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21.jpg" ContentType="image/jpg"/>
  <Override PartName="/ppt/media/image44.jpg" ContentType="image/jpg"/>
  <Override PartName="/ppt/media/image47.jpg" ContentType="image/jpg"/>
  <Override PartName="/ppt/media/image54.jpg" ContentType="image/jpg"/>
  <Override PartName="/ppt/media/image65.jpg" ContentType="image/jpg"/>
  <Override PartName="/ppt/media/image82.jpg" ContentType="image/jpg"/>
  <Override PartName="/ppt/media/image91.jpg" ContentType="image/jpg"/>
  <Override PartName="/ppt/media/image104.jpg" ContentType="image/jpg"/>
  <Override PartName="/ppt/media/image140.jpg" ContentType="image/jpg"/>
  <Override PartName="/ppt/media/image157.jpg" ContentType="image/jpg"/>
  <Override PartName="/ppt/notesSlides/notesSlide1.xml" ContentType="application/vnd.openxmlformats-officedocument.presentationml.notesSlide+xml"/>
  <Override PartName="/ppt/media/image168.jpg" ContentType="image/jpg"/>
  <Override PartName="/ppt/media/image19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4"/>
  </p:notesMasterIdLst>
  <p:handoutMasterIdLst>
    <p:handoutMasterId r:id="rId385"/>
  </p:handoutMasterIdLst>
  <p:sldIdLst>
    <p:sldId id="256" r:id="rId2"/>
    <p:sldId id="745" r:id="rId3"/>
    <p:sldId id="680" r:id="rId4"/>
    <p:sldId id="681" r:id="rId5"/>
    <p:sldId id="259" r:id="rId6"/>
    <p:sldId id="260" r:id="rId7"/>
    <p:sldId id="344" r:id="rId8"/>
    <p:sldId id="345" r:id="rId9"/>
    <p:sldId id="620" r:id="rId10"/>
    <p:sldId id="621" r:id="rId11"/>
    <p:sldId id="635" r:id="rId12"/>
    <p:sldId id="347" r:id="rId13"/>
    <p:sldId id="350" r:id="rId14"/>
    <p:sldId id="290" r:id="rId15"/>
    <p:sldId id="610" r:id="rId16"/>
    <p:sldId id="1259" r:id="rId17"/>
    <p:sldId id="1263" r:id="rId18"/>
    <p:sldId id="622" r:id="rId19"/>
    <p:sldId id="623" r:id="rId20"/>
    <p:sldId id="625" r:id="rId21"/>
    <p:sldId id="624" r:id="rId22"/>
    <p:sldId id="626" r:id="rId23"/>
    <p:sldId id="627" r:id="rId24"/>
    <p:sldId id="629" r:id="rId25"/>
    <p:sldId id="630" r:id="rId26"/>
    <p:sldId id="631" r:id="rId27"/>
    <p:sldId id="632" r:id="rId28"/>
    <p:sldId id="365" r:id="rId29"/>
    <p:sldId id="369" r:id="rId30"/>
    <p:sldId id="364" r:id="rId31"/>
    <p:sldId id="1260" r:id="rId32"/>
    <p:sldId id="366" r:id="rId33"/>
    <p:sldId id="616" r:id="rId34"/>
    <p:sldId id="1269" r:id="rId35"/>
    <p:sldId id="367" r:id="rId36"/>
    <p:sldId id="633" r:id="rId37"/>
    <p:sldId id="361" r:id="rId38"/>
    <p:sldId id="363" r:id="rId39"/>
    <p:sldId id="362" r:id="rId40"/>
    <p:sldId id="612" r:id="rId41"/>
    <p:sldId id="1253" r:id="rId42"/>
    <p:sldId id="613" r:id="rId43"/>
    <p:sldId id="634" r:id="rId44"/>
    <p:sldId id="371" r:id="rId45"/>
    <p:sldId id="615" r:id="rId46"/>
    <p:sldId id="1278" r:id="rId47"/>
    <p:sldId id="636" r:id="rId48"/>
    <p:sldId id="637" r:id="rId49"/>
    <p:sldId id="638" r:id="rId50"/>
    <p:sldId id="351" r:id="rId51"/>
    <p:sldId id="354" r:id="rId52"/>
    <p:sldId id="617" r:id="rId53"/>
    <p:sldId id="355" r:id="rId54"/>
    <p:sldId id="356" r:id="rId55"/>
    <p:sldId id="357" r:id="rId56"/>
    <p:sldId id="358" r:id="rId57"/>
    <p:sldId id="639" r:id="rId58"/>
    <p:sldId id="444" r:id="rId59"/>
    <p:sldId id="445" r:id="rId60"/>
    <p:sldId id="1246" r:id="rId61"/>
    <p:sldId id="446" r:id="rId62"/>
    <p:sldId id="447" r:id="rId63"/>
    <p:sldId id="608" r:id="rId64"/>
    <p:sldId id="640" r:id="rId65"/>
    <p:sldId id="374" r:id="rId66"/>
    <p:sldId id="380" r:id="rId67"/>
    <p:sldId id="378" r:id="rId68"/>
    <p:sldId id="1254" r:id="rId69"/>
    <p:sldId id="379" r:id="rId70"/>
    <p:sldId id="1256" r:id="rId71"/>
    <p:sldId id="381" r:id="rId72"/>
    <p:sldId id="641" r:id="rId73"/>
    <p:sldId id="1277" r:id="rId74"/>
    <p:sldId id="383" r:id="rId75"/>
    <p:sldId id="410" r:id="rId76"/>
    <p:sldId id="411" r:id="rId77"/>
    <p:sldId id="384" r:id="rId78"/>
    <p:sldId id="385" r:id="rId79"/>
    <p:sldId id="349" r:id="rId80"/>
    <p:sldId id="1262" r:id="rId81"/>
    <p:sldId id="386" r:id="rId82"/>
    <p:sldId id="387" r:id="rId83"/>
    <p:sldId id="1271" r:id="rId84"/>
    <p:sldId id="388" r:id="rId85"/>
    <p:sldId id="588" r:id="rId86"/>
    <p:sldId id="306" r:id="rId87"/>
    <p:sldId id="642" r:id="rId88"/>
    <p:sldId id="649" r:id="rId89"/>
    <p:sldId id="389" r:id="rId90"/>
    <p:sldId id="390" r:id="rId91"/>
    <p:sldId id="392" r:id="rId92"/>
    <p:sldId id="1270" r:id="rId93"/>
    <p:sldId id="393" r:id="rId94"/>
    <p:sldId id="1241" r:id="rId95"/>
    <p:sldId id="395" r:id="rId96"/>
    <p:sldId id="397" r:id="rId97"/>
    <p:sldId id="396" r:id="rId98"/>
    <p:sldId id="399" r:id="rId99"/>
    <p:sldId id="400" r:id="rId100"/>
    <p:sldId id="643" r:id="rId101"/>
    <p:sldId id="401" r:id="rId102"/>
    <p:sldId id="402" r:id="rId103"/>
    <p:sldId id="403" r:id="rId104"/>
    <p:sldId id="1268" r:id="rId105"/>
    <p:sldId id="314" r:id="rId106"/>
    <p:sldId id="404" r:id="rId107"/>
    <p:sldId id="405" r:id="rId108"/>
    <p:sldId id="1249" r:id="rId109"/>
    <p:sldId id="406" r:id="rId110"/>
    <p:sldId id="407" r:id="rId111"/>
    <p:sldId id="644" r:id="rId112"/>
    <p:sldId id="645" r:id="rId113"/>
    <p:sldId id="646" r:id="rId114"/>
    <p:sldId id="1242" r:id="rId115"/>
    <p:sldId id="394" r:id="rId116"/>
    <p:sldId id="1265" r:id="rId117"/>
    <p:sldId id="408" r:id="rId118"/>
    <p:sldId id="409" r:id="rId119"/>
    <p:sldId id="352" r:id="rId120"/>
    <p:sldId id="1257" r:id="rId121"/>
    <p:sldId id="647" r:id="rId122"/>
    <p:sldId id="414" r:id="rId123"/>
    <p:sldId id="650" r:id="rId124"/>
    <p:sldId id="415" r:id="rId125"/>
    <p:sldId id="422" r:id="rId126"/>
    <p:sldId id="569" r:id="rId127"/>
    <p:sldId id="423" r:id="rId128"/>
    <p:sldId id="614" r:id="rId129"/>
    <p:sldId id="420" r:id="rId130"/>
    <p:sldId id="421" r:id="rId131"/>
    <p:sldId id="419" r:id="rId132"/>
    <p:sldId id="331" r:id="rId133"/>
    <p:sldId id="651" r:id="rId134"/>
    <p:sldId id="428" r:id="rId135"/>
    <p:sldId id="424" r:id="rId136"/>
    <p:sldId id="327" r:id="rId137"/>
    <p:sldId id="1261" r:id="rId138"/>
    <p:sldId id="427" r:id="rId139"/>
    <p:sldId id="434" r:id="rId140"/>
    <p:sldId id="648" r:id="rId141"/>
    <p:sldId id="429" r:id="rId142"/>
    <p:sldId id="430" r:id="rId143"/>
    <p:sldId id="293" r:id="rId144"/>
    <p:sldId id="431" r:id="rId145"/>
    <p:sldId id="1266" r:id="rId146"/>
    <p:sldId id="568" r:id="rId147"/>
    <p:sldId id="652" r:id="rId148"/>
    <p:sldId id="432" r:id="rId149"/>
    <p:sldId id="611" r:id="rId150"/>
    <p:sldId id="455" r:id="rId151"/>
    <p:sldId id="433" r:id="rId152"/>
    <p:sldId id="435" r:id="rId153"/>
    <p:sldId id="311" r:id="rId154"/>
    <p:sldId id="310" r:id="rId155"/>
    <p:sldId id="436" r:id="rId156"/>
    <p:sldId id="438" r:id="rId157"/>
    <p:sldId id="439" r:id="rId158"/>
    <p:sldId id="440" r:id="rId159"/>
    <p:sldId id="441" r:id="rId160"/>
    <p:sldId id="442" r:id="rId161"/>
    <p:sldId id="1247" r:id="rId162"/>
    <p:sldId id="653" r:id="rId163"/>
    <p:sldId id="264" r:id="rId164"/>
    <p:sldId id="277" r:id="rId165"/>
    <p:sldId id="283" r:id="rId166"/>
    <p:sldId id="285" r:id="rId167"/>
    <p:sldId id="338" r:id="rId168"/>
    <p:sldId id="337" r:id="rId169"/>
    <p:sldId id="335" r:id="rId170"/>
    <p:sldId id="336" r:id="rId171"/>
    <p:sldId id="341" r:id="rId172"/>
    <p:sldId id="343" r:id="rId173"/>
    <p:sldId id="265" r:id="rId174"/>
    <p:sldId id="657" r:id="rId175"/>
    <p:sldId id="284" r:id="rId176"/>
    <p:sldId id="279" r:id="rId177"/>
    <p:sldId id="278" r:id="rId178"/>
    <p:sldId id="584" r:id="rId179"/>
    <p:sldId id="585" r:id="rId180"/>
    <p:sldId id="280" r:id="rId181"/>
    <p:sldId id="281" r:id="rId182"/>
    <p:sldId id="656" r:id="rId183"/>
    <p:sldId id="655" r:id="rId184"/>
    <p:sldId id="654" r:id="rId185"/>
    <p:sldId id="339" r:id="rId186"/>
    <p:sldId id="340" r:id="rId187"/>
    <p:sldId id="658" r:id="rId188"/>
    <p:sldId id="1248" r:id="rId189"/>
    <p:sldId id="453" r:id="rId190"/>
    <p:sldId id="465" r:id="rId191"/>
    <p:sldId id="661" r:id="rId192"/>
    <p:sldId id="668" r:id="rId193"/>
    <p:sldId id="662" r:id="rId194"/>
    <p:sldId id="667" r:id="rId195"/>
    <p:sldId id="663" r:id="rId196"/>
    <p:sldId id="664" r:id="rId197"/>
    <p:sldId id="666" r:id="rId198"/>
    <p:sldId id="665" r:id="rId199"/>
    <p:sldId id="609" r:id="rId200"/>
    <p:sldId id="467" r:id="rId201"/>
    <p:sldId id="466" r:id="rId202"/>
    <p:sldId id="659" r:id="rId203"/>
    <p:sldId id="660" r:id="rId204"/>
    <p:sldId id="592" r:id="rId205"/>
    <p:sldId id="607" r:id="rId206"/>
    <p:sldId id="606" r:id="rId207"/>
    <p:sldId id="599" r:id="rId208"/>
    <p:sldId id="461" r:id="rId209"/>
    <p:sldId id="462" r:id="rId210"/>
    <p:sldId id="464" r:id="rId211"/>
    <p:sldId id="671" r:id="rId212"/>
    <p:sldId id="669" r:id="rId213"/>
    <p:sldId id="531" r:id="rId214"/>
    <p:sldId id="673" r:id="rId215"/>
    <p:sldId id="521" r:id="rId216"/>
    <p:sldId id="472" r:id="rId217"/>
    <p:sldId id="589" r:id="rId218"/>
    <p:sldId id="1275" r:id="rId219"/>
    <p:sldId id="1276" r:id="rId220"/>
    <p:sldId id="534" r:id="rId221"/>
    <p:sldId id="670" r:id="rId222"/>
    <p:sldId id="289" r:id="rId223"/>
    <p:sldId id="1252" r:id="rId224"/>
    <p:sldId id="530" r:id="rId225"/>
    <p:sldId id="522" r:id="rId226"/>
    <p:sldId id="672" r:id="rId227"/>
    <p:sldId id="503" r:id="rId228"/>
    <p:sldId id="508" r:id="rId229"/>
    <p:sldId id="523" r:id="rId230"/>
    <p:sldId id="529" r:id="rId231"/>
    <p:sldId id="348" r:id="rId232"/>
    <p:sldId id="533" r:id="rId233"/>
    <p:sldId id="525" r:id="rId234"/>
    <p:sldId id="307" r:id="rId235"/>
    <p:sldId id="1251" r:id="rId236"/>
    <p:sldId id="1274" r:id="rId237"/>
    <p:sldId id="524" r:id="rId238"/>
    <p:sldId id="526" r:id="rId239"/>
    <p:sldId id="532" r:id="rId240"/>
    <p:sldId id="372" r:id="rId241"/>
    <p:sldId id="674" r:id="rId242"/>
    <p:sldId id="682" r:id="rId243"/>
    <p:sldId id="683" r:id="rId244"/>
    <p:sldId id="685" r:id="rId245"/>
    <p:sldId id="686" r:id="rId246"/>
    <p:sldId id="687" r:id="rId247"/>
    <p:sldId id="537" r:id="rId248"/>
    <p:sldId id="342" r:id="rId249"/>
    <p:sldId id="590" r:id="rId250"/>
    <p:sldId id="303" r:id="rId251"/>
    <p:sldId id="587" r:id="rId252"/>
    <p:sldId id="618" r:id="rId253"/>
    <p:sldId id="869" r:id="rId254"/>
    <p:sldId id="870" r:id="rId255"/>
    <p:sldId id="691" r:id="rId256"/>
    <p:sldId id="619" r:id="rId257"/>
    <p:sldId id="690" r:id="rId258"/>
    <p:sldId id="712" r:id="rId259"/>
    <p:sldId id="1250" r:id="rId260"/>
    <p:sldId id="558" r:id="rId261"/>
    <p:sldId id="539" r:id="rId262"/>
    <p:sldId id="540" r:id="rId263"/>
    <p:sldId id="541" r:id="rId264"/>
    <p:sldId id="561" r:id="rId265"/>
    <p:sldId id="346" r:id="rId266"/>
    <p:sldId id="586" r:id="rId267"/>
    <p:sldId id="688" r:id="rId268"/>
    <p:sldId id="544" r:id="rId269"/>
    <p:sldId id="1267" r:id="rId270"/>
    <p:sldId id="545" r:id="rId271"/>
    <p:sldId id="562" r:id="rId272"/>
    <p:sldId id="1281" r:id="rId273"/>
    <p:sldId id="689" r:id="rId274"/>
    <p:sldId id="692" r:id="rId275"/>
    <p:sldId id="693" r:id="rId276"/>
    <p:sldId id="563" r:id="rId277"/>
    <p:sldId id="566" r:id="rId278"/>
    <p:sldId id="308" r:id="rId279"/>
    <p:sldId id="309" r:id="rId280"/>
    <p:sldId id="547" r:id="rId281"/>
    <p:sldId id="1272" r:id="rId282"/>
    <p:sldId id="1273" r:id="rId283"/>
    <p:sldId id="694" r:id="rId284"/>
    <p:sldId id="564" r:id="rId285"/>
    <p:sldId id="567" r:id="rId286"/>
    <p:sldId id="548" r:id="rId287"/>
    <p:sldId id="696" r:id="rId288"/>
    <p:sldId id="697" r:id="rId289"/>
    <p:sldId id="695" r:id="rId290"/>
    <p:sldId id="565" r:id="rId291"/>
    <p:sldId id="570" r:id="rId292"/>
    <p:sldId id="573" r:id="rId293"/>
    <p:sldId id="549" r:id="rId294"/>
    <p:sldId id="550" r:id="rId295"/>
    <p:sldId id="552" r:id="rId296"/>
    <p:sldId id="579" r:id="rId297"/>
    <p:sldId id="706" r:id="rId298"/>
    <p:sldId id="699" r:id="rId299"/>
    <p:sldId id="698" r:id="rId300"/>
    <p:sldId id="704" r:id="rId301"/>
    <p:sldId id="710" r:id="rId302"/>
    <p:sldId id="705" r:id="rId303"/>
    <p:sldId id="576" r:id="rId304"/>
    <p:sldId id="700" r:id="rId305"/>
    <p:sldId id="701" r:id="rId306"/>
    <p:sldId id="702" r:id="rId307"/>
    <p:sldId id="391" r:id="rId308"/>
    <p:sldId id="703" r:id="rId309"/>
    <p:sldId id="577" r:id="rId310"/>
    <p:sldId id="1280" r:id="rId311"/>
    <p:sldId id="575" r:id="rId312"/>
    <p:sldId id="707" r:id="rId313"/>
    <p:sldId id="711" r:id="rId314"/>
    <p:sldId id="708" r:id="rId315"/>
    <p:sldId id="709" r:id="rId316"/>
    <p:sldId id="726" r:id="rId317"/>
    <p:sldId id="727" r:id="rId318"/>
    <p:sldId id="728" r:id="rId319"/>
    <p:sldId id="258" r:id="rId320"/>
    <p:sldId id="729" r:id="rId321"/>
    <p:sldId id="730" r:id="rId322"/>
    <p:sldId id="603" r:id="rId323"/>
    <p:sldId id="602" r:id="rId324"/>
    <p:sldId id="1264" r:id="rId325"/>
    <p:sldId id="596" r:id="rId326"/>
    <p:sldId id="597" r:id="rId327"/>
    <p:sldId id="593" r:id="rId328"/>
    <p:sldId id="594" r:id="rId329"/>
    <p:sldId id="595" r:id="rId330"/>
    <p:sldId id="1258" r:id="rId331"/>
    <p:sldId id="598" r:id="rId332"/>
    <p:sldId id="731" r:id="rId333"/>
    <p:sldId id="582" r:id="rId334"/>
    <p:sldId id="583" r:id="rId335"/>
    <p:sldId id="581" r:id="rId336"/>
    <p:sldId id="1244" r:id="rId337"/>
    <p:sldId id="457" r:id="rId338"/>
    <p:sldId id="1282" r:id="rId339"/>
    <p:sldId id="313" r:id="rId340"/>
    <p:sldId id="454" r:id="rId341"/>
    <p:sldId id="1255" r:id="rId342"/>
    <p:sldId id="732" r:id="rId343"/>
    <p:sldId id="262" r:id="rId344"/>
    <p:sldId id="1245" r:id="rId345"/>
    <p:sldId id="263" r:id="rId346"/>
    <p:sldId id="733" r:id="rId347"/>
    <p:sldId id="734" r:id="rId348"/>
    <p:sldId id="1279" r:id="rId349"/>
    <p:sldId id="738" r:id="rId350"/>
    <p:sldId id="605" r:id="rId351"/>
    <p:sldId id="735" r:id="rId352"/>
    <p:sldId id="743" r:id="rId353"/>
    <p:sldId id="266" r:id="rId354"/>
    <p:sldId id="744" r:id="rId355"/>
    <p:sldId id="737" r:id="rId356"/>
    <p:sldId id="741" r:id="rId357"/>
    <p:sldId id="742" r:id="rId358"/>
    <p:sldId id="601" r:id="rId359"/>
    <p:sldId id="736" r:id="rId360"/>
    <p:sldId id="459" r:id="rId361"/>
    <p:sldId id="456" r:id="rId362"/>
    <p:sldId id="458" r:id="rId363"/>
    <p:sldId id="460" r:id="rId364"/>
    <p:sldId id="450" r:id="rId365"/>
    <p:sldId id="675" r:id="rId366"/>
    <p:sldId id="717" r:id="rId367"/>
    <p:sldId id="718" r:id="rId368"/>
    <p:sldId id="719" r:id="rId369"/>
    <p:sldId id="720" r:id="rId370"/>
    <p:sldId id="713" r:id="rId371"/>
    <p:sldId id="714" r:id="rId372"/>
    <p:sldId id="677" r:id="rId373"/>
    <p:sldId id="1243" r:id="rId374"/>
    <p:sldId id="679" r:id="rId375"/>
    <p:sldId id="715" r:id="rId376"/>
    <p:sldId id="684" r:id="rId377"/>
    <p:sldId id="724" r:id="rId378"/>
    <p:sldId id="725" r:id="rId379"/>
    <p:sldId id="722" r:id="rId380"/>
    <p:sldId id="723" r:id="rId381"/>
    <p:sldId id="257" r:id="rId382"/>
    <p:sldId id="1240" r:id="rId3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face" id="{C5C58001-F6E5-4995-B7F5-097038DE2A1E}">
          <p14:sldIdLst>
            <p14:sldId id="256"/>
            <p14:sldId id="745"/>
            <p14:sldId id="680"/>
            <p14:sldId id="681"/>
          </p14:sldIdLst>
        </p14:section>
        <p14:section name="Neurological abnormalities" id="{959B73A3-A4F2-4A6E-AED1-68A6DD51F17D}">
          <p14:sldIdLst>
            <p14:sldId id="259"/>
          </p14:sldIdLst>
        </p14:section>
        <p14:section name="  1.Consciousness abnormalities" id="{086F3710-3556-4FDC-AF98-44E855ABD24A}">
          <p14:sldIdLst>
            <p14:sldId id="260"/>
            <p14:sldId id="344"/>
            <p14:sldId id="345"/>
            <p14:sldId id="620"/>
            <p14:sldId id="621"/>
            <p14:sldId id="635"/>
            <p14:sldId id="347"/>
            <p14:sldId id="350"/>
            <p14:sldId id="290"/>
            <p14:sldId id="610"/>
            <p14:sldId id="1259"/>
            <p14:sldId id="1263"/>
          </p14:sldIdLst>
        </p14:section>
        <p14:section name="  2.Visual abnormalities" id="{C4C067BD-DE7F-4FA7-AB9C-3AE0EDC2361D}">
          <p14:sldIdLst>
            <p14:sldId id="622"/>
            <p14:sldId id="623"/>
            <p14:sldId id="625"/>
            <p14:sldId id="624"/>
            <p14:sldId id="626"/>
            <p14:sldId id="627"/>
            <p14:sldId id="629"/>
            <p14:sldId id="630"/>
            <p14:sldId id="631"/>
          </p14:sldIdLst>
        </p14:section>
        <p14:section name="  3.Speech abnormalities" id="{169F4055-3EBC-4DE9-B5A5-30D5E7B1ABC6}">
          <p14:sldIdLst>
            <p14:sldId id="632"/>
            <p14:sldId id="365"/>
            <p14:sldId id="369"/>
            <p14:sldId id="364"/>
            <p14:sldId id="1260"/>
            <p14:sldId id="366"/>
            <p14:sldId id="616"/>
            <p14:sldId id="1269"/>
            <p14:sldId id="367"/>
          </p14:sldIdLst>
        </p14:section>
        <p14:section name="  4.Motor abnormalities" id="{D66D6747-A62F-4725-86E5-9A714917C3D1}">
          <p14:sldIdLst>
            <p14:sldId id="633"/>
            <p14:sldId id="361"/>
            <p14:sldId id="363"/>
            <p14:sldId id="362"/>
            <p14:sldId id="612"/>
            <p14:sldId id="1253"/>
            <p14:sldId id="613"/>
          </p14:sldIdLst>
        </p14:section>
        <p14:section name="  5.Common brain lesions" id="{E826369F-59CD-4FB9-9DF3-AB2217E0CFF1}">
          <p14:sldIdLst>
            <p14:sldId id="634"/>
            <p14:sldId id="371"/>
            <p14:sldId id="615"/>
            <p14:sldId id="1278"/>
          </p14:sldIdLst>
        </p14:section>
        <p14:section name="Neurological Examination" id="{BD325905-4318-441A-A9DD-36F46797FABC}">
          <p14:sldIdLst>
            <p14:sldId id="636"/>
          </p14:sldIdLst>
        </p14:section>
        <p14:section name="  1.Consciousness assessment" id="{A6F5811B-66F5-4321-AD9C-368F2BE10122}">
          <p14:sldIdLst>
            <p14:sldId id="637"/>
            <p14:sldId id="638"/>
            <p14:sldId id="351"/>
            <p14:sldId id="354"/>
            <p14:sldId id="617"/>
            <p14:sldId id="355"/>
            <p14:sldId id="356"/>
            <p14:sldId id="357"/>
            <p14:sldId id="358"/>
          </p14:sldIdLst>
        </p14:section>
        <p14:section name="  2.Neurocognitive assessment" id="{7460E2DE-7938-4A4F-BD20-836030A0F4C5}">
          <p14:sldIdLst>
            <p14:sldId id="639"/>
            <p14:sldId id="444"/>
            <p14:sldId id="445"/>
            <p14:sldId id="1246"/>
            <p14:sldId id="446"/>
            <p14:sldId id="447"/>
            <p14:sldId id="608"/>
          </p14:sldIdLst>
        </p14:section>
        <p14:section name="  3.Gait assessment" id="{153E7707-3B7A-41BC-BAAF-5C9CF6421A96}">
          <p14:sldIdLst>
            <p14:sldId id="640"/>
            <p14:sldId id="374"/>
            <p14:sldId id="380"/>
            <p14:sldId id="378"/>
            <p14:sldId id="1254"/>
            <p14:sldId id="379"/>
            <p14:sldId id="1256"/>
            <p14:sldId id="381"/>
          </p14:sldIdLst>
        </p14:section>
        <p14:section name="  4.Cranial nerves" id="{B0B1EC82-18D4-481A-816D-39498514093B}">
          <p14:sldIdLst>
            <p14:sldId id="641"/>
            <p14:sldId id="1277"/>
            <p14:sldId id="383"/>
            <p14:sldId id="410"/>
            <p14:sldId id="411"/>
            <p14:sldId id="384"/>
            <p14:sldId id="385"/>
            <p14:sldId id="349"/>
            <p14:sldId id="1262"/>
            <p14:sldId id="386"/>
            <p14:sldId id="387"/>
            <p14:sldId id="1271"/>
            <p14:sldId id="388"/>
            <p14:sldId id="588"/>
            <p14:sldId id="306"/>
            <p14:sldId id="642"/>
            <p14:sldId id="649"/>
            <p14:sldId id="389"/>
            <p14:sldId id="390"/>
            <p14:sldId id="392"/>
            <p14:sldId id="1270"/>
            <p14:sldId id="393"/>
            <p14:sldId id="1241"/>
            <p14:sldId id="395"/>
            <p14:sldId id="397"/>
            <p14:sldId id="396"/>
            <p14:sldId id="399"/>
            <p14:sldId id="400"/>
            <p14:sldId id="643"/>
            <p14:sldId id="401"/>
            <p14:sldId id="402"/>
            <p14:sldId id="403"/>
            <p14:sldId id="1268"/>
            <p14:sldId id="314"/>
            <p14:sldId id="404"/>
            <p14:sldId id="405"/>
            <p14:sldId id="1249"/>
            <p14:sldId id="406"/>
            <p14:sldId id="407"/>
            <p14:sldId id="644"/>
            <p14:sldId id="645"/>
            <p14:sldId id="646"/>
            <p14:sldId id="1242"/>
            <p14:sldId id="394"/>
            <p14:sldId id="1265"/>
            <p14:sldId id="408"/>
            <p14:sldId id="409"/>
            <p14:sldId id="352"/>
            <p14:sldId id="1257"/>
          </p14:sldIdLst>
        </p14:section>
        <p14:section name="  5.Sensorimotor examination" id="{78A2CF98-740D-4C84-8097-6EE18CEAA7C3}">
          <p14:sldIdLst>
            <p14:sldId id="647"/>
            <p14:sldId id="414"/>
            <p14:sldId id="650"/>
            <p14:sldId id="415"/>
            <p14:sldId id="422"/>
            <p14:sldId id="569"/>
            <p14:sldId id="423"/>
            <p14:sldId id="614"/>
            <p14:sldId id="420"/>
            <p14:sldId id="421"/>
            <p14:sldId id="419"/>
            <p14:sldId id="331"/>
            <p14:sldId id="651"/>
            <p14:sldId id="428"/>
            <p14:sldId id="424"/>
            <p14:sldId id="327"/>
            <p14:sldId id="1261"/>
            <p14:sldId id="427"/>
            <p14:sldId id="434"/>
            <p14:sldId id="648"/>
            <p14:sldId id="429"/>
            <p14:sldId id="430"/>
            <p14:sldId id="293"/>
            <p14:sldId id="431"/>
            <p14:sldId id="1266"/>
            <p14:sldId id="568"/>
            <p14:sldId id="652"/>
            <p14:sldId id="432"/>
            <p14:sldId id="611"/>
            <p14:sldId id="455"/>
            <p14:sldId id="433"/>
            <p14:sldId id="435"/>
            <p14:sldId id="311"/>
            <p14:sldId id="310"/>
            <p14:sldId id="436"/>
            <p14:sldId id="438"/>
          </p14:sldIdLst>
        </p14:section>
        <p14:section name="  6.Autonomic function assessment" id="{0C3782F5-44EA-481A-933B-40C48724F2FD}">
          <p14:sldIdLst>
            <p14:sldId id="439"/>
            <p14:sldId id="440"/>
            <p14:sldId id="441"/>
            <p14:sldId id="442"/>
            <p14:sldId id="1247"/>
          </p14:sldIdLst>
        </p14:section>
        <p14:section name="Neurological Disorders" id="{48DF5109-1BB5-4AF3-BDB1-7BCB8BA6CD99}">
          <p14:sldIdLst>
            <p14:sldId id="653"/>
          </p14:sldIdLst>
        </p14:section>
        <p14:section name="  1.Headache and facial pain" id="{D3C3D450-6A01-4F63-9B43-6BEC60C787FD}">
          <p14:sldIdLst>
            <p14:sldId id="264"/>
            <p14:sldId id="277"/>
            <p14:sldId id="283"/>
            <p14:sldId id="285"/>
            <p14:sldId id="338"/>
            <p14:sldId id="337"/>
            <p14:sldId id="335"/>
            <p14:sldId id="336"/>
            <p14:sldId id="341"/>
            <p14:sldId id="343"/>
            <p14:sldId id="265"/>
            <p14:sldId id="657"/>
            <p14:sldId id="284"/>
            <p14:sldId id="279"/>
            <p14:sldId id="278"/>
            <p14:sldId id="584"/>
            <p14:sldId id="585"/>
            <p14:sldId id="280"/>
            <p14:sldId id="281"/>
            <p14:sldId id="656"/>
            <p14:sldId id="655"/>
            <p14:sldId id="654"/>
            <p14:sldId id="339"/>
            <p14:sldId id="340"/>
            <p14:sldId id="658"/>
            <p14:sldId id="1248"/>
          </p14:sldIdLst>
        </p14:section>
        <p14:section name="  2.Epilepsy" id="{5E45F398-D27F-433F-8F15-B830D324B9E6}">
          <p14:sldIdLst>
            <p14:sldId id="453"/>
            <p14:sldId id="465"/>
            <p14:sldId id="661"/>
            <p14:sldId id="668"/>
            <p14:sldId id="662"/>
            <p14:sldId id="667"/>
            <p14:sldId id="663"/>
            <p14:sldId id="664"/>
            <p14:sldId id="666"/>
            <p14:sldId id="665"/>
            <p14:sldId id="609"/>
            <p14:sldId id="467"/>
            <p14:sldId id="466"/>
            <p14:sldId id="659"/>
            <p14:sldId id="660"/>
            <p14:sldId id="592"/>
            <p14:sldId id="607"/>
            <p14:sldId id="606"/>
            <p14:sldId id="599"/>
            <p14:sldId id="461"/>
            <p14:sldId id="462"/>
            <p14:sldId id="464"/>
            <p14:sldId id="671"/>
          </p14:sldIdLst>
        </p14:section>
        <p14:section name="  3.Vascular diseases" id="{BC75F416-38A4-4B26-98C2-BC1571B81F1F}">
          <p14:sldIdLst>
            <p14:sldId id="669"/>
            <p14:sldId id="531"/>
            <p14:sldId id="673"/>
            <p14:sldId id="521"/>
            <p14:sldId id="472"/>
            <p14:sldId id="589"/>
            <p14:sldId id="1275"/>
            <p14:sldId id="1276"/>
            <p14:sldId id="534"/>
            <p14:sldId id="670"/>
            <p14:sldId id="289"/>
            <p14:sldId id="1252"/>
            <p14:sldId id="530"/>
            <p14:sldId id="522"/>
            <p14:sldId id="672"/>
            <p14:sldId id="503"/>
            <p14:sldId id="508"/>
            <p14:sldId id="523"/>
            <p14:sldId id="529"/>
            <p14:sldId id="348"/>
            <p14:sldId id="533"/>
            <p14:sldId id="525"/>
            <p14:sldId id="307"/>
            <p14:sldId id="1251"/>
            <p14:sldId id="1274"/>
            <p14:sldId id="524"/>
            <p14:sldId id="526"/>
            <p14:sldId id="532"/>
            <p14:sldId id="372"/>
            <p14:sldId id="674"/>
          </p14:sldIdLst>
        </p14:section>
        <p14:section name="  4.Brain hernia &amp; Cerebral edema" id="{0E5E29B6-53E0-4AEF-A528-5F4763F08A8D}">
          <p14:sldIdLst>
            <p14:sldId id="682"/>
            <p14:sldId id="683"/>
            <p14:sldId id="685"/>
          </p14:sldIdLst>
        </p14:section>
        <p14:section name="  5.Neurological infections" id="{C3B0AE64-BE11-4339-945C-588DF1B49203}">
          <p14:sldIdLst>
            <p14:sldId id="686"/>
            <p14:sldId id="687"/>
            <p14:sldId id="537"/>
            <p14:sldId id="342"/>
            <p14:sldId id="590"/>
            <p14:sldId id="303"/>
            <p14:sldId id="587"/>
            <p14:sldId id="618"/>
            <p14:sldId id="869"/>
            <p14:sldId id="870"/>
            <p14:sldId id="691"/>
            <p14:sldId id="619"/>
            <p14:sldId id="690"/>
            <p14:sldId id="712"/>
            <p14:sldId id="1250"/>
            <p14:sldId id="558"/>
            <p14:sldId id="539"/>
            <p14:sldId id="540"/>
            <p14:sldId id="541"/>
            <p14:sldId id="561"/>
            <p14:sldId id="346"/>
            <p14:sldId id="586"/>
            <p14:sldId id="688"/>
            <p14:sldId id="544"/>
            <p14:sldId id="1267"/>
            <p14:sldId id="545"/>
            <p14:sldId id="562"/>
            <p14:sldId id="1281"/>
            <p14:sldId id="689"/>
          </p14:sldIdLst>
        </p14:section>
        <p14:section name="  6.Spinal conditions" id="{78B726CB-A23A-417C-B781-FE47B5431A9A}">
          <p14:sldIdLst>
            <p14:sldId id="692"/>
            <p14:sldId id="693"/>
            <p14:sldId id="563"/>
            <p14:sldId id="566"/>
            <p14:sldId id="308"/>
            <p14:sldId id="309"/>
            <p14:sldId id="547"/>
            <p14:sldId id="1272"/>
            <p14:sldId id="1273"/>
            <p14:sldId id="694"/>
            <p14:sldId id="564"/>
            <p14:sldId id="567"/>
            <p14:sldId id="548"/>
            <p14:sldId id="696"/>
            <p14:sldId id="697"/>
            <p14:sldId id="695"/>
            <p14:sldId id="565"/>
            <p14:sldId id="570"/>
            <p14:sldId id="573"/>
            <p14:sldId id="549"/>
            <p14:sldId id="550"/>
            <p14:sldId id="552"/>
            <p14:sldId id="579"/>
            <p14:sldId id="706"/>
            <p14:sldId id="699"/>
          </p14:sldIdLst>
        </p14:section>
        <p14:section name="  7.Multiple sclerosis" id="{5D3EDB33-1A4E-46DF-9476-7150512674E1}">
          <p14:sldIdLst>
            <p14:sldId id="698"/>
            <p14:sldId id="704"/>
            <p14:sldId id="710"/>
            <p14:sldId id="705"/>
            <p14:sldId id="576"/>
            <p14:sldId id="700"/>
            <p14:sldId id="701"/>
            <p14:sldId id="702"/>
            <p14:sldId id="391"/>
            <p14:sldId id="703"/>
            <p14:sldId id="577"/>
            <p14:sldId id="1280"/>
            <p14:sldId id="575"/>
            <p14:sldId id="707"/>
            <p14:sldId id="711"/>
            <p14:sldId id="708"/>
            <p14:sldId id="709"/>
          </p14:sldIdLst>
        </p14:section>
        <p14:section name="  8.Nerve and muscle" id="{ADEE138C-3F09-4B03-B297-01A9031EB832}">
          <p14:sldIdLst>
            <p14:sldId id="726"/>
            <p14:sldId id="727"/>
            <p14:sldId id="728"/>
            <p14:sldId id="258"/>
            <p14:sldId id="729"/>
            <p14:sldId id="730"/>
            <p14:sldId id="603"/>
            <p14:sldId id="602"/>
            <p14:sldId id="1264"/>
            <p14:sldId id="596"/>
            <p14:sldId id="597"/>
            <p14:sldId id="593"/>
            <p14:sldId id="594"/>
            <p14:sldId id="595"/>
            <p14:sldId id="1258"/>
            <p14:sldId id="598"/>
            <p14:sldId id="731"/>
            <p14:sldId id="582"/>
            <p14:sldId id="583"/>
            <p14:sldId id="581"/>
            <p14:sldId id="1244"/>
            <p14:sldId id="457"/>
            <p14:sldId id="1282"/>
            <p14:sldId id="313"/>
            <p14:sldId id="454"/>
            <p14:sldId id="1255"/>
            <p14:sldId id="732"/>
            <p14:sldId id="262"/>
            <p14:sldId id="1245"/>
            <p14:sldId id="263"/>
            <p14:sldId id="733"/>
            <p14:sldId id="734"/>
            <p14:sldId id="1279"/>
            <p14:sldId id="738"/>
            <p14:sldId id="605"/>
            <p14:sldId id="735"/>
            <p14:sldId id="743"/>
            <p14:sldId id="266"/>
            <p14:sldId id="744"/>
            <p14:sldId id="737"/>
            <p14:sldId id="741"/>
            <p14:sldId id="742"/>
            <p14:sldId id="601"/>
            <p14:sldId id="736"/>
            <p14:sldId id="459"/>
            <p14:sldId id="456"/>
            <p14:sldId id="458"/>
            <p14:sldId id="460"/>
            <p14:sldId id="450"/>
          </p14:sldIdLst>
        </p14:section>
        <p14:section name="  9.Neurodegenerative disorders" id="{BCCFC21B-C26B-4828-855D-4981A5C3B3B6}">
          <p14:sldIdLst>
            <p14:sldId id="675"/>
            <p14:sldId id="717"/>
            <p14:sldId id="718"/>
            <p14:sldId id="719"/>
            <p14:sldId id="720"/>
            <p14:sldId id="713"/>
            <p14:sldId id="714"/>
            <p14:sldId id="677"/>
            <p14:sldId id="1243"/>
            <p14:sldId id="679"/>
            <p14:sldId id="715"/>
            <p14:sldId id="684"/>
            <p14:sldId id="724"/>
            <p14:sldId id="725"/>
            <p14:sldId id="722"/>
            <p14:sldId id="723"/>
            <p14:sldId id="257"/>
          </p14:sldIdLst>
        </p14:section>
        <p14:section name="END" id="{590EB08E-B6E3-4240-8F14-36EFD774A740}">
          <p14:sldIdLst>
            <p14:sldId id="12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4752"/>
    <a:srgbClr val="194E5B"/>
    <a:srgbClr val="CC9900"/>
    <a:srgbClr val="216879"/>
    <a:srgbClr val="247284"/>
    <a:srgbClr val="226B7C"/>
    <a:srgbClr val="D2E8EF"/>
    <a:srgbClr val="EAF4F7"/>
    <a:srgbClr val="60BE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9" autoAdjust="0"/>
    <p:restoredTop sz="66797" autoAdjust="0"/>
  </p:normalViewPr>
  <p:slideViewPr>
    <p:cSldViewPr snapToGrid="0">
      <p:cViewPr varScale="1">
        <p:scale>
          <a:sx n="79" d="100"/>
          <a:sy n="79" d="100"/>
        </p:scale>
        <p:origin x="518" y="43"/>
      </p:cViewPr>
      <p:guideLst/>
    </p:cSldViewPr>
  </p:slideViewPr>
  <p:notesTextViewPr>
    <p:cViewPr>
      <p:scale>
        <a:sx n="3" d="2"/>
        <a:sy n="3" d="2"/>
      </p:scale>
      <p:origin x="0" y="0"/>
    </p:cViewPr>
  </p:notesText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theme" Target="theme/theme1.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notesMaster" Target="notesMasters/notesMaster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handoutMaster" Target="handoutMasters/handoutMaster1.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presProps" Target="presProps.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viewProps" Target="viewProps.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tableStyles" Target="tableStyles.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7E369-AA65-2394-F453-CC2EB184EA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00675EC-56FF-8F97-8EE6-803BBE611D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820F18-360A-4212-8D77-20CC2AAB48D4}" type="datetimeFigureOut">
              <a:rPr lang="en-US" smtClean="0"/>
              <a:t>7/4/2023</a:t>
            </a:fld>
            <a:endParaRPr lang="en-US"/>
          </a:p>
        </p:txBody>
      </p:sp>
      <p:sp>
        <p:nvSpPr>
          <p:cNvPr id="4" name="Footer Placeholder 3">
            <a:extLst>
              <a:ext uri="{FF2B5EF4-FFF2-40B4-BE49-F238E27FC236}">
                <a16:creationId xmlns:a16="http://schemas.microsoft.com/office/drawing/2014/main" id="{C7F67ACA-29E1-BAEB-D669-FB9D51CF62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2AE5BA-C031-61BF-7521-4AC08025BD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DCA018-26D9-4C31-A578-978584C6574B}" type="slidenum">
              <a:rPr lang="en-US" smtClean="0"/>
              <a:t>‹#›</a:t>
            </a:fld>
            <a:endParaRPr lang="en-US"/>
          </a:p>
        </p:txBody>
      </p:sp>
    </p:spTree>
    <p:extLst>
      <p:ext uri="{BB962C8B-B14F-4D97-AF65-F5344CB8AC3E}">
        <p14:creationId xmlns:p14="http://schemas.microsoft.com/office/powerpoint/2010/main" val="3578113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B3E64-9DCA-4082-B8A4-12D62893B774}" type="datetimeFigureOut">
              <a:rPr lang="en-US" smtClean="0"/>
              <a:t>7/4/2023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AA2473-BC62-4FF0-86D3-0A02BB6C9F1E}" type="slidenum">
              <a:rPr lang="en-US" smtClean="0"/>
              <a:t>‹#›</a:t>
            </a:fld>
            <a:endParaRPr lang="en-US"/>
          </a:p>
        </p:txBody>
      </p:sp>
    </p:spTree>
    <p:extLst>
      <p:ext uri="{BB962C8B-B14F-4D97-AF65-F5344CB8AC3E}">
        <p14:creationId xmlns:p14="http://schemas.microsoft.com/office/powerpoint/2010/main" val="2523674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p:sp>
      <p:sp>
        <p:nvSpPr>
          <p:cNvPr id="307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Aciclovir: nucleoside analogue, highly effective against HSV and some other herpes viruses (VZV, herpes B virus)</a:t>
            </a:r>
          </a:p>
          <a:p>
            <a:r>
              <a:rPr lang="en-GB" altLang="en-US"/>
              <a:t>Rare risk of renal failure (and hepatitis, bone marrow failure)</a:t>
            </a:r>
          </a:p>
          <a:p>
            <a:r>
              <a:rPr lang="en-GB" altLang="en-US"/>
              <a:t>Oral aciclovir should not be used in HSE as levels achieved in CSF are inadequate</a:t>
            </a:r>
          </a:p>
          <a:p>
            <a:r>
              <a:rPr lang="en-GB" altLang="en-US"/>
              <a:t>However, oral valaciclovir may have a role after 10 days iv aciclovir given</a:t>
            </a:r>
          </a:p>
          <a:p>
            <a:r>
              <a:rPr lang="en-GB" altLang="en-US"/>
              <a:t>Valaciclovir is converted to aciclovir after absorption and has good oral bioavailability</a:t>
            </a:r>
          </a:p>
          <a:p>
            <a:r>
              <a:rPr lang="en-GB" altLang="en-US"/>
              <a:t>Corticosteroids/mannitol may be useful in brain swelling (decompressive hemicraniectomy)</a:t>
            </a:r>
          </a:p>
          <a:p>
            <a:r>
              <a:rPr lang="en-GB" altLang="en-US"/>
              <a:t>Recent trial suggests steroids may be beneficial in HSE even if no brain swelling</a:t>
            </a:r>
          </a:p>
          <a:p>
            <a:r>
              <a:rPr lang="en-GB" altLang="en-US"/>
              <a:t>VZV encephalitis steroids and aciclovir given as vasculitic component too</a:t>
            </a:r>
          </a:p>
          <a:p>
            <a:r>
              <a:rPr lang="en-GB" altLang="en-US"/>
              <a:t>Risk of seizures greatest in those who had seizures during acute period (20% after 5 years) otheriwse risk is 10% after 5 years</a:t>
            </a:r>
          </a:p>
        </p:txBody>
      </p:sp>
      <p:sp>
        <p:nvSpPr>
          <p:cNvPr id="307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Times New Roman" panose="02020603050405020304" pitchFamily="18" charset="0"/>
              </a:defRPr>
            </a:lvl1pPr>
            <a:lvl2pPr marL="742950" indent="-285750" defTabSz="968375" eaLnBrk="0" hangingPunct="0">
              <a:defRPr sz="2400">
                <a:solidFill>
                  <a:schemeClr val="tx1"/>
                </a:solidFill>
                <a:latin typeface="Times New Roman" panose="02020603050405020304" pitchFamily="18" charset="0"/>
              </a:defRPr>
            </a:lvl2pPr>
            <a:lvl3pPr marL="1143000" indent="-228600" defTabSz="968375" eaLnBrk="0" hangingPunct="0">
              <a:defRPr sz="2400">
                <a:solidFill>
                  <a:schemeClr val="tx1"/>
                </a:solidFill>
                <a:latin typeface="Times New Roman" panose="02020603050405020304" pitchFamily="18" charset="0"/>
              </a:defRPr>
            </a:lvl3pPr>
            <a:lvl4pPr marL="1600200" indent="-228600" defTabSz="968375" eaLnBrk="0" hangingPunct="0">
              <a:defRPr sz="2400">
                <a:solidFill>
                  <a:schemeClr val="tx1"/>
                </a:solidFill>
                <a:latin typeface="Times New Roman" panose="02020603050405020304" pitchFamily="18" charset="0"/>
              </a:defRPr>
            </a:lvl4pPr>
            <a:lvl5pPr marL="2057400" indent="-228600" defTabSz="968375" eaLnBrk="0" hangingPunct="0">
              <a:defRPr sz="2400">
                <a:solidFill>
                  <a:schemeClr val="tx1"/>
                </a:solidFill>
                <a:latin typeface="Times New Roman" panose="02020603050405020304" pitchFamily="18" charset="0"/>
              </a:defRPr>
            </a:lvl5pPr>
            <a:lvl6pPr marL="2514600" indent="-228600" defTabSz="9683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83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83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837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C7DB74-F61F-4FEB-95B7-D672A8861D22}" type="slidenum">
              <a:rPr lang="en-GB" altLang="en-US" sz="1300"/>
              <a:t>271</a:t>
            </a:fld>
            <a:endParaRPr lang="en-GB" altLang="en-US" sz="130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B41E7E8-C4E3-4EBC-A59E-D2F93D92F316}"/>
              </a:ext>
            </a:extLst>
          </p:cNvPr>
          <p:cNvSpPr/>
          <p:nvPr userDrawn="1"/>
        </p:nvSpPr>
        <p:spPr>
          <a:xfrm>
            <a:off x="1" y="0"/>
            <a:ext cx="12175474" cy="6865213"/>
          </a:xfrm>
          <a:prstGeom prst="rect">
            <a:avLst/>
          </a:prstGeom>
          <a:gradFill>
            <a:gsLst>
              <a:gs pos="0">
                <a:srgbClr val="27536B">
                  <a:alpha val="10000"/>
                </a:srgbClr>
              </a:gs>
              <a:gs pos="25000">
                <a:schemeClr val="tx1">
                  <a:alpha val="10000"/>
                </a:schemeClr>
              </a:gs>
              <a:gs pos="51000">
                <a:schemeClr val="tx1">
                  <a:alpha val="30000"/>
                </a:schemeClr>
              </a:gs>
              <a:gs pos="83000">
                <a:schemeClr val="tx1">
                  <a:alpha val="4000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6457B7BB-CD07-47C5-9965-2FA032CA8D5B}"/>
              </a:ext>
            </a:extLst>
          </p:cNvPr>
          <p:cNvSpPr/>
          <p:nvPr userDrawn="1"/>
        </p:nvSpPr>
        <p:spPr>
          <a:xfrm flipH="1">
            <a:off x="8052178" y="0"/>
            <a:ext cx="4139819" cy="6858000"/>
          </a:xfrm>
          <a:prstGeom prst="rtTriangle">
            <a:avLst/>
          </a:prstGeom>
          <a:solidFill>
            <a:schemeClr val="accent2">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Triangle 3">
            <a:extLst>
              <a:ext uri="{FF2B5EF4-FFF2-40B4-BE49-F238E27FC236}">
                <a16:creationId xmlns:a16="http://schemas.microsoft.com/office/drawing/2014/main" id="{B81EF693-46E2-4180-A982-14109E40CB06}"/>
              </a:ext>
            </a:extLst>
          </p:cNvPr>
          <p:cNvSpPr/>
          <p:nvPr userDrawn="1"/>
        </p:nvSpPr>
        <p:spPr>
          <a:xfrm rot="10800000" flipH="1">
            <a:off x="4" y="0"/>
            <a:ext cx="4139819" cy="6858000"/>
          </a:xfrm>
          <a:prstGeom prst="rtTriangle">
            <a:avLst/>
          </a:prstGeom>
          <a:solidFill>
            <a:srgbClr val="247284">
              <a:alpha val="89804"/>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1B682B7D-4C59-C2D7-0450-2C7B697F8349}"/>
              </a:ext>
            </a:extLst>
          </p:cNvPr>
          <p:cNvGrpSpPr/>
          <p:nvPr userDrawn="1"/>
        </p:nvGrpSpPr>
        <p:grpSpPr>
          <a:xfrm>
            <a:off x="-491345" y="4748022"/>
            <a:ext cx="10267188" cy="2109978"/>
            <a:chOff x="-491345" y="1077822"/>
            <a:chExt cx="10267188" cy="2109978"/>
          </a:xfrm>
        </p:grpSpPr>
        <p:grpSp>
          <p:nvGrpSpPr>
            <p:cNvPr id="6" name="Group 5">
              <a:extLst>
                <a:ext uri="{FF2B5EF4-FFF2-40B4-BE49-F238E27FC236}">
                  <a16:creationId xmlns:a16="http://schemas.microsoft.com/office/drawing/2014/main" id="{3C10304A-96B5-C1E8-D9D6-BF354CA1DA65}"/>
                </a:ext>
              </a:extLst>
            </p:cNvPr>
            <p:cNvGrpSpPr/>
            <p:nvPr/>
          </p:nvGrpSpPr>
          <p:grpSpPr>
            <a:xfrm>
              <a:off x="-491345" y="1077822"/>
              <a:ext cx="10267188" cy="2109978"/>
              <a:chOff x="-491345" y="1077822"/>
              <a:chExt cx="10267188" cy="2109978"/>
            </a:xfrm>
          </p:grpSpPr>
          <p:pic>
            <p:nvPicPr>
              <p:cNvPr id="16" name="Picture 15">
                <a:extLst>
                  <a:ext uri="{FF2B5EF4-FFF2-40B4-BE49-F238E27FC236}">
                    <a16:creationId xmlns:a16="http://schemas.microsoft.com/office/drawing/2014/main" id="{5B61568A-5D55-A15F-0A34-79D7080041AD}"/>
                  </a:ext>
                </a:extLst>
              </p:cNvPr>
              <p:cNvPicPr>
                <a:picLocks noChangeAspect="1"/>
              </p:cNvPicPr>
              <p:nvPr/>
            </p:nvPicPr>
            <p:blipFill>
              <a:blip r:embed="rId3"/>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a:ln/>
            </p:spPr>
          </p:pic>
          <p:sp>
            <p:nvSpPr>
              <p:cNvPr id="17" name="Freeform: Shape 16">
                <a:extLst>
                  <a:ext uri="{FF2B5EF4-FFF2-40B4-BE49-F238E27FC236}">
                    <a16:creationId xmlns:a16="http://schemas.microsoft.com/office/drawing/2014/main" id="{0DA5E7E9-82EF-6C73-1F3B-92803B18E74C}"/>
                  </a:ext>
                </a:extLst>
              </p:cNvPr>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dirty="0"/>
              </a:p>
            </p:txBody>
          </p:sp>
          <p:pic>
            <p:nvPicPr>
              <p:cNvPr id="18" name="Picture 17">
                <a:extLst>
                  <a:ext uri="{FF2B5EF4-FFF2-40B4-BE49-F238E27FC236}">
                    <a16:creationId xmlns:a16="http://schemas.microsoft.com/office/drawing/2014/main" id="{6F8966C5-F0FF-C508-C5A2-7BE56926B7DF}"/>
                  </a:ext>
                </a:extLst>
              </p:cNvPr>
              <p:cNvPicPr>
                <a:picLocks noChangeAspect="1"/>
              </p:cNvPicPr>
              <p:nvPr/>
            </p:nvPicPr>
            <p:blipFill rotWithShape="1">
              <a:blip r:embed="rId4"/>
              <a:srcRect l="-8934" r="1"/>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a:ln/>
            </p:spPr>
          </p:pic>
          <p:sp>
            <p:nvSpPr>
              <p:cNvPr id="19" name="Freeform: Shape 18">
                <a:extLst>
                  <a:ext uri="{FF2B5EF4-FFF2-40B4-BE49-F238E27FC236}">
                    <a16:creationId xmlns:a16="http://schemas.microsoft.com/office/drawing/2014/main" id="{89B4D101-00A6-231D-BBF9-90424B8900A4}"/>
                  </a:ext>
                </a:extLst>
              </p:cNvPr>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75874 h 372428"/>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63842 h 3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dirty="0"/>
              </a:p>
            </p:txBody>
          </p:sp>
          <p:pic>
            <p:nvPicPr>
              <p:cNvPr id="20" name="Picture 19">
                <a:extLst>
                  <a:ext uri="{FF2B5EF4-FFF2-40B4-BE49-F238E27FC236}">
                    <a16:creationId xmlns:a16="http://schemas.microsoft.com/office/drawing/2014/main" id="{56CB7EDB-6575-A1BA-91DB-A3ABBCB6FE45}"/>
                  </a:ext>
                </a:extLst>
              </p:cNvPr>
              <p:cNvPicPr>
                <a:picLocks noChangeAspect="1"/>
              </p:cNvPicPr>
              <p:nvPr/>
            </p:nvPicPr>
            <p:blipFill>
              <a:blip r:embed="rId5"/>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1" name="Freeform: Shape 20">
                <a:extLst>
                  <a:ext uri="{FF2B5EF4-FFF2-40B4-BE49-F238E27FC236}">
                    <a16:creationId xmlns:a16="http://schemas.microsoft.com/office/drawing/2014/main" id="{7F1F3747-4DA6-D40B-F133-522C070A3B64}"/>
                  </a:ext>
                </a:extLst>
              </p:cNvPr>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dirty="0"/>
              </a:p>
            </p:txBody>
          </p:sp>
          <p:pic>
            <p:nvPicPr>
              <p:cNvPr id="22" name="Picture 21">
                <a:extLst>
                  <a:ext uri="{FF2B5EF4-FFF2-40B4-BE49-F238E27FC236}">
                    <a16:creationId xmlns:a16="http://schemas.microsoft.com/office/drawing/2014/main" id="{ABB7BE77-BC5B-1821-7EB6-C1CA6A09688F}"/>
                  </a:ext>
                </a:extLst>
              </p:cNvPr>
              <p:cNvPicPr>
                <a:picLocks noChangeAspect="1"/>
              </p:cNvPicPr>
              <p:nvPr/>
            </p:nvPicPr>
            <p:blipFill>
              <a:blip r:embed="rId6"/>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3" name="Freeform: Shape 22">
                <a:extLst>
                  <a:ext uri="{FF2B5EF4-FFF2-40B4-BE49-F238E27FC236}">
                    <a16:creationId xmlns:a16="http://schemas.microsoft.com/office/drawing/2014/main" id="{CD0C0549-FD23-9D0A-2EBD-FC1D9A0FD1BE}"/>
                  </a:ext>
                </a:extLst>
              </p:cNvPr>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dirty="0"/>
              </a:p>
            </p:txBody>
          </p:sp>
          <p:pic>
            <p:nvPicPr>
              <p:cNvPr id="24" name="Picture 23">
                <a:extLst>
                  <a:ext uri="{FF2B5EF4-FFF2-40B4-BE49-F238E27FC236}">
                    <a16:creationId xmlns:a16="http://schemas.microsoft.com/office/drawing/2014/main" id="{A14B83FF-A9B5-BBFA-A143-3C5D107A8B29}"/>
                  </a:ext>
                </a:extLst>
              </p:cNvPr>
              <p:cNvPicPr>
                <a:picLocks noChangeAspect="1"/>
              </p:cNvPicPr>
              <p:nvPr/>
            </p:nvPicPr>
            <p:blipFill>
              <a:blip r:embed="rId7"/>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5" name="Freeform: Shape 24">
                <a:extLst>
                  <a:ext uri="{FF2B5EF4-FFF2-40B4-BE49-F238E27FC236}">
                    <a16:creationId xmlns:a16="http://schemas.microsoft.com/office/drawing/2014/main" id="{C6FDA718-D61A-BC5F-0E23-295344C11FD6}"/>
                  </a:ext>
                </a:extLst>
              </p:cNvPr>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dirty="0"/>
              </a:p>
            </p:txBody>
          </p:sp>
          <p:pic>
            <p:nvPicPr>
              <p:cNvPr id="26" name="Picture 25">
                <a:extLst>
                  <a:ext uri="{FF2B5EF4-FFF2-40B4-BE49-F238E27FC236}">
                    <a16:creationId xmlns:a16="http://schemas.microsoft.com/office/drawing/2014/main" id="{313CB823-9AA2-D076-A23A-587A0C404A43}"/>
                  </a:ext>
                </a:extLst>
              </p:cNvPr>
              <p:cNvPicPr>
                <a:picLocks noChangeAspect="1"/>
              </p:cNvPicPr>
              <p:nvPr/>
            </p:nvPicPr>
            <p:blipFill>
              <a:blip r:embed="rId8"/>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7" name="Freeform: Shape 26">
                <a:extLst>
                  <a:ext uri="{FF2B5EF4-FFF2-40B4-BE49-F238E27FC236}">
                    <a16:creationId xmlns:a16="http://schemas.microsoft.com/office/drawing/2014/main" id="{66915AD6-039A-3EDF-773D-19B1CE40E32C}"/>
                  </a:ext>
                </a:extLst>
              </p:cNvPr>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dirty="0"/>
              </a:p>
            </p:txBody>
          </p:sp>
          <p:pic>
            <p:nvPicPr>
              <p:cNvPr id="28" name="Picture 27">
                <a:extLst>
                  <a:ext uri="{FF2B5EF4-FFF2-40B4-BE49-F238E27FC236}">
                    <a16:creationId xmlns:a16="http://schemas.microsoft.com/office/drawing/2014/main" id="{087B1F71-EC13-9221-C1A3-FA285719B45D}"/>
                  </a:ext>
                </a:extLst>
              </p:cNvPr>
              <p:cNvPicPr>
                <a:picLocks noChangeAspect="1"/>
              </p:cNvPicPr>
              <p:nvPr/>
            </p:nvPicPr>
            <p:blipFill>
              <a:blip r:embed="rId9"/>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9" name="Freeform: Shape 28">
                <a:extLst>
                  <a:ext uri="{FF2B5EF4-FFF2-40B4-BE49-F238E27FC236}">
                    <a16:creationId xmlns:a16="http://schemas.microsoft.com/office/drawing/2014/main" id="{54F78FCF-140F-293D-4590-303119E4814C}"/>
                  </a:ext>
                </a:extLst>
              </p:cNvPr>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dirty="0"/>
              </a:p>
            </p:txBody>
          </p:sp>
          <p:pic>
            <p:nvPicPr>
              <p:cNvPr id="30" name="Picture 29">
                <a:extLst>
                  <a:ext uri="{FF2B5EF4-FFF2-40B4-BE49-F238E27FC236}">
                    <a16:creationId xmlns:a16="http://schemas.microsoft.com/office/drawing/2014/main" id="{FAF947C0-51FE-8D9A-613D-73D4F4FDEBC6}"/>
                  </a:ext>
                </a:extLst>
              </p:cNvPr>
              <p:cNvPicPr>
                <a:picLocks noChangeAspect="1"/>
              </p:cNvPicPr>
              <p:nvPr/>
            </p:nvPicPr>
            <p:blipFill>
              <a:blip r:embed="rId10"/>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31" name="Freeform: Shape 30">
                <a:extLst>
                  <a:ext uri="{FF2B5EF4-FFF2-40B4-BE49-F238E27FC236}">
                    <a16:creationId xmlns:a16="http://schemas.microsoft.com/office/drawing/2014/main" id="{E6EED200-840C-271B-EA4D-3782BAD64313}"/>
                  </a:ext>
                </a:extLst>
              </p:cNvPr>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dirty="0"/>
              </a:p>
            </p:txBody>
          </p:sp>
          <p:pic>
            <p:nvPicPr>
              <p:cNvPr id="32" name="Picture 31">
                <a:extLst>
                  <a:ext uri="{FF2B5EF4-FFF2-40B4-BE49-F238E27FC236}">
                    <a16:creationId xmlns:a16="http://schemas.microsoft.com/office/drawing/2014/main" id="{120F4343-9283-3532-B7CA-D57C5A33161F}"/>
                  </a:ext>
                </a:extLst>
              </p:cNvPr>
              <p:cNvPicPr>
                <a:picLocks noChangeAspect="1"/>
              </p:cNvPicPr>
              <p:nvPr/>
            </p:nvPicPr>
            <p:blipFill>
              <a:blip r:embed="rId11"/>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a:ln/>
            </p:spPr>
          </p:pic>
          <p:sp>
            <p:nvSpPr>
              <p:cNvPr id="33" name="Freeform: Shape 32">
                <a:extLst>
                  <a:ext uri="{FF2B5EF4-FFF2-40B4-BE49-F238E27FC236}">
                    <a16:creationId xmlns:a16="http://schemas.microsoft.com/office/drawing/2014/main" id="{0B7092A1-02E3-3FFE-732A-06D32592415C}"/>
                  </a:ext>
                </a:extLst>
              </p:cNvPr>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dirty="0"/>
              </a:p>
            </p:txBody>
          </p:sp>
          <p:pic>
            <p:nvPicPr>
              <p:cNvPr id="34" name="Picture 33">
                <a:extLst>
                  <a:ext uri="{FF2B5EF4-FFF2-40B4-BE49-F238E27FC236}">
                    <a16:creationId xmlns:a16="http://schemas.microsoft.com/office/drawing/2014/main" id="{E09197F1-58F4-4BF0-B810-053A00CEEE6D}"/>
                  </a:ext>
                </a:extLst>
              </p:cNvPr>
              <p:cNvPicPr>
                <a:picLocks noChangeAspect="1"/>
              </p:cNvPicPr>
              <p:nvPr/>
            </p:nvPicPr>
            <p:blipFill>
              <a:blip r:embed="rId12"/>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5" name="Freeform: Shape 34">
                <a:extLst>
                  <a:ext uri="{FF2B5EF4-FFF2-40B4-BE49-F238E27FC236}">
                    <a16:creationId xmlns:a16="http://schemas.microsoft.com/office/drawing/2014/main" id="{8702FFD1-6AD0-CCF2-22D5-AFB3ADF92E63}"/>
                  </a:ext>
                </a:extLst>
              </p:cNvPr>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dirty="0"/>
              </a:p>
            </p:txBody>
          </p:sp>
          <p:pic>
            <p:nvPicPr>
              <p:cNvPr id="36" name="Picture 35">
                <a:extLst>
                  <a:ext uri="{FF2B5EF4-FFF2-40B4-BE49-F238E27FC236}">
                    <a16:creationId xmlns:a16="http://schemas.microsoft.com/office/drawing/2014/main" id="{EB0A1C71-0A48-8395-12E9-C1358C446F85}"/>
                  </a:ext>
                </a:extLst>
              </p:cNvPr>
              <p:cNvPicPr>
                <a:picLocks noChangeAspect="1"/>
              </p:cNvPicPr>
              <p:nvPr/>
            </p:nvPicPr>
            <p:blipFill>
              <a:blip r:embed="rId13"/>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7" name="Freeform: Shape 36">
                <a:extLst>
                  <a:ext uri="{FF2B5EF4-FFF2-40B4-BE49-F238E27FC236}">
                    <a16:creationId xmlns:a16="http://schemas.microsoft.com/office/drawing/2014/main" id="{717960A6-6BAC-7AB1-6D0D-9C9C294AEAE6}"/>
                  </a:ext>
                </a:extLst>
              </p:cNvPr>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73149CE8-15A1-1BB7-DAB1-4625696B7864}"/>
                  </a:ext>
                </a:extLst>
              </p:cNvPr>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07163B4A-B25A-5F0F-09B6-36B0CE195F4E}"/>
                  </a:ext>
                </a:extLst>
              </p:cNvPr>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2E4497A0-0F2B-0F4A-D545-AE5C22CEF4EA}"/>
                  </a:ext>
                </a:extLst>
              </p:cNvPr>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FFB83375-861E-C6F6-C9B7-30F485060B08}"/>
                  </a:ext>
                </a:extLst>
              </p:cNvPr>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679E29B7-DCD3-B4FD-7DF3-58ADD0C0FB20}"/>
                  </a:ext>
                </a:extLst>
              </p:cNvPr>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07ADDB78-07D4-9263-67F1-76684519E72A}"/>
                  </a:ext>
                </a:extLst>
              </p:cNvPr>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ACEB74DB-8DBA-593E-787D-ED6659B0FECD}"/>
                  </a:ext>
                </a:extLst>
              </p:cNvPr>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73DB98EE-2699-C959-CAD9-7E1C03388B38}"/>
                  </a:ext>
                </a:extLst>
              </p:cNvPr>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25252A1F-A47B-EF7A-B489-85F7493F7CA0}"/>
                  </a:ext>
                </a:extLst>
              </p:cNvPr>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FEFB34BC-9E28-9F60-878F-C57730E4D339}"/>
                  </a:ext>
                </a:extLst>
              </p:cNvPr>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A4997224-1151-5EF8-1285-A52CB8C96C37}"/>
                  </a:ext>
                </a:extLst>
              </p:cNvPr>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67079EC6-11D8-7A87-3BED-76661B6E34D4}"/>
                  </a:ext>
                </a:extLst>
              </p:cNvPr>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9E8BD6EC-3F27-AB48-BFA1-1F19D924A4ED}"/>
                  </a:ext>
                </a:extLst>
              </p:cNvPr>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9ADB4639-2D77-05F6-ABB2-EEABAAADB75D}"/>
                  </a:ext>
                </a:extLst>
              </p:cNvPr>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6E014FD2-9309-0448-F3BD-41BE9B7BBC81}"/>
                  </a:ext>
                </a:extLst>
              </p:cNvPr>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DFF1D9D1-38B2-725A-A987-2437CA80F80F}"/>
                  </a:ext>
                </a:extLst>
              </p:cNvPr>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ABC9C966-7B87-AE76-3EA6-F74246FF756F}"/>
                  </a:ext>
                </a:extLst>
              </p:cNvPr>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44A765A8-E2F9-BC8B-E1DE-667CCA5801BB}"/>
                  </a:ext>
                </a:extLst>
              </p:cNvPr>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AEE39EA8-3777-8546-826B-A269E9AE95A0}"/>
                  </a:ext>
                </a:extLst>
              </p:cNvPr>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FB1706AC-01F1-7122-D73F-AC88363B50B5}"/>
                  </a:ext>
                </a:extLst>
              </p:cNvPr>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4359E182-5E3C-C22C-CEA4-4A594536AF62}"/>
                  </a:ext>
                </a:extLst>
              </p:cNvPr>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BE613B99-FFD0-F788-7361-A8343F6879DB}"/>
                  </a:ext>
                </a:extLst>
              </p:cNvPr>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FC281631-8387-020C-9BE6-F388C749904A}"/>
                  </a:ext>
                </a:extLst>
              </p:cNvPr>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780182F0-DEDE-37F4-CD2B-07AEDC220276}"/>
                  </a:ext>
                </a:extLst>
              </p:cNvPr>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685D4BD5-7180-B4EF-3571-6303EA76F707}"/>
                  </a:ext>
                </a:extLst>
              </p:cNvPr>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3B78F30D-8AA6-0B9C-CCEC-61752E8F3A9E}"/>
                  </a:ext>
                </a:extLst>
              </p:cNvPr>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CF79884C-CFE1-3418-D013-37CE801A62BE}"/>
                  </a:ext>
                </a:extLst>
              </p:cNvPr>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92212EB0-2216-8AC1-0747-BD8D33CD8F3E}"/>
                  </a:ext>
                </a:extLst>
              </p:cNvPr>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10AAD2A2-17A8-839B-8D9B-FD21F680D335}"/>
                  </a:ext>
                </a:extLst>
              </p:cNvPr>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dirty="0"/>
              </a:p>
            </p:txBody>
          </p:sp>
        </p:grpSp>
        <p:sp>
          <p:nvSpPr>
            <p:cNvPr id="7" name="Oval 50">
              <a:extLst>
                <a:ext uri="{FF2B5EF4-FFF2-40B4-BE49-F238E27FC236}">
                  <a16:creationId xmlns:a16="http://schemas.microsoft.com/office/drawing/2014/main" id="{C5A56264-3FB7-F6E9-B5BB-6159F72D2D80}"/>
                </a:ext>
              </a:extLst>
            </p:cNvPr>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a:extLst>
                <a:ext uri="{FF2B5EF4-FFF2-40B4-BE49-F238E27FC236}">
                  <a16:creationId xmlns:a16="http://schemas.microsoft.com/office/drawing/2014/main" id="{A07BD8DC-A84C-F7E0-CAA4-BB98195796E5}"/>
                </a:ext>
              </a:extLst>
            </p:cNvPr>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a:extLst>
                <a:ext uri="{FF2B5EF4-FFF2-40B4-BE49-F238E27FC236}">
                  <a16:creationId xmlns:a16="http://schemas.microsoft.com/office/drawing/2014/main" id="{55C8602B-A322-E4C3-B226-DEFD07C65B77}"/>
                </a:ext>
              </a:extLst>
            </p:cNvPr>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a:extLst>
                <a:ext uri="{FF2B5EF4-FFF2-40B4-BE49-F238E27FC236}">
                  <a16:creationId xmlns:a16="http://schemas.microsoft.com/office/drawing/2014/main" id="{4FD78C94-EE64-26D2-8F74-605A506D704B}"/>
                </a:ext>
              </a:extLst>
            </p:cNvPr>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a:extLst>
                <a:ext uri="{FF2B5EF4-FFF2-40B4-BE49-F238E27FC236}">
                  <a16:creationId xmlns:a16="http://schemas.microsoft.com/office/drawing/2014/main" id="{DBF79997-55B8-794C-8A7E-A1C128DD43A7}"/>
                </a:ext>
              </a:extLst>
            </p:cNvPr>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a:extLst>
                <a:ext uri="{FF2B5EF4-FFF2-40B4-BE49-F238E27FC236}">
                  <a16:creationId xmlns:a16="http://schemas.microsoft.com/office/drawing/2014/main" id="{99BE0F57-BD8C-00C3-76C9-0E129A8A46D0}"/>
                </a:ext>
              </a:extLst>
            </p:cNvPr>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a:extLst>
                <a:ext uri="{FF2B5EF4-FFF2-40B4-BE49-F238E27FC236}">
                  <a16:creationId xmlns:a16="http://schemas.microsoft.com/office/drawing/2014/main" id="{73910664-AD01-A236-903F-C873664A66B3}"/>
                </a:ext>
              </a:extLst>
            </p:cNvPr>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a:extLst>
                <a:ext uri="{FF2B5EF4-FFF2-40B4-BE49-F238E27FC236}">
                  <a16:creationId xmlns:a16="http://schemas.microsoft.com/office/drawing/2014/main" id="{895CF526-D0A3-AF35-52F3-9797FC3344E7}"/>
                </a:ext>
              </a:extLst>
            </p:cNvPr>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a:extLst>
                <a:ext uri="{FF2B5EF4-FFF2-40B4-BE49-F238E27FC236}">
                  <a16:creationId xmlns:a16="http://schemas.microsoft.com/office/drawing/2014/main" id="{66F73DB2-010D-6701-B2C9-28F8FA615E5D}"/>
                </a:ext>
              </a:extLst>
            </p:cNvPr>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69" name="Rectangle 68">
            <a:extLst>
              <a:ext uri="{FF2B5EF4-FFF2-40B4-BE49-F238E27FC236}">
                <a16:creationId xmlns:a16="http://schemas.microsoft.com/office/drawing/2014/main" id="{78F5A287-B7D4-E771-3791-606C40F3F6C0}"/>
              </a:ext>
            </a:extLst>
          </p:cNvPr>
          <p:cNvSpPr/>
          <p:nvPr userDrawn="1"/>
        </p:nvSpPr>
        <p:spPr>
          <a:xfrm>
            <a:off x="1524000" y="1127145"/>
            <a:ext cx="10687573" cy="2402027"/>
          </a:xfrm>
          <a:prstGeom prst="rect">
            <a:avLst/>
          </a:prstGeom>
          <a:solidFill>
            <a:srgbClr val="194E5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itle 1">
            <a:extLst>
              <a:ext uri="{FF2B5EF4-FFF2-40B4-BE49-F238E27FC236}">
                <a16:creationId xmlns:a16="http://schemas.microsoft.com/office/drawing/2014/main" id="{DD3646A5-2120-84F7-99CA-502294044F86}"/>
              </a:ext>
            </a:extLst>
          </p:cNvPr>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sp>
        <p:nvSpPr>
          <p:cNvPr id="68" name="Subtitle 2">
            <a:extLst>
              <a:ext uri="{FF2B5EF4-FFF2-40B4-BE49-F238E27FC236}">
                <a16:creationId xmlns:a16="http://schemas.microsoft.com/office/drawing/2014/main" id="{306F2F5F-605D-855F-2454-F9FAB333D138}"/>
              </a:ext>
            </a:extLst>
          </p:cNvPr>
          <p:cNvSpPr>
            <a:spLocks noGrp="1"/>
          </p:cNvSpPr>
          <p:nvPr>
            <p:ph type="subTitle" idx="1"/>
          </p:nvPr>
        </p:nvSpPr>
        <p:spPr>
          <a:xfrm>
            <a:off x="1524000" y="3602038"/>
            <a:ext cx="9144000" cy="165576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0" name="Picture 69" descr="Logo&#10;&#10;Description automatically generated">
            <a:extLst>
              <a:ext uri="{FF2B5EF4-FFF2-40B4-BE49-F238E27FC236}">
                <a16:creationId xmlns:a16="http://schemas.microsoft.com/office/drawing/2014/main" id="{6AF8CF76-8943-3E11-D229-DEFFB3F59C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71" name="TextBox 70">
            <a:extLst>
              <a:ext uri="{FF2B5EF4-FFF2-40B4-BE49-F238E27FC236}">
                <a16:creationId xmlns:a16="http://schemas.microsoft.com/office/drawing/2014/main" id="{8C0A876A-148F-EC98-1288-4BF5EE92466B}"/>
              </a:ext>
            </a:extLst>
          </p:cNvPr>
          <p:cNvSpPr txBox="1"/>
          <p:nvPr userDrawn="1"/>
        </p:nvSpPr>
        <p:spPr>
          <a:xfrm>
            <a:off x="179528" y="6178942"/>
            <a:ext cx="2961301" cy="53553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ar-JO"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إعداد محمود بركات</a:t>
            </a:r>
            <a:endParaRPr kumimoji="0" lang="en-US"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138185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B87FFC45-CAD4-4F75-803B-F832117CCBC8}" type="datetimeFigureOut">
              <a:rPr lang="en-US" smtClean="0"/>
              <a:t>7/4/2023</a:t>
            </a:fld>
            <a:endParaRPr lang="en-US" dirty="0"/>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83173C1A-811C-4EC3-ABF1-D67B31BD8CE7}" type="slidenum">
              <a:rPr lang="en-US" smtClean="0"/>
              <a:t>‹#›</a:t>
            </a:fld>
            <a:endParaRPr lang="en-US" dirty="0"/>
          </a:p>
        </p:txBody>
      </p:sp>
      <p:pic>
        <p:nvPicPr>
          <p:cNvPr id="6" name="Picture 5" descr="Logo&#10;&#10;Description automatically generated">
            <a:extLst>
              <a:ext uri="{FF2B5EF4-FFF2-40B4-BE49-F238E27FC236}">
                <a16:creationId xmlns:a16="http://schemas.microsoft.com/office/drawing/2014/main" id="{B61DDA50-AB87-CA3E-365F-2A610BEF09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266352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1" name="Right Triangle L1">
            <a:extLst>
              <a:ext uri="{FF2B5EF4-FFF2-40B4-BE49-F238E27FC236}">
                <a16:creationId xmlns:a16="http://schemas.microsoft.com/office/drawing/2014/main" id="{E7552839-A5B6-C402-0B4E-484A490F209C}"/>
              </a:ext>
            </a:extLst>
          </p:cNvPr>
          <p:cNvSpPr/>
          <p:nvPr userDrawn="1"/>
        </p:nvSpPr>
        <p:spPr>
          <a:xfrm>
            <a:off x="-330" y="40976"/>
            <a:ext cx="12192000" cy="6827331"/>
          </a:xfrm>
          <a:prstGeom prst="rtTriangle">
            <a:avLst/>
          </a:prstGeom>
          <a:solidFill>
            <a:schemeClr val="accent1">
              <a:lumMod val="50000"/>
              <a:alpha val="8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R1">
            <a:extLst>
              <a:ext uri="{FF2B5EF4-FFF2-40B4-BE49-F238E27FC236}">
                <a16:creationId xmlns:a16="http://schemas.microsoft.com/office/drawing/2014/main" id="{74EA0201-7BE6-0208-AA54-A6866638975F}"/>
              </a:ext>
            </a:extLst>
          </p:cNvPr>
          <p:cNvSpPr/>
          <p:nvPr userDrawn="1"/>
        </p:nvSpPr>
        <p:spPr>
          <a:xfrm flipH="1">
            <a:off x="166" y="10223"/>
            <a:ext cx="12191834" cy="6866004"/>
          </a:xfrm>
          <a:prstGeom prst="rtTriangle">
            <a:avLst/>
          </a:prstGeom>
          <a:solidFill>
            <a:schemeClr val="accent2">
              <a:lumMod val="75000"/>
              <a:alpha val="8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L2">
            <a:extLst>
              <a:ext uri="{FF2B5EF4-FFF2-40B4-BE49-F238E27FC236}">
                <a16:creationId xmlns:a16="http://schemas.microsoft.com/office/drawing/2014/main" id="{A4C5741F-E458-D5EC-1E5D-453FD298CDC7}"/>
              </a:ext>
            </a:extLst>
          </p:cNvPr>
          <p:cNvSpPr/>
          <p:nvPr userDrawn="1"/>
        </p:nvSpPr>
        <p:spPr>
          <a:xfrm>
            <a:off x="-1" y="1887167"/>
            <a:ext cx="9854119" cy="4970834"/>
          </a:xfrm>
          <a:prstGeom prst="rtTriangle">
            <a:avLst/>
          </a:prstGeom>
          <a:solidFill>
            <a:schemeClr val="accent1">
              <a:lumMod val="50000"/>
              <a:alpha val="9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Triangle R2">
            <a:extLst>
              <a:ext uri="{FF2B5EF4-FFF2-40B4-BE49-F238E27FC236}">
                <a16:creationId xmlns:a16="http://schemas.microsoft.com/office/drawing/2014/main" id="{8679917C-E571-8845-A0A7-BD79632B503E}"/>
              </a:ext>
            </a:extLst>
          </p:cNvPr>
          <p:cNvSpPr/>
          <p:nvPr userDrawn="1"/>
        </p:nvSpPr>
        <p:spPr>
          <a:xfrm flipH="1">
            <a:off x="2334768" y="1883664"/>
            <a:ext cx="9857232" cy="4974336"/>
          </a:xfrm>
          <a:prstGeom prst="rtTriangle">
            <a:avLst/>
          </a:prstGeom>
          <a:solidFill>
            <a:schemeClr val="accent2">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L3">
            <a:extLst>
              <a:ext uri="{FF2B5EF4-FFF2-40B4-BE49-F238E27FC236}">
                <a16:creationId xmlns:a16="http://schemas.microsoft.com/office/drawing/2014/main" id="{55B4847F-B7D1-C90D-8726-73425C8B6AA2}"/>
              </a:ext>
            </a:extLst>
          </p:cNvPr>
          <p:cNvSpPr/>
          <p:nvPr userDrawn="1"/>
        </p:nvSpPr>
        <p:spPr>
          <a:xfrm>
            <a:off x="-330" y="3439308"/>
            <a:ext cx="7315200" cy="3428999"/>
          </a:xfrm>
          <a:prstGeom prst="rtTriangle">
            <a:avLst/>
          </a:prstGeom>
          <a:solidFill>
            <a:schemeClr val="accent1">
              <a:lumMod val="50000"/>
              <a:alpha val="9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R3">
            <a:extLst>
              <a:ext uri="{FF2B5EF4-FFF2-40B4-BE49-F238E27FC236}">
                <a16:creationId xmlns:a16="http://schemas.microsoft.com/office/drawing/2014/main" id="{AB57E2E2-CC51-96FF-6111-6040C74F7D11}"/>
              </a:ext>
            </a:extLst>
          </p:cNvPr>
          <p:cNvSpPr/>
          <p:nvPr userDrawn="1"/>
        </p:nvSpPr>
        <p:spPr>
          <a:xfrm flipH="1">
            <a:off x="4876800" y="3457451"/>
            <a:ext cx="7315200" cy="3418776"/>
          </a:xfrm>
          <a:prstGeom prst="rtTriangle">
            <a:avLst/>
          </a:prstGeom>
          <a:solidFill>
            <a:schemeClr val="accent2">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Logo&#10;&#10;Description automatically generated">
            <a:extLst>
              <a:ext uri="{FF2B5EF4-FFF2-40B4-BE49-F238E27FC236}">
                <a16:creationId xmlns:a16="http://schemas.microsoft.com/office/drawing/2014/main" id="{611108CC-DFB0-618F-89F8-69C7D3520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pic>
        <p:nvPicPr>
          <p:cNvPr id="37" name="Graphic 36">
            <a:extLst>
              <a:ext uri="{FF2B5EF4-FFF2-40B4-BE49-F238E27FC236}">
                <a16:creationId xmlns:a16="http://schemas.microsoft.com/office/drawing/2014/main" id="{2627FF4D-D4B3-60AD-DD8C-1805A32F9A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9667" y="1988413"/>
            <a:ext cx="7959521" cy="2932455"/>
          </a:xfrm>
          <a:prstGeom prst="rect">
            <a:avLst/>
          </a:prstGeom>
          <a:effectLst>
            <a:outerShdw blurRad="50800" dist="38100" dir="5400000" algn="t" rotWithShape="0">
              <a:prstClr val="black">
                <a:alpha val="40000"/>
              </a:prstClr>
            </a:outerShdw>
          </a:effectLst>
        </p:spPr>
      </p:pic>
      <p:sp>
        <p:nvSpPr>
          <p:cNvPr id="33" name="Title 1">
            <a:extLst>
              <a:ext uri="{FF2B5EF4-FFF2-40B4-BE49-F238E27FC236}">
                <a16:creationId xmlns:a16="http://schemas.microsoft.com/office/drawing/2014/main" id="{74CC09D1-90FD-5510-D6FC-97473A846D84}"/>
              </a:ext>
            </a:extLst>
          </p:cNvPr>
          <p:cNvSpPr>
            <a:spLocks noGrp="1"/>
          </p:cNvSpPr>
          <p:nvPr>
            <p:ph type="ctrTitle"/>
          </p:nvPr>
        </p:nvSpPr>
        <p:spPr>
          <a:xfrm>
            <a:off x="1524000" y="4208550"/>
            <a:ext cx="9144000" cy="1106424"/>
          </a:xfrm>
          <a:solidFill>
            <a:schemeClr val="accent1">
              <a:lumMod val="75000"/>
              <a:alpha val="70000"/>
            </a:schemeClr>
          </a:solidFill>
          <a:effectLst>
            <a:outerShdw blurRad="50800" dist="38100" dir="5400000" algn="t" rotWithShape="0">
              <a:prstClr val="black">
                <a:alpha val="40000"/>
              </a:prstClr>
            </a:outerShdw>
            <a:reflection blurRad="6350" stA="50000" endA="300" endPos="55000" dir="5400000" sy="-100000" algn="bl" rotWithShape="0"/>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3336059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95E2987-A4E7-6163-259B-BE86E8EC46AB}"/>
              </a:ext>
            </a:extLst>
          </p:cNvPr>
          <p:cNvSpPr/>
          <p:nvPr userDrawn="1"/>
        </p:nvSpPr>
        <p:spPr>
          <a:xfrm>
            <a:off x="0" y="3429000"/>
            <a:ext cx="12191835" cy="3428999"/>
          </a:xfrm>
          <a:prstGeom prst="rect">
            <a:avLst/>
          </a:prstGeom>
          <a:solidFill>
            <a:schemeClr val="accent1">
              <a:lumMod val="75000"/>
              <a:alpha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55B4847F-B7D1-C90D-8726-73425C8B6AA2}"/>
              </a:ext>
            </a:extLst>
          </p:cNvPr>
          <p:cNvSpPr/>
          <p:nvPr userDrawn="1"/>
        </p:nvSpPr>
        <p:spPr>
          <a:xfrm>
            <a:off x="0" y="3418778"/>
            <a:ext cx="3286125" cy="3428999"/>
          </a:xfrm>
          <a:prstGeom prst="rtTriangle">
            <a:avLst/>
          </a:prstGeom>
          <a:solidFill>
            <a:schemeClr val="accent1">
              <a:lumMod val="50000"/>
              <a:alpha val="9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AB57E2E2-CC51-96FF-6111-6040C74F7D11}"/>
              </a:ext>
            </a:extLst>
          </p:cNvPr>
          <p:cNvSpPr/>
          <p:nvPr userDrawn="1"/>
        </p:nvSpPr>
        <p:spPr>
          <a:xfrm flipH="1">
            <a:off x="8905876" y="3429000"/>
            <a:ext cx="3286125" cy="3418776"/>
          </a:xfrm>
          <a:prstGeom prst="rtTriangle">
            <a:avLst/>
          </a:prstGeom>
          <a:solidFill>
            <a:schemeClr val="accent2">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Logo&#10;&#10;Description automatically generated">
            <a:extLst>
              <a:ext uri="{FF2B5EF4-FFF2-40B4-BE49-F238E27FC236}">
                <a16:creationId xmlns:a16="http://schemas.microsoft.com/office/drawing/2014/main" id="{611108CC-DFB0-618F-89F8-69C7D3520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grpSp>
        <p:nvGrpSpPr>
          <p:cNvPr id="2" name="Group 1">
            <a:extLst>
              <a:ext uri="{FF2B5EF4-FFF2-40B4-BE49-F238E27FC236}">
                <a16:creationId xmlns:a16="http://schemas.microsoft.com/office/drawing/2014/main" id="{5454D828-A683-42B4-2151-BB4DC179A50F}"/>
              </a:ext>
            </a:extLst>
          </p:cNvPr>
          <p:cNvGrpSpPr/>
          <p:nvPr userDrawn="1"/>
        </p:nvGrpSpPr>
        <p:grpSpPr>
          <a:xfrm>
            <a:off x="127437" y="2341150"/>
            <a:ext cx="11937127" cy="1847274"/>
            <a:chOff x="477110" y="4905446"/>
            <a:chExt cx="11078677" cy="1714429"/>
          </a:xfrm>
          <a:solidFill>
            <a:schemeClr val="bg1">
              <a:lumMod val="95000"/>
            </a:schemeClr>
          </a:solidFill>
        </p:grpSpPr>
        <p:sp>
          <p:nvSpPr>
            <p:cNvPr id="3" name="Freeform: Shape 2">
              <a:extLst>
                <a:ext uri="{FF2B5EF4-FFF2-40B4-BE49-F238E27FC236}">
                  <a16:creationId xmlns:a16="http://schemas.microsoft.com/office/drawing/2014/main" id="{FB823911-34F1-4FEC-9015-150329364CFE}"/>
                </a:ext>
              </a:extLst>
            </p:cNvPr>
            <p:cNvSpPr/>
            <p:nvPr/>
          </p:nvSpPr>
          <p:spPr>
            <a:xfrm>
              <a:off x="6913640" y="4905446"/>
              <a:ext cx="4642147" cy="1714429"/>
            </a:xfrm>
            <a:custGeom>
              <a:avLst/>
              <a:gdLst>
                <a:gd name="connsiteX0" fmla="*/ 4794342 w 4797505"/>
                <a:gd name="connsiteY0" fmla="*/ 184721 h 1771805"/>
                <a:gd name="connsiteX1" fmla="*/ 4759588 w 4797505"/>
                <a:gd name="connsiteY1" fmla="*/ 70236 h 1771805"/>
                <a:gd name="connsiteX2" fmla="*/ 4668953 w 4797505"/>
                <a:gd name="connsiteY2" fmla="*/ 27303 h 1771805"/>
                <a:gd name="connsiteX3" fmla="*/ 4624657 w 4797505"/>
                <a:gd name="connsiteY3" fmla="*/ 6178 h 1771805"/>
                <a:gd name="connsiteX4" fmla="*/ 4564007 w 4797505"/>
                <a:gd name="connsiteY4" fmla="*/ 39570 h 1771805"/>
                <a:gd name="connsiteX5" fmla="*/ 4616480 w 4797505"/>
                <a:gd name="connsiteY5" fmla="*/ 84546 h 1771805"/>
                <a:gd name="connsiteX6" fmla="*/ 4665545 w 4797505"/>
                <a:gd name="connsiteY6" fmla="*/ 71598 h 1771805"/>
                <a:gd name="connsiteX7" fmla="*/ 4727559 w 4797505"/>
                <a:gd name="connsiteY7" fmla="*/ 101583 h 1771805"/>
                <a:gd name="connsiteX8" fmla="*/ 4750047 w 4797505"/>
                <a:gd name="connsiteY8" fmla="*/ 180633 h 1771805"/>
                <a:gd name="connsiteX9" fmla="*/ 4663501 w 4797505"/>
                <a:gd name="connsiteY9" fmla="*/ 456625 h 1771805"/>
                <a:gd name="connsiteX10" fmla="*/ 4638968 w 4797505"/>
                <a:gd name="connsiteY10" fmla="*/ 494787 h 1771805"/>
                <a:gd name="connsiteX11" fmla="*/ 4613073 w 4797505"/>
                <a:gd name="connsiteY11" fmla="*/ 507054 h 1771805"/>
                <a:gd name="connsiteX12" fmla="*/ 4430440 w 4797505"/>
                <a:gd name="connsiteY12" fmla="*/ 593600 h 1771805"/>
                <a:gd name="connsiteX13" fmla="*/ 4257349 w 4797505"/>
                <a:gd name="connsiteY13" fmla="*/ 504328 h 1771805"/>
                <a:gd name="connsiteX14" fmla="*/ 4231453 w 4797505"/>
                <a:gd name="connsiteY14" fmla="*/ 492062 h 1771805"/>
                <a:gd name="connsiteX15" fmla="*/ 4206920 w 4797505"/>
                <a:gd name="connsiteY15" fmla="*/ 453900 h 1771805"/>
                <a:gd name="connsiteX16" fmla="*/ 4119011 w 4797505"/>
                <a:gd name="connsiteY16" fmla="*/ 178588 h 1771805"/>
                <a:gd name="connsiteX17" fmla="*/ 4140818 w 4797505"/>
                <a:gd name="connsiteY17" fmla="*/ 99538 h 1771805"/>
                <a:gd name="connsiteX18" fmla="*/ 4203513 w 4797505"/>
                <a:gd name="connsiteY18" fmla="*/ 69554 h 1771805"/>
                <a:gd name="connsiteX19" fmla="*/ 4252578 w 4797505"/>
                <a:gd name="connsiteY19" fmla="*/ 82502 h 1771805"/>
                <a:gd name="connsiteX20" fmla="*/ 4305051 w 4797505"/>
                <a:gd name="connsiteY20" fmla="*/ 37525 h 1771805"/>
                <a:gd name="connsiteX21" fmla="*/ 4244401 w 4797505"/>
                <a:gd name="connsiteY21" fmla="*/ 4134 h 1771805"/>
                <a:gd name="connsiteX22" fmla="*/ 4199424 w 4797505"/>
                <a:gd name="connsiteY22" fmla="*/ 25259 h 1771805"/>
                <a:gd name="connsiteX23" fmla="*/ 4109471 w 4797505"/>
                <a:gd name="connsiteY23" fmla="*/ 68191 h 1771805"/>
                <a:gd name="connsiteX24" fmla="*/ 4075398 w 4797505"/>
                <a:gd name="connsiteY24" fmla="*/ 183359 h 1771805"/>
                <a:gd name="connsiteX25" fmla="*/ 4196698 w 4797505"/>
                <a:gd name="connsiteY25" fmla="*/ 520002 h 1771805"/>
                <a:gd name="connsiteX26" fmla="*/ 4204195 w 4797505"/>
                <a:gd name="connsiteY26" fmla="*/ 549986 h 1771805"/>
                <a:gd name="connsiteX27" fmla="*/ 4391597 w 4797505"/>
                <a:gd name="connsiteY27" fmla="*/ 660383 h 1771805"/>
                <a:gd name="connsiteX28" fmla="*/ 4391597 w 4797505"/>
                <a:gd name="connsiteY28" fmla="*/ 928880 h 1771805"/>
                <a:gd name="connsiteX29" fmla="*/ 4318680 w 4797505"/>
                <a:gd name="connsiteY29" fmla="*/ 1031099 h 1771805"/>
                <a:gd name="connsiteX30" fmla="*/ 3718992 w 4797505"/>
                <a:gd name="connsiteY30" fmla="*/ 1031099 h 1771805"/>
                <a:gd name="connsiteX31" fmla="*/ 3638579 w 4797505"/>
                <a:gd name="connsiteY31" fmla="*/ 673331 h 1771805"/>
                <a:gd name="connsiteX32" fmla="*/ 3626313 w 4797505"/>
                <a:gd name="connsiteY32" fmla="*/ 654250 h 1771805"/>
                <a:gd name="connsiteX33" fmla="*/ 3604506 w 4797505"/>
                <a:gd name="connsiteY33" fmla="*/ 646754 h 1771805"/>
                <a:gd name="connsiteX34" fmla="*/ 3603825 w 4797505"/>
                <a:gd name="connsiteY34" fmla="*/ 646754 h 1771805"/>
                <a:gd name="connsiteX35" fmla="*/ 3582018 w 4797505"/>
                <a:gd name="connsiteY35" fmla="*/ 654931 h 1771805"/>
                <a:gd name="connsiteX36" fmla="*/ 3570433 w 4797505"/>
                <a:gd name="connsiteY36" fmla="*/ 674694 h 1771805"/>
                <a:gd name="connsiteX37" fmla="*/ 3504331 w 4797505"/>
                <a:gd name="connsiteY37" fmla="*/ 1030418 h 1771805"/>
                <a:gd name="connsiteX38" fmla="*/ 3404837 w 4797505"/>
                <a:gd name="connsiteY38" fmla="*/ 1030418 h 1771805"/>
                <a:gd name="connsiteX39" fmla="*/ 3272633 w 4797505"/>
                <a:gd name="connsiteY39" fmla="*/ 319651 h 1771805"/>
                <a:gd name="connsiteX40" fmla="*/ 3261048 w 4797505"/>
                <a:gd name="connsiteY40" fmla="*/ 298526 h 1771805"/>
                <a:gd name="connsiteX41" fmla="*/ 3238560 w 4797505"/>
                <a:gd name="connsiteY41" fmla="*/ 290348 h 1771805"/>
                <a:gd name="connsiteX42" fmla="*/ 3216072 w 4797505"/>
                <a:gd name="connsiteY42" fmla="*/ 298526 h 1771805"/>
                <a:gd name="connsiteX43" fmla="*/ 3204487 w 4797505"/>
                <a:gd name="connsiteY43" fmla="*/ 319651 h 1771805"/>
                <a:gd name="connsiteX44" fmla="*/ 3060016 w 4797505"/>
                <a:gd name="connsiteY44" fmla="*/ 1199421 h 1771805"/>
                <a:gd name="connsiteX45" fmla="*/ 3046387 w 4797505"/>
                <a:gd name="connsiteY45" fmla="*/ 1041321 h 1771805"/>
                <a:gd name="connsiteX46" fmla="*/ 3035484 w 4797505"/>
                <a:gd name="connsiteY46" fmla="*/ 1018833 h 1771805"/>
                <a:gd name="connsiteX47" fmla="*/ 3012314 w 4797505"/>
                <a:gd name="connsiteY47" fmla="*/ 1009293 h 1771805"/>
                <a:gd name="connsiteX48" fmla="*/ 2970745 w 4797505"/>
                <a:gd name="connsiteY48" fmla="*/ 1009293 h 1771805"/>
                <a:gd name="connsiteX49" fmla="*/ 2970745 w 4797505"/>
                <a:gd name="connsiteY49" fmla="*/ 1008611 h 1771805"/>
                <a:gd name="connsiteX50" fmla="*/ 2938716 w 4797505"/>
                <a:gd name="connsiteY50" fmla="*/ 1008611 h 1771805"/>
                <a:gd name="connsiteX51" fmla="*/ 2909413 w 4797505"/>
                <a:gd name="connsiteY51" fmla="*/ 1008611 h 1771805"/>
                <a:gd name="connsiteX52" fmla="*/ 1420414 w 4797505"/>
                <a:gd name="connsiteY52" fmla="*/ 1008611 h 1771805"/>
                <a:gd name="connsiteX53" fmla="*/ 1399289 w 4797505"/>
                <a:gd name="connsiteY53" fmla="*/ 1008611 h 1771805"/>
                <a:gd name="connsiteX54" fmla="*/ 1380889 w 4797505"/>
                <a:gd name="connsiteY54" fmla="*/ 1008611 h 1771805"/>
                <a:gd name="connsiteX55" fmla="*/ 1358401 w 4797505"/>
                <a:gd name="connsiteY55" fmla="*/ 1016789 h 1771805"/>
                <a:gd name="connsiteX56" fmla="*/ 1346816 w 4797505"/>
                <a:gd name="connsiteY56" fmla="*/ 1037914 h 1771805"/>
                <a:gd name="connsiteX57" fmla="*/ 1250048 w 4797505"/>
                <a:gd name="connsiteY57" fmla="*/ 1495176 h 1771805"/>
                <a:gd name="connsiteX58" fmla="*/ 1083771 w 4797505"/>
                <a:gd name="connsiteY58" fmla="*/ 567023 h 1771805"/>
                <a:gd name="connsiteX59" fmla="*/ 1072186 w 4797505"/>
                <a:gd name="connsiteY59" fmla="*/ 545897 h 1771805"/>
                <a:gd name="connsiteX60" fmla="*/ 1049698 w 4797505"/>
                <a:gd name="connsiteY60" fmla="*/ 537720 h 1771805"/>
                <a:gd name="connsiteX61" fmla="*/ 1049016 w 4797505"/>
                <a:gd name="connsiteY61" fmla="*/ 537720 h 1771805"/>
                <a:gd name="connsiteX62" fmla="*/ 1048335 w 4797505"/>
                <a:gd name="connsiteY62" fmla="*/ 537720 h 1771805"/>
                <a:gd name="connsiteX63" fmla="*/ 1025847 w 4797505"/>
                <a:gd name="connsiteY63" fmla="*/ 547260 h 1771805"/>
                <a:gd name="connsiteX64" fmla="*/ 1014943 w 4797505"/>
                <a:gd name="connsiteY64" fmla="*/ 569748 h 1771805"/>
                <a:gd name="connsiteX65" fmla="*/ 978144 w 4797505"/>
                <a:gd name="connsiteY65" fmla="*/ 1009293 h 1771805"/>
                <a:gd name="connsiteX66" fmla="*/ 899094 w 4797505"/>
                <a:gd name="connsiteY66" fmla="*/ 1009293 h 1771805"/>
                <a:gd name="connsiteX67" fmla="*/ 876606 w 4797505"/>
                <a:gd name="connsiteY67" fmla="*/ 1017470 h 1771805"/>
                <a:gd name="connsiteX68" fmla="*/ 865021 w 4797505"/>
                <a:gd name="connsiteY68" fmla="*/ 1038595 h 1771805"/>
                <a:gd name="connsiteX69" fmla="*/ 805052 w 4797505"/>
                <a:gd name="connsiteY69" fmla="*/ 1289374 h 1771805"/>
                <a:gd name="connsiteX70" fmla="*/ 775068 w 4797505"/>
                <a:gd name="connsiteY70" fmla="*/ 1052906 h 1771805"/>
                <a:gd name="connsiteX71" fmla="*/ 762801 w 4797505"/>
                <a:gd name="connsiteY71" fmla="*/ 1033144 h 1771805"/>
                <a:gd name="connsiteX72" fmla="*/ 740995 w 4797505"/>
                <a:gd name="connsiteY72" fmla="*/ 1025648 h 1771805"/>
                <a:gd name="connsiteX73" fmla="*/ 3651 w 4797505"/>
                <a:gd name="connsiteY73" fmla="*/ 1025648 h 1771805"/>
                <a:gd name="connsiteX74" fmla="*/ 3651 w 4797505"/>
                <a:gd name="connsiteY74" fmla="*/ 1095157 h 1771805"/>
                <a:gd name="connsiteX75" fmla="*/ 713055 w 4797505"/>
                <a:gd name="connsiteY75" fmla="*/ 1095157 h 1771805"/>
                <a:gd name="connsiteX76" fmla="*/ 775749 w 4797505"/>
                <a:gd name="connsiteY76" fmla="*/ 1486999 h 1771805"/>
                <a:gd name="connsiteX77" fmla="*/ 788016 w 4797505"/>
                <a:gd name="connsiteY77" fmla="*/ 1506761 h 1771805"/>
                <a:gd name="connsiteX78" fmla="*/ 810504 w 4797505"/>
                <a:gd name="connsiteY78" fmla="*/ 1514257 h 1771805"/>
                <a:gd name="connsiteX79" fmla="*/ 810504 w 4797505"/>
                <a:gd name="connsiteY79" fmla="*/ 1514257 h 1771805"/>
                <a:gd name="connsiteX80" fmla="*/ 832311 w 4797505"/>
                <a:gd name="connsiteY80" fmla="*/ 1506080 h 1771805"/>
                <a:gd name="connsiteX81" fmla="*/ 843896 w 4797505"/>
                <a:gd name="connsiteY81" fmla="*/ 1485636 h 1771805"/>
                <a:gd name="connsiteX82" fmla="*/ 929079 w 4797505"/>
                <a:gd name="connsiteY82" fmla="*/ 1080165 h 1771805"/>
                <a:gd name="connsiteX83" fmla="*/ 1010173 w 4797505"/>
                <a:gd name="connsiteY83" fmla="*/ 1080165 h 1771805"/>
                <a:gd name="connsiteX84" fmla="*/ 1033343 w 4797505"/>
                <a:gd name="connsiteY84" fmla="*/ 1071306 h 1771805"/>
                <a:gd name="connsiteX85" fmla="*/ 1044246 w 4797505"/>
                <a:gd name="connsiteY85" fmla="*/ 1048817 h 1771805"/>
                <a:gd name="connsiteX86" fmla="*/ 1057875 w 4797505"/>
                <a:gd name="connsiteY86" fmla="*/ 890036 h 1771805"/>
                <a:gd name="connsiteX87" fmla="*/ 1216656 w 4797505"/>
                <a:gd name="connsiteY87" fmla="*/ 1740503 h 1771805"/>
                <a:gd name="connsiteX88" fmla="*/ 1228241 w 4797505"/>
                <a:gd name="connsiteY88" fmla="*/ 1761629 h 1771805"/>
                <a:gd name="connsiteX89" fmla="*/ 1250730 w 4797505"/>
                <a:gd name="connsiteY89" fmla="*/ 1769806 h 1771805"/>
                <a:gd name="connsiteX90" fmla="*/ 1273218 w 4797505"/>
                <a:gd name="connsiteY90" fmla="*/ 1760947 h 1771805"/>
                <a:gd name="connsiteX91" fmla="*/ 1284803 w 4797505"/>
                <a:gd name="connsiteY91" fmla="*/ 1739822 h 1771805"/>
                <a:gd name="connsiteX92" fmla="*/ 1410192 w 4797505"/>
                <a:gd name="connsiteY92" fmla="*/ 1078802 h 1771805"/>
                <a:gd name="connsiteX93" fmla="*/ 2907369 w 4797505"/>
                <a:gd name="connsiteY93" fmla="*/ 1078802 h 1771805"/>
                <a:gd name="connsiteX94" fmla="*/ 2936671 w 4797505"/>
                <a:gd name="connsiteY94" fmla="*/ 1078802 h 1771805"/>
                <a:gd name="connsiteX95" fmla="*/ 2968700 w 4797505"/>
                <a:gd name="connsiteY95" fmla="*/ 1078802 h 1771805"/>
                <a:gd name="connsiteX96" fmla="*/ 2968700 w 4797505"/>
                <a:gd name="connsiteY96" fmla="*/ 1078120 h 1771805"/>
                <a:gd name="connsiteX97" fmla="*/ 2978922 w 4797505"/>
                <a:gd name="connsiteY97" fmla="*/ 1078120 h 1771805"/>
                <a:gd name="connsiteX98" fmla="*/ 3015721 w 4797505"/>
                <a:gd name="connsiteY98" fmla="*/ 1497221 h 1771805"/>
                <a:gd name="connsiteX99" fmla="*/ 3026625 w 4797505"/>
                <a:gd name="connsiteY99" fmla="*/ 1519027 h 1771805"/>
                <a:gd name="connsiteX100" fmla="*/ 3049113 w 4797505"/>
                <a:gd name="connsiteY100" fmla="*/ 1528568 h 1771805"/>
                <a:gd name="connsiteX101" fmla="*/ 3049794 w 4797505"/>
                <a:gd name="connsiteY101" fmla="*/ 1528568 h 1771805"/>
                <a:gd name="connsiteX102" fmla="*/ 3050476 w 4797505"/>
                <a:gd name="connsiteY102" fmla="*/ 1528568 h 1771805"/>
                <a:gd name="connsiteX103" fmla="*/ 3072964 w 4797505"/>
                <a:gd name="connsiteY103" fmla="*/ 1520390 h 1771805"/>
                <a:gd name="connsiteX104" fmla="*/ 3084549 w 4797505"/>
                <a:gd name="connsiteY104" fmla="*/ 1499265 h 1771805"/>
                <a:gd name="connsiteX105" fmla="*/ 3237197 w 4797505"/>
                <a:gd name="connsiteY105" fmla="*/ 563615 h 1771805"/>
                <a:gd name="connsiteX106" fmla="*/ 3340098 w 4797505"/>
                <a:gd name="connsiteY106" fmla="*/ 1068580 h 1771805"/>
                <a:gd name="connsiteX107" fmla="*/ 3340098 w 4797505"/>
                <a:gd name="connsiteY107" fmla="*/ 1068580 h 1771805"/>
                <a:gd name="connsiteX108" fmla="*/ 3351683 w 4797505"/>
                <a:gd name="connsiteY108" fmla="*/ 1089705 h 1771805"/>
                <a:gd name="connsiteX109" fmla="*/ 3374171 w 4797505"/>
                <a:gd name="connsiteY109" fmla="*/ 1098564 h 1771805"/>
                <a:gd name="connsiteX110" fmla="*/ 3533634 w 4797505"/>
                <a:gd name="connsiteY110" fmla="*/ 1098564 h 1771805"/>
                <a:gd name="connsiteX111" fmla="*/ 3555441 w 4797505"/>
                <a:gd name="connsiteY111" fmla="*/ 1090387 h 1771805"/>
                <a:gd name="connsiteX112" fmla="*/ 3567026 w 4797505"/>
                <a:gd name="connsiteY112" fmla="*/ 1069943 h 1771805"/>
                <a:gd name="connsiteX113" fmla="*/ 3607232 w 4797505"/>
                <a:gd name="connsiteY113" fmla="*/ 842334 h 1771805"/>
                <a:gd name="connsiteX114" fmla="*/ 3656979 w 4797505"/>
                <a:gd name="connsiteY114" fmla="*/ 1071987 h 1771805"/>
                <a:gd name="connsiteX115" fmla="*/ 3669245 w 4797505"/>
                <a:gd name="connsiteY115" fmla="*/ 1091068 h 1771805"/>
                <a:gd name="connsiteX116" fmla="*/ 3690371 w 4797505"/>
                <a:gd name="connsiteY116" fmla="*/ 1098564 h 1771805"/>
                <a:gd name="connsiteX117" fmla="*/ 4326858 w 4797505"/>
                <a:gd name="connsiteY117" fmla="*/ 1098564 h 1771805"/>
                <a:gd name="connsiteX118" fmla="*/ 4368427 w 4797505"/>
                <a:gd name="connsiteY118" fmla="*/ 1098564 h 1771805"/>
                <a:gd name="connsiteX119" fmla="*/ 4459744 w 4797505"/>
                <a:gd name="connsiteY119" fmla="*/ 1015426 h 1771805"/>
                <a:gd name="connsiteX120" fmla="*/ 4459744 w 4797505"/>
                <a:gd name="connsiteY120" fmla="*/ 659020 h 1771805"/>
                <a:gd name="connsiteX121" fmla="*/ 4665545 w 4797505"/>
                <a:gd name="connsiteY121" fmla="*/ 552030 h 1771805"/>
                <a:gd name="connsiteX122" fmla="*/ 4673042 w 4797505"/>
                <a:gd name="connsiteY122" fmla="*/ 522046 h 1771805"/>
                <a:gd name="connsiteX123" fmla="*/ 4794342 w 4797505"/>
                <a:gd name="connsiteY123" fmla="*/ 184721 h 177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797505" h="1771805">
                  <a:moveTo>
                    <a:pt x="4794342" y="184721"/>
                  </a:moveTo>
                  <a:cubicBezTo>
                    <a:pt x="4799112" y="137019"/>
                    <a:pt x="4787527" y="98176"/>
                    <a:pt x="4759588" y="70236"/>
                  </a:cubicBezTo>
                  <a:cubicBezTo>
                    <a:pt x="4733692" y="43658"/>
                    <a:pt x="4698256" y="32074"/>
                    <a:pt x="4668953" y="27303"/>
                  </a:cubicBezTo>
                  <a:cubicBezTo>
                    <a:pt x="4659412" y="16400"/>
                    <a:pt x="4643739" y="8222"/>
                    <a:pt x="4624657" y="6178"/>
                  </a:cubicBezTo>
                  <a:cubicBezTo>
                    <a:pt x="4593310" y="2771"/>
                    <a:pt x="4566052" y="18444"/>
                    <a:pt x="4564007" y="39570"/>
                  </a:cubicBezTo>
                  <a:cubicBezTo>
                    <a:pt x="4561963" y="61377"/>
                    <a:pt x="4585814" y="81820"/>
                    <a:pt x="4616480" y="84546"/>
                  </a:cubicBezTo>
                  <a:cubicBezTo>
                    <a:pt x="4636242" y="86591"/>
                    <a:pt x="4653961" y="81139"/>
                    <a:pt x="4665545" y="71598"/>
                  </a:cubicBezTo>
                  <a:cubicBezTo>
                    <a:pt x="4686671" y="75687"/>
                    <a:pt x="4711203" y="83865"/>
                    <a:pt x="4727559" y="101583"/>
                  </a:cubicBezTo>
                  <a:cubicBezTo>
                    <a:pt x="4745958" y="119982"/>
                    <a:pt x="4753454" y="145878"/>
                    <a:pt x="4750047" y="180633"/>
                  </a:cubicBezTo>
                  <a:cubicBezTo>
                    <a:pt x="4742551" y="254912"/>
                    <a:pt x="4715974" y="366672"/>
                    <a:pt x="4663501" y="456625"/>
                  </a:cubicBezTo>
                  <a:cubicBezTo>
                    <a:pt x="4655323" y="470255"/>
                    <a:pt x="4647146" y="483203"/>
                    <a:pt x="4638968" y="494787"/>
                  </a:cubicBezTo>
                  <a:cubicBezTo>
                    <a:pt x="4629428" y="494787"/>
                    <a:pt x="4619888" y="499558"/>
                    <a:pt x="4613073" y="507054"/>
                  </a:cubicBezTo>
                  <a:cubicBezTo>
                    <a:pt x="4561963" y="567023"/>
                    <a:pt x="4499268" y="593600"/>
                    <a:pt x="4430440" y="593600"/>
                  </a:cubicBezTo>
                  <a:cubicBezTo>
                    <a:pt x="4365020" y="591555"/>
                    <a:pt x="4306414" y="562252"/>
                    <a:pt x="4257349" y="504328"/>
                  </a:cubicBezTo>
                  <a:cubicBezTo>
                    <a:pt x="4250534" y="496150"/>
                    <a:pt x="4240993" y="492062"/>
                    <a:pt x="4231453" y="492062"/>
                  </a:cubicBezTo>
                  <a:cubicBezTo>
                    <a:pt x="4223275" y="480477"/>
                    <a:pt x="4214417" y="467529"/>
                    <a:pt x="4206920" y="453900"/>
                  </a:cubicBezTo>
                  <a:cubicBezTo>
                    <a:pt x="4153766" y="363946"/>
                    <a:pt x="4126507" y="252186"/>
                    <a:pt x="4119011" y="178588"/>
                  </a:cubicBezTo>
                  <a:cubicBezTo>
                    <a:pt x="4115604" y="143834"/>
                    <a:pt x="4122419" y="117938"/>
                    <a:pt x="4140818" y="99538"/>
                  </a:cubicBezTo>
                  <a:cubicBezTo>
                    <a:pt x="4157855" y="81820"/>
                    <a:pt x="4181706" y="73643"/>
                    <a:pt x="4203513" y="69554"/>
                  </a:cubicBezTo>
                  <a:cubicBezTo>
                    <a:pt x="4214417" y="79095"/>
                    <a:pt x="4232816" y="84546"/>
                    <a:pt x="4252578" y="82502"/>
                  </a:cubicBezTo>
                  <a:cubicBezTo>
                    <a:pt x="4283926" y="79095"/>
                    <a:pt x="4307777" y="59332"/>
                    <a:pt x="4305051" y="37525"/>
                  </a:cubicBezTo>
                  <a:cubicBezTo>
                    <a:pt x="4303007" y="15718"/>
                    <a:pt x="4275748" y="726"/>
                    <a:pt x="4244401" y="4134"/>
                  </a:cubicBezTo>
                  <a:cubicBezTo>
                    <a:pt x="4225320" y="6178"/>
                    <a:pt x="4208964" y="14356"/>
                    <a:pt x="4199424" y="25259"/>
                  </a:cubicBezTo>
                  <a:cubicBezTo>
                    <a:pt x="4170121" y="30029"/>
                    <a:pt x="4135366" y="42296"/>
                    <a:pt x="4109471" y="68191"/>
                  </a:cubicBezTo>
                  <a:cubicBezTo>
                    <a:pt x="4081531" y="96131"/>
                    <a:pt x="4069946" y="134975"/>
                    <a:pt x="4075398" y="183359"/>
                  </a:cubicBezTo>
                  <a:cubicBezTo>
                    <a:pt x="4083575" y="262408"/>
                    <a:pt x="4118330" y="413012"/>
                    <a:pt x="4196698" y="520002"/>
                  </a:cubicBezTo>
                  <a:cubicBezTo>
                    <a:pt x="4194654" y="530224"/>
                    <a:pt x="4197380" y="541127"/>
                    <a:pt x="4204195" y="549986"/>
                  </a:cubicBezTo>
                  <a:cubicBezTo>
                    <a:pt x="4258712" y="614044"/>
                    <a:pt x="4319362" y="647435"/>
                    <a:pt x="4391597" y="660383"/>
                  </a:cubicBezTo>
                  <a:lnTo>
                    <a:pt x="4391597" y="928880"/>
                  </a:lnTo>
                  <a:cubicBezTo>
                    <a:pt x="4392960" y="972494"/>
                    <a:pt x="4385464" y="1027011"/>
                    <a:pt x="4318680" y="1031099"/>
                  </a:cubicBezTo>
                  <a:lnTo>
                    <a:pt x="3718992" y="1031099"/>
                  </a:lnTo>
                  <a:lnTo>
                    <a:pt x="3638579" y="673331"/>
                  </a:lnTo>
                  <a:cubicBezTo>
                    <a:pt x="3636535" y="665153"/>
                    <a:pt x="3632446" y="659020"/>
                    <a:pt x="3626313" y="654250"/>
                  </a:cubicBezTo>
                  <a:cubicBezTo>
                    <a:pt x="3620861" y="649480"/>
                    <a:pt x="3613365" y="647435"/>
                    <a:pt x="3604506" y="646754"/>
                  </a:cubicBezTo>
                  <a:lnTo>
                    <a:pt x="3603825" y="646754"/>
                  </a:lnTo>
                  <a:cubicBezTo>
                    <a:pt x="3595647" y="646754"/>
                    <a:pt x="3588151" y="649480"/>
                    <a:pt x="3582018" y="654931"/>
                  </a:cubicBezTo>
                  <a:cubicBezTo>
                    <a:pt x="3576566" y="659702"/>
                    <a:pt x="3571796" y="666516"/>
                    <a:pt x="3570433" y="674694"/>
                  </a:cubicBezTo>
                  <a:lnTo>
                    <a:pt x="3504331" y="1030418"/>
                  </a:lnTo>
                  <a:lnTo>
                    <a:pt x="3404837" y="1030418"/>
                  </a:lnTo>
                  <a:lnTo>
                    <a:pt x="3272633" y="319651"/>
                  </a:lnTo>
                  <a:cubicBezTo>
                    <a:pt x="3271270" y="311474"/>
                    <a:pt x="3267182" y="303978"/>
                    <a:pt x="3261048" y="298526"/>
                  </a:cubicBezTo>
                  <a:cubicBezTo>
                    <a:pt x="3254915" y="293074"/>
                    <a:pt x="3246738" y="290348"/>
                    <a:pt x="3238560" y="290348"/>
                  </a:cubicBezTo>
                  <a:cubicBezTo>
                    <a:pt x="3230382" y="290348"/>
                    <a:pt x="3222205" y="293756"/>
                    <a:pt x="3216072" y="298526"/>
                  </a:cubicBezTo>
                  <a:cubicBezTo>
                    <a:pt x="3209938" y="303978"/>
                    <a:pt x="3205850" y="311474"/>
                    <a:pt x="3204487" y="319651"/>
                  </a:cubicBezTo>
                  <a:lnTo>
                    <a:pt x="3060016" y="1199421"/>
                  </a:lnTo>
                  <a:lnTo>
                    <a:pt x="3046387" y="1041321"/>
                  </a:lnTo>
                  <a:cubicBezTo>
                    <a:pt x="3045706" y="1032462"/>
                    <a:pt x="3041617" y="1024285"/>
                    <a:pt x="3035484" y="1018833"/>
                  </a:cubicBezTo>
                  <a:cubicBezTo>
                    <a:pt x="3029351" y="1013381"/>
                    <a:pt x="3021173" y="1009293"/>
                    <a:pt x="3012314" y="1009293"/>
                  </a:cubicBezTo>
                  <a:lnTo>
                    <a:pt x="2970745" y="1009293"/>
                  </a:lnTo>
                  <a:lnTo>
                    <a:pt x="2970745" y="1008611"/>
                  </a:lnTo>
                  <a:lnTo>
                    <a:pt x="2938716" y="1008611"/>
                  </a:lnTo>
                  <a:lnTo>
                    <a:pt x="2909413" y="1008611"/>
                  </a:lnTo>
                  <a:lnTo>
                    <a:pt x="1420414" y="1008611"/>
                  </a:lnTo>
                  <a:lnTo>
                    <a:pt x="1399289" y="1008611"/>
                  </a:lnTo>
                  <a:lnTo>
                    <a:pt x="1380889" y="1008611"/>
                  </a:lnTo>
                  <a:cubicBezTo>
                    <a:pt x="1372030" y="1008611"/>
                    <a:pt x="1363853" y="1012018"/>
                    <a:pt x="1358401" y="1016789"/>
                  </a:cubicBezTo>
                  <a:cubicBezTo>
                    <a:pt x="1352268" y="1022240"/>
                    <a:pt x="1347498" y="1029736"/>
                    <a:pt x="1346816" y="1037914"/>
                  </a:cubicBezTo>
                  <a:lnTo>
                    <a:pt x="1250048" y="1495176"/>
                  </a:lnTo>
                  <a:lnTo>
                    <a:pt x="1083771" y="567023"/>
                  </a:lnTo>
                  <a:cubicBezTo>
                    <a:pt x="1082408" y="558845"/>
                    <a:pt x="1078319" y="551349"/>
                    <a:pt x="1072186" y="545897"/>
                  </a:cubicBezTo>
                  <a:cubicBezTo>
                    <a:pt x="1066053" y="540446"/>
                    <a:pt x="1058557" y="537720"/>
                    <a:pt x="1049698" y="537720"/>
                  </a:cubicBezTo>
                  <a:lnTo>
                    <a:pt x="1049016" y="537720"/>
                  </a:lnTo>
                  <a:lnTo>
                    <a:pt x="1048335" y="537720"/>
                  </a:lnTo>
                  <a:cubicBezTo>
                    <a:pt x="1040157" y="537720"/>
                    <a:pt x="1031980" y="541808"/>
                    <a:pt x="1025847" y="547260"/>
                  </a:cubicBezTo>
                  <a:cubicBezTo>
                    <a:pt x="1019713" y="552712"/>
                    <a:pt x="1015625" y="560889"/>
                    <a:pt x="1014943" y="569748"/>
                  </a:cubicBezTo>
                  <a:lnTo>
                    <a:pt x="978144" y="1009293"/>
                  </a:lnTo>
                  <a:lnTo>
                    <a:pt x="899094" y="1009293"/>
                  </a:lnTo>
                  <a:cubicBezTo>
                    <a:pt x="890235" y="1009293"/>
                    <a:pt x="882739" y="1012700"/>
                    <a:pt x="876606" y="1017470"/>
                  </a:cubicBezTo>
                  <a:cubicBezTo>
                    <a:pt x="870473" y="1022922"/>
                    <a:pt x="866384" y="1029736"/>
                    <a:pt x="865021" y="1038595"/>
                  </a:cubicBezTo>
                  <a:lnTo>
                    <a:pt x="805052" y="1289374"/>
                  </a:lnTo>
                  <a:lnTo>
                    <a:pt x="775068" y="1052906"/>
                  </a:lnTo>
                  <a:cubicBezTo>
                    <a:pt x="773705" y="1044729"/>
                    <a:pt x="768935" y="1037914"/>
                    <a:pt x="762801" y="1033144"/>
                  </a:cubicBezTo>
                  <a:cubicBezTo>
                    <a:pt x="756668" y="1028374"/>
                    <a:pt x="749172" y="1025648"/>
                    <a:pt x="740995" y="1025648"/>
                  </a:cubicBezTo>
                  <a:lnTo>
                    <a:pt x="3651" y="1025648"/>
                  </a:lnTo>
                  <a:lnTo>
                    <a:pt x="3651" y="1095157"/>
                  </a:lnTo>
                  <a:lnTo>
                    <a:pt x="713055" y="1095157"/>
                  </a:lnTo>
                  <a:lnTo>
                    <a:pt x="775749" y="1486999"/>
                  </a:lnTo>
                  <a:cubicBezTo>
                    <a:pt x="777794" y="1495176"/>
                    <a:pt x="781882" y="1501991"/>
                    <a:pt x="788016" y="1506761"/>
                  </a:cubicBezTo>
                  <a:cubicBezTo>
                    <a:pt x="794149" y="1511531"/>
                    <a:pt x="802326" y="1514257"/>
                    <a:pt x="810504" y="1514257"/>
                  </a:cubicBezTo>
                  <a:lnTo>
                    <a:pt x="810504" y="1514257"/>
                  </a:lnTo>
                  <a:cubicBezTo>
                    <a:pt x="818682" y="1514257"/>
                    <a:pt x="826178" y="1510850"/>
                    <a:pt x="832311" y="1506080"/>
                  </a:cubicBezTo>
                  <a:cubicBezTo>
                    <a:pt x="838444" y="1500628"/>
                    <a:pt x="842533" y="1493813"/>
                    <a:pt x="843896" y="1485636"/>
                  </a:cubicBezTo>
                  <a:lnTo>
                    <a:pt x="929079" y="1080165"/>
                  </a:lnTo>
                  <a:lnTo>
                    <a:pt x="1010173" y="1080165"/>
                  </a:lnTo>
                  <a:cubicBezTo>
                    <a:pt x="1019032" y="1080165"/>
                    <a:pt x="1027209" y="1076758"/>
                    <a:pt x="1033343" y="1071306"/>
                  </a:cubicBezTo>
                  <a:cubicBezTo>
                    <a:pt x="1039476" y="1065854"/>
                    <a:pt x="1043565" y="1057677"/>
                    <a:pt x="1044246" y="1048817"/>
                  </a:cubicBezTo>
                  <a:lnTo>
                    <a:pt x="1057875" y="890036"/>
                  </a:lnTo>
                  <a:lnTo>
                    <a:pt x="1216656" y="1740503"/>
                  </a:lnTo>
                  <a:cubicBezTo>
                    <a:pt x="1218019" y="1748681"/>
                    <a:pt x="1222108" y="1756177"/>
                    <a:pt x="1228241" y="1761629"/>
                  </a:cubicBezTo>
                  <a:cubicBezTo>
                    <a:pt x="1234375" y="1767080"/>
                    <a:pt x="1241871" y="1769806"/>
                    <a:pt x="1250730" y="1769806"/>
                  </a:cubicBezTo>
                  <a:cubicBezTo>
                    <a:pt x="1259589" y="1769806"/>
                    <a:pt x="1267085" y="1766399"/>
                    <a:pt x="1273218" y="1760947"/>
                  </a:cubicBezTo>
                  <a:cubicBezTo>
                    <a:pt x="1279351" y="1755495"/>
                    <a:pt x="1283440" y="1747999"/>
                    <a:pt x="1284803" y="1739822"/>
                  </a:cubicBezTo>
                  <a:lnTo>
                    <a:pt x="1410192" y="1078802"/>
                  </a:lnTo>
                  <a:lnTo>
                    <a:pt x="2907369" y="1078802"/>
                  </a:lnTo>
                  <a:lnTo>
                    <a:pt x="2936671" y="1078802"/>
                  </a:lnTo>
                  <a:lnTo>
                    <a:pt x="2968700" y="1078802"/>
                  </a:lnTo>
                  <a:lnTo>
                    <a:pt x="2968700" y="1078120"/>
                  </a:lnTo>
                  <a:lnTo>
                    <a:pt x="2978922" y="1078120"/>
                  </a:lnTo>
                  <a:lnTo>
                    <a:pt x="3015721" y="1497221"/>
                  </a:lnTo>
                  <a:cubicBezTo>
                    <a:pt x="3016403" y="1505398"/>
                    <a:pt x="3020492" y="1513576"/>
                    <a:pt x="3026625" y="1519027"/>
                  </a:cubicBezTo>
                  <a:cubicBezTo>
                    <a:pt x="3032758" y="1524479"/>
                    <a:pt x="3040254" y="1528568"/>
                    <a:pt x="3049113" y="1528568"/>
                  </a:cubicBezTo>
                  <a:lnTo>
                    <a:pt x="3049794" y="1528568"/>
                  </a:lnTo>
                  <a:lnTo>
                    <a:pt x="3050476" y="1528568"/>
                  </a:lnTo>
                  <a:cubicBezTo>
                    <a:pt x="3059335" y="1528568"/>
                    <a:pt x="3066831" y="1525161"/>
                    <a:pt x="3072964" y="1520390"/>
                  </a:cubicBezTo>
                  <a:cubicBezTo>
                    <a:pt x="3079097" y="1514939"/>
                    <a:pt x="3083186" y="1507443"/>
                    <a:pt x="3084549" y="1499265"/>
                  </a:cubicBezTo>
                  <a:lnTo>
                    <a:pt x="3237197" y="563615"/>
                  </a:lnTo>
                  <a:lnTo>
                    <a:pt x="3340098" y="1068580"/>
                  </a:lnTo>
                  <a:lnTo>
                    <a:pt x="3340098" y="1068580"/>
                  </a:lnTo>
                  <a:cubicBezTo>
                    <a:pt x="3341461" y="1076758"/>
                    <a:pt x="3345550" y="1084254"/>
                    <a:pt x="3351683" y="1089705"/>
                  </a:cubicBezTo>
                  <a:cubicBezTo>
                    <a:pt x="3357816" y="1095157"/>
                    <a:pt x="3365994" y="1098564"/>
                    <a:pt x="3374171" y="1098564"/>
                  </a:cubicBezTo>
                  <a:lnTo>
                    <a:pt x="3533634" y="1098564"/>
                  </a:lnTo>
                  <a:cubicBezTo>
                    <a:pt x="3541811" y="1098564"/>
                    <a:pt x="3549307" y="1095157"/>
                    <a:pt x="3555441" y="1090387"/>
                  </a:cubicBezTo>
                  <a:cubicBezTo>
                    <a:pt x="3561574" y="1085616"/>
                    <a:pt x="3565663" y="1078802"/>
                    <a:pt x="3567026" y="1069943"/>
                  </a:cubicBezTo>
                  <a:lnTo>
                    <a:pt x="3607232" y="842334"/>
                  </a:lnTo>
                  <a:lnTo>
                    <a:pt x="3656979" y="1071987"/>
                  </a:lnTo>
                  <a:cubicBezTo>
                    <a:pt x="3659023" y="1079483"/>
                    <a:pt x="3663112" y="1086298"/>
                    <a:pt x="3669245" y="1091068"/>
                  </a:cubicBezTo>
                  <a:cubicBezTo>
                    <a:pt x="3675378" y="1095838"/>
                    <a:pt x="3682875" y="1098564"/>
                    <a:pt x="3690371" y="1098564"/>
                  </a:cubicBezTo>
                  <a:cubicBezTo>
                    <a:pt x="3854603" y="1098564"/>
                    <a:pt x="4162625" y="1098564"/>
                    <a:pt x="4326858" y="1098564"/>
                  </a:cubicBezTo>
                  <a:cubicBezTo>
                    <a:pt x="4340487" y="1098564"/>
                    <a:pt x="4354798" y="1098564"/>
                    <a:pt x="4368427" y="1098564"/>
                  </a:cubicBezTo>
                  <a:cubicBezTo>
                    <a:pt x="4405226" y="1098564"/>
                    <a:pt x="4459744" y="1066536"/>
                    <a:pt x="4459744" y="1015426"/>
                  </a:cubicBezTo>
                  <a:lnTo>
                    <a:pt x="4459744" y="659020"/>
                  </a:lnTo>
                  <a:cubicBezTo>
                    <a:pt x="4532660" y="646072"/>
                    <a:pt x="4611710" y="615407"/>
                    <a:pt x="4665545" y="552030"/>
                  </a:cubicBezTo>
                  <a:cubicBezTo>
                    <a:pt x="4672360" y="543171"/>
                    <a:pt x="4675086" y="532268"/>
                    <a:pt x="4673042" y="522046"/>
                  </a:cubicBezTo>
                  <a:cubicBezTo>
                    <a:pt x="4752091" y="414375"/>
                    <a:pt x="4786846" y="264453"/>
                    <a:pt x="4794342" y="184721"/>
                  </a:cubicBezTo>
                  <a:close/>
                </a:path>
              </a:pathLst>
            </a:custGeom>
            <a:grpFill/>
            <a:ln w="6804" cap="flat">
              <a:noFill/>
              <a:prstDash val="solid"/>
              <a:miter/>
            </a:ln>
          </p:spPr>
          <p:txBody>
            <a:bodyPr rtlCol="0" anchor="ctr"/>
            <a:lstStyle/>
            <a:p>
              <a:endParaRPr lang="en-US" dirty="0"/>
            </a:p>
          </p:txBody>
        </p:sp>
        <p:grpSp>
          <p:nvGrpSpPr>
            <p:cNvPr id="4" name="Group 3">
              <a:extLst>
                <a:ext uri="{FF2B5EF4-FFF2-40B4-BE49-F238E27FC236}">
                  <a16:creationId xmlns:a16="http://schemas.microsoft.com/office/drawing/2014/main" id="{BAC12AFB-D037-8298-CAB9-4281DF8E50BF}"/>
                </a:ext>
              </a:extLst>
            </p:cNvPr>
            <p:cNvGrpSpPr/>
            <p:nvPr/>
          </p:nvGrpSpPr>
          <p:grpSpPr>
            <a:xfrm>
              <a:off x="477110" y="5658084"/>
              <a:ext cx="655351" cy="517912"/>
              <a:chOff x="6456816" y="5667609"/>
              <a:chExt cx="655351" cy="517912"/>
            </a:xfrm>
            <a:grpFill/>
          </p:grpSpPr>
          <p:sp>
            <p:nvSpPr>
              <p:cNvPr id="8" name="Freeform: Shape 7">
                <a:extLst>
                  <a:ext uri="{FF2B5EF4-FFF2-40B4-BE49-F238E27FC236}">
                    <a16:creationId xmlns:a16="http://schemas.microsoft.com/office/drawing/2014/main" id="{632A8339-0DF1-4348-E924-766BC7A8E418}"/>
                  </a:ext>
                </a:extLst>
              </p:cNvPr>
              <p:cNvSpPr/>
              <p:nvPr/>
            </p:nvSpPr>
            <p:spPr>
              <a:xfrm>
                <a:off x="6456816" y="5667609"/>
                <a:ext cx="517913" cy="517912"/>
              </a:xfrm>
              <a:custGeom>
                <a:avLst/>
                <a:gdLst>
                  <a:gd name="connsiteX0" fmla="*/ 460475 w 517912"/>
                  <a:gd name="connsiteY0" fmla="*/ 259443 h 517912"/>
                  <a:gd name="connsiteX1" fmla="*/ 259443 w 517912"/>
                  <a:gd name="connsiteY1" fmla="*/ 460475 h 517912"/>
                  <a:gd name="connsiteX2" fmla="*/ 58411 w 517912"/>
                  <a:gd name="connsiteY2" fmla="*/ 259443 h 517912"/>
                  <a:gd name="connsiteX3" fmla="*/ 259443 w 517912"/>
                  <a:gd name="connsiteY3" fmla="*/ 58411 h 517912"/>
                  <a:gd name="connsiteX4" fmla="*/ 460475 w 517912"/>
                  <a:gd name="connsiteY4" fmla="*/ 259443 h 51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12" h="517912">
                    <a:moveTo>
                      <a:pt x="460475" y="259443"/>
                    </a:moveTo>
                    <a:cubicBezTo>
                      <a:pt x="460475" y="370470"/>
                      <a:pt x="370470" y="460475"/>
                      <a:pt x="259443" y="460475"/>
                    </a:cubicBezTo>
                    <a:cubicBezTo>
                      <a:pt x="148416" y="460475"/>
                      <a:pt x="58411" y="370470"/>
                      <a:pt x="58411" y="259443"/>
                    </a:cubicBezTo>
                    <a:cubicBezTo>
                      <a:pt x="58411" y="148416"/>
                      <a:pt x="148416" y="58411"/>
                      <a:pt x="259443" y="58411"/>
                    </a:cubicBezTo>
                    <a:cubicBezTo>
                      <a:pt x="370470" y="58411"/>
                      <a:pt x="460475" y="148416"/>
                      <a:pt x="460475" y="259443"/>
                    </a:cubicBezTo>
                    <a:close/>
                  </a:path>
                </a:pathLst>
              </a:custGeom>
              <a:grpFill/>
              <a:ln w="108857" cap="flat">
                <a:solidFill>
                  <a:schemeClr val="accent1"/>
                </a:solidFill>
                <a:prstDash val="solid"/>
                <a:miter/>
              </a:ln>
            </p:spPr>
            <p:txBody>
              <a:bodyPr rtlCol="0" anchor="ctr"/>
              <a:lstStyle/>
              <a:p>
                <a:endParaRPr lang="en-US" dirty="0"/>
              </a:p>
            </p:txBody>
          </p:sp>
          <p:sp>
            <p:nvSpPr>
              <p:cNvPr id="9" name="Rectangle: Rounded Corners 8">
                <a:extLst>
                  <a:ext uri="{FF2B5EF4-FFF2-40B4-BE49-F238E27FC236}">
                    <a16:creationId xmlns:a16="http://schemas.microsoft.com/office/drawing/2014/main" id="{98EABE68-84D4-271C-57C6-7DE586088B52}"/>
                  </a:ext>
                </a:extLst>
              </p:cNvPr>
              <p:cNvSpPr/>
              <p:nvPr/>
            </p:nvSpPr>
            <p:spPr>
              <a:xfrm>
                <a:off x="6913640" y="5874290"/>
                <a:ext cx="198527" cy="12946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CCA1E7F9-B2F2-50AD-A6BF-48CF61AC204C}"/>
                </a:ext>
              </a:extLst>
            </p:cNvPr>
            <p:cNvSpPr/>
            <p:nvPr/>
          </p:nvSpPr>
          <p:spPr>
            <a:xfrm>
              <a:off x="995023" y="5898145"/>
              <a:ext cx="6479203" cy="653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itle 1">
            <a:extLst>
              <a:ext uri="{FF2B5EF4-FFF2-40B4-BE49-F238E27FC236}">
                <a16:creationId xmlns:a16="http://schemas.microsoft.com/office/drawing/2014/main" id="{133DE617-B3E3-AAAB-71FD-81EE05452BDC}"/>
              </a:ext>
            </a:extLst>
          </p:cNvPr>
          <p:cNvSpPr>
            <a:spLocks noGrp="1"/>
          </p:cNvSpPr>
          <p:nvPr>
            <p:ph type="ctrTitle"/>
          </p:nvPr>
        </p:nvSpPr>
        <p:spPr>
          <a:xfrm>
            <a:off x="1524000" y="4208550"/>
            <a:ext cx="9144000" cy="876824"/>
          </a:xfrm>
          <a:effectLst>
            <a:outerShdw blurRad="50800" dist="38100" dir="5400000" algn="t" rotWithShape="0">
              <a:prstClr val="black">
                <a:alpha val="40000"/>
              </a:prstClr>
            </a:outerShdw>
            <a:reflection blurRad="6350" stA="50000" endA="300" endPos="55000" dir="5400000" sy="-100000" algn="bl" rotWithShape="0"/>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sp>
        <p:nvSpPr>
          <p:cNvPr id="18" name="Subtitle 2">
            <a:extLst>
              <a:ext uri="{FF2B5EF4-FFF2-40B4-BE49-F238E27FC236}">
                <a16:creationId xmlns:a16="http://schemas.microsoft.com/office/drawing/2014/main" id="{9F312D3C-1174-A556-2424-66008A4EC698}"/>
              </a:ext>
            </a:extLst>
          </p:cNvPr>
          <p:cNvSpPr>
            <a:spLocks noGrp="1"/>
          </p:cNvSpPr>
          <p:nvPr>
            <p:ph type="subTitle" idx="1"/>
          </p:nvPr>
        </p:nvSpPr>
        <p:spPr>
          <a:xfrm>
            <a:off x="1524000" y="5177449"/>
            <a:ext cx="9144000" cy="514626"/>
          </a:xfrm>
          <a:effectLst>
            <a:outerShdw blurRad="50800" dist="38100" dir="5400000" algn="t" rotWithShape="0">
              <a:prstClr val="black">
                <a:alpha val="40000"/>
              </a:prstClr>
            </a:outerShdw>
            <a:reflection blurRad="6350" stA="50000" endA="300" endPos="55000" dir="5400000" sy="-100000" algn="bl" rotWithShape="0"/>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0158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_Section">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D0A43D-2A12-906D-32CE-A13DA6A219D0}"/>
              </a:ext>
            </a:extLst>
          </p:cNvPr>
          <p:cNvSpPr/>
          <p:nvPr userDrawn="1"/>
        </p:nvSpPr>
        <p:spPr>
          <a:xfrm>
            <a:off x="-165" y="1086856"/>
            <a:ext cx="12192000" cy="1216152"/>
          </a:xfrm>
          <a:prstGeom prst="rect">
            <a:avLst/>
          </a:prstGeom>
          <a:solidFill>
            <a:schemeClr val="accent1">
              <a:lumMod val="75000"/>
              <a:alpha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19F97AD-6048-3439-E5D6-180F6FCD5F0B}"/>
              </a:ext>
            </a:extLst>
          </p:cNvPr>
          <p:cNvSpPr/>
          <p:nvPr userDrawn="1"/>
        </p:nvSpPr>
        <p:spPr>
          <a:xfrm>
            <a:off x="0" y="2303008"/>
            <a:ext cx="12192000" cy="1828800"/>
          </a:xfrm>
          <a:prstGeom prst="rect">
            <a:avLst/>
          </a:prstGeom>
          <a:solidFill>
            <a:schemeClr val="accent1">
              <a:lumMod val="75000"/>
              <a:alpha val="7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95E2987-A4E7-6163-259B-BE86E8EC46AB}"/>
              </a:ext>
            </a:extLst>
          </p:cNvPr>
          <p:cNvSpPr/>
          <p:nvPr userDrawn="1"/>
        </p:nvSpPr>
        <p:spPr>
          <a:xfrm>
            <a:off x="0" y="4114800"/>
            <a:ext cx="12191835" cy="2743200"/>
          </a:xfrm>
          <a:prstGeom prst="rect">
            <a:avLst/>
          </a:prstGeom>
          <a:solidFill>
            <a:schemeClr val="accent1">
              <a:lumMod val="75000"/>
              <a:alpha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Triangle 3">
            <a:extLst>
              <a:ext uri="{FF2B5EF4-FFF2-40B4-BE49-F238E27FC236}">
                <a16:creationId xmlns:a16="http://schemas.microsoft.com/office/drawing/2014/main" id="{07B506F1-ADB8-7167-ACAC-56359D6AE11E}"/>
              </a:ext>
            </a:extLst>
          </p:cNvPr>
          <p:cNvSpPr/>
          <p:nvPr userDrawn="1"/>
        </p:nvSpPr>
        <p:spPr>
          <a:xfrm>
            <a:off x="0" y="1086856"/>
            <a:ext cx="3286125" cy="5760922"/>
          </a:xfrm>
          <a:prstGeom prst="rtTriangle">
            <a:avLst/>
          </a:prstGeom>
          <a:solidFill>
            <a:schemeClr val="accent1">
              <a:lumMod val="50000"/>
              <a:alpha val="9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2A89C624-8938-6074-42B3-4550B50A770F}"/>
              </a:ext>
            </a:extLst>
          </p:cNvPr>
          <p:cNvSpPr/>
          <p:nvPr userDrawn="1"/>
        </p:nvSpPr>
        <p:spPr>
          <a:xfrm flipH="1">
            <a:off x="8905875" y="1086854"/>
            <a:ext cx="3286125" cy="5760922"/>
          </a:xfrm>
          <a:prstGeom prst="rtTriangle">
            <a:avLst/>
          </a:prstGeom>
          <a:solidFill>
            <a:schemeClr val="accent2">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Logo&#10;&#10;Description automatically generated">
            <a:extLst>
              <a:ext uri="{FF2B5EF4-FFF2-40B4-BE49-F238E27FC236}">
                <a16:creationId xmlns:a16="http://schemas.microsoft.com/office/drawing/2014/main" id="{611108CC-DFB0-618F-89F8-69C7D3520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17" name="Title 1">
            <a:extLst>
              <a:ext uri="{FF2B5EF4-FFF2-40B4-BE49-F238E27FC236}">
                <a16:creationId xmlns:a16="http://schemas.microsoft.com/office/drawing/2014/main" id="{133DE617-B3E3-AAAB-71FD-81EE05452BDC}"/>
              </a:ext>
            </a:extLst>
          </p:cNvPr>
          <p:cNvSpPr>
            <a:spLocks noGrp="1"/>
          </p:cNvSpPr>
          <p:nvPr>
            <p:ph type="ctrTitle"/>
          </p:nvPr>
        </p:nvSpPr>
        <p:spPr>
          <a:xfrm>
            <a:off x="1524000" y="4633417"/>
            <a:ext cx="9144000" cy="876824"/>
          </a:xfrm>
          <a:effectLst>
            <a:outerShdw blurRad="50800" dist="38100" dir="5400000" algn="t" rotWithShape="0">
              <a:prstClr val="black">
                <a:alpha val="40000"/>
              </a:prstClr>
            </a:outerShdw>
            <a:reflection blurRad="6350" stA="50000" endA="300" endPos="55000" dir="5400000" sy="-100000" algn="bl" rotWithShape="0"/>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sp>
        <p:nvSpPr>
          <p:cNvPr id="18" name="Subtitle 2">
            <a:extLst>
              <a:ext uri="{FF2B5EF4-FFF2-40B4-BE49-F238E27FC236}">
                <a16:creationId xmlns:a16="http://schemas.microsoft.com/office/drawing/2014/main" id="{9F312D3C-1174-A556-2424-66008A4EC698}"/>
              </a:ext>
            </a:extLst>
          </p:cNvPr>
          <p:cNvSpPr>
            <a:spLocks noGrp="1"/>
          </p:cNvSpPr>
          <p:nvPr>
            <p:ph type="subTitle" idx="1"/>
          </p:nvPr>
        </p:nvSpPr>
        <p:spPr>
          <a:xfrm>
            <a:off x="1524000" y="5602316"/>
            <a:ext cx="9144000" cy="514626"/>
          </a:xfrm>
          <a:effectLst>
            <a:outerShdw blurRad="50800" dist="38100" dir="5400000" algn="t" rotWithShape="0">
              <a:prstClr val="black">
                <a:alpha val="40000"/>
              </a:prstClr>
            </a:outerShdw>
            <a:reflection blurRad="6350" stA="50000" endA="300" endPos="55000" dir="5400000" sy="-100000" algn="bl" rotWithShape="0"/>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8194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tes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D0A43D-2A12-906D-32CE-A13DA6A219D0}"/>
              </a:ext>
            </a:extLst>
          </p:cNvPr>
          <p:cNvSpPr/>
          <p:nvPr userDrawn="1"/>
        </p:nvSpPr>
        <p:spPr>
          <a:xfrm>
            <a:off x="212106" y="119226"/>
            <a:ext cx="11767458" cy="6609326"/>
          </a:xfrm>
          <a:prstGeom prst="rect">
            <a:avLst/>
          </a:prstGeom>
          <a:solidFill>
            <a:srgbClr val="164752">
              <a:alpha val="49804"/>
            </a:srgb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16" name="Picture 15" descr="Logo&#10;&#10;Description automatically generated">
            <a:extLst>
              <a:ext uri="{FF2B5EF4-FFF2-40B4-BE49-F238E27FC236}">
                <a16:creationId xmlns:a16="http://schemas.microsoft.com/office/drawing/2014/main" id="{611108CC-DFB0-618F-89F8-69C7D3520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9659" y="5977859"/>
            <a:ext cx="1259905" cy="750693"/>
          </a:xfrm>
          <a:prstGeom prst="rect">
            <a:avLst/>
          </a:prstGeom>
          <a:effectLst>
            <a:outerShdw blurRad="127000" dist="38100" dir="10800000" algn="r" rotWithShape="0">
              <a:schemeClr val="tx1">
                <a:alpha val="40000"/>
              </a:schemeClr>
            </a:outerShdw>
          </a:effectLst>
        </p:spPr>
      </p:pic>
      <p:sp>
        <p:nvSpPr>
          <p:cNvPr id="2" name="Title Placeholder 1">
            <a:extLst>
              <a:ext uri="{FF2B5EF4-FFF2-40B4-BE49-F238E27FC236}">
                <a16:creationId xmlns:a16="http://schemas.microsoft.com/office/drawing/2014/main" id="{9E5C543E-3B49-3CBB-712E-E49AF3E33643}"/>
              </a:ext>
            </a:extLst>
          </p:cNvPr>
          <p:cNvSpPr>
            <a:spLocks noGrp="1"/>
          </p:cNvSpPr>
          <p:nvPr>
            <p:ph type="title"/>
          </p:nvPr>
        </p:nvSpPr>
        <p:spPr>
          <a:xfrm>
            <a:off x="838200" y="365125"/>
            <a:ext cx="10515600" cy="762339"/>
          </a:xfrm>
          <a:prstGeom prst="rect">
            <a:avLst/>
          </a:prstGeom>
          <a:effectLst>
            <a:outerShdw blurRad="50800" dist="38100" dir="5400000" algn="t" rotWithShape="0">
              <a:prstClr val="black">
                <a:alpha val="40000"/>
              </a:prstClr>
            </a:outerShdw>
          </a:effectLst>
        </p:spPr>
        <p:txBody>
          <a:bodyPr vert="horz" lIns="91440" tIns="45720" rIns="91440" bIns="45720" rtlCol="0" anchor="ctr">
            <a:normAutofit/>
          </a:bodyPr>
          <a:lstStyle>
            <a:lvl1pP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7B34F8F4-6BC0-4A32-56AA-1A50F5B8CB92}"/>
              </a:ext>
            </a:extLst>
          </p:cNvPr>
          <p:cNvCxnSpPr>
            <a:cxnSpLocks/>
          </p:cNvCxnSpPr>
          <p:nvPr userDrawn="1"/>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DBFE0A5C-6BBE-F8C4-174A-44EE133EF716}"/>
              </a:ext>
            </a:extLst>
          </p:cNvPr>
          <p:cNvSpPr>
            <a:spLocks noGrp="1"/>
          </p:cNvSpPr>
          <p:nvPr>
            <p:ph idx="1"/>
          </p:nvPr>
        </p:nvSpPr>
        <p:spPr>
          <a:xfrm>
            <a:off x="838200" y="1305026"/>
            <a:ext cx="10515600" cy="4871938"/>
          </a:xfrm>
          <a:effectLst>
            <a:outerShdw blurRad="50800" dist="38100" dir="5400000" algn="t" rotWithShape="0">
              <a:prstClr val="black">
                <a:alpha val="40000"/>
              </a:prstClr>
            </a:outerShdw>
          </a:effectLst>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285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B4B8DC-F9F6-CE01-F4F5-5EBF79476B77}"/>
              </a:ext>
            </a:extLst>
          </p:cNvPr>
          <p:cNvSpPr/>
          <p:nvPr userDrawn="1"/>
        </p:nvSpPr>
        <p:spPr>
          <a:xfrm>
            <a:off x="212106" y="119226"/>
            <a:ext cx="11767458" cy="6609326"/>
          </a:xfrm>
          <a:prstGeom prst="rect">
            <a:avLst/>
          </a:prstGeom>
          <a:solidFill>
            <a:srgbClr val="216879">
              <a:alpha val="50000"/>
            </a:srgb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5" name="Title Placeholder 1">
            <a:extLst>
              <a:ext uri="{FF2B5EF4-FFF2-40B4-BE49-F238E27FC236}">
                <a16:creationId xmlns:a16="http://schemas.microsoft.com/office/drawing/2014/main" id="{B0586A8D-AE27-E931-49A0-FA5C6D81CFA2}"/>
              </a:ext>
            </a:extLst>
          </p:cNvPr>
          <p:cNvSpPr>
            <a:spLocks noGrp="1"/>
          </p:cNvSpPr>
          <p:nvPr>
            <p:ph type="title"/>
          </p:nvPr>
        </p:nvSpPr>
        <p:spPr>
          <a:xfrm>
            <a:off x="838200" y="365125"/>
            <a:ext cx="10515600" cy="762339"/>
          </a:xfrm>
          <a:prstGeom prst="rect">
            <a:avLst/>
          </a:prstGeom>
          <a:effectLst>
            <a:outerShdw blurRad="50800" dist="38100" dir="5400000" algn="t" rotWithShape="0">
              <a:prstClr val="black">
                <a:alpha val="40000"/>
              </a:prstClr>
            </a:outerShdw>
          </a:effectLst>
        </p:spPr>
        <p:txBody>
          <a:bodyPr vert="horz" lIns="91440" tIns="45720" rIns="91440" bIns="45720" rtlCol="0" anchor="ctr">
            <a:normAutofit/>
          </a:bodyPr>
          <a:lstStyle>
            <a:lvl1pP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29449C53-C553-EA44-D8A1-4DAF8B71720C}"/>
              </a:ext>
            </a:extLst>
          </p:cNvPr>
          <p:cNvCxnSpPr>
            <a:cxnSpLocks/>
          </p:cNvCxnSpPr>
          <p:nvPr userDrawn="1"/>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9BDF634-397E-6ACA-7A36-FEC90384F82F}"/>
              </a:ext>
            </a:extLst>
          </p:cNvPr>
          <p:cNvSpPr>
            <a:spLocks noGrp="1"/>
          </p:cNvSpPr>
          <p:nvPr>
            <p:ph idx="1"/>
          </p:nvPr>
        </p:nvSpPr>
        <p:spPr>
          <a:xfrm>
            <a:off x="838200" y="1305026"/>
            <a:ext cx="10515600" cy="4871938"/>
          </a:xfrm>
          <a:effectLst>
            <a:outerShdw blurRad="50800" dist="38100" dir="5400000" algn="t" rotWithShape="0">
              <a:prstClr val="black">
                <a:alpha val="40000"/>
              </a:prstClr>
            </a:outerShdw>
          </a:effectLst>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835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lvl1pPr>
              <a:defRPr>
                <a:solidFill>
                  <a:srgbClr val="16475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p:spPr>
        <p:txBody>
          <a:bodyPr/>
          <a:lstStyle>
            <a:lvl1pPr>
              <a:defRPr>
                <a:solidFill>
                  <a:srgbClr val="164752"/>
                </a:solidFill>
              </a:defRPr>
            </a:lvl1pPr>
            <a:lvl2pPr>
              <a:defRPr>
                <a:solidFill>
                  <a:srgbClr val="164752"/>
                </a:solidFill>
              </a:defRPr>
            </a:lvl2pPr>
            <a:lvl3pPr>
              <a:defRPr>
                <a:solidFill>
                  <a:srgbClr val="164752"/>
                </a:solidFill>
              </a:defRPr>
            </a:lvl3pPr>
            <a:lvl4pPr>
              <a:defRPr>
                <a:solidFill>
                  <a:srgbClr val="164752"/>
                </a:solidFill>
              </a:defRPr>
            </a:lvl4pPr>
            <a:lvl5pPr>
              <a:defRPr>
                <a:solidFill>
                  <a:srgbClr val="16475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B87FFC45-CAD4-4F75-803B-F832117CCBC8}" type="datetimeFigureOut">
              <a:rPr lang="en-US" smtClean="0"/>
              <a:t>7/4/2023</a:t>
            </a:fld>
            <a:endParaRPr lang="en-US" dirty="0"/>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83173C1A-811C-4EC3-ABF1-D67B31BD8CE7}" type="slidenum">
              <a:rPr lang="en-US" smtClean="0"/>
              <a:t>‹#›</a:t>
            </a:fld>
            <a:endParaRPr lang="en-US" dirty="0"/>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44882"/>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E74B61-88C9-B9F3-8FFD-A70F84DF44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028139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lvl1pPr>
              <a:defRPr>
                <a:solidFill>
                  <a:srgbClr val="16475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lvl1pPr>
              <a:defRPr>
                <a:solidFill>
                  <a:srgbClr val="164752"/>
                </a:solidFill>
              </a:defRPr>
            </a:lvl1pPr>
            <a:lvl2pPr>
              <a:defRPr>
                <a:solidFill>
                  <a:srgbClr val="164752"/>
                </a:solidFill>
              </a:defRPr>
            </a:lvl2pPr>
            <a:lvl3pPr>
              <a:defRPr>
                <a:solidFill>
                  <a:srgbClr val="164752"/>
                </a:solidFill>
              </a:defRPr>
            </a:lvl3pPr>
            <a:lvl4pPr>
              <a:defRPr>
                <a:solidFill>
                  <a:srgbClr val="164752"/>
                </a:solidFill>
              </a:defRPr>
            </a:lvl4pPr>
            <a:lvl5pPr>
              <a:defRPr>
                <a:solidFill>
                  <a:srgbClr val="16475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lvl1pPr>
              <a:defRPr>
                <a:solidFill>
                  <a:srgbClr val="164752"/>
                </a:solidFill>
              </a:defRPr>
            </a:lvl1pPr>
            <a:lvl2pPr>
              <a:defRPr>
                <a:solidFill>
                  <a:srgbClr val="164752"/>
                </a:solidFill>
              </a:defRPr>
            </a:lvl2pPr>
            <a:lvl3pPr>
              <a:defRPr>
                <a:solidFill>
                  <a:srgbClr val="164752"/>
                </a:solidFill>
              </a:defRPr>
            </a:lvl3pPr>
            <a:lvl4pPr>
              <a:defRPr>
                <a:solidFill>
                  <a:srgbClr val="164752"/>
                </a:solidFill>
              </a:defRPr>
            </a:lvl4pPr>
            <a:lvl5pPr>
              <a:defRPr>
                <a:solidFill>
                  <a:srgbClr val="16475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B87FFC45-CAD4-4F75-803B-F832117CCBC8}" type="datetimeFigureOut">
              <a:rPr lang="en-US" smtClean="0"/>
              <a:t>7/4/2023</a:t>
            </a:fld>
            <a:endParaRPr lang="en-US" dirty="0"/>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83173C1A-811C-4EC3-ABF1-D67B31BD8CE7}" type="slidenum">
              <a:rPr lang="en-US" smtClean="0"/>
              <a:t>‹#›</a:t>
            </a:fld>
            <a:endParaRPr lang="en-US" dirty="0"/>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AD72533C-3E44-831C-CE17-22F9767E4C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427866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lvl1pPr>
              <a:defRPr>
                <a:solidFill>
                  <a:srgbClr val="164752"/>
                </a:solidFill>
              </a:defRPr>
            </a:lvl1p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B87FFC45-CAD4-4F75-803B-F832117CCBC8}" type="datetimeFigureOut">
              <a:rPr lang="en-US" smtClean="0"/>
              <a:t>7/4/2023</a:t>
            </a:fld>
            <a:endParaRPr lang="en-US" dirty="0"/>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83173C1A-811C-4EC3-ABF1-D67B31BD8CE7}"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24079BA5-FA6E-3ED1-A053-5A1B732C42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1764860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02935-C11A-4B33-A111-4ABF74C91B32}" type="datetimeFigureOut">
              <a:rPr lang="en-US" smtClean="0"/>
              <a:t>7/4/2023</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AD071-C0E7-4474-B91B-A1ED97B7B6A5}" type="slidenum">
              <a:rPr lang="en-US" smtClean="0"/>
              <a:t>‹#›</a:t>
            </a:fld>
            <a:endParaRPr lang="en-US"/>
          </a:p>
        </p:txBody>
      </p:sp>
    </p:spTree>
    <p:extLst>
      <p:ext uri="{BB962C8B-B14F-4D97-AF65-F5344CB8AC3E}">
        <p14:creationId xmlns:p14="http://schemas.microsoft.com/office/powerpoint/2010/main" val="2433757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9" r:id="rId5"/>
    <p:sldLayoutId id="2147483670" r:id="rId6"/>
    <p:sldLayoutId id="2147483665" r:id="rId7"/>
    <p:sldLayoutId id="2147483666" r:id="rId8"/>
    <p:sldLayoutId id="2147483667" r:id="rId9"/>
    <p:sldLayoutId id="2147483668" r:id="rId10"/>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10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15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s://artibiotics.com/blog/causes-of-headache?rq=headache" TargetMode="Externa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artibiotics.com/blog/causes-of-headache?rq=headache" TargetMode="Externa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s://artibiotics.com/blog/causes-of-headache?rq=headache" TargetMode="Externa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hyperlink" Target="https://www.youtube.com/watch?v=x7gst82ayzw"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6.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8.xml"/></Relationships>
</file>

<file path=ppt/slides/_rels/slide22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23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0.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g"/><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36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sJBpai74tlU" TargetMode="External"/><Relationship Id="rId2" Type="http://schemas.openxmlformats.org/officeDocument/2006/relationships/hyperlink" Target="https://youtu.be/BKOcqlZnCIM"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6ADA-2533-34EF-163A-77D1F5610BA5}"/>
              </a:ext>
            </a:extLst>
          </p:cNvPr>
          <p:cNvSpPr>
            <a:spLocks noGrp="1"/>
          </p:cNvSpPr>
          <p:nvPr>
            <p:ph type="ctrTitle"/>
          </p:nvPr>
        </p:nvSpPr>
        <p:spPr/>
        <p:txBody>
          <a:bodyPr/>
          <a:lstStyle/>
          <a:p>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Neurology</a:t>
            </a:r>
            <a:b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b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Detailed Dossier</a:t>
            </a:r>
            <a:endParaRPr lang="en-US" dirty="0"/>
          </a:p>
        </p:txBody>
      </p:sp>
      <p:sp>
        <p:nvSpPr>
          <p:cNvPr id="3" name="Subtitle 2">
            <a:extLst>
              <a:ext uri="{FF2B5EF4-FFF2-40B4-BE49-F238E27FC236}">
                <a16:creationId xmlns:a16="http://schemas.microsoft.com/office/drawing/2014/main" id="{6C8B4070-CBB2-3AC8-5B44-D1BB72EFF46C}"/>
              </a:ext>
            </a:extLst>
          </p:cNvPr>
          <p:cNvSpPr>
            <a:spLocks noGrp="1"/>
          </p:cNvSpPr>
          <p:nvPr>
            <p:ph type="subTitle" idx="1"/>
          </p:nvPr>
        </p:nvSpPr>
        <p:spPr/>
        <p: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2023 edition</a:t>
            </a:r>
          </a:p>
          <a:p>
            <a:endParaRPr lang="en-US" dirty="0"/>
          </a:p>
        </p:txBody>
      </p:sp>
    </p:spTree>
    <p:extLst>
      <p:ext uri="{BB962C8B-B14F-4D97-AF65-F5344CB8AC3E}">
        <p14:creationId xmlns:p14="http://schemas.microsoft.com/office/powerpoint/2010/main" val="3655596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F1E8-1CBA-2863-6F27-A55E1596FC09}"/>
              </a:ext>
            </a:extLst>
          </p:cNvPr>
          <p:cNvSpPr>
            <a:spLocks noGrp="1"/>
          </p:cNvSpPr>
          <p:nvPr>
            <p:ph type="title"/>
          </p:nvPr>
        </p:nvSpPr>
        <p:spPr/>
        <p:txBody>
          <a:bodyPr/>
          <a:lstStyle/>
          <a:p>
            <a:r>
              <a:rPr lang="en-US" dirty="0"/>
              <a:t>MCQ – Loss of consciousness</a:t>
            </a:r>
          </a:p>
        </p:txBody>
      </p:sp>
      <p:sp>
        <p:nvSpPr>
          <p:cNvPr id="3" name="Content Placeholder 2">
            <a:extLst>
              <a:ext uri="{FF2B5EF4-FFF2-40B4-BE49-F238E27FC236}">
                <a16:creationId xmlns:a16="http://schemas.microsoft.com/office/drawing/2014/main" id="{EBF2C88D-ACAB-E3C0-AA5D-120E577A1CD5}"/>
              </a:ext>
            </a:extLst>
          </p:cNvPr>
          <p:cNvSpPr>
            <a:spLocks noGrp="1"/>
          </p:cNvSpPr>
          <p:nvPr>
            <p:ph idx="1"/>
          </p:nvPr>
        </p:nvSpPr>
        <p:spPr/>
        <p:txBody>
          <a:bodyPr>
            <a:normAutofit/>
          </a:bodyPr>
          <a:lstStyle/>
          <a:p>
            <a:r>
              <a:rPr lang="en-US" sz="2600" dirty="0"/>
              <a:t>A 17 years old female presented with attacks of loss of consciousness. Before each attack, she experiences </a:t>
            </a:r>
            <a:r>
              <a:rPr lang="en-US" sz="2600" u="sng" dirty="0"/>
              <a:t>blurring of vision</a:t>
            </a:r>
            <a:r>
              <a:rPr lang="en-US" sz="2600" dirty="0"/>
              <a:t> for seconds then collapse for </a:t>
            </a:r>
            <a:r>
              <a:rPr lang="en-US" sz="2600" u="sng" dirty="0"/>
              <a:t>10 -20 seconds </a:t>
            </a:r>
            <a:r>
              <a:rPr lang="en-US" sz="2600" dirty="0"/>
              <a:t>with </a:t>
            </a:r>
            <a:r>
              <a:rPr lang="en-US" sz="2600" u="sng" dirty="0"/>
              <a:t>brief involuntary movements</a:t>
            </a:r>
            <a:r>
              <a:rPr lang="en-US" sz="2600" dirty="0"/>
              <a:t> of the upper limbs. Patient regains consciousness and feels tired for </a:t>
            </a:r>
            <a:r>
              <a:rPr lang="en-US" sz="2600" u="sng" dirty="0"/>
              <a:t>few minutes </a:t>
            </a:r>
            <a:r>
              <a:rPr lang="en-US" sz="2600" dirty="0"/>
              <a:t>before she returns to normal activity. </a:t>
            </a:r>
          </a:p>
          <a:p>
            <a:r>
              <a:rPr lang="en-US" b="1" dirty="0"/>
              <a:t>The patient is mostly suffering from:</a:t>
            </a:r>
          </a:p>
          <a:p>
            <a:pPr marL="914400" lvl="1" indent="-457200">
              <a:buFont typeface="+mj-lt"/>
              <a:buAutoNum type="alphaLcPeriod"/>
            </a:pPr>
            <a:r>
              <a:rPr lang="en-US" dirty="0">
                <a:solidFill>
                  <a:srgbClr val="FF0000"/>
                </a:solidFill>
              </a:rPr>
              <a:t>Vasovagal syncope</a:t>
            </a:r>
          </a:p>
          <a:p>
            <a:pPr marL="914400" lvl="1" indent="-457200">
              <a:buFont typeface="+mj-lt"/>
              <a:buAutoNum type="alphaLcPeriod"/>
            </a:pPr>
            <a:r>
              <a:rPr lang="en-US" dirty="0"/>
              <a:t>Epilepsy</a:t>
            </a:r>
          </a:p>
          <a:p>
            <a:pPr marL="914400" lvl="1" indent="-457200">
              <a:buFont typeface="+mj-lt"/>
              <a:buAutoNum type="alphaLcPeriod"/>
            </a:pPr>
            <a:r>
              <a:rPr lang="en-US" dirty="0"/>
              <a:t>Vertigo </a:t>
            </a:r>
          </a:p>
          <a:p>
            <a:pPr marL="914400" lvl="1" indent="-457200">
              <a:buFont typeface="+mj-lt"/>
              <a:buAutoNum type="alphaLcPeriod"/>
            </a:pPr>
            <a:r>
              <a:rPr lang="en-US" dirty="0"/>
              <a:t>Labyrinthitis </a:t>
            </a:r>
          </a:p>
          <a:p>
            <a:pPr marL="914400" lvl="1" indent="-457200">
              <a:buFont typeface="+mj-lt"/>
              <a:buAutoNum type="alphaLcPeriod"/>
            </a:pPr>
            <a:r>
              <a:rPr lang="en-US" dirty="0"/>
              <a:t>Arrhythmias</a:t>
            </a:r>
          </a:p>
        </p:txBody>
      </p:sp>
      <p:sp>
        <p:nvSpPr>
          <p:cNvPr id="5" name="TextBox 4">
            <a:extLst>
              <a:ext uri="{FF2B5EF4-FFF2-40B4-BE49-F238E27FC236}">
                <a16:creationId xmlns:a16="http://schemas.microsoft.com/office/drawing/2014/main" id="{0031F2ED-276F-0CCA-FE1A-0BB59A453816}"/>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فاينل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9546491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8F33-809B-B70A-D53B-99F5AEEDF589}"/>
              </a:ext>
            </a:extLst>
          </p:cNvPr>
          <p:cNvSpPr>
            <a:spLocks noGrp="1"/>
          </p:cNvSpPr>
          <p:nvPr>
            <p:ph type="title"/>
          </p:nvPr>
        </p:nvSpPr>
        <p:spPr/>
        <p:txBody>
          <a:bodyPr/>
          <a:lstStyle/>
          <a:p>
            <a:r>
              <a:rPr lang="en-US" dirty="0"/>
              <a:t>MCQ – Trigeminal nerve</a:t>
            </a:r>
          </a:p>
        </p:txBody>
      </p:sp>
      <p:sp>
        <p:nvSpPr>
          <p:cNvPr id="3" name="Content Placeholder 2">
            <a:extLst>
              <a:ext uri="{FF2B5EF4-FFF2-40B4-BE49-F238E27FC236}">
                <a16:creationId xmlns:a16="http://schemas.microsoft.com/office/drawing/2014/main" id="{A2AB4649-5945-D504-F8A9-8B6D938E24C9}"/>
              </a:ext>
            </a:extLst>
          </p:cNvPr>
          <p:cNvSpPr>
            <a:spLocks noGrp="1"/>
          </p:cNvSpPr>
          <p:nvPr>
            <p:ph idx="1"/>
          </p:nvPr>
        </p:nvSpPr>
        <p:spPr>
          <a:xfrm>
            <a:off x="838200" y="1305026"/>
            <a:ext cx="10515600" cy="4871938"/>
          </a:xfrm>
        </p:spPr>
        <p:txBody>
          <a:bodyPr/>
          <a:lstStyle/>
          <a:p>
            <a:r>
              <a:rPr lang="en-US" b="1" dirty="0"/>
              <a:t>Trigeminal nerve examination may include all of the following except ?</a:t>
            </a:r>
          </a:p>
          <a:p>
            <a:pPr marL="914400" lvl="1" indent="-457200">
              <a:buFont typeface="+mj-lt"/>
              <a:buAutoNum type="alphaLcPeriod"/>
            </a:pPr>
            <a:r>
              <a:rPr lang="en-US" dirty="0">
                <a:solidFill>
                  <a:srgbClr val="FF0000"/>
                </a:solidFill>
              </a:rPr>
              <a:t>Pupillary reflex </a:t>
            </a:r>
          </a:p>
          <a:p>
            <a:pPr marL="914400" lvl="1" indent="-457200">
              <a:buFont typeface="+mj-lt"/>
              <a:buAutoNum type="alphaLcPeriod"/>
            </a:pPr>
            <a:r>
              <a:rPr lang="en-US" dirty="0"/>
              <a:t>Somatic sensation from the tongue </a:t>
            </a:r>
          </a:p>
          <a:p>
            <a:pPr marL="914400" lvl="1" indent="-457200">
              <a:buFont typeface="+mj-lt"/>
              <a:buAutoNum type="alphaLcPeriod"/>
            </a:pPr>
            <a:r>
              <a:rPr lang="en-US" dirty="0"/>
              <a:t>Jaw movement </a:t>
            </a:r>
          </a:p>
          <a:p>
            <a:pPr marL="914400" lvl="1" indent="-457200">
              <a:buFont typeface="+mj-lt"/>
              <a:buAutoNum type="alphaLcPeriod"/>
            </a:pPr>
            <a:r>
              <a:rPr lang="en-US" dirty="0"/>
              <a:t>Corneal reflex </a:t>
            </a:r>
          </a:p>
          <a:p>
            <a:pPr marL="914400" lvl="1" indent="-457200">
              <a:buFont typeface="+mj-lt"/>
              <a:buAutoNum type="alphaLcPeriod"/>
            </a:pPr>
            <a:r>
              <a:rPr lang="en-US" dirty="0"/>
              <a:t>Jaw reflex</a:t>
            </a:r>
          </a:p>
        </p:txBody>
      </p:sp>
      <p:sp>
        <p:nvSpPr>
          <p:cNvPr id="5" name="TextBox 4">
            <a:extLst>
              <a:ext uri="{FF2B5EF4-FFF2-40B4-BE49-F238E27FC236}">
                <a16:creationId xmlns:a16="http://schemas.microsoft.com/office/drawing/2014/main" id="{C3322D20-4CE6-BF15-929A-4078E0ABEF31}"/>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فاينل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0137845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3CD5EC-951F-56C9-74FA-19D28FBE7FAC}"/>
              </a:ext>
            </a:extLst>
          </p:cNvPr>
          <p:cNvSpPr>
            <a:spLocks noGrp="1"/>
          </p:cNvSpPr>
          <p:nvPr>
            <p:ph type="ctrTitle"/>
          </p:nvPr>
        </p:nvSpPr>
        <p:spPr/>
        <p:txBody>
          <a:bodyPr>
            <a:normAutofit fontScale="90000"/>
          </a:bodyPr>
          <a:lstStyle/>
          <a:p>
            <a:r>
              <a:rPr lang="en-US" dirty="0"/>
              <a:t>Facial (7</a:t>
            </a:r>
            <a:r>
              <a:rPr lang="en-US" baseline="30000" dirty="0"/>
              <a:t>th</a:t>
            </a:r>
            <a:r>
              <a:rPr lang="en-US" dirty="0"/>
              <a:t>) nerve</a:t>
            </a:r>
          </a:p>
        </p:txBody>
      </p:sp>
      <p:sp>
        <p:nvSpPr>
          <p:cNvPr id="2" name="Subtitle 1">
            <a:extLst>
              <a:ext uri="{FF2B5EF4-FFF2-40B4-BE49-F238E27FC236}">
                <a16:creationId xmlns:a16="http://schemas.microsoft.com/office/drawing/2014/main" id="{9F2D72EF-B359-BB33-6BC5-E3A3EF7C1EE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481090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D9DE-F236-95BD-7EDC-B5536754AA38}"/>
              </a:ext>
            </a:extLst>
          </p:cNvPr>
          <p:cNvSpPr>
            <a:spLocks noGrp="1"/>
          </p:cNvSpPr>
          <p:nvPr>
            <p:ph type="title"/>
          </p:nvPr>
        </p:nvSpPr>
        <p:spPr/>
        <p:txBody>
          <a:bodyPr/>
          <a:lstStyle/>
          <a:p>
            <a:r>
              <a:rPr lang="en-US" dirty="0"/>
              <a:t>Facial nerve</a:t>
            </a:r>
          </a:p>
        </p:txBody>
      </p:sp>
      <p:sp>
        <p:nvSpPr>
          <p:cNvPr id="3" name="Content Placeholder 2">
            <a:extLst>
              <a:ext uri="{FF2B5EF4-FFF2-40B4-BE49-F238E27FC236}">
                <a16:creationId xmlns:a16="http://schemas.microsoft.com/office/drawing/2014/main" id="{1CC5A504-7FBD-034F-E456-00558896677C}"/>
              </a:ext>
            </a:extLst>
          </p:cNvPr>
          <p:cNvSpPr>
            <a:spLocks noGrp="1"/>
          </p:cNvSpPr>
          <p:nvPr>
            <p:ph sz="half" idx="1"/>
          </p:nvPr>
        </p:nvSpPr>
        <p:spPr/>
        <p:txBody>
          <a:bodyPr>
            <a:normAutofit/>
          </a:bodyPr>
          <a:lstStyle/>
          <a:p>
            <a:r>
              <a:rPr lang="en-US" dirty="0"/>
              <a:t>Have both motor, sensory</a:t>
            </a:r>
          </a:p>
          <a:p>
            <a:r>
              <a:rPr lang="en-US" dirty="0"/>
              <a:t>Muscles of facial expression</a:t>
            </a:r>
          </a:p>
          <a:p>
            <a:r>
              <a:rPr lang="en-US" dirty="0"/>
              <a:t>Taste, salivation, lacrimation</a:t>
            </a:r>
          </a:p>
          <a:p>
            <a:r>
              <a:rPr lang="en-US" dirty="0"/>
              <a:t>Some ear muscles</a:t>
            </a:r>
          </a:p>
          <a:p>
            <a:r>
              <a:rPr lang="en-US" b="1" dirty="0">
                <a:solidFill>
                  <a:srgbClr val="FF0000"/>
                </a:solidFill>
              </a:rPr>
              <a:t>Palsy</a:t>
            </a:r>
            <a:r>
              <a:rPr lang="en-US" dirty="0">
                <a:solidFill>
                  <a:srgbClr val="FF0000"/>
                </a:solidFill>
              </a:rPr>
              <a:t>:</a:t>
            </a:r>
          </a:p>
          <a:p>
            <a:pPr lvl="1"/>
            <a:r>
              <a:rPr lang="en-US" dirty="0">
                <a:solidFill>
                  <a:srgbClr val="FF0000"/>
                </a:solidFill>
              </a:rPr>
              <a:t>Loss of corneal reflex (motor part)</a:t>
            </a:r>
          </a:p>
          <a:p>
            <a:pPr lvl="1"/>
            <a:r>
              <a:rPr lang="en-US" dirty="0">
                <a:solidFill>
                  <a:srgbClr val="FF0000"/>
                </a:solidFill>
              </a:rPr>
              <a:t>Loss of taste anterior 2/3 tongue</a:t>
            </a:r>
          </a:p>
          <a:p>
            <a:pPr lvl="1"/>
            <a:r>
              <a:rPr lang="en-US" dirty="0">
                <a:solidFill>
                  <a:srgbClr val="FF0000"/>
                </a:solidFill>
              </a:rPr>
              <a:t>Hyperacusis (stapedius paralysis)</a:t>
            </a:r>
          </a:p>
          <a:p>
            <a:pPr lvl="2"/>
            <a:r>
              <a:rPr lang="en-US" sz="2400" dirty="0">
                <a:solidFill>
                  <a:srgbClr val="FF0000"/>
                </a:solidFill>
              </a:rPr>
              <a:t>Pt cannot tolerate sounds</a:t>
            </a:r>
          </a:p>
          <a:p>
            <a:endParaRPr lang="en-US" dirty="0"/>
          </a:p>
        </p:txBody>
      </p:sp>
      <p:sp>
        <p:nvSpPr>
          <p:cNvPr id="6" name="Content Placeholder 5">
            <a:extLst>
              <a:ext uri="{FF2B5EF4-FFF2-40B4-BE49-F238E27FC236}">
                <a16:creationId xmlns:a16="http://schemas.microsoft.com/office/drawing/2014/main" id="{62937929-2705-C66D-A7D2-728C81B154DD}"/>
              </a:ext>
            </a:extLst>
          </p:cNvPr>
          <p:cNvSpPr>
            <a:spLocks noGrp="1"/>
          </p:cNvSpPr>
          <p:nvPr>
            <p:ph sz="half" idx="2"/>
          </p:nvPr>
        </p:nvSpPr>
        <p:spPr/>
        <p:txBody>
          <a:bodyPr>
            <a:normAutofit/>
          </a:bodyPr>
          <a:lstStyle/>
          <a:p>
            <a:r>
              <a:rPr lang="en-US" dirty="0"/>
              <a:t>Special feature:</a:t>
            </a:r>
          </a:p>
          <a:p>
            <a:pPr lvl="1"/>
            <a:r>
              <a:rPr lang="en-US" dirty="0"/>
              <a:t>Dual UMN innervation</a:t>
            </a:r>
          </a:p>
          <a:p>
            <a:pPr lvl="1"/>
            <a:r>
              <a:rPr lang="en-US" dirty="0"/>
              <a:t>UMN damage (MCA Stroke)</a:t>
            </a:r>
          </a:p>
          <a:p>
            <a:pPr lvl="2"/>
            <a:r>
              <a:rPr lang="en-US" sz="2400" dirty="0"/>
              <a:t>Upper face intact (dual supply)</a:t>
            </a:r>
          </a:p>
          <a:p>
            <a:pPr lvl="2"/>
            <a:r>
              <a:rPr lang="en-US" sz="2400" dirty="0"/>
              <a:t>Lower face affected</a:t>
            </a:r>
          </a:p>
          <a:p>
            <a:pPr lvl="1"/>
            <a:r>
              <a:rPr lang="en-US" dirty="0"/>
              <a:t>LMN damage</a:t>
            </a:r>
          </a:p>
          <a:p>
            <a:pPr lvl="2"/>
            <a:r>
              <a:rPr lang="en-US" sz="2400" dirty="0"/>
              <a:t>Whole half of face affected</a:t>
            </a:r>
          </a:p>
          <a:p>
            <a:endParaRPr lang="en-US" dirty="0"/>
          </a:p>
        </p:txBody>
      </p:sp>
      <p:sp>
        <p:nvSpPr>
          <p:cNvPr id="5" name="TextBox 4">
            <a:extLst>
              <a:ext uri="{FF2B5EF4-FFF2-40B4-BE49-F238E27FC236}">
                <a16:creationId xmlns:a16="http://schemas.microsoft.com/office/drawing/2014/main" id="{C7FAD68E-9DB7-1E18-3150-46B5028BD2C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8194" name="Picture 2" descr="Pathway of the facial nerve">
            <a:extLst>
              <a:ext uri="{FF2B5EF4-FFF2-40B4-BE49-F238E27FC236}">
                <a16:creationId xmlns:a16="http://schemas.microsoft.com/office/drawing/2014/main" id="{6501F40E-CB21-44CA-26D1-F48BA5250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656" y="4217863"/>
            <a:ext cx="4738688" cy="2179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8134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F8B6F-445D-DB8B-02F3-17A73729AC0D}"/>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88E25700-4236-2D8D-9CE1-C424B3ABA728}"/>
              </a:ext>
            </a:extLst>
          </p:cNvPr>
          <p:cNvSpPr>
            <a:spLocks noGrp="1"/>
          </p:cNvSpPr>
          <p:nvPr>
            <p:ph idx="1"/>
          </p:nvPr>
        </p:nvSpPr>
        <p:spPr>
          <a:xfrm>
            <a:off x="838200" y="1305026"/>
            <a:ext cx="6831563" cy="4846320"/>
          </a:xfrm>
        </p:spPr>
        <p:txBody>
          <a:bodyPr>
            <a:normAutofit fontScale="92500" lnSpcReduction="10000"/>
          </a:bodyPr>
          <a:lstStyle/>
          <a:p>
            <a:r>
              <a:rPr lang="en-US" b="1" dirty="0"/>
              <a:t>Which of the following manifestations this patient </a:t>
            </a:r>
            <a:r>
              <a:rPr lang="en-US" b="1" u="sng" dirty="0"/>
              <a:t>might have </a:t>
            </a:r>
            <a:r>
              <a:rPr lang="en-US" b="1" dirty="0"/>
              <a:t>?</a:t>
            </a:r>
            <a:endParaRPr lang="en-US" dirty="0"/>
          </a:p>
          <a:p>
            <a:pPr marL="914400" lvl="1" indent="-457200">
              <a:buFont typeface="+mj-lt"/>
              <a:buAutoNum type="alphaUcPeriod"/>
            </a:pPr>
            <a:r>
              <a:rPr lang="en-US" sz="2400" dirty="0"/>
              <a:t>Tongue deviation</a:t>
            </a:r>
            <a:endParaRPr lang="en-US" dirty="0"/>
          </a:p>
          <a:p>
            <a:pPr marL="914400" lvl="1" indent="-457200">
              <a:buFont typeface="+mj-lt"/>
              <a:buAutoNum type="alphaUcPeriod"/>
            </a:pPr>
            <a:r>
              <a:rPr lang="en-US" dirty="0"/>
              <a:t>Loss of facial sensation the left side</a:t>
            </a:r>
          </a:p>
          <a:p>
            <a:pPr marL="914400" lvl="1" indent="-457200">
              <a:buFont typeface="+mj-lt"/>
              <a:buAutoNum type="alphaUcPeriod"/>
            </a:pPr>
            <a:r>
              <a:rPr lang="en-US" dirty="0">
                <a:solidFill>
                  <a:srgbClr val="FF0000"/>
                </a:solidFill>
              </a:rPr>
              <a:t>Loss of taste sensation on the left side</a:t>
            </a:r>
          </a:p>
          <a:p>
            <a:pPr marL="914400" lvl="1" indent="-457200">
              <a:buFont typeface="+mj-lt"/>
              <a:buAutoNum type="alphaUcPeriod"/>
            </a:pPr>
            <a:r>
              <a:rPr lang="en-US" dirty="0"/>
              <a:t>Palate drop </a:t>
            </a:r>
          </a:p>
          <a:p>
            <a:pPr marL="914400" lvl="1" indent="-457200">
              <a:buFont typeface="+mj-lt"/>
              <a:buAutoNum type="alphaUcPeriod"/>
            </a:pPr>
            <a:r>
              <a:rPr lang="en-US" dirty="0"/>
              <a:t>Hyperreflexia of jaw</a:t>
            </a:r>
          </a:p>
          <a:p>
            <a:r>
              <a:rPr lang="en-US" b="1" dirty="0"/>
              <a:t>Which of the following manifestations this patient </a:t>
            </a:r>
            <a:r>
              <a:rPr lang="en-US" b="1" u="sng" dirty="0"/>
              <a:t>might have </a:t>
            </a:r>
            <a:r>
              <a:rPr lang="en-US" b="1" dirty="0"/>
              <a:t>?</a:t>
            </a:r>
            <a:endParaRPr lang="en-US" dirty="0"/>
          </a:p>
          <a:p>
            <a:pPr marL="914400" lvl="1" indent="-457200">
              <a:buFont typeface="+mj-lt"/>
              <a:buAutoNum type="alphaUcPeriod"/>
            </a:pPr>
            <a:r>
              <a:rPr lang="en-US" sz="2400" dirty="0"/>
              <a:t>Tongue deviation</a:t>
            </a:r>
            <a:endParaRPr lang="en-US" dirty="0"/>
          </a:p>
          <a:p>
            <a:pPr marL="914400" lvl="1" indent="-457200">
              <a:buFont typeface="+mj-lt"/>
              <a:buAutoNum type="alphaUcPeriod"/>
            </a:pPr>
            <a:r>
              <a:rPr lang="en-US" dirty="0"/>
              <a:t>Loss of facial sensation the left side</a:t>
            </a:r>
          </a:p>
          <a:p>
            <a:pPr marL="914400" lvl="1" indent="-457200">
              <a:buFont typeface="+mj-lt"/>
              <a:buAutoNum type="alphaUcPeriod"/>
            </a:pPr>
            <a:r>
              <a:rPr lang="en-US" dirty="0">
                <a:solidFill>
                  <a:srgbClr val="FF0000"/>
                </a:solidFill>
              </a:rPr>
              <a:t>Loss of stapedial reflex in left side </a:t>
            </a:r>
          </a:p>
          <a:p>
            <a:pPr marL="914400" lvl="1" indent="-457200">
              <a:buFont typeface="+mj-lt"/>
              <a:buAutoNum type="alphaUcPeriod"/>
            </a:pPr>
            <a:r>
              <a:rPr lang="en-US" dirty="0"/>
              <a:t>Palate drop </a:t>
            </a:r>
          </a:p>
          <a:p>
            <a:pPr marL="914400" lvl="1" indent="-457200">
              <a:buFont typeface="+mj-lt"/>
              <a:buAutoNum type="alphaUcPeriod"/>
            </a:pPr>
            <a:r>
              <a:rPr lang="en-US" dirty="0"/>
              <a:t>Hyperreflexia of jaw</a:t>
            </a:r>
          </a:p>
        </p:txBody>
      </p:sp>
      <p:pic>
        <p:nvPicPr>
          <p:cNvPr id="5" name="object 2">
            <a:extLst>
              <a:ext uri="{FF2B5EF4-FFF2-40B4-BE49-F238E27FC236}">
                <a16:creationId xmlns:a16="http://schemas.microsoft.com/office/drawing/2014/main" id="{48075C0A-645F-62C9-E4C2-C00C1E1A2544}"/>
              </a:ext>
            </a:extLst>
          </p:cNvPr>
          <p:cNvPicPr/>
          <p:nvPr/>
        </p:nvPicPr>
        <p:blipFill>
          <a:blip r:embed="rId2" cstate="print"/>
          <a:stretch>
            <a:fillRect/>
          </a:stretch>
        </p:blipFill>
        <p:spPr>
          <a:xfrm>
            <a:off x="7940351" y="1311345"/>
            <a:ext cx="3413449" cy="465331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C9CDAAD-E7CD-985C-F3E3-31EF94D36291}"/>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2947805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F5569-8141-5FEB-8110-A6A1F1759067}"/>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DB558015-0E00-AC15-BF5A-E545C6494C1F}"/>
              </a:ext>
            </a:extLst>
          </p:cNvPr>
          <p:cNvSpPr>
            <a:spLocks noGrp="1"/>
          </p:cNvSpPr>
          <p:nvPr>
            <p:ph idx="1"/>
          </p:nvPr>
        </p:nvSpPr>
        <p:spPr>
          <a:xfrm>
            <a:off x="838200" y="1305026"/>
            <a:ext cx="6830568" cy="4871938"/>
          </a:xfrm>
        </p:spPr>
        <p:txBody>
          <a:bodyPr>
            <a:normAutofit/>
          </a:bodyPr>
          <a:lstStyle/>
          <a:p>
            <a:r>
              <a:rPr lang="en-US" sz="2800" b="1" dirty="0"/>
              <a:t>Which of the following </a:t>
            </a:r>
            <a:r>
              <a:rPr lang="en-US" sz="2800" b="1" u="sng" dirty="0"/>
              <a:t>can not be found </a:t>
            </a:r>
            <a:r>
              <a:rPr lang="en-US" sz="2800" b="1" dirty="0"/>
              <a:t>in this patient ?</a:t>
            </a:r>
          </a:p>
          <a:p>
            <a:pPr marL="914400" lvl="1" indent="-457200">
              <a:buFont typeface="+mj-lt"/>
              <a:buAutoNum type="alphaUcPeriod"/>
            </a:pPr>
            <a:r>
              <a:rPr lang="en-US" dirty="0"/>
              <a:t>Loss of taste sensation </a:t>
            </a:r>
          </a:p>
          <a:p>
            <a:pPr marL="914400" lvl="1" indent="-457200">
              <a:buFont typeface="+mj-lt"/>
              <a:buAutoNum type="alphaUcPeriod"/>
            </a:pPr>
            <a:r>
              <a:rPr lang="en-US" dirty="0">
                <a:solidFill>
                  <a:srgbClr val="FF0000"/>
                </a:solidFill>
              </a:rPr>
              <a:t>Loss of facial sensation </a:t>
            </a:r>
          </a:p>
          <a:p>
            <a:pPr marL="914400" lvl="1" indent="-457200">
              <a:buFont typeface="+mj-lt"/>
              <a:buAutoNum type="alphaUcPeriod"/>
            </a:pPr>
            <a:r>
              <a:rPr lang="en-US" dirty="0"/>
              <a:t>Left ear vesicles </a:t>
            </a:r>
          </a:p>
          <a:p>
            <a:pPr marL="914400" lvl="1" indent="-457200">
              <a:buFont typeface="+mj-lt"/>
              <a:buAutoNum type="alphaUcPeriod"/>
            </a:pPr>
            <a:r>
              <a:rPr lang="en-US" dirty="0"/>
              <a:t>Excessive lacrimation</a:t>
            </a:r>
          </a:p>
          <a:p>
            <a:pPr marL="914400" lvl="1" indent="-457200">
              <a:buFont typeface="+mj-lt"/>
              <a:buAutoNum type="alphaUcPeriod"/>
            </a:pPr>
            <a:r>
              <a:rPr lang="en-US" dirty="0"/>
              <a:t>Impairment in hearing</a:t>
            </a:r>
          </a:p>
          <a:p>
            <a:endParaRPr lang="en-US" dirty="0"/>
          </a:p>
        </p:txBody>
      </p:sp>
      <p:sp>
        <p:nvSpPr>
          <p:cNvPr id="4" name="TextBox 3">
            <a:extLst>
              <a:ext uri="{FF2B5EF4-FFF2-40B4-BE49-F238E27FC236}">
                <a16:creationId xmlns:a16="http://schemas.microsoft.com/office/drawing/2014/main" id="{20630BA2-3348-AFA3-937E-D60AD2392D1F}"/>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5" name="object 2">
            <a:extLst>
              <a:ext uri="{FF2B5EF4-FFF2-40B4-BE49-F238E27FC236}">
                <a16:creationId xmlns:a16="http://schemas.microsoft.com/office/drawing/2014/main" id="{C5135202-DCE0-C8E9-F985-A8506C0A28C4}"/>
              </a:ext>
            </a:extLst>
          </p:cNvPr>
          <p:cNvPicPr/>
          <p:nvPr/>
        </p:nvPicPr>
        <p:blipFill>
          <a:blip r:embed="rId2" cstate="print"/>
          <a:stretch>
            <a:fillRect/>
          </a:stretch>
        </p:blipFill>
        <p:spPr>
          <a:xfrm>
            <a:off x="7940351" y="1311345"/>
            <a:ext cx="3413449" cy="4653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19506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C07B0-8E3C-17FE-A7F0-BDBB024AEF89}"/>
              </a:ext>
            </a:extLst>
          </p:cNvPr>
          <p:cNvSpPr>
            <a:spLocks noGrp="1"/>
          </p:cNvSpPr>
          <p:nvPr>
            <p:ph type="title"/>
          </p:nvPr>
        </p:nvSpPr>
        <p:spPr/>
        <p:txBody>
          <a:bodyPr/>
          <a:lstStyle/>
          <a:p>
            <a:r>
              <a:rPr lang="en-US" dirty="0"/>
              <a:t>Facial nerve</a:t>
            </a:r>
          </a:p>
        </p:txBody>
      </p:sp>
      <p:sp>
        <p:nvSpPr>
          <p:cNvPr id="3" name="Content Placeholder 2">
            <a:extLst>
              <a:ext uri="{FF2B5EF4-FFF2-40B4-BE49-F238E27FC236}">
                <a16:creationId xmlns:a16="http://schemas.microsoft.com/office/drawing/2014/main" id="{FD5B9776-10E6-624E-6F8A-14174FA4AB9E}"/>
              </a:ext>
            </a:extLst>
          </p:cNvPr>
          <p:cNvSpPr>
            <a:spLocks noGrp="1"/>
          </p:cNvSpPr>
          <p:nvPr>
            <p:ph idx="1"/>
          </p:nvPr>
        </p:nvSpPr>
        <p:spPr>
          <a:xfrm>
            <a:off x="838200" y="1305026"/>
            <a:ext cx="10515599" cy="2940403"/>
          </a:xfrm>
        </p:spPr>
        <p:txBody>
          <a:bodyPr>
            <a:normAutofit/>
          </a:bodyPr>
          <a:lstStyle/>
          <a:p>
            <a:r>
              <a:rPr lang="en-GB" sz="2600" b="1" dirty="0"/>
              <a:t>What is your diagnosis and which side is affected ?</a:t>
            </a:r>
          </a:p>
          <a:p>
            <a:pPr lvl="1"/>
            <a:r>
              <a:rPr lang="en-US" dirty="0"/>
              <a:t>Facial nerve palsy, Left side </a:t>
            </a:r>
          </a:p>
          <a:p>
            <a:r>
              <a:rPr lang="en-GB" sz="2600" b="1" dirty="0"/>
              <a:t>What should you inspect, that may affect your management?</a:t>
            </a:r>
          </a:p>
          <a:p>
            <a:pPr lvl="1"/>
            <a:r>
              <a:rPr lang="en-US" dirty="0"/>
              <a:t>External ear and mouth for Ramsay hunt syndrome</a:t>
            </a:r>
          </a:p>
          <a:p>
            <a:r>
              <a:rPr lang="en-GB" sz="2600" b="1" dirty="0"/>
              <a:t>How would you treat this patient ?</a:t>
            </a:r>
          </a:p>
          <a:p>
            <a:pPr lvl="1"/>
            <a:r>
              <a:rPr lang="en-US" dirty="0"/>
              <a:t>Corticosteroid, acyclovir, analgesia, protect the exposed eye (artificial tears taping the eye lid down, Lubricants)</a:t>
            </a:r>
          </a:p>
          <a:p>
            <a:pPr lvl="1"/>
            <a:endParaRPr lang="en-US" sz="2600" dirty="0"/>
          </a:p>
          <a:p>
            <a:pPr lvl="1"/>
            <a:endParaRPr lang="en-US" sz="2600" dirty="0"/>
          </a:p>
        </p:txBody>
      </p:sp>
      <p:sp>
        <p:nvSpPr>
          <p:cNvPr id="5" name="TextBox 4">
            <a:extLst>
              <a:ext uri="{FF2B5EF4-FFF2-40B4-BE49-F238E27FC236}">
                <a16:creationId xmlns:a16="http://schemas.microsoft.com/office/drawing/2014/main" id="{7730E628-9E3E-B586-0B68-FE2ED31A9190}"/>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sp>
        <p:nvSpPr>
          <p:cNvPr id="11" name="TextBox 10">
            <a:extLst>
              <a:ext uri="{FF2B5EF4-FFF2-40B4-BE49-F238E27FC236}">
                <a16:creationId xmlns:a16="http://schemas.microsoft.com/office/drawing/2014/main" id="{801E98EC-5E62-F640-5CC2-4B5E82AB9534}"/>
              </a:ext>
            </a:extLst>
          </p:cNvPr>
          <p:cNvSpPr txBox="1"/>
          <p:nvPr/>
        </p:nvSpPr>
        <p:spPr>
          <a:xfrm>
            <a:off x="55986"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13" name="TextBox 12">
            <a:extLst>
              <a:ext uri="{FF2B5EF4-FFF2-40B4-BE49-F238E27FC236}">
                <a16:creationId xmlns:a16="http://schemas.microsoft.com/office/drawing/2014/main" id="{4CFB3149-64AC-2673-7060-5D8E749BCBEC}"/>
              </a:ext>
            </a:extLst>
          </p:cNvPr>
          <p:cNvSpPr txBox="1"/>
          <p:nvPr/>
        </p:nvSpPr>
        <p:spPr>
          <a:xfrm>
            <a:off x="55986" y="311572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5" name="TextBox 14">
            <a:extLst>
              <a:ext uri="{FF2B5EF4-FFF2-40B4-BE49-F238E27FC236}">
                <a16:creationId xmlns:a16="http://schemas.microsoft.com/office/drawing/2014/main" id="{2943B806-96B2-347A-0CE2-D39F5A32F5B7}"/>
              </a:ext>
            </a:extLst>
          </p:cNvPr>
          <p:cNvSpPr txBox="1"/>
          <p:nvPr/>
        </p:nvSpPr>
        <p:spPr>
          <a:xfrm>
            <a:off x="55986" y="223864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grpSp>
        <p:nvGrpSpPr>
          <p:cNvPr id="24" name="Group 23">
            <a:extLst>
              <a:ext uri="{FF2B5EF4-FFF2-40B4-BE49-F238E27FC236}">
                <a16:creationId xmlns:a16="http://schemas.microsoft.com/office/drawing/2014/main" id="{9F787C59-56F8-BA0D-0DEF-311CC36CC662}"/>
              </a:ext>
            </a:extLst>
          </p:cNvPr>
          <p:cNvGrpSpPr/>
          <p:nvPr/>
        </p:nvGrpSpPr>
        <p:grpSpPr>
          <a:xfrm>
            <a:off x="2589767" y="4245429"/>
            <a:ext cx="7012463" cy="2305331"/>
            <a:chOff x="838200" y="4245429"/>
            <a:chExt cx="7012463" cy="2305331"/>
          </a:xfrm>
        </p:grpSpPr>
        <p:pic>
          <p:nvPicPr>
            <p:cNvPr id="7" name="object 2">
              <a:extLst>
                <a:ext uri="{FF2B5EF4-FFF2-40B4-BE49-F238E27FC236}">
                  <a16:creationId xmlns:a16="http://schemas.microsoft.com/office/drawing/2014/main" id="{834B47E2-8DCA-0007-7DEB-F419AE9EA70E}"/>
                </a:ext>
              </a:extLst>
            </p:cNvPr>
            <p:cNvPicPr/>
            <p:nvPr/>
          </p:nvPicPr>
          <p:blipFill>
            <a:blip r:embed="rId2" cstate="print"/>
            <a:stretch>
              <a:fillRect/>
            </a:stretch>
          </p:blipFill>
          <p:spPr>
            <a:xfrm>
              <a:off x="838200" y="4245429"/>
              <a:ext cx="1685697" cy="2305330"/>
            </a:xfrm>
            <a:prstGeom prst="rect">
              <a:avLst/>
            </a:prstGeom>
            <a:ln>
              <a:noFill/>
            </a:ln>
            <a:effectLst>
              <a:outerShdw blurRad="292100" dist="139700" dir="2700000" algn="tl" rotWithShape="0">
                <a:srgbClr val="333333">
                  <a:alpha val="65000"/>
                </a:srgbClr>
              </a:outerShdw>
            </a:effectLst>
          </p:spPr>
        </p:pic>
        <p:pic>
          <p:nvPicPr>
            <p:cNvPr id="10" name="صورة 3">
              <a:extLst>
                <a:ext uri="{FF2B5EF4-FFF2-40B4-BE49-F238E27FC236}">
                  <a16:creationId xmlns:a16="http://schemas.microsoft.com/office/drawing/2014/main" id="{B1463A9B-6C52-A29F-DF32-0EFD091BE1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208" y="4245429"/>
              <a:ext cx="1685697" cy="2305330"/>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8EFA59C4-6C8E-4481-169C-6F16F6E0D7EA}"/>
                </a:ext>
              </a:extLst>
            </p:cNvPr>
            <p:cNvPicPr>
              <a:picLocks noChangeAspect="1"/>
            </p:cNvPicPr>
            <p:nvPr/>
          </p:nvPicPr>
          <p:blipFill>
            <a:blip r:embed="rId4"/>
            <a:stretch>
              <a:fillRect/>
            </a:stretch>
          </p:blipFill>
          <p:spPr>
            <a:xfrm>
              <a:off x="4391087" y="4245430"/>
              <a:ext cx="1685697" cy="2305330"/>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B57B86E-AE25-7E47-E328-E10424D62487}"/>
                </a:ext>
              </a:extLst>
            </p:cNvPr>
            <p:cNvPicPr>
              <a:picLocks noChangeAspect="1"/>
            </p:cNvPicPr>
            <p:nvPr/>
          </p:nvPicPr>
          <p:blipFill>
            <a:blip r:embed="rId5"/>
            <a:stretch>
              <a:fillRect/>
            </a:stretch>
          </p:blipFill>
          <p:spPr>
            <a:xfrm>
              <a:off x="6164966" y="4245429"/>
              <a:ext cx="1685697" cy="230533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1998172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5A8C-403F-0075-F4A3-6E949EB3B2A4}"/>
              </a:ext>
            </a:extLst>
          </p:cNvPr>
          <p:cNvSpPr>
            <a:spLocks noGrp="1"/>
          </p:cNvSpPr>
          <p:nvPr>
            <p:ph type="title"/>
          </p:nvPr>
        </p:nvSpPr>
        <p:spPr/>
        <p:txBody>
          <a:bodyPr/>
          <a:lstStyle/>
          <a:p>
            <a:r>
              <a:rPr lang="en-US" dirty="0"/>
              <a:t>Facial nerve</a:t>
            </a:r>
          </a:p>
        </p:txBody>
      </p:sp>
      <p:sp>
        <p:nvSpPr>
          <p:cNvPr id="3" name="Content Placeholder 2">
            <a:extLst>
              <a:ext uri="{FF2B5EF4-FFF2-40B4-BE49-F238E27FC236}">
                <a16:creationId xmlns:a16="http://schemas.microsoft.com/office/drawing/2014/main" id="{5965C049-AEDA-FD90-824A-891B43A424F6}"/>
              </a:ext>
            </a:extLst>
          </p:cNvPr>
          <p:cNvSpPr>
            <a:spLocks noGrp="1"/>
          </p:cNvSpPr>
          <p:nvPr>
            <p:ph idx="1"/>
          </p:nvPr>
        </p:nvSpPr>
        <p:spPr>
          <a:xfrm>
            <a:off x="838200" y="1305026"/>
            <a:ext cx="7260771" cy="4871938"/>
          </a:xfrm>
        </p:spPr>
        <p:txBody>
          <a:bodyPr/>
          <a:lstStyle/>
          <a:p>
            <a:r>
              <a:rPr lang="en-US" b="1" dirty="0"/>
              <a:t>What is the abnormality ?</a:t>
            </a:r>
          </a:p>
          <a:p>
            <a:pPr lvl="1"/>
            <a:r>
              <a:rPr lang="en-US" dirty="0"/>
              <a:t>Bell’s palsy</a:t>
            </a:r>
          </a:p>
          <a:p>
            <a:r>
              <a:rPr lang="en-US" b="1" dirty="0"/>
              <a:t>What is the treatment ?</a:t>
            </a:r>
          </a:p>
          <a:p>
            <a:pPr marL="914400" lvl="1" indent="-457200">
              <a:buFont typeface="+mj-lt"/>
              <a:buAutoNum type="arabicPeriod"/>
            </a:pPr>
            <a:r>
              <a:rPr lang="en-US" dirty="0"/>
              <a:t>Injections or oral medications are improving the outcome and prognosis</a:t>
            </a:r>
          </a:p>
          <a:p>
            <a:pPr marL="914400" lvl="1" indent="-457200">
              <a:buFont typeface="+mj-lt"/>
              <a:buAutoNum type="arabicPeriod"/>
            </a:pPr>
            <a:r>
              <a:rPr lang="en-US" dirty="0"/>
              <a:t>Eye protection (a patch and eye drops preventing the eye from getting dry and developing keratitis)</a:t>
            </a:r>
          </a:p>
          <a:p>
            <a:pPr marL="914400" lvl="1" indent="-457200">
              <a:buFont typeface="+mj-lt"/>
              <a:buAutoNum type="arabicPeriod"/>
            </a:pPr>
            <a:r>
              <a:rPr lang="en-US" dirty="0"/>
              <a:t>Exercises of the affected muscles may improve the progress</a:t>
            </a:r>
          </a:p>
          <a:p>
            <a:pPr marL="914400" lvl="1" indent="-457200">
              <a:buFont typeface="+mj-lt"/>
              <a:buAutoNum type="arabicPeriod"/>
            </a:pPr>
            <a:r>
              <a:rPr lang="en-US" dirty="0"/>
              <a:t>Surgical decompression is generally not recommended</a:t>
            </a:r>
          </a:p>
          <a:p>
            <a:pPr lvl="1"/>
            <a:endParaRPr lang="en-US" dirty="0"/>
          </a:p>
        </p:txBody>
      </p:sp>
      <p:pic>
        <p:nvPicPr>
          <p:cNvPr id="5" name="Picture 2" descr="C:\Users\windows\Desktop\str-1ems1dblrslv.jpg">
            <a:extLst>
              <a:ext uri="{FF2B5EF4-FFF2-40B4-BE49-F238E27FC236}">
                <a16:creationId xmlns:a16="http://schemas.microsoft.com/office/drawing/2014/main" id="{0FE8ED89-A1F3-3544-B04D-11AD9C0C838B}"/>
              </a:ext>
            </a:extLst>
          </p:cNvPr>
          <p:cNvPicPr>
            <a:picLocks noChangeAspect="1" noChangeArrowheads="1"/>
          </p:cNvPicPr>
          <p:nvPr/>
        </p:nvPicPr>
        <p:blipFill>
          <a:blip r:embed="rId2"/>
          <a:stretch>
            <a:fillRect/>
          </a:stretch>
        </p:blipFill>
        <p:spPr bwMode="auto">
          <a:xfrm>
            <a:off x="8496300" y="1305026"/>
            <a:ext cx="2857500" cy="300571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B850432-D98F-D2D7-D270-5F4E036EFFE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8434270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9CD7-52A7-7D48-3E5A-EAC4704653C7}"/>
              </a:ext>
            </a:extLst>
          </p:cNvPr>
          <p:cNvSpPr>
            <a:spLocks noGrp="1"/>
          </p:cNvSpPr>
          <p:nvPr>
            <p:ph type="title"/>
          </p:nvPr>
        </p:nvSpPr>
        <p:spPr/>
        <p:txBody>
          <a:bodyPr/>
          <a:lstStyle/>
          <a:p>
            <a:r>
              <a:rPr lang="nl-NL" dirty="0"/>
              <a:t>Ramsay hunt syndrome</a:t>
            </a:r>
            <a:endParaRPr lang="en-US" dirty="0"/>
          </a:p>
        </p:txBody>
      </p:sp>
      <p:sp>
        <p:nvSpPr>
          <p:cNvPr id="3" name="Content Placeholder 2">
            <a:extLst>
              <a:ext uri="{FF2B5EF4-FFF2-40B4-BE49-F238E27FC236}">
                <a16:creationId xmlns:a16="http://schemas.microsoft.com/office/drawing/2014/main" id="{399FAAEB-1EA6-9221-45F8-41F9578BABA2}"/>
              </a:ext>
            </a:extLst>
          </p:cNvPr>
          <p:cNvSpPr>
            <a:spLocks noGrp="1"/>
          </p:cNvSpPr>
          <p:nvPr>
            <p:ph idx="1"/>
          </p:nvPr>
        </p:nvSpPr>
        <p:spPr>
          <a:xfrm>
            <a:off x="838200" y="1305026"/>
            <a:ext cx="7708641" cy="3757614"/>
          </a:xfrm>
        </p:spPr>
        <p:txBody>
          <a:bodyPr/>
          <a:lstStyle/>
          <a:p>
            <a:r>
              <a:rPr lang="en-US" b="1" dirty="0"/>
              <a:t>what should you examine ?</a:t>
            </a:r>
          </a:p>
          <a:p>
            <a:pPr lvl="1"/>
            <a:r>
              <a:rPr lang="en-US" dirty="0"/>
              <a:t>Facial nerve</a:t>
            </a:r>
          </a:p>
          <a:p>
            <a:r>
              <a:rPr lang="en-US" b="1" dirty="0"/>
              <a:t>If what you have examine was abnormal, what is your diagnosis ?</a:t>
            </a:r>
          </a:p>
          <a:p>
            <a:pPr lvl="1"/>
            <a:r>
              <a:rPr lang="nl-NL" dirty="0"/>
              <a:t>Ramsay hunt (herpes zoster oticus)</a:t>
            </a:r>
          </a:p>
          <a:p>
            <a:pPr lvl="1"/>
            <a:endParaRPr lang="en-US" dirty="0"/>
          </a:p>
        </p:txBody>
      </p:sp>
      <p:pic>
        <p:nvPicPr>
          <p:cNvPr id="4" name="Picture 2" descr="C:\Users\windows\Desktop\ramsay-hunt-syndrome-example-200x300.jpg">
            <a:extLst>
              <a:ext uri="{FF2B5EF4-FFF2-40B4-BE49-F238E27FC236}">
                <a16:creationId xmlns:a16="http://schemas.microsoft.com/office/drawing/2014/main" id="{B737A95B-A0E7-1628-B3C5-3C05618F8B42}"/>
              </a:ext>
            </a:extLst>
          </p:cNvPr>
          <p:cNvPicPr>
            <a:picLocks noChangeAspect="1" noChangeArrowheads="1"/>
          </p:cNvPicPr>
          <p:nvPr/>
        </p:nvPicPr>
        <p:blipFill>
          <a:blip r:embed="rId2"/>
          <a:srcRect/>
          <a:stretch>
            <a:fillRect/>
          </a:stretch>
        </p:blipFill>
        <p:spPr bwMode="auto">
          <a:xfrm>
            <a:off x="8733453" y="1305026"/>
            <a:ext cx="2620347" cy="375761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BC88259-50E8-ACD7-6273-EE5573AAF27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0552301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0F60C-FB6C-47AA-D659-69F676122880}"/>
              </a:ext>
            </a:extLst>
          </p:cNvPr>
          <p:cNvSpPr>
            <a:spLocks noGrp="1"/>
          </p:cNvSpPr>
          <p:nvPr>
            <p:ph type="title"/>
          </p:nvPr>
        </p:nvSpPr>
        <p:spPr/>
        <p:txBody>
          <a:bodyPr/>
          <a:lstStyle/>
          <a:p>
            <a:r>
              <a:rPr lang="en-US" dirty="0"/>
              <a:t>Which is of the following is wrong</a:t>
            </a:r>
          </a:p>
        </p:txBody>
      </p:sp>
      <p:sp>
        <p:nvSpPr>
          <p:cNvPr id="3" name="Content Placeholder 2">
            <a:extLst>
              <a:ext uri="{FF2B5EF4-FFF2-40B4-BE49-F238E27FC236}">
                <a16:creationId xmlns:a16="http://schemas.microsoft.com/office/drawing/2014/main" id="{DDCD6869-99BA-BED3-E851-47B15AA063A6}"/>
              </a:ext>
            </a:extLst>
          </p:cNvPr>
          <p:cNvSpPr>
            <a:spLocks noGrp="1"/>
          </p:cNvSpPr>
          <p:nvPr>
            <p:ph idx="1"/>
          </p:nvPr>
        </p:nvSpPr>
        <p:spPr>
          <a:xfrm>
            <a:off x="838200" y="1305026"/>
            <a:ext cx="7701951" cy="4871938"/>
          </a:xfrm>
        </p:spPr>
        <p:txBody>
          <a:bodyPr/>
          <a:lstStyle/>
          <a:p>
            <a:pPr marL="514350" indent="-514350">
              <a:buFont typeface="+mj-lt"/>
              <a:buAutoNum type="alphaLcPeriod"/>
            </a:pPr>
            <a:r>
              <a:rPr lang="en-US" dirty="0"/>
              <a:t>This condition is known as Ramsay Hunt Syndrome</a:t>
            </a:r>
          </a:p>
          <a:p>
            <a:pPr marL="514350" indent="-514350">
              <a:buFont typeface="+mj-lt"/>
              <a:buAutoNum type="alphaLcPeriod"/>
            </a:pPr>
            <a:r>
              <a:rPr lang="en-US" dirty="0"/>
              <a:t>The geniculate ganglion can be affected in this disease</a:t>
            </a:r>
          </a:p>
          <a:p>
            <a:pPr marL="514350" indent="-514350">
              <a:buFont typeface="+mj-lt"/>
              <a:buAutoNum type="alphaLcPeriod"/>
            </a:pPr>
            <a:r>
              <a:rPr lang="en-US" dirty="0">
                <a:solidFill>
                  <a:srgbClr val="FF0000"/>
                </a:solidFill>
              </a:rPr>
              <a:t>Cytomegalovirus can cause this condition</a:t>
            </a:r>
          </a:p>
          <a:p>
            <a:pPr marL="514350" indent="-514350">
              <a:buFont typeface="+mj-lt"/>
              <a:buAutoNum type="alphaLcPeriod"/>
            </a:pPr>
            <a:r>
              <a:rPr lang="en-US" dirty="0"/>
              <a:t>Other cranial nerves can be also be involved</a:t>
            </a:r>
          </a:p>
          <a:p>
            <a:pPr marL="514350" indent="-514350">
              <a:buFont typeface="+mj-lt"/>
              <a:buAutoNum type="alphaLcPeriod"/>
            </a:pPr>
            <a:r>
              <a:rPr lang="en-US" dirty="0"/>
              <a:t>Treated with antivirals</a:t>
            </a:r>
          </a:p>
          <a:p>
            <a:pPr marL="514350" indent="-514350">
              <a:buFont typeface="+mj-lt"/>
              <a:buAutoNum type="alphaLcPeriod"/>
            </a:pPr>
            <a:endParaRPr lang="en-US" dirty="0"/>
          </a:p>
        </p:txBody>
      </p:sp>
      <p:sp>
        <p:nvSpPr>
          <p:cNvPr id="4" name="TextBox 3">
            <a:extLst>
              <a:ext uri="{FF2B5EF4-FFF2-40B4-BE49-F238E27FC236}">
                <a16:creationId xmlns:a16="http://schemas.microsoft.com/office/drawing/2014/main" id="{6CCF749E-9865-BEED-CBF1-4D9F70A45C2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2" descr="C:\Users\windows\Desktop\ramsay-hunt-syndrome-example-200x300.jpg">
            <a:extLst>
              <a:ext uri="{FF2B5EF4-FFF2-40B4-BE49-F238E27FC236}">
                <a16:creationId xmlns:a16="http://schemas.microsoft.com/office/drawing/2014/main" id="{BE845D7D-63CC-C5B7-3908-9AAE0EB6985D}"/>
              </a:ext>
            </a:extLst>
          </p:cNvPr>
          <p:cNvPicPr>
            <a:picLocks noChangeAspect="1" noChangeArrowheads="1"/>
          </p:cNvPicPr>
          <p:nvPr/>
        </p:nvPicPr>
        <p:blipFill>
          <a:blip r:embed="rId2"/>
          <a:srcRect/>
          <a:stretch>
            <a:fillRect/>
          </a:stretch>
        </p:blipFill>
        <p:spPr bwMode="auto">
          <a:xfrm>
            <a:off x="8733453" y="1305026"/>
            <a:ext cx="2620347" cy="37576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81942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E1FF-3D47-E578-DE0A-5E4A97B9EB72}"/>
              </a:ext>
            </a:extLst>
          </p:cNvPr>
          <p:cNvSpPr>
            <a:spLocks noGrp="1"/>
          </p:cNvSpPr>
          <p:nvPr>
            <p:ph type="title"/>
          </p:nvPr>
        </p:nvSpPr>
        <p:spPr/>
        <p:txBody>
          <a:bodyPr/>
          <a:lstStyle/>
          <a:p>
            <a:r>
              <a:rPr lang="nl-NL" dirty="0"/>
              <a:t>Ramsay hunt syndrome</a:t>
            </a:r>
            <a:endParaRPr lang="en-US" dirty="0"/>
          </a:p>
        </p:txBody>
      </p:sp>
      <p:sp>
        <p:nvSpPr>
          <p:cNvPr id="3" name="Content Placeholder 2">
            <a:extLst>
              <a:ext uri="{FF2B5EF4-FFF2-40B4-BE49-F238E27FC236}">
                <a16:creationId xmlns:a16="http://schemas.microsoft.com/office/drawing/2014/main" id="{C92D3896-05BB-200F-13E2-177B3248A902}"/>
              </a:ext>
            </a:extLst>
          </p:cNvPr>
          <p:cNvSpPr>
            <a:spLocks noGrp="1"/>
          </p:cNvSpPr>
          <p:nvPr>
            <p:ph idx="1"/>
          </p:nvPr>
        </p:nvSpPr>
        <p:spPr>
          <a:xfrm>
            <a:off x="838199" y="1305026"/>
            <a:ext cx="6560977" cy="4871938"/>
          </a:xfrm>
        </p:spPr>
        <p:txBody>
          <a:bodyPr/>
          <a:lstStyle/>
          <a:p>
            <a:r>
              <a:rPr lang="en-US" b="1" dirty="0"/>
              <a:t>What is your diagnosis ? </a:t>
            </a:r>
          </a:p>
          <a:p>
            <a:pPr lvl="1"/>
            <a:r>
              <a:rPr lang="en-US" sz="2500" dirty="0"/>
              <a:t>Ramsay Hunt Syndrome, Herpes Zoster Oticus infection of the geniculate ganglion</a:t>
            </a:r>
          </a:p>
          <a:p>
            <a:r>
              <a:rPr lang="en-US" b="1" dirty="0"/>
              <a:t>What is the pathophysiology of this disease ?</a:t>
            </a:r>
          </a:p>
          <a:p>
            <a:pPr lvl="1"/>
            <a:r>
              <a:rPr lang="en-US" sz="2500" dirty="0"/>
              <a:t>Reactivation of VZV in the geniculate ganglion, affecting the seventh (facial) and eighth (vestibulocochlear) cranial nerves</a:t>
            </a:r>
          </a:p>
        </p:txBody>
      </p:sp>
      <p:pic>
        <p:nvPicPr>
          <p:cNvPr id="5" name="Picture 2">
            <a:extLst>
              <a:ext uri="{FF2B5EF4-FFF2-40B4-BE49-F238E27FC236}">
                <a16:creationId xmlns:a16="http://schemas.microsoft.com/office/drawing/2014/main" id="{CDD4B358-E0C3-1808-CCB9-3022B5C68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9176" y="1305026"/>
            <a:ext cx="3954624" cy="3173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340FE380-3C89-90BD-49FE-547D6888E88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395056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EAE-DF64-3878-FE67-EF21BABC5C22}"/>
              </a:ext>
            </a:extLst>
          </p:cNvPr>
          <p:cNvSpPr>
            <a:spLocks noGrp="1"/>
          </p:cNvSpPr>
          <p:nvPr>
            <p:ph type="title"/>
          </p:nvPr>
        </p:nvSpPr>
        <p:spPr/>
        <p:txBody>
          <a:bodyPr/>
          <a:lstStyle/>
          <a:p>
            <a:r>
              <a:rPr lang="en-US" dirty="0"/>
              <a:t>MCQ – Loss of consciousness</a:t>
            </a:r>
          </a:p>
        </p:txBody>
      </p:sp>
      <p:sp>
        <p:nvSpPr>
          <p:cNvPr id="3" name="Content Placeholder 2">
            <a:extLst>
              <a:ext uri="{FF2B5EF4-FFF2-40B4-BE49-F238E27FC236}">
                <a16:creationId xmlns:a16="http://schemas.microsoft.com/office/drawing/2014/main" id="{91D50415-42BA-6990-D877-DADEAFD2D653}"/>
              </a:ext>
            </a:extLst>
          </p:cNvPr>
          <p:cNvSpPr>
            <a:spLocks noGrp="1"/>
          </p:cNvSpPr>
          <p:nvPr>
            <p:ph idx="1"/>
          </p:nvPr>
        </p:nvSpPr>
        <p:spPr>
          <a:xfrm>
            <a:off x="838200" y="1202389"/>
            <a:ext cx="10515600" cy="5120640"/>
          </a:xfrm>
        </p:spPr>
        <p:txBody>
          <a:bodyPr>
            <a:normAutofit/>
          </a:bodyPr>
          <a:lstStyle/>
          <a:p>
            <a:pPr>
              <a:buFont typeface="Wingdings" panose="05000000000000000000" pitchFamily="2" charset="2"/>
              <a:buChar char="Ø"/>
            </a:pPr>
            <a:r>
              <a:rPr lang="en-US" sz="2600" dirty="0"/>
              <a:t>A 60 years old male with known history of </a:t>
            </a:r>
            <a:r>
              <a:rPr lang="en-US" sz="2600" u="sng" dirty="0"/>
              <a:t>terminal prostate malignancy</a:t>
            </a:r>
            <a:r>
              <a:rPr lang="en-US" sz="2600" dirty="0"/>
              <a:t>. He presented to the emergency room unconscious. On examination he has </a:t>
            </a:r>
            <a:r>
              <a:rPr lang="en-US" sz="2600" u="sng" dirty="0"/>
              <a:t>pinpoint pupils</a:t>
            </a:r>
            <a:r>
              <a:rPr lang="en-US" sz="2600" dirty="0"/>
              <a:t>.</a:t>
            </a:r>
          </a:p>
          <a:p>
            <a:r>
              <a:rPr lang="en-US" sz="2600" b="1" dirty="0"/>
              <a:t>After the airways, breathing, and circulation were restored, what would be the next step in management ?</a:t>
            </a:r>
          </a:p>
          <a:p>
            <a:pPr marL="914400" lvl="1" indent="-457200">
              <a:buFont typeface="+mj-lt"/>
              <a:buAutoNum type="alphaLcPeriod"/>
            </a:pPr>
            <a:r>
              <a:rPr lang="en-US" dirty="0"/>
              <a:t>Flumazenil administration</a:t>
            </a:r>
          </a:p>
          <a:p>
            <a:pPr marL="914400" lvl="1" indent="-457200">
              <a:buFont typeface="+mj-lt"/>
              <a:buAutoNum type="alphaLcPeriod"/>
            </a:pPr>
            <a:r>
              <a:rPr lang="en-US" dirty="0">
                <a:solidFill>
                  <a:srgbClr val="FF0000"/>
                </a:solidFill>
              </a:rPr>
              <a:t>Naloxone administration</a:t>
            </a:r>
          </a:p>
          <a:p>
            <a:pPr marL="914400" lvl="1" indent="-457200">
              <a:buFont typeface="+mj-lt"/>
              <a:buAutoNum type="alphaLcPeriod"/>
            </a:pPr>
            <a:r>
              <a:rPr lang="en-US" dirty="0"/>
              <a:t>Thiamine administration </a:t>
            </a:r>
          </a:p>
          <a:p>
            <a:pPr marL="914400" lvl="1" indent="-457200">
              <a:buFont typeface="+mj-lt"/>
              <a:buAutoNum type="alphaLcPeriod"/>
            </a:pPr>
            <a:r>
              <a:rPr lang="en-US" dirty="0"/>
              <a:t>Normal saline administration</a:t>
            </a:r>
          </a:p>
          <a:p>
            <a:pPr marL="914400" lvl="1" indent="-457200">
              <a:buFont typeface="+mj-lt"/>
              <a:buAutoNum type="alphaLcPeriod"/>
            </a:pPr>
            <a:r>
              <a:rPr lang="en-US" dirty="0"/>
              <a:t>Observation</a:t>
            </a:r>
          </a:p>
          <a:p>
            <a:pPr>
              <a:buFont typeface="Wingdings" panose="05000000000000000000" pitchFamily="2" charset="2"/>
              <a:buChar char="ü"/>
            </a:pPr>
            <a:r>
              <a:rPr lang="en-US" sz="2400" dirty="0"/>
              <a:t>Terminal prostate cancer </a:t>
            </a:r>
            <a:r>
              <a:rPr lang="en-US" sz="2400" dirty="0">
                <a:latin typeface="Arial" panose="020B0604020202020204" pitchFamily="34" charset="0"/>
                <a:cs typeface="Arial" panose="020B0604020202020204" pitchFamily="34" charset="0"/>
              </a:rPr>
              <a:t>→</a:t>
            </a:r>
            <a:r>
              <a:rPr lang="en-US" sz="2400" dirty="0"/>
              <a:t> Bone metastasis and bone pain </a:t>
            </a:r>
            <a:r>
              <a:rPr lang="en-US" sz="2400" dirty="0">
                <a:latin typeface="Arial" panose="020B0604020202020204" pitchFamily="34" charset="0"/>
                <a:cs typeface="Arial" panose="020B0604020202020204" pitchFamily="34" charset="0"/>
              </a:rPr>
              <a:t>→</a:t>
            </a:r>
            <a:r>
              <a:rPr lang="en-US" sz="2400" dirty="0"/>
              <a:t> Patient is likely to be prescribed opioid for pain </a:t>
            </a:r>
            <a:r>
              <a:rPr lang="en-US" sz="2400" dirty="0">
                <a:latin typeface="Arial" panose="020B0604020202020204" pitchFamily="34" charset="0"/>
                <a:cs typeface="Arial" panose="020B0604020202020204" pitchFamily="34" charset="0"/>
              </a:rPr>
              <a:t>→</a:t>
            </a:r>
            <a:r>
              <a:rPr lang="en-US" sz="2400" dirty="0"/>
              <a:t> pinpoint pupil support the likelihood of opioid overdose</a:t>
            </a:r>
          </a:p>
        </p:txBody>
      </p:sp>
      <p:sp>
        <p:nvSpPr>
          <p:cNvPr id="5" name="TextBox 4">
            <a:extLst>
              <a:ext uri="{FF2B5EF4-FFF2-40B4-BE49-F238E27FC236}">
                <a16:creationId xmlns:a16="http://schemas.microsoft.com/office/drawing/2014/main" id="{BF7EFDC0-D10D-DBAA-8911-2F9B1148AD4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err="1">
                <a:solidFill>
                  <a:srgbClr val="FF0000"/>
                </a:solidFill>
              </a:rPr>
              <a:t>فاينل</a:t>
            </a:r>
            <a:r>
              <a:rPr lang="ar-JO" b="1" dirty="0">
                <a:solidFill>
                  <a:srgbClr val="FF0000"/>
                </a:solidFill>
              </a:rPr>
              <a:t> (</a:t>
            </a:r>
            <a:r>
              <a:rPr lang="en-US" b="1" dirty="0">
                <a:solidFill>
                  <a:srgbClr val="FF0000"/>
                </a:solidFill>
              </a:rPr>
              <a:t>6</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0420837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648A7-C392-C36D-CC2D-175CB13C9D2A}"/>
              </a:ext>
            </a:extLst>
          </p:cNvPr>
          <p:cNvSpPr>
            <a:spLocks noGrp="1"/>
          </p:cNvSpPr>
          <p:nvPr>
            <p:ph type="title"/>
          </p:nvPr>
        </p:nvSpPr>
        <p:spPr/>
        <p:txBody>
          <a:bodyPr>
            <a:normAutofit/>
          </a:bodyPr>
          <a:lstStyle/>
          <a:p>
            <a:r>
              <a:rPr lang="en-US" dirty="0"/>
              <a:t>Herpes zoster oticus</a:t>
            </a:r>
          </a:p>
        </p:txBody>
      </p:sp>
      <p:sp>
        <p:nvSpPr>
          <p:cNvPr id="3" name="Content Placeholder 2">
            <a:extLst>
              <a:ext uri="{FF2B5EF4-FFF2-40B4-BE49-F238E27FC236}">
                <a16:creationId xmlns:a16="http://schemas.microsoft.com/office/drawing/2014/main" id="{E3D39EAD-816B-3954-BE3E-878227A073FC}"/>
              </a:ext>
            </a:extLst>
          </p:cNvPr>
          <p:cNvSpPr>
            <a:spLocks noGrp="1"/>
          </p:cNvSpPr>
          <p:nvPr>
            <p:ph idx="1"/>
          </p:nvPr>
        </p:nvSpPr>
        <p:spPr/>
        <p:txBody>
          <a:bodyPr>
            <a:normAutofit/>
          </a:bodyPr>
          <a:lstStyle/>
          <a:p>
            <a:r>
              <a:rPr lang="en-US" b="1" dirty="0"/>
              <a:t>Clinical features</a:t>
            </a:r>
            <a:r>
              <a:rPr lang="en-US" dirty="0"/>
              <a:t>:</a:t>
            </a:r>
          </a:p>
          <a:p>
            <a:pPr lvl="1"/>
            <a:r>
              <a:rPr lang="en-US" dirty="0"/>
              <a:t>Unilateral LMNL facial palsy (VII) nerve </a:t>
            </a:r>
          </a:p>
          <a:p>
            <a:pPr lvl="1"/>
            <a:r>
              <a:rPr lang="en-US" dirty="0"/>
              <a:t>Vesicle in external auditory meatus</a:t>
            </a:r>
          </a:p>
          <a:p>
            <a:pPr lvl="1"/>
            <a:r>
              <a:rPr lang="en-US" dirty="0"/>
              <a:t>Severe ear pain + vertigo</a:t>
            </a:r>
          </a:p>
          <a:p>
            <a:pPr lvl="1"/>
            <a:r>
              <a:rPr lang="en-US" dirty="0"/>
              <a:t>Loss of taste at ant 2\3 of tongue</a:t>
            </a:r>
          </a:p>
          <a:p>
            <a:r>
              <a:rPr lang="en-US" b="1" dirty="0"/>
              <a:t>Diagnosis</a:t>
            </a:r>
            <a:r>
              <a:rPr lang="en-US" dirty="0"/>
              <a:t>: physical exam </a:t>
            </a:r>
          </a:p>
          <a:p>
            <a:r>
              <a:rPr lang="en-US" b="1" dirty="0"/>
              <a:t>Treatment</a:t>
            </a:r>
            <a:r>
              <a:rPr lang="en-US" dirty="0"/>
              <a:t>:</a:t>
            </a:r>
          </a:p>
          <a:p>
            <a:pPr marL="914400" lvl="1" indent="-457200">
              <a:buFont typeface="+mj-lt"/>
              <a:buAutoNum type="arabicPeriod"/>
            </a:pPr>
            <a:r>
              <a:rPr lang="en-US" dirty="0"/>
              <a:t>Antiviral drugs. acyclovir </a:t>
            </a:r>
          </a:p>
          <a:p>
            <a:pPr marL="914400" lvl="1" indent="-457200">
              <a:buFont typeface="+mj-lt"/>
              <a:buAutoNum type="arabicPeriod"/>
            </a:pPr>
            <a:r>
              <a:rPr lang="en-US" dirty="0"/>
              <a:t>Corticosteroids. high-dose prednisone</a:t>
            </a:r>
          </a:p>
          <a:p>
            <a:pPr marL="914400" lvl="1" indent="-457200">
              <a:buFont typeface="+mj-lt"/>
              <a:buAutoNum type="arabicPeriod"/>
            </a:pPr>
            <a:r>
              <a:rPr lang="en-US" dirty="0"/>
              <a:t>Anti-anxiety medications diazepam</a:t>
            </a:r>
          </a:p>
          <a:p>
            <a:pPr marL="914400" lvl="1" indent="-457200">
              <a:buFont typeface="+mj-lt"/>
              <a:buAutoNum type="arabicPeriod"/>
            </a:pPr>
            <a:r>
              <a:rPr lang="en-US" dirty="0"/>
              <a:t>Pain relievers</a:t>
            </a:r>
          </a:p>
        </p:txBody>
      </p:sp>
      <p:sp>
        <p:nvSpPr>
          <p:cNvPr id="7" name="TextBox 6">
            <a:extLst>
              <a:ext uri="{FF2B5EF4-FFF2-40B4-BE49-F238E27FC236}">
                <a16:creationId xmlns:a16="http://schemas.microsoft.com/office/drawing/2014/main" id="{E02F1DAE-926E-9DD6-DB91-E66A771DF3E4}"/>
              </a:ext>
            </a:extLst>
          </p:cNvPr>
          <p:cNvSpPr txBox="1"/>
          <p:nvPr/>
        </p:nvSpPr>
        <p:spPr>
          <a:xfrm>
            <a:off x="11159412" y="-4207"/>
            <a:ext cx="1032588" cy="646331"/>
          </a:xfrm>
          <a:prstGeom prst="rect">
            <a:avLst/>
          </a:prstGeom>
          <a:noFill/>
          <a:ln>
            <a:solidFill>
              <a:srgbClr val="FF0000"/>
            </a:solidFill>
          </a:ln>
        </p:spPr>
        <p:txBody>
          <a:bodyPr wrap="square" rtlCol="0">
            <a:spAutoFit/>
          </a:bodyPr>
          <a:lstStyle/>
          <a:p>
            <a:pPr algn="ctr" rtl="1"/>
            <a:r>
              <a:rPr lang="ar-JO" b="1" dirty="0">
                <a:solidFill>
                  <a:srgbClr val="FF0000"/>
                </a:solidFill>
              </a:rPr>
              <a:t>شرح من الأرشيف</a:t>
            </a:r>
            <a:endParaRPr lang="en-US" b="1" dirty="0">
              <a:solidFill>
                <a:srgbClr val="FF0000"/>
              </a:solidFill>
            </a:endParaRPr>
          </a:p>
        </p:txBody>
      </p:sp>
    </p:spTree>
    <p:extLst>
      <p:ext uri="{BB962C8B-B14F-4D97-AF65-F5344CB8AC3E}">
        <p14:creationId xmlns:p14="http://schemas.microsoft.com/office/powerpoint/2010/main" val="3957901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7FE5-62D3-AA19-4CE1-16553E77A93F}"/>
              </a:ext>
            </a:extLst>
          </p:cNvPr>
          <p:cNvSpPr>
            <a:spLocks noGrp="1"/>
          </p:cNvSpPr>
          <p:nvPr>
            <p:ph type="title"/>
          </p:nvPr>
        </p:nvSpPr>
        <p:spPr/>
        <p:txBody>
          <a:bodyPr/>
          <a:lstStyle/>
          <a:p>
            <a:r>
              <a:rPr lang="en-US" dirty="0"/>
              <a:t>Facial nerve</a:t>
            </a:r>
          </a:p>
        </p:txBody>
      </p:sp>
      <p:sp>
        <p:nvSpPr>
          <p:cNvPr id="3" name="Content Placeholder 2">
            <a:extLst>
              <a:ext uri="{FF2B5EF4-FFF2-40B4-BE49-F238E27FC236}">
                <a16:creationId xmlns:a16="http://schemas.microsoft.com/office/drawing/2014/main" id="{D4CE061A-840F-3521-77EF-A97F2E628E2C}"/>
              </a:ext>
            </a:extLst>
          </p:cNvPr>
          <p:cNvSpPr>
            <a:spLocks noGrp="1"/>
          </p:cNvSpPr>
          <p:nvPr>
            <p:ph idx="1"/>
          </p:nvPr>
        </p:nvSpPr>
        <p:spPr/>
        <p:txBody>
          <a:bodyPr/>
          <a:lstStyle/>
          <a:p>
            <a:r>
              <a:rPr lang="en-US" b="1" dirty="0"/>
              <a:t>Facial nerve examination may include all of the following except ?</a:t>
            </a:r>
          </a:p>
          <a:p>
            <a:pPr marL="914400" lvl="1" indent="-457200">
              <a:buFont typeface="+mj-lt"/>
              <a:buAutoNum type="alphaLcPeriod"/>
            </a:pPr>
            <a:r>
              <a:rPr lang="en-US" dirty="0"/>
              <a:t>Taste sensation from the tongue </a:t>
            </a:r>
          </a:p>
          <a:p>
            <a:pPr marL="914400" lvl="1" indent="-457200">
              <a:buFont typeface="+mj-lt"/>
              <a:buAutoNum type="alphaLcPeriod"/>
            </a:pPr>
            <a:r>
              <a:rPr lang="en-US" dirty="0">
                <a:solidFill>
                  <a:srgbClr val="FF0000"/>
                </a:solidFill>
              </a:rPr>
              <a:t>Jaw reflex</a:t>
            </a:r>
          </a:p>
          <a:p>
            <a:pPr marL="914400" lvl="1" indent="-457200">
              <a:buFont typeface="+mj-lt"/>
              <a:buAutoNum type="alphaLcPeriod"/>
            </a:pPr>
            <a:r>
              <a:rPr lang="en-US" dirty="0"/>
              <a:t>Corneal reflex</a:t>
            </a:r>
          </a:p>
          <a:p>
            <a:pPr marL="914400" lvl="1" indent="-457200">
              <a:buFont typeface="+mj-lt"/>
              <a:buAutoNum type="alphaLcPeriod"/>
            </a:pPr>
            <a:r>
              <a:rPr lang="en-US" dirty="0"/>
              <a:t>Lacrimation reflex</a:t>
            </a:r>
          </a:p>
          <a:p>
            <a:pPr marL="914400" lvl="1" indent="-457200">
              <a:buFont typeface="+mj-lt"/>
              <a:buAutoNum type="alphaLcPeriod"/>
            </a:pPr>
            <a:r>
              <a:rPr lang="en-US" dirty="0"/>
              <a:t>Eye closing</a:t>
            </a:r>
          </a:p>
        </p:txBody>
      </p:sp>
      <p:sp>
        <p:nvSpPr>
          <p:cNvPr id="5" name="TextBox 4">
            <a:extLst>
              <a:ext uri="{FF2B5EF4-FFF2-40B4-BE49-F238E27FC236}">
                <a16:creationId xmlns:a16="http://schemas.microsoft.com/office/drawing/2014/main" id="{2A4B813B-B69D-6A10-825B-984B58204365}"/>
              </a:ext>
            </a:extLst>
          </p:cNvPr>
          <p:cNvSpPr txBox="1"/>
          <p:nvPr/>
        </p:nvSpPr>
        <p:spPr>
          <a:xfrm>
            <a:off x="11289322" y="-4207"/>
            <a:ext cx="902677" cy="369332"/>
          </a:xfrm>
          <a:prstGeom prst="rect">
            <a:avLst/>
          </a:prstGeom>
          <a:noFill/>
          <a:ln>
            <a:solidFill>
              <a:srgbClr val="FF0000"/>
            </a:solidFill>
          </a:ln>
        </p:spPr>
        <p:txBody>
          <a:bodyPr wrap="square" rtlCol="0">
            <a:spAutoFit/>
          </a:bodyPr>
          <a:lstStyle/>
          <a:p>
            <a:pPr algn="ctr" rtl="1"/>
            <a:r>
              <a:rPr lang="ar-JO" sz="1800" b="1" dirty="0">
                <a:solidFill>
                  <a:srgbClr val="FF0000"/>
                </a:solidFill>
              </a:rPr>
              <a:t>فاينل (</a:t>
            </a:r>
            <a:r>
              <a:rPr lang="en-US" sz="1800" b="1" dirty="0">
                <a:solidFill>
                  <a:srgbClr val="FF0000"/>
                </a:solidFill>
              </a:rPr>
              <a:t>1</a:t>
            </a:r>
            <a:r>
              <a:rPr lang="ar-JO" sz="1800" b="1" dirty="0">
                <a:solidFill>
                  <a:srgbClr val="FF0000"/>
                </a:solidFill>
              </a:rPr>
              <a:t>)</a:t>
            </a:r>
            <a:endParaRPr lang="en-US" sz="1800" b="1" dirty="0">
              <a:solidFill>
                <a:srgbClr val="FF0000"/>
              </a:solidFill>
            </a:endParaRPr>
          </a:p>
        </p:txBody>
      </p:sp>
    </p:spTree>
    <p:extLst>
      <p:ext uri="{BB962C8B-B14F-4D97-AF65-F5344CB8AC3E}">
        <p14:creationId xmlns:p14="http://schemas.microsoft.com/office/powerpoint/2010/main" val="42036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E20B9-C449-AD8F-187A-EA6E64CDF512}"/>
              </a:ext>
            </a:extLst>
          </p:cNvPr>
          <p:cNvSpPr>
            <a:spLocks noGrp="1"/>
          </p:cNvSpPr>
          <p:nvPr>
            <p:ph type="ctrTitle"/>
          </p:nvPr>
        </p:nvSpPr>
        <p:spPr/>
        <p:txBody>
          <a:bodyPr>
            <a:noAutofit/>
          </a:bodyPr>
          <a:lstStyle/>
          <a:p>
            <a:r>
              <a:rPr lang="en-US" sz="4400" dirty="0"/>
              <a:t>Vestibulocochlear (8</a:t>
            </a:r>
            <a:r>
              <a:rPr lang="en-US" sz="4400" baseline="30000" dirty="0"/>
              <a:t>th</a:t>
            </a:r>
            <a:r>
              <a:rPr lang="en-US" sz="4400" dirty="0"/>
              <a:t>) nerve</a:t>
            </a:r>
          </a:p>
        </p:txBody>
      </p:sp>
      <p:sp>
        <p:nvSpPr>
          <p:cNvPr id="3" name="Subtitle 2">
            <a:extLst>
              <a:ext uri="{FF2B5EF4-FFF2-40B4-BE49-F238E27FC236}">
                <a16:creationId xmlns:a16="http://schemas.microsoft.com/office/drawing/2014/main" id="{6E6C5DAE-EB86-F789-5581-9FEDA8008B1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144409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33045-9EA0-E964-9C70-716B46728510}"/>
              </a:ext>
            </a:extLst>
          </p:cNvPr>
          <p:cNvSpPr>
            <a:spLocks noGrp="1"/>
          </p:cNvSpPr>
          <p:nvPr>
            <p:ph type="title"/>
          </p:nvPr>
        </p:nvSpPr>
        <p:spPr/>
        <p:txBody>
          <a:bodyPr/>
          <a:lstStyle/>
          <a:p>
            <a:r>
              <a:rPr lang="en-US" dirty="0"/>
              <a:t>Vestibulocochlear nerve</a:t>
            </a:r>
          </a:p>
        </p:txBody>
      </p:sp>
      <p:sp>
        <p:nvSpPr>
          <p:cNvPr id="3" name="Content Placeholder 2">
            <a:extLst>
              <a:ext uri="{FF2B5EF4-FFF2-40B4-BE49-F238E27FC236}">
                <a16:creationId xmlns:a16="http://schemas.microsoft.com/office/drawing/2014/main" id="{69890027-698E-B089-DCBE-30358BC63C41}"/>
              </a:ext>
            </a:extLst>
          </p:cNvPr>
          <p:cNvSpPr>
            <a:spLocks noGrp="1"/>
          </p:cNvSpPr>
          <p:nvPr>
            <p:ph idx="1"/>
          </p:nvPr>
        </p:nvSpPr>
        <p:spPr>
          <a:xfrm>
            <a:off x="838200" y="1295695"/>
            <a:ext cx="10515600" cy="5029200"/>
          </a:xfrm>
        </p:spPr>
        <p:txBody>
          <a:bodyPr numCol="1">
            <a:normAutofit/>
          </a:bodyPr>
          <a:lstStyle/>
          <a:p>
            <a:r>
              <a:rPr lang="en-US" b="1" dirty="0"/>
              <a:t>Cochlear nerve</a:t>
            </a:r>
            <a:r>
              <a:rPr lang="en-US" dirty="0"/>
              <a:t>:</a:t>
            </a:r>
          </a:p>
          <a:p>
            <a:pPr lvl="1"/>
            <a:r>
              <a:rPr lang="en-US" dirty="0"/>
              <a:t>Whisper test from behind.</a:t>
            </a:r>
          </a:p>
          <a:p>
            <a:pPr lvl="1"/>
            <a:r>
              <a:rPr lang="en-US" dirty="0"/>
              <a:t>Weber + Rinne test.</a:t>
            </a:r>
          </a:p>
          <a:p>
            <a:r>
              <a:rPr lang="en-US" b="1" dirty="0"/>
              <a:t>Vestibular nerve</a:t>
            </a:r>
            <a:r>
              <a:rPr lang="en-US" dirty="0"/>
              <a:t>:</a:t>
            </a:r>
          </a:p>
          <a:p>
            <a:pPr lvl="1"/>
            <a:r>
              <a:rPr lang="en-US" dirty="0"/>
              <a:t>Fukuda test.</a:t>
            </a:r>
          </a:p>
          <a:p>
            <a:pPr lvl="1"/>
            <a:r>
              <a:rPr lang="en-US" dirty="0"/>
              <a:t>Nystagmus testing.</a:t>
            </a:r>
          </a:p>
          <a:p>
            <a:r>
              <a:rPr lang="en-US" b="1" dirty="0"/>
              <a:t>Nystagmus</a:t>
            </a:r>
            <a:r>
              <a:rPr lang="en-US" dirty="0"/>
              <a:t>:</a:t>
            </a:r>
          </a:p>
          <a:p>
            <a:pPr lvl="1"/>
            <a:r>
              <a:rPr lang="en-US" b="1" dirty="0"/>
              <a:t>Definition</a:t>
            </a:r>
            <a:r>
              <a:rPr lang="en-US" dirty="0"/>
              <a:t>: involuntary, repetitive, and twitching movement of one or both eyes</a:t>
            </a:r>
          </a:p>
          <a:p>
            <a:pPr lvl="1"/>
            <a:r>
              <a:rPr lang="en-US" b="1" dirty="0"/>
              <a:t>Classification</a:t>
            </a:r>
            <a:r>
              <a:rPr lang="en-US" dirty="0"/>
              <a:t>:</a:t>
            </a:r>
          </a:p>
          <a:p>
            <a:pPr lvl="2"/>
            <a:r>
              <a:rPr lang="en-US" sz="2400" dirty="0"/>
              <a:t>Jerk nystagmus</a:t>
            </a:r>
          </a:p>
          <a:p>
            <a:pPr lvl="2"/>
            <a:r>
              <a:rPr lang="en-US" sz="2400" dirty="0"/>
              <a:t>Pendular nystagmus</a:t>
            </a:r>
          </a:p>
        </p:txBody>
      </p:sp>
      <p:sp>
        <p:nvSpPr>
          <p:cNvPr id="5" name="TextBox 4">
            <a:extLst>
              <a:ext uri="{FF2B5EF4-FFF2-40B4-BE49-F238E27FC236}">
                <a16:creationId xmlns:a16="http://schemas.microsoft.com/office/drawing/2014/main" id="{20D6069D-E234-41C6-2211-3C59C6025EC9}"/>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7878326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57E4B-329B-05C8-0E81-0F1A94CBFD27}"/>
              </a:ext>
            </a:extLst>
          </p:cNvPr>
          <p:cNvSpPr>
            <a:spLocks noGrp="1"/>
          </p:cNvSpPr>
          <p:nvPr>
            <p:ph type="title"/>
          </p:nvPr>
        </p:nvSpPr>
        <p:spPr/>
        <p:txBody>
          <a:bodyPr/>
          <a:lstStyle/>
          <a:p>
            <a:r>
              <a:rPr lang="en-US" dirty="0"/>
              <a:t>Nystagmus Classification</a:t>
            </a:r>
          </a:p>
        </p:txBody>
      </p:sp>
      <p:sp>
        <p:nvSpPr>
          <p:cNvPr id="3" name="Content Placeholder 2">
            <a:extLst>
              <a:ext uri="{FF2B5EF4-FFF2-40B4-BE49-F238E27FC236}">
                <a16:creationId xmlns:a16="http://schemas.microsoft.com/office/drawing/2014/main" id="{9526D6AE-3B0C-A928-91E7-6D0E482790D4}"/>
              </a:ext>
            </a:extLst>
          </p:cNvPr>
          <p:cNvSpPr>
            <a:spLocks noGrp="1"/>
          </p:cNvSpPr>
          <p:nvPr>
            <p:ph idx="1"/>
          </p:nvPr>
        </p:nvSpPr>
        <p:spPr>
          <a:xfrm>
            <a:off x="838200" y="1249040"/>
            <a:ext cx="10515600" cy="5021131"/>
          </a:xfrm>
        </p:spPr>
        <p:txBody>
          <a:bodyPr>
            <a:normAutofit fontScale="92500" lnSpcReduction="20000"/>
          </a:bodyPr>
          <a:lstStyle/>
          <a:p>
            <a:pPr marL="457200" indent="-457200">
              <a:buFont typeface="+mj-lt"/>
              <a:buAutoNum type="arabicPeriod"/>
            </a:pPr>
            <a:r>
              <a:rPr lang="en-US" b="1" dirty="0"/>
              <a:t>Jerk nystagmus</a:t>
            </a:r>
            <a:r>
              <a:rPr lang="en-US" dirty="0"/>
              <a:t>: </a:t>
            </a:r>
          </a:p>
          <a:p>
            <a:pPr lvl="1"/>
            <a:r>
              <a:rPr lang="en-US" dirty="0"/>
              <a:t>A slow movement of the eyes towards a defined direction followed by a fast, corrective movement backward (the name of the nystagmus is determined by the direction of movement in the fast phase, i.e., left-beating, right-beating, downbeat, upbeat)</a:t>
            </a:r>
          </a:p>
          <a:p>
            <a:pPr marL="914400" lvl="1" indent="-457200">
              <a:buFont typeface="+mj-lt"/>
              <a:buAutoNum type="alphaUcPeriod"/>
            </a:pPr>
            <a:r>
              <a:rPr lang="en-US" b="1" dirty="0"/>
              <a:t>End-gaze nystagmus</a:t>
            </a:r>
            <a:r>
              <a:rPr lang="en-US" dirty="0"/>
              <a:t>: a physiological horizontal jerk nystagmus caused by maintenance of extreme eye position</a:t>
            </a:r>
          </a:p>
          <a:p>
            <a:pPr marL="914400" lvl="1" indent="-457200">
              <a:buFont typeface="+mj-lt"/>
              <a:buAutoNum type="alphaUcPeriod"/>
            </a:pPr>
            <a:r>
              <a:rPr lang="en-US" b="1" dirty="0"/>
              <a:t>Horizontal nystagmus</a:t>
            </a:r>
            <a:r>
              <a:rPr lang="en-US" dirty="0"/>
              <a:t>: a type of jerk nystagmus in which the eyes move horizontally</a:t>
            </a:r>
          </a:p>
          <a:p>
            <a:pPr marL="914400" lvl="1" indent="-457200">
              <a:buFont typeface="+mj-lt"/>
              <a:buAutoNum type="alphaUcPeriod"/>
            </a:pPr>
            <a:r>
              <a:rPr lang="en-US" b="1" dirty="0"/>
              <a:t>Vertical nystagmus</a:t>
            </a:r>
            <a:r>
              <a:rPr lang="en-US" dirty="0"/>
              <a:t>: a type of jerk nystagmus in which the eyes move vertically</a:t>
            </a:r>
          </a:p>
          <a:p>
            <a:pPr marL="914400" lvl="1" indent="-457200">
              <a:buFont typeface="+mj-lt"/>
              <a:buAutoNum type="alphaUcPeriod"/>
            </a:pPr>
            <a:r>
              <a:rPr lang="en-US" b="1" dirty="0"/>
              <a:t>Torsional nystagmus</a:t>
            </a:r>
            <a:r>
              <a:rPr lang="en-US" dirty="0"/>
              <a:t>: a type of jerk nystagmus with rotary oscillations of the eye along its anteroposterior axis (clockwise, counterclockwise)</a:t>
            </a:r>
          </a:p>
          <a:p>
            <a:pPr marL="914400" lvl="1" indent="-457200">
              <a:buFont typeface="+mj-lt"/>
              <a:buAutoNum type="alphaUcPeriod"/>
            </a:pPr>
            <a:r>
              <a:rPr lang="en-US" b="1" dirty="0"/>
              <a:t>Mixed nystagmus</a:t>
            </a:r>
            <a:r>
              <a:rPr lang="en-US" dirty="0"/>
              <a:t>: a mixed pattern of different types of jerk nystagmus</a:t>
            </a:r>
          </a:p>
          <a:p>
            <a:pPr marL="457200" indent="-457200">
              <a:buFont typeface="+mj-lt"/>
              <a:buAutoNum type="arabicPeriod" startAt="2"/>
            </a:pPr>
            <a:r>
              <a:rPr lang="en-US" b="1" dirty="0"/>
              <a:t>Pendular nystagmus</a:t>
            </a:r>
            <a:r>
              <a:rPr lang="en-US" dirty="0"/>
              <a:t>:</a:t>
            </a:r>
          </a:p>
          <a:p>
            <a:pPr lvl="1"/>
            <a:r>
              <a:rPr lang="en-US" dirty="0"/>
              <a:t>A type of nystagmus defined by sinusoidal oscillating movements of one or both eyes</a:t>
            </a:r>
          </a:p>
          <a:p>
            <a:pPr lvl="1"/>
            <a:r>
              <a:rPr lang="en-US" dirty="0"/>
              <a:t>Often related to multiple sclerosis</a:t>
            </a:r>
          </a:p>
          <a:p>
            <a:pPr lvl="1"/>
            <a:r>
              <a:rPr lang="en-US" dirty="0"/>
              <a:t>Always considered pathological</a:t>
            </a:r>
          </a:p>
        </p:txBody>
      </p:sp>
      <p:sp>
        <p:nvSpPr>
          <p:cNvPr id="4" name="TextBox 3">
            <a:extLst>
              <a:ext uri="{FF2B5EF4-FFF2-40B4-BE49-F238E27FC236}">
                <a16:creationId xmlns:a16="http://schemas.microsoft.com/office/drawing/2014/main" id="{ADDD6857-F188-B44B-0057-73508D601B1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1429231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0E3C-F053-2A5F-102C-EF6A6E6E914F}"/>
              </a:ext>
            </a:extLst>
          </p:cNvPr>
          <p:cNvSpPr>
            <a:spLocks noGrp="1"/>
          </p:cNvSpPr>
          <p:nvPr>
            <p:ph type="title"/>
          </p:nvPr>
        </p:nvSpPr>
        <p:spPr/>
        <p:txBody>
          <a:bodyPr/>
          <a:lstStyle/>
          <a:p>
            <a:r>
              <a:rPr lang="en-US" dirty="0"/>
              <a:t>Nystagmus</a:t>
            </a:r>
          </a:p>
        </p:txBody>
      </p:sp>
      <p:sp>
        <p:nvSpPr>
          <p:cNvPr id="3" name="Content Placeholder 2">
            <a:extLst>
              <a:ext uri="{FF2B5EF4-FFF2-40B4-BE49-F238E27FC236}">
                <a16:creationId xmlns:a16="http://schemas.microsoft.com/office/drawing/2014/main" id="{6BF258CB-A86F-3E50-76D8-983A1E986A68}"/>
              </a:ext>
            </a:extLst>
          </p:cNvPr>
          <p:cNvSpPr>
            <a:spLocks noGrp="1"/>
          </p:cNvSpPr>
          <p:nvPr>
            <p:ph idx="1"/>
          </p:nvPr>
        </p:nvSpPr>
        <p:spPr>
          <a:xfrm>
            <a:off x="838200" y="1249041"/>
            <a:ext cx="10515600" cy="5243834"/>
          </a:xfrm>
        </p:spPr>
        <p:txBody>
          <a:bodyPr>
            <a:normAutofit lnSpcReduction="10000"/>
          </a:bodyPr>
          <a:lstStyle/>
          <a:p>
            <a:r>
              <a:rPr lang="en-US" b="1" dirty="0"/>
              <a:t>Patient look to right, fast phase of nystagmus to left,</a:t>
            </a:r>
            <a:r>
              <a:rPr lang="ar-JO" b="1" dirty="0"/>
              <a:t> </a:t>
            </a:r>
            <a:r>
              <a:rPr lang="en-US" b="1" dirty="0"/>
              <a:t>what the type of nystagmus ?</a:t>
            </a:r>
          </a:p>
          <a:p>
            <a:pPr marL="914400" lvl="1" indent="-457200">
              <a:buFont typeface="+mj-lt"/>
              <a:buAutoNum type="alphaUcPeriod"/>
            </a:pPr>
            <a:r>
              <a:rPr lang="en-US" dirty="0"/>
              <a:t>Right jerky nystagmus.</a:t>
            </a:r>
          </a:p>
          <a:p>
            <a:pPr marL="914400" lvl="1" indent="-457200">
              <a:buFont typeface="+mj-lt"/>
              <a:buAutoNum type="alphaUcPeriod"/>
            </a:pPr>
            <a:r>
              <a:rPr lang="en-US" dirty="0">
                <a:solidFill>
                  <a:srgbClr val="FF0000"/>
                </a:solidFill>
              </a:rPr>
              <a:t>Left jerky nystagmus.</a:t>
            </a:r>
          </a:p>
          <a:p>
            <a:pPr marL="914400" lvl="1" indent="-457200">
              <a:buFont typeface="+mj-lt"/>
              <a:buAutoNum type="alphaUcPeriod"/>
            </a:pPr>
            <a:r>
              <a:rPr lang="en-US" dirty="0"/>
              <a:t>Right pendular nystagmus.</a:t>
            </a:r>
          </a:p>
          <a:p>
            <a:pPr marL="914400" lvl="1" indent="-457200">
              <a:buFont typeface="+mj-lt"/>
              <a:buAutoNum type="alphaUcPeriod"/>
            </a:pPr>
            <a:r>
              <a:rPr lang="en-US" dirty="0"/>
              <a:t>Left pendular nystagmus.</a:t>
            </a:r>
          </a:p>
          <a:p>
            <a:pPr marL="914400" lvl="1" indent="-457200">
              <a:buFont typeface="+mj-lt"/>
              <a:buAutoNum type="alphaUcPeriod"/>
            </a:pPr>
            <a:r>
              <a:rPr lang="en-US" dirty="0"/>
              <a:t>Multidirectional nystagmus.</a:t>
            </a:r>
          </a:p>
          <a:p>
            <a:r>
              <a:rPr lang="en-US" sz="2800" b="1" dirty="0"/>
              <a:t>Patient look to left, fast phase of nystagmus to right, what the type of nystagmus ?</a:t>
            </a:r>
          </a:p>
          <a:p>
            <a:pPr marL="914400" lvl="1" indent="-457200">
              <a:buFont typeface="+mj-lt"/>
              <a:buAutoNum type="alphaUcPeriod"/>
            </a:pPr>
            <a:r>
              <a:rPr lang="en-US" dirty="0"/>
              <a:t>Left jerky nystagmus.</a:t>
            </a:r>
          </a:p>
          <a:p>
            <a:pPr marL="914400" lvl="1" indent="-457200">
              <a:buFont typeface="+mj-lt"/>
              <a:buAutoNum type="alphaUcPeriod"/>
            </a:pPr>
            <a:r>
              <a:rPr lang="en-US" dirty="0">
                <a:solidFill>
                  <a:srgbClr val="FF0000"/>
                </a:solidFill>
              </a:rPr>
              <a:t>Right jerky nystagmus.</a:t>
            </a:r>
          </a:p>
          <a:p>
            <a:pPr marL="914400" lvl="1" indent="-457200">
              <a:buFont typeface="+mj-lt"/>
              <a:buAutoNum type="alphaUcPeriod"/>
            </a:pPr>
            <a:r>
              <a:rPr lang="en-US" dirty="0"/>
              <a:t>Right pendular nystagmus.</a:t>
            </a:r>
          </a:p>
          <a:p>
            <a:pPr marL="914400" lvl="1" indent="-457200">
              <a:buFont typeface="+mj-lt"/>
              <a:buAutoNum type="alphaUcPeriod"/>
            </a:pPr>
            <a:r>
              <a:rPr lang="en-US" dirty="0"/>
              <a:t>Left pendular nystagmus.</a:t>
            </a:r>
          </a:p>
          <a:p>
            <a:pPr marL="914400" lvl="1" indent="-457200">
              <a:buFont typeface="+mj-lt"/>
              <a:buAutoNum type="alphaUcPeriod"/>
            </a:pPr>
            <a:r>
              <a:rPr lang="en-US" dirty="0"/>
              <a:t>Multidirectional nystagmus.</a:t>
            </a:r>
          </a:p>
          <a:p>
            <a:endParaRPr lang="en-US" dirty="0"/>
          </a:p>
        </p:txBody>
      </p:sp>
      <p:sp>
        <p:nvSpPr>
          <p:cNvPr id="5" name="TextBox 4">
            <a:extLst>
              <a:ext uri="{FF2B5EF4-FFF2-40B4-BE49-F238E27FC236}">
                <a16:creationId xmlns:a16="http://schemas.microsoft.com/office/drawing/2014/main" id="{87EB59FE-D7A4-3381-2C9A-187597F99781}"/>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9801460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871D-0B2B-BB59-D3FC-15D502CD00DB}"/>
              </a:ext>
            </a:extLst>
          </p:cNvPr>
          <p:cNvSpPr>
            <a:spLocks noGrp="1"/>
          </p:cNvSpPr>
          <p:nvPr>
            <p:ph type="title"/>
          </p:nvPr>
        </p:nvSpPr>
        <p:spPr/>
        <p:txBody>
          <a:bodyPr/>
          <a:lstStyle/>
          <a:p>
            <a:r>
              <a:rPr lang="en-US" dirty="0"/>
              <a:t>Nystagmus</a:t>
            </a:r>
          </a:p>
        </p:txBody>
      </p:sp>
      <p:sp>
        <p:nvSpPr>
          <p:cNvPr id="3" name="Content Placeholder 2">
            <a:extLst>
              <a:ext uri="{FF2B5EF4-FFF2-40B4-BE49-F238E27FC236}">
                <a16:creationId xmlns:a16="http://schemas.microsoft.com/office/drawing/2014/main" id="{42BE855F-9432-DCB8-C674-6CE32782692C}"/>
              </a:ext>
            </a:extLst>
          </p:cNvPr>
          <p:cNvSpPr>
            <a:spLocks noGrp="1"/>
          </p:cNvSpPr>
          <p:nvPr>
            <p:ph idx="1"/>
          </p:nvPr>
        </p:nvSpPr>
        <p:spPr/>
        <p:txBody>
          <a:bodyPr/>
          <a:lstStyle/>
          <a:p>
            <a:r>
              <a:rPr lang="en-US" b="1" dirty="0"/>
              <a:t>Patient look to right, fast phase of nystagmus to left, patient look to right again, fast phase of nystagmus to right, what the type of nystagmus ?</a:t>
            </a:r>
          </a:p>
          <a:p>
            <a:pPr marL="914400" lvl="1" indent="-457200">
              <a:buFont typeface="+mj-lt"/>
              <a:buAutoNum type="alphaLcPeriod"/>
            </a:pPr>
            <a:r>
              <a:rPr lang="en-US" dirty="0"/>
              <a:t>Left jerky nystagmus.</a:t>
            </a:r>
          </a:p>
          <a:p>
            <a:pPr marL="914400" lvl="1" indent="-457200">
              <a:buFont typeface="+mj-lt"/>
              <a:buAutoNum type="alphaLcPeriod"/>
            </a:pPr>
            <a:r>
              <a:rPr lang="en-US" dirty="0"/>
              <a:t>Right jerky nystagmus.</a:t>
            </a:r>
          </a:p>
          <a:p>
            <a:pPr marL="914400" lvl="1" indent="-457200">
              <a:buFont typeface="+mj-lt"/>
              <a:buAutoNum type="alphaLcPeriod"/>
            </a:pPr>
            <a:r>
              <a:rPr lang="en-US" dirty="0"/>
              <a:t>Right pendular nystagmus.</a:t>
            </a:r>
          </a:p>
          <a:p>
            <a:pPr marL="914400" lvl="1" indent="-457200">
              <a:buFont typeface="+mj-lt"/>
              <a:buAutoNum type="alphaLcPeriod"/>
            </a:pPr>
            <a:r>
              <a:rPr lang="en-US" dirty="0"/>
              <a:t>Left pendular nystagmus.</a:t>
            </a:r>
          </a:p>
          <a:p>
            <a:pPr marL="914400" lvl="1" indent="-457200">
              <a:buFont typeface="+mj-lt"/>
              <a:buAutoNum type="alphaLcPeriod"/>
            </a:pPr>
            <a:r>
              <a:rPr lang="en-US" dirty="0">
                <a:solidFill>
                  <a:srgbClr val="FF0000"/>
                </a:solidFill>
              </a:rPr>
              <a:t>Multidirectional nystagmus.</a:t>
            </a:r>
          </a:p>
          <a:p>
            <a:endParaRPr lang="en-US" dirty="0"/>
          </a:p>
        </p:txBody>
      </p:sp>
      <p:sp>
        <p:nvSpPr>
          <p:cNvPr id="4" name="TextBox 3">
            <a:extLst>
              <a:ext uri="{FF2B5EF4-FFF2-40B4-BE49-F238E27FC236}">
                <a16:creationId xmlns:a16="http://schemas.microsoft.com/office/drawing/2014/main" id="{0E415E1F-F2E1-3078-84BA-C8A9A7DD175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7698636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938E7-8A28-B13D-F658-91ACFD647DFC}"/>
              </a:ext>
            </a:extLst>
          </p:cNvPr>
          <p:cNvSpPr>
            <a:spLocks noGrp="1"/>
          </p:cNvSpPr>
          <p:nvPr>
            <p:ph type="ctrTitle"/>
          </p:nvPr>
        </p:nvSpPr>
        <p:spPr/>
        <p:txBody>
          <a:bodyPr>
            <a:normAutofit fontScale="90000"/>
          </a:bodyPr>
          <a:lstStyle/>
          <a:p>
            <a:r>
              <a:rPr lang="en-US" sz="6000" dirty="0"/>
              <a:t>Vagus (10</a:t>
            </a:r>
            <a:r>
              <a:rPr lang="en-US" sz="6000" baseline="30000" dirty="0"/>
              <a:t>th</a:t>
            </a:r>
            <a:r>
              <a:rPr lang="en-US" sz="6000" dirty="0"/>
              <a:t>) nerve</a:t>
            </a:r>
            <a:endParaRPr lang="en-US" dirty="0"/>
          </a:p>
        </p:txBody>
      </p:sp>
      <p:sp>
        <p:nvSpPr>
          <p:cNvPr id="4" name="Subtitle 3">
            <a:extLst>
              <a:ext uri="{FF2B5EF4-FFF2-40B4-BE49-F238E27FC236}">
                <a16:creationId xmlns:a16="http://schemas.microsoft.com/office/drawing/2014/main" id="{02BE91D4-1AA8-29CF-EE66-9127A4DBA70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389174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2C55-1162-4827-6C0D-7F61F4FEF04D}"/>
              </a:ext>
            </a:extLst>
          </p:cNvPr>
          <p:cNvSpPr>
            <a:spLocks noGrp="1"/>
          </p:cNvSpPr>
          <p:nvPr>
            <p:ph type="title"/>
          </p:nvPr>
        </p:nvSpPr>
        <p:spPr/>
        <p:txBody>
          <a:bodyPr/>
          <a:lstStyle/>
          <a:p>
            <a:r>
              <a:rPr lang="en-US" sz="4400" dirty="0"/>
              <a:t>Vagus nerve</a:t>
            </a:r>
            <a:endParaRPr lang="en-US" dirty="0"/>
          </a:p>
        </p:txBody>
      </p:sp>
      <p:sp>
        <p:nvSpPr>
          <p:cNvPr id="3" name="Content Placeholder 2">
            <a:extLst>
              <a:ext uri="{FF2B5EF4-FFF2-40B4-BE49-F238E27FC236}">
                <a16:creationId xmlns:a16="http://schemas.microsoft.com/office/drawing/2014/main" id="{D4D736B3-073F-A47A-E9ED-6C883CD73743}"/>
              </a:ext>
            </a:extLst>
          </p:cNvPr>
          <p:cNvSpPr>
            <a:spLocks noGrp="1"/>
          </p:cNvSpPr>
          <p:nvPr>
            <p:ph idx="1"/>
          </p:nvPr>
        </p:nvSpPr>
        <p:spPr/>
        <p:txBody>
          <a:bodyPr/>
          <a:lstStyle/>
          <a:p>
            <a:r>
              <a:rPr lang="en-US" b="1" dirty="0"/>
              <a:t>Palsy symptoms</a:t>
            </a:r>
            <a:r>
              <a:rPr lang="en-US" dirty="0"/>
              <a:t>:</a:t>
            </a:r>
          </a:p>
          <a:p>
            <a:pPr lvl="1"/>
            <a:r>
              <a:rPr lang="en-US" dirty="0"/>
              <a:t>Hoarseness, dysphagia, dysarthria</a:t>
            </a:r>
          </a:p>
          <a:p>
            <a:pPr lvl="1"/>
            <a:r>
              <a:rPr lang="en-US" dirty="0"/>
              <a:t>Loss of gag reflex</a:t>
            </a:r>
          </a:p>
          <a:p>
            <a:pPr lvl="1"/>
            <a:r>
              <a:rPr lang="en-US" dirty="0"/>
              <a:t>Loss of sensation pharynx and larynx</a:t>
            </a:r>
          </a:p>
          <a:p>
            <a:pPr lvl="1"/>
            <a:r>
              <a:rPr lang="en-US" dirty="0"/>
              <a:t>Weak side of palate collapses (lower) </a:t>
            </a:r>
          </a:p>
          <a:p>
            <a:pPr lvl="1"/>
            <a:r>
              <a:rPr lang="en-US" dirty="0">
                <a:solidFill>
                  <a:srgbClr val="FF0000"/>
                </a:solidFill>
              </a:rPr>
              <a:t>Uvula deviates AWAY from affected side</a:t>
            </a:r>
          </a:p>
        </p:txBody>
      </p:sp>
      <p:sp>
        <p:nvSpPr>
          <p:cNvPr id="5" name="TextBox 4">
            <a:extLst>
              <a:ext uri="{FF2B5EF4-FFF2-40B4-BE49-F238E27FC236}">
                <a16:creationId xmlns:a16="http://schemas.microsoft.com/office/drawing/2014/main" id="{EA09F80C-D9DF-8692-2E13-79995AA692EC}"/>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3226753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A152F-8F3D-0FF1-F41B-8129050ADCFC}"/>
              </a:ext>
            </a:extLst>
          </p:cNvPr>
          <p:cNvSpPr>
            <a:spLocks noGrp="1"/>
          </p:cNvSpPr>
          <p:nvPr>
            <p:ph type="title"/>
          </p:nvPr>
        </p:nvSpPr>
        <p:spPr/>
        <p:txBody>
          <a:bodyPr/>
          <a:lstStyle/>
          <a:p>
            <a:r>
              <a:rPr lang="en-US" sz="4400" dirty="0"/>
              <a:t>Vagus nerve palsy</a:t>
            </a:r>
            <a:endParaRPr lang="en-US" dirty="0"/>
          </a:p>
        </p:txBody>
      </p:sp>
      <p:sp>
        <p:nvSpPr>
          <p:cNvPr id="3" name="Content Placeholder 2">
            <a:extLst>
              <a:ext uri="{FF2B5EF4-FFF2-40B4-BE49-F238E27FC236}">
                <a16:creationId xmlns:a16="http://schemas.microsoft.com/office/drawing/2014/main" id="{C57763B6-06FE-8EAD-C281-8B503507D615}"/>
              </a:ext>
            </a:extLst>
          </p:cNvPr>
          <p:cNvSpPr>
            <a:spLocks noGrp="1"/>
          </p:cNvSpPr>
          <p:nvPr>
            <p:ph idx="1"/>
          </p:nvPr>
        </p:nvSpPr>
        <p:spPr/>
        <p:txBody>
          <a:bodyPr/>
          <a:lstStyle/>
          <a:p>
            <a:r>
              <a:rPr lang="en-US" b="1" dirty="0"/>
              <a:t>What do you see ?</a:t>
            </a:r>
          </a:p>
          <a:p>
            <a:pPr lvl="1"/>
            <a:r>
              <a:rPr lang="en-US" dirty="0"/>
              <a:t>Uvula deviation to the left</a:t>
            </a:r>
          </a:p>
          <a:p>
            <a:r>
              <a:rPr lang="en-US" b="1" dirty="0"/>
              <a:t>Where is the lesion ?</a:t>
            </a:r>
          </a:p>
          <a:p>
            <a:pPr lvl="1"/>
            <a:r>
              <a:rPr lang="en-US" dirty="0"/>
              <a:t>Vagus nerve CN X on the right side</a:t>
            </a:r>
          </a:p>
          <a:p>
            <a:r>
              <a:rPr lang="en-US" b="1" dirty="0"/>
              <a:t>What is your management ?</a:t>
            </a:r>
          </a:p>
          <a:p>
            <a:pPr lvl="1"/>
            <a:r>
              <a:rPr lang="en-US" dirty="0"/>
              <a:t>Expectant management</a:t>
            </a:r>
          </a:p>
          <a:p>
            <a:pPr lvl="1"/>
            <a:r>
              <a:rPr lang="en-US" dirty="0"/>
              <a:t>Voice therapy</a:t>
            </a:r>
          </a:p>
          <a:p>
            <a:pPr lvl="1"/>
            <a:r>
              <a:rPr lang="en-US" dirty="0"/>
              <a:t>Laryngeal framework surgery</a:t>
            </a:r>
          </a:p>
          <a:p>
            <a:pPr lvl="1"/>
            <a:r>
              <a:rPr lang="en-US" dirty="0" err="1"/>
              <a:t>Thyroplasty</a:t>
            </a:r>
            <a:endParaRPr lang="en-US" dirty="0"/>
          </a:p>
          <a:p>
            <a:pPr lvl="1"/>
            <a:r>
              <a:rPr lang="en-US" dirty="0"/>
              <a:t>Injection laryngoplasty</a:t>
            </a:r>
          </a:p>
        </p:txBody>
      </p:sp>
      <p:pic>
        <p:nvPicPr>
          <p:cNvPr id="5" name="صورة 3">
            <a:extLst>
              <a:ext uri="{FF2B5EF4-FFF2-40B4-BE49-F238E27FC236}">
                <a16:creationId xmlns:a16="http://schemas.microsoft.com/office/drawing/2014/main" id="{0E83563A-39B0-9A40-B49E-BD66F365AB46}"/>
              </a:ext>
            </a:extLst>
          </p:cNvPr>
          <p:cNvPicPr>
            <a:picLocks noChangeAspect="1"/>
          </p:cNvPicPr>
          <p:nvPr/>
        </p:nvPicPr>
        <p:blipFill rotWithShape="1">
          <a:blip r:embed="rId2">
            <a:extLst>
              <a:ext uri="{28A0092B-C50C-407E-A947-70E740481C1C}">
                <a14:useLocalDpi xmlns:a14="http://schemas.microsoft.com/office/drawing/2010/main" val="0"/>
              </a:ext>
            </a:extLst>
          </a:blip>
          <a:srcRect l="3095" t="2800" r="2139" b="2828"/>
          <a:stretch/>
        </p:blipFill>
        <p:spPr>
          <a:xfrm>
            <a:off x="8966718" y="1305026"/>
            <a:ext cx="2387082" cy="239209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5E8DC27-E659-1CBE-0E51-695FE5EA80E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pic>
        <p:nvPicPr>
          <p:cNvPr id="4" name="Picture 2">
            <a:extLst>
              <a:ext uri="{FF2B5EF4-FFF2-40B4-BE49-F238E27FC236}">
                <a16:creationId xmlns:a16="http://schemas.microsoft.com/office/drawing/2014/main" id="{2B226E9B-5F7D-466C-DA8B-9DEFCD36F2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5" t="7946" r="4614" b="4544"/>
          <a:stretch/>
        </p:blipFill>
        <p:spPr bwMode="auto">
          <a:xfrm>
            <a:off x="8966718" y="3784866"/>
            <a:ext cx="2387082" cy="23920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06BE8FB-9CD8-AAE3-CB51-83EBE1A53CE9}"/>
              </a:ext>
            </a:extLst>
          </p:cNvPr>
          <p:cNvSpPr txBox="1"/>
          <p:nvPr/>
        </p:nvSpPr>
        <p:spPr>
          <a:xfrm>
            <a:off x="55986"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42FB2453-80D6-F434-5278-4D9E477B9711}"/>
              </a:ext>
            </a:extLst>
          </p:cNvPr>
          <p:cNvSpPr txBox="1"/>
          <p:nvPr/>
        </p:nvSpPr>
        <p:spPr>
          <a:xfrm>
            <a:off x="55986" y="317170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2" name="TextBox 11">
            <a:extLst>
              <a:ext uri="{FF2B5EF4-FFF2-40B4-BE49-F238E27FC236}">
                <a16:creationId xmlns:a16="http://schemas.microsoft.com/office/drawing/2014/main" id="{CC601312-BB54-E340-B5A6-EB0BA1399AF9}"/>
              </a:ext>
            </a:extLst>
          </p:cNvPr>
          <p:cNvSpPr txBox="1"/>
          <p:nvPr/>
        </p:nvSpPr>
        <p:spPr>
          <a:xfrm>
            <a:off x="55986" y="223864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710145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58C21-55B4-04EE-A101-34DFCD8E61BF}"/>
              </a:ext>
            </a:extLst>
          </p:cNvPr>
          <p:cNvSpPr>
            <a:spLocks noGrp="1"/>
          </p:cNvSpPr>
          <p:nvPr>
            <p:ph type="title"/>
          </p:nvPr>
        </p:nvSpPr>
        <p:spPr/>
        <p:txBody>
          <a:bodyPr/>
          <a:lstStyle/>
          <a:p>
            <a:r>
              <a:rPr lang="en-US" dirty="0"/>
              <a:t>Dizziness and Vertigo</a:t>
            </a:r>
          </a:p>
        </p:txBody>
      </p:sp>
      <p:sp>
        <p:nvSpPr>
          <p:cNvPr id="3" name="Content Placeholder 2">
            <a:extLst>
              <a:ext uri="{FF2B5EF4-FFF2-40B4-BE49-F238E27FC236}">
                <a16:creationId xmlns:a16="http://schemas.microsoft.com/office/drawing/2014/main" id="{A81B6EDC-B07E-B218-98FC-8F250A63C87D}"/>
              </a:ext>
            </a:extLst>
          </p:cNvPr>
          <p:cNvSpPr>
            <a:spLocks noGrp="1"/>
          </p:cNvSpPr>
          <p:nvPr>
            <p:ph sz="half" idx="1"/>
          </p:nvPr>
        </p:nvSpPr>
        <p:spPr>
          <a:xfrm>
            <a:off x="838200" y="1306851"/>
            <a:ext cx="5181600" cy="5261900"/>
          </a:xfrm>
        </p:spPr>
        <p:txBody>
          <a:bodyPr>
            <a:normAutofit fontScale="85000" lnSpcReduction="20000"/>
          </a:bodyPr>
          <a:lstStyle/>
          <a:p>
            <a:pPr>
              <a:buFont typeface="Wingdings" panose="05000000000000000000" pitchFamily="2" charset="2"/>
              <a:buChar char="Ø"/>
            </a:pPr>
            <a:r>
              <a:rPr lang="en-US" b="1" dirty="0"/>
              <a:t>Dizziness</a:t>
            </a:r>
            <a:r>
              <a:rPr lang="en-US" dirty="0"/>
              <a:t> is lightheadedness </a:t>
            </a:r>
            <a:r>
              <a:rPr lang="en-US" u="sng" dirty="0"/>
              <a:t>without</a:t>
            </a:r>
            <a:r>
              <a:rPr lang="en-US" dirty="0"/>
              <a:t> falling, therefore, all causes of syncope can cause dizziness</a:t>
            </a:r>
          </a:p>
          <a:p>
            <a:r>
              <a:rPr lang="en-US" b="1" dirty="0"/>
              <a:t>Causes of syncope</a:t>
            </a:r>
          </a:p>
          <a:p>
            <a:pPr lvl="1"/>
            <a:r>
              <a:rPr lang="en-US" dirty="0"/>
              <a:t>Vasovagal syncope </a:t>
            </a:r>
          </a:p>
          <a:p>
            <a:pPr lvl="1"/>
            <a:r>
              <a:rPr lang="en-US" dirty="0"/>
              <a:t>Syncope with palpitation or after exercise may suggest heart problems</a:t>
            </a:r>
          </a:p>
          <a:p>
            <a:pPr lvl="1"/>
            <a:r>
              <a:rPr lang="en-US" dirty="0"/>
              <a:t>Brain ischemia </a:t>
            </a:r>
          </a:p>
          <a:p>
            <a:pPr lvl="1"/>
            <a:r>
              <a:rPr lang="en-US" dirty="0"/>
              <a:t>Hypotensive drugs</a:t>
            </a:r>
          </a:p>
          <a:p>
            <a:pPr lvl="1"/>
            <a:r>
              <a:rPr lang="en-US" dirty="0"/>
              <a:t>Diabetes</a:t>
            </a:r>
          </a:p>
          <a:p>
            <a:r>
              <a:rPr lang="en-US" b="1" dirty="0"/>
              <a:t>Causes of falls</a:t>
            </a:r>
          </a:p>
          <a:p>
            <a:pPr lvl="1"/>
            <a:r>
              <a:rPr lang="en-US" dirty="0"/>
              <a:t>Trauma.</a:t>
            </a:r>
          </a:p>
          <a:p>
            <a:pPr lvl="1"/>
            <a:r>
              <a:rPr lang="en-US" dirty="0"/>
              <a:t>Parkinsonism.</a:t>
            </a:r>
          </a:p>
          <a:p>
            <a:pPr lvl="1"/>
            <a:r>
              <a:rPr lang="en-US" dirty="0"/>
              <a:t>Loss of consciousness.</a:t>
            </a:r>
          </a:p>
          <a:p>
            <a:pPr lvl="1"/>
            <a:r>
              <a:rPr lang="en-US" dirty="0"/>
              <a:t>Strokes.</a:t>
            </a:r>
          </a:p>
          <a:p>
            <a:pPr lvl="1"/>
            <a:r>
              <a:rPr lang="en-US" dirty="0"/>
              <a:t>MS.</a:t>
            </a:r>
          </a:p>
          <a:p>
            <a:pPr lvl="1"/>
            <a:r>
              <a:rPr lang="en-US" dirty="0"/>
              <a:t>Cerebellar diseases.</a:t>
            </a:r>
          </a:p>
          <a:p>
            <a:pPr lvl="1"/>
            <a:r>
              <a:rPr lang="en-US" dirty="0"/>
              <a:t>Spinal cord injury.</a:t>
            </a:r>
          </a:p>
        </p:txBody>
      </p:sp>
      <p:sp>
        <p:nvSpPr>
          <p:cNvPr id="4" name="Content Placeholder 3">
            <a:extLst>
              <a:ext uri="{FF2B5EF4-FFF2-40B4-BE49-F238E27FC236}">
                <a16:creationId xmlns:a16="http://schemas.microsoft.com/office/drawing/2014/main" id="{C3D80BE4-6141-2376-2713-2E27C31217C7}"/>
              </a:ext>
            </a:extLst>
          </p:cNvPr>
          <p:cNvSpPr>
            <a:spLocks noGrp="1"/>
          </p:cNvSpPr>
          <p:nvPr>
            <p:ph sz="half" idx="2"/>
          </p:nvPr>
        </p:nvSpPr>
        <p:spPr>
          <a:xfrm>
            <a:off x="6172200" y="1306851"/>
            <a:ext cx="5181600" cy="5261900"/>
          </a:xfrm>
        </p:spPr>
        <p:txBody>
          <a:bodyPr>
            <a:normAutofit fontScale="85000" lnSpcReduction="20000"/>
          </a:bodyPr>
          <a:lstStyle/>
          <a:p>
            <a:pPr>
              <a:buFont typeface="Wingdings" panose="05000000000000000000" pitchFamily="2" charset="2"/>
              <a:buChar char="Ø"/>
            </a:pPr>
            <a:r>
              <a:rPr lang="en-US" b="1" dirty="0"/>
              <a:t>Vertigo</a:t>
            </a:r>
            <a:r>
              <a:rPr lang="en-US" dirty="0"/>
              <a:t> is illusion of movement of the body or the place around. It can be peripheral (the 8th nerve or the inner ear) or central (brainstem):</a:t>
            </a:r>
          </a:p>
          <a:p>
            <a:r>
              <a:rPr lang="en-US" b="1" dirty="0"/>
              <a:t>Central Vertigo </a:t>
            </a:r>
            <a:r>
              <a:rPr lang="en-US" dirty="0"/>
              <a:t>can be caused by:</a:t>
            </a:r>
          </a:p>
          <a:p>
            <a:pPr lvl="1"/>
            <a:r>
              <a:rPr lang="en-US" dirty="0"/>
              <a:t>Multiple sclerosis</a:t>
            </a:r>
          </a:p>
          <a:p>
            <a:pPr lvl="1"/>
            <a:r>
              <a:rPr lang="en-US" dirty="0"/>
              <a:t>Strokes and TIAs</a:t>
            </a:r>
          </a:p>
          <a:p>
            <a:pPr lvl="1"/>
            <a:r>
              <a:rPr lang="en-US" dirty="0"/>
              <a:t>Migraine</a:t>
            </a:r>
          </a:p>
          <a:p>
            <a:r>
              <a:rPr lang="en-US" b="1" dirty="0"/>
              <a:t>Peripheral vertigo </a:t>
            </a:r>
            <a:r>
              <a:rPr lang="en-US" dirty="0"/>
              <a:t>can be caused by:</a:t>
            </a:r>
          </a:p>
          <a:p>
            <a:pPr lvl="1"/>
            <a:r>
              <a:rPr lang="en-US" dirty="0">
                <a:solidFill>
                  <a:srgbClr val="FF0000"/>
                </a:solidFill>
              </a:rPr>
              <a:t>Meniere's disease</a:t>
            </a:r>
          </a:p>
          <a:p>
            <a:pPr lvl="1"/>
            <a:r>
              <a:rPr lang="en-US" dirty="0">
                <a:solidFill>
                  <a:srgbClr val="FF0000"/>
                </a:solidFill>
              </a:rPr>
              <a:t>Benign paroxysmal positional vertigo (BPPV)</a:t>
            </a:r>
          </a:p>
          <a:p>
            <a:pPr lvl="1"/>
            <a:r>
              <a:rPr lang="en-US" dirty="0"/>
              <a:t>Vestibular neuritis</a:t>
            </a:r>
          </a:p>
          <a:p>
            <a:pPr lvl="1"/>
            <a:r>
              <a:rPr lang="en-US" dirty="0"/>
              <a:t>Labyrinthitis</a:t>
            </a:r>
          </a:p>
          <a:p>
            <a:pPr lvl="1"/>
            <a:r>
              <a:rPr lang="en-US" dirty="0"/>
              <a:t>Trauma</a:t>
            </a:r>
          </a:p>
          <a:p>
            <a:pPr lvl="1"/>
            <a:r>
              <a:rPr lang="en-US" dirty="0"/>
              <a:t>Gentamicin</a:t>
            </a:r>
          </a:p>
          <a:p>
            <a:pPr lvl="1">
              <a:buFont typeface="Wingdings" panose="05000000000000000000" pitchFamily="2" charset="2"/>
              <a:buChar char="ü"/>
            </a:pPr>
            <a:r>
              <a:rPr lang="en-US" b="1" dirty="0">
                <a:solidFill>
                  <a:srgbClr val="FF0000"/>
                </a:solidFill>
              </a:rPr>
              <a:t>Peripheral vertigo is associated with fatigable nystagmus</a:t>
            </a:r>
          </a:p>
        </p:txBody>
      </p:sp>
      <p:sp>
        <p:nvSpPr>
          <p:cNvPr id="6" name="TextBox 5">
            <a:extLst>
              <a:ext uri="{FF2B5EF4-FFF2-40B4-BE49-F238E27FC236}">
                <a16:creationId xmlns:a16="http://schemas.microsoft.com/office/drawing/2014/main" id="{EB321D64-BA2E-E4DB-0097-92D7D8E89FF3}"/>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BC190CEA-068A-5974-0172-36EF72C2B4CF}"/>
              </a:ext>
            </a:extLst>
          </p:cNvPr>
          <p:cNvSpPr txBox="1"/>
          <p:nvPr/>
        </p:nvSpPr>
        <p:spPr>
          <a:xfrm>
            <a:off x="10823627" y="584596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151964B3-85B2-AAC2-0D91-27D809CF0F07}"/>
              </a:ext>
            </a:extLst>
          </p:cNvPr>
          <p:cNvSpPr txBox="1"/>
          <p:nvPr/>
        </p:nvSpPr>
        <p:spPr>
          <a:xfrm>
            <a:off x="10748979" y="244962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9082935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09E3E-6F0F-D822-1AE8-5593B2642F72}"/>
              </a:ext>
            </a:extLst>
          </p:cNvPr>
          <p:cNvSpPr>
            <a:spLocks noGrp="1"/>
          </p:cNvSpPr>
          <p:nvPr>
            <p:ph type="title"/>
          </p:nvPr>
        </p:nvSpPr>
        <p:spPr/>
        <p:txBody>
          <a:bodyPr>
            <a:noAutofit/>
          </a:bodyPr>
          <a:lstStyle/>
          <a:p>
            <a:r>
              <a:rPr lang="en-US" sz="3600" dirty="0"/>
              <a:t>Which of the following can not be found in this patient ?</a:t>
            </a:r>
          </a:p>
        </p:txBody>
      </p:sp>
      <p:sp>
        <p:nvSpPr>
          <p:cNvPr id="3" name="Content Placeholder 2">
            <a:extLst>
              <a:ext uri="{FF2B5EF4-FFF2-40B4-BE49-F238E27FC236}">
                <a16:creationId xmlns:a16="http://schemas.microsoft.com/office/drawing/2014/main" id="{A0AE59CF-274A-BE3E-5AB1-1CA7CC99C8E5}"/>
              </a:ext>
            </a:extLst>
          </p:cNvPr>
          <p:cNvSpPr>
            <a:spLocks noGrp="1"/>
          </p:cNvSpPr>
          <p:nvPr>
            <p:ph idx="1"/>
          </p:nvPr>
        </p:nvSpPr>
        <p:spPr>
          <a:xfrm>
            <a:off x="838200" y="1305026"/>
            <a:ext cx="6087894" cy="4873752"/>
          </a:xfrm>
        </p:spPr>
        <p:txBody>
          <a:bodyPr>
            <a:normAutofit/>
          </a:bodyPr>
          <a:lstStyle/>
          <a:p>
            <a:pPr marL="514350" indent="-514350">
              <a:buFont typeface="+mj-lt"/>
              <a:buAutoNum type="alphaLcPeriod"/>
            </a:pPr>
            <a:r>
              <a:rPr lang="en-US" sz="2400" dirty="0"/>
              <a:t>Hoarseness</a:t>
            </a:r>
          </a:p>
          <a:p>
            <a:pPr marL="514350" indent="-514350">
              <a:buFont typeface="+mj-lt"/>
              <a:buAutoNum type="alphaLcPeriod"/>
            </a:pPr>
            <a:r>
              <a:rPr lang="en-US" sz="2400" dirty="0"/>
              <a:t>Dysphagia</a:t>
            </a:r>
          </a:p>
          <a:p>
            <a:pPr marL="514350" indent="-514350">
              <a:buFont typeface="+mj-lt"/>
              <a:buAutoNum type="alphaLcPeriod"/>
            </a:pPr>
            <a:r>
              <a:rPr lang="en-US" sz="2400" dirty="0"/>
              <a:t>Loss of gag reflex</a:t>
            </a:r>
          </a:p>
          <a:p>
            <a:pPr marL="514350" indent="-514350">
              <a:buFont typeface="+mj-lt"/>
              <a:buAutoNum type="alphaLcPeriod"/>
            </a:pPr>
            <a:r>
              <a:rPr lang="en-US" sz="2400" dirty="0"/>
              <a:t>Palate collapse</a:t>
            </a:r>
          </a:p>
          <a:p>
            <a:pPr marL="514350" indent="-514350">
              <a:buFont typeface="+mj-lt"/>
              <a:buAutoNum type="alphaLcPeriod"/>
            </a:pPr>
            <a:r>
              <a:rPr lang="en-US" sz="2400" dirty="0"/>
              <a:t>Nasal regurgitation of food</a:t>
            </a:r>
          </a:p>
          <a:p>
            <a:pPr marL="514350" indent="-514350">
              <a:buFont typeface="+mj-lt"/>
              <a:buAutoNum type="alphaLcPeriod"/>
            </a:pPr>
            <a:r>
              <a:rPr lang="en-US" sz="2400" dirty="0">
                <a:solidFill>
                  <a:srgbClr val="FF0000"/>
                </a:solidFill>
              </a:rPr>
              <a:t>Diplopia</a:t>
            </a:r>
          </a:p>
          <a:p>
            <a:pPr marL="514350" indent="-514350">
              <a:buFont typeface="+mj-lt"/>
              <a:buAutoNum type="alphaLcPeriod"/>
            </a:pPr>
            <a:r>
              <a:rPr lang="en-US" sz="2400" dirty="0">
                <a:solidFill>
                  <a:srgbClr val="FF0000"/>
                </a:solidFill>
              </a:rPr>
              <a:t>Absent jaw reflex</a:t>
            </a:r>
          </a:p>
          <a:p>
            <a:pPr marL="514350" indent="-514350">
              <a:buFont typeface="+mj-lt"/>
              <a:buAutoNum type="alphaLcPeriod"/>
            </a:pPr>
            <a:r>
              <a:rPr lang="en-US" sz="2400" dirty="0">
                <a:solidFill>
                  <a:srgbClr val="FF0000"/>
                </a:solidFill>
              </a:rPr>
              <a:t>Loss of taste sensation in the posterior 1/3 of the tongue</a:t>
            </a:r>
          </a:p>
          <a:p>
            <a:pPr marL="514350" indent="-514350">
              <a:buFont typeface="+mj-lt"/>
              <a:buAutoNum type="alphaLcPeriod"/>
            </a:pPr>
            <a:endParaRPr lang="en-US" sz="2400" dirty="0">
              <a:solidFill>
                <a:srgbClr val="FF0000"/>
              </a:solidFill>
            </a:endParaRPr>
          </a:p>
        </p:txBody>
      </p:sp>
      <p:sp>
        <p:nvSpPr>
          <p:cNvPr id="4" name="TextBox 3">
            <a:extLst>
              <a:ext uri="{FF2B5EF4-FFF2-40B4-BE49-F238E27FC236}">
                <a16:creationId xmlns:a16="http://schemas.microsoft.com/office/drawing/2014/main" id="{AE353146-5BB1-91B0-9CAB-52AC904F730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5" name="Content Placeholder 3">
            <a:extLst>
              <a:ext uri="{FF2B5EF4-FFF2-40B4-BE49-F238E27FC236}">
                <a16:creationId xmlns:a16="http://schemas.microsoft.com/office/drawing/2014/main" id="{5A42855F-5E93-F9DB-CB50-9D4DE900BF55}"/>
              </a:ext>
            </a:extLst>
          </p:cNvPr>
          <p:cNvPicPr>
            <a:picLocks noChangeAspect="1"/>
          </p:cNvPicPr>
          <p:nvPr/>
        </p:nvPicPr>
        <p:blipFill rotWithShape="1">
          <a:blip r:embed="rId2"/>
          <a:srcRect l="2408" t="2725" r="1608" b="2532"/>
          <a:stretch/>
        </p:blipFill>
        <p:spPr>
          <a:xfrm>
            <a:off x="7190362" y="1305026"/>
            <a:ext cx="4163438" cy="366732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3809DD08-C334-BA47-E185-A1A4161EBA08}"/>
              </a:ext>
            </a:extLst>
          </p:cNvPr>
          <p:cNvSpPr txBox="1"/>
          <p:nvPr/>
        </p:nvSpPr>
        <p:spPr>
          <a:xfrm>
            <a:off x="2435383" y="5535039"/>
            <a:ext cx="7321235" cy="369332"/>
          </a:xfrm>
          <a:prstGeom prst="rect">
            <a:avLst/>
          </a:prstGeom>
          <a:noFill/>
          <a:ln>
            <a:solidFill>
              <a:srgbClr val="0070C0"/>
            </a:solidFill>
          </a:ln>
        </p:spPr>
        <p:txBody>
          <a:bodyPr wrap="none" rtlCol="0">
            <a:spAutoFit/>
          </a:bodyPr>
          <a:lstStyle/>
          <a:p>
            <a:pPr algn="r" rtl="1"/>
            <a:r>
              <a:rPr lang="ar-JO" dirty="0">
                <a:solidFill>
                  <a:srgbClr val="0070C0"/>
                </a:solidFill>
              </a:rPr>
              <a:t>السؤال تكرر أكثر من مرة لكن الجواب كان مختلف وباقي الخيارات متشابهة جدا فلميته على بعضه</a:t>
            </a:r>
            <a:endParaRPr lang="en-US" dirty="0">
              <a:solidFill>
                <a:srgbClr val="0070C0"/>
              </a:solidFill>
            </a:endParaRPr>
          </a:p>
        </p:txBody>
      </p:sp>
    </p:spTree>
    <p:extLst>
      <p:ext uri="{BB962C8B-B14F-4D97-AF65-F5344CB8AC3E}">
        <p14:creationId xmlns:p14="http://schemas.microsoft.com/office/powerpoint/2010/main" val="33271804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F14E0-2F8C-F9A4-6081-4E0DC810FD5F}"/>
              </a:ext>
            </a:extLst>
          </p:cNvPr>
          <p:cNvSpPr>
            <a:spLocks noGrp="1"/>
          </p:cNvSpPr>
          <p:nvPr>
            <p:ph type="ctrTitle"/>
          </p:nvPr>
        </p:nvSpPr>
        <p:spPr>
          <a:xfrm>
            <a:off x="1524000" y="4208549"/>
            <a:ext cx="9144000" cy="1483525"/>
          </a:xfrm>
        </p:spPr>
        <p:txBody>
          <a:bodyPr>
            <a:normAutofit fontScale="90000"/>
          </a:bodyPr>
          <a:lstStyle/>
          <a:p>
            <a:r>
              <a:rPr lang="en-US" dirty="0"/>
              <a:t>Sensorimotor examination</a:t>
            </a:r>
          </a:p>
        </p:txBody>
      </p:sp>
    </p:spTree>
    <p:extLst>
      <p:ext uri="{BB962C8B-B14F-4D97-AF65-F5344CB8AC3E}">
        <p14:creationId xmlns:p14="http://schemas.microsoft.com/office/powerpoint/2010/main" val="4827826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A1D498-A020-A62F-D1A0-77BAEE292246}"/>
              </a:ext>
            </a:extLst>
          </p:cNvPr>
          <p:cNvSpPr>
            <a:spLocks noGrp="1"/>
          </p:cNvSpPr>
          <p:nvPr>
            <p:ph type="title"/>
          </p:nvPr>
        </p:nvSpPr>
        <p:spPr/>
        <p:txBody>
          <a:bodyPr/>
          <a:lstStyle/>
          <a:p>
            <a:r>
              <a:rPr lang="en-US" dirty="0"/>
              <a:t>Sensory and motor</a:t>
            </a:r>
          </a:p>
        </p:txBody>
      </p:sp>
      <p:sp>
        <p:nvSpPr>
          <p:cNvPr id="5" name="Content Placeholder 4">
            <a:extLst>
              <a:ext uri="{FF2B5EF4-FFF2-40B4-BE49-F238E27FC236}">
                <a16:creationId xmlns:a16="http://schemas.microsoft.com/office/drawing/2014/main" id="{1A1BCAA8-BFB7-8230-5756-242E593CF258}"/>
              </a:ext>
            </a:extLst>
          </p:cNvPr>
          <p:cNvSpPr>
            <a:spLocks noGrp="1"/>
          </p:cNvSpPr>
          <p:nvPr>
            <p:ph sz="half" idx="1"/>
          </p:nvPr>
        </p:nvSpPr>
        <p:spPr/>
        <p:txBody>
          <a:bodyPr>
            <a:normAutofit lnSpcReduction="10000"/>
          </a:bodyPr>
          <a:lstStyle/>
          <a:p>
            <a:pPr marL="0" indent="0" algn="ctr">
              <a:buNone/>
            </a:pPr>
            <a:r>
              <a:rPr lang="en-US" b="1" dirty="0">
                <a:solidFill>
                  <a:srgbClr val="FF0000"/>
                </a:solidFill>
              </a:rPr>
              <a:t>Sensory</a:t>
            </a:r>
          </a:p>
          <a:p>
            <a:r>
              <a:rPr lang="en-US" sz="2400" dirty="0"/>
              <a:t>Fine/Deep touch (Touch with Localization): </a:t>
            </a:r>
            <a:r>
              <a:rPr lang="en-US" sz="2400" dirty="0">
                <a:solidFill>
                  <a:srgbClr val="FF0000"/>
                </a:solidFill>
              </a:rPr>
              <a:t>Dorsal column &gt; Gracile and Cuneate tracts</a:t>
            </a:r>
          </a:p>
          <a:p>
            <a:r>
              <a:rPr lang="en-US" sz="2400" dirty="0"/>
              <a:t>Crude/Light touch (Touch without Localization): </a:t>
            </a:r>
            <a:r>
              <a:rPr lang="en-US" sz="2400" dirty="0">
                <a:solidFill>
                  <a:srgbClr val="FF0000"/>
                </a:solidFill>
              </a:rPr>
              <a:t>Ventral column &gt; Spinothalamic tract</a:t>
            </a:r>
          </a:p>
          <a:p>
            <a:r>
              <a:rPr lang="en-US" sz="2400" dirty="0"/>
              <a:t>Pain and Temperature: </a:t>
            </a:r>
            <a:r>
              <a:rPr lang="en-US" sz="2400" dirty="0">
                <a:solidFill>
                  <a:srgbClr val="FF0000"/>
                </a:solidFill>
              </a:rPr>
              <a:t>Lateral column &gt; Spinothalamic tract</a:t>
            </a:r>
          </a:p>
          <a:p>
            <a:r>
              <a:rPr lang="en-US" sz="2400" dirty="0"/>
              <a:t>Pressure and Vibration:</a:t>
            </a:r>
            <a:r>
              <a:rPr lang="en-US" sz="2400" dirty="0">
                <a:solidFill>
                  <a:schemeClr val="accent1">
                    <a:lumMod val="50000"/>
                  </a:schemeClr>
                </a:solidFill>
              </a:rPr>
              <a:t> </a:t>
            </a:r>
            <a:r>
              <a:rPr lang="en-US" sz="2400" dirty="0">
                <a:solidFill>
                  <a:srgbClr val="FF0000"/>
                </a:solidFill>
              </a:rPr>
              <a:t>Dorsal column &gt; Gracile and Cuneate tracts</a:t>
            </a:r>
          </a:p>
          <a:p>
            <a:r>
              <a:rPr lang="en-US" sz="2400" dirty="0"/>
              <a:t>Proprioception (Joint position):</a:t>
            </a:r>
            <a:r>
              <a:rPr lang="en-US" sz="2400" dirty="0">
                <a:solidFill>
                  <a:schemeClr val="accent1">
                    <a:lumMod val="50000"/>
                  </a:schemeClr>
                </a:solidFill>
              </a:rPr>
              <a:t> </a:t>
            </a:r>
            <a:r>
              <a:rPr lang="en-US" sz="2400" dirty="0">
                <a:solidFill>
                  <a:srgbClr val="FF0000"/>
                </a:solidFill>
              </a:rPr>
              <a:t>Dorsal column &gt; Gracile and Cuneate tracts</a:t>
            </a:r>
          </a:p>
        </p:txBody>
      </p:sp>
      <p:sp>
        <p:nvSpPr>
          <p:cNvPr id="6" name="Content Placeholder 5">
            <a:extLst>
              <a:ext uri="{FF2B5EF4-FFF2-40B4-BE49-F238E27FC236}">
                <a16:creationId xmlns:a16="http://schemas.microsoft.com/office/drawing/2014/main" id="{94863501-0E1A-E32B-F276-57D5655CC49A}"/>
              </a:ext>
            </a:extLst>
          </p:cNvPr>
          <p:cNvSpPr>
            <a:spLocks noGrp="1"/>
          </p:cNvSpPr>
          <p:nvPr>
            <p:ph sz="half" idx="2"/>
          </p:nvPr>
        </p:nvSpPr>
        <p:spPr/>
        <p:txBody>
          <a:bodyPr>
            <a:normAutofit lnSpcReduction="10000"/>
          </a:bodyPr>
          <a:lstStyle/>
          <a:p>
            <a:pPr marL="0" indent="0" algn="ctr">
              <a:buNone/>
            </a:pPr>
            <a:r>
              <a:rPr lang="en-US" b="1" dirty="0"/>
              <a:t>Motor</a:t>
            </a:r>
          </a:p>
          <a:p>
            <a:r>
              <a:rPr lang="en-US" sz="2400" dirty="0"/>
              <a:t>Inspection:</a:t>
            </a:r>
          </a:p>
          <a:p>
            <a:pPr lvl="1"/>
            <a:r>
              <a:rPr lang="en-US" dirty="0"/>
              <a:t>Muscle wasting</a:t>
            </a:r>
          </a:p>
          <a:p>
            <a:pPr lvl="1"/>
            <a:r>
              <a:rPr lang="en-US" dirty="0"/>
              <a:t>Scapula winging</a:t>
            </a:r>
          </a:p>
          <a:p>
            <a:pPr lvl="1"/>
            <a:r>
              <a:rPr lang="en-US" dirty="0"/>
              <a:t>Foot drop and wrist drop</a:t>
            </a:r>
          </a:p>
          <a:p>
            <a:pPr lvl="1"/>
            <a:r>
              <a:rPr lang="en-US" dirty="0"/>
              <a:t>Erb’s palsy and Klumpke Palsy</a:t>
            </a:r>
          </a:p>
          <a:p>
            <a:pPr lvl="1"/>
            <a:r>
              <a:rPr lang="en-US" dirty="0"/>
              <a:t>Deformities (e.g., clawing)</a:t>
            </a:r>
          </a:p>
          <a:p>
            <a:pPr lvl="1"/>
            <a:r>
              <a:rPr lang="en-US" dirty="0"/>
              <a:t>Fasciculations</a:t>
            </a:r>
          </a:p>
          <a:p>
            <a:r>
              <a:rPr lang="en-US" sz="2400" dirty="0"/>
              <a:t>Muscle tone</a:t>
            </a:r>
          </a:p>
          <a:p>
            <a:r>
              <a:rPr lang="en-US" sz="2400" dirty="0"/>
              <a:t>Muscle power</a:t>
            </a:r>
          </a:p>
          <a:p>
            <a:r>
              <a:rPr lang="en-US" sz="2400" dirty="0"/>
              <a:t>Muscle reflexes</a:t>
            </a:r>
          </a:p>
          <a:p>
            <a:r>
              <a:rPr lang="en-US" sz="2400" dirty="0"/>
              <a:t>Coordination</a:t>
            </a:r>
          </a:p>
        </p:txBody>
      </p:sp>
    </p:spTree>
    <p:extLst>
      <p:ext uri="{BB962C8B-B14F-4D97-AF65-F5344CB8AC3E}">
        <p14:creationId xmlns:p14="http://schemas.microsoft.com/office/powerpoint/2010/main" val="14595266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4A6E7-3AF4-1119-B40B-BA0B3A53EC4D}"/>
              </a:ext>
            </a:extLst>
          </p:cNvPr>
          <p:cNvSpPr>
            <a:spLocks noGrp="1"/>
          </p:cNvSpPr>
          <p:nvPr>
            <p:ph type="title"/>
          </p:nvPr>
        </p:nvSpPr>
        <p:spPr/>
        <p:txBody>
          <a:bodyPr/>
          <a:lstStyle/>
          <a:p>
            <a:r>
              <a:rPr lang="en-US" dirty="0"/>
              <a:t>MCQ – Sensorimotor examination </a:t>
            </a:r>
          </a:p>
        </p:txBody>
      </p:sp>
      <p:sp>
        <p:nvSpPr>
          <p:cNvPr id="3" name="Content Placeholder 2">
            <a:extLst>
              <a:ext uri="{FF2B5EF4-FFF2-40B4-BE49-F238E27FC236}">
                <a16:creationId xmlns:a16="http://schemas.microsoft.com/office/drawing/2014/main" id="{91BC5036-C433-1332-87E2-BB3EF57D8A6E}"/>
              </a:ext>
            </a:extLst>
          </p:cNvPr>
          <p:cNvSpPr>
            <a:spLocks noGrp="1"/>
          </p:cNvSpPr>
          <p:nvPr>
            <p:ph idx="1"/>
          </p:nvPr>
        </p:nvSpPr>
        <p:spPr/>
        <p:txBody>
          <a:bodyPr/>
          <a:lstStyle/>
          <a:p>
            <a:r>
              <a:rPr lang="en-US" dirty="0"/>
              <a:t>All of the following are part of the motor examination except:</a:t>
            </a:r>
          </a:p>
          <a:p>
            <a:pPr marL="914400" lvl="1" indent="-457200">
              <a:buFont typeface="+mj-lt"/>
              <a:buAutoNum type="alphaLcPeriod"/>
            </a:pPr>
            <a:r>
              <a:rPr lang="en-US" dirty="0"/>
              <a:t>Power </a:t>
            </a:r>
          </a:p>
          <a:p>
            <a:pPr marL="914400" lvl="1" indent="-457200">
              <a:buFont typeface="+mj-lt"/>
              <a:buAutoNum type="alphaLcPeriod"/>
            </a:pPr>
            <a:r>
              <a:rPr lang="en-US" dirty="0"/>
              <a:t>Reflexes </a:t>
            </a:r>
          </a:p>
          <a:p>
            <a:pPr marL="914400" lvl="1" indent="-457200">
              <a:buFont typeface="+mj-lt"/>
              <a:buAutoNum type="alphaLcPeriod"/>
            </a:pPr>
            <a:r>
              <a:rPr lang="en-US" dirty="0"/>
              <a:t>Coordination </a:t>
            </a:r>
          </a:p>
          <a:p>
            <a:pPr marL="914400" lvl="1" indent="-457200">
              <a:buFont typeface="+mj-lt"/>
              <a:buAutoNum type="alphaLcPeriod"/>
            </a:pPr>
            <a:r>
              <a:rPr lang="en-US" dirty="0">
                <a:solidFill>
                  <a:srgbClr val="FF0000"/>
                </a:solidFill>
              </a:rPr>
              <a:t>Vibration</a:t>
            </a:r>
          </a:p>
          <a:p>
            <a:pPr marL="914400" lvl="1" indent="-457200">
              <a:buFont typeface="+mj-lt"/>
              <a:buAutoNum type="alphaLcPeriod"/>
            </a:pPr>
            <a:r>
              <a:rPr lang="en-US" dirty="0"/>
              <a:t>Tone </a:t>
            </a:r>
          </a:p>
          <a:p>
            <a:endParaRPr lang="en-US" dirty="0"/>
          </a:p>
        </p:txBody>
      </p:sp>
      <p:sp>
        <p:nvSpPr>
          <p:cNvPr id="7" name="TextBox 6">
            <a:extLst>
              <a:ext uri="{FF2B5EF4-FFF2-40B4-BE49-F238E27FC236}">
                <a16:creationId xmlns:a16="http://schemas.microsoft.com/office/drawing/2014/main" id="{54AE6C71-55EA-4F5D-739A-AAF9B1CD93B5}"/>
              </a:ext>
            </a:extLst>
          </p:cNvPr>
          <p:cNvSpPr txBox="1"/>
          <p:nvPr/>
        </p:nvSpPr>
        <p:spPr>
          <a:xfrm>
            <a:off x="46655" y="133928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F856795A-2740-46D2-BD84-AA7639D03C14}"/>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Tree>
    <p:extLst>
      <p:ext uri="{BB962C8B-B14F-4D97-AF65-F5344CB8AC3E}">
        <p14:creationId xmlns:p14="http://schemas.microsoft.com/office/powerpoint/2010/main" val="11181229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57932-7CB6-D4FE-6357-E9A140184F6F}"/>
              </a:ext>
            </a:extLst>
          </p:cNvPr>
          <p:cNvSpPr>
            <a:spLocks noGrp="1"/>
          </p:cNvSpPr>
          <p:nvPr>
            <p:ph type="ctrTitle"/>
          </p:nvPr>
        </p:nvSpPr>
        <p:spPr/>
        <p:txBody>
          <a:bodyPr>
            <a:normAutofit fontScale="90000"/>
          </a:bodyPr>
          <a:lstStyle/>
          <a:p>
            <a:r>
              <a:rPr lang="en-US" dirty="0"/>
              <a:t>Upper limb</a:t>
            </a:r>
          </a:p>
        </p:txBody>
      </p:sp>
      <p:sp>
        <p:nvSpPr>
          <p:cNvPr id="3" name="Subtitle 2">
            <a:extLst>
              <a:ext uri="{FF2B5EF4-FFF2-40B4-BE49-F238E27FC236}">
                <a16:creationId xmlns:a16="http://schemas.microsoft.com/office/drawing/2014/main" id="{D9461F09-CCBE-B75C-BFFB-6DC03AB1E2F3}"/>
              </a:ext>
            </a:extLst>
          </p:cNvPr>
          <p:cNvSpPr>
            <a:spLocks noGrp="1"/>
          </p:cNvSpPr>
          <p:nvPr>
            <p:ph type="subTitle" idx="1"/>
          </p:nvPr>
        </p:nvSpPr>
        <p:spPr/>
        <p:txBody>
          <a:bodyPr/>
          <a:lstStyle/>
          <a:p>
            <a:r>
              <a:rPr lang="en-US" dirty="0"/>
              <a:t>Sensory and Motor assessment</a:t>
            </a:r>
          </a:p>
        </p:txBody>
      </p:sp>
    </p:spTree>
    <p:extLst>
      <p:ext uri="{BB962C8B-B14F-4D97-AF65-F5344CB8AC3E}">
        <p14:creationId xmlns:p14="http://schemas.microsoft.com/office/powerpoint/2010/main" val="16957032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656B-7A16-449B-FA73-A71F5F265F3B}"/>
              </a:ext>
            </a:extLst>
          </p:cNvPr>
          <p:cNvSpPr>
            <a:spLocks noGrp="1"/>
          </p:cNvSpPr>
          <p:nvPr>
            <p:ph type="title"/>
          </p:nvPr>
        </p:nvSpPr>
        <p:spPr/>
        <p:txBody>
          <a:bodyPr/>
          <a:lstStyle/>
          <a:p>
            <a:r>
              <a:rPr lang="en-US" dirty="0"/>
              <a:t>Dermatomes of the upper limb</a:t>
            </a:r>
          </a:p>
        </p:txBody>
      </p:sp>
      <p:sp>
        <p:nvSpPr>
          <p:cNvPr id="3" name="Content Placeholder 2">
            <a:extLst>
              <a:ext uri="{FF2B5EF4-FFF2-40B4-BE49-F238E27FC236}">
                <a16:creationId xmlns:a16="http://schemas.microsoft.com/office/drawing/2014/main" id="{E87D8A27-1A4C-AB87-22EC-0EB078BE8034}"/>
              </a:ext>
            </a:extLst>
          </p:cNvPr>
          <p:cNvSpPr>
            <a:spLocks noGrp="1"/>
          </p:cNvSpPr>
          <p:nvPr>
            <p:ph idx="1"/>
          </p:nvPr>
        </p:nvSpPr>
        <p:spPr>
          <a:xfrm>
            <a:off x="838200" y="1305026"/>
            <a:ext cx="6878216" cy="3976100"/>
          </a:xfrm>
        </p:spPr>
        <p:txBody>
          <a:bodyPr/>
          <a:lstStyle/>
          <a:p>
            <a:r>
              <a:rPr lang="en-US" dirty="0"/>
              <a:t>Anterolateral part of the forearm: </a:t>
            </a:r>
            <a:r>
              <a:rPr lang="en-US" dirty="0">
                <a:solidFill>
                  <a:srgbClr val="FF0000"/>
                </a:solidFill>
              </a:rPr>
              <a:t>C5</a:t>
            </a:r>
          </a:p>
          <a:p>
            <a:r>
              <a:rPr lang="en-US" dirty="0"/>
              <a:t>Anteromedial part of the forearm: </a:t>
            </a:r>
            <a:r>
              <a:rPr lang="en-US" dirty="0">
                <a:solidFill>
                  <a:srgbClr val="FF0000"/>
                </a:solidFill>
              </a:rPr>
              <a:t>T1</a:t>
            </a:r>
          </a:p>
          <a:p>
            <a:r>
              <a:rPr lang="en-US" dirty="0"/>
              <a:t>Lateral part of the forearm &amp; the thumb: </a:t>
            </a:r>
            <a:r>
              <a:rPr lang="en-US" dirty="0">
                <a:solidFill>
                  <a:srgbClr val="FF0000"/>
                </a:solidFill>
              </a:rPr>
              <a:t>C6</a:t>
            </a:r>
          </a:p>
          <a:p>
            <a:r>
              <a:rPr lang="en-US" dirty="0"/>
              <a:t>Posterior part of the forearm &amp; Index and middle fingers: </a:t>
            </a:r>
            <a:r>
              <a:rPr lang="en-US" dirty="0">
                <a:solidFill>
                  <a:srgbClr val="FF0000"/>
                </a:solidFill>
              </a:rPr>
              <a:t>C7</a:t>
            </a:r>
          </a:p>
          <a:p>
            <a:r>
              <a:rPr lang="en-US" dirty="0"/>
              <a:t>Medial part of the forearm &amp; ring and little fingers: </a:t>
            </a:r>
            <a:r>
              <a:rPr lang="en-US" dirty="0">
                <a:solidFill>
                  <a:srgbClr val="FF0000"/>
                </a:solidFill>
              </a:rPr>
              <a:t>C8</a:t>
            </a:r>
          </a:p>
        </p:txBody>
      </p:sp>
      <p:pic>
        <p:nvPicPr>
          <p:cNvPr id="5" name="Picture 4">
            <a:extLst>
              <a:ext uri="{FF2B5EF4-FFF2-40B4-BE49-F238E27FC236}">
                <a16:creationId xmlns:a16="http://schemas.microsoft.com/office/drawing/2014/main" id="{7FA90B25-A1C5-4237-CE55-DB32E850A441}"/>
              </a:ext>
            </a:extLst>
          </p:cNvPr>
          <p:cNvPicPr>
            <a:picLocks noChangeAspect="1"/>
          </p:cNvPicPr>
          <p:nvPr/>
        </p:nvPicPr>
        <p:blipFill>
          <a:blip r:embed="rId2"/>
          <a:stretch>
            <a:fillRect/>
          </a:stretch>
        </p:blipFill>
        <p:spPr>
          <a:xfrm>
            <a:off x="7812774" y="1305027"/>
            <a:ext cx="3541025" cy="3976100"/>
          </a:xfrm>
          <a:prstGeom prst="rect">
            <a:avLst/>
          </a:prstGeom>
        </p:spPr>
      </p:pic>
      <p:sp>
        <p:nvSpPr>
          <p:cNvPr id="7" name="TextBox 6">
            <a:extLst>
              <a:ext uri="{FF2B5EF4-FFF2-40B4-BE49-F238E27FC236}">
                <a16:creationId xmlns:a16="http://schemas.microsoft.com/office/drawing/2014/main" id="{B9CA259B-ADF0-33F0-99E6-BD13317AABD4}"/>
              </a:ext>
            </a:extLst>
          </p:cNvPr>
          <p:cNvSpPr txBox="1"/>
          <p:nvPr/>
        </p:nvSpPr>
        <p:spPr>
          <a:xfrm>
            <a:off x="0" y="717"/>
            <a:ext cx="1422634" cy="369332"/>
          </a:xfrm>
          <a:prstGeom prst="rect">
            <a:avLst/>
          </a:prstGeom>
          <a:noFill/>
          <a:ln>
            <a:solidFill>
              <a:srgbClr val="0070C0"/>
            </a:solidFill>
          </a:ln>
        </p:spPr>
        <p:txBody>
          <a:bodyPr wrap="none" rtlCol="0">
            <a:spAutoFit/>
          </a:bodyPr>
          <a:lstStyle/>
          <a:p>
            <a:r>
              <a:rPr lang="en-US" b="1" dirty="0">
                <a:solidFill>
                  <a:srgbClr val="0070C0"/>
                </a:solidFill>
              </a:rPr>
              <a:t>Dermatomes</a:t>
            </a:r>
          </a:p>
        </p:txBody>
      </p:sp>
      <p:sp>
        <p:nvSpPr>
          <p:cNvPr id="9" name="TextBox 8">
            <a:extLst>
              <a:ext uri="{FF2B5EF4-FFF2-40B4-BE49-F238E27FC236}">
                <a16:creationId xmlns:a16="http://schemas.microsoft.com/office/drawing/2014/main" id="{4599181A-B6B1-A07B-7D3E-1FD487AC0858}"/>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2854528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0763BD-1B7E-0B70-F3CA-8E3F22897C72}"/>
              </a:ext>
            </a:extLst>
          </p:cNvPr>
          <p:cNvSpPr>
            <a:spLocks noGrp="1"/>
          </p:cNvSpPr>
          <p:nvPr>
            <p:ph type="title"/>
          </p:nvPr>
        </p:nvSpPr>
        <p:spPr>
          <a:xfrm>
            <a:off x="838200" y="365125"/>
            <a:ext cx="10515600" cy="762339"/>
          </a:xfrm>
        </p:spPr>
        <p:txBody>
          <a:bodyPr/>
          <a:lstStyle/>
          <a:p>
            <a:r>
              <a:rPr lang="en-US" dirty="0"/>
              <a:t>Overview of cervical radiculopathies</a:t>
            </a:r>
          </a:p>
        </p:txBody>
      </p:sp>
      <p:pic>
        <p:nvPicPr>
          <p:cNvPr id="5" name="Picture 4">
            <a:extLst>
              <a:ext uri="{FF2B5EF4-FFF2-40B4-BE49-F238E27FC236}">
                <a16:creationId xmlns:a16="http://schemas.microsoft.com/office/drawing/2014/main" id="{09606CFB-185C-A4A6-8658-B7F116E8590B}"/>
              </a:ext>
            </a:extLst>
          </p:cNvPr>
          <p:cNvPicPr>
            <a:picLocks noChangeAspect="1"/>
          </p:cNvPicPr>
          <p:nvPr/>
        </p:nvPicPr>
        <p:blipFill>
          <a:blip r:embed="rId2"/>
          <a:stretch>
            <a:fillRect/>
          </a:stretch>
        </p:blipFill>
        <p:spPr>
          <a:xfrm>
            <a:off x="838200" y="1397868"/>
            <a:ext cx="10515600" cy="4574286"/>
          </a:xfrm>
          <a:prstGeom prst="rect">
            <a:avLst/>
          </a:prstGeom>
          <a:noFill/>
        </p:spPr>
      </p:pic>
      <p:sp>
        <p:nvSpPr>
          <p:cNvPr id="7" name="TextBox 6">
            <a:extLst>
              <a:ext uri="{FF2B5EF4-FFF2-40B4-BE49-F238E27FC236}">
                <a16:creationId xmlns:a16="http://schemas.microsoft.com/office/drawing/2014/main" id="{F0E27431-F8AB-3011-BDB2-3C5912D2E4CA}"/>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0416633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5B74-5860-8D6C-98D6-7ACC646614B5}"/>
              </a:ext>
            </a:extLst>
          </p:cNvPr>
          <p:cNvSpPr>
            <a:spLocks noGrp="1"/>
          </p:cNvSpPr>
          <p:nvPr>
            <p:ph type="title"/>
          </p:nvPr>
        </p:nvSpPr>
        <p:spPr/>
        <p:txBody>
          <a:bodyPr/>
          <a:lstStyle/>
          <a:p>
            <a:r>
              <a:rPr lang="en-US" dirty="0"/>
              <a:t>Radiculopathies of the upper limb</a:t>
            </a:r>
          </a:p>
        </p:txBody>
      </p:sp>
      <p:sp>
        <p:nvSpPr>
          <p:cNvPr id="3" name="Content Placeholder 2">
            <a:extLst>
              <a:ext uri="{FF2B5EF4-FFF2-40B4-BE49-F238E27FC236}">
                <a16:creationId xmlns:a16="http://schemas.microsoft.com/office/drawing/2014/main" id="{6DE5C5EA-98FC-90A9-E947-7A468E568701}"/>
              </a:ext>
            </a:extLst>
          </p:cNvPr>
          <p:cNvSpPr>
            <a:spLocks noGrp="1"/>
          </p:cNvSpPr>
          <p:nvPr>
            <p:ph idx="1"/>
          </p:nvPr>
        </p:nvSpPr>
        <p:spPr/>
        <p:txBody>
          <a:bodyPr>
            <a:normAutofit lnSpcReduction="10000"/>
          </a:bodyPr>
          <a:lstStyle/>
          <a:p>
            <a:r>
              <a:rPr lang="en-US" b="1" dirty="0"/>
              <a:t>Sensation loss over thumb and lateral part of forearm, where is the  lesion ?</a:t>
            </a:r>
          </a:p>
          <a:p>
            <a:pPr marL="914400" lvl="1" indent="-457200">
              <a:buFont typeface="+mj-lt"/>
              <a:buAutoNum type="alphaLcPeriod"/>
            </a:pPr>
            <a:r>
              <a:rPr lang="en-US" dirty="0"/>
              <a:t>C5 radiculopathy</a:t>
            </a:r>
          </a:p>
          <a:p>
            <a:pPr marL="914400" lvl="1" indent="-457200">
              <a:buFont typeface="+mj-lt"/>
              <a:buAutoNum type="alphaLcPeriod"/>
            </a:pPr>
            <a:r>
              <a:rPr lang="en-US" dirty="0">
                <a:solidFill>
                  <a:srgbClr val="FF0000"/>
                </a:solidFill>
              </a:rPr>
              <a:t>C6 radiculopathy</a:t>
            </a:r>
          </a:p>
          <a:p>
            <a:pPr marL="914400" lvl="1" indent="-457200">
              <a:buFont typeface="+mj-lt"/>
              <a:buAutoNum type="alphaLcPeriod"/>
            </a:pPr>
            <a:r>
              <a:rPr lang="en-US" dirty="0"/>
              <a:t>C7 radiculopathy</a:t>
            </a:r>
          </a:p>
          <a:p>
            <a:pPr marL="914400" lvl="1" indent="-457200">
              <a:buFont typeface="+mj-lt"/>
              <a:buAutoNum type="alphaLcPeriod"/>
            </a:pPr>
            <a:r>
              <a:rPr lang="en-US" dirty="0"/>
              <a:t>C8 radiculopathy</a:t>
            </a:r>
          </a:p>
          <a:p>
            <a:pPr marL="914400" lvl="1" indent="-457200">
              <a:buFont typeface="+mj-lt"/>
              <a:buAutoNum type="alphaLcPeriod"/>
            </a:pPr>
            <a:r>
              <a:rPr lang="en-US" dirty="0"/>
              <a:t>T1 radiculopathy</a:t>
            </a:r>
          </a:p>
          <a:p>
            <a:r>
              <a:rPr lang="en-US" b="1" dirty="0"/>
              <a:t>Sensation loss over the specified area, where is the  lesion ?</a:t>
            </a:r>
          </a:p>
          <a:p>
            <a:pPr marL="914400" lvl="1" indent="-457200">
              <a:buFont typeface="+mj-lt"/>
              <a:buAutoNum type="alphaLcPeriod"/>
            </a:pPr>
            <a:r>
              <a:rPr lang="en-US" dirty="0"/>
              <a:t>C5 radiculopathy</a:t>
            </a:r>
          </a:p>
          <a:p>
            <a:pPr marL="914400" lvl="1" indent="-457200">
              <a:buFont typeface="+mj-lt"/>
              <a:buAutoNum type="alphaLcPeriod"/>
            </a:pPr>
            <a:r>
              <a:rPr lang="en-US" dirty="0"/>
              <a:t>C6 radiculopathy</a:t>
            </a:r>
          </a:p>
          <a:p>
            <a:pPr marL="914400" lvl="1" indent="-457200">
              <a:buFont typeface="+mj-lt"/>
              <a:buAutoNum type="alphaLcPeriod"/>
            </a:pPr>
            <a:r>
              <a:rPr lang="en-US" dirty="0">
                <a:solidFill>
                  <a:srgbClr val="FF0000"/>
                </a:solidFill>
              </a:rPr>
              <a:t>C7 radiculopathy</a:t>
            </a:r>
          </a:p>
          <a:p>
            <a:pPr marL="914400" lvl="1" indent="-457200">
              <a:buFont typeface="+mj-lt"/>
              <a:buAutoNum type="alphaLcPeriod"/>
            </a:pPr>
            <a:r>
              <a:rPr lang="en-US" dirty="0"/>
              <a:t>C8 radiculopathy</a:t>
            </a:r>
          </a:p>
          <a:p>
            <a:pPr marL="914400" lvl="1" indent="-457200">
              <a:buFont typeface="+mj-lt"/>
              <a:buAutoNum type="alphaLcPeriod"/>
            </a:pPr>
            <a:r>
              <a:rPr lang="en-US" dirty="0"/>
              <a:t>T1 radiculopathy</a:t>
            </a:r>
          </a:p>
        </p:txBody>
      </p:sp>
      <p:sp>
        <p:nvSpPr>
          <p:cNvPr id="7" name="TextBox 6">
            <a:extLst>
              <a:ext uri="{FF2B5EF4-FFF2-40B4-BE49-F238E27FC236}">
                <a16:creationId xmlns:a16="http://schemas.microsoft.com/office/drawing/2014/main" id="{0103596C-309F-8B95-E719-E1BDD8191991}"/>
              </a:ext>
            </a:extLst>
          </p:cNvPr>
          <p:cNvSpPr txBox="1"/>
          <p:nvPr/>
        </p:nvSpPr>
        <p:spPr>
          <a:xfrm>
            <a:off x="55986" y="391815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35EAEA7D-E02A-238F-881E-E0994DD153F6}"/>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11" name="TextBox 10">
            <a:extLst>
              <a:ext uri="{FF2B5EF4-FFF2-40B4-BE49-F238E27FC236}">
                <a16:creationId xmlns:a16="http://schemas.microsoft.com/office/drawing/2014/main" id="{19154888-66D1-318F-2D93-3234F96CA1F8}"/>
              </a:ext>
            </a:extLst>
          </p:cNvPr>
          <p:cNvSpPr txBox="1"/>
          <p:nvPr/>
        </p:nvSpPr>
        <p:spPr>
          <a:xfrm>
            <a:off x="55986" y="132423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pic>
        <p:nvPicPr>
          <p:cNvPr id="1026" name="Picture 2" descr="With One Slip, a Hand Injury Could Ruin Your Winter | Live Science">
            <a:extLst>
              <a:ext uri="{FF2B5EF4-FFF2-40B4-BE49-F238E27FC236}">
                <a16:creationId xmlns:a16="http://schemas.microsoft.com/office/drawing/2014/main" id="{A9FF7BBD-3892-02A3-7A6A-2C812F045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2678" y="3918147"/>
            <a:ext cx="1730113" cy="1966038"/>
          </a:xfrm>
          <a:prstGeom prst="rect">
            <a:avLst/>
          </a:prstGeom>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5484EF68-0137-A3F0-AE18-37CD9F270B5A}"/>
              </a:ext>
            </a:extLst>
          </p:cNvPr>
          <p:cNvSpPr/>
          <p:nvPr/>
        </p:nvSpPr>
        <p:spPr>
          <a:xfrm>
            <a:off x="10804849" y="3984172"/>
            <a:ext cx="548951" cy="8490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F01378A-2421-5129-0B23-7FE57583A79C}"/>
              </a:ext>
            </a:extLst>
          </p:cNvPr>
          <p:cNvPicPr>
            <a:picLocks noChangeAspect="1"/>
          </p:cNvPicPr>
          <p:nvPr/>
        </p:nvPicPr>
        <p:blipFill>
          <a:blip r:embed="rId3"/>
          <a:stretch>
            <a:fillRect/>
          </a:stretch>
        </p:blipFill>
        <p:spPr>
          <a:xfrm>
            <a:off x="8108145" y="1878914"/>
            <a:ext cx="3245655" cy="1746454"/>
          </a:xfrm>
          <a:prstGeom prst="rect">
            <a:avLst/>
          </a:prstGeom>
        </p:spPr>
      </p:pic>
    </p:spTree>
    <p:extLst>
      <p:ext uri="{BB962C8B-B14F-4D97-AF65-F5344CB8AC3E}">
        <p14:creationId xmlns:p14="http://schemas.microsoft.com/office/powerpoint/2010/main" val="11704867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EECE4-EBC2-3899-4D07-D9A5B7BE13A7}"/>
              </a:ext>
            </a:extLst>
          </p:cNvPr>
          <p:cNvSpPr>
            <a:spLocks noGrp="1"/>
          </p:cNvSpPr>
          <p:nvPr>
            <p:ph type="title"/>
          </p:nvPr>
        </p:nvSpPr>
        <p:spPr/>
        <p:txBody>
          <a:bodyPr/>
          <a:lstStyle/>
          <a:p>
            <a:r>
              <a:rPr lang="en-US" dirty="0"/>
              <a:t>Radiculopathies of the upper limb</a:t>
            </a:r>
          </a:p>
        </p:txBody>
      </p:sp>
      <p:sp>
        <p:nvSpPr>
          <p:cNvPr id="3" name="Content Placeholder 2">
            <a:extLst>
              <a:ext uri="{FF2B5EF4-FFF2-40B4-BE49-F238E27FC236}">
                <a16:creationId xmlns:a16="http://schemas.microsoft.com/office/drawing/2014/main" id="{00A19AEB-D231-495B-615B-250FE68ADF4D}"/>
              </a:ext>
            </a:extLst>
          </p:cNvPr>
          <p:cNvSpPr>
            <a:spLocks noGrp="1"/>
          </p:cNvSpPr>
          <p:nvPr>
            <p:ph idx="1"/>
          </p:nvPr>
        </p:nvSpPr>
        <p:spPr/>
        <p:txBody>
          <a:bodyPr/>
          <a:lstStyle/>
          <a:p>
            <a:pPr>
              <a:buFont typeface="Wingdings" panose="05000000000000000000" pitchFamily="2" charset="2"/>
              <a:buChar char="Ø"/>
            </a:pPr>
            <a:r>
              <a:rPr lang="en-US" sz="2600" dirty="0"/>
              <a:t>A patient had shoulder trauma, he was found to have flaccid paralysis of the right hand with miosis and ptosis</a:t>
            </a:r>
            <a:endParaRPr lang="ar-JO" sz="2600" dirty="0"/>
          </a:p>
          <a:p>
            <a:r>
              <a:rPr lang="en-US" b="1" dirty="0"/>
              <a:t>Which of the following nerve roots is involved in his injury ?</a:t>
            </a:r>
            <a:endParaRPr lang="ar-JO" b="1" dirty="0"/>
          </a:p>
          <a:p>
            <a:pPr marL="914400" lvl="1" indent="-457200">
              <a:buFont typeface="+mj-lt"/>
              <a:buAutoNum type="alphaLcPeriod"/>
            </a:pPr>
            <a:r>
              <a:rPr lang="en-US" dirty="0"/>
              <a:t>C5</a:t>
            </a:r>
          </a:p>
          <a:p>
            <a:pPr marL="914400" lvl="1" indent="-457200">
              <a:buFont typeface="+mj-lt"/>
              <a:buAutoNum type="alphaLcPeriod"/>
            </a:pPr>
            <a:r>
              <a:rPr lang="en-US" dirty="0"/>
              <a:t>C6</a:t>
            </a:r>
          </a:p>
          <a:p>
            <a:pPr marL="914400" lvl="1" indent="-457200">
              <a:buFont typeface="+mj-lt"/>
              <a:buAutoNum type="alphaLcPeriod"/>
            </a:pPr>
            <a:r>
              <a:rPr lang="en-US" dirty="0"/>
              <a:t>C7</a:t>
            </a:r>
          </a:p>
          <a:p>
            <a:pPr marL="914400" lvl="1" indent="-457200">
              <a:buFont typeface="+mj-lt"/>
              <a:buAutoNum type="alphaLcPeriod"/>
            </a:pPr>
            <a:r>
              <a:rPr lang="en-US" dirty="0"/>
              <a:t>C8</a:t>
            </a:r>
          </a:p>
          <a:p>
            <a:pPr marL="914400" lvl="1" indent="-457200">
              <a:buFont typeface="+mj-lt"/>
              <a:buAutoNum type="alphaLcPeriod"/>
            </a:pPr>
            <a:r>
              <a:rPr lang="en-US" dirty="0">
                <a:solidFill>
                  <a:srgbClr val="FF0000"/>
                </a:solidFill>
              </a:rPr>
              <a:t>T1</a:t>
            </a:r>
            <a:endParaRPr lang="ar-JO" dirty="0">
              <a:solidFill>
                <a:srgbClr val="FF0000"/>
              </a:solidFill>
            </a:endParaRPr>
          </a:p>
          <a:p>
            <a:pPr>
              <a:buFont typeface="Wingdings" panose="05000000000000000000" pitchFamily="2" charset="2"/>
              <a:buChar char="Ø"/>
            </a:pPr>
            <a:r>
              <a:rPr lang="en-US" dirty="0"/>
              <a:t>Paresthesia at 4th and 5th fingers, medial forearm, and arm</a:t>
            </a:r>
          </a:p>
          <a:p>
            <a:r>
              <a:rPr lang="en-US" b="1" dirty="0"/>
              <a:t>Disc prolapse at what level is the cause of this</a:t>
            </a:r>
            <a:r>
              <a:rPr lang="en-US" dirty="0"/>
              <a:t> </a:t>
            </a:r>
            <a:r>
              <a:rPr lang="en-US" b="1" dirty="0"/>
              <a:t>paresthesia ?</a:t>
            </a:r>
            <a:endParaRPr lang="ar-JO" b="1" dirty="0"/>
          </a:p>
          <a:p>
            <a:pPr lvl="1"/>
            <a:r>
              <a:rPr lang="en-US" dirty="0"/>
              <a:t>Disc prolapse at C7-T1 (not ulnar nerve palsy)</a:t>
            </a:r>
          </a:p>
        </p:txBody>
      </p:sp>
      <p:sp>
        <p:nvSpPr>
          <p:cNvPr id="6" name="TextBox 5">
            <a:extLst>
              <a:ext uri="{FF2B5EF4-FFF2-40B4-BE49-F238E27FC236}">
                <a16:creationId xmlns:a16="http://schemas.microsoft.com/office/drawing/2014/main" id="{3978F894-A9CC-7613-4AC0-E66FC16117EC}"/>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8" name="TextBox 7">
            <a:extLst>
              <a:ext uri="{FF2B5EF4-FFF2-40B4-BE49-F238E27FC236}">
                <a16:creationId xmlns:a16="http://schemas.microsoft.com/office/drawing/2014/main" id="{294C9067-6F80-DB15-2520-95E69D70B7D7}"/>
              </a:ext>
            </a:extLst>
          </p:cNvPr>
          <p:cNvSpPr txBox="1"/>
          <p:nvPr/>
        </p:nvSpPr>
        <p:spPr>
          <a:xfrm>
            <a:off x="46655" y="467769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C5E4C99D-69D1-5FAD-3191-9E91B0D3E046}"/>
              </a:ext>
            </a:extLst>
          </p:cNvPr>
          <p:cNvSpPr txBox="1"/>
          <p:nvPr/>
        </p:nvSpPr>
        <p:spPr>
          <a:xfrm>
            <a:off x="46655" y="1339280"/>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7855572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C71C-0C0A-D351-3840-3446A3A66443}"/>
              </a:ext>
            </a:extLst>
          </p:cNvPr>
          <p:cNvSpPr>
            <a:spLocks noGrp="1"/>
          </p:cNvSpPr>
          <p:nvPr>
            <p:ph type="title"/>
          </p:nvPr>
        </p:nvSpPr>
        <p:spPr/>
        <p:txBody>
          <a:bodyPr/>
          <a:lstStyle/>
          <a:p>
            <a:r>
              <a:rPr lang="en-US" dirty="0"/>
              <a:t>Brachial plexus lesions</a:t>
            </a:r>
          </a:p>
        </p:txBody>
      </p:sp>
      <p:sp>
        <p:nvSpPr>
          <p:cNvPr id="7" name="TextBox 6">
            <a:extLst>
              <a:ext uri="{FF2B5EF4-FFF2-40B4-BE49-F238E27FC236}">
                <a16:creationId xmlns:a16="http://schemas.microsoft.com/office/drawing/2014/main" id="{5C84C503-4559-5A2C-3BC8-EB7CB6566902}"/>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10" name="TextBox 9">
            <a:extLst>
              <a:ext uri="{FF2B5EF4-FFF2-40B4-BE49-F238E27FC236}">
                <a16:creationId xmlns:a16="http://schemas.microsoft.com/office/drawing/2014/main" id="{330E41F1-D89F-675E-14FF-B2DF1BDA8680}"/>
              </a:ext>
            </a:extLst>
          </p:cNvPr>
          <p:cNvSpPr txBox="1"/>
          <p:nvPr/>
        </p:nvSpPr>
        <p:spPr>
          <a:xfrm>
            <a:off x="0" y="717"/>
            <a:ext cx="2323393" cy="369332"/>
          </a:xfrm>
          <a:prstGeom prst="rect">
            <a:avLst/>
          </a:prstGeom>
          <a:noFill/>
          <a:ln>
            <a:solidFill>
              <a:srgbClr val="0070C0"/>
            </a:solidFill>
          </a:ln>
        </p:spPr>
        <p:txBody>
          <a:bodyPr wrap="none" rtlCol="0">
            <a:spAutoFit/>
          </a:bodyPr>
          <a:lstStyle/>
          <a:p>
            <a:r>
              <a:rPr lang="en-US" b="1" dirty="0">
                <a:solidFill>
                  <a:srgbClr val="0070C0"/>
                </a:solidFill>
              </a:rPr>
              <a:t>Brachial plexus lesions</a:t>
            </a:r>
          </a:p>
        </p:txBody>
      </p:sp>
      <p:sp>
        <p:nvSpPr>
          <p:cNvPr id="14" name="Content Placeholder 13">
            <a:extLst>
              <a:ext uri="{FF2B5EF4-FFF2-40B4-BE49-F238E27FC236}">
                <a16:creationId xmlns:a16="http://schemas.microsoft.com/office/drawing/2014/main" id="{B7E60845-7D84-E8FD-3303-CA04347A5726}"/>
              </a:ext>
            </a:extLst>
          </p:cNvPr>
          <p:cNvSpPr>
            <a:spLocks noGrp="1"/>
          </p:cNvSpPr>
          <p:nvPr>
            <p:ph idx="1"/>
          </p:nvPr>
        </p:nvSpPr>
        <p:spPr>
          <a:xfrm>
            <a:off x="381000" y="5337110"/>
            <a:ext cx="11430000" cy="1035699"/>
          </a:xfrm>
        </p:spPr>
        <p:txBody>
          <a:bodyPr>
            <a:normAutofit/>
          </a:bodyPr>
          <a:lstStyle/>
          <a:p>
            <a:pPr marL="0" indent="0">
              <a:buNone/>
            </a:pPr>
            <a:r>
              <a:rPr lang="en-US" b="1" dirty="0"/>
              <a:t>Nerves of the upper limb</a:t>
            </a:r>
            <a:r>
              <a:rPr lang="en-US" dirty="0"/>
              <a:t>:</a:t>
            </a:r>
          </a:p>
          <a:p>
            <a:r>
              <a:rPr lang="en-US" sz="2600" dirty="0"/>
              <a:t>Axillary, Musculocutaneous, Radial, Median, Ulnar</a:t>
            </a:r>
          </a:p>
        </p:txBody>
      </p:sp>
      <p:pic>
        <p:nvPicPr>
          <p:cNvPr id="15" name="Content Placeholder 7">
            <a:extLst>
              <a:ext uri="{FF2B5EF4-FFF2-40B4-BE49-F238E27FC236}">
                <a16:creationId xmlns:a16="http://schemas.microsoft.com/office/drawing/2014/main" id="{E970B468-31E0-B3CC-4278-A3B085D402D6}"/>
              </a:ext>
            </a:extLst>
          </p:cNvPr>
          <p:cNvPicPr>
            <a:picLocks noChangeAspect="1"/>
          </p:cNvPicPr>
          <p:nvPr/>
        </p:nvPicPr>
        <p:blipFill>
          <a:blip r:embed="rId2"/>
          <a:stretch>
            <a:fillRect/>
          </a:stretch>
        </p:blipFill>
        <p:spPr>
          <a:xfrm>
            <a:off x="381000" y="1179011"/>
            <a:ext cx="11430000" cy="3996121"/>
          </a:xfrm>
          <a:prstGeom prst="rect">
            <a:avLst/>
          </a:prstGeom>
        </p:spPr>
      </p:pic>
      <p:cxnSp>
        <p:nvCxnSpPr>
          <p:cNvPr id="17" name="Straight Connector 16">
            <a:extLst>
              <a:ext uri="{FF2B5EF4-FFF2-40B4-BE49-F238E27FC236}">
                <a16:creationId xmlns:a16="http://schemas.microsoft.com/office/drawing/2014/main" id="{FF6E54EC-7225-638F-F0D4-B55A09A6ED0E}"/>
              </a:ext>
            </a:extLst>
          </p:cNvPr>
          <p:cNvCxnSpPr>
            <a:cxnSpLocks/>
          </p:cNvCxnSpPr>
          <p:nvPr/>
        </p:nvCxnSpPr>
        <p:spPr>
          <a:xfrm>
            <a:off x="381000" y="5313785"/>
            <a:ext cx="1143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144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EF25-A62C-C495-FECE-8929B5FC5F92}"/>
              </a:ext>
            </a:extLst>
          </p:cNvPr>
          <p:cNvSpPr>
            <a:spLocks noGrp="1"/>
          </p:cNvSpPr>
          <p:nvPr>
            <p:ph type="title"/>
          </p:nvPr>
        </p:nvSpPr>
        <p:spPr/>
        <p:txBody>
          <a:bodyPr/>
          <a:lstStyle/>
          <a:p>
            <a:r>
              <a:rPr lang="en-US" dirty="0"/>
              <a:t>Meniere’s disease V.s. BPPV</a:t>
            </a:r>
          </a:p>
        </p:txBody>
      </p:sp>
      <p:graphicFrame>
        <p:nvGraphicFramePr>
          <p:cNvPr id="6" name="Table 6">
            <a:extLst>
              <a:ext uri="{FF2B5EF4-FFF2-40B4-BE49-F238E27FC236}">
                <a16:creationId xmlns:a16="http://schemas.microsoft.com/office/drawing/2014/main" id="{C38F04FB-4CE5-0406-C210-F4A3FC364EDC}"/>
              </a:ext>
            </a:extLst>
          </p:cNvPr>
          <p:cNvGraphicFramePr>
            <a:graphicFrameLocks noGrp="1"/>
          </p:cNvGraphicFramePr>
          <p:nvPr>
            <p:ph idx="1"/>
          </p:nvPr>
        </p:nvGraphicFramePr>
        <p:xfrm>
          <a:off x="838200" y="1304925"/>
          <a:ext cx="10515598" cy="26822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970314">
                  <a:extLst>
                    <a:ext uri="{9D8B030D-6E8A-4147-A177-3AD203B41FA5}">
                      <a16:colId xmlns:a16="http://schemas.microsoft.com/office/drawing/2014/main" val="2469601302"/>
                    </a:ext>
                  </a:extLst>
                </a:gridCol>
                <a:gridCol w="4272642">
                  <a:extLst>
                    <a:ext uri="{9D8B030D-6E8A-4147-A177-3AD203B41FA5}">
                      <a16:colId xmlns:a16="http://schemas.microsoft.com/office/drawing/2014/main" val="685103245"/>
                    </a:ext>
                  </a:extLst>
                </a:gridCol>
                <a:gridCol w="4272642">
                  <a:extLst>
                    <a:ext uri="{9D8B030D-6E8A-4147-A177-3AD203B41FA5}">
                      <a16:colId xmlns:a16="http://schemas.microsoft.com/office/drawing/2014/main" val="1504476761"/>
                    </a:ext>
                  </a:extLst>
                </a:gridCol>
              </a:tblGrid>
              <a:tr h="370840">
                <a:tc>
                  <a:txBody>
                    <a:bodyPr/>
                    <a:lstStyle/>
                    <a:p>
                      <a:pPr algn="ctr"/>
                      <a:endParaRPr lang="en-US" sz="2000" dirty="0"/>
                    </a:p>
                  </a:txBody>
                  <a:tcPr anchor="ctr"/>
                </a:tc>
                <a:tc>
                  <a:txBody>
                    <a:bodyPr/>
                    <a:lstStyle/>
                    <a:p>
                      <a:pPr algn="ctr"/>
                      <a:r>
                        <a:rPr lang="en-US" sz="2000" dirty="0"/>
                        <a:t>Meniere’s disease </a:t>
                      </a:r>
                    </a:p>
                  </a:txBody>
                  <a:tcPr anchor="ctr"/>
                </a:tc>
                <a:tc>
                  <a:txBody>
                    <a:bodyPr/>
                    <a:lstStyle/>
                    <a:p>
                      <a:pPr algn="ctr"/>
                      <a:r>
                        <a:rPr lang="en-US" sz="2000" dirty="0"/>
                        <a:t>BPPV</a:t>
                      </a:r>
                    </a:p>
                  </a:txBody>
                  <a:tcPr anchor="ctr"/>
                </a:tc>
                <a:extLst>
                  <a:ext uri="{0D108BD9-81ED-4DB2-BD59-A6C34878D82A}">
                    <a16:rowId xmlns:a16="http://schemas.microsoft.com/office/drawing/2014/main" val="1822023791"/>
                  </a:ext>
                </a:extLst>
              </a:tr>
              <a:tr h="370840">
                <a:tc>
                  <a:txBody>
                    <a:bodyPr/>
                    <a:lstStyle/>
                    <a:p>
                      <a:pPr algn="ctr"/>
                      <a:r>
                        <a:rPr lang="en-US" sz="2000" dirty="0"/>
                        <a:t>Pathophysiology</a:t>
                      </a:r>
                    </a:p>
                  </a:txBody>
                  <a:tcPr anchor="ctr"/>
                </a:tc>
                <a:tc>
                  <a:txBody>
                    <a:bodyPr/>
                    <a:lstStyle/>
                    <a:p>
                      <a:pPr algn="ctr"/>
                      <a:r>
                        <a:rPr lang="en-US" sz="2000" dirty="0"/>
                        <a:t>excessive endolymph</a:t>
                      </a:r>
                    </a:p>
                  </a:txBody>
                  <a:tcPr anchor="ctr"/>
                </a:tc>
                <a:tc>
                  <a:txBody>
                    <a:bodyPr/>
                    <a:lstStyle/>
                    <a:p>
                      <a:pPr algn="ctr"/>
                      <a:r>
                        <a:rPr lang="en-US" sz="2000" dirty="0"/>
                        <a:t>otoliths in the endolymphatic fluid</a:t>
                      </a:r>
                    </a:p>
                  </a:txBody>
                  <a:tcPr anchor="ctr"/>
                </a:tc>
                <a:extLst>
                  <a:ext uri="{0D108BD9-81ED-4DB2-BD59-A6C34878D82A}">
                    <a16:rowId xmlns:a16="http://schemas.microsoft.com/office/drawing/2014/main" val="1223946777"/>
                  </a:ext>
                </a:extLst>
              </a:tr>
              <a:tr h="370840">
                <a:tc>
                  <a:txBody>
                    <a:bodyPr/>
                    <a:lstStyle/>
                    <a:p>
                      <a:pPr algn="ctr"/>
                      <a:r>
                        <a:rPr lang="en-US" sz="2000" dirty="0"/>
                        <a:t>Duration</a:t>
                      </a:r>
                    </a:p>
                  </a:txBody>
                  <a:tcPr anchor="ctr"/>
                </a:tc>
                <a:tc>
                  <a:txBody>
                    <a:bodyPr/>
                    <a:lstStyle/>
                    <a:p>
                      <a:pPr algn="ctr"/>
                      <a:r>
                        <a:rPr lang="en-US" sz="2000" dirty="0"/>
                        <a:t>Hours</a:t>
                      </a:r>
                    </a:p>
                  </a:txBody>
                  <a:tcPr anchor="ctr"/>
                </a:tc>
                <a:tc>
                  <a:txBody>
                    <a:bodyPr/>
                    <a:lstStyle/>
                    <a:p>
                      <a:pPr algn="ctr"/>
                      <a:r>
                        <a:rPr lang="en-US" sz="2000" dirty="0"/>
                        <a:t>Seconds</a:t>
                      </a:r>
                    </a:p>
                  </a:txBody>
                  <a:tcPr anchor="ctr"/>
                </a:tc>
                <a:extLst>
                  <a:ext uri="{0D108BD9-81ED-4DB2-BD59-A6C34878D82A}">
                    <a16:rowId xmlns:a16="http://schemas.microsoft.com/office/drawing/2014/main" val="1931523398"/>
                  </a:ext>
                </a:extLst>
              </a:tr>
              <a:tr h="370840">
                <a:tc>
                  <a:txBody>
                    <a:bodyPr/>
                    <a:lstStyle/>
                    <a:p>
                      <a:pPr algn="ctr"/>
                      <a:r>
                        <a:rPr lang="en-US" sz="2000" dirty="0"/>
                        <a:t>Symptoms</a:t>
                      </a:r>
                    </a:p>
                  </a:txBody>
                  <a:tcPr anchor="ctr"/>
                </a:tc>
                <a:tc>
                  <a:txBody>
                    <a:bodyPr/>
                    <a:lstStyle/>
                    <a:p>
                      <a:pPr algn="ctr"/>
                      <a:r>
                        <a:rPr lang="en-US" sz="2000" dirty="0"/>
                        <a:t>Unilateral hearing loss, Tinnitus, Aural fullness</a:t>
                      </a:r>
                    </a:p>
                  </a:txBody>
                  <a:tcPr anchor="ctr"/>
                </a:tc>
                <a:tc>
                  <a:txBody>
                    <a:bodyPr/>
                    <a:lstStyle/>
                    <a:p>
                      <a:pPr algn="ctr"/>
                      <a:r>
                        <a:rPr lang="en-US" sz="2000" dirty="0"/>
                        <a:t>No hearing loss, tinnitus, or aural fullness</a:t>
                      </a:r>
                    </a:p>
                  </a:txBody>
                  <a:tcPr anchor="ctr"/>
                </a:tc>
                <a:extLst>
                  <a:ext uri="{0D108BD9-81ED-4DB2-BD59-A6C34878D82A}">
                    <a16:rowId xmlns:a16="http://schemas.microsoft.com/office/drawing/2014/main" val="2649741156"/>
                  </a:ext>
                </a:extLst>
              </a:tr>
              <a:tr h="370840">
                <a:tc>
                  <a:txBody>
                    <a:bodyPr/>
                    <a:lstStyle/>
                    <a:p>
                      <a:pPr algn="ctr"/>
                      <a:r>
                        <a:rPr lang="en-US" sz="2000" dirty="0"/>
                        <a:t>Test for diagnosis</a:t>
                      </a:r>
                    </a:p>
                  </a:txBody>
                  <a:tcPr anchor="ctr"/>
                </a:tc>
                <a:tc>
                  <a:txBody>
                    <a:bodyPr/>
                    <a:lstStyle/>
                    <a:p>
                      <a:pPr algn="ctr"/>
                      <a:r>
                        <a:rPr lang="en-US" sz="2000" dirty="0"/>
                        <a:t>Pure tone audiometry</a:t>
                      </a:r>
                    </a:p>
                  </a:txBody>
                  <a:tcPr anchor="ctr"/>
                </a:tc>
                <a:tc>
                  <a:txBody>
                    <a:bodyPr/>
                    <a:lstStyle/>
                    <a:p>
                      <a:pPr algn="ctr"/>
                      <a:r>
                        <a:rPr lang="en-US" sz="2000" dirty="0"/>
                        <a:t>Dix-Hallpike maneuver</a:t>
                      </a:r>
                    </a:p>
                  </a:txBody>
                  <a:tcPr anchor="ctr"/>
                </a:tc>
                <a:extLst>
                  <a:ext uri="{0D108BD9-81ED-4DB2-BD59-A6C34878D82A}">
                    <a16:rowId xmlns:a16="http://schemas.microsoft.com/office/drawing/2014/main" val="1621347737"/>
                  </a:ext>
                </a:extLst>
              </a:tr>
              <a:tr h="370840">
                <a:tc>
                  <a:txBody>
                    <a:bodyPr/>
                    <a:lstStyle/>
                    <a:p>
                      <a:pPr algn="ctr"/>
                      <a:r>
                        <a:rPr lang="en-US" sz="2000" dirty="0"/>
                        <a:t>Treatment</a:t>
                      </a:r>
                    </a:p>
                  </a:txBody>
                  <a:tcPr anchor="ctr"/>
                </a:tc>
                <a:tc>
                  <a:txBody>
                    <a:bodyPr/>
                    <a:lstStyle/>
                    <a:p>
                      <a:pPr algn="ctr"/>
                      <a:r>
                        <a:rPr lang="en-US" sz="2000" dirty="0"/>
                        <a:t>low salt intake, diuretics</a:t>
                      </a:r>
                    </a:p>
                  </a:txBody>
                  <a:tcPr anchor="ctr"/>
                </a:tc>
                <a:tc>
                  <a:txBody>
                    <a:bodyPr/>
                    <a:lstStyle/>
                    <a:p>
                      <a:pPr algn="ctr"/>
                      <a:r>
                        <a:rPr lang="en-US" sz="2000" dirty="0"/>
                        <a:t>Epley maneuver</a:t>
                      </a:r>
                    </a:p>
                  </a:txBody>
                  <a:tcPr anchor="ctr"/>
                </a:tc>
                <a:extLst>
                  <a:ext uri="{0D108BD9-81ED-4DB2-BD59-A6C34878D82A}">
                    <a16:rowId xmlns:a16="http://schemas.microsoft.com/office/drawing/2014/main" val="611433317"/>
                  </a:ext>
                </a:extLst>
              </a:tr>
            </a:tbl>
          </a:graphicData>
        </a:graphic>
      </p:graphicFrame>
      <p:sp>
        <p:nvSpPr>
          <p:cNvPr id="5" name="TextBox 4">
            <a:extLst>
              <a:ext uri="{FF2B5EF4-FFF2-40B4-BE49-F238E27FC236}">
                <a16:creationId xmlns:a16="http://schemas.microsoft.com/office/drawing/2014/main" id="{35702DAC-DCD2-76B0-FE7A-D8E138AFD440}"/>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Content Placeholder 2">
            <a:extLst>
              <a:ext uri="{FF2B5EF4-FFF2-40B4-BE49-F238E27FC236}">
                <a16:creationId xmlns:a16="http://schemas.microsoft.com/office/drawing/2014/main" id="{E8BF391C-96CE-CC43-7039-51092947F552}"/>
              </a:ext>
            </a:extLst>
          </p:cNvPr>
          <p:cNvSpPr txBox="1">
            <a:spLocks/>
          </p:cNvSpPr>
          <p:nvPr/>
        </p:nvSpPr>
        <p:spPr>
          <a:xfrm>
            <a:off x="838200" y="4164626"/>
            <a:ext cx="10515600" cy="2012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16475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1647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647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In what disease do we find otoliths in the endolymphatic fluid ?</a:t>
            </a:r>
          </a:p>
          <a:p>
            <a:pPr lvl="1"/>
            <a:r>
              <a:rPr lang="en-US" dirty="0"/>
              <a:t>Benign paroxysmal positional vertigo</a:t>
            </a:r>
          </a:p>
          <a:p>
            <a:r>
              <a:rPr lang="en-US" b="1" dirty="0"/>
              <a:t>The condition caused by excessive endolymph is called ?</a:t>
            </a:r>
          </a:p>
          <a:p>
            <a:pPr lvl="1"/>
            <a:r>
              <a:rPr lang="en-US" dirty="0"/>
              <a:t>Meniere’s disease</a:t>
            </a:r>
          </a:p>
          <a:p>
            <a:pPr lvl="1"/>
            <a:endParaRPr lang="en-US" dirty="0"/>
          </a:p>
        </p:txBody>
      </p:sp>
      <p:sp>
        <p:nvSpPr>
          <p:cNvPr id="9" name="TextBox 8">
            <a:extLst>
              <a:ext uri="{FF2B5EF4-FFF2-40B4-BE49-F238E27FC236}">
                <a16:creationId xmlns:a16="http://schemas.microsoft.com/office/drawing/2014/main" id="{522F9859-0998-0D59-28C4-9F88B83D1D97}"/>
              </a:ext>
            </a:extLst>
          </p:cNvPr>
          <p:cNvSpPr txBox="1"/>
          <p:nvPr/>
        </p:nvSpPr>
        <p:spPr>
          <a:xfrm>
            <a:off x="46655" y="511635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grpSp>
        <p:nvGrpSpPr>
          <p:cNvPr id="8" name="Group 7">
            <a:extLst>
              <a:ext uri="{FF2B5EF4-FFF2-40B4-BE49-F238E27FC236}">
                <a16:creationId xmlns:a16="http://schemas.microsoft.com/office/drawing/2014/main" id="{B492F181-7D95-935E-E80A-F25CB0E3FB27}"/>
              </a:ext>
            </a:extLst>
          </p:cNvPr>
          <p:cNvGrpSpPr/>
          <p:nvPr/>
        </p:nvGrpSpPr>
        <p:grpSpPr>
          <a:xfrm>
            <a:off x="46655" y="4050929"/>
            <a:ext cx="838200" cy="656570"/>
            <a:chOff x="46655" y="4116918"/>
            <a:chExt cx="838200" cy="656570"/>
          </a:xfrm>
        </p:grpSpPr>
        <p:sp>
          <p:nvSpPr>
            <p:cNvPr id="11" name="TextBox 10">
              <a:extLst>
                <a:ext uri="{FF2B5EF4-FFF2-40B4-BE49-F238E27FC236}">
                  <a16:creationId xmlns:a16="http://schemas.microsoft.com/office/drawing/2014/main" id="{9EAB5A93-FF8E-0619-A9F2-F12A0F3EEA4B}"/>
                </a:ext>
              </a:extLst>
            </p:cNvPr>
            <p:cNvSpPr txBox="1"/>
            <p:nvPr/>
          </p:nvSpPr>
          <p:spPr>
            <a:xfrm>
              <a:off x="46655" y="411691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4" name="TextBox 3">
              <a:extLst>
                <a:ext uri="{FF2B5EF4-FFF2-40B4-BE49-F238E27FC236}">
                  <a16:creationId xmlns:a16="http://schemas.microsoft.com/office/drawing/2014/main" id="{C4257D99-FC76-F211-3698-9DB6720901C2}"/>
                </a:ext>
              </a:extLst>
            </p:cNvPr>
            <p:cNvSpPr txBox="1"/>
            <p:nvPr/>
          </p:nvSpPr>
          <p:spPr>
            <a:xfrm>
              <a:off x="46655" y="446571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grpSp>
    </p:spTree>
    <p:extLst>
      <p:ext uri="{BB962C8B-B14F-4D97-AF65-F5344CB8AC3E}">
        <p14:creationId xmlns:p14="http://schemas.microsoft.com/office/powerpoint/2010/main" val="8956184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5D9F2-1BE6-AE38-6860-F7AF92ED9F7B}"/>
              </a:ext>
            </a:extLst>
          </p:cNvPr>
          <p:cNvSpPr>
            <a:spLocks noGrp="1"/>
          </p:cNvSpPr>
          <p:nvPr>
            <p:ph type="title"/>
          </p:nvPr>
        </p:nvSpPr>
        <p:spPr/>
        <p:txBody>
          <a:bodyPr/>
          <a:lstStyle/>
          <a:p>
            <a:r>
              <a:rPr lang="en-US" dirty="0"/>
              <a:t>Erb’s palsy and Klumpke palsy</a:t>
            </a:r>
          </a:p>
        </p:txBody>
      </p:sp>
      <p:pic>
        <p:nvPicPr>
          <p:cNvPr id="7" name="Content Placeholder 6">
            <a:extLst>
              <a:ext uri="{FF2B5EF4-FFF2-40B4-BE49-F238E27FC236}">
                <a16:creationId xmlns:a16="http://schemas.microsoft.com/office/drawing/2014/main" id="{72BF415E-15FD-796F-7F3F-1939AF9CB5FF}"/>
              </a:ext>
            </a:extLst>
          </p:cNvPr>
          <p:cNvPicPr>
            <a:picLocks noGrp="1" noChangeAspect="1"/>
          </p:cNvPicPr>
          <p:nvPr>
            <p:ph idx="1"/>
          </p:nvPr>
        </p:nvPicPr>
        <p:blipFill>
          <a:blip r:embed="rId2"/>
          <a:stretch>
            <a:fillRect/>
          </a:stretch>
        </p:blipFill>
        <p:spPr>
          <a:xfrm>
            <a:off x="838200" y="1307206"/>
            <a:ext cx="10515600" cy="4854904"/>
          </a:xfrm>
        </p:spPr>
      </p:pic>
      <p:sp>
        <p:nvSpPr>
          <p:cNvPr id="8" name="TextBox 7">
            <a:extLst>
              <a:ext uri="{FF2B5EF4-FFF2-40B4-BE49-F238E27FC236}">
                <a16:creationId xmlns:a16="http://schemas.microsoft.com/office/drawing/2014/main" id="{A9456CA4-1751-B337-0ABA-DB7F82C85016}"/>
              </a:ext>
            </a:extLst>
          </p:cNvPr>
          <p:cNvSpPr txBox="1"/>
          <p:nvPr/>
        </p:nvSpPr>
        <p:spPr>
          <a:xfrm>
            <a:off x="0" y="717"/>
            <a:ext cx="2323393" cy="369332"/>
          </a:xfrm>
          <a:prstGeom prst="rect">
            <a:avLst/>
          </a:prstGeom>
          <a:noFill/>
          <a:ln>
            <a:solidFill>
              <a:srgbClr val="0070C0"/>
            </a:solidFill>
          </a:ln>
        </p:spPr>
        <p:txBody>
          <a:bodyPr wrap="none" rtlCol="0">
            <a:spAutoFit/>
          </a:bodyPr>
          <a:lstStyle/>
          <a:p>
            <a:r>
              <a:rPr lang="en-US" b="1" dirty="0">
                <a:solidFill>
                  <a:srgbClr val="0070C0"/>
                </a:solidFill>
              </a:rPr>
              <a:t>Brachial plexus lesions</a:t>
            </a:r>
          </a:p>
        </p:txBody>
      </p:sp>
      <p:sp>
        <p:nvSpPr>
          <p:cNvPr id="10" name="TextBox 9">
            <a:extLst>
              <a:ext uri="{FF2B5EF4-FFF2-40B4-BE49-F238E27FC236}">
                <a16:creationId xmlns:a16="http://schemas.microsoft.com/office/drawing/2014/main" id="{CFDB0641-71C7-6DBD-372C-EE5B87BEFA7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3506557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DFC5-EBCF-47C0-D6C2-F2E546A7FE8C}"/>
              </a:ext>
            </a:extLst>
          </p:cNvPr>
          <p:cNvSpPr>
            <a:spLocks noGrp="1"/>
          </p:cNvSpPr>
          <p:nvPr>
            <p:ph type="title"/>
          </p:nvPr>
        </p:nvSpPr>
        <p:spPr/>
        <p:txBody>
          <a:bodyPr/>
          <a:lstStyle/>
          <a:p>
            <a:r>
              <a:rPr lang="en-US" b="1" dirty="0">
                <a:solidFill>
                  <a:srgbClr val="FF0000"/>
                </a:solidFill>
              </a:rPr>
              <a:t>Winging of the scapula</a:t>
            </a:r>
          </a:p>
        </p:txBody>
      </p:sp>
      <p:sp>
        <p:nvSpPr>
          <p:cNvPr id="3" name="Content Placeholder 2">
            <a:extLst>
              <a:ext uri="{FF2B5EF4-FFF2-40B4-BE49-F238E27FC236}">
                <a16:creationId xmlns:a16="http://schemas.microsoft.com/office/drawing/2014/main" id="{E3373DFF-9586-DAFC-B7FF-644074C46971}"/>
              </a:ext>
            </a:extLst>
          </p:cNvPr>
          <p:cNvSpPr>
            <a:spLocks noGrp="1"/>
          </p:cNvSpPr>
          <p:nvPr>
            <p:ph idx="1"/>
          </p:nvPr>
        </p:nvSpPr>
        <p:spPr>
          <a:xfrm>
            <a:off x="838199" y="1231641"/>
            <a:ext cx="6859555" cy="3424335"/>
          </a:xfrm>
        </p:spPr>
        <p:txBody>
          <a:bodyPr>
            <a:normAutofit/>
          </a:bodyPr>
          <a:lstStyle/>
          <a:p>
            <a:r>
              <a:rPr lang="en-US" sz="3200" dirty="0"/>
              <a:t>Medial winging from disruption to Long thoracic nerve </a:t>
            </a:r>
            <a:r>
              <a:rPr lang="en-US" sz="3200" dirty="0">
                <a:latin typeface="Arial" panose="020B0604020202020204" pitchFamily="34" charset="0"/>
                <a:cs typeface="Arial" panose="020B0604020202020204" pitchFamily="34" charset="0"/>
              </a:rPr>
              <a:t>→ </a:t>
            </a:r>
            <a:r>
              <a:rPr lang="en-US" sz="3200" dirty="0"/>
              <a:t>Serratus anterior</a:t>
            </a:r>
          </a:p>
          <a:p>
            <a:r>
              <a:rPr lang="en-US" sz="3200" dirty="0"/>
              <a:t>Lateral winging from disruption to</a:t>
            </a:r>
          </a:p>
          <a:p>
            <a:pPr lvl="1"/>
            <a:r>
              <a:rPr lang="en-US" sz="3200" dirty="0"/>
              <a:t>Spinal accessory</a:t>
            </a:r>
            <a:r>
              <a:rPr lang="en-US" sz="3200" dirty="0">
                <a:latin typeface="Arial" panose="020B0604020202020204" pitchFamily="34" charset="0"/>
                <a:cs typeface="Arial" panose="020B0604020202020204" pitchFamily="34" charset="0"/>
              </a:rPr>
              <a:t> →</a:t>
            </a:r>
            <a:r>
              <a:rPr lang="en-US" sz="3200" dirty="0"/>
              <a:t> Trapezius </a:t>
            </a:r>
          </a:p>
          <a:p>
            <a:pPr lvl="1"/>
            <a:r>
              <a:rPr lang="en-US" sz="3200" dirty="0"/>
              <a:t>Dorsal scapular </a:t>
            </a:r>
            <a:r>
              <a:rPr lang="en-US" sz="3200" dirty="0">
                <a:latin typeface="Arial" panose="020B0604020202020204" pitchFamily="34" charset="0"/>
                <a:cs typeface="Arial" panose="020B0604020202020204" pitchFamily="34" charset="0"/>
              </a:rPr>
              <a:t>→ </a:t>
            </a:r>
            <a:r>
              <a:rPr lang="en-US" sz="3200" dirty="0"/>
              <a:t>Rhomboids </a:t>
            </a:r>
          </a:p>
        </p:txBody>
      </p:sp>
      <p:pic>
        <p:nvPicPr>
          <p:cNvPr id="5" name="Picture 4">
            <a:extLst>
              <a:ext uri="{FF2B5EF4-FFF2-40B4-BE49-F238E27FC236}">
                <a16:creationId xmlns:a16="http://schemas.microsoft.com/office/drawing/2014/main" id="{DB987129-EBE4-F209-4B46-C2FA3C4C052B}"/>
              </a:ext>
            </a:extLst>
          </p:cNvPr>
          <p:cNvPicPr>
            <a:picLocks noChangeAspect="1"/>
          </p:cNvPicPr>
          <p:nvPr/>
        </p:nvPicPr>
        <p:blipFill rotWithShape="1">
          <a:blip r:embed="rId2">
            <a:extLst>
              <a:ext uri="{28A0092B-C50C-407E-A947-70E740481C1C}">
                <a14:useLocalDpi xmlns:a14="http://schemas.microsoft.com/office/drawing/2010/main" val="0"/>
              </a:ext>
            </a:extLst>
          </a:blip>
          <a:srcRect t="2365"/>
          <a:stretch/>
        </p:blipFill>
        <p:spPr>
          <a:xfrm>
            <a:off x="7865706" y="1231641"/>
            <a:ext cx="3488094" cy="341820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54C4016-F65F-6576-E268-BC256CD8B98B}"/>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9" name="object 3">
            <a:extLst>
              <a:ext uri="{FF2B5EF4-FFF2-40B4-BE49-F238E27FC236}">
                <a16:creationId xmlns:a16="http://schemas.microsoft.com/office/drawing/2014/main" id="{D86BDECD-E7A9-C9AF-7836-768E34279BB9}"/>
              </a:ext>
            </a:extLst>
          </p:cNvPr>
          <p:cNvPicPr/>
          <p:nvPr/>
        </p:nvPicPr>
        <p:blipFill>
          <a:blip r:embed="rId3" cstate="print"/>
          <a:stretch>
            <a:fillRect/>
          </a:stretch>
        </p:blipFill>
        <p:spPr>
          <a:xfrm>
            <a:off x="7865706" y="4754020"/>
            <a:ext cx="2571262" cy="2001343"/>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00DC1444-224B-CE8D-03F2-988836194B2B}"/>
              </a:ext>
            </a:extLst>
          </p:cNvPr>
          <p:cNvSpPr txBox="1">
            <a:spLocks/>
          </p:cNvSpPr>
          <p:nvPr/>
        </p:nvSpPr>
        <p:spPr>
          <a:xfrm>
            <a:off x="838200" y="4754019"/>
            <a:ext cx="6859554" cy="2001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16475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1647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647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Which nerve is affected ?</a:t>
            </a:r>
          </a:p>
          <a:p>
            <a:pPr lvl="1"/>
            <a:r>
              <a:rPr lang="en-US" dirty="0"/>
              <a:t>long thoracic nerve</a:t>
            </a:r>
          </a:p>
        </p:txBody>
      </p:sp>
      <p:sp>
        <p:nvSpPr>
          <p:cNvPr id="12" name="TextBox 11">
            <a:extLst>
              <a:ext uri="{FF2B5EF4-FFF2-40B4-BE49-F238E27FC236}">
                <a16:creationId xmlns:a16="http://schemas.microsoft.com/office/drawing/2014/main" id="{D57F128C-66E8-A935-409A-0DDF27C163CA}"/>
              </a:ext>
            </a:extLst>
          </p:cNvPr>
          <p:cNvSpPr txBox="1"/>
          <p:nvPr/>
        </p:nvSpPr>
        <p:spPr>
          <a:xfrm>
            <a:off x="55986" y="480455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
        <p:nvSpPr>
          <p:cNvPr id="14" name="TextBox 13">
            <a:extLst>
              <a:ext uri="{FF2B5EF4-FFF2-40B4-BE49-F238E27FC236}">
                <a16:creationId xmlns:a16="http://schemas.microsoft.com/office/drawing/2014/main" id="{61D365BC-DCC9-8020-7F2F-F863BCEA3847}"/>
              </a:ext>
            </a:extLst>
          </p:cNvPr>
          <p:cNvSpPr txBox="1"/>
          <p:nvPr/>
        </p:nvSpPr>
        <p:spPr>
          <a:xfrm>
            <a:off x="0" y="717"/>
            <a:ext cx="2323393" cy="369332"/>
          </a:xfrm>
          <a:prstGeom prst="rect">
            <a:avLst/>
          </a:prstGeom>
          <a:noFill/>
          <a:ln>
            <a:solidFill>
              <a:srgbClr val="0070C0"/>
            </a:solidFill>
          </a:ln>
        </p:spPr>
        <p:txBody>
          <a:bodyPr wrap="none" rtlCol="0">
            <a:spAutoFit/>
          </a:bodyPr>
          <a:lstStyle/>
          <a:p>
            <a:r>
              <a:rPr lang="en-US" b="1" dirty="0">
                <a:solidFill>
                  <a:srgbClr val="0070C0"/>
                </a:solidFill>
              </a:rPr>
              <a:t>Brachial plexus lesions</a:t>
            </a:r>
          </a:p>
        </p:txBody>
      </p:sp>
    </p:spTree>
    <p:extLst>
      <p:ext uri="{BB962C8B-B14F-4D97-AF65-F5344CB8AC3E}">
        <p14:creationId xmlns:p14="http://schemas.microsoft.com/office/powerpoint/2010/main" val="18578433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D240E-EBF8-7E1B-16FA-163215BF2FCB}"/>
              </a:ext>
            </a:extLst>
          </p:cNvPr>
          <p:cNvSpPr>
            <a:spLocks noGrp="1"/>
          </p:cNvSpPr>
          <p:nvPr>
            <p:ph type="title"/>
          </p:nvPr>
        </p:nvSpPr>
        <p:spPr/>
        <p:txBody>
          <a:bodyPr/>
          <a:lstStyle/>
          <a:p>
            <a:r>
              <a:rPr lang="en-US" dirty="0"/>
              <a:t>Radial nerve lesion</a:t>
            </a:r>
          </a:p>
        </p:txBody>
      </p:sp>
      <p:sp>
        <p:nvSpPr>
          <p:cNvPr id="3" name="Content Placeholder 2">
            <a:extLst>
              <a:ext uri="{FF2B5EF4-FFF2-40B4-BE49-F238E27FC236}">
                <a16:creationId xmlns:a16="http://schemas.microsoft.com/office/drawing/2014/main" id="{C3335F4D-61FB-3A25-E4C9-CC60B0B9E3BC}"/>
              </a:ext>
            </a:extLst>
          </p:cNvPr>
          <p:cNvSpPr>
            <a:spLocks noGrp="1"/>
          </p:cNvSpPr>
          <p:nvPr>
            <p:ph idx="1"/>
          </p:nvPr>
        </p:nvSpPr>
        <p:spPr>
          <a:xfrm>
            <a:off x="838200" y="1305026"/>
            <a:ext cx="7046167" cy="4871938"/>
          </a:xfrm>
        </p:spPr>
        <p:txBody>
          <a:bodyPr>
            <a:normAutofit/>
          </a:bodyPr>
          <a:lstStyle/>
          <a:p>
            <a:r>
              <a:rPr lang="en-US" b="1" dirty="0"/>
              <a:t>This area is </a:t>
            </a:r>
            <a:r>
              <a:rPr lang="en-US" b="1" u="sng" dirty="0"/>
              <a:t>supported by</a:t>
            </a:r>
            <a:r>
              <a:rPr lang="en-US" b="1" dirty="0"/>
              <a:t> which nerve ?</a:t>
            </a:r>
          </a:p>
          <a:p>
            <a:pPr lvl="1"/>
            <a:r>
              <a:rPr lang="en-US" dirty="0"/>
              <a:t>Radial nerve</a:t>
            </a:r>
          </a:p>
          <a:p>
            <a:r>
              <a:rPr lang="en-US" b="1" u="sng" dirty="0"/>
              <a:t>Sensation</a:t>
            </a:r>
            <a:r>
              <a:rPr lang="en-US" b="1" dirty="0"/>
              <a:t> by which nerve ?</a:t>
            </a:r>
          </a:p>
          <a:p>
            <a:pPr lvl="1"/>
            <a:r>
              <a:rPr lang="en-US" dirty="0"/>
              <a:t>Superficial Radial nerve</a:t>
            </a:r>
          </a:p>
          <a:p>
            <a:r>
              <a:rPr lang="en-GB" b="1" dirty="0"/>
              <a:t>The patient has </a:t>
            </a:r>
            <a:r>
              <a:rPr lang="en-GB" b="1" u="sng" dirty="0"/>
              <a:t>sensory loss</a:t>
            </a:r>
            <a:r>
              <a:rPr lang="en-GB" b="1" dirty="0"/>
              <a:t> at the specified area, which nerve is affected ? </a:t>
            </a:r>
          </a:p>
          <a:p>
            <a:pPr lvl="1"/>
            <a:r>
              <a:rPr lang="en-US" dirty="0"/>
              <a:t>Superficial Radial nerve</a:t>
            </a:r>
            <a:endParaRPr lang="en-GB" dirty="0"/>
          </a:p>
          <a:p>
            <a:r>
              <a:rPr lang="en-GB" b="1" dirty="0"/>
              <a:t>What is the most common site of injury ?</a:t>
            </a:r>
            <a:endParaRPr lang="en-US" b="1" dirty="0"/>
          </a:p>
          <a:p>
            <a:pPr lvl="1"/>
            <a:r>
              <a:rPr lang="en-US" dirty="0"/>
              <a:t>Midshaft fracture of humerus</a:t>
            </a:r>
          </a:p>
          <a:p>
            <a:r>
              <a:rPr lang="en-US" b="1" dirty="0"/>
              <a:t>Mention one clinical sign for nerve lesion</a:t>
            </a:r>
          </a:p>
          <a:p>
            <a:pPr lvl="1"/>
            <a:r>
              <a:rPr lang="en-US" dirty="0"/>
              <a:t>Wrist drop (lesion above the elbow)</a:t>
            </a:r>
          </a:p>
        </p:txBody>
      </p:sp>
      <p:sp>
        <p:nvSpPr>
          <p:cNvPr id="7" name="TextBox 6">
            <a:extLst>
              <a:ext uri="{FF2B5EF4-FFF2-40B4-BE49-F238E27FC236}">
                <a16:creationId xmlns:a16="http://schemas.microsoft.com/office/drawing/2014/main" id="{F1D46C72-C35E-0658-5B8C-E484DCC5C35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
        <p:nvSpPr>
          <p:cNvPr id="9" name="TextBox 8">
            <a:extLst>
              <a:ext uri="{FF2B5EF4-FFF2-40B4-BE49-F238E27FC236}">
                <a16:creationId xmlns:a16="http://schemas.microsoft.com/office/drawing/2014/main" id="{1CFF634E-5363-8D72-EF22-DB9BFDE37707}"/>
              </a:ext>
            </a:extLst>
          </p:cNvPr>
          <p:cNvSpPr txBox="1"/>
          <p:nvPr/>
        </p:nvSpPr>
        <p:spPr>
          <a:xfrm>
            <a:off x="55986" y="135224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DAE3889A-CEC7-068C-9925-978D76F2F207}"/>
              </a:ext>
            </a:extLst>
          </p:cNvPr>
          <p:cNvSpPr txBox="1"/>
          <p:nvPr/>
        </p:nvSpPr>
        <p:spPr>
          <a:xfrm>
            <a:off x="55986" y="316238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3" name="TextBox 12">
            <a:extLst>
              <a:ext uri="{FF2B5EF4-FFF2-40B4-BE49-F238E27FC236}">
                <a16:creationId xmlns:a16="http://schemas.microsoft.com/office/drawing/2014/main" id="{24A418BA-089E-D637-2E11-61BEA4524051}"/>
              </a:ext>
            </a:extLst>
          </p:cNvPr>
          <p:cNvSpPr txBox="1"/>
          <p:nvPr/>
        </p:nvSpPr>
        <p:spPr>
          <a:xfrm>
            <a:off x="55986" y="535506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5" name="TextBox 14">
            <a:extLst>
              <a:ext uri="{FF2B5EF4-FFF2-40B4-BE49-F238E27FC236}">
                <a16:creationId xmlns:a16="http://schemas.microsoft.com/office/drawing/2014/main" id="{95A74432-7FF7-1B14-747D-27BE18CEBDF1}"/>
              </a:ext>
            </a:extLst>
          </p:cNvPr>
          <p:cNvSpPr txBox="1"/>
          <p:nvPr/>
        </p:nvSpPr>
        <p:spPr>
          <a:xfrm>
            <a:off x="55986" y="444999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7" name="TextBox 16">
            <a:extLst>
              <a:ext uri="{FF2B5EF4-FFF2-40B4-BE49-F238E27FC236}">
                <a16:creationId xmlns:a16="http://schemas.microsoft.com/office/drawing/2014/main" id="{8ABB1948-7262-5923-67A9-CC957391E9F7}"/>
              </a:ext>
            </a:extLst>
          </p:cNvPr>
          <p:cNvSpPr txBox="1"/>
          <p:nvPr/>
        </p:nvSpPr>
        <p:spPr>
          <a:xfrm>
            <a:off x="55986" y="225731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pic>
        <p:nvPicPr>
          <p:cNvPr id="6" name="Picture 2" descr="Superficial Radial nerve - Anatomy - Orthobullets">
            <a:extLst>
              <a:ext uri="{FF2B5EF4-FFF2-40B4-BE49-F238E27FC236}">
                <a16:creationId xmlns:a16="http://schemas.microsoft.com/office/drawing/2014/main" id="{0C77BAFB-C49A-9984-977E-B22FE745F9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94" t="10491" r="11444" b="18998"/>
          <a:stretch/>
        </p:blipFill>
        <p:spPr bwMode="auto">
          <a:xfrm>
            <a:off x="8017187" y="1305026"/>
            <a:ext cx="3814027" cy="2326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D86C0DD-F9ED-C169-6216-260E3220493E}"/>
              </a:ext>
            </a:extLst>
          </p:cNvPr>
          <p:cNvSpPr/>
          <p:nvPr/>
        </p:nvSpPr>
        <p:spPr>
          <a:xfrm>
            <a:off x="7947206" y="3740995"/>
            <a:ext cx="3953988" cy="2435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
              </a:spcBef>
              <a:buFont typeface="Arial" panose="020B0604020202020204" pitchFamily="34" charset="0"/>
              <a:buChar char="•"/>
            </a:pPr>
            <a:r>
              <a:rPr lang="en-US" dirty="0">
                <a:solidFill>
                  <a:srgbClr val="0070C0"/>
                </a:solidFill>
              </a:rPr>
              <a:t>Injuries above the elbow cause loss of sensation over posterior arm, forearm and dorsal hand, wrist drop with decreased grip strength </a:t>
            </a:r>
          </a:p>
          <a:p>
            <a:pPr marL="285750" indent="-285750">
              <a:spcBef>
                <a:spcPts val="600"/>
              </a:spcBef>
              <a:buFont typeface="Arial" panose="020B0604020202020204" pitchFamily="34" charset="0"/>
              <a:buChar char="•"/>
            </a:pPr>
            <a:r>
              <a:rPr lang="en-US" dirty="0">
                <a:solidFill>
                  <a:srgbClr val="0070C0"/>
                </a:solidFill>
              </a:rPr>
              <a:t>Injuries below the elbow cause distal </a:t>
            </a:r>
            <a:r>
              <a:rPr lang="en-US" dirty="0" err="1">
                <a:solidFill>
                  <a:srgbClr val="0070C0"/>
                </a:solidFill>
              </a:rPr>
              <a:t>paresthesias</a:t>
            </a:r>
            <a:r>
              <a:rPr lang="en-US" dirty="0">
                <a:solidFill>
                  <a:srgbClr val="0070C0"/>
                </a:solidFill>
              </a:rPr>
              <a:t> without wrist drop</a:t>
            </a:r>
          </a:p>
          <a:p>
            <a:pPr marL="285750" indent="-285750">
              <a:spcBef>
                <a:spcPts val="600"/>
              </a:spcBef>
              <a:buFont typeface="Arial" panose="020B0604020202020204" pitchFamily="34" charset="0"/>
              <a:buChar char="•"/>
            </a:pPr>
            <a:r>
              <a:rPr lang="en-US" dirty="0">
                <a:solidFill>
                  <a:srgbClr val="0070C0"/>
                </a:solidFill>
              </a:rPr>
              <a:t>Triceps function and posterior arm sensation spared in midshaft fracture</a:t>
            </a:r>
          </a:p>
        </p:txBody>
      </p:sp>
    </p:spTree>
    <p:extLst>
      <p:ext uri="{BB962C8B-B14F-4D97-AF65-F5344CB8AC3E}">
        <p14:creationId xmlns:p14="http://schemas.microsoft.com/office/powerpoint/2010/main" val="370080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A2FF-EAAF-E2D5-ED62-699618A307B8}"/>
              </a:ext>
            </a:extLst>
          </p:cNvPr>
          <p:cNvSpPr>
            <a:spLocks noGrp="1"/>
          </p:cNvSpPr>
          <p:nvPr>
            <p:ph type="title"/>
          </p:nvPr>
        </p:nvSpPr>
        <p:spPr/>
        <p:txBody>
          <a:bodyPr/>
          <a:lstStyle/>
          <a:p>
            <a:r>
              <a:rPr lang="en-US" dirty="0"/>
              <a:t>MCQ – Radial nerve injury</a:t>
            </a:r>
          </a:p>
        </p:txBody>
      </p:sp>
      <p:sp>
        <p:nvSpPr>
          <p:cNvPr id="3" name="Content Placeholder 2">
            <a:extLst>
              <a:ext uri="{FF2B5EF4-FFF2-40B4-BE49-F238E27FC236}">
                <a16:creationId xmlns:a16="http://schemas.microsoft.com/office/drawing/2014/main" id="{D80D0104-E23B-32C7-4430-765FF724720C}"/>
              </a:ext>
            </a:extLst>
          </p:cNvPr>
          <p:cNvSpPr>
            <a:spLocks noGrp="1"/>
          </p:cNvSpPr>
          <p:nvPr>
            <p:ph idx="1"/>
          </p:nvPr>
        </p:nvSpPr>
        <p:spPr/>
        <p:txBody>
          <a:bodyPr/>
          <a:lstStyle/>
          <a:p>
            <a:r>
              <a:rPr lang="en-US" b="1" dirty="0"/>
              <a:t> How to exclude Radial nerve palsy ?</a:t>
            </a:r>
          </a:p>
          <a:p>
            <a:pPr marL="914400" lvl="1" indent="-457200">
              <a:buFont typeface="+mj-lt"/>
              <a:buAutoNum type="alphaLcPeriod"/>
            </a:pPr>
            <a:r>
              <a:rPr lang="en-US" dirty="0"/>
              <a:t>Loss of extension at the elbow</a:t>
            </a:r>
          </a:p>
          <a:p>
            <a:pPr marL="914400" lvl="1" indent="-457200">
              <a:buFont typeface="+mj-lt"/>
              <a:buAutoNum type="alphaLcPeriod"/>
            </a:pPr>
            <a:r>
              <a:rPr lang="en-US" dirty="0"/>
              <a:t>Cannot flex the arm in pronation position</a:t>
            </a:r>
          </a:p>
          <a:p>
            <a:pPr marL="914400" lvl="1" indent="-457200">
              <a:buFont typeface="+mj-lt"/>
              <a:buAutoNum type="alphaLcPeriod"/>
            </a:pPr>
            <a:r>
              <a:rPr lang="en-US" dirty="0"/>
              <a:t>Loss of the triceps jerk</a:t>
            </a:r>
          </a:p>
          <a:p>
            <a:pPr marL="914400" lvl="1" indent="-457200">
              <a:buFont typeface="+mj-lt"/>
              <a:buAutoNum type="alphaLcPeriod"/>
            </a:pPr>
            <a:r>
              <a:rPr lang="en-US" dirty="0">
                <a:solidFill>
                  <a:srgbClr val="FF0000"/>
                </a:solidFill>
              </a:rPr>
              <a:t>Normal sensation at snuff box</a:t>
            </a:r>
          </a:p>
          <a:p>
            <a:pPr marL="914400" lvl="1" indent="-457200">
              <a:buFont typeface="+mj-lt"/>
              <a:buAutoNum type="alphaLcPeriod"/>
            </a:pPr>
            <a:r>
              <a:rPr lang="en-US" dirty="0"/>
              <a:t>Cannot adduct the thumb</a:t>
            </a:r>
          </a:p>
          <a:p>
            <a:r>
              <a:rPr lang="en-US" b="1" dirty="0"/>
              <a:t>Radial nerve is responsible about all of the following, except ?</a:t>
            </a:r>
          </a:p>
          <a:p>
            <a:pPr marL="914400" lvl="1" indent="-457200">
              <a:buFont typeface="+mj-lt"/>
              <a:buAutoNum type="alphaLcPeriod"/>
            </a:pPr>
            <a:r>
              <a:rPr lang="en-US" dirty="0">
                <a:solidFill>
                  <a:srgbClr val="FF0000"/>
                </a:solidFill>
              </a:rPr>
              <a:t>Flexion of the arm when pronated</a:t>
            </a:r>
          </a:p>
          <a:p>
            <a:pPr marL="914400" lvl="1" indent="-457200">
              <a:buFont typeface="+mj-lt"/>
              <a:buAutoNum type="alphaLcPeriod"/>
            </a:pPr>
            <a:endParaRPr lang="en-US" dirty="0"/>
          </a:p>
        </p:txBody>
      </p:sp>
      <p:sp>
        <p:nvSpPr>
          <p:cNvPr id="5" name="TextBox 4">
            <a:extLst>
              <a:ext uri="{FF2B5EF4-FFF2-40B4-BE49-F238E27FC236}">
                <a16:creationId xmlns:a16="http://schemas.microsoft.com/office/drawing/2014/main" id="{0AA95F78-68BD-D303-A754-264B14402F01}"/>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7" name="TextBox 6">
            <a:extLst>
              <a:ext uri="{FF2B5EF4-FFF2-40B4-BE49-F238E27FC236}">
                <a16:creationId xmlns:a16="http://schemas.microsoft.com/office/drawing/2014/main" id="{E7C93AB4-79AC-6C7F-7163-52E1C2288E77}"/>
              </a:ext>
            </a:extLst>
          </p:cNvPr>
          <p:cNvSpPr txBox="1"/>
          <p:nvPr/>
        </p:nvSpPr>
        <p:spPr>
          <a:xfrm>
            <a:off x="46655" y="384093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B9829B54-78F2-69F9-7EE8-A0772A4B4026}"/>
              </a:ext>
            </a:extLst>
          </p:cNvPr>
          <p:cNvSpPr txBox="1"/>
          <p:nvPr/>
        </p:nvSpPr>
        <p:spPr>
          <a:xfrm>
            <a:off x="46655" y="133928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8105218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A530-983C-C7A7-A53E-8422CEABA040}"/>
              </a:ext>
            </a:extLst>
          </p:cNvPr>
          <p:cNvSpPr>
            <a:spLocks noGrp="1"/>
          </p:cNvSpPr>
          <p:nvPr>
            <p:ph type="title"/>
          </p:nvPr>
        </p:nvSpPr>
        <p:spPr/>
        <p:txBody>
          <a:bodyPr/>
          <a:lstStyle/>
          <a:p>
            <a:r>
              <a:rPr lang="en-US" dirty="0"/>
              <a:t>Hand muscles</a:t>
            </a:r>
          </a:p>
        </p:txBody>
      </p:sp>
      <p:sp>
        <p:nvSpPr>
          <p:cNvPr id="5" name="TextBox 4">
            <a:extLst>
              <a:ext uri="{FF2B5EF4-FFF2-40B4-BE49-F238E27FC236}">
                <a16:creationId xmlns:a16="http://schemas.microsoft.com/office/drawing/2014/main" id="{113C607F-5B00-6082-8EDB-D29C913B299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9" name="Picture 8">
            <a:extLst>
              <a:ext uri="{FF2B5EF4-FFF2-40B4-BE49-F238E27FC236}">
                <a16:creationId xmlns:a16="http://schemas.microsoft.com/office/drawing/2014/main" id="{DFA280D6-91C2-8ECE-CBB9-B63B628F03D4}"/>
              </a:ext>
            </a:extLst>
          </p:cNvPr>
          <p:cNvPicPr>
            <a:picLocks noChangeAspect="1"/>
          </p:cNvPicPr>
          <p:nvPr/>
        </p:nvPicPr>
        <p:blipFill>
          <a:blip r:embed="rId2"/>
          <a:stretch>
            <a:fillRect/>
          </a:stretch>
        </p:blipFill>
        <p:spPr>
          <a:xfrm>
            <a:off x="1339137" y="1180905"/>
            <a:ext cx="9513726" cy="2849289"/>
          </a:xfrm>
          <a:prstGeom prst="rect">
            <a:avLst/>
          </a:prstGeom>
        </p:spPr>
      </p:pic>
      <p:pic>
        <p:nvPicPr>
          <p:cNvPr id="11" name="Picture 2">
            <a:extLst>
              <a:ext uri="{FF2B5EF4-FFF2-40B4-BE49-F238E27FC236}">
                <a16:creationId xmlns:a16="http://schemas.microsoft.com/office/drawing/2014/main" id="{844830FC-B86F-A84C-2333-DD8C9C2EC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654" y="4159866"/>
            <a:ext cx="2324878" cy="2504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A541E78-484F-349A-2A04-D849E636E1B1}"/>
              </a:ext>
            </a:extLst>
          </p:cNvPr>
          <p:cNvSpPr>
            <a:spLocks noGrp="1"/>
          </p:cNvSpPr>
          <p:nvPr>
            <p:ph idx="1"/>
          </p:nvPr>
        </p:nvSpPr>
        <p:spPr>
          <a:xfrm>
            <a:off x="1329808" y="4159866"/>
            <a:ext cx="7124080" cy="2580456"/>
          </a:xfrm>
        </p:spPr>
        <p:txBody>
          <a:bodyPr anchor="t">
            <a:normAutofit/>
          </a:bodyPr>
          <a:lstStyle/>
          <a:p>
            <a:r>
              <a:rPr lang="en-US" dirty="0"/>
              <a:t>Which nerve is affected ?</a:t>
            </a:r>
          </a:p>
          <a:p>
            <a:pPr lvl="1"/>
            <a:r>
              <a:rPr lang="en-US" dirty="0"/>
              <a:t>Ulnar nerve</a:t>
            </a:r>
          </a:p>
          <a:p>
            <a:pPr lvl="1"/>
            <a:endParaRPr lang="en-US" dirty="0"/>
          </a:p>
          <a:p>
            <a:pPr lvl="1"/>
            <a:r>
              <a:rPr lang="en-US" dirty="0"/>
              <a:t>The ulnar nerve supply all the intrinsic muscles of the hand</a:t>
            </a:r>
          </a:p>
        </p:txBody>
      </p:sp>
      <p:cxnSp>
        <p:nvCxnSpPr>
          <p:cNvPr id="27" name="Straight Connector 26">
            <a:extLst>
              <a:ext uri="{FF2B5EF4-FFF2-40B4-BE49-F238E27FC236}">
                <a16:creationId xmlns:a16="http://schemas.microsoft.com/office/drawing/2014/main" id="{13B5BD10-7C07-7C68-D14B-7BC060A06AB4}"/>
              </a:ext>
            </a:extLst>
          </p:cNvPr>
          <p:cNvCxnSpPr>
            <a:cxnSpLocks/>
          </p:cNvCxnSpPr>
          <p:nvPr/>
        </p:nvCxnSpPr>
        <p:spPr>
          <a:xfrm>
            <a:off x="1329806" y="4023809"/>
            <a:ext cx="9513726"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550E6D5-265A-DB38-EEDD-9E203755CDA0}"/>
              </a:ext>
            </a:extLst>
          </p:cNvPr>
          <p:cNvSpPr txBox="1"/>
          <p:nvPr/>
        </p:nvSpPr>
        <p:spPr>
          <a:xfrm>
            <a:off x="5431766" y="4209514"/>
            <a:ext cx="958720" cy="338554"/>
          </a:xfrm>
          <a:prstGeom prst="rect">
            <a:avLst/>
          </a:prstGeom>
          <a:noFill/>
          <a:ln>
            <a:solidFill>
              <a:srgbClr val="FF0000"/>
            </a:solidFill>
          </a:ln>
        </p:spPr>
        <p:txBody>
          <a:bodyPr wrap="square" rtlCol="0">
            <a:spAutoFit/>
          </a:bodyPr>
          <a:lstStyle/>
          <a:p>
            <a:pPr algn="ctr" rtl="1"/>
            <a:r>
              <a:rPr lang="ar-JO" sz="1600" b="1" dirty="0">
                <a:solidFill>
                  <a:srgbClr val="FF0000"/>
                </a:solidFill>
              </a:rPr>
              <a:t>سنوات (</a:t>
            </a:r>
            <a:r>
              <a:rPr lang="en-US" sz="1600" b="1" dirty="0">
                <a:solidFill>
                  <a:srgbClr val="FF0000"/>
                </a:solidFill>
              </a:rPr>
              <a:t>1</a:t>
            </a:r>
            <a:r>
              <a:rPr lang="ar-JO" sz="1600" b="1" dirty="0">
                <a:solidFill>
                  <a:srgbClr val="FF0000"/>
                </a:solidFill>
              </a:rPr>
              <a:t>)</a:t>
            </a:r>
            <a:endParaRPr lang="en-US" sz="1600" b="1" dirty="0">
              <a:solidFill>
                <a:srgbClr val="FF0000"/>
              </a:solidFill>
            </a:endParaRPr>
          </a:p>
        </p:txBody>
      </p:sp>
    </p:spTree>
    <p:extLst>
      <p:ext uri="{BB962C8B-B14F-4D97-AF65-F5344CB8AC3E}">
        <p14:creationId xmlns:p14="http://schemas.microsoft.com/office/powerpoint/2010/main" val="28380297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1BD7-D266-E16D-1CC1-ECF4FA042D5D}"/>
              </a:ext>
            </a:extLst>
          </p:cNvPr>
          <p:cNvSpPr>
            <a:spLocks noGrp="1"/>
          </p:cNvSpPr>
          <p:nvPr>
            <p:ph type="title"/>
          </p:nvPr>
        </p:nvSpPr>
        <p:spPr/>
        <p:txBody>
          <a:bodyPr/>
          <a:lstStyle/>
          <a:p>
            <a:r>
              <a:rPr lang="en-US" dirty="0"/>
              <a:t>Distortions of the hand (Median &amp; Ulnar)</a:t>
            </a:r>
          </a:p>
        </p:txBody>
      </p:sp>
      <p:sp>
        <p:nvSpPr>
          <p:cNvPr id="3" name="Content Placeholder 2">
            <a:extLst>
              <a:ext uri="{FF2B5EF4-FFF2-40B4-BE49-F238E27FC236}">
                <a16:creationId xmlns:a16="http://schemas.microsoft.com/office/drawing/2014/main" id="{DD22EB64-7B4E-D9F6-3F83-08C7103FD689}"/>
              </a:ext>
            </a:extLst>
          </p:cNvPr>
          <p:cNvSpPr>
            <a:spLocks noGrp="1"/>
          </p:cNvSpPr>
          <p:nvPr>
            <p:ph idx="1"/>
          </p:nvPr>
        </p:nvSpPr>
        <p:spPr>
          <a:xfrm>
            <a:off x="838200" y="1221049"/>
            <a:ext cx="10515600" cy="2071441"/>
          </a:xfrm>
        </p:spPr>
        <p:txBody>
          <a:bodyPr>
            <a:normAutofit fontScale="92500" lnSpcReduction="20000"/>
          </a:bodyPr>
          <a:lstStyle/>
          <a:p>
            <a:r>
              <a:rPr lang="en-US" sz="2400" dirty="0"/>
              <a:t>At rest, a balance exists between the extrinsic flexors and extensors of the hand, as well as the intrinsic muscles of the hand, particularly the lumbrical muscles (flexion of MCP, extension of DIP and PIP joints)</a:t>
            </a:r>
          </a:p>
          <a:p>
            <a:r>
              <a:rPr lang="en-US" sz="2400" b="1" dirty="0"/>
              <a:t>Proximal nerve lesion</a:t>
            </a:r>
            <a:r>
              <a:rPr lang="en-US" sz="2400" dirty="0"/>
              <a:t>: Above the elbow (both forearm and hand muscles are affected), deficits present during voluntary flexion of the digits</a:t>
            </a:r>
          </a:p>
          <a:p>
            <a:r>
              <a:rPr lang="en-US" sz="2400" b="1" dirty="0"/>
              <a:t>Distal nerve lesion</a:t>
            </a:r>
            <a:r>
              <a:rPr lang="en-US" sz="2400" dirty="0"/>
              <a:t>: Above the branches to the hand muscles (lumbricals), results in clawing upon digits extension</a:t>
            </a:r>
          </a:p>
        </p:txBody>
      </p:sp>
      <p:sp>
        <p:nvSpPr>
          <p:cNvPr id="5" name="TextBox 4">
            <a:extLst>
              <a:ext uri="{FF2B5EF4-FFF2-40B4-BE49-F238E27FC236}">
                <a16:creationId xmlns:a16="http://schemas.microsoft.com/office/drawing/2014/main" id="{20E6A164-9E1A-E5E2-D827-8BBE6A5EC858}"/>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9" name="Picture 8">
            <a:extLst>
              <a:ext uri="{FF2B5EF4-FFF2-40B4-BE49-F238E27FC236}">
                <a16:creationId xmlns:a16="http://schemas.microsoft.com/office/drawing/2014/main" id="{B862FB60-44AE-6047-75B2-CA70FDB9A07C}"/>
              </a:ext>
            </a:extLst>
          </p:cNvPr>
          <p:cNvPicPr>
            <a:picLocks noChangeAspect="1"/>
          </p:cNvPicPr>
          <p:nvPr/>
        </p:nvPicPr>
        <p:blipFill>
          <a:blip r:embed="rId2"/>
          <a:stretch>
            <a:fillRect/>
          </a:stretch>
        </p:blipFill>
        <p:spPr>
          <a:xfrm>
            <a:off x="1295400" y="3348476"/>
            <a:ext cx="9601200" cy="3356741"/>
          </a:xfrm>
          <a:prstGeom prst="rect">
            <a:avLst/>
          </a:prstGeom>
          <a:ln w="19050">
            <a:solidFill>
              <a:srgbClr val="FF0000"/>
            </a:solidFill>
          </a:ln>
        </p:spPr>
      </p:pic>
      <p:sp>
        <p:nvSpPr>
          <p:cNvPr id="10" name="TextBox 9">
            <a:extLst>
              <a:ext uri="{FF2B5EF4-FFF2-40B4-BE49-F238E27FC236}">
                <a16:creationId xmlns:a16="http://schemas.microsoft.com/office/drawing/2014/main" id="{AD1269B0-5975-5310-92B2-BE206A2F191A}"/>
              </a:ext>
            </a:extLst>
          </p:cNvPr>
          <p:cNvSpPr txBox="1"/>
          <p:nvPr/>
        </p:nvSpPr>
        <p:spPr>
          <a:xfrm rot="1800000">
            <a:off x="10780494" y="2944256"/>
            <a:ext cx="485193" cy="369332"/>
          </a:xfrm>
          <a:prstGeom prst="rect">
            <a:avLst/>
          </a:prstGeom>
          <a:noFill/>
          <a:ln>
            <a:solidFill>
              <a:srgbClr val="FF0000"/>
            </a:solidFill>
          </a:ln>
        </p:spPr>
        <p:txBody>
          <a:bodyPr wrap="square" rtlCol="0">
            <a:spAutoFit/>
          </a:bodyPr>
          <a:lstStyle/>
          <a:p>
            <a:pPr algn="ctr" rtl="1"/>
            <a:r>
              <a:rPr lang="ar-JO" b="1" dirty="0">
                <a:solidFill>
                  <a:srgbClr val="FF0000"/>
                </a:solidFill>
              </a:rPr>
              <a:t>مهم</a:t>
            </a:r>
            <a:endParaRPr lang="en-US" b="1" dirty="0">
              <a:solidFill>
                <a:srgbClr val="FF0000"/>
              </a:solidFill>
            </a:endParaRPr>
          </a:p>
        </p:txBody>
      </p:sp>
      <p:sp>
        <p:nvSpPr>
          <p:cNvPr id="12" name="TextBox 11">
            <a:extLst>
              <a:ext uri="{FF2B5EF4-FFF2-40B4-BE49-F238E27FC236}">
                <a16:creationId xmlns:a16="http://schemas.microsoft.com/office/drawing/2014/main" id="{5559035B-BD2E-7ED4-1040-6C0190F797A0}"/>
              </a:ext>
            </a:extLst>
          </p:cNvPr>
          <p:cNvSpPr txBox="1"/>
          <p:nvPr/>
        </p:nvSpPr>
        <p:spPr>
          <a:xfrm>
            <a:off x="0" y="717"/>
            <a:ext cx="2392001" cy="369332"/>
          </a:xfrm>
          <a:prstGeom prst="rect">
            <a:avLst/>
          </a:prstGeom>
          <a:noFill/>
          <a:ln>
            <a:solidFill>
              <a:srgbClr val="0070C0"/>
            </a:solidFill>
          </a:ln>
        </p:spPr>
        <p:txBody>
          <a:bodyPr wrap="square" rtlCol="0">
            <a:spAutoFit/>
          </a:bodyPr>
          <a:lstStyle/>
          <a:p>
            <a:r>
              <a:rPr lang="en-US" b="1" dirty="0">
                <a:solidFill>
                  <a:srgbClr val="0070C0"/>
                </a:solidFill>
              </a:rPr>
              <a:t>Distortions of the hand</a:t>
            </a:r>
          </a:p>
        </p:txBody>
      </p:sp>
    </p:spTree>
    <p:extLst>
      <p:ext uri="{BB962C8B-B14F-4D97-AF65-F5344CB8AC3E}">
        <p14:creationId xmlns:p14="http://schemas.microsoft.com/office/powerpoint/2010/main" val="38203710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0E43-36C6-CE09-1327-8B6457B37D7D}"/>
              </a:ext>
            </a:extLst>
          </p:cNvPr>
          <p:cNvSpPr>
            <a:spLocks noGrp="1"/>
          </p:cNvSpPr>
          <p:nvPr>
            <p:ph type="title"/>
          </p:nvPr>
        </p:nvSpPr>
        <p:spPr/>
        <p:txBody>
          <a:bodyPr/>
          <a:lstStyle/>
          <a:p>
            <a:r>
              <a:rPr lang="en-US" dirty="0"/>
              <a:t>The patient is in resting position</a:t>
            </a:r>
          </a:p>
        </p:txBody>
      </p:sp>
      <p:sp>
        <p:nvSpPr>
          <p:cNvPr id="3" name="Content Placeholder 2">
            <a:extLst>
              <a:ext uri="{FF2B5EF4-FFF2-40B4-BE49-F238E27FC236}">
                <a16:creationId xmlns:a16="http://schemas.microsoft.com/office/drawing/2014/main" id="{0943ED51-7CF0-3634-0CE4-53FACBE402BE}"/>
              </a:ext>
            </a:extLst>
          </p:cNvPr>
          <p:cNvSpPr>
            <a:spLocks noGrp="1"/>
          </p:cNvSpPr>
          <p:nvPr>
            <p:ph idx="1"/>
          </p:nvPr>
        </p:nvSpPr>
        <p:spPr>
          <a:xfrm>
            <a:off x="838200" y="1249040"/>
            <a:ext cx="10515600" cy="5413015"/>
          </a:xfrm>
        </p:spPr>
        <p:txBody>
          <a:bodyPr>
            <a:normAutofit lnSpcReduction="10000"/>
          </a:bodyPr>
          <a:lstStyle/>
          <a:p>
            <a:r>
              <a:rPr lang="en-US" b="1" dirty="0"/>
              <a:t>What is the affected nerve ?</a:t>
            </a:r>
          </a:p>
          <a:p>
            <a:pPr lvl="1"/>
            <a:r>
              <a:rPr lang="en-US" dirty="0"/>
              <a:t>Ulnar (Distal ulnar nerve)</a:t>
            </a:r>
          </a:p>
          <a:p>
            <a:r>
              <a:rPr lang="en-US" b="1" dirty="0"/>
              <a:t>Name of abnormality ?</a:t>
            </a:r>
          </a:p>
          <a:p>
            <a:pPr lvl="1"/>
            <a:r>
              <a:rPr lang="en-US" dirty="0"/>
              <a:t>Ulnar claw hand deformity</a:t>
            </a:r>
          </a:p>
          <a:p>
            <a:r>
              <a:rPr lang="en-US" b="1" dirty="0"/>
              <a:t>What is the most common cause ? </a:t>
            </a:r>
          </a:p>
          <a:p>
            <a:pPr lvl="1"/>
            <a:r>
              <a:rPr lang="en-US" dirty="0"/>
              <a:t>Fracture of hook of hamate</a:t>
            </a:r>
          </a:p>
          <a:p>
            <a:pPr>
              <a:buFont typeface="Wingdings" panose="05000000000000000000" pitchFamily="2" charset="2"/>
              <a:buChar char="Ø"/>
            </a:pPr>
            <a:r>
              <a:rPr lang="en-US" b="1" dirty="0">
                <a:solidFill>
                  <a:srgbClr val="0070C0"/>
                </a:solidFill>
              </a:rPr>
              <a:t>If this lesion was inspected upon </a:t>
            </a:r>
            <a:r>
              <a:rPr lang="en-US" sz="2800" b="1" dirty="0">
                <a:solidFill>
                  <a:srgbClr val="0070C0"/>
                </a:solidFill>
              </a:rPr>
              <a:t>digits flexion</a:t>
            </a:r>
          </a:p>
          <a:p>
            <a:r>
              <a:rPr lang="en-US" b="1" dirty="0">
                <a:solidFill>
                  <a:srgbClr val="0070C0"/>
                </a:solidFill>
              </a:rPr>
              <a:t>What is the affected nerve ?</a:t>
            </a:r>
          </a:p>
          <a:p>
            <a:pPr lvl="1"/>
            <a:r>
              <a:rPr lang="en-US" dirty="0">
                <a:solidFill>
                  <a:srgbClr val="0070C0"/>
                </a:solidFill>
              </a:rPr>
              <a:t>Median (Proximal median nerve)</a:t>
            </a:r>
          </a:p>
          <a:p>
            <a:r>
              <a:rPr lang="en-US" b="1" dirty="0">
                <a:solidFill>
                  <a:srgbClr val="0070C0"/>
                </a:solidFill>
              </a:rPr>
              <a:t>Name of abnormality ?</a:t>
            </a:r>
          </a:p>
          <a:p>
            <a:pPr lvl="1"/>
            <a:r>
              <a:rPr lang="en-US" dirty="0">
                <a:solidFill>
                  <a:srgbClr val="0070C0"/>
                </a:solidFill>
              </a:rPr>
              <a:t>“Hand of benediction”</a:t>
            </a:r>
          </a:p>
          <a:p>
            <a:r>
              <a:rPr lang="en-US" b="1" dirty="0">
                <a:solidFill>
                  <a:srgbClr val="0070C0"/>
                </a:solidFill>
              </a:rPr>
              <a:t>What is the most common cause ? </a:t>
            </a:r>
          </a:p>
          <a:p>
            <a:pPr lvl="1"/>
            <a:r>
              <a:rPr lang="en-US" dirty="0">
                <a:solidFill>
                  <a:srgbClr val="0070C0"/>
                </a:solidFill>
              </a:rPr>
              <a:t>Supracondylar fracture of humerus</a:t>
            </a:r>
          </a:p>
        </p:txBody>
      </p:sp>
      <p:pic>
        <p:nvPicPr>
          <p:cNvPr id="4" name="صورة 3">
            <a:extLst>
              <a:ext uri="{FF2B5EF4-FFF2-40B4-BE49-F238E27FC236}">
                <a16:creationId xmlns:a16="http://schemas.microsoft.com/office/drawing/2014/main" id="{A0887FE6-EAC0-31CF-D012-BCA7B68D70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5078" y="1249041"/>
            <a:ext cx="3618722" cy="24168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60D09D6-CCB2-D5F4-5147-392F9862C50B}"/>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8</a:t>
            </a:r>
            <a:r>
              <a:rPr lang="ar-JO" b="1" dirty="0">
                <a:solidFill>
                  <a:srgbClr val="FF0000"/>
                </a:solidFill>
              </a:rPr>
              <a:t>)</a:t>
            </a:r>
            <a:endParaRPr lang="en-US" b="1" dirty="0">
              <a:solidFill>
                <a:srgbClr val="FF0000"/>
              </a:solidFill>
            </a:endParaRPr>
          </a:p>
        </p:txBody>
      </p:sp>
      <p:sp>
        <p:nvSpPr>
          <p:cNvPr id="8" name="TextBox 7">
            <a:extLst>
              <a:ext uri="{FF2B5EF4-FFF2-40B4-BE49-F238E27FC236}">
                <a16:creationId xmlns:a16="http://schemas.microsoft.com/office/drawing/2014/main" id="{A031C75D-5D32-8320-210E-3197F55A8C37}"/>
              </a:ext>
            </a:extLst>
          </p:cNvPr>
          <p:cNvSpPr txBox="1"/>
          <p:nvPr/>
        </p:nvSpPr>
        <p:spPr>
          <a:xfrm>
            <a:off x="55986" y="291977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3912A1CD-4230-1EB2-8CF6-3DE80A611D69}"/>
              </a:ext>
            </a:extLst>
          </p:cNvPr>
          <p:cNvSpPr txBox="1"/>
          <p:nvPr/>
        </p:nvSpPr>
        <p:spPr>
          <a:xfrm>
            <a:off x="55986" y="126826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7</a:t>
            </a:r>
            <a:r>
              <a:rPr lang="ar-JO" sz="1400" b="1" dirty="0">
                <a:solidFill>
                  <a:srgbClr val="FF0000"/>
                </a:solidFill>
              </a:rPr>
              <a:t>)</a:t>
            </a:r>
            <a:endParaRPr lang="en-US" sz="1400" b="1" dirty="0">
              <a:solidFill>
                <a:srgbClr val="FF0000"/>
              </a:solidFill>
            </a:endParaRPr>
          </a:p>
        </p:txBody>
      </p:sp>
      <p:sp>
        <p:nvSpPr>
          <p:cNvPr id="12" name="TextBox 11">
            <a:extLst>
              <a:ext uri="{FF2B5EF4-FFF2-40B4-BE49-F238E27FC236}">
                <a16:creationId xmlns:a16="http://schemas.microsoft.com/office/drawing/2014/main" id="{247EA6C2-C747-DFB4-A5FC-61FC4EBD7A68}"/>
              </a:ext>
            </a:extLst>
          </p:cNvPr>
          <p:cNvSpPr txBox="1"/>
          <p:nvPr/>
        </p:nvSpPr>
        <p:spPr>
          <a:xfrm>
            <a:off x="55986" y="209868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913A7A97-FB2B-C903-18A9-26E6353C9B22}"/>
              </a:ext>
            </a:extLst>
          </p:cNvPr>
          <p:cNvSpPr txBox="1"/>
          <p:nvPr/>
        </p:nvSpPr>
        <p:spPr>
          <a:xfrm>
            <a:off x="0" y="717"/>
            <a:ext cx="2392001" cy="369332"/>
          </a:xfrm>
          <a:prstGeom prst="rect">
            <a:avLst/>
          </a:prstGeom>
          <a:noFill/>
          <a:ln>
            <a:solidFill>
              <a:srgbClr val="0070C0"/>
            </a:solidFill>
          </a:ln>
        </p:spPr>
        <p:txBody>
          <a:bodyPr wrap="square" rtlCol="0">
            <a:spAutoFit/>
          </a:bodyPr>
          <a:lstStyle/>
          <a:p>
            <a:r>
              <a:rPr lang="en-US" b="1" dirty="0">
                <a:solidFill>
                  <a:srgbClr val="0070C0"/>
                </a:solidFill>
              </a:rPr>
              <a:t>Distortions of the hand</a:t>
            </a:r>
          </a:p>
        </p:txBody>
      </p:sp>
    </p:spTree>
    <p:extLst>
      <p:ext uri="{BB962C8B-B14F-4D97-AF65-F5344CB8AC3E}">
        <p14:creationId xmlns:p14="http://schemas.microsoft.com/office/powerpoint/2010/main" val="16756904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15E11-8A21-E3AA-2A2F-4DB0C624DBEE}"/>
              </a:ext>
            </a:extLst>
          </p:cNvPr>
          <p:cNvSpPr>
            <a:spLocks noGrp="1"/>
          </p:cNvSpPr>
          <p:nvPr>
            <p:ph type="title"/>
          </p:nvPr>
        </p:nvSpPr>
        <p:spPr/>
        <p:txBody>
          <a:bodyPr/>
          <a:lstStyle/>
          <a:p>
            <a:r>
              <a:rPr lang="en-US" dirty="0"/>
              <a:t>MCQ – Clawing</a:t>
            </a:r>
          </a:p>
        </p:txBody>
      </p:sp>
      <p:sp>
        <p:nvSpPr>
          <p:cNvPr id="3" name="Content Placeholder 2">
            <a:extLst>
              <a:ext uri="{FF2B5EF4-FFF2-40B4-BE49-F238E27FC236}">
                <a16:creationId xmlns:a16="http://schemas.microsoft.com/office/drawing/2014/main" id="{B4662C3D-9DE4-FDA4-6AEC-1148424FD3DC}"/>
              </a:ext>
            </a:extLst>
          </p:cNvPr>
          <p:cNvSpPr>
            <a:spLocks noGrp="1"/>
          </p:cNvSpPr>
          <p:nvPr>
            <p:ph idx="1"/>
          </p:nvPr>
        </p:nvSpPr>
        <p:spPr>
          <a:xfrm>
            <a:off x="838200" y="1305026"/>
            <a:ext cx="6675408" cy="4871938"/>
          </a:xfrm>
        </p:spPr>
        <p:txBody>
          <a:bodyPr/>
          <a:lstStyle/>
          <a:p>
            <a:r>
              <a:rPr lang="en-US" dirty="0"/>
              <a:t>Which of the following is wrong about this deformity ?</a:t>
            </a:r>
          </a:p>
          <a:p>
            <a:pPr marL="971550" lvl="1" indent="-514350">
              <a:buFont typeface="+mj-lt"/>
              <a:buAutoNum type="alphaLcPeriod"/>
            </a:pPr>
            <a:r>
              <a:rPr lang="en-US" dirty="0">
                <a:solidFill>
                  <a:srgbClr val="FF0000"/>
                </a:solidFill>
              </a:rPr>
              <a:t>The more proximal the Ulnar nerve injury the worse</a:t>
            </a:r>
          </a:p>
          <a:p>
            <a:pPr marL="971550" lvl="1" indent="-514350">
              <a:buFont typeface="+mj-lt"/>
              <a:buAutoNum type="alphaLcPeriod"/>
            </a:pPr>
            <a:r>
              <a:rPr lang="en-US" dirty="0"/>
              <a:t>It is due to distal ulnar nerve palsy</a:t>
            </a:r>
          </a:p>
          <a:p>
            <a:pPr marL="971550" lvl="1" indent="-514350">
              <a:buFont typeface="+mj-lt"/>
              <a:buAutoNum type="alphaLcPeriod"/>
            </a:pPr>
            <a:r>
              <a:rPr lang="en-US" dirty="0"/>
              <a:t>Can result from wrist laceration</a:t>
            </a:r>
          </a:p>
          <a:p>
            <a:pPr marL="971550" lvl="1" indent="-514350">
              <a:buFont typeface="+mj-lt"/>
              <a:buAutoNum type="alphaLcPeriod"/>
            </a:pPr>
            <a:r>
              <a:rPr lang="en-US" dirty="0"/>
              <a:t>Most common cause is fracture of hook of hamate</a:t>
            </a:r>
          </a:p>
          <a:p>
            <a:endParaRPr lang="en-US" dirty="0"/>
          </a:p>
        </p:txBody>
      </p:sp>
      <p:pic>
        <p:nvPicPr>
          <p:cNvPr id="4" name="صورة 3">
            <a:extLst>
              <a:ext uri="{FF2B5EF4-FFF2-40B4-BE49-F238E27FC236}">
                <a16:creationId xmlns:a16="http://schemas.microsoft.com/office/drawing/2014/main" id="{BA29BAF9-6FC4-FC06-B0D5-07F4FCB30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5078" y="1249041"/>
            <a:ext cx="3618722" cy="24168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930EB84-6699-D196-852E-83D609F67F6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2368247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0E43-36C6-CE09-1327-8B6457B37D7D}"/>
              </a:ext>
            </a:extLst>
          </p:cNvPr>
          <p:cNvSpPr>
            <a:spLocks noGrp="1"/>
          </p:cNvSpPr>
          <p:nvPr>
            <p:ph type="title"/>
          </p:nvPr>
        </p:nvSpPr>
        <p:spPr/>
        <p:txBody>
          <a:bodyPr/>
          <a:lstStyle/>
          <a:p>
            <a:r>
              <a:rPr lang="en-US" dirty="0"/>
              <a:t>The patient is in resting position</a:t>
            </a:r>
          </a:p>
        </p:txBody>
      </p:sp>
      <p:sp>
        <p:nvSpPr>
          <p:cNvPr id="3" name="Content Placeholder 2">
            <a:extLst>
              <a:ext uri="{FF2B5EF4-FFF2-40B4-BE49-F238E27FC236}">
                <a16:creationId xmlns:a16="http://schemas.microsoft.com/office/drawing/2014/main" id="{0943ED51-7CF0-3634-0CE4-53FACBE402BE}"/>
              </a:ext>
            </a:extLst>
          </p:cNvPr>
          <p:cNvSpPr>
            <a:spLocks noGrp="1"/>
          </p:cNvSpPr>
          <p:nvPr>
            <p:ph idx="1"/>
          </p:nvPr>
        </p:nvSpPr>
        <p:spPr>
          <a:xfrm>
            <a:off x="838200" y="1249040"/>
            <a:ext cx="10515600" cy="5413015"/>
          </a:xfrm>
        </p:spPr>
        <p:txBody>
          <a:bodyPr>
            <a:normAutofit lnSpcReduction="10000"/>
          </a:bodyPr>
          <a:lstStyle/>
          <a:p>
            <a:r>
              <a:rPr lang="en-US" b="1" dirty="0"/>
              <a:t>What is the affected nerve ?</a:t>
            </a:r>
          </a:p>
          <a:p>
            <a:pPr lvl="1"/>
            <a:r>
              <a:rPr lang="en-US" dirty="0"/>
              <a:t>Median (Distal median nerve)</a:t>
            </a:r>
          </a:p>
          <a:p>
            <a:r>
              <a:rPr lang="en-US" b="1" dirty="0"/>
              <a:t>Name of abnormality ?</a:t>
            </a:r>
          </a:p>
          <a:p>
            <a:pPr lvl="1"/>
            <a:r>
              <a:rPr lang="en-US" dirty="0"/>
              <a:t>Median claw hand deformity</a:t>
            </a:r>
          </a:p>
          <a:p>
            <a:r>
              <a:rPr lang="en-US" b="1" dirty="0">
                <a:solidFill>
                  <a:srgbClr val="0070C0"/>
                </a:solidFill>
              </a:rPr>
              <a:t>What is the most common cause ? </a:t>
            </a:r>
          </a:p>
          <a:p>
            <a:pPr lvl="1"/>
            <a:r>
              <a:rPr lang="en-US" dirty="0">
                <a:solidFill>
                  <a:srgbClr val="0070C0"/>
                </a:solidFill>
              </a:rPr>
              <a:t>Carpal tunnel syndrome and wrist laceration</a:t>
            </a:r>
          </a:p>
          <a:p>
            <a:pPr>
              <a:buFont typeface="Wingdings" panose="05000000000000000000" pitchFamily="2" charset="2"/>
              <a:buChar char="Ø"/>
            </a:pPr>
            <a:r>
              <a:rPr lang="en-US" b="1" dirty="0">
                <a:solidFill>
                  <a:srgbClr val="0070C0"/>
                </a:solidFill>
              </a:rPr>
              <a:t>If this lesion was inspected upon </a:t>
            </a:r>
            <a:r>
              <a:rPr lang="en-US" sz="2800" b="1" dirty="0">
                <a:solidFill>
                  <a:srgbClr val="0070C0"/>
                </a:solidFill>
              </a:rPr>
              <a:t>digits flexion</a:t>
            </a:r>
          </a:p>
          <a:p>
            <a:r>
              <a:rPr lang="en-US" b="1" dirty="0">
                <a:solidFill>
                  <a:srgbClr val="0070C0"/>
                </a:solidFill>
              </a:rPr>
              <a:t>What is the affected nerve ?</a:t>
            </a:r>
          </a:p>
          <a:p>
            <a:pPr lvl="1"/>
            <a:r>
              <a:rPr lang="en-US" dirty="0">
                <a:solidFill>
                  <a:srgbClr val="0070C0"/>
                </a:solidFill>
              </a:rPr>
              <a:t>Ulnar (Proximal ulnar nerve)</a:t>
            </a:r>
          </a:p>
          <a:p>
            <a:r>
              <a:rPr lang="en-US" b="1" dirty="0">
                <a:solidFill>
                  <a:srgbClr val="0070C0"/>
                </a:solidFill>
              </a:rPr>
              <a:t>Name of abnormality ?</a:t>
            </a:r>
          </a:p>
          <a:p>
            <a:pPr lvl="1"/>
            <a:r>
              <a:rPr lang="en-US" dirty="0">
                <a:solidFill>
                  <a:srgbClr val="0070C0"/>
                </a:solidFill>
              </a:rPr>
              <a:t>“OK gesture”</a:t>
            </a:r>
          </a:p>
          <a:p>
            <a:r>
              <a:rPr lang="en-US" b="1" dirty="0">
                <a:solidFill>
                  <a:srgbClr val="0070C0"/>
                </a:solidFill>
              </a:rPr>
              <a:t>What is the most common cause ? </a:t>
            </a:r>
          </a:p>
          <a:p>
            <a:pPr lvl="1"/>
            <a:r>
              <a:rPr lang="en-US" dirty="0">
                <a:solidFill>
                  <a:srgbClr val="0070C0"/>
                </a:solidFill>
              </a:rPr>
              <a:t>Fracture of medial epicondyle of humerus</a:t>
            </a:r>
          </a:p>
        </p:txBody>
      </p:sp>
      <p:sp>
        <p:nvSpPr>
          <p:cNvPr id="10" name="TextBox 9">
            <a:extLst>
              <a:ext uri="{FF2B5EF4-FFF2-40B4-BE49-F238E27FC236}">
                <a16:creationId xmlns:a16="http://schemas.microsoft.com/office/drawing/2014/main" id="{3912A1CD-4230-1EB2-8CF6-3DE80A611D69}"/>
              </a:ext>
            </a:extLst>
          </p:cNvPr>
          <p:cNvSpPr txBox="1"/>
          <p:nvPr/>
        </p:nvSpPr>
        <p:spPr>
          <a:xfrm>
            <a:off x="55986" y="126826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2" name="TextBox 11">
            <a:extLst>
              <a:ext uri="{FF2B5EF4-FFF2-40B4-BE49-F238E27FC236}">
                <a16:creationId xmlns:a16="http://schemas.microsoft.com/office/drawing/2014/main" id="{247EA6C2-C747-DFB4-A5FC-61FC4EBD7A68}"/>
              </a:ext>
            </a:extLst>
          </p:cNvPr>
          <p:cNvSpPr txBox="1"/>
          <p:nvPr/>
        </p:nvSpPr>
        <p:spPr>
          <a:xfrm>
            <a:off x="55986" y="209868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A973CB93-7BA8-CB2B-A4A5-F7511D3D2146}"/>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11" name="Picture 2" descr="The Infamous Pope's Blessing | USMLE: The Journey">
            <a:extLst>
              <a:ext uri="{FF2B5EF4-FFF2-40B4-BE49-F238E27FC236}">
                <a16:creationId xmlns:a16="http://schemas.microsoft.com/office/drawing/2014/main" id="{4B1BBC7C-DE24-E104-E2B7-F68DCE4AE56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18500" y1="62813" x2="15500" y2="85000"/>
                        <a14:backgroundMark x1="15500" y1="85000" x2="42500" y2="83438"/>
                        <a14:backgroundMark x1="43000" y1="65938" x2="42500" y2="84688"/>
                        <a14:backgroundMark x1="18500" y1="61875" x2="43500" y2="64688"/>
                      </a14:backgroundRemoval>
                    </a14:imgEffect>
                  </a14:imgLayer>
                </a14:imgProps>
              </a:ext>
              <a:ext uri="{28A0092B-C50C-407E-A947-70E740481C1C}">
                <a14:useLocalDpi xmlns:a14="http://schemas.microsoft.com/office/drawing/2010/main" val="0"/>
              </a:ext>
            </a:extLst>
          </a:blip>
          <a:srcRect/>
          <a:stretch>
            <a:fillRect/>
          </a:stretch>
        </p:blipFill>
        <p:spPr bwMode="auto">
          <a:xfrm>
            <a:off x="7048875" y="1305026"/>
            <a:ext cx="4304925" cy="28501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6AA222D-D36D-2DC1-9955-DA6AB7D6C907}"/>
              </a:ext>
            </a:extLst>
          </p:cNvPr>
          <p:cNvSpPr txBox="1"/>
          <p:nvPr/>
        </p:nvSpPr>
        <p:spPr>
          <a:xfrm>
            <a:off x="0" y="717"/>
            <a:ext cx="2392001" cy="369332"/>
          </a:xfrm>
          <a:prstGeom prst="rect">
            <a:avLst/>
          </a:prstGeom>
          <a:noFill/>
          <a:ln>
            <a:solidFill>
              <a:srgbClr val="0070C0"/>
            </a:solidFill>
          </a:ln>
        </p:spPr>
        <p:txBody>
          <a:bodyPr wrap="square" rtlCol="0">
            <a:spAutoFit/>
          </a:bodyPr>
          <a:lstStyle/>
          <a:p>
            <a:r>
              <a:rPr lang="en-US" b="1" dirty="0">
                <a:solidFill>
                  <a:srgbClr val="0070C0"/>
                </a:solidFill>
              </a:rPr>
              <a:t>Distortions of the hand</a:t>
            </a:r>
          </a:p>
        </p:txBody>
      </p:sp>
    </p:spTree>
    <p:extLst>
      <p:ext uri="{BB962C8B-B14F-4D97-AF65-F5344CB8AC3E}">
        <p14:creationId xmlns:p14="http://schemas.microsoft.com/office/powerpoint/2010/main" val="7946857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06DE-1032-8CA8-2C4A-ADBCF157330C}"/>
              </a:ext>
            </a:extLst>
          </p:cNvPr>
          <p:cNvSpPr>
            <a:spLocks noGrp="1"/>
          </p:cNvSpPr>
          <p:nvPr>
            <p:ph type="title"/>
          </p:nvPr>
        </p:nvSpPr>
        <p:spPr/>
        <p:txBody>
          <a:bodyPr/>
          <a:lstStyle/>
          <a:p>
            <a:r>
              <a:rPr lang="en-US" dirty="0"/>
              <a:t>Carpal tunnel syndrome</a:t>
            </a:r>
          </a:p>
        </p:txBody>
      </p:sp>
      <p:sp>
        <p:nvSpPr>
          <p:cNvPr id="3" name="Content Placeholder 2">
            <a:extLst>
              <a:ext uri="{FF2B5EF4-FFF2-40B4-BE49-F238E27FC236}">
                <a16:creationId xmlns:a16="http://schemas.microsoft.com/office/drawing/2014/main" id="{91FF6EC9-F2A4-4047-173D-35B4782F36F0}"/>
              </a:ext>
            </a:extLst>
          </p:cNvPr>
          <p:cNvSpPr>
            <a:spLocks noGrp="1"/>
          </p:cNvSpPr>
          <p:nvPr>
            <p:ph idx="1"/>
          </p:nvPr>
        </p:nvSpPr>
        <p:spPr>
          <a:xfrm>
            <a:off x="838200" y="1305026"/>
            <a:ext cx="10515600" cy="2399226"/>
          </a:xfrm>
          <a:ln>
            <a:solidFill>
              <a:srgbClr val="1D5E6D"/>
            </a:solidFill>
          </a:ln>
        </p:spPr>
        <p:txBody>
          <a:bodyPr anchor="ctr">
            <a:normAutofit fontScale="92500" lnSpcReduction="10000"/>
          </a:bodyPr>
          <a:lstStyle/>
          <a:p>
            <a:r>
              <a:rPr lang="en-US" b="1" dirty="0"/>
              <a:t>What is the name of this test ?</a:t>
            </a:r>
          </a:p>
          <a:p>
            <a:pPr lvl="1"/>
            <a:r>
              <a:rPr lang="en-US" sz="2600" dirty="0"/>
              <a:t>Tinel’s Sign</a:t>
            </a:r>
          </a:p>
          <a:p>
            <a:r>
              <a:rPr lang="en-US" b="1" dirty="0"/>
              <a:t>What is the affected nerve ?</a:t>
            </a:r>
          </a:p>
          <a:p>
            <a:pPr lvl="1"/>
            <a:r>
              <a:rPr lang="en-US" sz="2600" dirty="0"/>
              <a:t>Median nerve</a:t>
            </a:r>
          </a:p>
          <a:p>
            <a:r>
              <a:rPr lang="en-US" b="1" dirty="0"/>
              <a:t>What is your diagnosis ?</a:t>
            </a:r>
          </a:p>
          <a:p>
            <a:pPr lvl="1"/>
            <a:r>
              <a:rPr lang="en-US" sz="2600" dirty="0"/>
              <a:t>Carpal tunnel syndrome</a:t>
            </a:r>
          </a:p>
        </p:txBody>
      </p:sp>
      <p:pic>
        <p:nvPicPr>
          <p:cNvPr id="5" name="Picture 2" descr="C:\Users\Pc city\Downloads\median-nerve-injuries-25-638.jpg">
            <a:extLst>
              <a:ext uri="{FF2B5EF4-FFF2-40B4-BE49-F238E27FC236}">
                <a16:creationId xmlns:a16="http://schemas.microsoft.com/office/drawing/2014/main" id="{BE1F8E74-DDDC-3F66-B9DA-759006A7A6EC}"/>
              </a:ext>
            </a:extLst>
          </p:cNvPr>
          <p:cNvPicPr>
            <a:picLocks noChangeAspect="1" noChangeArrowheads="1"/>
          </p:cNvPicPr>
          <p:nvPr/>
        </p:nvPicPr>
        <p:blipFill>
          <a:blip r:embed="rId2"/>
          <a:stretch>
            <a:fillRect/>
          </a:stretch>
        </p:blipFill>
        <p:spPr bwMode="auto">
          <a:xfrm>
            <a:off x="7517442" y="1305027"/>
            <a:ext cx="3836357" cy="2399226"/>
          </a:xfrm>
          <a:prstGeom prst="rect">
            <a:avLst/>
          </a:prstGeom>
        </p:spPr>
      </p:pic>
      <p:sp>
        <p:nvSpPr>
          <p:cNvPr id="7" name="TextBox 6">
            <a:extLst>
              <a:ext uri="{FF2B5EF4-FFF2-40B4-BE49-F238E27FC236}">
                <a16:creationId xmlns:a16="http://schemas.microsoft.com/office/drawing/2014/main" id="{EA09891C-C9A9-0561-0488-AE3EED21E3D6}"/>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3074" name="Picture 2" descr="Phalen maneuver - Wikipedia">
            <a:extLst>
              <a:ext uri="{FF2B5EF4-FFF2-40B4-BE49-F238E27FC236}">
                <a16:creationId xmlns:a16="http://schemas.microsoft.com/office/drawing/2014/main" id="{E8ABC2CA-9BDB-C998-F276-A0235894A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7441" y="3759657"/>
            <a:ext cx="3836358" cy="241730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26EE45D8-95B6-7FAA-6398-7694041192CA}"/>
              </a:ext>
            </a:extLst>
          </p:cNvPr>
          <p:cNvSpPr txBox="1">
            <a:spLocks/>
          </p:cNvSpPr>
          <p:nvPr/>
        </p:nvSpPr>
        <p:spPr>
          <a:xfrm>
            <a:off x="838199" y="3759656"/>
            <a:ext cx="10515600" cy="2417308"/>
          </a:xfrm>
          <a:prstGeom prst="rect">
            <a:avLst/>
          </a:prstGeom>
          <a:ln>
            <a:solidFill>
              <a:srgbClr val="1D5E6D"/>
            </a:solidFill>
          </a:ln>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16475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1647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647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What is the name of this test ?</a:t>
            </a:r>
          </a:p>
          <a:p>
            <a:pPr lvl="1"/>
            <a:r>
              <a:rPr lang="en-US" sz="2600" dirty="0">
                <a:solidFill>
                  <a:srgbClr val="0070C0"/>
                </a:solidFill>
              </a:rPr>
              <a:t>Phalen maneuver</a:t>
            </a:r>
          </a:p>
          <a:p>
            <a:r>
              <a:rPr lang="en-US" b="1" dirty="0">
                <a:solidFill>
                  <a:srgbClr val="0070C0"/>
                </a:solidFill>
              </a:rPr>
              <a:t>What is the affected nerve ?</a:t>
            </a:r>
          </a:p>
          <a:p>
            <a:pPr lvl="1"/>
            <a:r>
              <a:rPr lang="en-US" sz="2600" dirty="0">
                <a:solidFill>
                  <a:srgbClr val="0070C0"/>
                </a:solidFill>
              </a:rPr>
              <a:t>Median nerve</a:t>
            </a:r>
          </a:p>
          <a:p>
            <a:r>
              <a:rPr lang="en-US" b="1" dirty="0">
                <a:solidFill>
                  <a:srgbClr val="0070C0"/>
                </a:solidFill>
              </a:rPr>
              <a:t>What is your diagnosis ?</a:t>
            </a:r>
          </a:p>
          <a:p>
            <a:pPr lvl="1"/>
            <a:r>
              <a:rPr lang="en-US" sz="2600" dirty="0">
                <a:solidFill>
                  <a:srgbClr val="0070C0"/>
                </a:solidFill>
              </a:rPr>
              <a:t>Carpal tunnel syndrome</a:t>
            </a:r>
          </a:p>
        </p:txBody>
      </p:sp>
    </p:spTree>
    <p:extLst>
      <p:ext uri="{BB962C8B-B14F-4D97-AF65-F5344CB8AC3E}">
        <p14:creationId xmlns:p14="http://schemas.microsoft.com/office/powerpoint/2010/main" val="682465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6A62-0550-F1D8-DB49-99343AAFFE29}"/>
              </a:ext>
            </a:extLst>
          </p:cNvPr>
          <p:cNvSpPr>
            <a:spLocks noGrp="1"/>
          </p:cNvSpPr>
          <p:nvPr>
            <p:ph type="title"/>
          </p:nvPr>
        </p:nvSpPr>
        <p:spPr/>
        <p:txBody>
          <a:bodyPr>
            <a:normAutofit/>
          </a:bodyPr>
          <a:lstStyle/>
          <a:p>
            <a:r>
              <a:rPr lang="en-US" dirty="0"/>
              <a:t>Dix-Hallpike maneuver</a:t>
            </a:r>
          </a:p>
        </p:txBody>
      </p:sp>
      <p:sp>
        <p:nvSpPr>
          <p:cNvPr id="3" name="Content Placeholder 2">
            <a:extLst>
              <a:ext uri="{FF2B5EF4-FFF2-40B4-BE49-F238E27FC236}">
                <a16:creationId xmlns:a16="http://schemas.microsoft.com/office/drawing/2014/main" id="{05D6DBB2-0502-91A8-8091-9E023EE7FF49}"/>
              </a:ext>
            </a:extLst>
          </p:cNvPr>
          <p:cNvSpPr>
            <a:spLocks noGrp="1"/>
          </p:cNvSpPr>
          <p:nvPr>
            <p:ph idx="1"/>
          </p:nvPr>
        </p:nvSpPr>
        <p:spPr>
          <a:xfrm>
            <a:off x="838200" y="1305026"/>
            <a:ext cx="7176796" cy="5375692"/>
          </a:xfrm>
        </p:spPr>
        <p:txBody>
          <a:bodyPr>
            <a:normAutofit/>
          </a:bodyPr>
          <a:lstStyle/>
          <a:p>
            <a:r>
              <a:rPr lang="en-US" b="1" dirty="0"/>
              <a:t>What is the name of this test ? </a:t>
            </a:r>
          </a:p>
          <a:p>
            <a:pPr lvl="1"/>
            <a:r>
              <a:rPr lang="en-US" dirty="0"/>
              <a:t>Dix-Hallpike maneuver</a:t>
            </a:r>
            <a:endParaRPr lang="ar-JO" dirty="0"/>
          </a:p>
          <a:p>
            <a:r>
              <a:rPr lang="en-US" b="1" dirty="0"/>
              <a:t>What is this test used to diagnose ? </a:t>
            </a:r>
            <a:endParaRPr lang="ar-JO" b="1" dirty="0"/>
          </a:p>
          <a:p>
            <a:pPr lvl="1"/>
            <a:r>
              <a:rPr lang="en-US" dirty="0"/>
              <a:t>Benign paroxysmal positional vertigo (BPPV) (positional vertigo) </a:t>
            </a:r>
            <a:endParaRPr lang="ar-JO" dirty="0"/>
          </a:p>
          <a:p>
            <a:r>
              <a:rPr lang="en-US" b="1" dirty="0"/>
              <a:t>Describe a positive result of the test.</a:t>
            </a:r>
            <a:endParaRPr lang="ar-JO" b="1" dirty="0"/>
          </a:p>
          <a:p>
            <a:pPr lvl="1"/>
            <a:r>
              <a:rPr lang="en-US" dirty="0"/>
              <a:t>It provokes a paroxysmal vertigo and nystagmus</a:t>
            </a:r>
            <a:endParaRPr lang="en-US" spc="-5" dirty="0"/>
          </a:p>
          <a:p>
            <a:r>
              <a:rPr lang="en-US" sz="2800" b="1" spc="-5" dirty="0"/>
              <a:t>This</a:t>
            </a:r>
            <a:r>
              <a:rPr lang="en-US" sz="2800" b="1" spc="5" dirty="0"/>
              <a:t> </a:t>
            </a:r>
            <a:r>
              <a:rPr lang="en-US" sz="2800" b="1" spc="-10" dirty="0"/>
              <a:t>test</a:t>
            </a:r>
            <a:r>
              <a:rPr lang="en-US" sz="2800" b="1" spc="-25" dirty="0"/>
              <a:t> </a:t>
            </a:r>
            <a:r>
              <a:rPr lang="en-US" sz="2800" b="1" spc="-5" dirty="0"/>
              <a:t>used</a:t>
            </a:r>
            <a:r>
              <a:rPr lang="en-US" sz="2800" b="1" spc="-15" dirty="0"/>
              <a:t> for</a:t>
            </a:r>
            <a:r>
              <a:rPr lang="en-US" sz="2800" b="1" spc="-60" dirty="0"/>
              <a:t> </a:t>
            </a:r>
            <a:r>
              <a:rPr lang="en-US" sz="2800" b="1" dirty="0"/>
              <a:t>?</a:t>
            </a:r>
          </a:p>
          <a:p>
            <a:pPr lvl="1"/>
            <a:r>
              <a:rPr lang="en-US" dirty="0"/>
              <a:t>to differentiate between central and peripheral causes of positional vertigo (benign paroxysmal positional vertigo)</a:t>
            </a:r>
          </a:p>
          <a:p>
            <a:pPr lvl="1"/>
            <a:endParaRPr lang="en-US" dirty="0"/>
          </a:p>
        </p:txBody>
      </p:sp>
      <p:pic>
        <p:nvPicPr>
          <p:cNvPr id="5" name="object 3">
            <a:extLst>
              <a:ext uri="{FF2B5EF4-FFF2-40B4-BE49-F238E27FC236}">
                <a16:creationId xmlns:a16="http://schemas.microsoft.com/office/drawing/2014/main" id="{C213926C-BDA3-C068-6D79-6480C9393E7C}"/>
              </a:ext>
            </a:extLst>
          </p:cNvPr>
          <p:cNvPicPr/>
          <p:nvPr/>
        </p:nvPicPr>
        <p:blipFill rotWithShape="1">
          <a:blip r:embed="rId2" cstate="print"/>
          <a:srcRect l="2287" t="3966" r="1932" b="6376"/>
          <a:stretch/>
        </p:blipFill>
        <p:spPr>
          <a:xfrm>
            <a:off x="7418895" y="1361569"/>
            <a:ext cx="3934905" cy="129730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84B1C3C-3697-E03D-2B61-A97B5BB92F8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8</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78504C14-5D5E-F0ED-05A8-3D661C8F2D16}"/>
              </a:ext>
            </a:extLst>
          </p:cNvPr>
          <p:cNvSpPr txBox="1"/>
          <p:nvPr/>
        </p:nvSpPr>
        <p:spPr>
          <a:xfrm>
            <a:off x="55986" y="440349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A89B7271-A363-2E7E-90A6-77F33104F79A}"/>
              </a:ext>
            </a:extLst>
          </p:cNvPr>
          <p:cNvSpPr txBox="1"/>
          <p:nvPr/>
        </p:nvSpPr>
        <p:spPr>
          <a:xfrm>
            <a:off x="55986"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4FB119FB-637E-542E-B967-78BC6BC5BB4C}"/>
              </a:ext>
            </a:extLst>
          </p:cNvPr>
          <p:cNvSpPr txBox="1"/>
          <p:nvPr/>
        </p:nvSpPr>
        <p:spPr>
          <a:xfrm>
            <a:off x="55986" y="224798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pic>
        <p:nvPicPr>
          <p:cNvPr id="12" name="Picture 2">
            <a:extLst>
              <a:ext uri="{FF2B5EF4-FFF2-40B4-BE49-F238E27FC236}">
                <a16:creationId xmlns:a16="http://schemas.microsoft.com/office/drawing/2014/main" id="{6393E191-5B54-8BF3-D165-C35141285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515" y="2816988"/>
            <a:ext cx="3435285" cy="2404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3C4C825-0659-997C-51B9-2E066125092A}"/>
              </a:ext>
            </a:extLst>
          </p:cNvPr>
          <p:cNvSpPr txBox="1"/>
          <p:nvPr/>
        </p:nvSpPr>
        <p:spPr>
          <a:xfrm>
            <a:off x="55986" y="348895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2129148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4775-18B5-FA12-D159-B14E0A12B947}"/>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FA0309D9-3D74-7B9B-4FE5-167958F7B2BD}"/>
              </a:ext>
            </a:extLst>
          </p:cNvPr>
          <p:cNvSpPr>
            <a:spLocks noGrp="1"/>
          </p:cNvSpPr>
          <p:nvPr>
            <p:ph idx="1"/>
          </p:nvPr>
        </p:nvSpPr>
        <p:spPr/>
        <p:txBody>
          <a:bodyPr>
            <a:normAutofit lnSpcReduction="10000"/>
          </a:bodyPr>
          <a:lstStyle/>
          <a:p>
            <a:r>
              <a:rPr lang="en-US" b="1" dirty="0"/>
              <a:t>Which of the following is innervated by the anterior interosseous nerve ? </a:t>
            </a:r>
            <a:r>
              <a:rPr lang="en-US" dirty="0">
                <a:solidFill>
                  <a:srgbClr val="0070C0"/>
                </a:solidFill>
              </a:rPr>
              <a:t>(branch of the medial nerve)</a:t>
            </a:r>
          </a:p>
          <a:p>
            <a:pPr marL="914400" lvl="1" indent="-457200">
              <a:buFont typeface="+mj-lt"/>
              <a:buAutoNum type="alphaLcPeriod"/>
            </a:pPr>
            <a:r>
              <a:rPr lang="en-US" dirty="0"/>
              <a:t>Abductor pollicis brevis</a:t>
            </a:r>
          </a:p>
          <a:p>
            <a:pPr marL="914400" lvl="1" indent="-457200">
              <a:buFont typeface="+mj-lt"/>
              <a:buAutoNum type="alphaLcPeriod"/>
            </a:pPr>
            <a:r>
              <a:rPr lang="en-US" dirty="0"/>
              <a:t>Pronator teres </a:t>
            </a:r>
          </a:p>
          <a:p>
            <a:pPr marL="914400" lvl="1" indent="-457200">
              <a:buFont typeface="+mj-lt"/>
              <a:buAutoNum type="alphaLcPeriod"/>
            </a:pPr>
            <a:r>
              <a:rPr lang="en-US" dirty="0"/>
              <a:t>Extensor indices </a:t>
            </a:r>
            <a:r>
              <a:rPr lang="en-US" dirty="0" err="1"/>
              <a:t>proprius</a:t>
            </a:r>
            <a:endParaRPr lang="en-US" dirty="0"/>
          </a:p>
          <a:p>
            <a:pPr marL="914400" lvl="1" indent="-457200">
              <a:buFont typeface="+mj-lt"/>
              <a:buAutoNum type="alphaLcPeriod"/>
            </a:pPr>
            <a:r>
              <a:rPr lang="en-US" dirty="0">
                <a:solidFill>
                  <a:srgbClr val="FF0000"/>
                </a:solidFill>
              </a:rPr>
              <a:t>Flexor pollicis longus</a:t>
            </a:r>
          </a:p>
          <a:p>
            <a:pPr marL="914400" lvl="1" indent="-457200">
              <a:buFont typeface="+mj-lt"/>
              <a:buAutoNum type="alphaLcPeriod"/>
            </a:pPr>
            <a:r>
              <a:rPr lang="en-US" dirty="0"/>
              <a:t>First dorsal interosseous</a:t>
            </a:r>
          </a:p>
          <a:p>
            <a:r>
              <a:rPr lang="en-US" b="1" dirty="0"/>
              <a:t>Which of the following is innervated by the posterior interosseous nerve ? </a:t>
            </a:r>
            <a:r>
              <a:rPr lang="en-US" dirty="0">
                <a:solidFill>
                  <a:srgbClr val="0070C0"/>
                </a:solidFill>
              </a:rPr>
              <a:t>(branch of the radial nerve)</a:t>
            </a:r>
          </a:p>
          <a:p>
            <a:pPr marL="914400" lvl="1" indent="-457200">
              <a:buFont typeface="+mj-lt"/>
              <a:buAutoNum type="alphaLcPeriod"/>
            </a:pPr>
            <a:r>
              <a:rPr lang="pt-BR" dirty="0"/>
              <a:t>Extensor carpi radialis</a:t>
            </a:r>
          </a:p>
          <a:p>
            <a:pPr marL="914400" lvl="1" indent="-457200">
              <a:buFont typeface="+mj-lt"/>
              <a:buAutoNum type="alphaLcPeriod"/>
            </a:pPr>
            <a:r>
              <a:rPr lang="pt-BR" dirty="0">
                <a:solidFill>
                  <a:srgbClr val="FF0000"/>
                </a:solidFill>
              </a:rPr>
              <a:t>Extensor digitorum</a:t>
            </a:r>
          </a:p>
          <a:p>
            <a:pPr marL="914400" lvl="1" indent="-457200">
              <a:buFont typeface="+mj-lt"/>
              <a:buAutoNum type="alphaLcPeriod"/>
            </a:pPr>
            <a:r>
              <a:rPr lang="pt-BR" dirty="0"/>
              <a:t>Adductor pollicis longus</a:t>
            </a:r>
          </a:p>
          <a:p>
            <a:pPr marL="914400" lvl="1" indent="-457200">
              <a:buFont typeface="+mj-lt"/>
              <a:buAutoNum type="alphaLcPeriod"/>
            </a:pPr>
            <a:r>
              <a:rPr lang="pt-BR" dirty="0"/>
              <a:t>Pronator teres muscle</a:t>
            </a:r>
          </a:p>
        </p:txBody>
      </p:sp>
      <p:sp>
        <p:nvSpPr>
          <p:cNvPr id="5" name="TextBox 4">
            <a:extLst>
              <a:ext uri="{FF2B5EF4-FFF2-40B4-BE49-F238E27FC236}">
                <a16:creationId xmlns:a16="http://schemas.microsoft.com/office/drawing/2014/main" id="{A248BE05-2DA5-0D2B-F47A-949101900E38}"/>
              </a:ext>
            </a:extLst>
          </p:cNvPr>
          <p:cNvSpPr txBox="1"/>
          <p:nvPr/>
        </p:nvSpPr>
        <p:spPr>
          <a:xfrm>
            <a:off x="11254902" y="-4207"/>
            <a:ext cx="937098" cy="369332"/>
          </a:xfrm>
          <a:prstGeom prst="rect">
            <a:avLst/>
          </a:prstGeom>
          <a:noFill/>
          <a:ln>
            <a:solidFill>
              <a:srgbClr val="FF0000"/>
            </a:solidFill>
          </a:ln>
        </p:spPr>
        <p:txBody>
          <a:bodyPr wrap="square" rtlCol="0">
            <a:spAutoFit/>
          </a:bodyPr>
          <a:lstStyle/>
          <a:p>
            <a:pPr algn="ctr" rtl="1"/>
            <a:r>
              <a:rPr lang="ar-JO" b="1" dirty="0" err="1">
                <a:solidFill>
                  <a:srgbClr val="FF0000"/>
                </a:solidFill>
              </a:rPr>
              <a:t>فاينل</a:t>
            </a:r>
            <a:r>
              <a:rPr lang="ar-JO" b="1" dirty="0">
                <a:solidFill>
                  <a:srgbClr val="FF0000"/>
                </a:solidFill>
              </a:rPr>
              <a:t>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12" name="TextBox 11">
            <a:extLst>
              <a:ext uri="{FF2B5EF4-FFF2-40B4-BE49-F238E27FC236}">
                <a16:creationId xmlns:a16="http://schemas.microsoft.com/office/drawing/2014/main" id="{B1940D50-5ADA-293C-8C83-999BB0D1956A}"/>
              </a:ext>
            </a:extLst>
          </p:cNvPr>
          <p:cNvSpPr txBox="1"/>
          <p:nvPr/>
        </p:nvSpPr>
        <p:spPr>
          <a:xfrm>
            <a:off x="6926094" y="4422638"/>
            <a:ext cx="4427706" cy="1754326"/>
          </a:xfrm>
          <a:prstGeom prst="rect">
            <a:avLst/>
          </a:prstGeom>
          <a:noFill/>
          <a:ln>
            <a:solidFill>
              <a:srgbClr val="0070C0"/>
            </a:solidFill>
          </a:ln>
        </p:spPr>
        <p:txBody>
          <a:bodyPr wrap="square">
            <a:spAutoFit/>
          </a:bodyPr>
          <a:lstStyle/>
          <a:p>
            <a:r>
              <a:rPr lang="en-US" dirty="0">
                <a:solidFill>
                  <a:srgbClr val="0070C0"/>
                </a:solidFill>
              </a:rPr>
              <a:t>The posterior interosseous nerve innervates the deep extensor muscles of the forearm, including the supinator, abductor pollicis longus, extensor pollicis brevis, extensor pollicis longus, extensor indicis, and extensor digitorum communis in the distal forearm.</a:t>
            </a:r>
          </a:p>
        </p:txBody>
      </p:sp>
      <p:sp>
        <p:nvSpPr>
          <p:cNvPr id="16" name="TextBox 15">
            <a:extLst>
              <a:ext uri="{FF2B5EF4-FFF2-40B4-BE49-F238E27FC236}">
                <a16:creationId xmlns:a16="http://schemas.microsoft.com/office/drawing/2014/main" id="{D69C1667-DAE9-B77A-336F-6538401B7335}"/>
              </a:ext>
            </a:extLst>
          </p:cNvPr>
          <p:cNvSpPr txBox="1"/>
          <p:nvPr/>
        </p:nvSpPr>
        <p:spPr>
          <a:xfrm>
            <a:off x="6926094" y="1986669"/>
            <a:ext cx="4427706" cy="1754326"/>
          </a:xfrm>
          <a:prstGeom prst="rect">
            <a:avLst/>
          </a:prstGeom>
          <a:noFill/>
          <a:ln>
            <a:solidFill>
              <a:srgbClr val="0070C0"/>
            </a:solidFill>
          </a:ln>
        </p:spPr>
        <p:txBody>
          <a:bodyPr wrap="square">
            <a:spAutoFit/>
          </a:bodyPr>
          <a:lstStyle/>
          <a:p>
            <a:r>
              <a:rPr lang="en-US" dirty="0">
                <a:solidFill>
                  <a:srgbClr val="0070C0"/>
                </a:solidFill>
              </a:rPr>
              <a:t>The anterior interosseous nerve innervates the muscles in the anterior compartment of the forearm including the flexor pollicis longus, pronator quadratus, and the flexor digitorum profundus to the index and middle fingers.</a:t>
            </a:r>
          </a:p>
        </p:txBody>
      </p:sp>
    </p:spTree>
    <p:extLst>
      <p:ext uri="{BB962C8B-B14F-4D97-AF65-F5344CB8AC3E}">
        <p14:creationId xmlns:p14="http://schemas.microsoft.com/office/powerpoint/2010/main" val="14728050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57932-7CB6-D4FE-6357-E9A140184F6F}"/>
              </a:ext>
            </a:extLst>
          </p:cNvPr>
          <p:cNvSpPr>
            <a:spLocks noGrp="1"/>
          </p:cNvSpPr>
          <p:nvPr>
            <p:ph type="ctrTitle"/>
          </p:nvPr>
        </p:nvSpPr>
        <p:spPr/>
        <p:txBody>
          <a:bodyPr>
            <a:normAutofit fontScale="90000"/>
          </a:bodyPr>
          <a:lstStyle/>
          <a:p>
            <a:r>
              <a:rPr lang="en-US" dirty="0"/>
              <a:t>Lower limb</a:t>
            </a:r>
          </a:p>
        </p:txBody>
      </p:sp>
      <p:sp>
        <p:nvSpPr>
          <p:cNvPr id="3" name="Subtitle 2">
            <a:extLst>
              <a:ext uri="{FF2B5EF4-FFF2-40B4-BE49-F238E27FC236}">
                <a16:creationId xmlns:a16="http://schemas.microsoft.com/office/drawing/2014/main" id="{D9461F09-CCBE-B75C-BFFB-6DC03AB1E2F3}"/>
              </a:ext>
            </a:extLst>
          </p:cNvPr>
          <p:cNvSpPr>
            <a:spLocks noGrp="1"/>
          </p:cNvSpPr>
          <p:nvPr>
            <p:ph type="subTitle" idx="1"/>
          </p:nvPr>
        </p:nvSpPr>
        <p:spPr/>
        <p:txBody>
          <a:bodyPr/>
          <a:lstStyle/>
          <a:p>
            <a:r>
              <a:rPr lang="en-US" dirty="0"/>
              <a:t>Sensory and Motor assessment</a:t>
            </a:r>
          </a:p>
        </p:txBody>
      </p:sp>
    </p:spTree>
    <p:extLst>
      <p:ext uri="{BB962C8B-B14F-4D97-AF65-F5344CB8AC3E}">
        <p14:creationId xmlns:p14="http://schemas.microsoft.com/office/powerpoint/2010/main" val="12478560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780E9-05D2-C249-3236-D810422F9520}"/>
              </a:ext>
            </a:extLst>
          </p:cNvPr>
          <p:cNvSpPr>
            <a:spLocks noGrp="1"/>
          </p:cNvSpPr>
          <p:nvPr>
            <p:ph type="title"/>
          </p:nvPr>
        </p:nvSpPr>
        <p:spPr/>
        <p:txBody>
          <a:bodyPr/>
          <a:lstStyle/>
          <a:p>
            <a:r>
              <a:rPr lang="en-US" dirty="0"/>
              <a:t>Sensory innervation of the Lower limb</a:t>
            </a:r>
          </a:p>
        </p:txBody>
      </p:sp>
      <p:sp>
        <p:nvSpPr>
          <p:cNvPr id="3" name="Content Placeholder 2">
            <a:extLst>
              <a:ext uri="{FF2B5EF4-FFF2-40B4-BE49-F238E27FC236}">
                <a16:creationId xmlns:a16="http://schemas.microsoft.com/office/drawing/2014/main" id="{861E5819-8912-E929-6363-8F594275044F}"/>
              </a:ext>
            </a:extLst>
          </p:cNvPr>
          <p:cNvSpPr>
            <a:spLocks noGrp="1"/>
          </p:cNvSpPr>
          <p:nvPr>
            <p:ph idx="1"/>
          </p:nvPr>
        </p:nvSpPr>
        <p:spPr>
          <a:xfrm>
            <a:off x="838200" y="1305025"/>
            <a:ext cx="6974574" cy="4873752"/>
          </a:xfrm>
        </p:spPr>
        <p:txBody>
          <a:bodyPr numCol="1">
            <a:normAutofit fontScale="92500" lnSpcReduction="20000"/>
          </a:bodyPr>
          <a:lstStyle/>
          <a:p>
            <a:r>
              <a:rPr lang="en-US" sz="2600" b="1" dirty="0"/>
              <a:t>Iliohypogastric (T12-L1)</a:t>
            </a:r>
            <a:r>
              <a:rPr lang="en-US" sz="2600" dirty="0"/>
              <a:t>: </a:t>
            </a:r>
            <a:r>
              <a:rPr lang="en-US" dirty="0"/>
              <a:t>Suprapubic region</a:t>
            </a:r>
          </a:p>
          <a:p>
            <a:r>
              <a:rPr lang="en-US" sz="2600" b="1" dirty="0"/>
              <a:t>Genitofemoral nerve (L1-L2)</a:t>
            </a:r>
            <a:r>
              <a:rPr lang="en-US" sz="2600" dirty="0"/>
              <a:t>: </a:t>
            </a:r>
            <a:r>
              <a:rPr lang="en-US" dirty="0"/>
              <a:t>scrotum/labia majora, medial thigh </a:t>
            </a:r>
          </a:p>
          <a:p>
            <a:r>
              <a:rPr lang="en-US" sz="2600" b="1" dirty="0">
                <a:solidFill>
                  <a:srgbClr val="FF0000"/>
                </a:solidFill>
              </a:rPr>
              <a:t>Lateral femoral cutaneous (L2-L3)</a:t>
            </a:r>
            <a:r>
              <a:rPr lang="en-US" sz="2600" dirty="0">
                <a:solidFill>
                  <a:srgbClr val="FF0000"/>
                </a:solidFill>
              </a:rPr>
              <a:t>: </a:t>
            </a:r>
            <a:r>
              <a:rPr lang="en-US" dirty="0">
                <a:solidFill>
                  <a:srgbClr val="FF0000"/>
                </a:solidFill>
              </a:rPr>
              <a:t>Anterior and lateral thigh</a:t>
            </a:r>
          </a:p>
          <a:p>
            <a:r>
              <a:rPr lang="en-US" sz="2600" b="1" dirty="0">
                <a:solidFill>
                  <a:srgbClr val="1D5E6D"/>
                </a:solidFill>
              </a:rPr>
              <a:t>Obturator (L2-L4)</a:t>
            </a:r>
            <a:r>
              <a:rPr lang="en-US" sz="2600" dirty="0">
                <a:solidFill>
                  <a:srgbClr val="1D5E6D"/>
                </a:solidFill>
              </a:rPr>
              <a:t>: </a:t>
            </a:r>
            <a:r>
              <a:rPr lang="en-US" dirty="0">
                <a:solidFill>
                  <a:srgbClr val="1D5E6D"/>
                </a:solidFill>
              </a:rPr>
              <a:t>Medial thigh</a:t>
            </a:r>
          </a:p>
          <a:p>
            <a:r>
              <a:rPr lang="en-US" sz="2600" b="1" dirty="0">
                <a:solidFill>
                  <a:srgbClr val="1D5E6D"/>
                </a:solidFill>
              </a:rPr>
              <a:t>Femoral (L2-L4)</a:t>
            </a:r>
            <a:r>
              <a:rPr lang="en-US" sz="2600" dirty="0">
                <a:solidFill>
                  <a:srgbClr val="1D5E6D"/>
                </a:solidFill>
              </a:rPr>
              <a:t>: </a:t>
            </a:r>
            <a:r>
              <a:rPr lang="en-US" dirty="0">
                <a:solidFill>
                  <a:srgbClr val="1D5E6D"/>
                </a:solidFill>
              </a:rPr>
              <a:t>anterior thigh, medial leg</a:t>
            </a:r>
          </a:p>
          <a:p>
            <a:r>
              <a:rPr lang="en-US" sz="2600" b="1" dirty="0">
                <a:solidFill>
                  <a:srgbClr val="1D5E6D"/>
                </a:solidFill>
              </a:rPr>
              <a:t>Common peroneal (L4-S2)</a:t>
            </a:r>
            <a:r>
              <a:rPr lang="en-US" sz="2600" dirty="0">
                <a:solidFill>
                  <a:srgbClr val="1D5E6D"/>
                </a:solidFill>
              </a:rPr>
              <a:t>:</a:t>
            </a:r>
          </a:p>
          <a:p>
            <a:pPr lvl="1"/>
            <a:r>
              <a:rPr lang="en-US" dirty="0">
                <a:solidFill>
                  <a:srgbClr val="1D5E6D"/>
                </a:solidFill>
              </a:rPr>
              <a:t>S</a:t>
            </a:r>
            <a:r>
              <a:rPr lang="en-US" dirty="0"/>
              <a:t>uperficial peroneal nerve:</a:t>
            </a:r>
          </a:p>
          <a:p>
            <a:pPr lvl="2"/>
            <a:r>
              <a:rPr lang="en-US" sz="2400" dirty="0"/>
              <a:t>Dorsum of foot (except webspace between hallux and 2nd digit)</a:t>
            </a:r>
          </a:p>
          <a:p>
            <a:pPr lvl="1"/>
            <a:r>
              <a:rPr lang="en-US" dirty="0">
                <a:solidFill>
                  <a:srgbClr val="FF0000"/>
                </a:solidFill>
              </a:rPr>
              <a:t>Deep peroneal nerve:</a:t>
            </a:r>
          </a:p>
          <a:p>
            <a:pPr lvl="2"/>
            <a:r>
              <a:rPr lang="en-US" sz="2400" dirty="0">
                <a:solidFill>
                  <a:srgbClr val="FF0000"/>
                </a:solidFill>
              </a:rPr>
              <a:t>Webspace between hallux and 2nd digit</a:t>
            </a:r>
          </a:p>
          <a:p>
            <a:r>
              <a:rPr lang="en-US" sz="2600" b="1" dirty="0">
                <a:solidFill>
                  <a:srgbClr val="1D5E6D"/>
                </a:solidFill>
              </a:rPr>
              <a:t>Tibial (L4-S3)</a:t>
            </a:r>
            <a:r>
              <a:rPr lang="en-US" sz="2600" dirty="0">
                <a:solidFill>
                  <a:srgbClr val="1D5E6D"/>
                </a:solidFill>
              </a:rPr>
              <a:t>: </a:t>
            </a:r>
            <a:r>
              <a:rPr lang="en-US" sz="2200" dirty="0">
                <a:solidFill>
                  <a:srgbClr val="1D5E6D"/>
                </a:solidFill>
              </a:rPr>
              <a:t>sole of foot</a:t>
            </a:r>
          </a:p>
        </p:txBody>
      </p:sp>
      <p:sp>
        <p:nvSpPr>
          <p:cNvPr id="5" name="TextBox 4">
            <a:extLst>
              <a:ext uri="{FF2B5EF4-FFF2-40B4-BE49-F238E27FC236}">
                <a16:creationId xmlns:a16="http://schemas.microsoft.com/office/drawing/2014/main" id="{DC4D0A3F-B858-72BC-1E64-59D74A1BE510}"/>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4" name="Picture 3">
            <a:extLst>
              <a:ext uri="{FF2B5EF4-FFF2-40B4-BE49-F238E27FC236}">
                <a16:creationId xmlns:a16="http://schemas.microsoft.com/office/drawing/2014/main" id="{C6E93FE8-1C0A-DD17-C14B-50EDA53E9F87}"/>
              </a:ext>
            </a:extLst>
          </p:cNvPr>
          <p:cNvPicPr>
            <a:picLocks noChangeAspect="1"/>
          </p:cNvPicPr>
          <p:nvPr/>
        </p:nvPicPr>
        <p:blipFill>
          <a:blip r:embed="rId2"/>
          <a:stretch>
            <a:fillRect/>
          </a:stretch>
        </p:blipFill>
        <p:spPr>
          <a:xfrm>
            <a:off x="7812774" y="1305027"/>
            <a:ext cx="3541025" cy="3976100"/>
          </a:xfrm>
          <a:prstGeom prst="rect">
            <a:avLst/>
          </a:prstGeom>
        </p:spPr>
      </p:pic>
    </p:spTree>
    <p:extLst>
      <p:ext uri="{BB962C8B-B14F-4D97-AF65-F5344CB8AC3E}">
        <p14:creationId xmlns:p14="http://schemas.microsoft.com/office/powerpoint/2010/main" val="23750308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8925F-C198-E7AC-CDE5-6AFDE03B6D8F}"/>
              </a:ext>
            </a:extLst>
          </p:cNvPr>
          <p:cNvSpPr>
            <a:spLocks noGrp="1"/>
          </p:cNvSpPr>
          <p:nvPr>
            <p:ph type="title"/>
          </p:nvPr>
        </p:nvSpPr>
        <p:spPr/>
        <p:txBody>
          <a:bodyPr>
            <a:normAutofit/>
          </a:bodyPr>
          <a:lstStyle/>
          <a:p>
            <a:r>
              <a:rPr lang="en-US" dirty="0"/>
              <a:t>Meralgia paresthetica</a:t>
            </a:r>
          </a:p>
        </p:txBody>
      </p:sp>
      <p:sp>
        <p:nvSpPr>
          <p:cNvPr id="3" name="Content Placeholder 2">
            <a:extLst>
              <a:ext uri="{FF2B5EF4-FFF2-40B4-BE49-F238E27FC236}">
                <a16:creationId xmlns:a16="http://schemas.microsoft.com/office/drawing/2014/main" id="{98A420A2-460E-0196-0E90-73D6008A865E}"/>
              </a:ext>
            </a:extLst>
          </p:cNvPr>
          <p:cNvSpPr>
            <a:spLocks noGrp="1"/>
          </p:cNvSpPr>
          <p:nvPr>
            <p:ph idx="1"/>
          </p:nvPr>
        </p:nvSpPr>
        <p:spPr>
          <a:xfrm>
            <a:off x="838200" y="1305025"/>
            <a:ext cx="6661826" cy="5066591"/>
          </a:xfrm>
        </p:spPr>
        <p:txBody>
          <a:bodyPr>
            <a:normAutofit fontScale="92500"/>
          </a:bodyPr>
          <a:lstStyle/>
          <a:p>
            <a:r>
              <a:rPr lang="en-US" b="1" dirty="0"/>
              <a:t>The name of this condition?</a:t>
            </a:r>
          </a:p>
          <a:p>
            <a:pPr lvl="1"/>
            <a:r>
              <a:rPr lang="en-US" dirty="0"/>
              <a:t>Meralgia paresthetica</a:t>
            </a:r>
          </a:p>
          <a:p>
            <a:r>
              <a:rPr lang="en-US" b="1" dirty="0"/>
              <a:t>What nerve is this? </a:t>
            </a:r>
            <a:endParaRPr lang="ar-JO" b="1" dirty="0"/>
          </a:p>
          <a:p>
            <a:pPr lvl="1"/>
            <a:r>
              <a:rPr lang="en-US" dirty="0"/>
              <a:t>Lateral femoral cutaneous nerve of the thigh</a:t>
            </a:r>
          </a:p>
          <a:p>
            <a:r>
              <a:rPr lang="en-US" b="1" dirty="0">
                <a:solidFill>
                  <a:srgbClr val="0070C0"/>
                </a:solidFill>
              </a:rPr>
              <a:t>What are the most common causes ? </a:t>
            </a:r>
            <a:endParaRPr lang="en-US" dirty="0">
              <a:solidFill>
                <a:srgbClr val="0070C0"/>
              </a:solidFill>
            </a:endParaRPr>
          </a:p>
          <a:p>
            <a:pPr lvl="1"/>
            <a:r>
              <a:rPr lang="en-US" dirty="0">
                <a:solidFill>
                  <a:srgbClr val="0070C0"/>
                </a:solidFill>
              </a:rPr>
              <a:t>tight clothing, obesity or pregnancy</a:t>
            </a:r>
          </a:p>
          <a:p>
            <a:r>
              <a:rPr lang="en-US" b="1" dirty="0"/>
              <a:t>Disc prolapse at which level can result in meralgia paresthetica ?</a:t>
            </a:r>
          </a:p>
          <a:p>
            <a:pPr lvl="1"/>
            <a:r>
              <a:rPr lang="en-US" dirty="0"/>
              <a:t>L2-L3</a:t>
            </a:r>
          </a:p>
          <a:p>
            <a:r>
              <a:rPr lang="en-US" b="1" dirty="0"/>
              <a:t>39 patient has sensory loss in the highlighted area, this patient suffers from what ?</a:t>
            </a:r>
          </a:p>
          <a:p>
            <a:pPr lvl="1"/>
            <a:r>
              <a:rPr lang="en-US" dirty="0"/>
              <a:t>Compression on sensory nerve without weakness</a:t>
            </a:r>
            <a:endParaRPr lang="ar-JO" dirty="0"/>
          </a:p>
        </p:txBody>
      </p:sp>
      <p:pic>
        <p:nvPicPr>
          <p:cNvPr id="5" name="object 5">
            <a:extLst>
              <a:ext uri="{FF2B5EF4-FFF2-40B4-BE49-F238E27FC236}">
                <a16:creationId xmlns:a16="http://schemas.microsoft.com/office/drawing/2014/main" id="{CCB17271-213B-4EC4-6AED-ED650248D0E6}"/>
              </a:ext>
            </a:extLst>
          </p:cNvPr>
          <p:cNvPicPr/>
          <p:nvPr/>
        </p:nvPicPr>
        <p:blipFill>
          <a:blip r:embed="rId2" cstate="print"/>
          <a:stretch>
            <a:fillRect/>
          </a:stretch>
        </p:blipFill>
        <p:spPr>
          <a:xfrm>
            <a:off x="8013193" y="1305026"/>
            <a:ext cx="3340607" cy="2193266"/>
          </a:xfrm>
          <a:prstGeom prst="rect">
            <a:avLst/>
          </a:prstGeom>
        </p:spPr>
      </p:pic>
      <p:sp>
        <p:nvSpPr>
          <p:cNvPr id="6" name="TextBox 5">
            <a:extLst>
              <a:ext uri="{FF2B5EF4-FFF2-40B4-BE49-F238E27FC236}">
                <a16:creationId xmlns:a16="http://schemas.microsoft.com/office/drawing/2014/main" id="{137CB0F2-E308-A5A7-7056-2A8E03EE3B5B}"/>
              </a:ext>
            </a:extLst>
          </p:cNvPr>
          <p:cNvSpPr txBox="1"/>
          <p:nvPr/>
        </p:nvSpPr>
        <p:spPr>
          <a:xfrm>
            <a:off x="55986" y="135184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B4760F28-23BE-612A-C867-A70F210D663D}"/>
              </a:ext>
            </a:extLst>
          </p:cNvPr>
          <p:cNvSpPr txBox="1"/>
          <p:nvPr/>
        </p:nvSpPr>
        <p:spPr>
          <a:xfrm>
            <a:off x="55986" y="509698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4" name="TextBox 3">
            <a:extLst>
              <a:ext uri="{FF2B5EF4-FFF2-40B4-BE49-F238E27FC236}">
                <a16:creationId xmlns:a16="http://schemas.microsoft.com/office/drawing/2014/main" id="{E7D83624-EAB2-63B4-B056-295841DB7D84}"/>
              </a:ext>
            </a:extLst>
          </p:cNvPr>
          <p:cNvSpPr txBox="1"/>
          <p:nvPr/>
        </p:nvSpPr>
        <p:spPr>
          <a:xfrm>
            <a:off x="8013193" y="3675854"/>
            <a:ext cx="3340606" cy="1631216"/>
          </a:xfrm>
          <a:prstGeom prst="rect">
            <a:avLst/>
          </a:prstGeom>
          <a:noFill/>
        </p:spPr>
        <p:txBody>
          <a:bodyPr wrap="square" rtlCol="0">
            <a:spAutoFit/>
          </a:bodyPr>
          <a:lstStyle/>
          <a:p>
            <a:pPr algn="ctr"/>
            <a:r>
              <a:rPr lang="en-US" sz="2000" b="1" dirty="0">
                <a:solidFill>
                  <a:srgbClr val="0070C0"/>
                </a:solidFill>
              </a:rPr>
              <a:t>Meralgia paresthetica</a:t>
            </a:r>
          </a:p>
          <a:p>
            <a:pPr algn="ctr"/>
            <a:r>
              <a:rPr lang="en-US" sz="2000" dirty="0">
                <a:solidFill>
                  <a:srgbClr val="0070C0"/>
                </a:solidFill>
              </a:rPr>
              <a:t>compression of lateral femoral cutaneous nerve </a:t>
            </a:r>
            <a:r>
              <a:rPr lang="en-US" sz="2000" dirty="0">
                <a:solidFill>
                  <a:srgbClr val="0070C0"/>
                </a:solidFill>
                <a:latin typeface="Arial" panose="020B0604020202020204" pitchFamily="34" charset="0"/>
                <a:cs typeface="Arial" panose="020B0604020202020204" pitchFamily="34" charset="0"/>
              </a:rPr>
              <a:t>→</a:t>
            </a:r>
            <a:r>
              <a:rPr lang="en-US" sz="2000" dirty="0">
                <a:solidFill>
                  <a:srgbClr val="0070C0"/>
                </a:solidFill>
              </a:rPr>
              <a:t> tingling, numbness, burning pain in anterolateral thigh</a:t>
            </a:r>
          </a:p>
        </p:txBody>
      </p:sp>
      <p:pic>
        <p:nvPicPr>
          <p:cNvPr id="1026" name="Picture 2" descr="Meralgia Paresthetica – Neuromuscular and Electrodiagnostic Clinic">
            <a:extLst>
              <a:ext uri="{FF2B5EF4-FFF2-40B4-BE49-F238E27FC236}">
                <a16:creationId xmlns:a16="http://schemas.microsoft.com/office/drawing/2014/main" id="{5DAE9D7D-FF50-2ECC-9228-6E9E608C41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1" r="27624" b="44965"/>
          <a:stretch/>
        </p:blipFill>
        <p:spPr bwMode="auto">
          <a:xfrm>
            <a:off x="7480695" y="5070572"/>
            <a:ext cx="801545" cy="14786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E398CB1-7E75-6DD3-5CF5-EE465E11583D}"/>
              </a:ext>
            </a:extLst>
          </p:cNvPr>
          <p:cNvSpPr txBox="1"/>
          <p:nvPr/>
        </p:nvSpPr>
        <p:spPr>
          <a:xfrm>
            <a:off x="55986" y="219814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B8C990E0-2E4D-073A-ECB4-5A04DAB4BF76}"/>
              </a:ext>
            </a:extLst>
          </p:cNvPr>
          <p:cNvSpPr txBox="1"/>
          <p:nvPr/>
        </p:nvSpPr>
        <p:spPr>
          <a:xfrm>
            <a:off x="55986" y="388103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19FD301E-BE17-8BD9-1EBC-E4AE015900AA}"/>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8627682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FD43-271A-F66C-A490-07EAAAF8EC36}"/>
              </a:ext>
            </a:extLst>
          </p:cNvPr>
          <p:cNvSpPr>
            <a:spLocks noGrp="1"/>
          </p:cNvSpPr>
          <p:nvPr>
            <p:ph type="title"/>
          </p:nvPr>
        </p:nvSpPr>
        <p:spPr/>
        <p:txBody>
          <a:bodyPr/>
          <a:lstStyle/>
          <a:p>
            <a:r>
              <a:rPr lang="en-US" dirty="0"/>
              <a:t>Common peroneal nerve</a:t>
            </a:r>
          </a:p>
        </p:txBody>
      </p:sp>
      <p:sp>
        <p:nvSpPr>
          <p:cNvPr id="3" name="Content Placeholder 2">
            <a:extLst>
              <a:ext uri="{FF2B5EF4-FFF2-40B4-BE49-F238E27FC236}">
                <a16:creationId xmlns:a16="http://schemas.microsoft.com/office/drawing/2014/main" id="{D32CCAA6-06B0-E31C-3C15-3F9A6A2AE636}"/>
              </a:ext>
            </a:extLst>
          </p:cNvPr>
          <p:cNvSpPr>
            <a:spLocks noGrp="1"/>
          </p:cNvSpPr>
          <p:nvPr>
            <p:ph idx="1"/>
          </p:nvPr>
        </p:nvSpPr>
        <p:spPr>
          <a:xfrm>
            <a:off x="838200" y="1305026"/>
            <a:ext cx="7717971" cy="4871938"/>
          </a:xfrm>
        </p:spPr>
        <p:txBody>
          <a:bodyPr/>
          <a:lstStyle/>
          <a:p>
            <a:r>
              <a:rPr lang="en-US" b="1" dirty="0"/>
              <a:t>What is the nerve that the supply the area highlighted in (A) ?</a:t>
            </a:r>
          </a:p>
          <a:p>
            <a:pPr lvl="1"/>
            <a:r>
              <a:rPr lang="en-US" dirty="0"/>
              <a:t>Deep peroneal nerve</a:t>
            </a:r>
          </a:p>
          <a:p>
            <a:r>
              <a:rPr lang="en-US" b="1" dirty="0"/>
              <a:t>Mention 1 clinical sign for this nerve</a:t>
            </a:r>
            <a:r>
              <a:rPr lang="en-US" dirty="0"/>
              <a:t>:</a:t>
            </a:r>
          </a:p>
          <a:p>
            <a:pPr lvl="1"/>
            <a:r>
              <a:rPr lang="en-US" dirty="0"/>
              <a:t>Foot drop (due to tibialis anterior injury)</a:t>
            </a:r>
          </a:p>
        </p:txBody>
      </p:sp>
      <p:pic>
        <p:nvPicPr>
          <p:cNvPr id="5" name="Content Placeholder 4">
            <a:extLst>
              <a:ext uri="{FF2B5EF4-FFF2-40B4-BE49-F238E27FC236}">
                <a16:creationId xmlns:a16="http://schemas.microsoft.com/office/drawing/2014/main" id="{354C87C7-D124-7A9A-149E-5DD05B1BD48C}"/>
              </a:ext>
            </a:extLst>
          </p:cNvPr>
          <p:cNvPicPr>
            <a:picLocks noChangeAspect="1"/>
          </p:cNvPicPr>
          <p:nvPr/>
        </p:nvPicPr>
        <p:blipFill rotWithShape="1">
          <a:blip r:embed="rId2"/>
          <a:srcRect l="1944" r="2178"/>
          <a:stretch/>
        </p:blipFill>
        <p:spPr>
          <a:xfrm>
            <a:off x="8660525" y="1305026"/>
            <a:ext cx="2693273" cy="1403779"/>
          </a:xfrm>
          <a:prstGeom prst="rect">
            <a:avLst/>
          </a:prstGeom>
          <a:ln>
            <a:noFill/>
          </a:ln>
          <a:effectLst>
            <a:outerShdw blurRad="292100" dist="139700" dir="2700000" algn="tl" rotWithShape="0">
              <a:srgbClr val="333333">
                <a:alpha val="65000"/>
              </a:srgbClr>
            </a:outerShdw>
          </a:effectLst>
        </p:spPr>
      </p:pic>
      <p:pic>
        <p:nvPicPr>
          <p:cNvPr id="7" name="Picture 2" descr="ÙØªÙØ¬Ø© Ø¨Ø­Ø« Ø§ÙØµÙØ± Ø¹Ù âªdeep peroneal nerve skin innervationâ¬â">
            <a:extLst>
              <a:ext uri="{FF2B5EF4-FFF2-40B4-BE49-F238E27FC236}">
                <a16:creationId xmlns:a16="http://schemas.microsoft.com/office/drawing/2014/main" id="{0BED8FC8-2AF0-3F76-2518-64038C49E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0525" y="2806101"/>
            <a:ext cx="2693273" cy="324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DD29779-A586-5F5D-C58B-79025E06CB54}"/>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11" name="TextBox 10">
            <a:extLst>
              <a:ext uri="{FF2B5EF4-FFF2-40B4-BE49-F238E27FC236}">
                <a16:creationId xmlns:a16="http://schemas.microsoft.com/office/drawing/2014/main" id="{8BE757CC-2936-88D1-A77F-DF2ECD5B6150}"/>
              </a:ext>
            </a:extLst>
          </p:cNvPr>
          <p:cNvSpPr txBox="1"/>
          <p:nvPr/>
        </p:nvSpPr>
        <p:spPr>
          <a:xfrm>
            <a:off x="8660525" y="2247140"/>
            <a:ext cx="370614" cy="461665"/>
          </a:xfrm>
          <a:prstGeom prst="rect">
            <a:avLst/>
          </a:prstGeom>
          <a:noFill/>
        </p:spPr>
        <p:txBody>
          <a:bodyPr wrap="none" rtlCol="0">
            <a:spAutoFit/>
          </a:bodyPr>
          <a:lstStyle/>
          <a:p>
            <a:r>
              <a:rPr lang="en-US" sz="2400" b="1" dirty="0"/>
              <a:t>A</a:t>
            </a:r>
          </a:p>
        </p:txBody>
      </p:sp>
      <p:sp>
        <p:nvSpPr>
          <p:cNvPr id="13" name="TextBox 12">
            <a:extLst>
              <a:ext uri="{FF2B5EF4-FFF2-40B4-BE49-F238E27FC236}">
                <a16:creationId xmlns:a16="http://schemas.microsoft.com/office/drawing/2014/main" id="{A4920643-B193-EE96-F077-721372979FBD}"/>
              </a:ext>
            </a:extLst>
          </p:cNvPr>
          <p:cNvSpPr txBox="1"/>
          <p:nvPr/>
        </p:nvSpPr>
        <p:spPr>
          <a:xfrm>
            <a:off x="55986"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15" name="TextBox 14">
            <a:extLst>
              <a:ext uri="{FF2B5EF4-FFF2-40B4-BE49-F238E27FC236}">
                <a16:creationId xmlns:a16="http://schemas.microsoft.com/office/drawing/2014/main" id="{081BF892-1F3A-9A28-7EBD-6C3D6F8365E1}"/>
              </a:ext>
            </a:extLst>
          </p:cNvPr>
          <p:cNvSpPr txBox="1"/>
          <p:nvPr/>
        </p:nvSpPr>
        <p:spPr>
          <a:xfrm>
            <a:off x="55986" y="264919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438354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F6A5B-DFC3-A821-C83B-7508CAAFA7FA}"/>
              </a:ext>
            </a:extLst>
          </p:cNvPr>
          <p:cNvSpPr>
            <a:spLocks noGrp="1"/>
          </p:cNvSpPr>
          <p:nvPr>
            <p:ph type="title"/>
          </p:nvPr>
        </p:nvSpPr>
        <p:spPr/>
        <p:txBody>
          <a:bodyPr/>
          <a:lstStyle/>
          <a:p>
            <a:r>
              <a:rPr lang="en-US" dirty="0"/>
              <a:t>Deep peroneal nerve</a:t>
            </a:r>
          </a:p>
        </p:txBody>
      </p:sp>
      <p:sp>
        <p:nvSpPr>
          <p:cNvPr id="3" name="Content Placeholder 2">
            <a:extLst>
              <a:ext uri="{FF2B5EF4-FFF2-40B4-BE49-F238E27FC236}">
                <a16:creationId xmlns:a16="http://schemas.microsoft.com/office/drawing/2014/main" id="{CA1601C1-C322-0B0B-EFEA-FC5258CA8242}"/>
              </a:ext>
            </a:extLst>
          </p:cNvPr>
          <p:cNvSpPr>
            <a:spLocks noGrp="1"/>
          </p:cNvSpPr>
          <p:nvPr>
            <p:ph idx="1"/>
          </p:nvPr>
        </p:nvSpPr>
        <p:spPr>
          <a:xfrm>
            <a:off x="838200" y="1305026"/>
            <a:ext cx="7644319" cy="4871938"/>
          </a:xfrm>
        </p:spPr>
        <p:txBody>
          <a:bodyPr/>
          <a:lstStyle/>
          <a:p>
            <a:r>
              <a:rPr lang="en-GB" sz="2800" b="1" dirty="0"/>
              <a:t>Clinical sign associated with lesion of the nerve supply the area shown in the picture ?</a:t>
            </a:r>
          </a:p>
          <a:p>
            <a:pPr marL="914400" lvl="1" indent="-457200">
              <a:buFont typeface="+mj-lt"/>
              <a:buAutoNum type="alphaLcPeriod"/>
            </a:pPr>
            <a:r>
              <a:rPr lang="en-US" dirty="0"/>
              <a:t>Weak plantar flexion</a:t>
            </a:r>
          </a:p>
          <a:p>
            <a:pPr marL="914400" lvl="1" indent="-457200">
              <a:buFont typeface="+mj-lt"/>
              <a:buAutoNum type="alphaLcPeriod"/>
            </a:pPr>
            <a:r>
              <a:rPr lang="en-US" dirty="0"/>
              <a:t>Calf muscle atrophy</a:t>
            </a:r>
          </a:p>
          <a:p>
            <a:pPr marL="914400" lvl="1" indent="-457200">
              <a:buFont typeface="+mj-lt"/>
              <a:buAutoNum type="alphaLcPeriod"/>
            </a:pPr>
            <a:r>
              <a:rPr lang="en-US" dirty="0"/>
              <a:t>Absent ankle reflex</a:t>
            </a:r>
          </a:p>
          <a:p>
            <a:pPr marL="914400" lvl="1" indent="-457200">
              <a:buFont typeface="+mj-lt"/>
              <a:buAutoNum type="alphaLcPeriod"/>
            </a:pPr>
            <a:r>
              <a:rPr lang="en-US" dirty="0"/>
              <a:t>Cannot stands on tip of toes</a:t>
            </a:r>
          </a:p>
          <a:p>
            <a:pPr marL="914400" lvl="1" indent="-457200">
              <a:buFont typeface="+mj-lt"/>
              <a:buAutoNum type="alphaLcPeriod"/>
            </a:pPr>
            <a:r>
              <a:rPr lang="en-US" dirty="0">
                <a:solidFill>
                  <a:srgbClr val="FF0000"/>
                </a:solidFill>
              </a:rPr>
              <a:t>Tibialis anterior weakness</a:t>
            </a:r>
          </a:p>
          <a:p>
            <a:pPr marL="914400" lvl="1" indent="-457200">
              <a:buFont typeface="+mj-lt"/>
              <a:buAutoNum type="alphaLcPeriod"/>
            </a:pPr>
            <a:r>
              <a:rPr lang="en-GB" dirty="0">
                <a:solidFill>
                  <a:srgbClr val="FF0000"/>
                </a:solidFill>
              </a:rPr>
              <a:t>Weak </a:t>
            </a:r>
            <a:r>
              <a:rPr lang="en-US" dirty="0">
                <a:solidFill>
                  <a:srgbClr val="FF0000"/>
                </a:solidFill>
              </a:rPr>
              <a:t>dorsiflexion</a:t>
            </a:r>
          </a:p>
          <a:p>
            <a:endParaRPr lang="en-US" dirty="0"/>
          </a:p>
        </p:txBody>
      </p:sp>
      <p:sp>
        <p:nvSpPr>
          <p:cNvPr id="4" name="TextBox 3">
            <a:extLst>
              <a:ext uri="{FF2B5EF4-FFF2-40B4-BE49-F238E27FC236}">
                <a16:creationId xmlns:a16="http://schemas.microsoft.com/office/drawing/2014/main" id="{F3C67554-2456-5519-58EA-94B70FB733FF}"/>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5" name="Content Placeholder 4">
            <a:extLst>
              <a:ext uri="{FF2B5EF4-FFF2-40B4-BE49-F238E27FC236}">
                <a16:creationId xmlns:a16="http://schemas.microsoft.com/office/drawing/2014/main" id="{8124A757-7EE2-A217-ACFB-FC462A695C51}"/>
              </a:ext>
            </a:extLst>
          </p:cNvPr>
          <p:cNvPicPr>
            <a:picLocks noChangeAspect="1"/>
          </p:cNvPicPr>
          <p:nvPr/>
        </p:nvPicPr>
        <p:blipFill rotWithShape="1">
          <a:blip r:embed="rId2"/>
          <a:srcRect l="1944" r="2178"/>
          <a:stretch/>
        </p:blipFill>
        <p:spPr>
          <a:xfrm>
            <a:off x="8660525" y="1305026"/>
            <a:ext cx="2693273" cy="140377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7D206B3-FF1B-3AEF-1E41-F4FE7457DAE6}"/>
              </a:ext>
            </a:extLst>
          </p:cNvPr>
          <p:cNvPicPr>
            <a:picLocks noChangeAspect="1"/>
          </p:cNvPicPr>
          <p:nvPr/>
        </p:nvPicPr>
        <p:blipFill>
          <a:blip r:embed="rId3"/>
          <a:stretch>
            <a:fillRect/>
          </a:stretch>
        </p:blipFill>
        <p:spPr>
          <a:xfrm>
            <a:off x="6095999" y="4264367"/>
            <a:ext cx="5257799" cy="19125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35482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2E73B-59B6-3190-4AB6-AD3DD1FEA09E}"/>
              </a:ext>
            </a:extLst>
          </p:cNvPr>
          <p:cNvPicPr>
            <a:picLocks noChangeAspect="1"/>
          </p:cNvPicPr>
          <p:nvPr/>
        </p:nvPicPr>
        <p:blipFill>
          <a:blip r:embed="rId2"/>
          <a:stretch>
            <a:fillRect/>
          </a:stretch>
        </p:blipFill>
        <p:spPr>
          <a:xfrm>
            <a:off x="633012" y="0"/>
            <a:ext cx="10925975"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26600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BAD98-E22D-7938-E78B-1D6FE4B77F5C}"/>
              </a:ext>
            </a:extLst>
          </p:cNvPr>
          <p:cNvSpPr>
            <a:spLocks noGrp="1"/>
          </p:cNvSpPr>
          <p:nvPr>
            <p:ph type="title"/>
          </p:nvPr>
        </p:nvSpPr>
        <p:spPr/>
        <p:txBody>
          <a:bodyPr/>
          <a:lstStyle/>
          <a:p>
            <a:r>
              <a:rPr lang="en-US" dirty="0"/>
              <a:t>MCQ – Common peroneal nerve injury</a:t>
            </a:r>
          </a:p>
        </p:txBody>
      </p:sp>
      <p:sp>
        <p:nvSpPr>
          <p:cNvPr id="3" name="Content Placeholder 2">
            <a:extLst>
              <a:ext uri="{FF2B5EF4-FFF2-40B4-BE49-F238E27FC236}">
                <a16:creationId xmlns:a16="http://schemas.microsoft.com/office/drawing/2014/main" id="{996EF407-8B0B-7CD8-C85A-7D68CEFA67D6}"/>
              </a:ext>
            </a:extLst>
          </p:cNvPr>
          <p:cNvSpPr>
            <a:spLocks noGrp="1"/>
          </p:cNvSpPr>
          <p:nvPr>
            <p:ph idx="1"/>
          </p:nvPr>
        </p:nvSpPr>
        <p:spPr/>
        <p:txBody>
          <a:bodyPr>
            <a:normAutofit/>
          </a:bodyPr>
          <a:lstStyle/>
          <a:p>
            <a:pPr>
              <a:buFont typeface="Wingdings" panose="05000000000000000000" pitchFamily="2" charset="2"/>
              <a:buChar char="Ø"/>
            </a:pPr>
            <a:r>
              <a:rPr lang="en-US" sz="2600" dirty="0"/>
              <a:t>A 45 years old male patients presented with numbness and pins and needles on the lateral aspect of the leg and the dorsum of the left foot. There is no history of low back pain</a:t>
            </a:r>
          </a:p>
          <a:p>
            <a:r>
              <a:rPr lang="en-US" dirty="0"/>
              <a:t>He is most likely suffering from:</a:t>
            </a:r>
          </a:p>
          <a:p>
            <a:pPr marL="914400" lvl="1" indent="-457200">
              <a:buFont typeface="+mj-lt"/>
              <a:buAutoNum type="alphaLcPeriod"/>
            </a:pPr>
            <a:r>
              <a:rPr lang="en-US" dirty="0"/>
              <a:t>Disc prolapse L5 S1 </a:t>
            </a:r>
          </a:p>
          <a:p>
            <a:pPr marL="914400" lvl="1" indent="-457200">
              <a:buFont typeface="+mj-lt"/>
              <a:buAutoNum type="alphaLcPeriod"/>
            </a:pPr>
            <a:r>
              <a:rPr lang="en-US" dirty="0"/>
              <a:t>Disc </a:t>
            </a:r>
            <a:r>
              <a:rPr lang="en-US" dirty="0" err="1"/>
              <a:t>proalpse</a:t>
            </a:r>
            <a:r>
              <a:rPr lang="en-US" dirty="0"/>
              <a:t> L4 L5 </a:t>
            </a:r>
          </a:p>
          <a:p>
            <a:pPr marL="914400" lvl="1" indent="-457200">
              <a:buFont typeface="+mj-lt"/>
              <a:buAutoNum type="alphaLcPeriod"/>
            </a:pPr>
            <a:r>
              <a:rPr lang="en-US" dirty="0"/>
              <a:t>Left Sciatica </a:t>
            </a:r>
          </a:p>
          <a:p>
            <a:pPr marL="914400" lvl="1" indent="-457200">
              <a:buFont typeface="+mj-lt"/>
              <a:buAutoNum type="alphaLcPeriod"/>
            </a:pPr>
            <a:r>
              <a:rPr lang="en-US" dirty="0"/>
              <a:t>Diabetic polyneuropathy </a:t>
            </a:r>
          </a:p>
          <a:p>
            <a:pPr marL="914400" lvl="1" indent="-457200">
              <a:buFont typeface="+mj-lt"/>
              <a:buAutoNum type="alphaLcPeriod"/>
            </a:pPr>
            <a:r>
              <a:rPr lang="en-US" dirty="0">
                <a:solidFill>
                  <a:srgbClr val="FF0000"/>
                </a:solidFill>
              </a:rPr>
              <a:t>Left common peroneal neuropathy </a:t>
            </a:r>
          </a:p>
        </p:txBody>
      </p:sp>
      <p:sp>
        <p:nvSpPr>
          <p:cNvPr id="5" name="TextBox 4">
            <a:extLst>
              <a:ext uri="{FF2B5EF4-FFF2-40B4-BE49-F238E27FC236}">
                <a16:creationId xmlns:a16="http://schemas.microsoft.com/office/drawing/2014/main" id="{D00C2DD1-4BC3-AD5A-F941-117F71724985}"/>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sz="1800" b="1" dirty="0">
                <a:solidFill>
                  <a:srgbClr val="FF0000"/>
                </a:solidFill>
              </a:rPr>
              <a:t>فاينل (</a:t>
            </a:r>
            <a:r>
              <a:rPr lang="en-US" sz="1800" b="1" dirty="0">
                <a:solidFill>
                  <a:srgbClr val="FF0000"/>
                </a:solidFill>
              </a:rPr>
              <a:t>2</a:t>
            </a:r>
            <a:r>
              <a:rPr lang="ar-JO" sz="1800" b="1" dirty="0">
                <a:solidFill>
                  <a:srgbClr val="FF0000"/>
                </a:solidFill>
              </a:rPr>
              <a:t>)</a:t>
            </a:r>
            <a:endParaRPr lang="en-US" sz="1800" b="1" dirty="0">
              <a:solidFill>
                <a:srgbClr val="FF0000"/>
              </a:solidFill>
            </a:endParaRPr>
          </a:p>
        </p:txBody>
      </p:sp>
    </p:spTree>
    <p:extLst>
      <p:ext uri="{BB962C8B-B14F-4D97-AF65-F5344CB8AC3E}">
        <p14:creationId xmlns:p14="http://schemas.microsoft.com/office/powerpoint/2010/main" val="41585614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FD43-271A-F66C-A490-07EAAAF8EC36}"/>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D32CCAA6-06B0-E31C-3C15-3F9A6A2AE636}"/>
              </a:ext>
            </a:extLst>
          </p:cNvPr>
          <p:cNvSpPr>
            <a:spLocks noGrp="1"/>
          </p:cNvSpPr>
          <p:nvPr>
            <p:ph idx="1"/>
          </p:nvPr>
        </p:nvSpPr>
        <p:spPr>
          <a:xfrm>
            <a:off x="838200" y="1305026"/>
            <a:ext cx="7717971" cy="4871938"/>
          </a:xfrm>
        </p:spPr>
        <p:txBody>
          <a:bodyPr>
            <a:normAutofit/>
          </a:bodyPr>
          <a:lstStyle/>
          <a:p>
            <a:r>
              <a:rPr lang="en-US" b="1" dirty="0"/>
              <a:t>D</a:t>
            </a:r>
            <a:r>
              <a:rPr lang="x-none" b="1" dirty="0"/>
              <a:t>eep peroneal nerve injury,</a:t>
            </a:r>
            <a:r>
              <a:rPr lang="en-US" b="1" dirty="0"/>
              <a:t> </a:t>
            </a:r>
            <a:r>
              <a:rPr lang="x-none" b="1" dirty="0"/>
              <a:t>where is the lesion ?</a:t>
            </a:r>
            <a:endParaRPr lang="en-US" b="1" dirty="0"/>
          </a:p>
          <a:p>
            <a:pPr marL="971550" lvl="1" indent="-514350">
              <a:buFont typeface="+mj-lt"/>
              <a:buAutoNum type="alphaLcPeriod"/>
            </a:pPr>
            <a:r>
              <a:rPr lang="en-US" dirty="0"/>
              <a:t>Around ankle </a:t>
            </a:r>
          </a:p>
          <a:p>
            <a:pPr marL="971550" lvl="1" indent="-514350">
              <a:buFont typeface="+mj-lt"/>
              <a:buAutoNum type="alphaLcPeriod"/>
            </a:pPr>
            <a:r>
              <a:rPr lang="en-US" dirty="0"/>
              <a:t>Around knee</a:t>
            </a:r>
          </a:p>
          <a:p>
            <a:pPr marL="971550" lvl="1" indent="-514350">
              <a:buFont typeface="+mj-lt"/>
              <a:buAutoNum type="alphaLcPeriod"/>
            </a:pPr>
            <a:r>
              <a:rPr lang="en-US" dirty="0">
                <a:solidFill>
                  <a:srgbClr val="FF0000"/>
                </a:solidFill>
              </a:rPr>
              <a:t>L5 radiculopathy</a:t>
            </a:r>
          </a:p>
          <a:p>
            <a:pPr marL="971550" lvl="1" indent="-514350">
              <a:buFont typeface="+mj-lt"/>
              <a:buAutoNum type="alphaLcPeriod"/>
            </a:pPr>
            <a:r>
              <a:rPr lang="en-US" dirty="0"/>
              <a:t>S1 radiculopathy </a:t>
            </a:r>
          </a:p>
          <a:p>
            <a:endParaRPr lang="en-US" dirty="0"/>
          </a:p>
          <a:p>
            <a:r>
              <a:rPr lang="en-US" b="1" dirty="0">
                <a:solidFill>
                  <a:srgbClr val="FF0000"/>
                </a:solidFill>
              </a:rPr>
              <a:t>Dermatomes of the foot</a:t>
            </a:r>
            <a:r>
              <a:rPr lang="en-US" dirty="0">
                <a:solidFill>
                  <a:srgbClr val="FF0000"/>
                </a:solidFill>
              </a:rPr>
              <a:t>:</a:t>
            </a:r>
          </a:p>
          <a:p>
            <a:pPr lvl="1"/>
            <a:r>
              <a:rPr lang="en-US" b="1" dirty="0">
                <a:solidFill>
                  <a:srgbClr val="FF0000"/>
                </a:solidFill>
              </a:rPr>
              <a:t>L4</a:t>
            </a:r>
            <a:r>
              <a:rPr lang="en-US" dirty="0">
                <a:solidFill>
                  <a:srgbClr val="FF0000"/>
                </a:solidFill>
              </a:rPr>
              <a:t>: Dorsal medial aspect of the big toe</a:t>
            </a:r>
          </a:p>
          <a:p>
            <a:pPr lvl="1"/>
            <a:r>
              <a:rPr lang="en-US" b="1" dirty="0">
                <a:solidFill>
                  <a:srgbClr val="FF0000"/>
                </a:solidFill>
              </a:rPr>
              <a:t>L5</a:t>
            </a:r>
            <a:r>
              <a:rPr lang="en-US" dirty="0">
                <a:solidFill>
                  <a:srgbClr val="FF0000"/>
                </a:solidFill>
              </a:rPr>
              <a:t>: Dorsal lateral aspect of the big toe and 2</a:t>
            </a:r>
            <a:r>
              <a:rPr lang="en-US" baseline="30000" dirty="0">
                <a:solidFill>
                  <a:srgbClr val="FF0000"/>
                </a:solidFill>
              </a:rPr>
              <a:t>nd </a:t>
            </a:r>
            <a:r>
              <a:rPr lang="en-US" dirty="0">
                <a:solidFill>
                  <a:srgbClr val="FF0000"/>
                </a:solidFill>
              </a:rPr>
              <a:t>– 4</a:t>
            </a:r>
            <a:r>
              <a:rPr lang="en-US" baseline="30000" dirty="0">
                <a:solidFill>
                  <a:srgbClr val="FF0000"/>
                </a:solidFill>
              </a:rPr>
              <a:t>th</a:t>
            </a:r>
            <a:r>
              <a:rPr lang="en-US" dirty="0">
                <a:solidFill>
                  <a:srgbClr val="FF0000"/>
                </a:solidFill>
              </a:rPr>
              <a:t> toes and the plater aspect of all the toes except the little</a:t>
            </a:r>
          </a:p>
          <a:p>
            <a:pPr lvl="1"/>
            <a:r>
              <a:rPr lang="en-US" b="1" dirty="0">
                <a:solidFill>
                  <a:srgbClr val="FF0000"/>
                </a:solidFill>
              </a:rPr>
              <a:t>S1</a:t>
            </a:r>
            <a:r>
              <a:rPr lang="en-US" dirty="0">
                <a:solidFill>
                  <a:srgbClr val="FF0000"/>
                </a:solidFill>
              </a:rPr>
              <a:t>: Dorsal and planter surfaces of the little toe</a:t>
            </a:r>
          </a:p>
        </p:txBody>
      </p:sp>
      <p:pic>
        <p:nvPicPr>
          <p:cNvPr id="5" name="Content Placeholder 4">
            <a:extLst>
              <a:ext uri="{FF2B5EF4-FFF2-40B4-BE49-F238E27FC236}">
                <a16:creationId xmlns:a16="http://schemas.microsoft.com/office/drawing/2014/main" id="{354C87C7-D124-7A9A-149E-5DD05B1BD48C}"/>
              </a:ext>
            </a:extLst>
          </p:cNvPr>
          <p:cNvPicPr>
            <a:picLocks noChangeAspect="1"/>
          </p:cNvPicPr>
          <p:nvPr/>
        </p:nvPicPr>
        <p:blipFill rotWithShape="1">
          <a:blip r:embed="rId2"/>
          <a:srcRect l="1944" r="2178"/>
          <a:stretch/>
        </p:blipFill>
        <p:spPr>
          <a:xfrm>
            <a:off x="8660525" y="1333019"/>
            <a:ext cx="2693273" cy="140377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2000CF0-0F41-56A3-0EA7-3006C8644CB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grpSp>
        <p:nvGrpSpPr>
          <p:cNvPr id="14" name="Group 13">
            <a:extLst>
              <a:ext uri="{FF2B5EF4-FFF2-40B4-BE49-F238E27FC236}">
                <a16:creationId xmlns:a16="http://schemas.microsoft.com/office/drawing/2014/main" id="{A872FD5C-05A0-9945-72EF-36F620A069BB}"/>
              </a:ext>
            </a:extLst>
          </p:cNvPr>
          <p:cNvGrpSpPr/>
          <p:nvPr/>
        </p:nvGrpSpPr>
        <p:grpSpPr>
          <a:xfrm>
            <a:off x="9039143" y="2995127"/>
            <a:ext cx="1936035" cy="3413773"/>
            <a:chOff x="9046979" y="3067062"/>
            <a:chExt cx="1409822" cy="2485912"/>
          </a:xfrm>
        </p:grpSpPr>
        <p:pic>
          <p:nvPicPr>
            <p:cNvPr id="11" name="Picture 10">
              <a:extLst>
                <a:ext uri="{FF2B5EF4-FFF2-40B4-BE49-F238E27FC236}">
                  <a16:creationId xmlns:a16="http://schemas.microsoft.com/office/drawing/2014/main" id="{9B474E3A-F4F1-DF2F-FA63-154DA85B0ACC}"/>
                </a:ext>
              </a:extLst>
            </p:cNvPr>
            <p:cNvPicPr>
              <a:picLocks noChangeAspect="1"/>
            </p:cNvPicPr>
            <p:nvPr/>
          </p:nvPicPr>
          <p:blipFill>
            <a:blip r:embed="rId3"/>
            <a:stretch>
              <a:fillRect/>
            </a:stretch>
          </p:blipFill>
          <p:spPr>
            <a:xfrm>
              <a:off x="9046979" y="4249841"/>
              <a:ext cx="1409822" cy="130313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C45DE04-0A66-4F01-B1F0-FB214CBA912F}"/>
                </a:ext>
              </a:extLst>
            </p:cNvPr>
            <p:cNvPicPr>
              <a:picLocks noChangeAspect="1"/>
            </p:cNvPicPr>
            <p:nvPr/>
          </p:nvPicPr>
          <p:blipFill>
            <a:blip r:embed="rId4"/>
            <a:stretch>
              <a:fillRect/>
            </a:stretch>
          </p:blipFill>
          <p:spPr>
            <a:xfrm>
              <a:off x="9046979" y="3067062"/>
              <a:ext cx="1409822" cy="108213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0654020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18149-5611-6DE0-942A-FD641C70C0CB}"/>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1CB18E38-8EE8-17F4-9EA7-E31E553AAB94}"/>
              </a:ext>
            </a:extLst>
          </p:cNvPr>
          <p:cNvSpPr>
            <a:spLocks noGrp="1"/>
          </p:cNvSpPr>
          <p:nvPr>
            <p:ph idx="1"/>
          </p:nvPr>
        </p:nvSpPr>
        <p:spPr/>
        <p:txBody>
          <a:bodyPr>
            <a:normAutofit lnSpcReduction="10000"/>
          </a:bodyPr>
          <a:lstStyle/>
          <a:p>
            <a:r>
              <a:rPr lang="en-US" b="1" dirty="0"/>
              <a:t>Which of the following is the FALSE match ? </a:t>
            </a:r>
          </a:p>
          <a:p>
            <a:pPr marL="914400" lvl="1" indent="-457200">
              <a:buFont typeface="+mj-lt"/>
              <a:buAutoNum type="alphaLcPeriod"/>
            </a:pPr>
            <a:r>
              <a:rPr lang="en-US" dirty="0"/>
              <a:t>Posterior interosseous nerve lesion: wrist drop</a:t>
            </a:r>
          </a:p>
          <a:p>
            <a:pPr marL="914400" lvl="1" indent="-457200">
              <a:buFont typeface="+mj-lt"/>
              <a:buAutoNum type="alphaLcPeriod"/>
            </a:pPr>
            <a:r>
              <a:rPr lang="en-US" dirty="0">
                <a:solidFill>
                  <a:srgbClr val="FF0000"/>
                </a:solidFill>
              </a:rPr>
              <a:t>Upper brachial plexus roots lesion: Klumpke paralysis</a:t>
            </a:r>
          </a:p>
          <a:p>
            <a:pPr marL="914400" lvl="1" indent="-457200">
              <a:buFont typeface="+mj-lt"/>
              <a:buAutoNum type="alphaLcPeriod"/>
            </a:pPr>
            <a:r>
              <a:rPr lang="en-US" dirty="0"/>
              <a:t>Ulnar nerve: Claw hand</a:t>
            </a:r>
          </a:p>
          <a:p>
            <a:pPr marL="914400" lvl="1" indent="-457200">
              <a:buFont typeface="+mj-lt"/>
              <a:buAutoNum type="alphaLcPeriod"/>
            </a:pPr>
            <a:r>
              <a:rPr lang="en-US" dirty="0"/>
              <a:t>Lateral femoral cutaneous nerve: Meralgia </a:t>
            </a:r>
            <a:r>
              <a:rPr lang="en-US" dirty="0" err="1"/>
              <a:t>parasthetica</a:t>
            </a:r>
            <a:r>
              <a:rPr lang="en-US" dirty="0"/>
              <a:t> </a:t>
            </a:r>
          </a:p>
          <a:p>
            <a:pPr marL="914400" lvl="1" indent="-457200">
              <a:buFont typeface="+mj-lt"/>
              <a:buAutoNum type="alphaLcPeriod"/>
            </a:pPr>
            <a:r>
              <a:rPr lang="en-US" dirty="0"/>
              <a:t>Peroneal nerve lesion: foot drop</a:t>
            </a:r>
          </a:p>
          <a:p>
            <a:r>
              <a:rPr lang="en-US" b="1" dirty="0"/>
              <a:t>Which of the following is the FALSE match ?</a:t>
            </a:r>
          </a:p>
          <a:p>
            <a:pPr marL="914400" lvl="1" indent="-457200">
              <a:buFont typeface="+mj-lt"/>
              <a:buAutoNum type="alphaLcPeriod"/>
            </a:pPr>
            <a:r>
              <a:rPr lang="en-US" dirty="0"/>
              <a:t>Radial nerve lesion: wrist drop </a:t>
            </a:r>
          </a:p>
          <a:p>
            <a:pPr marL="914400" lvl="1" indent="-457200">
              <a:buFont typeface="+mj-lt"/>
              <a:buAutoNum type="alphaLcPeriod"/>
            </a:pPr>
            <a:r>
              <a:rPr lang="en-US" dirty="0"/>
              <a:t>Upper roots lesion: Erb’s paralysis </a:t>
            </a:r>
          </a:p>
          <a:p>
            <a:pPr marL="914400" lvl="1" indent="-457200">
              <a:buFont typeface="+mj-lt"/>
              <a:buAutoNum type="alphaLcPeriod"/>
            </a:pPr>
            <a:r>
              <a:rPr lang="en-US" dirty="0"/>
              <a:t>Lower roots lesion: Klumpke paralysis </a:t>
            </a:r>
          </a:p>
          <a:p>
            <a:pPr marL="914400" lvl="1" indent="-457200">
              <a:buFont typeface="+mj-lt"/>
              <a:buAutoNum type="alphaLcPeriod"/>
            </a:pPr>
            <a:r>
              <a:rPr lang="en-US" dirty="0">
                <a:solidFill>
                  <a:srgbClr val="FF0000"/>
                </a:solidFill>
              </a:rPr>
              <a:t>L3-L4 disc prolapse: Meralgia </a:t>
            </a:r>
            <a:r>
              <a:rPr lang="en-US" dirty="0" err="1">
                <a:solidFill>
                  <a:srgbClr val="FF0000"/>
                </a:solidFill>
              </a:rPr>
              <a:t>parasthetica</a:t>
            </a:r>
            <a:endParaRPr lang="en-US" dirty="0">
              <a:solidFill>
                <a:srgbClr val="FF0000"/>
              </a:solidFill>
            </a:endParaRPr>
          </a:p>
          <a:p>
            <a:pPr marL="914400" lvl="1" indent="-457200">
              <a:buFont typeface="+mj-lt"/>
              <a:buAutoNum type="alphaLcPeriod"/>
            </a:pPr>
            <a:r>
              <a:rPr lang="en-US" dirty="0"/>
              <a:t>Peroneal nerve lesion: foot drop</a:t>
            </a:r>
          </a:p>
          <a:p>
            <a:endParaRPr lang="en-US" dirty="0"/>
          </a:p>
        </p:txBody>
      </p:sp>
      <p:sp>
        <p:nvSpPr>
          <p:cNvPr id="6" name="TextBox 5">
            <a:extLst>
              <a:ext uri="{FF2B5EF4-FFF2-40B4-BE49-F238E27FC236}">
                <a16:creationId xmlns:a16="http://schemas.microsoft.com/office/drawing/2014/main" id="{E22C0862-0BB5-E644-51A1-F5C94D536B58}"/>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8" name="TextBox 7">
            <a:extLst>
              <a:ext uri="{FF2B5EF4-FFF2-40B4-BE49-F238E27FC236}">
                <a16:creationId xmlns:a16="http://schemas.microsoft.com/office/drawing/2014/main" id="{13843B34-AACD-CE1F-E313-EB10D78D0EC3}"/>
              </a:ext>
            </a:extLst>
          </p:cNvPr>
          <p:cNvSpPr txBox="1"/>
          <p:nvPr/>
        </p:nvSpPr>
        <p:spPr>
          <a:xfrm>
            <a:off x="46655" y="1339280"/>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07A66C3D-BAAE-6D11-EB8A-21BCF629C1F5}"/>
              </a:ext>
            </a:extLst>
          </p:cNvPr>
          <p:cNvSpPr txBox="1"/>
          <p:nvPr/>
        </p:nvSpPr>
        <p:spPr>
          <a:xfrm>
            <a:off x="46655" y="357035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130014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FCF1-1EB1-F4CA-47BA-9EE7454C3999}"/>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ED3539DF-6A63-96FB-3FF4-59F80F1FAFE0}"/>
              </a:ext>
            </a:extLst>
          </p:cNvPr>
          <p:cNvSpPr>
            <a:spLocks noGrp="1"/>
          </p:cNvSpPr>
          <p:nvPr>
            <p:ph idx="1"/>
          </p:nvPr>
        </p:nvSpPr>
        <p:spPr>
          <a:xfrm>
            <a:off x="800100" y="1230378"/>
            <a:ext cx="10591800" cy="5303520"/>
          </a:xfrm>
        </p:spPr>
        <p:txBody>
          <a:bodyPr>
            <a:normAutofit lnSpcReduction="10000"/>
          </a:bodyPr>
          <a:lstStyle/>
          <a:p>
            <a:r>
              <a:rPr lang="en-US" b="1" dirty="0"/>
              <a:t>Which is the key distinction between vestibular neuritis and labyrinthitis ? </a:t>
            </a:r>
          </a:p>
          <a:p>
            <a:pPr marL="914400" lvl="1" indent="-457200">
              <a:buFont typeface="+mj-lt"/>
              <a:buAutoNum type="alphaLcPeriod"/>
            </a:pPr>
            <a:r>
              <a:rPr lang="en-US" dirty="0"/>
              <a:t>Direction of nystagmus</a:t>
            </a:r>
          </a:p>
          <a:p>
            <a:pPr marL="914400" lvl="1" indent="-457200">
              <a:buFont typeface="+mj-lt"/>
              <a:buAutoNum type="alphaLcPeriod"/>
            </a:pPr>
            <a:r>
              <a:rPr lang="en-US" dirty="0"/>
              <a:t>Sensation of rotation</a:t>
            </a:r>
          </a:p>
          <a:p>
            <a:pPr marL="914400" lvl="1" indent="-457200">
              <a:buFont typeface="+mj-lt"/>
              <a:buAutoNum type="alphaLcPeriod"/>
            </a:pPr>
            <a:r>
              <a:rPr lang="en-US" dirty="0"/>
              <a:t>Undulating ground </a:t>
            </a:r>
          </a:p>
          <a:p>
            <a:pPr marL="914400" lvl="1" indent="-457200">
              <a:buFont typeface="+mj-lt"/>
              <a:buAutoNum type="alphaLcPeriod"/>
            </a:pPr>
            <a:r>
              <a:rPr lang="en-US" dirty="0">
                <a:solidFill>
                  <a:srgbClr val="FF0000"/>
                </a:solidFill>
              </a:rPr>
              <a:t>Hearing loss (labyrinthitis is the one associated with hearing loss)</a:t>
            </a:r>
          </a:p>
          <a:p>
            <a:pPr marL="914400" lvl="1" indent="-457200">
              <a:buFont typeface="+mj-lt"/>
              <a:buAutoNum type="alphaLcPeriod"/>
            </a:pPr>
            <a:r>
              <a:rPr lang="en-US" dirty="0"/>
              <a:t>Loss of balance</a:t>
            </a:r>
          </a:p>
          <a:p>
            <a:r>
              <a:rPr lang="en-US" b="1" dirty="0"/>
              <a:t>Central vertigo can be associated with all of the following conditions except:</a:t>
            </a:r>
          </a:p>
          <a:p>
            <a:pPr marL="914400" lvl="1" indent="-457200">
              <a:buFont typeface="+mj-lt"/>
              <a:buAutoNum type="alphaLcPeriod"/>
            </a:pPr>
            <a:r>
              <a:rPr lang="en-US" dirty="0"/>
              <a:t>Multiple sclerosis </a:t>
            </a:r>
          </a:p>
          <a:p>
            <a:pPr marL="914400" lvl="1" indent="-457200">
              <a:buFont typeface="+mj-lt"/>
              <a:buAutoNum type="alphaLcPeriod"/>
            </a:pPr>
            <a:r>
              <a:rPr lang="en-US" dirty="0"/>
              <a:t>Stroke </a:t>
            </a:r>
          </a:p>
          <a:p>
            <a:pPr marL="914400" lvl="1" indent="-457200">
              <a:buFont typeface="+mj-lt"/>
              <a:buAutoNum type="alphaLcPeriod"/>
            </a:pPr>
            <a:r>
              <a:rPr lang="en-US" dirty="0"/>
              <a:t>Brain tumor</a:t>
            </a:r>
          </a:p>
          <a:p>
            <a:pPr marL="914400" lvl="1" indent="-457200">
              <a:buFont typeface="+mj-lt"/>
              <a:buAutoNum type="alphaLcPeriod"/>
            </a:pPr>
            <a:r>
              <a:rPr lang="en-US" dirty="0"/>
              <a:t>Brain hemorrhage</a:t>
            </a:r>
          </a:p>
          <a:p>
            <a:pPr marL="914400" lvl="1" indent="-457200">
              <a:buFont typeface="+mj-lt"/>
              <a:buAutoNum type="alphaLcPeriod"/>
            </a:pPr>
            <a:r>
              <a:rPr lang="en-US" dirty="0">
                <a:solidFill>
                  <a:srgbClr val="FF0000"/>
                </a:solidFill>
              </a:rPr>
              <a:t>Labyrinthitis</a:t>
            </a:r>
          </a:p>
        </p:txBody>
      </p:sp>
      <p:sp>
        <p:nvSpPr>
          <p:cNvPr id="6" name="TextBox 5">
            <a:extLst>
              <a:ext uri="{FF2B5EF4-FFF2-40B4-BE49-F238E27FC236}">
                <a16:creationId xmlns:a16="http://schemas.microsoft.com/office/drawing/2014/main" id="{A61E2A34-F47D-4F78-8BA2-4FEADA70C0C6}"/>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8" name="TextBox 7">
            <a:extLst>
              <a:ext uri="{FF2B5EF4-FFF2-40B4-BE49-F238E27FC236}">
                <a16:creationId xmlns:a16="http://schemas.microsoft.com/office/drawing/2014/main" id="{E910604D-A47C-C344-B6C1-8EA75D2586C4}"/>
              </a:ext>
            </a:extLst>
          </p:cNvPr>
          <p:cNvSpPr txBox="1"/>
          <p:nvPr/>
        </p:nvSpPr>
        <p:spPr>
          <a:xfrm>
            <a:off x="46655" y="1255303"/>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5BFAC08F-A6AF-D98D-BF5B-9AB556046DFB}"/>
              </a:ext>
            </a:extLst>
          </p:cNvPr>
          <p:cNvSpPr txBox="1"/>
          <p:nvPr/>
        </p:nvSpPr>
        <p:spPr>
          <a:xfrm>
            <a:off x="46655" y="383055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1684590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A059-C8CB-9F65-FCA7-007B42841259}"/>
              </a:ext>
            </a:extLst>
          </p:cNvPr>
          <p:cNvSpPr>
            <a:spLocks noGrp="1"/>
          </p:cNvSpPr>
          <p:nvPr>
            <p:ph type="ctrTitle"/>
          </p:nvPr>
        </p:nvSpPr>
        <p:spPr/>
        <p:txBody>
          <a:bodyPr>
            <a:normAutofit fontScale="90000"/>
          </a:bodyPr>
          <a:lstStyle/>
          <a:p>
            <a:r>
              <a:rPr lang="en-US" dirty="0"/>
              <a:t>Coordination</a:t>
            </a:r>
          </a:p>
        </p:txBody>
      </p:sp>
      <p:sp>
        <p:nvSpPr>
          <p:cNvPr id="4" name="Subtitle 3">
            <a:extLst>
              <a:ext uri="{FF2B5EF4-FFF2-40B4-BE49-F238E27FC236}">
                <a16:creationId xmlns:a16="http://schemas.microsoft.com/office/drawing/2014/main" id="{D495F804-7F54-A631-542D-24443C50A25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906283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431909-436A-7352-9D96-41236B7E040F}"/>
              </a:ext>
            </a:extLst>
          </p:cNvPr>
          <p:cNvSpPr>
            <a:spLocks noGrp="1"/>
          </p:cNvSpPr>
          <p:nvPr>
            <p:ph type="title"/>
          </p:nvPr>
        </p:nvSpPr>
        <p:spPr/>
        <p:txBody>
          <a:bodyPr/>
          <a:lstStyle/>
          <a:p>
            <a:r>
              <a:rPr lang="en-US" dirty="0"/>
              <a:t>Coordination</a:t>
            </a:r>
          </a:p>
        </p:txBody>
      </p:sp>
      <p:sp>
        <p:nvSpPr>
          <p:cNvPr id="6" name="Content Placeholder 5">
            <a:extLst>
              <a:ext uri="{FF2B5EF4-FFF2-40B4-BE49-F238E27FC236}">
                <a16:creationId xmlns:a16="http://schemas.microsoft.com/office/drawing/2014/main" id="{1BE3127C-6D56-CE00-7826-6E53194A436D}"/>
              </a:ext>
            </a:extLst>
          </p:cNvPr>
          <p:cNvSpPr>
            <a:spLocks noGrp="1"/>
          </p:cNvSpPr>
          <p:nvPr>
            <p:ph idx="1"/>
          </p:nvPr>
        </p:nvSpPr>
        <p:spPr>
          <a:xfrm>
            <a:off x="838200" y="1305026"/>
            <a:ext cx="6019800" cy="5058452"/>
          </a:xfrm>
        </p:spPr>
        <p:txBody>
          <a:bodyPr>
            <a:normAutofit/>
          </a:bodyPr>
          <a:lstStyle/>
          <a:p>
            <a:r>
              <a:rPr lang="en-US" dirty="0"/>
              <a:t>Coordination examination is used to assess cerebellar function Ipsilaterally</a:t>
            </a:r>
          </a:p>
          <a:p>
            <a:pPr marL="914400" lvl="1" indent="-457200">
              <a:buFont typeface="+mj-lt"/>
              <a:buAutoNum type="arabicPeriod"/>
            </a:pPr>
            <a:r>
              <a:rPr lang="en-US" dirty="0"/>
              <a:t>Finger to nose test (</a:t>
            </a:r>
            <a:r>
              <a:rPr lang="en-US" b="1" dirty="0"/>
              <a:t>Detects</a:t>
            </a:r>
            <a:r>
              <a:rPr lang="en-US" dirty="0"/>
              <a:t>: dysmetria, dyssynergia and intention tremor)</a:t>
            </a:r>
          </a:p>
          <a:p>
            <a:pPr marL="914400" lvl="1" indent="-457200">
              <a:buFont typeface="+mj-lt"/>
              <a:buAutoNum type="arabicPeriod"/>
            </a:pPr>
            <a:r>
              <a:rPr lang="en-US" dirty="0"/>
              <a:t>Heel to shin test (</a:t>
            </a:r>
            <a:r>
              <a:rPr lang="en-US" b="1" dirty="0"/>
              <a:t>Detects</a:t>
            </a:r>
            <a:r>
              <a:rPr lang="en-US" dirty="0"/>
              <a:t> Dysmetria)</a:t>
            </a:r>
          </a:p>
          <a:p>
            <a:pPr marL="914400" lvl="1" indent="-457200">
              <a:buFont typeface="+mj-lt"/>
              <a:buAutoNum type="arabicPeriod"/>
            </a:pPr>
            <a:r>
              <a:rPr lang="en-US" dirty="0"/>
              <a:t>Rapid alternating movement (</a:t>
            </a:r>
            <a:r>
              <a:rPr lang="en-US" b="1" dirty="0"/>
              <a:t>Detects</a:t>
            </a:r>
            <a:r>
              <a:rPr lang="en-US" dirty="0"/>
              <a:t> Dysdiadochokinesia)</a:t>
            </a:r>
          </a:p>
          <a:p>
            <a:r>
              <a:rPr lang="en-US" b="1" dirty="0"/>
              <a:t>Terms</a:t>
            </a:r>
            <a:r>
              <a:rPr lang="en-US" dirty="0"/>
              <a:t>:</a:t>
            </a:r>
          </a:p>
          <a:p>
            <a:pPr lvl="1"/>
            <a:r>
              <a:rPr lang="en-US" b="1" dirty="0"/>
              <a:t>Dysmetria</a:t>
            </a:r>
            <a:r>
              <a:rPr lang="en-US" dirty="0"/>
              <a:t>: Inaccurate fine movements</a:t>
            </a:r>
          </a:p>
          <a:p>
            <a:pPr lvl="1"/>
            <a:r>
              <a:rPr lang="en-US" b="1" dirty="0"/>
              <a:t>Dyssynergia</a:t>
            </a:r>
            <a:r>
              <a:rPr lang="en-US" dirty="0"/>
              <a:t>: Breakdown of movements into parts</a:t>
            </a:r>
          </a:p>
          <a:p>
            <a:pPr lvl="1"/>
            <a:r>
              <a:rPr lang="en-US" b="1" dirty="0"/>
              <a:t>Dysdiadochokinesia</a:t>
            </a:r>
            <a:r>
              <a:rPr lang="en-US" dirty="0"/>
              <a:t>: Clumsy rapid movements</a:t>
            </a:r>
          </a:p>
          <a:p>
            <a:pPr lvl="1"/>
            <a:endParaRPr lang="en-US" dirty="0"/>
          </a:p>
        </p:txBody>
      </p:sp>
      <p:sp>
        <p:nvSpPr>
          <p:cNvPr id="8" name="TextBox 7">
            <a:extLst>
              <a:ext uri="{FF2B5EF4-FFF2-40B4-BE49-F238E27FC236}">
                <a16:creationId xmlns:a16="http://schemas.microsoft.com/office/drawing/2014/main" id="{A5A37B6C-4350-FEDC-E216-F1D6703222F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pSp>
        <p:nvGrpSpPr>
          <p:cNvPr id="16" name="Group 15">
            <a:extLst>
              <a:ext uri="{FF2B5EF4-FFF2-40B4-BE49-F238E27FC236}">
                <a16:creationId xmlns:a16="http://schemas.microsoft.com/office/drawing/2014/main" id="{9EF70CAA-7DD8-5638-66E4-C5A504BCDE06}"/>
              </a:ext>
            </a:extLst>
          </p:cNvPr>
          <p:cNvGrpSpPr/>
          <p:nvPr/>
        </p:nvGrpSpPr>
        <p:grpSpPr>
          <a:xfrm>
            <a:off x="6858000" y="1305026"/>
            <a:ext cx="4505173" cy="3518901"/>
            <a:chOff x="7169781" y="1305026"/>
            <a:chExt cx="4956150" cy="3871150"/>
          </a:xfrm>
        </p:grpSpPr>
        <p:pic>
          <p:nvPicPr>
            <p:cNvPr id="10" name="Picture 9">
              <a:extLst>
                <a:ext uri="{FF2B5EF4-FFF2-40B4-BE49-F238E27FC236}">
                  <a16:creationId xmlns:a16="http://schemas.microsoft.com/office/drawing/2014/main" id="{02A88138-AF8C-50B3-63B6-A7CE9FA50C65}"/>
                </a:ext>
              </a:extLst>
            </p:cNvPr>
            <p:cNvPicPr>
              <a:picLocks noChangeAspect="1"/>
            </p:cNvPicPr>
            <p:nvPr/>
          </p:nvPicPr>
          <p:blipFill rotWithShape="1">
            <a:blip r:embed="rId2">
              <a:extLst>
                <a:ext uri="{28A0092B-C50C-407E-A947-70E740481C1C}">
                  <a14:useLocalDpi xmlns:a14="http://schemas.microsoft.com/office/drawing/2010/main" val="0"/>
                </a:ext>
              </a:extLst>
            </a:blip>
            <a:srcRect l="1039" r="-1"/>
            <a:stretch/>
          </p:blipFill>
          <p:spPr>
            <a:xfrm>
              <a:off x="7169782" y="1305026"/>
              <a:ext cx="2478074" cy="1902391"/>
            </a:xfrm>
            <a:prstGeom prst="rect">
              <a:avLst/>
            </a:prstGeom>
          </p:spPr>
        </p:pic>
        <p:pic>
          <p:nvPicPr>
            <p:cNvPr id="12" name="Picture 11">
              <a:extLst>
                <a:ext uri="{FF2B5EF4-FFF2-40B4-BE49-F238E27FC236}">
                  <a16:creationId xmlns:a16="http://schemas.microsoft.com/office/drawing/2014/main" id="{76638982-3FF5-FFDB-6CE7-D0D781669A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7857" y="1305026"/>
              <a:ext cx="2478074" cy="1902391"/>
            </a:xfrm>
            <a:prstGeom prst="rect">
              <a:avLst/>
            </a:prstGeom>
          </p:spPr>
        </p:pic>
        <p:pic>
          <p:nvPicPr>
            <p:cNvPr id="13" name="Content Placeholder 4">
              <a:extLst>
                <a:ext uri="{FF2B5EF4-FFF2-40B4-BE49-F238E27FC236}">
                  <a16:creationId xmlns:a16="http://schemas.microsoft.com/office/drawing/2014/main" id="{7C7927C0-787B-D70A-E8E8-FCC7C68B1F7B}"/>
                </a:ext>
              </a:extLst>
            </p:cNvPr>
            <p:cNvPicPr>
              <a:picLocks noChangeAspect="1"/>
            </p:cNvPicPr>
            <p:nvPr/>
          </p:nvPicPr>
          <p:blipFill rotWithShape="1">
            <a:blip r:embed="rId4">
              <a:extLst>
                <a:ext uri="{28A0092B-C50C-407E-A947-70E740481C1C}">
                  <a14:useLocalDpi xmlns:a14="http://schemas.microsoft.com/office/drawing/2010/main" val="0"/>
                </a:ext>
              </a:extLst>
            </a:blip>
            <a:srcRect r="1750"/>
            <a:stretch/>
          </p:blipFill>
          <p:spPr>
            <a:xfrm>
              <a:off x="7169781" y="3273785"/>
              <a:ext cx="2478075" cy="1902391"/>
            </a:xfrm>
            <a:prstGeom prst="rect">
              <a:avLst/>
            </a:prstGeom>
          </p:spPr>
        </p:pic>
        <p:pic>
          <p:nvPicPr>
            <p:cNvPr id="15" name="Picture 14">
              <a:extLst>
                <a:ext uri="{FF2B5EF4-FFF2-40B4-BE49-F238E27FC236}">
                  <a16:creationId xmlns:a16="http://schemas.microsoft.com/office/drawing/2014/main" id="{AA0174BC-CB87-6AFB-5593-3CD624C62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7856" y="3273785"/>
              <a:ext cx="2478075" cy="1902391"/>
            </a:xfrm>
            <a:prstGeom prst="rect">
              <a:avLst/>
            </a:prstGeom>
          </p:spPr>
        </p:pic>
      </p:grpSp>
    </p:spTree>
    <p:extLst>
      <p:ext uri="{BB962C8B-B14F-4D97-AF65-F5344CB8AC3E}">
        <p14:creationId xmlns:p14="http://schemas.microsoft.com/office/powerpoint/2010/main" val="27494245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DAAB-541D-CA0A-6173-915714AB5217}"/>
              </a:ext>
            </a:extLst>
          </p:cNvPr>
          <p:cNvSpPr>
            <a:spLocks noGrp="1"/>
          </p:cNvSpPr>
          <p:nvPr>
            <p:ph type="title"/>
          </p:nvPr>
        </p:nvSpPr>
        <p:spPr/>
        <p:txBody>
          <a:bodyPr/>
          <a:lstStyle/>
          <a:p>
            <a:r>
              <a:rPr lang="en-GB" dirty="0"/>
              <a:t>Finger-to-nose test</a:t>
            </a:r>
            <a:endParaRPr lang="en-US" dirty="0"/>
          </a:p>
        </p:txBody>
      </p:sp>
      <p:sp>
        <p:nvSpPr>
          <p:cNvPr id="3" name="Content Placeholder 2">
            <a:extLst>
              <a:ext uri="{FF2B5EF4-FFF2-40B4-BE49-F238E27FC236}">
                <a16:creationId xmlns:a16="http://schemas.microsoft.com/office/drawing/2014/main" id="{C7FDEFFC-F3EC-6F4E-F8D7-4ABD612144BE}"/>
              </a:ext>
            </a:extLst>
          </p:cNvPr>
          <p:cNvSpPr>
            <a:spLocks noGrp="1"/>
          </p:cNvSpPr>
          <p:nvPr>
            <p:ph idx="1"/>
          </p:nvPr>
        </p:nvSpPr>
        <p:spPr>
          <a:xfrm>
            <a:off x="838200" y="1305026"/>
            <a:ext cx="7130143" cy="4871938"/>
          </a:xfrm>
        </p:spPr>
        <p:txBody>
          <a:bodyPr>
            <a:normAutofit/>
          </a:bodyPr>
          <a:lstStyle/>
          <a:p>
            <a:r>
              <a:rPr lang="en-GB" b="1" dirty="0"/>
              <a:t>What is the name of this test ?</a:t>
            </a:r>
          </a:p>
          <a:p>
            <a:pPr lvl="1"/>
            <a:r>
              <a:rPr lang="en-GB" dirty="0"/>
              <a:t>finger-to-nose test</a:t>
            </a:r>
          </a:p>
          <a:p>
            <a:r>
              <a:rPr lang="en-GB" b="1" dirty="0"/>
              <a:t>What is the purpose of this test ?</a:t>
            </a:r>
          </a:p>
          <a:p>
            <a:pPr lvl="1"/>
            <a:r>
              <a:rPr lang="en-GB" dirty="0"/>
              <a:t>Test of coordination </a:t>
            </a:r>
          </a:p>
          <a:p>
            <a:pPr marL="914400" lvl="2" indent="0">
              <a:buNone/>
            </a:pPr>
            <a:r>
              <a:rPr lang="en-GB" sz="2200" dirty="0">
                <a:solidFill>
                  <a:srgbClr val="0070C0"/>
                </a:solidFill>
              </a:rPr>
              <a:t>(</a:t>
            </a:r>
            <a:r>
              <a:rPr lang="en-US" sz="2200" dirty="0">
                <a:solidFill>
                  <a:srgbClr val="0070C0"/>
                </a:solidFill>
              </a:rPr>
              <a:t>Cerebellar disease leads to inaccuracy in this test (past-pointing) because of inability to judge distances (dysmetria). As the finger approaches the target, it may oscillate increasingly wildly (intention tremor)</a:t>
            </a:r>
            <a:r>
              <a:rPr lang="en-GB" sz="2200" dirty="0">
                <a:solidFill>
                  <a:srgbClr val="0070C0"/>
                </a:solidFill>
              </a:rPr>
              <a:t>)</a:t>
            </a:r>
          </a:p>
          <a:p>
            <a:r>
              <a:rPr lang="en-GB" b="1" dirty="0"/>
              <a:t>Name 3 other tests that assess coordination</a:t>
            </a:r>
          </a:p>
          <a:p>
            <a:pPr lvl="1"/>
            <a:r>
              <a:rPr lang="en-US" dirty="0"/>
              <a:t>Tandem gait</a:t>
            </a:r>
          </a:p>
          <a:p>
            <a:pPr lvl="1"/>
            <a:r>
              <a:rPr lang="en-US" dirty="0"/>
              <a:t>Heel-to-shin test</a:t>
            </a:r>
          </a:p>
          <a:p>
            <a:pPr lvl="1"/>
            <a:r>
              <a:rPr lang="en-US" dirty="0"/>
              <a:t>Rapid alternating hand movements</a:t>
            </a:r>
          </a:p>
        </p:txBody>
      </p:sp>
      <p:pic>
        <p:nvPicPr>
          <p:cNvPr id="5" name="Picture 2">
            <a:extLst>
              <a:ext uri="{FF2B5EF4-FFF2-40B4-BE49-F238E27FC236}">
                <a16:creationId xmlns:a16="http://schemas.microsoft.com/office/drawing/2014/main" id="{244EC779-D39E-4124-E4C1-93C748933903}"/>
              </a:ext>
            </a:extLst>
          </p:cNvPr>
          <p:cNvPicPr>
            <a:picLocks noChangeAspect="1" noChangeArrowheads="1"/>
          </p:cNvPicPr>
          <p:nvPr/>
        </p:nvPicPr>
        <p:blipFill>
          <a:blip r:embed="rId2"/>
          <a:srcRect/>
          <a:stretch>
            <a:fillRect/>
          </a:stretch>
        </p:blipFill>
        <p:spPr bwMode="auto">
          <a:xfrm>
            <a:off x="8115059" y="1305027"/>
            <a:ext cx="3238741" cy="247387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2D532ED-C9F3-52C7-4FA8-95C39A0EA10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2994003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785F3-0A91-AE89-FC8D-57099709B79E}"/>
              </a:ext>
            </a:extLst>
          </p:cNvPr>
          <p:cNvSpPr>
            <a:spLocks noGrp="1"/>
          </p:cNvSpPr>
          <p:nvPr>
            <p:ph type="title"/>
          </p:nvPr>
        </p:nvSpPr>
        <p:spPr/>
        <p:txBody>
          <a:bodyPr/>
          <a:lstStyle/>
          <a:p>
            <a:r>
              <a:rPr lang="en-US" dirty="0"/>
              <a:t>Heel-knee-shin test</a:t>
            </a:r>
          </a:p>
        </p:txBody>
      </p:sp>
      <p:sp>
        <p:nvSpPr>
          <p:cNvPr id="3" name="Content Placeholder 2">
            <a:extLst>
              <a:ext uri="{FF2B5EF4-FFF2-40B4-BE49-F238E27FC236}">
                <a16:creationId xmlns:a16="http://schemas.microsoft.com/office/drawing/2014/main" id="{D7827151-682A-6999-CA94-D19ED8ED957B}"/>
              </a:ext>
            </a:extLst>
          </p:cNvPr>
          <p:cNvSpPr>
            <a:spLocks noGrp="1"/>
          </p:cNvSpPr>
          <p:nvPr>
            <p:ph idx="1"/>
          </p:nvPr>
        </p:nvSpPr>
        <p:spPr>
          <a:xfrm>
            <a:off x="838200" y="1305025"/>
            <a:ext cx="7092820" cy="4975005"/>
          </a:xfrm>
        </p:spPr>
        <p:txBody>
          <a:bodyPr/>
          <a:lstStyle/>
          <a:p>
            <a:r>
              <a:rPr lang="en-GB" b="1" dirty="0"/>
              <a:t>What is this test ?</a:t>
            </a:r>
          </a:p>
          <a:p>
            <a:pPr lvl="1"/>
            <a:r>
              <a:rPr lang="en-US" sz="2600" dirty="0"/>
              <a:t>Heel-knee-shin test</a:t>
            </a:r>
            <a:endParaRPr lang="en-GB" sz="2600" dirty="0"/>
          </a:p>
          <a:p>
            <a:r>
              <a:rPr lang="en-GB" b="1" dirty="0"/>
              <a:t>What does it detect ?</a:t>
            </a:r>
          </a:p>
          <a:p>
            <a:pPr lvl="1"/>
            <a:r>
              <a:rPr lang="en-US" dirty="0"/>
              <a:t>Cerebellar function (coordination)</a:t>
            </a:r>
          </a:p>
          <a:p>
            <a:r>
              <a:rPr lang="en-US" b="1" dirty="0"/>
              <a:t>Which cerebellum (left or right) is the test in the photo examining ?</a:t>
            </a:r>
            <a:endParaRPr lang="en-US" sz="2000" dirty="0">
              <a:solidFill>
                <a:srgbClr val="0070C0"/>
              </a:solidFill>
            </a:endParaRPr>
          </a:p>
          <a:p>
            <a:pPr marL="971550" lvl="1" indent="-514350">
              <a:buFont typeface="+mj-lt"/>
              <a:buAutoNum type="alphaLcPeriod"/>
            </a:pPr>
            <a:r>
              <a:rPr lang="en-US" sz="2600" dirty="0">
                <a:solidFill>
                  <a:srgbClr val="FF0000"/>
                </a:solidFill>
              </a:rPr>
              <a:t>Right cerebellum </a:t>
            </a:r>
          </a:p>
          <a:p>
            <a:pPr marL="971550" lvl="1" indent="-514350">
              <a:buFont typeface="+mj-lt"/>
              <a:buAutoNum type="alphaLcPeriod"/>
            </a:pPr>
            <a:r>
              <a:rPr lang="en-US" sz="2600" dirty="0"/>
              <a:t>Left cerebellum</a:t>
            </a:r>
          </a:p>
          <a:p>
            <a:pPr marL="971550" lvl="1" indent="-514350">
              <a:buFont typeface="+mj-lt"/>
              <a:buAutoNum type="alphaLcPeriod"/>
            </a:pPr>
            <a:r>
              <a:rPr lang="en-US" sz="2600" dirty="0"/>
              <a:t>Right cerebral</a:t>
            </a:r>
          </a:p>
          <a:p>
            <a:pPr marL="971550" lvl="1" indent="-514350">
              <a:buFont typeface="+mj-lt"/>
              <a:buAutoNum type="alphaLcPeriod"/>
            </a:pPr>
            <a:r>
              <a:rPr lang="en-US" sz="2600" dirty="0"/>
              <a:t>Left cerebral</a:t>
            </a:r>
          </a:p>
          <a:p>
            <a:pPr marL="971550" lvl="1" indent="-514350">
              <a:buFont typeface="+mj-lt"/>
              <a:buAutoNum type="alphaLcPeriod"/>
            </a:pPr>
            <a:r>
              <a:rPr lang="en-US" sz="2600" dirty="0"/>
              <a:t>Dorsal columns</a:t>
            </a:r>
          </a:p>
        </p:txBody>
      </p:sp>
      <p:pic>
        <p:nvPicPr>
          <p:cNvPr id="7" name="object 6">
            <a:extLst>
              <a:ext uri="{FF2B5EF4-FFF2-40B4-BE49-F238E27FC236}">
                <a16:creationId xmlns:a16="http://schemas.microsoft.com/office/drawing/2014/main" id="{8866681F-74B9-B5DF-7814-71D8755BDF74}"/>
              </a:ext>
            </a:extLst>
          </p:cNvPr>
          <p:cNvPicPr/>
          <p:nvPr/>
        </p:nvPicPr>
        <p:blipFill rotWithShape="1">
          <a:blip r:embed="rId2" cstate="print"/>
          <a:srcRect t="2288" r="7077"/>
          <a:stretch/>
        </p:blipFill>
        <p:spPr>
          <a:xfrm>
            <a:off x="8140891" y="1305026"/>
            <a:ext cx="3212909" cy="363904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E3753B2-4059-E77F-6D4E-15692812A663}"/>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9" name="TextBox 8">
            <a:extLst>
              <a:ext uri="{FF2B5EF4-FFF2-40B4-BE49-F238E27FC236}">
                <a16:creationId xmlns:a16="http://schemas.microsoft.com/office/drawing/2014/main" id="{13B36CD4-5654-2B88-56A2-FFBC80F46DBA}"/>
              </a:ext>
            </a:extLst>
          </p:cNvPr>
          <p:cNvSpPr txBox="1"/>
          <p:nvPr/>
        </p:nvSpPr>
        <p:spPr>
          <a:xfrm>
            <a:off x="55986" y="320901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A32079D1-9189-C691-BA19-6586BE4940EC}"/>
              </a:ext>
            </a:extLst>
          </p:cNvPr>
          <p:cNvSpPr txBox="1"/>
          <p:nvPr/>
        </p:nvSpPr>
        <p:spPr>
          <a:xfrm>
            <a:off x="55986" y="136155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3" name="TextBox 12">
            <a:extLst>
              <a:ext uri="{FF2B5EF4-FFF2-40B4-BE49-F238E27FC236}">
                <a16:creationId xmlns:a16="http://schemas.microsoft.com/office/drawing/2014/main" id="{98A46752-4724-784F-1197-4C08E7839F66}"/>
              </a:ext>
            </a:extLst>
          </p:cNvPr>
          <p:cNvSpPr txBox="1"/>
          <p:nvPr/>
        </p:nvSpPr>
        <p:spPr>
          <a:xfrm>
            <a:off x="55986" y="230394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1018348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4A8D7-66B2-C422-C67D-003D7FDB59B3}"/>
              </a:ext>
            </a:extLst>
          </p:cNvPr>
          <p:cNvSpPr>
            <a:spLocks noGrp="1"/>
          </p:cNvSpPr>
          <p:nvPr>
            <p:ph type="title"/>
          </p:nvPr>
        </p:nvSpPr>
        <p:spPr/>
        <p:txBody>
          <a:bodyPr/>
          <a:lstStyle/>
          <a:p>
            <a:r>
              <a:rPr lang="en-US" dirty="0"/>
              <a:t>MCQ – Heel-knee-shin test</a:t>
            </a:r>
          </a:p>
        </p:txBody>
      </p:sp>
      <p:sp>
        <p:nvSpPr>
          <p:cNvPr id="3" name="Content Placeholder 2">
            <a:extLst>
              <a:ext uri="{FF2B5EF4-FFF2-40B4-BE49-F238E27FC236}">
                <a16:creationId xmlns:a16="http://schemas.microsoft.com/office/drawing/2014/main" id="{EB76EF50-5B42-5983-4DC0-2C9AE2EA3909}"/>
              </a:ext>
            </a:extLst>
          </p:cNvPr>
          <p:cNvSpPr>
            <a:spLocks noGrp="1"/>
          </p:cNvSpPr>
          <p:nvPr>
            <p:ph idx="1"/>
          </p:nvPr>
        </p:nvSpPr>
        <p:spPr/>
        <p:txBody>
          <a:bodyPr/>
          <a:lstStyle/>
          <a:p>
            <a:r>
              <a:rPr lang="en-US" dirty="0"/>
              <a:t>The purpose of the test is to detect</a:t>
            </a:r>
          </a:p>
          <a:p>
            <a:pPr marL="914400" lvl="1" indent="-457200">
              <a:buFont typeface="+mj-lt"/>
              <a:buAutoNum type="alphaUcPeriod"/>
            </a:pPr>
            <a:r>
              <a:rPr lang="en-US" dirty="0"/>
              <a:t>Power of the muscles</a:t>
            </a:r>
          </a:p>
          <a:p>
            <a:pPr marL="914400" lvl="1" indent="-457200">
              <a:buFont typeface="+mj-lt"/>
              <a:buAutoNum type="alphaUcPeriod"/>
            </a:pPr>
            <a:r>
              <a:rPr lang="en-US" dirty="0"/>
              <a:t>Tone of the muscles</a:t>
            </a:r>
          </a:p>
          <a:p>
            <a:pPr marL="914400" lvl="1" indent="-457200">
              <a:buFont typeface="+mj-lt"/>
              <a:buAutoNum type="alphaUcPeriod"/>
            </a:pPr>
            <a:r>
              <a:rPr lang="en-US" dirty="0"/>
              <a:t>Reflexes of the muscles</a:t>
            </a:r>
          </a:p>
          <a:p>
            <a:pPr marL="914400" lvl="1" indent="-457200">
              <a:buFont typeface="+mj-lt"/>
              <a:buAutoNum type="alphaUcPeriod"/>
            </a:pPr>
            <a:r>
              <a:rPr lang="en-US" dirty="0">
                <a:solidFill>
                  <a:srgbClr val="FF0000"/>
                </a:solidFill>
              </a:rPr>
              <a:t>Coordination of the muscles</a:t>
            </a:r>
          </a:p>
          <a:p>
            <a:pPr marL="914400" lvl="1" indent="-457200">
              <a:buFont typeface="+mj-lt"/>
              <a:buAutoNum type="alphaUcPeriod"/>
            </a:pPr>
            <a:r>
              <a:rPr lang="en-US" dirty="0"/>
              <a:t>Bulk of the muscles</a:t>
            </a:r>
          </a:p>
        </p:txBody>
      </p:sp>
      <p:pic>
        <p:nvPicPr>
          <p:cNvPr id="5" name="object 6">
            <a:extLst>
              <a:ext uri="{FF2B5EF4-FFF2-40B4-BE49-F238E27FC236}">
                <a16:creationId xmlns:a16="http://schemas.microsoft.com/office/drawing/2014/main" id="{286D282E-6A53-738F-F589-BA8C1D12AA64}"/>
              </a:ext>
            </a:extLst>
          </p:cNvPr>
          <p:cNvPicPr/>
          <p:nvPr/>
        </p:nvPicPr>
        <p:blipFill rotWithShape="1">
          <a:blip r:embed="rId2" cstate="print"/>
          <a:srcRect t="2288" r="7077"/>
          <a:stretch/>
        </p:blipFill>
        <p:spPr>
          <a:xfrm>
            <a:off x="8140891" y="1305026"/>
            <a:ext cx="3212909" cy="363904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B5F0B308-BA19-7878-3AC7-FE7124F5795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1913377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3C28A-7A9D-177B-A8E1-3F78991C6680}"/>
              </a:ext>
            </a:extLst>
          </p:cNvPr>
          <p:cNvSpPr>
            <a:spLocks noGrp="1"/>
          </p:cNvSpPr>
          <p:nvPr>
            <p:ph type="title"/>
          </p:nvPr>
        </p:nvSpPr>
        <p:spPr/>
        <p:txBody>
          <a:bodyPr/>
          <a:lstStyle/>
          <a:p>
            <a:r>
              <a:rPr lang="en-US" dirty="0"/>
              <a:t>Motor neuron signs</a:t>
            </a:r>
          </a:p>
        </p:txBody>
      </p:sp>
      <p:sp>
        <p:nvSpPr>
          <p:cNvPr id="5" name="TextBox 4">
            <a:extLst>
              <a:ext uri="{FF2B5EF4-FFF2-40B4-BE49-F238E27FC236}">
                <a16:creationId xmlns:a16="http://schemas.microsoft.com/office/drawing/2014/main" id="{7FF8081C-E176-0932-2109-777DF2FF93D9}"/>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7" name="Picture 6">
            <a:extLst>
              <a:ext uri="{FF2B5EF4-FFF2-40B4-BE49-F238E27FC236}">
                <a16:creationId xmlns:a16="http://schemas.microsoft.com/office/drawing/2014/main" id="{B71E744D-CC7E-1F62-221E-7B4E02366116}"/>
              </a:ext>
            </a:extLst>
          </p:cNvPr>
          <p:cNvPicPr>
            <a:picLocks noChangeAspect="1"/>
          </p:cNvPicPr>
          <p:nvPr/>
        </p:nvPicPr>
        <p:blipFill>
          <a:blip r:embed="rId2"/>
          <a:stretch>
            <a:fillRect/>
          </a:stretch>
        </p:blipFill>
        <p:spPr>
          <a:xfrm>
            <a:off x="838200" y="1127464"/>
            <a:ext cx="10519786" cy="3247487"/>
          </a:xfrm>
          <a:prstGeom prst="rect">
            <a:avLst/>
          </a:prstGeom>
        </p:spPr>
      </p:pic>
      <p:pic>
        <p:nvPicPr>
          <p:cNvPr id="12" name="Picture 2">
            <a:extLst>
              <a:ext uri="{FF2B5EF4-FFF2-40B4-BE49-F238E27FC236}">
                <a16:creationId xmlns:a16="http://schemas.microsoft.com/office/drawing/2014/main" id="{DF94F2ED-FD0B-6A1A-D39F-735475016F81}"/>
              </a:ext>
            </a:extLst>
          </p:cNvPr>
          <p:cNvPicPr>
            <a:picLocks noChangeAspect="1" noChangeArrowheads="1"/>
          </p:cNvPicPr>
          <p:nvPr/>
        </p:nvPicPr>
        <p:blipFill rotWithShape="1">
          <a:blip r:embed="rId3"/>
          <a:srcRect l="1479"/>
          <a:stretch/>
        </p:blipFill>
        <p:spPr bwMode="auto">
          <a:xfrm>
            <a:off x="4307632" y="4435931"/>
            <a:ext cx="3576736" cy="2272242"/>
          </a:xfrm>
          <a:prstGeom prst="rect">
            <a:avLst/>
          </a:prstGeom>
          <a:noFill/>
          <a:ln w="9525">
            <a:noFill/>
            <a:miter lim="800000"/>
            <a:headEnd/>
            <a:tailEnd/>
          </a:ln>
          <a:effectLst/>
        </p:spPr>
      </p:pic>
    </p:spTree>
    <p:extLst>
      <p:ext uri="{BB962C8B-B14F-4D97-AF65-F5344CB8AC3E}">
        <p14:creationId xmlns:p14="http://schemas.microsoft.com/office/powerpoint/2010/main" val="24189353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9687-AB6D-A006-BAB6-43211A462B0D}"/>
              </a:ext>
            </a:extLst>
          </p:cNvPr>
          <p:cNvSpPr>
            <a:spLocks noGrp="1"/>
          </p:cNvSpPr>
          <p:nvPr>
            <p:ph type="title"/>
          </p:nvPr>
        </p:nvSpPr>
        <p:spPr/>
        <p:txBody>
          <a:bodyPr>
            <a:normAutofit/>
          </a:bodyPr>
          <a:lstStyle/>
          <a:p>
            <a:r>
              <a:rPr lang="en-US" dirty="0"/>
              <a:t>Babinski’s sign</a:t>
            </a:r>
          </a:p>
        </p:txBody>
      </p:sp>
      <p:sp>
        <p:nvSpPr>
          <p:cNvPr id="3" name="Content Placeholder 2">
            <a:extLst>
              <a:ext uri="{FF2B5EF4-FFF2-40B4-BE49-F238E27FC236}">
                <a16:creationId xmlns:a16="http://schemas.microsoft.com/office/drawing/2014/main" id="{C4150D3B-81EC-F812-E582-D6BA68369F4F}"/>
              </a:ext>
            </a:extLst>
          </p:cNvPr>
          <p:cNvSpPr>
            <a:spLocks noGrp="1"/>
          </p:cNvSpPr>
          <p:nvPr>
            <p:ph idx="1"/>
          </p:nvPr>
        </p:nvSpPr>
        <p:spPr/>
        <p:txBody>
          <a:bodyPr>
            <a:normAutofit/>
          </a:bodyPr>
          <a:lstStyle/>
          <a:p>
            <a:r>
              <a:rPr lang="en-US" sz="3200" b="1" dirty="0"/>
              <a:t>What is the name of this test ? </a:t>
            </a:r>
            <a:endParaRPr lang="ar-JO" sz="3200" b="1" dirty="0"/>
          </a:p>
          <a:p>
            <a:pPr lvl="1"/>
            <a:r>
              <a:rPr lang="en-US" sz="2800" dirty="0"/>
              <a:t>Babinski’s sign</a:t>
            </a:r>
          </a:p>
          <a:p>
            <a:r>
              <a:rPr lang="en-US" sz="3200" b="1" dirty="0"/>
              <a:t>What does it indicate ?</a:t>
            </a:r>
          </a:p>
          <a:p>
            <a:pPr lvl="1"/>
            <a:r>
              <a:rPr lang="en-US" sz="2800" dirty="0"/>
              <a:t>Upper motor neuron lesion</a:t>
            </a:r>
          </a:p>
          <a:p>
            <a:r>
              <a:rPr lang="en-US" sz="3200" b="1" dirty="0"/>
              <a:t>What you suspect about reflexes ?</a:t>
            </a:r>
          </a:p>
          <a:p>
            <a:pPr lvl="1"/>
            <a:r>
              <a:rPr lang="en-US" sz="2800" dirty="0"/>
              <a:t>Hyperreflexia</a:t>
            </a:r>
          </a:p>
        </p:txBody>
      </p:sp>
      <p:sp>
        <p:nvSpPr>
          <p:cNvPr id="5" name="TextBox 4">
            <a:extLst>
              <a:ext uri="{FF2B5EF4-FFF2-40B4-BE49-F238E27FC236}">
                <a16:creationId xmlns:a16="http://schemas.microsoft.com/office/drawing/2014/main" id="{262E3A6A-5B6F-103E-0511-3C3F525D38AF}"/>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7" name="صورة 3">
            <a:extLst>
              <a:ext uri="{FF2B5EF4-FFF2-40B4-BE49-F238E27FC236}">
                <a16:creationId xmlns:a16="http://schemas.microsoft.com/office/drawing/2014/main" id="{076E4B6D-AC7F-377A-2F72-564645066D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1472" y="1305026"/>
            <a:ext cx="2952328" cy="4723725"/>
          </a:xfrm>
          <a:prstGeom prst="rect">
            <a:avLst/>
          </a:prstGeom>
        </p:spPr>
      </p:pic>
    </p:spTree>
    <p:extLst>
      <p:ext uri="{BB962C8B-B14F-4D97-AF65-F5344CB8AC3E}">
        <p14:creationId xmlns:p14="http://schemas.microsoft.com/office/powerpoint/2010/main" val="11641643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7C650-5FBA-E4D6-CD5B-9B1B8A8CDA1C}"/>
              </a:ext>
            </a:extLst>
          </p:cNvPr>
          <p:cNvSpPr>
            <a:spLocks noGrp="1"/>
          </p:cNvSpPr>
          <p:nvPr>
            <p:ph type="ctrTitle"/>
          </p:nvPr>
        </p:nvSpPr>
        <p:spPr>
          <a:xfrm>
            <a:off x="1524000" y="4208549"/>
            <a:ext cx="9144000" cy="1483525"/>
          </a:xfrm>
        </p:spPr>
        <p:txBody>
          <a:bodyPr>
            <a:normAutofit fontScale="90000"/>
          </a:bodyPr>
          <a:lstStyle/>
          <a:p>
            <a:r>
              <a:rPr lang="en-US" dirty="0"/>
              <a:t>Autonomic function assessment</a:t>
            </a:r>
          </a:p>
        </p:txBody>
      </p:sp>
      <p:sp>
        <p:nvSpPr>
          <p:cNvPr id="5" name="Subtitle 4">
            <a:extLst>
              <a:ext uri="{FF2B5EF4-FFF2-40B4-BE49-F238E27FC236}">
                <a16:creationId xmlns:a16="http://schemas.microsoft.com/office/drawing/2014/main" id="{D53FB2E7-BE2E-EAF6-75FB-D9DF0DB901A5}"/>
              </a:ext>
            </a:extLst>
          </p:cNvPr>
          <p:cNvSpPr>
            <a:spLocks noGrp="1"/>
          </p:cNvSpPr>
          <p:nvPr>
            <p:ph type="subTitle" idx="1"/>
          </p:nvPr>
        </p:nvSpPr>
        <p:spPr>
          <a:xfrm>
            <a:off x="1524000" y="5793268"/>
            <a:ext cx="9144000" cy="514626"/>
          </a:xfrm>
        </p:spPr>
        <p:txBody>
          <a:bodyPr/>
          <a:lstStyle/>
          <a:p>
            <a:r>
              <a:rPr lang="en-US" dirty="0"/>
              <a:t>We will talk only about Horner’s syndrome ;)</a:t>
            </a:r>
          </a:p>
        </p:txBody>
      </p:sp>
    </p:spTree>
    <p:extLst>
      <p:ext uri="{BB962C8B-B14F-4D97-AF65-F5344CB8AC3E}">
        <p14:creationId xmlns:p14="http://schemas.microsoft.com/office/powerpoint/2010/main" val="172795846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4FCFC-BC41-2A37-BE57-63165E6BB954}"/>
              </a:ext>
            </a:extLst>
          </p:cNvPr>
          <p:cNvSpPr>
            <a:spLocks noGrp="1"/>
          </p:cNvSpPr>
          <p:nvPr>
            <p:ph type="title"/>
          </p:nvPr>
        </p:nvSpPr>
        <p:spPr/>
        <p:txBody>
          <a:bodyPr/>
          <a:lstStyle/>
          <a:p>
            <a:r>
              <a:rPr lang="en-US" dirty="0"/>
              <a:t>Horner syndrome</a:t>
            </a:r>
          </a:p>
        </p:txBody>
      </p:sp>
      <p:sp>
        <p:nvSpPr>
          <p:cNvPr id="3" name="Content Placeholder 2">
            <a:extLst>
              <a:ext uri="{FF2B5EF4-FFF2-40B4-BE49-F238E27FC236}">
                <a16:creationId xmlns:a16="http://schemas.microsoft.com/office/drawing/2014/main" id="{2308CBCE-F01B-1552-E297-2F6093E2EB7F}"/>
              </a:ext>
            </a:extLst>
          </p:cNvPr>
          <p:cNvSpPr>
            <a:spLocks noGrp="1"/>
          </p:cNvSpPr>
          <p:nvPr>
            <p:ph idx="1"/>
          </p:nvPr>
        </p:nvSpPr>
        <p:spPr>
          <a:xfrm>
            <a:off x="838200" y="1305026"/>
            <a:ext cx="6827199" cy="4871938"/>
          </a:xfrm>
        </p:spPr>
        <p:txBody>
          <a:bodyPr>
            <a:normAutofit fontScale="92500" lnSpcReduction="10000"/>
          </a:bodyPr>
          <a:lstStyle/>
          <a:p>
            <a:r>
              <a:rPr lang="en-US" b="1" dirty="0"/>
              <a:t>Due to sympathetic denervation of face</a:t>
            </a:r>
            <a:r>
              <a:rPr lang="en-US" dirty="0"/>
              <a:t>:</a:t>
            </a:r>
          </a:p>
          <a:p>
            <a:pPr marL="914400" lvl="1" indent="-457200">
              <a:buFont typeface="+mj-lt"/>
              <a:buAutoNum type="arabicPeriod"/>
            </a:pPr>
            <a:r>
              <a:rPr lang="en-US" dirty="0"/>
              <a:t>Ptosis (slight drooping of eyelid: superior tarsal muscle)</a:t>
            </a:r>
          </a:p>
          <a:p>
            <a:pPr marL="914400" lvl="1" indent="-457200">
              <a:buFont typeface="+mj-lt"/>
              <a:buAutoNum type="arabicPeriod"/>
            </a:pPr>
            <a:r>
              <a:rPr lang="en-US" dirty="0"/>
              <a:t>Miosis (pupil constriction)</a:t>
            </a:r>
          </a:p>
          <a:p>
            <a:pPr marL="914400" lvl="1" indent="-457200">
              <a:buFont typeface="+mj-lt"/>
              <a:buAutoNum type="arabicPeriod"/>
            </a:pPr>
            <a:r>
              <a:rPr lang="en-US" dirty="0"/>
              <a:t>Anhidrosis (absence of sweating) and flushing of affected side of face</a:t>
            </a:r>
          </a:p>
          <a:p>
            <a:r>
              <a:rPr lang="en-US" b="1" dirty="0"/>
              <a:t>Associated with lesions along the sympathetic chain</a:t>
            </a:r>
            <a:r>
              <a:rPr lang="en-US" dirty="0"/>
              <a:t>:</a:t>
            </a:r>
          </a:p>
          <a:p>
            <a:pPr lvl="1"/>
            <a:r>
              <a:rPr lang="en-US" b="1" dirty="0"/>
              <a:t>1st neuron</a:t>
            </a:r>
            <a:r>
              <a:rPr lang="en-US" dirty="0"/>
              <a:t>: pontine hemorrhage, lateral medullary syndrome, spinal cord lesion above T1 (e.g., Brown-Sequard syndrome, late-stage syringomyelia)</a:t>
            </a:r>
          </a:p>
          <a:p>
            <a:pPr lvl="1"/>
            <a:r>
              <a:rPr lang="en-US" b="1" dirty="0"/>
              <a:t>2nd neuron</a:t>
            </a:r>
            <a:r>
              <a:rPr lang="en-US" dirty="0"/>
              <a:t>: stellate ganglion compression by Pancoast tumor</a:t>
            </a:r>
          </a:p>
          <a:p>
            <a:pPr lvl="1"/>
            <a:r>
              <a:rPr lang="en-US" b="1" dirty="0"/>
              <a:t>3rd neuron</a:t>
            </a:r>
            <a:r>
              <a:rPr lang="en-US" dirty="0"/>
              <a:t>: </a:t>
            </a:r>
            <a:r>
              <a:rPr lang="en-US" dirty="0">
                <a:solidFill>
                  <a:srgbClr val="FF0000"/>
                </a:solidFill>
              </a:rPr>
              <a:t>carotid dissection (painful); anhidrosis is usually absent</a:t>
            </a:r>
          </a:p>
        </p:txBody>
      </p:sp>
      <p:sp>
        <p:nvSpPr>
          <p:cNvPr id="5" name="TextBox 4">
            <a:extLst>
              <a:ext uri="{FF2B5EF4-FFF2-40B4-BE49-F238E27FC236}">
                <a16:creationId xmlns:a16="http://schemas.microsoft.com/office/drawing/2014/main" id="{387BFE49-A6AA-AECF-5915-2D668974A622}"/>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7" name="Picture 6">
            <a:extLst>
              <a:ext uri="{FF2B5EF4-FFF2-40B4-BE49-F238E27FC236}">
                <a16:creationId xmlns:a16="http://schemas.microsoft.com/office/drawing/2014/main" id="{B1B8961C-FF49-DA0F-2D42-6A0B22399887}"/>
              </a:ext>
            </a:extLst>
          </p:cNvPr>
          <p:cNvPicPr>
            <a:picLocks noChangeAspect="1"/>
          </p:cNvPicPr>
          <p:nvPr/>
        </p:nvPicPr>
        <p:blipFill>
          <a:blip r:embed="rId2"/>
          <a:stretch>
            <a:fillRect/>
          </a:stretch>
        </p:blipFill>
        <p:spPr>
          <a:xfrm>
            <a:off x="7665400" y="1305026"/>
            <a:ext cx="3688400" cy="307874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AF6B4E4-EDA3-DAD8-9E37-E6704705D062}"/>
              </a:ext>
            </a:extLst>
          </p:cNvPr>
          <p:cNvSpPr txBox="1"/>
          <p:nvPr/>
        </p:nvSpPr>
        <p:spPr>
          <a:xfrm>
            <a:off x="7665399" y="4561335"/>
            <a:ext cx="3688401" cy="1184940"/>
          </a:xfrm>
          <a:prstGeom prst="rect">
            <a:avLst/>
          </a:prstGeom>
          <a:noFill/>
          <a:ln>
            <a:solidFill>
              <a:srgbClr val="1D5E6D"/>
            </a:solidFill>
          </a:ln>
        </p:spPr>
        <p:txBody>
          <a:bodyPr wrap="square">
            <a:spAutoFit/>
          </a:bodyPr>
          <a:lstStyle/>
          <a:p>
            <a:pPr algn="ctr"/>
            <a:r>
              <a:rPr lang="en-US" sz="2000" b="1" dirty="0">
                <a:solidFill>
                  <a:srgbClr val="164752"/>
                </a:solidFill>
              </a:rPr>
              <a:t>Causes of Horner’s syndrome</a:t>
            </a:r>
          </a:p>
          <a:p>
            <a:pPr algn="ctr"/>
            <a:r>
              <a:rPr lang="en-US" sz="1700" dirty="0">
                <a:solidFill>
                  <a:srgbClr val="164752"/>
                </a:solidFill>
              </a:rPr>
              <a:t>Classified according to the site of the lesion along the sympathetic pathway from the hypothalamus to the eye</a:t>
            </a:r>
          </a:p>
        </p:txBody>
      </p:sp>
      <p:sp>
        <p:nvSpPr>
          <p:cNvPr id="4" name="TextBox 3">
            <a:extLst>
              <a:ext uri="{FF2B5EF4-FFF2-40B4-BE49-F238E27FC236}">
                <a16:creationId xmlns:a16="http://schemas.microsoft.com/office/drawing/2014/main" id="{B3F14686-5F70-2D60-E265-0A840CB8EC95}"/>
              </a:ext>
            </a:extLst>
          </p:cNvPr>
          <p:cNvSpPr txBox="1"/>
          <p:nvPr/>
        </p:nvSpPr>
        <p:spPr>
          <a:xfrm>
            <a:off x="523707" y="546768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7719123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1C206-0890-D44E-25B4-7DCB20DE6AE9}"/>
              </a:ext>
            </a:extLst>
          </p:cNvPr>
          <p:cNvSpPr>
            <a:spLocks noGrp="1"/>
          </p:cNvSpPr>
          <p:nvPr>
            <p:ph type="title"/>
          </p:nvPr>
        </p:nvSpPr>
        <p:spPr/>
        <p:txBody>
          <a:bodyPr/>
          <a:lstStyle/>
          <a:p>
            <a:r>
              <a:rPr lang="en-US" dirty="0"/>
              <a:t>Horner syndrome</a:t>
            </a:r>
          </a:p>
        </p:txBody>
      </p:sp>
      <p:sp>
        <p:nvSpPr>
          <p:cNvPr id="3" name="Content Placeholder 2">
            <a:extLst>
              <a:ext uri="{FF2B5EF4-FFF2-40B4-BE49-F238E27FC236}">
                <a16:creationId xmlns:a16="http://schemas.microsoft.com/office/drawing/2014/main" id="{4D937A35-23DD-514D-1DAB-BCC08021B42F}"/>
              </a:ext>
            </a:extLst>
          </p:cNvPr>
          <p:cNvSpPr>
            <a:spLocks noGrp="1"/>
          </p:cNvSpPr>
          <p:nvPr>
            <p:ph idx="1"/>
          </p:nvPr>
        </p:nvSpPr>
        <p:spPr>
          <a:xfrm>
            <a:off x="838200" y="1305026"/>
            <a:ext cx="10515600" cy="4871938"/>
          </a:xfrm>
        </p:spPr>
        <p:txBody>
          <a:bodyPr/>
          <a:lstStyle/>
          <a:p>
            <a:pPr marL="514350" indent="-514350">
              <a:buFont typeface="+mj-lt"/>
              <a:buAutoNum type="arabicPeriod"/>
            </a:pPr>
            <a:r>
              <a:rPr lang="en-US" b="1" dirty="0"/>
              <a:t>What is this abnormality ?</a:t>
            </a:r>
          </a:p>
          <a:p>
            <a:pPr lvl="1"/>
            <a:r>
              <a:rPr lang="en-US" dirty="0"/>
              <a:t>Horner’s syndrome</a:t>
            </a:r>
            <a:endParaRPr lang="ar-JO" dirty="0"/>
          </a:p>
          <a:p>
            <a:pPr marL="514350" indent="-514350">
              <a:buFont typeface="+mj-lt"/>
              <a:buAutoNum type="arabicPeriod"/>
            </a:pPr>
            <a:r>
              <a:rPr lang="en-GB" b="1" dirty="0"/>
              <a:t>What component of ANS is affected ?</a:t>
            </a:r>
          </a:p>
          <a:p>
            <a:pPr lvl="1"/>
            <a:r>
              <a:rPr lang="en-GB" dirty="0"/>
              <a:t>Sympathetic nervous system </a:t>
            </a:r>
          </a:p>
          <a:p>
            <a:pPr marL="514350" indent="-514350">
              <a:buFont typeface="+mj-lt"/>
              <a:buAutoNum type="arabicPeriod"/>
            </a:pPr>
            <a:r>
              <a:rPr lang="en-US" b="1" dirty="0"/>
              <a:t>Mention 1 structural lesion that can cause this abnormality</a:t>
            </a:r>
          </a:p>
          <a:p>
            <a:pPr lvl="1"/>
            <a:r>
              <a:rPr lang="en-US" dirty="0"/>
              <a:t>See previous slide</a:t>
            </a:r>
          </a:p>
          <a:p>
            <a:pPr marL="514350" indent="-514350">
              <a:buFont typeface="+mj-lt"/>
              <a:buAutoNum type="arabicPeriod"/>
            </a:pPr>
            <a:r>
              <a:rPr lang="en-GB" sz="2800" b="1" dirty="0"/>
              <a:t>What is the pathophysiology of the disease and explain why the ptosis and meiosis occur ?</a:t>
            </a:r>
          </a:p>
          <a:p>
            <a:pPr lvl="1"/>
            <a:r>
              <a:rPr lang="en-GB" dirty="0"/>
              <a:t>It is due to </a:t>
            </a:r>
            <a:r>
              <a:rPr lang="en-US" dirty="0"/>
              <a:t>sympathetic denervation of face</a:t>
            </a:r>
          </a:p>
          <a:p>
            <a:pPr lvl="1"/>
            <a:r>
              <a:rPr lang="en-US" b="1" dirty="0"/>
              <a:t>Ptosis</a:t>
            </a:r>
            <a:r>
              <a:rPr lang="en-US" dirty="0"/>
              <a:t> occur due to weakness of the superior tarsal muscle (muller muscle)</a:t>
            </a:r>
          </a:p>
          <a:p>
            <a:pPr lvl="1"/>
            <a:r>
              <a:rPr lang="en-US" b="1" dirty="0"/>
              <a:t>Miosis</a:t>
            </a:r>
            <a:r>
              <a:rPr lang="en-US" dirty="0"/>
              <a:t> occur due to weakness of the dilator pupillae muscle</a:t>
            </a:r>
          </a:p>
        </p:txBody>
      </p:sp>
      <p:pic>
        <p:nvPicPr>
          <p:cNvPr id="5" name="Picture 4">
            <a:extLst>
              <a:ext uri="{FF2B5EF4-FFF2-40B4-BE49-F238E27FC236}">
                <a16:creationId xmlns:a16="http://schemas.microsoft.com/office/drawing/2014/main" id="{991FFFF0-EB7F-E230-94F0-20A517656037}"/>
              </a:ext>
            </a:extLst>
          </p:cNvPr>
          <p:cNvPicPr>
            <a:picLocks noChangeAspect="1"/>
          </p:cNvPicPr>
          <p:nvPr/>
        </p:nvPicPr>
        <p:blipFill rotWithShape="1">
          <a:blip r:embed="rId2">
            <a:extLst>
              <a:ext uri="{28A0092B-C50C-407E-A947-70E740481C1C}">
                <a14:useLocalDpi xmlns:a14="http://schemas.microsoft.com/office/drawing/2010/main" val="0"/>
              </a:ext>
            </a:extLst>
          </a:blip>
          <a:srcRect l="1" r="2595"/>
          <a:stretch/>
        </p:blipFill>
        <p:spPr>
          <a:xfrm>
            <a:off x="7893596" y="1305025"/>
            <a:ext cx="3460204" cy="167143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6FEC77E-C450-5D1C-20AC-591205372406}"/>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9" name="TextBox 8">
            <a:extLst>
              <a:ext uri="{FF2B5EF4-FFF2-40B4-BE49-F238E27FC236}">
                <a16:creationId xmlns:a16="http://schemas.microsoft.com/office/drawing/2014/main" id="{C69FA1B5-985B-939B-003B-CF13AE69FB63}"/>
              </a:ext>
            </a:extLst>
          </p:cNvPr>
          <p:cNvSpPr txBox="1"/>
          <p:nvPr/>
        </p:nvSpPr>
        <p:spPr>
          <a:xfrm>
            <a:off x="37324" y="409544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3" name="TextBox 12">
            <a:extLst>
              <a:ext uri="{FF2B5EF4-FFF2-40B4-BE49-F238E27FC236}">
                <a16:creationId xmlns:a16="http://schemas.microsoft.com/office/drawing/2014/main" id="{5C247746-26BD-8BEF-2EB0-0644B976721F}"/>
              </a:ext>
            </a:extLst>
          </p:cNvPr>
          <p:cNvSpPr txBox="1"/>
          <p:nvPr/>
        </p:nvSpPr>
        <p:spPr>
          <a:xfrm>
            <a:off x="37324"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5" name="TextBox 14">
            <a:extLst>
              <a:ext uri="{FF2B5EF4-FFF2-40B4-BE49-F238E27FC236}">
                <a16:creationId xmlns:a16="http://schemas.microsoft.com/office/drawing/2014/main" id="{C65DDEE6-5B82-CF26-3230-2B77F8782C90}"/>
              </a:ext>
            </a:extLst>
          </p:cNvPr>
          <p:cNvSpPr txBox="1"/>
          <p:nvPr/>
        </p:nvSpPr>
        <p:spPr>
          <a:xfrm>
            <a:off x="37324" y="228529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7" name="TextBox 16">
            <a:extLst>
              <a:ext uri="{FF2B5EF4-FFF2-40B4-BE49-F238E27FC236}">
                <a16:creationId xmlns:a16="http://schemas.microsoft.com/office/drawing/2014/main" id="{90A4690E-C6C0-F1BD-F6E0-B3A36C5A376F}"/>
              </a:ext>
            </a:extLst>
          </p:cNvPr>
          <p:cNvSpPr txBox="1"/>
          <p:nvPr/>
        </p:nvSpPr>
        <p:spPr>
          <a:xfrm>
            <a:off x="37324" y="318103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804722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7B57-82C4-3DB4-92DA-66542093A9D1}"/>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ECD40F63-BC51-2F11-7627-6BAAEFB3A29D}"/>
              </a:ext>
            </a:extLst>
          </p:cNvPr>
          <p:cNvSpPr>
            <a:spLocks noGrp="1"/>
          </p:cNvSpPr>
          <p:nvPr>
            <p:ph idx="1"/>
          </p:nvPr>
        </p:nvSpPr>
        <p:spPr/>
        <p:txBody>
          <a:bodyPr>
            <a:normAutofit lnSpcReduction="10000"/>
          </a:bodyPr>
          <a:lstStyle/>
          <a:p>
            <a:r>
              <a:rPr lang="en-US" b="1" dirty="0"/>
              <a:t>Which of the following is true ?</a:t>
            </a:r>
          </a:p>
          <a:p>
            <a:pPr marL="971550" lvl="1" indent="-514350">
              <a:buFont typeface="+mj-lt"/>
              <a:buAutoNum type="alphaLcPeriod"/>
            </a:pPr>
            <a:r>
              <a:rPr lang="en-US" dirty="0"/>
              <a:t>BPPV lasts for hours</a:t>
            </a:r>
          </a:p>
          <a:p>
            <a:pPr marL="971550" lvl="1" indent="-514350">
              <a:buFont typeface="+mj-lt"/>
              <a:buAutoNum type="alphaLcPeriod"/>
            </a:pPr>
            <a:r>
              <a:rPr lang="en-US" dirty="0"/>
              <a:t>Central vertigo is associated with fatigable nystagmus</a:t>
            </a:r>
          </a:p>
          <a:p>
            <a:pPr marL="971550" lvl="1" indent="-514350">
              <a:buFont typeface="+mj-lt"/>
              <a:buAutoNum type="alphaLcPeriod"/>
            </a:pPr>
            <a:r>
              <a:rPr lang="en-US" dirty="0">
                <a:solidFill>
                  <a:srgbClr val="FF0000"/>
                </a:solidFill>
              </a:rPr>
              <a:t>Vestibular neuritis have long duration</a:t>
            </a:r>
          </a:p>
          <a:p>
            <a:pPr marL="971550" lvl="1" indent="-514350">
              <a:buFont typeface="+mj-lt"/>
              <a:buAutoNum type="alphaLcPeriod"/>
            </a:pPr>
            <a:r>
              <a:rPr lang="en-US" dirty="0"/>
              <a:t>Gentamicin result in central vertigo</a:t>
            </a:r>
          </a:p>
          <a:p>
            <a:pPr marL="971550" lvl="1" indent="-514350">
              <a:buFont typeface="+mj-lt"/>
              <a:buAutoNum type="alphaLcPeriod"/>
            </a:pPr>
            <a:r>
              <a:rPr lang="en-US" dirty="0"/>
              <a:t>Meniere's disease is a type of central vertigo</a:t>
            </a:r>
          </a:p>
          <a:p>
            <a:r>
              <a:rPr lang="en-US" b="1" dirty="0"/>
              <a:t>Which disease causes unilateral sensorineural hearing loss and tinnitus ?</a:t>
            </a:r>
          </a:p>
          <a:p>
            <a:pPr marL="914400" lvl="1" indent="-457200">
              <a:buFont typeface="+mj-lt"/>
              <a:buAutoNum type="alphaLcPeriod"/>
            </a:pPr>
            <a:r>
              <a:rPr lang="en-US" dirty="0">
                <a:solidFill>
                  <a:srgbClr val="FF0000"/>
                </a:solidFill>
              </a:rPr>
              <a:t>Meniere’s disease </a:t>
            </a:r>
          </a:p>
          <a:p>
            <a:pPr marL="914400" lvl="1" indent="-457200">
              <a:buFont typeface="+mj-lt"/>
              <a:buAutoNum type="alphaLcPeriod"/>
            </a:pPr>
            <a:r>
              <a:rPr lang="en-US" dirty="0">
                <a:solidFill>
                  <a:srgbClr val="002060"/>
                </a:solidFill>
              </a:rPr>
              <a:t>Benign paroxysmal positional vertigo (BPPV)</a:t>
            </a:r>
          </a:p>
          <a:p>
            <a:pPr marL="914400" lvl="1" indent="-457200">
              <a:buFont typeface="+mj-lt"/>
              <a:buAutoNum type="alphaLcPeriod"/>
            </a:pPr>
            <a:r>
              <a:rPr lang="en-US" dirty="0">
                <a:solidFill>
                  <a:srgbClr val="002060"/>
                </a:solidFill>
              </a:rPr>
              <a:t>Vestibular neuritis</a:t>
            </a:r>
          </a:p>
          <a:p>
            <a:pPr marL="914400" lvl="1" indent="-457200">
              <a:buFont typeface="+mj-lt"/>
              <a:buAutoNum type="alphaLcPeriod"/>
            </a:pPr>
            <a:r>
              <a:rPr lang="en-US" dirty="0">
                <a:solidFill>
                  <a:srgbClr val="002060"/>
                </a:solidFill>
              </a:rPr>
              <a:t>Labyrinthitis</a:t>
            </a:r>
          </a:p>
          <a:p>
            <a:pPr marL="914400" lvl="1" indent="-457200">
              <a:buFont typeface="+mj-lt"/>
              <a:buAutoNum type="alphaLcPeriod"/>
            </a:pPr>
            <a:r>
              <a:rPr lang="en-US" dirty="0">
                <a:solidFill>
                  <a:srgbClr val="002060"/>
                </a:solidFill>
              </a:rPr>
              <a:t>Multiple sclerosis</a:t>
            </a:r>
          </a:p>
        </p:txBody>
      </p:sp>
      <p:sp>
        <p:nvSpPr>
          <p:cNvPr id="4" name="TextBox 3">
            <a:extLst>
              <a:ext uri="{FF2B5EF4-FFF2-40B4-BE49-F238E27FC236}">
                <a16:creationId xmlns:a16="http://schemas.microsoft.com/office/drawing/2014/main" id="{89F2FA1F-68F0-754F-F941-1163A5DC9237}"/>
              </a:ext>
            </a:extLst>
          </p:cNvPr>
          <p:cNvSpPr txBox="1"/>
          <p:nvPr/>
        </p:nvSpPr>
        <p:spPr>
          <a:xfrm>
            <a:off x="55986" y="132265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B9B4FA9E-A914-BD09-4B36-460157581944}"/>
              </a:ext>
            </a:extLst>
          </p:cNvPr>
          <p:cNvSpPr txBox="1"/>
          <p:nvPr/>
        </p:nvSpPr>
        <p:spPr>
          <a:xfrm>
            <a:off x="55986" y="355704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6668487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1C206-0890-D44E-25B4-7DCB20DE6AE9}"/>
              </a:ext>
            </a:extLst>
          </p:cNvPr>
          <p:cNvSpPr>
            <a:spLocks noGrp="1"/>
          </p:cNvSpPr>
          <p:nvPr>
            <p:ph type="title"/>
          </p:nvPr>
        </p:nvSpPr>
        <p:spPr/>
        <p:txBody>
          <a:bodyPr/>
          <a:lstStyle/>
          <a:p>
            <a:r>
              <a:rPr lang="en-US" dirty="0"/>
              <a:t>Horner syndrome</a:t>
            </a:r>
          </a:p>
        </p:txBody>
      </p:sp>
      <p:sp>
        <p:nvSpPr>
          <p:cNvPr id="3" name="Content Placeholder 2">
            <a:extLst>
              <a:ext uri="{FF2B5EF4-FFF2-40B4-BE49-F238E27FC236}">
                <a16:creationId xmlns:a16="http://schemas.microsoft.com/office/drawing/2014/main" id="{4D937A35-23DD-514D-1DAB-BCC08021B42F}"/>
              </a:ext>
            </a:extLst>
          </p:cNvPr>
          <p:cNvSpPr>
            <a:spLocks noGrp="1"/>
          </p:cNvSpPr>
          <p:nvPr>
            <p:ph idx="1"/>
          </p:nvPr>
        </p:nvSpPr>
        <p:spPr>
          <a:xfrm>
            <a:off x="838200" y="1305026"/>
            <a:ext cx="10515600" cy="4974476"/>
          </a:xfrm>
        </p:spPr>
        <p:txBody>
          <a:bodyPr>
            <a:normAutofit lnSpcReduction="10000"/>
          </a:bodyPr>
          <a:lstStyle/>
          <a:p>
            <a:pPr marL="514350" indent="-514350">
              <a:buFont typeface="+mj-lt"/>
              <a:buAutoNum type="arabicPeriod" startAt="5"/>
            </a:pPr>
            <a:r>
              <a:rPr lang="en-US" b="1" dirty="0"/>
              <a:t>If the patient has right hemiplegia, where is the lesion ?</a:t>
            </a:r>
          </a:p>
          <a:p>
            <a:pPr lvl="1"/>
            <a:r>
              <a:rPr lang="en-US" dirty="0"/>
              <a:t>First order neuron (central lesion above level of pyramidal decussation)</a:t>
            </a:r>
          </a:p>
          <a:p>
            <a:pPr marL="514350" indent="-514350">
              <a:buFont typeface="+mj-lt"/>
              <a:buAutoNum type="arabicPeriod" startAt="5"/>
            </a:pPr>
            <a:r>
              <a:rPr lang="en-US" b="1" dirty="0"/>
              <a:t>If the patient has anhidrosis, where is the lesion ?</a:t>
            </a:r>
          </a:p>
          <a:p>
            <a:pPr lvl="1"/>
            <a:r>
              <a:rPr lang="en-US" dirty="0"/>
              <a:t>Second order neuron (or first if the patient has hemiplegia)</a:t>
            </a:r>
          </a:p>
          <a:p>
            <a:pPr marL="514350" indent="-514350">
              <a:buFont typeface="+mj-lt"/>
              <a:buAutoNum type="arabicPeriod" startAt="5"/>
            </a:pPr>
            <a:r>
              <a:rPr lang="en-US" b="1" dirty="0"/>
              <a:t>If the patient has normal sweating, where is the lesion ?</a:t>
            </a:r>
          </a:p>
          <a:p>
            <a:pPr lvl="1"/>
            <a:r>
              <a:rPr lang="en-US" dirty="0"/>
              <a:t>Third order neuron; </a:t>
            </a:r>
            <a:r>
              <a:rPr lang="en-US" dirty="0">
                <a:solidFill>
                  <a:srgbClr val="FF0000"/>
                </a:solidFill>
              </a:rPr>
              <a:t>carotid dissection </a:t>
            </a:r>
            <a:r>
              <a:rPr lang="en-US" dirty="0">
                <a:solidFill>
                  <a:srgbClr val="0070C0"/>
                </a:solidFill>
              </a:rPr>
              <a:t>and not internal carotid aneurysm</a:t>
            </a:r>
          </a:p>
          <a:p>
            <a:pPr marL="514350" indent="-514350">
              <a:buFont typeface="+mj-lt"/>
              <a:buAutoNum type="arabicPeriod" startAt="5"/>
            </a:pPr>
            <a:r>
              <a:rPr lang="en-US" b="1" dirty="0"/>
              <a:t>If the patient has only left ptosis and miosis, where is the lesion ?</a:t>
            </a:r>
          </a:p>
          <a:p>
            <a:pPr lvl="1"/>
            <a:r>
              <a:rPr lang="en-US" dirty="0"/>
              <a:t>Third order neuron (after the cervical sympathetic chain)</a:t>
            </a:r>
          </a:p>
          <a:p>
            <a:pPr marL="514350" indent="-514350">
              <a:buFont typeface="+mj-lt"/>
              <a:buAutoNum type="arabicPeriod" startAt="5"/>
            </a:pPr>
            <a:r>
              <a:rPr lang="en-US" b="1" dirty="0"/>
              <a:t>If this patient doesn’t suffer from ptosis, where is the lesion ?</a:t>
            </a:r>
          </a:p>
          <a:p>
            <a:pPr lvl="1"/>
            <a:r>
              <a:rPr lang="en-US" dirty="0"/>
              <a:t>Long ciliary nerve</a:t>
            </a:r>
          </a:p>
          <a:p>
            <a:pPr marL="514350" indent="-514350">
              <a:buFont typeface="+mj-lt"/>
              <a:buAutoNum type="arabicPeriod" startAt="5"/>
            </a:pPr>
            <a:r>
              <a:rPr lang="en-US" b="1" dirty="0"/>
              <a:t>What is the affect of Horner syndrome on pupillary light reflex ?</a:t>
            </a:r>
          </a:p>
          <a:p>
            <a:pPr lvl="1"/>
            <a:r>
              <a:rPr lang="en-US" dirty="0"/>
              <a:t>Affected eye has fixed myosis</a:t>
            </a:r>
          </a:p>
        </p:txBody>
      </p:sp>
      <p:sp>
        <p:nvSpPr>
          <p:cNvPr id="7" name="TextBox 6">
            <a:extLst>
              <a:ext uri="{FF2B5EF4-FFF2-40B4-BE49-F238E27FC236}">
                <a16:creationId xmlns:a16="http://schemas.microsoft.com/office/drawing/2014/main" id="{96FEC77E-C450-5D1C-20AC-591205372406}"/>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9" name="TextBox 8">
            <a:extLst>
              <a:ext uri="{FF2B5EF4-FFF2-40B4-BE49-F238E27FC236}">
                <a16:creationId xmlns:a16="http://schemas.microsoft.com/office/drawing/2014/main" id="{C69FA1B5-985B-939B-003B-CF13AE69FB63}"/>
              </a:ext>
            </a:extLst>
          </p:cNvPr>
          <p:cNvSpPr txBox="1"/>
          <p:nvPr/>
        </p:nvSpPr>
        <p:spPr>
          <a:xfrm>
            <a:off x="37324" y="546703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3" name="TextBox 12">
            <a:extLst>
              <a:ext uri="{FF2B5EF4-FFF2-40B4-BE49-F238E27FC236}">
                <a16:creationId xmlns:a16="http://schemas.microsoft.com/office/drawing/2014/main" id="{5C247746-26BD-8BEF-2EB0-0644B976721F}"/>
              </a:ext>
            </a:extLst>
          </p:cNvPr>
          <p:cNvSpPr txBox="1"/>
          <p:nvPr/>
        </p:nvSpPr>
        <p:spPr>
          <a:xfrm>
            <a:off x="37324" y="135223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15" name="TextBox 14">
            <a:extLst>
              <a:ext uri="{FF2B5EF4-FFF2-40B4-BE49-F238E27FC236}">
                <a16:creationId xmlns:a16="http://schemas.microsoft.com/office/drawing/2014/main" id="{C65DDEE6-5B82-CF26-3230-2B77F8782C90}"/>
              </a:ext>
            </a:extLst>
          </p:cNvPr>
          <p:cNvSpPr txBox="1"/>
          <p:nvPr/>
        </p:nvSpPr>
        <p:spPr>
          <a:xfrm>
            <a:off x="37324" y="218266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7" name="TextBox 16">
            <a:extLst>
              <a:ext uri="{FF2B5EF4-FFF2-40B4-BE49-F238E27FC236}">
                <a16:creationId xmlns:a16="http://schemas.microsoft.com/office/drawing/2014/main" id="{90A4690E-C6C0-F1BD-F6E0-B3A36C5A376F}"/>
              </a:ext>
            </a:extLst>
          </p:cNvPr>
          <p:cNvSpPr txBox="1"/>
          <p:nvPr/>
        </p:nvSpPr>
        <p:spPr>
          <a:xfrm>
            <a:off x="37324" y="299442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7</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DB5EF2B6-E426-F38F-BE5D-75FBBA171528}"/>
              </a:ext>
            </a:extLst>
          </p:cNvPr>
          <p:cNvSpPr txBox="1"/>
          <p:nvPr/>
        </p:nvSpPr>
        <p:spPr>
          <a:xfrm>
            <a:off x="37324" y="384351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B8DB5062-7DF6-6E72-D430-8B56182FA3B3}"/>
              </a:ext>
            </a:extLst>
          </p:cNvPr>
          <p:cNvSpPr txBox="1"/>
          <p:nvPr/>
        </p:nvSpPr>
        <p:spPr>
          <a:xfrm>
            <a:off x="37324" y="466460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pic>
        <p:nvPicPr>
          <p:cNvPr id="12" name="Picture 11">
            <a:extLst>
              <a:ext uri="{FF2B5EF4-FFF2-40B4-BE49-F238E27FC236}">
                <a16:creationId xmlns:a16="http://schemas.microsoft.com/office/drawing/2014/main" id="{11C9CA8E-B870-B028-2B8C-1424CB30BF61}"/>
              </a:ext>
            </a:extLst>
          </p:cNvPr>
          <p:cNvPicPr>
            <a:picLocks noChangeAspect="1"/>
          </p:cNvPicPr>
          <p:nvPr/>
        </p:nvPicPr>
        <p:blipFill rotWithShape="1">
          <a:blip r:embed="rId2">
            <a:extLst>
              <a:ext uri="{28A0092B-C50C-407E-A947-70E740481C1C}">
                <a14:useLocalDpi xmlns:a14="http://schemas.microsoft.com/office/drawing/2010/main" val="0"/>
              </a:ext>
            </a:extLst>
          </a:blip>
          <a:srcRect l="1" r="2595"/>
          <a:stretch/>
        </p:blipFill>
        <p:spPr>
          <a:xfrm>
            <a:off x="-9331" y="-4207"/>
            <a:ext cx="2097833" cy="1013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896540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56FFD-4452-4368-3893-C84DB52D4A54}"/>
              </a:ext>
            </a:extLst>
          </p:cNvPr>
          <p:cNvSpPr>
            <a:spLocks noGrp="1"/>
          </p:cNvSpPr>
          <p:nvPr>
            <p:ph type="title"/>
          </p:nvPr>
        </p:nvSpPr>
        <p:spPr/>
        <p:txBody>
          <a:bodyPr>
            <a:noAutofit/>
          </a:bodyPr>
          <a:lstStyle/>
          <a:p>
            <a:r>
              <a:rPr lang="en-US" sz="3200" dirty="0"/>
              <a:t>All the following conditions are associated with Horner except</a:t>
            </a:r>
          </a:p>
        </p:txBody>
      </p:sp>
      <p:sp>
        <p:nvSpPr>
          <p:cNvPr id="3" name="Content Placeholder 2">
            <a:extLst>
              <a:ext uri="{FF2B5EF4-FFF2-40B4-BE49-F238E27FC236}">
                <a16:creationId xmlns:a16="http://schemas.microsoft.com/office/drawing/2014/main" id="{0942F97D-6415-1998-05D7-69C4AAF106FE}"/>
              </a:ext>
            </a:extLst>
          </p:cNvPr>
          <p:cNvSpPr>
            <a:spLocks noGrp="1"/>
          </p:cNvSpPr>
          <p:nvPr>
            <p:ph idx="1"/>
          </p:nvPr>
        </p:nvSpPr>
        <p:spPr/>
        <p:txBody>
          <a:bodyPr/>
          <a:lstStyle/>
          <a:p>
            <a:pPr marL="514350" indent="-514350">
              <a:buFont typeface="+mj-lt"/>
              <a:buAutoNum type="alphaUcPeriod"/>
            </a:pPr>
            <a:r>
              <a:rPr lang="en-US" dirty="0"/>
              <a:t>Cervical spine injury</a:t>
            </a:r>
          </a:p>
          <a:p>
            <a:pPr marL="514350" indent="-514350">
              <a:buFont typeface="+mj-lt"/>
              <a:buAutoNum type="alphaUcPeriod"/>
            </a:pPr>
            <a:r>
              <a:rPr lang="en-US" dirty="0"/>
              <a:t>Carotid aneurysm</a:t>
            </a:r>
          </a:p>
          <a:p>
            <a:pPr marL="514350" indent="-514350">
              <a:buFont typeface="+mj-lt"/>
              <a:buAutoNum type="alphaUcPeriod"/>
            </a:pPr>
            <a:r>
              <a:rPr lang="en-US" dirty="0"/>
              <a:t>Tumor in the apex of the lung</a:t>
            </a:r>
          </a:p>
          <a:p>
            <a:pPr marL="514350" indent="-514350">
              <a:buFont typeface="+mj-lt"/>
              <a:buAutoNum type="alphaUcPeriod"/>
            </a:pPr>
            <a:r>
              <a:rPr lang="en-US" dirty="0"/>
              <a:t>Posterior neck trauma</a:t>
            </a:r>
          </a:p>
          <a:p>
            <a:pPr marL="514350" indent="-514350">
              <a:buFont typeface="+mj-lt"/>
              <a:buAutoNum type="alphaUcPeriod"/>
            </a:pPr>
            <a:r>
              <a:rPr lang="en-US" dirty="0">
                <a:solidFill>
                  <a:srgbClr val="FF0000"/>
                </a:solidFill>
              </a:rPr>
              <a:t>Non-reactive pupil</a:t>
            </a:r>
          </a:p>
          <a:p>
            <a:pPr marL="514350" indent="-514350">
              <a:buFont typeface="+mj-lt"/>
              <a:buAutoNum type="alphaUcPeriod"/>
            </a:pPr>
            <a:r>
              <a:rPr lang="en-US" dirty="0">
                <a:solidFill>
                  <a:srgbClr val="FF0000"/>
                </a:solidFill>
              </a:rPr>
              <a:t>Its due to parasympathetic denervation of the face </a:t>
            </a:r>
          </a:p>
          <a:p>
            <a:pPr marL="514350" indent="-514350">
              <a:buFont typeface="+mj-lt"/>
              <a:buAutoNum type="alphaUcPeriod"/>
            </a:pPr>
            <a:endParaRPr lang="en-US" dirty="0">
              <a:solidFill>
                <a:srgbClr val="FF0000"/>
              </a:solidFill>
            </a:endParaRPr>
          </a:p>
        </p:txBody>
      </p:sp>
      <p:pic>
        <p:nvPicPr>
          <p:cNvPr id="4" name="Picture 3">
            <a:extLst>
              <a:ext uri="{FF2B5EF4-FFF2-40B4-BE49-F238E27FC236}">
                <a16:creationId xmlns:a16="http://schemas.microsoft.com/office/drawing/2014/main" id="{35669967-6B2E-A55C-59A0-A4DC82EE4CCA}"/>
              </a:ext>
            </a:extLst>
          </p:cNvPr>
          <p:cNvPicPr>
            <a:picLocks noChangeAspect="1"/>
          </p:cNvPicPr>
          <p:nvPr/>
        </p:nvPicPr>
        <p:blipFill rotWithShape="1">
          <a:blip r:embed="rId2">
            <a:extLst>
              <a:ext uri="{28A0092B-C50C-407E-A947-70E740481C1C}">
                <a14:useLocalDpi xmlns:a14="http://schemas.microsoft.com/office/drawing/2010/main" val="0"/>
              </a:ext>
            </a:extLst>
          </a:blip>
          <a:srcRect l="1" r="2595"/>
          <a:stretch/>
        </p:blipFill>
        <p:spPr>
          <a:xfrm>
            <a:off x="6956760" y="1305026"/>
            <a:ext cx="4397040" cy="212397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56C96F9-0530-6AFB-DF44-CB85B21C162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0035349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D34D9-2AAB-8C46-E9CC-06371600878C}"/>
              </a:ext>
            </a:extLst>
          </p:cNvPr>
          <p:cNvSpPr>
            <a:spLocks noGrp="1"/>
          </p:cNvSpPr>
          <p:nvPr>
            <p:ph type="ctrTitle"/>
          </p:nvPr>
        </p:nvSpPr>
        <p:spPr/>
        <p:txBody>
          <a:bodyPr>
            <a:normAutofit fontScale="90000"/>
          </a:bodyPr>
          <a:lstStyle/>
          <a:p>
            <a:r>
              <a:rPr lang="en-US" dirty="0"/>
              <a:t>Neurological Disorders</a:t>
            </a:r>
          </a:p>
        </p:txBody>
      </p:sp>
    </p:spTree>
    <p:extLst>
      <p:ext uri="{BB962C8B-B14F-4D97-AF65-F5344CB8AC3E}">
        <p14:creationId xmlns:p14="http://schemas.microsoft.com/office/powerpoint/2010/main" val="404493049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BD8747-1A99-42C5-982D-C6DCA0CD2845}"/>
              </a:ext>
            </a:extLst>
          </p:cNvPr>
          <p:cNvSpPr>
            <a:spLocks noGrp="1"/>
          </p:cNvSpPr>
          <p:nvPr>
            <p:ph type="ctrTitle"/>
          </p:nvPr>
        </p:nvSpPr>
        <p:spPr/>
        <p:txBody>
          <a:bodyPr>
            <a:normAutofit fontScale="90000"/>
          </a:bodyPr>
          <a:lstStyle/>
          <a:p>
            <a:r>
              <a:rPr lang="en-US" dirty="0"/>
              <a:t>Headache &amp; Facial pain</a:t>
            </a:r>
          </a:p>
        </p:txBody>
      </p:sp>
      <p:sp>
        <p:nvSpPr>
          <p:cNvPr id="4" name="Subtitle 3">
            <a:extLst>
              <a:ext uri="{FF2B5EF4-FFF2-40B4-BE49-F238E27FC236}">
                <a16:creationId xmlns:a16="http://schemas.microsoft.com/office/drawing/2014/main" id="{959E70AA-5F62-7AA0-17AF-167B74823541}"/>
              </a:ext>
            </a:extLst>
          </p:cNvPr>
          <p:cNvSpPr>
            <a:spLocks noGrp="1"/>
          </p:cNvSpPr>
          <p:nvPr>
            <p:ph type="subTitle" idx="1"/>
          </p:nvPr>
        </p:nvSpPr>
        <p:spPr/>
        <p:txBody>
          <a:bodyPr/>
          <a:lstStyle/>
          <a:p>
            <a:r>
              <a:rPr lang="ar-JO" dirty="0"/>
              <a:t>ركزوا على الأحمر</a:t>
            </a:r>
            <a:endParaRPr lang="en-US" dirty="0"/>
          </a:p>
        </p:txBody>
      </p:sp>
    </p:spTree>
    <p:extLst>
      <p:ext uri="{BB962C8B-B14F-4D97-AF65-F5344CB8AC3E}">
        <p14:creationId xmlns:p14="http://schemas.microsoft.com/office/powerpoint/2010/main" val="13992696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4547C5-47CD-10D0-C220-CE2459901768}"/>
              </a:ext>
            </a:extLst>
          </p:cNvPr>
          <p:cNvSpPr>
            <a:spLocks noGrp="1"/>
          </p:cNvSpPr>
          <p:nvPr>
            <p:ph type="title"/>
          </p:nvPr>
        </p:nvSpPr>
        <p:spPr/>
        <p:txBody>
          <a:bodyPr/>
          <a:lstStyle/>
          <a:p>
            <a:r>
              <a:rPr lang="en-US" dirty="0">
                <a:solidFill>
                  <a:srgbClr val="1D5E6D"/>
                </a:solidFill>
              </a:rPr>
              <a:t>Headache &amp; Facial pain</a:t>
            </a:r>
          </a:p>
        </p:txBody>
      </p:sp>
      <p:sp>
        <p:nvSpPr>
          <p:cNvPr id="5" name="Content Placeholder 4">
            <a:extLst>
              <a:ext uri="{FF2B5EF4-FFF2-40B4-BE49-F238E27FC236}">
                <a16:creationId xmlns:a16="http://schemas.microsoft.com/office/drawing/2014/main" id="{349E0DA0-D3F0-D155-B8C6-1A55AF6C80A4}"/>
              </a:ext>
            </a:extLst>
          </p:cNvPr>
          <p:cNvSpPr>
            <a:spLocks noGrp="1"/>
          </p:cNvSpPr>
          <p:nvPr>
            <p:ph idx="1"/>
          </p:nvPr>
        </p:nvSpPr>
        <p:spPr>
          <a:xfrm>
            <a:off x="838200" y="1230380"/>
            <a:ext cx="10515600" cy="5002468"/>
          </a:xfrm>
        </p:spPr>
        <p:txBody>
          <a:bodyPr>
            <a:normAutofit/>
          </a:bodyPr>
          <a:lstStyle/>
          <a:p>
            <a:r>
              <a:rPr lang="en-US" b="1" dirty="0">
                <a:solidFill>
                  <a:srgbClr val="1D5E6D"/>
                </a:solidFill>
              </a:rPr>
              <a:t>Headaches may be subdivided into</a:t>
            </a:r>
            <a:r>
              <a:rPr lang="en-US" dirty="0">
                <a:solidFill>
                  <a:srgbClr val="1D5E6D"/>
                </a:solidFill>
              </a:rPr>
              <a:t>: </a:t>
            </a:r>
          </a:p>
          <a:p>
            <a:pPr marL="914400" lvl="1" indent="-457200">
              <a:buFont typeface="+mj-lt"/>
              <a:buAutoNum type="arabicPeriod"/>
            </a:pPr>
            <a:r>
              <a:rPr lang="en-US" dirty="0">
                <a:solidFill>
                  <a:srgbClr val="1D5E6D"/>
                </a:solidFill>
              </a:rPr>
              <a:t>Those with a defined pathophysiological basis (</a:t>
            </a:r>
            <a:r>
              <a:rPr lang="en-US" b="1" dirty="0">
                <a:solidFill>
                  <a:srgbClr val="1D5E6D"/>
                </a:solidFill>
              </a:rPr>
              <a:t>secondary headaches</a:t>
            </a:r>
            <a:r>
              <a:rPr lang="en-US" dirty="0">
                <a:solidFill>
                  <a:srgbClr val="1D5E6D"/>
                </a:solidFill>
              </a:rPr>
              <a:t>)</a:t>
            </a:r>
          </a:p>
          <a:p>
            <a:pPr lvl="2"/>
            <a:r>
              <a:rPr lang="en-US" sz="2200" dirty="0">
                <a:solidFill>
                  <a:srgbClr val="1D5E6D"/>
                </a:solidFill>
              </a:rPr>
              <a:t>May represent a threat to the patient’s life, vision or other neurological function</a:t>
            </a:r>
          </a:p>
          <a:p>
            <a:pPr lvl="2"/>
            <a:r>
              <a:rPr lang="en-US" sz="2200" b="1" dirty="0">
                <a:solidFill>
                  <a:srgbClr val="1D5E6D"/>
                </a:solidFill>
              </a:rPr>
              <a:t>Causes include </a:t>
            </a:r>
            <a:r>
              <a:rPr lang="en-US" sz="2200" dirty="0">
                <a:solidFill>
                  <a:srgbClr val="1D5E6D"/>
                </a:solidFill>
              </a:rPr>
              <a:t>increased (and decreased) ICP, Idiopathic intracranial hypertension, meningeal irritation, giant cell arteritis and many other causes</a:t>
            </a:r>
          </a:p>
          <a:p>
            <a:pPr marL="914400" lvl="1" indent="-457200">
              <a:buFont typeface="+mj-lt"/>
              <a:buAutoNum type="arabicPeriod"/>
            </a:pPr>
            <a:r>
              <a:rPr lang="en-US" dirty="0">
                <a:solidFill>
                  <a:srgbClr val="1D5E6D"/>
                </a:solidFill>
              </a:rPr>
              <a:t>Those of uncertain pathogenesis (</a:t>
            </a:r>
            <a:r>
              <a:rPr lang="en-US" b="1" dirty="0">
                <a:solidFill>
                  <a:srgbClr val="1D5E6D"/>
                </a:solidFill>
              </a:rPr>
              <a:t>primary headache syndromes</a:t>
            </a:r>
            <a:r>
              <a:rPr lang="en-US" dirty="0">
                <a:solidFill>
                  <a:srgbClr val="1D5E6D"/>
                </a:solidFill>
              </a:rPr>
              <a:t>)</a:t>
            </a:r>
          </a:p>
          <a:p>
            <a:pPr lvl="2"/>
            <a:r>
              <a:rPr lang="en-US" sz="2200" dirty="0">
                <a:solidFill>
                  <a:srgbClr val="1D5E6D"/>
                </a:solidFill>
              </a:rPr>
              <a:t>Are generally more benign and are generally more common</a:t>
            </a:r>
          </a:p>
          <a:p>
            <a:pPr lvl="2"/>
            <a:r>
              <a:rPr lang="en-US" sz="2200" b="1" dirty="0">
                <a:solidFill>
                  <a:srgbClr val="1D5E6D"/>
                </a:solidFill>
              </a:rPr>
              <a:t>They are</a:t>
            </a:r>
            <a:r>
              <a:rPr lang="en-US" sz="2200" dirty="0">
                <a:solidFill>
                  <a:srgbClr val="1D5E6D"/>
                </a:solidFill>
              </a:rPr>
              <a:t> tension headache, migraine and cluster headache</a:t>
            </a:r>
          </a:p>
          <a:p>
            <a:r>
              <a:rPr lang="en-US" b="1" dirty="0">
                <a:solidFill>
                  <a:srgbClr val="1D5E6D"/>
                </a:solidFill>
              </a:rPr>
              <a:t>Facial pain</a:t>
            </a:r>
            <a:r>
              <a:rPr lang="en-US" dirty="0">
                <a:solidFill>
                  <a:srgbClr val="1D5E6D"/>
                </a:solidFill>
              </a:rPr>
              <a:t>:</a:t>
            </a:r>
          </a:p>
          <a:p>
            <a:pPr lvl="1"/>
            <a:r>
              <a:rPr lang="en-US" dirty="0">
                <a:solidFill>
                  <a:srgbClr val="1D5E6D"/>
                </a:solidFill>
              </a:rPr>
              <a:t>Many of the previously mentioned causes of headache (ex. Cluster headache) can instead present with facial pain</a:t>
            </a:r>
          </a:p>
          <a:p>
            <a:pPr lvl="1"/>
            <a:r>
              <a:rPr lang="en-US" dirty="0"/>
              <a:t>There are, however, other distinctive syndromes where pain is restricted to the face such as: Trigeminal neuralgia, Post-herpetic neuralgia</a:t>
            </a:r>
            <a:endParaRPr lang="en-US" dirty="0">
              <a:solidFill>
                <a:srgbClr val="1D5E6D"/>
              </a:solidFill>
            </a:endParaRPr>
          </a:p>
        </p:txBody>
      </p:sp>
      <p:sp>
        <p:nvSpPr>
          <p:cNvPr id="8" name="TextBox 7">
            <a:extLst>
              <a:ext uri="{FF2B5EF4-FFF2-40B4-BE49-F238E27FC236}">
                <a16:creationId xmlns:a16="http://schemas.microsoft.com/office/drawing/2014/main" id="{A4C76140-2453-F4C9-A120-5324E55C6830}"/>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7334100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A049-F13E-73DE-CC6C-1A814409BCEA}"/>
              </a:ext>
            </a:extLst>
          </p:cNvPr>
          <p:cNvSpPr>
            <a:spLocks noGrp="1"/>
          </p:cNvSpPr>
          <p:nvPr>
            <p:ph type="title"/>
          </p:nvPr>
        </p:nvSpPr>
        <p:spPr/>
        <p:txBody>
          <a:bodyPr>
            <a:normAutofit/>
          </a:bodyPr>
          <a:lstStyle/>
          <a:p>
            <a:r>
              <a:rPr lang="en-US" dirty="0"/>
              <a:t>Secondary headaches</a:t>
            </a:r>
          </a:p>
        </p:txBody>
      </p:sp>
      <p:sp>
        <p:nvSpPr>
          <p:cNvPr id="5" name="TextBox 4">
            <a:extLst>
              <a:ext uri="{FF2B5EF4-FFF2-40B4-BE49-F238E27FC236}">
                <a16:creationId xmlns:a16="http://schemas.microsoft.com/office/drawing/2014/main" id="{3983BC18-7D8D-CDB9-F8B7-F5DE368E4FC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8" name="Content Placeholder 7">
            <a:extLst>
              <a:ext uri="{FF2B5EF4-FFF2-40B4-BE49-F238E27FC236}">
                <a16:creationId xmlns:a16="http://schemas.microsoft.com/office/drawing/2014/main" id="{C7920304-B88D-E916-DAFC-C4D2E0BA08E3}"/>
              </a:ext>
            </a:extLst>
          </p:cNvPr>
          <p:cNvSpPr>
            <a:spLocks noGrp="1"/>
          </p:cNvSpPr>
          <p:nvPr>
            <p:ph idx="1"/>
          </p:nvPr>
        </p:nvSpPr>
        <p:spPr>
          <a:xfrm>
            <a:off x="838199" y="1305026"/>
            <a:ext cx="7148805" cy="4871938"/>
          </a:xfrm>
        </p:spPr>
        <p:txBody>
          <a:bodyPr>
            <a:normAutofit/>
          </a:bodyPr>
          <a:lstStyle/>
          <a:p>
            <a:r>
              <a:rPr lang="en-US" dirty="0"/>
              <a:t>Disorders of intracranial pressure</a:t>
            </a:r>
          </a:p>
          <a:p>
            <a:r>
              <a:rPr lang="en-US" dirty="0"/>
              <a:t>Idiopathic intracranial hypertension</a:t>
            </a:r>
          </a:p>
          <a:p>
            <a:r>
              <a:rPr lang="en-US" dirty="0"/>
              <a:t>Meningeal irritation</a:t>
            </a:r>
          </a:p>
          <a:p>
            <a:r>
              <a:rPr lang="en-US" dirty="0"/>
              <a:t>Giant cell arteritis</a:t>
            </a:r>
          </a:p>
          <a:p>
            <a:r>
              <a:rPr lang="en-US" dirty="0"/>
              <a:t>Other causes:</a:t>
            </a:r>
          </a:p>
          <a:p>
            <a:pPr lvl="1"/>
            <a:r>
              <a:rPr lang="en-US" dirty="0"/>
              <a:t>Headache often accompanies stroke, especially when caused by hemorrhage, intracranial venous sinus thrombosis or arterial dissection. </a:t>
            </a:r>
          </a:p>
          <a:p>
            <a:pPr lvl="1"/>
            <a:r>
              <a:rPr lang="en-US" dirty="0"/>
              <a:t>Metabolic disturbances, e.g., hypoxia, hypercapnia and hypoglycemia</a:t>
            </a:r>
          </a:p>
          <a:p>
            <a:pPr lvl="1"/>
            <a:r>
              <a:rPr lang="en-US" dirty="0"/>
              <a:t>Vasoactive drugs and other substances.</a:t>
            </a:r>
          </a:p>
        </p:txBody>
      </p:sp>
      <p:pic>
        <p:nvPicPr>
          <p:cNvPr id="4101" name="Picture 5" descr="Secondary causes of headache, an illustrated differential diagnosis. If you’d like to print your own you can get a copy here.">
            <a:extLst>
              <a:ext uri="{FF2B5EF4-FFF2-40B4-BE49-F238E27FC236}">
                <a16:creationId xmlns:a16="http://schemas.microsoft.com/office/drawing/2014/main" id="{27B58A18-C2EB-926E-C7F0-617AAFAEB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7004" y="1358983"/>
            <a:ext cx="3366796" cy="4764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0601BF-7F6C-A9A0-A825-0077EFD5F33A}"/>
              </a:ext>
            </a:extLst>
          </p:cNvPr>
          <p:cNvSpPr txBox="1"/>
          <p:nvPr/>
        </p:nvSpPr>
        <p:spPr>
          <a:xfrm>
            <a:off x="0" y="-4207"/>
            <a:ext cx="2243756" cy="369332"/>
          </a:xfrm>
          <a:prstGeom prst="rect">
            <a:avLst/>
          </a:prstGeom>
          <a:noFill/>
          <a:ln>
            <a:solidFill>
              <a:srgbClr val="0070C0"/>
            </a:solidFill>
          </a:ln>
        </p:spPr>
        <p:txBody>
          <a:bodyPr wrap="square" rtlCol="0">
            <a:spAutoFit/>
          </a:bodyPr>
          <a:lstStyle/>
          <a:p>
            <a:pPr algn="ctr"/>
            <a:r>
              <a:rPr lang="en-US" dirty="0">
                <a:solidFill>
                  <a:srgbClr val="0070C0"/>
                </a:solidFill>
              </a:rPr>
              <a:t>Secondary Headaches</a:t>
            </a:r>
          </a:p>
        </p:txBody>
      </p:sp>
    </p:spTree>
    <p:extLst>
      <p:ext uri="{BB962C8B-B14F-4D97-AF65-F5344CB8AC3E}">
        <p14:creationId xmlns:p14="http://schemas.microsoft.com/office/powerpoint/2010/main" val="3533664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B50FC-1285-7B5E-EC18-9EE4FADD6AB8}"/>
              </a:ext>
            </a:extLst>
          </p:cNvPr>
          <p:cNvSpPr>
            <a:spLocks noGrp="1"/>
          </p:cNvSpPr>
          <p:nvPr>
            <p:ph type="title"/>
          </p:nvPr>
        </p:nvSpPr>
        <p:spPr/>
        <p:txBody>
          <a:bodyPr>
            <a:normAutofit/>
          </a:bodyPr>
          <a:lstStyle/>
          <a:p>
            <a:r>
              <a:rPr lang="en-US" dirty="0"/>
              <a:t>Disorders of intracranial pressure</a:t>
            </a:r>
          </a:p>
        </p:txBody>
      </p:sp>
      <p:sp>
        <p:nvSpPr>
          <p:cNvPr id="3" name="Content Placeholder 2">
            <a:extLst>
              <a:ext uri="{FF2B5EF4-FFF2-40B4-BE49-F238E27FC236}">
                <a16:creationId xmlns:a16="http://schemas.microsoft.com/office/drawing/2014/main" id="{02999296-849F-DBFF-085B-9462E50A975D}"/>
              </a:ext>
            </a:extLst>
          </p:cNvPr>
          <p:cNvSpPr>
            <a:spLocks noGrp="1"/>
          </p:cNvSpPr>
          <p:nvPr>
            <p:ph idx="1"/>
          </p:nvPr>
        </p:nvSpPr>
        <p:spPr/>
        <p:txBody>
          <a:bodyPr/>
          <a:lstStyle/>
          <a:p>
            <a:r>
              <a:rPr lang="en-US" b="1" dirty="0"/>
              <a:t>Increased ICP</a:t>
            </a:r>
            <a:r>
              <a:rPr lang="en-US" dirty="0"/>
              <a:t>:</a:t>
            </a:r>
          </a:p>
          <a:p>
            <a:pPr lvl="1"/>
            <a:r>
              <a:rPr lang="en-US" dirty="0">
                <a:solidFill>
                  <a:srgbClr val="FF0000"/>
                </a:solidFill>
              </a:rPr>
              <a:t>Occipital</a:t>
            </a:r>
            <a:r>
              <a:rPr lang="en-US" dirty="0"/>
              <a:t> ‘bursting’ pain </a:t>
            </a:r>
            <a:r>
              <a:rPr lang="en-US" dirty="0">
                <a:solidFill>
                  <a:srgbClr val="FF0000"/>
                </a:solidFill>
              </a:rPr>
              <a:t>exacerbated by</a:t>
            </a:r>
            <a:r>
              <a:rPr lang="en-US" dirty="0"/>
              <a:t> sneezing, straining, bending, lifting or </a:t>
            </a:r>
            <a:r>
              <a:rPr lang="en-US" dirty="0">
                <a:solidFill>
                  <a:srgbClr val="FF0000"/>
                </a:solidFill>
              </a:rPr>
              <a:t>lying down</a:t>
            </a:r>
            <a:r>
              <a:rPr lang="en-US" dirty="0"/>
              <a:t>, all of which may raise intracranial pressure further</a:t>
            </a:r>
          </a:p>
          <a:p>
            <a:pPr lvl="1"/>
            <a:r>
              <a:rPr lang="en-US" dirty="0"/>
              <a:t>Characteristically present on </a:t>
            </a:r>
            <a:r>
              <a:rPr lang="en-US" dirty="0">
                <a:solidFill>
                  <a:srgbClr val="FF0000"/>
                </a:solidFill>
              </a:rPr>
              <a:t>waking up </a:t>
            </a:r>
            <a:r>
              <a:rPr lang="en-US" dirty="0"/>
              <a:t>or indeed may wake the patient at night. It may improve later in the day</a:t>
            </a:r>
          </a:p>
          <a:p>
            <a:pPr lvl="1"/>
            <a:r>
              <a:rPr lang="en-US" dirty="0"/>
              <a:t>Patients with headache caused by an intracranial tumor generally have a short history (days, weeks or at most months).</a:t>
            </a:r>
          </a:p>
          <a:p>
            <a:pPr lvl="1"/>
            <a:r>
              <a:rPr lang="en-US" dirty="0"/>
              <a:t>There is usually a crescendo quality to the symptom, the pain becoming increasingly severe and persistent, and ultimately occurring daily, without fail</a:t>
            </a:r>
          </a:p>
          <a:p>
            <a:r>
              <a:rPr lang="en-US" b="1" dirty="0"/>
              <a:t>Decreased ICP</a:t>
            </a:r>
            <a:r>
              <a:rPr lang="en-US" dirty="0"/>
              <a:t>:</a:t>
            </a:r>
          </a:p>
          <a:p>
            <a:pPr lvl="1"/>
            <a:r>
              <a:rPr lang="en-US" dirty="0"/>
              <a:t>Related to posture; </a:t>
            </a:r>
            <a:r>
              <a:rPr lang="en-US" dirty="0">
                <a:solidFill>
                  <a:srgbClr val="FF0000"/>
                </a:solidFill>
              </a:rPr>
              <a:t>pain being rapidly relieved by lying down</a:t>
            </a:r>
          </a:p>
          <a:p>
            <a:pPr lvl="1"/>
            <a:r>
              <a:rPr lang="en-US" dirty="0"/>
              <a:t>Most commonly due to </a:t>
            </a:r>
            <a:r>
              <a:rPr lang="en-US" dirty="0">
                <a:solidFill>
                  <a:srgbClr val="FF0000"/>
                </a:solidFill>
              </a:rPr>
              <a:t>lumbar puncture</a:t>
            </a:r>
            <a:r>
              <a:rPr lang="en-US" dirty="0"/>
              <a:t>, although can occur spontaneously</a:t>
            </a:r>
          </a:p>
        </p:txBody>
      </p:sp>
      <p:sp>
        <p:nvSpPr>
          <p:cNvPr id="5" name="TextBox 4">
            <a:extLst>
              <a:ext uri="{FF2B5EF4-FFF2-40B4-BE49-F238E27FC236}">
                <a16:creationId xmlns:a16="http://schemas.microsoft.com/office/drawing/2014/main" id="{66F73828-EC8A-3093-B3AC-964BD15F60FD}"/>
              </a:ext>
            </a:extLst>
          </p:cNvPr>
          <p:cNvSpPr txBox="1"/>
          <p:nvPr/>
        </p:nvSpPr>
        <p:spPr>
          <a:xfrm>
            <a:off x="0" y="-4207"/>
            <a:ext cx="2243756" cy="369332"/>
          </a:xfrm>
          <a:prstGeom prst="rect">
            <a:avLst/>
          </a:prstGeom>
          <a:noFill/>
          <a:ln>
            <a:solidFill>
              <a:srgbClr val="0070C0"/>
            </a:solidFill>
          </a:ln>
        </p:spPr>
        <p:txBody>
          <a:bodyPr wrap="square" rtlCol="0">
            <a:spAutoFit/>
          </a:bodyPr>
          <a:lstStyle/>
          <a:p>
            <a:pPr algn="ctr"/>
            <a:r>
              <a:rPr lang="en-US" dirty="0">
                <a:solidFill>
                  <a:srgbClr val="0070C0"/>
                </a:solidFill>
              </a:rPr>
              <a:t>Secondary Headaches</a:t>
            </a:r>
          </a:p>
        </p:txBody>
      </p:sp>
      <p:sp>
        <p:nvSpPr>
          <p:cNvPr id="9" name="TextBox 8">
            <a:extLst>
              <a:ext uri="{FF2B5EF4-FFF2-40B4-BE49-F238E27FC236}">
                <a16:creationId xmlns:a16="http://schemas.microsoft.com/office/drawing/2014/main" id="{969EB1C8-D260-A371-6629-9F35331BEA2D}"/>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5270012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3FFE-3DDE-2DB4-D58D-73F6C42B8714}"/>
              </a:ext>
            </a:extLst>
          </p:cNvPr>
          <p:cNvSpPr>
            <a:spLocks noGrp="1"/>
          </p:cNvSpPr>
          <p:nvPr>
            <p:ph type="title"/>
          </p:nvPr>
        </p:nvSpPr>
        <p:spPr/>
        <p:txBody>
          <a:bodyPr/>
          <a:lstStyle/>
          <a:p>
            <a:r>
              <a:rPr lang="en-US" dirty="0"/>
              <a:t>Idiopathic intracranial hypertension</a:t>
            </a:r>
          </a:p>
        </p:txBody>
      </p:sp>
      <p:sp>
        <p:nvSpPr>
          <p:cNvPr id="3" name="Content Placeholder 2">
            <a:extLst>
              <a:ext uri="{FF2B5EF4-FFF2-40B4-BE49-F238E27FC236}">
                <a16:creationId xmlns:a16="http://schemas.microsoft.com/office/drawing/2014/main" id="{56BA2D46-F0ED-0F01-D8B7-C208D66DACAF}"/>
              </a:ext>
            </a:extLst>
          </p:cNvPr>
          <p:cNvSpPr>
            <a:spLocks noGrp="1"/>
          </p:cNvSpPr>
          <p:nvPr>
            <p:ph idx="1"/>
          </p:nvPr>
        </p:nvSpPr>
        <p:spPr/>
        <p:txBody>
          <a:bodyPr>
            <a:normAutofit/>
          </a:bodyPr>
          <a:lstStyle/>
          <a:p>
            <a:r>
              <a:rPr lang="en-US" b="1" dirty="0"/>
              <a:t>Definition</a:t>
            </a:r>
            <a:r>
              <a:rPr lang="en-US" dirty="0"/>
              <a:t>: increased ICP with no obvious findings on imaging</a:t>
            </a:r>
          </a:p>
          <a:p>
            <a:r>
              <a:rPr lang="en-US" b="1" dirty="0"/>
              <a:t>Risk factors </a:t>
            </a:r>
            <a:r>
              <a:rPr lang="en-US" dirty="0"/>
              <a:t>include </a:t>
            </a:r>
            <a:r>
              <a:rPr lang="en-US" dirty="0">
                <a:solidFill>
                  <a:srgbClr val="FF0000"/>
                </a:solidFill>
              </a:rPr>
              <a:t>f</a:t>
            </a:r>
            <a:r>
              <a:rPr lang="en-US" dirty="0"/>
              <a:t>emale sex, </a:t>
            </a:r>
            <a:r>
              <a:rPr lang="en-US" dirty="0">
                <a:solidFill>
                  <a:srgbClr val="FF0000"/>
                </a:solidFill>
              </a:rPr>
              <a:t>T</a:t>
            </a:r>
            <a:r>
              <a:rPr lang="en-US" dirty="0"/>
              <a:t>etracyclines, </a:t>
            </a:r>
            <a:r>
              <a:rPr lang="en-US" dirty="0">
                <a:solidFill>
                  <a:srgbClr val="FF0000"/>
                </a:solidFill>
              </a:rPr>
              <a:t>O</a:t>
            </a:r>
            <a:r>
              <a:rPr lang="en-US" dirty="0"/>
              <a:t>besity, vitamin </a:t>
            </a:r>
            <a:r>
              <a:rPr lang="en-US" dirty="0">
                <a:solidFill>
                  <a:srgbClr val="FF0000"/>
                </a:solidFill>
              </a:rPr>
              <a:t>A</a:t>
            </a:r>
            <a:r>
              <a:rPr lang="en-US" dirty="0"/>
              <a:t> excess, </a:t>
            </a:r>
            <a:r>
              <a:rPr lang="en-US" dirty="0">
                <a:solidFill>
                  <a:srgbClr val="FF0000"/>
                </a:solidFill>
              </a:rPr>
              <a:t>D</a:t>
            </a:r>
            <a:r>
              <a:rPr lang="en-US" dirty="0"/>
              <a:t>anazol (</a:t>
            </a:r>
            <a:r>
              <a:rPr lang="en-US" dirty="0">
                <a:solidFill>
                  <a:srgbClr val="FF0000"/>
                </a:solidFill>
              </a:rPr>
              <a:t>female TOAD</a:t>
            </a:r>
            <a:r>
              <a:rPr lang="en-US" dirty="0"/>
              <a:t>)</a:t>
            </a:r>
          </a:p>
          <a:p>
            <a:r>
              <a:rPr lang="en-US" dirty="0"/>
              <a:t>Associated with dural venous sinus stenosis</a:t>
            </a:r>
          </a:p>
          <a:p>
            <a:r>
              <a:rPr lang="en-US" b="1" dirty="0"/>
              <a:t>Findings</a:t>
            </a:r>
            <a:r>
              <a:rPr lang="en-US" dirty="0"/>
              <a:t>: headache, tinnitus, diplopia, no change in mental status, papilledema, enlarged blind spot and peripheral constriction.</a:t>
            </a:r>
          </a:p>
          <a:p>
            <a:r>
              <a:rPr lang="en-US" dirty="0"/>
              <a:t>Lumbar puncture reveals high opening pressure and provides temporary headache relief</a:t>
            </a:r>
          </a:p>
          <a:p>
            <a:r>
              <a:rPr lang="en-US" b="1" dirty="0"/>
              <a:t>Treatment</a:t>
            </a:r>
            <a:r>
              <a:rPr lang="en-US" dirty="0"/>
              <a:t>: weight loss, fluid and salt restriction, acetazolamide, lumbar puncture, Surgical lumbar peritoneal shunt</a:t>
            </a:r>
          </a:p>
        </p:txBody>
      </p:sp>
      <p:sp>
        <p:nvSpPr>
          <p:cNvPr id="7" name="TextBox 6">
            <a:extLst>
              <a:ext uri="{FF2B5EF4-FFF2-40B4-BE49-F238E27FC236}">
                <a16:creationId xmlns:a16="http://schemas.microsoft.com/office/drawing/2014/main" id="{B9A0531D-571A-8CB0-C21F-BAE205E00074}"/>
              </a:ext>
            </a:extLst>
          </p:cNvPr>
          <p:cNvSpPr txBox="1"/>
          <p:nvPr/>
        </p:nvSpPr>
        <p:spPr>
          <a:xfrm>
            <a:off x="0" y="-4207"/>
            <a:ext cx="2243756" cy="369332"/>
          </a:xfrm>
          <a:prstGeom prst="rect">
            <a:avLst/>
          </a:prstGeom>
          <a:noFill/>
          <a:ln>
            <a:solidFill>
              <a:srgbClr val="0070C0"/>
            </a:solidFill>
          </a:ln>
        </p:spPr>
        <p:txBody>
          <a:bodyPr wrap="square" rtlCol="0">
            <a:spAutoFit/>
          </a:bodyPr>
          <a:lstStyle/>
          <a:p>
            <a:pPr algn="ctr"/>
            <a:r>
              <a:rPr lang="en-US" dirty="0">
                <a:solidFill>
                  <a:srgbClr val="0070C0"/>
                </a:solidFill>
              </a:rPr>
              <a:t>Secondary Headaches</a:t>
            </a:r>
          </a:p>
        </p:txBody>
      </p:sp>
      <p:sp>
        <p:nvSpPr>
          <p:cNvPr id="9" name="TextBox 8">
            <a:extLst>
              <a:ext uri="{FF2B5EF4-FFF2-40B4-BE49-F238E27FC236}">
                <a16:creationId xmlns:a16="http://schemas.microsoft.com/office/drawing/2014/main" id="{3D40AB52-67E3-E2F7-BB1A-BB50291C0705}"/>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1028" name="Picture 4">
            <a:extLst>
              <a:ext uri="{FF2B5EF4-FFF2-40B4-BE49-F238E27FC236}">
                <a16:creationId xmlns:a16="http://schemas.microsoft.com/office/drawing/2014/main" id="{B16B4DC8-A730-9992-6934-EAAC8C55C3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52" r="19467"/>
          <a:stretch/>
        </p:blipFill>
        <p:spPr bwMode="auto">
          <a:xfrm>
            <a:off x="10643945" y="1305025"/>
            <a:ext cx="1259642" cy="108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70824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850D-EE04-D8D4-4626-6564EDEE083B}"/>
              </a:ext>
            </a:extLst>
          </p:cNvPr>
          <p:cNvSpPr>
            <a:spLocks noGrp="1"/>
          </p:cNvSpPr>
          <p:nvPr>
            <p:ph type="title"/>
          </p:nvPr>
        </p:nvSpPr>
        <p:spPr/>
        <p:txBody>
          <a:bodyPr/>
          <a:lstStyle/>
          <a:p>
            <a:r>
              <a:rPr lang="en-US" dirty="0"/>
              <a:t>Case scenario</a:t>
            </a:r>
          </a:p>
        </p:txBody>
      </p:sp>
      <p:sp>
        <p:nvSpPr>
          <p:cNvPr id="3" name="Content Placeholder 2">
            <a:extLst>
              <a:ext uri="{FF2B5EF4-FFF2-40B4-BE49-F238E27FC236}">
                <a16:creationId xmlns:a16="http://schemas.microsoft.com/office/drawing/2014/main" id="{F1BF122F-E0E6-B108-50A3-8A6373946FE4}"/>
              </a:ext>
            </a:extLst>
          </p:cNvPr>
          <p:cNvSpPr>
            <a:spLocks noGrp="1"/>
          </p:cNvSpPr>
          <p:nvPr>
            <p:ph idx="1"/>
          </p:nvPr>
        </p:nvSpPr>
        <p:spPr/>
        <p:txBody>
          <a:bodyPr>
            <a:normAutofit lnSpcReduction="10000"/>
          </a:bodyPr>
          <a:lstStyle/>
          <a:p>
            <a:pPr>
              <a:buFont typeface="Wingdings" panose="05000000000000000000" pitchFamily="2" charset="2"/>
              <a:buChar char="Ø"/>
            </a:pPr>
            <a:r>
              <a:rPr lang="en-US" dirty="0"/>
              <a:t>23 years old patient with history of headache for one month associated with </a:t>
            </a:r>
            <a:r>
              <a:rPr lang="en-US" u="sng" dirty="0"/>
              <a:t>nausea, vomiting</a:t>
            </a:r>
            <a:r>
              <a:rPr lang="en-US" dirty="0"/>
              <a:t> and </a:t>
            </a:r>
            <a:r>
              <a:rPr lang="en-US" u="sng" dirty="0"/>
              <a:t>blurring of vision</a:t>
            </a:r>
            <a:r>
              <a:rPr lang="en-US" dirty="0"/>
              <a:t>. </a:t>
            </a:r>
          </a:p>
          <a:p>
            <a:r>
              <a:rPr lang="en-US" b="1" dirty="0"/>
              <a:t>What is the most important initial clinical investigation ?</a:t>
            </a:r>
          </a:p>
          <a:p>
            <a:pPr lvl="1"/>
            <a:r>
              <a:rPr lang="en-US" dirty="0"/>
              <a:t>Fundoscopy</a:t>
            </a:r>
          </a:p>
          <a:p>
            <a:pPr lvl="1"/>
            <a:r>
              <a:rPr lang="en-US" dirty="0"/>
              <a:t>Brain MRI</a:t>
            </a:r>
          </a:p>
          <a:p>
            <a:pPr lvl="1"/>
            <a:r>
              <a:rPr lang="en-US" dirty="0"/>
              <a:t>Lumbar puncture</a:t>
            </a:r>
          </a:p>
          <a:p>
            <a:pPr marL="0" indent="0">
              <a:spcBef>
                <a:spcPts val="2400"/>
              </a:spcBef>
              <a:buNone/>
            </a:pPr>
            <a:r>
              <a:rPr lang="en-US" b="1" dirty="0">
                <a:solidFill>
                  <a:srgbClr val="FF0000"/>
                </a:solidFill>
              </a:rPr>
              <a:t>Note</a:t>
            </a:r>
            <a:r>
              <a:rPr lang="en-US" dirty="0">
                <a:solidFill>
                  <a:srgbClr val="FF0000"/>
                </a:solidFill>
              </a:rPr>
              <a:t>: Intracranial hypertension may be associated with:</a:t>
            </a:r>
          </a:p>
          <a:p>
            <a:pPr marL="457200" indent="-457200">
              <a:buFont typeface="+mj-lt"/>
              <a:buAutoNum type="arabicPeriod"/>
            </a:pPr>
            <a:r>
              <a:rPr lang="en-US" sz="2400" dirty="0">
                <a:solidFill>
                  <a:srgbClr val="FF0000"/>
                </a:solidFill>
              </a:rPr>
              <a:t>Nausea and vomiting</a:t>
            </a:r>
          </a:p>
          <a:p>
            <a:pPr marL="457200" indent="-457200">
              <a:buFont typeface="+mj-lt"/>
              <a:buAutoNum type="arabicPeriod"/>
            </a:pPr>
            <a:r>
              <a:rPr lang="en-US" sz="2400" dirty="0">
                <a:solidFill>
                  <a:srgbClr val="FF0000"/>
                </a:solidFill>
              </a:rPr>
              <a:t>Poor urination control</a:t>
            </a:r>
          </a:p>
          <a:p>
            <a:pPr marL="457200" indent="-457200">
              <a:buFont typeface="+mj-lt"/>
              <a:buAutoNum type="arabicPeriod"/>
            </a:pPr>
            <a:r>
              <a:rPr lang="en-US" sz="2400" dirty="0">
                <a:solidFill>
                  <a:srgbClr val="FF0000"/>
                </a:solidFill>
              </a:rPr>
              <a:t>Reduced visual acuity (due to papilledema)</a:t>
            </a:r>
          </a:p>
          <a:p>
            <a:pPr marL="457200" indent="-457200">
              <a:buFont typeface="+mj-lt"/>
              <a:buAutoNum type="arabicPeriod"/>
            </a:pPr>
            <a:r>
              <a:rPr lang="en-US" sz="2400" dirty="0">
                <a:solidFill>
                  <a:srgbClr val="FF0000"/>
                </a:solidFill>
              </a:rPr>
              <a:t>Tinnitus</a:t>
            </a:r>
          </a:p>
        </p:txBody>
      </p:sp>
      <p:sp>
        <p:nvSpPr>
          <p:cNvPr id="5" name="TextBox 4">
            <a:extLst>
              <a:ext uri="{FF2B5EF4-FFF2-40B4-BE49-F238E27FC236}">
                <a16:creationId xmlns:a16="http://schemas.microsoft.com/office/drawing/2014/main" id="{FAF6527A-6D4B-1578-EB65-3D4D5F16184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00680B16-2875-3D91-4EF7-0AEFDA16189C}"/>
              </a:ext>
            </a:extLst>
          </p:cNvPr>
          <p:cNvSpPr txBox="1"/>
          <p:nvPr/>
        </p:nvSpPr>
        <p:spPr>
          <a:xfrm>
            <a:off x="0" y="-4207"/>
            <a:ext cx="2243756" cy="369332"/>
          </a:xfrm>
          <a:prstGeom prst="rect">
            <a:avLst/>
          </a:prstGeom>
          <a:noFill/>
          <a:ln>
            <a:solidFill>
              <a:srgbClr val="FF0000"/>
            </a:solidFill>
          </a:ln>
        </p:spPr>
        <p:txBody>
          <a:bodyPr wrap="square" rtlCol="0">
            <a:spAutoFit/>
          </a:bodyPr>
          <a:lstStyle/>
          <a:p>
            <a:pPr algn="ctr"/>
            <a:r>
              <a:rPr lang="en-US" dirty="0">
                <a:solidFill>
                  <a:srgbClr val="FF0000"/>
                </a:solidFill>
              </a:rPr>
              <a:t>Secondary Headaches</a:t>
            </a:r>
          </a:p>
        </p:txBody>
      </p:sp>
    </p:spTree>
    <p:extLst>
      <p:ext uri="{BB962C8B-B14F-4D97-AF65-F5344CB8AC3E}">
        <p14:creationId xmlns:p14="http://schemas.microsoft.com/office/powerpoint/2010/main" val="37300722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E1D8-6DA5-9683-90E2-55B0142D59B6}"/>
              </a:ext>
            </a:extLst>
          </p:cNvPr>
          <p:cNvSpPr>
            <a:spLocks noGrp="1"/>
          </p:cNvSpPr>
          <p:nvPr>
            <p:ph type="title"/>
          </p:nvPr>
        </p:nvSpPr>
        <p:spPr/>
        <p:txBody>
          <a:bodyPr/>
          <a:lstStyle/>
          <a:p>
            <a:r>
              <a:rPr lang="en-US" dirty="0"/>
              <a:t>Papilledema</a:t>
            </a:r>
          </a:p>
        </p:txBody>
      </p:sp>
      <p:sp>
        <p:nvSpPr>
          <p:cNvPr id="3" name="Content Placeholder 2">
            <a:extLst>
              <a:ext uri="{FF2B5EF4-FFF2-40B4-BE49-F238E27FC236}">
                <a16:creationId xmlns:a16="http://schemas.microsoft.com/office/drawing/2014/main" id="{0C21C9A0-B3D4-987C-2739-DC8AEDAB9DEA}"/>
              </a:ext>
            </a:extLst>
          </p:cNvPr>
          <p:cNvSpPr>
            <a:spLocks noGrp="1"/>
          </p:cNvSpPr>
          <p:nvPr>
            <p:ph idx="1"/>
          </p:nvPr>
        </p:nvSpPr>
        <p:spPr>
          <a:xfrm>
            <a:off x="838200" y="1305026"/>
            <a:ext cx="7064829" cy="4871938"/>
          </a:xfrm>
        </p:spPr>
        <p:txBody>
          <a:bodyPr/>
          <a:lstStyle/>
          <a:p>
            <a:r>
              <a:rPr lang="en-US" b="1" dirty="0"/>
              <a:t>What is the sign (pathological findings) ?</a:t>
            </a:r>
          </a:p>
          <a:p>
            <a:pPr lvl="1"/>
            <a:r>
              <a:rPr lang="en-US" dirty="0"/>
              <a:t>Papilledema </a:t>
            </a:r>
          </a:p>
          <a:p>
            <a:r>
              <a:rPr lang="en-US" b="1" dirty="0"/>
              <a:t>Mention one complication ? </a:t>
            </a:r>
          </a:p>
          <a:p>
            <a:pPr lvl="1"/>
            <a:r>
              <a:rPr lang="en-US" dirty="0"/>
              <a:t>Blindness </a:t>
            </a:r>
          </a:p>
          <a:p>
            <a:r>
              <a:rPr lang="en-US" b="1" dirty="0"/>
              <a:t>What is the pathophysiology? </a:t>
            </a:r>
          </a:p>
          <a:p>
            <a:pPr lvl="1"/>
            <a:r>
              <a:rPr lang="en-US" dirty="0">
                <a:solidFill>
                  <a:srgbClr val="FF0000"/>
                </a:solidFill>
              </a:rPr>
              <a:t>increase in CSF pressure </a:t>
            </a:r>
            <a:r>
              <a:rPr lang="en-US" dirty="0"/>
              <a:t>causes a disruption of the axoplasmic flow in the optic nerve</a:t>
            </a:r>
          </a:p>
        </p:txBody>
      </p:sp>
      <p:sp>
        <p:nvSpPr>
          <p:cNvPr id="7" name="TextBox 6">
            <a:extLst>
              <a:ext uri="{FF2B5EF4-FFF2-40B4-BE49-F238E27FC236}">
                <a16:creationId xmlns:a16="http://schemas.microsoft.com/office/drawing/2014/main" id="{0FF15DEC-CA61-2921-BEF0-0E35073755B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
        <p:nvSpPr>
          <p:cNvPr id="9" name="TextBox 8">
            <a:extLst>
              <a:ext uri="{FF2B5EF4-FFF2-40B4-BE49-F238E27FC236}">
                <a16:creationId xmlns:a16="http://schemas.microsoft.com/office/drawing/2014/main" id="{BBA172A1-E9FF-4D66-B58E-8C51B4EF512D}"/>
              </a:ext>
            </a:extLst>
          </p:cNvPr>
          <p:cNvSpPr txBox="1"/>
          <p:nvPr/>
        </p:nvSpPr>
        <p:spPr>
          <a:xfrm>
            <a:off x="55986"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
        <p:nvSpPr>
          <p:cNvPr id="13" name="TextBox 12">
            <a:extLst>
              <a:ext uri="{FF2B5EF4-FFF2-40B4-BE49-F238E27FC236}">
                <a16:creationId xmlns:a16="http://schemas.microsoft.com/office/drawing/2014/main" id="{EC927689-6681-0FFE-E488-C9F9866D6EE2}"/>
              </a:ext>
            </a:extLst>
          </p:cNvPr>
          <p:cNvSpPr txBox="1"/>
          <p:nvPr/>
        </p:nvSpPr>
        <p:spPr>
          <a:xfrm>
            <a:off x="55986" y="2266636"/>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5" name="TextBox 14">
            <a:extLst>
              <a:ext uri="{FF2B5EF4-FFF2-40B4-BE49-F238E27FC236}">
                <a16:creationId xmlns:a16="http://schemas.microsoft.com/office/drawing/2014/main" id="{A39CA25A-3663-77CD-F4D3-D74AED1E651C}"/>
              </a:ext>
            </a:extLst>
          </p:cNvPr>
          <p:cNvSpPr txBox="1"/>
          <p:nvPr/>
        </p:nvSpPr>
        <p:spPr>
          <a:xfrm>
            <a:off x="55986" y="318103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grpSp>
        <p:nvGrpSpPr>
          <p:cNvPr id="8" name="Group 7">
            <a:extLst>
              <a:ext uri="{FF2B5EF4-FFF2-40B4-BE49-F238E27FC236}">
                <a16:creationId xmlns:a16="http://schemas.microsoft.com/office/drawing/2014/main" id="{369324BB-510D-FC6C-BA60-C78D95738536}"/>
              </a:ext>
            </a:extLst>
          </p:cNvPr>
          <p:cNvGrpSpPr/>
          <p:nvPr/>
        </p:nvGrpSpPr>
        <p:grpSpPr>
          <a:xfrm>
            <a:off x="7987004" y="1230430"/>
            <a:ext cx="3366796" cy="4998553"/>
            <a:chOff x="7987004" y="1230430"/>
            <a:chExt cx="3366796" cy="4998553"/>
          </a:xfrm>
        </p:grpSpPr>
        <p:pic>
          <p:nvPicPr>
            <p:cNvPr id="5" name="Picture 2" descr="C:\Users\Pc city\Downloads\index.jpg">
              <a:extLst>
                <a:ext uri="{FF2B5EF4-FFF2-40B4-BE49-F238E27FC236}">
                  <a16:creationId xmlns:a16="http://schemas.microsoft.com/office/drawing/2014/main" id="{AAD341E0-CB37-C683-3D72-5ADCDCC6813F}"/>
                </a:ext>
              </a:extLst>
            </p:cNvPr>
            <p:cNvPicPr>
              <a:picLocks noChangeAspect="1" noChangeArrowheads="1"/>
            </p:cNvPicPr>
            <p:nvPr/>
          </p:nvPicPr>
          <p:blipFill>
            <a:blip r:embed="rId2" cstate="print"/>
            <a:srcRect/>
            <a:stretch>
              <a:fillRect/>
            </a:stretch>
          </p:blipFill>
          <p:spPr bwMode="auto">
            <a:xfrm>
              <a:off x="7987004" y="1230430"/>
              <a:ext cx="3366796" cy="2456554"/>
            </a:xfrm>
            <a:prstGeom prst="rect">
              <a:avLst/>
            </a:prstGeom>
            <a:ln>
              <a:noFill/>
            </a:ln>
            <a:effectLst>
              <a:outerShdw blurRad="292100" dist="139700" dir="2700000" algn="tl" rotWithShape="0">
                <a:srgbClr val="333333">
                  <a:alpha val="65000"/>
                </a:srgbClr>
              </a:outerShdw>
            </a:effectLst>
          </p:spPr>
        </p:pic>
        <p:pic>
          <p:nvPicPr>
            <p:cNvPr id="16" name="Picture 2">
              <a:extLst>
                <a:ext uri="{FF2B5EF4-FFF2-40B4-BE49-F238E27FC236}">
                  <a16:creationId xmlns:a16="http://schemas.microsoft.com/office/drawing/2014/main" id="{FF4E1D64-92E8-01D4-D76F-45CD100E47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62" b="8117"/>
            <a:stretch/>
          </p:blipFill>
          <p:spPr bwMode="auto">
            <a:xfrm>
              <a:off x="7987004" y="3686984"/>
              <a:ext cx="3366796" cy="2541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DF11365C-67BA-30E6-C09B-835E95351209}"/>
              </a:ext>
            </a:extLst>
          </p:cNvPr>
          <p:cNvSpPr txBox="1"/>
          <p:nvPr/>
        </p:nvSpPr>
        <p:spPr>
          <a:xfrm>
            <a:off x="0" y="-4207"/>
            <a:ext cx="2243756" cy="369332"/>
          </a:xfrm>
          <a:prstGeom prst="rect">
            <a:avLst/>
          </a:prstGeom>
          <a:noFill/>
          <a:ln>
            <a:solidFill>
              <a:srgbClr val="FF0000"/>
            </a:solidFill>
          </a:ln>
        </p:spPr>
        <p:txBody>
          <a:bodyPr wrap="square" rtlCol="0">
            <a:spAutoFit/>
          </a:bodyPr>
          <a:lstStyle/>
          <a:p>
            <a:pPr algn="ctr"/>
            <a:r>
              <a:rPr lang="en-US" dirty="0">
                <a:solidFill>
                  <a:srgbClr val="FF0000"/>
                </a:solidFill>
              </a:rPr>
              <a:t>Secondary Headaches</a:t>
            </a:r>
          </a:p>
        </p:txBody>
      </p:sp>
    </p:spTree>
    <p:extLst>
      <p:ext uri="{BB962C8B-B14F-4D97-AF65-F5344CB8AC3E}">
        <p14:creationId xmlns:p14="http://schemas.microsoft.com/office/powerpoint/2010/main" val="2069238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74D3D-A892-CBBB-E674-C1B5170703A4}"/>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33F3FB4B-BAE5-C2B9-A257-4C523BE9BF5A}"/>
              </a:ext>
            </a:extLst>
          </p:cNvPr>
          <p:cNvSpPr>
            <a:spLocks noGrp="1"/>
          </p:cNvSpPr>
          <p:nvPr>
            <p:ph idx="1"/>
          </p:nvPr>
        </p:nvSpPr>
        <p:spPr/>
        <p:txBody>
          <a:bodyPr/>
          <a:lstStyle/>
          <a:p>
            <a:r>
              <a:rPr lang="en-US" dirty="0"/>
              <a:t>If this test is positive, what does it mean ?</a:t>
            </a:r>
          </a:p>
          <a:p>
            <a:pPr marL="914400" lvl="1" indent="-457200">
              <a:buFont typeface="+mj-lt"/>
              <a:buAutoNum type="alphaLcPeriod"/>
            </a:pPr>
            <a:r>
              <a:rPr lang="en-US" sz="2400" dirty="0">
                <a:solidFill>
                  <a:srgbClr val="002060"/>
                </a:solidFill>
              </a:rPr>
              <a:t>Excessive endolymph</a:t>
            </a:r>
          </a:p>
          <a:p>
            <a:pPr marL="914400" lvl="1" indent="-457200">
              <a:buFont typeface="+mj-lt"/>
              <a:buAutoNum type="alphaLcPeriod"/>
            </a:pPr>
            <a:r>
              <a:rPr lang="en-US" dirty="0">
                <a:solidFill>
                  <a:srgbClr val="002060"/>
                </a:solidFill>
              </a:rPr>
              <a:t>Space-occupying lesion in the acoustic meatus</a:t>
            </a:r>
          </a:p>
          <a:p>
            <a:pPr marL="914400" lvl="1" indent="-457200">
              <a:buFont typeface="+mj-lt"/>
              <a:buAutoNum type="alphaLcPeriod"/>
            </a:pPr>
            <a:r>
              <a:rPr lang="en-US" dirty="0">
                <a:solidFill>
                  <a:srgbClr val="FF0000"/>
                </a:solidFill>
              </a:rPr>
              <a:t>Otoliths in posterior semicircular canal </a:t>
            </a:r>
          </a:p>
          <a:p>
            <a:pPr marL="914400" lvl="1" indent="-457200">
              <a:buFont typeface="+mj-lt"/>
              <a:buAutoNum type="alphaLcPeriod"/>
            </a:pPr>
            <a:r>
              <a:rPr lang="en-US" dirty="0">
                <a:solidFill>
                  <a:srgbClr val="002060"/>
                </a:solidFill>
              </a:rPr>
              <a:t>Otoliths in middle semicircular canal</a:t>
            </a:r>
          </a:p>
          <a:p>
            <a:pPr marL="914400" lvl="1" indent="-457200">
              <a:buFont typeface="+mj-lt"/>
              <a:buAutoNum type="alphaLcPeriod"/>
            </a:pPr>
            <a:r>
              <a:rPr lang="en-US" dirty="0">
                <a:solidFill>
                  <a:srgbClr val="002060"/>
                </a:solidFill>
              </a:rPr>
              <a:t>Otoliths in Anterior semicircular canal</a:t>
            </a:r>
          </a:p>
          <a:p>
            <a:r>
              <a:rPr lang="en-US" dirty="0"/>
              <a:t>Select the incorrect choice</a:t>
            </a:r>
          </a:p>
          <a:p>
            <a:pPr marL="914400" lvl="1" indent="-457200">
              <a:buFont typeface="+mj-lt"/>
              <a:buAutoNum type="alphaLcPeriod"/>
            </a:pPr>
            <a:r>
              <a:rPr lang="en-US" dirty="0"/>
              <a:t>Central nystagmus is a non-fatigable nystagmus</a:t>
            </a:r>
          </a:p>
          <a:p>
            <a:pPr marL="914400" lvl="1" indent="-457200">
              <a:buFont typeface="+mj-lt"/>
              <a:buAutoNum type="alphaLcPeriod"/>
            </a:pPr>
            <a:r>
              <a:rPr lang="en-US" dirty="0" err="1">
                <a:solidFill>
                  <a:srgbClr val="FF0000"/>
                </a:solidFill>
              </a:rPr>
              <a:t>Eply’s</a:t>
            </a:r>
            <a:r>
              <a:rPr lang="en-US" dirty="0">
                <a:solidFill>
                  <a:srgbClr val="FF0000"/>
                </a:solidFill>
              </a:rPr>
              <a:t> maneuver is diagnostic for BPPV</a:t>
            </a:r>
          </a:p>
          <a:p>
            <a:pPr marL="914400" lvl="1" indent="-457200">
              <a:buFont typeface="+mj-lt"/>
              <a:buAutoNum type="alphaLcPeriod"/>
            </a:pPr>
            <a:r>
              <a:rPr lang="en-US" dirty="0">
                <a:solidFill>
                  <a:srgbClr val="002060"/>
                </a:solidFill>
              </a:rPr>
              <a:t>Meniere’s disease is a causes unilateral sensorineural hearing loss</a:t>
            </a:r>
          </a:p>
          <a:p>
            <a:pPr marL="914400" lvl="1" indent="-457200">
              <a:buFont typeface="+mj-lt"/>
              <a:buAutoNum type="alphaLcPeriod"/>
            </a:pPr>
            <a:endParaRPr lang="en-US" dirty="0">
              <a:solidFill>
                <a:srgbClr val="002060"/>
              </a:solidFill>
            </a:endParaRPr>
          </a:p>
        </p:txBody>
      </p:sp>
      <p:pic>
        <p:nvPicPr>
          <p:cNvPr id="4" name="Picture 3">
            <a:extLst>
              <a:ext uri="{FF2B5EF4-FFF2-40B4-BE49-F238E27FC236}">
                <a16:creationId xmlns:a16="http://schemas.microsoft.com/office/drawing/2014/main" id="{CAAA9C4C-5FCC-9C47-B967-2DF184F4B4F7}"/>
              </a:ext>
            </a:extLst>
          </p:cNvPr>
          <p:cNvPicPr>
            <a:picLocks noChangeAspect="1"/>
          </p:cNvPicPr>
          <p:nvPr/>
        </p:nvPicPr>
        <p:blipFill rotWithShape="1">
          <a:blip r:embed="rId2"/>
          <a:srcRect l="4676" t="8510" r="7988" b="18532"/>
          <a:stretch/>
        </p:blipFill>
        <p:spPr>
          <a:xfrm>
            <a:off x="8073957" y="1305026"/>
            <a:ext cx="3279843" cy="130993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55430D1-A9CF-324B-06F9-477B22306781}"/>
              </a:ext>
            </a:extLst>
          </p:cNvPr>
          <p:cNvSpPr txBox="1"/>
          <p:nvPr/>
        </p:nvSpPr>
        <p:spPr>
          <a:xfrm>
            <a:off x="55986" y="132265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9961205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E1D8-6DA5-9683-90E2-55B0142D59B6}"/>
              </a:ext>
            </a:extLst>
          </p:cNvPr>
          <p:cNvSpPr>
            <a:spLocks noGrp="1"/>
          </p:cNvSpPr>
          <p:nvPr>
            <p:ph type="title"/>
          </p:nvPr>
        </p:nvSpPr>
        <p:spPr/>
        <p:txBody>
          <a:bodyPr/>
          <a:lstStyle/>
          <a:p>
            <a:r>
              <a:rPr lang="en-US" dirty="0"/>
              <a:t>Papilledema</a:t>
            </a:r>
          </a:p>
        </p:txBody>
      </p:sp>
      <p:sp>
        <p:nvSpPr>
          <p:cNvPr id="3" name="Content Placeholder 2">
            <a:extLst>
              <a:ext uri="{FF2B5EF4-FFF2-40B4-BE49-F238E27FC236}">
                <a16:creationId xmlns:a16="http://schemas.microsoft.com/office/drawing/2014/main" id="{0C21C9A0-B3D4-987C-2739-DC8AEDAB9DEA}"/>
              </a:ext>
            </a:extLst>
          </p:cNvPr>
          <p:cNvSpPr>
            <a:spLocks noGrp="1"/>
          </p:cNvSpPr>
          <p:nvPr>
            <p:ph idx="1"/>
          </p:nvPr>
        </p:nvSpPr>
        <p:spPr>
          <a:xfrm>
            <a:off x="838200" y="1305026"/>
            <a:ext cx="7064829" cy="4871938"/>
          </a:xfrm>
        </p:spPr>
        <p:txBody>
          <a:bodyPr/>
          <a:lstStyle/>
          <a:p>
            <a:pPr>
              <a:buFont typeface="Wingdings" panose="05000000000000000000" pitchFamily="2" charset="2"/>
              <a:buChar char="Ø"/>
            </a:pPr>
            <a:r>
              <a:rPr lang="en-US" dirty="0"/>
              <a:t>If this patient suffer from headache.</a:t>
            </a:r>
          </a:p>
          <a:p>
            <a:r>
              <a:rPr lang="en-US" b="1" dirty="0"/>
              <a:t>What do you suspect the cause ?</a:t>
            </a:r>
          </a:p>
          <a:p>
            <a:pPr lvl="1"/>
            <a:r>
              <a:rPr lang="en-US" dirty="0"/>
              <a:t>Increase the ICP</a:t>
            </a:r>
          </a:p>
          <a:p>
            <a:r>
              <a:rPr lang="en-US" b="1" dirty="0"/>
              <a:t>What investigations you would like to order to support your diagnosis ?</a:t>
            </a:r>
            <a:endParaRPr lang="en-US" dirty="0"/>
          </a:p>
          <a:p>
            <a:pPr lvl="1"/>
            <a:r>
              <a:rPr lang="en-US" dirty="0"/>
              <a:t>Head CT, Brain MRI, Ophthalmic examination</a:t>
            </a:r>
          </a:p>
          <a:p>
            <a:r>
              <a:rPr lang="en-US" b="1" dirty="0"/>
              <a:t>What is your management ?</a:t>
            </a:r>
          </a:p>
          <a:p>
            <a:pPr lvl="1"/>
            <a:r>
              <a:rPr lang="en-US" dirty="0"/>
              <a:t>Treatment of cause. diuretics (</a:t>
            </a:r>
            <a:r>
              <a:rPr lang="en-US" dirty="0" err="1"/>
              <a:t>acetozolamide</a:t>
            </a:r>
            <a:r>
              <a:rPr lang="en-US" dirty="0"/>
              <a:t>) &amp; control blood pressure</a:t>
            </a:r>
          </a:p>
          <a:p>
            <a:pPr lvl="1"/>
            <a:endParaRPr lang="en-US" dirty="0"/>
          </a:p>
        </p:txBody>
      </p:sp>
      <p:sp>
        <p:nvSpPr>
          <p:cNvPr id="7" name="TextBox 6">
            <a:extLst>
              <a:ext uri="{FF2B5EF4-FFF2-40B4-BE49-F238E27FC236}">
                <a16:creationId xmlns:a16="http://schemas.microsoft.com/office/drawing/2014/main" id="{0FF15DEC-CA61-2921-BEF0-0E35073755B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9" name="TextBox 8">
            <a:extLst>
              <a:ext uri="{FF2B5EF4-FFF2-40B4-BE49-F238E27FC236}">
                <a16:creationId xmlns:a16="http://schemas.microsoft.com/office/drawing/2014/main" id="{BBA172A1-E9FF-4D66-B58E-8C51B4EF512D}"/>
              </a:ext>
            </a:extLst>
          </p:cNvPr>
          <p:cNvSpPr txBox="1"/>
          <p:nvPr/>
        </p:nvSpPr>
        <p:spPr>
          <a:xfrm>
            <a:off x="55986" y="187915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3" name="TextBox 12">
            <a:extLst>
              <a:ext uri="{FF2B5EF4-FFF2-40B4-BE49-F238E27FC236}">
                <a16:creationId xmlns:a16="http://schemas.microsoft.com/office/drawing/2014/main" id="{EC927689-6681-0FFE-E488-C9F9866D6EE2}"/>
              </a:ext>
            </a:extLst>
          </p:cNvPr>
          <p:cNvSpPr txBox="1"/>
          <p:nvPr/>
        </p:nvSpPr>
        <p:spPr>
          <a:xfrm>
            <a:off x="55986" y="278421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2" name="TextBox 11">
            <a:extLst>
              <a:ext uri="{FF2B5EF4-FFF2-40B4-BE49-F238E27FC236}">
                <a16:creationId xmlns:a16="http://schemas.microsoft.com/office/drawing/2014/main" id="{3AB59781-5F3F-80F3-5A77-04240C0919E9}"/>
              </a:ext>
            </a:extLst>
          </p:cNvPr>
          <p:cNvSpPr txBox="1"/>
          <p:nvPr/>
        </p:nvSpPr>
        <p:spPr>
          <a:xfrm>
            <a:off x="55986" y="405882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3B21C914-6466-C72C-DE00-18C00F58EE15}"/>
              </a:ext>
            </a:extLst>
          </p:cNvPr>
          <p:cNvSpPr txBox="1"/>
          <p:nvPr/>
        </p:nvSpPr>
        <p:spPr>
          <a:xfrm>
            <a:off x="0" y="-4207"/>
            <a:ext cx="2243756" cy="369332"/>
          </a:xfrm>
          <a:prstGeom prst="rect">
            <a:avLst/>
          </a:prstGeom>
          <a:noFill/>
          <a:ln>
            <a:solidFill>
              <a:srgbClr val="FF0000"/>
            </a:solidFill>
          </a:ln>
        </p:spPr>
        <p:txBody>
          <a:bodyPr wrap="square" rtlCol="0">
            <a:spAutoFit/>
          </a:bodyPr>
          <a:lstStyle/>
          <a:p>
            <a:pPr algn="ctr"/>
            <a:r>
              <a:rPr lang="en-US" dirty="0">
                <a:solidFill>
                  <a:srgbClr val="FF0000"/>
                </a:solidFill>
              </a:rPr>
              <a:t>Secondary Headaches</a:t>
            </a:r>
          </a:p>
        </p:txBody>
      </p:sp>
      <p:grpSp>
        <p:nvGrpSpPr>
          <p:cNvPr id="8" name="Group 7">
            <a:extLst>
              <a:ext uri="{FF2B5EF4-FFF2-40B4-BE49-F238E27FC236}">
                <a16:creationId xmlns:a16="http://schemas.microsoft.com/office/drawing/2014/main" id="{46728B0C-F50A-862F-B48D-90EC95F33645}"/>
              </a:ext>
            </a:extLst>
          </p:cNvPr>
          <p:cNvGrpSpPr/>
          <p:nvPr/>
        </p:nvGrpSpPr>
        <p:grpSpPr>
          <a:xfrm>
            <a:off x="7987004" y="1230430"/>
            <a:ext cx="3366796" cy="4998553"/>
            <a:chOff x="7987004" y="1230430"/>
            <a:chExt cx="3366796" cy="4998553"/>
          </a:xfrm>
        </p:grpSpPr>
        <p:pic>
          <p:nvPicPr>
            <p:cNvPr id="11" name="Picture 2" descr="C:\Users\Pc city\Downloads\index.jpg">
              <a:extLst>
                <a:ext uri="{FF2B5EF4-FFF2-40B4-BE49-F238E27FC236}">
                  <a16:creationId xmlns:a16="http://schemas.microsoft.com/office/drawing/2014/main" id="{0C6EBCB2-515E-4935-1DB8-F6308F6EAFA9}"/>
                </a:ext>
              </a:extLst>
            </p:cNvPr>
            <p:cNvPicPr>
              <a:picLocks noChangeAspect="1" noChangeArrowheads="1"/>
            </p:cNvPicPr>
            <p:nvPr/>
          </p:nvPicPr>
          <p:blipFill>
            <a:blip r:embed="rId2" cstate="print"/>
            <a:srcRect/>
            <a:stretch>
              <a:fillRect/>
            </a:stretch>
          </p:blipFill>
          <p:spPr bwMode="auto">
            <a:xfrm>
              <a:off x="7987004" y="1230430"/>
              <a:ext cx="3366796" cy="2456554"/>
            </a:xfrm>
            <a:prstGeom prst="rect">
              <a:avLst/>
            </a:prstGeom>
            <a:ln>
              <a:noFill/>
            </a:ln>
            <a:effectLst>
              <a:outerShdw blurRad="292100" dist="139700" dir="2700000" algn="tl" rotWithShape="0">
                <a:srgbClr val="333333">
                  <a:alpha val="65000"/>
                </a:srgbClr>
              </a:outerShdw>
            </a:effectLst>
          </p:spPr>
        </p:pic>
        <p:pic>
          <p:nvPicPr>
            <p:cNvPr id="14" name="Picture 2">
              <a:extLst>
                <a:ext uri="{FF2B5EF4-FFF2-40B4-BE49-F238E27FC236}">
                  <a16:creationId xmlns:a16="http://schemas.microsoft.com/office/drawing/2014/main" id="{84E03CB3-D9CB-F34B-725C-35E8F0ABC7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62" b="8117"/>
            <a:stretch/>
          </p:blipFill>
          <p:spPr bwMode="auto">
            <a:xfrm>
              <a:off x="7987004" y="3686984"/>
              <a:ext cx="3366796" cy="2541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66556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934-D9ED-61A7-59DA-F559497E3ECC}"/>
              </a:ext>
            </a:extLst>
          </p:cNvPr>
          <p:cNvSpPr>
            <a:spLocks noGrp="1"/>
          </p:cNvSpPr>
          <p:nvPr>
            <p:ph type="title"/>
          </p:nvPr>
        </p:nvSpPr>
        <p:spPr/>
        <p:txBody>
          <a:bodyPr/>
          <a:lstStyle/>
          <a:p>
            <a:r>
              <a:rPr lang="en-US" dirty="0"/>
              <a:t>Meningeal irritation</a:t>
            </a:r>
          </a:p>
        </p:txBody>
      </p:sp>
      <p:sp>
        <p:nvSpPr>
          <p:cNvPr id="3" name="Content Placeholder 2">
            <a:extLst>
              <a:ext uri="{FF2B5EF4-FFF2-40B4-BE49-F238E27FC236}">
                <a16:creationId xmlns:a16="http://schemas.microsoft.com/office/drawing/2014/main" id="{D54C381E-01B7-5E08-11F8-F4A58AD4125F}"/>
              </a:ext>
            </a:extLst>
          </p:cNvPr>
          <p:cNvSpPr>
            <a:spLocks noGrp="1"/>
          </p:cNvSpPr>
          <p:nvPr>
            <p:ph idx="1"/>
          </p:nvPr>
        </p:nvSpPr>
        <p:spPr/>
        <p:txBody>
          <a:bodyPr/>
          <a:lstStyle/>
          <a:p>
            <a:r>
              <a:rPr lang="en-US" b="1" dirty="0"/>
              <a:t>Causes</a:t>
            </a:r>
            <a:r>
              <a:rPr lang="en-US" dirty="0"/>
              <a:t> include inflammation or blood</a:t>
            </a:r>
          </a:p>
          <a:p>
            <a:pPr lvl="1"/>
            <a:r>
              <a:rPr lang="en-US" dirty="0"/>
              <a:t>In subarachnoid hemorrhage, the pain is usually very sudden in onset (within seconds) and severe, and the patient may lose consciousness. </a:t>
            </a:r>
          </a:p>
          <a:p>
            <a:pPr lvl="1"/>
            <a:r>
              <a:rPr lang="en-US" dirty="0"/>
              <a:t>In bacterial meningitis, the headache is also acute in onset, but usually worsening over minutes or hours.</a:t>
            </a:r>
          </a:p>
          <a:p>
            <a:r>
              <a:rPr lang="en-US" b="1" dirty="0"/>
              <a:t>Symptoms</a:t>
            </a:r>
            <a:r>
              <a:rPr lang="en-US" dirty="0"/>
              <a:t>: characteristically produces severe global or occipital headache with vomiting, photophobia and neck stiffness (nuchal rigidity)</a:t>
            </a:r>
          </a:p>
          <a:p>
            <a:endParaRPr lang="en-US" dirty="0"/>
          </a:p>
        </p:txBody>
      </p:sp>
      <p:sp>
        <p:nvSpPr>
          <p:cNvPr id="5" name="TextBox 4">
            <a:extLst>
              <a:ext uri="{FF2B5EF4-FFF2-40B4-BE49-F238E27FC236}">
                <a16:creationId xmlns:a16="http://schemas.microsoft.com/office/drawing/2014/main" id="{888B458E-D18A-BADC-3AE1-1946663EE0A7}"/>
              </a:ext>
            </a:extLst>
          </p:cNvPr>
          <p:cNvSpPr txBox="1"/>
          <p:nvPr/>
        </p:nvSpPr>
        <p:spPr>
          <a:xfrm>
            <a:off x="0" y="-4207"/>
            <a:ext cx="2243756" cy="369332"/>
          </a:xfrm>
          <a:prstGeom prst="rect">
            <a:avLst/>
          </a:prstGeom>
          <a:noFill/>
          <a:ln>
            <a:solidFill>
              <a:srgbClr val="0070C0"/>
            </a:solidFill>
          </a:ln>
        </p:spPr>
        <p:txBody>
          <a:bodyPr wrap="square" rtlCol="0">
            <a:spAutoFit/>
          </a:bodyPr>
          <a:lstStyle/>
          <a:p>
            <a:pPr algn="ctr"/>
            <a:r>
              <a:rPr lang="en-US" dirty="0">
                <a:solidFill>
                  <a:srgbClr val="0070C0"/>
                </a:solidFill>
              </a:rPr>
              <a:t>Secondary Headaches</a:t>
            </a:r>
          </a:p>
        </p:txBody>
      </p:sp>
      <p:sp>
        <p:nvSpPr>
          <p:cNvPr id="9" name="TextBox 8">
            <a:extLst>
              <a:ext uri="{FF2B5EF4-FFF2-40B4-BE49-F238E27FC236}">
                <a16:creationId xmlns:a16="http://schemas.microsoft.com/office/drawing/2014/main" id="{77741280-14D9-FA9A-DC8B-811B00C09B7B}"/>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55602680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47BB1-1EEC-497A-E15E-023F88042CEE}"/>
              </a:ext>
            </a:extLst>
          </p:cNvPr>
          <p:cNvSpPr>
            <a:spLocks noGrp="1"/>
          </p:cNvSpPr>
          <p:nvPr>
            <p:ph type="title"/>
          </p:nvPr>
        </p:nvSpPr>
        <p:spPr/>
        <p:txBody>
          <a:bodyPr>
            <a:normAutofit/>
          </a:bodyPr>
          <a:lstStyle/>
          <a:p>
            <a:r>
              <a:rPr lang="en-US" sz="4400" b="1" dirty="0">
                <a:solidFill>
                  <a:srgbClr val="FF0000"/>
                </a:solidFill>
              </a:rPr>
              <a:t>Temporal Arteritis</a:t>
            </a:r>
            <a:endParaRPr lang="en-US" b="1" dirty="0">
              <a:solidFill>
                <a:srgbClr val="FF0000"/>
              </a:solidFill>
            </a:endParaRPr>
          </a:p>
        </p:txBody>
      </p:sp>
      <p:sp>
        <p:nvSpPr>
          <p:cNvPr id="3" name="Content Placeholder 2">
            <a:extLst>
              <a:ext uri="{FF2B5EF4-FFF2-40B4-BE49-F238E27FC236}">
                <a16:creationId xmlns:a16="http://schemas.microsoft.com/office/drawing/2014/main" id="{0EA2D326-6AE1-B9CA-05BB-E7BD3DFF3D3F}"/>
              </a:ext>
            </a:extLst>
          </p:cNvPr>
          <p:cNvSpPr>
            <a:spLocks noGrp="1"/>
          </p:cNvSpPr>
          <p:nvPr>
            <p:ph idx="1"/>
          </p:nvPr>
        </p:nvSpPr>
        <p:spPr>
          <a:xfrm>
            <a:off x="838199" y="1305026"/>
            <a:ext cx="8642387" cy="4871938"/>
          </a:xfrm>
        </p:spPr>
        <p:txBody>
          <a:bodyPr/>
          <a:lstStyle/>
          <a:p>
            <a:r>
              <a:rPr lang="en-US" sz="2800" b="1" dirty="0"/>
              <a:t>Epidemiology</a:t>
            </a:r>
            <a:r>
              <a:rPr lang="en-US" sz="2800" dirty="0"/>
              <a:t>: Common in females &gt; 50 years old</a:t>
            </a:r>
            <a:endParaRPr lang="en-US" sz="1800" b="1" dirty="0">
              <a:solidFill>
                <a:srgbClr val="FFFFFF"/>
              </a:solidFill>
              <a:latin typeface="Calibri" panose="020F0502020204030204" pitchFamily="34" charset="0"/>
            </a:endParaRPr>
          </a:p>
          <a:p>
            <a:r>
              <a:rPr lang="en-US" sz="2800" b="1" dirty="0"/>
              <a:t>Duration</a:t>
            </a:r>
            <a:r>
              <a:rPr lang="en-US" sz="2800" dirty="0"/>
              <a:t>: Prolonged (Hours to days); </a:t>
            </a:r>
            <a:r>
              <a:rPr lang="en-US" sz="2800" dirty="0">
                <a:solidFill>
                  <a:srgbClr val="0070C0"/>
                </a:solidFill>
              </a:rPr>
              <a:t>might be episodic early in the disease</a:t>
            </a:r>
            <a:endParaRPr lang="en-US" b="1" dirty="0">
              <a:solidFill>
                <a:srgbClr val="0070C0"/>
              </a:solidFill>
            </a:endParaRPr>
          </a:p>
          <a:p>
            <a:r>
              <a:rPr lang="en-US" b="1" dirty="0"/>
              <a:t>Location</a:t>
            </a:r>
            <a:r>
              <a:rPr lang="en-US" sz="2800" dirty="0"/>
              <a:t>: Temporal region</a:t>
            </a:r>
            <a:endParaRPr lang="en-US" b="1" dirty="0"/>
          </a:p>
          <a:p>
            <a:r>
              <a:rPr lang="en-US" b="1" dirty="0"/>
              <a:t>Description</a:t>
            </a:r>
            <a:r>
              <a:rPr lang="en-US" dirty="0"/>
              <a:t>: </a:t>
            </a:r>
            <a:endParaRPr lang="en-US" b="1" dirty="0"/>
          </a:p>
          <a:p>
            <a:pPr lvl="1"/>
            <a:r>
              <a:rPr lang="en-US" b="1" dirty="0"/>
              <a:t>Nature</a:t>
            </a:r>
            <a:r>
              <a:rPr lang="en-US" dirty="0"/>
              <a:t>: </a:t>
            </a:r>
            <a:r>
              <a:rPr lang="en-US" sz="2400" dirty="0"/>
              <a:t>Throbbing</a:t>
            </a:r>
            <a:endParaRPr lang="en-US" b="1" dirty="0"/>
          </a:p>
          <a:p>
            <a:pPr lvl="1"/>
            <a:r>
              <a:rPr lang="en-US" b="1" dirty="0"/>
              <a:t>Associated symptoms</a:t>
            </a:r>
            <a:r>
              <a:rPr lang="en-US" dirty="0"/>
              <a:t>: </a:t>
            </a:r>
            <a:r>
              <a:rPr lang="en-US" sz="2400" dirty="0"/>
              <a:t>Jaw and tongue claudication, tinnitus, decreased visual acuity or sudden visual loss</a:t>
            </a:r>
            <a:endParaRPr lang="en-US" b="1" dirty="0"/>
          </a:p>
          <a:p>
            <a:r>
              <a:rPr lang="en-US" b="1" dirty="0"/>
              <a:t>Treatment</a:t>
            </a:r>
            <a:r>
              <a:rPr lang="en-US" sz="2800" dirty="0"/>
              <a:t>:</a:t>
            </a:r>
            <a:endParaRPr lang="en-US" b="1" dirty="0"/>
          </a:p>
          <a:p>
            <a:pPr lvl="1"/>
            <a:r>
              <a:rPr lang="en-US" sz="2400" dirty="0"/>
              <a:t>High does prednisolone</a:t>
            </a:r>
          </a:p>
          <a:p>
            <a:pPr lvl="1"/>
            <a:endParaRPr lang="en-US" dirty="0"/>
          </a:p>
        </p:txBody>
      </p:sp>
      <p:sp>
        <p:nvSpPr>
          <p:cNvPr id="5" name="TextBox 4">
            <a:extLst>
              <a:ext uri="{FF2B5EF4-FFF2-40B4-BE49-F238E27FC236}">
                <a16:creationId xmlns:a16="http://schemas.microsoft.com/office/drawing/2014/main" id="{C18ACE54-A3A1-4136-EA24-F06C6A967302}"/>
              </a:ext>
            </a:extLst>
          </p:cNvPr>
          <p:cNvSpPr txBox="1"/>
          <p:nvPr/>
        </p:nvSpPr>
        <p:spPr>
          <a:xfrm>
            <a:off x="0" y="-4207"/>
            <a:ext cx="2243756" cy="369332"/>
          </a:xfrm>
          <a:prstGeom prst="rect">
            <a:avLst/>
          </a:prstGeom>
          <a:noFill/>
          <a:ln>
            <a:solidFill>
              <a:srgbClr val="0070C0"/>
            </a:solidFill>
          </a:ln>
        </p:spPr>
        <p:txBody>
          <a:bodyPr wrap="square" rtlCol="0">
            <a:spAutoFit/>
          </a:bodyPr>
          <a:lstStyle/>
          <a:p>
            <a:pPr algn="ctr"/>
            <a:r>
              <a:rPr lang="en-US" dirty="0">
                <a:solidFill>
                  <a:srgbClr val="0070C0"/>
                </a:solidFill>
              </a:rPr>
              <a:t>Secondary Headaches</a:t>
            </a:r>
          </a:p>
        </p:txBody>
      </p:sp>
      <p:sp>
        <p:nvSpPr>
          <p:cNvPr id="9" name="TextBox 8">
            <a:extLst>
              <a:ext uri="{FF2B5EF4-FFF2-40B4-BE49-F238E27FC236}">
                <a16:creationId xmlns:a16="http://schemas.microsoft.com/office/drawing/2014/main" id="{6279923D-32BB-B111-859D-9F0C7BC9608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2050" name="Picture 2" descr="Learning About Temporal Artery Biopsy">
            <a:extLst>
              <a:ext uri="{FF2B5EF4-FFF2-40B4-BE49-F238E27FC236}">
                <a16:creationId xmlns:a16="http://schemas.microsoft.com/office/drawing/2014/main" id="{A64B38B6-E7BA-02AB-8B2F-47444356EB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841"/>
          <a:stretch/>
        </p:blipFill>
        <p:spPr bwMode="auto">
          <a:xfrm>
            <a:off x="9480589" y="1305026"/>
            <a:ext cx="1873211" cy="24355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rning About Temporal Artery Biopsy">
            <a:extLst>
              <a:ext uri="{FF2B5EF4-FFF2-40B4-BE49-F238E27FC236}">
                <a16:creationId xmlns:a16="http://schemas.microsoft.com/office/drawing/2014/main" id="{E9A125B7-663C-A23E-F07F-EC9ADADB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41"/>
          <a:stretch/>
        </p:blipFill>
        <p:spPr bwMode="auto">
          <a:xfrm>
            <a:off x="9480588" y="3741370"/>
            <a:ext cx="1873211" cy="2435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99217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ADDDEA-DC7E-B069-C7C9-2C88B8C307A6}"/>
              </a:ext>
            </a:extLst>
          </p:cNvPr>
          <p:cNvSpPr>
            <a:spLocks noGrp="1"/>
          </p:cNvSpPr>
          <p:nvPr>
            <p:ph type="title"/>
          </p:nvPr>
        </p:nvSpPr>
        <p:spPr/>
        <p:txBody>
          <a:bodyPr/>
          <a:lstStyle/>
          <a:p>
            <a:r>
              <a:rPr lang="en-US" dirty="0"/>
              <a:t>MCQ – Temporal Arteritis</a:t>
            </a:r>
          </a:p>
        </p:txBody>
      </p:sp>
      <p:sp>
        <p:nvSpPr>
          <p:cNvPr id="5" name="Content Placeholder 4">
            <a:extLst>
              <a:ext uri="{FF2B5EF4-FFF2-40B4-BE49-F238E27FC236}">
                <a16:creationId xmlns:a16="http://schemas.microsoft.com/office/drawing/2014/main" id="{79F48639-95DE-48BB-CC05-8A3813B6545D}"/>
              </a:ext>
            </a:extLst>
          </p:cNvPr>
          <p:cNvSpPr>
            <a:spLocks noGrp="1"/>
          </p:cNvSpPr>
          <p:nvPr>
            <p:ph idx="1"/>
          </p:nvPr>
        </p:nvSpPr>
        <p:spPr/>
        <p:txBody>
          <a:bodyPr/>
          <a:lstStyle/>
          <a:p>
            <a:r>
              <a:rPr lang="en-US" sz="2800" u="sng" spc="5" dirty="0">
                <a:latin typeface="Calibri"/>
                <a:cs typeface="Calibri"/>
              </a:rPr>
              <a:t>50 </a:t>
            </a:r>
            <a:r>
              <a:rPr lang="en-US" sz="2800" u="sng" spc="-15" dirty="0">
                <a:latin typeface="Calibri"/>
                <a:cs typeface="Calibri"/>
              </a:rPr>
              <a:t>years</a:t>
            </a:r>
            <a:r>
              <a:rPr lang="en-US" sz="2800" spc="-15" dirty="0">
                <a:latin typeface="Calibri"/>
                <a:cs typeface="Calibri"/>
              </a:rPr>
              <a:t> </a:t>
            </a:r>
            <a:r>
              <a:rPr lang="en-US" sz="2800" u="sng" spc="-10" dirty="0">
                <a:latin typeface="Calibri"/>
                <a:cs typeface="Calibri"/>
              </a:rPr>
              <a:t>female</a:t>
            </a:r>
            <a:r>
              <a:rPr lang="en-US" sz="2800" spc="-10" dirty="0">
                <a:latin typeface="Calibri"/>
                <a:cs typeface="Calibri"/>
              </a:rPr>
              <a:t> come </a:t>
            </a:r>
            <a:r>
              <a:rPr lang="en-US" sz="2800" spc="-5" dirty="0">
                <a:latin typeface="Calibri"/>
                <a:cs typeface="Calibri"/>
              </a:rPr>
              <a:t>with </a:t>
            </a:r>
            <a:r>
              <a:rPr lang="en-US" sz="2800" spc="-10" dirty="0">
                <a:latin typeface="Calibri"/>
                <a:cs typeface="Calibri"/>
              </a:rPr>
              <a:t>persistent severe </a:t>
            </a:r>
            <a:r>
              <a:rPr lang="en-US" sz="2800" dirty="0">
                <a:latin typeface="Calibri"/>
                <a:cs typeface="Calibri"/>
              </a:rPr>
              <a:t>headache </a:t>
            </a:r>
            <a:r>
              <a:rPr lang="en-US" sz="2800" spc="-15" dirty="0">
                <a:latin typeface="Calibri"/>
                <a:cs typeface="Calibri"/>
              </a:rPr>
              <a:t>from </a:t>
            </a:r>
            <a:r>
              <a:rPr lang="en-US" sz="2800" spc="-10" dirty="0">
                <a:latin typeface="Calibri"/>
                <a:cs typeface="Calibri"/>
              </a:rPr>
              <a:t>last week, </a:t>
            </a:r>
            <a:r>
              <a:rPr lang="en-US" sz="2800" spc="-530" dirty="0">
                <a:latin typeface="Calibri"/>
                <a:cs typeface="Calibri"/>
              </a:rPr>
              <a:t> </a:t>
            </a:r>
            <a:r>
              <a:rPr lang="en-US" sz="2800" spc="-10" dirty="0">
                <a:latin typeface="Calibri"/>
                <a:cs typeface="Calibri"/>
              </a:rPr>
              <a:t>what </a:t>
            </a:r>
            <a:r>
              <a:rPr lang="en-US" sz="2800" dirty="0">
                <a:latin typeface="Calibri"/>
                <a:cs typeface="Calibri"/>
              </a:rPr>
              <a:t>is</a:t>
            </a:r>
            <a:r>
              <a:rPr lang="en-US" sz="2800" spc="-20" dirty="0">
                <a:latin typeface="Calibri"/>
                <a:cs typeface="Calibri"/>
              </a:rPr>
              <a:t> </a:t>
            </a:r>
            <a:r>
              <a:rPr lang="en-US" sz="2800" dirty="0">
                <a:latin typeface="Calibri"/>
                <a:cs typeface="Calibri"/>
              </a:rPr>
              <a:t>the</a:t>
            </a:r>
            <a:r>
              <a:rPr lang="en-US" sz="2800" spc="-35" dirty="0">
                <a:latin typeface="Calibri"/>
                <a:cs typeface="Calibri"/>
              </a:rPr>
              <a:t> </a:t>
            </a:r>
            <a:r>
              <a:rPr lang="en-US" sz="2800" spc="-15" dirty="0">
                <a:latin typeface="Calibri"/>
                <a:cs typeface="Calibri"/>
              </a:rPr>
              <a:t>next</a:t>
            </a:r>
            <a:r>
              <a:rPr lang="en-US" sz="2800" spc="15" dirty="0">
                <a:latin typeface="Calibri"/>
                <a:cs typeface="Calibri"/>
              </a:rPr>
              <a:t> </a:t>
            </a:r>
            <a:r>
              <a:rPr lang="en-US" sz="2800" spc="-10" dirty="0">
                <a:latin typeface="Calibri"/>
                <a:cs typeface="Calibri"/>
              </a:rPr>
              <a:t>step ?</a:t>
            </a:r>
          </a:p>
          <a:p>
            <a:pPr marL="914400" lvl="1" indent="-457200">
              <a:buFont typeface="+mj-lt"/>
              <a:buAutoNum type="alphaUcPeriod"/>
            </a:pPr>
            <a:r>
              <a:rPr lang="en-US" dirty="0"/>
              <a:t>Brain MRI</a:t>
            </a:r>
          </a:p>
          <a:p>
            <a:pPr marL="914400" lvl="1" indent="-457200">
              <a:buFont typeface="+mj-lt"/>
              <a:buAutoNum type="alphaUcPeriod"/>
            </a:pPr>
            <a:r>
              <a:rPr lang="en-US" dirty="0"/>
              <a:t>Head CT scan</a:t>
            </a:r>
          </a:p>
          <a:p>
            <a:pPr marL="914400" lvl="1" indent="-457200">
              <a:buFont typeface="+mj-lt"/>
              <a:buAutoNum type="alphaUcPeriod"/>
            </a:pPr>
            <a:r>
              <a:rPr lang="en-US" dirty="0">
                <a:solidFill>
                  <a:srgbClr val="FF0000"/>
                </a:solidFill>
              </a:rPr>
              <a:t>ESR &amp; CRP</a:t>
            </a:r>
          </a:p>
          <a:p>
            <a:pPr marL="914400" lvl="1" indent="-457200">
              <a:buFont typeface="+mj-lt"/>
              <a:buAutoNum type="alphaUcPeriod"/>
            </a:pPr>
            <a:r>
              <a:rPr lang="en-US" dirty="0"/>
              <a:t>Lumbar puncture</a:t>
            </a:r>
          </a:p>
          <a:p>
            <a:r>
              <a:rPr lang="en-US" b="1" dirty="0">
                <a:solidFill>
                  <a:srgbClr val="0070C0"/>
                </a:solidFill>
              </a:rPr>
              <a:t>Explanation</a:t>
            </a:r>
            <a:r>
              <a:rPr lang="en-US" dirty="0">
                <a:solidFill>
                  <a:srgbClr val="0070C0"/>
                </a:solidFill>
              </a:rPr>
              <a:t>:</a:t>
            </a:r>
          </a:p>
          <a:p>
            <a:pPr lvl="1"/>
            <a:r>
              <a:rPr lang="en-US" dirty="0">
                <a:solidFill>
                  <a:srgbClr val="0070C0"/>
                </a:solidFill>
              </a:rPr>
              <a:t>The </a:t>
            </a:r>
            <a:r>
              <a:rPr lang="en-US" dirty="0">
                <a:solidFill>
                  <a:srgbClr val="FF0000"/>
                </a:solidFill>
              </a:rPr>
              <a:t>age</a:t>
            </a:r>
            <a:r>
              <a:rPr lang="en-US" dirty="0">
                <a:solidFill>
                  <a:srgbClr val="0070C0"/>
                </a:solidFill>
              </a:rPr>
              <a:t> and </a:t>
            </a:r>
            <a:r>
              <a:rPr lang="en-US" dirty="0">
                <a:solidFill>
                  <a:srgbClr val="FF0000"/>
                </a:solidFill>
              </a:rPr>
              <a:t>sex</a:t>
            </a:r>
            <a:r>
              <a:rPr lang="en-US" dirty="0">
                <a:solidFill>
                  <a:srgbClr val="0070C0"/>
                </a:solidFill>
              </a:rPr>
              <a:t> rise </a:t>
            </a:r>
            <a:r>
              <a:rPr lang="en-US" dirty="0">
                <a:solidFill>
                  <a:srgbClr val="FF0000"/>
                </a:solidFill>
              </a:rPr>
              <a:t>suspension</a:t>
            </a:r>
            <a:r>
              <a:rPr lang="en-US" dirty="0">
                <a:solidFill>
                  <a:srgbClr val="0070C0"/>
                </a:solidFill>
              </a:rPr>
              <a:t> of </a:t>
            </a:r>
            <a:r>
              <a:rPr lang="en-US" dirty="0">
                <a:solidFill>
                  <a:srgbClr val="FF0000"/>
                </a:solidFill>
              </a:rPr>
              <a:t>temporal (giant cell) arteritis</a:t>
            </a:r>
            <a:r>
              <a:rPr lang="en-US" dirty="0">
                <a:solidFill>
                  <a:srgbClr val="0070C0"/>
                </a:solidFill>
              </a:rPr>
              <a:t>. And because of the threat to vision and other neurological consequences, early diagnosis and treatment are essential.</a:t>
            </a:r>
          </a:p>
          <a:p>
            <a:pPr lvl="1"/>
            <a:r>
              <a:rPr lang="en-US" dirty="0">
                <a:solidFill>
                  <a:srgbClr val="FF0000"/>
                </a:solidFill>
              </a:rPr>
              <a:t>ESR</a:t>
            </a:r>
            <a:r>
              <a:rPr lang="en-US" dirty="0">
                <a:solidFill>
                  <a:srgbClr val="0070C0"/>
                </a:solidFill>
              </a:rPr>
              <a:t> often grossly elevated (greater than 100 mm/h) in temporal (giant cell) arteritis</a:t>
            </a:r>
          </a:p>
        </p:txBody>
      </p:sp>
      <p:sp>
        <p:nvSpPr>
          <p:cNvPr id="3" name="TextBox 2">
            <a:extLst>
              <a:ext uri="{FF2B5EF4-FFF2-40B4-BE49-F238E27FC236}">
                <a16:creationId xmlns:a16="http://schemas.microsoft.com/office/drawing/2014/main" id="{F316B857-63EC-22A4-D403-0BC57D1ED3F0}"/>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885839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CCBA2-9E6A-6E93-00C9-940D4304CE01}"/>
              </a:ext>
            </a:extLst>
          </p:cNvPr>
          <p:cNvSpPr>
            <a:spLocks noGrp="1"/>
          </p:cNvSpPr>
          <p:nvPr>
            <p:ph type="title"/>
          </p:nvPr>
        </p:nvSpPr>
        <p:spPr/>
        <p:txBody>
          <a:bodyPr/>
          <a:lstStyle/>
          <a:p>
            <a:r>
              <a:rPr lang="en-US" dirty="0"/>
              <a:t>MCQ – Temporal Arteritis</a:t>
            </a:r>
          </a:p>
        </p:txBody>
      </p:sp>
      <p:sp>
        <p:nvSpPr>
          <p:cNvPr id="3" name="Content Placeholder 2">
            <a:extLst>
              <a:ext uri="{FF2B5EF4-FFF2-40B4-BE49-F238E27FC236}">
                <a16:creationId xmlns:a16="http://schemas.microsoft.com/office/drawing/2014/main" id="{E7A6648E-ACA0-7156-0A36-255D4C02D3F0}"/>
              </a:ext>
            </a:extLst>
          </p:cNvPr>
          <p:cNvSpPr>
            <a:spLocks noGrp="1"/>
          </p:cNvSpPr>
          <p:nvPr>
            <p:ph idx="1"/>
          </p:nvPr>
        </p:nvSpPr>
        <p:spPr/>
        <p:txBody>
          <a:bodyPr>
            <a:normAutofit lnSpcReduction="10000"/>
          </a:bodyPr>
          <a:lstStyle/>
          <a:p>
            <a:r>
              <a:rPr lang="en-US" b="1" dirty="0"/>
              <a:t>Which of the following is TRUE regarding temporal arteritis ? </a:t>
            </a:r>
          </a:p>
          <a:p>
            <a:pPr marL="914400" lvl="1" indent="-457200">
              <a:buFont typeface="+mj-lt"/>
              <a:buAutoNum type="alphaLcPeriod"/>
            </a:pPr>
            <a:r>
              <a:rPr lang="en-US" dirty="0"/>
              <a:t>It is episodic where each episode lasts few hours </a:t>
            </a:r>
          </a:p>
          <a:p>
            <a:pPr marL="914400" lvl="1" indent="-457200">
              <a:buFont typeface="+mj-lt"/>
              <a:buAutoNum type="alphaLcPeriod"/>
            </a:pPr>
            <a:r>
              <a:rPr lang="en-US" dirty="0">
                <a:solidFill>
                  <a:srgbClr val="FF0000"/>
                </a:solidFill>
              </a:rPr>
              <a:t>ESR is a useful screening test</a:t>
            </a:r>
          </a:p>
          <a:p>
            <a:pPr marL="914400" lvl="1" indent="-457200">
              <a:buFont typeface="+mj-lt"/>
              <a:buAutoNum type="alphaLcPeriod"/>
            </a:pPr>
            <a:r>
              <a:rPr lang="en-US" dirty="0"/>
              <a:t>Temporal artery biopsy has 100% sensitivity </a:t>
            </a:r>
          </a:p>
          <a:p>
            <a:pPr marL="914400" lvl="1" indent="-457200">
              <a:buFont typeface="+mj-lt"/>
              <a:buAutoNum type="alphaLcPeriod"/>
            </a:pPr>
            <a:r>
              <a:rPr lang="en-US" dirty="0"/>
              <a:t>It affects only extracranial vessels </a:t>
            </a:r>
          </a:p>
          <a:p>
            <a:pPr marL="914400" lvl="1" indent="-457200">
              <a:buFont typeface="+mj-lt"/>
              <a:buAutoNum type="alphaLcPeriod"/>
            </a:pPr>
            <a:r>
              <a:rPr lang="en-US" dirty="0"/>
              <a:t>It does not lead to focal neurological deficits</a:t>
            </a:r>
          </a:p>
          <a:p>
            <a:r>
              <a:rPr lang="en-US" b="1" dirty="0"/>
              <a:t>Which of the following is TRUE regarding temporal arteritis ?</a:t>
            </a:r>
          </a:p>
          <a:p>
            <a:pPr marL="914400" lvl="1" indent="-457200">
              <a:buFont typeface="+mj-lt"/>
              <a:buAutoNum type="alphaLcPeriod"/>
            </a:pPr>
            <a:r>
              <a:rPr lang="en-US" dirty="0"/>
              <a:t>The duration lasts for minutes </a:t>
            </a:r>
          </a:p>
          <a:p>
            <a:pPr marL="914400" lvl="1" indent="-457200">
              <a:buFont typeface="+mj-lt"/>
              <a:buAutoNum type="alphaLcPeriod"/>
            </a:pPr>
            <a:r>
              <a:rPr lang="en-US" dirty="0"/>
              <a:t>ESR is a specific test for temporal arteritis </a:t>
            </a:r>
          </a:p>
          <a:p>
            <a:pPr marL="914400" lvl="1" indent="-457200">
              <a:buFont typeface="+mj-lt"/>
              <a:buAutoNum type="alphaLcPeriod"/>
            </a:pPr>
            <a:r>
              <a:rPr lang="en-US" dirty="0">
                <a:solidFill>
                  <a:srgbClr val="FF0000"/>
                </a:solidFill>
              </a:rPr>
              <a:t>Diagnosis can only be confirmed by biopsy </a:t>
            </a:r>
          </a:p>
          <a:p>
            <a:pPr marL="914400" lvl="1" indent="-457200">
              <a:buFont typeface="+mj-lt"/>
              <a:buAutoNum type="alphaLcPeriod"/>
            </a:pPr>
            <a:r>
              <a:rPr lang="en-US" dirty="0"/>
              <a:t>It does not respond to steroids </a:t>
            </a:r>
          </a:p>
          <a:p>
            <a:pPr marL="914400" lvl="1" indent="-457200">
              <a:buFont typeface="+mj-lt"/>
              <a:buAutoNum type="alphaLcPeriod"/>
            </a:pPr>
            <a:r>
              <a:rPr lang="en-US" dirty="0"/>
              <a:t>It is usually benign and does not lead to focal neurological deficits</a:t>
            </a:r>
          </a:p>
        </p:txBody>
      </p:sp>
      <p:sp>
        <p:nvSpPr>
          <p:cNvPr id="5" name="TextBox 4">
            <a:extLst>
              <a:ext uri="{FF2B5EF4-FFF2-40B4-BE49-F238E27FC236}">
                <a16:creationId xmlns:a16="http://schemas.microsoft.com/office/drawing/2014/main" id="{828F8216-04D5-2AC7-50D0-6C970A9CB5E4}"/>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7" name="TextBox 6">
            <a:extLst>
              <a:ext uri="{FF2B5EF4-FFF2-40B4-BE49-F238E27FC236}">
                <a16:creationId xmlns:a16="http://schemas.microsoft.com/office/drawing/2014/main" id="{751AAACB-88FB-CAD2-08BF-A7AC3181AD4B}"/>
              </a:ext>
            </a:extLst>
          </p:cNvPr>
          <p:cNvSpPr txBox="1"/>
          <p:nvPr/>
        </p:nvSpPr>
        <p:spPr>
          <a:xfrm>
            <a:off x="46655" y="3573522"/>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684CB845-EBB0-C075-D895-E1BC38F2AAF7}"/>
              </a:ext>
            </a:extLst>
          </p:cNvPr>
          <p:cNvSpPr txBox="1"/>
          <p:nvPr/>
        </p:nvSpPr>
        <p:spPr>
          <a:xfrm>
            <a:off x="46655" y="1339280"/>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44519107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tterns of pain in primary headache. If you’d like a poster, I’ve got this and secondary causes of headache in a PDF bundle here.">
            <a:extLst>
              <a:ext uri="{FF2B5EF4-FFF2-40B4-BE49-F238E27FC236}">
                <a16:creationId xmlns:a16="http://schemas.microsoft.com/office/drawing/2014/main" id="{DAEDFAF5-5307-08C2-5F4A-B10CDCD3D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300"/>
            <a:ext cx="12192000" cy="58213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22C491A-5481-66B1-A3D1-7D6B152AD0EF}"/>
              </a:ext>
            </a:extLst>
          </p:cNvPr>
          <p:cNvSpPr txBox="1">
            <a:spLocks/>
          </p:cNvSpPr>
          <p:nvPr/>
        </p:nvSpPr>
        <p:spPr>
          <a:xfrm>
            <a:off x="1205982" y="6100961"/>
            <a:ext cx="9780036" cy="523774"/>
          </a:xfrm>
          <a:prstGeom prst="rect">
            <a:avLst/>
          </a:prstGeom>
        </p:spPr>
        <p:txBody>
          <a:bodyPr anchor="ct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3400" dirty="0">
                <a:solidFill>
                  <a:srgbClr val="164752"/>
                </a:solidFill>
              </a:rPr>
              <a:t>Headaches that are not the result of another condition</a:t>
            </a:r>
          </a:p>
        </p:txBody>
      </p:sp>
      <p:sp>
        <p:nvSpPr>
          <p:cNvPr id="7" name="TextBox 6">
            <a:extLst>
              <a:ext uri="{FF2B5EF4-FFF2-40B4-BE49-F238E27FC236}">
                <a16:creationId xmlns:a16="http://schemas.microsoft.com/office/drawing/2014/main" id="{30348C03-3980-280A-38B4-D3C9D5E1664A}"/>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4579825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6D78B-794A-325A-8091-9AECC0EC393E}"/>
              </a:ext>
            </a:extLst>
          </p:cNvPr>
          <p:cNvSpPr>
            <a:spLocks noGrp="1"/>
          </p:cNvSpPr>
          <p:nvPr>
            <p:ph type="title"/>
          </p:nvPr>
        </p:nvSpPr>
        <p:spPr/>
        <p:txBody>
          <a:bodyPr/>
          <a:lstStyle/>
          <a:p>
            <a:r>
              <a:rPr lang="en-US" b="1" dirty="0">
                <a:solidFill>
                  <a:srgbClr val="FF0000"/>
                </a:solidFill>
              </a:rPr>
              <a:t>Tension headache</a:t>
            </a:r>
          </a:p>
        </p:txBody>
      </p:sp>
      <p:sp>
        <p:nvSpPr>
          <p:cNvPr id="3" name="Content Placeholder 2">
            <a:extLst>
              <a:ext uri="{FF2B5EF4-FFF2-40B4-BE49-F238E27FC236}">
                <a16:creationId xmlns:a16="http://schemas.microsoft.com/office/drawing/2014/main" id="{755DFD4E-EDE0-91AC-54B4-3BBCA860C781}"/>
              </a:ext>
            </a:extLst>
          </p:cNvPr>
          <p:cNvSpPr>
            <a:spLocks noGrp="1"/>
          </p:cNvSpPr>
          <p:nvPr>
            <p:ph idx="1"/>
          </p:nvPr>
        </p:nvSpPr>
        <p:spPr>
          <a:xfrm>
            <a:off x="838200" y="1305026"/>
            <a:ext cx="6577451" cy="4871938"/>
          </a:xfrm>
        </p:spPr>
        <p:txBody>
          <a:bodyPr/>
          <a:lstStyle/>
          <a:p>
            <a:r>
              <a:rPr lang="en-US" sz="2800" b="1" dirty="0"/>
              <a:t>Epidemiology</a:t>
            </a:r>
            <a:r>
              <a:rPr lang="en-US" sz="2800" dirty="0"/>
              <a:t>: </a:t>
            </a:r>
            <a:r>
              <a:rPr lang="en-US" dirty="0"/>
              <a:t>More common in females</a:t>
            </a:r>
          </a:p>
          <a:p>
            <a:r>
              <a:rPr lang="en-US" b="1" dirty="0"/>
              <a:t>Duration</a:t>
            </a:r>
            <a:r>
              <a:rPr lang="en-US" dirty="0"/>
              <a:t>: &gt; 30 min (typically 4-6 hr.)</a:t>
            </a:r>
          </a:p>
          <a:p>
            <a:r>
              <a:rPr lang="en-US" b="1" dirty="0"/>
              <a:t>Location</a:t>
            </a:r>
            <a:r>
              <a:rPr lang="en-US" dirty="0"/>
              <a:t>: Bilateral</a:t>
            </a:r>
          </a:p>
          <a:p>
            <a:r>
              <a:rPr lang="en-US" b="1" dirty="0"/>
              <a:t>Description</a:t>
            </a:r>
            <a:r>
              <a:rPr lang="en-US" dirty="0"/>
              <a:t>: </a:t>
            </a:r>
          </a:p>
          <a:p>
            <a:pPr lvl="1"/>
            <a:r>
              <a:rPr lang="en-US" b="1" dirty="0"/>
              <a:t>Nature</a:t>
            </a:r>
            <a:r>
              <a:rPr lang="en-US" dirty="0"/>
              <a:t>: Steady, “bandlike” pain. </a:t>
            </a:r>
          </a:p>
          <a:p>
            <a:pPr lvl="1"/>
            <a:r>
              <a:rPr lang="en-US" dirty="0"/>
              <a:t>No photophobia or phonophobia. </a:t>
            </a:r>
          </a:p>
          <a:p>
            <a:pPr lvl="1"/>
            <a:r>
              <a:rPr lang="en-US" dirty="0"/>
              <a:t>No aura.</a:t>
            </a:r>
          </a:p>
          <a:p>
            <a:r>
              <a:rPr lang="en-US" b="1" dirty="0"/>
              <a:t>Treatment</a:t>
            </a:r>
            <a:r>
              <a:rPr lang="en-US" dirty="0"/>
              <a:t>:</a:t>
            </a:r>
          </a:p>
          <a:p>
            <a:pPr lvl="1"/>
            <a:r>
              <a:rPr lang="en-US" dirty="0"/>
              <a:t>Acute: NSAIDs, Paracetamol</a:t>
            </a:r>
          </a:p>
          <a:p>
            <a:pPr lvl="1"/>
            <a:r>
              <a:rPr lang="en-US" dirty="0"/>
              <a:t>Prophylaxis: TCAs</a:t>
            </a:r>
          </a:p>
        </p:txBody>
      </p:sp>
      <p:sp>
        <p:nvSpPr>
          <p:cNvPr id="5" name="TextBox 4">
            <a:extLst>
              <a:ext uri="{FF2B5EF4-FFF2-40B4-BE49-F238E27FC236}">
                <a16:creationId xmlns:a16="http://schemas.microsoft.com/office/drawing/2014/main" id="{36DC900C-A370-6A47-38DB-50518FF8603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700961A6-CBC8-12A4-D96B-1D095C536B8F}"/>
              </a:ext>
            </a:extLst>
          </p:cNvPr>
          <p:cNvSpPr txBox="1"/>
          <p:nvPr/>
        </p:nvSpPr>
        <p:spPr>
          <a:xfrm>
            <a:off x="0" y="-4207"/>
            <a:ext cx="1997213" cy="369332"/>
          </a:xfrm>
          <a:prstGeom prst="rect">
            <a:avLst/>
          </a:prstGeom>
          <a:noFill/>
          <a:ln>
            <a:solidFill>
              <a:srgbClr val="0070C0"/>
            </a:solidFill>
          </a:ln>
        </p:spPr>
        <p:txBody>
          <a:bodyPr wrap="none" rtlCol="0">
            <a:spAutoFit/>
          </a:bodyPr>
          <a:lstStyle/>
          <a:p>
            <a:pPr algn="ctr"/>
            <a:r>
              <a:rPr lang="en-US" dirty="0">
                <a:solidFill>
                  <a:srgbClr val="0070C0"/>
                </a:solidFill>
              </a:rPr>
              <a:t>Primary Headaches</a:t>
            </a:r>
          </a:p>
        </p:txBody>
      </p:sp>
      <p:pic>
        <p:nvPicPr>
          <p:cNvPr id="2050" name="Picture 2">
            <a:hlinkClick r:id="rId2"/>
            <a:extLst>
              <a:ext uri="{FF2B5EF4-FFF2-40B4-BE49-F238E27FC236}">
                <a16:creationId xmlns:a16="http://schemas.microsoft.com/office/drawing/2014/main" id="{728DE269-ADAF-B603-1A03-FC74CEE2C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651" y="1305026"/>
            <a:ext cx="3930373" cy="487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33731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extLst>
              <a:ext uri="{FF2B5EF4-FFF2-40B4-BE49-F238E27FC236}">
                <a16:creationId xmlns:a16="http://schemas.microsoft.com/office/drawing/2014/main" id="{EDF4CB7C-9D15-3927-2961-D9E226012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650" y="1305026"/>
            <a:ext cx="3938150" cy="48719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36D78B-794A-325A-8091-9AECC0EC393E}"/>
              </a:ext>
            </a:extLst>
          </p:cNvPr>
          <p:cNvSpPr>
            <a:spLocks noGrp="1"/>
          </p:cNvSpPr>
          <p:nvPr>
            <p:ph type="title"/>
          </p:nvPr>
        </p:nvSpPr>
        <p:spPr/>
        <p:txBody>
          <a:bodyPr/>
          <a:lstStyle/>
          <a:p>
            <a:r>
              <a:rPr lang="en-US" b="1" dirty="0">
                <a:solidFill>
                  <a:srgbClr val="FF0000"/>
                </a:solidFill>
              </a:rPr>
              <a:t>Migraine</a:t>
            </a:r>
          </a:p>
        </p:txBody>
      </p:sp>
      <p:sp>
        <p:nvSpPr>
          <p:cNvPr id="3" name="Content Placeholder 2">
            <a:extLst>
              <a:ext uri="{FF2B5EF4-FFF2-40B4-BE49-F238E27FC236}">
                <a16:creationId xmlns:a16="http://schemas.microsoft.com/office/drawing/2014/main" id="{755DFD4E-EDE0-91AC-54B4-3BBCA860C781}"/>
              </a:ext>
            </a:extLst>
          </p:cNvPr>
          <p:cNvSpPr>
            <a:spLocks noGrp="1"/>
          </p:cNvSpPr>
          <p:nvPr>
            <p:ph idx="1"/>
          </p:nvPr>
        </p:nvSpPr>
        <p:spPr>
          <a:xfrm>
            <a:off x="838200" y="1305026"/>
            <a:ext cx="6756918" cy="4871938"/>
          </a:xfrm>
        </p:spPr>
        <p:txBody>
          <a:bodyPr>
            <a:normAutofit fontScale="92500" lnSpcReduction="20000"/>
          </a:bodyPr>
          <a:lstStyle/>
          <a:p>
            <a:r>
              <a:rPr lang="en-US" sz="2800" b="1" dirty="0"/>
              <a:t>Epidemiology</a:t>
            </a:r>
            <a:r>
              <a:rPr lang="en-US" sz="2800" dirty="0"/>
              <a:t>: </a:t>
            </a:r>
            <a:r>
              <a:rPr lang="en-US" dirty="0"/>
              <a:t>More common in females</a:t>
            </a:r>
          </a:p>
          <a:p>
            <a:r>
              <a:rPr lang="en-US" b="1" dirty="0"/>
              <a:t>Duration</a:t>
            </a:r>
            <a:r>
              <a:rPr lang="en-US" dirty="0"/>
              <a:t>: 4-72 hr.</a:t>
            </a:r>
          </a:p>
          <a:p>
            <a:r>
              <a:rPr lang="en-US" b="1" dirty="0"/>
              <a:t>Location</a:t>
            </a:r>
            <a:r>
              <a:rPr lang="en-US" sz="2800" dirty="0"/>
              <a:t>: </a:t>
            </a:r>
            <a:r>
              <a:rPr lang="en-US" dirty="0"/>
              <a:t>Unilateral </a:t>
            </a:r>
            <a:r>
              <a:rPr lang="en-US" sz="2800" dirty="0"/>
              <a:t>frontotemporal and ocular</a:t>
            </a:r>
            <a:endParaRPr lang="en-US" dirty="0"/>
          </a:p>
          <a:p>
            <a:r>
              <a:rPr lang="en-US" b="1" dirty="0"/>
              <a:t>Description</a:t>
            </a:r>
            <a:r>
              <a:rPr lang="en-US" dirty="0"/>
              <a:t>:</a:t>
            </a:r>
          </a:p>
          <a:p>
            <a:pPr lvl="1"/>
            <a:r>
              <a:rPr lang="en-US" b="1" dirty="0"/>
              <a:t>Nature</a:t>
            </a:r>
            <a:r>
              <a:rPr lang="en-US" dirty="0"/>
              <a:t>: Pulsating pain.</a:t>
            </a:r>
          </a:p>
          <a:p>
            <a:pPr lvl="1"/>
            <a:r>
              <a:rPr lang="en-US" b="1" dirty="0"/>
              <a:t>Associated with </a:t>
            </a:r>
            <a:r>
              <a:rPr lang="en-US" dirty="0"/>
              <a:t>nausea, photophobia, and/or phonophobia</a:t>
            </a:r>
          </a:p>
          <a:p>
            <a:pPr lvl="1"/>
            <a:r>
              <a:rPr lang="en-US" dirty="0"/>
              <a:t>May have “aura”</a:t>
            </a:r>
          </a:p>
          <a:p>
            <a:pPr lvl="1"/>
            <a:r>
              <a:rPr lang="en-US" dirty="0"/>
              <a:t>Due to irritation of CN V, meninges, or blood vessels</a:t>
            </a:r>
          </a:p>
          <a:p>
            <a:r>
              <a:rPr lang="en-US" b="1" dirty="0"/>
              <a:t>Treatment</a:t>
            </a:r>
            <a:r>
              <a:rPr lang="en-US" dirty="0"/>
              <a:t>:</a:t>
            </a:r>
          </a:p>
          <a:p>
            <a:pPr lvl="1"/>
            <a:r>
              <a:rPr lang="en-US" dirty="0"/>
              <a:t>Acute: NSAIDs, triptans, dihydroergotamine, antiemetics</a:t>
            </a:r>
          </a:p>
          <a:p>
            <a:pPr lvl="1"/>
            <a:r>
              <a:rPr lang="en-US" dirty="0"/>
              <a:t>Prophylaxis: lifestyle changes, </a:t>
            </a:r>
            <a:r>
              <a:rPr lang="el-GR" dirty="0"/>
              <a:t>β-</a:t>
            </a:r>
            <a:r>
              <a:rPr lang="en-US" dirty="0"/>
              <a:t>blockers, amitriptyline, topiramate, valproate, botulinum toxin, anti-CGRP monoclonal antibodies</a:t>
            </a:r>
          </a:p>
        </p:txBody>
      </p:sp>
      <p:sp>
        <p:nvSpPr>
          <p:cNvPr id="5" name="TextBox 4">
            <a:extLst>
              <a:ext uri="{FF2B5EF4-FFF2-40B4-BE49-F238E27FC236}">
                <a16:creationId xmlns:a16="http://schemas.microsoft.com/office/drawing/2014/main" id="{36DC900C-A370-6A47-38DB-50518FF8603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700961A6-CBC8-12A4-D96B-1D095C536B8F}"/>
              </a:ext>
            </a:extLst>
          </p:cNvPr>
          <p:cNvSpPr txBox="1"/>
          <p:nvPr/>
        </p:nvSpPr>
        <p:spPr>
          <a:xfrm>
            <a:off x="0" y="-4207"/>
            <a:ext cx="1997213" cy="369332"/>
          </a:xfrm>
          <a:prstGeom prst="rect">
            <a:avLst/>
          </a:prstGeom>
          <a:noFill/>
          <a:ln>
            <a:solidFill>
              <a:srgbClr val="0070C0"/>
            </a:solidFill>
          </a:ln>
        </p:spPr>
        <p:txBody>
          <a:bodyPr wrap="none" rtlCol="0">
            <a:spAutoFit/>
          </a:bodyPr>
          <a:lstStyle/>
          <a:p>
            <a:pPr algn="ctr"/>
            <a:r>
              <a:rPr lang="en-US" dirty="0">
                <a:solidFill>
                  <a:srgbClr val="0070C0"/>
                </a:solidFill>
              </a:rPr>
              <a:t>Primary Headaches</a:t>
            </a:r>
          </a:p>
        </p:txBody>
      </p:sp>
    </p:spTree>
    <p:extLst>
      <p:ext uri="{BB962C8B-B14F-4D97-AF65-F5344CB8AC3E}">
        <p14:creationId xmlns:p14="http://schemas.microsoft.com/office/powerpoint/2010/main" val="333806610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6D78B-794A-325A-8091-9AECC0EC393E}"/>
              </a:ext>
            </a:extLst>
          </p:cNvPr>
          <p:cNvSpPr>
            <a:spLocks noGrp="1"/>
          </p:cNvSpPr>
          <p:nvPr>
            <p:ph type="title"/>
          </p:nvPr>
        </p:nvSpPr>
        <p:spPr/>
        <p:txBody>
          <a:bodyPr>
            <a:normAutofit/>
          </a:bodyPr>
          <a:lstStyle/>
          <a:p>
            <a:r>
              <a:rPr lang="en-US" b="1" dirty="0">
                <a:solidFill>
                  <a:srgbClr val="FF0000"/>
                </a:solidFill>
              </a:rPr>
              <a:t>Migraine - Diagnostic criteria</a:t>
            </a:r>
          </a:p>
        </p:txBody>
      </p:sp>
      <p:pic>
        <p:nvPicPr>
          <p:cNvPr id="10" name="Content Placeholder 9">
            <a:extLst>
              <a:ext uri="{FF2B5EF4-FFF2-40B4-BE49-F238E27FC236}">
                <a16:creationId xmlns:a16="http://schemas.microsoft.com/office/drawing/2014/main" id="{CE48CBF0-4DBB-5E53-72BA-BC4AAB4A3F92}"/>
              </a:ext>
            </a:extLst>
          </p:cNvPr>
          <p:cNvPicPr>
            <a:picLocks noGrp="1" noChangeAspect="1"/>
          </p:cNvPicPr>
          <p:nvPr>
            <p:ph idx="1"/>
          </p:nvPr>
        </p:nvPicPr>
        <p:blipFill>
          <a:blip r:embed="rId2"/>
          <a:stretch>
            <a:fillRect/>
          </a:stretch>
        </p:blipFill>
        <p:spPr>
          <a:xfrm>
            <a:off x="1036853" y="1230279"/>
            <a:ext cx="10118293" cy="5077215"/>
          </a:xfrm>
        </p:spPr>
      </p:pic>
      <p:sp>
        <p:nvSpPr>
          <p:cNvPr id="5" name="TextBox 4">
            <a:extLst>
              <a:ext uri="{FF2B5EF4-FFF2-40B4-BE49-F238E27FC236}">
                <a16:creationId xmlns:a16="http://schemas.microsoft.com/office/drawing/2014/main" id="{36DC900C-A370-6A47-38DB-50518FF8603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700961A6-CBC8-12A4-D96B-1D095C536B8F}"/>
              </a:ext>
            </a:extLst>
          </p:cNvPr>
          <p:cNvSpPr txBox="1"/>
          <p:nvPr/>
        </p:nvSpPr>
        <p:spPr>
          <a:xfrm>
            <a:off x="0" y="-4207"/>
            <a:ext cx="1997213" cy="369332"/>
          </a:xfrm>
          <a:prstGeom prst="rect">
            <a:avLst/>
          </a:prstGeom>
          <a:noFill/>
          <a:ln>
            <a:solidFill>
              <a:srgbClr val="0070C0"/>
            </a:solidFill>
          </a:ln>
        </p:spPr>
        <p:txBody>
          <a:bodyPr wrap="none" rtlCol="0">
            <a:spAutoFit/>
          </a:bodyPr>
          <a:lstStyle/>
          <a:p>
            <a:pPr algn="ctr"/>
            <a:r>
              <a:rPr lang="en-US" dirty="0">
                <a:solidFill>
                  <a:srgbClr val="0070C0"/>
                </a:solidFill>
              </a:rPr>
              <a:t>Primary Headaches</a:t>
            </a:r>
          </a:p>
        </p:txBody>
      </p:sp>
    </p:spTree>
    <p:extLst>
      <p:ext uri="{BB962C8B-B14F-4D97-AF65-F5344CB8AC3E}">
        <p14:creationId xmlns:p14="http://schemas.microsoft.com/office/powerpoint/2010/main" val="26535030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B143-BB0E-ABA0-3969-866E785C0D5C}"/>
              </a:ext>
            </a:extLst>
          </p:cNvPr>
          <p:cNvSpPr>
            <a:spLocks noGrp="1"/>
          </p:cNvSpPr>
          <p:nvPr>
            <p:ph type="title"/>
          </p:nvPr>
        </p:nvSpPr>
        <p:spPr/>
        <p:txBody>
          <a:bodyPr/>
          <a:lstStyle/>
          <a:p>
            <a:r>
              <a:rPr lang="en-US" dirty="0"/>
              <a:t>MCQ – Migraine</a:t>
            </a:r>
          </a:p>
        </p:txBody>
      </p:sp>
      <p:sp>
        <p:nvSpPr>
          <p:cNvPr id="3" name="Content Placeholder 2">
            <a:extLst>
              <a:ext uri="{FF2B5EF4-FFF2-40B4-BE49-F238E27FC236}">
                <a16:creationId xmlns:a16="http://schemas.microsoft.com/office/drawing/2014/main" id="{51145226-DE5C-4146-6765-F59B4B9D537D}"/>
              </a:ext>
            </a:extLst>
          </p:cNvPr>
          <p:cNvSpPr>
            <a:spLocks noGrp="1"/>
          </p:cNvSpPr>
          <p:nvPr>
            <p:ph idx="1"/>
          </p:nvPr>
        </p:nvSpPr>
        <p:spPr/>
        <p:txBody>
          <a:bodyPr>
            <a:normAutofit lnSpcReduction="10000"/>
          </a:bodyPr>
          <a:lstStyle/>
          <a:p>
            <a:r>
              <a:rPr lang="en-US" b="1" dirty="0"/>
              <a:t>One of the following is true about migraine:</a:t>
            </a:r>
          </a:p>
          <a:p>
            <a:pPr marL="914400" lvl="1" indent="-457200">
              <a:buFont typeface="+mj-lt"/>
              <a:buAutoNum type="alphaLcPeriod"/>
            </a:pPr>
            <a:r>
              <a:rPr lang="en-US" dirty="0"/>
              <a:t>Need 5 attacks to diagnose</a:t>
            </a:r>
          </a:p>
          <a:p>
            <a:pPr marL="914400" lvl="1" indent="-457200">
              <a:buFont typeface="+mj-lt"/>
              <a:buAutoNum type="alphaLcPeriod"/>
            </a:pPr>
            <a:r>
              <a:rPr lang="en-US" dirty="0">
                <a:solidFill>
                  <a:srgbClr val="FF0000"/>
                </a:solidFill>
              </a:rPr>
              <a:t>Can be diagnosed without phonophobia and photophobia</a:t>
            </a:r>
          </a:p>
          <a:p>
            <a:pPr marL="914400" lvl="1" indent="-457200">
              <a:buFont typeface="+mj-lt"/>
              <a:buAutoNum type="alphaLcPeriod"/>
            </a:pPr>
            <a:r>
              <a:rPr lang="en-US" dirty="0"/>
              <a:t>More common in males</a:t>
            </a:r>
          </a:p>
          <a:p>
            <a:pPr marL="914400" lvl="1" indent="-457200">
              <a:buFont typeface="+mj-lt"/>
              <a:buAutoNum type="alphaLcPeriod"/>
            </a:pPr>
            <a:r>
              <a:rPr lang="en-US" dirty="0"/>
              <a:t>Migraine usually lasts more than 72 hours</a:t>
            </a:r>
          </a:p>
          <a:p>
            <a:pPr marL="914400" lvl="1" indent="-457200">
              <a:buFont typeface="+mj-lt"/>
              <a:buAutoNum type="alphaLcPeriod"/>
            </a:pPr>
            <a:r>
              <a:rPr lang="en-US" dirty="0"/>
              <a:t>Described as steady, “bandlike” pain</a:t>
            </a:r>
          </a:p>
          <a:p>
            <a:r>
              <a:rPr lang="en-US" b="1" dirty="0"/>
              <a:t>Migraine is characterized by all of the following except:</a:t>
            </a:r>
          </a:p>
          <a:p>
            <a:pPr marL="914400" lvl="1" indent="-457200">
              <a:buFont typeface="+mj-lt"/>
              <a:buAutoNum type="alphaLcPeriod"/>
            </a:pPr>
            <a:r>
              <a:rPr lang="en-US" dirty="0">
                <a:solidFill>
                  <a:srgbClr val="FF0000"/>
                </a:solidFill>
              </a:rPr>
              <a:t>Always unilateral</a:t>
            </a:r>
          </a:p>
          <a:p>
            <a:pPr marL="914400" lvl="1" indent="-457200">
              <a:buFont typeface="+mj-lt"/>
              <a:buAutoNum type="alphaLcPeriod"/>
            </a:pPr>
            <a:r>
              <a:rPr lang="en-US" dirty="0"/>
              <a:t>Mostly throbbing in nature </a:t>
            </a:r>
          </a:p>
          <a:p>
            <a:pPr marL="914400" lvl="1" indent="-457200">
              <a:buFont typeface="+mj-lt"/>
              <a:buAutoNum type="alphaLcPeriod"/>
            </a:pPr>
            <a:r>
              <a:rPr lang="en-US" dirty="0"/>
              <a:t>Can be associated with nausea and vomiting </a:t>
            </a:r>
          </a:p>
          <a:p>
            <a:pPr marL="914400" lvl="1" indent="-457200">
              <a:buFont typeface="+mj-lt"/>
              <a:buAutoNum type="alphaLcPeriod"/>
            </a:pPr>
            <a:r>
              <a:rPr lang="en-US" dirty="0"/>
              <a:t>Photophobia and phonophobia are typical </a:t>
            </a:r>
          </a:p>
          <a:p>
            <a:pPr marL="914400" lvl="1" indent="-457200">
              <a:buFont typeface="+mj-lt"/>
              <a:buAutoNum type="alphaLcPeriod"/>
            </a:pPr>
            <a:r>
              <a:rPr lang="en-US" dirty="0"/>
              <a:t>It is not usually associated with autonomic symptoms </a:t>
            </a:r>
          </a:p>
        </p:txBody>
      </p:sp>
      <p:sp>
        <p:nvSpPr>
          <p:cNvPr id="4" name="TextBox 3">
            <a:extLst>
              <a:ext uri="{FF2B5EF4-FFF2-40B4-BE49-F238E27FC236}">
                <a16:creationId xmlns:a16="http://schemas.microsoft.com/office/drawing/2014/main" id="{FAC97AC4-2F3E-12E9-51D2-0DE8EF37B51F}"/>
              </a:ext>
            </a:extLst>
          </p:cNvPr>
          <p:cNvSpPr txBox="1"/>
          <p:nvPr/>
        </p:nvSpPr>
        <p:spPr>
          <a:xfrm>
            <a:off x="7643865" y="1396527"/>
            <a:ext cx="3321743" cy="338554"/>
          </a:xfrm>
          <a:prstGeom prst="rect">
            <a:avLst/>
          </a:prstGeom>
          <a:noFill/>
        </p:spPr>
        <p:txBody>
          <a:bodyPr wrap="none" rtlCol="0">
            <a:spAutoFit/>
          </a:bodyPr>
          <a:lstStyle/>
          <a:p>
            <a:pPr algn="r" rtl="1"/>
            <a:r>
              <a:rPr lang="ar-JO" sz="1600" b="1" dirty="0">
                <a:solidFill>
                  <a:srgbClr val="0070C0"/>
                </a:solidFill>
              </a:rPr>
              <a:t>السؤال مش كامل الخيارات (</a:t>
            </a:r>
            <a:r>
              <a:rPr lang="en-US" sz="1600" b="1" dirty="0">
                <a:solidFill>
                  <a:srgbClr val="0070C0"/>
                </a:solidFill>
              </a:rPr>
              <a:t>c, d, e</a:t>
            </a:r>
            <a:r>
              <a:rPr lang="ar-JO" sz="1600" b="1" dirty="0">
                <a:solidFill>
                  <a:srgbClr val="0070C0"/>
                </a:solidFill>
              </a:rPr>
              <a:t>) من عندي</a:t>
            </a:r>
            <a:endParaRPr lang="en-US" sz="1600" b="1" dirty="0">
              <a:solidFill>
                <a:srgbClr val="0070C0"/>
              </a:solidFill>
            </a:endParaRPr>
          </a:p>
        </p:txBody>
      </p:sp>
      <p:sp>
        <p:nvSpPr>
          <p:cNvPr id="7" name="TextBox 6">
            <a:extLst>
              <a:ext uri="{FF2B5EF4-FFF2-40B4-BE49-F238E27FC236}">
                <a16:creationId xmlns:a16="http://schemas.microsoft.com/office/drawing/2014/main" id="{E9CEBCC0-2D71-8018-D605-3BA515AE32E3}"/>
              </a:ext>
            </a:extLst>
          </p:cNvPr>
          <p:cNvSpPr txBox="1"/>
          <p:nvPr/>
        </p:nvSpPr>
        <p:spPr>
          <a:xfrm>
            <a:off x="46655" y="357352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B6CDE0DD-BCB5-FB0A-7AE6-BA0DF4152B9A}"/>
              </a:ext>
            </a:extLst>
          </p:cNvPr>
          <p:cNvSpPr txBox="1"/>
          <p:nvPr/>
        </p:nvSpPr>
        <p:spPr>
          <a:xfrm>
            <a:off x="55986" y="134431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58782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73649-DBF6-C2D1-DDE3-5573094EF808}"/>
              </a:ext>
            </a:extLst>
          </p:cNvPr>
          <p:cNvSpPr>
            <a:spLocks noGrp="1"/>
          </p:cNvSpPr>
          <p:nvPr>
            <p:ph type="ctrTitle"/>
          </p:nvPr>
        </p:nvSpPr>
        <p:spPr/>
        <p:txBody>
          <a:bodyPr>
            <a:normAutofit fontScale="90000"/>
          </a:bodyPr>
          <a:lstStyle/>
          <a:p>
            <a:r>
              <a:rPr lang="en-US" dirty="0"/>
              <a:t>Visual abnormalities</a:t>
            </a:r>
          </a:p>
        </p:txBody>
      </p:sp>
      <p:sp>
        <p:nvSpPr>
          <p:cNvPr id="3" name="Subtitle 2">
            <a:extLst>
              <a:ext uri="{FF2B5EF4-FFF2-40B4-BE49-F238E27FC236}">
                <a16:creationId xmlns:a16="http://schemas.microsoft.com/office/drawing/2014/main" id="{2CDD573B-0EF8-C435-1906-BD88133BA12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926064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a:extLst>
              <a:ext uri="{FF2B5EF4-FFF2-40B4-BE49-F238E27FC236}">
                <a16:creationId xmlns:a16="http://schemas.microsoft.com/office/drawing/2014/main" id="{44A1EDCB-E2AB-44F9-3AA1-031B5AAB3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650" y="1305026"/>
            <a:ext cx="3938150" cy="48719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36D78B-794A-325A-8091-9AECC0EC393E}"/>
              </a:ext>
            </a:extLst>
          </p:cNvPr>
          <p:cNvSpPr>
            <a:spLocks noGrp="1"/>
          </p:cNvSpPr>
          <p:nvPr>
            <p:ph type="title"/>
          </p:nvPr>
        </p:nvSpPr>
        <p:spPr/>
        <p:txBody>
          <a:bodyPr/>
          <a:lstStyle/>
          <a:p>
            <a:r>
              <a:rPr lang="en-US" b="1" dirty="0">
                <a:solidFill>
                  <a:srgbClr val="FF0000"/>
                </a:solidFill>
              </a:rPr>
              <a:t>Cluster headache</a:t>
            </a:r>
          </a:p>
        </p:txBody>
      </p:sp>
      <p:sp>
        <p:nvSpPr>
          <p:cNvPr id="3" name="Content Placeholder 2">
            <a:extLst>
              <a:ext uri="{FF2B5EF4-FFF2-40B4-BE49-F238E27FC236}">
                <a16:creationId xmlns:a16="http://schemas.microsoft.com/office/drawing/2014/main" id="{755DFD4E-EDE0-91AC-54B4-3BBCA860C781}"/>
              </a:ext>
            </a:extLst>
          </p:cNvPr>
          <p:cNvSpPr>
            <a:spLocks noGrp="1"/>
          </p:cNvSpPr>
          <p:nvPr>
            <p:ph idx="1"/>
          </p:nvPr>
        </p:nvSpPr>
        <p:spPr>
          <a:xfrm>
            <a:off x="838199" y="1305026"/>
            <a:ext cx="6738258" cy="4871938"/>
          </a:xfrm>
        </p:spPr>
        <p:txBody>
          <a:bodyPr>
            <a:normAutofit lnSpcReduction="10000"/>
          </a:bodyPr>
          <a:lstStyle/>
          <a:p>
            <a:r>
              <a:rPr lang="en-US" sz="2800" b="1" dirty="0"/>
              <a:t>Epidemiology</a:t>
            </a:r>
            <a:r>
              <a:rPr lang="en-US" sz="2800" dirty="0"/>
              <a:t>: </a:t>
            </a:r>
            <a:r>
              <a:rPr lang="en-US" dirty="0"/>
              <a:t>More common in males</a:t>
            </a:r>
          </a:p>
          <a:p>
            <a:r>
              <a:rPr lang="en-US" b="1" dirty="0"/>
              <a:t>Duration</a:t>
            </a:r>
            <a:r>
              <a:rPr lang="en-US" dirty="0"/>
              <a:t>: 15 min-3 hr.</a:t>
            </a:r>
          </a:p>
          <a:p>
            <a:r>
              <a:rPr lang="en-US" b="1" dirty="0"/>
              <a:t>Location</a:t>
            </a:r>
            <a:r>
              <a:rPr lang="en-US" sz="2800" dirty="0"/>
              <a:t>: </a:t>
            </a:r>
            <a:r>
              <a:rPr lang="en-US" dirty="0"/>
              <a:t>Unilateral</a:t>
            </a:r>
            <a:r>
              <a:rPr lang="en-US" sz="2800" dirty="0"/>
              <a:t> periorbital, and may radiate to the neck and shoulder</a:t>
            </a:r>
            <a:endParaRPr lang="en-US" dirty="0"/>
          </a:p>
          <a:p>
            <a:r>
              <a:rPr lang="en-US" b="1" dirty="0"/>
              <a:t>Description</a:t>
            </a:r>
            <a:r>
              <a:rPr lang="en-US" dirty="0"/>
              <a:t>:</a:t>
            </a:r>
          </a:p>
          <a:p>
            <a:pPr lvl="1"/>
            <a:r>
              <a:rPr lang="en-US" b="1" dirty="0"/>
              <a:t>Nature</a:t>
            </a:r>
            <a:r>
              <a:rPr lang="en-US" dirty="0"/>
              <a:t>: Excruciating periorbital pain</a:t>
            </a:r>
          </a:p>
          <a:p>
            <a:pPr lvl="1"/>
            <a:r>
              <a:rPr lang="en-US" b="1" dirty="0"/>
              <a:t>Associated with </a:t>
            </a:r>
            <a:r>
              <a:rPr lang="en-US" dirty="0"/>
              <a:t>autonomic symptoms (ex. lacrimation, rhinorrhea, conjunctival injection)</a:t>
            </a:r>
          </a:p>
          <a:p>
            <a:pPr lvl="1"/>
            <a:r>
              <a:rPr lang="en-US" dirty="0"/>
              <a:t>May present with Horner syndrome</a:t>
            </a:r>
          </a:p>
          <a:p>
            <a:r>
              <a:rPr lang="en-US" b="1" dirty="0"/>
              <a:t>Treatment</a:t>
            </a:r>
            <a:r>
              <a:rPr lang="en-US" dirty="0"/>
              <a:t>:</a:t>
            </a:r>
          </a:p>
          <a:p>
            <a:pPr lvl="1"/>
            <a:r>
              <a:rPr lang="en-US" dirty="0"/>
              <a:t>Acute: sumatriptan, 100% O2</a:t>
            </a:r>
          </a:p>
          <a:p>
            <a:pPr lvl="1"/>
            <a:r>
              <a:rPr lang="en-US" dirty="0"/>
              <a:t>Prophylaxis: verapamil</a:t>
            </a:r>
          </a:p>
        </p:txBody>
      </p:sp>
      <p:sp>
        <p:nvSpPr>
          <p:cNvPr id="5" name="TextBox 4">
            <a:extLst>
              <a:ext uri="{FF2B5EF4-FFF2-40B4-BE49-F238E27FC236}">
                <a16:creationId xmlns:a16="http://schemas.microsoft.com/office/drawing/2014/main" id="{36DC900C-A370-6A47-38DB-50518FF8603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700961A6-CBC8-12A4-D96B-1D095C536B8F}"/>
              </a:ext>
            </a:extLst>
          </p:cNvPr>
          <p:cNvSpPr txBox="1"/>
          <p:nvPr/>
        </p:nvSpPr>
        <p:spPr>
          <a:xfrm>
            <a:off x="0" y="-4207"/>
            <a:ext cx="1997213" cy="369332"/>
          </a:xfrm>
          <a:prstGeom prst="rect">
            <a:avLst/>
          </a:prstGeom>
          <a:noFill/>
          <a:ln>
            <a:solidFill>
              <a:srgbClr val="0070C0"/>
            </a:solidFill>
          </a:ln>
        </p:spPr>
        <p:txBody>
          <a:bodyPr wrap="none" rtlCol="0">
            <a:spAutoFit/>
          </a:bodyPr>
          <a:lstStyle/>
          <a:p>
            <a:pPr algn="ctr"/>
            <a:r>
              <a:rPr lang="en-US" dirty="0">
                <a:solidFill>
                  <a:srgbClr val="0070C0"/>
                </a:solidFill>
              </a:rPr>
              <a:t>Primary Headaches</a:t>
            </a:r>
          </a:p>
        </p:txBody>
      </p:sp>
    </p:spTree>
    <p:extLst>
      <p:ext uri="{BB962C8B-B14F-4D97-AF65-F5344CB8AC3E}">
        <p14:creationId xmlns:p14="http://schemas.microsoft.com/office/powerpoint/2010/main" val="198910231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92D03-C856-67F2-20F3-60F158630EE4}"/>
              </a:ext>
            </a:extLst>
          </p:cNvPr>
          <p:cNvSpPr>
            <a:spLocks noGrp="1"/>
          </p:cNvSpPr>
          <p:nvPr>
            <p:ph type="title"/>
          </p:nvPr>
        </p:nvSpPr>
        <p:spPr/>
        <p:txBody>
          <a:bodyPr/>
          <a:lstStyle/>
          <a:p>
            <a:r>
              <a:rPr lang="en-US" b="1" dirty="0">
                <a:solidFill>
                  <a:srgbClr val="FF0000"/>
                </a:solidFill>
              </a:rPr>
              <a:t>Trigeminal neuralgia</a:t>
            </a:r>
          </a:p>
        </p:txBody>
      </p:sp>
      <p:sp>
        <p:nvSpPr>
          <p:cNvPr id="3" name="Content Placeholder 2">
            <a:extLst>
              <a:ext uri="{FF2B5EF4-FFF2-40B4-BE49-F238E27FC236}">
                <a16:creationId xmlns:a16="http://schemas.microsoft.com/office/drawing/2014/main" id="{01C89B05-E513-E6CB-1FB1-C6302AC8CF91}"/>
              </a:ext>
            </a:extLst>
          </p:cNvPr>
          <p:cNvSpPr>
            <a:spLocks noGrp="1"/>
          </p:cNvSpPr>
          <p:nvPr>
            <p:ph idx="1"/>
          </p:nvPr>
        </p:nvSpPr>
        <p:spPr>
          <a:xfrm>
            <a:off x="636815" y="1305026"/>
            <a:ext cx="10918371" cy="4871938"/>
          </a:xfrm>
        </p:spPr>
        <p:txBody>
          <a:bodyPr>
            <a:normAutofit lnSpcReduction="10000"/>
          </a:bodyPr>
          <a:lstStyle/>
          <a:p>
            <a:r>
              <a:rPr lang="en-US" sz="2800" b="1" dirty="0"/>
              <a:t>Epidemiology</a:t>
            </a:r>
            <a:r>
              <a:rPr lang="en-US" sz="2800" dirty="0"/>
              <a:t>: </a:t>
            </a:r>
            <a:r>
              <a:rPr lang="en-US" dirty="0"/>
              <a:t>More common in females</a:t>
            </a:r>
          </a:p>
          <a:p>
            <a:r>
              <a:rPr lang="en-US" b="1" dirty="0"/>
              <a:t>Duration</a:t>
            </a:r>
            <a:r>
              <a:rPr lang="en-US" dirty="0"/>
              <a:t>: typically lasts for seconds to minutes</a:t>
            </a:r>
          </a:p>
          <a:p>
            <a:r>
              <a:rPr lang="en-US" b="1" dirty="0"/>
              <a:t>Location</a:t>
            </a:r>
            <a:r>
              <a:rPr lang="en-US" sz="2800" dirty="0"/>
              <a:t>: </a:t>
            </a:r>
            <a:r>
              <a:rPr lang="en-US" dirty="0"/>
              <a:t>Unilateral</a:t>
            </a:r>
          </a:p>
          <a:p>
            <a:r>
              <a:rPr lang="en-US" b="1" dirty="0"/>
              <a:t>Description</a:t>
            </a:r>
            <a:r>
              <a:rPr lang="en-US" dirty="0"/>
              <a:t>:</a:t>
            </a:r>
          </a:p>
          <a:p>
            <a:pPr lvl="1"/>
            <a:r>
              <a:rPr lang="en-US" b="1" dirty="0"/>
              <a:t>Nature</a:t>
            </a:r>
            <a:r>
              <a:rPr lang="en-US" dirty="0"/>
              <a:t>: Repetitive, unilateral, shooting/shock-like pain in the distribution of CN V</a:t>
            </a:r>
          </a:p>
          <a:p>
            <a:pPr lvl="1"/>
            <a:r>
              <a:rPr lang="en-US" dirty="0"/>
              <a:t>Triggered by chewing, talking, touching certain parts of the face</a:t>
            </a:r>
          </a:p>
          <a:p>
            <a:pPr lvl="1"/>
            <a:r>
              <a:rPr lang="en-US" dirty="0"/>
              <a:t>Episodes often increase in intensity and frequency over time</a:t>
            </a:r>
          </a:p>
          <a:p>
            <a:r>
              <a:rPr lang="en-US" b="1" dirty="0"/>
              <a:t>Treatment</a:t>
            </a:r>
            <a:r>
              <a:rPr lang="en-US" dirty="0"/>
              <a:t>:</a:t>
            </a:r>
          </a:p>
          <a:p>
            <a:pPr lvl="1"/>
            <a:r>
              <a:rPr lang="en-US" dirty="0"/>
              <a:t>First-line therapy: </a:t>
            </a:r>
            <a:r>
              <a:rPr lang="en-US" dirty="0">
                <a:solidFill>
                  <a:srgbClr val="FF0000"/>
                </a:solidFill>
              </a:rPr>
              <a:t>carbamazepine</a:t>
            </a:r>
            <a:r>
              <a:rPr lang="en-US" dirty="0"/>
              <a:t>, oxcarbazepine</a:t>
            </a:r>
          </a:p>
          <a:p>
            <a:pPr lvl="1"/>
            <a:r>
              <a:rPr lang="en-US" dirty="0"/>
              <a:t>Alternatives and additional considerations:</a:t>
            </a:r>
          </a:p>
          <a:p>
            <a:pPr lvl="2"/>
            <a:r>
              <a:rPr lang="en-US" dirty="0"/>
              <a:t>Other anticonvulsants (e.g., lamotrigine, oxcarbazepine, baclofen, phenytoin, gabapentin) may be used on an individual basis.</a:t>
            </a:r>
          </a:p>
        </p:txBody>
      </p:sp>
      <p:sp>
        <p:nvSpPr>
          <p:cNvPr id="5" name="TextBox 4">
            <a:extLst>
              <a:ext uri="{FF2B5EF4-FFF2-40B4-BE49-F238E27FC236}">
                <a16:creationId xmlns:a16="http://schemas.microsoft.com/office/drawing/2014/main" id="{3EFC8317-07BF-B961-CFB6-F8D9D8447616}"/>
              </a:ext>
            </a:extLst>
          </p:cNvPr>
          <p:cNvSpPr txBox="1"/>
          <p:nvPr/>
        </p:nvSpPr>
        <p:spPr>
          <a:xfrm>
            <a:off x="0" y="-4207"/>
            <a:ext cx="1698170" cy="369332"/>
          </a:xfrm>
          <a:prstGeom prst="rect">
            <a:avLst/>
          </a:prstGeom>
          <a:noFill/>
          <a:ln>
            <a:solidFill>
              <a:srgbClr val="0070C0"/>
            </a:solidFill>
          </a:ln>
        </p:spPr>
        <p:txBody>
          <a:bodyPr wrap="square" rtlCol="0">
            <a:spAutoFit/>
          </a:bodyPr>
          <a:lstStyle/>
          <a:p>
            <a:pPr algn="ctr"/>
            <a:r>
              <a:rPr lang="en-US" dirty="0">
                <a:solidFill>
                  <a:srgbClr val="0070C0"/>
                </a:solidFill>
              </a:rPr>
              <a:t>Facial pain</a:t>
            </a:r>
          </a:p>
        </p:txBody>
      </p:sp>
      <p:sp>
        <p:nvSpPr>
          <p:cNvPr id="7" name="TextBox 6">
            <a:extLst>
              <a:ext uri="{FF2B5EF4-FFF2-40B4-BE49-F238E27FC236}">
                <a16:creationId xmlns:a16="http://schemas.microsoft.com/office/drawing/2014/main" id="{C3E15265-057F-E54F-8EEF-324DB8B00590}"/>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6" name="TextBox 5">
            <a:extLst>
              <a:ext uri="{FF2B5EF4-FFF2-40B4-BE49-F238E27FC236}">
                <a16:creationId xmlns:a16="http://schemas.microsoft.com/office/drawing/2014/main" id="{515693E1-90B9-C561-B537-DD95506F0BD4}"/>
              </a:ext>
            </a:extLst>
          </p:cNvPr>
          <p:cNvSpPr txBox="1"/>
          <p:nvPr/>
        </p:nvSpPr>
        <p:spPr>
          <a:xfrm>
            <a:off x="2712217" y="4289513"/>
            <a:ext cx="71247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97608242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230D-FEA2-318B-DC99-68EE512A9255}"/>
              </a:ext>
            </a:extLst>
          </p:cNvPr>
          <p:cNvSpPr>
            <a:spLocks noGrp="1"/>
          </p:cNvSpPr>
          <p:nvPr>
            <p:ph type="title"/>
          </p:nvPr>
        </p:nvSpPr>
        <p:spPr/>
        <p:txBody>
          <a:bodyPr/>
          <a:lstStyle/>
          <a:p>
            <a:r>
              <a:rPr lang="en-US" dirty="0"/>
              <a:t>MCQ – Trigeminal neuralgia</a:t>
            </a:r>
          </a:p>
        </p:txBody>
      </p:sp>
      <p:sp>
        <p:nvSpPr>
          <p:cNvPr id="3" name="Content Placeholder 2">
            <a:extLst>
              <a:ext uri="{FF2B5EF4-FFF2-40B4-BE49-F238E27FC236}">
                <a16:creationId xmlns:a16="http://schemas.microsoft.com/office/drawing/2014/main" id="{B071B63E-16B6-14D8-DD83-C5663DA651E4}"/>
              </a:ext>
            </a:extLst>
          </p:cNvPr>
          <p:cNvSpPr>
            <a:spLocks noGrp="1"/>
          </p:cNvSpPr>
          <p:nvPr>
            <p:ph idx="1"/>
          </p:nvPr>
        </p:nvSpPr>
        <p:spPr/>
        <p:txBody>
          <a:bodyPr>
            <a:normAutofit lnSpcReduction="10000"/>
          </a:bodyPr>
          <a:lstStyle/>
          <a:p>
            <a:r>
              <a:rPr lang="en-US" b="1" dirty="0"/>
              <a:t>Trigeminal neuralgia is characterized by all of the following except:</a:t>
            </a:r>
          </a:p>
          <a:p>
            <a:pPr marL="914400" lvl="1" indent="-457200">
              <a:buFont typeface="+mj-lt"/>
              <a:buAutoNum type="alphaLcPeriod"/>
            </a:pPr>
            <a:r>
              <a:rPr lang="en-US" dirty="0"/>
              <a:t>Sharp or electric shooting pain</a:t>
            </a:r>
          </a:p>
          <a:p>
            <a:pPr marL="914400" lvl="1" indent="-457200">
              <a:buFont typeface="+mj-lt"/>
              <a:buAutoNum type="alphaLcPeriod"/>
            </a:pPr>
            <a:r>
              <a:rPr lang="en-US" dirty="0"/>
              <a:t>Can be rarely bilateral but not simultaneous</a:t>
            </a:r>
          </a:p>
          <a:p>
            <a:pPr marL="914400" lvl="1" indent="-457200">
              <a:buFont typeface="+mj-lt"/>
              <a:buAutoNum type="alphaLcPeriod"/>
            </a:pPr>
            <a:r>
              <a:rPr lang="en-US" dirty="0"/>
              <a:t>It is aggravated by chewing and talking</a:t>
            </a:r>
          </a:p>
          <a:p>
            <a:pPr marL="914400" lvl="1" indent="-457200">
              <a:buFont typeface="+mj-lt"/>
              <a:buAutoNum type="alphaLcPeriod"/>
            </a:pPr>
            <a:r>
              <a:rPr lang="en-US" dirty="0">
                <a:solidFill>
                  <a:srgbClr val="FF0000"/>
                </a:solidFill>
              </a:rPr>
              <a:t>It is always primary</a:t>
            </a:r>
          </a:p>
          <a:p>
            <a:pPr marL="914400" lvl="1" indent="-457200">
              <a:buFont typeface="+mj-lt"/>
              <a:buAutoNum type="alphaLcPeriod"/>
            </a:pPr>
            <a:r>
              <a:rPr lang="en-US" dirty="0"/>
              <a:t>It does not respond well to simple analgesia</a:t>
            </a:r>
          </a:p>
          <a:p>
            <a:r>
              <a:rPr lang="en-US" b="1" dirty="0"/>
              <a:t>Trigeminal neuralgia is characterized by all of the following except:</a:t>
            </a:r>
          </a:p>
          <a:p>
            <a:pPr marL="914400" lvl="1" indent="-457200">
              <a:buFont typeface="+mj-lt"/>
              <a:buAutoNum type="alphaLcPeriod"/>
            </a:pPr>
            <a:r>
              <a:rPr lang="en-US" dirty="0"/>
              <a:t>Sharp or electric shooting pain </a:t>
            </a:r>
          </a:p>
          <a:p>
            <a:pPr marL="914400" lvl="1" indent="-457200">
              <a:buFont typeface="+mj-lt"/>
              <a:buAutoNum type="alphaLcPeriod"/>
            </a:pPr>
            <a:r>
              <a:rPr lang="en-US" dirty="0"/>
              <a:t>Typically lasts for seconds </a:t>
            </a:r>
          </a:p>
          <a:p>
            <a:pPr marL="914400" lvl="1" indent="-457200">
              <a:buFont typeface="+mj-lt"/>
              <a:buAutoNum type="alphaLcPeriod"/>
            </a:pPr>
            <a:r>
              <a:rPr lang="en-US" dirty="0"/>
              <a:t>May be secondary </a:t>
            </a:r>
          </a:p>
          <a:p>
            <a:pPr marL="914400" lvl="1" indent="-457200">
              <a:buFont typeface="+mj-lt"/>
              <a:buAutoNum type="alphaLcPeriod"/>
            </a:pPr>
            <a:r>
              <a:rPr lang="en-US" dirty="0"/>
              <a:t>Common in MS patients </a:t>
            </a:r>
          </a:p>
          <a:p>
            <a:pPr marL="914400" lvl="1" indent="-457200">
              <a:buFont typeface="+mj-lt"/>
              <a:buAutoNum type="alphaLcPeriod"/>
            </a:pPr>
            <a:r>
              <a:rPr lang="en-US" dirty="0">
                <a:solidFill>
                  <a:srgbClr val="FF0000"/>
                </a:solidFill>
              </a:rPr>
              <a:t>Responds well to simple analgesia </a:t>
            </a:r>
          </a:p>
        </p:txBody>
      </p:sp>
      <p:sp>
        <p:nvSpPr>
          <p:cNvPr id="7" name="TextBox 6">
            <a:extLst>
              <a:ext uri="{FF2B5EF4-FFF2-40B4-BE49-F238E27FC236}">
                <a16:creationId xmlns:a16="http://schemas.microsoft.com/office/drawing/2014/main" id="{DA208C81-394C-CEDB-507C-C0252C4CA9E7}"/>
              </a:ext>
            </a:extLst>
          </p:cNvPr>
          <p:cNvSpPr txBox="1"/>
          <p:nvPr/>
        </p:nvSpPr>
        <p:spPr>
          <a:xfrm>
            <a:off x="0" y="-4207"/>
            <a:ext cx="1698170" cy="369332"/>
          </a:xfrm>
          <a:prstGeom prst="rect">
            <a:avLst/>
          </a:prstGeom>
          <a:noFill/>
          <a:ln>
            <a:solidFill>
              <a:srgbClr val="FF0000"/>
            </a:solidFill>
          </a:ln>
        </p:spPr>
        <p:txBody>
          <a:bodyPr wrap="square" rtlCol="0">
            <a:spAutoFit/>
          </a:bodyPr>
          <a:lstStyle/>
          <a:p>
            <a:pPr algn="ctr"/>
            <a:r>
              <a:rPr lang="en-US" dirty="0">
                <a:solidFill>
                  <a:srgbClr val="FF0000"/>
                </a:solidFill>
              </a:rPr>
              <a:t>Facial pain</a:t>
            </a:r>
          </a:p>
        </p:txBody>
      </p:sp>
      <p:sp>
        <p:nvSpPr>
          <p:cNvPr id="9" name="TextBox 8">
            <a:extLst>
              <a:ext uri="{FF2B5EF4-FFF2-40B4-BE49-F238E27FC236}">
                <a16:creationId xmlns:a16="http://schemas.microsoft.com/office/drawing/2014/main" id="{C5C181AC-4661-59D7-C188-409D0D289A9F}"/>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11" name="TextBox 10">
            <a:extLst>
              <a:ext uri="{FF2B5EF4-FFF2-40B4-BE49-F238E27FC236}">
                <a16:creationId xmlns:a16="http://schemas.microsoft.com/office/drawing/2014/main" id="{9B8FE6CF-5C79-2947-5204-E911B746D583}"/>
              </a:ext>
            </a:extLst>
          </p:cNvPr>
          <p:cNvSpPr txBox="1"/>
          <p:nvPr/>
        </p:nvSpPr>
        <p:spPr>
          <a:xfrm>
            <a:off x="46655" y="357352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3" name="TextBox 12">
            <a:extLst>
              <a:ext uri="{FF2B5EF4-FFF2-40B4-BE49-F238E27FC236}">
                <a16:creationId xmlns:a16="http://schemas.microsoft.com/office/drawing/2014/main" id="{AB5CD215-3D63-59C0-C324-DD7FBFC7B289}"/>
              </a:ext>
            </a:extLst>
          </p:cNvPr>
          <p:cNvSpPr txBox="1"/>
          <p:nvPr/>
        </p:nvSpPr>
        <p:spPr>
          <a:xfrm>
            <a:off x="46655" y="133928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18547673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21E3B-BD0A-8005-D96B-9D05E0219EE7}"/>
              </a:ext>
            </a:extLst>
          </p:cNvPr>
          <p:cNvSpPr>
            <a:spLocks noGrp="1"/>
          </p:cNvSpPr>
          <p:nvPr>
            <p:ph type="title"/>
          </p:nvPr>
        </p:nvSpPr>
        <p:spPr/>
        <p:txBody>
          <a:bodyPr/>
          <a:lstStyle/>
          <a:p>
            <a:r>
              <a:rPr lang="en-US" b="1" dirty="0">
                <a:solidFill>
                  <a:srgbClr val="FF0000"/>
                </a:solidFill>
              </a:rPr>
              <a:t>Post-herpetic neuralgia</a:t>
            </a:r>
          </a:p>
        </p:txBody>
      </p:sp>
      <p:sp>
        <p:nvSpPr>
          <p:cNvPr id="3" name="Content Placeholder 2">
            <a:extLst>
              <a:ext uri="{FF2B5EF4-FFF2-40B4-BE49-F238E27FC236}">
                <a16:creationId xmlns:a16="http://schemas.microsoft.com/office/drawing/2014/main" id="{9F123BBC-D315-9271-8BE4-D242C8D8A65C}"/>
              </a:ext>
            </a:extLst>
          </p:cNvPr>
          <p:cNvSpPr>
            <a:spLocks noGrp="1"/>
          </p:cNvSpPr>
          <p:nvPr>
            <p:ph idx="1"/>
          </p:nvPr>
        </p:nvSpPr>
        <p:spPr/>
        <p:txBody>
          <a:bodyPr>
            <a:normAutofit/>
          </a:bodyPr>
          <a:lstStyle/>
          <a:p>
            <a:r>
              <a:rPr lang="en-US" sz="2600" dirty="0"/>
              <a:t>Patients who have suffered shingles in one of the branches of the trigeminal nerve (often the first – zoster ophthalmicus) may experience persistent facial pain after the rash has healed. </a:t>
            </a:r>
          </a:p>
          <a:p>
            <a:r>
              <a:rPr lang="en-US" sz="2600" dirty="0"/>
              <a:t>The pain may be very severe and intractable, lasting 2–3 years after the eruption, but sometimes responds to tricyclic antidepressants, carbamazepine or topical application of capsaicin.</a:t>
            </a:r>
          </a:p>
          <a:p>
            <a:r>
              <a:rPr lang="en-US" sz="2600" b="1" dirty="0"/>
              <a:t>Risk factors</a:t>
            </a:r>
            <a:r>
              <a:rPr lang="en-US" sz="2600" dirty="0"/>
              <a:t>:</a:t>
            </a:r>
          </a:p>
          <a:p>
            <a:pPr lvl="1"/>
            <a:r>
              <a:rPr lang="en-US" sz="2200" dirty="0"/>
              <a:t>Age &gt; 50 years (Strong association with age)</a:t>
            </a:r>
          </a:p>
          <a:p>
            <a:pPr lvl="1"/>
            <a:r>
              <a:rPr lang="en-US" sz="2200" dirty="0"/>
              <a:t>Severe infection</a:t>
            </a:r>
          </a:p>
          <a:p>
            <a:pPr lvl="1"/>
            <a:r>
              <a:rPr lang="en-US" sz="2200" dirty="0"/>
              <a:t>Ocular involvement</a:t>
            </a:r>
          </a:p>
          <a:p>
            <a:pPr lvl="1"/>
            <a:r>
              <a:rPr lang="en-US" sz="2200" dirty="0"/>
              <a:t>Immunosuppression</a:t>
            </a:r>
          </a:p>
        </p:txBody>
      </p:sp>
      <p:sp>
        <p:nvSpPr>
          <p:cNvPr id="5" name="TextBox 4">
            <a:extLst>
              <a:ext uri="{FF2B5EF4-FFF2-40B4-BE49-F238E27FC236}">
                <a16:creationId xmlns:a16="http://schemas.microsoft.com/office/drawing/2014/main" id="{F5B4EB2D-773A-AE03-60F9-C8C272B8DCD4}"/>
              </a:ext>
            </a:extLst>
          </p:cNvPr>
          <p:cNvSpPr txBox="1"/>
          <p:nvPr/>
        </p:nvSpPr>
        <p:spPr>
          <a:xfrm>
            <a:off x="0" y="-4207"/>
            <a:ext cx="1698170" cy="369332"/>
          </a:xfrm>
          <a:prstGeom prst="rect">
            <a:avLst/>
          </a:prstGeom>
          <a:noFill/>
          <a:ln>
            <a:solidFill>
              <a:srgbClr val="0070C0"/>
            </a:solidFill>
          </a:ln>
        </p:spPr>
        <p:txBody>
          <a:bodyPr wrap="square" rtlCol="0">
            <a:spAutoFit/>
          </a:bodyPr>
          <a:lstStyle/>
          <a:p>
            <a:pPr algn="ctr"/>
            <a:r>
              <a:rPr lang="en-US" dirty="0">
                <a:solidFill>
                  <a:srgbClr val="0070C0"/>
                </a:solidFill>
              </a:rPr>
              <a:t>Facial pain</a:t>
            </a:r>
          </a:p>
        </p:txBody>
      </p:sp>
      <p:sp>
        <p:nvSpPr>
          <p:cNvPr id="7" name="TextBox 6">
            <a:extLst>
              <a:ext uri="{FF2B5EF4-FFF2-40B4-BE49-F238E27FC236}">
                <a16:creationId xmlns:a16="http://schemas.microsoft.com/office/drawing/2014/main" id="{FE6E13BF-9CC8-83E7-4BAA-C814F46B6CD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8835807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B913-084F-2A89-CEC3-A14E4CDFEF92}"/>
              </a:ext>
            </a:extLst>
          </p:cNvPr>
          <p:cNvSpPr>
            <a:spLocks noGrp="1"/>
          </p:cNvSpPr>
          <p:nvPr>
            <p:ph type="title"/>
          </p:nvPr>
        </p:nvSpPr>
        <p:spPr/>
        <p:txBody>
          <a:bodyPr/>
          <a:lstStyle/>
          <a:p>
            <a:r>
              <a:rPr lang="en-US" dirty="0"/>
              <a:t>MCQ – Post-herpetic neuralgia</a:t>
            </a:r>
          </a:p>
        </p:txBody>
      </p:sp>
      <p:sp>
        <p:nvSpPr>
          <p:cNvPr id="3" name="Content Placeholder 2">
            <a:extLst>
              <a:ext uri="{FF2B5EF4-FFF2-40B4-BE49-F238E27FC236}">
                <a16:creationId xmlns:a16="http://schemas.microsoft.com/office/drawing/2014/main" id="{6A6C6AC5-6174-98ED-48B1-B81DC182BDC4}"/>
              </a:ext>
            </a:extLst>
          </p:cNvPr>
          <p:cNvSpPr>
            <a:spLocks noGrp="1"/>
          </p:cNvSpPr>
          <p:nvPr>
            <p:ph idx="1"/>
          </p:nvPr>
        </p:nvSpPr>
        <p:spPr/>
        <p:txBody>
          <a:bodyPr/>
          <a:lstStyle/>
          <a:p>
            <a:r>
              <a:rPr lang="en-US" dirty="0"/>
              <a:t>A 60 years old notes increasingly severe pain on the right side of the face followed by eruption of a vesicular lesion on the area. Which of the following may be at risk of experiencing ?</a:t>
            </a:r>
          </a:p>
          <a:p>
            <a:pPr marL="914400" lvl="1" indent="-457200">
              <a:buFont typeface="+mj-lt"/>
              <a:buAutoNum type="alphaLcPeriod"/>
            </a:pPr>
            <a:r>
              <a:rPr lang="en-US" dirty="0">
                <a:solidFill>
                  <a:srgbClr val="FF0000"/>
                </a:solidFill>
              </a:rPr>
              <a:t>Ocular complications</a:t>
            </a:r>
          </a:p>
          <a:p>
            <a:pPr marL="914400" lvl="1" indent="-457200">
              <a:buFont typeface="+mj-lt"/>
              <a:buAutoNum type="alphaLcPeriod"/>
            </a:pPr>
            <a:r>
              <a:rPr lang="en-US" dirty="0"/>
              <a:t>Disseminated infection</a:t>
            </a:r>
          </a:p>
          <a:p>
            <a:pPr marL="914400" lvl="1" indent="-457200">
              <a:buFont typeface="+mj-lt"/>
              <a:buAutoNum type="alphaLcPeriod"/>
            </a:pPr>
            <a:r>
              <a:rPr lang="en-US" dirty="0"/>
              <a:t>Cavernous sinus thrombosis</a:t>
            </a:r>
          </a:p>
          <a:p>
            <a:pPr marL="914400" lvl="1" indent="-457200">
              <a:buFont typeface="+mj-lt"/>
              <a:buAutoNum type="alphaLcPeriod"/>
            </a:pPr>
            <a:r>
              <a:rPr lang="en-US" dirty="0"/>
              <a:t>Meningitis </a:t>
            </a:r>
          </a:p>
          <a:p>
            <a:pPr marL="914400" lvl="1" indent="-457200">
              <a:buFont typeface="+mj-lt"/>
              <a:buAutoNum type="alphaLcPeriod"/>
            </a:pPr>
            <a:r>
              <a:rPr lang="en-US" dirty="0"/>
              <a:t>Trigeminal neuralgia</a:t>
            </a:r>
          </a:p>
        </p:txBody>
      </p:sp>
      <p:sp>
        <p:nvSpPr>
          <p:cNvPr id="5" name="TextBox 4">
            <a:extLst>
              <a:ext uri="{FF2B5EF4-FFF2-40B4-BE49-F238E27FC236}">
                <a16:creationId xmlns:a16="http://schemas.microsoft.com/office/drawing/2014/main" id="{CB009DE7-CFFB-6936-EAFA-91458349EAC0}"/>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sz="1800" b="1" dirty="0">
                <a:solidFill>
                  <a:srgbClr val="FF0000"/>
                </a:solidFill>
              </a:rPr>
              <a:t>فاينل (</a:t>
            </a:r>
            <a:r>
              <a:rPr lang="en-US" sz="1800" b="1" dirty="0">
                <a:solidFill>
                  <a:srgbClr val="FF0000"/>
                </a:solidFill>
              </a:rPr>
              <a:t>1</a:t>
            </a:r>
            <a:r>
              <a:rPr lang="ar-JO" sz="1800" b="1" dirty="0">
                <a:solidFill>
                  <a:srgbClr val="FF0000"/>
                </a:solidFill>
              </a:rPr>
              <a:t>)</a:t>
            </a:r>
            <a:endParaRPr lang="en-US" sz="1800" b="1" dirty="0">
              <a:solidFill>
                <a:srgbClr val="FF0000"/>
              </a:solidFill>
            </a:endParaRPr>
          </a:p>
        </p:txBody>
      </p:sp>
      <p:sp>
        <p:nvSpPr>
          <p:cNvPr id="7" name="TextBox 6">
            <a:extLst>
              <a:ext uri="{FF2B5EF4-FFF2-40B4-BE49-F238E27FC236}">
                <a16:creationId xmlns:a16="http://schemas.microsoft.com/office/drawing/2014/main" id="{9F7ECEA3-F9BD-8577-3085-130764285A53}"/>
              </a:ext>
            </a:extLst>
          </p:cNvPr>
          <p:cNvSpPr txBox="1"/>
          <p:nvPr/>
        </p:nvSpPr>
        <p:spPr>
          <a:xfrm>
            <a:off x="0" y="-4207"/>
            <a:ext cx="1698170" cy="369332"/>
          </a:xfrm>
          <a:prstGeom prst="rect">
            <a:avLst/>
          </a:prstGeom>
          <a:noFill/>
          <a:ln>
            <a:solidFill>
              <a:srgbClr val="FF0000"/>
            </a:solidFill>
          </a:ln>
        </p:spPr>
        <p:txBody>
          <a:bodyPr wrap="square" rtlCol="0">
            <a:spAutoFit/>
          </a:bodyPr>
          <a:lstStyle/>
          <a:p>
            <a:pPr algn="ctr"/>
            <a:r>
              <a:rPr lang="en-US" dirty="0">
                <a:solidFill>
                  <a:srgbClr val="FF0000"/>
                </a:solidFill>
              </a:rPr>
              <a:t>Facial pain</a:t>
            </a:r>
          </a:p>
        </p:txBody>
      </p:sp>
    </p:spTree>
    <p:extLst>
      <p:ext uri="{BB962C8B-B14F-4D97-AF65-F5344CB8AC3E}">
        <p14:creationId xmlns:p14="http://schemas.microsoft.com/office/powerpoint/2010/main" val="9324640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472C-9526-88EB-7DFC-C6B02737A92A}"/>
              </a:ext>
            </a:extLst>
          </p:cNvPr>
          <p:cNvSpPr>
            <a:spLocks noGrp="1"/>
          </p:cNvSpPr>
          <p:nvPr>
            <p:ph type="title"/>
          </p:nvPr>
        </p:nvSpPr>
        <p:spPr>
          <a:xfrm>
            <a:off x="311020" y="365125"/>
            <a:ext cx="11569959" cy="762339"/>
          </a:xfrm>
        </p:spPr>
        <p:txBody>
          <a:bodyPr>
            <a:noAutofit/>
          </a:bodyPr>
          <a:lstStyle/>
          <a:p>
            <a:r>
              <a:rPr lang="en-US" sz="2800" dirty="0"/>
              <a:t>Compare between Migraine, Cluster headache and Temporal arteritis headache</a:t>
            </a:r>
            <a:endParaRPr lang="en-US" sz="2800" b="1" dirty="0"/>
          </a:p>
        </p:txBody>
      </p:sp>
      <p:sp>
        <p:nvSpPr>
          <p:cNvPr id="5" name="TextBox 4">
            <a:extLst>
              <a:ext uri="{FF2B5EF4-FFF2-40B4-BE49-F238E27FC236}">
                <a16:creationId xmlns:a16="http://schemas.microsoft.com/office/drawing/2014/main" id="{3BE405AE-92FA-3B88-A9A4-DFCE70B277BD}"/>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graphicFrame>
        <p:nvGraphicFramePr>
          <p:cNvPr id="7" name="Content Placeholder 3">
            <a:extLst>
              <a:ext uri="{FF2B5EF4-FFF2-40B4-BE49-F238E27FC236}">
                <a16:creationId xmlns:a16="http://schemas.microsoft.com/office/drawing/2014/main" id="{869B254A-B595-E8E9-4589-E98CEFD22634}"/>
              </a:ext>
            </a:extLst>
          </p:cNvPr>
          <p:cNvGraphicFramePr/>
          <p:nvPr>
            <p:extLst>
              <p:ext uri="{D42A27DB-BD31-4B8C-83A1-F6EECF244321}">
                <p14:modId xmlns:p14="http://schemas.microsoft.com/office/powerpoint/2010/main" val="1012469336"/>
              </p:ext>
            </p:extLst>
          </p:nvPr>
        </p:nvGraphicFramePr>
        <p:xfrm>
          <a:off x="311021" y="1127465"/>
          <a:ext cx="11569960" cy="508443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48408">
                  <a:extLst>
                    <a:ext uri="{9D8B030D-6E8A-4147-A177-3AD203B41FA5}">
                      <a16:colId xmlns:a16="http://schemas.microsoft.com/office/drawing/2014/main" val="20000"/>
                    </a:ext>
                  </a:extLst>
                </a:gridCol>
                <a:gridCol w="3307184">
                  <a:extLst>
                    <a:ext uri="{9D8B030D-6E8A-4147-A177-3AD203B41FA5}">
                      <a16:colId xmlns:a16="http://schemas.microsoft.com/office/drawing/2014/main" val="20001"/>
                    </a:ext>
                  </a:extLst>
                </a:gridCol>
                <a:gridCol w="3307184">
                  <a:extLst>
                    <a:ext uri="{9D8B030D-6E8A-4147-A177-3AD203B41FA5}">
                      <a16:colId xmlns:a16="http://schemas.microsoft.com/office/drawing/2014/main" val="20002"/>
                    </a:ext>
                  </a:extLst>
                </a:gridCol>
                <a:gridCol w="3307184">
                  <a:extLst>
                    <a:ext uri="{9D8B030D-6E8A-4147-A177-3AD203B41FA5}">
                      <a16:colId xmlns:a16="http://schemas.microsoft.com/office/drawing/2014/main" val="20003"/>
                    </a:ext>
                  </a:extLst>
                </a:gridCol>
              </a:tblGrid>
              <a:tr h="337219">
                <a:tc>
                  <a:txBody>
                    <a:bodyPr/>
                    <a:lstStyle/>
                    <a:p>
                      <a:pPr algn="ctr" rtl="0"/>
                      <a:endParaRPr lang="en-US" sz="2200" dirty="0"/>
                    </a:p>
                  </a:txBody>
                  <a:tcPr marL="51435" marR="51435" marT="25717" marB="25717" anchor="ctr"/>
                </a:tc>
                <a:tc>
                  <a:txBody>
                    <a:bodyPr/>
                    <a:lstStyle/>
                    <a:p>
                      <a:pPr algn="ctr" rtl="0"/>
                      <a:r>
                        <a:rPr lang="en-US" sz="2400" dirty="0"/>
                        <a:t>Migraine </a:t>
                      </a:r>
                    </a:p>
                  </a:txBody>
                  <a:tcPr marL="51435" marR="51435" marT="25717" marB="25717" anchor="ctr"/>
                </a:tc>
                <a:tc>
                  <a:txBody>
                    <a:bodyPr/>
                    <a:lstStyle/>
                    <a:p>
                      <a:pPr algn="ctr" rtl="0"/>
                      <a:r>
                        <a:rPr lang="en-US" sz="2400" dirty="0"/>
                        <a:t>Cluster Headache</a:t>
                      </a:r>
                    </a:p>
                  </a:txBody>
                  <a:tcPr marL="51435" marR="51435" marT="25717" marB="25717" anchor="ctr"/>
                </a:tc>
                <a:tc>
                  <a:txBody>
                    <a:bodyPr/>
                    <a:lstStyle/>
                    <a:p>
                      <a:pPr algn="ctr" rtl="0"/>
                      <a:r>
                        <a:rPr lang="en-US" sz="2400" dirty="0"/>
                        <a:t>Temporal Arteritis</a:t>
                      </a:r>
                    </a:p>
                  </a:txBody>
                  <a:tcPr marL="51435" marR="51435" marT="25717" marB="25717" anchor="ctr"/>
                </a:tc>
                <a:extLst>
                  <a:ext uri="{0D108BD9-81ED-4DB2-BD59-A6C34878D82A}">
                    <a16:rowId xmlns:a16="http://schemas.microsoft.com/office/drawing/2014/main" val="10000"/>
                  </a:ext>
                </a:extLst>
              </a:tr>
              <a:tr h="646731">
                <a:tc>
                  <a:txBody>
                    <a:bodyPr/>
                    <a:lstStyle/>
                    <a:p>
                      <a:pPr algn="ctr" rtl="0"/>
                      <a:r>
                        <a:rPr lang="en-US" sz="2200" dirty="0"/>
                        <a:t>Epidemiology</a:t>
                      </a:r>
                    </a:p>
                    <a:p>
                      <a:pPr algn="ctr" rtl="0"/>
                      <a:r>
                        <a:rPr lang="en-US" sz="2200" dirty="0"/>
                        <a:t>(Age, Sex)</a:t>
                      </a:r>
                    </a:p>
                  </a:txBody>
                  <a:tcPr marL="51435" marR="51435" marT="25717" marB="25717" anchor="ctr"/>
                </a:tc>
                <a:tc>
                  <a:txBody>
                    <a:bodyPr/>
                    <a:lstStyle/>
                    <a:p>
                      <a:pPr algn="ctr" rtl="0"/>
                      <a:r>
                        <a:rPr lang="en-US" sz="2200" dirty="0"/>
                        <a:t>Common in females (75%)</a:t>
                      </a:r>
                    </a:p>
                    <a:p>
                      <a:pPr algn="ctr" rtl="0"/>
                      <a:r>
                        <a:rPr lang="en-US" sz="2200" dirty="0"/>
                        <a:t>Common in adolescence</a:t>
                      </a:r>
                    </a:p>
                  </a:txBody>
                  <a:tcPr marL="51435" marR="51435" marT="25717" marB="25717" anchor="ctr"/>
                </a:tc>
                <a:tc>
                  <a:txBody>
                    <a:bodyPr/>
                    <a:lstStyle/>
                    <a:p>
                      <a:pPr algn="ctr" rtl="0"/>
                      <a:r>
                        <a:rPr lang="en-US" sz="2200" u="none" dirty="0"/>
                        <a:t>Common in males (2:1)</a:t>
                      </a:r>
                    </a:p>
                    <a:p>
                      <a:pPr algn="ctr" rtl="0"/>
                      <a:r>
                        <a:rPr lang="en-US" sz="2200" u="none" dirty="0"/>
                        <a:t>Older than 30</a:t>
                      </a:r>
                    </a:p>
                  </a:txBody>
                  <a:tcPr marL="51435" marR="51435" marT="25717" marB="25717" anchor="ctr"/>
                </a:tc>
                <a:tc>
                  <a:txBody>
                    <a:bodyPr/>
                    <a:lstStyle/>
                    <a:p>
                      <a:pPr algn="ctr" rtl="0"/>
                      <a:r>
                        <a:rPr lang="en-US" sz="2200" u="none" dirty="0"/>
                        <a:t>Common in females</a:t>
                      </a:r>
                    </a:p>
                    <a:p>
                      <a:pPr algn="ctr" rtl="0"/>
                      <a:r>
                        <a:rPr lang="en-US" sz="2200" u="none" dirty="0"/>
                        <a:t>Older than 50</a:t>
                      </a:r>
                    </a:p>
                  </a:txBody>
                  <a:tcPr marL="51435" marR="51435" marT="25717" marB="25717" anchor="ctr"/>
                </a:tc>
                <a:extLst>
                  <a:ext uri="{0D108BD9-81ED-4DB2-BD59-A6C34878D82A}">
                    <a16:rowId xmlns:a16="http://schemas.microsoft.com/office/drawing/2014/main" val="10001"/>
                  </a:ext>
                </a:extLst>
              </a:tr>
              <a:tr h="337219">
                <a:tc>
                  <a:txBody>
                    <a:bodyPr/>
                    <a:lstStyle/>
                    <a:p>
                      <a:pPr algn="ctr" rtl="0"/>
                      <a:r>
                        <a:rPr lang="en-US" sz="2200" dirty="0"/>
                        <a:t>Duration</a:t>
                      </a:r>
                    </a:p>
                  </a:txBody>
                  <a:tcPr marL="51435" marR="51435" marT="25717" marB="25717" anchor="ctr"/>
                </a:tc>
                <a:tc>
                  <a:txBody>
                    <a:bodyPr/>
                    <a:lstStyle/>
                    <a:p>
                      <a:pPr algn="ctr" rtl="0"/>
                      <a:r>
                        <a:rPr lang="en-US" sz="2200" dirty="0"/>
                        <a:t>Few hours to three days</a:t>
                      </a:r>
                    </a:p>
                  </a:txBody>
                  <a:tcPr marL="51435" marR="51435" marT="25717" marB="25717" anchor="ctr"/>
                </a:tc>
                <a:tc>
                  <a:txBody>
                    <a:bodyPr/>
                    <a:lstStyle/>
                    <a:p>
                      <a:pPr algn="ctr" rtl="0"/>
                      <a:r>
                        <a:rPr lang="en-US" sz="2200" dirty="0"/>
                        <a:t>15 mins to few hours</a:t>
                      </a:r>
                    </a:p>
                  </a:txBody>
                  <a:tcPr marL="51435" marR="51435" marT="25717" marB="25717" anchor="ctr"/>
                </a:tc>
                <a:tc>
                  <a:txBody>
                    <a:bodyPr/>
                    <a:lstStyle/>
                    <a:p>
                      <a:pPr algn="ctr" rtl="0"/>
                      <a:r>
                        <a:rPr lang="en-US" sz="2200" dirty="0"/>
                        <a:t>Hours to days</a:t>
                      </a:r>
                    </a:p>
                  </a:txBody>
                  <a:tcPr marL="51435" marR="51435" marT="25717" marB="25717" anchor="ctr"/>
                </a:tc>
                <a:extLst>
                  <a:ext uri="{0D108BD9-81ED-4DB2-BD59-A6C34878D82A}">
                    <a16:rowId xmlns:a16="http://schemas.microsoft.com/office/drawing/2014/main" val="10002"/>
                  </a:ext>
                </a:extLst>
              </a:tr>
              <a:tr h="921954">
                <a:tc>
                  <a:txBody>
                    <a:bodyPr/>
                    <a:lstStyle/>
                    <a:p>
                      <a:pPr algn="ctr" rtl="0"/>
                      <a:r>
                        <a:rPr lang="en-US" sz="2200" dirty="0"/>
                        <a:t>Location</a:t>
                      </a:r>
                    </a:p>
                  </a:txBody>
                  <a:tcPr marL="51435" marR="51435" marT="25717" marB="25717" anchor="ctr"/>
                </a:tc>
                <a:tc>
                  <a:txBody>
                    <a:bodyPr/>
                    <a:lstStyle/>
                    <a:p>
                      <a:pPr algn="ctr" rtl="0"/>
                      <a:r>
                        <a:rPr lang="en-US" sz="2200" dirty="0"/>
                        <a:t>Unilateral frontotemporal and ocular</a:t>
                      </a:r>
                    </a:p>
                  </a:txBody>
                  <a:tcPr marL="51435" marR="51435" marT="25717" marB="25717" anchor="ctr"/>
                </a:tc>
                <a:tc>
                  <a:txBody>
                    <a:bodyPr/>
                    <a:lstStyle/>
                    <a:p>
                      <a:pPr algn="ctr" rtl="0"/>
                      <a:r>
                        <a:rPr lang="en-US" sz="2200" dirty="0"/>
                        <a:t>unilateral</a:t>
                      </a:r>
                    </a:p>
                    <a:p>
                      <a:pPr algn="ctr" rtl="0"/>
                      <a:r>
                        <a:rPr lang="en-US" sz="2200" dirty="0"/>
                        <a:t>Periorbital, may radiate to the neck and shoulder</a:t>
                      </a:r>
                    </a:p>
                  </a:txBody>
                  <a:tcPr marL="51435" marR="51435" marT="25717" marB="25717" anchor="ctr"/>
                </a:tc>
                <a:tc>
                  <a:txBody>
                    <a:bodyPr/>
                    <a:lstStyle/>
                    <a:p>
                      <a:pPr algn="ctr" rtl="0"/>
                      <a:r>
                        <a:rPr lang="en-US" sz="2200" dirty="0"/>
                        <a:t>Temporal region</a:t>
                      </a:r>
                    </a:p>
                  </a:txBody>
                  <a:tcPr marL="51435" marR="51435" marT="25717" marB="25717" anchor="ctr"/>
                </a:tc>
                <a:extLst>
                  <a:ext uri="{0D108BD9-81ED-4DB2-BD59-A6C34878D82A}">
                    <a16:rowId xmlns:a16="http://schemas.microsoft.com/office/drawing/2014/main" val="10003"/>
                  </a:ext>
                </a:extLst>
              </a:tr>
              <a:tr h="337219">
                <a:tc>
                  <a:txBody>
                    <a:bodyPr/>
                    <a:lstStyle/>
                    <a:p>
                      <a:pPr algn="ctr" rtl="0"/>
                      <a:r>
                        <a:rPr lang="en-US" sz="2200" dirty="0"/>
                        <a:t>Nature</a:t>
                      </a:r>
                    </a:p>
                  </a:txBody>
                  <a:tcPr marL="51435" marR="51435" marT="25717" marB="25717" anchor="ctr"/>
                </a:tc>
                <a:tc>
                  <a:txBody>
                    <a:bodyPr/>
                    <a:lstStyle/>
                    <a:p>
                      <a:pPr algn="ctr" rtl="0"/>
                      <a:r>
                        <a:rPr lang="en-US" sz="2200" dirty="0"/>
                        <a:t>Throbbing </a:t>
                      </a:r>
                    </a:p>
                  </a:txBody>
                  <a:tcPr marL="51435" marR="51435" marT="25717" marB="25717" anchor="ctr"/>
                </a:tc>
                <a:tc>
                  <a:txBody>
                    <a:bodyPr/>
                    <a:lstStyle/>
                    <a:p>
                      <a:pPr algn="ctr" rtl="0"/>
                      <a:r>
                        <a:rPr lang="en-US" sz="2200" dirty="0"/>
                        <a:t>Stabbing</a:t>
                      </a:r>
                    </a:p>
                  </a:txBody>
                  <a:tcPr marL="51435" marR="51435" marT="25717" marB="25717" anchor="ctr"/>
                </a:tc>
                <a:tc>
                  <a:txBody>
                    <a:bodyPr/>
                    <a:lstStyle/>
                    <a:p>
                      <a:pPr algn="ctr" rtl="0"/>
                      <a:r>
                        <a:rPr lang="en-US" sz="2200" dirty="0"/>
                        <a:t>Throbbing</a:t>
                      </a:r>
                    </a:p>
                  </a:txBody>
                  <a:tcPr marL="51435" marR="51435" marT="25717" marB="25717" anchor="ctr"/>
                </a:tc>
                <a:extLst>
                  <a:ext uri="{0D108BD9-81ED-4DB2-BD59-A6C34878D82A}">
                    <a16:rowId xmlns:a16="http://schemas.microsoft.com/office/drawing/2014/main" val="10004"/>
                  </a:ext>
                </a:extLst>
              </a:tr>
              <a:tr h="1214322">
                <a:tc>
                  <a:txBody>
                    <a:bodyPr/>
                    <a:lstStyle/>
                    <a:p>
                      <a:pPr algn="ctr" rtl="0"/>
                      <a:r>
                        <a:rPr lang="en-US" sz="2200" dirty="0"/>
                        <a:t>Associated symptoms</a:t>
                      </a:r>
                    </a:p>
                  </a:txBody>
                  <a:tcPr marL="51435" marR="51435" marT="25717" marB="25717" anchor="ctr"/>
                </a:tc>
                <a:tc>
                  <a:txBody>
                    <a:bodyPr/>
                    <a:lstStyle/>
                    <a:p>
                      <a:pPr algn="ctr" rtl="0"/>
                      <a:r>
                        <a:rPr lang="en-US" sz="2200" dirty="0"/>
                        <a:t>Nausea, vomiting, photophobia, phonophobia, fatigue, light-headedness</a:t>
                      </a:r>
                    </a:p>
                  </a:txBody>
                  <a:tcPr marL="51435" marR="51435" marT="25717" marB="25717" anchor="ctr"/>
                </a:tc>
                <a:tc>
                  <a:txBody>
                    <a:bodyPr/>
                    <a:lstStyle/>
                    <a:p>
                      <a:pPr algn="ctr" rtl="0"/>
                      <a:r>
                        <a:rPr lang="en-US" sz="2200" dirty="0"/>
                        <a:t>Ptosis, meiosis, conjunctival injection, lid edema, rhinorrhea, lacrimation</a:t>
                      </a:r>
                    </a:p>
                  </a:txBody>
                  <a:tcPr marL="51435" marR="51435" marT="25717" marB="25717" anchor="ctr"/>
                </a:tc>
                <a:tc>
                  <a:txBody>
                    <a:bodyPr/>
                    <a:lstStyle/>
                    <a:p>
                      <a:pPr algn="ctr" rtl="0"/>
                      <a:r>
                        <a:rPr lang="en-US" sz="2200" dirty="0"/>
                        <a:t>Jaw and tongue claudication, tinnitus, decreased visual acuity or sudden visual loss</a:t>
                      </a:r>
                    </a:p>
                  </a:txBody>
                  <a:tcPr marL="51435" marR="51435" marT="25717" marB="25717" anchor="ctr"/>
                </a:tc>
                <a:extLst>
                  <a:ext uri="{0D108BD9-81ED-4DB2-BD59-A6C34878D82A}">
                    <a16:rowId xmlns:a16="http://schemas.microsoft.com/office/drawing/2014/main" val="10005"/>
                  </a:ext>
                </a:extLst>
              </a:tr>
              <a:tr h="629586">
                <a:tc>
                  <a:txBody>
                    <a:bodyPr/>
                    <a:lstStyle/>
                    <a:p>
                      <a:pPr algn="ctr" rtl="0"/>
                      <a:r>
                        <a:rPr lang="en-US" sz="2200" dirty="0"/>
                        <a:t>Treatment</a:t>
                      </a:r>
                    </a:p>
                  </a:txBody>
                  <a:tcPr marL="51435" marR="51435" marT="25717" marB="25717" anchor="ctr"/>
                </a:tc>
                <a:tc>
                  <a:txBody>
                    <a:bodyPr/>
                    <a:lstStyle/>
                    <a:p>
                      <a:pPr algn="ctr" rtl="0"/>
                      <a:r>
                        <a:rPr lang="en-US" sz="2200" dirty="0"/>
                        <a:t>NSAIDs, triptans, opioids, ergotamine</a:t>
                      </a:r>
                    </a:p>
                  </a:txBody>
                  <a:tcPr marL="51435" marR="51435" marT="25717" marB="25717" anchor="ctr"/>
                </a:tc>
                <a:tc>
                  <a:txBody>
                    <a:bodyPr/>
                    <a:lstStyle/>
                    <a:p>
                      <a:pPr algn="ctr" rtl="0"/>
                      <a:r>
                        <a:rPr lang="en-US" sz="2200" dirty="0"/>
                        <a:t>Sumatriptan, Dihydroergotamine</a:t>
                      </a:r>
                    </a:p>
                  </a:txBody>
                  <a:tcPr marL="51435" marR="51435" marT="25717" marB="25717" anchor="ctr"/>
                </a:tc>
                <a:tc>
                  <a:txBody>
                    <a:bodyPr/>
                    <a:lstStyle/>
                    <a:p>
                      <a:pPr algn="ctr" rtl="0"/>
                      <a:r>
                        <a:rPr lang="en-US" sz="2200" dirty="0"/>
                        <a:t>High dose prednisolone</a:t>
                      </a:r>
                    </a:p>
                  </a:txBody>
                  <a:tcPr marL="51435" marR="51435" marT="25717" marB="2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27670872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5D45-5EE7-B254-3A5D-40C99E0F962C}"/>
              </a:ext>
            </a:extLst>
          </p:cNvPr>
          <p:cNvSpPr>
            <a:spLocks noGrp="1"/>
          </p:cNvSpPr>
          <p:nvPr>
            <p:ph type="title"/>
          </p:nvPr>
        </p:nvSpPr>
        <p:spPr/>
        <p:txBody>
          <a:bodyPr>
            <a:noAutofit/>
          </a:bodyPr>
          <a:lstStyle/>
          <a:p>
            <a:r>
              <a:rPr lang="en-US" sz="3200" dirty="0"/>
              <a:t>Compare between cluster headache and trigeminal neuralgia</a:t>
            </a:r>
          </a:p>
        </p:txBody>
      </p:sp>
      <p:sp>
        <p:nvSpPr>
          <p:cNvPr id="5" name="TextBox 4">
            <a:extLst>
              <a:ext uri="{FF2B5EF4-FFF2-40B4-BE49-F238E27FC236}">
                <a16:creationId xmlns:a16="http://schemas.microsoft.com/office/drawing/2014/main" id="{B1847718-F805-FDA1-8872-7374230AF670}"/>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graphicFrame>
        <p:nvGraphicFramePr>
          <p:cNvPr id="6" name="Content Placeholder 4">
            <a:extLst>
              <a:ext uri="{FF2B5EF4-FFF2-40B4-BE49-F238E27FC236}">
                <a16:creationId xmlns:a16="http://schemas.microsoft.com/office/drawing/2014/main" id="{5A25F9DA-8F70-07D6-9DDA-BCFB40517A84}"/>
              </a:ext>
            </a:extLst>
          </p:cNvPr>
          <p:cNvGraphicFramePr>
            <a:graphicFrameLocks/>
          </p:cNvGraphicFramePr>
          <p:nvPr/>
        </p:nvGraphicFramePr>
        <p:xfrm>
          <a:off x="451757" y="1127465"/>
          <a:ext cx="11288486" cy="51816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2837">
                  <a:extLst>
                    <a:ext uri="{9D8B030D-6E8A-4147-A177-3AD203B41FA5}">
                      <a16:colId xmlns:a16="http://schemas.microsoft.com/office/drawing/2014/main" val="20000"/>
                    </a:ext>
                  </a:extLst>
                </a:gridCol>
                <a:gridCol w="4711467">
                  <a:extLst>
                    <a:ext uri="{9D8B030D-6E8A-4147-A177-3AD203B41FA5}">
                      <a16:colId xmlns:a16="http://schemas.microsoft.com/office/drawing/2014/main" val="20001"/>
                    </a:ext>
                  </a:extLst>
                </a:gridCol>
                <a:gridCol w="4844182">
                  <a:extLst>
                    <a:ext uri="{9D8B030D-6E8A-4147-A177-3AD203B41FA5}">
                      <a16:colId xmlns:a16="http://schemas.microsoft.com/office/drawing/2014/main" val="20002"/>
                    </a:ext>
                  </a:extLst>
                </a:gridCol>
              </a:tblGrid>
              <a:tr h="378026">
                <a:tc>
                  <a:txBody>
                    <a:bodyPr/>
                    <a:lstStyle/>
                    <a:p>
                      <a:pPr algn="ctr" rtl="0"/>
                      <a:endParaRPr lang="en-US" sz="2000" dirty="0"/>
                    </a:p>
                  </a:txBody>
                  <a:tcPr anchor="ctr"/>
                </a:tc>
                <a:tc>
                  <a:txBody>
                    <a:bodyPr/>
                    <a:lstStyle/>
                    <a:p>
                      <a:pPr algn="ctr" rtl="0"/>
                      <a:r>
                        <a:rPr lang="en-US" sz="2400" b="1" dirty="0"/>
                        <a:t>Trigeminal neuralgia </a:t>
                      </a:r>
                    </a:p>
                  </a:txBody>
                  <a:tcPr anchor="ctr"/>
                </a:tc>
                <a:tc>
                  <a:txBody>
                    <a:bodyPr/>
                    <a:lstStyle/>
                    <a:p>
                      <a:pPr algn="ctr" rtl="0"/>
                      <a:r>
                        <a:rPr lang="en-US" sz="2400" b="1" dirty="0"/>
                        <a:t>Cluster headache</a:t>
                      </a:r>
                    </a:p>
                  </a:txBody>
                  <a:tcPr anchor="ctr"/>
                </a:tc>
                <a:extLst>
                  <a:ext uri="{0D108BD9-81ED-4DB2-BD59-A6C34878D82A}">
                    <a16:rowId xmlns:a16="http://schemas.microsoft.com/office/drawing/2014/main" val="10000"/>
                  </a:ext>
                </a:extLst>
              </a:tr>
              <a:tr h="831656">
                <a:tc>
                  <a:txBody>
                    <a:bodyPr/>
                    <a:lstStyle/>
                    <a:p>
                      <a:pPr algn="ctr" rtl="0"/>
                      <a:r>
                        <a:rPr lang="en-US" sz="2000" dirty="0"/>
                        <a:t>Nature of the pain </a:t>
                      </a:r>
                    </a:p>
                  </a:txBody>
                  <a:tcPr anchor="ctr"/>
                </a:tc>
                <a:tc>
                  <a:txBody>
                    <a:bodyPr/>
                    <a:lstStyle/>
                    <a:p>
                      <a:pPr algn="ctr" rtl="0"/>
                      <a:r>
                        <a:rPr lang="en-US" sz="2000" b="0" i="0" kern="1200" dirty="0">
                          <a:solidFill>
                            <a:schemeClr val="dk1"/>
                          </a:solidFill>
                          <a:effectLst/>
                          <a:latin typeface="+mn-lt"/>
                          <a:ea typeface="+mn-ea"/>
                          <a:cs typeface="+mn-cs"/>
                        </a:rPr>
                        <a:t> severe, sudden, shock-like in one side of the face(sensory distribution of cranial nerve V)</a:t>
                      </a:r>
                      <a:endParaRPr lang="en-US" sz="2000" dirty="0"/>
                    </a:p>
                  </a:txBody>
                  <a:tcPr anchor="ctr"/>
                </a:tc>
                <a:tc>
                  <a:txBody>
                    <a:bodyPr/>
                    <a:lstStyle/>
                    <a:p>
                      <a:pPr algn="ctr" rtl="0"/>
                      <a:r>
                        <a:rPr lang="en-US" sz="2000" dirty="0"/>
                        <a:t> unilateral headache (dull or aching) around the eye or temporal area</a:t>
                      </a:r>
                    </a:p>
                  </a:txBody>
                  <a:tcPr anchor="ctr"/>
                </a:tc>
                <a:extLst>
                  <a:ext uri="{0D108BD9-81ED-4DB2-BD59-A6C34878D82A}">
                    <a16:rowId xmlns:a16="http://schemas.microsoft.com/office/drawing/2014/main" val="10001"/>
                  </a:ext>
                </a:extLst>
              </a:tr>
              <a:tr h="327622">
                <a:tc>
                  <a:txBody>
                    <a:bodyPr/>
                    <a:lstStyle/>
                    <a:p>
                      <a:pPr algn="ctr" rtl="0"/>
                      <a:r>
                        <a:rPr lang="en-US" sz="2000" dirty="0"/>
                        <a:t>Duration</a:t>
                      </a:r>
                    </a:p>
                  </a:txBody>
                  <a:tcPr anchor="ctr"/>
                </a:tc>
                <a:tc>
                  <a:txBody>
                    <a:bodyPr/>
                    <a:lstStyle/>
                    <a:p>
                      <a:pPr algn="ctr" rtl="0"/>
                      <a:r>
                        <a:rPr lang="en-US" sz="2000" b="0" i="0" kern="1200" dirty="0">
                          <a:solidFill>
                            <a:schemeClr val="dk1"/>
                          </a:solidFill>
                          <a:effectLst/>
                          <a:latin typeface="+mn-lt"/>
                          <a:ea typeface="+mn-ea"/>
                          <a:cs typeface="+mn-cs"/>
                        </a:rPr>
                        <a:t>seconds to a few minutes</a:t>
                      </a:r>
                      <a:endParaRPr lang="en-US" sz="2000" dirty="0"/>
                    </a:p>
                  </a:txBody>
                  <a:tcPr anchor="ctr"/>
                </a:tc>
                <a:tc>
                  <a:txBody>
                    <a:bodyPr/>
                    <a:lstStyle/>
                    <a:p>
                      <a:pPr algn="ctr" rtl="0"/>
                      <a:r>
                        <a:rPr lang="en-US" sz="2000" b="0" i="0" kern="1200" dirty="0">
                          <a:solidFill>
                            <a:schemeClr val="dk1"/>
                          </a:solidFill>
                          <a:effectLst/>
                          <a:latin typeface="+mn-lt"/>
                          <a:ea typeface="+mn-ea"/>
                          <a:cs typeface="+mn-cs"/>
                        </a:rPr>
                        <a:t>15 minutes to 3 hours</a:t>
                      </a:r>
                      <a:endParaRPr lang="en-US" sz="2000" dirty="0"/>
                    </a:p>
                  </a:txBody>
                  <a:tcPr anchor="ctr"/>
                </a:tc>
                <a:extLst>
                  <a:ext uri="{0D108BD9-81ED-4DB2-BD59-A6C34878D82A}">
                    <a16:rowId xmlns:a16="http://schemas.microsoft.com/office/drawing/2014/main" val="10002"/>
                  </a:ext>
                </a:extLst>
              </a:tr>
              <a:tr h="579639">
                <a:tc>
                  <a:txBody>
                    <a:bodyPr/>
                    <a:lstStyle/>
                    <a:p>
                      <a:pPr algn="ctr" rtl="0"/>
                      <a:r>
                        <a:rPr lang="en-US" sz="2000" dirty="0"/>
                        <a:t>Frequency</a:t>
                      </a:r>
                    </a:p>
                  </a:txBody>
                  <a:tcPr anchor="ctr"/>
                </a:tc>
                <a:tc>
                  <a:txBody>
                    <a:bodyPr/>
                    <a:lstStyle/>
                    <a:p>
                      <a:pPr algn="ctr" rtl="0"/>
                      <a:r>
                        <a:rPr lang="en-US" sz="2000" dirty="0"/>
                        <a:t>More frequent (</a:t>
                      </a:r>
                      <a:r>
                        <a:rPr lang="en-US" sz="2000" b="0" i="0" kern="1200" dirty="0">
                          <a:solidFill>
                            <a:schemeClr val="dk1"/>
                          </a:solidFill>
                          <a:effectLst/>
                          <a:latin typeface="+mn-lt"/>
                          <a:ea typeface="+mn-ea"/>
                          <a:cs typeface="+mn-cs"/>
                        </a:rPr>
                        <a:t>from less than 1 per day to 12 per day or more)</a:t>
                      </a:r>
                      <a:endParaRPr lang="en-US" sz="2000" dirty="0"/>
                    </a:p>
                  </a:txBody>
                  <a:tcPr anchor="ctr"/>
                </a:tc>
                <a:tc>
                  <a:txBody>
                    <a:bodyPr/>
                    <a:lstStyle/>
                    <a:p>
                      <a:pPr algn="ctr" rtl="0"/>
                      <a:r>
                        <a:rPr lang="en-US" sz="2000" dirty="0"/>
                        <a:t>Less frequent (</a:t>
                      </a:r>
                      <a:r>
                        <a:rPr lang="en-US" sz="2000" b="0" i="0" kern="1200" dirty="0">
                          <a:solidFill>
                            <a:schemeClr val="dk1"/>
                          </a:solidFill>
                          <a:effectLst/>
                          <a:latin typeface="+mn-lt"/>
                          <a:ea typeface="+mn-ea"/>
                          <a:cs typeface="+mn-cs"/>
                        </a:rPr>
                        <a:t>once every other day to 8 times a day)</a:t>
                      </a:r>
                      <a:endParaRPr lang="en-US" sz="2000" dirty="0"/>
                    </a:p>
                  </a:txBody>
                  <a:tcPr anchor="ctr"/>
                </a:tc>
                <a:extLst>
                  <a:ext uri="{0D108BD9-81ED-4DB2-BD59-A6C34878D82A}">
                    <a16:rowId xmlns:a16="http://schemas.microsoft.com/office/drawing/2014/main" val="10003"/>
                  </a:ext>
                </a:extLst>
              </a:tr>
              <a:tr h="1083673">
                <a:tc>
                  <a:txBody>
                    <a:bodyPr/>
                    <a:lstStyle/>
                    <a:p>
                      <a:pPr algn="ctr" rtl="0"/>
                      <a:r>
                        <a:rPr lang="en-US" sz="2000" dirty="0"/>
                        <a:t>Associated symptoms</a:t>
                      </a:r>
                    </a:p>
                  </a:txBody>
                  <a:tcPr anchor="ctr"/>
                </a:tc>
                <a:tc>
                  <a:txBody>
                    <a:bodyPr/>
                    <a:lstStyle/>
                    <a:p>
                      <a:pPr algn="ctr" rtl="0"/>
                      <a:r>
                        <a:rPr lang="en-US" sz="2000" b="0" i="0" kern="1200" dirty="0">
                          <a:solidFill>
                            <a:schemeClr val="dk1"/>
                          </a:solidFill>
                          <a:effectLst/>
                          <a:latin typeface="+mn-lt"/>
                          <a:ea typeface="+mn-ea"/>
                          <a:cs typeface="+mn-cs"/>
                        </a:rPr>
                        <a:t>grimace, wince, or make an aversive head movement, as if trying to escape the pain, thus producing a tic; hence the term "tic douloureux"</a:t>
                      </a:r>
                      <a:endParaRPr lang="en-US" sz="2000" dirty="0"/>
                    </a:p>
                  </a:txBody>
                  <a:tcPr anchor="ctr"/>
                </a:tc>
                <a:tc>
                  <a:txBody>
                    <a:bodyPr/>
                    <a:lstStyle/>
                    <a:p>
                      <a:pPr algn="ctr" rtl="0"/>
                      <a:r>
                        <a:rPr lang="en-US" sz="2000" b="0" i="0" kern="1200" dirty="0">
                          <a:solidFill>
                            <a:schemeClr val="dk1"/>
                          </a:solidFill>
                          <a:effectLst/>
                          <a:latin typeface="+mn-lt"/>
                          <a:ea typeface="+mn-ea"/>
                          <a:cs typeface="+mn-cs"/>
                        </a:rPr>
                        <a:t>conjunctival injection, lacrimation, nasal congestion, rhinorrhea, forehead and facial sweating, miosis, ptosis, or eyelid edema</a:t>
                      </a:r>
                      <a:endParaRPr lang="en-US" sz="2000" dirty="0"/>
                    </a:p>
                  </a:txBody>
                  <a:tcPr anchor="ctr"/>
                </a:tc>
                <a:extLst>
                  <a:ext uri="{0D108BD9-81ED-4DB2-BD59-A6C34878D82A}">
                    <a16:rowId xmlns:a16="http://schemas.microsoft.com/office/drawing/2014/main" val="10004"/>
                  </a:ext>
                </a:extLst>
              </a:tr>
              <a:tr h="1083673">
                <a:tc>
                  <a:txBody>
                    <a:bodyPr/>
                    <a:lstStyle/>
                    <a:p>
                      <a:pPr algn="ctr" rtl="0"/>
                      <a:r>
                        <a:rPr lang="en-US" sz="2000" dirty="0"/>
                        <a:t>Treatment</a:t>
                      </a:r>
                    </a:p>
                  </a:txBody>
                  <a:tcPr anchor="ctr"/>
                </a:tc>
                <a:tc>
                  <a:txBody>
                    <a:bodyPr/>
                    <a:lstStyle/>
                    <a:p>
                      <a:pPr algn="ctr" rtl="0"/>
                      <a:r>
                        <a:rPr lang="en-US" sz="2000" b="0" i="0" kern="1200" dirty="0">
                          <a:solidFill>
                            <a:schemeClr val="dk1"/>
                          </a:solidFill>
                          <a:effectLst/>
                          <a:latin typeface="+mn-lt"/>
                          <a:ea typeface="+mn-ea"/>
                          <a:cs typeface="+mn-cs"/>
                        </a:rPr>
                        <a:t>Carbamazepine lamotrigine gabapentin</a:t>
                      </a:r>
                      <a:endParaRPr lang="en-US" sz="2000" dirty="0"/>
                    </a:p>
                  </a:txBody>
                  <a:tcPr anchor="ctr"/>
                </a:tc>
                <a:tc>
                  <a:txBody>
                    <a:bodyPr/>
                    <a:lstStyle/>
                    <a:p>
                      <a:pPr algn="ctr" rtl="0"/>
                      <a:r>
                        <a:rPr lang="en-US" sz="2000" b="0" i="0" kern="1200" dirty="0">
                          <a:solidFill>
                            <a:schemeClr val="dk1"/>
                          </a:solidFill>
                          <a:effectLst/>
                          <a:latin typeface="+mn-lt"/>
                          <a:ea typeface="+mn-ea"/>
                          <a:cs typeface="+mn-cs"/>
                        </a:rPr>
                        <a:t>symptomatic (oxygen, triptans, ergotamine, and anesthetics)</a:t>
                      </a:r>
                    </a:p>
                    <a:p>
                      <a:pPr algn="ctr" rtl="0"/>
                      <a:r>
                        <a:rPr lang="en-US" sz="2000" b="0" i="0" kern="1200" dirty="0">
                          <a:solidFill>
                            <a:schemeClr val="dk1"/>
                          </a:solidFill>
                          <a:effectLst/>
                          <a:latin typeface="+mn-lt"/>
                          <a:ea typeface="+mn-ea"/>
                          <a:cs typeface="+mn-cs"/>
                        </a:rPr>
                        <a:t>prophylactic (calcium channel blockers, mood stabilizers, and anticonvulsants)</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2153742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6DD3-3175-25C0-011F-D2FE04AA4AFA}"/>
              </a:ext>
            </a:extLst>
          </p:cNvPr>
          <p:cNvSpPr>
            <a:spLocks noGrp="1"/>
          </p:cNvSpPr>
          <p:nvPr>
            <p:ph type="title"/>
          </p:nvPr>
        </p:nvSpPr>
        <p:spPr/>
        <p:txBody>
          <a:bodyPr>
            <a:normAutofit fontScale="90000"/>
          </a:bodyPr>
          <a:lstStyle/>
          <a:p>
            <a:r>
              <a:rPr lang="en-US" dirty="0"/>
              <a:t>MCQ – </a:t>
            </a:r>
            <a:r>
              <a:rPr lang="en-US" sz="4400" dirty="0"/>
              <a:t>Cluster headache and trigeminal neuralgia</a:t>
            </a:r>
            <a:endParaRPr lang="en-US" dirty="0"/>
          </a:p>
        </p:txBody>
      </p:sp>
      <p:sp>
        <p:nvSpPr>
          <p:cNvPr id="3" name="Content Placeholder 2">
            <a:extLst>
              <a:ext uri="{FF2B5EF4-FFF2-40B4-BE49-F238E27FC236}">
                <a16:creationId xmlns:a16="http://schemas.microsoft.com/office/drawing/2014/main" id="{964D1B15-35E9-B713-69E8-B991F9D2BA9E}"/>
              </a:ext>
            </a:extLst>
          </p:cNvPr>
          <p:cNvSpPr>
            <a:spLocks noGrp="1"/>
          </p:cNvSpPr>
          <p:nvPr>
            <p:ph idx="1"/>
          </p:nvPr>
        </p:nvSpPr>
        <p:spPr/>
        <p:txBody>
          <a:bodyPr/>
          <a:lstStyle/>
          <a:p>
            <a:r>
              <a:rPr lang="en-US" b="1" dirty="0"/>
              <a:t>Cluster headache is different from Trigeminal neuralgia in that</a:t>
            </a:r>
            <a:r>
              <a:rPr lang="en-US" dirty="0"/>
              <a:t>:</a:t>
            </a:r>
            <a:endParaRPr lang="en-US" b="1" dirty="0"/>
          </a:p>
          <a:p>
            <a:pPr marL="914400" lvl="1" indent="-457200">
              <a:buFont typeface="+mj-lt"/>
              <a:buAutoNum type="alphaLcPeriod"/>
            </a:pPr>
            <a:r>
              <a:rPr lang="en-US" dirty="0"/>
              <a:t>It is unilateral </a:t>
            </a:r>
          </a:p>
          <a:p>
            <a:pPr marL="914400" lvl="1" indent="-457200">
              <a:buFont typeface="+mj-lt"/>
              <a:buAutoNum type="alphaLcPeriod"/>
            </a:pPr>
            <a:r>
              <a:rPr lang="en-US" dirty="0"/>
              <a:t>It is periorbital </a:t>
            </a:r>
          </a:p>
          <a:p>
            <a:pPr marL="914400" lvl="1" indent="-457200">
              <a:buFont typeface="+mj-lt"/>
              <a:buAutoNum type="alphaLcPeriod"/>
            </a:pPr>
            <a:r>
              <a:rPr lang="en-US" dirty="0"/>
              <a:t>It is associated with photophobia </a:t>
            </a:r>
          </a:p>
          <a:p>
            <a:pPr marL="914400" lvl="1" indent="-457200">
              <a:buFont typeface="+mj-lt"/>
              <a:buAutoNum type="alphaLcPeriod"/>
            </a:pPr>
            <a:r>
              <a:rPr lang="en-US" dirty="0"/>
              <a:t>It is associated with nausea </a:t>
            </a:r>
          </a:p>
          <a:p>
            <a:pPr marL="914400" lvl="1" indent="-457200">
              <a:buFont typeface="+mj-lt"/>
              <a:buAutoNum type="alphaLcPeriod"/>
            </a:pPr>
            <a:r>
              <a:rPr lang="en-US" dirty="0">
                <a:solidFill>
                  <a:srgbClr val="FF0000"/>
                </a:solidFill>
              </a:rPr>
              <a:t>Longer duration</a:t>
            </a:r>
          </a:p>
          <a:p>
            <a:endParaRPr lang="en-US" dirty="0"/>
          </a:p>
        </p:txBody>
      </p:sp>
      <p:sp>
        <p:nvSpPr>
          <p:cNvPr id="7" name="TextBox 6">
            <a:extLst>
              <a:ext uri="{FF2B5EF4-FFF2-40B4-BE49-F238E27FC236}">
                <a16:creationId xmlns:a16="http://schemas.microsoft.com/office/drawing/2014/main" id="{9CC27554-547F-53DF-7A90-6D8FBF19FA10}"/>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sz="1800" b="1" dirty="0">
                <a:solidFill>
                  <a:srgbClr val="FF0000"/>
                </a:solidFill>
              </a:rPr>
              <a:t>فاينل (</a:t>
            </a:r>
            <a:r>
              <a:rPr lang="en-US" sz="1800" b="1" dirty="0">
                <a:solidFill>
                  <a:srgbClr val="FF0000"/>
                </a:solidFill>
              </a:rPr>
              <a:t>1</a:t>
            </a:r>
            <a:r>
              <a:rPr lang="ar-JO" sz="1800" b="1" dirty="0">
                <a:solidFill>
                  <a:srgbClr val="FF0000"/>
                </a:solidFill>
              </a:rPr>
              <a:t>)</a:t>
            </a:r>
            <a:endParaRPr lang="en-US" sz="1800" b="1" dirty="0">
              <a:solidFill>
                <a:srgbClr val="FF0000"/>
              </a:solidFill>
            </a:endParaRPr>
          </a:p>
        </p:txBody>
      </p:sp>
    </p:spTree>
    <p:extLst>
      <p:ext uri="{BB962C8B-B14F-4D97-AF65-F5344CB8AC3E}">
        <p14:creationId xmlns:p14="http://schemas.microsoft.com/office/powerpoint/2010/main" val="75613125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B441F-741F-CC06-828D-36B1CF4E7163}"/>
              </a:ext>
            </a:extLst>
          </p:cNvPr>
          <p:cNvSpPr>
            <a:spLocks noGrp="1"/>
          </p:cNvSpPr>
          <p:nvPr>
            <p:ph type="title"/>
          </p:nvPr>
        </p:nvSpPr>
        <p:spPr/>
        <p:txBody>
          <a:bodyPr>
            <a:noAutofit/>
          </a:bodyPr>
          <a:lstStyle/>
          <a:p>
            <a:r>
              <a:rPr lang="en-US" sz="3800" dirty="0"/>
              <a:t>How to differentiate cluster headache from migraine</a:t>
            </a:r>
          </a:p>
        </p:txBody>
      </p:sp>
      <p:sp>
        <p:nvSpPr>
          <p:cNvPr id="3" name="Content Placeholder 2">
            <a:extLst>
              <a:ext uri="{FF2B5EF4-FFF2-40B4-BE49-F238E27FC236}">
                <a16:creationId xmlns:a16="http://schemas.microsoft.com/office/drawing/2014/main" id="{A738DE64-A65C-3CA4-9FB9-BBEB93739CA8}"/>
              </a:ext>
            </a:extLst>
          </p:cNvPr>
          <p:cNvSpPr>
            <a:spLocks noGrp="1"/>
          </p:cNvSpPr>
          <p:nvPr>
            <p:ph idx="1"/>
          </p:nvPr>
        </p:nvSpPr>
        <p:spPr/>
        <p:txBody>
          <a:bodyPr/>
          <a:lstStyle/>
          <a:p>
            <a:pPr marL="514350" indent="-514350">
              <a:buFont typeface="+mj-lt"/>
              <a:buAutoNum type="alphaUcPeriod"/>
            </a:pPr>
            <a:r>
              <a:rPr lang="en-US" dirty="0"/>
              <a:t>Cluster headache is unilateral</a:t>
            </a:r>
          </a:p>
          <a:p>
            <a:pPr marL="514350" indent="-514350">
              <a:buFont typeface="+mj-lt"/>
              <a:buAutoNum type="alphaUcPeriod"/>
            </a:pPr>
            <a:r>
              <a:rPr lang="en-US" dirty="0"/>
              <a:t>Topiramate is good as a prophylaxis for cluster headache</a:t>
            </a:r>
          </a:p>
          <a:p>
            <a:pPr marL="514350" indent="-514350">
              <a:buFont typeface="+mj-lt"/>
              <a:buAutoNum type="alphaUcPeriod"/>
            </a:pPr>
            <a:r>
              <a:rPr lang="en-US" dirty="0">
                <a:solidFill>
                  <a:srgbClr val="FF0000"/>
                </a:solidFill>
              </a:rPr>
              <a:t>Migraine have less frequency but longer duration</a:t>
            </a:r>
          </a:p>
          <a:p>
            <a:pPr marL="514350" indent="-514350">
              <a:buFont typeface="+mj-lt"/>
              <a:buAutoNum type="alphaUcPeriod"/>
            </a:pPr>
            <a:r>
              <a:rPr lang="en-US" dirty="0"/>
              <a:t>Cluster is more common in females</a:t>
            </a:r>
          </a:p>
          <a:p>
            <a:pPr marL="514350" indent="-514350">
              <a:buFont typeface="+mj-lt"/>
              <a:buAutoNum type="alphaUcPeriod"/>
            </a:pPr>
            <a:r>
              <a:rPr lang="en-US" dirty="0"/>
              <a:t>Associated with nausea and vomiting</a:t>
            </a:r>
          </a:p>
        </p:txBody>
      </p:sp>
      <p:sp>
        <p:nvSpPr>
          <p:cNvPr id="4" name="TextBox 3">
            <a:extLst>
              <a:ext uri="{FF2B5EF4-FFF2-40B4-BE49-F238E27FC236}">
                <a16:creationId xmlns:a16="http://schemas.microsoft.com/office/drawing/2014/main" id="{391253E4-E51C-BE56-4FB6-D5C86E4FD9B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7752336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143CC-CF03-9934-A381-5C8938CCAD20}"/>
              </a:ext>
            </a:extLst>
          </p:cNvPr>
          <p:cNvSpPr>
            <a:spLocks noGrp="1"/>
          </p:cNvSpPr>
          <p:nvPr>
            <p:ph type="ctrTitle"/>
          </p:nvPr>
        </p:nvSpPr>
        <p:spPr/>
        <p:txBody>
          <a:bodyPr>
            <a:normAutofit fontScale="90000"/>
          </a:bodyPr>
          <a:lstStyle/>
          <a:p>
            <a:r>
              <a:rPr lang="en-US" dirty="0"/>
              <a:t>Epilepsy</a:t>
            </a:r>
          </a:p>
        </p:txBody>
      </p:sp>
      <p:sp>
        <p:nvSpPr>
          <p:cNvPr id="3" name="Subtitle 2">
            <a:extLst>
              <a:ext uri="{FF2B5EF4-FFF2-40B4-BE49-F238E27FC236}">
                <a16:creationId xmlns:a16="http://schemas.microsoft.com/office/drawing/2014/main" id="{A966DBD3-A0F1-F108-ECDE-10E83D5DFFD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66721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BAC163-1364-8330-ADC7-202430464C2C}"/>
              </a:ext>
            </a:extLst>
          </p:cNvPr>
          <p:cNvSpPr>
            <a:spLocks noGrp="1"/>
          </p:cNvSpPr>
          <p:nvPr>
            <p:ph type="title"/>
          </p:nvPr>
        </p:nvSpPr>
        <p:spPr/>
        <p:txBody>
          <a:bodyPr/>
          <a:lstStyle/>
          <a:p>
            <a:r>
              <a:rPr lang="en-US" dirty="0"/>
              <a:t>Visual pathway </a:t>
            </a:r>
            <a:r>
              <a:rPr lang="en-US" sz="4000" dirty="0"/>
              <a:t>(Transverse &amp; Sagittal planes)</a:t>
            </a:r>
            <a:endParaRPr lang="en-US" dirty="0"/>
          </a:p>
        </p:txBody>
      </p:sp>
      <p:pic>
        <p:nvPicPr>
          <p:cNvPr id="7" name="Picture 6">
            <a:extLst>
              <a:ext uri="{FF2B5EF4-FFF2-40B4-BE49-F238E27FC236}">
                <a16:creationId xmlns:a16="http://schemas.microsoft.com/office/drawing/2014/main" id="{92B557FF-FD39-13FB-B1F7-58C70ED8EBB5}"/>
              </a:ext>
            </a:extLst>
          </p:cNvPr>
          <p:cNvPicPr>
            <a:picLocks noChangeAspect="1"/>
          </p:cNvPicPr>
          <p:nvPr/>
        </p:nvPicPr>
        <p:blipFill rotWithShape="1">
          <a:blip r:embed="rId2"/>
          <a:srcRect l="12075" r="10642"/>
          <a:stretch/>
        </p:blipFill>
        <p:spPr>
          <a:xfrm>
            <a:off x="1489749" y="1268963"/>
            <a:ext cx="4606251" cy="4599992"/>
          </a:xfrm>
          <a:prstGeom prst="rect">
            <a:avLst/>
          </a:prstGeom>
        </p:spPr>
      </p:pic>
      <p:pic>
        <p:nvPicPr>
          <p:cNvPr id="9" name="Picture 2" descr="2020–2021 BCSC Basic and Clinical Science Course™">
            <a:extLst>
              <a:ext uri="{FF2B5EF4-FFF2-40B4-BE49-F238E27FC236}">
                <a16:creationId xmlns:a16="http://schemas.microsoft.com/office/drawing/2014/main" id="{0438EC07-7309-55B5-937C-821258E4A9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39" r="23640"/>
          <a:stretch/>
        </p:blipFill>
        <p:spPr bwMode="auto">
          <a:xfrm>
            <a:off x="353008" y="1268963"/>
            <a:ext cx="1519678" cy="1968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36CB6C2-20E7-DC37-6E49-84309295F032}"/>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13" name="Picture 12">
            <a:extLst>
              <a:ext uri="{FF2B5EF4-FFF2-40B4-BE49-F238E27FC236}">
                <a16:creationId xmlns:a16="http://schemas.microsoft.com/office/drawing/2014/main" id="{AF9C2326-E83F-CC5B-666E-1EDC807D8FE9}"/>
              </a:ext>
            </a:extLst>
          </p:cNvPr>
          <p:cNvPicPr>
            <a:picLocks noChangeAspect="1"/>
          </p:cNvPicPr>
          <p:nvPr/>
        </p:nvPicPr>
        <p:blipFill rotWithShape="1">
          <a:blip r:embed="rId4"/>
          <a:srcRect l="1309" t="9445" b="4777"/>
          <a:stretch/>
        </p:blipFill>
        <p:spPr>
          <a:xfrm>
            <a:off x="6172184" y="1384028"/>
            <a:ext cx="5743007" cy="1853694"/>
          </a:xfrm>
          <a:prstGeom prst="rect">
            <a:avLst/>
          </a:prstGeom>
        </p:spPr>
      </p:pic>
      <p:pic>
        <p:nvPicPr>
          <p:cNvPr id="15" name="Picture 14">
            <a:extLst>
              <a:ext uri="{FF2B5EF4-FFF2-40B4-BE49-F238E27FC236}">
                <a16:creationId xmlns:a16="http://schemas.microsoft.com/office/drawing/2014/main" id="{9FB99A3C-CCB0-4C46-5B29-1A5E86F88251}"/>
              </a:ext>
            </a:extLst>
          </p:cNvPr>
          <p:cNvPicPr>
            <a:picLocks noChangeAspect="1"/>
          </p:cNvPicPr>
          <p:nvPr/>
        </p:nvPicPr>
        <p:blipFill>
          <a:blip r:embed="rId5"/>
          <a:stretch>
            <a:fillRect/>
          </a:stretch>
        </p:blipFill>
        <p:spPr>
          <a:xfrm>
            <a:off x="6711820" y="3494286"/>
            <a:ext cx="5334000" cy="2295350"/>
          </a:xfrm>
          <a:prstGeom prst="rect">
            <a:avLst/>
          </a:prstGeom>
        </p:spPr>
      </p:pic>
      <p:cxnSp>
        <p:nvCxnSpPr>
          <p:cNvPr id="17" name="Straight Connector 16">
            <a:extLst>
              <a:ext uri="{FF2B5EF4-FFF2-40B4-BE49-F238E27FC236}">
                <a16:creationId xmlns:a16="http://schemas.microsoft.com/office/drawing/2014/main" id="{EB7A245C-4363-4728-F0AD-79D0F269A30B}"/>
              </a:ext>
            </a:extLst>
          </p:cNvPr>
          <p:cNvCxnSpPr>
            <a:cxnSpLocks/>
          </p:cNvCxnSpPr>
          <p:nvPr/>
        </p:nvCxnSpPr>
        <p:spPr>
          <a:xfrm>
            <a:off x="6172185" y="1268963"/>
            <a:ext cx="0" cy="45999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76916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E054E9-2BEE-5D3C-7625-B215B5C07B29}"/>
              </a:ext>
            </a:extLst>
          </p:cNvPr>
          <p:cNvPicPr>
            <a:picLocks noChangeAspect="1"/>
          </p:cNvPicPr>
          <p:nvPr/>
        </p:nvPicPr>
        <p:blipFill>
          <a:blip r:embed="rId2"/>
          <a:stretch>
            <a:fillRect/>
          </a:stretch>
        </p:blipFill>
        <p:spPr>
          <a:xfrm>
            <a:off x="4351" y="0"/>
            <a:ext cx="12183298" cy="6858000"/>
          </a:xfrm>
          <a:prstGeom prst="rect">
            <a:avLst/>
          </a:prstGeom>
        </p:spPr>
      </p:pic>
      <p:sp>
        <p:nvSpPr>
          <p:cNvPr id="4" name="TextBox 3">
            <a:extLst>
              <a:ext uri="{FF2B5EF4-FFF2-40B4-BE49-F238E27FC236}">
                <a16:creationId xmlns:a16="http://schemas.microsoft.com/office/drawing/2014/main" id="{157E0155-F9FD-2DB3-5969-1A8A0188E73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0070646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D9800D-3ED5-224D-A2E1-CA28AF8D5AA7}"/>
              </a:ext>
            </a:extLst>
          </p:cNvPr>
          <p:cNvSpPr>
            <a:spLocks noGrp="1"/>
          </p:cNvSpPr>
          <p:nvPr>
            <p:ph type="title"/>
          </p:nvPr>
        </p:nvSpPr>
        <p:spPr/>
        <p:txBody>
          <a:bodyPr/>
          <a:lstStyle/>
          <a:p>
            <a:r>
              <a:rPr lang="en-US" dirty="0"/>
              <a:t>Seizures Subtypes</a:t>
            </a:r>
          </a:p>
        </p:txBody>
      </p:sp>
      <p:pic>
        <p:nvPicPr>
          <p:cNvPr id="7" name="Content Placeholder 6">
            <a:extLst>
              <a:ext uri="{FF2B5EF4-FFF2-40B4-BE49-F238E27FC236}">
                <a16:creationId xmlns:a16="http://schemas.microsoft.com/office/drawing/2014/main" id="{B96E6669-33A1-BCDE-478A-AF1D118B7EC6}"/>
              </a:ext>
            </a:extLst>
          </p:cNvPr>
          <p:cNvPicPr>
            <a:picLocks noGrp="1" noChangeAspect="1"/>
          </p:cNvPicPr>
          <p:nvPr>
            <p:ph idx="1"/>
          </p:nvPr>
        </p:nvPicPr>
        <p:blipFill>
          <a:blip r:embed="rId2"/>
          <a:stretch>
            <a:fillRect/>
          </a:stretch>
        </p:blipFill>
        <p:spPr>
          <a:xfrm>
            <a:off x="838200" y="1451988"/>
            <a:ext cx="10515600" cy="4577911"/>
          </a:xfrm>
          <a:prstGeom prst="rect">
            <a:avLst/>
          </a:prstGeom>
        </p:spPr>
      </p:pic>
      <p:sp>
        <p:nvSpPr>
          <p:cNvPr id="9" name="TextBox 8">
            <a:extLst>
              <a:ext uri="{FF2B5EF4-FFF2-40B4-BE49-F238E27FC236}">
                <a16:creationId xmlns:a16="http://schemas.microsoft.com/office/drawing/2014/main" id="{BE801778-4B2E-D2B7-A477-92A5445A8F13}"/>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80925251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A97D-B556-BA34-4DBD-6E2566EF34CC}"/>
              </a:ext>
            </a:extLst>
          </p:cNvPr>
          <p:cNvSpPr>
            <a:spLocks noGrp="1"/>
          </p:cNvSpPr>
          <p:nvPr>
            <p:ph type="title"/>
          </p:nvPr>
        </p:nvSpPr>
        <p:spPr/>
        <p:txBody>
          <a:bodyPr/>
          <a:lstStyle/>
          <a:p>
            <a:r>
              <a:rPr lang="en-US" dirty="0"/>
              <a:t>MCQ – Seizures Subtypes 1</a:t>
            </a:r>
          </a:p>
        </p:txBody>
      </p:sp>
      <p:sp>
        <p:nvSpPr>
          <p:cNvPr id="3" name="Content Placeholder 2">
            <a:extLst>
              <a:ext uri="{FF2B5EF4-FFF2-40B4-BE49-F238E27FC236}">
                <a16:creationId xmlns:a16="http://schemas.microsoft.com/office/drawing/2014/main" id="{04D04865-095C-3275-4837-09729B1B250F}"/>
              </a:ext>
            </a:extLst>
          </p:cNvPr>
          <p:cNvSpPr>
            <a:spLocks noGrp="1"/>
          </p:cNvSpPr>
          <p:nvPr>
            <p:ph idx="1"/>
          </p:nvPr>
        </p:nvSpPr>
        <p:spPr>
          <a:xfrm>
            <a:off x="838200" y="1305025"/>
            <a:ext cx="10515600" cy="5105503"/>
          </a:xfrm>
        </p:spPr>
        <p:txBody>
          <a:bodyPr>
            <a:normAutofit lnSpcReduction="10000"/>
          </a:bodyPr>
          <a:lstStyle/>
          <a:p>
            <a:r>
              <a:rPr lang="en-US" dirty="0"/>
              <a:t>All the following are generalized seizure, except:</a:t>
            </a:r>
          </a:p>
          <a:p>
            <a:pPr marL="914400" lvl="1" indent="-457200">
              <a:buFont typeface="+mj-lt"/>
              <a:buAutoNum type="alphaLcPeriod"/>
            </a:pPr>
            <a:r>
              <a:rPr lang="en-US" dirty="0"/>
              <a:t>Tonic clonic</a:t>
            </a:r>
          </a:p>
          <a:p>
            <a:pPr marL="914400" lvl="1" indent="-457200">
              <a:buFont typeface="+mj-lt"/>
              <a:buAutoNum type="alphaLcPeriod"/>
            </a:pPr>
            <a:r>
              <a:rPr lang="en-US" dirty="0">
                <a:solidFill>
                  <a:srgbClr val="FF0000"/>
                </a:solidFill>
              </a:rPr>
              <a:t>Temporal lobe seizure</a:t>
            </a:r>
          </a:p>
          <a:p>
            <a:pPr marL="914400" lvl="1" indent="-457200">
              <a:buFont typeface="+mj-lt"/>
              <a:buAutoNum type="alphaLcPeriod"/>
            </a:pPr>
            <a:r>
              <a:rPr lang="en-US" dirty="0"/>
              <a:t>Atonic seizure</a:t>
            </a:r>
          </a:p>
          <a:p>
            <a:pPr marL="914400" lvl="1" indent="-457200">
              <a:buFont typeface="+mj-lt"/>
              <a:buAutoNum type="alphaLcPeriod"/>
            </a:pPr>
            <a:r>
              <a:rPr lang="en-US" dirty="0"/>
              <a:t>Absence seizure</a:t>
            </a:r>
          </a:p>
          <a:p>
            <a:pPr marL="914400" lvl="1" indent="-457200">
              <a:buFont typeface="+mj-lt"/>
              <a:buAutoNum type="alphaLcPeriod"/>
            </a:pPr>
            <a:r>
              <a:rPr lang="en-US" dirty="0"/>
              <a:t>Myoclonic seizure</a:t>
            </a:r>
          </a:p>
          <a:p>
            <a:r>
              <a:rPr lang="en-US" b="1" dirty="0"/>
              <a:t>Partial epilepsy is characterized by all of the following except:</a:t>
            </a:r>
          </a:p>
          <a:p>
            <a:pPr marL="914400" lvl="1" indent="-457200">
              <a:buFont typeface="+mj-lt"/>
              <a:buAutoNum type="alphaLcPeriod"/>
            </a:pPr>
            <a:r>
              <a:rPr lang="en-US" dirty="0"/>
              <a:t>Temporal lobe epilepsy can be associated with aura </a:t>
            </a:r>
          </a:p>
          <a:p>
            <a:pPr marL="914400" lvl="1" indent="-457200">
              <a:buFont typeface="+mj-lt"/>
              <a:buAutoNum type="alphaLcPeriod"/>
            </a:pPr>
            <a:r>
              <a:rPr lang="en-US" dirty="0"/>
              <a:t>Temporal lobe epilepsy can be associated with automatism </a:t>
            </a:r>
          </a:p>
          <a:p>
            <a:pPr marL="914400" lvl="1" indent="-457200">
              <a:buFont typeface="+mj-lt"/>
              <a:buAutoNum type="alphaLcPeriod"/>
            </a:pPr>
            <a:r>
              <a:rPr lang="en-US" dirty="0"/>
              <a:t>Partial epilepsy may progress to loss of consciousness </a:t>
            </a:r>
          </a:p>
          <a:p>
            <a:pPr marL="914400" lvl="1" indent="-457200">
              <a:buFont typeface="+mj-lt"/>
              <a:buAutoNum type="alphaLcPeriod"/>
            </a:pPr>
            <a:r>
              <a:rPr lang="en-US" dirty="0"/>
              <a:t>Partial epilepsy can be associated with temporary paralysis of the limb (Todd's paralysis) </a:t>
            </a:r>
          </a:p>
          <a:p>
            <a:pPr marL="914400" lvl="1" indent="-457200">
              <a:buFont typeface="+mj-lt"/>
              <a:buAutoNum type="alphaLcPeriod"/>
            </a:pPr>
            <a:r>
              <a:rPr lang="en-US" dirty="0">
                <a:solidFill>
                  <a:srgbClr val="FF0000"/>
                </a:solidFill>
              </a:rPr>
              <a:t>Frontal lobe is associated with </a:t>
            </a:r>
            <a:r>
              <a:rPr lang="en-US" dirty="0" err="1">
                <a:solidFill>
                  <a:srgbClr val="FF0000"/>
                </a:solidFill>
              </a:rPr>
              <a:t>oroalimantary</a:t>
            </a:r>
            <a:r>
              <a:rPr lang="en-US" dirty="0">
                <a:solidFill>
                  <a:srgbClr val="FF0000"/>
                </a:solidFill>
              </a:rPr>
              <a:t> automatism </a:t>
            </a:r>
            <a:r>
              <a:rPr lang="en-US" dirty="0">
                <a:solidFill>
                  <a:srgbClr val="0070C0"/>
                </a:solidFill>
              </a:rPr>
              <a:t>(associated with temporal not frontal)</a:t>
            </a:r>
          </a:p>
        </p:txBody>
      </p:sp>
      <p:sp>
        <p:nvSpPr>
          <p:cNvPr id="5" name="TextBox 4">
            <a:extLst>
              <a:ext uri="{FF2B5EF4-FFF2-40B4-BE49-F238E27FC236}">
                <a16:creationId xmlns:a16="http://schemas.microsoft.com/office/drawing/2014/main" id="{D4D880A7-2EE9-79F1-FC9E-57171A0C6766}"/>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7" name="TextBox 6">
            <a:extLst>
              <a:ext uri="{FF2B5EF4-FFF2-40B4-BE49-F238E27FC236}">
                <a16:creationId xmlns:a16="http://schemas.microsoft.com/office/drawing/2014/main" id="{E977C3F3-C943-10E0-7D04-A1E61D3612FC}"/>
              </a:ext>
            </a:extLst>
          </p:cNvPr>
          <p:cNvSpPr txBox="1"/>
          <p:nvPr/>
        </p:nvSpPr>
        <p:spPr>
          <a:xfrm>
            <a:off x="46655" y="134570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4" name="TextBox 3">
            <a:extLst>
              <a:ext uri="{FF2B5EF4-FFF2-40B4-BE49-F238E27FC236}">
                <a16:creationId xmlns:a16="http://schemas.microsoft.com/office/drawing/2014/main" id="{8C5325B8-1370-5DF1-8D0B-43E954DDCAF4}"/>
              </a:ext>
            </a:extLst>
          </p:cNvPr>
          <p:cNvSpPr txBox="1"/>
          <p:nvPr/>
        </p:nvSpPr>
        <p:spPr>
          <a:xfrm>
            <a:off x="46655" y="3479385"/>
            <a:ext cx="838200" cy="523220"/>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معدل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10033083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FD2A-98BA-B49F-DE95-6886E48D3C85}"/>
              </a:ext>
            </a:extLst>
          </p:cNvPr>
          <p:cNvSpPr>
            <a:spLocks noGrp="1"/>
          </p:cNvSpPr>
          <p:nvPr>
            <p:ph type="title"/>
          </p:nvPr>
        </p:nvSpPr>
        <p:spPr/>
        <p:txBody>
          <a:bodyPr/>
          <a:lstStyle/>
          <a:p>
            <a:r>
              <a:rPr lang="en-US" dirty="0"/>
              <a:t>MCQ – Seizures Subtypes 2</a:t>
            </a:r>
          </a:p>
        </p:txBody>
      </p:sp>
      <p:sp>
        <p:nvSpPr>
          <p:cNvPr id="3" name="Content Placeholder 2">
            <a:extLst>
              <a:ext uri="{FF2B5EF4-FFF2-40B4-BE49-F238E27FC236}">
                <a16:creationId xmlns:a16="http://schemas.microsoft.com/office/drawing/2014/main" id="{4FED5D2C-2C7A-B5E7-1A4F-337197A9A91F}"/>
              </a:ext>
            </a:extLst>
          </p:cNvPr>
          <p:cNvSpPr>
            <a:spLocks noGrp="1"/>
          </p:cNvSpPr>
          <p:nvPr>
            <p:ph idx="1"/>
          </p:nvPr>
        </p:nvSpPr>
        <p:spPr>
          <a:xfrm>
            <a:off x="838200" y="1305026"/>
            <a:ext cx="10515600" cy="5120640"/>
          </a:xfrm>
        </p:spPr>
        <p:txBody>
          <a:bodyPr>
            <a:normAutofit fontScale="92500" lnSpcReduction="10000"/>
          </a:bodyPr>
          <a:lstStyle/>
          <a:p>
            <a:r>
              <a:rPr lang="en-US" b="1" dirty="0"/>
              <a:t>Partial epilepsy is characterized by all of the following except:</a:t>
            </a:r>
          </a:p>
          <a:p>
            <a:pPr marL="914400" lvl="1" indent="-457200">
              <a:buFont typeface="+mj-lt"/>
              <a:buAutoNum type="alphaLcPeriod"/>
            </a:pPr>
            <a:r>
              <a:rPr lang="en-US" dirty="0"/>
              <a:t>Temporal lobe epilepsy can be associated with aura </a:t>
            </a:r>
          </a:p>
          <a:p>
            <a:pPr marL="914400" lvl="1" indent="-457200">
              <a:buFont typeface="+mj-lt"/>
              <a:buAutoNum type="alphaLcPeriod"/>
            </a:pPr>
            <a:r>
              <a:rPr lang="en-US" dirty="0"/>
              <a:t>Temporal lobe epilepsy can be associated with automatism </a:t>
            </a:r>
          </a:p>
          <a:p>
            <a:pPr marL="914400" lvl="1" indent="-457200">
              <a:buFont typeface="+mj-lt"/>
              <a:buAutoNum type="alphaLcPeriod"/>
            </a:pPr>
            <a:r>
              <a:rPr lang="en-US" dirty="0"/>
              <a:t>Partial epilepsy may progress to loss of consciousness </a:t>
            </a:r>
          </a:p>
          <a:p>
            <a:pPr marL="914400" lvl="1" indent="-457200">
              <a:buFont typeface="+mj-lt"/>
              <a:buAutoNum type="alphaLcPeriod"/>
            </a:pPr>
            <a:r>
              <a:rPr lang="en-US" dirty="0"/>
              <a:t>Partial epilepsy can be associated with temporary paralysis of the limb (Todd's paralysis) </a:t>
            </a:r>
          </a:p>
          <a:p>
            <a:pPr marL="914400" lvl="1" indent="-457200">
              <a:buFont typeface="+mj-lt"/>
              <a:buAutoNum type="alphaLcPeriod"/>
            </a:pPr>
            <a:r>
              <a:rPr lang="en-US" dirty="0">
                <a:solidFill>
                  <a:srgbClr val="FF0000"/>
                </a:solidFill>
              </a:rPr>
              <a:t>It does not progress to secondary generalization</a:t>
            </a:r>
          </a:p>
          <a:p>
            <a:r>
              <a:rPr lang="en-US" b="1" dirty="0"/>
              <a:t>Which of the following statements is FALSE regarding absence epilepsy (petit mal)?</a:t>
            </a:r>
          </a:p>
          <a:p>
            <a:pPr marL="914400" lvl="1" indent="-457200">
              <a:buFont typeface="+mj-lt"/>
              <a:buAutoNum type="alphaLcPeriod"/>
            </a:pPr>
            <a:r>
              <a:rPr lang="en-US" dirty="0"/>
              <a:t>Typically starts in childhood </a:t>
            </a:r>
          </a:p>
          <a:p>
            <a:pPr marL="914400" lvl="1" indent="-457200">
              <a:buFont typeface="+mj-lt"/>
              <a:buAutoNum type="alphaLcPeriod"/>
            </a:pPr>
            <a:r>
              <a:rPr lang="en-US" dirty="0"/>
              <a:t>Females are more affected </a:t>
            </a:r>
          </a:p>
          <a:p>
            <a:pPr marL="914400" lvl="1" indent="-457200">
              <a:buFont typeface="+mj-lt"/>
              <a:buAutoNum type="alphaLcPeriod"/>
            </a:pPr>
            <a:r>
              <a:rPr lang="en-US" dirty="0">
                <a:solidFill>
                  <a:srgbClr val="FF0000"/>
                </a:solidFill>
              </a:rPr>
              <a:t>Child becomes fatigue and tired for several hours after the attack (post ictal state takes hours)</a:t>
            </a:r>
          </a:p>
          <a:p>
            <a:pPr marL="914400" lvl="1" indent="-457200">
              <a:buFont typeface="+mj-lt"/>
              <a:buAutoNum type="alphaLcPeriod"/>
            </a:pPr>
            <a:r>
              <a:rPr lang="en-US" dirty="0"/>
              <a:t>Characterized by daily attacks each lasting for seconds </a:t>
            </a:r>
          </a:p>
          <a:p>
            <a:pPr marL="914400" lvl="1" indent="-457200">
              <a:buFont typeface="+mj-lt"/>
              <a:buAutoNum type="alphaLcPeriod"/>
            </a:pPr>
            <a:r>
              <a:rPr lang="en-US" dirty="0"/>
              <a:t>Associated with 3 H-z generalized symmetrical spike-wave complexes</a:t>
            </a:r>
          </a:p>
        </p:txBody>
      </p:sp>
      <p:sp>
        <p:nvSpPr>
          <p:cNvPr id="5" name="TextBox 4">
            <a:extLst>
              <a:ext uri="{FF2B5EF4-FFF2-40B4-BE49-F238E27FC236}">
                <a16:creationId xmlns:a16="http://schemas.microsoft.com/office/drawing/2014/main" id="{0DCF1EFC-39DE-37E5-7186-76F24B981AE1}"/>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7" name="TextBox 6">
            <a:extLst>
              <a:ext uri="{FF2B5EF4-FFF2-40B4-BE49-F238E27FC236}">
                <a16:creationId xmlns:a16="http://schemas.microsoft.com/office/drawing/2014/main" id="{A6644C01-A348-E465-5BAA-29234683CEF6}"/>
              </a:ext>
            </a:extLst>
          </p:cNvPr>
          <p:cNvSpPr txBox="1"/>
          <p:nvPr/>
        </p:nvSpPr>
        <p:spPr>
          <a:xfrm>
            <a:off x="46655" y="368566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B046FD47-CE18-0E41-1AB1-3C64D63C9058}"/>
              </a:ext>
            </a:extLst>
          </p:cNvPr>
          <p:cNvSpPr txBox="1"/>
          <p:nvPr/>
        </p:nvSpPr>
        <p:spPr>
          <a:xfrm>
            <a:off x="46655" y="133065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69440351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6546-F78A-96E4-44D6-CDABE641A149}"/>
              </a:ext>
            </a:extLst>
          </p:cNvPr>
          <p:cNvSpPr>
            <a:spLocks noGrp="1"/>
          </p:cNvSpPr>
          <p:nvPr>
            <p:ph type="title"/>
          </p:nvPr>
        </p:nvSpPr>
        <p:spPr/>
        <p:txBody>
          <a:bodyPr/>
          <a:lstStyle/>
          <a:p>
            <a:r>
              <a:rPr lang="en-US" dirty="0"/>
              <a:t>MCQ – Seizures Subtypes 3</a:t>
            </a:r>
          </a:p>
        </p:txBody>
      </p:sp>
      <p:sp>
        <p:nvSpPr>
          <p:cNvPr id="3" name="Content Placeholder 2">
            <a:extLst>
              <a:ext uri="{FF2B5EF4-FFF2-40B4-BE49-F238E27FC236}">
                <a16:creationId xmlns:a16="http://schemas.microsoft.com/office/drawing/2014/main" id="{6995C615-1C11-42A9-2AD7-B40F10DB47E7}"/>
              </a:ext>
            </a:extLst>
          </p:cNvPr>
          <p:cNvSpPr>
            <a:spLocks noGrp="1"/>
          </p:cNvSpPr>
          <p:nvPr>
            <p:ph idx="1"/>
          </p:nvPr>
        </p:nvSpPr>
        <p:spPr/>
        <p:txBody>
          <a:bodyPr>
            <a:normAutofit lnSpcReduction="10000"/>
          </a:bodyPr>
          <a:lstStyle/>
          <a:p>
            <a:r>
              <a:rPr lang="en-US" b="1" dirty="0"/>
              <a:t>Elementary auditory seizures such as humming or buzzing sound arise from which area ? </a:t>
            </a:r>
          </a:p>
          <a:p>
            <a:pPr marL="914400" lvl="1" indent="-457200">
              <a:buFont typeface="+mj-lt"/>
              <a:buAutoNum type="alphaLcPeriod"/>
            </a:pPr>
            <a:r>
              <a:rPr lang="en-US" dirty="0"/>
              <a:t>frontal lobe </a:t>
            </a:r>
          </a:p>
          <a:p>
            <a:pPr marL="914400" lvl="1" indent="-457200">
              <a:buFont typeface="+mj-lt"/>
              <a:buAutoNum type="alphaLcPeriod"/>
            </a:pPr>
            <a:r>
              <a:rPr lang="en-US" dirty="0" err="1"/>
              <a:t>frontorbital</a:t>
            </a:r>
            <a:r>
              <a:rPr lang="en-US" dirty="0"/>
              <a:t> area </a:t>
            </a:r>
          </a:p>
          <a:p>
            <a:pPr marL="914400" lvl="1" indent="-457200">
              <a:buFont typeface="+mj-lt"/>
              <a:buAutoNum type="alphaLcPeriod"/>
            </a:pPr>
            <a:r>
              <a:rPr lang="en-US" dirty="0">
                <a:solidFill>
                  <a:srgbClr val="FF0000"/>
                </a:solidFill>
              </a:rPr>
              <a:t>lateral temporal lobe</a:t>
            </a:r>
          </a:p>
          <a:p>
            <a:pPr marL="914400" lvl="1" indent="-457200">
              <a:buFont typeface="+mj-lt"/>
              <a:buAutoNum type="alphaLcPeriod"/>
            </a:pPr>
            <a:r>
              <a:rPr lang="en-US" dirty="0"/>
              <a:t>mesial temporal lobe </a:t>
            </a:r>
          </a:p>
          <a:p>
            <a:pPr marL="914400" lvl="1" indent="-457200">
              <a:buFont typeface="+mj-lt"/>
              <a:buAutoNum type="alphaLcPeriod"/>
            </a:pPr>
            <a:r>
              <a:rPr lang="en-US" dirty="0"/>
              <a:t>parietal lobe</a:t>
            </a:r>
          </a:p>
          <a:p>
            <a:r>
              <a:rPr lang="it-IT" b="1" dirty="0"/>
              <a:t>A transient neuro deficit, contralateral to seizure site is called:</a:t>
            </a:r>
          </a:p>
          <a:p>
            <a:pPr marL="914400" lvl="1" indent="-457200">
              <a:buFont typeface="+mj-lt"/>
              <a:buAutoNum type="alphaLcPeriod"/>
            </a:pPr>
            <a:r>
              <a:rPr lang="en-US" dirty="0"/>
              <a:t>Quadriplegia</a:t>
            </a:r>
          </a:p>
          <a:p>
            <a:pPr marL="914400" lvl="1" indent="-457200">
              <a:buFont typeface="+mj-lt"/>
              <a:buAutoNum type="alphaLcPeriod"/>
            </a:pPr>
            <a:r>
              <a:rPr lang="en-US" dirty="0"/>
              <a:t>Hemiplegia</a:t>
            </a:r>
          </a:p>
          <a:p>
            <a:pPr marL="914400" lvl="1" indent="-457200">
              <a:buFont typeface="+mj-lt"/>
              <a:buAutoNum type="alphaLcPeriod"/>
            </a:pPr>
            <a:r>
              <a:rPr lang="en-US" dirty="0">
                <a:solidFill>
                  <a:srgbClr val="FF0000"/>
                </a:solidFill>
              </a:rPr>
              <a:t>Todd's Paralysis </a:t>
            </a:r>
          </a:p>
          <a:p>
            <a:pPr marL="914400" lvl="1" indent="-457200">
              <a:buFont typeface="+mj-lt"/>
              <a:buAutoNum type="alphaLcPeriod"/>
            </a:pPr>
            <a:r>
              <a:rPr lang="en-US" dirty="0"/>
              <a:t>Dystonia</a:t>
            </a:r>
          </a:p>
          <a:p>
            <a:pPr marL="914400" lvl="1" indent="-457200">
              <a:buFont typeface="+mj-lt"/>
              <a:buAutoNum type="alphaLcPeriod"/>
            </a:pPr>
            <a:r>
              <a:rPr lang="en-US" dirty="0"/>
              <a:t>Myoclonus</a:t>
            </a:r>
          </a:p>
        </p:txBody>
      </p:sp>
      <p:sp>
        <p:nvSpPr>
          <p:cNvPr id="5" name="TextBox 4">
            <a:extLst>
              <a:ext uri="{FF2B5EF4-FFF2-40B4-BE49-F238E27FC236}">
                <a16:creationId xmlns:a16="http://schemas.microsoft.com/office/drawing/2014/main" id="{7814B82E-A7AF-0661-DA17-D089344984D2}"/>
              </a:ext>
            </a:extLst>
          </p:cNvPr>
          <p:cNvSpPr txBox="1"/>
          <p:nvPr/>
        </p:nvSpPr>
        <p:spPr>
          <a:xfrm>
            <a:off x="46655" y="391857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B68CD819-A685-3617-FE40-8F63B8D592BD}"/>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9" name="TextBox 8">
            <a:extLst>
              <a:ext uri="{FF2B5EF4-FFF2-40B4-BE49-F238E27FC236}">
                <a16:creationId xmlns:a16="http://schemas.microsoft.com/office/drawing/2014/main" id="{0A9C0B34-C12A-2DC7-EAC0-F1208DC82B35}"/>
              </a:ext>
            </a:extLst>
          </p:cNvPr>
          <p:cNvSpPr txBox="1"/>
          <p:nvPr/>
        </p:nvSpPr>
        <p:spPr>
          <a:xfrm>
            <a:off x="46655" y="1330654"/>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64381798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C6E27-7FFC-FB58-85DF-7B0FAD6F0390}"/>
              </a:ext>
            </a:extLst>
          </p:cNvPr>
          <p:cNvSpPr>
            <a:spLocks noGrp="1"/>
          </p:cNvSpPr>
          <p:nvPr>
            <p:ph type="title"/>
          </p:nvPr>
        </p:nvSpPr>
        <p:spPr/>
        <p:txBody>
          <a:bodyPr/>
          <a:lstStyle/>
          <a:p>
            <a:r>
              <a:rPr lang="en-US" dirty="0"/>
              <a:t>MCQ – Seizures Subtypes 4</a:t>
            </a:r>
          </a:p>
        </p:txBody>
      </p:sp>
      <p:sp>
        <p:nvSpPr>
          <p:cNvPr id="3" name="Content Placeholder 2">
            <a:extLst>
              <a:ext uri="{FF2B5EF4-FFF2-40B4-BE49-F238E27FC236}">
                <a16:creationId xmlns:a16="http://schemas.microsoft.com/office/drawing/2014/main" id="{079A1B8A-7327-DEAD-2E6B-969231E45BD2}"/>
              </a:ext>
            </a:extLst>
          </p:cNvPr>
          <p:cNvSpPr>
            <a:spLocks noGrp="1"/>
          </p:cNvSpPr>
          <p:nvPr>
            <p:ph idx="1"/>
          </p:nvPr>
        </p:nvSpPr>
        <p:spPr/>
        <p:txBody>
          <a:bodyPr>
            <a:normAutofit lnSpcReduction="10000"/>
          </a:bodyPr>
          <a:lstStyle/>
          <a:p>
            <a:r>
              <a:rPr lang="en-US" b="1" dirty="0"/>
              <a:t>Regarding Primary generalized epilepsy, which of the following statements is FALSE ?</a:t>
            </a:r>
          </a:p>
          <a:p>
            <a:pPr marL="914400" lvl="1" indent="-457200">
              <a:buFont typeface="+mj-lt"/>
              <a:buAutoNum type="alphaLcPeriod"/>
            </a:pPr>
            <a:r>
              <a:rPr lang="en-US" dirty="0"/>
              <a:t>Typically, tonic clonic</a:t>
            </a:r>
          </a:p>
          <a:p>
            <a:pPr marL="914400" lvl="1" indent="-457200">
              <a:buFont typeface="+mj-lt"/>
              <a:buAutoNum type="alphaLcPeriod"/>
            </a:pPr>
            <a:r>
              <a:rPr lang="en-US" dirty="0"/>
              <a:t>Associated with loss of consciousness </a:t>
            </a:r>
          </a:p>
          <a:p>
            <a:pPr marL="914400" lvl="1" indent="-457200">
              <a:buFont typeface="+mj-lt"/>
              <a:buAutoNum type="alphaLcPeriod"/>
            </a:pPr>
            <a:r>
              <a:rPr lang="en-US" dirty="0">
                <a:solidFill>
                  <a:srgbClr val="FF0000"/>
                </a:solidFill>
              </a:rPr>
              <a:t>Incontinence does not occur </a:t>
            </a:r>
          </a:p>
          <a:p>
            <a:pPr marL="914400" lvl="1" indent="-457200">
              <a:buFont typeface="+mj-lt"/>
              <a:buAutoNum type="alphaLcPeriod"/>
            </a:pPr>
            <a:r>
              <a:rPr lang="en-US" dirty="0"/>
              <a:t>Patient might remain tired for several hours after the attack </a:t>
            </a:r>
          </a:p>
          <a:p>
            <a:pPr marL="914400" lvl="1" indent="-457200">
              <a:buFont typeface="+mj-lt"/>
              <a:buAutoNum type="alphaLcPeriod"/>
            </a:pPr>
            <a:r>
              <a:rPr lang="en-US" dirty="0"/>
              <a:t>Patient might bite their tongue</a:t>
            </a:r>
          </a:p>
          <a:p>
            <a:r>
              <a:rPr lang="en-US" b="1" dirty="0"/>
              <a:t>All of the following about generalized epilepsy are true, EXCEPT:</a:t>
            </a:r>
          </a:p>
          <a:p>
            <a:pPr marL="914400" lvl="1" indent="-457200">
              <a:buFont typeface="+mj-lt"/>
              <a:buAutoNum type="alphaLcPeriod"/>
            </a:pPr>
            <a:r>
              <a:rPr lang="en-US" dirty="0"/>
              <a:t>Composed of tonic and clonic stages.</a:t>
            </a:r>
          </a:p>
          <a:p>
            <a:pPr marL="914400" lvl="1" indent="-457200">
              <a:buFont typeface="+mj-lt"/>
              <a:buAutoNum type="alphaLcPeriod"/>
            </a:pPr>
            <a:r>
              <a:rPr lang="en-US" dirty="0"/>
              <a:t>There is loss of consciousness.</a:t>
            </a:r>
          </a:p>
          <a:p>
            <a:pPr marL="914400" lvl="1" indent="-457200">
              <a:buFont typeface="+mj-lt"/>
              <a:buAutoNum type="alphaLcPeriod"/>
            </a:pPr>
            <a:r>
              <a:rPr lang="en-US" dirty="0">
                <a:solidFill>
                  <a:srgbClr val="FF0000"/>
                </a:solidFill>
              </a:rPr>
              <a:t>Post ictal state lasting for few minutes.</a:t>
            </a:r>
          </a:p>
          <a:p>
            <a:pPr marL="914400" lvl="1" indent="-457200">
              <a:buFont typeface="+mj-lt"/>
              <a:buAutoNum type="alphaLcPeriod"/>
            </a:pPr>
            <a:r>
              <a:rPr lang="en-US" dirty="0"/>
              <a:t>Urinary incontinence occurs during clonic stage.</a:t>
            </a:r>
          </a:p>
          <a:p>
            <a:pPr marL="914400" lvl="1" indent="-457200">
              <a:buFont typeface="+mj-lt"/>
              <a:buAutoNum type="alphaLcPeriod"/>
            </a:pPr>
            <a:r>
              <a:rPr lang="en-US" dirty="0"/>
              <a:t>EEG may confirm the diagnosis</a:t>
            </a:r>
          </a:p>
        </p:txBody>
      </p:sp>
      <p:sp>
        <p:nvSpPr>
          <p:cNvPr id="5" name="TextBox 4">
            <a:extLst>
              <a:ext uri="{FF2B5EF4-FFF2-40B4-BE49-F238E27FC236}">
                <a16:creationId xmlns:a16="http://schemas.microsoft.com/office/drawing/2014/main" id="{1FEE14EC-6E1A-7A0B-4BEC-BA5B8D66CEB8}"/>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7" name="TextBox 6">
            <a:extLst>
              <a:ext uri="{FF2B5EF4-FFF2-40B4-BE49-F238E27FC236}">
                <a16:creationId xmlns:a16="http://schemas.microsoft.com/office/drawing/2014/main" id="{06E1CF92-808B-FA20-16A6-AD69FF83DF8D}"/>
              </a:ext>
            </a:extLst>
          </p:cNvPr>
          <p:cNvSpPr txBox="1"/>
          <p:nvPr/>
        </p:nvSpPr>
        <p:spPr>
          <a:xfrm>
            <a:off x="46655" y="391857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F9A4DD8B-4F8C-B462-A468-AEE38CEA5354}"/>
              </a:ext>
            </a:extLst>
          </p:cNvPr>
          <p:cNvSpPr txBox="1"/>
          <p:nvPr/>
        </p:nvSpPr>
        <p:spPr>
          <a:xfrm>
            <a:off x="46655" y="136516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41428271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20E3-0D86-0C06-1843-6C5EB3FA554C}"/>
              </a:ext>
            </a:extLst>
          </p:cNvPr>
          <p:cNvSpPr>
            <a:spLocks noGrp="1"/>
          </p:cNvSpPr>
          <p:nvPr>
            <p:ph type="ctrTitle"/>
          </p:nvPr>
        </p:nvSpPr>
        <p:spPr/>
        <p:txBody>
          <a:bodyPr>
            <a:normAutofit fontScale="90000"/>
          </a:bodyPr>
          <a:lstStyle/>
          <a:p>
            <a:r>
              <a:rPr lang="en-US" dirty="0"/>
              <a:t>Diagnosis</a:t>
            </a:r>
          </a:p>
        </p:txBody>
      </p:sp>
      <p:sp>
        <p:nvSpPr>
          <p:cNvPr id="3" name="Subtitle 2">
            <a:extLst>
              <a:ext uri="{FF2B5EF4-FFF2-40B4-BE49-F238E27FC236}">
                <a16:creationId xmlns:a16="http://schemas.microsoft.com/office/drawing/2014/main" id="{E78B5966-E583-2542-7F20-F4DF0E545E4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5728160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5104F-EDDE-3293-BEEF-576A03705371}"/>
              </a:ext>
            </a:extLst>
          </p:cNvPr>
          <p:cNvSpPr>
            <a:spLocks noGrp="1"/>
          </p:cNvSpPr>
          <p:nvPr>
            <p:ph type="title"/>
          </p:nvPr>
        </p:nvSpPr>
        <p:spPr/>
        <p:txBody>
          <a:bodyPr/>
          <a:lstStyle/>
          <a:p>
            <a:r>
              <a:rPr lang="en-US" dirty="0"/>
              <a:t>Diagnosis Approach</a:t>
            </a:r>
          </a:p>
        </p:txBody>
      </p:sp>
      <p:sp>
        <p:nvSpPr>
          <p:cNvPr id="5" name="Content Placeholder 4">
            <a:extLst>
              <a:ext uri="{FF2B5EF4-FFF2-40B4-BE49-F238E27FC236}">
                <a16:creationId xmlns:a16="http://schemas.microsoft.com/office/drawing/2014/main" id="{C2787FC9-AA63-DA7F-6520-353B8F0C0F82}"/>
              </a:ext>
            </a:extLst>
          </p:cNvPr>
          <p:cNvSpPr>
            <a:spLocks noGrp="1"/>
          </p:cNvSpPr>
          <p:nvPr>
            <p:ph idx="1"/>
          </p:nvPr>
        </p:nvSpPr>
        <p:spPr>
          <a:xfrm>
            <a:off x="838200" y="1270522"/>
            <a:ext cx="10515600" cy="5303520"/>
          </a:xfrm>
        </p:spPr>
        <p:txBody>
          <a:bodyPr>
            <a:normAutofit fontScale="85000" lnSpcReduction="10000"/>
          </a:bodyPr>
          <a:lstStyle/>
          <a:p>
            <a:r>
              <a:rPr lang="en-US" b="1" dirty="0"/>
              <a:t>First seizure</a:t>
            </a:r>
          </a:p>
          <a:p>
            <a:pPr lvl="1"/>
            <a:r>
              <a:rPr lang="en-US" dirty="0"/>
              <a:t>Confirmation of seizure: Determine if the patient had a true seizure.</a:t>
            </a:r>
          </a:p>
          <a:p>
            <a:pPr lvl="1"/>
            <a:r>
              <a:rPr lang="en-US" dirty="0"/>
              <a:t>If possible, identify the underlying cause at the initial presentation.</a:t>
            </a:r>
          </a:p>
          <a:p>
            <a:pPr lvl="2"/>
            <a:r>
              <a:rPr lang="en-US" dirty="0"/>
              <a:t>Clinically evaluate the type of seizure (e.g., focal seizure vs. generalized tonic-clonic seizure) and identify potential seizure triggers.</a:t>
            </a:r>
          </a:p>
          <a:p>
            <a:pPr lvl="2"/>
            <a:r>
              <a:rPr lang="en-US" dirty="0"/>
              <a:t>Obtain laboratory tests to identify metabolic abnormalities.</a:t>
            </a:r>
          </a:p>
          <a:p>
            <a:pPr lvl="2"/>
            <a:r>
              <a:rPr lang="en-US" dirty="0"/>
              <a:t>Consider neuroimaging to evaluate for structural causes.</a:t>
            </a:r>
          </a:p>
          <a:p>
            <a:pPr lvl="1"/>
            <a:r>
              <a:rPr lang="en-US" dirty="0"/>
              <a:t>Obtain an EEG.</a:t>
            </a:r>
          </a:p>
          <a:p>
            <a:r>
              <a:rPr lang="en-US" b="1" dirty="0"/>
              <a:t>Previously diagnosed epilepsy</a:t>
            </a:r>
          </a:p>
          <a:p>
            <a:pPr lvl="1"/>
            <a:r>
              <a:rPr lang="en-US" dirty="0"/>
              <a:t>Assess for common causes of breakthrough seizures and increased seizure frequency, e.g.:</a:t>
            </a:r>
          </a:p>
          <a:p>
            <a:pPr lvl="2"/>
            <a:r>
              <a:rPr lang="en-US" dirty="0"/>
              <a:t>Poor adherence and other medication-related issues </a:t>
            </a:r>
          </a:p>
          <a:p>
            <a:pPr lvl="2"/>
            <a:r>
              <a:rPr lang="en-US" dirty="0"/>
              <a:t>Intercurrent infection or systemic illness</a:t>
            </a:r>
          </a:p>
          <a:p>
            <a:pPr lvl="2"/>
            <a:r>
              <a:rPr lang="en-US" dirty="0"/>
              <a:t>Alcohol consumption and/or recreational drug use</a:t>
            </a:r>
          </a:p>
          <a:p>
            <a:pPr lvl="1"/>
            <a:r>
              <a:rPr lang="en-US" dirty="0"/>
              <a:t>Check antiepileptic drug levels.</a:t>
            </a:r>
          </a:p>
          <a:p>
            <a:pPr lvl="1"/>
            <a:r>
              <a:rPr lang="en-US" dirty="0"/>
              <a:t>Consider further investigations based on clinical suspicion, e.g., septic workup, selective neuroimaging.</a:t>
            </a:r>
          </a:p>
          <a:p>
            <a:pPr lvl="1"/>
            <a:r>
              <a:rPr lang="en-US" dirty="0"/>
              <a:t>Consider EEG for patients with treatment-refractory seizures, those who have had a change in seizure type, or if there is insufficient information for seizure classification.</a:t>
            </a:r>
          </a:p>
        </p:txBody>
      </p:sp>
      <p:sp>
        <p:nvSpPr>
          <p:cNvPr id="7" name="TextBox 6">
            <a:extLst>
              <a:ext uri="{FF2B5EF4-FFF2-40B4-BE49-F238E27FC236}">
                <a16:creationId xmlns:a16="http://schemas.microsoft.com/office/drawing/2014/main" id="{35D2FC98-9D3A-02EB-F40A-6D6BBE4E841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75125993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CC5D-425A-3ACF-062F-94AA30D3924E}"/>
              </a:ext>
            </a:extLst>
          </p:cNvPr>
          <p:cNvSpPr>
            <a:spLocks noGrp="1"/>
          </p:cNvSpPr>
          <p:nvPr>
            <p:ph type="title"/>
          </p:nvPr>
        </p:nvSpPr>
        <p:spPr/>
        <p:txBody>
          <a:bodyPr/>
          <a:lstStyle/>
          <a:p>
            <a:r>
              <a:rPr lang="en-US" dirty="0"/>
              <a:t>MCQ – Diagnosis Approach</a:t>
            </a:r>
          </a:p>
        </p:txBody>
      </p:sp>
      <p:sp>
        <p:nvSpPr>
          <p:cNvPr id="3" name="Content Placeholder 2">
            <a:extLst>
              <a:ext uri="{FF2B5EF4-FFF2-40B4-BE49-F238E27FC236}">
                <a16:creationId xmlns:a16="http://schemas.microsoft.com/office/drawing/2014/main" id="{962532BE-A0C6-1B7A-CF25-0D52DE6CA3DD}"/>
              </a:ext>
            </a:extLst>
          </p:cNvPr>
          <p:cNvSpPr>
            <a:spLocks noGrp="1"/>
          </p:cNvSpPr>
          <p:nvPr>
            <p:ph idx="1"/>
          </p:nvPr>
        </p:nvSpPr>
        <p:spPr/>
        <p:txBody>
          <a:bodyPr/>
          <a:lstStyle/>
          <a:p>
            <a:r>
              <a:rPr lang="en-US" dirty="0"/>
              <a:t>24 years old female came with unprovoked seizure. which of the following is false ? </a:t>
            </a:r>
          </a:p>
          <a:p>
            <a:pPr marL="914400" lvl="1" indent="-457200">
              <a:buFont typeface="+mj-lt"/>
              <a:buAutoNum type="alphaLcPeriod"/>
            </a:pPr>
            <a:r>
              <a:rPr lang="en-US" dirty="0"/>
              <a:t>An electroencephalogram is recommended after the first seizure</a:t>
            </a:r>
          </a:p>
          <a:p>
            <a:pPr marL="914400" lvl="1" indent="-457200">
              <a:buFont typeface="+mj-lt"/>
              <a:buAutoNum type="alphaLcPeriod"/>
            </a:pPr>
            <a:r>
              <a:rPr lang="en-US" dirty="0"/>
              <a:t>Neuroimaging is mandatory after the first seizure </a:t>
            </a:r>
          </a:p>
          <a:p>
            <a:pPr marL="914400" lvl="1" indent="-457200">
              <a:buFont typeface="+mj-lt"/>
              <a:buAutoNum type="alphaLcPeriod"/>
            </a:pPr>
            <a:r>
              <a:rPr lang="en-US" dirty="0">
                <a:solidFill>
                  <a:srgbClr val="FF0000"/>
                </a:solidFill>
              </a:rPr>
              <a:t>Prolactin level is important for prognostic purposes</a:t>
            </a:r>
          </a:p>
          <a:p>
            <a:pPr marL="914400" lvl="1" indent="-457200">
              <a:buFont typeface="+mj-lt"/>
              <a:buAutoNum type="alphaLcPeriod"/>
            </a:pPr>
            <a:r>
              <a:rPr lang="en-US" dirty="0"/>
              <a:t>A complete metabolic profile and lumbar puncture are recommended</a:t>
            </a:r>
          </a:p>
          <a:p>
            <a:pPr marL="914400" lvl="1" indent="-457200">
              <a:buFont typeface="+mj-lt"/>
              <a:buAutoNum type="alphaLcPeriod"/>
            </a:pPr>
            <a:r>
              <a:rPr lang="en-US" dirty="0"/>
              <a:t>Antiepileptic’s are not usually prescribed after the first unprovoked seizure</a:t>
            </a:r>
          </a:p>
          <a:p>
            <a:endParaRPr lang="en-US" dirty="0"/>
          </a:p>
        </p:txBody>
      </p:sp>
      <p:sp>
        <p:nvSpPr>
          <p:cNvPr id="4" name="TextBox 3">
            <a:extLst>
              <a:ext uri="{FF2B5EF4-FFF2-40B4-BE49-F238E27FC236}">
                <a16:creationId xmlns:a16="http://schemas.microsoft.com/office/drawing/2014/main" id="{5CA67464-87F3-FD6E-098B-3473469062B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err="1">
                <a:solidFill>
                  <a:srgbClr val="FF0000"/>
                </a:solidFill>
              </a:rPr>
              <a:t>فاينل</a:t>
            </a:r>
            <a:r>
              <a:rPr lang="ar-JO" b="1" dirty="0">
                <a:solidFill>
                  <a:srgbClr val="FF0000"/>
                </a:solidFill>
              </a:rPr>
              <a:t>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94514263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4A97-D085-6081-1294-2D901B9C3E2E}"/>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F21C39AC-36EF-8B90-5B21-A375D05E87E4}"/>
              </a:ext>
            </a:extLst>
          </p:cNvPr>
          <p:cNvSpPr>
            <a:spLocks noGrp="1"/>
          </p:cNvSpPr>
          <p:nvPr>
            <p:ph idx="1"/>
          </p:nvPr>
        </p:nvSpPr>
        <p:spPr>
          <a:xfrm>
            <a:off x="838200" y="1239709"/>
            <a:ext cx="10515600" cy="5179752"/>
          </a:xfrm>
        </p:spPr>
        <p:txBody>
          <a:bodyPr>
            <a:normAutofit fontScale="92500" lnSpcReduction="10000"/>
          </a:bodyPr>
          <a:lstStyle/>
          <a:p>
            <a:r>
              <a:rPr lang="en-US" b="1" dirty="0"/>
              <a:t>Regarding neurophysiological studies, which of the following statements is FALSE ?</a:t>
            </a:r>
          </a:p>
          <a:p>
            <a:pPr marL="914400" lvl="1" indent="-457200">
              <a:buFont typeface="+mj-lt"/>
              <a:buAutoNum type="alphaLcPeriod"/>
            </a:pPr>
            <a:r>
              <a:rPr lang="en-US" dirty="0">
                <a:solidFill>
                  <a:srgbClr val="FF0000"/>
                </a:solidFill>
              </a:rPr>
              <a:t>Normal EEG excludes epilepsy </a:t>
            </a:r>
          </a:p>
          <a:p>
            <a:pPr marL="914400" lvl="1" indent="-457200">
              <a:buFont typeface="+mj-lt"/>
              <a:buAutoNum type="alphaLcPeriod"/>
            </a:pPr>
            <a:r>
              <a:rPr lang="en-US" dirty="0"/>
              <a:t>Epileptic EEG record can be obtained from normal individuals </a:t>
            </a:r>
          </a:p>
          <a:p>
            <a:pPr marL="914400" lvl="1" indent="-457200">
              <a:buFont typeface="+mj-lt"/>
              <a:buAutoNum type="alphaLcPeriod"/>
            </a:pPr>
            <a:r>
              <a:rPr lang="en-US" dirty="0"/>
              <a:t>EMG study can differentiate between neuronal or muscular diseases </a:t>
            </a:r>
          </a:p>
          <a:p>
            <a:pPr marL="914400" lvl="1" indent="-457200">
              <a:buFont typeface="+mj-lt"/>
              <a:buAutoNum type="alphaLcPeriod"/>
            </a:pPr>
            <a:r>
              <a:rPr lang="en-US" dirty="0"/>
              <a:t>Optic neuritis shows delay with Visual evoked potentials </a:t>
            </a:r>
          </a:p>
          <a:p>
            <a:pPr marL="914400" lvl="1" indent="-457200">
              <a:buFont typeface="+mj-lt"/>
              <a:buAutoNum type="alphaLcPeriod"/>
            </a:pPr>
            <a:r>
              <a:rPr lang="en-US" dirty="0"/>
              <a:t>Nerve conduction study can diagnose peripheral nerve demyelination</a:t>
            </a:r>
          </a:p>
          <a:p>
            <a:r>
              <a:rPr lang="en-US" b="1" dirty="0"/>
              <a:t>Regarding neurophysiological studies, which of the following statements is FALSE ? </a:t>
            </a:r>
          </a:p>
          <a:p>
            <a:pPr marL="914400" lvl="1" indent="-457200">
              <a:buFont typeface="+mj-lt"/>
              <a:buAutoNum type="alphaLcPeriod"/>
            </a:pPr>
            <a:r>
              <a:rPr lang="en-US" dirty="0"/>
              <a:t>The typical EEG finding in epilepsy is spikes and waves activity </a:t>
            </a:r>
          </a:p>
          <a:p>
            <a:pPr marL="914400" lvl="1" indent="-457200">
              <a:buFont typeface="+mj-lt"/>
              <a:buAutoNum type="alphaLcPeriod"/>
            </a:pPr>
            <a:r>
              <a:rPr lang="en-US" dirty="0"/>
              <a:t>Epileptic EEG record can be obtained from normal individuals </a:t>
            </a:r>
          </a:p>
          <a:p>
            <a:pPr marL="914400" lvl="1" indent="-457200">
              <a:buFont typeface="+mj-lt"/>
              <a:buAutoNum type="alphaLcPeriod"/>
            </a:pPr>
            <a:r>
              <a:rPr lang="en-US" dirty="0"/>
              <a:t>Normal EEG does not exclude epilepsy </a:t>
            </a:r>
          </a:p>
          <a:p>
            <a:pPr marL="914400" lvl="1" indent="-457200">
              <a:buFont typeface="+mj-lt"/>
              <a:buAutoNum type="alphaLcPeriod"/>
            </a:pPr>
            <a:r>
              <a:rPr lang="en-US" dirty="0">
                <a:solidFill>
                  <a:srgbClr val="FF0000"/>
                </a:solidFill>
              </a:rPr>
              <a:t>In nerve conduction study, demyelination show reduced amplitude while axonal loss shows reduced velocity</a:t>
            </a:r>
          </a:p>
          <a:p>
            <a:pPr marL="914400" lvl="1" indent="-457200">
              <a:buFont typeface="+mj-lt"/>
              <a:buAutoNum type="alphaLcPeriod"/>
            </a:pPr>
            <a:r>
              <a:rPr lang="en-US" dirty="0"/>
              <a:t>Nerve conduction study can diagnose peripheral axonal polyneuropathy</a:t>
            </a:r>
          </a:p>
        </p:txBody>
      </p:sp>
      <p:sp>
        <p:nvSpPr>
          <p:cNvPr id="6" name="TextBox 5">
            <a:extLst>
              <a:ext uri="{FF2B5EF4-FFF2-40B4-BE49-F238E27FC236}">
                <a16:creationId xmlns:a16="http://schemas.microsoft.com/office/drawing/2014/main" id="{EDE4E45A-ACE6-830F-69A7-2B22C9BC7194}"/>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8" name="TextBox 7">
            <a:extLst>
              <a:ext uri="{FF2B5EF4-FFF2-40B4-BE49-F238E27FC236}">
                <a16:creationId xmlns:a16="http://schemas.microsoft.com/office/drawing/2014/main" id="{84F7066E-7DFF-3363-428A-9F88408C4201}"/>
              </a:ext>
            </a:extLst>
          </p:cNvPr>
          <p:cNvSpPr txBox="1"/>
          <p:nvPr/>
        </p:nvSpPr>
        <p:spPr>
          <a:xfrm>
            <a:off x="46655" y="367703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25050EC6-AE05-294E-5AC0-0F75D138698B}"/>
              </a:ext>
            </a:extLst>
          </p:cNvPr>
          <p:cNvSpPr txBox="1"/>
          <p:nvPr/>
        </p:nvSpPr>
        <p:spPr>
          <a:xfrm>
            <a:off x="46655" y="1261646"/>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925182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1BB7-95B0-018A-50E2-626C62697167}"/>
              </a:ext>
            </a:extLst>
          </p:cNvPr>
          <p:cNvSpPr>
            <a:spLocks noGrp="1"/>
          </p:cNvSpPr>
          <p:nvPr>
            <p:ph type="title"/>
          </p:nvPr>
        </p:nvSpPr>
        <p:spPr/>
        <p:txBody>
          <a:bodyPr/>
          <a:lstStyle/>
          <a:p>
            <a:r>
              <a:rPr lang="ar-JO" dirty="0"/>
              <a:t>ملاحظات</a:t>
            </a:r>
            <a:endParaRPr lang="en-US" dirty="0"/>
          </a:p>
        </p:txBody>
      </p:sp>
      <p:sp>
        <p:nvSpPr>
          <p:cNvPr id="3" name="Content Placeholder 2">
            <a:extLst>
              <a:ext uri="{FF2B5EF4-FFF2-40B4-BE49-F238E27FC236}">
                <a16:creationId xmlns:a16="http://schemas.microsoft.com/office/drawing/2014/main" id="{EA460B9F-7737-0F7B-39F0-BABAEE238701}"/>
              </a:ext>
            </a:extLst>
          </p:cNvPr>
          <p:cNvSpPr>
            <a:spLocks noGrp="1"/>
          </p:cNvSpPr>
          <p:nvPr>
            <p:ph idx="1"/>
          </p:nvPr>
        </p:nvSpPr>
        <p:spPr>
          <a:xfrm>
            <a:off x="838200" y="1305026"/>
            <a:ext cx="10515600" cy="4937760"/>
          </a:xfrm>
        </p:spPr>
        <p:txBody>
          <a:bodyPr>
            <a:normAutofit fontScale="92500" lnSpcReduction="10000"/>
          </a:bodyPr>
          <a:lstStyle/>
          <a:p>
            <a:pPr marL="228600" marR="0" lvl="0" indent="-228600" algn="r" defTabSz="914400" rtl="1" eaLnBrk="1" fontAlgn="auto" latinLnBrk="0" hangingPunct="1">
              <a:lnSpc>
                <a:spcPct val="90000"/>
              </a:lnSpc>
              <a:spcBef>
                <a:spcPts val="1000"/>
              </a:spcBef>
              <a:spcAft>
                <a:spcPts val="0"/>
              </a:spcAft>
              <a:buClrTx/>
              <a:buSzTx/>
              <a:buFont typeface="Wingdings" panose="05000000000000000000" pitchFamily="2" charset="2"/>
              <a:buBlip>
                <a:blip r:embed="rId2">
                  <a:extLst>
                    <a:ext uri="{96DAC541-7B7A-43D3-8B79-37D633B846F1}">
                      <asvg:svgBlip xmlns:asvg="http://schemas.microsoft.com/office/drawing/2016/SVG/main" r:embed="rId3"/>
                    </a:ext>
                  </a:extLst>
                </a:blip>
              </a:buBlip>
              <a:tabLst/>
              <a:defRPr/>
            </a:pPr>
            <a:r>
              <a:rPr kumimoji="0" lang="en-US"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ar-JO"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شامل لأسئلة السنوات حتى نهاية 2022</a:t>
            </a:r>
          </a:p>
          <a:p>
            <a:pPr marL="228600" marR="0" lvl="0" indent="-228600" algn="r" defTabSz="914400" rtl="1" eaLnBrk="1" fontAlgn="auto" latinLnBrk="0" hangingPunct="1">
              <a:lnSpc>
                <a:spcPct val="90000"/>
              </a:lnSpc>
              <a:spcBef>
                <a:spcPts val="1000"/>
              </a:spcBef>
              <a:spcAft>
                <a:spcPts val="0"/>
              </a:spcAft>
              <a:buClrTx/>
              <a:buSzTx/>
              <a:buFont typeface="Wingdings" panose="05000000000000000000" pitchFamily="2" charset="2"/>
              <a:buBlip>
                <a:blip r:embed="rId2">
                  <a:extLst>
                    <a:ext uri="{96DAC541-7B7A-43D3-8B79-37D633B846F1}">
                      <asvg:svgBlip xmlns:asvg="http://schemas.microsoft.com/office/drawing/2016/SVG/main" r:embed="rId3"/>
                    </a:ext>
                  </a:extLst>
                </a:blip>
              </a:buBlip>
              <a:tabLst/>
              <a:defRPr/>
            </a:pPr>
            <a:r>
              <a:rPr kumimoji="0" lang="en-US"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ar-JO"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شامل لأسئلة </a:t>
            </a:r>
            <a:r>
              <a:rPr kumimoji="0" lang="ar-JO"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الفاينل</a:t>
            </a:r>
            <a:r>
              <a:rPr kumimoji="0" lang="ar-JO"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2018-202</a:t>
            </a:r>
            <a:r>
              <a:rPr kumimoji="0" lang="en-US"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a:t>
            </a:r>
            <a:r>
              <a:rPr kumimoji="0" lang="ar-JO"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لأنه الدكتور مرات بيجيب منهم بالميني أوسكي</a:t>
            </a:r>
          </a:p>
          <a:p>
            <a:pPr marL="228600" marR="0" lvl="0" indent="-228600" algn="r" defTabSz="914400" rtl="1" eaLnBrk="1" fontAlgn="auto" latinLnBrk="0" hangingPunct="1">
              <a:lnSpc>
                <a:spcPct val="90000"/>
              </a:lnSpc>
              <a:spcBef>
                <a:spcPts val="1000"/>
              </a:spcBef>
              <a:spcAft>
                <a:spcPts val="0"/>
              </a:spcAft>
              <a:buClrTx/>
              <a:buSzTx/>
              <a:buFont typeface="Wingdings" panose="05000000000000000000" pitchFamily="2" charset="2"/>
              <a:buBlip>
                <a:blip r:embed="rId2">
                  <a:extLst>
                    <a:ext uri="{96DAC541-7B7A-43D3-8B79-37D633B846F1}">
                      <asvg:svgBlip xmlns:asvg="http://schemas.microsoft.com/office/drawing/2016/SVG/main" r:embed="rId3"/>
                    </a:ext>
                  </a:extLst>
                </a:blip>
              </a:buBlip>
              <a:tabLst/>
              <a:defRPr/>
            </a:pP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مصادر الملف: كتاب “</a:t>
            </a:r>
            <a:r>
              <a:rPr lang="en-US" dirty="0">
                <a:latin typeface="Arial" panose="020B0604020202020204" pitchFamily="34" charset="0"/>
                <a:cs typeface="Arial" panose="020B0604020202020204" pitchFamily="34" charset="0"/>
              </a:rPr>
              <a:t>lecture notes</a:t>
            </a:r>
            <a:r>
              <a:rPr lang="ar-JO" dirty="0">
                <a:latin typeface="Arial" panose="020B0604020202020204" pitchFamily="34" charset="0"/>
                <a:cs typeface="Arial" panose="020B0604020202020204" pitchFamily="34" charset="0"/>
              </a:rPr>
              <a:t>"، كتاب “</a:t>
            </a:r>
            <a:r>
              <a:rPr lang="en-US" dirty="0">
                <a:latin typeface="Arial" panose="020B0604020202020204" pitchFamily="34" charset="0"/>
                <a:cs typeface="Arial" panose="020B0604020202020204" pitchFamily="34" charset="0"/>
              </a:rPr>
              <a:t>first aid</a:t>
            </a:r>
            <a:r>
              <a:rPr lang="ar-JO" dirty="0">
                <a:latin typeface="Arial" panose="020B0604020202020204" pitchFamily="34" charset="0"/>
                <a:cs typeface="Arial" panose="020B0604020202020204" pitchFamily="34" charset="0"/>
              </a:rPr>
              <a:t>"، موقع “</a:t>
            </a:r>
            <a:r>
              <a:rPr lang="en-US" dirty="0">
                <a:latin typeface="Arial" panose="020B0604020202020204" pitchFamily="34" charset="0"/>
                <a:cs typeface="Arial" panose="020B0604020202020204" pitchFamily="34" charset="0"/>
              </a:rPr>
              <a:t>Amboss</a:t>
            </a:r>
            <a:r>
              <a:rPr lang="ar-JO" dirty="0">
                <a:latin typeface="Arial" panose="020B0604020202020204" pitchFamily="34" charset="0"/>
                <a:cs typeface="Arial" panose="020B0604020202020204" pitchFamily="34" charset="0"/>
              </a:rPr>
              <a:t>"</a:t>
            </a:r>
          </a:p>
          <a:p>
            <a:pPr marL="228600" marR="0" lvl="0" indent="-228600" algn="r" defTabSz="914400" rtl="1" eaLnBrk="1" fontAlgn="auto" latinLnBrk="0" hangingPunct="1">
              <a:lnSpc>
                <a:spcPct val="90000"/>
              </a:lnSpc>
              <a:spcBef>
                <a:spcPts val="1000"/>
              </a:spcBef>
              <a:spcAft>
                <a:spcPts val="0"/>
              </a:spcAft>
              <a:buClrTx/>
              <a:buSzTx/>
              <a:buFont typeface="Wingdings" panose="05000000000000000000" pitchFamily="2" charset="2"/>
              <a:buBlip>
                <a:blip r:embed="rId2">
                  <a:extLst>
                    <a:ext uri="{96DAC541-7B7A-43D3-8B79-37D633B846F1}">
                      <asvg:svgBlip xmlns:asvg="http://schemas.microsoft.com/office/drawing/2016/SVG/main" r:embed="rId3"/>
                    </a:ext>
                  </a:extLst>
                </a:blip>
              </a:buBlip>
              <a:tabLst/>
              <a:defRPr/>
            </a:pPr>
            <a:r>
              <a:rPr kumimoji="0" lang="en-US"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ar-JO"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شامل للمواضيع الي بيجي عليها أسئلة في الميني وبعض المواضيع الي تشرح وما </a:t>
            </a:r>
            <a:r>
              <a:rPr kumimoji="0" lang="ar-JO"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بنسأل</a:t>
            </a:r>
            <a:r>
              <a:rPr kumimoji="0" lang="ar-JO"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عنها </a:t>
            </a:r>
            <a:r>
              <a:rPr kumimoji="0" lang="ar-JO" b="0" i="0"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وليس كلها (ضروري ترجعوا تشوفوا </a:t>
            </a:r>
            <a:r>
              <a:rPr kumimoji="0" lang="ar-JO" b="0" i="0"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السمينارات</a:t>
            </a:r>
            <a:r>
              <a:rPr kumimoji="0" lang="ar-JO" b="0" i="0"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الي مش مكتوب عنها على </a:t>
            </a:r>
            <a:r>
              <a:rPr kumimoji="0" lang="ar-JO" b="0" i="0"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الفاينل</a:t>
            </a:r>
            <a:r>
              <a:rPr kumimoji="0" lang="ar-JO" b="0" i="0"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بيجي منها)</a:t>
            </a:r>
          </a:p>
          <a:p>
            <a:pPr algn="r" rtl="1">
              <a:buBlip>
                <a:blip r:embed="rId2">
                  <a:extLst>
                    <a:ext uri="{96DAC541-7B7A-43D3-8B79-37D633B846F1}">
                      <asvg:svgBlip xmlns:asvg="http://schemas.microsoft.com/office/drawing/2016/SVG/main" r:embed="rId3"/>
                    </a:ext>
                  </a:extLst>
                </a:blip>
              </a:buBlip>
            </a:pPr>
            <a:r>
              <a:rPr lang="ar-JO" dirty="0">
                <a:effectLst>
                  <a:outerShdw blurRad="38100" dist="38100" dir="2700000" algn="tl">
                    <a:srgbClr val="000000">
                      <a:alpha val="43137"/>
                    </a:srgbClr>
                  </a:outerShdw>
                </a:effectLst>
              </a:rPr>
              <a:t> الملف مرتب حسب المواضيع تحت كل موضوع فيه ملاحظات الدكاترة وأسئلة السنوات</a:t>
            </a:r>
          </a:p>
          <a:p>
            <a:pPr algn="r" rtl="1">
              <a:buBlip>
                <a:blip r:embed="rId2">
                  <a:extLst>
                    <a:ext uri="{96DAC541-7B7A-43D3-8B79-37D633B846F1}">
                      <asvg:svgBlip xmlns:asvg="http://schemas.microsoft.com/office/drawing/2016/SVG/main" r:embed="rId3"/>
                    </a:ext>
                  </a:extLst>
                </a:blip>
              </a:buBlip>
            </a:pPr>
            <a:r>
              <a:rPr lang="ar-JO" dirty="0">
                <a:effectLst>
                  <a:outerShdw blurRad="38100" dist="38100" dir="2700000" algn="tl">
                    <a:srgbClr val="000000">
                      <a:alpha val="43137"/>
                    </a:srgbClr>
                  </a:outerShdw>
                </a:effectLst>
              </a:rPr>
              <a:t> أسئلة السنوات المكررة تم جمعها بسؤال واحد ووضع عدد مرات تكرار السؤال في هامش أعلى الصفحة من جهة اليمين أو على يسار السؤال</a:t>
            </a:r>
          </a:p>
          <a:p>
            <a:pPr algn="r" rtl="1">
              <a:buBlip>
                <a:blip r:embed="rId2">
                  <a:extLst>
                    <a:ext uri="{96DAC541-7B7A-43D3-8B79-37D633B846F1}">
                      <asvg:svgBlip xmlns:asvg="http://schemas.microsoft.com/office/drawing/2016/SVG/main" r:embed="rId3"/>
                    </a:ext>
                  </a:extLst>
                </a:blip>
              </a:buBlip>
            </a:pPr>
            <a:r>
              <a:rPr lang="ar-JO" dirty="0">
                <a:effectLst>
                  <a:outerShdw blurRad="38100" dist="38100" dir="2700000" algn="tl">
                    <a:srgbClr val="000000">
                      <a:alpha val="43137"/>
                    </a:srgbClr>
                  </a:outerShdw>
                </a:effectLst>
              </a:rPr>
              <a:t> أي كتابة بصندوق يعتبر هامش للملاحظات</a:t>
            </a:r>
          </a:p>
          <a:p>
            <a:pPr algn="r" rtl="1">
              <a:buBlip>
                <a:blip r:embed="rId2">
                  <a:extLst>
                    <a:ext uri="{96DAC541-7B7A-43D3-8B79-37D633B846F1}">
                      <asvg:svgBlip xmlns:asvg="http://schemas.microsoft.com/office/drawing/2016/SVG/main" r:embed="rId3"/>
                    </a:ext>
                  </a:extLst>
                </a:blip>
              </a:buBlip>
            </a:pPr>
            <a:r>
              <a:rPr lang="ar-JO" dirty="0">
                <a:effectLst>
                  <a:outerShdw blurRad="38100" dist="38100" dir="2700000" algn="tl">
                    <a:srgbClr val="000000">
                      <a:alpha val="43137"/>
                    </a:srgbClr>
                  </a:outerShdw>
                </a:effectLst>
              </a:rPr>
              <a:t> معاني الألوان: </a:t>
            </a:r>
            <a:r>
              <a:rPr lang="ar-JO" dirty="0">
                <a:solidFill>
                  <a:srgbClr val="FF0000"/>
                </a:solidFill>
                <a:effectLst>
                  <a:outerShdw blurRad="38100" dist="38100" dir="2700000" algn="tl">
                    <a:srgbClr val="000000">
                      <a:alpha val="43137"/>
                    </a:srgbClr>
                  </a:outerShdw>
                </a:effectLst>
              </a:rPr>
              <a:t>المهم</a:t>
            </a:r>
            <a:r>
              <a:rPr lang="ar-JO" dirty="0">
                <a:effectLst>
                  <a:outerShdw blurRad="38100" dist="38100" dir="2700000" algn="tl">
                    <a:srgbClr val="000000">
                      <a:alpha val="43137"/>
                    </a:srgbClr>
                  </a:outerShdw>
                </a:effectLst>
              </a:rPr>
              <a:t>، </a:t>
            </a:r>
            <a:r>
              <a:rPr lang="ar-JO" dirty="0">
                <a:solidFill>
                  <a:srgbClr val="0070C0"/>
                </a:solidFill>
                <a:effectLst>
                  <a:outerShdw blurRad="38100" dist="38100" dir="2700000" algn="tl">
                    <a:srgbClr val="000000">
                      <a:alpha val="43137"/>
                    </a:srgbClr>
                  </a:outerShdw>
                </a:effectLst>
              </a:rPr>
              <a:t>ملاحظات أو إضافات أو أسئلة من عندي</a:t>
            </a:r>
            <a:r>
              <a:rPr lang="ar-JO" dirty="0">
                <a:effectLst>
                  <a:outerShdw blurRad="38100" dist="38100" dir="2700000" algn="tl">
                    <a:srgbClr val="000000">
                      <a:alpha val="43137"/>
                    </a:srgbClr>
                  </a:outerShdw>
                </a:effectLst>
              </a:rPr>
              <a:t>، </a:t>
            </a:r>
            <a:r>
              <a:rPr lang="ar-JO" dirty="0">
                <a:solidFill>
                  <a:srgbClr val="00B050"/>
                </a:solidFill>
                <a:effectLst>
                  <a:outerShdw blurRad="38100" dist="38100" dir="2700000" algn="tl">
                    <a:srgbClr val="000000">
                      <a:alpha val="43137"/>
                    </a:srgbClr>
                  </a:outerShdw>
                </a:effectLst>
              </a:rPr>
              <a:t>معلومات إضافية</a:t>
            </a:r>
          </a:p>
          <a:p>
            <a:pPr algn="r" rtl="1">
              <a:buBlip>
                <a:blip r:embed="rId2">
                  <a:extLst>
                    <a:ext uri="{96DAC541-7B7A-43D3-8B79-37D633B846F1}">
                      <asvg:svgBlip xmlns:asvg="http://schemas.microsoft.com/office/drawing/2016/SVG/main" r:embed="rId3"/>
                    </a:ext>
                  </a:extLst>
                </a:blip>
              </a:buBlip>
            </a:pPr>
            <a:r>
              <a:rPr lang="ar-JO" dirty="0">
                <a:effectLst>
                  <a:outerShdw blurRad="38100" dist="38100" dir="2700000" algn="tl">
                    <a:srgbClr val="000000">
                      <a:alpha val="43137"/>
                    </a:srgbClr>
                  </a:outerShdw>
                </a:effectLst>
              </a:rPr>
              <a:t> الكلام الي بلغتكم فيه بدوسيه الأشعة قائم </a:t>
            </a:r>
            <a:r>
              <a:rPr lang="ar-JO" dirty="0" err="1">
                <a:effectLst>
                  <a:outerShdw blurRad="38100" dist="38100" dir="2700000" algn="tl">
                    <a:srgbClr val="000000">
                      <a:alpha val="43137"/>
                    </a:srgbClr>
                  </a:outerShdw>
                </a:effectLst>
              </a:rPr>
              <a:t>برضو</a:t>
            </a:r>
            <a:r>
              <a:rPr lang="ar-JO" dirty="0">
                <a:effectLst>
                  <a:outerShdw blurRad="38100" dist="38100" dir="2700000" algn="tl">
                    <a:srgbClr val="000000">
                      <a:alpha val="43137"/>
                    </a:srgbClr>
                  </a:outerShdw>
                </a:effectLst>
              </a:rPr>
              <a:t> على هذا الملف وأي الملفات ثانية اشتغلتها ويا ريت بس هبل</a:t>
            </a:r>
            <a:endParaRPr lang="en-US" dirty="0">
              <a:effectLst>
                <a:outerShdw blurRad="38100" dist="38100" dir="2700000" algn="tl">
                  <a:srgbClr val="000000">
                    <a:alpha val="43137"/>
                  </a:srgbClr>
                </a:outerShdw>
              </a:effectLst>
            </a:endParaRPr>
          </a:p>
        </p:txBody>
      </p:sp>
      <p:pic>
        <p:nvPicPr>
          <p:cNvPr id="4" name="Picture 3" descr="A picture containing text, newspaper&#10;&#10;Description automatically generated">
            <a:hlinkClick r:id="rId4"/>
            <a:extLst>
              <a:ext uri="{FF2B5EF4-FFF2-40B4-BE49-F238E27FC236}">
                <a16:creationId xmlns:a16="http://schemas.microsoft.com/office/drawing/2014/main" id="{042664BD-030C-A771-0E3A-5B69374415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625" y="6053596"/>
            <a:ext cx="45719" cy="45719"/>
          </a:xfrm>
          <a:prstGeom prst="rect">
            <a:avLst/>
          </a:prstGeom>
        </p:spPr>
      </p:pic>
      <p:sp>
        <p:nvSpPr>
          <p:cNvPr id="6" name="TextBox 5">
            <a:extLst>
              <a:ext uri="{FF2B5EF4-FFF2-40B4-BE49-F238E27FC236}">
                <a16:creationId xmlns:a16="http://schemas.microsoft.com/office/drawing/2014/main" id="{E6806BE9-7091-8F0D-4CC7-EDF59BB956C9}"/>
              </a:ext>
            </a:extLst>
          </p:cNvPr>
          <p:cNvSpPr txBox="1"/>
          <p:nvPr/>
        </p:nvSpPr>
        <p:spPr>
          <a:xfrm>
            <a:off x="215661" y="6234160"/>
            <a:ext cx="3330592" cy="492443"/>
          </a:xfrm>
          <a:prstGeom prst="rect">
            <a:avLst/>
          </a:prstGeom>
          <a:noFill/>
        </p:spPr>
        <p:txBody>
          <a:bodyPr wrap="none" rtlCol="0">
            <a:spAutoFit/>
          </a:bodyPr>
          <a:lstStyle/>
          <a:p>
            <a:r>
              <a:rPr lang="en-US" sz="2600" dirty="0">
                <a:solidFill>
                  <a:schemeClr val="bg1"/>
                </a:solidFill>
                <a:effectLst>
                  <a:outerShdw blurRad="38100" dist="38100" dir="2700000" algn="tl">
                    <a:srgbClr val="000000">
                      <a:alpha val="43137"/>
                    </a:srgbClr>
                  </a:outerShdw>
                </a:effectLst>
              </a:rPr>
              <a:t>Last</a:t>
            </a:r>
            <a:r>
              <a:rPr lang="en-US" dirty="0"/>
              <a:t> </a:t>
            </a:r>
            <a:r>
              <a:rPr lang="en-US" sz="2600" dirty="0">
                <a:solidFill>
                  <a:schemeClr val="bg1"/>
                </a:solidFill>
                <a:effectLst>
                  <a:outerShdw blurRad="38100" dist="38100" dir="2700000" algn="tl">
                    <a:srgbClr val="000000">
                      <a:alpha val="43137"/>
                    </a:srgbClr>
                  </a:outerShdw>
                </a:effectLst>
              </a:rPr>
              <a:t>update: 24/6/2023</a:t>
            </a:r>
          </a:p>
        </p:txBody>
      </p:sp>
    </p:spTree>
    <p:extLst>
      <p:ext uri="{BB962C8B-B14F-4D97-AF65-F5344CB8AC3E}">
        <p14:creationId xmlns:p14="http://schemas.microsoft.com/office/powerpoint/2010/main" val="1454628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C1AC08-216B-1583-C360-0D805B3D3A04}"/>
              </a:ext>
            </a:extLst>
          </p:cNvPr>
          <p:cNvPicPr>
            <a:picLocks noChangeAspect="1"/>
          </p:cNvPicPr>
          <p:nvPr/>
        </p:nvPicPr>
        <p:blipFill>
          <a:blip r:embed="rId2"/>
          <a:stretch>
            <a:fillRect/>
          </a:stretch>
        </p:blipFill>
        <p:spPr>
          <a:xfrm>
            <a:off x="0" y="83975"/>
            <a:ext cx="12193980" cy="6690049"/>
          </a:xfrm>
          <a:prstGeom prst="rect">
            <a:avLst/>
          </a:prstGeom>
        </p:spPr>
      </p:pic>
      <p:sp>
        <p:nvSpPr>
          <p:cNvPr id="5" name="TextBox 4">
            <a:extLst>
              <a:ext uri="{FF2B5EF4-FFF2-40B4-BE49-F238E27FC236}">
                <a16:creationId xmlns:a16="http://schemas.microsoft.com/office/drawing/2014/main" id="{FB5CBC63-799C-A15A-C7E9-2FAB2D9C62AD}"/>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6986229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C44FD-C34F-3059-8869-11557AEB1DD0}"/>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DFAC92AC-849D-46A3-E2E2-9E0F5D8AC8F1}"/>
              </a:ext>
            </a:extLst>
          </p:cNvPr>
          <p:cNvSpPr>
            <a:spLocks noGrp="1"/>
          </p:cNvSpPr>
          <p:nvPr>
            <p:ph idx="1"/>
          </p:nvPr>
        </p:nvSpPr>
        <p:spPr>
          <a:xfrm>
            <a:off x="838200" y="1305026"/>
            <a:ext cx="7226030" cy="4871938"/>
          </a:xfrm>
        </p:spPr>
        <p:txBody>
          <a:bodyPr>
            <a:normAutofit fontScale="92500" lnSpcReduction="20000"/>
          </a:bodyPr>
          <a:lstStyle/>
          <a:p>
            <a:r>
              <a:rPr lang="en-US" b="1" dirty="0"/>
              <a:t>All are true except:</a:t>
            </a:r>
          </a:p>
          <a:p>
            <a:pPr marL="914400" lvl="1" indent="-457200">
              <a:buFont typeface="+mj-lt"/>
              <a:buAutoNum type="alphaLcPeriod"/>
            </a:pPr>
            <a:r>
              <a:rPr lang="en-US" dirty="0"/>
              <a:t>EEG could be abnormal in normal people</a:t>
            </a:r>
          </a:p>
          <a:p>
            <a:pPr marL="914400" lvl="1" indent="-457200">
              <a:buFont typeface="+mj-lt"/>
              <a:buAutoNum type="alphaLcPeriod"/>
            </a:pPr>
            <a:r>
              <a:rPr lang="en-US" dirty="0"/>
              <a:t>EEG could be normal in epileptic patient</a:t>
            </a:r>
          </a:p>
          <a:p>
            <a:pPr marL="914400" lvl="1" indent="-457200">
              <a:buFont typeface="+mj-lt"/>
              <a:buAutoNum type="alphaLcPeriod"/>
            </a:pPr>
            <a:r>
              <a:rPr lang="en-US" dirty="0">
                <a:solidFill>
                  <a:srgbClr val="FF0000"/>
                </a:solidFill>
              </a:rPr>
              <a:t>Neuroimaging is not recommended after first unprovoked seizure</a:t>
            </a:r>
          </a:p>
          <a:p>
            <a:pPr marL="914400" lvl="1" indent="-457200">
              <a:buFont typeface="+mj-lt"/>
              <a:buAutoNum type="alphaLcPeriod"/>
            </a:pPr>
            <a:r>
              <a:rPr lang="en-US" dirty="0"/>
              <a:t>We don’t give antiepileptic drugs for first attack even there is abnormal EEG</a:t>
            </a:r>
          </a:p>
          <a:p>
            <a:pPr marL="914400" lvl="1" indent="-457200">
              <a:buFont typeface="+mj-lt"/>
              <a:buAutoNum type="alphaLcPeriod"/>
            </a:pPr>
            <a:r>
              <a:rPr lang="en-US" dirty="0"/>
              <a:t>EEG shows spike wave in epilepsy</a:t>
            </a:r>
          </a:p>
          <a:p>
            <a:r>
              <a:rPr lang="en-US" b="1" dirty="0"/>
              <a:t>All are true except:</a:t>
            </a:r>
          </a:p>
          <a:p>
            <a:pPr marL="914400" lvl="1" indent="-457200">
              <a:buFont typeface="+mj-lt"/>
              <a:buAutoNum type="alphaLcPeriod"/>
            </a:pPr>
            <a:r>
              <a:rPr lang="en-US" dirty="0"/>
              <a:t>EEG could be abnormal in normal people</a:t>
            </a:r>
          </a:p>
          <a:p>
            <a:pPr marL="914400" lvl="1" indent="-457200">
              <a:buFont typeface="+mj-lt"/>
              <a:buAutoNum type="alphaLcPeriod"/>
            </a:pPr>
            <a:r>
              <a:rPr lang="en-US" dirty="0"/>
              <a:t>EEG could be normal in epileptic patient</a:t>
            </a:r>
          </a:p>
          <a:p>
            <a:pPr marL="914400" lvl="1" indent="-457200">
              <a:buFont typeface="+mj-lt"/>
              <a:buAutoNum type="alphaLcPeriod"/>
            </a:pPr>
            <a:r>
              <a:rPr lang="en-US" dirty="0"/>
              <a:t>Neuroimaging is recommended after first unprovoked seizure</a:t>
            </a:r>
          </a:p>
          <a:p>
            <a:pPr marL="914400" lvl="1" indent="-457200">
              <a:buFont typeface="+mj-lt"/>
              <a:buAutoNum type="alphaLcPeriod"/>
            </a:pPr>
            <a:r>
              <a:rPr lang="en-US" dirty="0">
                <a:solidFill>
                  <a:srgbClr val="FF0000"/>
                </a:solidFill>
              </a:rPr>
              <a:t>We give antiepileptic drugs after first attack </a:t>
            </a:r>
          </a:p>
          <a:p>
            <a:pPr marL="914400" lvl="1" indent="-457200">
              <a:buFont typeface="+mj-lt"/>
              <a:buAutoNum type="alphaLcPeriod"/>
            </a:pPr>
            <a:r>
              <a:rPr lang="en-US" dirty="0"/>
              <a:t>EEG shows spike wave in epilepsy</a:t>
            </a:r>
          </a:p>
          <a:p>
            <a:endParaRPr lang="en-US" dirty="0"/>
          </a:p>
        </p:txBody>
      </p:sp>
      <p:pic>
        <p:nvPicPr>
          <p:cNvPr id="4" name="Picture 2">
            <a:extLst>
              <a:ext uri="{FF2B5EF4-FFF2-40B4-BE49-F238E27FC236}">
                <a16:creationId xmlns:a16="http://schemas.microsoft.com/office/drawing/2014/main" id="{BAC57296-2C35-3C94-DB40-631DBFFB2F10}"/>
              </a:ext>
            </a:extLst>
          </p:cNvPr>
          <p:cNvPicPr>
            <a:picLocks noChangeAspect="1" noChangeArrowheads="1"/>
          </p:cNvPicPr>
          <p:nvPr/>
        </p:nvPicPr>
        <p:blipFill>
          <a:blip r:embed="rId2" cstate="print"/>
          <a:srcRect/>
          <a:stretch>
            <a:fillRect/>
          </a:stretch>
        </p:blipFill>
        <p:spPr bwMode="auto">
          <a:xfrm>
            <a:off x="8229600" y="1305026"/>
            <a:ext cx="3124200" cy="3396308"/>
          </a:xfrm>
          <a:prstGeom prst="rect">
            <a:avLst/>
          </a:prstGeom>
          <a:noFill/>
          <a:ln w="9525">
            <a:noFill/>
            <a:miter lim="800000"/>
            <a:headEnd/>
            <a:tailEnd/>
          </a:ln>
        </p:spPr>
      </p:pic>
      <p:sp>
        <p:nvSpPr>
          <p:cNvPr id="6" name="مستطيل مستدير الزوايا 5">
            <a:extLst>
              <a:ext uri="{FF2B5EF4-FFF2-40B4-BE49-F238E27FC236}">
                <a16:creationId xmlns:a16="http://schemas.microsoft.com/office/drawing/2014/main" id="{FABDC8F1-6B5D-20A2-772D-7500A806A6C3}"/>
              </a:ext>
            </a:extLst>
          </p:cNvPr>
          <p:cNvSpPr/>
          <p:nvPr/>
        </p:nvSpPr>
        <p:spPr>
          <a:xfrm>
            <a:off x="8243528" y="4794717"/>
            <a:ext cx="3096344" cy="9361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ar-JO" dirty="0"/>
              <a:t>الصورة مش نفسها، وآخر خيار مش حرفي قريب منه تقريبا.</a:t>
            </a:r>
            <a:endParaRPr lang="en-US" dirty="0"/>
          </a:p>
        </p:txBody>
      </p:sp>
      <p:sp>
        <p:nvSpPr>
          <p:cNvPr id="8" name="TextBox 7">
            <a:extLst>
              <a:ext uri="{FF2B5EF4-FFF2-40B4-BE49-F238E27FC236}">
                <a16:creationId xmlns:a16="http://schemas.microsoft.com/office/drawing/2014/main" id="{470F0FAB-232E-1040-4738-D5FB66BB6D8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6776352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73AD-14C5-14E1-4412-7AD8A7E1C58A}"/>
              </a:ext>
            </a:extLst>
          </p:cNvPr>
          <p:cNvSpPr>
            <a:spLocks noGrp="1"/>
          </p:cNvSpPr>
          <p:nvPr>
            <p:ph type="title"/>
          </p:nvPr>
        </p:nvSpPr>
        <p:spPr/>
        <p:txBody>
          <a:bodyPr/>
          <a:lstStyle/>
          <a:p>
            <a:r>
              <a:rPr lang="en-GB" dirty="0"/>
              <a:t>This is an EEG record</a:t>
            </a:r>
            <a:endParaRPr lang="en-US" dirty="0"/>
          </a:p>
        </p:txBody>
      </p:sp>
      <p:sp>
        <p:nvSpPr>
          <p:cNvPr id="3" name="Content Placeholder 2">
            <a:extLst>
              <a:ext uri="{FF2B5EF4-FFF2-40B4-BE49-F238E27FC236}">
                <a16:creationId xmlns:a16="http://schemas.microsoft.com/office/drawing/2014/main" id="{2EB75CE2-0631-4327-C05C-CB6946D58FDD}"/>
              </a:ext>
            </a:extLst>
          </p:cNvPr>
          <p:cNvSpPr>
            <a:spLocks noGrp="1"/>
          </p:cNvSpPr>
          <p:nvPr>
            <p:ph idx="1"/>
          </p:nvPr>
        </p:nvSpPr>
        <p:spPr>
          <a:xfrm>
            <a:off x="838200" y="1305026"/>
            <a:ext cx="5257800" cy="3753671"/>
          </a:xfrm>
        </p:spPr>
        <p:txBody>
          <a:bodyPr/>
          <a:lstStyle/>
          <a:p>
            <a:r>
              <a:rPr lang="en-GB" b="1" dirty="0"/>
              <a:t>What is the abnormality ?</a:t>
            </a:r>
          </a:p>
          <a:p>
            <a:pPr lvl="1"/>
            <a:r>
              <a:rPr lang="en-US" dirty="0"/>
              <a:t>Multiple spike, evolution in frequency, evolution in amplitude</a:t>
            </a:r>
            <a:endParaRPr lang="en-GB" dirty="0"/>
          </a:p>
          <a:p>
            <a:r>
              <a:rPr lang="en-GB" b="1" dirty="0"/>
              <a:t>What is the diagnosis ?</a:t>
            </a:r>
          </a:p>
          <a:p>
            <a:pPr lvl="1"/>
            <a:r>
              <a:rPr lang="en-US" dirty="0"/>
              <a:t>Generalized epilepsy</a:t>
            </a:r>
          </a:p>
        </p:txBody>
      </p:sp>
      <p:sp>
        <p:nvSpPr>
          <p:cNvPr id="5" name="TextBox 4">
            <a:extLst>
              <a:ext uri="{FF2B5EF4-FFF2-40B4-BE49-F238E27FC236}">
                <a16:creationId xmlns:a16="http://schemas.microsoft.com/office/drawing/2014/main" id="{C7E41021-2AC4-4542-939A-9774D30C79FF}"/>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7" name="Picture 2">
            <a:extLst>
              <a:ext uri="{FF2B5EF4-FFF2-40B4-BE49-F238E27FC236}">
                <a16:creationId xmlns:a16="http://schemas.microsoft.com/office/drawing/2014/main" id="{055408D0-357E-8B69-6098-BBBBDAB076EC}"/>
              </a:ext>
            </a:extLst>
          </p:cNvPr>
          <p:cNvPicPr>
            <a:picLocks noChangeAspect="1" noChangeArrowheads="1"/>
          </p:cNvPicPr>
          <p:nvPr/>
        </p:nvPicPr>
        <p:blipFill>
          <a:blip r:embed="rId2"/>
          <a:srcRect/>
          <a:stretch>
            <a:fillRect/>
          </a:stretch>
        </p:blipFill>
        <p:spPr bwMode="auto">
          <a:xfrm>
            <a:off x="6326156" y="1305026"/>
            <a:ext cx="5027644" cy="3753671"/>
          </a:xfrm>
          <a:prstGeom prst="rect">
            <a:avLst/>
          </a:prstGeom>
          <a:noFill/>
          <a:ln w="9525">
            <a:noFill/>
            <a:miter lim="800000"/>
            <a:headEnd/>
            <a:tailEnd/>
          </a:ln>
          <a:effectLst/>
        </p:spPr>
      </p:pic>
    </p:spTree>
    <p:extLst>
      <p:ext uri="{BB962C8B-B14F-4D97-AF65-F5344CB8AC3E}">
        <p14:creationId xmlns:p14="http://schemas.microsoft.com/office/powerpoint/2010/main" val="189164759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9C335A-734F-795E-9DBB-D7397F50ADBA}"/>
              </a:ext>
            </a:extLst>
          </p:cNvPr>
          <p:cNvSpPr>
            <a:spLocks noGrp="1"/>
          </p:cNvSpPr>
          <p:nvPr>
            <p:ph type="ctrTitle"/>
          </p:nvPr>
        </p:nvSpPr>
        <p:spPr/>
        <p:txBody>
          <a:bodyPr>
            <a:normAutofit fontScale="90000"/>
          </a:bodyPr>
          <a:lstStyle/>
          <a:p>
            <a:r>
              <a:rPr lang="en-US" dirty="0"/>
              <a:t>Antiepileptic drugs</a:t>
            </a:r>
          </a:p>
        </p:txBody>
      </p:sp>
      <p:sp>
        <p:nvSpPr>
          <p:cNvPr id="5" name="Subtitle 4">
            <a:extLst>
              <a:ext uri="{FF2B5EF4-FFF2-40B4-BE49-F238E27FC236}">
                <a16:creationId xmlns:a16="http://schemas.microsoft.com/office/drawing/2014/main" id="{65A6ACC0-E10C-5503-E185-813EB0A90A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3801442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A5F7AB-D8C6-FF71-9789-A9A62451947C}"/>
              </a:ext>
            </a:extLst>
          </p:cNvPr>
          <p:cNvGrpSpPr/>
          <p:nvPr/>
        </p:nvGrpSpPr>
        <p:grpSpPr>
          <a:xfrm>
            <a:off x="946777" y="0"/>
            <a:ext cx="10956809" cy="6858000"/>
            <a:chOff x="1235191" y="0"/>
            <a:chExt cx="10956809" cy="6858000"/>
          </a:xfrm>
        </p:grpSpPr>
        <p:pic>
          <p:nvPicPr>
            <p:cNvPr id="3" name="Picture 2">
              <a:extLst>
                <a:ext uri="{FF2B5EF4-FFF2-40B4-BE49-F238E27FC236}">
                  <a16:creationId xmlns:a16="http://schemas.microsoft.com/office/drawing/2014/main" id="{62B228EE-5FF7-D328-B6C3-295AF43A823A}"/>
                </a:ext>
              </a:extLst>
            </p:cNvPr>
            <p:cNvPicPr>
              <a:picLocks noChangeAspect="1"/>
            </p:cNvPicPr>
            <p:nvPr/>
          </p:nvPicPr>
          <p:blipFill>
            <a:blip r:embed="rId2"/>
            <a:stretch>
              <a:fillRect/>
            </a:stretch>
          </p:blipFill>
          <p:spPr>
            <a:xfrm>
              <a:off x="7262327" y="0"/>
              <a:ext cx="4929673" cy="6858000"/>
            </a:xfrm>
            <a:prstGeom prst="rect">
              <a:avLst/>
            </a:prstGeom>
          </p:spPr>
        </p:pic>
        <p:pic>
          <p:nvPicPr>
            <p:cNvPr id="7" name="Picture 6">
              <a:extLst>
                <a:ext uri="{FF2B5EF4-FFF2-40B4-BE49-F238E27FC236}">
                  <a16:creationId xmlns:a16="http://schemas.microsoft.com/office/drawing/2014/main" id="{BD101C84-DFD3-AB31-05CB-ABDFADE62481}"/>
                </a:ext>
              </a:extLst>
            </p:cNvPr>
            <p:cNvPicPr>
              <a:picLocks noChangeAspect="1"/>
            </p:cNvPicPr>
            <p:nvPr/>
          </p:nvPicPr>
          <p:blipFill>
            <a:blip r:embed="rId3"/>
            <a:stretch>
              <a:fillRect/>
            </a:stretch>
          </p:blipFill>
          <p:spPr>
            <a:xfrm>
              <a:off x="1235191" y="0"/>
              <a:ext cx="5753466" cy="6858000"/>
            </a:xfrm>
            <a:prstGeom prst="rect">
              <a:avLst/>
            </a:prstGeom>
          </p:spPr>
        </p:pic>
      </p:grpSp>
      <p:sp>
        <p:nvSpPr>
          <p:cNvPr id="5" name="TextBox 4">
            <a:extLst>
              <a:ext uri="{FF2B5EF4-FFF2-40B4-BE49-F238E27FC236}">
                <a16:creationId xmlns:a16="http://schemas.microsoft.com/office/drawing/2014/main" id="{E118DDF1-C2DE-3C46-AFF3-663AD6772F6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12" name="Picture 11">
            <a:extLst>
              <a:ext uri="{FF2B5EF4-FFF2-40B4-BE49-F238E27FC236}">
                <a16:creationId xmlns:a16="http://schemas.microsoft.com/office/drawing/2014/main" id="{35129468-FA89-FC00-AFB5-892294977C30}"/>
              </a:ext>
            </a:extLst>
          </p:cNvPr>
          <p:cNvPicPr>
            <a:picLocks noChangeAspect="1"/>
          </p:cNvPicPr>
          <p:nvPr/>
        </p:nvPicPr>
        <p:blipFill rotWithShape="1">
          <a:blip r:embed="rId4"/>
          <a:srcRect l="16017" t="8775" r="15043" b="8752"/>
          <a:stretch/>
        </p:blipFill>
        <p:spPr>
          <a:xfrm flipH="1">
            <a:off x="9329" y="0"/>
            <a:ext cx="937447" cy="1121434"/>
          </a:xfrm>
          <a:prstGeom prst="rect">
            <a:avLst/>
          </a:prstGeom>
        </p:spPr>
      </p:pic>
      <p:pic>
        <p:nvPicPr>
          <p:cNvPr id="14" name="Picture 13" descr="Logo&#10;&#10;Description automatically generated">
            <a:extLst>
              <a:ext uri="{FF2B5EF4-FFF2-40B4-BE49-F238E27FC236}">
                <a16:creationId xmlns:a16="http://schemas.microsoft.com/office/drawing/2014/main" id="{64894807-D55A-8DC9-727B-4FB90B627E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
        <p:nvSpPr>
          <p:cNvPr id="15" name="TextBox 14">
            <a:extLst>
              <a:ext uri="{FF2B5EF4-FFF2-40B4-BE49-F238E27FC236}">
                <a16:creationId xmlns:a16="http://schemas.microsoft.com/office/drawing/2014/main" id="{C79C0E77-0A58-5B6B-F9E8-1638492DEA41}"/>
              </a:ext>
            </a:extLst>
          </p:cNvPr>
          <p:cNvSpPr txBox="1"/>
          <p:nvPr/>
        </p:nvSpPr>
        <p:spPr>
          <a:xfrm>
            <a:off x="0" y="1121434"/>
            <a:ext cx="946776" cy="276999"/>
          </a:xfrm>
          <a:prstGeom prst="rect">
            <a:avLst/>
          </a:prstGeom>
          <a:noFill/>
        </p:spPr>
        <p:txBody>
          <a:bodyPr wrap="square" rtlCol="0">
            <a:spAutoFit/>
          </a:bodyPr>
          <a:lstStyle/>
          <a:p>
            <a:pPr algn="ctr" rtl="1"/>
            <a:r>
              <a:rPr lang="ar-JO" sz="600" b="1" dirty="0"/>
              <a:t>نعم عزيزي هذا شكلك أول ما شفت السلايد</a:t>
            </a:r>
            <a:endParaRPr lang="en-US" sz="600" b="1" dirty="0"/>
          </a:p>
        </p:txBody>
      </p:sp>
    </p:spTree>
    <p:extLst>
      <p:ext uri="{BB962C8B-B14F-4D97-AF65-F5344CB8AC3E}">
        <p14:creationId xmlns:p14="http://schemas.microsoft.com/office/powerpoint/2010/main" val="243624613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54070-BF14-C76D-64E1-06D996CFB385}"/>
              </a:ext>
            </a:extLst>
          </p:cNvPr>
          <p:cNvSpPr>
            <a:spLocks noGrp="1"/>
          </p:cNvSpPr>
          <p:nvPr>
            <p:ph type="title"/>
          </p:nvPr>
        </p:nvSpPr>
        <p:spPr/>
        <p:txBody>
          <a:bodyPr/>
          <a:lstStyle/>
          <a:p>
            <a:r>
              <a:rPr lang="en-GB" dirty="0"/>
              <a:t>Epilepsy drugs</a:t>
            </a:r>
            <a:endParaRPr lang="en-US" dirty="0"/>
          </a:p>
        </p:txBody>
      </p:sp>
      <p:sp>
        <p:nvSpPr>
          <p:cNvPr id="3" name="Content Placeholder 2">
            <a:extLst>
              <a:ext uri="{FF2B5EF4-FFF2-40B4-BE49-F238E27FC236}">
                <a16:creationId xmlns:a16="http://schemas.microsoft.com/office/drawing/2014/main" id="{DCB80468-1BC6-6844-63BB-7759CBAAF936}"/>
              </a:ext>
            </a:extLst>
          </p:cNvPr>
          <p:cNvSpPr>
            <a:spLocks noGrp="1"/>
          </p:cNvSpPr>
          <p:nvPr>
            <p:ph idx="1"/>
          </p:nvPr>
        </p:nvSpPr>
        <p:spPr/>
        <p:txBody>
          <a:bodyPr/>
          <a:lstStyle/>
          <a:p>
            <a:pPr>
              <a:buFont typeface="Wingdings" panose="05000000000000000000" pitchFamily="2" charset="2"/>
              <a:buChar char="Ø"/>
            </a:pPr>
            <a:r>
              <a:rPr lang="en-GB" dirty="0"/>
              <a:t>A patient with epilepsy who was prescribed Lamictal</a:t>
            </a:r>
          </a:p>
          <a:p>
            <a:r>
              <a:rPr lang="en-GB" b="1" dirty="0"/>
              <a:t>What is the most serious complication that you should warn the patient about ?</a:t>
            </a:r>
          </a:p>
          <a:p>
            <a:pPr lvl="1"/>
            <a:r>
              <a:rPr lang="en-US" dirty="0"/>
              <a:t>Stevens Johnsons Syndrome</a:t>
            </a:r>
          </a:p>
          <a:p>
            <a:r>
              <a:rPr lang="en-US" b="1" dirty="0"/>
              <a:t>Define epileptic fits</a:t>
            </a:r>
          </a:p>
          <a:p>
            <a:pPr lvl="1"/>
            <a:r>
              <a:rPr lang="en-US" dirty="0"/>
              <a:t>Involuntary movements and brief postictal symptoms</a:t>
            </a:r>
          </a:p>
          <a:p>
            <a:pPr>
              <a:spcBef>
                <a:spcPts val="1800"/>
              </a:spcBef>
            </a:pPr>
            <a:r>
              <a:rPr lang="en-US" b="1" dirty="0"/>
              <a:t>Pregnant on Topiramate, what should you do ?</a:t>
            </a:r>
          </a:p>
          <a:p>
            <a:pPr lvl="1"/>
            <a:r>
              <a:rPr lang="en-US" dirty="0"/>
              <a:t>Stop Topiramate</a:t>
            </a:r>
          </a:p>
        </p:txBody>
      </p:sp>
      <p:cxnSp>
        <p:nvCxnSpPr>
          <p:cNvPr id="6" name="Straight Connector 5">
            <a:extLst>
              <a:ext uri="{FF2B5EF4-FFF2-40B4-BE49-F238E27FC236}">
                <a16:creationId xmlns:a16="http://schemas.microsoft.com/office/drawing/2014/main" id="{C8430A6F-FA81-7F8A-6D65-1D417333E668}"/>
              </a:ext>
            </a:extLst>
          </p:cNvPr>
          <p:cNvCxnSpPr>
            <a:cxnSpLocks/>
          </p:cNvCxnSpPr>
          <p:nvPr/>
        </p:nvCxnSpPr>
        <p:spPr>
          <a:xfrm>
            <a:off x="838200" y="4008411"/>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DE05DD-4A8A-7E02-11C1-3664FB35C0ED}"/>
              </a:ext>
            </a:extLst>
          </p:cNvPr>
          <p:cNvSpPr txBox="1"/>
          <p:nvPr/>
        </p:nvSpPr>
        <p:spPr>
          <a:xfrm>
            <a:off x="46655" y="416874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D4A5D2EC-D2AB-86F9-D2FA-083EAA608CC2}"/>
              </a:ext>
            </a:extLst>
          </p:cNvPr>
          <p:cNvSpPr txBox="1"/>
          <p:nvPr/>
        </p:nvSpPr>
        <p:spPr>
          <a:xfrm>
            <a:off x="37324"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55540027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B949-6F06-350B-A769-57E357D20893}"/>
              </a:ext>
            </a:extLst>
          </p:cNvPr>
          <p:cNvSpPr>
            <a:spLocks noGrp="1"/>
          </p:cNvSpPr>
          <p:nvPr>
            <p:ph type="title"/>
          </p:nvPr>
        </p:nvSpPr>
        <p:spPr/>
        <p:txBody>
          <a:bodyPr/>
          <a:lstStyle/>
          <a:p>
            <a:r>
              <a:rPr lang="en-GB" dirty="0"/>
              <a:t>Epilepsy drugs</a:t>
            </a:r>
            <a:endParaRPr lang="en-US" dirty="0"/>
          </a:p>
        </p:txBody>
      </p:sp>
      <p:sp>
        <p:nvSpPr>
          <p:cNvPr id="3" name="Content Placeholder 2">
            <a:extLst>
              <a:ext uri="{FF2B5EF4-FFF2-40B4-BE49-F238E27FC236}">
                <a16:creationId xmlns:a16="http://schemas.microsoft.com/office/drawing/2014/main" id="{081B4F74-4D16-7C64-412C-1CE1B7202257}"/>
              </a:ext>
            </a:extLst>
          </p:cNvPr>
          <p:cNvSpPr>
            <a:spLocks noGrp="1"/>
          </p:cNvSpPr>
          <p:nvPr>
            <p:ph idx="1"/>
          </p:nvPr>
        </p:nvSpPr>
        <p:spPr/>
        <p:txBody>
          <a:bodyPr/>
          <a:lstStyle/>
          <a:p>
            <a:r>
              <a:rPr lang="en-US" b="1" dirty="0"/>
              <a:t>18 years old female patient is taking Valproic acid for juvenile myoclonic epilepsy. Because she was gaining weight, she was prescribed lamotrigine. After three weeks she developed skin rash. what is the next step?</a:t>
            </a:r>
          </a:p>
          <a:p>
            <a:pPr marL="914400" lvl="1" indent="-457200">
              <a:buFont typeface="+mj-lt"/>
              <a:buAutoNum type="alphaLcPeriod"/>
            </a:pPr>
            <a:r>
              <a:rPr lang="en-US" dirty="0"/>
              <a:t>Continue same treatment and give antihistamines</a:t>
            </a:r>
          </a:p>
          <a:p>
            <a:pPr marL="914400" lvl="1" indent="-457200">
              <a:buFont typeface="+mj-lt"/>
              <a:buAutoNum type="alphaLcPeriod"/>
            </a:pPr>
            <a:r>
              <a:rPr lang="en-US" dirty="0"/>
              <a:t>Send her to the primary health care physician</a:t>
            </a:r>
          </a:p>
          <a:p>
            <a:pPr marL="914400" lvl="1" indent="-457200">
              <a:buFont typeface="+mj-lt"/>
              <a:buAutoNum type="alphaLcPeriod"/>
            </a:pPr>
            <a:r>
              <a:rPr lang="en-US" dirty="0">
                <a:solidFill>
                  <a:srgbClr val="FF0000"/>
                </a:solidFill>
              </a:rPr>
              <a:t>Stop lamotrigine</a:t>
            </a:r>
          </a:p>
          <a:p>
            <a:pPr marL="914400" lvl="1" indent="-457200">
              <a:buFont typeface="+mj-lt"/>
              <a:buAutoNum type="alphaLcPeriod"/>
            </a:pPr>
            <a:r>
              <a:rPr lang="en-US" dirty="0"/>
              <a:t>Stop valproic acid</a:t>
            </a:r>
          </a:p>
          <a:p>
            <a:pPr marL="914400" lvl="1" indent="-457200">
              <a:buFont typeface="+mj-lt"/>
              <a:buAutoNum type="alphaLcPeriod"/>
            </a:pPr>
            <a:r>
              <a:rPr lang="en-US" dirty="0"/>
              <a:t>Check levels of valproic acid and lamotrigine</a:t>
            </a:r>
          </a:p>
        </p:txBody>
      </p:sp>
      <p:sp>
        <p:nvSpPr>
          <p:cNvPr id="5" name="TextBox 4">
            <a:extLst>
              <a:ext uri="{FF2B5EF4-FFF2-40B4-BE49-F238E27FC236}">
                <a16:creationId xmlns:a16="http://schemas.microsoft.com/office/drawing/2014/main" id="{1A65E097-5B7B-BD4C-D132-8C990A9A84F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فاينل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79500153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68BC-13B9-4021-4187-AF2D9B7B7A8A}"/>
              </a:ext>
            </a:extLst>
          </p:cNvPr>
          <p:cNvSpPr>
            <a:spLocks noGrp="1"/>
          </p:cNvSpPr>
          <p:nvPr>
            <p:ph type="ctrTitle"/>
          </p:nvPr>
        </p:nvSpPr>
        <p:spPr/>
        <p:txBody>
          <a:bodyPr>
            <a:normAutofit fontScale="90000"/>
          </a:bodyPr>
          <a:lstStyle/>
          <a:p>
            <a:r>
              <a:rPr lang="en-US" dirty="0"/>
              <a:t>Status epilepticus</a:t>
            </a:r>
          </a:p>
        </p:txBody>
      </p:sp>
      <p:sp>
        <p:nvSpPr>
          <p:cNvPr id="4" name="Subtitle 3">
            <a:extLst>
              <a:ext uri="{FF2B5EF4-FFF2-40B4-BE49-F238E27FC236}">
                <a16:creationId xmlns:a16="http://schemas.microsoft.com/office/drawing/2014/main" id="{25CCC545-1812-FE56-F643-04B73D34596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9340055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EA429-96ED-292B-A35E-5AE9EE19CD96}"/>
              </a:ext>
            </a:extLst>
          </p:cNvPr>
          <p:cNvSpPr>
            <a:spLocks noGrp="1"/>
          </p:cNvSpPr>
          <p:nvPr>
            <p:ph type="title"/>
          </p:nvPr>
        </p:nvSpPr>
        <p:spPr/>
        <p:txBody>
          <a:bodyPr/>
          <a:lstStyle/>
          <a:p>
            <a:r>
              <a:rPr lang="en-US" dirty="0"/>
              <a:t>Status epilepticus</a:t>
            </a:r>
          </a:p>
        </p:txBody>
      </p:sp>
      <p:sp>
        <p:nvSpPr>
          <p:cNvPr id="3" name="Content Placeholder 2">
            <a:extLst>
              <a:ext uri="{FF2B5EF4-FFF2-40B4-BE49-F238E27FC236}">
                <a16:creationId xmlns:a16="http://schemas.microsoft.com/office/drawing/2014/main" id="{5F39A5E5-B88E-B8EE-5201-064AFD87BACB}"/>
              </a:ext>
            </a:extLst>
          </p:cNvPr>
          <p:cNvSpPr>
            <a:spLocks noGrp="1"/>
          </p:cNvSpPr>
          <p:nvPr>
            <p:ph idx="1"/>
          </p:nvPr>
        </p:nvSpPr>
        <p:spPr>
          <a:xfrm>
            <a:off x="838200" y="1221046"/>
            <a:ext cx="10515600" cy="5114435"/>
          </a:xfrm>
        </p:spPr>
        <p:txBody>
          <a:bodyPr>
            <a:normAutofit/>
          </a:bodyPr>
          <a:lstStyle/>
          <a:p>
            <a:r>
              <a:rPr lang="en-US" b="1" dirty="0"/>
              <a:t>Status epilepticus </a:t>
            </a:r>
            <a:r>
              <a:rPr lang="en-US" sz="2500" dirty="0"/>
              <a:t>is a seizure that lasts ≥ 5 minutes or a series of seizures in rapid succession without full neurological recovery. </a:t>
            </a:r>
          </a:p>
          <a:p>
            <a:r>
              <a:rPr lang="en-US" sz="2800" b="1" dirty="0"/>
              <a:t>Management may be divided into three components</a:t>
            </a:r>
            <a:r>
              <a:rPr lang="en-US" sz="2800" dirty="0"/>
              <a:t>:</a:t>
            </a:r>
            <a:endParaRPr lang="en-US" sz="2400" dirty="0"/>
          </a:p>
          <a:p>
            <a:pPr lvl="1"/>
            <a:r>
              <a:rPr lang="en-US" dirty="0"/>
              <a:t>Immediate resuscitative measures – airway, breathing, circulation</a:t>
            </a:r>
          </a:p>
          <a:p>
            <a:pPr lvl="1"/>
            <a:r>
              <a:rPr lang="en-US" dirty="0"/>
              <a:t>Control of seizures, further subdivided:</a:t>
            </a:r>
          </a:p>
          <a:p>
            <a:pPr lvl="2"/>
            <a:r>
              <a:rPr lang="en-US" sz="2400" b="1" dirty="0"/>
              <a:t>Premonitory phase</a:t>
            </a:r>
            <a:r>
              <a:rPr lang="en-US" sz="2400" dirty="0"/>
              <a:t>: diazepam IV, rectal 10-20mg repeated 15min, alternation: clonazepam IV 1-2 mg</a:t>
            </a:r>
          </a:p>
          <a:p>
            <a:pPr lvl="2"/>
            <a:r>
              <a:rPr lang="en-US" sz="2400" b="1" dirty="0"/>
              <a:t>Early status</a:t>
            </a:r>
            <a:r>
              <a:rPr lang="en-US" sz="2400" dirty="0"/>
              <a:t>: Lorazepam 4-mg bolus repeated once if necessary, after 10min</a:t>
            </a:r>
          </a:p>
          <a:p>
            <a:pPr lvl="2"/>
            <a:r>
              <a:rPr lang="en-US" sz="2400" b="1" dirty="0"/>
              <a:t>Established status</a:t>
            </a:r>
            <a:r>
              <a:rPr lang="en-US" sz="2400" dirty="0"/>
              <a:t>: phenobarbitone bolus (10 mg/kg; 100 mg/min) and/or phenytoin infusion (15 mg/kg; 50 mg/min, with ECG monitoring)</a:t>
            </a:r>
          </a:p>
          <a:p>
            <a:pPr lvl="2"/>
            <a:r>
              <a:rPr lang="en-US" sz="2400" b="1" dirty="0"/>
              <a:t>Refractory status</a:t>
            </a:r>
            <a:r>
              <a:rPr lang="en-US" sz="2400" dirty="0"/>
              <a:t>: GA thiopental +ventilation -12h+ EEG monitor</a:t>
            </a:r>
          </a:p>
          <a:p>
            <a:pPr lvl="1"/>
            <a:r>
              <a:rPr lang="en-US" dirty="0"/>
              <a:t>Identification (and treatment) of underlying cause</a:t>
            </a:r>
          </a:p>
        </p:txBody>
      </p:sp>
      <p:sp>
        <p:nvSpPr>
          <p:cNvPr id="5" name="TextBox 4">
            <a:extLst>
              <a:ext uri="{FF2B5EF4-FFF2-40B4-BE49-F238E27FC236}">
                <a16:creationId xmlns:a16="http://schemas.microsoft.com/office/drawing/2014/main" id="{EAF5B3A7-19AB-6CDF-7E09-66CB2177249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3A08F673-F875-F879-7FE0-B4A9B4220D54}"/>
              </a:ext>
            </a:extLst>
          </p:cNvPr>
          <p:cNvSpPr txBox="1"/>
          <p:nvPr/>
        </p:nvSpPr>
        <p:spPr>
          <a:xfrm>
            <a:off x="37324" y="214078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237972165"/>
      </p:ext>
    </p:extLst>
  </p:cSld>
  <p:clrMapOvr>
    <a:masterClrMapping/>
  </p:clrMapOvr>
  <p:transition spd="slow">
    <p:wip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57694-5700-5DEF-5799-E763F987E2F2}"/>
              </a:ext>
            </a:extLst>
          </p:cNvPr>
          <p:cNvSpPr>
            <a:spLocks noGrp="1"/>
          </p:cNvSpPr>
          <p:nvPr>
            <p:ph type="title"/>
          </p:nvPr>
        </p:nvSpPr>
        <p:spPr/>
        <p:txBody>
          <a:bodyPr/>
          <a:lstStyle/>
          <a:p>
            <a:r>
              <a:rPr lang="en-US" dirty="0"/>
              <a:t>Status epilepticus</a:t>
            </a:r>
          </a:p>
        </p:txBody>
      </p:sp>
      <p:sp>
        <p:nvSpPr>
          <p:cNvPr id="3" name="Content Placeholder 2">
            <a:extLst>
              <a:ext uri="{FF2B5EF4-FFF2-40B4-BE49-F238E27FC236}">
                <a16:creationId xmlns:a16="http://schemas.microsoft.com/office/drawing/2014/main" id="{D5530C1C-153A-D4B5-C92D-22D2B7AF4FDD}"/>
              </a:ext>
            </a:extLst>
          </p:cNvPr>
          <p:cNvSpPr>
            <a:spLocks noGrp="1"/>
          </p:cNvSpPr>
          <p:nvPr>
            <p:ph idx="1"/>
          </p:nvPr>
        </p:nvSpPr>
        <p:spPr>
          <a:xfrm>
            <a:off x="680746" y="1286363"/>
            <a:ext cx="10830508" cy="5187849"/>
          </a:xfrm>
        </p:spPr>
        <p:txBody>
          <a:bodyPr>
            <a:normAutofit lnSpcReduction="10000"/>
          </a:bodyPr>
          <a:lstStyle/>
          <a:p>
            <a:pPr>
              <a:buFont typeface="Wingdings" panose="05000000000000000000" pitchFamily="2" charset="2"/>
              <a:buChar char="Ø"/>
            </a:pPr>
            <a:r>
              <a:rPr lang="en-GB" dirty="0"/>
              <a:t>You witnessed adult patient with epilepsy who started to have fits in the ward</a:t>
            </a:r>
          </a:p>
          <a:p>
            <a:pPr marL="514350" indent="-514350">
              <a:buFont typeface="+mj-lt"/>
              <a:buAutoNum type="arabicPeriod"/>
            </a:pPr>
            <a:r>
              <a:rPr lang="en-US" b="1" dirty="0"/>
              <a:t>Do you start treating him as status epilepticus directly ? </a:t>
            </a:r>
          </a:p>
          <a:p>
            <a:pPr lvl="1"/>
            <a:r>
              <a:rPr lang="en-US" dirty="0"/>
              <a:t>NO</a:t>
            </a:r>
          </a:p>
          <a:p>
            <a:pPr marL="514350" indent="-514350">
              <a:buFont typeface="+mj-lt"/>
              <a:buAutoNum type="arabicPeriod"/>
            </a:pPr>
            <a:r>
              <a:rPr lang="en-US" b="1" dirty="0"/>
              <a:t>If you decided to wait, how much you would wait ?</a:t>
            </a:r>
          </a:p>
          <a:p>
            <a:pPr lvl="1"/>
            <a:r>
              <a:rPr lang="en-US" dirty="0"/>
              <a:t>5 minutes</a:t>
            </a:r>
          </a:p>
          <a:p>
            <a:pPr marL="514350" indent="-514350">
              <a:buFont typeface="+mj-lt"/>
              <a:buAutoNum type="arabicPeriod"/>
            </a:pPr>
            <a:r>
              <a:rPr lang="en-US" b="1" dirty="0"/>
              <a:t>What will you give him initially and what is the dose and route of administration?</a:t>
            </a:r>
          </a:p>
          <a:p>
            <a:pPr lvl="1"/>
            <a:r>
              <a:rPr lang="en-US" dirty="0"/>
              <a:t>IV or rectal diazepam 10-20 mg</a:t>
            </a:r>
          </a:p>
          <a:p>
            <a:pPr marL="514350" indent="-514350">
              <a:buFont typeface="+mj-lt"/>
              <a:buAutoNum type="arabicPeriod"/>
            </a:pPr>
            <a:r>
              <a:rPr lang="en-US" b="1" dirty="0"/>
              <a:t>If your patient did not respond to the first medication and continues to have fits, what will you give him next including the dose and route ?</a:t>
            </a:r>
          </a:p>
          <a:p>
            <a:pPr lvl="1"/>
            <a:r>
              <a:rPr lang="en-US" dirty="0"/>
              <a:t>intravenous lorazepam (4-mg bolus)</a:t>
            </a:r>
          </a:p>
          <a:p>
            <a:endParaRPr lang="en-US" dirty="0"/>
          </a:p>
        </p:txBody>
      </p:sp>
      <p:sp>
        <p:nvSpPr>
          <p:cNvPr id="5" name="TextBox 4">
            <a:extLst>
              <a:ext uri="{FF2B5EF4-FFF2-40B4-BE49-F238E27FC236}">
                <a16:creationId xmlns:a16="http://schemas.microsoft.com/office/drawing/2014/main" id="{20A023B0-D285-30D7-5CC6-68E487DB59BD}"/>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7" name="Picture 2">
            <a:extLst>
              <a:ext uri="{FF2B5EF4-FFF2-40B4-BE49-F238E27FC236}">
                <a16:creationId xmlns:a16="http://schemas.microsoft.com/office/drawing/2014/main" id="{EAA7B3DB-EEAA-77C3-1D23-FCDC2DD4AF9C}"/>
              </a:ext>
            </a:extLst>
          </p:cNvPr>
          <p:cNvPicPr>
            <a:picLocks noChangeAspect="1" noChangeArrowheads="1"/>
          </p:cNvPicPr>
          <p:nvPr/>
        </p:nvPicPr>
        <p:blipFill>
          <a:blip r:embed="rId2"/>
          <a:stretch>
            <a:fillRect/>
          </a:stretch>
        </p:blipFill>
        <p:spPr bwMode="auto">
          <a:xfrm>
            <a:off x="0" y="0"/>
            <a:ext cx="1827244" cy="993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258310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74ED6-5A0B-80C0-75FC-4F45D9F1D4FE}"/>
              </a:ext>
            </a:extLst>
          </p:cNvPr>
          <p:cNvSpPr>
            <a:spLocks noGrp="1"/>
          </p:cNvSpPr>
          <p:nvPr>
            <p:ph type="title"/>
          </p:nvPr>
        </p:nvSpPr>
        <p:spPr/>
        <p:txBody>
          <a:bodyPr/>
          <a:lstStyle/>
          <a:p>
            <a:r>
              <a:rPr lang="en-US" dirty="0"/>
              <a:t>Status epilepticus</a:t>
            </a:r>
          </a:p>
        </p:txBody>
      </p:sp>
      <p:sp>
        <p:nvSpPr>
          <p:cNvPr id="3" name="Content Placeholder 2">
            <a:extLst>
              <a:ext uri="{FF2B5EF4-FFF2-40B4-BE49-F238E27FC236}">
                <a16:creationId xmlns:a16="http://schemas.microsoft.com/office/drawing/2014/main" id="{8B8A2EF3-56BE-EDC6-D6C2-E1EC39F6DC5D}"/>
              </a:ext>
            </a:extLst>
          </p:cNvPr>
          <p:cNvSpPr>
            <a:spLocks noGrp="1"/>
          </p:cNvSpPr>
          <p:nvPr>
            <p:ph idx="1"/>
          </p:nvPr>
        </p:nvSpPr>
        <p:spPr/>
        <p:txBody>
          <a:bodyPr>
            <a:normAutofit/>
          </a:bodyPr>
          <a:lstStyle/>
          <a:p>
            <a:pPr>
              <a:buFont typeface="Wingdings" panose="05000000000000000000" pitchFamily="2" charset="2"/>
              <a:buChar char="Ø"/>
            </a:pPr>
            <a:r>
              <a:rPr lang="en-GB" sz="2800" dirty="0"/>
              <a:t>A patient with epilepsy came to the emergency room with status epilepticus</a:t>
            </a:r>
          </a:p>
          <a:p>
            <a:pPr marL="514350" indent="-514350">
              <a:buFont typeface="+mj-lt"/>
              <a:buAutoNum type="arabicPeriod"/>
            </a:pPr>
            <a:r>
              <a:rPr lang="en-US" b="1" dirty="0"/>
              <a:t>What do you give him initially including the dose ?</a:t>
            </a:r>
          </a:p>
          <a:p>
            <a:pPr lvl="1"/>
            <a:r>
              <a:rPr lang="en-US" dirty="0"/>
              <a:t>Diazepam 10-20 mg IV</a:t>
            </a:r>
          </a:p>
          <a:p>
            <a:pPr marL="514350" indent="-514350">
              <a:buFont typeface="+mj-lt"/>
              <a:buAutoNum type="arabicPeriod"/>
            </a:pPr>
            <a:r>
              <a:rPr lang="en-US" b="1" dirty="0"/>
              <a:t>If the patient did not improve, what do you give him next ?</a:t>
            </a:r>
          </a:p>
          <a:p>
            <a:pPr lvl="1"/>
            <a:r>
              <a:rPr lang="en-US" dirty="0"/>
              <a:t>Lorazepam 4mg IV</a:t>
            </a:r>
          </a:p>
          <a:p>
            <a:pPr marL="514350" indent="-514350">
              <a:buFont typeface="+mj-lt"/>
              <a:buAutoNum type="arabicPeriod"/>
            </a:pPr>
            <a:r>
              <a:rPr lang="en-US" b="1" dirty="0"/>
              <a:t>If the patient did not improve, what do you give him next ?</a:t>
            </a:r>
          </a:p>
          <a:p>
            <a:pPr lvl="1"/>
            <a:r>
              <a:rPr lang="en-US" dirty="0"/>
              <a:t>Phenytoin 15mg IV</a:t>
            </a:r>
          </a:p>
          <a:p>
            <a:pPr marL="514350" indent="-514350">
              <a:buFont typeface="+mj-lt"/>
              <a:buAutoNum type="arabicPeriod"/>
            </a:pPr>
            <a:r>
              <a:rPr lang="en-US" b="1" dirty="0"/>
              <a:t>The patient improved but he is unconscious what do you do next ?</a:t>
            </a:r>
          </a:p>
          <a:p>
            <a:pPr lvl="1"/>
            <a:r>
              <a:rPr lang="en-US" dirty="0"/>
              <a:t>GA (thiopental),  put him on ventilator &amp; EEG MONITORING </a:t>
            </a:r>
          </a:p>
        </p:txBody>
      </p:sp>
      <p:sp>
        <p:nvSpPr>
          <p:cNvPr id="5" name="TextBox 4">
            <a:extLst>
              <a:ext uri="{FF2B5EF4-FFF2-40B4-BE49-F238E27FC236}">
                <a16:creationId xmlns:a16="http://schemas.microsoft.com/office/drawing/2014/main" id="{3D84962D-0FFC-D0CE-7932-904EE24836D1}"/>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9" name="Picture 2">
            <a:extLst>
              <a:ext uri="{FF2B5EF4-FFF2-40B4-BE49-F238E27FC236}">
                <a16:creationId xmlns:a16="http://schemas.microsoft.com/office/drawing/2014/main" id="{F6296238-7A2A-10B7-B548-2DB5F3E57CD8}"/>
              </a:ext>
            </a:extLst>
          </p:cNvPr>
          <p:cNvPicPr>
            <a:picLocks noChangeAspect="1" noChangeArrowheads="1"/>
          </p:cNvPicPr>
          <p:nvPr/>
        </p:nvPicPr>
        <p:blipFill>
          <a:blip r:embed="rId2"/>
          <a:stretch>
            <a:fillRect/>
          </a:stretch>
        </p:blipFill>
        <p:spPr bwMode="auto">
          <a:xfrm>
            <a:off x="0" y="0"/>
            <a:ext cx="1827244" cy="993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8186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CBE6A-80DA-4001-BA46-FBF0B04EF7EA}"/>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35971CE3-A2D7-9253-A09C-3A837786CA0D}"/>
              </a:ext>
            </a:extLst>
          </p:cNvPr>
          <p:cNvSpPr>
            <a:spLocks noGrp="1"/>
          </p:cNvSpPr>
          <p:nvPr>
            <p:ph idx="1"/>
          </p:nvPr>
        </p:nvSpPr>
        <p:spPr/>
        <p:txBody>
          <a:bodyPr>
            <a:normAutofit/>
          </a:bodyPr>
          <a:lstStyle/>
          <a:p>
            <a:r>
              <a:rPr lang="en-US" sz="2700" b="1" dirty="0"/>
              <a:t>Monocular</a:t>
            </a:r>
            <a:r>
              <a:rPr lang="en-US" sz="2700" dirty="0"/>
              <a:t>: Affecting one eye</a:t>
            </a:r>
          </a:p>
          <a:p>
            <a:r>
              <a:rPr lang="en-US" sz="2700" b="1" dirty="0"/>
              <a:t>Homonymous</a:t>
            </a:r>
            <a:r>
              <a:rPr lang="en-US" sz="2700" dirty="0"/>
              <a:t>: Affecting the same part of the visual field in each eye (Nasal field of an eye and temporal field of the other)</a:t>
            </a:r>
          </a:p>
          <a:p>
            <a:r>
              <a:rPr lang="en-US" sz="2700" b="1" dirty="0"/>
              <a:t>Heteronymous</a:t>
            </a:r>
            <a:r>
              <a:rPr lang="en-US" sz="2700" dirty="0"/>
              <a:t>: Affecting different parts of the visual field in each eye (Nasal or temporal field of both eyes)</a:t>
            </a:r>
          </a:p>
          <a:p>
            <a:r>
              <a:rPr lang="en-US" sz="2700" b="1" dirty="0"/>
              <a:t>Anopia</a:t>
            </a:r>
            <a:r>
              <a:rPr lang="en-US" sz="2700" dirty="0"/>
              <a:t>: A defect in the visual pathway</a:t>
            </a:r>
          </a:p>
          <a:p>
            <a:r>
              <a:rPr lang="en-US" sz="2700" b="1" dirty="0"/>
              <a:t>Hemianopia</a:t>
            </a:r>
            <a:r>
              <a:rPr lang="en-US" sz="2700" dirty="0"/>
              <a:t>: Anopia affecting half of the visual field of an eye</a:t>
            </a:r>
          </a:p>
          <a:p>
            <a:r>
              <a:rPr lang="en-US" sz="2700" b="1" dirty="0"/>
              <a:t>Quadrantanopia</a:t>
            </a:r>
            <a:r>
              <a:rPr lang="en-US" sz="2700" dirty="0"/>
              <a:t>: Anopia affecting a quarter of the visual field of an eye</a:t>
            </a:r>
          </a:p>
          <a:p>
            <a:r>
              <a:rPr lang="en-US" sz="2700" b="1" dirty="0"/>
              <a:t>Scotoma</a:t>
            </a:r>
            <a:r>
              <a:rPr lang="en-US" sz="2700" dirty="0"/>
              <a:t>: Central loss of vision (more common to be an ophthalmological problem rather than neurological)</a:t>
            </a:r>
          </a:p>
          <a:p>
            <a:endParaRPr lang="en-US" sz="2700" dirty="0"/>
          </a:p>
        </p:txBody>
      </p:sp>
      <p:sp>
        <p:nvSpPr>
          <p:cNvPr id="5" name="TextBox 4">
            <a:extLst>
              <a:ext uri="{FF2B5EF4-FFF2-40B4-BE49-F238E27FC236}">
                <a16:creationId xmlns:a16="http://schemas.microsoft.com/office/drawing/2014/main" id="{E7372B1F-E907-9DBA-7037-DDF5A371D339}"/>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44149672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EF077-E8AA-4A14-0701-67AA8DA31BFC}"/>
              </a:ext>
            </a:extLst>
          </p:cNvPr>
          <p:cNvSpPr>
            <a:spLocks noGrp="1"/>
          </p:cNvSpPr>
          <p:nvPr>
            <p:ph type="title"/>
          </p:nvPr>
        </p:nvSpPr>
        <p:spPr/>
        <p:txBody>
          <a:bodyPr>
            <a:normAutofit/>
          </a:bodyPr>
          <a:lstStyle/>
          <a:p>
            <a:r>
              <a:rPr lang="en-US" dirty="0"/>
              <a:t>MCQ – Status epilepticus</a:t>
            </a:r>
          </a:p>
        </p:txBody>
      </p:sp>
      <p:sp>
        <p:nvSpPr>
          <p:cNvPr id="3" name="Content Placeholder 2">
            <a:extLst>
              <a:ext uri="{FF2B5EF4-FFF2-40B4-BE49-F238E27FC236}">
                <a16:creationId xmlns:a16="http://schemas.microsoft.com/office/drawing/2014/main" id="{F547564C-8076-6D68-B5D9-30FF25C136F1}"/>
              </a:ext>
            </a:extLst>
          </p:cNvPr>
          <p:cNvSpPr>
            <a:spLocks noGrp="1"/>
          </p:cNvSpPr>
          <p:nvPr>
            <p:ph idx="1"/>
          </p:nvPr>
        </p:nvSpPr>
        <p:spPr/>
        <p:txBody>
          <a:bodyPr/>
          <a:lstStyle/>
          <a:p>
            <a:r>
              <a:rPr lang="en-US" b="1" dirty="0"/>
              <a:t>A patient presented with status epilepticus, he was given 10mg of diazepam but didn’t get better, he was given another 10 mg, but it also didn’t work. What is the next step ?</a:t>
            </a:r>
          </a:p>
          <a:p>
            <a:pPr marL="914400" lvl="1" indent="-457200">
              <a:buFont typeface="+mj-lt"/>
              <a:buAutoNum type="alphaLcPeriod"/>
            </a:pPr>
            <a:r>
              <a:rPr lang="en-US" dirty="0"/>
              <a:t>20mg of phenytoin + saline for 2 minutes</a:t>
            </a:r>
          </a:p>
          <a:p>
            <a:pPr marL="914400" lvl="1" indent="-457200">
              <a:buFont typeface="+mj-lt"/>
              <a:buAutoNum type="alphaLcPeriod"/>
            </a:pPr>
            <a:r>
              <a:rPr lang="en-US" dirty="0"/>
              <a:t>20mg of phenytoin + glucose infusion</a:t>
            </a:r>
          </a:p>
          <a:p>
            <a:pPr marL="914400" lvl="1" indent="-457200">
              <a:buFont typeface="+mj-lt"/>
              <a:buAutoNum type="alphaLcPeriod"/>
            </a:pPr>
            <a:r>
              <a:rPr lang="en-US" dirty="0">
                <a:solidFill>
                  <a:srgbClr val="FF0000"/>
                </a:solidFill>
              </a:rPr>
              <a:t>20mg of phenytoin + saline infusion</a:t>
            </a:r>
          </a:p>
          <a:p>
            <a:pPr marL="914400" lvl="1" indent="-457200">
              <a:buFont typeface="+mj-lt"/>
              <a:buAutoNum type="alphaLcPeriod"/>
            </a:pPr>
            <a:r>
              <a:rPr lang="en-US" dirty="0"/>
              <a:t>20mg of phenytoin + glucose for 2 minutes</a:t>
            </a:r>
          </a:p>
          <a:p>
            <a:pPr marL="914400" lvl="1" indent="-457200">
              <a:buFont typeface="+mj-lt"/>
              <a:buAutoNum type="alphaLcPeriod"/>
            </a:pPr>
            <a:r>
              <a:rPr lang="en-US" dirty="0"/>
              <a:t>Propofol</a:t>
            </a:r>
          </a:p>
          <a:p>
            <a:endParaRPr lang="en-US" dirty="0"/>
          </a:p>
        </p:txBody>
      </p:sp>
      <p:sp>
        <p:nvSpPr>
          <p:cNvPr id="5" name="TextBox 4">
            <a:extLst>
              <a:ext uri="{FF2B5EF4-FFF2-40B4-BE49-F238E27FC236}">
                <a16:creationId xmlns:a16="http://schemas.microsoft.com/office/drawing/2014/main" id="{7D9973BA-2C82-3D70-7791-FCC0A6D6E3CC}"/>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6999477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B71F-80A1-7248-28F2-B0F4251F5CF2}"/>
              </a:ext>
            </a:extLst>
          </p:cNvPr>
          <p:cNvSpPr>
            <a:spLocks noGrp="1"/>
          </p:cNvSpPr>
          <p:nvPr>
            <p:ph type="title"/>
          </p:nvPr>
        </p:nvSpPr>
        <p:spPr/>
        <p:txBody>
          <a:bodyPr/>
          <a:lstStyle/>
          <a:p>
            <a:r>
              <a:rPr lang="en-US" dirty="0"/>
              <a:t>MCQ – Status epilepticus</a:t>
            </a:r>
          </a:p>
        </p:txBody>
      </p:sp>
      <p:sp>
        <p:nvSpPr>
          <p:cNvPr id="3" name="Content Placeholder 2">
            <a:extLst>
              <a:ext uri="{FF2B5EF4-FFF2-40B4-BE49-F238E27FC236}">
                <a16:creationId xmlns:a16="http://schemas.microsoft.com/office/drawing/2014/main" id="{400240D4-B6A5-7B36-C081-C178EA174333}"/>
              </a:ext>
            </a:extLst>
          </p:cNvPr>
          <p:cNvSpPr>
            <a:spLocks noGrp="1"/>
          </p:cNvSpPr>
          <p:nvPr>
            <p:ph idx="1"/>
          </p:nvPr>
        </p:nvSpPr>
        <p:spPr/>
        <p:txBody>
          <a:bodyPr/>
          <a:lstStyle/>
          <a:p>
            <a:r>
              <a:rPr lang="en-US" b="1" dirty="0"/>
              <a:t>Which of the following is the correct order for treatment of status epilepticus ? </a:t>
            </a:r>
          </a:p>
          <a:p>
            <a:pPr marL="914400" lvl="1" indent="-457200">
              <a:buFont typeface="+mj-lt"/>
              <a:buAutoNum type="alphaLcPeriod"/>
            </a:pPr>
            <a:r>
              <a:rPr lang="en-US" dirty="0">
                <a:solidFill>
                  <a:srgbClr val="FF0000"/>
                </a:solidFill>
              </a:rPr>
              <a:t>Benzodiazepine - Phenytoin - Phenobarbital - coma</a:t>
            </a:r>
          </a:p>
          <a:p>
            <a:pPr marL="914400" lvl="1" indent="-457200">
              <a:buFont typeface="+mj-lt"/>
              <a:buAutoNum type="alphaLcPeriod"/>
            </a:pPr>
            <a:r>
              <a:rPr lang="en-US" dirty="0"/>
              <a:t>Phenytoin - Phenobarbital - coma - Benzodiazepine </a:t>
            </a:r>
          </a:p>
          <a:p>
            <a:pPr marL="914400" lvl="1" indent="-457200">
              <a:buFont typeface="+mj-lt"/>
              <a:buAutoNum type="alphaLcPeriod"/>
            </a:pPr>
            <a:r>
              <a:rPr lang="en-US" dirty="0"/>
              <a:t>Phenobarbital - coma - Benzodiazepine - Phenytoin </a:t>
            </a:r>
          </a:p>
          <a:p>
            <a:pPr marL="914400" lvl="1" indent="-457200">
              <a:buFont typeface="+mj-lt"/>
              <a:buAutoNum type="alphaLcPeriod"/>
            </a:pPr>
            <a:r>
              <a:rPr lang="en-US" dirty="0"/>
              <a:t>Phenytoin - Phenobarbital- Benzodiazepine - coma </a:t>
            </a:r>
          </a:p>
          <a:p>
            <a:pPr marL="914400" lvl="1" indent="-457200">
              <a:buFont typeface="+mj-lt"/>
              <a:buAutoNum type="alphaLcPeriod"/>
            </a:pPr>
            <a:r>
              <a:rPr lang="en-US" dirty="0"/>
              <a:t>Phenytoin - Benzodiazepine - Phenobarbital - coma</a:t>
            </a:r>
          </a:p>
        </p:txBody>
      </p:sp>
      <p:sp>
        <p:nvSpPr>
          <p:cNvPr id="5" name="TextBox 4">
            <a:extLst>
              <a:ext uri="{FF2B5EF4-FFF2-40B4-BE49-F238E27FC236}">
                <a16:creationId xmlns:a16="http://schemas.microsoft.com/office/drawing/2014/main" id="{1E3F5824-A4FB-3D5E-D20E-D6BE6F6B6B1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err="1">
                <a:solidFill>
                  <a:srgbClr val="FF0000"/>
                </a:solidFill>
              </a:rPr>
              <a:t>فاينل</a:t>
            </a:r>
            <a:r>
              <a:rPr lang="ar-JO" b="1" dirty="0">
                <a:solidFill>
                  <a:srgbClr val="FF0000"/>
                </a:solidFill>
              </a:rPr>
              <a:t>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0744816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71D93-7140-3548-D844-7CC6CB1A980E}"/>
              </a:ext>
            </a:extLst>
          </p:cNvPr>
          <p:cNvSpPr>
            <a:spLocks noGrp="1"/>
          </p:cNvSpPr>
          <p:nvPr>
            <p:ph type="ctrTitle"/>
          </p:nvPr>
        </p:nvSpPr>
        <p:spPr/>
        <p:txBody>
          <a:bodyPr>
            <a:normAutofit fontScale="90000"/>
          </a:bodyPr>
          <a:lstStyle/>
          <a:p>
            <a:r>
              <a:rPr lang="en-US" dirty="0"/>
              <a:t>Vascular diseases</a:t>
            </a:r>
          </a:p>
        </p:txBody>
      </p:sp>
      <p:sp>
        <p:nvSpPr>
          <p:cNvPr id="3" name="Subtitle 2">
            <a:extLst>
              <a:ext uri="{FF2B5EF4-FFF2-40B4-BE49-F238E27FC236}">
                <a16:creationId xmlns:a16="http://schemas.microsoft.com/office/drawing/2014/main" id="{65822621-638C-E5E6-EC27-5BB9F46D8F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2324499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3328-6755-504C-D975-5911E8DE60ED}"/>
              </a:ext>
            </a:extLst>
          </p:cNvPr>
          <p:cNvSpPr>
            <a:spLocks noGrp="1"/>
          </p:cNvSpPr>
          <p:nvPr>
            <p:ph type="title"/>
          </p:nvPr>
        </p:nvSpPr>
        <p:spPr/>
        <p:txBody>
          <a:bodyPr/>
          <a:lstStyle/>
          <a:p>
            <a:r>
              <a:rPr lang="en-US" dirty="0"/>
              <a:t>Reminder</a:t>
            </a:r>
          </a:p>
        </p:txBody>
      </p:sp>
      <p:sp>
        <p:nvSpPr>
          <p:cNvPr id="5" name="TextBox 4">
            <a:extLst>
              <a:ext uri="{FF2B5EF4-FFF2-40B4-BE49-F238E27FC236}">
                <a16:creationId xmlns:a16="http://schemas.microsoft.com/office/drawing/2014/main" id="{D603DBB8-844D-7E2F-25DC-808B0BFC59C2}"/>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pSp>
        <p:nvGrpSpPr>
          <p:cNvPr id="22" name="Group 21">
            <a:extLst>
              <a:ext uri="{FF2B5EF4-FFF2-40B4-BE49-F238E27FC236}">
                <a16:creationId xmlns:a16="http://schemas.microsoft.com/office/drawing/2014/main" id="{7D10AC52-55C5-586C-EF9C-059BF8CCE9AD}"/>
              </a:ext>
            </a:extLst>
          </p:cNvPr>
          <p:cNvGrpSpPr/>
          <p:nvPr/>
        </p:nvGrpSpPr>
        <p:grpSpPr>
          <a:xfrm>
            <a:off x="2861970" y="1194253"/>
            <a:ext cx="6468060" cy="5542448"/>
            <a:chOff x="3319752" y="1305026"/>
            <a:chExt cx="5780335" cy="4953140"/>
          </a:xfrm>
        </p:grpSpPr>
        <p:pic>
          <p:nvPicPr>
            <p:cNvPr id="9" name="Picture 2">
              <a:extLst>
                <a:ext uri="{FF2B5EF4-FFF2-40B4-BE49-F238E27FC236}">
                  <a16:creationId xmlns:a16="http://schemas.microsoft.com/office/drawing/2014/main" id="{B473D5E2-694F-B798-9238-E44E3A8D2C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9753" y="3781596"/>
              <a:ext cx="2037573" cy="2476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Content Placeholder 3">
              <a:extLst>
                <a:ext uri="{FF2B5EF4-FFF2-40B4-BE49-F238E27FC236}">
                  <a16:creationId xmlns:a16="http://schemas.microsoft.com/office/drawing/2014/main" id="{18695050-ECDB-3434-F1BA-4F83533126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57326" y="3781596"/>
              <a:ext cx="1821007" cy="2476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4">
              <a:extLst>
                <a:ext uri="{FF2B5EF4-FFF2-40B4-BE49-F238E27FC236}">
                  <a16:creationId xmlns:a16="http://schemas.microsoft.com/office/drawing/2014/main" id="{A95FB1C9-C066-FD42-DDBC-7EC0CDAE319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78333" y="3781596"/>
              <a:ext cx="1921754" cy="2476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a:extLst>
                <a:ext uri="{FF2B5EF4-FFF2-40B4-BE49-F238E27FC236}">
                  <a16:creationId xmlns:a16="http://schemas.microsoft.com/office/drawing/2014/main" id="{5C79D6F6-AF05-B43B-2D0C-87A817FD2303}"/>
                </a:ext>
              </a:extLst>
            </p:cNvPr>
            <p:cNvGrpSpPr/>
            <p:nvPr/>
          </p:nvGrpSpPr>
          <p:grpSpPr>
            <a:xfrm>
              <a:off x="3319752" y="1305026"/>
              <a:ext cx="2046883" cy="2476570"/>
              <a:chOff x="3319752" y="1305026"/>
              <a:chExt cx="2046883" cy="2476570"/>
            </a:xfrm>
          </p:grpSpPr>
          <p:pic>
            <p:nvPicPr>
              <p:cNvPr id="6" name="Content Placeholder 3">
                <a:extLst>
                  <a:ext uri="{FF2B5EF4-FFF2-40B4-BE49-F238E27FC236}">
                    <a16:creationId xmlns:a16="http://schemas.microsoft.com/office/drawing/2014/main" id="{DAB0536F-8DD7-378F-2160-B13F8F1313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01" r="14926" b="53548"/>
              <a:stretch/>
            </p:blipFill>
            <p:spPr bwMode="auto">
              <a:xfrm>
                <a:off x="3319754" y="1305026"/>
                <a:ext cx="2046881" cy="2476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a:extLst>
                  <a:ext uri="{FF2B5EF4-FFF2-40B4-BE49-F238E27FC236}">
                    <a16:creationId xmlns:a16="http://schemas.microsoft.com/office/drawing/2014/main" id="{C405C58F-7FD7-88AE-490D-8F7B8C497F86}"/>
                  </a:ext>
                </a:extLst>
              </p:cNvPr>
              <p:cNvSpPr txBox="1"/>
              <p:nvPr/>
            </p:nvSpPr>
            <p:spPr>
              <a:xfrm>
                <a:off x="3319752" y="3412263"/>
                <a:ext cx="2037573" cy="369332"/>
              </a:xfrm>
              <a:prstGeom prst="rect">
                <a:avLst/>
              </a:prstGeom>
              <a:solidFill>
                <a:schemeClr val="bg1"/>
              </a:solidFill>
            </p:spPr>
            <p:txBody>
              <a:bodyPr wrap="square" rtlCol="0">
                <a:spAutoFit/>
              </a:bodyPr>
              <a:lstStyle/>
              <a:p>
                <a:pPr algn="ctr" rtl="1"/>
                <a:r>
                  <a:rPr lang="en-US" dirty="0"/>
                  <a:t>CT without contrast</a:t>
                </a:r>
              </a:p>
            </p:txBody>
          </p:sp>
        </p:grpSp>
        <p:grpSp>
          <p:nvGrpSpPr>
            <p:cNvPr id="20" name="Group 19">
              <a:extLst>
                <a:ext uri="{FF2B5EF4-FFF2-40B4-BE49-F238E27FC236}">
                  <a16:creationId xmlns:a16="http://schemas.microsoft.com/office/drawing/2014/main" id="{0058E007-9BCB-5CA5-4496-3490BADC7164}"/>
                </a:ext>
              </a:extLst>
            </p:cNvPr>
            <p:cNvGrpSpPr/>
            <p:nvPr/>
          </p:nvGrpSpPr>
          <p:grpSpPr>
            <a:xfrm>
              <a:off x="5357325" y="1305027"/>
              <a:ext cx="1830318" cy="2476570"/>
              <a:chOff x="5357325" y="1305027"/>
              <a:chExt cx="1830318" cy="2476570"/>
            </a:xfrm>
          </p:grpSpPr>
          <p:pic>
            <p:nvPicPr>
              <p:cNvPr id="8" name="Content Placeholder 3">
                <a:extLst>
                  <a:ext uri="{FF2B5EF4-FFF2-40B4-BE49-F238E27FC236}">
                    <a16:creationId xmlns:a16="http://schemas.microsoft.com/office/drawing/2014/main" id="{0CDF8E18-539A-976B-878D-3AC12726F6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95" t="53612" r="16363" b="1530"/>
              <a:stretch/>
            </p:blipFill>
            <p:spPr bwMode="auto">
              <a:xfrm>
                <a:off x="5366636" y="1305027"/>
                <a:ext cx="1821007" cy="2476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B6DCF7E8-F128-737A-9BD0-1349540AC4DE}"/>
                  </a:ext>
                </a:extLst>
              </p:cNvPr>
              <p:cNvSpPr txBox="1"/>
              <p:nvPr/>
            </p:nvSpPr>
            <p:spPr>
              <a:xfrm>
                <a:off x="5357325" y="3412263"/>
                <a:ext cx="1830317" cy="369332"/>
              </a:xfrm>
              <a:prstGeom prst="rect">
                <a:avLst/>
              </a:prstGeom>
              <a:solidFill>
                <a:schemeClr val="bg1"/>
              </a:solidFill>
            </p:spPr>
            <p:txBody>
              <a:bodyPr wrap="square" rtlCol="0">
                <a:spAutoFit/>
              </a:bodyPr>
              <a:lstStyle/>
              <a:p>
                <a:pPr algn="ctr" rtl="1"/>
                <a:r>
                  <a:rPr lang="en-US" dirty="0"/>
                  <a:t>CT with contrast</a:t>
                </a:r>
              </a:p>
            </p:txBody>
          </p:sp>
        </p:grpSp>
        <p:grpSp>
          <p:nvGrpSpPr>
            <p:cNvPr id="21" name="Group 20">
              <a:extLst>
                <a:ext uri="{FF2B5EF4-FFF2-40B4-BE49-F238E27FC236}">
                  <a16:creationId xmlns:a16="http://schemas.microsoft.com/office/drawing/2014/main" id="{5202A0C3-57A8-3C67-CD67-3DE035DC7CA1}"/>
                </a:ext>
              </a:extLst>
            </p:cNvPr>
            <p:cNvGrpSpPr/>
            <p:nvPr/>
          </p:nvGrpSpPr>
          <p:grpSpPr>
            <a:xfrm>
              <a:off x="7178334" y="1305026"/>
              <a:ext cx="1921753" cy="2476570"/>
              <a:chOff x="7178334" y="1305026"/>
              <a:chExt cx="1921753" cy="2476570"/>
            </a:xfrm>
          </p:grpSpPr>
          <p:pic>
            <p:nvPicPr>
              <p:cNvPr id="13" name="Content Placeholder 3">
                <a:extLst>
                  <a:ext uri="{FF2B5EF4-FFF2-40B4-BE49-F238E27FC236}">
                    <a16:creationId xmlns:a16="http://schemas.microsoft.com/office/drawing/2014/main" id="{37277F09-580C-A1F7-BEDD-105D5E19D6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228" r="427"/>
              <a:stretch/>
            </p:blipFill>
            <p:spPr bwMode="auto">
              <a:xfrm>
                <a:off x="7178334" y="1305026"/>
                <a:ext cx="1921753" cy="2476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id="{36D6F940-4434-E204-B4FF-A278309991BD}"/>
                  </a:ext>
                </a:extLst>
              </p:cNvPr>
              <p:cNvSpPr txBox="1"/>
              <p:nvPr/>
            </p:nvSpPr>
            <p:spPr>
              <a:xfrm>
                <a:off x="7187640" y="3412263"/>
                <a:ext cx="1912447" cy="369332"/>
              </a:xfrm>
              <a:prstGeom prst="rect">
                <a:avLst/>
              </a:prstGeom>
              <a:solidFill>
                <a:schemeClr val="bg1"/>
              </a:solidFill>
            </p:spPr>
            <p:txBody>
              <a:bodyPr wrap="square" rtlCol="0">
                <a:spAutoFit/>
              </a:bodyPr>
              <a:lstStyle/>
              <a:p>
                <a:pPr algn="ctr" rtl="1"/>
                <a:r>
                  <a:rPr lang="en-US" dirty="0"/>
                  <a:t>Diffusion MRI</a:t>
                </a:r>
              </a:p>
            </p:txBody>
          </p:sp>
        </p:grpSp>
      </p:grpSp>
    </p:spTree>
    <p:extLst>
      <p:ext uri="{BB962C8B-B14F-4D97-AF65-F5344CB8AC3E}">
        <p14:creationId xmlns:p14="http://schemas.microsoft.com/office/powerpoint/2010/main" val="35646047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7EA8-436D-B3EC-0FE3-4794773950FB}"/>
              </a:ext>
            </a:extLst>
          </p:cNvPr>
          <p:cNvSpPr>
            <a:spLocks noGrp="1"/>
          </p:cNvSpPr>
          <p:nvPr>
            <p:ph type="title"/>
          </p:nvPr>
        </p:nvSpPr>
        <p:spPr/>
        <p:txBody>
          <a:bodyPr/>
          <a:lstStyle/>
          <a:p>
            <a:r>
              <a:rPr lang="en-US" dirty="0"/>
              <a:t>MCQ – Brain imaging</a:t>
            </a:r>
          </a:p>
        </p:txBody>
      </p:sp>
      <p:sp>
        <p:nvSpPr>
          <p:cNvPr id="3" name="Content Placeholder 2">
            <a:extLst>
              <a:ext uri="{FF2B5EF4-FFF2-40B4-BE49-F238E27FC236}">
                <a16:creationId xmlns:a16="http://schemas.microsoft.com/office/drawing/2014/main" id="{4327C6EC-1685-6E53-8C3D-EE35705DE152}"/>
              </a:ext>
            </a:extLst>
          </p:cNvPr>
          <p:cNvSpPr>
            <a:spLocks noGrp="1"/>
          </p:cNvSpPr>
          <p:nvPr>
            <p:ph idx="1"/>
          </p:nvPr>
        </p:nvSpPr>
        <p:spPr/>
        <p:txBody>
          <a:bodyPr/>
          <a:lstStyle/>
          <a:p>
            <a:r>
              <a:rPr lang="en-US" dirty="0"/>
              <a:t>Regarding brain imaging, which of the following is TRUE ?</a:t>
            </a:r>
          </a:p>
          <a:p>
            <a:pPr marL="914400" lvl="1" indent="-457200">
              <a:buFont typeface="+mj-lt"/>
              <a:buAutoNum type="alphaLcPeriod"/>
            </a:pPr>
            <a:r>
              <a:rPr lang="en-US" dirty="0"/>
              <a:t>The CT scan is superior to MRI in soft tissue imaging </a:t>
            </a:r>
          </a:p>
          <a:p>
            <a:pPr marL="914400" lvl="1" indent="-457200">
              <a:buFont typeface="+mj-lt"/>
              <a:buAutoNum type="alphaLcPeriod"/>
            </a:pPr>
            <a:r>
              <a:rPr lang="en-US" dirty="0"/>
              <a:t>CT scans cannot diagnose hemorrhage</a:t>
            </a:r>
          </a:p>
          <a:p>
            <a:pPr marL="914400" lvl="1" indent="-457200">
              <a:buFont typeface="+mj-lt"/>
              <a:buAutoNum type="alphaLcPeriod"/>
            </a:pPr>
            <a:r>
              <a:rPr lang="en-US" dirty="0">
                <a:solidFill>
                  <a:srgbClr val="FF0000"/>
                </a:solidFill>
              </a:rPr>
              <a:t>Brain CT scan can be normal in early ischemic stroke </a:t>
            </a:r>
          </a:p>
          <a:p>
            <a:pPr marL="914400" lvl="1" indent="-457200">
              <a:buFont typeface="+mj-lt"/>
              <a:buAutoNum type="alphaLcPeriod"/>
            </a:pPr>
            <a:r>
              <a:rPr lang="en-US" dirty="0"/>
              <a:t>Brain CT with contrast is superior to MRI in detecting white mater and grey mater lesions </a:t>
            </a:r>
          </a:p>
          <a:p>
            <a:pPr marL="914400" lvl="1" indent="-457200">
              <a:buFont typeface="+mj-lt"/>
              <a:buAutoNum type="alphaLcPeriod"/>
            </a:pPr>
            <a:r>
              <a:rPr lang="en-US" dirty="0"/>
              <a:t>PET and SPECT are structural brain imaging and do not provide functional information </a:t>
            </a:r>
          </a:p>
        </p:txBody>
      </p:sp>
      <p:sp>
        <p:nvSpPr>
          <p:cNvPr id="5" name="TextBox 4">
            <a:extLst>
              <a:ext uri="{FF2B5EF4-FFF2-40B4-BE49-F238E27FC236}">
                <a16:creationId xmlns:a16="http://schemas.microsoft.com/office/drawing/2014/main" id="{CA4B8076-C0E7-A0E1-D7DE-BCA60432763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فاينل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0275022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BA6E7-C4BC-4A1B-80FF-6F06E01BAA15}"/>
              </a:ext>
            </a:extLst>
          </p:cNvPr>
          <p:cNvSpPr>
            <a:spLocks noGrp="1"/>
          </p:cNvSpPr>
          <p:nvPr>
            <p:ph type="title"/>
          </p:nvPr>
        </p:nvSpPr>
        <p:spPr/>
        <p:txBody>
          <a:bodyPr/>
          <a:lstStyle/>
          <a:p>
            <a:r>
              <a:rPr lang="en-US" dirty="0"/>
              <a:t>Extra Axial Hematomas Summary</a:t>
            </a:r>
          </a:p>
        </p:txBody>
      </p:sp>
      <p:sp>
        <p:nvSpPr>
          <p:cNvPr id="3" name="Content Placeholder 2">
            <a:extLst>
              <a:ext uri="{FF2B5EF4-FFF2-40B4-BE49-F238E27FC236}">
                <a16:creationId xmlns:a16="http://schemas.microsoft.com/office/drawing/2014/main" id="{F00810C6-649E-4F2E-861D-B3291004F60B}"/>
              </a:ext>
            </a:extLst>
          </p:cNvPr>
          <p:cNvSpPr>
            <a:spLocks noGrp="1"/>
          </p:cNvSpPr>
          <p:nvPr>
            <p:ph sz="half" idx="1"/>
          </p:nvPr>
        </p:nvSpPr>
        <p:spPr>
          <a:xfrm>
            <a:off x="838200" y="1306851"/>
            <a:ext cx="5181600" cy="5271230"/>
          </a:xfrm>
        </p:spPr>
        <p:txBody>
          <a:bodyPr>
            <a:normAutofit fontScale="92500" lnSpcReduction="10000"/>
          </a:bodyPr>
          <a:lstStyle/>
          <a:p>
            <a:r>
              <a:rPr lang="en-US" b="1" dirty="0"/>
              <a:t>Epidural  hematoma</a:t>
            </a:r>
            <a:endParaRPr lang="ar-JO" b="1" dirty="0"/>
          </a:p>
          <a:p>
            <a:pPr lvl="1"/>
            <a:r>
              <a:rPr lang="en-US" dirty="0"/>
              <a:t>Lens (lentiform) in shape</a:t>
            </a:r>
          </a:p>
          <a:p>
            <a:pPr lvl="1"/>
            <a:r>
              <a:rPr lang="en-US" dirty="0"/>
              <a:t>Respect the sutures</a:t>
            </a:r>
          </a:p>
          <a:p>
            <a:pPr lvl="1"/>
            <a:r>
              <a:rPr lang="en-US" dirty="0"/>
              <a:t>Can cause mass effect (discussed later)</a:t>
            </a:r>
          </a:p>
          <a:p>
            <a:pPr lvl="1"/>
            <a:r>
              <a:rPr lang="en-US" dirty="0"/>
              <a:t>Most common from the </a:t>
            </a:r>
            <a:r>
              <a:rPr lang="en-US" dirty="0">
                <a:solidFill>
                  <a:srgbClr val="FF0000"/>
                </a:solidFill>
              </a:rPr>
              <a:t>middle meningeal artery</a:t>
            </a:r>
          </a:p>
          <a:p>
            <a:r>
              <a:rPr lang="en-US" b="1" dirty="0"/>
              <a:t>Subdural hematoma</a:t>
            </a:r>
            <a:endParaRPr lang="ar-JO" b="1" dirty="0"/>
          </a:p>
          <a:p>
            <a:pPr lvl="1"/>
            <a:r>
              <a:rPr lang="en-US" dirty="0"/>
              <a:t>Lacunar in shape</a:t>
            </a:r>
          </a:p>
          <a:p>
            <a:pPr lvl="1"/>
            <a:r>
              <a:rPr lang="en-US" dirty="0"/>
              <a:t>Doesn’t respect suture</a:t>
            </a:r>
          </a:p>
          <a:p>
            <a:pPr lvl="1"/>
            <a:r>
              <a:rPr lang="en-US" dirty="0"/>
              <a:t>Less likely to cause mass effect</a:t>
            </a:r>
          </a:p>
          <a:p>
            <a:pPr lvl="1"/>
            <a:r>
              <a:rPr lang="en-US" dirty="0"/>
              <a:t>Most common from the </a:t>
            </a:r>
            <a:r>
              <a:rPr lang="en-US" dirty="0">
                <a:solidFill>
                  <a:srgbClr val="FF0000"/>
                </a:solidFill>
              </a:rPr>
              <a:t>bridging veins</a:t>
            </a:r>
          </a:p>
        </p:txBody>
      </p:sp>
      <p:sp>
        <p:nvSpPr>
          <p:cNvPr id="5" name="Content Placeholder 4">
            <a:extLst>
              <a:ext uri="{FF2B5EF4-FFF2-40B4-BE49-F238E27FC236}">
                <a16:creationId xmlns:a16="http://schemas.microsoft.com/office/drawing/2014/main" id="{C43F3CCA-891A-4B10-8E0C-FA5CDDAAA0D9}"/>
              </a:ext>
            </a:extLst>
          </p:cNvPr>
          <p:cNvSpPr>
            <a:spLocks noGrp="1"/>
          </p:cNvSpPr>
          <p:nvPr>
            <p:ph sz="half" idx="2"/>
          </p:nvPr>
        </p:nvSpPr>
        <p:spPr>
          <a:xfrm>
            <a:off x="6172200" y="1306850"/>
            <a:ext cx="5181600" cy="5271231"/>
          </a:xfrm>
        </p:spPr>
        <p:txBody>
          <a:bodyPr>
            <a:normAutofit fontScale="92500" lnSpcReduction="10000"/>
          </a:bodyPr>
          <a:lstStyle/>
          <a:p>
            <a:r>
              <a:rPr lang="en-US" b="1" dirty="0">
                <a:solidFill>
                  <a:srgbClr val="FF0000"/>
                </a:solidFill>
              </a:rPr>
              <a:t>Subarachnoid hematoma</a:t>
            </a:r>
          </a:p>
          <a:p>
            <a:pPr lvl="1"/>
            <a:r>
              <a:rPr lang="en-US" dirty="0"/>
              <a:t>Bleeding in sulci &amp; citterns</a:t>
            </a:r>
          </a:p>
          <a:p>
            <a:pPr lvl="1"/>
            <a:r>
              <a:rPr lang="en-US" dirty="0"/>
              <a:t>Usually found centrally (</a:t>
            </a:r>
            <a:r>
              <a:rPr lang="en-US" dirty="0">
                <a:solidFill>
                  <a:srgbClr val="FF0000"/>
                </a:solidFill>
              </a:rPr>
              <a:t>around the circle of Willis</a:t>
            </a:r>
            <a:r>
              <a:rPr lang="en-US" dirty="0"/>
              <a:t>) but can occur in other parts of the brain</a:t>
            </a:r>
          </a:p>
          <a:p>
            <a:pPr lvl="1"/>
            <a:r>
              <a:rPr lang="en-US" dirty="0"/>
              <a:t>Most commonly due to </a:t>
            </a:r>
            <a:r>
              <a:rPr lang="en-US" dirty="0">
                <a:solidFill>
                  <a:srgbClr val="FF0000"/>
                </a:solidFill>
              </a:rPr>
              <a:t>rupture of an intracranial aneurysm </a:t>
            </a:r>
            <a:r>
              <a:rPr lang="en-US" dirty="0"/>
              <a:t>(berry aneurysm)</a:t>
            </a:r>
          </a:p>
          <a:p>
            <a:pPr lvl="1"/>
            <a:r>
              <a:rPr lang="en-US" dirty="0"/>
              <a:t>Commonly present with “</a:t>
            </a:r>
            <a:r>
              <a:rPr lang="en-US" dirty="0">
                <a:solidFill>
                  <a:srgbClr val="FF0000"/>
                </a:solidFill>
              </a:rPr>
              <a:t>The worst headache in my life</a:t>
            </a:r>
            <a:r>
              <a:rPr lang="en-US" dirty="0"/>
              <a:t>” complain</a:t>
            </a:r>
          </a:p>
          <a:p>
            <a:r>
              <a:rPr lang="en-US" b="1" dirty="0"/>
              <a:t>Intraventricular hematoma</a:t>
            </a:r>
          </a:p>
          <a:p>
            <a:pPr lvl="1"/>
            <a:r>
              <a:rPr lang="en-US" dirty="0"/>
              <a:t>Inside cerebral ventricles</a:t>
            </a:r>
          </a:p>
          <a:p>
            <a:pPr lvl="1"/>
            <a:r>
              <a:rPr lang="en-US" dirty="0"/>
              <a:t>Can be primary or secondary to a large extraventricular component with secondary extension into the ventricles</a:t>
            </a:r>
          </a:p>
        </p:txBody>
      </p:sp>
      <p:sp>
        <p:nvSpPr>
          <p:cNvPr id="11" name="TextBox 10">
            <a:extLst>
              <a:ext uri="{FF2B5EF4-FFF2-40B4-BE49-F238E27FC236}">
                <a16:creationId xmlns:a16="http://schemas.microsoft.com/office/drawing/2014/main" id="{ABE24BF3-F391-ECC4-919A-9277C88A79F2}"/>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25883475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54E83-6321-61ED-D677-A1F462B80F62}"/>
              </a:ext>
            </a:extLst>
          </p:cNvPr>
          <p:cNvSpPr>
            <a:spLocks noGrp="1"/>
          </p:cNvSpPr>
          <p:nvPr>
            <p:ph type="title"/>
          </p:nvPr>
        </p:nvSpPr>
        <p:spPr/>
        <p:txBody>
          <a:bodyPr/>
          <a:lstStyle/>
          <a:p>
            <a:r>
              <a:rPr lang="en-US" dirty="0"/>
              <a:t>Extra Axial Hematomas Summary</a:t>
            </a:r>
          </a:p>
        </p:txBody>
      </p:sp>
      <p:sp>
        <p:nvSpPr>
          <p:cNvPr id="5" name="TextBox 4">
            <a:extLst>
              <a:ext uri="{FF2B5EF4-FFF2-40B4-BE49-F238E27FC236}">
                <a16:creationId xmlns:a16="http://schemas.microsoft.com/office/drawing/2014/main" id="{404E18D0-9D9D-5F3D-B144-5E04570AC4F7}"/>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pSp>
        <p:nvGrpSpPr>
          <p:cNvPr id="37" name="Group 36">
            <a:extLst>
              <a:ext uri="{FF2B5EF4-FFF2-40B4-BE49-F238E27FC236}">
                <a16:creationId xmlns:a16="http://schemas.microsoft.com/office/drawing/2014/main" id="{27721D5A-E826-41DC-39F3-593F180DBE90}"/>
              </a:ext>
            </a:extLst>
          </p:cNvPr>
          <p:cNvGrpSpPr/>
          <p:nvPr/>
        </p:nvGrpSpPr>
        <p:grpSpPr>
          <a:xfrm>
            <a:off x="692797" y="1305911"/>
            <a:ext cx="10806406" cy="3949609"/>
            <a:chOff x="692797" y="1305911"/>
            <a:chExt cx="10806406" cy="3949609"/>
          </a:xfrm>
        </p:grpSpPr>
        <p:pic>
          <p:nvPicPr>
            <p:cNvPr id="29" name="Content Placeholder 5">
              <a:extLst>
                <a:ext uri="{FF2B5EF4-FFF2-40B4-BE49-F238E27FC236}">
                  <a16:creationId xmlns:a16="http://schemas.microsoft.com/office/drawing/2014/main" id="{B1C3F267-5D0C-1CBF-0B8A-63B11CED3C42}"/>
                </a:ext>
              </a:extLst>
            </p:cNvPr>
            <p:cNvPicPr>
              <a:picLocks noChangeAspect="1"/>
            </p:cNvPicPr>
            <p:nvPr/>
          </p:nvPicPr>
          <p:blipFill rotWithShape="1">
            <a:blip r:embed="rId2"/>
            <a:srcRect r="1094"/>
            <a:stretch/>
          </p:blipFill>
          <p:spPr>
            <a:xfrm>
              <a:off x="692797" y="1305911"/>
              <a:ext cx="2645691" cy="2899408"/>
            </a:xfrm>
            <a:prstGeom prst="rect">
              <a:avLst/>
            </a:prstGeom>
            <a:ln>
              <a:noFill/>
            </a:ln>
            <a:effectLst>
              <a:outerShdw blurRad="292100" dist="139700" dir="2700000" algn="tl" rotWithShape="0">
                <a:srgbClr val="333333">
                  <a:alpha val="65000"/>
                </a:srgbClr>
              </a:outerShdw>
            </a:effectLst>
          </p:spPr>
        </p:pic>
        <p:pic>
          <p:nvPicPr>
            <p:cNvPr id="30" name="Content Placeholder 5">
              <a:extLst>
                <a:ext uri="{FF2B5EF4-FFF2-40B4-BE49-F238E27FC236}">
                  <a16:creationId xmlns:a16="http://schemas.microsoft.com/office/drawing/2014/main" id="{AB5FD8FA-0A38-BB0E-BDF0-A480414030A0}"/>
                </a:ext>
              </a:extLst>
            </p:cNvPr>
            <p:cNvPicPr>
              <a:picLocks noChangeAspect="1"/>
            </p:cNvPicPr>
            <p:nvPr/>
          </p:nvPicPr>
          <p:blipFill rotWithShape="1">
            <a:blip r:embed="rId3"/>
            <a:srcRect l="2797" r="2787" b="2462"/>
            <a:stretch/>
          </p:blipFill>
          <p:spPr>
            <a:xfrm>
              <a:off x="3413136" y="1305911"/>
              <a:ext cx="2712471" cy="2899408"/>
            </a:xfrm>
            <a:prstGeom prst="rect">
              <a:avLst/>
            </a:prstGeom>
            <a:ln>
              <a:noFill/>
            </a:ln>
            <a:effectLst>
              <a:outerShdw blurRad="292100" dist="139700" dir="2700000" algn="tl" rotWithShape="0">
                <a:srgbClr val="333333">
                  <a:alpha val="65000"/>
                </a:srgbClr>
              </a:outerShdw>
            </a:effectLst>
          </p:spPr>
        </p:pic>
        <p:pic>
          <p:nvPicPr>
            <p:cNvPr id="31" name="Content Placeholder 5">
              <a:extLst>
                <a:ext uri="{FF2B5EF4-FFF2-40B4-BE49-F238E27FC236}">
                  <a16:creationId xmlns:a16="http://schemas.microsoft.com/office/drawing/2014/main" id="{93EED92C-8504-9D29-C1CF-1AC0026592C3}"/>
                </a:ext>
              </a:extLst>
            </p:cNvPr>
            <p:cNvPicPr>
              <a:picLocks noChangeAspect="1"/>
            </p:cNvPicPr>
            <p:nvPr/>
          </p:nvPicPr>
          <p:blipFill>
            <a:blip r:embed="rId4"/>
            <a:stretch>
              <a:fillRect/>
            </a:stretch>
          </p:blipFill>
          <p:spPr>
            <a:xfrm>
              <a:off x="6200255" y="1305911"/>
              <a:ext cx="2781070" cy="2899408"/>
            </a:xfrm>
            <a:prstGeom prst="rect">
              <a:avLst/>
            </a:prstGeom>
            <a:ln>
              <a:no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73CE410F-9709-C872-7475-A97CC4D04636}"/>
                </a:ext>
              </a:extLst>
            </p:cNvPr>
            <p:cNvSpPr txBox="1"/>
            <p:nvPr/>
          </p:nvSpPr>
          <p:spPr>
            <a:xfrm>
              <a:off x="692797" y="4301413"/>
              <a:ext cx="2645691" cy="954107"/>
            </a:xfrm>
            <a:prstGeom prst="rect">
              <a:avLst/>
            </a:prstGeom>
            <a:noFill/>
          </p:spPr>
          <p:txBody>
            <a:bodyPr wrap="square" rtlCol="0">
              <a:spAutoFit/>
            </a:bodyPr>
            <a:lstStyle/>
            <a:p>
              <a:pPr algn="ctr"/>
              <a:r>
                <a:rPr lang="en-US" sz="2800" dirty="0"/>
                <a:t>Epidural hematoma</a:t>
              </a:r>
            </a:p>
          </p:txBody>
        </p:sp>
        <p:sp>
          <p:nvSpPr>
            <p:cNvPr id="33" name="TextBox 32">
              <a:extLst>
                <a:ext uri="{FF2B5EF4-FFF2-40B4-BE49-F238E27FC236}">
                  <a16:creationId xmlns:a16="http://schemas.microsoft.com/office/drawing/2014/main" id="{9482E96C-CE05-754E-5972-7656A7890966}"/>
                </a:ext>
              </a:extLst>
            </p:cNvPr>
            <p:cNvSpPr txBox="1"/>
            <p:nvPr/>
          </p:nvSpPr>
          <p:spPr>
            <a:xfrm>
              <a:off x="3413137" y="4301412"/>
              <a:ext cx="2712470" cy="954107"/>
            </a:xfrm>
            <a:prstGeom prst="rect">
              <a:avLst/>
            </a:prstGeom>
            <a:noFill/>
          </p:spPr>
          <p:txBody>
            <a:bodyPr wrap="square" rtlCol="0">
              <a:spAutoFit/>
            </a:bodyPr>
            <a:lstStyle/>
            <a:p>
              <a:pPr algn="ctr"/>
              <a:r>
                <a:rPr lang="en-US" sz="2800" dirty="0"/>
                <a:t>Subdural hematoma</a:t>
              </a:r>
            </a:p>
          </p:txBody>
        </p:sp>
        <p:sp>
          <p:nvSpPr>
            <p:cNvPr id="34" name="TextBox 33">
              <a:extLst>
                <a:ext uri="{FF2B5EF4-FFF2-40B4-BE49-F238E27FC236}">
                  <a16:creationId xmlns:a16="http://schemas.microsoft.com/office/drawing/2014/main" id="{38BF0BCD-C1FD-56AB-9E53-14AE3B077D8A}"/>
                </a:ext>
              </a:extLst>
            </p:cNvPr>
            <p:cNvSpPr txBox="1"/>
            <p:nvPr/>
          </p:nvSpPr>
          <p:spPr>
            <a:xfrm>
              <a:off x="6200255" y="4301412"/>
              <a:ext cx="2781070" cy="954107"/>
            </a:xfrm>
            <a:prstGeom prst="rect">
              <a:avLst/>
            </a:prstGeom>
            <a:noFill/>
          </p:spPr>
          <p:txBody>
            <a:bodyPr wrap="square">
              <a:spAutoFit/>
            </a:bodyPr>
            <a:lstStyle/>
            <a:p>
              <a:pPr algn="ctr"/>
              <a:r>
                <a:rPr lang="en-US" sz="2800" dirty="0"/>
                <a:t>Subarachnoid hematoma</a:t>
              </a:r>
            </a:p>
          </p:txBody>
        </p:sp>
        <p:pic>
          <p:nvPicPr>
            <p:cNvPr id="35" name="Content Placeholder 6" descr="A close-up of a coin&#10;&#10;Description automatically generated with medium confidence">
              <a:extLst>
                <a:ext uri="{FF2B5EF4-FFF2-40B4-BE49-F238E27FC236}">
                  <a16:creationId xmlns:a16="http://schemas.microsoft.com/office/drawing/2014/main" id="{F8E7C51F-B0C2-214A-24CE-BA3123EB3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5973" y="1305911"/>
              <a:ext cx="2443230" cy="2900293"/>
            </a:xfrm>
            <a:prstGeom prst="rect">
              <a:avLst/>
            </a:prstGeom>
            <a:ln>
              <a:noFill/>
            </a:ln>
            <a:effectLst>
              <a:outerShdw blurRad="292100" dist="139700" dir="2700000" algn="tl" rotWithShape="0">
                <a:srgbClr val="333333">
                  <a:alpha val="65000"/>
                </a:srgbClr>
              </a:outerShdw>
            </a:effectLst>
          </p:spPr>
        </p:pic>
        <p:sp>
          <p:nvSpPr>
            <p:cNvPr id="36" name="TextBox 35">
              <a:extLst>
                <a:ext uri="{FF2B5EF4-FFF2-40B4-BE49-F238E27FC236}">
                  <a16:creationId xmlns:a16="http://schemas.microsoft.com/office/drawing/2014/main" id="{175B7697-F274-E11E-186B-CFA446C2BAFA}"/>
                </a:ext>
              </a:extLst>
            </p:cNvPr>
            <p:cNvSpPr txBox="1"/>
            <p:nvPr/>
          </p:nvSpPr>
          <p:spPr>
            <a:xfrm>
              <a:off x="9055973" y="4301411"/>
              <a:ext cx="2443230" cy="954107"/>
            </a:xfrm>
            <a:prstGeom prst="rect">
              <a:avLst/>
            </a:prstGeom>
            <a:noFill/>
          </p:spPr>
          <p:txBody>
            <a:bodyPr wrap="square">
              <a:spAutoFit/>
            </a:bodyPr>
            <a:lstStyle/>
            <a:p>
              <a:pPr algn="ctr"/>
              <a:r>
                <a:rPr lang="en-US" sz="2800" dirty="0"/>
                <a:t>Intraventricular hematoma</a:t>
              </a:r>
            </a:p>
          </p:txBody>
        </p:sp>
      </p:grpSp>
    </p:spTree>
    <p:extLst>
      <p:ext uri="{BB962C8B-B14F-4D97-AF65-F5344CB8AC3E}">
        <p14:creationId xmlns:p14="http://schemas.microsoft.com/office/powerpoint/2010/main" val="412423890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F7B3-B2C1-4D01-D91D-95409EB6035E}"/>
              </a:ext>
            </a:extLst>
          </p:cNvPr>
          <p:cNvSpPr>
            <a:spLocks noGrp="1"/>
          </p:cNvSpPr>
          <p:nvPr>
            <p:ph type="title"/>
          </p:nvPr>
        </p:nvSpPr>
        <p:spPr/>
        <p:txBody>
          <a:bodyPr/>
          <a:lstStyle/>
          <a:p>
            <a:r>
              <a:rPr lang="en-US" dirty="0"/>
              <a:t>Subarachnoid hemorrhage</a:t>
            </a:r>
          </a:p>
        </p:txBody>
      </p:sp>
      <p:sp>
        <p:nvSpPr>
          <p:cNvPr id="3" name="Content Placeholder 2">
            <a:extLst>
              <a:ext uri="{FF2B5EF4-FFF2-40B4-BE49-F238E27FC236}">
                <a16:creationId xmlns:a16="http://schemas.microsoft.com/office/drawing/2014/main" id="{8B9092BF-4479-7D94-3541-FD8F0E52E1FC}"/>
              </a:ext>
            </a:extLst>
          </p:cNvPr>
          <p:cNvSpPr>
            <a:spLocks noGrp="1"/>
          </p:cNvSpPr>
          <p:nvPr>
            <p:ph idx="1"/>
          </p:nvPr>
        </p:nvSpPr>
        <p:spPr/>
        <p:txBody>
          <a:bodyPr/>
          <a:lstStyle/>
          <a:p>
            <a:r>
              <a:rPr lang="en-US" b="1" dirty="0"/>
              <a:t>What are the causes ?</a:t>
            </a:r>
          </a:p>
          <a:p>
            <a:pPr lvl="1"/>
            <a:r>
              <a:rPr lang="en-US" dirty="0"/>
              <a:t>Trauma, Spontaneous (Ruptured intracranial aneurysms, Ruptured arteriovenous malformations, Others: cortical thrombosis, angioma, neoplasm, infection)</a:t>
            </a:r>
          </a:p>
          <a:p>
            <a:r>
              <a:rPr lang="en-US" b="1" dirty="0"/>
              <a:t>What are the symptoms ?</a:t>
            </a:r>
          </a:p>
          <a:p>
            <a:pPr lvl="1"/>
            <a:r>
              <a:rPr lang="en-US" dirty="0"/>
              <a:t>Thunderclap headache, Meningeal signs, Impaired consciousness</a:t>
            </a:r>
          </a:p>
          <a:p>
            <a:r>
              <a:rPr lang="en-US" b="1" dirty="0"/>
              <a:t>What are the indicated investigations ?</a:t>
            </a:r>
          </a:p>
          <a:p>
            <a:pPr lvl="1"/>
            <a:r>
              <a:rPr lang="en-US" dirty="0"/>
              <a:t>Best initial test: immediate head CT without contrast</a:t>
            </a:r>
          </a:p>
          <a:p>
            <a:pPr lvl="1"/>
            <a:r>
              <a:rPr lang="en-US" dirty="0"/>
              <a:t>Second-line tests (if CT failed): lumbar puncture (LP) or CT angiography (CTA)</a:t>
            </a:r>
          </a:p>
          <a:p>
            <a:r>
              <a:rPr lang="en-US" b="1" dirty="0"/>
              <a:t>What do you see in Lumber Puncture ?</a:t>
            </a:r>
          </a:p>
          <a:p>
            <a:pPr lvl="1"/>
            <a:r>
              <a:rPr lang="en-US" dirty="0"/>
              <a:t>presence of red blood cells (RBCs) and/or xanthochromia</a:t>
            </a:r>
          </a:p>
        </p:txBody>
      </p:sp>
      <p:sp>
        <p:nvSpPr>
          <p:cNvPr id="5" name="TextBox 4">
            <a:extLst>
              <a:ext uri="{FF2B5EF4-FFF2-40B4-BE49-F238E27FC236}">
                <a16:creationId xmlns:a16="http://schemas.microsoft.com/office/drawing/2014/main" id="{345790AD-2752-D8B6-7B69-73D21BF842E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9787557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F7B3-B2C1-4D01-D91D-95409EB6035E}"/>
              </a:ext>
            </a:extLst>
          </p:cNvPr>
          <p:cNvSpPr>
            <a:spLocks noGrp="1"/>
          </p:cNvSpPr>
          <p:nvPr>
            <p:ph type="title"/>
          </p:nvPr>
        </p:nvSpPr>
        <p:spPr/>
        <p:txBody>
          <a:bodyPr/>
          <a:lstStyle/>
          <a:p>
            <a:r>
              <a:rPr lang="en-US" dirty="0"/>
              <a:t>Subarachnoid hemorrhage</a:t>
            </a:r>
          </a:p>
        </p:txBody>
      </p:sp>
      <p:sp>
        <p:nvSpPr>
          <p:cNvPr id="3" name="Content Placeholder 2">
            <a:extLst>
              <a:ext uri="{FF2B5EF4-FFF2-40B4-BE49-F238E27FC236}">
                <a16:creationId xmlns:a16="http://schemas.microsoft.com/office/drawing/2014/main" id="{8B9092BF-4479-7D94-3541-FD8F0E52E1FC}"/>
              </a:ext>
            </a:extLst>
          </p:cNvPr>
          <p:cNvSpPr>
            <a:spLocks noGrp="1"/>
          </p:cNvSpPr>
          <p:nvPr>
            <p:ph idx="1"/>
          </p:nvPr>
        </p:nvSpPr>
        <p:spPr/>
        <p:txBody>
          <a:bodyPr>
            <a:normAutofit/>
          </a:bodyPr>
          <a:lstStyle/>
          <a:p>
            <a:r>
              <a:rPr lang="en-US" b="1" dirty="0"/>
              <a:t>What is the management ?</a:t>
            </a:r>
          </a:p>
          <a:p>
            <a:pPr marL="914400" lvl="1" indent="-457200">
              <a:buFont typeface="+mj-lt"/>
              <a:buAutoNum type="arabicPeriod"/>
            </a:pPr>
            <a:r>
              <a:rPr lang="en-US" sz="2600" b="1" dirty="0"/>
              <a:t>Stabilization</a:t>
            </a:r>
            <a:endParaRPr lang="en-US" sz="2600" dirty="0"/>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164752"/>
                </a:solidFill>
                <a:effectLst/>
                <a:uLnTx/>
                <a:uFillTx/>
                <a:latin typeface="Calibri" panose="020F0502020204030204"/>
                <a:ea typeface="+mn-ea"/>
                <a:cs typeface="+mn-cs"/>
              </a:rPr>
              <a:t>Perform an ABCDE survey</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164752"/>
                </a:solidFill>
                <a:effectLst/>
                <a:uLnTx/>
                <a:uFillTx/>
                <a:latin typeface="Calibri" panose="020F0502020204030204"/>
                <a:ea typeface="+mn-ea"/>
                <a:cs typeface="+mn-cs"/>
              </a:rPr>
              <a:t>Secure the airway if indicated</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164752"/>
                </a:solidFill>
                <a:effectLst/>
                <a:uLnTx/>
                <a:uFillTx/>
                <a:latin typeface="Calibri" panose="020F0502020204030204"/>
                <a:ea typeface="+mn-ea"/>
                <a:cs typeface="+mn-cs"/>
              </a:rPr>
              <a:t>Provide hemodynamic support as needed</a:t>
            </a:r>
            <a:endParaRPr lang="en-US" dirty="0"/>
          </a:p>
          <a:p>
            <a:pPr marL="914400" lvl="1" indent="-457200">
              <a:buFont typeface="+mj-lt"/>
              <a:buAutoNum type="arabicPeriod"/>
            </a:pPr>
            <a:r>
              <a:rPr lang="en-US" sz="2600" b="1" dirty="0"/>
              <a:t>Prevention of rebleeding</a:t>
            </a:r>
          </a:p>
          <a:p>
            <a:pPr lvl="2">
              <a:buFont typeface="Courier New" panose="02070309020205020404" pitchFamily="49" charset="0"/>
              <a:buChar char="o"/>
            </a:pPr>
            <a:r>
              <a:rPr lang="en-US" sz="2400" dirty="0"/>
              <a:t>Anticoagulant reversal (</a:t>
            </a:r>
            <a:r>
              <a:rPr lang="en-US" sz="2400" dirty="0">
                <a:solidFill>
                  <a:srgbClr val="FF0000"/>
                </a:solidFill>
              </a:rPr>
              <a:t>give antidotes</a:t>
            </a:r>
            <a:r>
              <a:rPr lang="en-US" sz="2400" dirty="0"/>
              <a:t>)</a:t>
            </a:r>
          </a:p>
          <a:p>
            <a:pPr lvl="2">
              <a:buFont typeface="Courier New" panose="02070309020205020404" pitchFamily="49" charset="0"/>
              <a:buChar char="o"/>
            </a:pPr>
            <a:r>
              <a:rPr lang="en-US" sz="2400" dirty="0"/>
              <a:t>Management of blood pressure and cerebral perfusion pressure (CPP)</a:t>
            </a:r>
          </a:p>
          <a:p>
            <a:pPr marL="914400" lvl="1" indent="-457200">
              <a:buFont typeface="+mj-lt"/>
              <a:buAutoNum type="arabicPeriod"/>
            </a:pPr>
            <a:r>
              <a:rPr lang="en-US" sz="2600" b="1" dirty="0"/>
              <a:t>Other neuroprotective measures</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164752"/>
                </a:solidFill>
                <a:effectLst/>
                <a:uLnTx/>
                <a:uFillTx/>
                <a:latin typeface="Calibri" panose="020F0502020204030204"/>
                <a:ea typeface="+mn-ea"/>
                <a:cs typeface="+mn-cs"/>
              </a:rPr>
              <a:t>Start ICP management (e.g., elevate head 30°, IV mannitol, short-term controlled hyperventilation)</a:t>
            </a:r>
          </a:p>
        </p:txBody>
      </p:sp>
      <p:sp>
        <p:nvSpPr>
          <p:cNvPr id="5" name="TextBox 4">
            <a:extLst>
              <a:ext uri="{FF2B5EF4-FFF2-40B4-BE49-F238E27FC236}">
                <a16:creationId xmlns:a16="http://schemas.microsoft.com/office/drawing/2014/main" id="{345790AD-2752-D8B6-7B69-73D21BF842E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4" name="TextBox 3">
            <a:extLst>
              <a:ext uri="{FF2B5EF4-FFF2-40B4-BE49-F238E27FC236}">
                <a16:creationId xmlns:a16="http://schemas.microsoft.com/office/drawing/2014/main" id="{011A5528-773D-AED7-33B3-4EFF24318325}"/>
              </a:ext>
            </a:extLst>
          </p:cNvPr>
          <p:cNvSpPr txBox="1"/>
          <p:nvPr/>
        </p:nvSpPr>
        <p:spPr>
          <a:xfrm>
            <a:off x="11159412" y="434965"/>
            <a:ext cx="1032588" cy="369332"/>
          </a:xfrm>
          <a:prstGeom prst="rect">
            <a:avLst/>
          </a:prstGeom>
          <a:noFill/>
          <a:ln>
            <a:solidFill>
              <a:srgbClr val="0070C0"/>
            </a:solidFill>
          </a:ln>
        </p:spPr>
        <p:txBody>
          <a:bodyPr wrap="square" rtlCol="0">
            <a:spAutoFit/>
          </a:bodyPr>
          <a:lstStyle/>
          <a:p>
            <a:pPr algn="ctr"/>
            <a:r>
              <a:rPr lang="en-US" b="1" dirty="0">
                <a:solidFill>
                  <a:srgbClr val="0070C0"/>
                </a:solidFill>
              </a:rPr>
              <a:t>Amboss</a:t>
            </a:r>
          </a:p>
        </p:txBody>
      </p:sp>
    </p:spTree>
    <p:extLst>
      <p:ext uri="{BB962C8B-B14F-4D97-AF65-F5344CB8AC3E}">
        <p14:creationId xmlns:p14="http://schemas.microsoft.com/office/powerpoint/2010/main" val="28929566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17D14-720F-0949-6725-C32A4C585614}"/>
              </a:ext>
            </a:extLst>
          </p:cNvPr>
          <p:cNvSpPr>
            <a:spLocks noGrp="1"/>
          </p:cNvSpPr>
          <p:nvPr>
            <p:ph type="title"/>
          </p:nvPr>
        </p:nvSpPr>
        <p:spPr/>
        <p:txBody>
          <a:bodyPr/>
          <a:lstStyle/>
          <a:p>
            <a:r>
              <a:rPr lang="en-US" dirty="0"/>
              <a:t>Subarachnoid hemorrhage</a:t>
            </a:r>
          </a:p>
        </p:txBody>
      </p:sp>
      <p:sp>
        <p:nvSpPr>
          <p:cNvPr id="3" name="Content Placeholder 2">
            <a:extLst>
              <a:ext uri="{FF2B5EF4-FFF2-40B4-BE49-F238E27FC236}">
                <a16:creationId xmlns:a16="http://schemas.microsoft.com/office/drawing/2014/main" id="{37E6A1D1-A289-DC77-C56D-99E79353D61D}"/>
              </a:ext>
            </a:extLst>
          </p:cNvPr>
          <p:cNvSpPr>
            <a:spLocks noGrp="1"/>
          </p:cNvSpPr>
          <p:nvPr>
            <p:ph idx="1"/>
          </p:nvPr>
        </p:nvSpPr>
        <p:spPr>
          <a:xfrm>
            <a:off x="838200" y="1305026"/>
            <a:ext cx="6778557" cy="4871938"/>
          </a:xfrm>
        </p:spPr>
        <p:txBody>
          <a:bodyPr/>
          <a:lstStyle/>
          <a:p>
            <a:r>
              <a:rPr lang="en-US" dirty="0"/>
              <a:t>Which of the following is wrong about the management ?</a:t>
            </a:r>
          </a:p>
          <a:p>
            <a:pPr marL="914400" lvl="1" indent="-457200">
              <a:buFont typeface="+mj-lt"/>
              <a:buAutoNum type="alphaLcPeriod"/>
            </a:pPr>
            <a:r>
              <a:rPr lang="en-US" dirty="0">
                <a:solidFill>
                  <a:srgbClr val="FF0000"/>
                </a:solidFill>
              </a:rPr>
              <a:t>Reduce warfarin without antidote </a:t>
            </a:r>
          </a:p>
          <a:p>
            <a:pPr marL="914400" lvl="1" indent="-457200">
              <a:buFont typeface="+mj-lt"/>
              <a:buAutoNum type="alphaLcPeriod"/>
            </a:pPr>
            <a:r>
              <a:rPr lang="en-US" dirty="0">
                <a:solidFill>
                  <a:srgbClr val="002060"/>
                </a:solidFill>
              </a:rPr>
              <a:t>Strict management of blood pressure</a:t>
            </a:r>
          </a:p>
          <a:p>
            <a:pPr marL="914400" lvl="1" indent="-457200">
              <a:buFont typeface="+mj-lt"/>
              <a:buAutoNum type="alphaLcPeriod"/>
            </a:pPr>
            <a:r>
              <a:rPr lang="en-US" dirty="0">
                <a:solidFill>
                  <a:srgbClr val="002060"/>
                </a:solidFill>
              </a:rPr>
              <a:t>Give diuretics</a:t>
            </a:r>
          </a:p>
          <a:p>
            <a:pPr marL="914400" lvl="1" indent="-457200">
              <a:buFont typeface="+mj-lt"/>
              <a:buAutoNum type="alphaLcPeriod"/>
            </a:pPr>
            <a:r>
              <a:rPr lang="en-US" dirty="0">
                <a:solidFill>
                  <a:srgbClr val="002060"/>
                </a:solidFill>
              </a:rPr>
              <a:t>intubate and hyperventilate</a:t>
            </a:r>
          </a:p>
          <a:p>
            <a:pPr marL="914400" lvl="1" indent="-457200">
              <a:buFont typeface="+mj-lt"/>
              <a:buAutoNum type="alphaLcPeriod"/>
            </a:pPr>
            <a:r>
              <a:rPr lang="en-US" dirty="0">
                <a:solidFill>
                  <a:srgbClr val="002060"/>
                </a:solidFill>
              </a:rPr>
              <a:t>Surgical treatment is indicated to prevent rebleeding</a:t>
            </a:r>
          </a:p>
          <a:p>
            <a:pPr marL="914400" lvl="1" indent="-457200">
              <a:buFont typeface="+mj-lt"/>
              <a:buAutoNum type="alphaLcPeriod"/>
            </a:pPr>
            <a:endParaRPr lang="en-US" dirty="0">
              <a:solidFill>
                <a:srgbClr val="0070C0"/>
              </a:solidFill>
            </a:endParaRPr>
          </a:p>
          <a:p>
            <a:pPr marL="457200" lvl="1" indent="0" algn="ctr" rtl="1">
              <a:buNone/>
            </a:pPr>
            <a:r>
              <a:rPr lang="ar-JO" sz="2400" dirty="0">
                <a:solidFill>
                  <a:srgbClr val="002060"/>
                </a:solidFill>
              </a:rPr>
              <a:t>الأرشيف مكتوب فقط الإجابة باقي الخيارات من عندي</a:t>
            </a:r>
            <a:endParaRPr lang="en-US" sz="2400" dirty="0">
              <a:solidFill>
                <a:srgbClr val="002060"/>
              </a:solidFill>
            </a:endParaRPr>
          </a:p>
        </p:txBody>
      </p:sp>
      <p:sp>
        <p:nvSpPr>
          <p:cNvPr id="4" name="TextBox 3">
            <a:extLst>
              <a:ext uri="{FF2B5EF4-FFF2-40B4-BE49-F238E27FC236}">
                <a16:creationId xmlns:a16="http://schemas.microsoft.com/office/drawing/2014/main" id="{906A15CD-8B6B-220E-3116-1C4A56C40AB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5" name="Content Placeholder 4">
            <a:extLst>
              <a:ext uri="{FF2B5EF4-FFF2-40B4-BE49-F238E27FC236}">
                <a16:creationId xmlns:a16="http://schemas.microsoft.com/office/drawing/2014/main" id="{BB3E16A3-843C-2679-53F8-13F7D5D9F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9601" y="1305028"/>
            <a:ext cx="3624200" cy="4871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7164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8ABE9-F18E-5505-C589-2BC4BF141707}"/>
              </a:ext>
            </a:extLst>
          </p:cNvPr>
          <p:cNvSpPr>
            <a:spLocks noGrp="1"/>
          </p:cNvSpPr>
          <p:nvPr>
            <p:ph type="title"/>
          </p:nvPr>
        </p:nvSpPr>
        <p:spPr/>
        <p:txBody>
          <a:bodyPr/>
          <a:lstStyle/>
          <a:p>
            <a:r>
              <a:rPr lang="en-US" dirty="0"/>
              <a:t>Monocular anopia</a:t>
            </a:r>
          </a:p>
        </p:txBody>
      </p:sp>
      <p:sp>
        <p:nvSpPr>
          <p:cNvPr id="3" name="Content Placeholder 2">
            <a:extLst>
              <a:ext uri="{FF2B5EF4-FFF2-40B4-BE49-F238E27FC236}">
                <a16:creationId xmlns:a16="http://schemas.microsoft.com/office/drawing/2014/main" id="{47A18779-2A9E-3B6C-6F82-A9CDFDFD429B}"/>
              </a:ext>
            </a:extLst>
          </p:cNvPr>
          <p:cNvSpPr>
            <a:spLocks noGrp="1"/>
          </p:cNvSpPr>
          <p:nvPr>
            <p:ph idx="1"/>
          </p:nvPr>
        </p:nvSpPr>
        <p:spPr>
          <a:xfrm>
            <a:off x="838200" y="1305026"/>
            <a:ext cx="5851849" cy="4871938"/>
          </a:xfrm>
        </p:spPr>
        <p:txBody>
          <a:bodyPr/>
          <a:lstStyle/>
          <a:p>
            <a:r>
              <a:rPr lang="en-US" sz="2800" dirty="0"/>
              <a:t>Complete blindness in affected eye with loss of both direct and consensual reflex</a:t>
            </a:r>
          </a:p>
          <a:p>
            <a:r>
              <a:rPr lang="en-US" sz="2800" dirty="0"/>
              <a:t>Can be caused by</a:t>
            </a:r>
          </a:p>
          <a:p>
            <a:pPr lvl="1"/>
            <a:r>
              <a:rPr lang="en-US" dirty="0"/>
              <a:t>Optic atrophy</a:t>
            </a:r>
          </a:p>
          <a:p>
            <a:pPr lvl="1"/>
            <a:r>
              <a:rPr lang="en-US" dirty="0"/>
              <a:t>Acute optic neuritis</a:t>
            </a:r>
          </a:p>
          <a:p>
            <a:pPr lvl="1"/>
            <a:r>
              <a:rPr lang="en-US" dirty="0"/>
              <a:t>Trauma</a:t>
            </a:r>
          </a:p>
        </p:txBody>
      </p:sp>
      <p:grpSp>
        <p:nvGrpSpPr>
          <p:cNvPr id="8" name="Group 7">
            <a:extLst>
              <a:ext uri="{FF2B5EF4-FFF2-40B4-BE49-F238E27FC236}">
                <a16:creationId xmlns:a16="http://schemas.microsoft.com/office/drawing/2014/main" id="{AA1CA178-ED09-DF5E-66AD-931618FF7331}"/>
              </a:ext>
            </a:extLst>
          </p:cNvPr>
          <p:cNvGrpSpPr/>
          <p:nvPr/>
        </p:nvGrpSpPr>
        <p:grpSpPr>
          <a:xfrm>
            <a:off x="6839177" y="1305026"/>
            <a:ext cx="4514623" cy="4630506"/>
            <a:chOff x="6839176" y="1258372"/>
            <a:chExt cx="4514623" cy="4630506"/>
          </a:xfrm>
        </p:grpSpPr>
        <p:pic>
          <p:nvPicPr>
            <p:cNvPr id="5" name="Content Placeholder 4" descr="A picture containing text&#10;&#10;Description automatically generated">
              <a:extLst>
                <a:ext uri="{FF2B5EF4-FFF2-40B4-BE49-F238E27FC236}">
                  <a16:creationId xmlns:a16="http://schemas.microsoft.com/office/drawing/2014/main" id="{82D57798-8C0C-7776-7968-C08983335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76" y="1258372"/>
              <a:ext cx="4514623" cy="226859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9FD6EDE-374B-6D61-C645-7C34DF9A3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176" y="3620280"/>
              <a:ext cx="4514623" cy="2268598"/>
            </a:xfrm>
            <a:prstGeom prst="rect">
              <a:avLst/>
            </a:prstGeom>
            <a:ln>
              <a:noFill/>
            </a:ln>
            <a:effectLst>
              <a:outerShdw blurRad="292100" dist="139700" dir="2700000" algn="tl" rotWithShape="0">
                <a:srgbClr val="333333">
                  <a:alpha val="65000"/>
                </a:srgbClr>
              </a:outerShdw>
            </a:effectLst>
          </p:spPr>
        </p:pic>
      </p:grpSp>
      <p:sp>
        <p:nvSpPr>
          <p:cNvPr id="10" name="TextBox 9">
            <a:extLst>
              <a:ext uri="{FF2B5EF4-FFF2-40B4-BE49-F238E27FC236}">
                <a16:creationId xmlns:a16="http://schemas.microsoft.com/office/drawing/2014/main" id="{B9683A37-1C55-2D9E-929F-DCF237B7221C}"/>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92783743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FF80B-5EB0-F3CC-6769-1BC913D80D97}"/>
              </a:ext>
            </a:extLst>
          </p:cNvPr>
          <p:cNvSpPr>
            <a:spLocks noGrp="1"/>
          </p:cNvSpPr>
          <p:nvPr>
            <p:ph type="title"/>
          </p:nvPr>
        </p:nvSpPr>
        <p:spPr/>
        <p:txBody>
          <a:bodyPr>
            <a:normAutofit/>
          </a:bodyPr>
          <a:lstStyle/>
          <a:p>
            <a:r>
              <a:rPr lang="en-US" dirty="0"/>
              <a:t>Subarachnoid hemorrhage</a:t>
            </a:r>
          </a:p>
        </p:txBody>
      </p:sp>
      <p:sp>
        <p:nvSpPr>
          <p:cNvPr id="3" name="Content Placeholder 2">
            <a:extLst>
              <a:ext uri="{FF2B5EF4-FFF2-40B4-BE49-F238E27FC236}">
                <a16:creationId xmlns:a16="http://schemas.microsoft.com/office/drawing/2014/main" id="{D71167B8-64F1-BD98-3096-26B1A8E809E4}"/>
              </a:ext>
            </a:extLst>
          </p:cNvPr>
          <p:cNvSpPr>
            <a:spLocks noGrp="1"/>
          </p:cNvSpPr>
          <p:nvPr>
            <p:ph idx="1"/>
          </p:nvPr>
        </p:nvSpPr>
        <p:spPr>
          <a:xfrm>
            <a:off x="838200" y="1305026"/>
            <a:ext cx="6317780" cy="4871938"/>
          </a:xfrm>
        </p:spPr>
        <p:txBody>
          <a:bodyPr>
            <a:normAutofit/>
          </a:bodyPr>
          <a:lstStyle/>
          <a:p>
            <a:r>
              <a:rPr lang="en-US" b="1" dirty="0"/>
              <a:t>What is the diagnosis ?</a:t>
            </a:r>
          </a:p>
          <a:p>
            <a:pPr lvl="1"/>
            <a:r>
              <a:rPr lang="en-US" dirty="0"/>
              <a:t>Subarachnoid hemorrhage</a:t>
            </a:r>
          </a:p>
          <a:p>
            <a:r>
              <a:rPr lang="en-US" sz="2800" b="1" dirty="0"/>
              <a:t>What are the most common causes?</a:t>
            </a:r>
          </a:p>
          <a:p>
            <a:pPr lvl="1"/>
            <a:r>
              <a:rPr lang="en-US" dirty="0"/>
              <a:t>trauma, aneurysms, arteriovenous malformations</a:t>
            </a:r>
          </a:p>
        </p:txBody>
      </p:sp>
      <p:sp>
        <p:nvSpPr>
          <p:cNvPr id="7" name="TextBox 6">
            <a:extLst>
              <a:ext uri="{FF2B5EF4-FFF2-40B4-BE49-F238E27FC236}">
                <a16:creationId xmlns:a16="http://schemas.microsoft.com/office/drawing/2014/main" id="{74585271-6A3B-A4C7-3E43-FB885547E0A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grpSp>
        <p:nvGrpSpPr>
          <p:cNvPr id="4" name="Group 3">
            <a:extLst>
              <a:ext uri="{FF2B5EF4-FFF2-40B4-BE49-F238E27FC236}">
                <a16:creationId xmlns:a16="http://schemas.microsoft.com/office/drawing/2014/main" id="{DD80C331-DB97-8E44-A62D-9773FA9B8E3F}"/>
              </a:ext>
            </a:extLst>
          </p:cNvPr>
          <p:cNvGrpSpPr/>
          <p:nvPr/>
        </p:nvGrpSpPr>
        <p:grpSpPr>
          <a:xfrm>
            <a:off x="7237562" y="1305027"/>
            <a:ext cx="4116238" cy="2537848"/>
            <a:chOff x="5494277" y="1305026"/>
            <a:chExt cx="5859523" cy="3612663"/>
          </a:xfrm>
        </p:grpSpPr>
        <p:pic>
          <p:nvPicPr>
            <p:cNvPr id="8" name="Content Placeholder 4">
              <a:extLst>
                <a:ext uri="{FF2B5EF4-FFF2-40B4-BE49-F238E27FC236}">
                  <a16:creationId xmlns:a16="http://schemas.microsoft.com/office/drawing/2014/main" id="{31742D8F-3346-11DA-DE53-E4BF0E07D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6366" y="1305027"/>
              <a:ext cx="2687434" cy="361266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527B4E6-8F85-F90A-D3EA-DB87CA38FD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4" t="3110" r="3222" b="1742"/>
            <a:stretch/>
          </p:blipFill>
          <p:spPr bwMode="auto">
            <a:xfrm>
              <a:off x="5494277" y="1305026"/>
              <a:ext cx="3055956" cy="3612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2" descr="Subarachnoid hemorrhage | Radiology Reference Article | Radiopaedia.org">
            <a:extLst>
              <a:ext uri="{FF2B5EF4-FFF2-40B4-BE49-F238E27FC236}">
                <a16:creationId xmlns:a16="http://schemas.microsoft.com/office/drawing/2014/main" id="{A66796D6-E12C-FDD8-915E-6F3041B32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546" y="3911640"/>
            <a:ext cx="2713569" cy="2713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41841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1D709-D615-24DE-CBC3-8245E9CCADB5}"/>
              </a:ext>
            </a:extLst>
          </p:cNvPr>
          <p:cNvSpPr>
            <a:spLocks noGrp="1"/>
          </p:cNvSpPr>
          <p:nvPr>
            <p:ph type="title"/>
          </p:nvPr>
        </p:nvSpPr>
        <p:spPr/>
        <p:txBody>
          <a:bodyPr/>
          <a:lstStyle/>
          <a:p>
            <a:r>
              <a:rPr lang="en-US" dirty="0"/>
              <a:t>MCQ – Subarachnoid hemorrhage</a:t>
            </a:r>
          </a:p>
        </p:txBody>
      </p:sp>
      <p:sp>
        <p:nvSpPr>
          <p:cNvPr id="3" name="Content Placeholder 2">
            <a:extLst>
              <a:ext uri="{FF2B5EF4-FFF2-40B4-BE49-F238E27FC236}">
                <a16:creationId xmlns:a16="http://schemas.microsoft.com/office/drawing/2014/main" id="{11B04785-31D2-D138-31B7-0D10A6F0EB8D}"/>
              </a:ext>
            </a:extLst>
          </p:cNvPr>
          <p:cNvSpPr>
            <a:spLocks noGrp="1"/>
          </p:cNvSpPr>
          <p:nvPr>
            <p:ph idx="1"/>
          </p:nvPr>
        </p:nvSpPr>
        <p:spPr>
          <a:xfrm>
            <a:off x="787161" y="1305026"/>
            <a:ext cx="10617679" cy="4871938"/>
          </a:xfrm>
        </p:spPr>
        <p:txBody>
          <a:bodyPr/>
          <a:lstStyle/>
          <a:p>
            <a:pPr>
              <a:buFont typeface="Wingdings" panose="05000000000000000000" pitchFamily="2" charset="2"/>
              <a:buChar char="Ø"/>
            </a:pPr>
            <a:r>
              <a:rPr lang="en-US" sz="2550" dirty="0"/>
              <a:t>A 48 years old female awakens with a severe thunderclap headache and a stiff neck. She was taken to hospital and the brain CT reveals no hemorrhage</a:t>
            </a:r>
          </a:p>
          <a:p>
            <a:r>
              <a:rPr lang="en-US" dirty="0"/>
              <a:t>Which of the following is the next step?</a:t>
            </a:r>
          </a:p>
          <a:p>
            <a:pPr marL="914400" lvl="1" indent="-457200">
              <a:buFont typeface="+mj-lt"/>
              <a:buAutoNum type="alphaLcPeriod"/>
            </a:pPr>
            <a:r>
              <a:rPr lang="en-US" dirty="0">
                <a:solidFill>
                  <a:srgbClr val="FF0000"/>
                </a:solidFill>
              </a:rPr>
              <a:t>Lumbar Puncture</a:t>
            </a:r>
          </a:p>
          <a:p>
            <a:pPr marL="914400" lvl="1" indent="-457200">
              <a:buFont typeface="+mj-lt"/>
              <a:buAutoNum type="alphaLcPeriod"/>
            </a:pPr>
            <a:r>
              <a:rPr lang="en-US" dirty="0"/>
              <a:t>Angiogram </a:t>
            </a:r>
          </a:p>
          <a:p>
            <a:pPr marL="914400" lvl="1" indent="-457200">
              <a:buFont typeface="+mj-lt"/>
              <a:buAutoNum type="alphaLcPeriod"/>
            </a:pPr>
            <a:r>
              <a:rPr lang="en-US" dirty="0"/>
              <a:t>Start ergotamine therapy </a:t>
            </a:r>
          </a:p>
          <a:p>
            <a:pPr marL="914400" lvl="1" indent="-457200">
              <a:buFont typeface="+mj-lt"/>
              <a:buAutoNum type="alphaLcPeriod"/>
            </a:pPr>
            <a:r>
              <a:rPr lang="en-US" dirty="0"/>
              <a:t>Start Nimodipine </a:t>
            </a:r>
          </a:p>
          <a:p>
            <a:pPr marL="914400" lvl="1" indent="-457200">
              <a:buFont typeface="+mj-lt"/>
              <a:buAutoNum type="alphaLcPeriod"/>
            </a:pPr>
            <a:r>
              <a:rPr lang="en-US" dirty="0"/>
              <a:t>Venography</a:t>
            </a:r>
          </a:p>
        </p:txBody>
      </p:sp>
      <p:sp>
        <p:nvSpPr>
          <p:cNvPr id="5" name="TextBox 4">
            <a:extLst>
              <a:ext uri="{FF2B5EF4-FFF2-40B4-BE49-F238E27FC236}">
                <a16:creationId xmlns:a16="http://schemas.microsoft.com/office/drawing/2014/main" id="{C3C9D44A-EF45-6910-5A33-80173627080F}"/>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err="1">
                <a:solidFill>
                  <a:srgbClr val="FF0000"/>
                </a:solidFill>
              </a:rPr>
              <a:t>فاينل</a:t>
            </a:r>
            <a:r>
              <a:rPr lang="ar-JO" b="1" dirty="0">
                <a:solidFill>
                  <a:srgbClr val="FF0000"/>
                </a:solidFill>
              </a:rPr>
              <a:t>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585617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3B11-5A7B-9CE7-E5B6-D997EDBF2D38}"/>
              </a:ext>
            </a:extLst>
          </p:cNvPr>
          <p:cNvSpPr>
            <a:spLocks noGrp="1"/>
          </p:cNvSpPr>
          <p:nvPr>
            <p:ph type="title"/>
          </p:nvPr>
        </p:nvSpPr>
        <p:spPr/>
        <p:txBody>
          <a:bodyPr/>
          <a:lstStyle/>
          <a:p>
            <a:r>
              <a:rPr lang="en-US" dirty="0"/>
              <a:t>Intracerebral hemorrhage</a:t>
            </a:r>
          </a:p>
        </p:txBody>
      </p:sp>
      <p:sp>
        <p:nvSpPr>
          <p:cNvPr id="3" name="Content Placeholder 2">
            <a:extLst>
              <a:ext uri="{FF2B5EF4-FFF2-40B4-BE49-F238E27FC236}">
                <a16:creationId xmlns:a16="http://schemas.microsoft.com/office/drawing/2014/main" id="{BD30B656-CA41-F95F-973F-EF336FBB8F19}"/>
              </a:ext>
            </a:extLst>
          </p:cNvPr>
          <p:cNvSpPr>
            <a:spLocks noGrp="1"/>
          </p:cNvSpPr>
          <p:nvPr>
            <p:ph idx="1"/>
          </p:nvPr>
        </p:nvSpPr>
        <p:spPr/>
        <p:txBody>
          <a:bodyPr/>
          <a:lstStyle/>
          <a:p>
            <a:r>
              <a:rPr lang="en-US" b="1" dirty="0"/>
              <a:t>What is the diagnosis ?</a:t>
            </a:r>
          </a:p>
          <a:p>
            <a:pPr marL="914400" lvl="1" indent="-457200">
              <a:buFont typeface="+mj-lt"/>
              <a:buAutoNum type="alphaLcPeriod"/>
            </a:pPr>
            <a:r>
              <a:rPr lang="en-US" dirty="0"/>
              <a:t>Infarction</a:t>
            </a:r>
          </a:p>
          <a:p>
            <a:pPr marL="914400" lvl="1" indent="-457200">
              <a:buFont typeface="+mj-lt"/>
              <a:buAutoNum type="alphaLcPeriod"/>
            </a:pPr>
            <a:r>
              <a:rPr lang="en-US" dirty="0">
                <a:solidFill>
                  <a:srgbClr val="FF0000"/>
                </a:solidFill>
              </a:rPr>
              <a:t>Intracerebral / intraparenchymal hemorrhage</a:t>
            </a:r>
          </a:p>
          <a:p>
            <a:pPr marL="914400" lvl="1" indent="-457200">
              <a:buFont typeface="+mj-lt"/>
              <a:buAutoNum type="alphaLcPeriod"/>
            </a:pPr>
            <a:r>
              <a:rPr lang="en-US" dirty="0"/>
              <a:t>Multiple sclerosis</a:t>
            </a:r>
          </a:p>
          <a:p>
            <a:pPr marL="914400" lvl="1" indent="-457200">
              <a:buFont typeface="+mj-lt"/>
              <a:buAutoNum type="alphaLcPeriod"/>
            </a:pPr>
            <a:r>
              <a:rPr lang="en-US" dirty="0"/>
              <a:t>Intracranial edema</a:t>
            </a:r>
          </a:p>
          <a:p>
            <a:pPr marL="914400" lvl="1" indent="-457200">
              <a:buFont typeface="+mj-lt"/>
              <a:buAutoNum type="alphaLcPeriod"/>
            </a:pPr>
            <a:r>
              <a:rPr lang="en-US" dirty="0"/>
              <a:t>Increased intracranial pressure</a:t>
            </a:r>
          </a:p>
        </p:txBody>
      </p:sp>
      <p:pic>
        <p:nvPicPr>
          <p:cNvPr id="5" name="object 6">
            <a:extLst>
              <a:ext uri="{FF2B5EF4-FFF2-40B4-BE49-F238E27FC236}">
                <a16:creationId xmlns:a16="http://schemas.microsoft.com/office/drawing/2014/main" id="{4BB5AB35-CA43-96E5-0E60-7189718A0974}"/>
              </a:ext>
            </a:extLst>
          </p:cNvPr>
          <p:cNvPicPr/>
          <p:nvPr/>
        </p:nvPicPr>
        <p:blipFill>
          <a:blip r:embed="rId2" cstate="print"/>
          <a:stretch>
            <a:fillRect/>
          </a:stretch>
        </p:blipFill>
        <p:spPr>
          <a:xfrm>
            <a:off x="7893699" y="1305025"/>
            <a:ext cx="3460102" cy="377082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9F79435-8D3A-FCEA-7F86-293DADD3BDA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91820346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63270-7B95-BA9E-5F86-0C6169ED7FEB}"/>
              </a:ext>
            </a:extLst>
          </p:cNvPr>
          <p:cNvSpPr>
            <a:spLocks noGrp="1"/>
          </p:cNvSpPr>
          <p:nvPr>
            <p:ph type="title"/>
          </p:nvPr>
        </p:nvSpPr>
        <p:spPr/>
        <p:txBody>
          <a:bodyPr/>
          <a:lstStyle/>
          <a:p>
            <a:r>
              <a:rPr lang="en-US" dirty="0"/>
              <a:t>Intracerebral hemorrhage</a:t>
            </a:r>
          </a:p>
        </p:txBody>
      </p:sp>
      <p:sp>
        <p:nvSpPr>
          <p:cNvPr id="3" name="Content Placeholder 2">
            <a:extLst>
              <a:ext uri="{FF2B5EF4-FFF2-40B4-BE49-F238E27FC236}">
                <a16:creationId xmlns:a16="http://schemas.microsoft.com/office/drawing/2014/main" id="{4C2F7218-6EEA-DEC7-1BB6-1B987314F1D6}"/>
              </a:ext>
            </a:extLst>
          </p:cNvPr>
          <p:cNvSpPr>
            <a:spLocks noGrp="1"/>
          </p:cNvSpPr>
          <p:nvPr>
            <p:ph idx="1"/>
          </p:nvPr>
        </p:nvSpPr>
        <p:spPr>
          <a:xfrm>
            <a:off x="838200" y="1305026"/>
            <a:ext cx="6934200" cy="4871938"/>
          </a:xfrm>
        </p:spPr>
        <p:txBody>
          <a:bodyPr/>
          <a:lstStyle/>
          <a:p>
            <a:r>
              <a:rPr lang="en-US" dirty="0"/>
              <a:t>Which of the following is wrong regarding the management</a:t>
            </a:r>
          </a:p>
          <a:p>
            <a:pPr marL="914400" lvl="1" indent="-457200">
              <a:buFont typeface="+mj-lt"/>
              <a:buAutoNum type="alphaLcPeriod"/>
            </a:pPr>
            <a:r>
              <a:rPr lang="en-US" dirty="0"/>
              <a:t>controlling blood pressure</a:t>
            </a:r>
          </a:p>
          <a:p>
            <a:pPr marL="914400" lvl="1" indent="-457200">
              <a:buFont typeface="+mj-lt"/>
              <a:buAutoNum type="alphaLcPeriod"/>
            </a:pPr>
            <a:r>
              <a:rPr lang="en-US" dirty="0"/>
              <a:t>antidote for warfarin</a:t>
            </a:r>
          </a:p>
          <a:p>
            <a:pPr marL="914400" lvl="1" indent="-457200">
              <a:buFont typeface="+mj-lt"/>
              <a:buAutoNum type="alphaLcPeriod"/>
            </a:pPr>
            <a:r>
              <a:rPr lang="en-US" dirty="0"/>
              <a:t>antidote for heparin</a:t>
            </a:r>
          </a:p>
          <a:p>
            <a:pPr marL="914400" lvl="1" indent="-457200">
              <a:buFont typeface="+mj-lt"/>
              <a:buAutoNum type="alphaLcPeriod"/>
            </a:pPr>
            <a:r>
              <a:rPr lang="en-US" dirty="0"/>
              <a:t>risk for brain herniation</a:t>
            </a:r>
          </a:p>
          <a:p>
            <a:pPr marL="914400" lvl="1" indent="-457200">
              <a:buFont typeface="+mj-lt"/>
              <a:buAutoNum type="alphaLcPeriod"/>
            </a:pPr>
            <a:r>
              <a:rPr lang="en-US" dirty="0">
                <a:solidFill>
                  <a:srgbClr val="FF0000"/>
                </a:solidFill>
              </a:rPr>
              <a:t>LP and CSF analysis for Sub-</a:t>
            </a:r>
            <a:r>
              <a:rPr lang="en-US" dirty="0" err="1">
                <a:solidFill>
                  <a:srgbClr val="FF0000"/>
                </a:solidFill>
              </a:rPr>
              <a:t>arachenoid</a:t>
            </a:r>
            <a:r>
              <a:rPr lang="en-US" dirty="0">
                <a:solidFill>
                  <a:srgbClr val="FF0000"/>
                </a:solidFill>
              </a:rPr>
              <a:t> hemorrhage</a:t>
            </a:r>
          </a:p>
          <a:p>
            <a:pPr marL="914400" lvl="1" indent="-457200">
              <a:buFont typeface="+mj-lt"/>
              <a:buAutoNum type="alphaLcPeriod"/>
            </a:pPr>
            <a:endParaRPr lang="en-US" dirty="0"/>
          </a:p>
        </p:txBody>
      </p:sp>
      <p:pic>
        <p:nvPicPr>
          <p:cNvPr id="4" name="object 6">
            <a:extLst>
              <a:ext uri="{FF2B5EF4-FFF2-40B4-BE49-F238E27FC236}">
                <a16:creationId xmlns:a16="http://schemas.microsoft.com/office/drawing/2014/main" id="{1878FB70-9F88-F5B3-9D93-5C5862EE4057}"/>
              </a:ext>
            </a:extLst>
          </p:cNvPr>
          <p:cNvPicPr/>
          <p:nvPr/>
        </p:nvPicPr>
        <p:blipFill>
          <a:blip r:embed="rId2" cstate="print"/>
          <a:stretch>
            <a:fillRect/>
          </a:stretch>
        </p:blipFill>
        <p:spPr>
          <a:xfrm>
            <a:off x="7893699" y="1305025"/>
            <a:ext cx="3460102" cy="377082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A951D4B-0653-3B78-3062-2E789EBA5D42}"/>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06253234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404D-8ABC-7BF1-6912-840FDAB8F3D9}"/>
              </a:ext>
            </a:extLst>
          </p:cNvPr>
          <p:cNvSpPr>
            <a:spLocks noGrp="1"/>
          </p:cNvSpPr>
          <p:nvPr>
            <p:ph type="ctrTitle"/>
          </p:nvPr>
        </p:nvSpPr>
        <p:spPr/>
        <p:txBody>
          <a:bodyPr>
            <a:normAutofit fontScale="90000"/>
          </a:bodyPr>
          <a:lstStyle/>
          <a:p>
            <a:r>
              <a:rPr lang="en-US" dirty="0"/>
              <a:t>Ischemic stroke</a:t>
            </a:r>
          </a:p>
        </p:txBody>
      </p:sp>
      <p:sp>
        <p:nvSpPr>
          <p:cNvPr id="3" name="Subtitle 2">
            <a:extLst>
              <a:ext uri="{FF2B5EF4-FFF2-40B4-BE49-F238E27FC236}">
                <a16:creationId xmlns:a16="http://schemas.microsoft.com/office/drawing/2014/main" id="{2A9C511A-6B60-52A1-AC2D-56637317969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8488628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9A52-6A94-3E2C-1C9C-70840274B059}"/>
              </a:ext>
            </a:extLst>
          </p:cNvPr>
          <p:cNvSpPr>
            <a:spLocks noGrp="1"/>
          </p:cNvSpPr>
          <p:nvPr>
            <p:ph type="title"/>
          </p:nvPr>
        </p:nvSpPr>
        <p:spPr/>
        <p:txBody>
          <a:bodyPr/>
          <a:lstStyle/>
          <a:p>
            <a:r>
              <a:rPr lang="en-US" dirty="0"/>
              <a:t>Ischemic stroke</a:t>
            </a:r>
          </a:p>
        </p:txBody>
      </p:sp>
      <p:sp>
        <p:nvSpPr>
          <p:cNvPr id="3" name="Content Placeholder 2">
            <a:extLst>
              <a:ext uri="{FF2B5EF4-FFF2-40B4-BE49-F238E27FC236}">
                <a16:creationId xmlns:a16="http://schemas.microsoft.com/office/drawing/2014/main" id="{978E6881-8FD5-4266-692C-D7F150B8748D}"/>
              </a:ext>
            </a:extLst>
          </p:cNvPr>
          <p:cNvSpPr>
            <a:spLocks noGrp="1"/>
          </p:cNvSpPr>
          <p:nvPr>
            <p:ph idx="1"/>
          </p:nvPr>
        </p:nvSpPr>
        <p:spPr/>
        <p:txBody>
          <a:bodyPr>
            <a:normAutofit/>
          </a:bodyPr>
          <a:lstStyle/>
          <a:p>
            <a:r>
              <a:rPr lang="en-US" b="1" dirty="0"/>
              <a:t>Risk factors</a:t>
            </a:r>
            <a:r>
              <a:rPr lang="en-US" dirty="0"/>
              <a:t>:</a:t>
            </a:r>
          </a:p>
          <a:p>
            <a:pPr lvl="1"/>
            <a:r>
              <a:rPr lang="en-US" b="1" dirty="0"/>
              <a:t>Nonmodifiable</a:t>
            </a:r>
            <a:r>
              <a:rPr lang="en-US" dirty="0"/>
              <a:t>: Age ≥ 65 years, Sex ♂ &gt; ♀, ethnicity, Family history, History of TIA, Migraine with aura.</a:t>
            </a:r>
          </a:p>
          <a:p>
            <a:pPr lvl="1"/>
            <a:r>
              <a:rPr lang="en-US" b="1" dirty="0"/>
              <a:t>Modifiable</a:t>
            </a:r>
            <a:r>
              <a:rPr lang="en-US" dirty="0"/>
              <a:t>: Systemic hypertension, Hyperlipidemia, DM, Atherosclerosis, Cardiovascular disease, Carotid artery stenosis, Atrial fibrillation, Obesity, Coagulopathy, hyperhomocysteinemia, Heavy alcohol use, Tobacco use, Cocaine, Oral contraceptive use, Hormone replacement therapy</a:t>
            </a:r>
          </a:p>
          <a:p>
            <a:r>
              <a:rPr lang="en-US" b="1" dirty="0"/>
              <a:t>Mention 3 cardiac risk factors of stroke</a:t>
            </a:r>
            <a:r>
              <a:rPr lang="en-US" dirty="0"/>
              <a:t>: </a:t>
            </a:r>
            <a:r>
              <a:rPr lang="en-US" sz="2400" dirty="0"/>
              <a:t>(Risk of embolism)</a:t>
            </a:r>
          </a:p>
          <a:p>
            <a:pPr lvl="1"/>
            <a:r>
              <a:rPr lang="en-US" dirty="0"/>
              <a:t>Atrial fibrillation, valvular vegetation, ventricular septal defect, sudden hypotension, HTN </a:t>
            </a:r>
          </a:p>
        </p:txBody>
      </p:sp>
      <p:sp>
        <p:nvSpPr>
          <p:cNvPr id="5" name="TextBox 4">
            <a:extLst>
              <a:ext uri="{FF2B5EF4-FFF2-40B4-BE49-F238E27FC236}">
                <a16:creationId xmlns:a16="http://schemas.microsoft.com/office/drawing/2014/main" id="{76F87E2D-8088-5698-63B5-30736B6026A7}"/>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6" name="TextBox 5">
            <a:extLst>
              <a:ext uri="{FF2B5EF4-FFF2-40B4-BE49-F238E27FC236}">
                <a16:creationId xmlns:a16="http://schemas.microsoft.com/office/drawing/2014/main" id="{5015F4A8-60BF-CEB5-1A5E-FEC266906CF9}"/>
              </a:ext>
            </a:extLst>
          </p:cNvPr>
          <p:cNvSpPr txBox="1"/>
          <p:nvPr/>
        </p:nvSpPr>
        <p:spPr>
          <a:xfrm>
            <a:off x="37324" y="397414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6321725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189D6-2166-8607-5EB1-6658428BBE98}"/>
              </a:ext>
            </a:extLst>
          </p:cNvPr>
          <p:cNvSpPr>
            <a:spLocks noGrp="1"/>
          </p:cNvSpPr>
          <p:nvPr>
            <p:ph type="title"/>
          </p:nvPr>
        </p:nvSpPr>
        <p:spPr/>
        <p:txBody>
          <a:bodyPr/>
          <a:lstStyle/>
          <a:p>
            <a:r>
              <a:rPr lang="en-US" dirty="0"/>
              <a:t>MCQ – Stroke risk factors</a:t>
            </a:r>
          </a:p>
        </p:txBody>
      </p:sp>
      <p:sp>
        <p:nvSpPr>
          <p:cNvPr id="3" name="Content Placeholder 2">
            <a:extLst>
              <a:ext uri="{FF2B5EF4-FFF2-40B4-BE49-F238E27FC236}">
                <a16:creationId xmlns:a16="http://schemas.microsoft.com/office/drawing/2014/main" id="{09C5709F-7317-E24F-1DB3-42C10236B90B}"/>
              </a:ext>
            </a:extLst>
          </p:cNvPr>
          <p:cNvSpPr>
            <a:spLocks noGrp="1"/>
          </p:cNvSpPr>
          <p:nvPr>
            <p:ph idx="1"/>
          </p:nvPr>
        </p:nvSpPr>
        <p:spPr/>
        <p:txBody>
          <a:bodyPr>
            <a:normAutofit/>
          </a:bodyPr>
          <a:lstStyle/>
          <a:p>
            <a:r>
              <a:rPr lang="en-US" dirty="0"/>
              <a:t>Which of the following is not a risk factor for stroke ? </a:t>
            </a:r>
          </a:p>
          <a:p>
            <a:pPr marL="914400" lvl="1" indent="-457200">
              <a:buFont typeface="+mj-lt"/>
              <a:buAutoNum type="alphaLcPeriod"/>
            </a:pPr>
            <a:r>
              <a:rPr lang="en-US" dirty="0"/>
              <a:t>Lipman sacks syndrome </a:t>
            </a:r>
          </a:p>
          <a:p>
            <a:pPr marL="914400" lvl="1" indent="-457200">
              <a:buFont typeface="+mj-lt"/>
              <a:buAutoNum type="alphaLcPeriod"/>
            </a:pPr>
            <a:r>
              <a:rPr lang="en-US" dirty="0"/>
              <a:t>Infective endocarditis </a:t>
            </a:r>
          </a:p>
          <a:p>
            <a:pPr marL="914400" lvl="1" indent="-457200">
              <a:buFont typeface="+mj-lt"/>
              <a:buAutoNum type="alphaLcPeriod"/>
            </a:pPr>
            <a:r>
              <a:rPr lang="en-US" dirty="0"/>
              <a:t>Anterior wall hypokinesia</a:t>
            </a:r>
          </a:p>
          <a:p>
            <a:pPr marL="914400" lvl="1" indent="-457200">
              <a:buFont typeface="+mj-lt"/>
              <a:buAutoNum type="alphaLcPeriod"/>
            </a:pPr>
            <a:r>
              <a:rPr lang="en-US" dirty="0"/>
              <a:t>Atrial hypertrophy </a:t>
            </a:r>
          </a:p>
          <a:p>
            <a:pPr marL="914400" lvl="1" indent="-457200">
              <a:buFont typeface="+mj-lt"/>
              <a:buAutoNum type="alphaLcPeriod"/>
            </a:pPr>
            <a:r>
              <a:rPr lang="en-US" dirty="0">
                <a:solidFill>
                  <a:srgbClr val="FF0000"/>
                </a:solidFill>
              </a:rPr>
              <a:t>Patent foramen ovale</a:t>
            </a:r>
          </a:p>
          <a:p>
            <a:r>
              <a:rPr lang="en-US" dirty="0"/>
              <a:t>Most single risk factor for stroke:</a:t>
            </a:r>
          </a:p>
          <a:p>
            <a:pPr marL="914400" lvl="1" indent="-457200">
              <a:buFont typeface="+mj-lt"/>
              <a:buAutoNum type="alphaLcPeriod"/>
            </a:pPr>
            <a:r>
              <a:rPr lang="en-US" dirty="0"/>
              <a:t>Smoking</a:t>
            </a:r>
          </a:p>
          <a:p>
            <a:pPr marL="914400" lvl="1" indent="-457200">
              <a:buFont typeface="+mj-lt"/>
              <a:buAutoNum type="alphaLcPeriod"/>
            </a:pPr>
            <a:r>
              <a:rPr lang="en-US" dirty="0"/>
              <a:t>Hyperlipidemia</a:t>
            </a:r>
          </a:p>
          <a:p>
            <a:pPr marL="914400" lvl="1" indent="-457200">
              <a:buFont typeface="+mj-lt"/>
              <a:buAutoNum type="alphaLcPeriod"/>
            </a:pPr>
            <a:r>
              <a:rPr lang="en-US" dirty="0"/>
              <a:t>D.M.</a:t>
            </a:r>
          </a:p>
          <a:p>
            <a:pPr marL="914400" lvl="1" indent="-457200">
              <a:buFont typeface="+mj-lt"/>
              <a:buAutoNum type="alphaLcPeriod"/>
            </a:pPr>
            <a:r>
              <a:rPr lang="en-US" dirty="0">
                <a:solidFill>
                  <a:srgbClr val="FF0000"/>
                </a:solidFill>
              </a:rPr>
              <a:t>Hypertension</a:t>
            </a:r>
          </a:p>
          <a:p>
            <a:endParaRPr lang="en-US" dirty="0"/>
          </a:p>
        </p:txBody>
      </p:sp>
      <p:sp>
        <p:nvSpPr>
          <p:cNvPr id="13" name="TextBox 12">
            <a:extLst>
              <a:ext uri="{FF2B5EF4-FFF2-40B4-BE49-F238E27FC236}">
                <a16:creationId xmlns:a16="http://schemas.microsoft.com/office/drawing/2014/main" id="{68AB94EC-5DB8-93AA-2607-220C7036F346}"/>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15" name="TextBox 14">
            <a:extLst>
              <a:ext uri="{FF2B5EF4-FFF2-40B4-BE49-F238E27FC236}">
                <a16:creationId xmlns:a16="http://schemas.microsoft.com/office/drawing/2014/main" id="{65F6FDDD-E77C-B46C-CC06-1F4497C61B0D}"/>
              </a:ext>
            </a:extLst>
          </p:cNvPr>
          <p:cNvSpPr txBox="1"/>
          <p:nvPr/>
        </p:nvSpPr>
        <p:spPr>
          <a:xfrm>
            <a:off x="46655" y="384093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7" name="TextBox 16">
            <a:extLst>
              <a:ext uri="{FF2B5EF4-FFF2-40B4-BE49-F238E27FC236}">
                <a16:creationId xmlns:a16="http://schemas.microsoft.com/office/drawing/2014/main" id="{8D43061B-5354-2A0C-5EBF-C193A718CEF8}"/>
              </a:ext>
            </a:extLst>
          </p:cNvPr>
          <p:cNvSpPr txBox="1"/>
          <p:nvPr/>
        </p:nvSpPr>
        <p:spPr>
          <a:xfrm>
            <a:off x="46655" y="1365158"/>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5E6077A6-9784-F333-EEB2-F0FE0663A393}"/>
              </a:ext>
            </a:extLst>
          </p:cNvPr>
          <p:cNvSpPr txBox="1"/>
          <p:nvPr/>
        </p:nvSpPr>
        <p:spPr>
          <a:xfrm>
            <a:off x="5170251" y="1868109"/>
            <a:ext cx="3224719" cy="1754326"/>
          </a:xfrm>
          <a:prstGeom prst="rect">
            <a:avLst/>
          </a:prstGeom>
          <a:noFill/>
          <a:ln>
            <a:solidFill>
              <a:srgbClr val="0070C0"/>
            </a:solidFill>
          </a:ln>
        </p:spPr>
        <p:txBody>
          <a:bodyPr wrap="square">
            <a:spAutoFit/>
          </a:bodyPr>
          <a:lstStyle/>
          <a:p>
            <a:pPr algn="ctr"/>
            <a:r>
              <a:rPr lang="en-US" b="1" dirty="0">
                <a:solidFill>
                  <a:srgbClr val="0070C0"/>
                </a:solidFill>
              </a:rPr>
              <a:t>According to Dr. Omar</a:t>
            </a:r>
          </a:p>
          <a:p>
            <a:pPr algn="ctr"/>
            <a:r>
              <a:rPr lang="en-US" dirty="0">
                <a:solidFill>
                  <a:srgbClr val="0070C0"/>
                </a:solidFill>
              </a:rPr>
              <a:t>Patent foramen </a:t>
            </a:r>
            <a:r>
              <a:rPr lang="en-US" dirty="0" err="1">
                <a:solidFill>
                  <a:srgbClr val="0070C0"/>
                </a:solidFill>
              </a:rPr>
              <a:t>ovale</a:t>
            </a:r>
            <a:r>
              <a:rPr lang="en-US" dirty="0">
                <a:solidFill>
                  <a:srgbClr val="0070C0"/>
                </a:solidFill>
              </a:rPr>
              <a:t> with DVT is a risk but DVT without patent foramen </a:t>
            </a:r>
            <a:r>
              <a:rPr lang="en-US" dirty="0" err="1">
                <a:solidFill>
                  <a:srgbClr val="0070C0"/>
                </a:solidFill>
              </a:rPr>
              <a:t>ovale</a:t>
            </a:r>
            <a:r>
              <a:rPr lang="en-US" dirty="0">
                <a:solidFill>
                  <a:srgbClr val="0070C0"/>
                </a:solidFill>
              </a:rPr>
              <a:t> or patent foramen </a:t>
            </a:r>
            <a:r>
              <a:rPr lang="en-US" dirty="0" err="1">
                <a:solidFill>
                  <a:srgbClr val="0070C0"/>
                </a:solidFill>
              </a:rPr>
              <a:t>ovale</a:t>
            </a:r>
            <a:r>
              <a:rPr lang="en-US" dirty="0">
                <a:solidFill>
                  <a:srgbClr val="0070C0"/>
                </a:solidFill>
              </a:rPr>
              <a:t> without DVT are not risk factors </a:t>
            </a:r>
            <a:r>
              <a:rPr lang="en-US" dirty="0">
                <a:solidFill>
                  <a:srgbClr val="0070C0"/>
                </a:solidFill>
                <a:sym typeface="Wingdings" panose="05000000000000000000" pitchFamily="2" charset="2"/>
              </a:rPr>
              <a:t></a:t>
            </a:r>
            <a:endParaRPr lang="en-US" dirty="0">
              <a:solidFill>
                <a:srgbClr val="0070C0"/>
              </a:solidFill>
            </a:endParaRPr>
          </a:p>
        </p:txBody>
      </p:sp>
    </p:spTree>
    <p:extLst>
      <p:ext uri="{BB962C8B-B14F-4D97-AF65-F5344CB8AC3E}">
        <p14:creationId xmlns:p14="http://schemas.microsoft.com/office/powerpoint/2010/main" val="292805482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3AB140-C7E5-4479-8F36-13DD181C629B}"/>
              </a:ext>
            </a:extLst>
          </p:cNvPr>
          <p:cNvSpPr>
            <a:spLocks noGrp="1"/>
          </p:cNvSpPr>
          <p:nvPr>
            <p:ph type="title"/>
          </p:nvPr>
        </p:nvSpPr>
        <p:spPr/>
        <p:txBody>
          <a:bodyPr/>
          <a:lstStyle/>
          <a:p>
            <a:r>
              <a:rPr lang="en-US" dirty="0"/>
              <a:t>Cerebral Blood Supply</a:t>
            </a:r>
          </a:p>
        </p:txBody>
      </p:sp>
      <p:pic>
        <p:nvPicPr>
          <p:cNvPr id="10" name="Content Placeholder 9" descr="Diagram&#10;&#10;Description automatically generated">
            <a:extLst>
              <a:ext uri="{FF2B5EF4-FFF2-40B4-BE49-F238E27FC236}">
                <a16:creationId xmlns:a16="http://schemas.microsoft.com/office/drawing/2014/main" id="{546D7D46-0715-4103-B6CF-3C122CF9C94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32833" y="1306513"/>
            <a:ext cx="4992333" cy="4870450"/>
          </a:xfrm>
        </p:spPr>
      </p:pic>
      <p:pic>
        <p:nvPicPr>
          <p:cNvPr id="12" name="Content Placeholder 11" descr="Diagram&#10;&#10;Description automatically generated">
            <a:extLst>
              <a:ext uri="{FF2B5EF4-FFF2-40B4-BE49-F238E27FC236}">
                <a16:creationId xmlns:a16="http://schemas.microsoft.com/office/drawing/2014/main" id="{DA77BDDB-2C77-4D10-B462-BA6378A533C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66833" y="1306513"/>
            <a:ext cx="4992333" cy="4870450"/>
          </a:xfrm>
        </p:spPr>
      </p:pic>
      <p:sp>
        <p:nvSpPr>
          <p:cNvPr id="3" name="TextBox 2">
            <a:extLst>
              <a:ext uri="{FF2B5EF4-FFF2-40B4-BE49-F238E27FC236}">
                <a16:creationId xmlns:a16="http://schemas.microsoft.com/office/drawing/2014/main" id="{BD215D6A-A473-F4C1-E227-5FC5E4D1158A}"/>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06749436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3AB140-C7E5-4479-8F36-13DD181C629B}"/>
              </a:ext>
            </a:extLst>
          </p:cNvPr>
          <p:cNvSpPr>
            <a:spLocks noGrp="1"/>
          </p:cNvSpPr>
          <p:nvPr>
            <p:ph type="title"/>
          </p:nvPr>
        </p:nvSpPr>
        <p:spPr/>
        <p:txBody>
          <a:bodyPr/>
          <a:lstStyle/>
          <a:p>
            <a:r>
              <a:rPr lang="en-US" dirty="0"/>
              <a:t>Cerebral Blood Supply</a:t>
            </a:r>
          </a:p>
        </p:txBody>
      </p:sp>
      <p:pic>
        <p:nvPicPr>
          <p:cNvPr id="66" name="Picture 65">
            <a:extLst>
              <a:ext uri="{FF2B5EF4-FFF2-40B4-BE49-F238E27FC236}">
                <a16:creationId xmlns:a16="http://schemas.microsoft.com/office/drawing/2014/main" id="{7C1E45B4-F725-4704-AD6C-29C3BE31CBF7}"/>
              </a:ext>
            </a:extLst>
          </p:cNvPr>
          <p:cNvPicPr>
            <a:picLocks noChangeAspect="1"/>
          </p:cNvPicPr>
          <p:nvPr/>
        </p:nvPicPr>
        <p:blipFill>
          <a:blip r:embed="rId2"/>
          <a:stretch>
            <a:fillRect/>
          </a:stretch>
        </p:blipFill>
        <p:spPr>
          <a:xfrm>
            <a:off x="2530354" y="1265386"/>
            <a:ext cx="7131292" cy="5293642"/>
          </a:xfrm>
          <a:prstGeom prst="rect">
            <a:avLst/>
          </a:prstGeom>
        </p:spPr>
      </p:pic>
      <p:sp>
        <p:nvSpPr>
          <p:cNvPr id="3" name="TextBox 2">
            <a:extLst>
              <a:ext uri="{FF2B5EF4-FFF2-40B4-BE49-F238E27FC236}">
                <a16:creationId xmlns:a16="http://schemas.microsoft.com/office/drawing/2014/main" id="{8031F405-1C31-F689-9C18-F0C70D13A9D9}"/>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04878950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7242-A59E-AB30-3E2A-A4AA452D7A10}"/>
              </a:ext>
            </a:extLst>
          </p:cNvPr>
          <p:cNvSpPr>
            <a:spLocks noGrp="1"/>
          </p:cNvSpPr>
          <p:nvPr>
            <p:ph type="title"/>
          </p:nvPr>
        </p:nvSpPr>
        <p:spPr/>
        <p:txBody>
          <a:bodyPr/>
          <a:lstStyle/>
          <a:p>
            <a:r>
              <a:rPr lang="en-US" dirty="0"/>
              <a:t>ACA infarction</a:t>
            </a:r>
          </a:p>
        </p:txBody>
      </p:sp>
      <p:sp>
        <p:nvSpPr>
          <p:cNvPr id="3" name="Content Placeholder 2">
            <a:extLst>
              <a:ext uri="{FF2B5EF4-FFF2-40B4-BE49-F238E27FC236}">
                <a16:creationId xmlns:a16="http://schemas.microsoft.com/office/drawing/2014/main" id="{8091378F-E689-1141-F730-054C714C40BD}"/>
              </a:ext>
            </a:extLst>
          </p:cNvPr>
          <p:cNvSpPr>
            <a:spLocks noGrp="1"/>
          </p:cNvSpPr>
          <p:nvPr>
            <p:ph idx="1"/>
          </p:nvPr>
        </p:nvSpPr>
        <p:spPr>
          <a:xfrm>
            <a:off x="838200" y="1305026"/>
            <a:ext cx="7242110" cy="4871938"/>
          </a:xfrm>
        </p:spPr>
        <p:txBody>
          <a:bodyPr>
            <a:normAutofit/>
          </a:bodyPr>
          <a:lstStyle/>
          <a:p>
            <a:pPr marL="514350" indent="-514350">
              <a:buFont typeface="+mj-lt"/>
              <a:buAutoNum type="arabicPeriod"/>
            </a:pPr>
            <a:r>
              <a:rPr lang="en-GB" b="1" dirty="0"/>
              <a:t>What is this scan ?</a:t>
            </a:r>
          </a:p>
          <a:p>
            <a:pPr lvl="1"/>
            <a:r>
              <a:rPr lang="en-US" dirty="0"/>
              <a:t>Head CT without contrast</a:t>
            </a:r>
          </a:p>
          <a:p>
            <a:pPr marL="514350" indent="-514350">
              <a:buFont typeface="+mj-lt"/>
              <a:buAutoNum type="arabicPeriod"/>
            </a:pPr>
            <a:r>
              <a:rPr lang="en-GB" b="1" dirty="0"/>
              <a:t>What is the diagnosis ?</a:t>
            </a:r>
          </a:p>
          <a:p>
            <a:pPr lvl="1"/>
            <a:r>
              <a:rPr lang="en-US" dirty="0"/>
              <a:t>Ischemic stroke in medial surface of right frontal and parietal lobes (ACA distribution)</a:t>
            </a:r>
          </a:p>
          <a:p>
            <a:pPr marL="514350" indent="-514350">
              <a:buFont typeface="+mj-lt"/>
              <a:buAutoNum type="arabicPeriod"/>
            </a:pPr>
            <a:r>
              <a:rPr lang="en-GB" b="1" dirty="0"/>
              <a:t>What arterial territory is affected</a:t>
            </a:r>
            <a:r>
              <a:rPr lang="ar-JO" b="1" dirty="0"/>
              <a:t> </a:t>
            </a:r>
            <a:r>
              <a:rPr lang="en-GB" b="1" dirty="0"/>
              <a:t>?</a:t>
            </a:r>
            <a:endParaRPr lang="ar-JO" b="1" dirty="0"/>
          </a:p>
          <a:p>
            <a:pPr lvl="1"/>
            <a:r>
              <a:rPr lang="en-US" dirty="0"/>
              <a:t>Right anterior cerebral artery</a:t>
            </a:r>
          </a:p>
        </p:txBody>
      </p:sp>
      <p:sp>
        <p:nvSpPr>
          <p:cNvPr id="5" name="TextBox 4">
            <a:extLst>
              <a:ext uri="{FF2B5EF4-FFF2-40B4-BE49-F238E27FC236}">
                <a16:creationId xmlns:a16="http://schemas.microsoft.com/office/drawing/2014/main" id="{B8ED6603-1350-B67C-2518-2875BD368B5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7" name="Picture 2">
            <a:extLst>
              <a:ext uri="{FF2B5EF4-FFF2-40B4-BE49-F238E27FC236}">
                <a16:creationId xmlns:a16="http://schemas.microsoft.com/office/drawing/2014/main" id="{47C3CD17-59C7-A4B9-077B-259C70B33A27}"/>
              </a:ext>
            </a:extLst>
          </p:cNvPr>
          <p:cNvPicPr>
            <a:picLocks noChangeAspect="1" noChangeArrowheads="1"/>
          </p:cNvPicPr>
          <p:nvPr/>
        </p:nvPicPr>
        <p:blipFill>
          <a:blip r:embed="rId2"/>
          <a:srcRect/>
          <a:stretch>
            <a:fillRect/>
          </a:stretch>
        </p:blipFill>
        <p:spPr bwMode="auto">
          <a:xfrm>
            <a:off x="8164388" y="1305026"/>
            <a:ext cx="3189411" cy="4013423"/>
          </a:xfrm>
          <a:prstGeom prst="rect">
            <a:avLst/>
          </a:prstGeom>
          <a:ln>
            <a:noFill/>
          </a:ln>
          <a:effectLst>
            <a:outerShdw blurRad="292100" dist="139700" dir="2700000" algn="tl" rotWithShape="0">
              <a:srgbClr val="333333">
                <a:alpha val="65000"/>
              </a:srgbClr>
            </a:outerShdw>
          </a:effectLst>
        </p:spPr>
      </p:pic>
      <p:pic>
        <p:nvPicPr>
          <p:cNvPr id="9" name="صورة 3">
            <a:extLst>
              <a:ext uri="{FF2B5EF4-FFF2-40B4-BE49-F238E27FC236}">
                <a16:creationId xmlns:a16="http://schemas.microsoft.com/office/drawing/2014/main" id="{F25CE1A1-BB19-E0CD-4411-AD7CAC406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480" y="4597143"/>
            <a:ext cx="2659225" cy="1797736"/>
          </a:xfrm>
          <a:prstGeom prst="rect">
            <a:avLst/>
          </a:prstGeom>
          <a:ln>
            <a:noFill/>
          </a:ln>
          <a:effectLst>
            <a:outerShdw blurRad="292100" dist="139700" dir="2700000" algn="tl" rotWithShape="0">
              <a:srgbClr val="333333">
                <a:alpha val="65000"/>
              </a:srgbClr>
            </a:outerShdw>
          </a:effectLst>
        </p:spPr>
      </p:pic>
      <p:pic>
        <p:nvPicPr>
          <p:cNvPr id="6" name="Picture 2" descr="AUDITED Text Written on Green Vintage Stamp Stock Illustration -  Illustration of button, vintage: 214336989">
            <a:extLst>
              <a:ext uri="{FF2B5EF4-FFF2-40B4-BE49-F238E27FC236}">
                <a16:creationId xmlns:a16="http://schemas.microsoft.com/office/drawing/2014/main" id="{86657A2A-8C42-C79B-CDC0-0DAB79B54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488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3CF3-ECD8-F6E5-1531-4FE6C7A9B959}"/>
              </a:ext>
            </a:extLst>
          </p:cNvPr>
          <p:cNvSpPr>
            <a:spLocks noGrp="1"/>
          </p:cNvSpPr>
          <p:nvPr>
            <p:ph type="title"/>
          </p:nvPr>
        </p:nvSpPr>
        <p:spPr/>
        <p:txBody>
          <a:bodyPr/>
          <a:lstStyle/>
          <a:p>
            <a:r>
              <a:rPr lang="en-US" dirty="0"/>
              <a:t>Bitemporal hemianopia</a:t>
            </a:r>
          </a:p>
        </p:txBody>
      </p:sp>
      <p:sp>
        <p:nvSpPr>
          <p:cNvPr id="3" name="Content Placeholder 2">
            <a:extLst>
              <a:ext uri="{FF2B5EF4-FFF2-40B4-BE49-F238E27FC236}">
                <a16:creationId xmlns:a16="http://schemas.microsoft.com/office/drawing/2014/main" id="{29350C58-3D06-50F4-876A-85002D279889}"/>
              </a:ext>
            </a:extLst>
          </p:cNvPr>
          <p:cNvSpPr>
            <a:spLocks noGrp="1"/>
          </p:cNvSpPr>
          <p:nvPr>
            <p:ph idx="1"/>
          </p:nvPr>
        </p:nvSpPr>
        <p:spPr>
          <a:xfrm>
            <a:off x="838201" y="1305026"/>
            <a:ext cx="5833188" cy="4871938"/>
          </a:xfrm>
        </p:spPr>
        <p:txBody>
          <a:bodyPr>
            <a:normAutofit/>
          </a:bodyPr>
          <a:lstStyle/>
          <a:p>
            <a:r>
              <a:rPr lang="en-US" sz="2600" dirty="0"/>
              <a:t>Vision is missing in the outer (temporal) half of both the right and left visual fields</a:t>
            </a:r>
          </a:p>
          <a:p>
            <a:r>
              <a:rPr lang="en-US" sz="2600" dirty="0"/>
              <a:t>Associated with paralysis of pupillary reflex</a:t>
            </a:r>
          </a:p>
          <a:p>
            <a:r>
              <a:rPr lang="en-US" sz="2600" dirty="0"/>
              <a:t>Caused by compression/lesion affecting the optic chiasm such as:</a:t>
            </a:r>
          </a:p>
          <a:p>
            <a:pPr lvl="1"/>
            <a:r>
              <a:rPr lang="en-US" dirty="0"/>
              <a:t>tumors e.g., pituitary adenomas and craniopharyngiomas.</a:t>
            </a:r>
          </a:p>
          <a:p>
            <a:pPr lvl="1"/>
            <a:r>
              <a:rPr lang="en-US" dirty="0"/>
              <a:t>aneurysms e.g., anterior communicating artery aneurysm.</a:t>
            </a:r>
          </a:p>
        </p:txBody>
      </p:sp>
      <p:sp>
        <p:nvSpPr>
          <p:cNvPr id="5" name="TextBox 4">
            <a:extLst>
              <a:ext uri="{FF2B5EF4-FFF2-40B4-BE49-F238E27FC236}">
                <a16:creationId xmlns:a16="http://schemas.microsoft.com/office/drawing/2014/main" id="{4DA446C2-A5EB-F214-B831-FC1150AF7D16}"/>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9" name="Content Placeholder 4" descr="A picture containing text&#10;&#10;Description automatically generated">
            <a:extLst>
              <a:ext uri="{FF2B5EF4-FFF2-40B4-BE49-F238E27FC236}">
                <a16:creationId xmlns:a16="http://schemas.microsoft.com/office/drawing/2014/main" id="{3E54CF1D-B6A9-9C6F-05A6-C5B7E55B6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77" y="1305026"/>
            <a:ext cx="4514623" cy="2268598"/>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text&#10;&#10;Description automatically generated">
            <a:extLst>
              <a:ext uri="{FF2B5EF4-FFF2-40B4-BE49-F238E27FC236}">
                <a16:creationId xmlns:a16="http://schemas.microsoft.com/office/drawing/2014/main" id="{1AA4C4C2-D7B5-5C5D-9329-A95783558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177" y="3666935"/>
            <a:ext cx="4514623" cy="22685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78758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7242-A59E-AB30-3E2A-A4AA452D7A10}"/>
              </a:ext>
            </a:extLst>
          </p:cNvPr>
          <p:cNvSpPr>
            <a:spLocks noGrp="1"/>
          </p:cNvSpPr>
          <p:nvPr>
            <p:ph type="title"/>
          </p:nvPr>
        </p:nvSpPr>
        <p:spPr/>
        <p:txBody>
          <a:bodyPr/>
          <a:lstStyle/>
          <a:p>
            <a:r>
              <a:rPr lang="en-US" dirty="0"/>
              <a:t>ACA infarction</a:t>
            </a:r>
          </a:p>
        </p:txBody>
      </p:sp>
      <p:sp>
        <p:nvSpPr>
          <p:cNvPr id="3" name="Content Placeholder 2">
            <a:extLst>
              <a:ext uri="{FF2B5EF4-FFF2-40B4-BE49-F238E27FC236}">
                <a16:creationId xmlns:a16="http://schemas.microsoft.com/office/drawing/2014/main" id="{8091378F-E689-1141-F730-054C714C40BD}"/>
              </a:ext>
            </a:extLst>
          </p:cNvPr>
          <p:cNvSpPr>
            <a:spLocks noGrp="1"/>
          </p:cNvSpPr>
          <p:nvPr>
            <p:ph idx="1"/>
          </p:nvPr>
        </p:nvSpPr>
        <p:spPr>
          <a:xfrm>
            <a:off x="838200" y="1305026"/>
            <a:ext cx="7242110" cy="4871938"/>
          </a:xfrm>
        </p:spPr>
        <p:txBody>
          <a:bodyPr>
            <a:normAutofit/>
          </a:bodyPr>
          <a:lstStyle/>
          <a:p>
            <a:pPr marL="514350" indent="-514350">
              <a:buFont typeface="+mj-lt"/>
              <a:buAutoNum type="arabicPeriod" startAt="4"/>
            </a:pPr>
            <a:r>
              <a:rPr lang="en-US" b="1" dirty="0"/>
              <a:t>Mention one peculiar clinical consequence to this abnormality</a:t>
            </a:r>
            <a:endParaRPr lang="ar-JO" b="1" dirty="0"/>
          </a:p>
          <a:p>
            <a:pPr lvl="1"/>
            <a:r>
              <a:rPr lang="en-US" dirty="0"/>
              <a:t>Contralateral weakness and sensory loss in the lower limbs more marked than in upper limbs</a:t>
            </a:r>
          </a:p>
          <a:p>
            <a:pPr lvl="1"/>
            <a:r>
              <a:rPr lang="en-US" dirty="0"/>
              <a:t>Abulia</a:t>
            </a:r>
          </a:p>
          <a:p>
            <a:pPr lvl="1"/>
            <a:r>
              <a:rPr lang="en-US" dirty="0"/>
              <a:t>Urinary incontinence</a:t>
            </a:r>
          </a:p>
          <a:p>
            <a:pPr lvl="1"/>
            <a:r>
              <a:rPr lang="en-US" dirty="0"/>
              <a:t>Dysarthria</a:t>
            </a:r>
          </a:p>
          <a:p>
            <a:pPr lvl="1"/>
            <a:r>
              <a:rPr lang="en-US" dirty="0"/>
              <a:t>Transcortical motor aphasia</a:t>
            </a:r>
          </a:p>
          <a:p>
            <a:pPr lvl="1"/>
            <a:r>
              <a:rPr lang="en-US" dirty="0"/>
              <a:t>Frontal release signs</a:t>
            </a:r>
          </a:p>
          <a:p>
            <a:pPr lvl="1"/>
            <a:r>
              <a:rPr lang="en-US" dirty="0"/>
              <a:t>Limb apraxia</a:t>
            </a:r>
          </a:p>
        </p:txBody>
      </p:sp>
      <p:sp>
        <p:nvSpPr>
          <p:cNvPr id="5" name="TextBox 4">
            <a:extLst>
              <a:ext uri="{FF2B5EF4-FFF2-40B4-BE49-F238E27FC236}">
                <a16:creationId xmlns:a16="http://schemas.microsoft.com/office/drawing/2014/main" id="{B8ED6603-1350-B67C-2518-2875BD368B5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7" name="Picture 2">
            <a:extLst>
              <a:ext uri="{FF2B5EF4-FFF2-40B4-BE49-F238E27FC236}">
                <a16:creationId xmlns:a16="http://schemas.microsoft.com/office/drawing/2014/main" id="{47C3CD17-59C7-A4B9-077B-259C70B33A27}"/>
              </a:ext>
            </a:extLst>
          </p:cNvPr>
          <p:cNvPicPr>
            <a:picLocks noChangeAspect="1" noChangeArrowheads="1"/>
          </p:cNvPicPr>
          <p:nvPr/>
        </p:nvPicPr>
        <p:blipFill>
          <a:blip r:embed="rId2"/>
          <a:srcRect/>
          <a:stretch>
            <a:fillRect/>
          </a:stretch>
        </p:blipFill>
        <p:spPr bwMode="auto">
          <a:xfrm>
            <a:off x="8164388" y="1305026"/>
            <a:ext cx="3189411" cy="4013423"/>
          </a:xfrm>
          <a:prstGeom prst="rect">
            <a:avLst/>
          </a:prstGeom>
          <a:ln>
            <a:noFill/>
          </a:ln>
          <a:effectLst>
            <a:outerShdw blurRad="292100" dist="139700" dir="2700000" algn="tl" rotWithShape="0">
              <a:srgbClr val="333333">
                <a:alpha val="65000"/>
              </a:srgbClr>
            </a:outerShdw>
          </a:effectLst>
        </p:spPr>
      </p:pic>
      <p:pic>
        <p:nvPicPr>
          <p:cNvPr id="9" name="صورة 3">
            <a:extLst>
              <a:ext uri="{FF2B5EF4-FFF2-40B4-BE49-F238E27FC236}">
                <a16:creationId xmlns:a16="http://schemas.microsoft.com/office/drawing/2014/main" id="{F25CE1A1-BB19-E0CD-4411-AD7CAC406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480" y="4597143"/>
            <a:ext cx="2659225" cy="1797736"/>
          </a:xfrm>
          <a:prstGeom prst="rect">
            <a:avLst/>
          </a:prstGeom>
          <a:ln>
            <a:noFill/>
          </a:ln>
          <a:effectLst>
            <a:outerShdw blurRad="292100" dist="139700" dir="2700000" algn="tl" rotWithShape="0">
              <a:srgbClr val="333333">
                <a:alpha val="65000"/>
              </a:srgbClr>
            </a:outerShdw>
          </a:effectLst>
        </p:spPr>
      </p:pic>
      <p:pic>
        <p:nvPicPr>
          <p:cNvPr id="6" name="Picture 2" descr="AUDITED Text Written on Green Vintage Stamp Stock Illustration -  Illustration of button, vintage: 214336989">
            <a:extLst>
              <a:ext uri="{FF2B5EF4-FFF2-40B4-BE49-F238E27FC236}">
                <a16:creationId xmlns:a16="http://schemas.microsoft.com/office/drawing/2014/main" id="{69965C2B-FC74-29BE-FF5A-061E00265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4858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384C-862E-2AF5-DDEB-4A5701C1A130}"/>
              </a:ext>
            </a:extLst>
          </p:cNvPr>
          <p:cNvSpPr>
            <a:spLocks noGrp="1"/>
          </p:cNvSpPr>
          <p:nvPr>
            <p:ph type="title"/>
          </p:nvPr>
        </p:nvSpPr>
        <p:spPr/>
        <p:txBody>
          <a:bodyPr/>
          <a:lstStyle/>
          <a:p>
            <a:r>
              <a:rPr lang="en-US" dirty="0"/>
              <a:t>MCA infarction</a:t>
            </a:r>
          </a:p>
        </p:txBody>
      </p:sp>
      <p:sp>
        <p:nvSpPr>
          <p:cNvPr id="3" name="Content Placeholder 2">
            <a:extLst>
              <a:ext uri="{FF2B5EF4-FFF2-40B4-BE49-F238E27FC236}">
                <a16:creationId xmlns:a16="http://schemas.microsoft.com/office/drawing/2014/main" id="{33106A6B-03AD-6FF3-AD3D-C8C47863728E}"/>
              </a:ext>
            </a:extLst>
          </p:cNvPr>
          <p:cNvSpPr>
            <a:spLocks noGrp="1"/>
          </p:cNvSpPr>
          <p:nvPr>
            <p:ph idx="1"/>
          </p:nvPr>
        </p:nvSpPr>
        <p:spPr>
          <a:xfrm>
            <a:off x="838200" y="1305026"/>
            <a:ext cx="6962192" cy="4871938"/>
          </a:xfrm>
        </p:spPr>
        <p:txBody>
          <a:bodyPr/>
          <a:lstStyle/>
          <a:p>
            <a:r>
              <a:rPr lang="en-US" b="1" dirty="0"/>
              <a:t>Name of study</a:t>
            </a:r>
            <a:r>
              <a:rPr lang="en-US" dirty="0"/>
              <a:t>:</a:t>
            </a:r>
          </a:p>
          <a:p>
            <a:pPr lvl="1"/>
            <a:r>
              <a:rPr lang="en-US" dirty="0"/>
              <a:t>Head CT without contrast</a:t>
            </a:r>
          </a:p>
          <a:p>
            <a:r>
              <a:rPr lang="en-US" b="1" dirty="0"/>
              <a:t>Diagnosis</a:t>
            </a:r>
            <a:r>
              <a:rPr lang="en-US" dirty="0"/>
              <a:t>:</a:t>
            </a:r>
          </a:p>
          <a:p>
            <a:pPr lvl="1"/>
            <a:r>
              <a:rPr lang="en-US" dirty="0"/>
              <a:t>Right MCA infarction</a:t>
            </a:r>
          </a:p>
          <a:p>
            <a:r>
              <a:rPr lang="en-US" b="1" dirty="0"/>
              <a:t>Which side of brain ?</a:t>
            </a:r>
          </a:p>
          <a:p>
            <a:pPr lvl="1"/>
            <a:r>
              <a:rPr lang="en-US" dirty="0"/>
              <a:t>Right side</a:t>
            </a:r>
          </a:p>
          <a:p>
            <a:r>
              <a:rPr lang="en-US" b="1" dirty="0"/>
              <a:t>Mention one fatal complication ?</a:t>
            </a:r>
          </a:p>
          <a:p>
            <a:pPr lvl="1"/>
            <a:r>
              <a:rPr lang="en-US" dirty="0"/>
              <a:t>Cardiac dysfunction (arrhythmias, myocardial infarction)</a:t>
            </a:r>
          </a:p>
          <a:p>
            <a:pPr lvl="1"/>
            <a:r>
              <a:rPr lang="en-US" dirty="0"/>
              <a:t>Elevated intracranial pressure and brain herniation (Cushing triad)</a:t>
            </a:r>
          </a:p>
        </p:txBody>
      </p:sp>
      <p:sp>
        <p:nvSpPr>
          <p:cNvPr id="5" name="TextBox 4">
            <a:extLst>
              <a:ext uri="{FF2B5EF4-FFF2-40B4-BE49-F238E27FC236}">
                <a16:creationId xmlns:a16="http://schemas.microsoft.com/office/drawing/2014/main" id="{7D66EC22-1168-821A-0951-57A926051A4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6" name="Picture 2">
            <a:extLst>
              <a:ext uri="{FF2B5EF4-FFF2-40B4-BE49-F238E27FC236}">
                <a16:creationId xmlns:a16="http://schemas.microsoft.com/office/drawing/2014/main" id="{ED2C137D-B07E-1B0E-9E68-F41F9C04BB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00974" y="1305026"/>
            <a:ext cx="3452826" cy="39637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90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B337-DC81-BBE0-C0B7-C4198234A657}"/>
              </a:ext>
            </a:extLst>
          </p:cNvPr>
          <p:cNvSpPr>
            <a:spLocks noGrp="1"/>
          </p:cNvSpPr>
          <p:nvPr>
            <p:ph type="title"/>
          </p:nvPr>
        </p:nvSpPr>
        <p:spPr/>
        <p:txBody>
          <a:bodyPr/>
          <a:lstStyle/>
          <a:p>
            <a:r>
              <a:rPr lang="en-US" dirty="0"/>
              <a:t>MCA infarction – Clinical presentation</a:t>
            </a:r>
          </a:p>
        </p:txBody>
      </p:sp>
      <p:sp>
        <p:nvSpPr>
          <p:cNvPr id="3" name="Content Placeholder 2">
            <a:extLst>
              <a:ext uri="{FF2B5EF4-FFF2-40B4-BE49-F238E27FC236}">
                <a16:creationId xmlns:a16="http://schemas.microsoft.com/office/drawing/2014/main" id="{97BEEF3C-5369-CCF8-F46C-1C199E6C4FAF}"/>
              </a:ext>
            </a:extLst>
          </p:cNvPr>
          <p:cNvSpPr>
            <a:spLocks noGrp="1"/>
          </p:cNvSpPr>
          <p:nvPr>
            <p:ph idx="1"/>
          </p:nvPr>
        </p:nvSpPr>
        <p:spPr/>
        <p:txBody>
          <a:bodyPr/>
          <a:lstStyle/>
          <a:p>
            <a:r>
              <a:rPr lang="en-US" dirty="0"/>
              <a:t>Contralateral weakness and sensory loss more marked in the upper limbs and lower half of the face than in lower limbs</a:t>
            </a:r>
          </a:p>
          <a:p>
            <a:r>
              <a:rPr lang="en-US" dirty="0"/>
              <a:t>Gaze deviates toward the side of infarction</a:t>
            </a:r>
          </a:p>
          <a:p>
            <a:r>
              <a:rPr lang="en-US" dirty="0"/>
              <a:t>Contralateral homonymous hemianopia without macular sparing or superior/inferior quadrantanopia</a:t>
            </a:r>
          </a:p>
          <a:p>
            <a:r>
              <a:rPr lang="en-US" dirty="0"/>
              <a:t>Aphasia if in dominant hemisphere (usually left MCA territory)</a:t>
            </a:r>
          </a:p>
          <a:p>
            <a:r>
              <a:rPr lang="en-US" dirty="0"/>
              <a:t>Hemineglect if in nondominant hemisphere (usually right MCA territory)</a:t>
            </a:r>
          </a:p>
        </p:txBody>
      </p:sp>
      <p:sp>
        <p:nvSpPr>
          <p:cNvPr id="5" name="TextBox 4">
            <a:extLst>
              <a:ext uri="{FF2B5EF4-FFF2-40B4-BE49-F238E27FC236}">
                <a16:creationId xmlns:a16="http://schemas.microsoft.com/office/drawing/2014/main" id="{CAF5808A-27C8-1E38-90CF-1740DAD133AC}"/>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42466559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BBDEB-E993-5739-C286-FE49B227DAEB}"/>
              </a:ext>
            </a:extLst>
          </p:cNvPr>
          <p:cNvSpPr>
            <a:spLocks noGrp="1"/>
          </p:cNvSpPr>
          <p:nvPr>
            <p:ph type="title"/>
          </p:nvPr>
        </p:nvSpPr>
        <p:spPr/>
        <p:txBody>
          <a:bodyPr/>
          <a:lstStyle/>
          <a:p>
            <a:r>
              <a:rPr lang="en-US" dirty="0"/>
              <a:t>MCA infarction</a:t>
            </a:r>
          </a:p>
        </p:txBody>
      </p:sp>
      <p:sp>
        <p:nvSpPr>
          <p:cNvPr id="3" name="Content Placeholder 2">
            <a:extLst>
              <a:ext uri="{FF2B5EF4-FFF2-40B4-BE49-F238E27FC236}">
                <a16:creationId xmlns:a16="http://schemas.microsoft.com/office/drawing/2014/main" id="{15E5E296-0732-1087-AD14-73F7200E7E88}"/>
              </a:ext>
            </a:extLst>
          </p:cNvPr>
          <p:cNvSpPr>
            <a:spLocks noGrp="1"/>
          </p:cNvSpPr>
          <p:nvPr>
            <p:ph idx="1"/>
          </p:nvPr>
        </p:nvSpPr>
        <p:spPr/>
        <p:txBody>
          <a:bodyPr/>
          <a:lstStyle/>
          <a:p>
            <a:r>
              <a:rPr lang="en-US" b="1" dirty="0"/>
              <a:t>Describe what you see in picture</a:t>
            </a:r>
            <a:r>
              <a:rPr lang="en-US" dirty="0"/>
              <a:t>:</a:t>
            </a:r>
          </a:p>
          <a:p>
            <a:pPr lvl="1"/>
            <a:r>
              <a:rPr lang="en-US" dirty="0"/>
              <a:t>Brain CT scan without contrast showing hypo dense lesion on the right side </a:t>
            </a:r>
          </a:p>
          <a:p>
            <a:r>
              <a:rPr lang="en-US" b="1" dirty="0"/>
              <a:t>Mention the cause of changes in this picture</a:t>
            </a:r>
            <a:r>
              <a:rPr lang="en-US" dirty="0"/>
              <a:t>:</a:t>
            </a:r>
          </a:p>
          <a:p>
            <a:pPr lvl="1"/>
            <a:r>
              <a:rPr lang="en-US" dirty="0"/>
              <a:t>Suspected of acute right middle cerebral artery infarction </a:t>
            </a:r>
          </a:p>
          <a:p>
            <a:endParaRPr lang="en-US" dirty="0"/>
          </a:p>
        </p:txBody>
      </p:sp>
      <p:sp>
        <p:nvSpPr>
          <p:cNvPr id="5" name="TextBox 4">
            <a:extLst>
              <a:ext uri="{FF2B5EF4-FFF2-40B4-BE49-F238E27FC236}">
                <a16:creationId xmlns:a16="http://schemas.microsoft.com/office/drawing/2014/main" id="{E28CBB73-C1E3-F56F-D8C6-1D74DA22ECA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7" name="Picture 2" descr="C:\Users\Pc city\Downloads\index.jpg">
            <a:extLst>
              <a:ext uri="{FF2B5EF4-FFF2-40B4-BE49-F238E27FC236}">
                <a16:creationId xmlns:a16="http://schemas.microsoft.com/office/drawing/2014/main" id="{0A441B40-FBBC-08AF-0951-80E3BFB47EBA}"/>
              </a:ext>
            </a:extLst>
          </p:cNvPr>
          <p:cNvPicPr>
            <a:picLocks noChangeAspect="1" noChangeArrowheads="1"/>
          </p:cNvPicPr>
          <p:nvPr/>
        </p:nvPicPr>
        <p:blipFill>
          <a:blip r:embed="rId2"/>
          <a:srcRect/>
          <a:stretch>
            <a:fillRect/>
          </a:stretch>
        </p:blipFill>
        <p:spPr bwMode="auto">
          <a:xfrm>
            <a:off x="3235738" y="3489307"/>
            <a:ext cx="5720524" cy="2865219"/>
          </a:xfrm>
          <a:prstGeom prst="rect">
            <a:avLst/>
          </a:prstGeom>
          <a:ln>
            <a:noFill/>
          </a:ln>
          <a:effectLst>
            <a:outerShdw blurRad="292100" dist="139700" dir="2700000" algn="tl" rotWithShape="0">
              <a:srgbClr val="333333">
                <a:alpha val="65000"/>
              </a:srgbClr>
            </a:outerShdw>
          </a:effectLst>
        </p:spPr>
      </p:pic>
      <p:pic>
        <p:nvPicPr>
          <p:cNvPr id="6" name="Picture 2" descr="AUDITED Text Written on Green Vintage Stamp Stock Illustration -  Illustration of button, vintage: 214336989">
            <a:extLst>
              <a:ext uri="{FF2B5EF4-FFF2-40B4-BE49-F238E27FC236}">
                <a16:creationId xmlns:a16="http://schemas.microsoft.com/office/drawing/2014/main" id="{6649F6EB-663B-AA97-856E-47C0E0405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1156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DD47-2CA1-EEDB-E588-6B2A4E4165DC}"/>
              </a:ext>
            </a:extLst>
          </p:cNvPr>
          <p:cNvSpPr>
            <a:spLocks noGrp="1"/>
          </p:cNvSpPr>
          <p:nvPr>
            <p:ph type="title"/>
          </p:nvPr>
        </p:nvSpPr>
        <p:spPr/>
        <p:txBody>
          <a:bodyPr/>
          <a:lstStyle/>
          <a:p>
            <a:r>
              <a:rPr lang="en-US" dirty="0"/>
              <a:t>MCQ – MCA infarction</a:t>
            </a:r>
          </a:p>
        </p:txBody>
      </p:sp>
      <p:sp>
        <p:nvSpPr>
          <p:cNvPr id="3" name="Content Placeholder 2">
            <a:extLst>
              <a:ext uri="{FF2B5EF4-FFF2-40B4-BE49-F238E27FC236}">
                <a16:creationId xmlns:a16="http://schemas.microsoft.com/office/drawing/2014/main" id="{77FD1BBA-A0B6-1C36-28F2-B76D1B7F35D6}"/>
              </a:ext>
            </a:extLst>
          </p:cNvPr>
          <p:cNvSpPr>
            <a:spLocks noGrp="1"/>
          </p:cNvSpPr>
          <p:nvPr>
            <p:ph idx="1"/>
          </p:nvPr>
        </p:nvSpPr>
        <p:spPr>
          <a:xfrm>
            <a:off x="838200" y="1305026"/>
            <a:ext cx="7008845" cy="4060963"/>
          </a:xfrm>
        </p:spPr>
        <p:txBody>
          <a:bodyPr>
            <a:normAutofit fontScale="92500" lnSpcReduction="20000"/>
          </a:bodyPr>
          <a:lstStyle/>
          <a:p>
            <a:r>
              <a:rPr lang="en-US" b="1" dirty="0"/>
              <a:t>All are causes of this lesion except:</a:t>
            </a:r>
          </a:p>
          <a:p>
            <a:pPr marL="914400" lvl="1" indent="-457200">
              <a:buFont typeface="+mj-lt"/>
              <a:buAutoNum type="alphaUcPeriod"/>
            </a:pPr>
            <a:r>
              <a:rPr lang="en-US" dirty="0"/>
              <a:t>Hypertension</a:t>
            </a:r>
          </a:p>
          <a:p>
            <a:pPr marL="914400" lvl="1" indent="-457200">
              <a:buFont typeface="+mj-lt"/>
              <a:buAutoNum type="alphaUcPeriod"/>
            </a:pPr>
            <a:r>
              <a:rPr lang="en-US" dirty="0">
                <a:solidFill>
                  <a:srgbClr val="FF0000"/>
                </a:solidFill>
              </a:rPr>
              <a:t>Left carotid artery stenosis</a:t>
            </a:r>
          </a:p>
          <a:p>
            <a:pPr marL="914400" lvl="1" indent="-457200">
              <a:buFont typeface="+mj-lt"/>
              <a:buAutoNum type="alphaUcPeriod"/>
            </a:pPr>
            <a:r>
              <a:rPr lang="en-US" dirty="0"/>
              <a:t>Valvular heart disease</a:t>
            </a:r>
          </a:p>
          <a:p>
            <a:pPr marL="914400" lvl="1" indent="-457200">
              <a:buFont typeface="+mj-lt"/>
              <a:buAutoNum type="alphaUcPeriod"/>
            </a:pPr>
            <a:r>
              <a:rPr lang="en-US" dirty="0"/>
              <a:t>Atrial fibrillation</a:t>
            </a:r>
          </a:p>
          <a:p>
            <a:pPr marL="914400" lvl="1" indent="-457200">
              <a:buFont typeface="+mj-lt"/>
              <a:buAutoNum type="alphaUcPeriod"/>
            </a:pPr>
            <a:r>
              <a:rPr lang="en-US" dirty="0"/>
              <a:t>Patent foramen ovale with DVT</a:t>
            </a:r>
          </a:p>
          <a:p>
            <a:r>
              <a:rPr lang="en-US" sz="2800" b="1" dirty="0"/>
              <a:t>All are causes of this lesion except:</a:t>
            </a:r>
          </a:p>
          <a:p>
            <a:pPr marL="914400" lvl="1" indent="-457200">
              <a:buFont typeface="+mj-lt"/>
              <a:buAutoNum type="alphaUcPeriod"/>
            </a:pPr>
            <a:r>
              <a:rPr lang="en-US" dirty="0"/>
              <a:t>Hypertension.</a:t>
            </a:r>
          </a:p>
          <a:p>
            <a:pPr marL="914400" lvl="1" indent="-457200">
              <a:buFont typeface="+mj-lt"/>
              <a:buAutoNum type="alphaUcPeriod"/>
            </a:pPr>
            <a:r>
              <a:rPr lang="en-US" dirty="0"/>
              <a:t>Right  carotid artery stenosis</a:t>
            </a:r>
          </a:p>
          <a:p>
            <a:pPr marL="914400" lvl="1" indent="-457200">
              <a:buFont typeface="+mj-lt"/>
              <a:buAutoNum type="alphaUcPeriod"/>
            </a:pPr>
            <a:r>
              <a:rPr lang="en-US" dirty="0"/>
              <a:t>Valvular heart disease.</a:t>
            </a:r>
          </a:p>
          <a:p>
            <a:pPr marL="914400" lvl="1" indent="-457200">
              <a:buFont typeface="+mj-lt"/>
              <a:buAutoNum type="alphaUcPeriod"/>
            </a:pPr>
            <a:r>
              <a:rPr lang="en-US" dirty="0"/>
              <a:t>Atrial fibrillation.</a:t>
            </a:r>
          </a:p>
          <a:p>
            <a:pPr marL="914400" lvl="1" indent="-457200">
              <a:buFont typeface="+mj-lt"/>
              <a:buAutoNum type="alphaUcPeriod"/>
            </a:pPr>
            <a:r>
              <a:rPr lang="en-US" dirty="0">
                <a:solidFill>
                  <a:srgbClr val="FF0000"/>
                </a:solidFill>
              </a:rPr>
              <a:t>DVT with normal esophageal echo </a:t>
            </a:r>
          </a:p>
          <a:p>
            <a:pPr marL="914400" lvl="1" indent="-457200">
              <a:buFont typeface="+mj-lt"/>
              <a:buAutoNum type="alphaUcPeriod"/>
            </a:pPr>
            <a:endParaRPr lang="en-US" dirty="0"/>
          </a:p>
        </p:txBody>
      </p:sp>
      <p:pic>
        <p:nvPicPr>
          <p:cNvPr id="5" name="Picture 2">
            <a:extLst>
              <a:ext uri="{FF2B5EF4-FFF2-40B4-BE49-F238E27FC236}">
                <a16:creationId xmlns:a16="http://schemas.microsoft.com/office/drawing/2014/main" id="{23F7F454-E933-37FB-C3FC-672A087231A1}"/>
              </a:ext>
            </a:extLst>
          </p:cNvPr>
          <p:cNvPicPr>
            <a:picLocks noChangeAspect="1" noChangeArrowheads="1"/>
          </p:cNvPicPr>
          <p:nvPr/>
        </p:nvPicPr>
        <p:blipFill>
          <a:blip r:embed="rId2" cstate="print"/>
          <a:stretch>
            <a:fillRect/>
          </a:stretch>
        </p:blipFill>
        <p:spPr bwMode="auto">
          <a:xfrm>
            <a:off x="8107524" y="1305026"/>
            <a:ext cx="3246276" cy="406096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2CF6398-28ED-3289-C49C-DA16EFE8F93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9" name="Picture 2" descr="AUDITED Text Written on Green Vintage Stamp Stock Illustration -  Illustration of button, vintage: 214336989">
            <a:extLst>
              <a:ext uri="{FF2B5EF4-FFF2-40B4-BE49-F238E27FC236}">
                <a16:creationId xmlns:a16="http://schemas.microsoft.com/office/drawing/2014/main" id="{6BDB7680-F801-CEA4-548D-DD0EF416C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02575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DD47-2CA1-EEDB-E588-6B2A4E4165DC}"/>
              </a:ext>
            </a:extLst>
          </p:cNvPr>
          <p:cNvSpPr>
            <a:spLocks noGrp="1"/>
          </p:cNvSpPr>
          <p:nvPr>
            <p:ph type="title"/>
          </p:nvPr>
        </p:nvSpPr>
        <p:spPr/>
        <p:txBody>
          <a:bodyPr/>
          <a:lstStyle/>
          <a:p>
            <a:r>
              <a:rPr lang="en-US" dirty="0"/>
              <a:t>MCQ – MCA infarction</a:t>
            </a:r>
          </a:p>
        </p:txBody>
      </p:sp>
      <p:sp>
        <p:nvSpPr>
          <p:cNvPr id="3" name="Content Placeholder 2">
            <a:extLst>
              <a:ext uri="{FF2B5EF4-FFF2-40B4-BE49-F238E27FC236}">
                <a16:creationId xmlns:a16="http://schemas.microsoft.com/office/drawing/2014/main" id="{77FD1BBA-A0B6-1C36-28F2-B76D1B7F35D6}"/>
              </a:ext>
            </a:extLst>
          </p:cNvPr>
          <p:cNvSpPr>
            <a:spLocks noGrp="1"/>
          </p:cNvSpPr>
          <p:nvPr>
            <p:ph idx="1"/>
          </p:nvPr>
        </p:nvSpPr>
        <p:spPr>
          <a:xfrm>
            <a:off x="838200" y="1305026"/>
            <a:ext cx="7008845" cy="4060963"/>
          </a:xfrm>
        </p:spPr>
        <p:txBody>
          <a:bodyPr>
            <a:normAutofit/>
          </a:bodyPr>
          <a:lstStyle/>
          <a:p>
            <a:r>
              <a:rPr lang="en-US" sz="2600" b="1" dirty="0"/>
              <a:t>All are causes of this lesion except:</a:t>
            </a:r>
          </a:p>
          <a:p>
            <a:pPr marL="914400" lvl="1" indent="-457200">
              <a:buFont typeface="+mj-lt"/>
              <a:buAutoNum type="alphaUcPeriod"/>
            </a:pPr>
            <a:r>
              <a:rPr lang="en-US" sz="2200" dirty="0"/>
              <a:t>Hypertension.</a:t>
            </a:r>
          </a:p>
          <a:p>
            <a:pPr marL="914400" lvl="1" indent="-457200">
              <a:buFont typeface="+mj-lt"/>
              <a:buAutoNum type="alphaUcPeriod"/>
            </a:pPr>
            <a:r>
              <a:rPr lang="en-US" sz="2200" dirty="0">
                <a:solidFill>
                  <a:srgbClr val="FF0000"/>
                </a:solidFill>
              </a:rPr>
              <a:t>Patent foramen ovale</a:t>
            </a:r>
          </a:p>
          <a:p>
            <a:pPr marL="914400" lvl="1" indent="-457200">
              <a:buFont typeface="+mj-lt"/>
              <a:buAutoNum type="alphaUcPeriod"/>
            </a:pPr>
            <a:r>
              <a:rPr lang="en-US" sz="2200" dirty="0"/>
              <a:t>Valvular heart disease.</a:t>
            </a:r>
          </a:p>
          <a:p>
            <a:pPr marL="914400" lvl="1" indent="-457200">
              <a:buFont typeface="+mj-lt"/>
              <a:buAutoNum type="alphaUcPeriod"/>
            </a:pPr>
            <a:r>
              <a:rPr lang="en-US" sz="2200" dirty="0"/>
              <a:t>Atrial fibrillation.</a:t>
            </a:r>
          </a:p>
          <a:p>
            <a:pPr marL="914400" lvl="1" indent="-457200">
              <a:buFont typeface="+mj-lt"/>
              <a:buAutoNum type="alphaUcPeriod"/>
            </a:pPr>
            <a:r>
              <a:rPr lang="en-US" sz="2200" dirty="0"/>
              <a:t>Left atrial hypertrophy </a:t>
            </a:r>
          </a:p>
          <a:p>
            <a:pPr marL="457200" lvl="1" indent="0">
              <a:buNone/>
            </a:pPr>
            <a:endParaRPr lang="en-US" dirty="0"/>
          </a:p>
          <a:p>
            <a:pPr lvl="1"/>
            <a:r>
              <a:rPr lang="en-US" dirty="0">
                <a:solidFill>
                  <a:srgbClr val="0070C0"/>
                </a:solidFill>
              </a:rPr>
              <a:t>Patent foramen ovale with DVT is a risk but DVT without patent foramen ovale or patent foramen ovale without DVT are not risk factors </a:t>
            </a:r>
            <a:r>
              <a:rPr lang="en-US" dirty="0">
                <a:solidFill>
                  <a:srgbClr val="0070C0"/>
                </a:solidFill>
                <a:sym typeface="Wingdings" panose="05000000000000000000" pitchFamily="2" charset="2"/>
              </a:rPr>
              <a:t></a:t>
            </a:r>
            <a:endParaRPr lang="en-US" dirty="0">
              <a:solidFill>
                <a:srgbClr val="0070C0"/>
              </a:solidFill>
            </a:endParaRPr>
          </a:p>
          <a:p>
            <a:pPr lvl="1"/>
            <a:endParaRPr lang="en-US" dirty="0"/>
          </a:p>
        </p:txBody>
      </p:sp>
      <p:pic>
        <p:nvPicPr>
          <p:cNvPr id="5" name="Picture 2">
            <a:extLst>
              <a:ext uri="{FF2B5EF4-FFF2-40B4-BE49-F238E27FC236}">
                <a16:creationId xmlns:a16="http://schemas.microsoft.com/office/drawing/2014/main" id="{23F7F454-E933-37FB-C3FC-672A087231A1}"/>
              </a:ext>
            </a:extLst>
          </p:cNvPr>
          <p:cNvPicPr>
            <a:picLocks noChangeAspect="1" noChangeArrowheads="1"/>
          </p:cNvPicPr>
          <p:nvPr/>
        </p:nvPicPr>
        <p:blipFill>
          <a:blip r:embed="rId2" cstate="print"/>
          <a:stretch>
            <a:fillRect/>
          </a:stretch>
        </p:blipFill>
        <p:spPr bwMode="auto">
          <a:xfrm>
            <a:off x="8107524" y="1305026"/>
            <a:ext cx="3246276" cy="406096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2CF6398-28ED-3289-C49C-DA16EFE8F93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9" name="Picture 2" descr="AUDITED Text Written on Green Vintage Stamp Stock Illustration -  Illustration of button, vintage: 214336989">
            <a:extLst>
              <a:ext uri="{FF2B5EF4-FFF2-40B4-BE49-F238E27FC236}">
                <a16:creationId xmlns:a16="http://schemas.microsoft.com/office/drawing/2014/main" id="{6BDB7680-F801-CEA4-548D-DD0EF416C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36402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DD47-2CA1-EEDB-E588-6B2A4E4165DC}"/>
              </a:ext>
            </a:extLst>
          </p:cNvPr>
          <p:cNvSpPr>
            <a:spLocks noGrp="1"/>
          </p:cNvSpPr>
          <p:nvPr>
            <p:ph type="title"/>
          </p:nvPr>
        </p:nvSpPr>
        <p:spPr/>
        <p:txBody>
          <a:bodyPr/>
          <a:lstStyle/>
          <a:p>
            <a:r>
              <a:rPr lang="en-US" dirty="0"/>
              <a:t>MCQ – MCA infarction</a:t>
            </a:r>
          </a:p>
        </p:txBody>
      </p:sp>
      <p:sp>
        <p:nvSpPr>
          <p:cNvPr id="3" name="Content Placeholder 2">
            <a:extLst>
              <a:ext uri="{FF2B5EF4-FFF2-40B4-BE49-F238E27FC236}">
                <a16:creationId xmlns:a16="http://schemas.microsoft.com/office/drawing/2014/main" id="{77FD1BBA-A0B6-1C36-28F2-B76D1B7F35D6}"/>
              </a:ext>
            </a:extLst>
          </p:cNvPr>
          <p:cNvSpPr>
            <a:spLocks noGrp="1"/>
          </p:cNvSpPr>
          <p:nvPr>
            <p:ph idx="1"/>
          </p:nvPr>
        </p:nvSpPr>
        <p:spPr>
          <a:xfrm>
            <a:off x="838200" y="1305026"/>
            <a:ext cx="7008845" cy="4687212"/>
          </a:xfrm>
        </p:spPr>
        <p:txBody>
          <a:bodyPr>
            <a:normAutofit/>
          </a:bodyPr>
          <a:lstStyle/>
          <a:p>
            <a:r>
              <a:rPr lang="en-US" sz="2600" b="1" dirty="0"/>
              <a:t>If the patient with this CT scan is right-handed, which of the following symptom is not found ?</a:t>
            </a:r>
            <a:endParaRPr lang="en-US" dirty="0"/>
          </a:p>
          <a:p>
            <a:pPr marL="914400" lvl="1" indent="-457200">
              <a:buFont typeface="+mj-lt"/>
              <a:buAutoNum type="alphaLcPeriod"/>
            </a:pPr>
            <a:r>
              <a:rPr lang="en-US" dirty="0"/>
              <a:t>Hemiparesis</a:t>
            </a:r>
          </a:p>
          <a:p>
            <a:pPr marL="914400" lvl="1" indent="-457200">
              <a:buFont typeface="+mj-lt"/>
              <a:buAutoNum type="alphaLcPeriod"/>
            </a:pPr>
            <a:r>
              <a:rPr lang="en-US" dirty="0"/>
              <a:t>Paresthesia</a:t>
            </a:r>
          </a:p>
          <a:p>
            <a:pPr marL="914400" lvl="1" indent="-457200">
              <a:buFont typeface="+mj-lt"/>
              <a:buAutoNum type="alphaLcPeriod"/>
            </a:pPr>
            <a:r>
              <a:rPr lang="en-US" dirty="0">
                <a:solidFill>
                  <a:srgbClr val="FF0000"/>
                </a:solidFill>
              </a:rPr>
              <a:t>Aphasia</a:t>
            </a:r>
          </a:p>
          <a:p>
            <a:pPr marL="914400" lvl="1" indent="-457200">
              <a:buFont typeface="+mj-lt"/>
              <a:buAutoNum type="alphaLcPeriod"/>
            </a:pPr>
            <a:r>
              <a:rPr lang="en-US" dirty="0"/>
              <a:t>Homonymous hemianopia</a:t>
            </a:r>
          </a:p>
          <a:p>
            <a:pPr marL="914400" lvl="1" indent="-457200">
              <a:buFont typeface="+mj-lt"/>
              <a:buAutoNum type="alphaLcPeriod"/>
            </a:pPr>
            <a:r>
              <a:rPr lang="en-US" dirty="0"/>
              <a:t>Hemineglect</a:t>
            </a:r>
          </a:p>
          <a:p>
            <a:endParaRPr lang="en-US" dirty="0"/>
          </a:p>
          <a:p>
            <a:r>
              <a:rPr lang="en-US" sz="2000" b="1" dirty="0">
                <a:solidFill>
                  <a:srgbClr val="0070C0"/>
                </a:solidFill>
              </a:rPr>
              <a:t>Archive Note</a:t>
            </a:r>
            <a:r>
              <a:rPr lang="en-US" sz="2000" dirty="0">
                <a:solidFill>
                  <a:srgbClr val="0070C0"/>
                </a:solidFill>
              </a:rPr>
              <a:t>: The patient is Rt. Handed so the cerebral hemisphere domain is the LEFT </a:t>
            </a:r>
            <a:r>
              <a:rPr lang="en-US" sz="2000" dirty="0">
                <a:solidFill>
                  <a:srgbClr val="0070C0"/>
                </a:solidFill>
                <a:sym typeface="Wingdings" panose="05000000000000000000" pitchFamily="2" charset="2"/>
              </a:rPr>
              <a:t></a:t>
            </a:r>
            <a:r>
              <a:rPr lang="en-US" sz="2000" dirty="0">
                <a:solidFill>
                  <a:srgbClr val="0070C0"/>
                </a:solidFill>
              </a:rPr>
              <a:t> Aphasia occurs only if the dominant hemisphere is affected, while with our case here the non-dominant (right) hemisphere is affected</a:t>
            </a:r>
          </a:p>
          <a:p>
            <a:endParaRPr lang="en-US" sz="2400" dirty="0"/>
          </a:p>
        </p:txBody>
      </p:sp>
      <p:pic>
        <p:nvPicPr>
          <p:cNvPr id="5" name="Picture 2">
            <a:extLst>
              <a:ext uri="{FF2B5EF4-FFF2-40B4-BE49-F238E27FC236}">
                <a16:creationId xmlns:a16="http://schemas.microsoft.com/office/drawing/2014/main" id="{23F7F454-E933-37FB-C3FC-672A087231A1}"/>
              </a:ext>
            </a:extLst>
          </p:cNvPr>
          <p:cNvPicPr>
            <a:picLocks noChangeAspect="1" noChangeArrowheads="1"/>
          </p:cNvPicPr>
          <p:nvPr/>
        </p:nvPicPr>
        <p:blipFill>
          <a:blip r:embed="rId2" cstate="print"/>
          <a:stretch>
            <a:fillRect/>
          </a:stretch>
        </p:blipFill>
        <p:spPr bwMode="auto">
          <a:xfrm>
            <a:off x="8107524" y="1305026"/>
            <a:ext cx="3246276" cy="406096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2CF6398-28ED-3289-C49C-DA16EFE8F93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5805615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A897-983E-4640-D70B-D9CDC2FC9F40}"/>
              </a:ext>
            </a:extLst>
          </p:cNvPr>
          <p:cNvSpPr>
            <a:spLocks noGrp="1"/>
          </p:cNvSpPr>
          <p:nvPr>
            <p:ph type="title"/>
          </p:nvPr>
        </p:nvSpPr>
        <p:spPr/>
        <p:txBody>
          <a:bodyPr/>
          <a:lstStyle/>
          <a:p>
            <a:r>
              <a:rPr lang="en-US" dirty="0"/>
              <a:t>MCQ – MCA infarction</a:t>
            </a:r>
          </a:p>
        </p:txBody>
      </p:sp>
      <p:sp>
        <p:nvSpPr>
          <p:cNvPr id="3" name="Content Placeholder 2">
            <a:extLst>
              <a:ext uri="{FF2B5EF4-FFF2-40B4-BE49-F238E27FC236}">
                <a16:creationId xmlns:a16="http://schemas.microsoft.com/office/drawing/2014/main" id="{0A594FCC-B402-1CD0-345A-39D069809836}"/>
              </a:ext>
            </a:extLst>
          </p:cNvPr>
          <p:cNvSpPr>
            <a:spLocks noGrp="1"/>
          </p:cNvSpPr>
          <p:nvPr>
            <p:ph idx="1"/>
          </p:nvPr>
        </p:nvSpPr>
        <p:spPr>
          <a:xfrm>
            <a:off x="838201" y="1305026"/>
            <a:ext cx="6878216" cy="4871938"/>
          </a:xfrm>
        </p:spPr>
        <p:txBody>
          <a:bodyPr/>
          <a:lstStyle/>
          <a:p>
            <a:r>
              <a:rPr lang="en-US" b="1" dirty="0"/>
              <a:t>The patient can present with all the following except ?</a:t>
            </a:r>
          </a:p>
          <a:p>
            <a:pPr marL="914400" lvl="1" indent="-457200">
              <a:buFont typeface="+mj-lt"/>
              <a:buAutoNum type="alphaUcPeriod"/>
            </a:pPr>
            <a:r>
              <a:rPr lang="en-US" dirty="0"/>
              <a:t>Motor aphasia </a:t>
            </a:r>
          </a:p>
          <a:p>
            <a:pPr marL="914400" lvl="1" indent="-457200">
              <a:buFont typeface="+mj-lt"/>
              <a:buAutoNum type="alphaUcPeriod"/>
            </a:pPr>
            <a:r>
              <a:rPr lang="en-US" dirty="0"/>
              <a:t>Sensory aphasia</a:t>
            </a:r>
          </a:p>
          <a:p>
            <a:pPr marL="914400" lvl="1" indent="-457200">
              <a:buFont typeface="+mj-lt"/>
              <a:buAutoNum type="alphaUcPeriod"/>
            </a:pPr>
            <a:r>
              <a:rPr lang="en-US" dirty="0"/>
              <a:t>Right upper limb weakness </a:t>
            </a:r>
          </a:p>
          <a:p>
            <a:pPr marL="914400" lvl="1" indent="-457200">
              <a:buFont typeface="+mj-lt"/>
              <a:buAutoNum type="alphaUcPeriod"/>
            </a:pPr>
            <a:r>
              <a:rPr lang="en-US" dirty="0">
                <a:solidFill>
                  <a:srgbClr val="FF0000"/>
                </a:solidFill>
              </a:rPr>
              <a:t>Right lower limb weakness </a:t>
            </a:r>
          </a:p>
        </p:txBody>
      </p:sp>
      <p:sp>
        <p:nvSpPr>
          <p:cNvPr id="5" name="TextBox 4">
            <a:extLst>
              <a:ext uri="{FF2B5EF4-FFF2-40B4-BE49-F238E27FC236}">
                <a16:creationId xmlns:a16="http://schemas.microsoft.com/office/drawing/2014/main" id="{C5548512-D414-5FF3-8D7B-695D009DD04B}"/>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Content Placeholder 4">
            <a:extLst>
              <a:ext uri="{FF2B5EF4-FFF2-40B4-BE49-F238E27FC236}">
                <a16:creationId xmlns:a16="http://schemas.microsoft.com/office/drawing/2014/main" id="{C5666684-7E9F-A4DC-6E61-ED302DD601F1}"/>
              </a:ext>
            </a:extLst>
          </p:cNvPr>
          <p:cNvPicPr>
            <a:picLocks noChangeAspect="1"/>
          </p:cNvPicPr>
          <p:nvPr/>
        </p:nvPicPr>
        <p:blipFill rotWithShape="1">
          <a:blip r:embed="rId2">
            <a:extLst>
              <a:ext uri="{28A0092B-C50C-407E-A947-70E740481C1C}">
                <a14:useLocalDpi xmlns:a14="http://schemas.microsoft.com/office/drawing/2010/main" val="0"/>
              </a:ext>
            </a:extLst>
          </a:blip>
          <a:srcRect l="15856" t="14668" r="15812" b="6989"/>
          <a:stretch/>
        </p:blipFill>
        <p:spPr>
          <a:xfrm>
            <a:off x="7910145" y="1305025"/>
            <a:ext cx="3443655" cy="3948109"/>
          </a:xfrm>
          <a:prstGeom prst="rect">
            <a:avLst/>
          </a:prstGeom>
          <a:ln>
            <a:noFill/>
          </a:ln>
          <a:effectLst>
            <a:outerShdw blurRad="292100" dist="139700" dir="2700000" algn="tl" rotWithShape="0">
              <a:srgbClr val="333333">
                <a:alpha val="65000"/>
              </a:srgbClr>
            </a:outerShdw>
          </a:effectLst>
        </p:spPr>
      </p:pic>
      <p:pic>
        <p:nvPicPr>
          <p:cNvPr id="9" name="Picture 2" descr="AUDITED Text Written on Green Vintage Stamp Stock Illustration -  Illustration of button, vintage: 214336989">
            <a:extLst>
              <a:ext uri="{FF2B5EF4-FFF2-40B4-BE49-F238E27FC236}">
                <a16:creationId xmlns:a16="http://schemas.microsoft.com/office/drawing/2014/main" id="{26A67F22-A514-DE0D-EB0C-EB6C55807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46047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411D1-5ECA-31E9-E37A-3F056466F3F0}"/>
              </a:ext>
            </a:extLst>
          </p:cNvPr>
          <p:cNvSpPr>
            <a:spLocks noGrp="1"/>
          </p:cNvSpPr>
          <p:nvPr>
            <p:ph type="title"/>
          </p:nvPr>
        </p:nvSpPr>
        <p:spPr/>
        <p:txBody>
          <a:bodyPr/>
          <a:lstStyle/>
          <a:p>
            <a:r>
              <a:rPr lang="en-US" dirty="0"/>
              <a:t>PCA infarction</a:t>
            </a:r>
          </a:p>
        </p:txBody>
      </p:sp>
      <p:sp>
        <p:nvSpPr>
          <p:cNvPr id="3" name="Content Placeholder 2">
            <a:extLst>
              <a:ext uri="{FF2B5EF4-FFF2-40B4-BE49-F238E27FC236}">
                <a16:creationId xmlns:a16="http://schemas.microsoft.com/office/drawing/2014/main" id="{517C7E55-1F34-FD46-2EB8-F6EB4216F720}"/>
              </a:ext>
            </a:extLst>
          </p:cNvPr>
          <p:cNvSpPr>
            <a:spLocks noGrp="1"/>
          </p:cNvSpPr>
          <p:nvPr>
            <p:ph idx="1"/>
          </p:nvPr>
        </p:nvSpPr>
        <p:spPr>
          <a:xfrm>
            <a:off x="838200" y="1202385"/>
            <a:ext cx="8272682" cy="5248700"/>
          </a:xfrm>
        </p:spPr>
        <p:txBody>
          <a:bodyPr/>
          <a:lstStyle/>
          <a:p>
            <a:r>
              <a:rPr lang="en-GB" b="1" dirty="0"/>
              <a:t>What is this scan ?</a:t>
            </a:r>
          </a:p>
          <a:p>
            <a:pPr lvl="1"/>
            <a:r>
              <a:rPr lang="en-US" dirty="0"/>
              <a:t>Head CT without contrast</a:t>
            </a:r>
            <a:endParaRPr lang="ar-JO" dirty="0"/>
          </a:p>
          <a:p>
            <a:r>
              <a:rPr lang="en-US" b="1" dirty="0"/>
              <a:t>What’s the abnormality ?</a:t>
            </a:r>
          </a:p>
          <a:p>
            <a:pPr lvl="1"/>
            <a:r>
              <a:rPr lang="en-US" dirty="0"/>
              <a:t>PCA infarction</a:t>
            </a:r>
          </a:p>
          <a:p>
            <a:r>
              <a:rPr lang="en-US" b="1" dirty="0"/>
              <a:t>What is the diagnosis ?</a:t>
            </a:r>
          </a:p>
          <a:p>
            <a:pPr lvl="1"/>
            <a:r>
              <a:rPr lang="en-US" dirty="0"/>
              <a:t>Ischemic stroke in left occipital lobe</a:t>
            </a:r>
          </a:p>
          <a:p>
            <a:r>
              <a:rPr lang="en-GB" b="1" dirty="0"/>
              <a:t>what arterial territory is affected ?</a:t>
            </a:r>
          </a:p>
          <a:p>
            <a:pPr lvl="1"/>
            <a:r>
              <a:rPr lang="en-US" dirty="0"/>
              <a:t>Left posterior cerebral artery</a:t>
            </a:r>
          </a:p>
          <a:p>
            <a:r>
              <a:rPr lang="en-GB" b="1" dirty="0"/>
              <a:t>Mention one peculiar clinical consequence to this abnormality</a:t>
            </a:r>
          </a:p>
          <a:p>
            <a:pPr lvl="1"/>
            <a:r>
              <a:rPr lang="en-US" dirty="0"/>
              <a:t>See next slide</a:t>
            </a:r>
            <a:endParaRPr lang="en-GB" dirty="0"/>
          </a:p>
          <a:p>
            <a:endParaRPr lang="en-US" dirty="0"/>
          </a:p>
        </p:txBody>
      </p:sp>
      <p:sp>
        <p:nvSpPr>
          <p:cNvPr id="11" name="TextBox 10">
            <a:extLst>
              <a:ext uri="{FF2B5EF4-FFF2-40B4-BE49-F238E27FC236}">
                <a16:creationId xmlns:a16="http://schemas.microsoft.com/office/drawing/2014/main" id="{32FA4939-421A-92E6-975E-1210A513AA9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(2)</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55FB5749-49DF-C14D-1DFE-77A23290E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E21349C-D758-6DA4-9F0A-3D9A3F40CC9D}"/>
              </a:ext>
            </a:extLst>
          </p:cNvPr>
          <p:cNvPicPr>
            <a:picLocks noChangeAspect="1"/>
          </p:cNvPicPr>
          <p:nvPr/>
        </p:nvPicPr>
        <p:blipFill>
          <a:blip r:embed="rId3"/>
          <a:stretch>
            <a:fillRect/>
          </a:stretch>
        </p:blipFill>
        <p:spPr>
          <a:xfrm>
            <a:off x="9110882" y="1202385"/>
            <a:ext cx="2242917" cy="240856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E62EC23-8A71-1DB6-F808-E2B3CB560DC3}"/>
              </a:ext>
            </a:extLst>
          </p:cNvPr>
          <p:cNvPicPr>
            <a:picLocks noChangeAspect="1" noChangeArrowheads="1"/>
          </p:cNvPicPr>
          <p:nvPr/>
        </p:nvPicPr>
        <p:blipFill rotWithShape="1">
          <a:blip r:embed="rId4"/>
          <a:srcRect r="9234"/>
          <a:stretch/>
        </p:blipFill>
        <p:spPr bwMode="auto">
          <a:xfrm>
            <a:off x="9110882" y="3685867"/>
            <a:ext cx="2242917" cy="27652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127008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6F248-A555-5C40-CCEC-77C265B1389E}"/>
              </a:ext>
            </a:extLst>
          </p:cNvPr>
          <p:cNvSpPr>
            <a:spLocks noGrp="1"/>
          </p:cNvSpPr>
          <p:nvPr>
            <p:ph type="title"/>
          </p:nvPr>
        </p:nvSpPr>
        <p:spPr/>
        <p:txBody>
          <a:bodyPr/>
          <a:lstStyle/>
          <a:p>
            <a:r>
              <a:rPr lang="en-US" dirty="0"/>
              <a:t>PCA infarction – Clinical presentation</a:t>
            </a:r>
          </a:p>
        </p:txBody>
      </p:sp>
      <p:sp>
        <p:nvSpPr>
          <p:cNvPr id="3" name="Content Placeholder 2">
            <a:extLst>
              <a:ext uri="{FF2B5EF4-FFF2-40B4-BE49-F238E27FC236}">
                <a16:creationId xmlns:a16="http://schemas.microsoft.com/office/drawing/2014/main" id="{267D715E-0A0E-573C-DF7D-14388FBF7E92}"/>
              </a:ext>
            </a:extLst>
          </p:cNvPr>
          <p:cNvSpPr>
            <a:spLocks noGrp="1"/>
          </p:cNvSpPr>
          <p:nvPr>
            <p:ph idx="1"/>
          </p:nvPr>
        </p:nvSpPr>
        <p:spPr>
          <a:xfrm>
            <a:off x="838200" y="1305026"/>
            <a:ext cx="10515600" cy="4004092"/>
          </a:xfrm>
        </p:spPr>
        <p:txBody>
          <a:bodyPr numCol="2">
            <a:normAutofit/>
          </a:bodyPr>
          <a:lstStyle/>
          <a:p>
            <a:r>
              <a:rPr lang="en-US" b="1" dirty="0"/>
              <a:t>General findings</a:t>
            </a:r>
          </a:p>
          <a:p>
            <a:pPr lvl="1"/>
            <a:r>
              <a:rPr lang="en-US" dirty="0"/>
              <a:t>Contralateral homonymous hemianopia </a:t>
            </a:r>
            <a:r>
              <a:rPr lang="en-US" dirty="0">
                <a:solidFill>
                  <a:srgbClr val="FF0000"/>
                </a:solidFill>
              </a:rPr>
              <a:t>with macular sparing </a:t>
            </a:r>
            <a:r>
              <a:rPr lang="en-US" dirty="0"/>
              <a:t>due to occipital lobe involvement</a:t>
            </a:r>
          </a:p>
          <a:p>
            <a:pPr lvl="1"/>
            <a:r>
              <a:rPr lang="en-US" dirty="0"/>
              <a:t>Contralateral sensory loss due to lateral thalamic involvement: light touch, pinprick, and positional sense may be reduced.</a:t>
            </a:r>
          </a:p>
          <a:p>
            <a:pPr lvl="1"/>
            <a:r>
              <a:rPr lang="en-US" dirty="0"/>
              <a:t>Memory deficits</a:t>
            </a:r>
          </a:p>
          <a:p>
            <a:pPr lvl="1"/>
            <a:r>
              <a:rPr lang="en-US" dirty="0"/>
              <a:t>Vertigo, nausea</a:t>
            </a:r>
          </a:p>
          <a:p>
            <a:r>
              <a:rPr lang="en-US" b="1" dirty="0"/>
              <a:t>Hemisphere-dependent findings</a:t>
            </a:r>
          </a:p>
          <a:p>
            <a:pPr lvl="1"/>
            <a:r>
              <a:rPr lang="en-US" dirty="0"/>
              <a:t>PCA territory of the </a:t>
            </a:r>
            <a:r>
              <a:rPr lang="en-US" b="1" dirty="0"/>
              <a:t>dominant hemisphere</a:t>
            </a:r>
            <a:r>
              <a:rPr lang="en-US" dirty="0"/>
              <a:t> (usually left): </a:t>
            </a:r>
          </a:p>
          <a:p>
            <a:pPr lvl="2"/>
            <a:r>
              <a:rPr lang="en-US" sz="2200" dirty="0"/>
              <a:t>Alexia without agraphia</a:t>
            </a:r>
          </a:p>
          <a:p>
            <a:pPr lvl="2"/>
            <a:r>
              <a:rPr lang="en-US" sz="2200" dirty="0"/>
              <a:t>Anomic aphasia</a:t>
            </a:r>
          </a:p>
          <a:p>
            <a:pPr lvl="2"/>
            <a:r>
              <a:rPr lang="en-US" sz="2200" dirty="0"/>
              <a:t>Agnosia: impairment of recognition of sensory stimulus (most commonly visual)</a:t>
            </a:r>
          </a:p>
          <a:p>
            <a:pPr lvl="1"/>
            <a:r>
              <a:rPr lang="en-US" dirty="0"/>
              <a:t>PCA territory of the </a:t>
            </a:r>
            <a:r>
              <a:rPr lang="en-US" b="1" dirty="0"/>
              <a:t>nondominant hemisphere </a:t>
            </a:r>
            <a:r>
              <a:rPr lang="en-US" dirty="0"/>
              <a:t>(usually right): </a:t>
            </a:r>
          </a:p>
          <a:p>
            <a:pPr lvl="2"/>
            <a:r>
              <a:rPr lang="en-US" sz="2200" dirty="0"/>
              <a:t>Prosopagnosia</a:t>
            </a:r>
          </a:p>
        </p:txBody>
      </p:sp>
      <p:sp>
        <p:nvSpPr>
          <p:cNvPr id="5" name="TextBox 4">
            <a:extLst>
              <a:ext uri="{FF2B5EF4-FFF2-40B4-BE49-F238E27FC236}">
                <a16:creationId xmlns:a16="http://schemas.microsoft.com/office/drawing/2014/main" id="{3148B91B-1AB7-BDAC-76AB-614C564CFE8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87064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3CF3-ECD8-F6E5-1531-4FE6C7A9B959}"/>
              </a:ext>
            </a:extLst>
          </p:cNvPr>
          <p:cNvSpPr>
            <a:spLocks noGrp="1"/>
          </p:cNvSpPr>
          <p:nvPr>
            <p:ph type="title"/>
          </p:nvPr>
        </p:nvSpPr>
        <p:spPr/>
        <p:txBody>
          <a:bodyPr/>
          <a:lstStyle/>
          <a:p>
            <a:r>
              <a:rPr lang="en-US" sz="4400" dirty="0"/>
              <a:t>Homonymous hemianopia</a:t>
            </a:r>
            <a:endParaRPr lang="en-US" dirty="0"/>
          </a:p>
        </p:txBody>
      </p:sp>
      <p:sp>
        <p:nvSpPr>
          <p:cNvPr id="3" name="Content Placeholder 2">
            <a:extLst>
              <a:ext uri="{FF2B5EF4-FFF2-40B4-BE49-F238E27FC236}">
                <a16:creationId xmlns:a16="http://schemas.microsoft.com/office/drawing/2014/main" id="{29350C58-3D06-50F4-876A-85002D279889}"/>
              </a:ext>
            </a:extLst>
          </p:cNvPr>
          <p:cNvSpPr>
            <a:spLocks noGrp="1"/>
          </p:cNvSpPr>
          <p:nvPr>
            <p:ph idx="1"/>
          </p:nvPr>
        </p:nvSpPr>
        <p:spPr>
          <a:xfrm>
            <a:off x="838200" y="1305026"/>
            <a:ext cx="5926493" cy="4871938"/>
          </a:xfrm>
        </p:spPr>
        <p:txBody>
          <a:bodyPr>
            <a:normAutofit fontScale="92500"/>
          </a:bodyPr>
          <a:lstStyle/>
          <a:p>
            <a:r>
              <a:rPr lang="en-US" sz="2400" dirty="0"/>
              <a:t>Can be congenital or caused by tumors, strokes(thalamus), traumas, infections or by aneurysms of superior cerebellar or posterior cerebral arteries</a:t>
            </a:r>
          </a:p>
          <a:p>
            <a:r>
              <a:rPr lang="en-US" sz="2400" dirty="0"/>
              <a:t>If transient, it can constitute the aura phase of migraine</a:t>
            </a:r>
          </a:p>
          <a:p>
            <a:r>
              <a:rPr lang="en-US" sz="2400" dirty="0"/>
              <a:t>If the lesion is in the optic tract, it will be associated with RAPD in the contralateral side and retrograde optic atrophy</a:t>
            </a:r>
          </a:p>
          <a:p>
            <a:r>
              <a:rPr lang="en-US" sz="2400" dirty="0"/>
              <a:t>If the lesion is in the cerebral cortex, the hemianopsia will be congruous and macular sparing. Also, pupillary light reflex will be normal</a:t>
            </a:r>
          </a:p>
          <a:p>
            <a:r>
              <a:rPr lang="en-US" sz="2400" dirty="0"/>
              <a:t>If the lesion is in optic radiation (complete), pupillary reflex will be intact</a:t>
            </a:r>
          </a:p>
        </p:txBody>
      </p:sp>
      <p:sp>
        <p:nvSpPr>
          <p:cNvPr id="5" name="TextBox 4">
            <a:extLst>
              <a:ext uri="{FF2B5EF4-FFF2-40B4-BE49-F238E27FC236}">
                <a16:creationId xmlns:a16="http://schemas.microsoft.com/office/drawing/2014/main" id="{4DA446C2-A5EB-F214-B831-FC1150AF7D16}"/>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pSp>
        <p:nvGrpSpPr>
          <p:cNvPr id="11" name="Group 10">
            <a:extLst>
              <a:ext uri="{FF2B5EF4-FFF2-40B4-BE49-F238E27FC236}">
                <a16:creationId xmlns:a16="http://schemas.microsoft.com/office/drawing/2014/main" id="{07A0C938-0003-F771-3714-426B27F5B64C}"/>
              </a:ext>
            </a:extLst>
          </p:cNvPr>
          <p:cNvGrpSpPr/>
          <p:nvPr/>
        </p:nvGrpSpPr>
        <p:grpSpPr>
          <a:xfrm>
            <a:off x="6839175" y="1305026"/>
            <a:ext cx="4514625" cy="4630507"/>
            <a:chOff x="6839175" y="1305026"/>
            <a:chExt cx="4514625" cy="4630507"/>
          </a:xfrm>
        </p:grpSpPr>
        <p:pic>
          <p:nvPicPr>
            <p:cNvPr id="12" name="Content Placeholder 4">
              <a:extLst>
                <a:ext uri="{FF2B5EF4-FFF2-40B4-BE49-F238E27FC236}">
                  <a16:creationId xmlns:a16="http://schemas.microsoft.com/office/drawing/2014/main" id="{122DF829-FFEE-BD7E-75E4-1EAF89349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936" y="1305026"/>
              <a:ext cx="4509864" cy="2268598"/>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text&#10;&#10;Description automatically generated">
              <a:extLst>
                <a:ext uri="{FF2B5EF4-FFF2-40B4-BE49-F238E27FC236}">
                  <a16:creationId xmlns:a16="http://schemas.microsoft.com/office/drawing/2014/main" id="{B82202BB-74FD-1F96-24E5-27897106A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175" y="3666935"/>
              <a:ext cx="4514625" cy="226859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531178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D9B1-F695-60DD-1D3C-7FFCCA83BE58}"/>
              </a:ext>
            </a:extLst>
          </p:cNvPr>
          <p:cNvSpPr>
            <a:spLocks noGrp="1"/>
          </p:cNvSpPr>
          <p:nvPr>
            <p:ph type="title"/>
          </p:nvPr>
        </p:nvSpPr>
        <p:spPr/>
        <p:txBody>
          <a:bodyPr/>
          <a:lstStyle/>
          <a:p>
            <a:r>
              <a:rPr lang="en-US" dirty="0"/>
              <a:t>Watershed infarction</a:t>
            </a:r>
          </a:p>
        </p:txBody>
      </p:sp>
      <p:sp>
        <p:nvSpPr>
          <p:cNvPr id="3" name="Content Placeholder 2">
            <a:extLst>
              <a:ext uri="{FF2B5EF4-FFF2-40B4-BE49-F238E27FC236}">
                <a16:creationId xmlns:a16="http://schemas.microsoft.com/office/drawing/2014/main" id="{F617CD31-4BE0-37AA-C13C-C401277BF75F}"/>
              </a:ext>
            </a:extLst>
          </p:cNvPr>
          <p:cNvSpPr>
            <a:spLocks noGrp="1"/>
          </p:cNvSpPr>
          <p:nvPr>
            <p:ph idx="1"/>
          </p:nvPr>
        </p:nvSpPr>
        <p:spPr>
          <a:xfrm>
            <a:off x="838200" y="1305026"/>
            <a:ext cx="6672943" cy="4675896"/>
          </a:xfrm>
        </p:spPr>
        <p:txBody>
          <a:bodyPr>
            <a:normAutofit/>
          </a:bodyPr>
          <a:lstStyle/>
          <a:p>
            <a:r>
              <a:rPr lang="en-US" sz="3200" b="1" dirty="0"/>
              <a:t>What is the abnormality ?</a:t>
            </a:r>
          </a:p>
          <a:p>
            <a:pPr lvl="1"/>
            <a:r>
              <a:rPr lang="en-US" sz="2800" dirty="0"/>
              <a:t>Watershed area infarction</a:t>
            </a:r>
          </a:p>
          <a:p>
            <a:r>
              <a:rPr lang="en-US" sz="3200" b="1" dirty="0"/>
              <a:t>This condition caused by</a:t>
            </a:r>
          </a:p>
          <a:p>
            <a:pPr lvl="1"/>
            <a:r>
              <a:rPr lang="en-US" sz="2800" dirty="0"/>
              <a:t>Severe hypotension</a:t>
            </a:r>
          </a:p>
          <a:p>
            <a:r>
              <a:rPr lang="en-US" sz="3200" b="1" dirty="0"/>
              <a:t>What is the pathophysiology ?</a:t>
            </a:r>
          </a:p>
          <a:p>
            <a:pPr lvl="1"/>
            <a:r>
              <a:rPr lang="en-US" sz="2800" dirty="0"/>
              <a:t>Severe hypotension</a:t>
            </a:r>
          </a:p>
          <a:p>
            <a:pPr lvl="1"/>
            <a:endParaRPr lang="en-US" sz="2800" dirty="0"/>
          </a:p>
        </p:txBody>
      </p:sp>
      <p:pic>
        <p:nvPicPr>
          <p:cNvPr id="5" name="صورة 3">
            <a:extLst>
              <a:ext uri="{FF2B5EF4-FFF2-40B4-BE49-F238E27FC236}">
                <a16:creationId xmlns:a16="http://schemas.microsoft.com/office/drawing/2014/main" id="{E9FD4BC4-65F2-CEA4-37F5-6A9D008D0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3083" y="1305027"/>
            <a:ext cx="3740717" cy="4675896"/>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0621D6F5-7B91-5FE2-D1D3-08F78B207C9D}"/>
              </a:ext>
            </a:extLst>
          </p:cNvPr>
          <p:cNvSpPr txBox="1"/>
          <p:nvPr/>
        </p:nvSpPr>
        <p:spPr>
          <a:xfrm>
            <a:off x="37324" y="138956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13" name="TextBox 12">
            <a:extLst>
              <a:ext uri="{FF2B5EF4-FFF2-40B4-BE49-F238E27FC236}">
                <a16:creationId xmlns:a16="http://schemas.microsoft.com/office/drawing/2014/main" id="{338B0233-1605-3B00-8FD3-58168A82B494}"/>
              </a:ext>
            </a:extLst>
          </p:cNvPr>
          <p:cNvSpPr txBox="1"/>
          <p:nvPr/>
        </p:nvSpPr>
        <p:spPr>
          <a:xfrm>
            <a:off x="37324" y="341908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5" name="TextBox 14">
            <a:extLst>
              <a:ext uri="{FF2B5EF4-FFF2-40B4-BE49-F238E27FC236}">
                <a16:creationId xmlns:a16="http://schemas.microsoft.com/office/drawing/2014/main" id="{361F2356-F79D-B816-3B73-2BBBD4D63A49}"/>
              </a:ext>
            </a:extLst>
          </p:cNvPr>
          <p:cNvSpPr txBox="1"/>
          <p:nvPr/>
        </p:nvSpPr>
        <p:spPr>
          <a:xfrm>
            <a:off x="37324" y="239270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17" name="TextBox 16">
            <a:extLst>
              <a:ext uri="{FF2B5EF4-FFF2-40B4-BE49-F238E27FC236}">
                <a16:creationId xmlns:a16="http://schemas.microsoft.com/office/drawing/2014/main" id="{7826AACF-2F9B-8B0E-AF74-6E7908B5BF57}"/>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pic>
        <p:nvPicPr>
          <p:cNvPr id="1026" name="Picture 2" descr="AUDITED Text Written on Green Vintage Stamp Stock Illustration -  Illustration of button, vintage: 214336989">
            <a:extLst>
              <a:ext uri="{FF2B5EF4-FFF2-40B4-BE49-F238E27FC236}">
                <a16:creationId xmlns:a16="http://schemas.microsoft.com/office/drawing/2014/main" id="{F489E5F2-5BB1-8A63-8E12-E5BB83C52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EB01566-03AE-817B-CBBB-F3F901C7C745}"/>
              </a:ext>
            </a:extLst>
          </p:cNvPr>
          <p:cNvSpPr txBox="1"/>
          <p:nvPr/>
        </p:nvSpPr>
        <p:spPr>
          <a:xfrm>
            <a:off x="7613082" y="5580812"/>
            <a:ext cx="3740717" cy="400110"/>
          </a:xfrm>
          <a:prstGeom prst="rect">
            <a:avLst/>
          </a:prstGeom>
          <a:solidFill>
            <a:schemeClr val="bg1"/>
          </a:solidFill>
        </p:spPr>
        <p:txBody>
          <a:bodyPr wrap="square" rtlCol="0">
            <a:spAutoFit/>
          </a:bodyPr>
          <a:lstStyle/>
          <a:p>
            <a:pPr algn="ctr"/>
            <a:r>
              <a:rPr lang="en-US" sz="2000" dirty="0"/>
              <a:t>Flair MRI</a:t>
            </a:r>
          </a:p>
        </p:txBody>
      </p:sp>
    </p:spTree>
    <p:extLst>
      <p:ext uri="{BB962C8B-B14F-4D97-AF65-F5344CB8AC3E}">
        <p14:creationId xmlns:p14="http://schemas.microsoft.com/office/powerpoint/2010/main" val="278016167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2559-D58D-FEDB-597B-A099675C9CF7}"/>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7B2E2528-713D-2FEA-3BB9-B903FEC248E9}"/>
              </a:ext>
            </a:extLst>
          </p:cNvPr>
          <p:cNvSpPr>
            <a:spLocks noGrp="1"/>
          </p:cNvSpPr>
          <p:nvPr>
            <p:ph idx="1"/>
          </p:nvPr>
        </p:nvSpPr>
        <p:spPr/>
        <p:txBody>
          <a:bodyPr/>
          <a:lstStyle/>
          <a:p>
            <a:r>
              <a:rPr lang="en-US" dirty="0"/>
              <a:t>Mortality is lowest following:</a:t>
            </a:r>
          </a:p>
          <a:p>
            <a:pPr marL="914400" lvl="1" indent="-457200">
              <a:buFont typeface="+mj-lt"/>
              <a:buAutoNum type="alphaLcPeriod"/>
            </a:pPr>
            <a:r>
              <a:rPr lang="en-US" dirty="0">
                <a:solidFill>
                  <a:srgbClr val="FF0000"/>
                </a:solidFill>
              </a:rPr>
              <a:t>Lacunar Infarction</a:t>
            </a:r>
          </a:p>
          <a:p>
            <a:pPr marL="914400" lvl="1" indent="-457200">
              <a:buFont typeface="+mj-lt"/>
              <a:buAutoNum type="alphaLcPeriod"/>
            </a:pPr>
            <a:r>
              <a:rPr lang="en-US" dirty="0"/>
              <a:t>Hemorrhagic Stroke</a:t>
            </a:r>
          </a:p>
          <a:p>
            <a:pPr marL="914400" lvl="1" indent="-457200">
              <a:buFont typeface="+mj-lt"/>
              <a:buAutoNum type="alphaLcPeriod"/>
            </a:pPr>
            <a:r>
              <a:rPr lang="en-US" dirty="0"/>
              <a:t>Embolism</a:t>
            </a:r>
          </a:p>
          <a:p>
            <a:pPr marL="914400" lvl="1" indent="-457200">
              <a:buFont typeface="+mj-lt"/>
              <a:buAutoNum type="alphaLcPeriod"/>
            </a:pPr>
            <a:r>
              <a:rPr lang="en-US" dirty="0"/>
              <a:t>Thrombotic Infarction</a:t>
            </a:r>
          </a:p>
          <a:p>
            <a:pPr marL="914400" lvl="1" indent="-457200">
              <a:buFont typeface="+mj-lt"/>
              <a:buAutoNum type="alphaLcPeriod"/>
            </a:pPr>
            <a:r>
              <a:rPr lang="en-US" dirty="0"/>
              <a:t>TIA</a:t>
            </a:r>
          </a:p>
        </p:txBody>
      </p:sp>
      <p:sp>
        <p:nvSpPr>
          <p:cNvPr id="5" name="TextBox 4">
            <a:extLst>
              <a:ext uri="{FF2B5EF4-FFF2-40B4-BE49-F238E27FC236}">
                <a16:creationId xmlns:a16="http://schemas.microsoft.com/office/drawing/2014/main" id="{8653AB87-99D0-DEC8-2B34-A4F68874381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فاينل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86148588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F51F-C924-5882-5DDF-DFB71304F9CE}"/>
              </a:ext>
            </a:extLst>
          </p:cNvPr>
          <p:cNvSpPr>
            <a:spLocks noGrp="1"/>
          </p:cNvSpPr>
          <p:nvPr>
            <p:ph type="ctrTitle"/>
          </p:nvPr>
        </p:nvSpPr>
        <p:spPr>
          <a:xfrm>
            <a:off x="1524000" y="4208549"/>
            <a:ext cx="9144000" cy="1483525"/>
          </a:xfrm>
        </p:spPr>
        <p:txBody>
          <a:bodyPr>
            <a:normAutofit fontScale="90000"/>
          </a:bodyPr>
          <a:lstStyle/>
          <a:p>
            <a:r>
              <a:rPr lang="en-US" dirty="0"/>
              <a:t>Brain hernia &amp; </a:t>
            </a:r>
            <a:br>
              <a:rPr lang="en-US" dirty="0"/>
            </a:br>
            <a:r>
              <a:rPr lang="en-US" dirty="0"/>
              <a:t>Cerebral edema</a:t>
            </a:r>
          </a:p>
        </p:txBody>
      </p:sp>
    </p:spTree>
    <p:extLst>
      <p:ext uri="{BB962C8B-B14F-4D97-AF65-F5344CB8AC3E}">
        <p14:creationId xmlns:p14="http://schemas.microsoft.com/office/powerpoint/2010/main" val="362333589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71B17-3A83-C71A-255E-2E8A0BE8D024}"/>
              </a:ext>
            </a:extLst>
          </p:cNvPr>
          <p:cNvSpPr>
            <a:spLocks noGrp="1"/>
          </p:cNvSpPr>
          <p:nvPr>
            <p:ph type="title"/>
          </p:nvPr>
        </p:nvSpPr>
        <p:spPr/>
        <p:txBody>
          <a:bodyPr/>
          <a:lstStyle/>
          <a:p>
            <a:r>
              <a:rPr lang="en-US" dirty="0"/>
              <a:t>Brain hernias</a:t>
            </a:r>
          </a:p>
        </p:txBody>
      </p:sp>
      <p:pic>
        <p:nvPicPr>
          <p:cNvPr id="5" name="Content Placeholder 4">
            <a:extLst>
              <a:ext uri="{FF2B5EF4-FFF2-40B4-BE49-F238E27FC236}">
                <a16:creationId xmlns:a16="http://schemas.microsoft.com/office/drawing/2014/main" id="{FBEC2314-CFFD-7E34-6292-8292B1C23C4C}"/>
              </a:ext>
            </a:extLst>
          </p:cNvPr>
          <p:cNvPicPr>
            <a:picLocks noGrp="1" noChangeAspect="1"/>
          </p:cNvPicPr>
          <p:nvPr>
            <p:ph idx="1"/>
          </p:nvPr>
        </p:nvPicPr>
        <p:blipFill>
          <a:blip r:embed="rId2"/>
          <a:stretch>
            <a:fillRect/>
          </a:stretch>
        </p:blipFill>
        <p:spPr>
          <a:xfrm>
            <a:off x="838200" y="1286617"/>
            <a:ext cx="10515600" cy="4284766"/>
          </a:xfrm>
        </p:spPr>
      </p:pic>
      <p:sp>
        <p:nvSpPr>
          <p:cNvPr id="7" name="TextBox 6">
            <a:extLst>
              <a:ext uri="{FF2B5EF4-FFF2-40B4-BE49-F238E27FC236}">
                <a16:creationId xmlns:a16="http://schemas.microsoft.com/office/drawing/2014/main" id="{C73A3491-D5E1-F7B5-9092-A08BA0451A8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59994381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C622-CA56-F363-389B-CAD5DD4A3DEF}"/>
              </a:ext>
            </a:extLst>
          </p:cNvPr>
          <p:cNvSpPr>
            <a:spLocks noGrp="1"/>
          </p:cNvSpPr>
          <p:nvPr>
            <p:ph type="title"/>
          </p:nvPr>
        </p:nvSpPr>
        <p:spPr/>
        <p:txBody>
          <a:bodyPr/>
          <a:lstStyle/>
          <a:p>
            <a:r>
              <a:rPr lang="en-US" dirty="0"/>
              <a:t>Cerebral edema</a:t>
            </a:r>
          </a:p>
        </p:txBody>
      </p:sp>
      <p:sp>
        <p:nvSpPr>
          <p:cNvPr id="3" name="Content Placeholder 2">
            <a:extLst>
              <a:ext uri="{FF2B5EF4-FFF2-40B4-BE49-F238E27FC236}">
                <a16:creationId xmlns:a16="http://schemas.microsoft.com/office/drawing/2014/main" id="{2B2BC8E4-C110-A2CA-46C5-15992A12D673}"/>
              </a:ext>
            </a:extLst>
          </p:cNvPr>
          <p:cNvSpPr>
            <a:spLocks noGrp="1"/>
          </p:cNvSpPr>
          <p:nvPr>
            <p:ph idx="1"/>
          </p:nvPr>
        </p:nvSpPr>
        <p:spPr>
          <a:xfrm>
            <a:off x="778534" y="1305026"/>
            <a:ext cx="10634932" cy="4871938"/>
          </a:xfrm>
        </p:spPr>
        <p:txBody>
          <a:bodyPr>
            <a:normAutofit fontScale="92500" lnSpcReduction="10000"/>
          </a:bodyPr>
          <a:lstStyle/>
          <a:p>
            <a:r>
              <a:rPr lang="en-US" b="1" dirty="0"/>
              <a:t>Definition</a:t>
            </a:r>
            <a:r>
              <a:rPr lang="en-US" dirty="0"/>
              <a:t>:</a:t>
            </a:r>
            <a:r>
              <a:rPr lang="en-US" sz="2800" dirty="0"/>
              <a:t> The collection of additional fluid within the white matter of the brain. It is the brain's response to an insult.</a:t>
            </a:r>
          </a:p>
          <a:p>
            <a:r>
              <a:rPr lang="en-US" b="1" dirty="0"/>
              <a:t>May take 2 forms</a:t>
            </a:r>
            <a:r>
              <a:rPr lang="en-US" dirty="0"/>
              <a:t>: Vasogenic &amp; Cytotoxic cerebral edema</a:t>
            </a:r>
          </a:p>
          <a:p>
            <a:r>
              <a:rPr lang="en-US" b="1" dirty="0"/>
              <a:t>Vasogenic cerebral edema</a:t>
            </a:r>
            <a:r>
              <a:rPr lang="en-US" dirty="0"/>
              <a:t>: </a:t>
            </a:r>
          </a:p>
          <a:p>
            <a:pPr lvl="1"/>
            <a:r>
              <a:rPr lang="en-US" dirty="0"/>
              <a:t>Refers to a type of cerebral edema in which the blood brain barrier is disrupted</a:t>
            </a:r>
          </a:p>
          <a:p>
            <a:pPr lvl="1"/>
            <a:r>
              <a:rPr lang="en-US" dirty="0"/>
              <a:t>It is an extracellular edema which mainly affects the white matter via leakage of fluid from capillaries.</a:t>
            </a:r>
          </a:p>
          <a:p>
            <a:pPr lvl="1"/>
            <a:r>
              <a:rPr lang="en-US" dirty="0"/>
              <a:t>It is most frequently seen around brain tumors and cerebral abscesses</a:t>
            </a:r>
          </a:p>
          <a:p>
            <a:r>
              <a:rPr lang="en-US" b="1" dirty="0"/>
              <a:t>Cytotoxic cerebral edema</a:t>
            </a:r>
            <a:r>
              <a:rPr lang="en-US" dirty="0"/>
              <a:t>:</a:t>
            </a:r>
          </a:p>
          <a:p>
            <a:pPr lvl="1"/>
            <a:r>
              <a:rPr lang="en-US" sz="2400" dirty="0"/>
              <a:t>Refers to a type of cerebral oedema, in which extracellular water passes into cells, resulting in their swelling.</a:t>
            </a:r>
          </a:p>
          <a:p>
            <a:pPr lvl="1"/>
            <a:r>
              <a:rPr lang="en-US" dirty="0"/>
              <a:t>It is an intracellular edema which affects both the white and gray matters</a:t>
            </a:r>
            <a:endParaRPr lang="en-US" sz="2400" dirty="0"/>
          </a:p>
          <a:p>
            <a:pPr lvl="1"/>
            <a:r>
              <a:rPr lang="en-US" dirty="0"/>
              <a:t>It is </a:t>
            </a:r>
            <a:r>
              <a:rPr lang="en-US" sz="2400" dirty="0"/>
              <a:t>most </a:t>
            </a:r>
            <a:r>
              <a:rPr lang="en-US" dirty="0"/>
              <a:t>frequently </a:t>
            </a:r>
            <a:r>
              <a:rPr lang="en-US" sz="2400" dirty="0"/>
              <a:t>seen in cerebral ischemia</a:t>
            </a:r>
            <a:endParaRPr lang="en-US" dirty="0"/>
          </a:p>
        </p:txBody>
      </p:sp>
      <p:sp>
        <p:nvSpPr>
          <p:cNvPr id="5" name="TextBox 4">
            <a:extLst>
              <a:ext uri="{FF2B5EF4-FFF2-40B4-BE49-F238E27FC236}">
                <a16:creationId xmlns:a16="http://schemas.microsoft.com/office/drawing/2014/main" id="{7EE0F2DC-E473-A694-D4DB-924A705D5AAB}"/>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52781224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0465-A870-E47A-FFFB-C3E0BE408A9B}"/>
              </a:ext>
            </a:extLst>
          </p:cNvPr>
          <p:cNvSpPr>
            <a:spLocks noGrp="1"/>
          </p:cNvSpPr>
          <p:nvPr>
            <p:ph type="ctrTitle"/>
          </p:nvPr>
        </p:nvSpPr>
        <p:spPr/>
        <p:txBody>
          <a:bodyPr>
            <a:normAutofit fontScale="90000"/>
          </a:bodyPr>
          <a:lstStyle/>
          <a:p>
            <a:r>
              <a:rPr lang="en-US" dirty="0"/>
              <a:t>Neurological infections</a:t>
            </a:r>
          </a:p>
        </p:txBody>
      </p:sp>
      <p:sp>
        <p:nvSpPr>
          <p:cNvPr id="3" name="Subtitle 2">
            <a:extLst>
              <a:ext uri="{FF2B5EF4-FFF2-40B4-BE49-F238E27FC236}">
                <a16:creationId xmlns:a16="http://schemas.microsoft.com/office/drawing/2014/main" id="{204733DE-57B6-05F5-E0BB-6D63CC451EF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3891594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64E43-0763-F1F6-8739-E43E6A3A71AB}"/>
              </a:ext>
            </a:extLst>
          </p:cNvPr>
          <p:cNvSpPr>
            <a:spLocks noGrp="1"/>
          </p:cNvSpPr>
          <p:nvPr>
            <p:ph type="ctrTitle"/>
          </p:nvPr>
        </p:nvSpPr>
        <p:spPr/>
        <p:txBody>
          <a:bodyPr>
            <a:normAutofit fontScale="90000"/>
          </a:bodyPr>
          <a:lstStyle/>
          <a:p>
            <a:r>
              <a:rPr lang="en-US" dirty="0"/>
              <a:t>Meningitis</a:t>
            </a:r>
          </a:p>
        </p:txBody>
      </p:sp>
      <p:sp>
        <p:nvSpPr>
          <p:cNvPr id="3" name="Subtitle 2">
            <a:extLst>
              <a:ext uri="{FF2B5EF4-FFF2-40B4-BE49-F238E27FC236}">
                <a16:creationId xmlns:a16="http://schemas.microsoft.com/office/drawing/2014/main" id="{C64069CD-4EC4-5BB6-974E-5234CF41B44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7007842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B8546-3379-783E-2F5A-E35FF594373E}"/>
              </a:ext>
            </a:extLst>
          </p:cNvPr>
          <p:cNvSpPr>
            <a:spLocks noGrp="1"/>
          </p:cNvSpPr>
          <p:nvPr>
            <p:ph type="title"/>
          </p:nvPr>
        </p:nvSpPr>
        <p:spPr/>
        <p:txBody>
          <a:bodyPr/>
          <a:lstStyle/>
          <a:p>
            <a:r>
              <a:rPr lang="en-US" dirty="0"/>
              <a:t>Meningitis</a:t>
            </a:r>
          </a:p>
        </p:txBody>
      </p:sp>
      <p:sp>
        <p:nvSpPr>
          <p:cNvPr id="3" name="Content Placeholder 2">
            <a:extLst>
              <a:ext uri="{FF2B5EF4-FFF2-40B4-BE49-F238E27FC236}">
                <a16:creationId xmlns:a16="http://schemas.microsoft.com/office/drawing/2014/main" id="{E210C1F9-9CDE-5F76-0B9A-9BF6F6CF9A9B}"/>
              </a:ext>
            </a:extLst>
          </p:cNvPr>
          <p:cNvSpPr>
            <a:spLocks noGrp="1"/>
          </p:cNvSpPr>
          <p:nvPr>
            <p:ph idx="1"/>
          </p:nvPr>
        </p:nvSpPr>
        <p:spPr>
          <a:xfrm>
            <a:off x="838200" y="1305026"/>
            <a:ext cx="6449008" cy="3966770"/>
          </a:xfrm>
        </p:spPr>
        <p:txBody>
          <a:bodyPr>
            <a:normAutofit lnSpcReduction="10000"/>
          </a:bodyPr>
          <a:lstStyle/>
          <a:p>
            <a:r>
              <a:rPr lang="en-US" sz="2600" dirty="0"/>
              <a:t>Inflammation of the leptomeninges</a:t>
            </a:r>
          </a:p>
          <a:p>
            <a:r>
              <a:rPr lang="en-US" sz="2600" dirty="0"/>
              <a:t>Usually infectious: viral, bacterial, fungal</a:t>
            </a:r>
          </a:p>
          <a:p>
            <a:r>
              <a:rPr lang="en-US" sz="2600" b="1" dirty="0"/>
              <a:t>Symptoms</a:t>
            </a:r>
            <a:r>
              <a:rPr lang="en-US" sz="2600" dirty="0"/>
              <a:t>: Fever, headache, photophobia, nuchal rigidity</a:t>
            </a:r>
          </a:p>
          <a:p>
            <a:r>
              <a:rPr lang="en-US" sz="2600" b="1" dirty="0"/>
              <a:t>Skin manifestations</a:t>
            </a:r>
            <a:r>
              <a:rPr lang="en-US" sz="2600" dirty="0"/>
              <a:t>:</a:t>
            </a:r>
          </a:p>
          <a:p>
            <a:pPr lvl="1"/>
            <a:r>
              <a:rPr lang="en-US" sz="2200" dirty="0">
                <a:solidFill>
                  <a:srgbClr val="FF0000"/>
                </a:solidFill>
              </a:rPr>
              <a:t>Cutaneous petechiae in meningococcal meningitis</a:t>
            </a:r>
            <a:r>
              <a:rPr lang="en-US" sz="2200" dirty="0"/>
              <a:t>: suggestive of </a:t>
            </a:r>
            <a:r>
              <a:rPr lang="en-US" sz="2200" b="1" dirty="0">
                <a:solidFill>
                  <a:srgbClr val="FF0000"/>
                </a:solidFill>
              </a:rPr>
              <a:t>meningococcemia</a:t>
            </a:r>
          </a:p>
          <a:p>
            <a:pPr lvl="1"/>
            <a:r>
              <a:rPr lang="en-US" sz="2200" dirty="0"/>
              <a:t>Maculopapular rash in some viral meningitis (e.g., West Nile virus, enterovirus)</a:t>
            </a:r>
          </a:p>
          <a:p>
            <a:r>
              <a:rPr lang="en-US" sz="2600" b="1" dirty="0"/>
              <a:t>Examination</a:t>
            </a:r>
            <a:r>
              <a:rPr lang="en-US" sz="2600" dirty="0"/>
              <a:t>: Kernig sign and Brudzinski sign</a:t>
            </a:r>
          </a:p>
          <a:p>
            <a:endParaRPr lang="en-US" sz="2600" dirty="0"/>
          </a:p>
        </p:txBody>
      </p:sp>
      <p:pic>
        <p:nvPicPr>
          <p:cNvPr id="5" name="Picture 2">
            <a:extLst>
              <a:ext uri="{FF2B5EF4-FFF2-40B4-BE49-F238E27FC236}">
                <a16:creationId xmlns:a16="http://schemas.microsoft.com/office/drawing/2014/main" id="{D98597C0-F66A-4012-5CAA-14CBF0768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0908" y="1305026"/>
            <a:ext cx="3912892" cy="3966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BAFE66-72D3-FE57-FDBC-E519B5E376F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82599184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9797A0C-496B-133D-8207-47DB2F13706B}"/>
              </a:ext>
            </a:extLst>
          </p:cNvPr>
          <p:cNvSpPr txBox="1">
            <a:spLocks/>
          </p:cNvSpPr>
          <p:nvPr/>
        </p:nvSpPr>
        <p:spPr>
          <a:xfrm>
            <a:off x="838200" y="3710215"/>
            <a:ext cx="5844604" cy="2466749"/>
          </a:xfrm>
          <a:prstGeom prst="rect">
            <a:avLst/>
          </a:prstGeom>
          <a:ln>
            <a:solidFill>
              <a:srgbClr val="164752"/>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16475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1647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647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this sign ?</a:t>
            </a:r>
          </a:p>
          <a:p>
            <a:pPr lvl="1"/>
            <a:r>
              <a:rPr lang="en-US" dirty="0"/>
              <a:t>Brudzinski’s sign</a:t>
            </a:r>
          </a:p>
          <a:p>
            <a:r>
              <a:rPr lang="en-US" dirty="0"/>
              <a:t>What does it indicate ?</a:t>
            </a:r>
          </a:p>
          <a:p>
            <a:pPr lvl="1"/>
            <a:r>
              <a:rPr lang="en-US" dirty="0"/>
              <a:t>Meningitis, Encephalitis, Subarachnoid hemorrhage</a:t>
            </a:r>
          </a:p>
          <a:p>
            <a:endParaRPr lang="en-US" dirty="0"/>
          </a:p>
        </p:txBody>
      </p:sp>
      <p:sp>
        <p:nvSpPr>
          <p:cNvPr id="2" name="Title 1">
            <a:extLst>
              <a:ext uri="{FF2B5EF4-FFF2-40B4-BE49-F238E27FC236}">
                <a16:creationId xmlns:a16="http://schemas.microsoft.com/office/drawing/2014/main" id="{025A1CFC-06CA-1BEF-0AF4-9C0BD6742F78}"/>
              </a:ext>
            </a:extLst>
          </p:cNvPr>
          <p:cNvSpPr>
            <a:spLocks noGrp="1"/>
          </p:cNvSpPr>
          <p:nvPr>
            <p:ph type="title"/>
          </p:nvPr>
        </p:nvSpPr>
        <p:spPr/>
        <p:txBody>
          <a:bodyPr/>
          <a:lstStyle/>
          <a:p>
            <a:r>
              <a:rPr lang="en-US" sz="4400" b="1" dirty="0">
                <a:solidFill>
                  <a:srgbClr val="FF0000"/>
                </a:solidFill>
              </a:rPr>
              <a:t>Meningitis Signs</a:t>
            </a:r>
            <a:endParaRPr lang="en-US" b="1" dirty="0">
              <a:solidFill>
                <a:srgbClr val="FF0000"/>
              </a:solidFill>
            </a:endParaRPr>
          </a:p>
        </p:txBody>
      </p:sp>
      <p:sp>
        <p:nvSpPr>
          <p:cNvPr id="3" name="Content Placeholder 2">
            <a:extLst>
              <a:ext uri="{FF2B5EF4-FFF2-40B4-BE49-F238E27FC236}">
                <a16:creationId xmlns:a16="http://schemas.microsoft.com/office/drawing/2014/main" id="{3CC8A8BA-9F4B-8FD9-129D-AC673637334B}"/>
              </a:ext>
            </a:extLst>
          </p:cNvPr>
          <p:cNvSpPr>
            <a:spLocks noGrp="1"/>
          </p:cNvSpPr>
          <p:nvPr>
            <p:ph idx="1"/>
          </p:nvPr>
        </p:nvSpPr>
        <p:spPr>
          <a:xfrm>
            <a:off x="838200" y="1305026"/>
            <a:ext cx="10515600" cy="2035635"/>
          </a:xfrm>
          <a:ln>
            <a:solidFill>
              <a:srgbClr val="164752"/>
            </a:solidFill>
          </a:ln>
        </p:spPr>
        <p:txBody>
          <a:bodyPr/>
          <a:lstStyle/>
          <a:p>
            <a:r>
              <a:rPr lang="en-US" dirty="0"/>
              <a:t>What the name of this sign ?</a:t>
            </a:r>
          </a:p>
          <a:p>
            <a:pPr lvl="1"/>
            <a:r>
              <a:rPr lang="en-US" dirty="0"/>
              <a:t>Kernig sign</a:t>
            </a:r>
          </a:p>
          <a:p>
            <a:endParaRPr lang="en-US" dirty="0"/>
          </a:p>
        </p:txBody>
      </p:sp>
      <p:sp>
        <p:nvSpPr>
          <p:cNvPr id="11" name="TextBox 10">
            <a:extLst>
              <a:ext uri="{FF2B5EF4-FFF2-40B4-BE49-F238E27FC236}">
                <a16:creationId xmlns:a16="http://schemas.microsoft.com/office/drawing/2014/main" id="{FB8F80DF-10E7-306D-40C8-F1BA830A5D8C}"/>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pic>
        <p:nvPicPr>
          <p:cNvPr id="15" name="Picture 2" descr="C:\Users\Pc city\Downloads\media1_2.jpg">
            <a:extLst>
              <a:ext uri="{FF2B5EF4-FFF2-40B4-BE49-F238E27FC236}">
                <a16:creationId xmlns:a16="http://schemas.microsoft.com/office/drawing/2014/main" id="{495F4249-5E5F-28A5-360A-B35D3B7CE2E9}"/>
              </a:ext>
            </a:extLst>
          </p:cNvPr>
          <p:cNvPicPr>
            <a:picLocks noChangeAspect="1" noChangeArrowheads="1"/>
          </p:cNvPicPr>
          <p:nvPr/>
        </p:nvPicPr>
        <p:blipFill rotWithShape="1">
          <a:blip r:embed="rId2"/>
          <a:srcRect l="20290" r="7622"/>
          <a:stretch/>
        </p:blipFill>
        <p:spPr bwMode="auto">
          <a:xfrm>
            <a:off x="6674177" y="3710215"/>
            <a:ext cx="4679623" cy="2466749"/>
          </a:xfrm>
          <a:prstGeom prst="rect">
            <a:avLst/>
          </a:prstGeom>
          <a:ln>
            <a:noFill/>
          </a:ln>
          <a:effectLst>
            <a:outerShdw blurRad="292100" dist="139700" dir="2700000" algn="tl" rotWithShape="0">
              <a:srgbClr val="333333">
                <a:alpha val="65000"/>
              </a:srgbClr>
            </a:outerShdw>
          </a:effectLst>
        </p:spPr>
      </p:pic>
      <p:pic>
        <p:nvPicPr>
          <p:cNvPr id="17" name="object 5">
            <a:extLst>
              <a:ext uri="{FF2B5EF4-FFF2-40B4-BE49-F238E27FC236}">
                <a16:creationId xmlns:a16="http://schemas.microsoft.com/office/drawing/2014/main" id="{BE901F84-1E5C-FA62-D574-75779F4E21EA}"/>
              </a:ext>
            </a:extLst>
          </p:cNvPr>
          <p:cNvPicPr/>
          <p:nvPr/>
        </p:nvPicPr>
        <p:blipFill>
          <a:blip r:embed="rId3" cstate="print"/>
          <a:stretch>
            <a:fillRect/>
          </a:stretch>
        </p:blipFill>
        <p:spPr>
          <a:xfrm>
            <a:off x="6674177" y="1305026"/>
            <a:ext cx="4679623" cy="2035635"/>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EDDE409E-1732-E054-B4F3-4EEE046556D8}"/>
              </a:ext>
            </a:extLst>
          </p:cNvPr>
          <p:cNvSpPr txBox="1"/>
          <p:nvPr/>
        </p:nvSpPr>
        <p:spPr>
          <a:xfrm>
            <a:off x="4688362" y="467393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22" name="TextBox 21">
            <a:extLst>
              <a:ext uri="{FF2B5EF4-FFF2-40B4-BE49-F238E27FC236}">
                <a16:creationId xmlns:a16="http://schemas.microsoft.com/office/drawing/2014/main" id="{51074F3B-FC85-E2FB-BB4F-5DC460D4321D}"/>
              </a:ext>
            </a:extLst>
          </p:cNvPr>
          <p:cNvSpPr txBox="1"/>
          <p:nvPr/>
        </p:nvSpPr>
        <p:spPr>
          <a:xfrm>
            <a:off x="5525122"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24" name="TextBox 23">
            <a:extLst>
              <a:ext uri="{FF2B5EF4-FFF2-40B4-BE49-F238E27FC236}">
                <a16:creationId xmlns:a16="http://schemas.microsoft.com/office/drawing/2014/main" id="{96D98ECC-4F51-A4A7-2170-AD478DCCF206}"/>
              </a:ext>
            </a:extLst>
          </p:cNvPr>
          <p:cNvSpPr txBox="1"/>
          <p:nvPr/>
        </p:nvSpPr>
        <p:spPr>
          <a:xfrm>
            <a:off x="3989619" y="376886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5AAB02A3-471D-9314-3355-3912F6270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81010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D2090-5EAC-7A27-3592-8727D9C36F09}"/>
              </a:ext>
            </a:extLst>
          </p:cNvPr>
          <p:cNvSpPr>
            <a:spLocks noGrp="1"/>
          </p:cNvSpPr>
          <p:nvPr>
            <p:ph type="title"/>
          </p:nvPr>
        </p:nvSpPr>
        <p:spPr/>
        <p:txBody>
          <a:bodyPr/>
          <a:lstStyle/>
          <a:p>
            <a:r>
              <a:rPr lang="en-US" dirty="0"/>
              <a:t>CSF Meningitis Findings</a:t>
            </a:r>
          </a:p>
        </p:txBody>
      </p:sp>
      <p:sp>
        <p:nvSpPr>
          <p:cNvPr id="3" name="Content Placeholder 2">
            <a:extLst>
              <a:ext uri="{FF2B5EF4-FFF2-40B4-BE49-F238E27FC236}">
                <a16:creationId xmlns:a16="http://schemas.microsoft.com/office/drawing/2014/main" id="{038824A0-C4FE-AB4E-BFE4-2E7114103A9E}"/>
              </a:ext>
            </a:extLst>
          </p:cNvPr>
          <p:cNvSpPr>
            <a:spLocks noGrp="1"/>
          </p:cNvSpPr>
          <p:nvPr>
            <p:ph idx="1"/>
          </p:nvPr>
        </p:nvSpPr>
        <p:spPr>
          <a:xfrm>
            <a:off x="838200" y="4572000"/>
            <a:ext cx="10515600" cy="1735494"/>
          </a:xfrm>
        </p:spPr>
        <p:txBody>
          <a:bodyPr>
            <a:normAutofit/>
          </a:bodyPr>
          <a:lstStyle/>
          <a:p>
            <a:r>
              <a:rPr lang="en-US" dirty="0"/>
              <a:t>Meningitis, one of the following is true:</a:t>
            </a:r>
          </a:p>
          <a:p>
            <a:pPr lvl="1"/>
            <a:r>
              <a:rPr lang="en-US" sz="2400" dirty="0">
                <a:solidFill>
                  <a:srgbClr val="FF0000"/>
                </a:solidFill>
              </a:rPr>
              <a:t>Y</a:t>
            </a:r>
            <a:r>
              <a:rPr lang="x-none" sz="2400" dirty="0">
                <a:solidFill>
                  <a:srgbClr val="FF0000"/>
                </a:solidFill>
              </a:rPr>
              <a:t>ou can do lumber puncture after giving antibiotics </a:t>
            </a:r>
          </a:p>
          <a:p>
            <a:pPr lvl="1"/>
            <a:endParaRPr lang="en-US" dirty="0"/>
          </a:p>
          <a:p>
            <a:pPr marL="457200" lvl="1" indent="0" algn="ctr" rtl="1">
              <a:buNone/>
            </a:pPr>
            <a:r>
              <a:rPr lang="ar-JO" dirty="0"/>
              <a:t>فش كمان خيارات بالأرشيف فقط الإجابة</a:t>
            </a:r>
            <a:endParaRPr lang="en-US" dirty="0"/>
          </a:p>
        </p:txBody>
      </p:sp>
      <p:sp>
        <p:nvSpPr>
          <p:cNvPr id="5" name="TextBox 4">
            <a:extLst>
              <a:ext uri="{FF2B5EF4-FFF2-40B4-BE49-F238E27FC236}">
                <a16:creationId xmlns:a16="http://schemas.microsoft.com/office/drawing/2014/main" id="{2DB89DC3-9676-F7F3-C064-BFB5434A5AA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aphicFrame>
        <p:nvGraphicFramePr>
          <p:cNvPr id="6" name="Table 6">
            <a:extLst>
              <a:ext uri="{FF2B5EF4-FFF2-40B4-BE49-F238E27FC236}">
                <a16:creationId xmlns:a16="http://schemas.microsoft.com/office/drawing/2014/main" id="{1FF7F199-B03B-8DA4-C75D-2C07997974C0}"/>
              </a:ext>
            </a:extLst>
          </p:cNvPr>
          <p:cNvGraphicFramePr>
            <a:graphicFrameLocks/>
          </p:cNvGraphicFramePr>
          <p:nvPr/>
        </p:nvGraphicFramePr>
        <p:xfrm>
          <a:off x="838200" y="1304925"/>
          <a:ext cx="10515600" cy="3200400"/>
        </p:xfrm>
        <a:graphic>
          <a:graphicData uri="http://schemas.openxmlformats.org/drawingml/2006/table">
            <a:tbl>
              <a:tblPr firstRow="1" bandRow="1">
                <a:tableStyleId>{6E25E649-3F16-4E02-A733-19D2CDBF48F0}</a:tableStyleId>
              </a:tblPr>
              <a:tblGrid>
                <a:gridCol w="2628900">
                  <a:extLst>
                    <a:ext uri="{9D8B030D-6E8A-4147-A177-3AD203B41FA5}">
                      <a16:colId xmlns:a16="http://schemas.microsoft.com/office/drawing/2014/main" val="1480965736"/>
                    </a:ext>
                  </a:extLst>
                </a:gridCol>
                <a:gridCol w="2628900">
                  <a:extLst>
                    <a:ext uri="{9D8B030D-6E8A-4147-A177-3AD203B41FA5}">
                      <a16:colId xmlns:a16="http://schemas.microsoft.com/office/drawing/2014/main" val="508272572"/>
                    </a:ext>
                  </a:extLst>
                </a:gridCol>
                <a:gridCol w="2628900">
                  <a:extLst>
                    <a:ext uri="{9D8B030D-6E8A-4147-A177-3AD203B41FA5}">
                      <a16:colId xmlns:a16="http://schemas.microsoft.com/office/drawing/2014/main" val="2199786575"/>
                    </a:ext>
                  </a:extLst>
                </a:gridCol>
                <a:gridCol w="2628900">
                  <a:extLst>
                    <a:ext uri="{9D8B030D-6E8A-4147-A177-3AD203B41FA5}">
                      <a16:colId xmlns:a16="http://schemas.microsoft.com/office/drawing/2014/main" val="1630543504"/>
                    </a:ext>
                  </a:extLst>
                </a:gridCol>
              </a:tblGrid>
              <a:tr h="398884">
                <a:tc>
                  <a:txBody>
                    <a:bodyPr/>
                    <a:lstStyle/>
                    <a:p>
                      <a:pPr algn="ctr"/>
                      <a:endParaRPr lang="en-US" sz="2400" dirty="0"/>
                    </a:p>
                  </a:txBody>
                  <a:tcPr anchor="ctr">
                    <a:lnR w="12700" cap="flat" cmpd="sng" algn="ctr">
                      <a:solidFill>
                        <a:schemeClr val="tx1"/>
                      </a:solidFill>
                      <a:prstDash val="solid"/>
                      <a:round/>
                      <a:headEnd type="none" w="med" len="med"/>
                      <a:tailEnd type="none" w="med" len="med"/>
                    </a:lnR>
                  </a:tcPr>
                </a:tc>
                <a:tc>
                  <a:txBody>
                    <a:bodyPr/>
                    <a:lstStyle/>
                    <a:p>
                      <a:pPr algn="ctr"/>
                      <a:r>
                        <a:rPr lang="en-US" sz="2400" dirty="0"/>
                        <a:t>Bacterial</a:t>
                      </a:r>
                    </a:p>
                  </a:txBody>
                  <a:tcPr anchor="ctr">
                    <a:lnL w="12700" cap="flat" cmpd="sng" algn="ctr">
                      <a:solidFill>
                        <a:schemeClr val="tx1"/>
                      </a:solidFill>
                      <a:prstDash val="solid"/>
                      <a:round/>
                      <a:headEnd type="none" w="med" len="med"/>
                      <a:tailEnd type="none" w="med" len="med"/>
                    </a:lnL>
                  </a:tcPr>
                </a:tc>
                <a:tc>
                  <a:txBody>
                    <a:bodyPr/>
                    <a:lstStyle/>
                    <a:p>
                      <a:pPr algn="ctr"/>
                      <a:r>
                        <a:rPr lang="en-US" sz="2400" dirty="0"/>
                        <a:t>Viral</a:t>
                      </a:r>
                    </a:p>
                  </a:txBody>
                  <a:tcPr anchor="ctr"/>
                </a:tc>
                <a:tc>
                  <a:txBody>
                    <a:bodyPr/>
                    <a:lstStyle/>
                    <a:p>
                      <a:pPr algn="ctr"/>
                      <a:r>
                        <a:rPr lang="en-US" sz="2400" dirty="0"/>
                        <a:t>TB/Fungal</a:t>
                      </a:r>
                    </a:p>
                  </a:txBody>
                  <a:tcPr anchor="ctr"/>
                </a:tc>
                <a:extLst>
                  <a:ext uri="{0D108BD9-81ED-4DB2-BD59-A6C34878D82A}">
                    <a16:rowId xmlns:a16="http://schemas.microsoft.com/office/drawing/2014/main" val="834983083"/>
                  </a:ext>
                </a:extLst>
              </a:tr>
              <a:tr h="3988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Appearance</a:t>
                      </a:r>
                    </a:p>
                  </a:txBody>
                  <a:tcPr anchor="ctr">
                    <a:lnR w="12700" cap="flat" cmpd="sng" algn="ctr">
                      <a:solidFill>
                        <a:schemeClr val="tx1"/>
                      </a:solidFill>
                      <a:prstDash val="solid"/>
                      <a:round/>
                      <a:headEnd type="none" w="med" len="med"/>
                      <a:tailEnd type="none" w="med" len="med"/>
                    </a:lnR>
                  </a:tcPr>
                </a:tc>
                <a:tc>
                  <a:txBody>
                    <a:bodyPr/>
                    <a:lstStyle/>
                    <a:p>
                      <a:pPr algn="ctr"/>
                      <a:r>
                        <a:rPr lang="en-GB" sz="2400" dirty="0"/>
                        <a:t>Turbid</a:t>
                      </a:r>
                      <a:endParaRPr lang="en-US" sz="2400" dirty="0"/>
                    </a:p>
                  </a:txBody>
                  <a:tcPr anchor="ctr">
                    <a:lnL w="12700" cap="flat" cmpd="sng" algn="ctr">
                      <a:solidFill>
                        <a:schemeClr val="tx1"/>
                      </a:solidFill>
                      <a:prstDash val="solid"/>
                      <a:round/>
                      <a:headEnd type="none" w="med" len="med"/>
                      <a:tailEnd type="none" w="med" len="med"/>
                    </a:lnL>
                  </a:tcPr>
                </a:tc>
                <a:tc>
                  <a:txBody>
                    <a:bodyPr/>
                    <a:lstStyle/>
                    <a:p>
                      <a:pPr algn="ctr"/>
                      <a:r>
                        <a:rPr lang="en-US" sz="2400" dirty="0"/>
                        <a:t>Clear</a:t>
                      </a:r>
                    </a:p>
                  </a:txBody>
                  <a:tcPr anchor="ctr"/>
                </a:tc>
                <a:tc>
                  <a:txBody>
                    <a:bodyPr/>
                    <a:lstStyle/>
                    <a:p>
                      <a:pPr algn="ctr"/>
                      <a:r>
                        <a:rPr lang="en-GB" sz="2400" dirty="0"/>
                        <a:t>Turbid</a:t>
                      </a:r>
                      <a:endParaRPr lang="en-US" sz="2400" dirty="0"/>
                    </a:p>
                  </a:txBody>
                  <a:tcPr anchor="ctr"/>
                </a:tc>
                <a:extLst>
                  <a:ext uri="{0D108BD9-81ED-4DB2-BD59-A6C34878D82A}">
                    <a16:rowId xmlns:a16="http://schemas.microsoft.com/office/drawing/2014/main" val="3301946318"/>
                  </a:ext>
                </a:extLst>
              </a:tr>
              <a:tr h="398884">
                <a:tc>
                  <a:txBody>
                    <a:bodyPr/>
                    <a:lstStyle/>
                    <a:p>
                      <a:pPr algn="ctr"/>
                      <a:r>
                        <a:rPr lang="en-US" sz="2400" dirty="0"/>
                        <a:t>Cell count</a:t>
                      </a:r>
                    </a:p>
                  </a:txBody>
                  <a:tcPr anchor="ctr">
                    <a:lnR w="12700" cap="flat" cmpd="sng" algn="ctr">
                      <a:solidFill>
                        <a:schemeClr val="tx1"/>
                      </a:solidFill>
                      <a:prstDash val="solid"/>
                      <a:round/>
                      <a:headEnd type="none" w="med" len="med"/>
                      <a:tailEnd type="none" w="med" len="med"/>
                    </a:lnR>
                  </a:tcPr>
                </a:tc>
                <a:tc>
                  <a:txBody>
                    <a:bodyPr/>
                    <a:lstStyle/>
                    <a:p>
                      <a:pPr algn="ctr"/>
                      <a:r>
                        <a:rPr lang="en-US" sz="2400" dirty="0"/>
                        <a:t>&gt;1000</a:t>
                      </a:r>
                    </a:p>
                  </a:txBody>
                  <a:tcPr anchor="ctr">
                    <a:lnL w="12700" cap="flat" cmpd="sng" algn="ctr">
                      <a:solidFill>
                        <a:schemeClr val="tx1"/>
                      </a:solidFill>
                      <a:prstDash val="solid"/>
                      <a:round/>
                      <a:headEnd type="none" w="med" len="med"/>
                      <a:tailEnd type="none" w="med" len="med"/>
                    </a:lnL>
                  </a:tcPr>
                </a:tc>
                <a:tc>
                  <a:txBody>
                    <a:bodyPr/>
                    <a:lstStyle/>
                    <a:p>
                      <a:pPr algn="ctr"/>
                      <a:r>
                        <a:rPr lang="en-US" sz="2400" dirty="0"/>
                        <a:t>5-1000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&gt;1000</a:t>
                      </a:r>
                    </a:p>
                  </a:txBody>
                  <a:tcPr anchor="ctr"/>
                </a:tc>
                <a:extLst>
                  <a:ext uri="{0D108BD9-81ED-4DB2-BD59-A6C34878D82A}">
                    <a16:rowId xmlns:a16="http://schemas.microsoft.com/office/drawing/2014/main" val="2597765485"/>
                  </a:ext>
                </a:extLst>
              </a:tr>
              <a:tr h="398884">
                <a:tc>
                  <a:txBody>
                    <a:bodyPr/>
                    <a:lstStyle/>
                    <a:p>
                      <a:pPr algn="ctr"/>
                      <a:r>
                        <a:rPr lang="en-US" sz="2400" dirty="0"/>
                        <a:t>Cell differential</a:t>
                      </a:r>
                    </a:p>
                  </a:txBody>
                  <a:tcPr anchor="ctr">
                    <a:lnR w="12700" cap="flat" cmpd="sng" algn="ctr">
                      <a:solidFill>
                        <a:schemeClr val="tx1"/>
                      </a:solidFill>
                      <a:prstDash val="solid"/>
                      <a:round/>
                      <a:headEnd type="none" w="med" len="med"/>
                      <a:tailEnd type="none" w="med" len="med"/>
                    </a:lnR>
                  </a:tcPr>
                </a:tc>
                <a:tc>
                  <a:txBody>
                    <a:bodyPr/>
                    <a:lstStyle/>
                    <a:p>
                      <a:pPr algn="ctr"/>
                      <a:r>
                        <a:rPr lang="en-US" sz="2400" dirty="0">
                          <a:latin typeface="Arial" panose="020B0604020202020204" pitchFamily="34" charset="0"/>
                          <a:cs typeface="Arial" panose="020B0604020202020204" pitchFamily="34" charset="0"/>
                        </a:rPr>
                        <a:t>↑</a:t>
                      </a:r>
                      <a:r>
                        <a:rPr lang="en-US" sz="2400" dirty="0"/>
                        <a:t> Neutrophils</a:t>
                      </a:r>
                    </a:p>
                  </a:txBody>
                  <a:tcPr anchor="ctr">
                    <a:lnL w="12700" cap="flat" cmpd="sng" algn="ctr">
                      <a:solidFill>
                        <a:schemeClr val="tx1"/>
                      </a:solidFill>
                      <a:prstDash val="solid"/>
                      <a:round/>
                      <a:headEnd type="none" w="med" len="med"/>
                      <a:tailEnd type="none" w="med" len="med"/>
                    </a:lnL>
                  </a:tcPr>
                </a:tc>
                <a:tc>
                  <a:txBody>
                    <a:bodyPr/>
                    <a:lstStyle/>
                    <a:p>
                      <a:pPr algn="ctr"/>
                      <a:r>
                        <a:rPr lang="en-US" sz="2400" dirty="0">
                          <a:latin typeface="Arial" panose="020B0604020202020204" pitchFamily="34" charset="0"/>
                          <a:cs typeface="Arial" panose="020B0604020202020204" pitchFamily="34" charset="0"/>
                        </a:rPr>
                        <a:t>↑</a:t>
                      </a:r>
                      <a:r>
                        <a:rPr lang="en-US" sz="2400" dirty="0"/>
                        <a:t> Lymphocytes</a:t>
                      </a:r>
                    </a:p>
                  </a:txBody>
                  <a:tcPr anchor="ctr"/>
                </a:tc>
                <a:tc>
                  <a:txBody>
                    <a:bodyPr/>
                    <a:lstStyle/>
                    <a:p>
                      <a:pPr algn="ctr"/>
                      <a:r>
                        <a:rPr lang="en-US" sz="2400" dirty="0">
                          <a:latin typeface="Arial" panose="020B0604020202020204" pitchFamily="34" charset="0"/>
                          <a:cs typeface="Arial" panose="020B0604020202020204" pitchFamily="34" charset="0"/>
                        </a:rPr>
                        <a:t>↑</a:t>
                      </a:r>
                      <a:r>
                        <a:rPr lang="en-US" sz="2400" dirty="0"/>
                        <a:t> Lymphocytes</a:t>
                      </a:r>
                    </a:p>
                  </a:txBody>
                  <a:tcPr anchor="ctr"/>
                </a:tc>
                <a:extLst>
                  <a:ext uri="{0D108BD9-81ED-4DB2-BD59-A6C34878D82A}">
                    <a16:rowId xmlns:a16="http://schemas.microsoft.com/office/drawing/2014/main" val="4073233043"/>
                  </a:ext>
                </a:extLst>
              </a:tr>
              <a:tr h="3988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Opening</a:t>
                      </a:r>
                      <a:r>
                        <a:rPr lang="en-GB" sz="2400" baseline="0" dirty="0"/>
                        <a:t> pressure</a:t>
                      </a:r>
                      <a:endParaRPr lang="en-GB" sz="2400" dirty="0"/>
                    </a:p>
                  </a:txBody>
                  <a:tcPr anchor="ctr">
                    <a:lnR w="12700" cap="flat" cmpd="sng" algn="ctr">
                      <a:solidFill>
                        <a:schemeClr val="tx1"/>
                      </a:solidFill>
                      <a:prstDash val="solid"/>
                      <a:round/>
                      <a:headEnd type="none" w="med" len="med"/>
                      <a:tailEnd type="none" w="med" len="med"/>
                    </a:lnR>
                  </a:tcPr>
                </a:tc>
                <a:tc>
                  <a:txBody>
                    <a:bodyPr/>
                    <a:lstStyle/>
                    <a:p>
                      <a:pPr algn="ctr"/>
                      <a:r>
                        <a:rPr lang="en-GB" sz="2400" dirty="0"/>
                        <a:t>Elevated (&gt;250)</a:t>
                      </a:r>
                      <a:endParaRPr lang="en-US" sz="2400" dirty="0"/>
                    </a:p>
                  </a:txBody>
                  <a:tcPr anchor="ctr">
                    <a:lnL w="12700" cap="flat" cmpd="sng" algn="ctr">
                      <a:solidFill>
                        <a:schemeClr val="tx1"/>
                      </a:solidFill>
                      <a:prstDash val="solid"/>
                      <a:round/>
                      <a:headEnd type="none" w="med" len="med"/>
                      <a:tailEnd type="none" w="med" len="med"/>
                    </a:lnL>
                  </a:tcPr>
                </a:tc>
                <a:tc>
                  <a:txBody>
                    <a:bodyPr/>
                    <a:lstStyle/>
                    <a:p>
                      <a:pPr algn="ctr"/>
                      <a:r>
                        <a:rPr lang="en-US" sz="2400" dirty="0">
                          <a:latin typeface="Arial" panose="020B0604020202020204" pitchFamily="34" charset="0"/>
                          <a:cs typeface="Arial" panose="020B0604020202020204" pitchFamily="34" charset="0"/>
                        </a:rPr>
                        <a:t>↑</a:t>
                      </a:r>
                      <a:r>
                        <a:rPr lang="en-US" sz="2400" dirty="0"/>
                        <a:t>  or Normal</a:t>
                      </a:r>
                    </a:p>
                  </a:txBody>
                  <a:tcPr anchor="ctr"/>
                </a:tc>
                <a:tc>
                  <a:txBody>
                    <a:bodyPr/>
                    <a:lstStyle/>
                    <a:p>
                      <a:pPr algn="ctr"/>
                      <a:r>
                        <a:rPr lang="en-GB" sz="2400" dirty="0"/>
                        <a:t>Elevated (&gt;250)</a:t>
                      </a:r>
                      <a:endParaRPr lang="en-US" sz="2400" dirty="0"/>
                    </a:p>
                  </a:txBody>
                  <a:tcPr anchor="ctr"/>
                </a:tc>
                <a:extLst>
                  <a:ext uri="{0D108BD9-81ED-4DB2-BD59-A6C34878D82A}">
                    <a16:rowId xmlns:a16="http://schemas.microsoft.com/office/drawing/2014/main" val="754745640"/>
                  </a:ext>
                </a:extLst>
              </a:tr>
              <a:tr h="398884">
                <a:tc>
                  <a:txBody>
                    <a:bodyPr/>
                    <a:lstStyle/>
                    <a:p>
                      <a:pPr algn="ctr"/>
                      <a:r>
                        <a:rPr lang="en-US" sz="2400" dirty="0"/>
                        <a:t>Protein</a:t>
                      </a:r>
                    </a:p>
                  </a:txBody>
                  <a:tcPr anchor="ctr">
                    <a:lnR w="12700" cap="flat" cmpd="sng" algn="ctr">
                      <a:solidFill>
                        <a:schemeClr val="tx1"/>
                      </a:solidFill>
                      <a:prstDash val="solid"/>
                      <a:round/>
                      <a:headEnd type="none" w="med" len="med"/>
                      <a:tailEnd type="none" w="med" len="med"/>
                    </a:lnR>
                  </a:tcPr>
                </a:tc>
                <a:tc>
                  <a:txBody>
                    <a:bodyPr/>
                    <a:lstStyle/>
                    <a:p>
                      <a:pPr algn="ctr"/>
                      <a:r>
                        <a:rPr lang="en-US" sz="2400" dirty="0">
                          <a:latin typeface="Arial" panose="020B0604020202020204" pitchFamily="34" charset="0"/>
                          <a:cs typeface="Arial" panose="020B0604020202020204" pitchFamily="34" charset="0"/>
                        </a:rPr>
                        <a:t>↑</a:t>
                      </a:r>
                      <a:r>
                        <a:rPr lang="en-US" sz="2400" dirty="0"/>
                        <a:t> </a:t>
                      </a:r>
                    </a:p>
                  </a:txBody>
                  <a:tcPr anchor="ctr">
                    <a:lnL w="12700" cap="flat" cmpd="sng" algn="ctr">
                      <a:solidFill>
                        <a:schemeClr val="tx1"/>
                      </a:solidFill>
                      <a:prstDash val="solid"/>
                      <a:round/>
                      <a:headEnd type="none" w="med" len="med"/>
                      <a:tailEnd type="none" w="med" len="med"/>
                    </a:lnL>
                  </a:tcPr>
                </a:tc>
                <a:tc>
                  <a:txBody>
                    <a:bodyPr/>
                    <a:lstStyle/>
                    <a:p>
                      <a:pPr algn="ctr"/>
                      <a:r>
                        <a:rPr lang="en-US" sz="2400" dirty="0">
                          <a:latin typeface="Arial" panose="020B0604020202020204" pitchFamily="34" charset="0"/>
                          <a:cs typeface="Arial" panose="020B0604020202020204" pitchFamily="34" charset="0"/>
                        </a:rPr>
                        <a:t>↑</a:t>
                      </a:r>
                      <a:r>
                        <a:rPr lang="en-US" sz="2400" dirty="0"/>
                        <a:t>  or Normal</a:t>
                      </a:r>
                    </a:p>
                  </a:txBody>
                  <a:tcPr anchor="ctr"/>
                </a:tc>
                <a:tc>
                  <a:txBody>
                    <a:bodyPr/>
                    <a:lstStyle/>
                    <a:p>
                      <a:pPr algn="ctr"/>
                      <a:r>
                        <a:rPr lang="en-US" sz="2400" dirty="0">
                          <a:latin typeface="Arial" panose="020B0604020202020204" pitchFamily="34" charset="0"/>
                          <a:cs typeface="Arial" panose="020B0604020202020204" pitchFamily="34" charset="0"/>
                        </a:rPr>
                        <a:t>↑</a:t>
                      </a:r>
                      <a:r>
                        <a:rPr lang="en-US" sz="2400" dirty="0"/>
                        <a:t> </a:t>
                      </a:r>
                    </a:p>
                  </a:txBody>
                  <a:tcPr anchor="ctr"/>
                </a:tc>
                <a:extLst>
                  <a:ext uri="{0D108BD9-81ED-4DB2-BD59-A6C34878D82A}">
                    <a16:rowId xmlns:a16="http://schemas.microsoft.com/office/drawing/2014/main" val="120504530"/>
                  </a:ext>
                </a:extLst>
              </a:tr>
              <a:tr h="398884">
                <a:tc>
                  <a:txBody>
                    <a:bodyPr/>
                    <a:lstStyle/>
                    <a:p>
                      <a:pPr algn="ctr"/>
                      <a:r>
                        <a:rPr lang="en-US" sz="2400" dirty="0"/>
                        <a:t>Glucose</a:t>
                      </a: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a:t>
                      </a:r>
                      <a:endParaRPr lang="en-US" sz="2400" dirty="0"/>
                    </a:p>
                  </a:txBody>
                  <a:tcPr anchor="ctr">
                    <a:lnL w="12700" cap="flat" cmpd="sng" algn="ctr">
                      <a:solidFill>
                        <a:schemeClr val="tx1"/>
                      </a:solidFill>
                      <a:prstDash val="solid"/>
                      <a:round/>
                      <a:headEnd type="none" w="med" len="med"/>
                      <a:tailEnd type="none" w="med" len="med"/>
                    </a:lnL>
                  </a:tcPr>
                </a:tc>
                <a:tc>
                  <a:txBody>
                    <a:bodyPr/>
                    <a:lstStyle/>
                    <a:p>
                      <a:pPr algn="ctr"/>
                      <a:r>
                        <a:rPr lang="en-US" sz="2400" dirty="0"/>
                        <a:t>Normal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a:t>
                      </a:r>
                      <a:endParaRPr lang="en-US" sz="2400" dirty="0"/>
                    </a:p>
                  </a:txBody>
                  <a:tcPr anchor="ctr"/>
                </a:tc>
                <a:extLst>
                  <a:ext uri="{0D108BD9-81ED-4DB2-BD59-A6C34878D82A}">
                    <a16:rowId xmlns:a16="http://schemas.microsoft.com/office/drawing/2014/main" val="605460976"/>
                  </a:ext>
                </a:extLst>
              </a:tr>
            </a:tbl>
          </a:graphicData>
        </a:graphic>
      </p:graphicFrame>
    </p:spTree>
    <p:extLst>
      <p:ext uri="{BB962C8B-B14F-4D97-AF65-F5344CB8AC3E}">
        <p14:creationId xmlns:p14="http://schemas.microsoft.com/office/powerpoint/2010/main" val="1827616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26F3F-A8D1-F2EF-DB52-948484660C04}"/>
              </a:ext>
            </a:extLst>
          </p:cNvPr>
          <p:cNvSpPr>
            <a:spLocks noGrp="1"/>
          </p:cNvSpPr>
          <p:nvPr>
            <p:ph type="title"/>
          </p:nvPr>
        </p:nvSpPr>
        <p:spPr/>
        <p:txBody>
          <a:bodyPr/>
          <a:lstStyle/>
          <a:p>
            <a:r>
              <a:rPr lang="en-US" sz="4400" dirty="0"/>
              <a:t>Quadrantanopia</a:t>
            </a:r>
            <a:endParaRPr lang="en-US" dirty="0"/>
          </a:p>
        </p:txBody>
      </p:sp>
      <p:sp>
        <p:nvSpPr>
          <p:cNvPr id="3" name="Content Placeholder 2">
            <a:extLst>
              <a:ext uri="{FF2B5EF4-FFF2-40B4-BE49-F238E27FC236}">
                <a16:creationId xmlns:a16="http://schemas.microsoft.com/office/drawing/2014/main" id="{134A2A55-700C-4777-699D-4319B8130042}"/>
              </a:ext>
            </a:extLst>
          </p:cNvPr>
          <p:cNvSpPr>
            <a:spLocks noGrp="1"/>
          </p:cNvSpPr>
          <p:nvPr>
            <p:ph idx="1"/>
          </p:nvPr>
        </p:nvSpPr>
        <p:spPr>
          <a:xfrm>
            <a:off x="838200" y="1305026"/>
            <a:ext cx="5935824" cy="4723808"/>
          </a:xfrm>
        </p:spPr>
        <p:txBody>
          <a:bodyPr>
            <a:normAutofit/>
          </a:bodyPr>
          <a:lstStyle/>
          <a:p>
            <a:r>
              <a:rPr lang="en-US" sz="2400" b="1" dirty="0"/>
              <a:t>Superior quadrantanopia</a:t>
            </a:r>
          </a:p>
          <a:p>
            <a:pPr lvl="1"/>
            <a:r>
              <a:rPr lang="en-US" sz="2000" dirty="0"/>
              <a:t>Described as “pie in the sky”</a:t>
            </a:r>
          </a:p>
          <a:p>
            <a:pPr lvl="1"/>
            <a:r>
              <a:rPr lang="en-US" sz="2000" dirty="0"/>
              <a:t>Causes are strokes, tumors and traumas.</a:t>
            </a:r>
          </a:p>
          <a:p>
            <a:pPr lvl="1"/>
            <a:r>
              <a:rPr lang="en-US" sz="2000" dirty="0"/>
              <a:t>Occurs when the lesion affects the temporal lobe (inferior fibers of the optic radiation, i.e., Meyer’s loop).</a:t>
            </a:r>
          </a:p>
          <a:p>
            <a:pPr lvl="1"/>
            <a:r>
              <a:rPr lang="en-US" sz="2000" dirty="0"/>
              <a:t>Pupillary reflex is normal.</a:t>
            </a:r>
          </a:p>
          <a:p>
            <a:r>
              <a:rPr lang="en-US" sz="2400" b="1" dirty="0"/>
              <a:t>Inferior quadrantanopia</a:t>
            </a:r>
          </a:p>
          <a:p>
            <a:pPr lvl="1"/>
            <a:r>
              <a:rPr lang="en-US" sz="2000" dirty="0"/>
              <a:t>Described as “pie in the floor”.</a:t>
            </a:r>
          </a:p>
          <a:p>
            <a:pPr lvl="1"/>
            <a:r>
              <a:rPr lang="en-US" sz="2000" dirty="0"/>
              <a:t>Causes are also strokes, tumors and traumas.</a:t>
            </a:r>
          </a:p>
          <a:p>
            <a:pPr lvl="1"/>
            <a:r>
              <a:rPr lang="en-US" sz="2000" dirty="0"/>
              <a:t>Occurs when the lesion affects the parietal lobe (superior fibers of the optic radiation, i.e., Baum’s loop)..</a:t>
            </a:r>
          </a:p>
          <a:p>
            <a:pPr lvl="1"/>
            <a:r>
              <a:rPr lang="en-US" sz="2000" dirty="0"/>
              <a:t>Pupillary reflexes are also normal.</a:t>
            </a:r>
          </a:p>
        </p:txBody>
      </p:sp>
      <p:sp>
        <p:nvSpPr>
          <p:cNvPr id="5" name="TextBox 4">
            <a:extLst>
              <a:ext uri="{FF2B5EF4-FFF2-40B4-BE49-F238E27FC236}">
                <a16:creationId xmlns:a16="http://schemas.microsoft.com/office/drawing/2014/main" id="{0F4358C2-78CA-CC5C-12D1-965DAE0827F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pSp>
        <p:nvGrpSpPr>
          <p:cNvPr id="14" name="Group 13">
            <a:extLst>
              <a:ext uri="{FF2B5EF4-FFF2-40B4-BE49-F238E27FC236}">
                <a16:creationId xmlns:a16="http://schemas.microsoft.com/office/drawing/2014/main" id="{25DB4D11-FB41-9ED0-27EF-6141F96705E4}"/>
              </a:ext>
            </a:extLst>
          </p:cNvPr>
          <p:cNvGrpSpPr/>
          <p:nvPr/>
        </p:nvGrpSpPr>
        <p:grpSpPr>
          <a:xfrm>
            <a:off x="6883657" y="1305025"/>
            <a:ext cx="4470143" cy="4723809"/>
            <a:chOff x="6883657" y="1305025"/>
            <a:chExt cx="4470143" cy="4723809"/>
          </a:xfrm>
        </p:grpSpPr>
        <p:pic>
          <p:nvPicPr>
            <p:cNvPr id="15" name="Picture 14" descr="A picture containing text&#10;&#10;Description automatically generated">
              <a:extLst>
                <a:ext uri="{FF2B5EF4-FFF2-40B4-BE49-F238E27FC236}">
                  <a16:creationId xmlns:a16="http://schemas.microsoft.com/office/drawing/2014/main" id="{29DB85AA-C70D-D11A-B115-EDC652883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657" y="1305025"/>
              <a:ext cx="4470143" cy="2268597"/>
            </a:xfrm>
            <a:prstGeom prst="rect">
              <a:avLst/>
            </a:prstGeom>
            <a:ln>
              <a:noFill/>
            </a:ln>
            <a:effectLst>
              <a:outerShdw blurRad="292100" dist="139700" dir="2700000" algn="tl" rotWithShape="0">
                <a:srgbClr val="333333">
                  <a:alpha val="65000"/>
                </a:srgbClr>
              </a:outerShdw>
            </a:effectLst>
          </p:spPr>
        </p:pic>
        <p:pic>
          <p:nvPicPr>
            <p:cNvPr id="16" name="Picture 15" descr="A picture containing text&#10;&#10;Description automatically generated">
              <a:extLst>
                <a:ext uri="{FF2B5EF4-FFF2-40B4-BE49-F238E27FC236}">
                  <a16:creationId xmlns:a16="http://schemas.microsoft.com/office/drawing/2014/main" id="{8D36C936-2098-32A0-FDD1-D986383A8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570" y="3760237"/>
              <a:ext cx="4448230" cy="226859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8541290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6115-9A1B-FEA7-245F-9254591616D2}"/>
              </a:ext>
            </a:extLst>
          </p:cNvPr>
          <p:cNvSpPr>
            <a:spLocks noGrp="1"/>
          </p:cNvSpPr>
          <p:nvPr>
            <p:ph type="title"/>
          </p:nvPr>
        </p:nvSpPr>
        <p:spPr/>
        <p:txBody>
          <a:bodyPr/>
          <a:lstStyle/>
          <a:p>
            <a:r>
              <a:rPr lang="en-US" dirty="0"/>
              <a:t>CSF Meningitis Findings</a:t>
            </a:r>
          </a:p>
        </p:txBody>
      </p:sp>
      <p:sp>
        <p:nvSpPr>
          <p:cNvPr id="3" name="Content Placeholder 2">
            <a:extLst>
              <a:ext uri="{FF2B5EF4-FFF2-40B4-BE49-F238E27FC236}">
                <a16:creationId xmlns:a16="http://schemas.microsoft.com/office/drawing/2014/main" id="{D5E10712-84B3-0FDF-1FD5-BBD02166A83F}"/>
              </a:ext>
            </a:extLst>
          </p:cNvPr>
          <p:cNvSpPr>
            <a:spLocks noGrp="1"/>
          </p:cNvSpPr>
          <p:nvPr>
            <p:ph idx="1"/>
          </p:nvPr>
        </p:nvSpPr>
        <p:spPr>
          <a:xfrm>
            <a:off x="838200" y="1224310"/>
            <a:ext cx="5939672" cy="2204690"/>
          </a:xfrm>
        </p:spPr>
        <p:txBody>
          <a:bodyPr/>
          <a:lstStyle/>
          <a:p>
            <a:r>
              <a:rPr lang="en-US" dirty="0"/>
              <a:t>Which type of meningitis is A,B</a:t>
            </a:r>
          </a:p>
          <a:p>
            <a:pPr marL="914400" lvl="1" indent="-457200">
              <a:buFont typeface="+mj-lt"/>
              <a:buAutoNum type="alphaUcPeriod"/>
            </a:pPr>
            <a:r>
              <a:rPr lang="en-US" dirty="0"/>
              <a:t>A:bacterial B:TB</a:t>
            </a:r>
          </a:p>
          <a:p>
            <a:pPr marL="914400" lvl="1" indent="-457200">
              <a:buFont typeface="+mj-lt"/>
              <a:buAutoNum type="alphaUcPeriod"/>
            </a:pPr>
            <a:r>
              <a:rPr lang="en-US" dirty="0"/>
              <a:t>A:TB, B:bacterial</a:t>
            </a:r>
          </a:p>
          <a:p>
            <a:pPr marL="914400" lvl="1" indent="-457200">
              <a:buFont typeface="+mj-lt"/>
              <a:buAutoNum type="alphaUcPeriod"/>
            </a:pPr>
            <a:r>
              <a:rPr lang="en-US" dirty="0">
                <a:solidFill>
                  <a:srgbClr val="FF0000"/>
                </a:solidFill>
              </a:rPr>
              <a:t>A:bacterial, B:viral</a:t>
            </a:r>
            <a:endParaRPr lang="en-US" dirty="0"/>
          </a:p>
          <a:p>
            <a:pPr lvl="1"/>
            <a:r>
              <a:rPr lang="en-US" dirty="0"/>
              <a:t>(glucose marginally low =</a:t>
            </a:r>
            <a:r>
              <a:rPr lang="ar-JO" dirty="0"/>
              <a:t> </a:t>
            </a:r>
            <a:r>
              <a:rPr lang="en-US" dirty="0"/>
              <a:t>slightly low)</a:t>
            </a:r>
          </a:p>
          <a:p>
            <a:endParaRPr lang="en-US" dirty="0"/>
          </a:p>
        </p:txBody>
      </p:sp>
      <p:pic>
        <p:nvPicPr>
          <p:cNvPr id="6" name="Picture 2" descr="AUDITED Text Written on Green Vintage Stamp Stock Illustration -  Illustration of button, vintage: 214336989">
            <a:extLst>
              <a:ext uri="{FF2B5EF4-FFF2-40B4-BE49-F238E27FC236}">
                <a16:creationId xmlns:a16="http://schemas.microsoft.com/office/drawing/2014/main" id="{1E82561E-E5B4-EF37-0632-1EBD8FE2F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93C98186-49B1-EDDD-4678-2B03DEF6213C}"/>
              </a:ext>
            </a:extLst>
          </p:cNvPr>
          <p:cNvGraphicFramePr>
            <a:graphicFrameLocks noGrp="1"/>
          </p:cNvGraphicFramePr>
          <p:nvPr/>
        </p:nvGraphicFramePr>
        <p:xfrm>
          <a:off x="6890994" y="3566009"/>
          <a:ext cx="4462815" cy="2674620"/>
        </p:xfrm>
        <a:graphic>
          <a:graphicData uri="http://schemas.openxmlformats.org/drawingml/2006/table">
            <a:tbl>
              <a:tblPr firstRow="1" bandRow="1">
                <a:tableStyleId>{6E25E649-3F16-4E02-A733-19D2CDBF48F0}</a:tableStyleId>
              </a:tblPr>
              <a:tblGrid>
                <a:gridCol w="1487605">
                  <a:extLst>
                    <a:ext uri="{9D8B030D-6E8A-4147-A177-3AD203B41FA5}">
                      <a16:colId xmlns:a16="http://schemas.microsoft.com/office/drawing/2014/main" val="20000"/>
                    </a:ext>
                  </a:extLst>
                </a:gridCol>
                <a:gridCol w="1487605">
                  <a:extLst>
                    <a:ext uri="{9D8B030D-6E8A-4147-A177-3AD203B41FA5}">
                      <a16:colId xmlns:a16="http://schemas.microsoft.com/office/drawing/2014/main" val="20001"/>
                    </a:ext>
                  </a:extLst>
                </a:gridCol>
                <a:gridCol w="1487605">
                  <a:extLst>
                    <a:ext uri="{9D8B030D-6E8A-4147-A177-3AD203B41FA5}">
                      <a16:colId xmlns:a16="http://schemas.microsoft.com/office/drawing/2014/main" val="20002"/>
                    </a:ext>
                  </a:extLst>
                </a:gridCol>
              </a:tblGrid>
              <a:tr h="198374">
                <a:tc>
                  <a:txBody>
                    <a:bodyPr/>
                    <a:lstStyle/>
                    <a:p>
                      <a:pPr algn="ctr"/>
                      <a:endParaRPr lang="en-GB" sz="1600" dirty="0"/>
                    </a:p>
                  </a:txBody>
                  <a:tcPr marL="68580" marR="68580" marT="34290" marB="34290" anchor="ctr"/>
                </a:tc>
                <a:tc>
                  <a:txBody>
                    <a:bodyPr/>
                    <a:lstStyle/>
                    <a:p>
                      <a:pPr algn="ctr"/>
                      <a:r>
                        <a:rPr lang="en-GB" sz="1600" dirty="0"/>
                        <a:t>A</a:t>
                      </a:r>
                    </a:p>
                  </a:txBody>
                  <a:tcPr marL="68580" marR="68580" marT="34290" marB="34290" anchor="ctr"/>
                </a:tc>
                <a:tc>
                  <a:txBody>
                    <a:bodyPr/>
                    <a:lstStyle/>
                    <a:p>
                      <a:pPr algn="ctr"/>
                      <a:r>
                        <a:rPr lang="en-GB" sz="1600" dirty="0"/>
                        <a:t>B</a:t>
                      </a:r>
                    </a:p>
                  </a:txBody>
                  <a:tcPr marL="68580" marR="68580" marT="34290" marB="34290" anchor="ctr"/>
                </a:tc>
                <a:extLst>
                  <a:ext uri="{0D108BD9-81ED-4DB2-BD59-A6C34878D82A}">
                    <a16:rowId xmlns:a16="http://schemas.microsoft.com/office/drawing/2014/main" val="125795717"/>
                  </a:ext>
                </a:extLst>
              </a:tr>
              <a:tr h="353202">
                <a:tc>
                  <a:txBody>
                    <a:bodyPr/>
                    <a:lstStyle/>
                    <a:p>
                      <a:pPr algn="ctr"/>
                      <a:r>
                        <a:rPr lang="en-GB" sz="1600" dirty="0"/>
                        <a:t>Opening</a:t>
                      </a:r>
                      <a:r>
                        <a:rPr lang="en-GB" sz="1600" baseline="0" dirty="0"/>
                        <a:t> pressure</a:t>
                      </a:r>
                      <a:endParaRPr lang="en-GB" sz="1600" dirty="0"/>
                    </a:p>
                  </a:txBody>
                  <a:tcPr marL="68580" marR="68580" marT="34290" marB="34290" anchor="ctr"/>
                </a:tc>
                <a:tc>
                  <a:txBody>
                    <a:bodyPr/>
                    <a:lstStyle/>
                    <a:p>
                      <a:pPr algn="ctr"/>
                      <a:r>
                        <a:rPr lang="en-GB" sz="1600" dirty="0"/>
                        <a:t>elevated</a:t>
                      </a:r>
                    </a:p>
                  </a:txBody>
                  <a:tcPr marL="68580" marR="68580" marT="34290" marB="34290" anchor="ctr"/>
                </a:tc>
                <a:tc>
                  <a:txBody>
                    <a:bodyPr/>
                    <a:lstStyle/>
                    <a:p>
                      <a:pPr algn="ctr"/>
                      <a:r>
                        <a:rPr lang="en-GB" sz="1600" dirty="0"/>
                        <a:t>elevated</a:t>
                      </a:r>
                    </a:p>
                  </a:txBody>
                  <a:tcPr marL="68580" marR="68580" marT="34290" marB="34290" anchor="ctr"/>
                </a:tc>
                <a:extLst>
                  <a:ext uri="{0D108BD9-81ED-4DB2-BD59-A6C34878D82A}">
                    <a16:rowId xmlns:a16="http://schemas.microsoft.com/office/drawing/2014/main" val="10000"/>
                  </a:ext>
                </a:extLst>
              </a:tr>
              <a:tr h="353202">
                <a:tc>
                  <a:txBody>
                    <a:bodyPr/>
                    <a:lstStyle/>
                    <a:p>
                      <a:pPr algn="ctr"/>
                      <a:r>
                        <a:rPr lang="en-GB" sz="1600" dirty="0"/>
                        <a:t>WBCs</a:t>
                      </a:r>
                    </a:p>
                  </a:txBody>
                  <a:tcPr marL="68580" marR="68580" marT="34290" marB="34290" anchor="ctr"/>
                </a:tc>
                <a:tc>
                  <a:txBody>
                    <a:bodyPr/>
                    <a:lstStyle/>
                    <a:p>
                      <a:pPr algn="ctr"/>
                      <a:r>
                        <a:rPr lang="en-GB" sz="1600" dirty="0"/>
                        <a:t>Elevated</a:t>
                      </a:r>
                      <a:r>
                        <a:rPr lang="en-GB" sz="1600" baseline="0" dirty="0"/>
                        <a:t> mainly lymphocytes</a:t>
                      </a:r>
                      <a:endParaRPr lang="en-GB" sz="1600" dirty="0"/>
                    </a:p>
                  </a:txBody>
                  <a:tcPr marL="68580" marR="68580" marT="34290" marB="34290" anchor="ctr"/>
                </a:tc>
                <a:tc>
                  <a:txBody>
                    <a:bodyPr/>
                    <a:lstStyle/>
                    <a:p>
                      <a:pPr algn="ctr"/>
                      <a:r>
                        <a:rPr lang="en-GB" sz="1600" dirty="0"/>
                        <a:t>Elevated mainly neutrophils</a:t>
                      </a:r>
                    </a:p>
                  </a:txBody>
                  <a:tcPr marL="68580" marR="68580" marT="34290" marB="34290" anchor="ctr"/>
                </a:tc>
                <a:extLst>
                  <a:ext uri="{0D108BD9-81ED-4DB2-BD59-A6C34878D82A}">
                    <a16:rowId xmlns:a16="http://schemas.microsoft.com/office/drawing/2014/main" val="10001"/>
                  </a:ext>
                </a:extLst>
              </a:tr>
              <a:tr h="198374">
                <a:tc>
                  <a:txBody>
                    <a:bodyPr/>
                    <a:lstStyle/>
                    <a:p>
                      <a:pPr algn="ctr"/>
                      <a:r>
                        <a:rPr lang="en-GB" sz="1600" dirty="0"/>
                        <a:t>RBCs</a:t>
                      </a:r>
                    </a:p>
                  </a:txBody>
                  <a:tcPr marL="68580" marR="68580" marT="34290" marB="34290" anchor="ctr"/>
                </a:tc>
                <a:tc>
                  <a:txBody>
                    <a:bodyPr/>
                    <a:lstStyle/>
                    <a:p>
                      <a:pPr algn="ctr"/>
                      <a:r>
                        <a:rPr lang="en-GB" sz="1600" dirty="0"/>
                        <a:t>none</a:t>
                      </a:r>
                    </a:p>
                  </a:txBody>
                  <a:tcPr marL="68580" marR="68580" marT="34290" marB="34290" anchor="ctr"/>
                </a:tc>
                <a:tc>
                  <a:txBody>
                    <a:bodyPr/>
                    <a:lstStyle/>
                    <a:p>
                      <a:pPr algn="ctr"/>
                      <a:r>
                        <a:rPr lang="en-GB" sz="1600" dirty="0"/>
                        <a:t>few</a:t>
                      </a:r>
                    </a:p>
                  </a:txBody>
                  <a:tcPr marL="68580" marR="68580" marT="34290" marB="34290" anchor="ctr"/>
                </a:tc>
                <a:extLst>
                  <a:ext uri="{0D108BD9-81ED-4DB2-BD59-A6C34878D82A}">
                    <a16:rowId xmlns:a16="http://schemas.microsoft.com/office/drawing/2014/main" val="10002"/>
                  </a:ext>
                </a:extLst>
              </a:tr>
              <a:tr h="198374">
                <a:tc>
                  <a:txBody>
                    <a:bodyPr/>
                    <a:lstStyle/>
                    <a:p>
                      <a:pPr algn="ctr"/>
                      <a:r>
                        <a:rPr lang="en-GB" sz="1600" dirty="0"/>
                        <a:t>Glucose</a:t>
                      </a:r>
                    </a:p>
                  </a:txBody>
                  <a:tcPr marL="68580" marR="68580" marT="34290" marB="34290" anchor="ctr"/>
                </a:tc>
                <a:tc>
                  <a:txBody>
                    <a:bodyPr/>
                    <a:lstStyle/>
                    <a:p>
                      <a:pPr algn="ctr"/>
                      <a:r>
                        <a:rPr lang="en-GB" sz="1600" dirty="0"/>
                        <a:t>Significantly low</a:t>
                      </a:r>
                    </a:p>
                  </a:txBody>
                  <a:tcPr marL="68580" marR="68580" marT="34290" marB="34290" anchor="ctr"/>
                </a:tc>
                <a:tc>
                  <a:txBody>
                    <a:bodyPr/>
                    <a:lstStyle/>
                    <a:p>
                      <a:pPr algn="ctr"/>
                      <a:r>
                        <a:rPr lang="en-GB" sz="1600" dirty="0"/>
                        <a:t>low</a:t>
                      </a:r>
                    </a:p>
                  </a:txBody>
                  <a:tcPr marL="68580" marR="68580" marT="34290" marB="34290" anchor="ctr"/>
                </a:tc>
                <a:extLst>
                  <a:ext uri="{0D108BD9-81ED-4DB2-BD59-A6C34878D82A}">
                    <a16:rowId xmlns:a16="http://schemas.microsoft.com/office/drawing/2014/main" val="10003"/>
                  </a:ext>
                </a:extLst>
              </a:tr>
              <a:tr h="198374">
                <a:tc>
                  <a:txBody>
                    <a:bodyPr/>
                    <a:lstStyle/>
                    <a:p>
                      <a:pPr algn="ctr"/>
                      <a:r>
                        <a:rPr lang="en-GB" sz="1600" dirty="0"/>
                        <a:t>Protein</a:t>
                      </a:r>
                    </a:p>
                  </a:txBody>
                  <a:tcPr marL="68580" marR="68580" marT="34290" marB="34290" anchor="ctr"/>
                </a:tc>
                <a:tc>
                  <a:txBody>
                    <a:bodyPr/>
                    <a:lstStyle/>
                    <a:p>
                      <a:pPr algn="ctr"/>
                      <a:r>
                        <a:rPr lang="en-GB" sz="1600" dirty="0"/>
                        <a:t>high</a:t>
                      </a:r>
                    </a:p>
                  </a:txBody>
                  <a:tcPr marL="68580" marR="68580" marT="34290" marB="34290" anchor="ctr"/>
                </a:tc>
                <a:tc>
                  <a:txBody>
                    <a:bodyPr/>
                    <a:lstStyle/>
                    <a:p>
                      <a:pPr algn="ctr"/>
                      <a:r>
                        <a:rPr lang="en-GB" sz="1600" dirty="0"/>
                        <a:t>high</a:t>
                      </a:r>
                    </a:p>
                  </a:txBody>
                  <a:tcPr marL="68580" marR="68580" marT="34290" marB="34290" anchor="ctr"/>
                </a:tc>
                <a:extLst>
                  <a:ext uri="{0D108BD9-81ED-4DB2-BD59-A6C34878D82A}">
                    <a16:rowId xmlns:a16="http://schemas.microsoft.com/office/drawing/2014/main" val="10004"/>
                  </a:ext>
                </a:extLst>
              </a:tr>
              <a:tr h="198374">
                <a:tc>
                  <a:txBody>
                    <a:bodyPr/>
                    <a:lstStyle/>
                    <a:p>
                      <a:pPr algn="ctr"/>
                      <a:r>
                        <a:rPr lang="en-GB" sz="1600" dirty="0"/>
                        <a:t>Appearance </a:t>
                      </a:r>
                    </a:p>
                  </a:txBody>
                  <a:tcPr marL="68580" marR="68580" marT="34290" marB="34290" anchor="ctr"/>
                </a:tc>
                <a:tc>
                  <a:txBody>
                    <a:bodyPr/>
                    <a:lstStyle/>
                    <a:p>
                      <a:pPr algn="ctr"/>
                      <a:r>
                        <a:rPr lang="en-GB" sz="1600" dirty="0"/>
                        <a:t>turbid</a:t>
                      </a:r>
                    </a:p>
                  </a:txBody>
                  <a:tcPr marL="68580" marR="68580" marT="34290" marB="34290" anchor="ctr"/>
                </a:tc>
                <a:tc>
                  <a:txBody>
                    <a:bodyPr/>
                    <a:lstStyle/>
                    <a:p>
                      <a:pPr algn="ctr"/>
                      <a:r>
                        <a:rPr lang="en-GB" sz="1600" dirty="0"/>
                        <a:t>turbid</a:t>
                      </a:r>
                    </a:p>
                  </a:txBody>
                  <a:tcPr marL="68580" marR="68580" marT="34290" marB="34290" anchor="ctr"/>
                </a:tc>
                <a:extLst>
                  <a:ext uri="{0D108BD9-81ED-4DB2-BD59-A6C34878D82A}">
                    <a16:rowId xmlns:a16="http://schemas.microsoft.com/office/drawing/2014/main" val="10005"/>
                  </a:ext>
                </a:extLst>
              </a:tr>
            </a:tbl>
          </a:graphicData>
        </a:graphic>
      </p:graphicFrame>
      <p:sp>
        <p:nvSpPr>
          <p:cNvPr id="9" name="Content Placeholder 2">
            <a:extLst>
              <a:ext uri="{FF2B5EF4-FFF2-40B4-BE49-F238E27FC236}">
                <a16:creationId xmlns:a16="http://schemas.microsoft.com/office/drawing/2014/main" id="{E1C30DF8-8EAB-248E-6105-2F096F288096}"/>
              </a:ext>
            </a:extLst>
          </p:cNvPr>
          <p:cNvSpPr txBox="1">
            <a:spLocks/>
          </p:cNvSpPr>
          <p:nvPr/>
        </p:nvSpPr>
        <p:spPr>
          <a:xfrm>
            <a:off x="838190" y="3566009"/>
            <a:ext cx="5939682" cy="2674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16475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1647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647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2800" b="0" i="0" u="none" strike="noStrike" kern="1200" cap="none" spc="0" normalizeH="0" baseline="0" noProof="0" dirty="0">
                <a:ln>
                  <a:noFill/>
                </a:ln>
                <a:solidFill>
                  <a:srgbClr val="164752"/>
                </a:solidFill>
                <a:effectLst/>
                <a:uLnTx/>
                <a:uFillTx/>
                <a:latin typeface="Calibri" panose="020F0502020204030204"/>
                <a:ea typeface="+mn-ea"/>
                <a:cs typeface="+mn-cs"/>
              </a:rPr>
              <a:t>These are CSF results, what do you expect the cause of these findings in A and in B? </a:t>
            </a:r>
            <a:endParaRPr kumimoji="0" lang="ar-JO" sz="2800" b="0" i="0" u="none" strike="noStrike" kern="1200" cap="none" spc="0" normalizeH="0" baseline="0" noProof="0" dirty="0">
              <a:ln>
                <a:noFill/>
              </a:ln>
              <a:solidFill>
                <a:srgbClr val="164752"/>
              </a:solidFill>
              <a:effectLst/>
              <a:uLnTx/>
              <a:uFillTx/>
              <a:latin typeface="Calibri" panose="020F0502020204030204"/>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164752"/>
                </a:solidFill>
                <a:effectLst/>
                <a:uLnTx/>
                <a:uFillTx/>
                <a:latin typeface="Calibri" panose="020F0502020204030204"/>
                <a:ea typeface="+mn-ea"/>
                <a:cs typeface="+mn-cs"/>
              </a:rPr>
              <a:t>A: TB meningitis</a:t>
            </a:r>
            <a:endParaRPr kumimoji="0" lang="ar-JO" sz="2400" b="0" i="0" u="none" strike="noStrike" kern="1200" cap="none" spc="0" normalizeH="0" baseline="0" noProof="0" dirty="0">
              <a:ln>
                <a:noFill/>
              </a:ln>
              <a:solidFill>
                <a:srgbClr val="164752"/>
              </a:solidFill>
              <a:effectLst/>
              <a:uLnTx/>
              <a:uFillTx/>
              <a:latin typeface="Calibri" panose="020F0502020204030204"/>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164752"/>
                </a:solidFill>
                <a:effectLst/>
                <a:uLnTx/>
                <a:uFillTx/>
                <a:latin typeface="Calibri" panose="020F0502020204030204"/>
                <a:ea typeface="+mn-ea"/>
                <a:cs typeface="+mn-cs"/>
              </a:rPr>
              <a:t>B: Acute bacterial meningitis</a:t>
            </a:r>
          </a:p>
          <a:p>
            <a:pPr marL="0" indent="0">
              <a:buNone/>
            </a:pPr>
            <a:endParaRPr lang="en-US" dirty="0"/>
          </a:p>
          <a:p>
            <a:endParaRPr lang="en-US" dirty="0"/>
          </a:p>
        </p:txBody>
      </p:sp>
      <p:sp>
        <p:nvSpPr>
          <p:cNvPr id="17" name="TextBox 16">
            <a:extLst>
              <a:ext uri="{FF2B5EF4-FFF2-40B4-BE49-F238E27FC236}">
                <a16:creationId xmlns:a16="http://schemas.microsoft.com/office/drawing/2014/main" id="{4D0CC911-B94A-86B0-B2C9-943CA96621CD}"/>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19" name="TextBox 18">
            <a:extLst>
              <a:ext uri="{FF2B5EF4-FFF2-40B4-BE49-F238E27FC236}">
                <a16:creationId xmlns:a16="http://schemas.microsoft.com/office/drawing/2014/main" id="{4E002E28-9210-135E-A683-8FCFCC65CB62}"/>
              </a:ext>
            </a:extLst>
          </p:cNvPr>
          <p:cNvSpPr txBox="1"/>
          <p:nvPr/>
        </p:nvSpPr>
        <p:spPr>
          <a:xfrm>
            <a:off x="37324" y="128615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21" name="TextBox 20">
            <a:extLst>
              <a:ext uri="{FF2B5EF4-FFF2-40B4-BE49-F238E27FC236}">
                <a16:creationId xmlns:a16="http://schemas.microsoft.com/office/drawing/2014/main" id="{AE3490B1-9D80-DA80-0662-1E187C9F2305}"/>
              </a:ext>
            </a:extLst>
          </p:cNvPr>
          <p:cNvSpPr txBox="1"/>
          <p:nvPr/>
        </p:nvSpPr>
        <p:spPr>
          <a:xfrm>
            <a:off x="37324" y="361467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8</a:t>
            </a:r>
            <a:r>
              <a:rPr lang="ar-JO" sz="1400" b="1" dirty="0">
                <a:solidFill>
                  <a:srgbClr val="FF0000"/>
                </a:solidFill>
              </a:rPr>
              <a:t>)</a:t>
            </a:r>
            <a:endParaRPr lang="en-US" sz="1400" b="1" dirty="0">
              <a:solidFill>
                <a:srgbClr val="FF0000"/>
              </a:solidFill>
            </a:endParaRPr>
          </a:p>
        </p:txBody>
      </p:sp>
      <p:cxnSp>
        <p:nvCxnSpPr>
          <p:cNvPr id="23" name="Straight Connector 22">
            <a:extLst>
              <a:ext uri="{FF2B5EF4-FFF2-40B4-BE49-F238E27FC236}">
                <a16:creationId xmlns:a16="http://schemas.microsoft.com/office/drawing/2014/main" id="{81DFE7B1-BF8F-B15D-53D6-86B84E090576}"/>
              </a:ext>
            </a:extLst>
          </p:cNvPr>
          <p:cNvCxnSpPr>
            <a:cxnSpLocks/>
          </p:cNvCxnSpPr>
          <p:nvPr/>
        </p:nvCxnSpPr>
        <p:spPr>
          <a:xfrm>
            <a:off x="838190" y="3489301"/>
            <a:ext cx="10515619"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Content Placeholder 8">
            <a:extLst>
              <a:ext uri="{FF2B5EF4-FFF2-40B4-BE49-F238E27FC236}">
                <a16:creationId xmlns:a16="http://schemas.microsoft.com/office/drawing/2014/main" id="{73F3B79E-803A-4E25-804E-804328C93FC4}"/>
              </a:ext>
            </a:extLst>
          </p:cNvPr>
          <p:cNvPicPr>
            <a:picLocks noChangeAspect="1"/>
          </p:cNvPicPr>
          <p:nvPr/>
        </p:nvPicPr>
        <p:blipFill>
          <a:blip r:embed="rId3"/>
          <a:stretch>
            <a:fillRect/>
          </a:stretch>
        </p:blipFill>
        <p:spPr>
          <a:xfrm>
            <a:off x="7461258" y="1229958"/>
            <a:ext cx="3322285" cy="2193394"/>
          </a:xfrm>
          <a:prstGeom prst="rect">
            <a:avLst/>
          </a:prstGeom>
        </p:spPr>
      </p:pic>
    </p:spTree>
    <p:extLst>
      <p:ext uri="{BB962C8B-B14F-4D97-AF65-F5344CB8AC3E}">
        <p14:creationId xmlns:p14="http://schemas.microsoft.com/office/powerpoint/2010/main" val="270406030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03612-A617-2E51-2FCA-6F922A123AFF}"/>
              </a:ext>
            </a:extLst>
          </p:cNvPr>
          <p:cNvSpPr>
            <a:spLocks noGrp="1"/>
          </p:cNvSpPr>
          <p:nvPr>
            <p:ph type="title"/>
          </p:nvPr>
        </p:nvSpPr>
        <p:spPr/>
        <p:txBody>
          <a:bodyPr/>
          <a:lstStyle/>
          <a:p>
            <a:r>
              <a:rPr lang="en-US" dirty="0"/>
              <a:t>CSF Meningitis Findings</a:t>
            </a:r>
          </a:p>
        </p:txBody>
      </p:sp>
      <p:sp>
        <p:nvSpPr>
          <p:cNvPr id="3" name="Content Placeholder 2">
            <a:extLst>
              <a:ext uri="{FF2B5EF4-FFF2-40B4-BE49-F238E27FC236}">
                <a16:creationId xmlns:a16="http://schemas.microsoft.com/office/drawing/2014/main" id="{14F7DA0E-B20F-80E9-1EA2-13FC1B75CAA7}"/>
              </a:ext>
            </a:extLst>
          </p:cNvPr>
          <p:cNvSpPr>
            <a:spLocks noGrp="1"/>
          </p:cNvSpPr>
          <p:nvPr>
            <p:ph idx="1"/>
          </p:nvPr>
        </p:nvSpPr>
        <p:spPr>
          <a:xfrm>
            <a:off x="838200" y="1201330"/>
            <a:ext cx="10515600" cy="2427988"/>
          </a:xfrm>
        </p:spPr>
        <p:txBody>
          <a:bodyPr>
            <a:normAutofit lnSpcReduction="10000"/>
          </a:bodyPr>
          <a:lstStyle/>
          <a:p>
            <a:pPr>
              <a:buFont typeface="Wingdings" panose="05000000000000000000" pitchFamily="2" charset="2"/>
              <a:buChar char="Ø"/>
            </a:pPr>
            <a:r>
              <a:rPr lang="en-US" b="1" dirty="0"/>
              <a:t>CSF analysis showed</a:t>
            </a:r>
            <a:r>
              <a:rPr lang="en-US" dirty="0"/>
              <a:t>:</a:t>
            </a:r>
          </a:p>
          <a:p>
            <a:pPr lvl="1">
              <a:buFont typeface="Wingdings" panose="05000000000000000000" pitchFamily="2" charset="2"/>
              <a:buChar char="Ø"/>
            </a:pPr>
            <a:r>
              <a:rPr lang="en-US" dirty="0"/>
              <a:t>A: turbid, low glucose, high protein, high lymphocyte</a:t>
            </a:r>
          </a:p>
          <a:p>
            <a:pPr lvl="1">
              <a:buFont typeface="Wingdings" panose="05000000000000000000" pitchFamily="2" charset="2"/>
              <a:buChar char="Ø"/>
            </a:pPr>
            <a:r>
              <a:rPr lang="en-US" dirty="0"/>
              <a:t>B: turbid, Normal to low glucose, high protein, high neutrophils</a:t>
            </a:r>
          </a:p>
          <a:p>
            <a:r>
              <a:rPr lang="en-GB" sz="2800" b="1" dirty="0"/>
              <a:t>What do you expect the cause of these findings in A and in B ?</a:t>
            </a:r>
          </a:p>
          <a:p>
            <a:pPr lvl="1"/>
            <a:r>
              <a:rPr lang="en-GB" dirty="0"/>
              <a:t>A: TB meningitis</a:t>
            </a:r>
          </a:p>
          <a:p>
            <a:pPr lvl="1"/>
            <a:r>
              <a:rPr lang="en-GB" dirty="0"/>
              <a:t>B: Bacterial meningitis</a:t>
            </a:r>
            <a:endParaRPr lang="en-US" dirty="0"/>
          </a:p>
        </p:txBody>
      </p:sp>
      <p:cxnSp>
        <p:nvCxnSpPr>
          <p:cNvPr id="4" name="Straight Connector 3">
            <a:extLst>
              <a:ext uri="{FF2B5EF4-FFF2-40B4-BE49-F238E27FC236}">
                <a16:creationId xmlns:a16="http://schemas.microsoft.com/office/drawing/2014/main" id="{32BAB7F2-3839-1D7A-2317-8D6AD0665F72}"/>
              </a:ext>
            </a:extLst>
          </p:cNvPr>
          <p:cNvCxnSpPr>
            <a:cxnSpLocks/>
          </p:cNvCxnSpPr>
          <p:nvPr/>
        </p:nvCxnSpPr>
        <p:spPr>
          <a:xfrm>
            <a:off x="838190" y="3630700"/>
            <a:ext cx="10515619"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1D2B626C-AF05-1511-E78A-400D06D56774}"/>
              </a:ext>
            </a:extLst>
          </p:cNvPr>
          <p:cNvSpPr txBox="1">
            <a:spLocks/>
          </p:cNvSpPr>
          <p:nvPr/>
        </p:nvSpPr>
        <p:spPr>
          <a:xfrm>
            <a:off x="838200" y="3754634"/>
            <a:ext cx="10515600" cy="261514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16475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1647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647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CSF analysis: Clear, colorless fluid. Total protein 2.8 g/L (0.15-0.45). Glucose 3 mmol/L (3.3-4.4). Lymphocyte count 90%. Gram stain No organisms seen. What is the most likely diagnosis ? </a:t>
            </a:r>
          </a:p>
          <a:p>
            <a:pPr marL="914400" lvl="1" indent="-457200">
              <a:buFont typeface="+mj-lt"/>
              <a:buAutoNum type="alphaLcPeriod"/>
            </a:pPr>
            <a:r>
              <a:rPr lang="en-US" dirty="0"/>
              <a:t>Bacterial meningitis</a:t>
            </a:r>
          </a:p>
          <a:p>
            <a:pPr marL="914400" lvl="1" indent="-457200">
              <a:buFont typeface="+mj-lt"/>
              <a:buAutoNum type="alphaLcPeriod"/>
            </a:pPr>
            <a:r>
              <a:rPr lang="en-US" dirty="0"/>
              <a:t>Guillain-Barre syndrome </a:t>
            </a:r>
          </a:p>
          <a:p>
            <a:pPr marL="914400" lvl="1" indent="-457200">
              <a:buFont typeface="+mj-lt"/>
              <a:buAutoNum type="alphaLcPeriod"/>
            </a:pPr>
            <a:r>
              <a:rPr lang="en-US" dirty="0"/>
              <a:t>Subarachnoid hemorrhage </a:t>
            </a:r>
          </a:p>
          <a:p>
            <a:pPr marL="914400" lvl="1" indent="-457200">
              <a:buFont typeface="+mj-lt"/>
              <a:buAutoNum type="alphaLcPeriod"/>
            </a:pPr>
            <a:r>
              <a:rPr lang="en-US" dirty="0"/>
              <a:t>Tuberculous meningitis</a:t>
            </a:r>
          </a:p>
          <a:p>
            <a:pPr marL="914400" lvl="1" indent="-457200">
              <a:buFont typeface="+mj-lt"/>
              <a:buAutoNum type="alphaLcPeriod"/>
            </a:pPr>
            <a:r>
              <a:rPr lang="en-US" dirty="0">
                <a:solidFill>
                  <a:srgbClr val="FF0000"/>
                </a:solidFill>
              </a:rPr>
              <a:t>Viral meningitis</a:t>
            </a:r>
          </a:p>
        </p:txBody>
      </p:sp>
      <p:sp>
        <p:nvSpPr>
          <p:cNvPr id="8" name="TextBox 7">
            <a:extLst>
              <a:ext uri="{FF2B5EF4-FFF2-40B4-BE49-F238E27FC236}">
                <a16:creationId xmlns:a16="http://schemas.microsoft.com/office/drawing/2014/main" id="{4209729D-1100-98D6-23B8-0AFBFE9CEBAC}"/>
              </a:ext>
            </a:extLst>
          </p:cNvPr>
          <p:cNvSpPr txBox="1"/>
          <p:nvPr/>
        </p:nvSpPr>
        <p:spPr>
          <a:xfrm>
            <a:off x="37324" y="120131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6F7CB349-05CD-AB6B-922A-B6F2CCC593AC}"/>
              </a:ext>
            </a:extLst>
          </p:cNvPr>
          <p:cNvSpPr txBox="1"/>
          <p:nvPr/>
        </p:nvSpPr>
        <p:spPr>
          <a:xfrm>
            <a:off x="37324" y="3756076"/>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(3)</a:t>
            </a:r>
            <a:endParaRPr lang="en-US" sz="1400" b="1" dirty="0">
              <a:solidFill>
                <a:srgbClr val="FF0000"/>
              </a:solidFill>
            </a:endParaRPr>
          </a:p>
        </p:txBody>
      </p:sp>
      <p:sp>
        <p:nvSpPr>
          <p:cNvPr id="12" name="TextBox 11">
            <a:extLst>
              <a:ext uri="{FF2B5EF4-FFF2-40B4-BE49-F238E27FC236}">
                <a16:creationId xmlns:a16="http://schemas.microsoft.com/office/drawing/2014/main" id="{431CE695-F4CE-0956-8144-73A4EA501685}"/>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285223344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4792E-5DF0-10B1-A395-716D6ECC9C0C}"/>
              </a:ext>
            </a:extLst>
          </p:cNvPr>
          <p:cNvSpPr>
            <a:spLocks noGrp="1"/>
          </p:cNvSpPr>
          <p:nvPr>
            <p:ph type="title"/>
          </p:nvPr>
        </p:nvSpPr>
        <p:spPr/>
        <p:txBody>
          <a:bodyPr/>
          <a:lstStyle/>
          <a:p>
            <a:r>
              <a:rPr lang="en-US" dirty="0"/>
              <a:t>Bacterial Meningitis</a:t>
            </a:r>
          </a:p>
        </p:txBody>
      </p:sp>
      <p:pic>
        <p:nvPicPr>
          <p:cNvPr id="5" name="Content Placeholder 4">
            <a:extLst>
              <a:ext uri="{FF2B5EF4-FFF2-40B4-BE49-F238E27FC236}">
                <a16:creationId xmlns:a16="http://schemas.microsoft.com/office/drawing/2014/main" id="{89790B50-55E8-615F-76A5-719085461A5D}"/>
              </a:ext>
            </a:extLst>
          </p:cNvPr>
          <p:cNvPicPr>
            <a:picLocks noGrp="1" noChangeAspect="1"/>
          </p:cNvPicPr>
          <p:nvPr>
            <p:ph idx="1"/>
          </p:nvPr>
        </p:nvPicPr>
        <p:blipFill>
          <a:blip r:embed="rId2"/>
          <a:stretch>
            <a:fillRect/>
          </a:stretch>
        </p:blipFill>
        <p:spPr>
          <a:xfrm>
            <a:off x="838200" y="1225575"/>
            <a:ext cx="10515600" cy="3902340"/>
          </a:xfrm>
        </p:spPr>
      </p:pic>
      <p:sp>
        <p:nvSpPr>
          <p:cNvPr id="7" name="TextBox 6">
            <a:extLst>
              <a:ext uri="{FF2B5EF4-FFF2-40B4-BE49-F238E27FC236}">
                <a16:creationId xmlns:a16="http://schemas.microsoft.com/office/drawing/2014/main" id="{693807E2-2020-58D8-D61A-0CED110D53DA}"/>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4" name="TextBox 3">
            <a:extLst>
              <a:ext uri="{FF2B5EF4-FFF2-40B4-BE49-F238E27FC236}">
                <a16:creationId xmlns:a16="http://schemas.microsoft.com/office/drawing/2014/main" id="{F7E82D00-D66C-7DC0-328C-E71DC5CBE517}"/>
              </a:ext>
            </a:extLst>
          </p:cNvPr>
          <p:cNvSpPr txBox="1"/>
          <p:nvPr/>
        </p:nvSpPr>
        <p:spPr>
          <a:xfrm>
            <a:off x="838201" y="5127915"/>
            <a:ext cx="10515599" cy="738664"/>
          </a:xfrm>
          <a:prstGeom prst="rect">
            <a:avLst/>
          </a:prstGeom>
          <a:noFill/>
        </p:spPr>
        <p:txBody>
          <a:bodyPr wrap="square" rtlCol="0">
            <a:spAutoFit/>
          </a:bodyPr>
          <a:lstStyle/>
          <a:p>
            <a:pPr marL="342900" indent="-342900">
              <a:buFont typeface="Wingdings" panose="05000000000000000000" pitchFamily="2" charset="2"/>
              <a:buChar char="v"/>
            </a:pPr>
            <a:r>
              <a:rPr lang="en-US" sz="2200" b="1" dirty="0">
                <a:solidFill>
                  <a:srgbClr val="164752"/>
                </a:solidFill>
              </a:rPr>
              <a:t>Mention 2 empirical treatments</a:t>
            </a:r>
            <a:r>
              <a:rPr lang="en-US" sz="2200" dirty="0">
                <a:solidFill>
                  <a:srgbClr val="164752"/>
                </a:solidFill>
              </a:rPr>
              <a:t>:</a:t>
            </a:r>
          </a:p>
          <a:p>
            <a:pPr marL="800100" lvl="1" indent="-342900">
              <a:buFont typeface="Courier New" panose="02070309020205020404" pitchFamily="49" charset="0"/>
              <a:buChar char="o"/>
            </a:pPr>
            <a:r>
              <a:rPr lang="en-US" sz="2000" dirty="0">
                <a:solidFill>
                  <a:srgbClr val="164752"/>
                </a:solidFill>
              </a:rPr>
              <a:t>Ceftriaxone &amp; vancomycin</a:t>
            </a:r>
          </a:p>
        </p:txBody>
      </p:sp>
      <p:sp>
        <p:nvSpPr>
          <p:cNvPr id="8" name="TextBox 7">
            <a:extLst>
              <a:ext uri="{FF2B5EF4-FFF2-40B4-BE49-F238E27FC236}">
                <a16:creationId xmlns:a16="http://schemas.microsoft.com/office/drawing/2014/main" id="{3DBCAE32-3282-8A31-428B-C0BB0A91961E}"/>
              </a:ext>
            </a:extLst>
          </p:cNvPr>
          <p:cNvSpPr txBox="1"/>
          <p:nvPr/>
        </p:nvSpPr>
        <p:spPr>
          <a:xfrm>
            <a:off x="60077" y="518084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90117922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7EFB-C063-ED15-BA8A-3E86FB93F79A}"/>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69AE49F6-6932-4D12-93FC-DF945747EC1C}"/>
              </a:ext>
            </a:extLst>
          </p:cNvPr>
          <p:cNvSpPr>
            <a:spLocks noGrp="1"/>
          </p:cNvSpPr>
          <p:nvPr>
            <p:ph idx="1"/>
          </p:nvPr>
        </p:nvSpPr>
        <p:spPr/>
        <p:txBody>
          <a:bodyPr>
            <a:normAutofit lnSpcReduction="10000"/>
          </a:bodyPr>
          <a:lstStyle/>
          <a:p>
            <a:r>
              <a:rPr lang="en-US" b="1" dirty="0">
                <a:solidFill>
                  <a:srgbClr val="0070C0"/>
                </a:solidFill>
              </a:rPr>
              <a:t>What are the next steps in a patient with suspected bacterial meningitis and </a:t>
            </a:r>
            <a:r>
              <a:rPr lang="en-US" b="1" dirty="0">
                <a:solidFill>
                  <a:srgbClr val="004A82"/>
                </a:solidFill>
              </a:rPr>
              <a:t>NO</a:t>
            </a:r>
            <a:r>
              <a:rPr lang="en-US" b="1" dirty="0">
                <a:solidFill>
                  <a:srgbClr val="0070C0"/>
                </a:solidFill>
              </a:rPr>
              <a:t> </a:t>
            </a:r>
            <a:r>
              <a:rPr lang="en-US" b="1" dirty="0">
                <a:solidFill>
                  <a:srgbClr val="004A82"/>
                </a:solidFill>
              </a:rPr>
              <a:t>alarm symptoms</a:t>
            </a:r>
            <a:r>
              <a:rPr lang="en-US" b="1" dirty="0">
                <a:solidFill>
                  <a:srgbClr val="0070C0"/>
                </a:solidFill>
              </a:rPr>
              <a:t>?</a:t>
            </a:r>
          </a:p>
          <a:p>
            <a:pPr lvl="1"/>
            <a:r>
              <a:rPr lang="en-US" dirty="0">
                <a:solidFill>
                  <a:srgbClr val="0070C0"/>
                </a:solidFill>
              </a:rPr>
              <a:t>Blood cultures → lumbar puncture → IV antibiotics (empirical treatment until the results of the culture then start guided treatment)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What are the next steps in a </a:t>
            </a:r>
            <a:r>
              <a:rPr lang="en-US" b="1" dirty="0">
                <a:solidFill>
                  <a:srgbClr val="0070C0"/>
                </a:solidFill>
              </a:rPr>
              <a:t>patient</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with suspected bacterial meningitis </a:t>
            </a:r>
            <a:r>
              <a:rPr kumimoji="0" lang="en-US" sz="2800" b="1" i="0" u="none" strike="noStrike" kern="1200" cap="none" spc="0" normalizeH="0" baseline="0" noProof="0" dirty="0">
                <a:ln>
                  <a:noFill/>
                </a:ln>
                <a:solidFill>
                  <a:srgbClr val="004A82"/>
                </a:solidFill>
                <a:effectLst/>
                <a:uLnTx/>
                <a:uFillTx/>
                <a:latin typeface="Calibri" panose="020F0502020204030204"/>
                <a:ea typeface="+mn-ea"/>
                <a:cs typeface="+mn-cs"/>
              </a:rPr>
              <a:t>and</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004A82"/>
                </a:solidFill>
                <a:effectLst/>
                <a:uLnTx/>
                <a:uFillTx/>
                <a:latin typeface="Calibri" panose="020F0502020204030204"/>
                <a:ea typeface="+mn-ea"/>
                <a:cs typeface="+mn-cs"/>
              </a:rPr>
              <a:t>alarm symptoms</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a:t>
            </a:r>
          </a:p>
          <a:p>
            <a:pPr lvl="1"/>
            <a:r>
              <a:rPr lang="en-US" dirty="0">
                <a:solidFill>
                  <a:srgbClr val="0070C0"/>
                </a:solidFill>
              </a:rPr>
              <a:t>Blood culture + start empirical antibiotics/steroids → CT scan → LP to prevent herniation</a:t>
            </a:r>
          </a:p>
          <a:p>
            <a:r>
              <a:rPr lang="en-US" b="1" dirty="0">
                <a:solidFill>
                  <a:srgbClr val="0070C0"/>
                </a:solidFill>
              </a:rPr>
              <a:t>What are </a:t>
            </a:r>
            <a:r>
              <a:rPr lang="en-US" b="1" dirty="0">
                <a:solidFill>
                  <a:srgbClr val="004A82"/>
                </a:solidFill>
              </a:rPr>
              <a:t>important</a:t>
            </a:r>
            <a:r>
              <a:rPr lang="en-US" b="1" dirty="0">
                <a:solidFill>
                  <a:srgbClr val="0070C0"/>
                </a:solidFill>
              </a:rPr>
              <a:t> </a:t>
            </a:r>
            <a:r>
              <a:rPr lang="en-US" b="1" dirty="0">
                <a:solidFill>
                  <a:srgbClr val="004A82"/>
                </a:solidFill>
              </a:rPr>
              <a:t>alarm symptoms </a:t>
            </a:r>
            <a:r>
              <a:rPr lang="en-US" b="1" dirty="0">
                <a:solidFill>
                  <a:srgbClr val="0070C0"/>
                </a:solidFill>
              </a:rPr>
              <a:t>in suspected meningitis?</a:t>
            </a:r>
          </a:p>
          <a:p>
            <a:pPr lvl="1"/>
            <a:r>
              <a:rPr lang="en-US" dirty="0">
                <a:solidFill>
                  <a:srgbClr val="0070C0"/>
                </a:solidFill>
              </a:rPr>
              <a:t>Signs of elevated ICP</a:t>
            </a:r>
          </a:p>
          <a:p>
            <a:pPr lvl="1"/>
            <a:r>
              <a:rPr lang="en-US" dirty="0">
                <a:solidFill>
                  <a:srgbClr val="0070C0"/>
                </a:solidFill>
              </a:rPr>
              <a:t>Functional neurological disorder (e.g., weakness)</a:t>
            </a:r>
          </a:p>
          <a:p>
            <a:pPr lvl="1"/>
            <a:r>
              <a:rPr lang="en-US" dirty="0">
                <a:solidFill>
                  <a:srgbClr val="0070C0"/>
                </a:solidFill>
              </a:rPr>
              <a:t>Altered mental status</a:t>
            </a:r>
          </a:p>
          <a:p>
            <a:pPr lvl="1"/>
            <a:r>
              <a:rPr lang="en-US" dirty="0">
                <a:solidFill>
                  <a:srgbClr val="0070C0"/>
                </a:solidFill>
              </a:rPr>
              <a:t>Immunocompromised</a:t>
            </a:r>
          </a:p>
        </p:txBody>
      </p:sp>
      <p:sp>
        <p:nvSpPr>
          <p:cNvPr id="5" name="TextBox 4">
            <a:extLst>
              <a:ext uri="{FF2B5EF4-FFF2-40B4-BE49-F238E27FC236}">
                <a16:creationId xmlns:a16="http://schemas.microsoft.com/office/drawing/2014/main" id="{B6FC59E0-3270-C545-B1BC-8DDFCDF45F37}"/>
              </a:ext>
            </a:extLst>
          </p:cNvPr>
          <p:cNvSpPr txBox="1"/>
          <p:nvPr/>
        </p:nvSpPr>
        <p:spPr>
          <a:xfrm>
            <a:off x="10109379" y="0"/>
            <a:ext cx="2082621" cy="369332"/>
          </a:xfrm>
          <a:prstGeom prst="rect">
            <a:avLst/>
          </a:prstGeom>
          <a:noFill/>
          <a:ln>
            <a:solidFill>
              <a:schemeClr val="accent1"/>
            </a:solidFill>
          </a:ln>
        </p:spPr>
        <p:txBody>
          <a:bodyPr wrap="none" rtlCol="0">
            <a:spAutoFit/>
          </a:bodyPr>
          <a:lstStyle/>
          <a:p>
            <a:pPr algn="r" rtl="1"/>
            <a:r>
              <a:rPr lang="ar-JO" b="1" dirty="0">
                <a:solidFill>
                  <a:srgbClr val="0070C0"/>
                </a:solidFill>
              </a:rPr>
              <a:t>إضافي من دوسيه الأطفال</a:t>
            </a:r>
            <a:endParaRPr lang="en-US" b="1" dirty="0">
              <a:solidFill>
                <a:srgbClr val="0070C0"/>
              </a:solidFill>
            </a:endParaRPr>
          </a:p>
        </p:txBody>
      </p:sp>
    </p:spTree>
    <p:extLst>
      <p:ext uri="{BB962C8B-B14F-4D97-AF65-F5344CB8AC3E}">
        <p14:creationId xmlns:p14="http://schemas.microsoft.com/office/powerpoint/2010/main" val="189444995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31DA3-A16D-4C69-275A-2485A59365BC}"/>
              </a:ext>
            </a:extLst>
          </p:cNvPr>
          <p:cNvSpPr>
            <a:spLocks noGrp="1"/>
          </p:cNvSpPr>
          <p:nvPr>
            <p:ph type="title"/>
          </p:nvPr>
        </p:nvSpPr>
        <p:spPr/>
        <p:txBody>
          <a:bodyPr/>
          <a:lstStyle/>
          <a:p>
            <a:r>
              <a:rPr lang="en-US" dirty="0"/>
              <a:t>Empirical treatment </a:t>
            </a:r>
          </a:p>
        </p:txBody>
      </p:sp>
      <p:sp>
        <p:nvSpPr>
          <p:cNvPr id="6" name="Content Placeholder 5">
            <a:extLst>
              <a:ext uri="{FF2B5EF4-FFF2-40B4-BE49-F238E27FC236}">
                <a16:creationId xmlns:a16="http://schemas.microsoft.com/office/drawing/2014/main" id="{4F85A2F8-824C-1015-3B9F-15F1F9087F30}"/>
              </a:ext>
            </a:extLst>
          </p:cNvPr>
          <p:cNvSpPr>
            <a:spLocks noGrp="1"/>
          </p:cNvSpPr>
          <p:nvPr>
            <p:ph idx="1"/>
          </p:nvPr>
        </p:nvSpPr>
        <p:spPr/>
        <p:txBody>
          <a:bodyPr/>
          <a:lstStyle/>
          <a:p>
            <a:r>
              <a:rPr lang="en-US" b="1" dirty="0">
                <a:solidFill>
                  <a:srgbClr val="0070C0"/>
                </a:solidFill>
              </a:rPr>
              <a:t>Neonatal meningitis (&lt;1-month)</a:t>
            </a:r>
          </a:p>
          <a:p>
            <a:pPr lvl="1"/>
            <a:r>
              <a:rPr lang="en-US" dirty="0">
                <a:solidFill>
                  <a:srgbClr val="0070C0"/>
                </a:solidFill>
              </a:rPr>
              <a:t>Ampicillin (for listeria) + Cefotaxime (for GBS &amp; E.coli); Ceftriaxone is contraindicated in &lt;1-month due to the risk of jaundice and kernicterus</a:t>
            </a:r>
          </a:p>
          <a:p>
            <a:r>
              <a:rPr lang="en-US" b="1" dirty="0">
                <a:solidFill>
                  <a:srgbClr val="0070C0"/>
                </a:solidFill>
              </a:rPr>
              <a:t>Neonatal meningitis (&gt;1-month – 90-days)</a:t>
            </a:r>
          </a:p>
          <a:p>
            <a:pPr lvl="1"/>
            <a:r>
              <a:rPr lang="en-US" dirty="0">
                <a:solidFill>
                  <a:srgbClr val="0070C0"/>
                </a:solidFill>
              </a:rPr>
              <a:t>Ampicillin (for listeria) + Cefotaxime OR Ceftriaxone (for GBS &amp; E.coli)</a:t>
            </a:r>
          </a:p>
          <a:p>
            <a:pPr lvl="1"/>
            <a:r>
              <a:rPr lang="en-US" dirty="0">
                <a:solidFill>
                  <a:srgbClr val="0070C0"/>
                </a:solidFill>
              </a:rPr>
              <a:t>Vancomycin is used in case of suspected highly resistant pneumococcus</a:t>
            </a:r>
          </a:p>
          <a:p>
            <a:r>
              <a:rPr lang="en-US" b="1" dirty="0">
                <a:solidFill>
                  <a:srgbClr val="0070C0"/>
                </a:solidFill>
              </a:rPr>
              <a:t>Post-neonatal meningitis</a:t>
            </a:r>
          </a:p>
          <a:p>
            <a:pPr lvl="1"/>
            <a:r>
              <a:rPr lang="en-US" dirty="0">
                <a:solidFill>
                  <a:srgbClr val="0070C0"/>
                </a:solidFill>
              </a:rPr>
              <a:t>Dexamethasone (in case of S.pneumonae or meningococcemia)</a:t>
            </a:r>
          </a:p>
          <a:p>
            <a:pPr lvl="1"/>
            <a:r>
              <a:rPr lang="en-US" dirty="0">
                <a:solidFill>
                  <a:srgbClr val="0070C0"/>
                </a:solidFill>
              </a:rPr>
              <a:t>3</a:t>
            </a:r>
            <a:r>
              <a:rPr lang="en-US" baseline="30000" dirty="0">
                <a:solidFill>
                  <a:srgbClr val="0070C0"/>
                </a:solidFill>
              </a:rPr>
              <a:t>rd</a:t>
            </a:r>
            <a:r>
              <a:rPr lang="en-US" dirty="0">
                <a:solidFill>
                  <a:srgbClr val="0070C0"/>
                </a:solidFill>
              </a:rPr>
              <a:t> generation cephalosporin (Cefotaxime OR Ceftriaxone) + Vancomycin</a:t>
            </a:r>
          </a:p>
          <a:p>
            <a:r>
              <a:rPr lang="en-US" b="1" dirty="0">
                <a:solidFill>
                  <a:srgbClr val="0070C0"/>
                </a:solidFill>
              </a:rPr>
              <a:t>Meningitis in immunocompromised patients</a:t>
            </a:r>
          </a:p>
          <a:p>
            <a:pPr lvl="1"/>
            <a:r>
              <a:rPr lang="en-US" dirty="0">
                <a:solidFill>
                  <a:srgbClr val="0070C0"/>
                </a:solidFill>
              </a:rPr>
              <a:t>Ampicillin + Vancomycin + Cefepime or Meropenem</a:t>
            </a:r>
          </a:p>
        </p:txBody>
      </p:sp>
      <p:sp>
        <p:nvSpPr>
          <p:cNvPr id="5" name="TextBox 4">
            <a:extLst>
              <a:ext uri="{FF2B5EF4-FFF2-40B4-BE49-F238E27FC236}">
                <a16:creationId xmlns:a16="http://schemas.microsoft.com/office/drawing/2014/main" id="{205D92D8-F0D1-2C6B-BD5B-B9CA9B751F0F}"/>
              </a:ext>
            </a:extLst>
          </p:cNvPr>
          <p:cNvSpPr txBox="1"/>
          <p:nvPr/>
        </p:nvSpPr>
        <p:spPr>
          <a:xfrm>
            <a:off x="10109379" y="0"/>
            <a:ext cx="2082621" cy="369332"/>
          </a:xfrm>
          <a:prstGeom prst="rect">
            <a:avLst/>
          </a:prstGeom>
          <a:noFill/>
          <a:ln>
            <a:solidFill>
              <a:schemeClr val="accent1"/>
            </a:solidFill>
          </a:ln>
        </p:spPr>
        <p:txBody>
          <a:bodyPr wrap="none" rtlCol="0">
            <a:spAutoFit/>
          </a:bodyPr>
          <a:lstStyle/>
          <a:p>
            <a:pPr algn="r" rtl="1"/>
            <a:r>
              <a:rPr lang="ar-JO" b="1" dirty="0">
                <a:solidFill>
                  <a:srgbClr val="0070C0"/>
                </a:solidFill>
              </a:rPr>
              <a:t>إضافي من دوسيه الأطفال</a:t>
            </a:r>
            <a:endParaRPr lang="en-US" b="1" dirty="0">
              <a:solidFill>
                <a:srgbClr val="0070C0"/>
              </a:solidFill>
            </a:endParaRPr>
          </a:p>
        </p:txBody>
      </p:sp>
    </p:spTree>
    <p:extLst>
      <p:ext uri="{BB962C8B-B14F-4D97-AF65-F5344CB8AC3E}">
        <p14:creationId xmlns:p14="http://schemas.microsoft.com/office/powerpoint/2010/main" val="10504205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76A52-732E-369D-E4D6-C3753C2D131B}"/>
              </a:ext>
            </a:extLst>
          </p:cNvPr>
          <p:cNvSpPr>
            <a:spLocks noGrp="1"/>
          </p:cNvSpPr>
          <p:nvPr>
            <p:ph type="title"/>
          </p:nvPr>
        </p:nvSpPr>
        <p:spPr/>
        <p:txBody>
          <a:bodyPr>
            <a:noAutofit/>
          </a:bodyPr>
          <a:lstStyle/>
          <a:p>
            <a:r>
              <a:rPr lang="en-US" sz="3200" b="1" dirty="0"/>
              <a:t>Visual mnemonic</a:t>
            </a:r>
            <a:r>
              <a:rPr lang="en-US" sz="3200" dirty="0"/>
              <a:t>: Empirical treatment of bacterial meningitis</a:t>
            </a:r>
          </a:p>
        </p:txBody>
      </p:sp>
      <p:sp>
        <p:nvSpPr>
          <p:cNvPr id="3" name="Content Placeholder 2">
            <a:extLst>
              <a:ext uri="{FF2B5EF4-FFF2-40B4-BE49-F238E27FC236}">
                <a16:creationId xmlns:a16="http://schemas.microsoft.com/office/drawing/2014/main" id="{24EFFCAD-6353-3CD4-210B-543DB8F025FB}"/>
              </a:ext>
            </a:extLst>
          </p:cNvPr>
          <p:cNvSpPr>
            <a:spLocks noGrp="1"/>
          </p:cNvSpPr>
          <p:nvPr>
            <p:ph idx="1"/>
          </p:nvPr>
        </p:nvSpPr>
        <p:spPr/>
        <p:txBody>
          <a:bodyPr>
            <a:normAutofit/>
          </a:bodyPr>
          <a:lstStyle/>
          <a:p>
            <a:r>
              <a:rPr lang="en-US" sz="2600" dirty="0"/>
              <a:t>Van = Vancomycin; </a:t>
            </a:r>
            <a:r>
              <a:rPr lang="en-US" sz="2400" dirty="0">
                <a:solidFill>
                  <a:srgbClr val="0070C0"/>
                </a:solidFill>
              </a:rPr>
              <a:t>Not used in neonatal meningitis (patient &lt;3-month-old)</a:t>
            </a:r>
          </a:p>
          <a:p>
            <a:r>
              <a:rPr lang="en-US" sz="2600" dirty="0"/>
              <a:t>3 axes = Ceftriaxone; </a:t>
            </a:r>
            <a:r>
              <a:rPr lang="en-US" sz="2400" dirty="0">
                <a:solidFill>
                  <a:srgbClr val="0070C0"/>
                </a:solidFill>
              </a:rPr>
              <a:t>use cefotaxime instead in patient &lt;1-month-old</a:t>
            </a:r>
            <a:endParaRPr lang="en-US" sz="2600" dirty="0">
              <a:solidFill>
                <a:srgbClr val="0070C0"/>
              </a:solidFill>
            </a:endParaRPr>
          </a:p>
          <a:p>
            <a:r>
              <a:rPr lang="en-US" sz="2600" dirty="0"/>
              <a:t>AMP = Ampicillin; </a:t>
            </a:r>
            <a:r>
              <a:rPr lang="en-US" sz="2400" dirty="0">
                <a:solidFill>
                  <a:srgbClr val="0070C0"/>
                </a:solidFill>
              </a:rPr>
              <a:t>if listeria suspected</a:t>
            </a:r>
            <a:endParaRPr lang="en-US" sz="2600" dirty="0">
              <a:solidFill>
                <a:srgbClr val="0070C0"/>
              </a:solidFill>
            </a:endParaRPr>
          </a:p>
          <a:p>
            <a:r>
              <a:rPr lang="en-US" sz="2600" dirty="0"/>
              <a:t>List = Add ampicillin if you suspect listeria (&lt;6 months &amp; &gt;60 years old)</a:t>
            </a:r>
          </a:p>
        </p:txBody>
      </p:sp>
      <p:pic>
        <p:nvPicPr>
          <p:cNvPr id="5" name="Picture 4">
            <a:extLst>
              <a:ext uri="{FF2B5EF4-FFF2-40B4-BE49-F238E27FC236}">
                <a16:creationId xmlns:a16="http://schemas.microsoft.com/office/drawing/2014/main" id="{F589E49A-0553-05CC-3B52-75898D35C4EA}"/>
              </a:ext>
            </a:extLst>
          </p:cNvPr>
          <p:cNvPicPr>
            <a:picLocks noChangeAspect="1"/>
          </p:cNvPicPr>
          <p:nvPr/>
        </p:nvPicPr>
        <p:blipFill>
          <a:blip r:embed="rId2"/>
          <a:stretch>
            <a:fillRect/>
          </a:stretch>
        </p:blipFill>
        <p:spPr>
          <a:xfrm>
            <a:off x="2732097" y="3422014"/>
            <a:ext cx="6727805" cy="3435986"/>
          </a:xfrm>
          <a:prstGeom prst="rect">
            <a:avLst/>
          </a:prstGeom>
        </p:spPr>
      </p:pic>
      <p:sp>
        <p:nvSpPr>
          <p:cNvPr id="6" name="TextBox 5">
            <a:extLst>
              <a:ext uri="{FF2B5EF4-FFF2-40B4-BE49-F238E27FC236}">
                <a16:creationId xmlns:a16="http://schemas.microsoft.com/office/drawing/2014/main" id="{A3C4AB8D-A26B-06C4-26DD-F9090912EF22}"/>
              </a:ext>
            </a:extLst>
          </p:cNvPr>
          <p:cNvSpPr txBox="1"/>
          <p:nvPr/>
        </p:nvSpPr>
        <p:spPr>
          <a:xfrm>
            <a:off x="3312543" y="4244196"/>
            <a:ext cx="1647646" cy="646331"/>
          </a:xfrm>
          <a:prstGeom prst="rect">
            <a:avLst/>
          </a:prstGeom>
          <a:noFill/>
        </p:spPr>
        <p:txBody>
          <a:bodyPr wrap="square" rtlCol="0">
            <a:spAutoFit/>
          </a:bodyPr>
          <a:lstStyle/>
          <a:p>
            <a:pPr algn="ctr"/>
            <a:r>
              <a:rPr lang="ar-JO" dirty="0">
                <a:solidFill>
                  <a:schemeClr val="bg1"/>
                </a:solidFill>
              </a:rPr>
              <a:t>جميع الحقوق على حسابكم</a:t>
            </a:r>
            <a:endParaRPr lang="en-US" dirty="0">
              <a:solidFill>
                <a:schemeClr val="bg1"/>
              </a:solidFill>
            </a:endParaRPr>
          </a:p>
        </p:txBody>
      </p:sp>
      <p:sp>
        <p:nvSpPr>
          <p:cNvPr id="4" name="TextBox 3">
            <a:extLst>
              <a:ext uri="{FF2B5EF4-FFF2-40B4-BE49-F238E27FC236}">
                <a16:creationId xmlns:a16="http://schemas.microsoft.com/office/drawing/2014/main" id="{F0019616-B313-2C6F-8001-241C530B3B53}"/>
              </a:ext>
            </a:extLst>
          </p:cNvPr>
          <p:cNvSpPr txBox="1"/>
          <p:nvPr/>
        </p:nvSpPr>
        <p:spPr>
          <a:xfrm>
            <a:off x="11502278" y="0"/>
            <a:ext cx="679994" cy="369332"/>
          </a:xfrm>
          <a:prstGeom prst="rect">
            <a:avLst/>
          </a:prstGeom>
          <a:noFill/>
          <a:ln>
            <a:solidFill>
              <a:schemeClr val="accent1"/>
            </a:solidFill>
          </a:ln>
        </p:spPr>
        <p:txBody>
          <a:bodyPr wrap="none" rtlCol="0">
            <a:spAutoFit/>
          </a:bodyPr>
          <a:lstStyle/>
          <a:p>
            <a:pPr algn="r" rtl="1"/>
            <a:r>
              <a:rPr lang="ar-JO" b="1" dirty="0">
                <a:solidFill>
                  <a:srgbClr val="0070C0"/>
                </a:solidFill>
              </a:rPr>
              <a:t>إضافي</a:t>
            </a:r>
            <a:endParaRPr lang="en-US" b="1" dirty="0">
              <a:solidFill>
                <a:srgbClr val="0070C0"/>
              </a:solidFill>
            </a:endParaRPr>
          </a:p>
        </p:txBody>
      </p:sp>
    </p:spTree>
    <p:extLst>
      <p:ext uri="{BB962C8B-B14F-4D97-AF65-F5344CB8AC3E}">
        <p14:creationId xmlns:p14="http://schemas.microsoft.com/office/powerpoint/2010/main" val="204060197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B3F22-83B4-45EA-E258-C1FA3035F1F7}"/>
              </a:ext>
            </a:extLst>
          </p:cNvPr>
          <p:cNvSpPr>
            <a:spLocks noGrp="1"/>
          </p:cNvSpPr>
          <p:nvPr>
            <p:ph type="title"/>
          </p:nvPr>
        </p:nvSpPr>
        <p:spPr/>
        <p:txBody>
          <a:bodyPr/>
          <a:lstStyle/>
          <a:p>
            <a:r>
              <a:rPr lang="en-US" dirty="0"/>
              <a:t>MCQ –Bacterial Meningitis 1</a:t>
            </a:r>
          </a:p>
        </p:txBody>
      </p:sp>
      <p:sp>
        <p:nvSpPr>
          <p:cNvPr id="3" name="Content Placeholder 2">
            <a:extLst>
              <a:ext uri="{FF2B5EF4-FFF2-40B4-BE49-F238E27FC236}">
                <a16:creationId xmlns:a16="http://schemas.microsoft.com/office/drawing/2014/main" id="{A0630EED-3FD3-7870-7F04-D5669F0AEA21}"/>
              </a:ext>
            </a:extLst>
          </p:cNvPr>
          <p:cNvSpPr>
            <a:spLocks noGrp="1"/>
          </p:cNvSpPr>
          <p:nvPr>
            <p:ph idx="1"/>
          </p:nvPr>
        </p:nvSpPr>
        <p:spPr/>
        <p:txBody>
          <a:bodyPr>
            <a:normAutofit fontScale="92500" lnSpcReduction="10000"/>
          </a:bodyPr>
          <a:lstStyle/>
          <a:p>
            <a:r>
              <a:rPr lang="en-US" b="1" dirty="0"/>
              <a:t>The most common bacterial cause of meningitis for neonates is:</a:t>
            </a:r>
          </a:p>
          <a:p>
            <a:pPr marL="914400" lvl="1" indent="-457200">
              <a:buFont typeface="+mj-lt"/>
              <a:buAutoNum type="alphaLcPeriod"/>
            </a:pPr>
            <a:r>
              <a:rPr lang="en-US" dirty="0">
                <a:solidFill>
                  <a:srgbClr val="FF0000"/>
                </a:solidFill>
              </a:rPr>
              <a:t>Group B Streptococcus</a:t>
            </a:r>
          </a:p>
          <a:p>
            <a:pPr marL="914400" lvl="1" indent="-457200">
              <a:buFont typeface="+mj-lt"/>
              <a:buAutoNum type="alphaLcPeriod"/>
            </a:pPr>
            <a:r>
              <a:rPr lang="en-US" dirty="0"/>
              <a:t>Hemophilus influenza</a:t>
            </a:r>
          </a:p>
          <a:p>
            <a:pPr marL="914400" lvl="1" indent="-457200">
              <a:buFont typeface="+mj-lt"/>
              <a:buAutoNum type="alphaLcPeriod"/>
            </a:pPr>
            <a:r>
              <a:rPr lang="en-US" dirty="0"/>
              <a:t>Neisseria meningitides</a:t>
            </a:r>
          </a:p>
          <a:p>
            <a:pPr marL="914400" lvl="1" indent="-457200">
              <a:buFont typeface="+mj-lt"/>
              <a:buAutoNum type="alphaLcPeriod"/>
            </a:pPr>
            <a:r>
              <a:rPr lang="en-US" dirty="0"/>
              <a:t>Pseudomonas aeruginosa </a:t>
            </a:r>
          </a:p>
          <a:p>
            <a:pPr marL="914400" lvl="1" indent="-457200">
              <a:buFont typeface="+mj-lt"/>
              <a:buAutoNum type="alphaLcPeriod"/>
            </a:pPr>
            <a:r>
              <a:rPr lang="en-US" dirty="0"/>
              <a:t>staphylococcus aureus</a:t>
            </a:r>
          </a:p>
          <a:p>
            <a:r>
              <a:rPr lang="en-US" b="1" dirty="0"/>
              <a:t>Which medications are the best choice for empiric treatment of bacterial meningitis in a 30 years old male patient who is otherwise healthy ? </a:t>
            </a:r>
          </a:p>
          <a:p>
            <a:pPr marL="914400" lvl="1" indent="-457200">
              <a:buFont typeface="+mj-lt"/>
              <a:buAutoNum type="alphaLcPeriod"/>
            </a:pPr>
            <a:r>
              <a:rPr lang="en-US" dirty="0"/>
              <a:t>Third-generation cephalosporin, and vancomycin</a:t>
            </a:r>
          </a:p>
          <a:p>
            <a:pPr marL="914400" lvl="1" indent="-457200">
              <a:buFont typeface="+mj-lt"/>
              <a:buAutoNum type="alphaLcPeriod"/>
            </a:pPr>
            <a:r>
              <a:rPr lang="en-US" dirty="0">
                <a:solidFill>
                  <a:srgbClr val="FF0000"/>
                </a:solidFill>
              </a:rPr>
              <a:t>Dexamethasone, third-generation cephalosporin, and vancomycin</a:t>
            </a:r>
          </a:p>
          <a:p>
            <a:pPr marL="914400" lvl="1" indent="-457200">
              <a:buFont typeface="+mj-lt"/>
              <a:buAutoNum type="alphaLcPeriod"/>
            </a:pPr>
            <a:r>
              <a:rPr lang="en-US" dirty="0"/>
              <a:t>Dexamethasone third-generation cephalosporin and vancomycin and ampicillin</a:t>
            </a:r>
          </a:p>
          <a:p>
            <a:pPr marL="914400" lvl="1" indent="-457200">
              <a:buFont typeface="+mj-lt"/>
              <a:buAutoNum type="alphaLcPeriod"/>
            </a:pPr>
            <a:r>
              <a:rPr lang="en-US" dirty="0"/>
              <a:t>Ampicillin and ceftriaxone</a:t>
            </a:r>
          </a:p>
          <a:p>
            <a:pPr marL="914400" lvl="1" indent="-457200">
              <a:buFont typeface="+mj-lt"/>
              <a:buAutoNum type="alphaLcPeriod"/>
            </a:pPr>
            <a:r>
              <a:rPr lang="en-US" dirty="0"/>
              <a:t>Acyclovir, third-generation cephalosporin and vancomycin</a:t>
            </a:r>
          </a:p>
          <a:p>
            <a:pPr lvl="1"/>
            <a:r>
              <a:rPr lang="en-US" sz="2200" dirty="0">
                <a:solidFill>
                  <a:srgbClr val="0070C0"/>
                </a:solidFill>
              </a:rPr>
              <a:t>Why not </a:t>
            </a:r>
            <a:r>
              <a:rPr lang="en-US" sz="2200" b="1" dirty="0">
                <a:solidFill>
                  <a:srgbClr val="0070C0"/>
                </a:solidFill>
              </a:rPr>
              <a:t>C</a:t>
            </a:r>
            <a:r>
              <a:rPr lang="en-US" sz="2200" dirty="0">
                <a:solidFill>
                  <a:srgbClr val="0070C0"/>
                </a:solidFill>
              </a:rPr>
              <a:t>; because ampicillin is added when we suspect listeria (&lt;6 months &amp; &gt;60 years old)</a:t>
            </a:r>
          </a:p>
        </p:txBody>
      </p:sp>
      <p:sp>
        <p:nvSpPr>
          <p:cNvPr id="6" name="TextBox 5">
            <a:extLst>
              <a:ext uri="{FF2B5EF4-FFF2-40B4-BE49-F238E27FC236}">
                <a16:creationId xmlns:a16="http://schemas.microsoft.com/office/drawing/2014/main" id="{3C5E3873-7E24-F444-56A7-E922E7F4395B}"/>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8" name="TextBox 7">
            <a:extLst>
              <a:ext uri="{FF2B5EF4-FFF2-40B4-BE49-F238E27FC236}">
                <a16:creationId xmlns:a16="http://schemas.microsoft.com/office/drawing/2014/main" id="{08D17056-5789-A8FC-88D6-BC149018B4CF}"/>
              </a:ext>
            </a:extLst>
          </p:cNvPr>
          <p:cNvSpPr txBox="1"/>
          <p:nvPr/>
        </p:nvSpPr>
        <p:spPr>
          <a:xfrm>
            <a:off x="46655" y="1322028"/>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6D622ACA-4F33-56E9-3107-972511BA7A7E}"/>
              </a:ext>
            </a:extLst>
          </p:cNvPr>
          <p:cNvSpPr txBox="1"/>
          <p:nvPr/>
        </p:nvSpPr>
        <p:spPr>
          <a:xfrm>
            <a:off x="46655" y="3423704"/>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26556478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AEC65-6868-DB48-7D13-B37AD66B6648}"/>
              </a:ext>
            </a:extLst>
          </p:cNvPr>
          <p:cNvSpPr>
            <a:spLocks noGrp="1"/>
          </p:cNvSpPr>
          <p:nvPr>
            <p:ph type="title"/>
          </p:nvPr>
        </p:nvSpPr>
        <p:spPr/>
        <p:txBody>
          <a:bodyPr/>
          <a:lstStyle/>
          <a:p>
            <a:r>
              <a:rPr lang="en-US" dirty="0"/>
              <a:t>MCQ –Bacterial Meningitis 2</a:t>
            </a:r>
          </a:p>
        </p:txBody>
      </p:sp>
      <p:sp>
        <p:nvSpPr>
          <p:cNvPr id="3" name="Content Placeholder 2">
            <a:extLst>
              <a:ext uri="{FF2B5EF4-FFF2-40B4-BE49-F238E27FC236}">
                <a16:creationId xmlns:a16="http://schemas.microsoft.com/office/drawing/2014/main" id="{C1E64DF4-9BBE-0D29-AA02-3B8A564ACC6F}"/>
              </a:ext>
            </a:extLst>
          </p:cNvPr>
          <p:cNvSpPr>
            <a:spLocks noGrp="1"/>
          </p:cNvSpPr>
          <p:nvPr>
            <p:ph idx="1"/>
          </p:nvPr>
        </p:nvSpPr>
        <p:spPr>
          <a:xfrm>
            <a:off x="804412" y="1305026"/>
            <a:ext cx="10515599" cy="4871938"/>
          </a:xfrm>
        </p:spPr>
        <p:txBody>
          <a:bodyPr>
            <a:normAutofit fontScale="92500" lnSpcReduction="10000"/>
          </a:bodyPr>
          <a:lstStyle/>
          <a:p>
            <a:r>
              <a:rPr lang="en-US" sz="2600" b="1" dirty="0"/>
              <a:t>Which medications are used for empiric treatment of bacterial meningitis in patients younger than 50 years old who are otherwise healthy ?</a:t>
            </a:r>
          </a:p>
          <a:p>
            <a:pPr marL="914400" lvl="1" indent="-457200">
              <a:buFont typeface="+mj-lt"/>
              <a:buAutoNum type="alphaLcPeriod"/>
            </a:pPr>
            <a:r>
              <a:rPr lang="en-US" dirty="0"/>
              <a:t>A second-generation cephalosporin and vancomycin </a:t>
            </a:r>
          </a:p>
          <a:p>
            <a:pPr marL="914400" lvl="1" indent="-457200">
              <a:buFont typeface="+mj-lt"/>
              <a:buAutoNum type="alphaLcPeriod"/>
            </a:pPr>
            <a:r>
              <a:rPr lang="en-US" dirty="0">
                <a:solidFill>
                  <a:srgbClr val="FF0000"/>
                </a:solidFill>
              </a:rPr>
              <a:t>Dexamethasone, a third-generation cephalosporin, and vancomycin </a:t>
            </a:r>
          </a:p>
          <a:p>
            <a:pPr marL="914400" lvl="1" indent="-457200">
              <a:buFont typeface="+mj-lt"/>
              <a:buAutoNum type="alphaLcPeriod"/>
            </a:pPr>
            <a:r>
              <a:rPr lang="en-US" dirty="0"/>
              <a:t>Ceftriaxone alone </a:t>
            </a:r>
          </a:p>
          <a:p>
            <a:pPr marL="914400" lvl="1" indent="-457200">
              <a:buFont typeface="+mj-lt"/>
              <a:buAutoNum type="alphaLcPeriod"/>
            </a:pPr>
            <a:r>
              <a:rPr lang="en-US" dirty="0"/>
              <a:t>Ampicillin and ceftriaxone </a:t>
            </a:r>
          </a:p>
          <a:p>
            <a:pPr marL="914400" lvl="1" indent="-457200">
              <a:buFont typeface="+mj-lt"/>
              <a:buAutoNum type="alphaLcPeriod"/>
            </a:pPr>
            <a:r>
              <a:rPr lang="en-US" dirty="0"/>
              <a:t>Acyclovir</a:t>
            </a:r>
          </a:p>
          <a:p>
            <a:r>
              <a:rPr lang="en-US" b="1" dirty="0"/>
              <a:t>In the treatment of meningitis, ampicillin is added to antibiotic regimens to treat which of the following organisms ?</a:t>
            </a:r>
          </a:p>
          <a:p>
            <a:pPr marL="914400" lvl="1" indent="-457200">
              <a:buFont typeface="+mj-lt"/>
              <a:buAutoNum type="alphaLcPeriod"/>
            </a:pPr>
            <a:r>
              <a:rPr lang="en-US" dirty="0"/>
              <a:t>Group B Streptococcus </a:t>
            </a:r>
          </a:p>
          <a:p>
            <a:pPr marL="914400" lvl="1" indent="-457200">
              <a:buFont typeface="+mj-lt"/>
              <a:buAutoNum type="alphaLcPeriod"/>
            </a:pPr>
            <a:r>
              <a:rPr lang="en-US" dirty="0"/>
              <a:t>Haemophiles influenza </a:t>
            </a:r>
          </a:p>
          <a:p>
            <a:pPr marL="914400" lvl="1" indent="-457200">
              <a:buFont typeface="+mj-lt"/>
              <a:buAutoNum type="alphaLcPeriod"/>
            </a:pPr>
            <a:r>
              <a:rPr lang="en-US" dirty="0"/>
              <a:t>Klebsiella pneumonia </a:t>
            </a:r>
          </a:p>
          <a:p>
            <a:pPr marL="914400" lvl="1" indent="-457200">
              <a:buFont typeface="+mj-lt"/>
              <a:buAutoNum type="alphaLcPeriod"/>
            </a:pPr>
            <a:r>
              <a:rPr lang="en-US" dirty="0">
                <a:solidFill>
                  <a:srgbClr val="FF0000"/>
                </a:solidFill>
              </a:rPr>
              <a:t>Listeria monocytogenes </a:t>
            </a:r>
          </a:p>
          <a:p>
            <a:pPr marL="914400" lvl="1" indent="-457200">
              <a:buFont typeface="+mj-lt"/>
              <a:buAutoNum type="alphaLcPeriod"/>
            </a:pPr>
            <a:r>
              <a:rPr lang="en-US" dirty="0"/>
              <a:t>Herpes Simplex</a:t>
            </a:r>
          </a:p>
        </p:txBody>
      </p:sp>
      <p:sp>
        <p:nvSpPr>
          <p:cNvPr id="5" name="TextBox 4">
            <a:extLst>
              <a:ext uri="{FF2B5EF4-FFF2-40B4-BE49-F238E27FC236}">
                <a16:creationId xmlns:a16="http://schemas.microsoft.com/office/drawing/2014/main" id="{A5F98EB5-0D2A-BB4D-40B2-65248CE392B9}"/>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13" name="TextBox 12">
            <a:extLst>
              <a:ext uri="{FF2B5EF4-FFF2-40B4-BE49-F238E27FC236}">
                <a16:creationId xmlns:a16="http://schemas.microsoft.com/office/drawing/2014/main" id="{C5DC2707-4962-5020-6484-E7F12FB8BF5E}"/>
              </a:ext>
            </a:extLst>
          </p:cNvPr>
          <p:cNvSpPr txBox="1"/>
          <p:nvPr/>
        </p:nvSpPr>
        <p:spPr>
          <a:xfrm>
            <a:off x="46655" y="132202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5" name="TextBox 14">
            <a:extLst>
              <a:ext uri="{FF2B5EF4-FFF2-40B4-BE49-F238E27FC236}">
                <a16:creationId xmlns:a16="http://schemas.microsoft.com/office/drawing/2014/main" id="{C59F4A8E-4AC9-DB46-D275-F578735FA207}"/>
              </a:ext>
            </a:extLst>
          </p:cNvPr>
          <p:cNvSpPr txBox="1"/>
          <p:nvPr/>
        </p:nvSpPr>
        <p:spPr>
          <a:xfrm>
            <a:off x="46655" y="3699746"/>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04767411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AEC65-6868-DB48-7D13-B37AD66B6648}"/>
              </a:ext>
            </a:extLst>
          </p:cNvPr>
          <p:cNvSpPr>
            <a:spLocks noGrp="1"/>
          </p:cNvSpPr>
          <p:nvPr>
            <p:ph type="title"/>
          </p:nvPr>
        </p:nvSpPr>
        <p:spPr/>
        <p:txBody>
          <a:bodyPr/>
          <a:lstStyle/>
          <a:p>
            <a:r>
              <a:rPr lang="en-US" dirty="0"/>
              <a:t>MCQ –Bacterial Meningitis 3</a:t>
            </a:r>
          </a:p>
        </p:txBody>
      </p:sp>
      <p:sp>
        <p:nvSpPr>
          <p:cNvPr id="3" name="Content Placeholder 2">
            <a:extLst>
              <a:ext uri="{FF2B5EF4-FFF2-40B4-BE49-F238E27FC236}">
                <a16:creationId xmlns:a16="http://schemas.microsoft.com/office/drawing/2014/main" id="{C1E64DF4-9BBE-0D29-AA02-3B8A564ACC6F}"/>
              </a:ext>
            </a:extLst>
          </p:cNvPr>
          <p:cNvSpPr>
            <a:spLocks noGrp="1"/>
          </p:cNvSpPr>
          <p:nvPr>
            <p:ph idx="1"/>
          </p:nvPr>
        </p:nvSpPr>
        <p:spPr>
          <a:xfrm>
            <a:off x="804412" y="1305026"/>
            <a:ext cx="10515599" cy="4871938"/>
          </a:xfrm>
        </p:spPr>
        <p:txBody>
          <a:bodyPr>
            <a:normAutofit/>
          </a:bodyPr>
          <a:lstStyle/>
          <a:p>
            <a:r>
              <a:rPr lang="en-US" b="1" dirty="0"/>
              <a:t>Which medications are the best choice for empiric treatment of bacterial meningitis in a 60 years old male patient who is otherwise healthy ? </a:t>
            </a:r>
          </a:p>
          <a:p>
            <a:pPr marL="914400" lvl="1" indent="-457200">
              <a:buFont typeface="+mj-lt"/>
              <a:buAutoNum type="alphaLcPeriod"/>
            </a:pPr>
            <a:r>
              <a:rPr lang="en-US" dirty="0"/>
              <a:t>Third-generation cephalosporin, and vancomycin</a:t>
            </a:r>
          </a:p>
          <a:p>
            <a:pPr marL="914400" lvl="1" indent="-457200">
              <a:buFont typeface="+mj-lt"/>
              <a:buAutoNum type="alphaLcPeriod"/>
            </a:pPr>
            <a:r>
              <a:rPr lang="en-US" dirty="0"/>
              <a:t>Dexamethasone, third-generation cephalosporin, and vancomycin</a:t>
            </a:r>
          </a:p>
          <a:p>
            <a:pPr marL="914400" lvl="1" indent="-457200">
              <a:buFont typeface="+mj-lt"/>
              <a:buAutoNum type="alphaLcPeriod"/>
            </a:pPr>
            <a:r>
              <a:rPr lang="en-US" dirty="0">
                <a:solidFill>
                  <a:srgbClr val="FF0000"/>
                </a:solidFill>
              </a:rPr>
              <a:t>Third-generation cephalosporin, vancomycin and ampicillin</a:t>
            </a:r>
          </a:p>
          <a:p>
            <a:pPr marL="914400" lvl="1" indent="-457200">
              <a:buFont typeface="+mj-lt"/>
              <a:buAutoNum type="alphaLcPeriod"/>
            </a:pPr>
            <a:r>
              <a:rPr lang="en-US" dirty="0"/>
              <a:t>Ampicillin and ceftriaxone</a:t>
            </a:r>
          </a:p>
          <a:p>
            <a:pPr marL="914400" lvl="1" indent="-457200">
              <a:buFont typeface="+mj-lt"/>
              <a:buAutoNum type="alphaLcPeriod"/>
            </a:pPr>
            <a:r>
              <a:rPr lang="en-US" dirty="0"/>
              <a:t>Acyclovir, third-generation cephalosporin and vancomycin</a:t>
            </a:r>
          </a:p>
          <a:p>
            <a:endParaRPr lang="en-US" dirty="0"/>
          </a:p>
        </p:txBody>
      </p:sp>
      <p:sp>
        <p:nvSpPr>
          <p:cNvPr id="5" name="TextBox 4">
            <a:extLst>
              <a:ext uri="{FF2B5EF4-FFF2-40B4-BE49-F238E27FC236}">
                <a16:creationId xmlns:a16="http://schemas.microsoft.com/office/drawing/2014/main" id="{A5F98EB5-0D2A-BB4D-40B2-65248CE392B9}"/>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13" name="TextBox 12">
            <a:extLst>
              <a:ext uri="{FF2B5EF4-FFF2-40B4-BE49-F238E27FC236}">
                <a16:creationId xmlns:a16="http://schemas.microsoft.com/office/drawing/2014/main" id="{C5DC2707-4962-5020-6484-E7F12FB8BF5E}"/>
              </a:ext>
            </a:extLst>
          </p:cNvPr>
          <p:cNvSpPr txBox="1"/>
          <p:nvPr/>
        </p:nvSpPr>
        <p:spPr>
          <a:xfrm>
            <a:off x="46655" y="135653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11554110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D83-4E39-F5A2-D5F9-F93DC0D09BD3}"/>
              </a:ext>
            </a:extLst>
          </p:cNvPr>
          <p:cNvSpPr>
            <a:spLocks noGrp="1"/>
          </p:cNvSpPr>
          <p:nvPr>
            <p:ph type="title"/>
          </p:nvPr>
        </p:nvSpPr>
        <p:spPr/>
        <p:txBody>
          <a:bodyPr/>
          <a:lstStyle/>
          <a:p>
            <a:r>
              <a:rPr lang="en-US" dirty="0"/>
              <a:t>MCQ –Bacterial Meningitis 4</a:t>
            </a:r>
          </a:p>
        </p:txBody>
      </p:sp>
      <p:sp>
        <p:nvSpPr>
          <p:cNvPr id="3" name="Content Placeholder 2">
            <a:extLst>
              <a:ext uri="{FF2B5EF4-FFF2-40B4-BE49-F238E27FC236}">
                <a16:creationId xmlns:a16="http://schemas.microsoft.com/office/drawing/2014/main" id="{24E1F065-2C9F-0227-1939-8C86120A98E0}"/>
              </a:ext>
            </a:extLst>
          </p:cNvPr>
          <p:cNvSpPr>
            <a:spLocks noGrp="1"/>
          </p:cNvSpPr>
          <p:nvPr>
            <p:ph idx="1"/>
          </p:nvPr>
        </p:nvSpPr>
        <p:spPr/>
        <p:txBody>
          <a:bodyPr/>
          <a:lstStyle/>
          <a:p>
            <a:r>
              <a:rPr lang="en-US" b="1" dirty="0"/>
              <a:t>Which is wrong about meningitis</a:t>
            </a:r>
          </a:p>
          <a:p>
            <a:pPr marL="914400" lvl="1" indent="-457200">
              <a:buFont typeface="+mj-lt"/>
              <a:buAutoNum type="alphaLcPeriod"/>
            </a:pPr>
            <a:r>
              <a:rPr lang="en-US" dirty="0"/>
              <a:t>Blood culture is necessary for the diagnosis</a:t>
            </a:r>
          </a:p>
          <a:p>
            <a:pPr marL="914400" lvl="1" indent="-457200">
              <a:buFont typeface="+mj-lt"/>
              <a:buAutoNum type="alphaLcPeriod"/>
            </a:pPr>
            <a:r>
              <a:rPr lang="en-US" dirty="0"/>
              <a:t>Immunocompromised patients are treated with the same empirical antibiotic as other patients</a:t>
            </a:r>
          </a:p>
          <a:p>
            <a:pPr marL="914400" lvl="1" indent="-457200">
              <a:buFont typeface="+mj-lt"/>
              <a:buAutoNum type="alphaLcPeriod"/>
            </a:pPr>
            <a:r>
              <a:rPr lang="en-US" dirty="0"/>
              <a:t>Meningeal irritation suggests the diagnosis</a:t>
            </a:r>
          </a:p>
          <a:p>
            <a:pPr marL="914400" lvl="1" indent="-457200">
              <a:buFont typeface="+mj-lt"/>
              <a:buAutoNum type="alphaLcPeriod"/>
            </a:pPr>
            <a:r>
              <a:rPr lang="en-US" dirty="0">
                <a:solidFill>
                  <a:srgbClr val="FF0000"/>
                </a:solidFill>
              </a:rPr>
              <a:t>You can’t do lumber puncture after giving antibiotics </a:t>
            </a:r>
          </a:p>
          <a:p>
            <a:pPr marL="914400" lvl="1" indent="-457200">
              <a:buFont typeface="+mj-lt"/>
              <a:buAutoNum type="alphaLcPeriod"/>
            </a:pPr>
            <a:r>
              <a:rPr lang="en-US" dirty="0"/>
              <a:t>CSF analysis and PCR can confirm the diagnosis</a:t>
            </a:r>
          </a:p>
          <a:p>
            <a:pPr marL="914400" lvl="1" indent="-457200">
              <a:buFont typeface="+mj-lt"/>
              <a:buAutoNum type="alphaLcPeriod"/>
            </a:pPr>
            <a:endParaRPr lang="en-US" dirty="0"/>
          </a:p>
        </p:txBody>
      </p:sp>
      <p:sp>
        <p:nvSpPr>
          <p:cNvPr id="4" name="TextBox 3">
            <a:extLst>
              <a:ext uri="{FF2B5EF4-FFF2-40B4-BE49-F238E27FC236}">
                <a16:creationId xmlns:a16="http://schemas.microsoft.com/office/drawing/2014/main" id="{752BA35C-6316-6721-5E09-1801BA364FEC}"/>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5" name="TextBox 4">
            <a:extLst>
              <a:ext uri="{FF2B5EF4-FFF2-40B4-BE49-F238E27FC236}">
                <a16:creationId xmlns:a16="http://schemas.microsoft.com/office/drawing/2014/main" id="{F3B6476D-4F30-089D-4268-8E57557D49EC}"/>
              </a:ext>
            </a:extLst>
          </p:cNvPr>
          <p:cNvSpPr txBox="1"/>
          <p:nvPr/>
        </p:nvSpPr>
        <p:spPr>
          <a:xfrm rot="1181401">
            <a:off x="9479901" y="513109"/>
            <a:ext cx="2629678" cy="369332"/>
          </a:xfrm>
          <a:prstGeom prst="rect">
            <a:avLst/>
          </a:prstGeom>
          <a:noFill/>
        </p:spPr>
        <p:txBody>
          <a:bodyPr wrap="square" rtlCol="0">
            <a:spAutoFit/>
          </a:bodyPr>
          <a:lstStyle/>
          <a:p>
            <a:pPr algn="ctr"/>
            <a:r>
              <a:rPr lang="ar-JO" dirty="0"/>
              <a:t>مش نفس الخيارات </a:t>
            </a:r>
            <a:r>
              <a:rPr lang="ar-JO" dirty="0" err="1"/>
              <a:t>بالزبط</a:t>
            </a:r>
            <a:endParaRPr lang="en-US" dirty="0"/>
          </a:p>
        </p:txBody>
      </p:sp>
    </p:spTree>
    <p:extLst>
      <p:ext uri="{BB962C8B-B14F-4D97-AF65-F5344CB8AC3E}">
        <p14:creationId xmlns:p14="http://schemas.microsoft.com/office/powerpoint/2010/main" val="3522100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CFD6-F37E-3147-0000-C9CAFB0F722A}"/>
              </a:ext>
            </a:extLst>
          </p:cNvPr>
          <p:cNvSpPr>
            <a:spLocks noGrp="1"/>
          </p:cNvSpPr>
          <p:nvPr>
            <p:ph type="title"/>
          </p:nvPr>
        </p:nvSpPr>
        <p:spPr/>
        <p:txBody>
          <a:bodyPr/>
          <a:lstStyle/>
          <a:p>
            <a:r>
              <a:rPr lang="en-US" dirty="0"/>
              <a:t>MCQ – Visual abnormalities</a:t>
            </a:r>
          </a:p>
        </p:txBody>
      </p:sp>
      <p:sp>
        <p:nvSpPr>
          <p:cNvPr id="3" name="Content Placeholder 2">
            <a:extLst>
              <a:ext uri="{FF2B5EF4-FFF2-40B4-BE49-F238E27FC236}">
                <a16:creationId xmlns:a16="http://schemas.microsoft.com/office/drawing/2014/main" id="{2BE7D42A-8199-28D1-0099-AF44D5485DDB}"/>
              </a:ext>
            </a:extLst>
          </p:cNvPr>
          <p:cNvSpPr>
            <a:spLocks noGrp="1"/>
          </p:cNvSpPr>
          <p:nvPr>
            <p:ph idx="1"/>
          </p:nvPr>
        </p:nvSpPr>
        <p:spPr/>
        <p:txBody>
          <a:bodyPr/>
          <a:lstStyle/>
          <a:p>
            <a:r>
              <a:rPr lang="en-US" dirty="0"/>
              <a:t>Bitemporal hemianopia associated with lesion in ?</a:t>
            </a:r>
          </a:p>
          <a:p>
            <a:pPr marL="914400" lvl="1" indent="-457200">
              <a:buFont typeface="+mj-lt"/>
              <a:buAutoNum type="alphaLcPeriod"/>
            </a:pPr>
            <a:r>
              <a:rPr lang="en-US" dirty="0">
                <a:solidFill>
                  <a:srgbClr val="FF0000"/>
                </a:solidFill>
              </a:rPr>
              <a:t>Central part of the optic chiasm</a:t>
            </a:r>
          </a:p>
          <a:p>
            <a:pPr marL="914400" lvl="1" indent="-457200">
              <a:buFont typeface="+mj-lt"/>
              <a:buAutoNum type="alphaLcPeriod"/>
            </a:pPr>
            <a:r>
              <a:rPr lang="en-US" dirty="0"/>
              <a:t>Lateral part of the optic chiasm</a:t>
            </a:r>
          </a:p>
          <a:p>
            <a:pPr marL="914400" lvl="1" indent="-457200">
              <a:buFont typeface="+mj-lt"/>
              <a:buAutoNum type="alphaLcPeriod"/>
            </a:pPr>
            <a:r>
              <a:rPr lang="en-US" dirty="0"/>
              <a:t>Optic nerve</a:t>
            </a:r>
          </a:p>
          <a:p>
            <a:pPr marL="914400" lvl="1" indent="-457200">
              <a:buFont typeface="+mj-lt"/>
              <a:buAutoNum type="alphaLcPeriod"/>
            </a:pPr>
            <a:r>
              <a:rPr lang="en-US" dirty="0"/>
              <a:t>Optic tract</a:t>
            </a:r>
          </a:p>
        </p:txBody>
      </p:sp>
      <p:sp>
        <p:nvSpPr>
          <p:cNvPr id="5" name="TextBox 4">
            <a:extLst>
              <a:ext uri="{FF2B5EF4-FFF2-40B4-BE49-F238E27FC236}">
                <a16:creationId xmlns:a16="http://schemas.microsoft.com/office/drawing/2014/main" id="{663DAE5B-2761-16CB-76E4-F757FCC6549F}"/>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7" name="TextBox 6">
            <a:extLst>
              <a:ext uri="{FF2B5EF4-FFF2-40B4-BE49-F238E27FC236}">
                <a16:creationId xmlns:a16="http://schemas.microsoft.com/office/drawing/2014/main" id="{326B276E-141C-F878-17B3-476D004CBE78}"/>
              </a:ext>
            </a:extLst>
          </p:cNvPr>
          <p:cNvSpPr txBox="1"/>
          <p:nvPr/>
        </p:nvSpPr>
        <p:spPr>
          <a:xfrm>
            <a:off x="46655" y="133928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86514674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E43B-CB6F-C937-7B35-3AAAE8776634}"/>
              </a:ext>
            </a:extLst>
          </p:cNvPr>
          <p:cNvSpPr>
            <a:spLocks noGrp="1"/>
          </p:cNvSpPr>
          <p:nvPr>
            <p:ph type="title"/>
          </p:nvPr>
        </p:nvSpPr>
        <p:spPr/>
        <p:txBody>
          <a:bodyPr/>
          <a:lstStyle/>
          <a:p>
            <a:r>
              <a:rPr lang="en-US" dirty="0"/>
              <a:t>Meningococcal meningitis</a:t>
            </a:r>
          </a:p>
        </p:txBody>
      </p:sp>
      <p:sp>
        <p:nvSpPr>
          <p:cNvPr id="3" name="Content Placeholder 2">
            <a:extLst>
              <a:ext uri="{FF2B5EF4-FFF2-40B4-BE49-F238E27FC236}">
                <a16:creationId xmlns:a16="http://schemas.microsoft.com/office/drawing/2014/main" id="{DB5EC04D-F2E4-BFF2-36C0-628A115DA220}"/>
              </a:ext>
            </a:extLst>
          </p:cNvPr>
          <p:cNvSpPr>
            <a:spLocks noGrp="1"/>
          </p:cNvSpPr>
          <p:nvPr>
            <p:ph idx="1"/>
          </p:nvPr>
        </p:nvSpPr>
        <p:spPr>
          <a:xfrm>
            <a:off x="838202" y="1249039"/>
            <a:ext cx="10515598" cy="5187849"/>
          </a:xfrm>
        </p:spPr>
        <p:txBody>
          <a:bodyPr>
            <a:normAutofit/>
          </a:bodyPr>
          <a:lstStyle/>
          <a:p>
            <a:r>
              <a:rPr lang="en-US" b="1" dirty="0"/>
              <a:t>Etiology</a:t>
            </a:r>
            <a:r>
              <a:rPr lang="en-US" dirty="0"/>
              <a:t>: Neisseria meningitidis</a:t>
            </a:r>
          </a:p>
          <a:p>
            <a:r>
              <a:rPr lang="en-US" b="1" dirty="0"/>
              <a:t>Epidemiology</a:t>
            </a:r>
            <a:r>
              <a:rPr lang="en-US" dirty="0"/>
              <a:t>: Usually occur in epidemics</a:t>
            </a:r>
          </a:p>
          <a:p>
            <a:r>
              <a:rPr lang="en-US" b="1" dirty="0"/>
              <a:t>Clinical features</a:t>
            </a:r>
            <a:r>
              <a:rPr lang="en-US" dirty="0"/>
              <a:t>: Meningitis signs + petechial rash</a:t>
            </a:r>
          </a:p>
          <a:p>
            <a:r>
              <a:rPr lang="en-US" b="1" dirty="0"/>
              <a:t>Complications</a:t>
            </a:r>
            <a:r>
              <a:rPr lang="en-US" dirty="0"/>
              <a:t>: Seizure, abscess, hydrocephaly, SIADH, septic shock</a:t>
            </a:r>
          </a:p>
          <a:p>
            <a:r>
              <a:rPr lang="en-US" sz="2800" b="1" dirty="0"/>
              <a:t>Diagnosis</a:t>
            </a:r>
            <a:r>
              <a:rPr lang="en-US" sz="2800" dirty="0"/>
              <a:t>: Blood culture, CT scan, lumbar puncture, CSF culture, skin biopsy, CBC</a:t>
            </a:r>
          </a:p>
          <a:p>
            <a:r>
              <a:rPr lang="en-US" sz="2800" b="1" dirty="0"/>
              <a:t>Treatment</a:t>
            </a:r>
            <a:r>
              <a:rPr lang="en-US" sz="2800" dirty="0"/>
              <a:t>: </a:t>
            </a:r>
            <a:r>
              <a:rPr lang="en-US" dirty="0"/>
              <a:t>3</a:t>
            </a:r>
            <a:r>
              <a:rPr lang="en-US" baseline="30000" dirty="0"/>
              <a:t>rd</a:t>
            </a:r>
            <a:r>
              <a:rPr lang="en-US" dirty="0"/>
              <a:t> generation cephalosporin + Steroids + dopamine + IV fluids + antipyretic + antiepileptic </a:t>
            </a:r>
            <a:endParaRPr lang="ar-JO" sz="2800" dirty="0"/>
          </a:p>
          <a:p>
            <a:r>
              <a:rPr lang="en-US" sz="2800" b="1" dirty="0"/>
              <a:t>Prevention</a:t>
            </a:r>
            <a:r>
              <a:rPr lang="en-US" sz="2800" dirty="0"/>
              <a:t>: </a:t>
            </a:r>
            <a:r>
              <a:rPr lang="en-US" sz="2800" dirty="0">
                <a:solidFill>
                  <a:srgbClr val="FF0000"/>
                </a:solidFill>
              </a:rPr>
              <a:t>rifampicin/ciprofloxacin</a:t>
            </a:r>
          </a:p>
          <a:p>
            <a:endParaRPr lang="en-US" dirty="0"/>
          </a:p>
        </p:txBody>
      </p:sp>
      <p:sp>
        <p:nvSpPr>
          <p:cNvPr id="5" name="TextBox 4">
            <a:extLst>
              <a:ext uri="{FF2B5EF4-FFF2-40B4-BE49-F238E27FC236}">
                <a16:creationId xmlns:a16="http://schemas.microsoft.com/office/drawing/2014/main" id="{94C06499-F662-5CA5-271C-8D8054E10AC6}"/>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39255740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590D1-5C7C-7FF8-2D28-B01304FD555C}"/>
              </a:ext>
            </a:extLst>
          </p:cNvPr>
          <p:cNvSpPr>
            <a:spLocks noGrp="1"/>
          </p:cNvSpPr>
          <p:nvPr>
            <p:ph type="title"/>
          </p:nvPr>
        </p:nvSpPr>
        <p:spPr/>
        <p:txBody>
          <a:bodyPr/>
          <a:lstStyle/>
          <a:p>
            <a:r>
              <a:rPr lang="en-US" dirty="0"/>
              <a:t>Meningococcemia</a:t>
            </a:r>
          </a:p>
        </p:txBody>
      </p:sp>
      <p:sp>
        <p:nvSpPr>
          <p:cNvPr id="3" name="Content Placeholder 2">
            <a:extLst>
              <a:ext uri="{FF2B5EF4-FFF2-40B4-BE49-F238E27FC236}">
                <a16:creationId xmlns:a16="http://schemas.microsoft.com/office/drawing/2014/main" id="{989968CC-FA6F-A079-3C82-38713B289058}"/>
              </a:ext>
            </a:extLst>
          </p:cNvPr>
          <p:cNvSpPr>
            <a:spLocks noGrp="1"/>
          </p:cNvSpPr>
          <p:nvPr>
            <p:ph idx="1"/>
          </p:nvPr>
        </p:nvSpPr>
        <p:spPr>
          <a:xfrm>
            <a:off x="734786" y="1305026"/>
            <a:ext cx="10722429" cy="4871938"/>
          </a:xfrm>
        </p:spPr>
        <p:txBody>
          <a:bodyPr>
            <a:normAutofit/>
          </a:bodyPr>
          <a:lstStyle/>
          <a:p>
            <a:r>
              <a:rPr lang="en-US" b="1" dirty="0"/>
              <a:t>What examination you should do ?</a:t>
            </a:r>
          </a:p>
          <a:p>
            <a:pPr lvl="1"/>
            <a:r>
              <a:rPr lang="en-US" dirty="0"/>
              <a:t>Brudzinski &amp; Kernig's signs </a:t>
            </a:r>
          </a:p>
          <a:p>
            <a:r>
              <a:rPr lang="en-US" b="1" dirty="0"/>
              <a:t>If the signs were positive, what is your treatment ?</a:t>
            </a:r>
          </a:p>
          <a:p>
            <a:pPr lvl="1"/>
            <a:r>
              <a:rPr lang="en-US" dirty="0"/>
              <a:t>3</a:t>
            </a:r>
            <a:r>
              <a:rPr lang="en-US" baseline="30000" dirty="0"/>
              <a:t>rd</a:t>
            </a:r>
            <a:r>
              <a:rPr lang="en-US" dirty="0"/>
              <a:t> generation cephalosporin</a:t>
            </a:r>
          </a:p>
          <a:p>
            <a:pPr lvl="1"/>
            <a:r>
              <a:rPr lang="en-US" dirty="0"/>
              <a:t>Steroids + IV fluids Analgesic + antipyretic + antiepileptic </a:t>
            </a:r>
          </a:p>
          <a:p>
            <a:r>
              <a:rPr lang="en-US" b="1" dirty="0"/>
              <a:t>If the patient complained of headache, what should you order ?</a:t>
            </a:r>
          </a:p>
          <a:p>
            <a:pPr lvl="1"/>
            <a:r>
              <a:rPr lang="en-US" dirty="0"/>
              <a:t>Brain MRI</a:t>
            </a:r>
          </a:p>
          <a:p>
            <a:r>
              <a:rPr lang="en-US" b="1" dirty="0"/>
              <a:t>If what you have ordered was negative, what should you order next ?</a:t>
            </a:r>
          </a:p>
          <a:p>
            <a:pPr lvl="1"/>
            <a:r>
              <a:rPr lang="en-US" dirty="0"/>
              <a:t>Lumber puncture</a:t>
            </a:r>
          </a:p>
        </p:txBody>
      </p:sp>
      <p:pic>
        <p:nvPicPr>
          <p:cNvPr id="5" name="Picture 2">
            <a:extLst>
              <a:ext uri="{FF2B5EF4-FFF2-40B4-BE49-F238E27FC236}">
                <a16:creationId xmlns:a16="http://schemas.microsoft.com/office/drawing/2014/main" id="{6EB44ECE-8340-0499-B039-3FD3E0A05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629" y="1305027"/>
            <a:ext cx="2400169" cy="19513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D47FE7-A25F-B981-89F0-AA9A91C0D490}"/>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Picture 2" descr="AUDITED Text Written on Green Vintage Stamp Stock Illustration -  Illustration of button, vintage: 214336989">
            <a:extLst>
              <a:ext uri="{FF2B5EF4-FFF2-40B4-BE49-F238E27FC236}">
                <a16:creationId xmlns:a16="http://schemas.microsoft.com/office/drawing/2014/main" id="{301DFFFD-75BF-34C4-9E48-55CF07213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31375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47D8E16-5009-FCE3-61D0-B4D84F08F464}"/>
              </a:ext>
            </a:extLst>
          </p:cNvPr>
          <p:cNvSpPr>
            <a:spLocks noGrp="1"/>
          </p:cNvSpPr>
          <p:nvPr>
            <p:ph type="title"/>
          </p:nvPr>
        </p:nvSpPr>
        <p:spPr/>
        <p:txBody>
          <a:bodyPr/>
          <a:lstStyle/>
          <a:p>
            <a:r>
              <a:rPr lang="en-US" dirty="0"/>
              <a:t>Meningococcemia</a:t>
            </a:r>
          </a:p>
        </p:txBody>
      </p:sp>
      <p:sp>
        <p:nvSpPr>
          <p:cNvPr id="3" name="Content Placeholder 2">
            <a:extLst>
              <a:ext uri="{FF2B5EF4-FFF2-40B4-BE49-F238E27FC236}">
                <a16:creationId xmlns:a16="http://schemas.microsoft.com/office/drawing/2014/main" id="{6B747A93-08AC-C429-CC66-79FCB760F1DF}"/>
              </a:ext>
            </a:extLst>
          </p:cNvPr>
          <p:cNvSpPr>
            <a:spLocks noGrp="1"/>
          </p:cNvSpPr>
          <p:nvPr>
            <p:ph idx="1"/>
          </p:nvPr>
        </p:nvSpPr>
        <p:spPr>
          <a:xfrm>
            <a:off x="838200" y="1249040"/>
            <a:ext cx="10515600" cy="5225173"/>
          </a:xfrm>
        </p:spPr>
        <p:txBody>
          <a:bodyPr>
            <a:normAutofit lnSpcReduction="10000"/>
          </a:bodyPr>
          <a:lstStyle/>
          <a:p>
            <a:pPr>
              <a:buFont typeface="Wingdings" panose="05000000000000000000" pitchFamily="2" charset="2"/>
              <a:buChar char="Ø"/>
            </a:pPr>
            <a:r>
              <a:rPr lang="en-GB" dirty="0"/>
              <a:t>This patient has fever, headache, neck stiffness and photophobia </a:t>
            </a:r>
          </a:p>
          <a:p>
            <a:r>
              <a:rPr lang="en-GB" b="1" dirty="0"/>
              <a:t>What your diagnosis ?</a:t>
            </a:r>
          </a:p>
          <a:p>
            <a:pPr lvl="1"/>
            <a:r>
              <a:rPr lang="en-US" dirty="0"/>
              <a:t>Meningococcemia, IV antibiotics </a:t>
            </a:r>
          </a:p>
          <a:p>
            <a:r>
              <a:rPr lang="en-US" b="1" dirty="0"/>
              <a:t>What is the treatment ?</a:t>
            </a:r>
          </a:p>
          <a:p>
            <a:pPr lvl="1"/>
            <a:r>
              <a:rPr lang="en-US" dirty="0"/>
              <a:t>3</a:t>
            </a:r>
            <a:r>
              <a:rPr lang="en-US" baseline="30000" dirty="0"/>
              <a:t>rd</a:t>
            </a:r>
            <a:r>
              <a:rPr lang="en-US" dirty="0"/>
              <a:t> generation cephalosporin</a:t>
            </a:r>
          </a:p>
          <a:p>
            <a:pPr lvl="1"/>
            <a:r>
              <a:rPr lang="en-US" dirty="0"/>
              <a:t>Steroids + IV fluids Analgesic + antipyretic + antiepileptic </a:t>
            </a:r>
          </a:p>
          <a:p>
            <a:r>
              <a:rPr lang="en-US" b="1" dirty="0"/>
              <a:t>The patient fundoscopic examination showed papilledema, what would do next ?</a:t>
            </a:r>
          </a:p>
          <a:p>
            <a:pPr lvl="1"/>
            <a:r>
              <a:rPr lang="en-US" dirty="0"/>
              <a:t>CT head</a:t>
            </a:r>
          </a:p>
          <a:p>
            <a:r>
              <a:rPr lang="en-US" b="1" dirty="0"/>
              <a:t>The previous investigation was normal, what is the next investigation ?</a:t>
            </a:r>
          </a:p>
          <a:p>
            <a:pPr lvl="1">
              <a:defRPr/>
            </a:pPr>
            <a:r>
              <a:rPr lang="en-US" dirty="0"/>
              <a:t>Lumbar puncture</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lang="en-US" dirty="0"/>
          </a:p>
        </p:txBody>
      </p:sp>
      <p:pic>
        <p:nvPicPr>
          <p:cNvPr id="5" name="Picture 2">
            <a:extLst>
              <a:ext uri="{FF2B5EF4-FFF2-40B4-BE49-F238E27FC236}">
                <a16:creationId xmlns:a16="http://schemas.microsoft.com/office/drawing/2014/main" id="{966D23CF-D7CA-661D-08E5-1C720387A440}"/>
              </a:ext>
            </a:extLst>
          </p:cNvPr>
          <p:cNvPicPr>
            <a:picLocks noChangeAspect="1" noChangeArrowheads="1"/>
          </p:cNvPicPr>
          <p:nvPr/>
        </p:nvPicPr>
        <p:blipFill>
          <a:blip r:embed="rId2" cstate="print"/>
          <a:stretch>
            <a:fillRect/>
          </a:stretch>
        </p:blipFill>
        <p:spPr bwMode="auto">
          <a:xfrm>
            <a:off x="8667345" y="1827539"/>
            <a:ext cx="2686453" cy="147524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75490AB-D5FF-DF96-2AB8-F83DB6A981C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13" name="Picture 2" descr="AUDITED Text Written on Green Vintage Stamp Stock Illustration -  Illustration of button, vintage: 214336989">
            <a:extLst>
              <a:ext uri="{FF2B5EF4-FFF2-40B4-BE49-F238E27FC236}">
                <a16:creationId xmlns:a16="http://schemas.microsoft.com/office/drawing/2014/main" id="{E5566556-D3EF-619A-A1B2-3D1A37C5E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97142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ECFF-83CA-25AB-A98C-5AEB7333278A}"/>
              </a:ext>
            </a:extLst>
          </p:cNvPr>
          <p:cNvSpPr>
            <a:spLocks noGrp="1"/>
          </p:cNvSpPr>
          <p:nvPr>
            <p:ph type="title"/>
          </p:nvPr>
        </p:nvSpPr>
        <p:spPr/>
        <p:txBody>
          <a:bodyPr>
            <a:normAutofit/>
          </a:bodyPr>
          <a:lstStyle/>
          <a:p>
            <a:r>
              <a:rPr lang="en-US" dirty="0"/>
              <a:t>Meningococcemia</a:t>
            </a:r>
          </a:p>
        </p:txBody>
      </p:sp>
      <p:sp>
        <p:nvSpPr>
          <p:cNvPr id="3" name="Content Placeholder 2">
            <a:extLst>
              <a:ext uri="{FF2B5EF4-FFF2-40B4-BE49-F238E27FC236}">
                <a16:creationId xmlns:a16="http://schemas.microsoft.com/office/drawing/2014/main" id="{6B747A93-08AC-C429-CC66-79FCB760F1DF}"/>
              </a:ext>
            </a:extLst>
          </p:cNvPr>
          <p:cNvSpPr>
            <a:spLocks noGrp="1"/>
          </p:cNvSpPr>
          <p:nvPr>
            <p:ph idx="1"/>
          </p:nvPr>
        </p:nvSpPr>
        <p:spPr>
          <a:xfrm>
            <a:off x="838200" y="1305026"/>
            <a:ext cx="6318380" cy="4871938"/>
          </a:xfrm>
        </p:spPr>
        <p:txBody>
          <a:bodyPr>
            <a:normAutofit/>
          </a:bodyPr>
          <a:lstStyle/>
          <a:p>
            <a:pPr>
              <a:buFont typeface="Wingdings" panose="05000000000000000000" pitchFamily="2" charset="2"/>
              <a:buChar char="Ø"/>
            </a:pPr>
            <a:r>
              <a:rPr lang="en-GB" dirty="0"/>
              <a:t>This patient has fever, headache, neck stiffness and photophobia </a:t>
            </a:r>
            <a:endParaRPr lang="en-US" dirty="0"/>
          </a:p>
          <a:p>
            <a:pPr marL="514350" indent="-514350">
              <a:buFont typeface="+mj-lt"/>
              <a:buAutoNum type="arabicPeriod"/>
            </a:pPr>
            <a:r>
              <a:rPr lang="en-US" b="1" dirty="0"/>
              <a:t>What would you examine to exclude serious infectious process ?</a:t>
            </a:r>
          </a:p>
          <a:p>
            <a:pPr lvl="1"/>
            <a:r>
              <a:rPr lang="en-US" dirty="0"/>
              <a:t>Kernig's sign, Brudzinski and neck stiffness </a:t>
            </a:r>
          </a:p>
          <a:p>
            <a:pPr marL="514350" indent="-514350">
              <a:buFont typeface="+mj-lt"/>
              <a:buAutoNum type="arabicPeriod"/>
            </a:pPr>
            <a:r>
              <a:rPr lang="en-US" b="1" dirty="0"/>
              <a:t>If what you have examined was positive, what is the next important urgent step to manage this patient ?</a:t>
            </a:r>
          </a:p>
          <a:p>
            <a:pPr lvl="1"/>
            <a:r>
              <a:rPr lang="en-US" dirty="0"/>
              <a:t>3</a:t>
            </a:r>
            <a:r>
              <a:rPr lang="en-US" baseline="30000" dirty="0"/>
              <a:t>rd</a:t>
            </a:r>
            <a:r>
              <a:rPr lang="en-US" dirty="0"/>
              <a:t> generation cephalosporin</a:t>
            </a:r>
          </a:p>
          <a:p>
            <a:pPr lvl="1"/>
            <a:r>
              <a:rPr lang="en-US" dirty="0"/>
              <a:t>Steroids + IV fluids Analgesic + antipyretic + antiepileptic </a:t>
            </a:r>
          </a:p>
        </p:txBody>
      </p:sp>
      <p:pic>
        <p:nvPicPr>
          <p:cNvPr id="5" name="Picture 2">
            <a:extLst>
              <a:ext uri="{FF2B5EF4-FFF2-40B4-BE49-F238E27FC236}">
                <a16:creationId xmlns:a16="http://schemas.microsoft.com/office/drawing/2014/main" id="{966D23CF-D7CA-661D-08E5-1C720387A440}"/>
              </a:ext>
            </a:extLst>
          </p:cNvPr>
          <p:cNvPicPr>
            <a:picLocks noChangeAspect="1" noChangeArrowheads="1"/>
          </p:cNvPicPr>
          <p:nvPr/>
        </p:nvPicPr>
        <p:blipFill>
          <a:blip r:embed="rId2" cstate="print"/>
          <a:stretch>
            <a:fillRect/>
          </a:stretch>
        </p:blipFill>
        <p:spPr bwMode="auto">
          <a:xfrm>
            <a:off x="7324579" y="1305025"/>
            <a:ext cx="4029222" cy="221261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75490AB-D5FF-DF96-2AB8-F83DB6A981C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9" name="Picture 2" descr="AUDITED Text Written on Green Vintage Stamp Stock Illustration -  Illustration of button, vintage: 214336989">
            <a:extLst>
              <a:ext uri="{FF2B5EF4-FFF2-40B4-BE49-F238E27FC236}">
                <a16:creationId xmlns:a16="http://schemas.microsoft.com/office/drawing/2014/main" id="{078F35BD-A517-0800-82B6-114B76D74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20971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ECFF-83CA-25AB-A98C-5AEB7333278A}"/>
              </a:ext>
            </a:extLst>
          </p:cNvPr>
          <p:cNvSpPr>
            <a:spLocks noGrp="1"/>
          </p:cNvSpPr>
          <p:nvPr>
            <p:ph type="title"/>
          </p:nvPr>
        </p:nvSpPr>
        <p:spPr/>
        <p:txBody>
          <a:bodyPr>
            <a:normAutofit/>
          </a:bodyPr>
          <a:lstStyle/>
          <a:p>
            <a:r>
              <a:rPr lang="en-US" dirty="0"/>
              <a:t>Meningococcemia cont.</a:t>
            </a:r>
          </a:p>
        </p:txBody>
      </p:sp>
      <p:sp>
        <p:nvSpPr>
          <p:cNvPr id="3" name="Content Placeholder 2">
            <a:extLst>
              <a:ext uri="{FF2B5EF4-FFF2-40B4-BE49-F238E27FC236}">
                <a16:creationId xmlns:a16="http://schemas.microsoft.com/office/drawing/2014/main" id="{6B747A93-08AC-C429-CC66-79FCB760F1DF}"/>
              </a:ext>
            </a:extLst>
          </p:cNvPr>
          <p:cNvSpPr>
            <a:spLocks noGrp="1"/>
          </p:cNvSpPr>
          <p:nvPr>
            <p:ph idx="1"/>
          </p:nvPr>
        </p:nvSpPr>
        <p:spPr>
          <a:xfrm>
            <a:off x="838199" y="1305026"/>
            <a:ext cx="6486379" cy="4871938"/>
          </a:xfrm>
        </p:spPr>
        <p:txBody>
          <a:bodyPr>
            <a:normAutofit/>
          </a:bodyPr>
          <a:lstStyle/>
          <a:p>
            <a:pPr>
              <a:buFont typeface="Wingdings" panose="05000000000000000000" pitchFamily="2" charset="2"/>
              <a:buChar char="Ø"/>
            </a:pPr>
            <a:r>
              <a:rPr lang="en-GB" dirty="0"/>
              <a:t>This patient has fever, headache, neck stiffness and photophobia </a:t>
            </a:r>
            <a:endParaRPr lang="en-US" dirty="0"/>
          </a:p>
          <a:p>
            <a:pPr marL="514350" indent="-514350">
              <a:buFont typeface="+mj-lt"/>
              <a:buAutoNum type="arabicPeriod" startAt="3"/>
            </a:pPr>
            <a:r>
              <a:rPr lang="en-US" b="1" dirty="0"/>
              <a:t>You have done an important step in this patient management, you examined the patient again and you found left abducens nerve palsy, what is the next important investigation ?</a:t>
            </a:r>
          </a:p>
          <a:p>
            <a:pPr lvl="1"/>
            <a:r>
              <a:rPr lang="en-US" dirty="0"/>
              <a:t>CT head</a:t>
            </a:r>
          </a:p>
          <a:p>
            <a:pPr marL="514350" indent="-514350">
              <a:buFont typeface="+mj-lt"/>
              <a:buAutoNum type="arabicPeriod" startAt="4"/>
            </a:pPr>
            <a:r>
              <a:rPr lang="en-US" b="1" dirty="0"/>
              <a:t>The previous investigation was normal, what is the next investigation ?</a:t>
            </a:r>
            <a:endParaRPr lang="ar-JO" b="1" dirty="0"/>
          </a:p>
          <a:p>
            <a:pPr lvl="1"/>
            <a:r>
              <a:rPr lang="en-US" dirty="0"/>
              <a:t>Lumbar puncture</a:t>
            </a:r>
          </a:p>
        </p:txBody>
      </p:sp>
      <p:pic>
        <p:nvPicPr>
          <p:cNvPr id="5" name="Picture 2">
            <a:extLst>
              <a:ext uri="{FF2B5EF4-FFF2-40B4-BE49-F238E27FC236}">
                <a16:creationId xmlns:a16="http://schemas.microsoft.com/office/drawing/2014/main" id="{966D23CF-D7CA-661D-08E5-1C720387A440}"/>
              </a:ext>
            </a:extLst>
          </p:cNvPr>
          <p:cNvPicPr>
            <a:picLocks noChangeAspect="1" noChangeArrowheads="1"/>
          </p:cNvPicPr>
          <p:nvPr/>
        </p:nvPicPr>
        <p:blipFill>
          <a:blip r:embed="rId2" cstate="print"/>
          <a:stretch>
            <a:fillRect/>
          </a:stretch>
        </p:blipFill>
        <p:spPr bwMode="auto">
          <a:xfrm>
            <a:off x="7324579" y="1305025"/>
            <a:ext cx="4029222" cy="221261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75490AB-D5FF-DF96-2AB8-F83DB6A981C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Picture 2" descr="AUDITED Text Written on Green Vintage Stamp Stock Illustration -  Illustration of button, vintage: 214336989">
            <a:extLst>
              <a:ext uri="{FF2B5EF4-FFF2-40B4-BE49-F238E27FC236}">
                <a16:creationId xmlns:a16="http://schemas.microsoft.com/office/drawing/2014/main" id="{19E81404-79D3-45DB-1CF9-75E634E24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07139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351BD-1524-06A2-7EBC-4180EBFC8D96}"/>
              </a:ext>
            </a:extLst>
          </p:cNvPr>
          <p:cNvSpPr>
            <a:spLocks noGrp="1"/>
          </p:cNvSpPr>
          <p:nvPr>
            <p:ph type="title"/>
          </p:nvPr>
        </p:nvSpPr>
        <p:spPr/>
        <p:txBody>
          <a:bodyPr/>
          <a:lstStyle/>
          <a:p>
            <a:r>
              <a:rPr lang="en-US" dirty="0"/>
              <a:t>Meningococcemia</a:t>
            </a:r>
          </a:p>
        </p:txBody>
      </p:sp>
      <p:sp>
        <p:nvSpPr>
          <p:cNvPr id="3" name="Content Placeholder 2">
            <a:extLst>
              <a:ext uri="{FF2B5EF4-FFF2-40B4-BE49-F238E27FC236}">
                <a16:creationId xmlns:a16="http://schemas.microsoft.com/office/drawing/2014/main" id="{B3CF7A15-5B89-ECEA-3EAF-94D7B15BA33A}"/>
              </a:ext>
            </a:extLst>
          </p:cNvPr>
          <p:cNvSpPr>
            <a:spLocks noGrp="1"/>
          </p:cNvSpPr>
          <p:nvPr>
            <p:ph idx="1"/>
          </p:nvPr>
        </p:nvSpPr>
        <p:spPr/>
        <p:txBody>
          <a:bodyPr/>
          <a:lstStyle/>
          <a:p>
            <a:r>
              <a:rPr lang="en-US" b="1" dirty="0"/>
              <a:t>What you suspect the cause of this picture ?</a:t>
            </a:r>
          </a:p>
          <a:p>
            <a:pPr lvl="1"/>
            <a:r>
              <a:rPr lang="en-US" dirty="0"/>
              <a:t>Meningococcemia</a:t>
            </a:r>
          </a:p>
          <a:p>
            <a:r>
              <a:rPr lang="en-US" b="1" dirty="0"/>
              <a:t>What is your emergent management ?</a:t>
            </a:r>
          </a:p>
          <a:p>
            <a:pPr lvl="1"/>
            <a:r>
              <a:rPr lang="en-US" dirty="0"/>
              <a:t>3</a:t>
            </a:r>
            <a:r>
              <a:rPr lang="en-US" baseline="30000" dirty="0"/>
              <a:t>rd</a:t>
            </a:r>
            <a:r>
              <a:rPr lang="en-US" dirty="0"/>
              <a:t> generation cephalosporin</a:t>
            </a:r>
          </a:p>
          <a:p>
            <a:pPr lvl="1"/>
            <a:r>
              <a:rPr lang="en-US" dirty="0"/>
              <a:t>Steroids + IV fluids Analgesic + antipyretic + antiepileptic </a:t>
            </a:r>
          </a:p>
          <a:p>
            <a:r>
              <a:rPr lang="en-US" b="1" dirty="0"/>
              <a:t>If this patient immunocompromised, what is your management ?</a:t>
            </a:r>
          </a:p>
          <a:p>
            <a:pPr lvl="1"/>
            <a:r>
              <a:rPr lang="en-US" dirty="0"/>
              <a:t>Vancomycin + Ampicillin + (Cefepime or Meropenem)</a:t>
            </a:r>
          </a:p>
        </p:txBody>
      </p:sp>
      <p:pic>
        <p:nvPicPr>
          <p:cNvPr id="5" name="Picture 2">
            <a:extLst>
              <a:ext uri="{FF2B5EF4-FFF2-40B4-BE49-F238E27FC236}">
                <a16:creationId xmlns:a16="http://schemas.microsoft.com/office/drawing/2014/main" id="{2AE25137-B988-2112-AD38-204B156A0E1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06255" y="1305027"/>
            <a:ext cx="2647544" cy="1767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7E68ED07-94E9-798B-230B-629D6757E40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Picture 2" descr="AUDITED Text Written on Green Vintage Stamp Stock Illustration -  Illustration of button, vintage: 214336989">
            <a:extLst>
              <a:ext uri="{FF2B5EF4-FFF2-40B4-BE49-F238E27FC236}">
                <a16:creationId xmlns:a16="http://schemas.microsoft.com/office/drawing/2014/main" id="{AF1F7E16-9FCA-4E38-DEC0-2FB68ED94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6584" cy="104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54545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1F69C-2BCB-B953-4B79-1838C606F581}"/>
              </a:ext>
            </a:extLst>
          </p:cNvPr>
          <p:cNvSpPr>
            <a:spLocks noGrp="1"/>
          </p:cNvSpPr>
          <p:nvPr>
            <p:ph type="title"/>
          </p:nvPr>
        </p:nvSpPr>
        <p:spPr/>
        <p:txBody>
          <a:bodyPr>
            <a:normAutofit/>
          </a:bodyPr>
          <a:lstStyle/>
          <a:p>
            <a:pPr rtl="1"/>
            <a:r>
              <a:rPr lang="ar-JO" dirty="0"/>
              <a:t>الأرشيف: صورة رجلين ولد صغير ما عليهن اشي</a:t>
            </a:r>
            <a:endParaRPr lang="en-US" dirty="0"/>
          </a:p>
        </p:txBody>
      </p:sp>
      <p:sp>
        <p:nvSpPr>
          <p:cNvPr id="3" name="Content Placeholder 2">
            <a:extLst>
              <a:ext uri="{FF2B5EF4-FFF2-40B4-BE49-F238E27FC236}">
                <a16:creationId xmlns:a16="http://schemas.microsoft.com/office/drawing/2014/main" id="{BD71DBB4-6F16-A22E-19C5-15BE06049043}"/>
              </a:ext>
            </a:extLst>
          </p:cNvPr>
          <p:cNvSpPr>
            <a:spLocks noGrp="1"/>
          </p:cNvSpPr>
          <p:nvPr>
            <p:ph idx="1"/>
          </p:nvPr>
        </p:nvSpPr>
        <p:spPr/>
        <p:txBody>
          <a:bodyPr/>
          <a:lstStyle/>
          <a:p>
            <a:pPr>
              <a:buFont typeface="Wingdings" panose="05000000000000000000" pitchFamily="2" charset="2"/>
              <a:buChar char="Ø"/>
            </a:pPr>
            <a:r>
              <a:rPr lang="en-GB" dirty="0"/>
              <a:t>This patient has fever, headache, photophobia </a:t>
            </a:r>
            <a:endParaRPr lang="en-US" dirty="0"/>
          </a:p>
          <a:p>
            <a:r>
              <a:rPr lang="en-US" b="1" dirty="0"/>
              <a:t>What is your next step to exclude serious infections ?</a:t>
            </a:r>
          </a:p>
          <a:p>
            <a:pPr lvl="1"/>
            <a:r>
              <a:rPr lang="en-US" dirty="0"/>
              <a:t>Kernig's sign, Brudzinski and neck stiffness </a:t>
            </a:r>
          </a:p>
          <a:p>
            <a:r>
              <a:rPr lang="en-US" b="1" dirty="0"/>
              <a:t>If the tests was positive, what's your emergent management ?</a:t>
            </a:r>
          </a:p>
          <a:p>
            <a:pPr lvl="1"/>
            <a:r>
              <a:rPr lang="en-US" dirty="0"/>
              <a:t>Vancomycin + Benzylpenicillin + Ceftriaxone</a:t>
            </a:r>
          </a:p>
          <a:p>
            <a:r>
              <a:rPr lang="en-US" b="1" dirty="0"/>
              <a:t>If the abducent nerve affected, what is your investigations?</a:t>
            </a:r>
          </a:p>
          <a:p>
            <a:pPr lvl="1"/>
            <a:r>
              <a:rPr lang="en-US" dirty="0"/>
              <a:t>CT scan</a:t>
            </a:r>
          </a:p>
          <a:p>
            <a:r>
              <a:rPr lang="en-US" b="1" dirty="0"/>
              <a:t>If it was negative, what is your next investigation?</a:t>
            </a:r>
          </a:p>
          <a:p>
            <a:pPr lvl="1"/>
            <a:r>
              <a:rPr lang="en-US" dirty="0"/>
              <a:t>Lumbar puncture</a:t>
            </a:r>
          </a:p>
          <a:p>
            <a:endParaRPr lang="en-US" dirty="0"/>
          </a:p>
          <a:p>
            <a:endParaRPr lang="en-US" dirty="0"/>
          </a:p>
        </p:txBody>
      </p:sp>
      <p:sp>
        <p:nvSpPr>
          <p:cNvPr id="5" name="TextBox 4">
            <a:extLst>
              <a:ext uri="{FF2B5EF4-FFF2-40B4-BE49-F238E27FC236}">
                <a16:creationId xmlns:a16="http://schemas.microsoft.com/office/drawing/2014/main" id="{C353696C-27C3-4A5D-389C-797787486182}"/>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9871416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CB9B-D970-5841-A22E-B885B248815E}"/>
              </a:ext>
            </a:extLst>
          </p:cNvPr>
          <p:cNvSpPr>
            <a:spLocks noGrp="1"/>
          </p:cNvSpPr>
          <p:nvPr>
            <p:ph type="ctrTitle"/>
          </p:nvPr>
        </p:nvSpPr>
        <p:spPr/>
        <p:txBody>
          <a:bodyPr>
            <a:normAutofit fontScale="90000"/>
          </a:bodyPr>
          <a:lstStyle/>
          <a:p>
            <a:r>
              <a:rPr lang="en-US" dirty="0"/>
              <a:t>Encephalitis</a:t>
            </a:r>
          </a:p>
        </p:txBody>
      </p:sp>
      <p:sp>
        <p:nvSpPr>
          <p:cNvPr id="3" name="Subtitle 2">
            <a:extLst>
              <a:ext uri="{FF2B5EF4-FFF2-40B4-BE49-F238E27FC236}">
                <a16:creationId xmlns:a16="http://schemas.microsoft.com/office/drawing/2014/main" id="{D16AD749-71EA-BB7A-D326-38BE088831B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1176041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F775-E687-43A0-0908-1BAE54B5224F}"/>
              </a:ext>
            </a:extLst>
          </p:cNvPr>
          <p:cNvSpPr>
            <a:spLocks noGrp="1"/>
          </p:cNvSpPr>
          <p:nvPr>
            <p:ph type="title"/>
          </p:nvPr>
        </p:nvSpPr>
        <p:spPr/>
        <p:txBody>
          <a:bodyPr/>
          <a:lstStyle/>
          <a:p>
            <a:r>
              <a:rPr lang="en-US" dirty="0"/>
              <a:t>Viral encephalitis</a:t>
            </a:r>
          </a:p>
        </p:txBody>
      </p:sp>
      <p:sp>
        <p:nvSpPr>
          <p:cNvPr id="3" name="Content Placeholder 2">
            <a:extLst>
              <a:ext uri="{FF2B5EF4-FFF2-40B4-BE49-F238E27FC236}">
                <a16:creationId xmlns:a16="http://schemas.microsoft.com/office/drawing/2014/main" id="{CFA09E0E-EE58-128F-40E2-5FE67590D7E7}"/>
              </a:ext>
            </a:extLst>
          </p:cNvPr>
          <p:cNvSpPr>
            <a:spLocks noGrp="1"/>
          </p:cNvSpPr>
          <p:nvPr>
            <p:ph idx="1"/>
          </p:nvPr>
        </p:nvSpPr>
        <p:spPr/>
        <p:txBody>
          <a:bodyPr>
            <a:normAutofit/>
          </a:bodyPr>
          <a:lstStyle/>
          <a:p>
            <a:r>
              <a:rPr lang="en-US" sz="2800" b="1" dirty="0"/>
              <a:t>What’s the abnormality ?</a:t>
            </a:r>
          </a:p>
          <a:p>
            <a:pPr lvl="1"/>
            <a:r>
              <a:rPr lang="en-GB" sz="2400" dirty="0"/>
              <a:t>There is a hyperintensity of the right temporal lobe.</a:t>
            </a:r>
            <a:endParaRPr lang="en-US" dirty="0"/>
          </a:p>
          <a:p>
            <a:r>
              <a:rPr lang="en-US" b="1" dirty="0"/>
              <a:t>Which of the following is true ?</a:t>
            </a:r>
          </a:p>
          <a:p>
            <a:pPr marL="914400" lvl="1" indent="-457200">
              <a:buFont typeface="+mj-lt"/>
              <a:buAutoNum type="alphaLcPeriod"/>
            </a:pPr>
            <a:r>
              <a:rPr lang="en-US" dirty="0">
                <a:solidFill>
                  <a:srgbClr val="FF0000"/>
                </a:solidFill>
              </a:rPr>
              <a:t>Start acyclovir as soon as possible</a:t>
            </a:r>
          </a:p>
          <a:p>
            <a:pPr marL="914400" lvl="1" indent="-457200">
              <a:buFont typeface="+mj-lt"/>
              <a:buAutoNum type="alphaLcPeriod"/>
            </a:pPr>
            <a:r>
              <a:rPr lang="en-US" dirty="0"/>
              <a:t>MRI with contrast can confirm the diagnosis</a:t>
            </a:r>
          </a:p>
          <a:p>
            <a:r>
              <a:rPr lang="en-US" b="1" dirty="0"/>
              <a:t>Which of the following is wrong ?</a:t>
            </a:r>
          </a:p>
          <a:p>
            <a:pPr marL="914400" lvl="1" indent="-457200">
              <a:buFont typeface="+mj-lt"/>
              <a:buAutoNum type="alphaLcPeriod"/>
            </a:pPr>
            <a:r>
              <a:rPr lang="en-US" dirty="0">
                <a:solidFill>
                  <a:srgbClr val="FF0000"/>
                </a:solidFill>
              </a:rPr>
              <a:t>The protein is usually low</a:t>
            </a:r>
          </a:p>
          <a:p>
            <a:pPr marL="914400" lvl="1" indent="-457200">
              <a:buFont typeface="+mj-lt"/>
              <a:buAutoNum type="alphaLcPeriod"/>
            </a:pPr>
            <a:r>
              <a:rPr lang="en-US" dirty="0"/>
              <a:t>The sugar is usually normal</a:t>
            </a:r>
          </a:p>
          <a:p>
            <a:pPr marL="914400" lvl="1" indent="-457200">
              <a:buFont typeface="+mj-lt"/>
              <a:buAutoNum type="alphaLcPeriod"/>
            </a:pPr>
            <a:r>
              <a:rPr lang="en-US" dirty="0"/>
              <a:t>Surgery doesn’t help in treating this condition</a:t>
            </a:r>
          </a:p>
          <a:p>
            <a:pPr marL="914400" lvl="1" indent="-457200">
              <a:buFont typeface="+mj-lt"/>
              <a:buAutoNum type="alphaLcPeriod"/>
            </a:pPr>
            <a:r>
              <a:rPr lang="en-US" dirty="0"/>
              <a:t>It is usually caused by herpes simplex virus</a:t>
            </a:r>
          </a:p>
          <a:p>
            <a:pPr marL="914400" lvl="1" indent="-457200">
              <a:buFont typeface="+mj-lt"/>
              <a:buAutoNum type="alphaLcPeriod"/>
            </a:pPr>
            <a:r>
              <a:rPr lang="en-US" dirty="0"/>
              <a:t>Start acyclovir as soon as possible</a:t>
            </a:r>
          </a:p>
        </p:txBody>
      </p:sp>
      <p:sp>
        <p:nvSpPr>
          <p:cNvPr id="11" name="TextBox 10">
            <a:extLst>
              <a:ext uri="{FF2B5EF4-FFF2-40B4-BE49-F238E27FC236}">
                <a16:creationId xmlns:a16="http://schemas.microsoft.com/office/drawing/2014/main" id="{67E75BD2-3A43-8288-52D4-085264E8180E}"/>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13" name="TextBox 12">
            <a:extLst>
              <a:ext uri="{FF2B5EF4-FFF2-40B4-BE49-F238E27FC236}">
                <a16:creationId xmlns:a16="http://schemas.microsoft.com/office/drawing/2014/main" id="{E5367F1C-73C2-B244-F3F3-85A26AB0F82B}"/>
              </a:ext>
            </a:extLst>
          </p:cNvPr>
          <p:cNvSpPr txBox="1"/>
          <p:nvPr/>
        </p:nvSpPr>
        <p:spPr>
          <a:xfrm>
            <a:off x="55986" y="226224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5" name="TextBox 14">
            <a:extLst>
              <a:ext uri="{FF2B5EF4-FFF2-40B4-BE49-F238E27FC236}">
                <a16:creationId xmlns:a16="http://schemas.microsoft.com/office/drawing/2014/main" id="{BB33DD84-B045-7ED2-E13F-BE8FAB8EC321}"/>
              </a:ext>
            </a:extLst>
          </p:cNvPr>
          <p:cNvSpPr txBox="1"/>
          <p:nvPr/>
        </p:nvSpPr>
        <p:spPr>
          <a:xfrm>
            <a:off x="55986"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4" name="TextBox 3">
            <a:extLst>
              <a:ext uri="{FF2B5EF4-FFF2-40B4-BE49-F238E27FC236}">
                <a16:creationId xmlns:a16="http://schemas.microsoft.com/office/drawing/2014/main" id="{BD0062AD-B132-6CE7-D105-1ABF7E2EB878}"/>
              </a:ext>
            </a:extLst>
          </p:cNvPr>
          <p:cNvSpPr txBox="1"/>
          <p:nvPr/>
        </p:nvSpPr>
        <p:spPr>
          <a:xfrm>
            <a:off x="55986" y="356482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pic>
        <p:nvPicPr>
          <p:cNvPr id="6" name="Picture 5" descr="C:\Users\windows\Desktop\images.jpg">
            <a:extLst>
              <a:ext uri="{FF2B5EF4-FFF2-40B4-BE49-F238E27FC236}">
                <a16:creationId xmlns:a16="http://schemas.microsoft.com/office/drawing/2014/main" id="{88216B25-E611-7AE4-E3B7-938F4F78B2BC}"/>
              </a:ext>
            </a:extLst>
          </p:cNvPr>
          <p:cNvPicPr>
            <a:picLocks noChangeAspect="1" noChangeArrowheads="1"/>
          </p:cNvPicPr>
          <p:nvPr/>
        </p:nvPicPr>
        <p:blipFill>
          <a:blip r:embed="rId2"/>
          <a:stretch>
            <a:fillRect/>
          </a:stretch>
        </p:blipFill>
        <p:spPr bwMode="auto">
          <a:xfrm>
            <a:off x="8435478" y="1305026"/>
            <a:ext cx="2918321" cy="3218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617210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F775-E687-43A0-0908-1BAE54B5224F}"/>
              </a:ext>
            </a:extLst>
          </p:cNvPr>
          <p:cNvSpPr>
            <a:spLocks noGrp="1"/>
          </p:cNvSpPr>
          <p:nvPr>
            <p:ph type="title"/>
          </p:nvPr>
        </p:nvSpPr>
        <p:spPr/>
        <p:txBody>
          <a:bodyPr/>
          <a:lstStyle/>
          <a:p>
            <a:r>
              <a:rPr lang="en-US" dirty="0"/>
              <a:t>Viral encephalitis</a:t>
            </a:r>
          </a:p>
        </p:txBody>
      </p:sp>
      <p:sp>
        <p:nvSpPr>
          <p:cNvPr id="3" name="Content Placeholder 2">
            <a:extLst>
              <a:ext uri="{FF2B5EF4-FFF2-40B4-BE49-F238E27FC236}">
                <a16:creationId xmlns:a16="http://schemas.microsoft.com/office/drawing/2014/main" id="{CFA09E0E-EE58-128F-40E2-5FE67590D7E7}"/>
              </a:ext>
            </a:extLst>
          </p:cNvPr>
          <p:cNvSpPr>
            <a:spLocks noGrp="1"/>
          </p:cNvSpPr>
          <p:nvPr>
            <p:ph idx="1"/>
          </p:nvPr>
        </p:nvSpPr>
        <p:spPr/>
        <p:txBody>
          <a:bodyPr>
            <a:normAutofit lnSpcReduction="10000"/>
          </a:bodyPr>
          <a:lstStyle/>
          <a:p>
            <a:r>
              <a:rPr lang="en-US" b="1" dirty="0"/>
              <a:t>Which of the following is wrong ?</a:t>
            </a:r>
          </a:p>
          <a:p>
            <a:pPr marL="914400" lvl="1" indent="-457200">
              <a:buFont typeface="+mj-lt"/>
              <a:buAutoNum type="alphaLcPeriod"/>
            </a:pPr>
            <a:r>
              <a:rPr lang="en-US" dirty="0"/>
              <a:t>The protein is high</a:t>
            </a:r>
          </a:p>
          <a:p>
            <a:pPr marL="914400" lvl="1" indent="-457200">
              <a:buFont typeface="+mj-lt"/>
              <a:buAutoNum type="alphaLcPeriod"/>
            </a:pPr>
            <a:r>
              <a:rPr lang="en-US" dirty="0"/>
              <a:t>The sugar is usually normal</a:t>
            </a:r>
          </a:p>
          <a:p>
            <a:pPr marL="914400" lvl="1" indent="-457200">
              <a:buFont typeface="+mj-lt"/>
              <a:buAutoNum type="alphaLcPeriod"/>
            </a:pPr>
            <a:r>
              <a:rPr lang="en-US" dirty="0">
                <a:solidFill>
                  <a:srgbClr val="FF0000"/>
                </a:solidFill>
              </a:rPr>
              <a:t>Surgery is recommended for treating this condition</a:t>
            </a:r>
          </a:p>
          <a:p>
            <a:pPr marL="914400" lvl="1" indent="-457200">
              <a:buFont typeface="+mj-lt"/>
              <a:buAutoNum type="alphaLcPeriod"/>
            </a:pPr>
            <a:r>
              <a:rPr lang="en-US" dirty="0"/>
              <a:t>It is usually caused by herpes simplex virus</a:t>
            </a:r>
          </a:p>
          <a:p>
            <a:pPr marL="914400" lvl="1" indent="-457200">
              <a:buFont typeface="+mj-lt"/>
              <a:buAutoNum type="alphaLcPeriod"/>
            </a:pPr>
            <a:r>
              <a:rPr lang="en-US" dirty="0"/>
              <a:t>Start acyclovir as soon as possible</a:t>
            </a:r>
          </a:p>
          <a:p>
            <a:r>
              <a:rPr lang="en-US" b="1" dirty="0"/>
              <a:t>Which of the following is wrong ?</a:t>
            </a:r>
          </a:p>
          <a:p>
            <a:pPr marL="914400" lvl="1" indent="-457200">
              <a:buFont typeface="+mj-lt"/>
              <a:buAutoNum type="alphaLcPeriod"/>
            </a:pPr>
            <a:r>
              <a:rPr lang="en-US" dirty="0"/>
              <a:t>The protein is high</a:t>
            </a:r>
          </a:p>
          <a:p>
            <a:pPr marL="914400" lvl="1" indent="-457200">
              <a:buFont typeface="+mj-lt"/>
              <a:buAutoNum type="alphaLcPeriod"/>
            </a:pPr>
            <a:r>
              <a:rPr lang="en-US" dirty="0"/>
              <a:t>The sugar is usually normal</a:t>
            </a:r>
          </a:p>
          <a:p>
            <a:pPr marL="914400" lvl="1" indent="-457200">
              <a:buFont typeface="+mj-lt"/>
              <a:buAutoNum type="alphaLcPeriod"/>
            </a:pPr>
            <a:r>
              <a:rPr lang="en-US" dirty="0"/>
              <a:t>Surgery is not recommended for treating this condition</a:t>
            </a:r>
          </a:p>
          <a:p>
            <a:pPr marL="914400" lvl="1" indent="-457200">
              <a:buFont typeface="+mj-lt"/>
              <a:buAutoNum type="alphaLcPeriod"/>
            </a:pPr>
            <a:r>
              <a:rPr lang="en-US" dirty="0"/>
              <a:t>It is usually caused by herpes simplex virus</a:t>
            </a:r>
          </a:p>
          <a:p>
            <a:pPr marL="914400" lvl="1" indent="-457200">
              <a:buFont typeface="+mj-lt"/>
              <a:buAutoNum type="alphaLcPeriod"/>
            </a:pPr>
            <a:r>
              <a:rPr lang="en-US" dirty="0">
                <a:solidFill>
                  <a:srgbClr val="FF0000"/>
                </a:solidFill>
              </a:rPr>
              <a:t>We can delay treatment, or we start treatment after investigation</a:t>
            </a:r>
          </a:p>
        </p:txBody>
      </p:sp>
      <p:sp>
        <p:nvSpPr>
          <p:cNvPr id="11" name="TextBox 10">
            <a:extLst>
              <a:ext uri="{FF2B5EF4-FFF2-40B4-BE49-F238E27FC236}">
                <a16:creationId xmlns:a16="http://schemas.microsoft.com/office/drawing/2014/main" id="{67E75BD2-3A43-8288-52D4-085264E8180E}"/>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15" name="TextBox 14">
            <a:extLst>
              <a:ext uri="{FF2B5EF4-FFF2-40B4-BE49-F238E27FC236}">
                <a16:creationId xmlns:a16="http://schemas.microsoft.com/office/drawing/2014/main" id="{BB33DD84-B045-7ED2-E13F-BE8FAB8EC321}"/>
              </a:ext>
            </a:extLst>
          </p:cNvPr>
          <p:cNvSpPr txBox="1"/>
          <p:nvPr/>
        </p:nvSpPr>
        <p:spPr>
          <a:xfrm>
            <a:off x="55986" y="357947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pic>
        <p:nvPicPr>
          <p:cNvPr id="6" name="Picture 5" descr="C:\Users\windows\Desktop\images.jpg">
            <a:extLst>
              <a:ext uri="{FF2B5EF4-FFF2-40B4-BE49-F238E27FC236}">
                <a16:creationId xmlns:a16="http://schemas.microsoft.com/office/drawing/2014/main" id="{8B676F6E-C272-13F4-C729-76208395DE13}"/>
              </a:ext>
            </a:extLst>
          </p:cNvPr>
          <p:cNvPicPr>
            <a:picLocks noChangeAspect="1" noChangeArrowheads="1"/>
          </p:cNvPicPr>
          <p:nvPr/>
        </p:nvPicPr>
        <p:blipFill>
          <a:blip r:embed="rId2"/>
          <a:stretch>
            <a:fillRect/>
          </a:stretch>
        </p:blipFill>
        <p:spPr bwMode="auto">
          <a:xfrm>
            <a:off x="8435478" y="1305026"/>
            <a:ext cx="2918321" cy="321833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86832F8-62BF-5968-FB30-62866052E8A7}"/>
              </a:ext>
            </a:extLst>
          </p:cNvPr>
          <p:cNvSpPr txBox="1"/>
          <p:nvPr/>
        </p:nvSpPr>
        <p:spPr>
          <a:xfrm>
            <a:off x="55986" y="133238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624908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CA729-D442-21B0-AD26-FC8A13A8FA16}"/>
              </a:ext>
            </a:extLst>
          </p:cNvPr>
          <p:cNvSpPr>
            <a:spLocks noGrp="1"/>
          </p:cNvSpPr>
          <p:nvPr>
            <p:ph type="ctrTitle"/>
          </p:nvPr>
        </p:nvSpPr>
        <p:spPr/>
        <p:txBody>
          <a:bodyPr>
            <a:normAutofit fontScale="90000"/>
          </a:bodyPr>
          <a:lstStyle/>
          <a:p>
            <a:r>
              <a:rPr lang="en-US" dirty="0"/>
              <a:t>Speech abnormalities</a:t>
            </a:r>
          </a:p>
        </p:txBody>
      </p:sp>
      <p:sp>
        <p:nvSpPr>
          <p:cNvPr id="4" name="Subtitle 3">
            <a:extLst>
              <a:ext uri="{FF2B5EF4-FFF2-40B4-BE49-F238E27FC236}">
                <a16:creationId xmlns:a16="http://schemas.microsoft.com/office/drawing/2014/main" id="{669A17C7-3522-A2F8-0CCD-9E75C28BA21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2844091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4997-1D7E-9DCF-3416-76A1365EE2E8}"/>
              </a:ext>
            </a:extLst>
          </p:cNvPr>
          <p:cNvSpPr>
            <a:spLocks noGrp="1"/>
          </p:cNvSpPr>
          <p:nvPr>
            <p:ph type="title"/>
          </p:nvPr>
        </p:nvSpPr>
        <p:spPr/>
        <p:txBody>
          <a:bodyPr/>
          <a:lstStyle/>
          <a:p>
            <a:r>
              <a:rPr lang="en-US" dirty="0"/>
              <a:t>Viral encephalitis</a:t>
            </a:r>
          </a:p>
        </p:txBody>
      </p:sp>
      <p:sp>
        <p:nvSpPr>
          <p:cNvPr id="3" name="Content Placeholder 2">
            <a:extLst>
              <a:ext uri="{FF2B5EF4-FFF2-40B4-BE49-F238E27FC236}">
                <a16:creationId xmlns:a16="http://schemas.microsoft.com/office/drawing/2014/main" id="{9F522B2F-6C33-B8AC-972B-611FE6E55107}"/>
              </a:ext>
            </a:extLst>
          </p:cNvPr>
          <p:cNvSpPr>
            <a:spLocks noGrp="1"/>
          </p:cNvSpPr>
          <p:nvPr>
            <p:ph idx="1"/>
          </p:nvPr>
        </p:nvSpPr>
        <p:spPr>
          <a:xfrm>
            <a:off x="838200" y="1305026"/>
            <a:ext cx="7363408" cy="5021130"/>
          </a:xfrm>
        </p:spPr>
        <p:txBody>
          <a:bodyPr>
            <a:normAutofit lnSpcReduction="10000"/>
          </a:bodyPr>
          <a:lstStyle/>
          <a:p>
            <a:pPr>
              <a:buFont typeface="Wingdings" panose="05000000000000000000" pitchFamily="2" charset="2"/>
              <a:buChar char="Ø"/>
            </a:pPr>
            <a:r>
              <a:rPr lang="en-GB" sz="2600" dirty="0"/>
              <a:t>This MRI of a patient with acute confusion, fever, and seizures. There is a hyperintensity of the right temporal lobe. You suspected viral encephalitis </a:t>
            </a:r>
            <a:endParaRPr lang="en-US" sz="2600" dirty="0"/>
          </a:p>
          <a:p>
            <a:r>
              <a:rPr lang="en-GB" sz="2800" b="1" dirty="0"/>
              <a:t>What is the most common cause ?</a:t>
            </a:r>
          </a:p>
          <a:p>
            <a:pPr lvl="1"/>
            <a:r>
              <a:rPr lang="en-US" dirty="0"/>
              <a:t>Herpes simplex virus (HSV-1)</a:t>
            </a:r>
          </a:p>
          <a:p>
            <a:r>
              <a:rPr lang="en-US" b="1" dirty="0"/>
              <a:t>The diagnosis confirmed by:</a:t>
            </a:r>
          </a:p>
          <a:p>
            <a:pPr lvl="1"/>
            <a:r>
              <a:rPr lang="en-US" dirty="0"/>
              <a:t>Lumbar puncher (Lymphocytosis with normal glucose) and CSF PCR (is the most specific and sensitive test)</a:t>
            </a:r>
          </a:p>
          <a:p>
            <a:r>
              <a:rPr lang="en-GB" sz="2800" b="1" dirty="0"/>
              <a:t>How would you treat this patient ?</a:t>
            </a:r>
          </a:p>
          <a:p>
            <a:pPr lvl="1"/>
            <a:r>
              <a:rPr lang="en-GB" dirty="0"/>
              <a:t>Acyclovir</a:t>
            </a:r>
          </a:p>
          <a:p>
            <a:r>
              <a:rPr lang="en-GB" sz="2800" b="1" dirty="0"/>
              <a:t>For how long you treat this patient ?</a:t>
            </a:r>
          </a:p>
          <a:p>
            <a:pPr lvl="1"/>
            <a:r>
              <a:rPr lang="en-US" dirty="0"/>
              <a:t>For 2 to 3 weeks</a:t>
            </a:r>
          </a:p>
        </p:txBody>
      </p:sp>
      <p:sp>
        <p:nvSpPr>
          <p:cNvPr id="7" name="TextBox 6">
            <a:extLst>
              <a:ext uri="{FF2B5EF4-FFF2-40B4-BE49-F238E27FC236}">
                <a16:creationId xmlns:a16="http://schemas.microsoft.com/office/drawing/2014/main" id="{E13B3E7F-61B3-D355-DEE5-BC3913470E30}"/>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4" name="Picture 3" descr="C:\Users\windows\Desktop\images.jpg">
            <a:extLst>
              <a:ext uri="{FF2B5EF4-FFF2-40B4-BE49-F238E27FC236}">
                <a16:creationId xmlns:a16="http://schemas.microsoft.com/office/drawing/2014/main" id="{21F36EC9-F4ED-062C-3356-1930FCA8C6C7}"/>
              </a:ext>
            </a:extLst>
          </p:cNvPr>
          <p:cNvPicPr>
            <a:picLocks noChangeAspect="1" noChangeArrowheads="1"/>
          </p:cNvPicPr>
          <p:nvPr/>
        </p:nvPicPr>
        <p:blipFill>
          <a:blip r:embed="rId2"/>
          <a:stretch>
            <a:fillRect/>
          </a:stretch>
        </p:blipFill>
        <p:spPr bwMode="auto">
          <a:xfrm>
            <a:off x="8435478" y="1305026"/>
            <a:ext cx="2918321" cy="3218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266065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altLang="en-US" dirty="0"/>
              <a:t>Management of viral encephalitis</a:t>
            </a:r>
          </a:p>
        </p:txBody>
      </p:sp>
      <p:sp>
        <p:nvSpPr>
          <p:cNvPr id="3" name="Content Placeholder 2">
            <a:extLst>
              <a:ext uri="{FF2B5EF4-FFF2-40B4-BE49-F238E27FC236}">
                <a16:creationId xmlns:a16="http://schemas.microsoft.com/office/drawing/2014/main" id="{9097057C-FF4B-A46A-CBC8-3027C220EE3C}"/>
              </a:ext>
            </a:extLst>
          </p:cNvPr>
          <p:cNvSpPr>
            <a:spLocks noGrp="1"/>
          </p:cNvSpPr>
          <p:nvPr>
            <p:ph idx="1"/>
          </p:nvPr>
        </p:nvSpPr>
        <p:spPr>
          <a:xfrm>
            <a:off x="838200" y="1305026"/>
            <a:ext cx="7397915" cy="4871938"/>
          </a:xfrm>
        </p:spPr>
        <p:txBody>
          <a:bodyPr>
            <a:normAutofit/>
          </a:bodyPr>
          <a:lstStyle/>
          <a:p>
            <a:pPr marL="514350" indent="-514350" eaLnBrk="1" hangingPunct="1">
              <a:buFont typeface="+mj-lt"/>
              <a:buAutoNum type="arabicPeriod"/>
            </a:pPr>
            <a:r>
              <a:rPr lang="en-US" altLang="en-US" sz="2800" dirty="0"/>
              <a:t>Supportive care, mechanical ventilation if necessary</a:t>
            </a:r>
          </a:p>
          <a:p>
            <a:pPr marL="514350" indent="-514350" eaLnBrk="1" hangingPunct="1">
              <a:buFont typeface="+mj-lt"/>
              <a:buAutoNum type="arabicPeriod"/>
            </a:pPr>
            <a:r>
              <a:rPr lang="en-US" altLang="en-US" sz="2800" dirty="0"/>
              <a:t>Antiviral therapy</a:t>
            </a:r>
          </a:p>
          <a:p>
            <a:pPr marL="971550" lvl="1" indent="-514350">
              <a:buFont typeface="+mj-lt"/>
              <a:buAutoNum type="alphaUcPeriod"/>
            </a:pPr>
            <a:r>
              <a:rPr lang="en-US" altLang="en-US" dirty="0"/>
              <a:t>There is no specific antiviral therapy for most causes of viral encephalitis.</a:t>
            </a:r>
          </a:p>
          <a:p>
            <a:pPr marL="971550" lvl="1" indent="-514350">
              <a:buFont typeface="+mj-lt"/>
              <a:buAutoNum type="alphaUcPeriod"/>
            </a:pPr>
            <a:r>
              <a:rPr lang="en-US" altLang="en-US" dirty="0">
                <a:solidFill>
                  <a:srgbClr val="FF0000"/>
                </a:solidFill>
              </a:rPr>
              <a:t>HSV encephalitis—acyclovir for 2 to 3 weeks 10mg/kg IV </a:t>
            </a:r>
          </a:p>
          <a:p>
            <a:pPr marL="971550" lvl="1" indent="-514350">
              <a:buFont typeface="+mj-lt"/>
              <a:buAutoNum type="alphaUcPeriod"/>
            </a:pPr>
            <a:r>
              <a:rPr lang="en-US" altLang="en-US" dirty="0"/>
              <a:t>CMV encephalitis—ganciclovir or </a:t>
            </a:r>
            <a:r>
              <a:rPr lang="en-US" altLang="en-US" dirty="0" err="1"/>
              <a:t>foscarnet</a:t>
            </a:r>
            <a:endParaRPr lang="en-US" altLang="en-US" dirty="0"/>
          </a:p>
          <a:p>
            <a:pPr marL="514350" indent="-514350" eaLnBrk="1" hangingPunct="1">
              <a:buFont typeface="+mj-lt"/>
              <a:buAutoNum type="arabicPeriod"/>
            </a:pPr>
            <a:r>
              <a:rPr lang="en-US" altLang="en-US" sz="2800" dirty="0"/>
              <a:t>Management of possible complications</a:t>
            </a:r>
          </a:p>
          <a:p>
            <a:pPr marL="914400" lvl="1" indent="-457200">
              <a:buFont typeface="+mj-lt"/>
              <a:buAutoNum type="alphaUcPeriod"/>
            </a:pPr>
            <a:r>
              <a:rPr lang="en-US" altLang="en-US" dirty="0"/>
              <a:t>Seizures—require anticonvulsant therapy</a:t>
            </a:r>
          </a:p>
          <a:p>
            <a:pPr marL="971550" lvl="1" indent="-514350">
              <a:buFont typeface="+mj-lt"/>
              <a:buAutoNum type="alphaUcPeriod"/>
            </a:pPr>
            <a:r>
              <a:rPr lang="en-US" altLang="en-US" dirty="0"/>
              <a:t>Cerebral edema—Treatment may include hyperventilation, osmotic diuresis, and steroids.</a:t>
            </a:r>
          </a:p>
          <a:p>
            <a:pPr marL="514350" indent="-514350">
              <a:buFont typeface="+mj-lt"/>
              <a:buAutoNum type="arabicPeriod"/>
            </a:pPr>
            <a:endParaRPr lang="en-US" dirty="0"/>
          </a:p>
        </p:txBody>
      </p:sp>
      <p:sp>
        <p:nvSpPr>
          <p:cNvPr id="15363" name="TextBox 3"/>
          <p:cNvSpPr txBox="1">
            <a:spLocks noChangeArrowheads="1"/>
          </p:cNvSpPr>
          <p:nvPr/>
        </p:nvSpPr>
        <p:spPr bwMode="auto">
          <a:xfrm>
            <a:off x="8236115" y="4652137"/>
            <a:ext cx="31176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dirty="0"/>
              <a:t>* Step up to medicine 3rd edition</a:t>
            </a:r>
          </a:p>
        </p:txBody>
      </p:sp>
      <p:pic>
        <p:nvPicPr>
          <p:cNvPr id="15365" name="Picture 4" descr="C:\Users\jehad\Desktop\New folder (2)\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115" y="1305026"/>
            <a:ext cx="3117685" cy="3117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B75424B-02AF-C0AF-A9BF-9383CDD9EDAE}"/>
              </a:ext>
            </a:extLst>
          </p:cNvPr>
          <p:cNvSpPr txBox="1"/>
          <p:nvPr/>
        </p:nvSpPr>
        <p:spPr>
          <a:xfrm>
            <a:off x="11159412" y="-4207"/>
            <a:ext cx="1032588" cy="646331"/>
          </a:xfrm>
          <a:prstGeom prst="rect">
            <a:avLst/>
          </a:prstGeom>
          <a:noFill/>
          <a:ln>
            <a:solidFill>
              <a:srgbClr val="FF0000"/>
            </a:solidFill>
          </a:ln>
        </p:spPr>
        <p:txBody>
          <a:bodyPr wrap="square" rtlCol="0">
            <a:spAutoFit/>
          </a:bodyPr>
          <a:lstStyle/>
          <a:p>
            <a:pPr algn="ctr" rtl="1"/>
            <a:r>
              <a:rPr lang="ar-JO" b="1" dirty="0">
                <a:solidFill>
                  <a:srgbClr val="FF0000"/>
                </a:solidFill>
              </a:rPr>
              <a:t>شرح من الأرشيف</a:t>
            </a:r>
            <a:endParaRPr lang="en-US"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BA0F-908A-34F6-1289-B4F2A8C1360A}"/>
              </a:ext>
            </a:extLst>
          </p:cNvPr>
          <p:cNvSpPr>
            <a:spLocks noGrp="1"/>
          </p:cNvSpPr>
          <p:nvPr>
            <p:ph type="title"/>
          </p:nvPr>
        </p:nvSpPr>
        <p:spPr/>
        <p:txBody>
          <a:bodyPr/>
          <a:lstStyle/>
          <a:p>
            <a:r>
              <a:rPr lang="en-GB" altLang="en-US" dirty="0"/>
              <a:t>Management of viral encephalitis</a:t>
            </a:r>
            <a:endParaRPr lang="en-US" dirty="0"/>
          </a:p>
        </p:txBody>
      </p:sp>
      <p:sp>
        <p:nvSpPr>
          <p:cNvPr id="3" name="Content Placeholder 2">
            <a:extLst>
              <a:ext uri="{FF2B5EF4-FFF2-40B4-BE49-F238E27FC236}">
                <a16:creationId xmlns:a16="http://schemas.microsoft.com/office/drawing/2014/main" id="{B4C33340-2CEB-5F8C-F5E6-49CA2E9BA4AF}"/>
              </a:ext>
            </a:extLst>
          </p:cNvPr>
          <p:cNvSpPr>
            <a:spLocks noGrp="1"/>
          </p:cNvSpPr>
          <p:nvPr>
            <p:ph idx="1"/>
          </p:nvPr>
        </p:nvSpPr>
        <p:spPr/>
        <p:txBody>
          <a:bodyPr/>
          <a:lstStyle/>
          <a:p>
            <a:r>
              <a:rPr lang="en-US" b="1" dirty="0"/>
              <a:t>Female patient present with weakness, personality changes with low grade fever. What is your management ?</a:t>
            </a:r>
          </a:p>
          <a:p>
            <a:pPr marL="914400" lvl="1" indent="-457200">
              <a:buFont typeface="+mj-lt"/>
              <a:buAutoNum type="alphaLcPeriod"/>
            </a:pPr>
            <a:r>
              <a:rPr lang="en-US" dirty="0"/>
              <a:t>Referral to psychiatry </a:t>
            </a:r>
          </a:p>
          <a:p>
            <a:pPr marL="914400" lvl="1" indent="-457200">
              <a:buFont typeface="+mj-lt"/>
              <a:buAutoNum type="alphaLcPeriod"/>
            </a:pPr>
            <a:r>
              <a:rPr lang="en-US" dirty="0">
                <a:solidFill>
                  <a:srgbClr val="FF0000"/>
                </a:solidFill>
              </a:rPr>
              <a:t>Give IV acyclovir 10mg/ kg </a:t>
            </a:r>
          </a:p>
          <a:p>
            <a:pPr marL="914400" lvl="1" indent="-457200">
              <a:buFont typeface="+mj-lt"/>
              <a:buAutoNum type="alphaLcPeriod"/>
            </a:pPr>
            <a:r>
              <a:rPr lang="en-US" dirty="0"/>
              <a:t>Take CSF sample under general anesthesia to exclude meningitis and encephalitis </a:t>
            </a:r>
          </a:p>
          <a:p>
            <a:endParaRPr lang="en-US" dirty="0"/>
          </a:p>
        </p:txBody>
      </p:sp>
      <p:sp>
        <p:nvSpPr>
          <p:cNvPr id="4" name="TextBox 3">
            <a:extLst>
              <a:ext uri="{FF2B5EF4-FFF2-40B4-BE49-F238E27FC236}">
                <a16:creationId xmlns:a16="http://schemas.microsoft.com/office/drawing/2014/main" id="{996CEC32-4CF1-DB45-70A7-EAB6FCDA371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err="1">
                <a:solidFill>
                  <a:srgbClr val="FF0000"/>
                </a:solidFill>
              </a:rPr>
              <a:t>فاينل</a:t>
            </a:r>
            <a:r>
              <a:rPr lang="ar-JO" b="1" dirty="0">
                <a:solidFill>
                  <a:srgbClr val="FF0000"/>
                </a:solidFill>
              </a:rPr>
              <a:t>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15420778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B6204-102D-EC37-4A6B-C780379994B9}"/>
              </a:ext>
            </a:extLst>
          </p:cNvPr>
          <p:cNvSpPr>
            <a:spLocks noGrp="1"/>
          </p:cNvSpPr>
          <p:nvPr>
            <p:ph type="title"/>
          </p:nvPr>
        </p:nvSpPr>
        <p:spPr/>
        <p:txBody>
          <a:bodyPr/>
          <a:lstStyle/>
          <a:p>
            <a:r>
              <a:rPr lang="en-US" dirty="0"/>
              <a:t>Subacute sclerosing panencephalitis</a:t>
            </a:r>
          </a:p>
        </p:txBody>
      </p:sp>
      <p:sp>
        <p:nvSpPr>
          <p:cNvPr id="3" name="Content Placeholder 2">
            <a:extLst>
              <a:ext uri="{FF2B5EF4-FFF2-40B4-BE49-F238E27FC236}">
                <a16:creationId xmlns:a16="http://schemas.microsoft.com/office/drawing/2014/main" id="{EA247E7A-370F-FEC9-9323-6CC746BE56ED}"/>
              </a:ext>
            </a:extLst>
          </p:cNvPr>
          <p:cNvSpPr>
            <a:spLocks noGrp="1"/>
          </p:cNvSpPr>
          <p:nvPr>
            <p:ph idx="1"/>
          </p:nvPr>
        </p:nvSpPr>
        <p:spPr/>
        <p:txBody>
          <a:bodyPr/>
          <a:lstStyle/>
          <a:p>
            <a:r>
              <a:rPr lang="en-US" b="1" dirty="0"/>
              <a:t>Subacute sclerosing panencephalitis is the name for a chronic infection with which of the following viruses ?</a:t>
            </a:r>
          </a:p>
          <a:p>
            <a:pPr marL="914400" lvl="1" indent="-457200">
              <a:buFont typeface="+mj-lt"/>
              <a:buAutoNum type="alphaLcPeriod"/>
            </a:pPr>
            <a:r>
              <a:rPr lang="en-US" dirty="0">
                <a:solidFill>
                  <a:srgbClr val="FF0000"/>
                </a:solidFill>
              </a:rPr>
              <a:t>Measles virus</a:t>
            </a:r>
          </a:p>
          <a:p>
            <a:pPr marL="914400" lvl="1" indent="-457200">
              <a:buFont typeface="+mj-lt"/>
              <a:buAutoNum type="alphaLcPeriod"/>
            </a:pPr>
            <a:r>
              <a:rPr lang="en-US" dirty="0"/>
              <a:t>Mumps virus </a:t>
            </a:r>
          </a:p>
          <a:p>
            <a:pPr marL="914400" lvl="1" indent="-457200">
              <a:buFont typeface="+mj-lt"/>
              <a:buAutoNum type="alphaLcPeriod"/>
            </a:pPr>
            <a:r>
              <a:rPr lang="en-US" dirty="0"/>
              <a:t>Rubella virus</a:t>
            </a:r>
          </a:p>
          <a:p>
            <a:pPr marL="914400" lvl="1" indent="-457200">
              <a:buFont typeface="+mj-lt"/>
              <a:buAutoNum type="alphaLcPeriod"/>
            </a:pPr>
            <a:r>
              <a:rPr lang="en-US" dirty="0"/>
              <a:t>Varicella virus</a:t>
            </a:r>
          </a:p>
          <a:p>
            <a:pPr marL="914400" lvl="1" indent="-457200">
              <a:buFont typeface="+mj-lt"/>
              <a:buAutoNum type="alphaLcPeriod"/>
            </a:pPr>
            <a:r>
              <a:rPr lang="en-US" dirty="0"/>
              <a:t>Herpes</a:t>
            </a:r>
          </a:p>
        </p:txBody>
      </p:sp>
      <p:sp>
        <p:nvSpPr>
          <p:cNvPr id="5" name="TextBox 4">
            <a:extLst>
              <a:ext uri="{FF2B5EF4-FFF2-40B4-BE49-F238E27FC236}">
                <a16:creationId xmlns:a16="http://schemas.microsoft.com/office/drawing/2014/main" id="{85FBE495-4611-9619-E497-53EB5C78930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err="1">
                <a:solidFill>
                  <a:srgbClr val="FF0000"/>
                </a:solidFill>
              </a:rPr>
              <a:t>فاينل</a:t>
            </a:r>
            <a:r>
              <a:rPr lang="ar-JO" b="1" dirty="0">
                <a:solidFill>
                  <a:srgbClr val="FF0000"/>
                </a:solidFill>
              </a:rPr>
              <a:t>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385247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C273-51EB-0ABB-95DC-3C6B078D3F47}"/>
              </a:ext>
            </a:extLst>
          </p:cNvPr>
          <p:cNvSpPr>
            <a:spLocks noGrp="1"/>
          </p:cNvSpPr>
          <p:nvPr>
            <p:ph type="ctrTitle"/>
          </p:nvPr>
        </p:nvSpPr>
        <p:spPr/>
        <p:txBody>
          <a:bodyPr>
            <a:normAutofit fontScale="90000"/>
          </a:bodyPr>
          <a:lstStyle/>
          <a:p>
            <a:r>
              <a:rPr lang="en-US" dirty="0"/>
              <a:t>Spinal conditions</a:t>
            </a:r>
          </a:p>
        </p:txBody>
      </p:sp>
      <p:sp>
        <p:nvSpPr>
          <p:cNvPr id="3" name="Subtitle 2">
            <a:extLst>
              <a:ext uri="{FF2B5EF4-FFF2-40B4-BE49-F238E27FC236}">
                <a16:creationId xmlns:a16="http://schemas.microsoft.com/office/drawing/2014/main" id="{9AC4CB9A-E295-F165-3A8F-E1CDD745690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0676013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01A2-961B-42E0-F607-D94A8F523166}"/>
              </a:ext>
            </a:extLst>
          </p:cNvPr>
          <p:cNvSpPr>
            <a:spLocks noGrp="1"/>
          </p:cNvSpPr>
          <p:nvPr>
            <p:ph type="ctrTitle"/>
          </p:nvPr>
        </p:nvSpPr>
        <p:spPr/>
        <p:txBody>
          <a:bodyPr>
            <a:normAutofit fontScale="90000"/>
          </a:bodyPr>
          <a:lstStyle/>
          <a:p>
            <a:r>
              <a:rPr lang="en-US" dirty="0"/>
              <a:t>Transverse myelitis</a:t>
            </a:r>
          </a:p>
        </p:txBody>
      </p:sp>
      <p:sp>
        <p:nvSpPr>
          <p:cNvPr id="3" name="Subtitle 2">
            <a:extLst>
              <a:ext uri="{FF2B5EF4-FFF2-40B4-BE49-F238E27FC236}">
                <a16:creationId xmlns:a16="http://schemas.microsoft.com/office/drawing/2014/main" id="{55B0ADA5-5B6A-E45F-0587-D1D3E6A7DDC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9730703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4690B-EFD0-2C22-7FE7-55F1B92532C4}"/>
              </a:ext>
            </a:extLst>
          </p:cNvPr>
          <p:cNvSpPr>
            <a:spLocks noGrp="1"/>
          </p:cNvSpPr>
          <p:nvPr>
            <p:ph type="title"/>
          </p:nvPr>
        </p:nvSpPr>
        <p:spPr/>
        <p:txBody>
          <a:bodyPr/>
          <a:lstStyle/>
          <a:p>
            <a:r>
              <a:rPr lang="en-US" dirty="0"/>
              <a:t>Transverse myelitis</a:t>
            </a:r>
          </a:p>
        </p:txBody>
      </p:sp>
      <p:sp>
        <p:nvSpPr>
          <p:cNvPr id="3" name="Content Placeholder 2">
            <a:extLst>
              <a:ext uri="{FF2B5EF4-FFF2-40B4-BE49-F238E27FC236}">
                <a16:creationId xmlns:a16="http://schemas.microsoft.com/office/drawing/2014/main" id="{A22FBABD-51CB-AD31-A444-41F84AE9B661}"/>
              </a:ext>
            </a:extLst>
          </p:cNvPr>
          <p:cNvSpPr>
            <a:spLocks noGrp="1"/>
          </p:cNvSpPr>
          <p:nvPr>
            <p:ph idx="1"/>
          </p:nvPr>
        </p:nvSpPr>
        <p:spPr>
          <a:xfrm>
            <a:off x="786104" y="1305026"/>
            <a:ext cx="10619792" cy="4871938"/>
          </a:xfrm>
        </p:spPr>
        <p:txBody>
          <a:bodyPr>
            <a:normAutofit/>
          </a:bodyPr>
          <a:lstStyle/>
          <a:p>
            <a:r>
              <a:rPr lang="en-US" b="1" dirty="0"/>
              <a:t>Definition</a:t>
            </a:r>
            <a:r>
              <a:rPr lang="en-US" dirty="0"/>
              <a:t>: an acute or subacute inflammatory myelopathy that results in motor, sensory, and autonomic symptoms below the level of the affected segment</a:t>
            </a:r>
          </a:p>
          <a:p>
            <a:r>
              <a:rPr lang="en-US" b="1" dirty="0"/>
              <a:t>Etiology</a:t>
            </a:r>
            <a:r>
              <a:rPr lang="en-US" dirty="0"/>
              <a:t>: </a:t>
            </a:r>
          </a:p>
          <a:p>
            <a:pPr lvl="1"/>
            <a:r>
              <a:rPr lang="en-US" dirty="0"/>
              <a:t>Most often idiopathic</a:t>
            </a:r>
          </a:p>
          <a:p>
            <a:pPr lvl="1"/>
            <a:r>
              <a:rPr lang="en-US" b="1" dirty="0"/>
              <a:t>Other causes</a:t>
            </a:r>
            <a:r>
              <a:rPr lang="en-US" dirty="0"/>
              <a:t>: Parainfectious, CNS demyelinating disorders, Systemic inflammatory autoimmune disorders, Paraneoplastic syndromes, Drug induced</a:t>
            </a:r>
          </a:p>
          <a:p>
            <a:r>
              <a:rPr lang="en-US" b="1" dirty="0"/>
              <a:t>Clinical features</a:t>
            </a:r>
            <a:r>
              <a:rPr lang="en-US" dirty="0"/>
              <a:t>:</a:t>
            </a:r>
          </a:p>
          <a:p>
            <a:pPr lvl="1"/>
            <a:r>
              <a:rPr lang="en-US" dirty="0"/>
              <a:t>Motor dysfunction (e.g., paresis, paraplegia)</a:t>
            </a:r>
          </a:p>
          <a:p>
            <a:pPr lvl="1"/>
            <a:r>
              <a:rPr lang="en-US" dirty="0"/>
              <a:t>Sensory dysfunction (e.g., numbness, </a:t>
            </a:r>
            <a:r>
              <a:rPr lang="en-US" dirty="0" err="1"/>
              <a:t>paresthesias</a:t>
            </a:r>
            <a:r>
              <a:rPr lang="en-US" dirty="0"/>
              <a:t>)</a:t>
            </a:r>
          </a:p>
          <a:p>
            <a:pPr lvl="1"/>
            <a:r>
              <a:rPr lang="en-US" dirty="0"/>
              <a:t>Autonomic dysfunction (e.g., bladder and/or bowel incontinence)</a:t>
            </a:r>
          </a:p>
        </p:txBody>
      </p:sp>
      <p:sp>
        <p:nvSpPr>
          <p:cNvPr id="5" name="TextBox 4">
            <a:extLst>
              <a:ext uri="{FF2B5EF4-FFF2-40B4-BE49-F238E27FC236}">
                <a16:creationId xmlns:a16="http://schemas.microsoft.com/office/drawing/2014/main" id="{4209DF2B-FA2A-8DC3-22AC-CA9E08915EF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84705884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B63E-3EF1-D5AD-56AA-3FCC9D274E9D}"/>
              </a:ext>
            </a:extLst>
          </p:cNvPr>
          <p:cNvSpPr>
            <a:spLocks noGrp="1"/>
          </p:cNvSpPr>
          <p:nvPr>
            <p:ph type="title"/>
          </p:nvPr>
        </p:nvSpPr>
        <p:spPr/>
        <p:txBody>
          <a:bodyPr/>
          <a:lstStyle/>
          <a:p>
            <a:r>
              <a:rPr lang="en-US" dirty="0"/>
              <a:t>Transverse myelitis </a:t>
            </a:r>
            <a:r>
              <a:rPr lang="en-US" sz="3200" i="1" dirty="0"/>
              <a:t>(continued)</a:t>
            </a:r>
            <a:endParaRPr lang="en-US" i="1" dirty="0"/>
          </a:p>
        </p:txBody>
      </p:sp>
      <p:sp>
        <p:nvSpPr>
          <p:cNvPr id="3" name="Content Placeholder 2">
            <a:extLst>
              <a:ext uri="{FF2B5EF4-FFF2-40B4-BE49-F238E27FC236}">
                <a16:creationId xmlns:a16="http://schemas.microsoft.com/office/drawing/2014/main" id="{A4F975D6-10F9-B76C-8A70-5F89D71BEE21}"/>
              </a:ext>
            </a:extLst>
          </p:cNvPr>
          <p:cNvSpPr>
            <a:spLocks noGrp="1"/>
          </p:cNvSpPr>
          <p:nvPr>
            <p:ph idx="1"/>
          </p:nvPr>
        </p:nvSpPr>
        <p:spPr>
          <a:xfrm>
            <a:off x="838200" y="1305026"/>
            <a:ext cx="10515600" cy="5029200"/>
          </a:xfrm>
        </p:spPr>
        <p:txBody>
          <a:bodyPr>
            <a:normAutofit/>
          </a:bodyPr>
          <a:lstStyle/>
          <a:p>
            <a:r>
              <a:rPr lang="en-US" b="1" dirty="0"/>
              <a:t>Diagnostics</a:t>
            </a:r>
            <a:r>
              <a:rPr lang="en-US" dirty="0"/>
              <a:t>:</a:t>
            </a:r>
          </a:p>
          <a:p>
            <a:pPr lvl="1"/>
            <a:r>
              <a:rPr lang="en-US" dirty="0"/>
              <a:t>MRI of the brain and spine (Investigation of choice)</a:t>
            </a:r>
          </a:p>
          <a:p>
            <a:pPr lvl="2"/>
            <a:r>
              <a:rPr lang="en-US" sz="2400" b="1" dirty="0"/>
              <a:t>Finding</a:t>
            </a:r>
            <a:r>
              <a:rPr lang="en-US" sz="2400" dirty="0"/>
              <a:t>: focal, gadolinium-enhancing lesion in the spinal cord (T2-weighted sequence)</a:t>
            </a:r>
          </a:p>
          <a:p>
            <a:pPr lvl="1"/>
            <a:r>
              <a:rPr lang="en-US" dirty="0"/>
              <a:t>Laboratory studies: elevated ESR, CRP</a:t>
            </a:r>
          </a:p>
          <a:p>
            <a:pPr lvl="1"/>
            <a:r>
              <a:rPr lang="en-US" dirty="0"/>
              <a:t>CSF analysis: pleocytosis and/or elevated IgG index</a:t>
            </a:r>
          </a:p>
          <a:p>
            <a:r>
              <a:rPr lang="en-US" b="1" dirty="0"/>
              <a:t>Differential diagnoses</a:t>
            </a:r>
            <a:r>
              <a:rPr lang="en-US" dirty="0"/>
              <a:t>:</a:t>
            </a:r>
          </a:p>
          <a:p>
            <a:pPr lvl="1"/>
            <a:r>
              <a:rPr lang="fr-FR" dirty="0"/>
              <a:t>Guillain-Barré syndrome (GBS)</a:t>
            </a:r>
          </a:p>
          <a:p>
            <a:pPr lvl="1"/>
            <a:r>
              <a:rPr lang="fr-FR" dirty="0"/>
              <a:t>Compressive myelopathy</a:t>
            </a:r>
          </a:p>
          <a:p>
            <a:r>
              <a:rPr lang="en-US" b="1" dirty="0"/>
              <a:t>Treatment</a:t>
            </a:r>
            <a:r>
              <a:rPr lang="en-US" dirty="0"/>
              <a:t>:</a:t>
            </a:r>
          </a:p>
          <a:p>
            <a:pPr lvl="1"/>
            <a:r>
              <a:rPr lang="en-US" b="1" dirty="0"/>
              <a:t>First-line</a:t>
            </a:r>
            <a:r>
              <a:rPr lang="en-US" dirty="0"/>
              <a:t>: immediate high-dose IV corticosteroids</a:t>
            </a:r>
          </a:p>
          <a:p>
            <a:pPr lvl="1"/>
            <a:r>
              <a:rPr lang="en-US" b="1" dirty="0"/>
              <a:t>Second-line</a:t>
            </a:r>
            <a:r>
              <a:rPr lang="en-US" dirty="0"/>
              <a:t>: Plasmapheresis, Cyclophosphamide</a:t>
            </a:r>
          </a:p>
        </p:txBody>
      </p:sp>
      <p:sp>
        <p:nvSpPr>
          <p:cNvPr id="5" name="TextBox 4">
            <a:extLst>
              <a:ext uri="{FF2B5EF4-FFF2-40B4-BE49-F238E27FC236}">
                <a16:creationId xmlns:a16="http://schemas.microsoft.com/office/drawing/2014/main" id="{6CB3C174-060C-9B42-63D2-9AC9CA6A633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09053935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7D7A-D347-8FE0-F7DF-011AFAA5D834}"/>
              </a:ext>
            </a:extLst>
          </p:cNvPr>
          <p:cNvSpPr>
            <a:spLocks noGrp="1"/>
          </p:cNvSpPr>
          <p:nvPr>
            <p:ph type="title"/>
          </p:nvPr>
        </p:nvSpPr>
        <p:spPr/>
        <p:txBody>
          <a:bodyPr/>
          <a:lstStyle/>
          <a:p>
            <a:r>
              <a:rPr lang="en-US" dirty="0"/>
              <a:t>Transverse myelitis</a:t>
            </a:r>
          </a:p>
        </p:txBody>
      </p:sp>
      <p:sp>
        <p:nvSpPr>
          <p:cNvPr id="3" name="Content Placeholder 2">
            <a:extLst>
              <a:ext uri="{FF2B5EF4-FFF2-40B4-BE49-F238E27FC236}">
                <a16:creationId xmlns:a16="http://schemas.microsoft.com/office/drawing/2014/main" id="{5871A3EB-39F4-72BC-6DAA-69B1255111BC}"/>
              </a:ext>
            </a:extLst>
          </p:cNvPr>
          <p:cNvSpPr>
            <a:spLocks noGrp="1"/>
          </p:cNvSpPr>
          <p:nvPr>
            <p:ph idx="1"/>
          </p:nvPr>
        </p:nvSpPr>
        <p:spPr>
          <a:xfrm>
            <a:off x="838200" y="1305026"/>
            <a:ext cx="6878216" cy="4871938"/>
          </a:xfrm>
        </p:spPr>
        <p:txBody>
          <a:bodyPr/>
          <a:lstStyle/>
          <a:p>
            <a:r>
              <a:rPr lang="en-GB" sz="2800" b="1" dirty="0"/>
              <a:t>This is a transverse myelitis of the cord. What is the most peculiar clinical finding for this condition?</a:t>
            </a:r>
          </a:p>
          <a:p>
            <a:pPr lvl="1"/>
            <a:r>
              <a:rPr lang="en-US" dirty="0"/>
              <a:t>Affects both sides of the body below the affected area of the spinal cord</a:t>
            </a:r>
          </a:p>
          <a:p>
            <a:pPr lvl="2"/>
            <a:r>
              <a:rPr lang="en-US" sz="2400" dirty="0"/>
              <a:t>Sensory :Pain, numbness, tingling, coldness or burning</a:t>
            </a:r>
          </a:p>
          <a:p>
            <a:pPr lvl="2"/>
            <a:r>
              <a:rPr lang="en-US" sz="2400" dirty="0"/>
              <a:t>Motor : weakness to paralysis </a:t>
            </a:r>
          </a:p>
          <a:p>
            <a:pPr lvl="2"/>
            <a:r>
              <a:rPr lang="en-US" sz="2400" dirty="0"/>
              <a:t>Bladder and bowel problems (urine retention)</a:t>
            </a:r>
          </a:p>
          <a:p>
            <a:pPr lvl="1"/>
            <a:endParaRPr lang="en-US" dirty="0"/>
          </a:p>
        </p:txBody>
      </p:sp>
      <p:pic>
        <p:nvPicPr>
          <p:cNvPr id="5" name="Picture 2">
            <a:extLst>
              <a:ext uri="{FF2B5EF4-FFF2-40B4-BE49-F238E27FC236}">
                <a16:creationId xmlns:a16="http://schemas.microsoft.com/office/drawing/2014/main" id="{AA987888-A392-FE1C-6C79-68DF5190FA07}"/>
              </a:ext>
            </a:extLst>
          </p:cNvPr>
          <p:cNvPicPr>
            <a:picLocks noChangeAspect="1" noChangeArrowheads="1"/>
          </p:cNvPicPr>
          <p:nvPr/>
        </p:nvPicPr>
        <p:blipFill>
          <a:blip r:embed="rId2" cstate="print"/>
          <a:stretch>
            <a:fillRect/>
          </a:stretch>
        </p:blipFill>
        <p:spPr bwMode="auto">
          <a:xfrm>
            <a:off x="7817822" y="1305026"/>
            <a:ext cx="3535978" cy="231486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54D1150-BBCD-720C-6952-A548D97DAEF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02988541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8E17-539E-0DF1-B9A2-31C378B5D6C8}"/>
              </a:ext>
            </a:extLst>
          </p:cNvPr>
          <p:cNvSpPr>
            <a:spLocks noGrp="1"/>
          </p:cNvSpPr>
          <p:nvPr>
            <p:ph type="title"/>
          </p:nvPr>
        </p:nvSpPr>
        <p:spPr/>
        <p:txBody>
          <a:bodyPr/>
          <a:lstStyle/>
          <a:p>
            <a:r>
              <a:rPr lang="en-US" dirty="0"/>
              <a:t>Transverse myelitis</a:t>
            </a:r>
          </a:p>
        </p:txBody>
      </p:sp>
      <p:sp>
        <p:nvSpPr>
          <p:cNvPr id="3" name="Content Placeholder 2">
            <a:extLst>
              <a:ext uri="{FF2B5EF4-FFF2-40B4-BE49-F238E27FC236}">
                <a16:creationId xmlns:a16="http://schemas.microsoft.com/office/drawing/2014/main" id="{C43FA169-41E1-83D4-D50D-74C4A3877D2D}"/>
              </a:ext>
            </a:extLst>
          </p:cNvPr>
          <p:cNvSpPr>
            <a:spLocks noGrp="1"/>
          </p:cNvSpPr>
          <p:nvPr>
            <p:ph idx="1"/>
          </p:nvPr>
        </p:nvSpPr>
        <p:spPr>
          <a:xfrm>
            <a:off x="838200" y="1305026"/>
            <a:ext cx="6178420" cy="4871938"/>
          </a:xfrm>
        </p:spPr>
        <p:txBody>
          <a:bodyPr/>
          <a:lstStyle/>
          <a:p>
            <a:r>
              <a:rPr lang="en-US" b="1" dirty="0"/>
              <a:t>Diagnosed with transverse myelitis, what are the expected symptoms ?</a:t>
            </a:r>
          </a:p>
          <a:p>
            <a:pPr marL="914400" lvl="1" indent="-457200">
              <a:buFont typeface="+mj-lt"/>
              <a:buAutoNum type="arabicPeriod"/>
            </a:pPr>
            <a:r>
              <a:rPr lang="en-US" dirty="0"/>
              <a:t>Urine incontinence &amp; bowel problems (</a:t>
            </a:r>
            <a:r>
              <a:rPr lang="en-US" dirty="0">
                <a:solidFill>
                  <a:srgbClr val="FF0000"/>
                </a:solidFill>
              </a:rPr>
              <a:t>most important</a:t>
            </a:r>
            <a:r>
              <a:rPr lang="en-US" dirty="0"/>
              <a:t>)</a:t>
            </a:r>
          </a:p>
          <a:p>
            <a:pPr marL="914400" lvl="1" indent="-457200">
              <a:buFont typeface="+mj-lt"/>
              <a:buAutoNum type="arabicPeriod"/>
            </a:pPr>
            <a:r>
              <a:rPr lang="en-US" dirty="0"/>
              <a:t>Sudden sharp pain in lower back</a:t>
            </a:r>
          </a:p>
          <a:p>
            <a:pPr marL="914400" lvl="1" indent="-457200">
              <a:buFont typeface="+mj-lt"/>
              <a:buAutoNum type="arabicPeriod"/>
            </a:pPr>
            <a:r>
              <a:rPr lang="en-US" dirty="0"/>
              <a:t>Numbness, tingling or burning sensation</a:t>
            </a:r>
          </a:p>
          <a:p>
            <a:pPr marL="914400" lvl="1" indent="-457200">
              <a:buFont typeface="+mj-lt"/>
              <a:buAutoNum type="arabicPeriod"/>
            </a:pPr>
            <a:r>
              <a:rPr lang="en-US" dirty="0"/>
              <a:t>Weakness in arms or legs</a:t>
            </a:r>
          </a:p>
          <a:p>
            <a:pPr marL="914400" lvl="1" indent="-457200">
              <a:buFont typeface="+mj-lt"/>
              <a:buAutoNum type="arabicPeriod"/>
            </a:pPr>
            <a:endParaRPr lang="en-US" dirty="0"/>
          </a:p>
          <a:p>
            <a:pPr>
              <a:buFont typeface="Wingdings" panose="05000000000000000000" pitchFamily="2" charset="2"/>
              <a:buChar char="Ø"/>
            </a:pPr>
            <a:r>
              <a:rPr lang="en-US" sz="2400" b="1" dirty="0">
                <a:solidFill>
                  <a:srgbClr val="FF0000"/>
                </a:solidFill>
              </a:rPr>
              <a:t>Note</a:t>
            </a:r>
            <a:r>
              <a:rPr lang="en-US" sz="2400" dirty="0">
                <a:solidFill>
                  <a:srgbClr val="FF0000"/>
                </a:solidFill>
              </a:rPr>
              <a:t>: Transverse myelitis is associated with more urine symptoms  than GBS</a:t>
            </a:r>
          </a:p>
        </p:txBody>
      </p:sp>
      <p:pic>
        <p:nvPicPr>
          <p:cNvPr id="5" name="Picture 2" descr="C:\Users\windows\Desktop\Transverse_myelitis_MRI.jpg">
            <a:extLst>
              <a:ext uri="{FF2B5EF4-FFF2-40B4-BE49-F238E27FC236}">
                <a16:creationId xmlns:a16="http://schemas.microsoft.com/office/drawing/2014/main" id="{0945C112-7398-5B2F-EA30-0AB0B360CF93}"/>
              </a:ext>
            </a:extLst>
          </p:cNvPr>
          <p:cNvPicPr>
            <a:picLocks noChangeAspect="1" noChangeArrowheads="1"/>
          </p:cNvPicPr>
          <p:nvPr/>
        </p:nvPicPr>
        <p:blipFill>
          <a:blip r:embed="rId2"/>
          <a:stretch>
            <a:fillRect/>
          </a:stretch>
        </p:blipFill>
        <p:spPr bwMode="auto">
          <a:xfrm>
            <a:off x="7434585" y="1305026"/>
            <a:ext cx="3919215" cy="427467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6995C11-6F01-FFDC-3C98-F5722040913D}"/>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4" name="TextBox 3">
            <a:extLst>
              <a:ext uri="{FF2B5EF4-FFF2-40B4-BE49-F238E27FC236}">
                <a16:creationId xmlns:a16="http://schemas.microsoft.com/office/drawing/2014/main" id="{13CC518A-A2F0-7140-2D78-91EE36BABEAD}"/>
              </a:ext>
            </a:extLst>
          </p:cNvPr>
          <p:cNvSpPr txBox="1"/>
          <p:nvPr/>
        </p:nvSpPr>
        <p:spPr>
          <a:xfrm>
            <a:off x="47052" y="454370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207775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F8EF-F505-1C0B-9DDD-A0838949EE7B}"/>
              </a:ext>
            </a:extLst>
          </p:cNvPr>
          <p:cNvSpPr>
            <a:spLocks noGrp="1"/>
          </p:cNvSpPr>
          <p:nvPr>
            <p:ph type="title"/>
          </p:nvPr>
        </p:nvSpPr>
        <p:spPr/>
        <p:txBody>
          <a:bodyPr>
            <a:normAutofit/>
          </a:bodyPr>
          <a:lstStyle/>
          <a:p>
            <a:r>
              <a:rPr lang="en-US" dirty="0"/>
              <a:t>Aphasia (Defect in the cerebral cortex)</a:t>
            </a:r>
          </a:p>
        </p:txBody>
      </p:sp>
      <p:sp>
        <p:nvSpPr>
          <p:cNvPr id="5" name="TextBox 4">
            <a:extLst>
              <a:ext uri="{FF2B5EF4-FFF2-40B4-BE49-F238E27FC236}">
                <a16:creationId xmlns:a16="http://schemas.microsoft.com/office/drawing/2014/main" id="{D4486A6A-A57E-DA52-AC6B-5EA9F5E8CD2C}"/>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9" name="Picture 8">
            <a:extLst>
              <a:ext uri="{FF2B5EF4-FFF2-40B4-BE49-F238E27FC236}">
                <a16:creationId xmlns:a16="http://schemas.microsoft.com/office/drawing/2014/main" id="{CCF46CAF-DB7B-2BF9-0C18-D1D6A33A7421}"/>
              </a:ext>
            </a:extLst>
          </p:cNvPr>
          <p:cNvPicPr>
            <a:picLocks noChangeAspect="1"/>
          </p:cNvPicPr>
          <p:nvPr/>
        </p:nvPicPr>
        <p:blipFill>
          <a:blip r:embed="rId2"/>
          <a:stretch>
            <a:fillRect/>
          </a:stretch>
        </p:blipFill>
        <p:spPr>
          <a:xfrm>
            <a:off x="1174879" y="3568965"/>
            <a:ext cx="9842241" cy="3139336"/>
          </a:xfrm>
          <a:prstGeom prst="rect">
            <a:avLst/>
          </a:prstGeom>
        </p:spPr>
      </p:pic>
      <p:pic>
        <p:nvPicPr>
          <p:cNvPr id="11" name="Picture 10">
            <a:extLst>
              <a:ext uri="{FF2B5EF4-FFF2-40B4-BE49-F238E27FC236}">
                <a16:creationId xmlns:a16="http://schemas.microsoft.com/office/drawing/2014/main" id="{DD5306B9-0D90-EB53-DFA6-BD011A3E4CC0}"/>
              </a:ext>
            </a:extLst>
          </p:cNvPr>
          <p:cNvPicPr>
            <a:picLocks noChangeAspect="1"/>
          </p:cNvPicPr>
          <p:nvPr/>
        </p:nvPicPr>
        <p:blipFill>
          <a:blip r:embed="rId3"/>
          <a:stretch>
            <a:fillRect/>
          </a:stretch>
        </p:blipFill>
        <p:spPr>
          <a:xfrm>
            <a:off x="8966718" y="1202164"/>
            <a:ext cx="2387083" cy="2500036"/>
          </a:xfrm>
          <a:prstGeom prst="rect">
            <a:avLst/>
          </a:prstGeom>
        </p:spPr>
      </p:pic>
      <p:sp>
        <p:nvSpPr>
          <p:cNvPr id="12" name="Content Placeholder 2">
            <a:extLst>
              <a:ext uri="{FF2B5EF4-FFF2-40B4-BE49-F238E27FC236}">
                <a16:creationId xmlns:a16="http://schemas.microsoft.com/office/drawing/2014/main" id="{1C33BD8E-7DA4-9FE7-D955-E57E9DC0F371}"/>
              </a:ext>
            </a:extLst>
          </p:cNvPr>
          <p:cNvSpPr>
            <a:spLocks noGrp="1"/>
          </p:cNvSpPr>
          <p:nvPr>
            <p:ph idx="1"/>
          </p:nvPr>
        </p:nvSpPr>
        <p:spPr>
          <a:xfrm>
            <a:off x="838199" y="1202164"/>
            <a:ext cx="8128519" cy="2263939"/>
          </a:xfrm>
        </p:spPr>
        <p:txBody>
          <a:bodyPr>
            <a:normAutofit/>
          </a:bodyPr>
          <a:lstStyle/>
          <a:p>
            <a:r>
              <a:rPr lang="en-US" sz="2400" b="1" dirty="0"/>
              <a:t>Aphasia</a:t>
            </a:r>
            <a:r>
              <a:rPr lang="en-US" sz="2400" dirty="0"/>
              <a:t>: higher-order language deficit (inability to understand / produce / use language appropriately); caused by pathology in dominant cerebral hemisphere (usually left)</a:t>
            </a:r>
            <a:endParaRPr lang="ar-JO" sz="2400" dirty="0"/>
          </a:p>
          <a:p>
            <a:r>
              <a:rPr lang="en-US" sz="2400" b="1" dirty="0"/>
              <a:t>Dysarthria</a:t>
            </a:r>
            <a:r>
              <a:rPr lang="en-US" sz="2400" dirty="0"/>
              <a:t>: motor inability to produce speech (movement deficit)</a:t>
            </a:r>
          </a:p>
        </p:txBody>
      </p:sp>
    </p:spTree>
    <p:extLst>
      <p:ext uri="{BB962C8B-B14F-4D97-AF65-F5344CB8AC3E}">
        <p14:creationId xmlns:p14="http://schemas.microsoft.com/office/powerpoint/2010/main" val="354748832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278E-655F-37FD-FC65-0E3C6B85D8FD}"/>
              </a:ext>
            </a:extLst>
          </p:cNvPr>
          <p:cNvSpPr>
            <a:spLocks noGrp="1"/>
          </p:cNvSpPr>
          <p:nvPr>
            <p:ph type="title"/>
          </p:nvPr>
        </p:nvSpPr>
        <p:spPr/>
        <p:txBody>
          <a:bodyPr/>
          <a:lstStyle/>
          <a:p>
            <a:r>
              <a:rPr lang="en-US" dirty="0"/>
              <a:t>MCQ – Transverse myelitis</a:t>
            </a:r>
          </a:p>
        </p:txBody>
      </p:sp>
      <p:sp>
        <p:nvSpPr>
          <p:cNvPr id="3" name="Content Placeholder 2">
            <a:extLst>
              <a:ext uri="{FF2B5EF4-FFF2-40B4-BE49-F238E27FC236}">
                <a16:creationId xmlns:a16="http://schemas.microsoft.com/office/drawing/2014/main" id="{AF99ED19-9407-3320-F993-48846049D079}"/>
              </a:ext>
            </a:extLst>
          </p:cNvPr>
          <p:cNvSpPr>
            <a:spLocks noGrp="1"/>
          </p:cNvSpPr>
          <p:nvPr>
            <p:ph idx="1"/>
          </p:nvPr>
        </p:nvSpPr>
        <p:spPr/>
        <p:txBody>
          <a:bodyPr>
            <a:normAutofit/>
          </a:bodyPr>
          <a:lstStyle/>
          <a:p>
            <a:r>
              <a:rPr lang="en-US" b="1" dirty="0"/>
              <a:t>What is the diagnosis ?</a:t>
            </a:r>
          </a:p>
          <a:p>
            <a:pPr marL="914400" lvl="1" indent="-457200">
              <a:buFont typeface="+mj-lt"/>
              <a:buAutoNum type="alphaLcPeriod"/>
            </a:pPr>
            <a:r>
              <a:rPr lang="en-US" dirty="0"/>
              <a:t>T1 Transverse myelitis</a:t>
            </a:r>
          </a:p>
          <a:p>
            <a:pPr marL="914400" lvl="1" indent="-457200">
              <a:buFont typeface="+mj-lt"/>
              <a:buAutoNum type="alphaLcPeriod"/>
            </a:pPr>
            <a:r>
              <a:rPr lang="en-US" dirty="0">
                <a:solidFill>
                  <a:srgbClr val="FF0000"/>
                </a:solidFill>
              </a:rPr>
              <a:t>T2 Transverse myelitis</a:t>
            </a:r>
          </a:p>
          <a:p>
            <a:pPr marL="914400" lvl="1" indent="-457200">
              <a:buFont typeface="+mj-lt"/>
              <a:buAutoNum type="alphaLcPeriod"/>
            </a:pPr>
            <a:r>
              <a:rPr lang="en-US" dirty="0"/>
              <a:t>T1 syringomyelia</a:t>
            </a:r>
          </a:p>
          <a:p>
            <a:pPr marL="914400" lvl="1" indent="-457200">
              <a:buFont typeface="+mj-lt"/>
              <a:buAutoNum type="alphaLcPeriod"/>
            </a:pPr>
            <a:r>
              <a:rPr lang="en-US" dirty="0"/>
              <a:t>T2 syringomyelia</a:t>
            </a:r>
          </a:p>
          <a:p>
            <a:pPr marL="914400" lvl="1" indent="-457200">
              <a:buFont typeface="+mj-lt"/>
              <a:buAutoNum type="alphaLcPeriod"/>
            </a:pPr>
            <a:r>
              <a:rPr lang="en-US" dirty="0"/>
              <a:t>None of the above</a:t>
            </a:r>
          </a:p>
          <a:p>
            <a:endParaRPr lang="en-US" dirty="0"/>
          </a:p>
          <a:p>
            <a:pPr lvl="1"/>
            <a:r>
              <a:rPr lang="en-US" dirty="0"/>
              <a:t>Note: T1 and T2 here are meant to be T1-weighted MRI &amp; T2-weighted MRI and not T1, T2 spine </a:t>
            </a:r>
            <a:r>
              <a:rPr lang="en-US" dirty="0">
                <a:sym typeface="Wingdings" panose="05000000000000000000" pitchFamily="2" charset="2"/>
              </a:rPr>
              <a:t></a:t>
            </a:r>
            <a:endParaRPr lang="en-US" dirty="0"/>
          </a:p>
          <a:p>
            <a:endParaRPr lang="en-US" dirty="0"/>
          </a:p>
        </p:txBody>
      </p:sp>
      <p:pic>
        <p:nvPicPr>
          <p:cNvPr id="5" name="object 5">
            <a:extLst>
              <a:ext uri="{FF2B5EF4-FFF2-40B4-BE49-F238E27FC236}">
                <a16:creationId xmlns:a16="http://schemas.microsoft.com/office/drawing/2014/main" id="{724F0BFC-C174-C889-55C2-533185F327DB}"/>
              </a:ext>
            </a:extLst>
          </p:cNvPr>
          <p:cNvPicPr/>
          <p:nvPr/>
        </p:nvPicPr>
        <p:blipFill>
          <a:blip r:embed="rId2" cstate="print"/>
          <a:stretch>
            <a:fillRect/>
          </a:stretch>
        </p:blipFill>
        <p:spPr>
          <a:xfrm>
            <a:off x="8534400" y="1305026"/>
            <a:ext cx="2809875" cy="22288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128990EA-73C7-F184-9D83-804FEC2BB6E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(5)</a:t>
            </a:r>
            <a:endParaRPr lang="en-US" b="1" dirty="0">
              <a:solidFill>
                <a:srgbClr val="FF0000"/>
              </a:solidFill>
            </a:endParaRPr>
          </a:p>
        </p:txBody>
      </p:sp>
    </p:spTree>
    <p:extLst>
      <p:ext uri="{BB962C8B-B14F-4D97-AF65-F5344CB8AC3E}">
        <p14:creationId xmlns:p14="http://schemas.microsoft.com/office/powerpoint/2010/main" val="395804517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61F7-C3EB-838C-8E8F-777F899E6A66}"/>
              </a:ext>
            </a:extLst>
          </p:cNvPr>
          <p:cNvSpPr>
            <a:spLocks noGrp="1"/>
          </p:cNvSpPr>
          <p:nvPr>
            <p:ph type="title"/>
          </p:nvPr>
        </p:nvSpPr>
        <p:spPr/>
        <p:txBody>
          <a:bodyPr/>
          <a:lstStyle/>
          <a:p>
            <a:r>
              <a:rPr lang="en-US" dirty="0"/>
              <a:t>MCQ – Transverse myelitis</a:t>
            </a:r>
          </a:p>
        </p:txBody>
      </p:sp>
      <p:sp>
        <p:nvSpPr>
          <p:cNvPr id="3" name="Content Placeholder 2">
            <a:extLst>
              <a:ext uri="{FF2B5EF4-FFF2-40B4-BE49-F238E27FC236}">
                <a16:creationId xmlns:a16="http://schemas.microsoft.com/office/drawing/2014/main" id="{71FC2700-6C65-D850-1E7A-900122A2C13E}"/>
              </a:ext>
            </a:extLst>
          </p:cNvPr>
          <p:cNvSpPr>
            <a:spLocks noGrp="1"/>
          </p:cNvSpPr>
          <p:nvPr>
            <p:ph idx="1"/>
          </p:nvPr>
        </p:nvSpPr>
        <p:spPr/>
        <p:txBody>
          <a:bodyPr>
            <a:normAutofit/>
          </a:bodyPr>
          <a:lstStyle/>
          <a:p>
            <a:pPr>
              <a:buFont typeface="Wingdings" panose="05000000000000000000" pitchFamily="2" charset="2"/>
              <a:buChar char="Ø"/>
            </a:pPr>
            <a:r>
              <a:rPr lang="en-US" sz="2400" dirty="0">
                <a:effectLst/>
              </a:rPr>
              <a:t>A 20 years old patient came with weakness and numbness of lower extremities more than upper extremities, urine retention, &amp; normal reflexes. </a:t>
            </a:r>
          </a:p>
          <a:p>
            <a:r>
              <a:rPr lang="en-US" b="1" dirty="0">
                <a:effectLst/>
              </a:rPr>
              <a:t>The most important next step in diagnosis will be:</a:t>
            </a:r>
          </a:p>
          <a:p>
            <a:pPr marL="914400" lvl="1" indent="-457200">
              <a:buFont typeface="+mj-lt"/>
              <a:buAutoNum type="alphaLcPeriod"/>
            </a:pPr>
            <a:r>
              <a:rPr lang="en-US" dirty="0"/>
              <a:t>Nerve conduction study</a:t>
            </a:r>
          </a:p>
          <a:p>
            <a:pPr marL="914400" lvl="1" indent="-457200">
              <a:buFont typeface="+mj-lt"/>
              <a:buAutoNum type="alphaLcPeriod"/>
            </a:pPr>
            <a:r>
              <a:rPr lang="en-US" dirty="0">
                <a:solidFill>
                  <a:srgbClr val="FF0000"/>
                </a:solidFill>
              </a:rPr>
              <a:t>Perform spinal MRI</a:t>
            </a:r>
          </a:p>
          <a:p>
            <a:pPr marL="914400" lvl="1" indent="-457200">
              <a:buFont typeface="+mj-lt"/>
              <a:buAutoNum type="alphaLcPeriod"/>
            </a:pPr>
            <a:r>
              <a:rPr lang="en-US" dirty="0"/>
              <a:t>Perform lumbar puncture and CSF analysis</a:t>
            </a:r>
          </a:p>
          <a:p>
            <a:pPr marL="914400" lvl="1" indent="-457200">
              <a:buFont typeface="+mj-lt"/>
              <a:buAutoNum type="alphaLcPeriod"/>
            </a:pPr>
            <a:r>
              <a:rPr lang="en-US" dirty="0"/>
              <a:t>Examine for dermatomal sensory loss</a:t>
            </a:r>
          </a:p>
          <a:p>
            <a:pPr marL="914400" lvl="1" indent="-457200">
              <a:buFont typeface="+mj-lt"/>
              <a:buAutoNum type="alphaLcPeriod"/>
            </a:pPr>
            <a:r>
              <a:rPr lang="en-US" dirty="0"/>
              <a:t>Examine for glove and stocking sensory loss</a:t>
            </a:r>
          </a:p>
        </p:txBody>
      </p:sp>
      <p:sp>
        <p:nvSpPr>
          <p:cNvPr id="5" name="TextBox 4">
            <a:extLst>
              <a:ext uri="{FF2B5EF4-FFF2-40B4-BE49-F238E27FC236}">
                <a16:creationId xmlns:a16="http://schemas.microsoft.com/office/drawing/2014/main" id="{38F22CFD-C208-CE49-869D-E909AD3E354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14861933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61F7-C3EB-838C-8E8F-777F899E6A66}"/>
              </a:ext>
            </a:extLst>
          </p:cNvPr>
          <p:cNvSpPr>
            <a:spLocks noGrp="1"/>
          </p:cNvSpPr>
          <p:nvPr>
            <p:ph type="title"/>
          </p:nvPr>
        </p:nvSpPr>
        <p:spPr/>
        <p:txBody>
          <a:bodyPr/>
          <a:lstStyle/>
          <a:p>
            <a:r>
              <a:rPr lang="en-US" b="1" dirty="0">
                <a:solidFill>
                  <a:srgbClr val="CC9900"/>
                </a:solidFill>
              </a:rPr>
              <a:t>Golden rule for these questions</a:t>
            </a:r>
          </a:p>
        </p:txBody>
      </p:sp>
      <p:sp>
        <p:nvSpPr>
          <p:cNvPr id="3" name="Content Placeholder 2">
            <a:extLst>
              <a:ext uri="{FF2B5EF4-FFF2-40B4-BE49-F238E27FC236}">
                <a16:creationId xmlns:a16="http://schemas.microsoft.com/office/drawing/2014/main" id="{71FC2700-6C65-D850-1E7A-900122A2C13E}"/>
              </a:ext>
            </a:extLst>
          </p:cNvPr>
          <p:cNvSpPr>
            <a:spLocks noGrp="1"/>
          </p:cNvSpPr>
          <p:nvPr>
            <p:ph idx="1"/>
          </p:nvPr>
        </p:nvSpPr>
        <p:spPr/>
        <p:txBody>
          <a:bodyPr>
            <a:normAutofit/>
          </a:bodyPr>
          <a:lstStyle/>
          <a:p>
            <a:pPr>
              <a:buFont typeface="Wingdings" panose="05000000000000000000" pitchFamily="2" charset="2"/>
              <a:buChar char="Ø"/>
            </a:pPr>
            <a:r>
              <a:rPr lang="en-US" dirty="0"/>
              <a:t>A 20 years old patient came with weakness and numbness of lower extremities more than upper extremities.</a:t>
            </a:r>
          </a:p>
          <a:p>
            <a:r>
              <a:rPr lang="en-US" sz="2600" dirty="0"/>
              <a:t>When you see this presentation (weakness &amp; numbness more in the lower limbs) there are 3 deferential diagnoses</a:t>
            </a:r>
            <a:r>
              <a:rPr lang="en-US" dirty="0"/>
              <a:t>:</a:t>
            </a:r>
          </a:p>
          <a:p>
            <a:pPr marL="914400" lvl="1" indent="-457200">
              <a:buFont typeface="+mj-lt"/>
              <a:buAutoNum type="arabicPeriod"/>
            </a:pPr>
            <a:r>
              <a:rPr lang="en-US" b="1" dirty="0"/>
              <a:t>If there is normal reflexes, it’s transverse myelitis:</a:t>
            </a:r>
          </a:p>
          <a:p>
            <a:pPr lvl="2"/>
            <a:r>
              <a:rPr lang="en-US" sz="2400" dirty="0"/>
              <a:t>Next step: perform spinal MRI (must contain thoracic spines)</a:t>
            </a:r>
          </a:p>
          <a:p>
            <a:pPr marL="914400" lvl="1" indent="-457200">
              <a:buFont typeface="+mj-lt"/>
              <a:buAutoNum type="arabicPeriod"/>
            </a:pPr>
            <a:r>
              <a:rPr lang="en-US" b="1" dirty="0"/>
              <a:t>If there is hyperreflexia, it’s Conus medullaris syndrome:</a:t>
            </a:r>
          </a:p>
          <a:p>
            <a:pPr lvl="2"/>
            <a:r>
              <a:rPr lang="en-US" sz="2400" dirty="0"/>
              <a:t>Next step: perform lumber MRI </a:t>
            </a:r>
          </a:p>
          <a:p>
            <a:pPr marL="914400" lvl="1" indent="-457200">
              <a:buFont typeface="+mj-lt"/>
              <a:buAutoNum type="arabicPeriod"/>
            </a:pPr>
            <a:r>
              <a:rPr lang="en-US" b="1" dirty="0"/>
              <a:t>If there is hyporeflexia, it’s Gillian-Barre syndrome:</a:t>
            </a:r>
          </a:p>
          <a:p>
            <a:pPr lvl="2"/>
            <a:r>
              <a:rPr lang="en-US" sz="2400" dirty="0"/>
              <a:t>Next step: perform lumber puncture + CSF analysis</a:t>
            </a:r>
          </a:p>
        </p:txBody>
      </p:sp>
      <p:sp>
        <p:nvSpPr>
          <p:cNvPr id="5" name="TextBox 4">
            <a:extLst>
              <a:ext uri="{FF2B5EF4-FFF2-40B4-BE49-F238E27FC236}">
                <a16:creationId xmlns:a16="http://schemas.microsoft.com/office/drawing/2014/main" id="{38F22CFD-C208-CE49-869D-E909AD3E354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16004144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EC8B-7013-8D63-7F38-186D7A55E152}"/>
              </a:ext>
            </a:extLst>
          </p:cNvPr>
          <p:cNvSpPr>
            <a:spLocks noGrp="1"/>
          </p:cNvSpPr>
          <p:nvPr>
            <p:ph type="ctrTitle"/>
          </p:nvPr>
        </p:nvSpPr>
        <p:spPr/>
        <p:txBody>
          <a:bodyPr>
            <a:normAutofit fontScale="90000"/>
          </a:bodyPr>
          <a:lstStyle/>
          <a:p>
            <a:r>
              <a:rPr lang="en-US" dirty="0"/>
              <a:t>Syringomyelia</a:t>
            </a:r>
          </a:p>
        </p:txBody>
      </p:sp>
      <p:sp>
        <p:nvSpPr>
          <p:cNvPr id="3" name="Subtitle 2">
            <a:extLst>
              <a:ext uri="{FF2B5EF4-FFF2-40B4-BE49-F238E27FC236}">
                <a16:creationId xmlns:a16="http://schemas.microsoft.com/office/drawing/2014/main" id="{CA1CB3B8-D29E-C1AF-009B-377F8602CA6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5129812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400B-94EC-73D8-7421-303DC8699CB3}"/>
              </a:ext>
            </a:extLst>
          </p:cNvPr>
          <p:cNvSpPr>
            <a:spLocks noGrp="1"/>
          </p:cNvSpPr>
          <p:nvPr>
            <p:ph type="title"/>
          </p:nvPr>
        </p:nvSpPr>
        <p:spPr/>
        <p:txBody>
          <a:bodyPr/>
          <a:lstStyle/>
          <a:p>
            <a:r>
              <a:rPr lang="en-US" dirty="0"/>
              <a:t>Syringomyelia</a:t>
            </a:r>
          </a:p>
        </p:txBody>
      </p:sp>
      <p:sp>
        <p:nvSpPr>
          <p:cNvPr id="3" name="Content Placeholder 2">
            <a:extLst>
              <a:ext uri="{FF2B5EF4-FFF2-40B4-BE49-F238E27FC236}">
                <a16:creationId xmlns:a16="http://schemas.microsoft.com/office/drawing/2014/main" id="{02879004-81C6-EE9F-AD7B-8C64B5BC65FD}"/>
              </a:ext>
            </a:extLst>
          </p:cNvPr>
          <p:cNvSpPr>
            <a:spLocks noGrp="1"/>
          </p:cNvSpPr>
          <p:nvPr>
            <p:ph idx="1"/>
          </p:nvPr>
        </p:nvSpPr>
        <p:spPr>
          <a:xfrm>
            <a:off x="838200" y="1230379"/>
            <a:ext cx="7904584" cy="5049123"/>
          </a:xfrm>
        </p:spPr>
        <p:txBody>
          <a:bodyPr>
            <a:normAutofit fontScale="92500"/>
          </a:bodyPr>
          <a:lstStyle/>
          <a:p>
            <a:r>
              <a:rPr lang="en-US" dirty="0"/>
              <a:t>Cystic cavity (syrinx) within central canal of spinal cord (yellow arrows in A ). Syrinx = tube, as in “syringe. </a:t>
            </a:r>
          </a:p>
          <a:p>
            <a:r>
              <a:rPr lang="en-US" dirty="0"/>
              <a:t>Fibers crossing in anterior white commissure (spinothalamic tract) are typically damaged first. Results in a “</a:t>
            </a:r>
            <a:r>
              <a:rPr lang="en-US" dirty="0">
                <a:solidFill>
                  <a:srgbClr val="FF0000"/>
                </a:solidFill>
              </a:rPr>
              <a:t>cape-like</a:t>
            </a:r>
            <a:r>
              <a:rPr lang="en-US" dirty="0"/>
              <a:t>,” </a:t>
            </a:r>
            <a:r>
              <a:rPr lang="en-US" dirty="0">
                <a:solidFill>
                  <a:srgbClr val="FF0000"/>
                </a:solidFill>
              </a:rPr>
              <a:t>bilateral</a:t>
            </a:r>
            <a:r>
              <a:rPr lang="en-US" dirty="0"/>
              <a:t>, </a:t>
            </a:r>
            <a:r>
              <a:rPr lang="en-US" b="1" dirty="0">
                <a:solidFill>
                  <a:srgbClr val="FF0000"/>
                </a:solidFill>
              </a:rPr>
              <a:t>symmetrical</a:t>
            </a:r>
            <a:r>
              <a:rPr lang="en-US" dirty="0"/>
              <a:t> loss of pain and temperature sensation in upper extremities (fine touch sensation is preserved). </a:t>
            </a:r>
          </a:p>
          <a:p>
            <a:r>
              <a:rPr lang="en-US" b="1" dirty="0"/>
              <a:t>Associated with</a:t>
            </a:r>
            <a:r>
              <a:rPr lang="en-US" dirty="0"/>
              <a:t> </a:t>
            </a:r>
            <a:r>
              <a:rPr lang="en-US" dirty="0">
                <a:solidFill>
                  <a:srgbClr val="FF0000"/>
                </a:solidFill>
              </a:rPr>
              <a:t>Chiari I malformation </a:t>
            </a:r>
            <a:r>
              <a:rPr lang="en-US" dirty="0"/>
              <a:t>(red arrow in A shows low-lying cerebellar tonsils), scoliosis and other congenital malformations; acquired causes include trauma and tumors. </a:t>
            </a:r>
          </a:p>
          <a:p>
            <a:r>
              <a:rPr lang="en-US" b="1" dirty="0"/>
              <a:t>Most common location </a:t>
            </a:r>
            <a:r>
              <a:rPr lang="en-US" dirty="0">
                <a:solidFill>
                  <a:srgbClr val="FF0000"/>
                </a:solidFill>
              </a:rPr>
              <a:t>cervical</a:t>
            </a:r>
            <a:r>
              <a:rPr lang="en-US" dirty="0"/>
              <a:t> &gt; thoracic &gt;&gt; lumbar. </a:t>
            </a:r>
          </a:p>
        </p:txBody>
      </p:sp>
      <p:sp>
        <p:nvSpPr>
          <p:cNvPr id="5" name="TextBox 4">
            <a:extLst>
              <a:ext uri="{FF2B5EF4-FFF2-40B4-BE49-F238E27FC236}">
                <a16:creationId xmlns:a16="http://schemas.microsoft.com/office/drawing/2014/main" id="{A40AF028-F390-BEB0-2612-D389E55502C7}"/>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9" name="Picture 8">
            <a:extLst>
              <a:ext uri="{FF2B5EF4-FFF2-40B4-BE49-F238E27FC236}">
                <a16:creationId xmlns:a16="http://schemas.microsoft.com/office/drawing/2014/main" id="{2AB41111-CE15-8A2C-74D0-536E0D3CFFB7}"/>
              </a:ext>
            </a:extLst>
          </p:cNvPr>
          <p:cNvPicPr>
            <a:picLocks noChangeAspect="1"/>
          </p:cNvPicPr>
          <p:nvPr/>
        </p:nvPicPr>
        <p:blipFill>
          <a:blip r:embed="rId2"/>
          <a:stretch>
            <a:fillRect/>
          </a:stretch>
        </p:blipFill>
        <p:spPr>
          <a:xfrm>
            <a:off x="8713929" y="1230379"/>
            <a:ext cx="2639871" cy="3976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036463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400B-94EC-73D8-7421-303DC8699CB3}"/>
              </a:ext>
            </a:extLst>
          </p:cNvPr>
          <p:cNvSpPr>
            <a:spLocks noGrp="1"/>
          </p:cNvSpPr>
          <p:nvPr>
            <p:ph type="title"/>
          </p:nvPr>
        </p:nvSpPr>
        <p:spPr/>
        <p:txBody>
          <a:bodyPr/>
          <a:lstStyle/>
          <a:p>
            <a:r>
              <a:rPr lang="en-US" dirty="0"/>
              <a:t>Syringomyelia</a:t>
            </a:r>
          </a:p>
        </p:txBody>
      </p:sp>
      <p:sp>
        <p:nvSpPr>
          <p:cNvPr id="5" name="TextBox 4">
            <a:extLst>
              <a:ext uri="{FF2B5EF4-FFF2-40B4-BE49-F238E27FC236}">
                <a16:creationId xmlns:a16="http://schemas.microsoft.com/office/drawing/2014/main" id="{A40AF028-F390-BEB0-2612-D389E55502C7}"/>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13" name="Content Placeholder 12">
            <a:extLst>
              <a:ext uri="{FF2B5EF4-FFF2-40B4-BE49-F238E27FC236}">
                <a16:creationId xmlns:a16="http://schemas.microsoft.com/office/drawing/2014/main" id="{164CFFAC-0612-9EBD-3809-F629B8BDA5D0}"/>
              </a:ext>
            </a:extLst>
          </p:cNvPr>
          <p:cNvPicPr>
            <a:picLocks noGrp="1" noChangeAspect="1"/>
          </p:cNvPicPr>
          <p:nvPr>
            <p:ph idx="1"/>
          </p:nvPr>
        </p:nvPicPr>
        <p:blipFill>
          <a:blip r:embed="rId2"/>
          <a:stretch>
            <a:fillRect/>
          </a:stretch>
        </p:blipFill>
        <p:spPr>
          <a:xfrm>
            <a:off x="838200" y="1199648"/>
            <a:ext cx="10515600" cy="5007944"/>
          </a:xfrm>
          <a:prstGeom prst="rect">
            <a:avLst/>
          </a:prstGeom>
        </p:spPr>
      </p:pic>
    </p:spTree>
    <p:extLst>
      <p:ext uri="{BB962C8B-B14F-4D97-AF65-F5344CB8AC3E}">
        <p14:creationId xmlns:p14="http://schemas.microsoft.com/office/powerpoint/2010/main" val="405624712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AD5F-ECE9-0C98-9953-AD791BA8A01D}"/>
              </a:ext>
            </a:extLst>
          </p:cNvPr>
          <p:cNvSpPr>
            <a:spLocks noGrp="1"/>
          </p:cNvSpPr>
          <p:nvPr>
            <p:ph type="title"/>
          </p:nvPr>
        </p:nvSpPr>
        <p:spPr/>
        <p:txBody>
          <a:bodyPr/>
          <a:lstStyle/>
          <a:p>
            <a:r>
              <a:rPr lang="en-US" dirty="0"/>
              <a:t>Syringomyelia</a:t>
            </a:r>
          </a:p>
        </p:txBody>
      </p:sp>
      <p:sp>
        <p:nvSpPr>
          <p:cNvPr id="3" name="Content Placeholder 2">
            <a:extLst>
              <a:ext uri="{FF2B5EF4-FFF2-40B4-BE49-F238E27FC236}">
                <a16:creationId xmlns:a16="http://schemas.microsoft.com/office/drawing/2014/main" id="{C9D4AE9F-4A68-B330-B9FD-0CF2B9E39217}"/>
              </a:ext>
            </a:extLst>
          </p:cNvPr>
          <p:cNvSpPr>
            <a:spLocks noGrp="1"/>
          </p:cNvSpPr>
          <p:nvPr>
            <p:ph idx="1"/>
          </p:nvPr>
        </p:nvSpPr>
        <p:spPr>
          <a:xfrm>
            <a:off x="838200" y="1305026"/>
            <a:ext cx="7344747" cy="4871938"/>
          </a:xfrm>
        </p:spPr>
        <p:txBody>
          <a:bodyPr/>
          <a:lstStyle/>
          <a:p>
            <a:r>
              <a:rPr lang="en-US" b="1" dirty="0"/>
              <a:t>Mention 3 symptoms in this patient </a:t>
            </a:r>
          </a:p>
          <a:p>
            <a:pPr lvl="1"/>
            <a:r>
              <a:rPr lang="en-US" dirty="0"/>
              <a:t>Cape like distribution loss of pain and temperature</a:t>
            </a:r>
          </a:p>
          <a:p>
            <a:pPr lvl="1"/>
            <a:r>
              <a:rPr lang="en-US" dirty="0"/>
              <a:t>Cape like distribution </a:t>
            </a:r>
            <a:r>
              <a:rPr lang="en-US" dirty="0" err="1"/>
              <a:t>dysesthetic</a:t>
            </a:r>
            <a:r>
              <a:rPr lang="en-US" dirty="0"/>
              <a:t> pain</a:t>
            </a:r>
          </a:p>
          <a:p>
            <a:pPr lvl="1"/>
            <a:r>
              <a:rPr lang="en-US" dirty="0"/>
              <a:t>Cape like distribution muscle atrophy, fasciculations, and areflexia</a:t>
            </a:r>
          </a:p>
          <a:p>
            <a:pPr lvl="1"/>
            <a:r>
              <a:rPr lang="en-US" dirty="0"/>
              <a:t>Spastic paraparesis of the lower limbs may occur</a:t>
            </a:r>
          </a:p>
          <a:p>
            <a:pPr lvl="1"/>
            <a:r>
              <a:rPr lang="en-US" dirty="0"/>
              <a:t>Autonomic disturbances</a:t>
            </a:r>
          </a:p>
          <a:p>
            <a:pPr lvl="1"/>
            <a:r>
              <a:rPr lang="en-US" dirty="0"/>
              <a:t>Respiratory insufficiency</a:t>
            </a:r>
          </a:p>
          <a:p>
            <a:r>
              <a:rPr lang="en-US" b="1" dirty="0"/>
              <a:t>What you think about reflexes ?</a:t>
            </a:r>
          </a:p>
          <a:p>
            <a:pPr lvl="1"/>
            <a:r>
              <a:rPr lang="en-US" dirty="0"/>
              <a:t>Hyper (UML)</a:t>
            </a:r>
          </a:p>
          <a:p>
            <a:endParaRPr lang="en-US" dirty="0"/>
          </a:p>
        </p:txBody>
      </p:sp>
      <p:sp>
        <p:nvSpPr>
          <p:cNvPr id="5" name="TextBox 4">
            <a:extLst>
              <a:ext uri="{FF2B5EF4-FFF2-40B4-BE49-F238E27FC236}">
                <a16:creationId xmlns:a16="http://schemas.microsoft.com/office/drawing/2014/main" id="{73746290-EF2D-1AA8-4B95-51050CF1911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7" name="Picture 2" descr="C:\Users\Pc city\Downloads\Syring1.png">
            <a:extLst>
              <a:ext uri="{FF2B5EF4-FFF2-40B4-BE49-F238E27FC236}">
                <a16:creationId xmlns:a16="http://schemas.microsoft.com/office/drawing/2014/main" id="{B17F206A-9EF4-DAF2-E2EA-A9670CD60C21}"/>
              </a:ext>
            </a:extLst>
          </p:cNvPr>
          <p:cNvPicPr>
            <a:picLocks noChangeAspect="1" noChangeArrowheads="1"/>
          </p:cNvPicPr>
          <p:nvPr/>
        </p:nvPicPr>
        <p:blipFill>
          <a:blip r:embed="rId2"/>
          <a:stretch>
            <a:fillRect/>
          </a:stretch>
        </p:blipFill>
        <p:spPr bwMode="auto">
          <a:xfrm>
            <a:off x="8285585" y="1305026"/>
            <a:ext cx="3068216" cy="40873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904235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EDCA6-4259-C96A-76E0-FDB72EF1459D}"/>
              </a:ext>
            </a:extLst>
          </p:cNvPr>
          <p:cNvSpPr>
            <a:spLocks noGrp="1"/>
          </p:cNvSpPr>
          <p:nvPr>
            <p:ph type="title"/>
          </p:nvPr>
        </p:nvSpPr>
        <p:spPr/>
        <p:txBody>
          <a:bodyPr/>
          <a:lstStyle/>
          <a:p>
            <a:r>
              <a:rPr lang="en-US" dirty="0"/>
              <a:t>MCQ – Syringomyelia 1</a:t>
            </a:r>
          </a:p>
        </p:txBody>
      </p:sp>
      <p:sp>
        <p:nvSpPr>
          <p:cNvPr id="3" name="Content Placeholder 2">
            <a:extLst>
              <a:ext uri="{FF2B5EF4-FFF2-40B4-BE49-F238E27FC236}">
                <a16:creationId xmlns:a16="http://schemas.microsoft.com/office/drawing/2014/main" id="{E1616BD0-7DCC-0C51-E83D-987874DC6E78}"/>
              </a:ext>
            </a:extLst>
          </p:cNvPr>
          <p:cNvSpPr>
            <a:spLocks noGrp="1"/>
          </p:cNvSpPr>
          <p:nvPr>
            <p:ph idx="1"/>
          </p:nvPr>
        </p:nvSpPr>
        <p:spPr/>
        <p:txBody>
          <a:bodyPr>
            <a:normAutofit lnSpcReduction="10000"/>
          </a:bodyPr>
          <a:lstStyle/>
          <a:p>
            <a:r>
              <a:rPr lang="en-US" b="1" dirty="0"/>
              <a:t>Features of syringomyelia include all of the following except</a:t>
            </a:r>
            <a:r>
              <a:rPr lang="en-US" dirty="0"/>
              <a:t>:</a:t>
            </a:r>
          </a:p>
          <a:p>
            <a:pPr marL="914400" lvl="1" indent="-457200">
              <a:buFont typeface="+mj-lt"/>
              <a:buAutoNum type="alphaLcPeriod"/>
            </a:pPr>
            <a:r>
              <a:rPr lang="en-US" dirty="0">
                <a:solidFill>
                  <a:srgbClr val="FF0000"/>
                </a:solidFill>
              </a:rPr>
              <a:t>It causes bilateral but not symmetrical pain and temperature loss.</a:t>
            </a:r>
          </a:p>
          <a:p>
            <a:pPr marL="914400" lvl="1" indent="-457200">
              <a:buFont typeface="+mj-lt"/>
              <a:buAutoNum type="alphaLcPeriod"/>
            </a:pPr>
            <a:r>
              <a:rPr lang="en-US" dirty="0"/>
              <a:t>Proprioception and vibration sense are not affected early in the disease.</a:t>
            </a:r>
          </a:p>
          <a:p>
            <a:pPr marL="914400" lvl="1" indent="-457200">
              <a:buFont typeface="+mj-lt"/>
              <a:buAutoNum type="alphaLcPeriod"/>
            </a:pPr>
            <a:r>
              <a:rPr lang="en-US" dirty="0"/>
              <a:t>It usually causes gloves and stocking sensory loss distribution.</a:t>
            </a:r>
          </a:p>
          <a:p>
            <a:pPr marL="914400" lvl="1" indent="-457200">
              <a:buFont typeface="+mj-lt"/>
              <a:buAutoNum type="alphaLcPeriod"/>
            </a:pPr>
            <a:r>
              <a:rPr lang="en-US" dirty="0"/>
              <a:t>Cranial nerves may be affected with syringobulbia </a:t>
            </a:r>
          </a:p>
          <a:p>
            <a:pPr marL="914400" lvl="1" indent="-457200">
              <a:buFont typeface="+mj-lt"/>
              <a:buAutoNum type="alphaLcPeriod"/>
            </a:pPr>
            <a:r>
              <a:rPr lang="en-US" dirty="0"/>
              <a:t>Syringobulbia can cause Horner’s syndrome</a:t>
            </a:r>
          </a:p>
          <a:p>
            <a:r>
              <a:rPr lang="en-US" b="1" dirty="0"/>
              <a:t>Features of syringomyelia include all of the following except</a:t>
            </a:r>
            <a:r>
              <a:rPr lang="en-US" dirty="0"/>
              <a:t>:</a:t>
            </a:r>
          </a:p>
          <a:p>
            <a:pPr marL="914400" lvl="1" indent="-457200">
              <a:buFont typeface="+mj-lt"/>
              <a:buAutoNum type="alphaLcPeriod"/>
            </a:pPr>
            <a:r>
              <a:rPr lang="en-US" dirty="0"/>
              <a:t>It causes bilateral pain and temperature loss </a:t>
            </a:r>
          </a:p>
          <a:p>
            <a:pPr marL="914400" lvl="1" indent="-457200">
              <a:buFont typeface="+mj-lt"/>
              <a:buAutoNum type="alphaLcPeriod"/>
            </a:pPr>
            <a:r>
              <a:rPr lang="en-US" dirty="0">
                <a:solidFill>
                  <a:srgbClr val="FF0000"/>
                </a:solidFill>
              </a:rPr>
              <a:t>Proprioception and vibration sense are affected early in the disease </a:t>
            </a:r>
          </a:p>
          <a:p>
            <a:pPr marL="914400" lvl="1" indent="-457200">
              <a:buFont typeface="+mj-lt"/>
              <a:buAutoNum type="alphaLcPeriod"/>
            </a:pPr>
            <a:r>
              <a:rPr lang="en-US" dirty="0"/>
              <a:t>It is called syringobulbia when it extends to the medulla </a:t>
            </a:r>
          </a:p>
          <a:p>
            <a:pPr marL="914400" lvl="1" indent="-457200">
              <a:buFont typeface="+mj-lt"/>
              <a:buAutoNum type="alphaLcPeriod"/>
            </a:pPr>
            <a:r>
              <a:rPr lang="en-US" dirty="0"/>
              <a:t>Cranial nerves may be affected with syringobulbia</a:t>
            </a:r>
          </a:p>
          <a:p>
            <a:pPr marL="914400" lvl="1" indent="-457200">
              <a:buFont typeface="+mj-lt"/>
              <a:buAutoNum type="alphaLcPeriod"/>
            </a:pPr>
            <a:r>
              <a:rPr lang="en-US" dirty="0"/>
              <a:t>Syringobulbia can cause Horner's syndrome </a:t>
            </a:r>
          </a:p>
        </p:txBody>
      </p:sp>
      <p:sp>
        <p:nvSpPr>
          <p:cNvPr id="7" name="TextBox 6">
            <a:extLst>
              <a:ext uri="{FF2B5EF4-FFF2-40B4-BE49-F238E27FC236}">
                <a16:creationId xmlns:a16="http://schemas.microsoft.com/office/drawing/2014/main" id="{90F057D4-0FF1-62E0-C7A0-9BD73B17945A}"/>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9" name="TextBox 8">
            <a:extLst>
              <a:ext uri="{FF2B5EF4-FFF2-40B4-BE49-F238E27FC236}">
                <a16:creationId xmlns:a16="http://schemas.microsoft.com/office/drawing/2014/main" id="{F8C09034-8BB6-E108-7ABA-DE3B30C45295}"/>
              </a:ext>
            </a:extLst>
          </p:cNvPr>
          <p:cNvSpPr txBox="1"/>
          <p:nvPr/>
        </p:nvSpPr>
        <p:spPr>
          <a:xfrm>
            <a:off x="46655" y="117538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D8FFD97C-5644-F211-1A22-5562C0B08B78}"/>
              </a:ext>
            </a:extLst>
          </p:cNvPr>
          <p:cNvSpPr txBox="1"/>
          <p:nvPr/>
        </p:nvSpPr>
        <p:spPr>
          <a:xfrm>
            <a:off x="46655" y="357898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DEC14756-2CB9-8245-9876-A9E96F2552EC}"/>
              </a:ext>
            </a:extLst>
          </p:cNvPr>
          <p:cNvSpPr txBox="1"/>
          <p:nvPr/>
        </p:nvSpPr>
        <p:spPr>
          <a:xfrm>
            <a:off x="46655" y="151827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pic>
        <p:nvPicPr>
          <p:cNvPr id="4" name="Content Placeholder 3">
            <a:extLst>
              <a:ext uri="{FF2B5EF4-FFF2-40B4-BE49-F238E27FC236}">
                <a16:creationId xmlns:a16="http://schemas.microsoft.com/office/drawing/2014/main" id="{B471C7DD-D6B2-A0B7-AD2C-0BDFF648D6B3}"/>
              </a:ext>
            </a:extLst>
          </p:cNvPr>
          <p:cNvPicPr>
            <a:picLocks noChangeAspect="1"/>
          </p:cNvPicPr>
          <p:nvPr/>
        </p:nvPicPr>
        <p:blipFill>
          <a:blip r:embed="rId2"/>
          <a:stretch>
            <a:fillRect/>
          </a:stretch>
        </p:blipFill>
        <p:spPr>
          <a:xfrm>
            <a:off x="9824936" y="4836849"/>
            <a:ext cx="1528864" cy="13401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025102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EDCA6-4259-C96A-76E0-FDB72EF1459D}"/>
              </a:ext>
            </a:extLst>
          </p:cNvPr>
          <p:cNvSpPr>
            <a:spLocks noGrp="1"/>
          </p:cNvSpPr>
          <p:nvPr>
            <p:ph type="title"/>
          </p:nvPr>
        </p:nvSpPr>
        <p:spPr/>
        <p:txBody>
          <a:bodyPr/>
          <a:lstStyle/>
          <a:p>
            <a:r>
              <a:rPr lang="en-US" dirty="0"/>
              <a:t>MCQ – Syringomyelia 2</a:t>
            </a:r>
          </a:p>
        </p:txBody>
      </p:sp>
      <p:sp>
        <p:nvSpPr>
          <p:cNvPr id="3" name="Content Placeholder 2">
            <a:extLst>
              <a:ext uri="{FF2B5EF4-FFF2-40B4-BE49-F238E27FC236}">
                <a16:creationId xmlns:a16="http://schemas.microsoft.com/office/drawing/2014/main" id="{E1616BD0-7DCC-0C51-E83D-987874DC6E78}"/>
              </a:ext>
            </a:extLst>
          </p:cNvPr>
          <p:cNvSpPr>
            <a:spLocks noGrp="1"/>
          </p:cNvSpPr>
          <p:nvPr>
            <p:ph idx="1"/>
          </p:nvPr>
        </p:nvSpPr>
        <p:spPr/>
        <p:txBody>
          <a:bodyPr>
            <a:normAutofit/>
          </a:bodyPr>
          <a:lstStyle/>
          <a:p>
            <a:r>
              <a:rPr lang="en-US" b="1" dirty="0"/>
              <a:t>All about is true Syringomyelia, Except ?</a:t>
            </a:r>
          </a:p>
          <a:p>
            <a:pPr marL="914400" lvl="1" indent="-457200">
              <a:buFont typeface="+mj-lt"/>
              <a:buAutoNum type="alphaLcPeriod"/>
            </a:pPr>
            <a:r>
              <a:rPr lang="en-US" dirty="0"/>
              <a:t>Loss of pain and temperature sensation in cap distribution</a:t>
            </a:r>
          </a:p>
          <a:p>
            <a:pPr marL="914400" lvl="1" indent="-457200">
              <a:buFont typeface="+mj-lt"/>
              <a:buAutoNum type="alphaLcPeriod"/>
            </a:pPr>
            <a:r>
              <a:rPr lang="en-US" dirty="0">
                <a:solidFill>
                  <a:srgbClr val="FF0000"/>
                </a:solidFill>
              </a:rPr>
              <a:t>Loss of touch sensation in cap distribution</a:t>
            </a:r>
          </a:p>
          <a:p>
            <a:pPr marL="914400" lvl="1" indent="-457200">
              <a:buFont typeface="+mj-lt"/>
              <a:buAutoNum type="alphaLcPeriod"/>
            </a:pPr>
            <a:r>
              <a:rPr lang="en-US" dirty="0"/>
              <a:t>Central canal dilation</a:t>
            </a:r>
          </a:p>
          <a:p>
            <a:pPr marL="914400" lvl="1" indent="-457200">
              <a:buFont typeface="+mj-lt"/>
              <a:buAutoNum type="alphaLcPeriod"/>
            </a:pPr>
            <a:r>
              <a:rPr lang="en-US" dirty="0"/>
              <a:t>Compression on fibers dorsal spinothalamic tract</a:t>
            </a:r>
          </a:p>
          <a:p>
            <a:pPr marL="914400" lvl="1" indent="-457200">
              <a:buFont typeface="+mj-lt"/>
              <a:buAutoNum type="alphaLcPeriod"/>
            </a:pPr>
            <a:r>
              <a:rPr lang="en-US" dirty="0"/>
              <a:t>Compression on fibers ventral spinothalamic tract</a:t>
            </a:r>
          </a:p>
        </p:txBody>
      </p:sp>
      <p:sp>
        <p:nvSpPr>
          <p:cNvPr id="7" name="TextBox 6">
            <a:extLst>
              <a:ext uri="{FF2B5EF4-FFF2-40B4-BE49-F238E27FC236}">
                <a16:creationId xmlns:a16="http://schemas.microsoft.com/office/drawing/2014/main" id="{90F057D4-0FF1-62E0-C7A0-9BD73B17945A}"/>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9" name="TextBox 8">
            <a:extLst>
              <a:ext uri="{FF2B5EF4-FFF2-40B4-BE49-F238E27FC236}">
                <a16:creationId xmlns:a16="http://schemas.microsoft.com/office/drawing/2014/main" id="{F8C09034-8BB6-E108-7ABA-DE3B30C45295}"/>
              </a:ext>
            </a:extLst>
          </p:cNvPr>
          <p:cNvSpPr txBox="1"/>
          <p:nvPr/>
        </p:nvSpPr>
        <p:spPr>
          <a:xfrm>
            <a:off x="46655" y="133065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2518555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6C76B-7180-D0FA-34FE-7CC2768EFEC3}"/>
              </a:ext>
            </a:extLst>
          </p:cNvPr>
          <p:cNvSpPr>
            <a:spLocks noGrp="1"/>
          </p:cNvSpPr>
          <p:nvPr>
            <p:ph type="ctrTitle"/>
          </p:nvPr>
        </p:nvSpPr>
        <p:spPr/>
        <p:txBody>
          <a:bodyPr>
            <a:normAutofit fontScale="90000"/>
          </a:bodyPr>
          <a:lstStyle/>
          <a:p>
            <a:r>
              <a:rPr lang="en-US" dirty="0"/>
              <a:t>Disc prolapse</a:t>
            </a:r>
          </a:p>
        </p:txBody>
      </p:sp>
      <p:sp>
        <p:nvSpPr>
          <p:cNvPr id="3" name="Subtitle 2">
            <a:extLst>
              <a:ext uri="{FF2B5EF4-FFF2-40B4-BE49-F238E27FC236}">
                <a16:creationId xmlns:a16="http://schemas.microsoft.com/office/drawing/2014/main" id="{909B34DB-94A5-04CF-36D4-64350E07A5B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98786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7358-7742-0076-7260-42383EDEEC62}"/>
              </a:ext>
            </a:extLst>
          </p:cNvPr>
          <p:cNvSpPr>
            <a:spLocks noGrp="1"/>
          </p:cNvSpPr>
          <p:nvPr>
            <p:ph type="title"/>
          </p:nvPr>
        </p:nvSpPr>
        <p:spPr/>
        <p:txBody>
          <a:bodyPr/>
          <a:lstStyle/>
          <a:p>
            <a:pPr rtl="1"/>
            <a:r>
              <a:rPr lang="en-US" dirty="0"/>
              <a:t>How to differentiate ? </a:t>
            </a:r>
          </a:p>
        </p:txBody>
      </p:sp>
      <p:sp>
        <p:nvSpPr>
          <p:cNvPr id="3" name="Content Placeholder 2">
            <a:extLst>
              <a:ext uri="{FF2B5EF4-FFF2-40B4-BE49-F238E27FC236}">
                <a16:creationId xmlns:a16="http://schemas.microsoft.com/office/drawing/2014/main" id="{457179F0-1CFE-3E46-2379-85E5379F3977}"/>
              </a:ext>
            </a:extLst>
          </p:cNvPr>
          <p:cNvSpPr>
            <a:spLocks noGrp="1"/>
          </p:cNvSpPr>
          <p:nvPr>
            <p:ph idx="1"/>
          </p:nvPr>
        </p:nvSpPr>
        <p:spPr>
          <a:xfrm>
            <a:off x="800100" y="1221048"/>
            <a:ext cx="10591800" cy="3276307"/>
          </a:xfrm>
        </p:spPr>
        <p:txBody>
          <a:bodyPr>
            <a:normAutofit fontScale="92500" lnSpcReduction="20000"/>
          </a:bodyPr>
          <a:lstStyle/>
          <a:p>
            <a:r>
              <a:rPr lang="en-US" sz="2600" dirty="0"/>
              <a:t>All kinds of aphasia results from a lesion in or near these 3 structures:</a:t>
            </a:r>
          </a:p>
          <a:p>
            <a:pPr lvl="1"/>
            <a:r>
              <a:rPr lang="en-US" dirty="0"/>
              <a:t>Broca’s area, Wernicke's area, and arcuate fasciculus</a:t>
            </a:r>
          </a:p>
          <a:p>
            <a:r>
              <a:rPr lang="en-US" sz="2600" dirty="0"/>
              <a:t>Any lesion to any of the three structures results in </a:t>
            </a:r>
            <a:r>
              <a:rPr lang="en-US" sz="2600" b="1" dirty="0">
                <a:solidFill>
                  <a:srgbClr val="FF0000"/>
                </a:solidFill>
              </a:rPr>
              <a:t>impaired repetition</a:t>
            </a:r>
            <a:r>
              <a:rPr lang="en-US" sz="2600" dirty="0"/>
              <a:t>, while other lesions (transcortical) preserve repetition</a:t>
            </a:r>
          </a:p>
          <a:p>
            <a:r>
              <a:rPr lang="en-US" sz="2600" dirty="0"/>
              <a:t>The letter </a:t>
            </a:r>
            <a:r>
              <a:rPr lang="en-US" sz="2600" dirty="0">
                <a:solidFill>
                  <a:srgbClr val="FF0000"/>
                </a:solidFill>
              </a:rPr>
              <a:t>B</a:t>
            </a:r>
            <a:r>
              <a:rPr lang="en-US" sz="2600" dirty="0"/>
              <a:t> is before the letter </a:t>
            </a:r>
            <a:r>
              <a:rPr lang="en-US" sz="2600" dirty="0">
                <a:solidFill>
                  <a:srgbClr val="FF0000"/>
                </a:solidFill>
              </a:rPr>
              <a:t>W</a:t>
            </a:r>
            <a:r>
              <a:rPr lang="en-US" sz="2600" dirty="0"/>
              <a:t> </a:t>
            </a:r>
            <a:r>
              <a:rPr lang="en-US" sz="2600" dirty="0">
                <a:latin typeface="Arial" panose="020B0604020202020204" pitchFamily="34" charset="0"/>
                <a:cs typeface="Arial" panose="020B0604020202020204" pitchFamily="34" charset="0"/>
              </a:rPr>
              <a:t>→</a:t>
            </a:r>
            <a:r>
              <a:rPr lang="en-US" sz="2600" dirty="0"/>
              <a:t> </a:t>
            </a:r>
            <a:r>
              <a:rPr lang="en-US" sz="2600" dirty="0">
                <a:solidFill>
                  <a:srgbClr val="FF0000"/>
                </a:solidFill>
              </a:rPr>
              <a:t>B</a:t>
            </a:r>
            <a:r>
              <a:rPr lang="en-US" sz="2600" dirty="0"/>
              <a:t> is in front of </a:t>
            </a:r>
            <a:r>
              <a:rPr lang="en-US" sz="2600" dirty="0">
                <a:solidFill>
                  <a:srgbClr val="FF0000"/>
                </a:solidFill>
              </a:rPr>
              <a:t>W</a:t>
            </a:r>
            <a:r>
              <a:rPr lang="en-US" sz="2600" dirty="0"/>
              <a:t> </a:t>
            </a:r>
            <a:r>
              <a:rPr lang="en-US" sz="2600" dirty="0">
                <a:latin typeface="Arial" panose="020B0604020202020204" pitchFamily="34" charset="0"/>
                <a:cs typeface="Arial" panose="020B0604020202020204" pitchFamily="34" charset="0"/>
              </a:rPr>
              <a:t>→</a:t>
            </a:r>
            <a:r>
              <a:rPr lang="en-US" sz="2600" dirty="0"/>
              <a:t> </a:t>
            </a:r>
            <a:r>
              <a:rPr lang="en-US" sz="2600" dirty="0">
                <a:solidFill>
                  <a:srgbClr val="FF0000"/>
                </a:solidFill>
              </a:rPr>
              <a:t>B</a:t>
            </a:r>
            <a:r>
              <a:rPr lang="en-US" sz="2600" dirty="0"/>
              <a:t>roca is anterior to </a:t>
            </a:r>
            <a:r>
              <a:rPr lang="en-US" sz="2600" dirty="0">
                <a:solidFill>
                  <a:srgbClr val="FF0000"/>
                </a:solidFill>
              </a:rPr>
              <a:t>W</a:t>
            </a:r>
            <a:r>
              <a:rPr lang="en-US" sz="2600" dirty="0"/>
              <a:t>ernicke (</a:t>
            </a:r>
            <a:r>
              <a:rPr lang="en-US" sz="2600" dirty="0">
                <a:solidFill>
                  <a:srgbClr val="FF0000"/>
                </a:solidFill>
              </a:rPr>
              <a:t>B</a:t>
            </a:r>
            <a:r>
              <a:rPr lang="en-US" sz="2600" dirty="0"/>
              <a:t>roca is in the </a:t>
            </a:r>
            <a:r>
              <a:rPr lang="en-US" sz="2600" dirty="0">
                <a:solidFill>
                  <a:srgbClr val="FF0000"/>
                </a:solidFill>
              </a:rPr>
              <a:t>f</a:t>
            </a:r>
            <a:r>
              <a:rPr lang="en-US" sz="2600" dirty="0"/>
              <a:t>ront in the </a:t>
            </a:r>
            <a:r>
              <a:rPr lang="en-US" sz="2600" dirty="0">
                <a:solidFill>
                  <a:srgbClr val="FF0000"/>
                </a:solidFill>
              </a:rPr>
              <a:t>f</a:t>
            </a:r>
            <a:r>
              <a:rPr lang="en-US" sz="2600" dirty="0"/>
              <a:t>rontal lobe)</a:t>
            </a:r>
            <a:endParaRPr lang="en-US" sz="2600" dirty="0">
              <a:solidFill>
                <a:srgbClr val="FF0000"/>
              </a:solidFill>
            </a:endParaRPr>
          </a:p>
          <a:p>
            <a:r>
              <a:rPr lang="en-US" sz="2600" dirty="0">
                <a:solidFill>
                  <a:srgbClr val="FF0000"/>
                </a:solidFill>
              </a:rPr>
              <a:t>B</a:t>
            </a:r>
            <a:r>
              <a:rPr lang="en-US" sz="2600" dirty="0"/>
              <a:t>roca = </a:t>
            </a:r>
            <a:r>
              <a:rPr lang="en-US" sz="2600" dirty="0">
                <a:solidFill>
                  <a:srgbClr val="FF0000"/>
                </a:solidFill>
              </a:rPr>
              <a:t>B</a:t>
            </a:r>
            <a:r>
              <a:rPr lang="en-US" sz="2600" dirty="0"/>
              <a:t>roken words = </a:t>
            </a:r>
            <a:r>
              <a:rPr lang="en-US" sz="2600" b="1" dirty="0">
                <a:solidFill>
                  <a:srgbClr val="FF0000"/>
                </a:solidFill>
              </a:rPr>
              <a:t>Non-fluent</a:t>
            </a:r>
            <a:r>
              <a:rPr lang="en-US" sz="2600" dirty="0"/>
              <a:t> (Any lesion in </a:t>
            </a:r>
            <a:r>
              <a:rPr lang="en-US" sz="2600" dirty="0">
                <a:solidFill>
                  <a:srgbClr val="FF0000"/>
                </a:solidFill>
              </a:rPr>
              <a:t>B</a:t>
            </a:r>
            <a:r>
              <a:rPr lang="en-US" sz="2600" dirty="0"/>
              <a:t>roca’s area or around it (transcortical motor) causes non-fluent speech)</a:t>
            </a:r>
          </a:p>
          <a:p>
            <a:r>
              <a:rPr lang="en-US" sz="2600" dirty="0">
                <a:solidFill>
                  <a:srgbClr val="FF0000"/>
                </a:solidFill>
              </a:rPr>
              <a:t>W</a:t>
            </a:r>
            <a:r>
              <a:rPr lang="en-US" sz="2600" dirty="0"/>
              <a:t>ernicke = </a:t>
            </a:r>
            <a:r>
              <a:rPr lang="en-US" sz="2600" dirty="0">
                <a:solidFill>
                  <a:srgbClr val="FF0000"/>
                </a:solidFill>
              </a:rPr>
              <a:t>W</a:t>
            </a:r>
            <a:r>
              <a:rPr lang="en-US" sz="2600" dirty="0"/>
              <a:t>orld salad = </a:t>
            </a:r>
            <a:r>
              <a:rPr lang="en-US" sz="2600" b="1" dirty="0">
                <a:solidFill>
                  <a:srgbClr val="FF0000"/>
                </a:solidFill>
              </a:rPr>
              <a:t>Impaired comprehension </a:t>
            </a:r>
            <a:r>
              <a:rPr lang="en-US" sz="2600" dirty="0"/>
              <a:t>(Any lesion in </a:t>
            </a:r>
            <a:r>
              <a:rPr lang="en-US" sz="2600" dirty="0">
                <a:solidFill>
                  <a:srgbClr val="FF0000"/>
                </a:solidFill>
              </a:rPr>
              <a:t>W</a:t>
            </a:r>
            <a:r>
              <a:rPr lang="en-US" sz="2600" dirty="0"/>
              <a:t>ernicke’s area or around it (transcortical sensory) causes impaired comprehension)</a:t>
            </a:r>
          </a:p>
        </p:txBody>
      </p:sp>
      <p:pic>
        <p:nvPicPr>
          <p:cNvPr id="12" name="Picture 11" descr="Diagram&#10;&#10;Description automatically generated">
            <a:extLst>
              <a:ext uri="{FF2B5EF4-FFF2-40B4-BE49-F238E27FC236}">
                <a16:creationId xmlns:a16="http://schemas.microsoft.com/office/drawing/2014/main" id="{D584B05D-0D3A-796B-B3DF-F53BD7CB9351}"/>
              </a:ext>
            </a:extLst>
          </p:cNvPr>
          <p:cNvPicPr>
            <a:picLocks noChangeAspect="1"/>
          </p:cNvPicPr>
          <p:nvPr/>
        </p:nvPicPr>
        <p:blipFill rotWithShape="1">
          <a:blip r:embed="rId2">
            <a:extLst>
              <a:ext uri="{28A0092B-C50C-407E-A947-70E740481C1C}">
                <a14:useLocalDpi xmlns:a14="http://schemas.microsoft.com/office/drawing/2010/main" val="0"/>
              </a:ext>
            </a:extLst>
          </a:blip>
          <a:srcRect t="1" r="2145" b="2650"/>
          <a:stretch/>
        </p:blipFill>
        <p:spPr>
          <a:xfrm>
            <a:off x="4243178" y="4570799"/>
            <a:ext cx="3705645" cy="211118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829527B5-FAB0-1FE7-C14A-841E7E7A791A}"/>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55593413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D270-EC62-0ECE-C386-BFECEAE027A0}"/>
              </a:ext>
            </a:extLst>
          </p:cNvPr>
          <p:cNvSpPr>
            <a:spLocks noGrp="1"/>
          </p:cNvSpPr>
          <p:nvPr>
            <p:ph type="title"/>
          </p:nvPr>
        </p:nvSpPr>
        <p:spPr/>
        <p:txBody>
          <a:bodyPr/>
          <a:lstStyle/>
          <a:p>
            <a:r>
              <a:rPr lang="en-US" dirty="0"/>
              <a:t>Disc prolapse</a:t>
            </a:r>
          </a:p>
        </p:txBody>
      </p:sp>
      <p:sp>
        <p:nvSpPr>
          <p:cNvPr id="3" name="Content Placeholder 2">
            <a:extLst>
              <a:ext uri="{FF2B5EF4-FFF2-40B4-BE49-F238E27FC236}">
                <a16:creationId xmlns:a16="http://schemas.microsoft.com/office/drawing/2014/main" id="{F965A47B-AE40-212C-7E60-30D329BD4D80}"/>
              </a:ext>
            </a:extLst>
          </p:cNvPr>
          <p:cNvSpPr>
            <a:spLocks noGrp="1"/>
          </p:cNvSpPr>
          <p:nvPr>
            <p:ph idx="1"/>
          </p:nvPr>
        </p:nvSpPr>
        <p:spPr/>
        <p:txBody>
          <a:bodyPr/>
          <a:lstStyle/>
          <a:p>
            <a:r>
              <a:rPr lang="en-US" dirty="0"/>
              <a:t>Disk herniation (disk extrusion or disk prolapse): complete extrusion of the nucleus pulposus through a tear in the annulus fibrosus</a:t>
            </a:r>
          </a:p>
          <a:p>
            <a:r>
              <a:rPr lang="en-US" dirty="0"/>
              <a:t>Disk herniation is the cause of back pain in roughly 5% of cases.</a:t>
            </a:r>
          </a:p>
          <a:p>
            <a:pPr lvl="1"/>
            <a:r>
              <a:rPr lang="en-US" dirty="0"/>
              <a:t>Cervical and thoracic disk herniations: rare</a:t>
            </a:r>
          </a:p>
          <a:p>
            <a:pPr lvl="1"/>
            <a:r>
              <a:rPr lang="en-US" dirty="0"/>
              <a:t>Lumbosacral disk herniation</a:t>
            </a:r>
          </a:p>
          <a:p>
            <a:pPr lvl="2"/>
            <a:r>
              <a:rPr lang="en-US" sz="2400" dirty="0"/>
              <a:t>L5–S1 (most common site)</a:t>
            </a:r>
          </a:p>
          <a:p>
            <a:pPr lvl="2"/>
            <a:r>
              <a:rPr lang="en-US" sz="2400" dirty="0"/>
              <a:t>L4–L5 (second most common site)</a:t>
            </a:r>
          </a:p>
        </p:txBody>
      </p:sp>
      <p:sp>
        <p:nvSpPr>
          <p:cNvPr id="7" name="TextBox 6">
            <a:extLst>
              <a:ext uri="{FF2B5EF4-FFF2-40B4-BE49-F238E27FC236}">
                <a16:creationId xmlns:a16="http://schemas.microsoft.com/office/drawing/2014/main" id="{89474BB8-4F24-4109-3747-7EDADBA6F45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08323876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0763BD-1B7E-0B70-F3CA-8E3F22897C72}"/>
              </a:ext>
            </a:extLst>
          </p:cNvPr>
          <p:cNvSpPr>
            <a:spLocks noGrp="1"/>
          </p:cNvSpPr>
          <p:nvPr>
            <p:ph type="title"/>
          </p:nvPr>
        </p:nvSpPr>
        <p:spPr>
          <a:xfrm>
            <a:off x="838200" y="365125"/>
            <a:ext cx="10515600" cy="762339"/>
          </a:xfrm>
        </p:spPr>
        <p:txBody>
          <a:bodyPr/>
          <a:lstStyle/>
          <a:p>
            <a:r>
              <a:rPr lang="en-US" dirty="0"/>
              <a:t>Overview of cervical radiculopathies</a:t>
            </a:r>
          </a:p>
        </p:txBody>
      </p:sp>
      <p:pic>
        <p:nvPicPr>
          <p:cNvPr id="5" name="Picture 4">
            <a:extLst>
              <a:ext uri="{FF2B5EF4-FFF2-40B4-BE49-F238E27FC236}">
                <a16:creationId xmlns:a16="http://schemas.microsoft.com/office/drawing/2014/main" id="{09606CFB-185C-A4A6-8658-B7F116E8590B}"/>
              </a:ext>
            </a:extLst>
          </p:cNvPr>
          <p:cNvPicPr>
            <a:picLocks noChangeAspect="1"/>
          </p:cNvPicPr>
          <p:nvPr/>
        </p:nvPicPr>
        <p:blipFill>
          <a:blip r:embed="rId2"/>
          <a:stretch>
            <a:fillRect/>
          </a:stretch>
        </p:blipFill>
        <p:spPr>
          <a:xfrm>
            <a:off x="838200" y="1397868"/>
            <a:ext cx="10515600" cy="4574286"/>
          </a:xfrm>
          <a:prstGeom prst="rect">
            <a:avLst/>
          </a:prstGeom>
          <a:noFill/>
        </p:spPr>
      </p:pic>
      <p:sp>
        <p:nvSpPr>
          <p:cNvPr id="7" name="TextBox 6">
            <a:extLst>
              <a:ext uri="{FF2B5EF4-FFF2-40B4-BE49-F238E27FC236}">
                <a16:creationId xmlns:a16="http://schemas.microsoft.com/office/drawing/2014/main" id="{F0E27431-F8AB-3011-BDB2-3C5912D2E4CA}"/>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2" name="TextBox 1">
            <a:extLst>
              <a:ext uri="{FF2B5EF4-FFF2-40B4-BE49-F238E27FC236}">
                <a16:creationId xmlns:a16="http://schemas.microsoft.com/office/drawing/2014/main" id="{16B0E77D-8ABB-AAC1-DCC7-1A97F70272A6}"/>
              </a:ext>
            </a:extLst>
          </p:cNvPr>
          <p:cNvSpPr txBox="1"/>
          <p:nvPr/>
        </p:nvSpPr>
        <p:spPr>
          <a:xfrm>
            <a:off x="0" y="-4207"/>
            <a:ext cx="1050288" cy="369332"/>
          </a:xfrm>
          <a:prstGeom prst="rect">
            <a:avLst/>
          </a:prstGeom>
          <a:noFill/>
          <a:ln>
            <a:solidFill>
              <a:srgbClr val="0070C0"/>
            </a:solidFill>
          </a:ln>
        </p:spPr>
        <p:txBody>
          <a:bodyPr wrap="none" rtlCol="0">
            <a:spAutoFit/>
          </a:bodyPr>
          <a:lstStyle/>
          <a:p>
            <a:pPr algn="r" rtl="1"/>
            <a:r>
              <a:rPr lang="ar-JO" b="1" dirty="0">
                <a:solidFill>
                  <a:srgbClr val="0070C0"/>
                </a:solidFill>
              </a:rPr>
              <a:t>سلايد مكرر</a:t>
            </a:r>
            <a:endParaRPr lang="en-US" b="1" dirty="0">
              <a:solidFill>
                <a:srgbClr val="0070C0"/>
              </a:solidFill>
            </a:endParaRPr>
          </a:p>
        </p:txBody>
      </p:sp>
      <p:sp>
        <p:nvSpPr>
          <p:cNvPr id="3" name="TextBox 2">
            <a:extLst>
              <a:ext uri="{FF2B5EF4-FFF2-40B4-BE49-F238E27FC236}">
                <a16:creationId xmlns:a16="http://schemas.microsoft.com/office/drawing/2014/main" id="{9FBCC1AE-D06E-E3CF-04BA-3F2FE8D6892D}"/>
              </a:ext>
            </a:extLst>
          </p:cNvPr>
          <p:cNvSpPr txBox="1"/>
          <p:nvPr/>
        </p:nvSpPr>
        <p:spPr>
          <a:xfrm>
            <a:off x="0" y="373907"/>
            <a:ext cx="1050288" cy="230832"/>
          </a:xfrm>
          <a:prstGeom prst="rect">
            <a:avLst/>
          </a:prstGeom>
          <a:noFill/>
        </p:spPr>
        <p:txBody>
          <a:bodyPr wrap="square" rtlCol="0">
            <a:spAutoFit/>
          </a:bodyPr>
          <a:lstStyle/>
          <a:p>
            <a:pPr algn="ctr" rtl="1"/>
            <a:r>
              <a:rPr lang="ar-JO" sz="900" dirty="0">
                <a:solidFill>
                  <a:srgbClr val="0070C0"/>
                </a:solidFill>
              </a:rPr>
              <a:t>مع ذلك حضرتك ناسيه</a:t>
            </a:r>
            <a:endParaRPr lang="en-US" sz="900" dirty="0">
              <a:solidFill>
                <a:srgbClr val="0070C0"/>
              </a:solidFill>
            </a:endParaRPr>
          </a:p>
        </p:txBody>
      </p:sp>
    </p:spTree>
    <p:extLst>
      <p:ext uri="{BB962C8B-B14F-4D97-AF65-F5344CB8AC3E}">
        <p14:creationId xmlns:p14="http://schemas.microsoft.com/office/powerpoint/2010/main" val="247769461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B4A28-27FD-9F45-8034-B45A11449CF3}"/>
              </a:ext>
            </a:extLst>
          </p:cNvPr>
          <p:cNvSpPr txBox="1"/>
          <p:nvPr/>
        </p:nvSpPr>
        <p:spPr>
          <a:xfrm>
            <a:off x="0" y="-4207"/>
            <a:ext cx="1050288" cy="369332"/>
          </a:xfrm>
          <a:prstGeom prst="rect">
            <a:avLst/>
          </a:prstGeom>
          <a:noFill/>
          <a:ln>
            <a:solidFill>
              <a:srgbClr val="0070C0"/>
            </a:solidFill>
          </a:ln>
        </p:spPr>
        <p:txBody>
          <a:bodyPr wrap="none" rtlCol="0">
            <a:spAutoFit/>
          </a:bodyPr>
          <a:lstStyle/>
          <a:p>
            <a:pPr algn="r" rtl="1"/>
            <a:r>
              <a:rPr lang="ar-JO" b="1" dirty="0">
                <a:solidFill>
                  <a:srgbClr val="0070C0"/>
                </a:solidFill>
              </a:rPr>
              <a:t>سلايد مكرر</a:t>
            </a:r>
            <a:endParaRPr lang="en-US" b="1" dirty="0">
              <a:solidFill>
                <a:srgbClr val="0070C0"/>
              </a:solidFill>
            </a:endParaRPr>
          </a:p>
        </p:txBody>
      </p:sp>
      <p:sp>
        <p:nvSpPr>
          <p:cNvPr id="4" name="Title 3">
            <a:extLst>
              <a:ext uri="{FF2B5EF4-FFF2-40B4-BE49-F238E27FC236}">
                <a16:creationId xmlns:a16="http://schemas.microsoft.com/office/drawing/2014/main" id="{576752D6-F152-3AD2-3B40-1A429646E03C}"/>
              </a:ext>
            </a:extLst>
          </p:cNvPr>
          <p:cNvSpPr>
            <a:spLocks noGrp="1"/>
          </p:cNvSpPr>
          <p:nvPr>
            <p:ph type="title"/>
          </p:nvPr>
        </p:nvSpPr>
        <p:spPr/>
        <p:txBody>
          <a:bodyPr/>
          <a:lstStyle/>
          <a:p>
            <a:r>
              <a:rPr lang="en-US" dirty="0"/>
              <a:t>Overview of lumbosacral radiculopathies</a:t>
            </a:r>
          </a:p>
        </p:txBody>
      </p:sp>
      <p:pic>
        <p:nvPicPr>
          <p:cNvPr id="8" name="Content Placeholder 7">
            <a:extLst>
              <a:ext uri="{FF2B5EF4-FFF2-40B4-BE49-F238E27FC236}">
                <a16:creationId xmlns:a16="http://schemas.microsoft.com/office/drawing/2014/main" id="{BB427436-B797-EBDC-1725-94C59D952446}"/>
              </a:ext>
            </a:extLst>
          </p:cNvPr>
          <p:cNvPicPr>
            <a:picLocks noGrp="1" noChangeAspect="1"/>
          </p:cNvPicPr>
          <p:nvPr>
            <p:ph idx="1"/>
          </p:nvPr>
        </p:nvPicPr>
        <p:blipFill>
          <a:blip r:embed="rId2"/>
          <a:stretch>
            <a:fillRect/>
          </a:stretch>
        </p:blipFill>
        <p:spPr>
          <a:xfrm>
            <a:off x="1672498" y="1202287"/>
            <a:ext cx="8847004" cy="5553075"/>
          </a:xfrm>
          <a:prstGeom prst="rect">
            <a:avLst/>
          </a:prstGeom>
        </p:spPr>
      </p:pic>
      <p:sp>
        <p:nvSpPr>
          <p:cNvPr id="5" name="TextBox 4">
            <a:extLst>
              <a:ext uri="{FF2B5EF4-FFF2-40B4-BE49-F238E27FC236}">
                <a16:creationId xmlns:a16="http://schemas.microsoft.com/office/drawing/2014/main" id="{FB80F9E9-3B0A-611A-92B4-99CFED6064A7}"/>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2" name="TextBox 1">
            <a:extLst>
              <a:ext uri="{FF2B5EF4-FFF2-40B4-BE49-F238E27FC236}">
                <a16:creationId xmlns:a16="http://schemas.microsoft.com/office/drawing/2014/main" id="{85E847CE-CA5E-C159-DFAB-45EB8123949E}"/>
              </a:ext>
            </a:extLst>
          </p:cNvPr>
          <p:cNvSpPr txBox="1"/>
          <p:nvPr/>
        </p:nvSpPr>
        <p:spPr>
          <a:xfrm>
            <a:off x="0" y="373907"/>
            <a:ext cx="1050288" cy="230832"/>
          </a:xfrm>
          <a:prstGeom prst="rect">
            <a:avLst/>
          </a:prstGeom>
          <a:noFill/>
        </p:spPr>
        <p:txBody>
          <a:bodyPr wrap="square" rtlCol="0">
            <a:spAutoFit/>
          </a:bodyPr>
          <a:lstStyle/>
          <a:p>
            <a:pPr algn="ctr" rtl="1"/>
            <a:r>
              <a:rPr lang="ar-JO" sz="900" dirty="0">
                <a:solidFill>
                  <a:srgbClr val="0070C0"/>
                </a:solidFill>
              </a:rPr>
              <a:t>مع ذلك حضرتك ناسيه</a:t>
            </a:r>
            <a:endParaRPr lang="en-US" sz="900" dirty="0">
              <a:solidFill>
                <a:srgbClr val="0070C0"/>
              </a:solidFill>
            </a:endParaRPr>
          </a:p>
        </p:txBody>
      </p:sp>
    </p:spTree>
    <p:extLst>
      <p:ext uri="{BB962C8B-B14F-4D97-AF65-F5344CB8AC3E}">
        <p14:creationId xmlns:p14="http://schemas.microsoft.com/office/powerpoint/2010/main" val="256448671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9FCC-3CC5-9EED-D84A-7CC5CD64A799}"/>
              </a:ext>
            </a:extLst>
          </p:cNvPr>
          <p:cNvSpPr>
            <a:spLocks noGrp="1"/>
          </p:cNvSpPr>
          <p:nvPr>
            <p:ph type="title"/>
          </p:nvPr>
        </p:nvSpPr>
        <p:spPr/>
        <p:txBody>
          <a:bodyPr/>
          <a:lstStyle/>
          <a:p>
            <a:r>
              <a:rPr lang="en-US" dirty="0"/>
              <a:t>Disc prolapse</a:t>
            </a:r>
          </a:p>
        </p:txBody>
      </p:sp>
      <p:sp>
        <p:nvSpPr>
          <p:cNvPr id="3" name="Content Placeholder 2">
            <a:extLst>
              <a:ext uri="{FF2B5EF4-FFF2-40B4-BE49-F238E27FC236}">
                <a16:creationId xmlns:a16="http://schemas.microsoft.com/office/drawing/2014/main" id="{25AFBED5-769C-A227-0F33-6DE92BBB3C26}"/>
              </a:ext>
            </a:extLst>
          </p:cNvPr>
          <p:cNvSpPr>
            <a:spLocks noGrp="1"/>
          </p:cNvSpPr>
          <p:nvPr>
            <p:ph idx="1"/>
          </p:nvPr>
        </p:nvSpPr>
        <p:spPr>
          <a:xfrm>
            <a:off x="838200" y="1305026"/>
            <a:ext cx="7765154" cy="4330664"/>
          </a:xfrm>
        </p:spPr>
        <p:txBody>
          <a:bodyPr/>
          <a:lstStyle/>
          <a:p>
            <a:pPr>
              <a:buFont typeface="Wingdings" panose="05000000000000000000" pitchFamily="2" charset="2"/>
              <a:buChar char="Ø"/>
            </a:pPr>
            <a:r>
              <a:rPr lang="en-GB" dirty="0"/>
              <a:t>This is a cervical MRI. </a:t>
            </a:r>
          </a:p>
          <a:p>
            <a:r>
              <a:rPr lang="en-GB" b="1" dirty="0"/>
              <a:t>What do you notice ?</a:t>
            </a:r>
          </a:p>
          <a:p>
            <a:pPr lvl="1"/>
            <a:r>
              <a:rPr lang="en-US" dirty="0"/>
              <a:t>Disc prolapse at level C6-C7 lead to Spinal cord compression</a:t>
            </a:r>
          </a:p>
          <a:p>
            <a:r>
              <a:rPr lang="en-US" b="1" dirty="0"/>
              <a:t>What the effect that will appear on patient arm ?</a:t>
            </a:r>
          </a:p>
          <a:p>
            <a:pPr lvl="1"/>
            <a:r>
              <a:rPr lang="en-US" dirty="0"/>
              <a:t>Hyporeflexia</a:t>
            </a:r>
          </a:p>
        </p:txBody>
      </p:sp>
      <p:pic>
        <p:nvPicPr>
          <p:cNvPr id="5" name="Picture 5">
            <a:extLst>
              <a:ext uri="{FF2B5EF4-FFF2-40B4-BE49-F238E27FC236}">
                <a16:creationId xmlns:a16="http://schemas.microsoft.com/office/drawing/2014/main" id="{BD8A640A-2301-439D-77F4-57858A53B213}"/>
              </a:ext>
            </a:extLst>
          </p:cNvPr>
          <p:cNvPicPr>
            <a:picLocks noChangeAspect="1" noChangeArrowheads="1"/>
          </p:cNvPicPr>
          <p:nvPr/>
        </p:nvPicPr>
        <p:blipFill>
          <a:blip r:embed="rId2"/>
          <a:srcRect/>
          <a:stretch>
            <a:fillRect/>
          </a:stretch>
        </p:blipFill>
        <p:spPr bwMode="auto">
          <a:xfrm>
            <a:off x="8821584" y="1305026"/>
            <a:ext cx="2532215" cy="433066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7C5CF25-0898-ED9A-F47B-D1B29A4630E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89131788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31C42-46DA-D9F0-C223-A944732CBF2E}"/>
              </a:ext>
            </a:extLst>
          </p:cNvPr>
          <p:cNvSpPr>
            <a:spLocks noGrp="1"/>
          </p:cNvSpPr>
          <p:nvPr>
            <p:ph type="title"/>
          </p:nvPr>
        </p:nvSpPr>
        <p:spPr/>
        <p:txBody>
          <a:bodyPr>
            <a:normAutofit/>
          </a:bodyPr>
          <a:lstStyle/>
          <a:p>
            <a:r>
              <a:rPr lang="en-US" dirty="0"/>
              <a:t>Disc prolapse</a:t>
            </a:r>
          </a:p>
        </p:txBody>
      </p:sp>
      <p:sp>
        <p:nvSpPr>
          <p:cNvPr id="3" name="Content Placeholder 2">
            <a:extLst>
              <a:ext uri="{FF2B5EF4-FFF2-40B4-BE49-F238E27FC236}">
                <a16:creationId xmlns:a16="http://schemas.microsoft.com/office/drawing/2014/main" id="{97DE918C-E36F-2ED8-4D78-1DEDABF2935D}"/>
              </a:ext>
            </a:extLst>
          </p:cNvPr>
          <p:cNvSpPr>
            <a:spLocks noGrp="1"/>
          </p:cNvSpPr>
          <p:nvPr>
            <p:ph idx="1"/>
          </p:nvPr>
        </p:nvSpPr>
        <p:spPr>
          <a:xfrm>
            <a:off x="838200" y="1305026"/>
            <a:ext cx="6906208" cy="4871938"/>
          </a:xfrm>
        </p:spPr>
        <p:txBody>
          <a:bodyPr/>
          <a:lstStyle/>
          <a:p>
            <a:r>
              <a:rPr lang="en-US" b="1" dirty="0"/>
              <a:t>What the effect that will appear on patient arm ?</a:t>
            </a:r>
          </a:p>
          <a:p>
            <a:pPr lvl="1"/>
            <a:r>
              <a:rPr lang="en-US" dirty="0"/>
              <a:t>Hyporeflexia</a:t>
            </a:r>
          </a:p>
          <a:p>
            <a:r>
              <a:rPr lang="en-US" b="1" dirty="0"/>
              <a:t>What is your diagnosis ?</a:t>
            </a:r>
          </a:p>
          <a:p>
            <a:pPr lvl="1"/>
            <a:r>
              <a:rPr lang="en-US" dirty="0"/>
              <a:t>Disc prolapse</a:t>
            </a:r>
          </a:p>
          <a:p>
            <a:endParaRPr lang="en-US" dirty="0"/>
          </a:p>
        </p:txBody>
      </p:sp>
      <p:pic>
        <p:nvPicPr>
          <p:cNvPr id="5" name="Picture 2" descr="C:\Users\windows\Desktop\MRI-NECK.jpg">
            <a:extLst>
              <a:ext uri="{FF2B5EF4-FFF2-40B4-BE49-F238E27FC236}">
                <a16:creationId xmlns:a16="http://schemas.microsoft.com/office/drawing/2014/main" id="{C757C0DD-69F6-9894-12D8-83FB0BD7E584}"/>
              </a:ext>
            </a:extLst>
          </p:cNvPr>
          <p:cNvPicPr>
            <a:picLocks noChangeAspect="1" noChangeArrowheads="1"/>
          </p:cNvPicPr>
          <p:nvPr/>
        </p:nvPicPr>
        <p:blipFill>
          <a:blip r:embed="rId2"/>
          <a:srcRect/>
          <a:stretch>
            <a:fillRect/>
          </a:stretch>
        </p:blipFill>
        <p:spPr bwMode="auto">
          <a:xfrm>
            <a:off x="5607379" y="2993964"/>
            <a:ext cx="3391409" cy="318299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0F7682-4BAE-0AD0-5E74-6816520A3D3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6" name="صورة 3">
            <a:extLst>
              <a:ext uri="{FF2B5EF4-FFF2-40B4-BE49-F238E27FC236}">
                <a16:creationId xmlns:a16="http://schemas.microsoft.com/office/drawing/2014/main" id="{058D1DBC-FB68-325C-48FE-23D8AF17BDFD}"/>
              </a:ext>
            </a:extLst>
          </p:cNvPr>
          <p:cNvPicPr>
            <a:picLocks noChangeAspect="1"/>
          </p:cNvPicPr>
          <p:nvPr/>
        </p:nvPicPr>
        <p:blipFill rotWithShape="1">
          <a:blip r:embed="rId3">
            <a:extLst>
              <a:ext uri="{28A0092B-C50C-407E-A947-70E740481C1C}">
                <a14:useLocalDpi xmlns:a14="http://schemas.microsoft.com/office/drawing/2010/main" val="0"/>
              </a:ext>
            </a:extLst>
          </a:blip>
          <a:srcRect l="8780" r="11604"/>
          <a:stretch/>
        </p:blipFill>
        <p:spPr>
          <a:xfrm>
            <a:off x="9154064" y="1305025"/>
            <a:ext cx="2199736" cy="4871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892125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36F2E-8CE8-F9E2-BE5E-4D879F6FC9B4}"/>
              </a:ext>
            </a:extLst>
          </p:cNvPr>
          <p:cNvSpPr>
            <a:spLocks noGrp="1"/>
          </p:cNvSpPr>
          <p:nvPr>
            <p:ph type="title"/>
          </p:nvPr>
        </p:nvSpPr>
        <p:spPr/>
        <p:txBody>
          <a:bodyPr/>
          <a:lstStyle/>
          <a:p>
            <a:r>
              <a:rPr lang="en-US" dirty="0"/>
              <a:t>Disc prolapse</a:t>
            </a:r>
          </a:p>
        </p:txBody>
      </p:sp>
      <p:sp>
        <p:nvSpPr>
          <p:cNvPr id="3" name="Content Placeholder 2">
            <a:extLst>
              <a:ext uri="{FF2B5EF4-FFF2-40B4-BE49-F238E27FC236}">
                <a16:creationId xmlns:a16="http://schemas.microsoft.com/office/drawing/2014/main" id="{48750834-EEB0-EB3E-BEE0-C591ABC61111}"/>
              </a:ext>
            </a:extLst>
          </p:cNvPr>
          <p:cNvSpPr>
            <a:spLocks noGrp="1"/>
          </p:cNvSpPr>
          <p:nvPr>
            <p:ph idx="1"/>
          </p:nvPr>
        </p:nvSpPr>
        <p:spPr>
          <a:xfrm>
            <a:off x="838200" y="1305026"/>
            <a:ext cx="8021128" cy="4871938"/>
          </a:xfrm>
        </p:spPr>
        <p:txBody>
          <a:bodyPr/>
          <a:lstStyle/>
          <a:p>
            <a:r>
              <a:rPr lang="en-US" b="1" dirty="0"/>
              <a:t>What do you see ?</a:t>
            </a:r>
            <a:endParaRPr lang="ar-JO" b="1" dirty="0"/>
          </a:p>
          <a:p>
            <a:pPr lvl="1"/>
            <a:r>
              <a:rPr lang="en-US" dirty="0"/>
              <a:t>Disc prolapse</a:t>
            </a:r>
          </a:p>
          <a:p>
            <a:r>
              <a:rPr lang="en-US" b="1" dirty="0"/>
              <a:t>What do you think about the reflex ?</a:t>
            </a:r>
          </a:p>
          <a:p>
            <a:pPr lvl="1"/>
            <a:r>
              <a:rPr lang="en-US" dirty="0"/>
              <a:t>Hyporeflexia</a:t>
            </a:r>
          </a:p>
          <a:p>
            <a:r>
              <a:rPr lang="en-US" b="1" dirty="0"/>
              <a:t>If this patient present with symmetrical loss of sensation, proprioception, temperature in the foot until ankle, their condition is caused by disc herniation at what level ?</a:t>
            </a:r>
            <a:endParaRPr lang="en-US" dirty="0"/>
          </a:p>
          <a:p>
            <a:pPr lvl="1"/>
            <a:r>
              <a:rPr lang="en-US" sz="2400" dirty="0">
                <a:latin typeface="Calibri"/>
                <a:cs typeface="Calibri"/>
              </a:rPr>
              <a:t>Disc</a:t>
            </a:r>
            <a:r>
              <a:rPr lang="en-US" sz="2400" spc="-25" dirty="0">
                <a:latin typeface="Calibri"/>
                <a:cs typeface="Calibri"/>
              </a:rPr>
              <a:t> herniation at </a:t>
            </a:r>
            <a:r>
              <a:rPr lang="en-US" sz="2400" spc="-5" dirty="0">
                <a:latin typeface="Calibri"/>
                <a:cs typeface="Calibri"/>
              </a:rPr>
              <a:t>L5/S1</a:t>
            </a:r>
            <a:endParaRPr lang="en-US" dirty="0"/>
          </a:p>
          <a:p>
            <a:endParaRPr lang="en-US" dirty="0"/>
          </a:p>
        </p:txBody>
      </p:sp>
      <p:sp>
        <p:nvSpPr>
          <p:cNvPr id="5" name="TextBox 4">
            <a:extLst>
              <a:ext uri="{FF2B5EF4-FFF2-40B4-BE49-F238E27FC236}">
                <a16:creationId xmlns:a16="http://schemas.microsoft.com/office/drawing/2014/main" id="{86E1E51E-3C5F-7C6F-AB63-C776C9D0500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7" name="صورة 3">
            <a:extLst>
              <a:ext uri="{FF2B5EF4-FFF2-40B4-BE49-F238E27FC236}">
                <a16:creationId xmlns:a16="http://schemas.microsoft.com/office/drawing/2014/main" id="{1FFD2465-6CFA-82FD-D0AF-6B80E27D2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8727" y="1305026"/>
            <a:ext cx="2415073" cy="3487004"/>
          </a:xfrm>
          <a:prstGeom prst="rect">
            <a:avLst/>
          </a:prstGeom>
        </p:spPr>
      </p:pic>
    </p:spTree>
    <p:extLst>
      <p:ext uri="{BB962C8B-B14F-4D97-AF65-F5344CB8AC3E}">
        <p14:creationId xmlns:p14="http://schemas.microsoft.com/office/powerpoint/2010/main" val="110406587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61F7-C3EB-838C-8E8F-777F899E6A66}"/>
              </a:ext>
            </a:extLst>
          </p:cNvPr>
          <p:cNvSpPr>
            <a:spLocks noGrp="1"/>
          </p:cNvSpPr>
          <p:nvPr>
            <p:ph type="title"/>
          </p:nvPr>
        </p:nvSpPr>
        <p:spPr/>
        <p:txBody>
          <a:bodyPr/>
          <a:lstStyle/>
          <a:p>
            <a:r>
              <a:rPr lang="en-US" dirty="0"/>
              <a:t>MCQ – Conus medullaris syndrome</a:t>
            </a:r>
          </a:p>
        </p:txBody>
      </p:sp>
      <p:sp>
        <p:nvSpPr>
          <p:cNvPr id="3" name="Content Placeholder 2">
            <a:extLst>
              <a:ext uri="{FF2B5EF4-FFF2-40B4-BE49-F238E27FC236}">
                <a16:creationId xmlns:a16="http://schemas.microsoft.com/office/drawing/2014/main" id="{71FC2700-6C65-D850-1E7A-900122A2C13E}"/>
              </a:ext>
            </a:extLst>
          </p:cNvPr>
          <p:cNvSpPr>
            <a:spLocks noGrp="1"/>
          </p:cNvSpPr>
          <p:nvPr>
            <p:ph idx="1"/>
          </p:nvPr>
        </p:nvSpPr>
        <p:spPr/>
        <p:txBody>
          <a:bodyPr>
            <a:normAutofit/>
          </a:bodyPr>
          <a:lstStyle/>
          <a:p>
            <a:pPr>
              <a:buFont typeface="Wingdings" panose="05000000000000000000" pitchFamily="2" charset="2"/>
              <a:buChar char="Ø"/>
            </a:pPr>
            <a:r>
              <a:rPr lang="en-US" sz="2400" dirty="0">
                <a:effectLst/>
              </a:rPr>
              <a:t>A patient presented to the neurology clinic with bilateral lower limb weakness. He also complains of urinary urgency and frequency. On examination there was spasticity of both lower limbs and hyperreflexia of the ankles and knees. </a:t>
            </a:r>
          </a:p>
          <a:p>
            <a:r>
              <a:rPr lang="en-US" b="1" dirty="0">
                <a:effectLst/>
              </a:rPr>
              <a:t>The most important next step in diagnosis will be:</a:t>
            </a:r>
          </a:p>
          <a:p>
            <a:pPr marL="914400" lvl="1" indent="-457200">
              <a:buFont typeface="+mj-lt"/>
              <a:buAutoNum type="alphaLcPeriod"/>
            </a:pPr>
            <a:r>
              <a:rPr lang="en-US" dirty="0"/>
              <a:t>Perform brain MRI</a:t>
            </a:r>
          </a:p>
          <a:p>
            <a:pPr marL="914400" lvl="1" indent="-457200">
              <a:buFont typeface="+mj-lt"/>
              <a:buAutoNum type="alphaLcPeriod"/>
            </a:pPr>
            <a:r>
              <a:rPr lang="en-US" dirty="0">
                <a:solidFill>
                  <a:srgbClr val="FF0000"/>
                </a:solidFill>
              </a:rPr>
              <a:t>Perform lumbar MRI</a:t>
            </a:r>
          </a:p>
          <a:p>
            <a:pPr marL="914400" lvl="1" indent="-457200">
              <a:buFont typeface="+mj-lt"/>
              <a:buAutoNum type="alphaLcPeriod"/>
            </a:pPr>
            <a:r>
              <a:rPr lang="en-US" dirty="0"/>
              <a:t>To examine for sensory level</a:t>
            </a:r>
          </a:p>
          <a:p>
            <a:pPr marL="914400" lvl="1" indent="-457200">
              <a:buFont typeface="+mj-lt"/>
              <a:buAutoNum type="alphaLcPeriod"/>
            </a:pPr>
            <a:r>
              <a:rPr lang="en-US" dirty="0"/>
              <a:t>Examine for dermatomal sensory loss</a:t>
            </a:r>
          </a:p>
          <a:p>
            <a:pPr marL="914400" lvl="1" indent="-457200">
              <a:buFont typeface="+mj-lt"/>
              <a:buAutoNum type="alphaLcPeriod"/>
            </a:pPr>
            <a:r>
              <a:rPr lang="en-US" dirty="0"/>
              <a:t>Examine for glove and stocking sensory loss</a:t>
            </a:r>
          </a:p>
        </p:txBody>
      </p:sp>
      <p:sp>
        <p:nvSpPr>
          <p:cNvPr id="4" name="TextBox 3">
            <a:extLst>
              <a:ext uri="{FF2B5EF4-FFF2-40B4-BE49-F238E27FC236}">
                <a16:creationId xmlns:a16="http://schemas.microsoft.com/office/drawing/2014/main" id="{A61727C6-57E0-7C8F-BF0F-1E0ECEE2B76D}"/>
              </a:ext>
            </a:extLst>
          </p:cNvPr>
          <p:cNvSpPr txBox="1"/>
          <p:nvPr/>
        </p:nvSpPr>
        <p:spPr>
          <a:xfrm>
            <a:off x="11159412" y="397008"/>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فاينل (</a:t>
            </a:r>
            <a:r>
              <a:rPr lang="en-US" b="1" dirty="0">
                <a:solidFill>
                  <a:srgbClr val="FF0000"/>
                </a:solidFill>
              </a:rPr>
              <a:t>3</a:t>
            </a:r>
            <a:r>
              <a:rPr lang="ar-JO" b="1" dirty="0">
                <a:solidFill>
                  <a:srgbClr val="FF0000"/>
                </a:solidFill>
              </a:rPr>
              <a:t>)</a:t>
            </a:r>
            <a:endParaRPr lang="en-US" b="1" dirty="0">
              <a:solidFill>
                <a:srgbClr val="FF0000"/>
              </a:solidFill>
            </a:endParaRPr>
          </a:p>
        </p:txBody>
      </p:sp>
      <p:sp>
        <p:nvSpPr>
          <p:cNvPr id="5" name="TextBox 4">
            <a:extLst>
              <a:ext uri="{FF2B5EF4-FFF2-40B4-BE49-F238E27FC236}">
                <a16:creationId xmlns:a16="http://schemas.microsoft.com/office/drawing/2014/main" id="{38F22CFD-C208-CE49-869D-E909AD3E354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16718266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E7395-C6D2-66C5-03DE-D8EB927CB4AD}"/>
              </a:ext>
            </a:extLst>
          </p:cNvPr>
          <p:cNvSpPr>
            <a:spLocks noGrp="1"/>
          </p:cNvSpPr>
          <p:nvPr>
            <p:ph type="title"/>
          </p:nvPr>
        </p:nvSpPr>
        <p:spPr/>
        <p:txBody>
          <a:bodyPr/>
          <a:lstStyle/>
          <a:p>
            <a:r>
              <a:rPr lang="en-US" dirty="0"/>
              <a:t>MCQ – Cauda equina syndrome</a:t>
            </a:r>
          </a:p>
        </p:txBody>
      </p:sp>
      <p:sp>
        <p:nvSpPr>
          <p:cNvPr id="3" name="Content Placeholder 2">
            <a:extLst>
              <a:ext uri="{FF2B5EF4-FFF2-40B4-BE49-F238E27FC236}">
                <a16:creationId xmlns:a16="http://schemas.microsoft.com/office/drawing/2014/main" id="{23F1BCF9-6547-3060-2CB5-6AE89BEC5A2A}"/>
              </a:ext>
            </a:extLst>
          </p:cNvPr>
          <p:cNvSpPr>
            <a:spLocks noGrp="1"/>
          </p:cNvSpPr>
          <p:nvPr>
            <p:ph idx="1"/>
          </p:nvPr>
        </p:nvSpPr>
        <p:spPr/>
        <p:txBody>
          <a:bodyPr/>
          <a:lstStyle/>
          <a:p>
            <a:r>
              <a:rPr lang="en-US" dirty="0"/>
              <a:t>All of the followings are manifestation of cauda equina compression, except:</a:t>
            </a:r>
          </a:p>
          <a:p>
            <a:pPr marL="914400" lvl="1" indent="-457200">
              <a:buFont typeface="+mj-lt"/>
              <a:buAutoNum type="alphaLcPeriod"/>
            </a:pPr>
            <a:r>
              <a:rPr lang="en-US" dirty="0"/>
              <a:t>Lower limbs weakness </a:t>
            </a:r>
          </a:p>
          <a:p>
            <a:pPr marL="914400" lvl="1" indent="-457200">
              <a:buFont typeface="+mj-lt"/>
              <a:buAutoNum type="alphaLcPeriod"/>
            </a:pPr>
            <a:r>
              <a:rPr lang="en-US" dirty="0"/>
              <a:t>Reduced or absent reflexes </a:t>
            </a:r>
          </a:p>
          <a:p>
            <a:pPr marL="914400" lvl="1" indent="-457200">
              <a:buFont typeface="+mj-lt"/>
              <a:buAutoNum type="alphaLcPeriod"/>
            </a:pPr>
            <a:r>
              <a:rPr lang="en-US" dirty="0"/>
              <a:t>Urinary retention </a:t>
            </a:r>
          </a:p>
          <a:p>
            <a:pPr marL="914400" lvl="1" indent="-457200">
              <a:buFont typeface="+mj-lt"/>
              <a:buAutoNum type="alphaLcPeriod"/>
            </a:pPr>
            <a:r>
              <a:rPr lang="en-US" dirty="0"/>
              <a:t>Sensory loss </a:t>
            </a:r>
          </a:p>
          <a:p>
            <a:pPr marL="914400" lvl="1" indent="-457200">
              <a:buFont typeface="+mj-lt"/>
              <a:buAutoNum type="alphaLcPeriod"/>
            </a:pPr>
            <a:r>
              <a:rPr lang="en-US" dirty="0">
                <a:solidFill>
                  <a:srgbClr val="FF0000"/>
                </a:solidFill>
              </a:rPr>
              <a:t>Clonus </a:t>
            </a:r>
          </a:p>
        </p:txBody>
      </p:sp>
      <p:sp>
        <p:nvSpPr>
          <p:cNvPr id="4" name="TextBox 3">
            <a:extLst>
              <a:ext uri="{FF2B5EF4-FFF2-40B4-BE49-F238E27FC236}">
                <a16:creationId xmlns:a16="http://schemas.microsoft.com/office/drawing/2014/main" id="{AD1DEA93-E3A2-F4B8-1463-28824BD3D21A}"/>
              </a:ext>
            </a:extLst>
          </p:cNvPr>
          <p:cNvSpPr txBox="1"/>
          <p:nvPr/>
        </p:nvSpPr>
        <p:spPr>
          <a:xfrm>
            <a:off x="11150786"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فاينل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7053339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E6EB8F-9F4D-8B28-242F-CC6CC82AFF36}"/>
              </a:ext>
            </a:extLst>
          </p:cNvPr>
          <p:cNvPicPr>
            <a:picLocks noChangeAspect="1"/>
          </p:cNvPicPr>
          <p:nvPr/>
        </p:nvPicPr>
        <p:blipFill>
          <a:blip r:embed="rId2"/>
          <a:stretch>
            <a:fillRect/>
          </a:stretch>
        </p:blipFill>
        <p:spPr>
          <a:xfrm>
            <a:off x="2212804" y="0"/>
            <a:ext cx="7766391" cy="6858000"/>
          </a:xfrm>
          <a:prstGeom prst="rect">
            <a:avLst/>
          </a:prstGeom>
        </p:spPr>
      </p:pic>
      <p:sp>
        <p:nvSpPr>
          <p:cNvPr id="6" name="TextBox 5">
            <a:extLst>
              <a:ext uri="{FF2B5EF4-FFF2-40B4-BE49-F238E27FC236}">
                <a16:creationId xmlns:a16="http://schemas.microsoft.com/office/drawing/2014/main" id="{7217200B-3555-26F1-3C06-479D0065093A}"/>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61863054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C6F25-C765-B3CC-3EC2-EE0188403375}"/>
              </a:ext>
            </a:extLst>
          </p:cNvPr>
          <p:cNvSpPr>
            <a:spLocks noGrp="1"/>
          </p:cNvSpPr>
          <p:nvPr>
            <p:ph type="ctrTitle"/>
          </p:nvPr>
        </p:nvSpPr>
        <p:spPr/>
        <p:txBody>
          <a:bodyPr>
            <a:normAutofit fontScale="90000"/>
          </a:bodyPr>
          <a:lstStyle/>
          <a:p>
            <a:r>
              <a:rPr lang="en-US" dirty="0"/>
              <a:t>Multiple sclerosis</a:t>
            </a:r>
          </a:p>
        </p:txBody>
      </p:sp>
      <p:sp>
        <p:nvSpPr>
          <p:cNvPr id="3" name="Subtitle 2">
            <a:extLst>
              <a:ext uri="{FF2B5EF4-FFF2-40B4-BE49-F238E27FC236}">
                <a16:creationId xmlns:a16="http://schemas.microsoft.com/office/drawing/2014/main" id="{8FAC0CD6-F82E-382B-0F13-0971FFE4E16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35514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6B117281-85AD-A3B6-2E90-49BD339569E1}"/>
              </a:ext>
            </a:extLst>
          </p:cNvPr>
          <p:cNvGraphicFramePr>
            <a:graphicFrameLocks noGrp="1"/>
          </p:cNvGraphicFramePr>
          <p:nvPr>
            <p:ph idx="1"/>
            <p:extLst>
              <p:ext uri="{D42A27DB-BD31-4B8C-83A1-F6EECF244321}">
                <p14:modId xmlns:p14="http://schemas.microsoft.com/office/powerpoint/2010/main" val="160248052"/>
              </p:ext>
            </p:extLst>
          </p:nvPr>
        </p:nvGraphicFramePr>
        <p:xfrm>
          <a:off x="838200" y="1127125"/>
          <a:ext cx="10515600" cy="5369560"/>
        </p:xfrm>
        <a:graphic>
          <a:graphicData uri="http://schemas.openxmlformats.org/drawingml/2006/table">
            <a:tbl>
              <a:tblPr firstRow="1" bandRow="1">
                <a:tableStyleId>{5C22544A-7EE6-4342-B048-85BDC9FD1C3A}</a:tableStyleId>
              </a:tblPr>
              <a:tblGrid>
                <a:gridCol w="429883">
                  <a:extLst>
                    <a:ext uri="{9D8B030D-6E8A-4147-A177-3AD203B41FA5}">
                      <a16:colId xmlns:a16="http://schemas.microsoft.com/office/drawing/2014/main" val="3170199224"/>
                    </a:ext>
                  </a:extLst>
                </a:gridCol>
                <a:gridCol w="3467819">
                  <a:extLst>
                    <a:ext uri="{9D8B030D-6E8A-4147-A177-3AD203B41FA5}">
                      <a16:colId xmlns:a16="http://schemas.microsoft.com/office/drawing/2014/main" val="3871456583"/>
                    </a:ext>
                  </a:extLst>
                </a:gridCol>
                <a:gridCol w="5702060">
                  <a:extLst>
                    <a:ext uri="{9D8B030D-6E8A-4147-A177-3AD203B41FA5}">
                      <a16:colId xmlns:a16="http://schemas.microsoft.com/office/drawing/2014/main" val="3714407283"/>
                    </a:ext>
                  </a:extLst>
                </a:gridCol>
                <a:gridCol w="915838">
                  <a:extLst>
                    <a:ext uri="{9D8B030D-6E8A-4147-A177-3AD203B41FA5}">
                      <a16:colId xmlns:a16="http://schemas.microsoft.com/office/drawing/2014/main" val="1246994970"/>
                    </a:ext>
                  </a:extLst>
                </a:gridCol>
              </a:tblGrid>
              <a:tr h="383540">
                <a:tc>
                  <a:txBody>
                    <a:bodyPr/>
                    <a:lstStyle/>
                    <a:p>
                      <a:pPr algn="ctr"/>
                      <a:r>
                        <a:rPr lang="en-US" dirty="0">
                          <a:effectLst>
                            <a:outerShdw blurRad="38100" dist="38100" dir="2700000" algn="tl">
                              <a:srgbClr val="000000">
                                <a:alpha val="43137"/>
                              </a:srgbClr>
                            </a:outerShdw>
                          </a:effectLst>
                        </a:rPr>
                        <a:t>#</a:t>
                      </a:r>
                    </a:p>
                  </a:txBody>
                  <a:tcPr anchor="ctr">
                    <a:solidFill>
                      <a:schemeClr val="accent1">
                        <a:lumMod val="50000"/>
                        <a:alpha val="85000"/>
                      </a:schemeClr>
                    </a:solidFill>
                  </a:tcPr>
                </a:tc>
                <a:tc>
                  <a:txBody>
                    <a:bodyPr/>
                    <a:lstStyle/>
                    <a:p>
                      <a:pPr algn="ctr"/>
                      <a:r>
                        <a:rPr lang="en-US" dirty="0">
                          <a:effectLst>
                            <a:outerShdw blurRad="38100" dist="38100" dir="2700000" algn="tl">
                              <a:srgbClr val="000000">
                                <a:alpha val="43137"/>
                              </a:srgbClr>
                            </a:outerShdw>
                          </a:effectLst>
                        </a:rPr>
                        <a:t>Topics</a:t>
                      </a:r>
                    </a:p>
                  </a:txBody>
                  <a:tcPr anchor="ctr">
                    <a:solidFill>
                      <a:schemeClr val="accent1">
                        <a:lumMod val="50000"/>
                        <a:alpha val="85000"/>
                      </a:schemeClr>
                    </a:solidFill>
                  </a:tcPr>
                </a:tc>
                <a:tc>
                  <a:txBody>
                    <a:bodyPr/>
                    <a:lstStyle/>
                    <a:p>
                      <a:pPr algn="ctr"/>
                      <a:r>
                        <a:rPr lang="en-US" dirty="0">
                          <a:effectLst>
                            <a:outerShdw blurRad="38100" dist="38100" dir="2700000" algn="tl">
                              <a:srgbClr val="000000">
                                <a:alpha val="43137"/>
                              </a:srgbClr>
                            </a:outerShdw>
                          </a:effectLst>
                        </a:rPr>
                        <a:t>Sections</a:t>
                      </a:r>
                    </a:p>
                  </a:txBody>
                  <a:tcPr anchor="ctr">
                    <a:solidFill>
                      <a:schemeClr val="accent1">
                        <a:lumMod val="50000"/>
                        <a:alpha val="85000"/>
                      </a:schemeClr>
                    </a:solidFill>
                  </a:tcPr>
                </a:tc>
                <a:tc>
                  <a:txBody>
                    <a:bodyPr/>
                    <a:lstStyle/>
                    <a:p>
                      <a:pPr algn="ctr"/>
                      <a:r>
                        <a:rPr lang="en-US" dirty="0">
                          <a:effectLst>
                            <a:outerShdw blurRad="38100" dist="38100" dir="2700000" algn="tl">
                              <a:srgbClr val="000000">
                                <a:alpha val="43137"/>
                              </a:srgbClr>
                            </a:outerShdw>
                          </a:effectLst>
                        </a:rPr>
                        <a:t>Slide</a:t>
                      </a:r>
                    </a:p>
                  </a:txBody>
                  <a:tcPr anchor="ctr">
                    <a:solidFill>
                      <a:schemeClr val="accent1">
                        <a:lumMod val="50000"/>
                        <a:alpha val="85000"/>
                      </a:schemeClr>
                    </a:solidFill>
                  </a:tcPr>
                </a:tc>
                <a:extLst>
                  <a:ext uri="{0D108BD9-81ED-4DB2-BD59-A6C34878D82A}">
                    <a16:rowId xmlns:a16="http://schemas.microsoft.com/office/drawing/2014/main" val="2983181666"/>
                  </a:ext>
                </a:extLst>
              </a:tr>
              <a:tr h="383540">
                <a:tc>
                  <a:txBody>
                    <a:bodyPr/>
                    <a:lstStyle/>
                    <a:p>
                      <a:pPr algn="ctr"/>
                      <a:r>
                        <a:rPr lang="en-US" dirty="0">
                          <a:effectLst>
                            <a:outerShdw blurRad="38100" dist="38100" dir="2700000" algn="tl">
                              <a:srgbClr val="000000">
                                <a:alpha val="43137"/>
                              </a:srgbClr>
                            </a:outerShdw>
                          </a:effectLst>
                        </a:rPr>
                        <a:t>–</a:t>
                      </a:r>
                    </a:p>
                  </a:txBody>
                  <a:tcPr anchor="ctr">
                    <a:solidFill>
                      <a:schemeClr val="accent1">
                        <a:alpha val="8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effectLst>
                            <a:outerShdw blurRad="38100" dist="38100" dir="2700000" algn="tl">
                              <a:srgbClr val="000000">
                                <a:alpha val="43137"/>
                              </a:srgbClr>
                            </a:outerShdw>
                          </a:effectLst>
                        </a:rPr>
                        <a:t>Neurological abnormalities</a:t>
                      </a:r>
                    </a:p>
                  </a:txBody>
                  <a:tcPr anchor="ctr">
                    <a:solidFill>
                      <a:schemeClr val="accent1">
                        <a:alpha val="85000"/>
                      </a:schemeClr>
                    </a:solidFill>
                  </a:tcPr>
                </a:tc>
                <a:tc hMerge="1">
                  <a:txBody>
                    <a:bodyPr/>
                    <a:lstStyle/>
                    <a:p>
                      <a:pPr algn="ctr"/>
                      <a:endParaRPr lang="en-US" dirty="0"/>
                    </a:p>
                  </a:txBody>
                  <a:tcPr anchor="ctr">
                    <a:solidFill>
                      <a:schemeClr val="accent1"/>
                    </a:solidFill>
                  </a:tcPr>
                </a:tc>
                <a:tc>
                  <a:txBody>
                    <a:bodyPr/>
                    <a:lstStyle/>
                    <a:p>
                      <a:pPr algn="ctr"/>
                      <a:r>
                        <a:rPr lang="en-US" dirty="0">
                          <a:solidFill>
                            <a:schemeClr val="bg1"/>
                          </a:solidFill>
                          <a:effectLst>
                            <a:outerShdw blurRad="38100" dist="38100" dir="2700000" algn="tl">
                              <a:srgbClr val="000000">
                                <a:alpha val="43137"/>
                              </a:srgbClr>
                            </a:outerShdw>
                          </a:effectLst>
                        </a:rPr>
                        <a:t>5</a:t>
                      </a:r>
                    </a:p>
                  </a:txBody>
                  <a:tcPr anchor="ctr">
                    <a:solidFill>
                      <a:schemeClr val="accent1">
                        <a:alpha val="85000"/>
                      </a:schemeClr>
                    </a:solidFill>
                  </a:tcPr>
                </a:tc>
                <a:extLst>
                  <a:ext uri="{0D108BD9-81ED-4DB2-BD59-A6C34878D82A}">
                    <a16:rowId xmlns:a16="http://schemas.microsoft.com/office/drawing/2014/main" val="2366609472"/>
                  </a:ext>
                </a:extLst>
              </a:tr>
              <a:tr h="383540">
                <a:tc>
                  <a:txBody>
                    <a:bodyPr/>
                    <a:lstStyle/>
                    <a:p>
                      <a:pPr algn="ctr"/>
                      <a:r>
                        <a:rPr lang="en-US" dirty="0">
                          <a:effectLst>
                            <a:outerShdw blurRad="38100" dist="38100" dir="2700000" algn="tl">
                              <a:srgbClr val="000000">
                                <a:alpha val="43137"/>
                              </a:srgbClr>
                            </a:outerShdw>
                          </a:effectLst>
                        </a:rPr>
                        <a:t>1</a:t>
                      </a:r>
                    </a:p>
                  </a:txBody>
                  <a:tcPr anchor="ctr">
                    <a:solidFill>
                      <a:schemeClr val="accent1">
                        <a:tint val="20000"/>
                        <a:alpha val="85000"/>
                      </a:schemeClr>
                    </a:solidFill>
                  </a:tcPr>
                </a:tc>
                <a:tc>
                  <a:txBody>
                    <a:bodyPr/>
                    <a:lstStyle/>
                    <a:p>
                      <a:pPr marL="0" marR="0" algn="ctr">
                        <a:lnSpc>
                          <a:spcPct val="107000"/>
                        </a:lnSpc>
                        <a:spcBef>
                          <a:spcPts val="0"/>
                        </a:spcBef>
                        <a:spcAft>
                          <a:spcPts val="0"/>
                        </a:spcAft>
                      </a:pPr>
                      <a:r>
                        <a:rPr lang="en-US"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Consciousness abnormalities</a:t>
                      </a:r>
                    </a:p>
                  </a:txBody>
                  <a:tcPr marL="68580" marR="68580" marT="0" marB="0" anchor="ctr">
                    <a:solidFill>
                      <a:schemeClr val="accent1">
                        <a:tint val="20000"/>
                        <a:alpha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Syncope, Dizziness, &amp; vertigo</a:t>
                      </a:r>
                    </a:p>
                  </a:txBody>
                  <a:tcPr anchor="ctr">
                    <a:solidFill>
                      <a:schemeClr val="accent1">
                        <a:tint val="20000"/>
                        <a:alpha val="85000"/>
                      </a:schemeClr>
                    </a:solidFill>
                  </a:tcPr>
                </a:tc>
                <a:tc>
                  <a:txBody>
                    <a:bodyPr/>
                    <a:lstStyle/>
                    <a:p>
                      <a:pPr algn="ctr"/>
                      <a:r>
                        <a:rPr lang="en-US" dirty="0">
                          <a:effectLst>
                            <a:outerShdw blurRad="38100" dist="38100" dir="2700000" algn="tl">
                              <a:srgbClr val="000000">
                                <a:alpha val="43137"/>
                              </a:srgbClr>
                            </a:outerShdw>
                          </a:effectLst>
                        </a:rPr>
                        <a:t>6</a:t>
                      </a:r>
                    </a:p>
                  </a:txBody>
                  <a:tcPr anchor="ctr">
                    <a:solidFill>
                      <a:schemeClr val="accent1">
                        <a:tint val="20000"/>
                        <a:alpha val="85000"/>
                      </a:schemeClr>
                    </a:solidFill>
                  </a:tcPr>
                </a:tc>
                <a:extLst>
                  <a:ext uri="{0D108BD9-81ED-4DB2-BD59-A6C34878D82A}">
                    <a16:rowId xmlns:a16="http://schemas.microsoft.com/office/drawing/2014/main" val="2670410591"/>
                  </a:ext>
                </a:extLst>
              </a:tr>
              <a:tr h="383540">
                <a:tc>
                  <a:txBody>
                    <a:bodyPr/>
                    <a:lstStyle/>
                    <a:p>
                      <a:pPr algn="ctr"/>
                      <a:r>
                        <a:rPr lang="en-US" dirty="0">
                          <a:effectLst>
                            <a:outerShdw blurRad="38100" dist="38100" dir="2700000" algn="tl">
                              <a:srgbClr val="000000">
                                <a:alpha val="43137"/>
                              </a:srgbClr>
                            </a:outerShdw>
                          </a:effectLst>
                        </a:rPr>
                        <a:t>2</a:t>
                      </a:r>
                    </a:p>
                  </a:txBody>
                  <a:tcPr anchor="ctr">
                    <a:solidFill>
                      <a:schemeClr val="accent1">
                        <a:tint val="40000"/>
                        <a:alpha val="85000"/>
                      </a:schemeClr>
                    </a:solidFill>
                  </a:tcPr>
                </a:tc>
                <a:tc>
                  <a:txBody>
                    <a:bodyPr/>
                    <a:lstStyle/>
                    <a:p>
                      <a:pPr marL="0" marR="0" algn="ctr">
                        <a:lnSpc>
                          <a:spcPct val="107000"/>
                        </a:lnSpc>
                        <a:spcBef>
                          <a:spcPts val="0"/>
                        </a:spcBef>
                        <a:spcAft>
                          <a:spcPts val="0"/>
                        </a:spcAft>
                      </a:pPr>
                      <a:r>
                        <a:rPr lang="en-US"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Visual abnormalities</a:t>
                      </a:r>
                    </a:p>
                  </a:txBody>
                  <a:tcPr marL="68580" marR="68580" marT="0" marB="0" anchor="ctr">
                    <a:solidFill>
                      <a:schemeClr val="accent1">
                        <a:tint val="40000"/>
                        <a:alpha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a:t>
                      </a:r>
                    </a:p>
                  </a:txBody>
                  <a:tcPr anchor="ctr">
                    <a:solidFill>
                      <a:schemeClr val="accent1">
                        <a:tint val="40000"/>
                        <a:alpha val="85000"/>
                      </a:schemeClr>
                    </a:solidFill>
                  </a:tcPr>
                </a:tc>
                <a:tc>
                  <a:txBody>
                    <a:bodyPr/>
                    <a:lstStyle/>
                    <a:p>
                      <a:pPr marL="0" algn="ctr" defTabSz="914400" rtl="0" eaLnBrk="1" latinLnBrk="0" hangingPunct="1"/>
                      <a:r>
                        <a:rPr lang="en-US" sz="1800" kern="1200" dirty="0">
                          <a:solidFill>
                            <a:schemeClr val="dk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17</a:t>
                      </a:r>
                    </a:p>
                  </a:txBody>
                  <a:tcPr anchor="ctr">
                    <a:solidFill>
                      <a:schemeClr val="accent1">
                        <a:tint val="40000"/>
                        <a:alpha val="85000"/>
                      </a:schemeClr>
                    </a:solidFill>
                  </a:tcPr>
                </a:tc>
                <a:extLst>
                  <a:ext uri="{0D108BD9-81ED-4DB2-BD59-A6C34878D82A}">
                    <a16:rowId xmlns:a16="http://schemas.microsoft.com/office/drawing/2014/main" val="4231254502"/>
                  </a:ext>
                </a:extLst>
              </a:tr>
              <a:tr h="383540">
                <a:tc>
                  <a:txBody>
                    <a:bodyPr/>
                    <a:lstStyle/>
                    <a:p>
                      <a:pPr algn="ctr"/>
                      <a:r>
                        <a:rPr lang="en-US" dirty="0">
                          <a:effectLst>
                            <a:outerShdw blurRad="38100" dist="38100" dir="2700000" algn="tl">
                              <a:srgbClr val="000000">
                                <a:alpha val="43137"/>
                              </a:srgbClr>
                            </a:outerShdw>
                          </a:effectLst>
                        </a:rPr>
                        <a:t>3</a:t>
                      </a:r>
                    </a:p>
                  </a:txBody>
                  <a:tcPr anchor="ctr">
                    <a:solidFill>
                      <a:schemeClr val="accent1">
                        <a:tint val="20000"/>
                        <a:alpha val="85000"/>
                      </a:schemeClr>
                    </a:solidFill>
                  </a:tcPr>
                </a:tc>
                <a:tc>
                  <a:txBody>
                    <a:bodyPr/>
                    <a:lstStyle/>
                    <a:p>
                      <a:pPr marL="0" marR="0" algn="ctr">
                        <a:lnSpc>
                          <a:spcPct val="107000"/>
                        </a:lnSpc>
                        <a:spcBef>
                          <a:spcPts val="0"/>
                        </a:spcBef>
                        <a:spcAft>
                          <a:spcPts val="0"/>
                        </a:spcAft>
                      </a:pPr>
                      <a:r>
                        <a:rPr lang="en-US"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Speech abnormalities</a:t>
                      </a:r>
                    </a:p>
                  </a:txBody>
                  <a:tcPr marL="68580" marR="68580" marT="0" marB="0" anchor="ctr">
                    <a:solidFill>
                      <a:schemeClr val="accent1">
                        <a:tint val="20000"/>
                        <a:alpha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a:t>
                      </a:r>
                    </a:p>
                  </a:txBody>
                  <a:tcPr anchor="ctr">
                    <a:solidFill>
                      <a:schemeClr val="accent1">
                        <a:tint val="20000"/>
                        <a:alpha val="85000"/>
                      </a:schemeClr>
                    </a:solidFill>
                  </a:tcPr>
                </a:tc>
                <a:tc>
                  <a:txBody>
                    <a:bodyPr/>
                    <a:lstStyle/>
                    <a:p>
                      <a:pPr algn="ctr"/>
                      <a:r>
                        <a:rPr lang="en-US" dirty="0">
                          <a:effectLst>
                            <a:outerShdw blurRad="38100" dist="38100" dir="2700000" algn="tl">
                              <a:srgbClr val="000000">
                                <a:alpha val="43137"/>
                              </a:srgbClr>
                            </a:outerShdw>
                          </a:effectLst>
                        </a:rPr>
                        <a:t>26</a:t>
                      </a:r>
                    </a:p>
                  </a:txBody>
                  <a:tcPr anchor="ctr">
                    <a:solidFill>
                      <a:schemeClr val="accent1">
                        <a:tint val="20000"/>
                        <a:alpha val="85000"/>
                      </a:schemeClr>
                    </a:solidFill>
                  </a:tcPr>
                </a:tc>
                <a:extLst>
                  <a:ext uri="{0D108BD9-81ED-4DB2-BD59-A6C34878D82A}">
                    <a16:rowId xmlns:a16="http://schemas.microsoft.com/office/drawing/2014/main" val="2232429664"/>
                  </a:ext>
                </a:extLst>
              </a:tr>
              <a:tr h="383540">
                <a:tc>
                  <a:txBody>
                    <a:bodyPr/>
                    <a:lstStyle/>
                    <a:p>
                      <a:pPr algn="ctr"/>
                      <a:r>
                        <a:rPr lang="en-US" dirty="0">
                          <a:effectLst>
                            <a:outerShdw blurRad="38100" dist="38100" dir="2700000" algn="tl">
                              <a:srgbClr val="000000">
                                <a:alpha val="43137"/>
                              </a:srgbClr>
                            </a:outerShdw>
                          </a:effectLst>
                        </a:rPr>
                        <a:t>4</a:t>
                      </a:r>
                    </a:p>
                  </a:txBody>
                  <a:tcPr anchor="ctr">
                    <a:solidFill>
                      <a:schemeClr val="accent1">
                        <a:tint val="40000"/>
                        <a:alpha val="85000"/>
                      </a:schemeClr>
                    </a:solidFill>
                  </a:tcPr>
                </a:tc>
                <a:tc>
                  <a:txBody>
                    <a:bodyPr/>
                    <a:lstStyle/>
                    <a:p>
                      <a:pPr marL="0" marR="0" algn="ctr">
                        <a:lnSpc>
                          <a:spcPct val="107000"/>
                        </a:lnSpc>
                        <a:spcBef>
                          <a:spcPts val="0"/>
                        </a:spcBef>
                        <a:spcAft>
                          <a:spcPts val="0"/>
                        </a:spcAft>
                      </a:pPr>
                      <a:r>
                        <a:rPr lang="en-US"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Motor abnormalities</a:t>
                      </a:r>
                    </a:p>
                  </a:txBody>
                  <a:tcPr marL="68580" marR="68580" marT="0" marB="0" anchor="ctr">
                    <a:solidFill>
                      <a:schemeClr val="accent1">
                        <a:tint val="40000"/>
                        <a:alpha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a:t>
                      </a:r>
                    </a:p>
                  </a:txBody>
                  <a:tcPr anchor="ctr">
                    <a:solidFill>
                      <a:schemeClr val="accent1">
                        <a:tint val="40000"/>
                        <a:alpha val="85000"/>
                      </a:schemeClr>
                    </a:solidFill>
                  </a:tcPr>
                </a:tc>
                <a:tc>
                  <a:txBody>
                    <a:bodyPr/>
                    <a:lstStyle/>
                    <a:p>
                      <a:pPr algn="ctr"/>
                      <a:r>
                        <a:rPr lang="en-US" dirty="0">
                          <a:effectLst>
                            <a:outerShdw blurRad="38100" dist="38100" dir="2700000" algn="tl">
                              <a:srgbClr val="000000">
                                <a:alpha val="43137"/>
                              </a:srgbClr>
                            </a:outerShdw>
                          </a:effectLst>
                        </a:rPr>
                        <a:t>35</a:t>
                      </a:r>
                    </a:p>
                  </a:txBody>
                  <a:tcPr anchor="ctr">
                    <a:solidFill>
                      <a:schemeClr val="accent1">
                        <a:tint val="40000"/>
                        <a:alpha val="85000"/>
                      </a:schemeClr>
                    </a:solidFill>
                  </a:tcPr>
                </a:tc>
                <a:extLst>
                  <a:ext uri="{0D108BD9-81ED-4DB2-BD59-A6C34878D82A}">
                    <a16:rowId xmlns:a16="http://schemas.microsoft.com/office/drawing/2014/main" val="3131303634"/>
                  </a:ext>
                </a:extLst>
              </a:tr>
              <a:tr h="383540">
                <a:tc>
                  <a:txBody>
                    <a:bodyPr/>
                    <a:lstStyle/>
                    <a:p>
                      <a:pPr algn="ctr"/>
                      <a:r>
                        <a:rPr lang="en-US" dirty="0">
                          <a:effectLst>
                            <a:outerShdw blurRad="38100" dist="38100" dir="2700000" algn="tl">
                              <a:srgbClr val="000000">
                                <a:alpha val="43137"/>
                              </a:srgbClr>
                            </a:outerShdw>
                          </a:effectLst>
                        </a:rPr>
                        <a:t>5</a:t>
                      </a:r>
                    </a:p>
                  </a:txBody>
                  <a:tcPr anchor="ctr">
                    <a:solidFill>
                      <a:schemeClr val="accent1">
                        <a:tint val="20000"/>
                        <a:alpha val="85000"/>
                      </a:schemeClr>
                    </a:solidFill>
                  </a:tcPr>
                </a:tc>
                <a:tc>
                  <a:txBody>
                    <a:bodyPr/>
                    <a:lstStyle/>
                    <a:p>
                      <a:pPr marL="0" marR="0" algn="ctr">
                        <a:lnSpc>
                          <a:spcPct val="107000"/>
                        </a:lnSpc>
                        <a:spcBef>
                          <a:spcPts val="0"/>
                        </a:spcBef>
                        <a:spcAft>
                          <a:spcPts val="0"/>
                        </a:spcAft>
                      </a:pPr>
                      <a:r>
                        <a:rPr lang="en-US" sz="1800" dirty="0">
                          <a:effectLst>
                            <a:outerShdw blurRad="38100" dist="38100" dir="2700000" algn="tl">
                              <a:srgbClr val="000000">
                                <a:alpha val="43137"/>
                              </a:srgbClr>
                            </a:outerShdw>
                          </a:effectLst>
                        </a:rPr>
                        <a:t>Common brain lesions</a:t>
                      </a:r>
                      <a:endParaRPr lang="en-US"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1">
                        <a:tint val="20000"/>
                        <a:alpha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a:t>
                      </a:r>
                    </a:p>
                  </a:txBody>
                  <a:tcPr anchor="ctr">
                    <a:solidFill>
                      <a:schemeClr val="accent1">
                        <a:tint val="20000"/>
                        <a:alpha val="85000"/>
                      </a:schemeClr>
                    </a:solidFill>
                  </a:tcPr>
                </a:tc>
                <a:tc>
                  <a:txBody>
                    <a:bodyPr/>
                    <a:lstStyle/>
                    <a:p>
                      <a:pPr algn="ctr"/>
                      <a:r>
                        <a:rPr lang="en-US" dirty="0">
                          <a:effectLst>
                            <a:outerShdw blurRad="38100" dist="38100" dir="2700000" algn="tl">
                              <a:srgbClr val="000000">
                                <a:alpha val="43137"/>
                              </a:srgbClr>
                            </a:outerShdw>
                          </a:effectLst>
                        </a:rPr>
                        <a:t>42</a:t>
                      </a:r>
                    </a:p>
                  </a:txBody>
                  <a:tcPr anchor="ctr">
                    <a:solidFill>
                      <a:schemeClr val="accent1">
                        <a:tint val="20000"/>
                        <a:alpha val="85000"/>
                      </a:schemeClr>
                    </a:solidFill>
                  </a:tcPr>
                </a:tc>
                <a:extLst>
                  <a:ext uri="{0D108BD9-81ED-4DB2-BD59-A6C34878D82A}">
                    <a16:rowId xmlns:a16="http://schemas.microsoft.com/office/drawing/2014/main" val="58988104"/>
                  </a:ext>
                </a:extLst>
              </a:tr>
              <a:tr h="3835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rPr>
                        <a:t>–</a:t>
                      </a:r>
                    </a:p>
                  </a:txBody>
                  <a:tcPr anchor="ctr">
                    <a:solidFill>
                      <a:schemeClr val="accent1">
                        <a:alpha val="8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effectLst>
                            <a:outerShdw blurRad="38100" dist="38100" dir="2700000" algn="tl">
                              <a:srgbClr val="000000">
                                <a:alpha val="43137"/>
                              </a:srgbClr>
                            </a:outerShdw>
                          </a:effectLst>
                        </a:rPr>
                        <a:t>Neurological Examination</a:t>
                      </a:r>
                      <a:endParaRPr lang="en-US" dirty="0">
                        <a:effectLst>
                          <a:outerShdw blurRad="38100" dist="38100" dir="2700000" algn="tl">
                            <a:srgbClr val="000000">
                              <a:alpha val="43137"/>
                            </a:srgbClr>
                          </a:outerShdw>
                        </a:effectLst>
                      </a:endParaRPr>
                    </a:p>
                  </a:txBody>
                  <a:tcPr anchor="ctr">
                    <a:solidFill>
                      <a:schemeClr val="accent1">
                        <a:alpha val="85000"/>
                      </a:schemeClr>
                    </a:solidFill>
                  </a:tcPr>
                </a:tc>
                <a:tc hMerge="1">
                  <a:txBody>
                    <a:bodyPr/>
                    <a:lstStyle/>
                    <a:p>
                      <a:pPr algn="ctr"/>
                      <a:endParaRPr lang="en-US" dirty="0"/>
                    </a:p>
                  </a:txBody>
                  <a:tcPr anchor="ctr">
                    <a:solidFill>
                      <a:schemeClr val="accent1"/>
                    </a:solidFill>
                  </a:tcPr>
                </a:tc>
                <a:tc>
                  <a:txBody>
                    <a:bodyPr/>
                    <a:lstStyle/>
                    <a:p>
                      <a:pPr algn="ctr"/>
                      <a:r>
                        <a:rPr lang="en-US" dirty="0">
                          <a:solidFill>
                            <a:schemeClr val="bg1"/>
                          </a:solidFill>
                          <a:effectLst>
                            <a:outerShdw blurRad="38100" dist="38100" dir="2700000" algn="tl">
                              <a:srgbClr val="000000">
                                <a:alpha val="43137"/>
                              </a:srgbClr>
                            </a:outerShdw>
                          </a:effectLst>
                        </a:rPr>
                        <a:t>45</a:t>
                      </a:r>
                    </a:p>
                  </a:txBody>
                  <a:tcPr anchor="ctr">
                    <a:solidFill>
                      <a:schemeClr val="accent1">
                        <a:alpha val="85000"/>
                      </a:schemeClr>
                    </a:solidFill>
                  </a:tcPr>
                </a:tc>
                <a:extLst>
                  <a:ext uri="{0D108BD9-81ED-4DB2-BD59-A6C34878D82A}">
                    <a16:rowId xmlns:a16="http://schemas.microsoft.com/office/drawing/2014/main" val="1080558136"/>
                  </a:ext>
                </a:extLst>
              </a:tr>
              <a:tr h="383540">
                <a:tc>
                  <a:txBody>
                    <a:bodyPr/>
                    <a:lstStyle/>
                    <a:p>
                      <a:pPr algn="ctr"/>
                      <a:r>
                        <a:rPr lang="en-US" dirty="0">
                          <a:effectLst>
                            <a:outerShdw blurRad="38100" dist="38100" dir="2700000" algn="tl">
                              <a:srgbClr val="000000">
                                <a:alpha val="43137"/>
                              </a:srgbClr>
                            </a:outerShdw>
                          </a:effectLst>
                        </a:rPr>
                        <a:t>6</a:t>
                      </a:r>
                    </a:p>
                  </a:txBody>
                  <a:tcPr anchor="ctr">
                    <a:solidFill>
                      <a:schemeClr val="accent1">
                        <a:tint val="20000"/>
                        <a:alpha val="85000"/>
                      </a:schemeClr>
                    </a:solidFill>
                  </a:tcPr>
                </a:tc>
                <a:tc>
                  <a:txBody>
                    <a:bodyPr/>
                    <a:lstStyle/>
                    <a:p>
                      <a:pPr marL="0" marR="0" algn="ctr">
                        <a:lnSpc>
                          <a:spcPct val="107000"/>
                        </a:lnSpc>
                        <a:spcBef>
                          <a:spcPts val="0"/>
                        </a:spcBef>
                        <a:spcAft>
                          <a:spcPts val="0"/>
                        </a:spcAft>
                      </a:pPr>
                      <a:r>
                        <a:rPr lang="en-US"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Consciousness assessment</a:t>
                      </a:r>
                    </a:p>
                  </a:txBody>
                  <a:tcPr marL="68580" marR="68580" marT="0" marB="0" anchor="ctr">
                    <a:solidFill>
                      <a:schemeClr val="accent1">
                        <a:tint val="20000"/>
                        <a:alpha val="85000"/>
                      </a:schemeClr>
                    </a:solidFill>
                  </a:tcPr>
                </a:tc>
                <a:tc>
                  <a:txBody>
                    <a:bodyPr/>
                    <a:lstStyle/>
                    <a:p>
                      <a:pPr algn="ctr"/>
                      <a:r>
                        <a:rPr lang="en-US" sz="1800" dirty="0">
                          <a:effectLst>
                            <a:outerShdw blurRad="38100" dist="38100" dir="2700000" algn="tl">
                              <a:srgbClr val="000000">
                                <a:alpha val="43137"/>
                              </a:srgbClr>
                            </a:outerShdw>
                          </a:effectLst>
                        </a:rPr>
                        <a:t>Glasgow Coma Scale</a:t>
                      </a:r>
                    </a:p>
                  </a:txBody>
                  <a:tcPr anchor="ctr">
                    <a:solidFill>
                      <a:schemeClr val="accent1">
                        <a:tint val="20000"/>
                        <a:alpha val="85000"/>
                      </a:schemeClr>
                    </a:solidFill>
                  </a:tcPr>
                </a:tc>
                <a:tc>
                  <a:txBody>
                    <a:bodyPr/>
                    <a:lstStyle/>
                    <a:p>
                      <a:pPr algn="ctr"/>
                      <a:r>
                        <a:rPr lang="en-US" dirty="0">
                          <a:effectLst>
                            <a:outerShdw blurRad="38100" dist="38100" dir="2700000" algn="tl">
                              <a:srgbClr val="000000">
                                <a:alpha val="43137"/>
                              </a:srgbClr>
                            </a:outerShdw>
                          </a:effectLst>
                        </a:rPr>
                        <a:t>46</a:t>
                      </a:r>
                    </a:p>
                  </a:txBody>
                  <a:tcPr anchor="ctr">
                    <a:solidFill>
                      <a:schemeClr val="accent1">
                        <a:tint val="20000"/>
                        <a:alpha val="85000"/>
                      </a:schemeClr>
                    </a:solidFill>
                  </a:tcPr>
                </a:tc>
                <a:extLst>
                  <a:ext uri="{0D108BD9-81ED-4DB2-BD59-A6C34878D82A}">
                    <a16:rowId xmlns:a16="http://schemas.microsoft.com/office/drawing/2014/main" val="1359562071"/>
                  </a:ext>
                </a:extLst>
              </a:tr>
              <a:tr h="383540">
                <a:tc>
                  <a:txBody>
                    <a:bodyPr/>
                    <a:lstStyle/>
                    <a:p>
                      <a:pPr algn="ctr"/>
                      <a:r>
                        <a:rPr lang="en-US" dirty="0">
                          <a:effectLst>
                            <a:outerShdw blurRad="38100" dist="38100" dir="2700000" algn="tl">
                              <a:srgbClr val="000000">
                                <a:alpha val="43137"/>
                              </a:srgbClr>
                            </a:outerShdw>
                          </a:effectLst>
                        </a:rPr>
                        <a:t>7</a:t>
                      </a:r>
                    </a:p>
                  </a:txBody>
                  <a:tcPr anchor="ctr">
                    <a:solidFill>
                      <a:schemeClr val="accent1">
                        <a:tint val="40000"/>
                        <a:alpha val="85000"/>
                      </a:schemeClr>
                    </a:solidFill>
                  </a:tcPr>
                </a:tc>
                <a:tc>
                  <a:txBody>
                    <a:bodyPr/>
                    <a:lstStyle/>
                    <a:p>
                      <a:pPr marL="0" marR="0" algn="ctr">
                        <a:lnSpc>
                          <a:spcPct val="107000"/>
                        </a:lnSpc>
                        <a:spcBef>
                          <a:spcPts val="0"/>
                        </a:spcBef>
                        <a:spcAft>
                          <a:spcPts val="0"/>
                        </a:spcAft>
                      </a:pPr>
                      <a:r>
                        <a:rPr lang="en-US"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Neurocognitive</a:t>
                      </a:r>
                      <a:r>
                        <a:rPr lang="ar-JO"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 </a:t>
                      </a:r>
                      <a:r>
                        <a:rPr lang="en-US"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assessment</a:t>
                      </a:r>
                    </a:p>
                  </a:txBody>
                  <a:tcPr marL="68580" marR="68580" marT="0" marB="0" anchor="ctr">
                    <a:solidFill>
                      <a:schemeClr val="accent1">
                        <a:tint val="40000"/>
                        <a:alpha val="85000"/>
                      </a:schemeClr>
                    </a:solidFill>
                  </a:tcPr>
                </a:tc>
                <a:tc>
                  <a:txBody>
                    <a:bodyPr/>
                    <a:lstStyle/>
                    <a:p>
                      <a:pPr algn="ctr"/>
                      <a:r>
                        <a:rPr lang="en-US" sz="1800" dirty="0">
                          <a:effectLst>
                            <a:outerShdw blurRad="38100" dist="38100" dir="2700000" algn="tl">
                              <a:srgbClr val="000000">
                                <a:alpha val="43137"/>
                              </a:srgbClr>
                            </a:outerShdw>
                          </a:effectLst>
                        </a:rPr>
                        <a:t>Mini Mental Status Exam</a:t>
                      </a:r>
                    </a:p>
                  </a:txBody>
                  <a:tcPr anchor="ctr">
                    <a:solidFill>
                      <a:schemeClr val="accent1">
                        <a:tint val="40000"/>
                        <a:alpha val="85000"/>
                      </a:schemeClr>
                    </a:solidFill>
                  </a:tcPr>
                </a:tc>
                <a:tc>
                  <a:txBody>
                    <a:bodyPr/>
                    <a:lstStyle/>
                    <a:p>
                      <a:pPr algn="ctr"/>
                      <a:r>
                        <a:rPr lang="en-US" dirty="0">
                          <a:effectLst>
                            <a:outerShdw blurRad="38100" dist="38100" dir="2700000" algn="tl">
                              <a:srgbClr val="000000">
                                <a:alpha val="43137"/>
                              </a:srgbClr>
                            </a:outerShdw>
                          </a:effectLst>
                        </a:rPr>
                        <a:t>55</a:t>
                      </a:r>
                    </a:p>
                  </a:txBody>
                  <a:tcPr anchor="ctr">
                    <a:solidFill>
                      <a:schemeClr val="accent1">
                        <a:tint val="40000"/>
                        <a:alpha val="85000"/>
                      </a:schemeClr>
                    </a:solidFill>
                  </a:tcPr>
                </a:tc>
                <a:extLst>
                  <a:ext uri="{0D108BD9-81ED-4DB2-BD59-A6C34878D82A}">
                    <a16:rowId xmlns:a16="http://schemas.microsoft.com/office/drawing/2014/main" val="879580381"/>
                  </a:ext>
                </a:extLst>
              </a:tr>
              <a:tr h="383540">
                <a:tc>
                  <a:txBody>
                    <a:bodyPr/>
                    <a:lstStyle/>
                    <a:p>
                      <a:pPr algn="ctr"/>
                      <a:r>
                        <a:rPr lang="en-US" dirty="0">
                          <a:effectLst>
                            <a:outerShdw blurRad="38100" dist="38100" dir="2700000" algn="tl">
                              <a:srgbClr val="000000">
                                <a:alpha val="43137"/>
                              </a:srgbClr>
                            </a:outerShdw>
                          </a:effectLst>
                        </a:rPr>
                        <a:t>8</a:t>
                      </a:r>
                    </a:p>
                  </a:txBody>
                  <a:tcPr anchor="ctr">
                    <a:solidFill>
                      <a:schemeClr val="accent1">
                        <a:tint val="20000"/>
                        <a:alpha val="85000"/>
                      </a:schemeClr>
                    </a:solidFill>
                  </a:tcPr>
                </a:tc>
                <a:tc>
                  <a:txBody>
                    <a:bodyPr/>
                    <a:lstStyle/>
                    <a:p>
                      <a:pPr marL="0" marR="0" algn="ctr">
                        <a:lnSpc>
                          <a:spcPct val="107000"/>
                        </a:lnSpc>
                        <a:spcBef>
                          <a:spcPts val="0"/>
                        </a:spcBef>
                        <a:spcAft>
                          <a:spcPts val="0"/>
                        </a:spcAft>
                      </a:pPr>
                      <a:r>
                        <a:rPr lang="en-US"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Gait assessment</a:t>
                      </a:r>
                    </a:p>
                  </a:txBody>
                  <a:tcPr marL="68580" marR="68580" marT="0" marB="0" anchor="ctr">
                    <a:solidFill>
                      <a:schemeClr val="accent1">
                        <a:tint val="20000"/>
                        <a:alpha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a:t>
                      </a:r>
                    </a:p>
                  </a:txBody>
                  <a:tcPr anchor="ctr">
                    <a:solidFill>
                      <a:schemeClr val="accent1">
                        <a:tint val="20000"/>
                        <a:alpha val="85000"/>
                      </a:schemeClr>
                    </a:solidFill>
                  </a:tcPr>
                </a:tc>
                <a:tc>
                  <a:txBody>
                    <a:bodyPr/>
                    <a:lstStyle/>
                    <a:p>
                      <a:pPr algn="ctr"/>
                      <a:r>
                        <a:rPr lang="en-US" dirty="0">
                          <a:effectLst>
                            <a:outerShdw blurRad="38100" dist="38100" dir="2700000" algn="tl">
                              <a:srgbClr val="000000">
                                <a:alpha val="43137"/>
                              </a:srgbClr>
                            </a:outerShdw>
                          </a:effectLst>
                        </a:rPr>
                        <a:t>62</a:t>
                      </a:r>
                    </a:p>
                  </a:txBody>
                  <a:tcPr anchor="ctr">
                    <a:solidFill>
                      <a:schemeClr val="accent1">
                        <a:tint val="20000"/>
                        <a:alpha val="85000"/>
                      </a:schemeClr>
                    </a:solidFill>
                  </a:tcPr>
                </a:tc>
                <a:extLst>
                  <a:ext uri="{0D108BD9-81ED-4DB2-BD59-A6C34878D82A}">
                    <a16:rowId xmlns:a16="http://schemas.microsoft.com/office/drawing/2014/main" val="1645865834"/>
                  </a:ext>
                </a:extLst>
              </a:tr>
              <a:tr h="383540">
                <a:tc>
                  <a:txBody>
                    <a:bodyPr/>
                    <a:lstStyle/>
                    <a:p>
                      <a:pPr algn="ctr"/>
                      <a:r>
                        <a:rPr lang="en-US" dirty="0">
                          <a:effectLst>
                            <a:outerShdw blurRad="38100" dist="38100" dir="2700000" algn="tl">
                              <a:srgbClr val="000000">
                                <a:alpha val="43137"/>
                              </a:srgbClr>
                            </a:outerShdw>
                          </a:effectLst>
                        </a:rPr>
                        <a:t>9</a:t>
                      </a:r>
                    </a:p>
                  </a:txBody>
                  <a:tcPr anchor="ctr">
                    <a:solidFill>
                      <a:schemeClr val="accent1">
                        <a:tint val="40000"/>
                        <a:alpha val="85000"/>
                      </a:schemeClr>
                    </a:solidFill>
                  </a:tcPr>
                </a:tc>
                <a:tc>
                  <a:txBody>
                    <a:bodyPr/>
                    <a:lstStyle/>
                    <a:p>
                      <a:pPr marL="0" marR="0" algn="ctr">
                        <a:lnSpc>
                          <a:spcPct val="107000"/>
                        </a:lnSpc>
                        <a:spcBef>
                          <a:spcPts val="0"/>
                        </a:spcBef>
                        <a:spcAft>
                          <a:spcPts val="0"/>
                        </a:spcAft>
                      </a:pPr>
                      <a:r>
                        <a:rPr lang="en-US"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Cranial nerves</a:t>
                      </a:r>
                    </a:p>
                  </a:txBody>
                  <a:tcPr marL="68580" marR="68580" marT="0" marB="0" anchor="ctr">
                    <a:solidFill>
                      <a:schemeClr val="accent1">
                        <a:tint val="40000"/>
                        <a:alpha val="85000"/>
                      </a:schemeClr>
                    </a:solidFill>
                  </a:tcPr>
                </a:tc>
                <a:tc>
                  <a:txBody>
                    <a:bodyPr/>
                    <a:lstStyle/>
                    <a:p>
                      <a:pPr algn="ctr"/>
                      <a:r>
                        <a:rPr lang="en-US" sz="1800" dirty="0">
                          <a:effectLst>
                            <a:outerShdw blurRad="38100" dist="38100" dir="2700000" algn="tl">
                              <a:srgbClr val="000000">
                                <a:alpha val="43137"/>
                              </a:srgbClr>
                            </a:outerShdw>
                          </a:effectLst>
                        </a:rPr>
                        <a:t>2</a:t>
                      </a:r>
                      <a:r>
                        <a:rPr lang="en-US" sz="1800" baseline="30000" dirty="0">
                          <a:effectLst>
                            <a:outerShdw blurRad="38100" dist="38100" dir="2700000" algn="tl">
                              <a:srgbClr val="000000">
                                <a:alpha val="43137"/>
                              </a:srgbClr>
                            </a:outerShdw>
                          </a:effectLst>
                        </a:rPr>
                        <a:t>nd</a:t>
                      </a:r>
                      <a:r>
                        <a:rPr lang="en-US" sz="1800" dirty="0">
                          <a:effectLst>
                            <a:outerShdw blurRad="38100" dist="38100" dir="2700000" algn="tl">
                              <a:srgbClr val="000000">
                                <a:alpha val="43137"/>
                              </a:srgbClr>
                            </a:outerShdw>
                          </a:effectLst>
                        </a:rPr>
                        <a:t>, 3</a:t>
                      </a:r>
                      <a:r>
                        <a:rPr lang="en-US" sz="1800" baseline="30000" dirty="0">
                          <a:effectLst>
                            <a:outerShdw blurRad="38100" dist="38100" dir="2700000" algn="tl">
                              <a:srgbClr val="000000">
                                <a:alpha val="43137"/>
                              </a:srgbClr>
                            </a:outerShdw>
                          </a:effectLst>
                        </a:rPr>
                        <a:t>rd</a:t>
                      </a:r>
                      <a:r>
                        <a:rPr lang="en-US" sz="1800" dirty="0">
                          <a:effectLst>
                            <a:outerShdw blurRad="38100" dist="38100" dir="2700000" algn="tl">
                              <a:srgbClr val="000000">
                                <a:alpha val="43137"/>
                              </a:srgbClr>
                            </a:outerShdw>
                          </a:effectLst>
                        </a:rPr>
                        <a:t>, 4</a:t>
                      </a:r>
                      <a:r>
                        <a:rPr lang="en-US" sz="1800" baseline="30000" dirty="0">
                          <a:effectLst>
                            <a:outerShdw blurRad="38100" dist="38100" dir="2700000" algn="tl">
                              <a:srgbClr val="000000">
                                <a:alpha val="43137"/>
                              </a:srgbClr>
                            </a:outerShdw>
                          </a:effectLst>
                        </a:rPr>
                        <a:t>th</a:t>
                      </a:r>
                      <a:r>
                        <a:rPr lang="en-US" sz="1800" dirty="0">
                          <a:effectLst>
                            <a:outerShdw blurRad="38100" dist="38100" dir="2700000" algn="tl">
                              <a:srgbClr val="000000">
                                <a:alpha val="43137"/>
                              </a:srgbClr>
                            </a:outerShdw>
                          </a:effectLst>
                        </a:rPr>
                        <a:t>, 6</a:t>
                      </a:r>
                      <a:r>
                        <a:rPr lang="en-US" sz="1800" baseline="30000" dirty="0">
                          <a:effectLst>
                            <a:outerShdw blurRad="38100" dist="38100" dir="2700000" algn="tl">
                              <a:srgbClr val="000000">
                                <a:alpha val="43137"/>
                              </a:srgbClr>
                            </a:outerShdw>
                          </a:effectLst>
                        </a:rPr>
                        <a:t>th</a:t>
                      </a:r>
                      <a:r>
                        <a:rPr lang="en-US" sz="1800" dirty="0">
                          <a:effectLst>
                            <a:outerShdw blurRad="38100" dist="38100" dir="2700000" algn="tl">
                              <a:srgbClr val="000000">
                                <a:alpha val="43137"/>
                              </a:srgbClr>
                            </a:outerShdw>
                          </a:effectLst>
                        </a:rPr>
                        <a:t>, 5</a:t>
                      </a:r>
                      <a:r>
                        <a:rPr lang="en-US" sz="1800" baseline="30000" dirty="0">
                          <a:effectLst>
                            <a:outerShdw blurRad="38100" dist="38100" dir="2700000" algn="tl">
                              <a:srgbClr val="000000">
                                <a:alpha val="43137"/>
                              </a:srgbClr>
                            </a:outerShdw>
                          </a:effectLst>
                        </a:rPr>
                        <a:t>th</a:t>
                      </a:r>
                      <a:r>
                        <a:rPr lang="en-US" sz="1800" dirty="0">
                          <a:effectLst>
                            <a:outerShdw blurRad="38100" dist="38100" dir="2700000" algn="tl">
                              <a:srgbClr val="000000">
                                <a:alpha val="43137"/>
                              </a:srgbClr>
                            </a:outerShdw>
                          </a:effectLst>
                        </a:rPr>
                        <a:t>, 7</a:t>
                      </a:r>
                      <a:r>
                        <a:rPr lang="en-US" sz="1800" baseline="30000" dirty="0">
                          <a:effectLst>
                            <a:outerShdw blurRad="38100" dist="38100" dir="2700000" algn="tl">
                              <a:srgbClr val="000000">
                                <a:alpha val="43137"/>
                              </a:srgbClr>
                            </a:outerShdw>
                          </a:effectLst>
                        </a:rPr>
                        <a:t>th</a:t>
                      </a:r>
                      <a:r>
                        <a:rPr lang="en-US" sz="1800" dirty="0">
                          <a:effectLst>
                            <a:outerShdw blurRad="38100" dist="38100" dir="2700000" algn="tl">
                              <a:srgbClr val="000000">
                                <a:alpha val="43137"/>
                              </a:srgbClr>
                            </a:outerShdw>
                          </a:effectLst>
                        </a:rPr>
                        <a:t>, 10</a:t>
                      </a:r>
                      <a:r>
                        <a:rPr lang="en-US" sz="1800" baseline="30000" dirty="0">
                          <a:effectLst>
                            <a:outerShdw blurRad="38100" dist="38100" dir="2700000" algn="tl">
                              <a:srgbClr val="000000">
                                <a:alpha val="43137"/>
                              </a:srgbClr>
                            </a:outerShdw>
                          </a:effectLst>
                        </a:rPr>
                        <a:t>th</a:t>
                      </a:r>
                      <a:endParaRPr lang="en-US" sz="1800" dirty="0">
                        <a:effectLst>
                          <a:outerShdw blurRad="38100" dist="38100" dir="2700000" algn="tl">
                            <a:srgbClr val="000000">
                              <a:alpha val="43137"/>
                            </a:srgbClr>
                          </a:outerShdw>
                        </a:effectLst>
                      </a:endParaRPr>
                    </a:p>
                  </a:txBody>
                  <a:tcPr anchor="ctr">
                    <a:solidFill>
                      <a:schemeClr val="accent1">
                        <a:tint val="40000"/>
                        <a:alpha val="85000"/>
                      </a:schemeClr>
                    </a:solidFill>
                  </a:tcPr>
                </a:tc>
                <a:tc>
                  <a:txBody>
                    <a:bodyPr/>
                    <a:lstStyle/>
                    <a:p>
                      <a:pPr algn="ctr"/>
                      <a:r>
                        <a:rPr lang="en-US" dirty="0">
                          <a:effectLst>
                            <a:outerShdw blurRad="38100" dist="38100" dir="2700000" algn="tl">
                              <a:srgbClr val="000000">
                                <a:alpha val="43137"/>
                              </a:srgbClr>
                            </a:outerShdw>
                          </a:effectLst>
                        </a:rPr>
                        <a:t>70</a:t>
                      </a:r>
                    </a:p>
                  </a:txBody>
                  <a:tcPr anchor="ctr">
                    <a:solidFill>
                      <a:schemeClr val="accent1">
                        <a:tint val="40000"/>
                        <a:alpha val="85000"/>
                      </a:schemeClr>
                    </a:solidFill>
                  </a:tcPr>
                </a:tc>
                <a:extLst>
                  <a:ext uri="{0D108BD9-81ED-4DB2-BD59-A6C34878D82A}">
                    <a16:rowId xmlns:a16="http://schemas.microsoft.com/office/drawing/2014/main" val="1346408441"/>
                  </a:ext>
                </a:extLst>
              </a:tr>
              <a:tr h="383540">
                <a:tc>
                  <a:txBody>
                    <a:bodyPr/>
                    <a:lstStyle/>
                    <a:p>
                      <a:pPr algn="ctr"/>
                      <a:r>
                        <a:rPr lang="en-US" dirty="0">
                          <a:effectLst>
                            <a:outerShdw blurRad="38100" dist="38100" dir="2700000" algn="tl">
                              <a:srgbClr val="000000">
                                <a:alpha val="43137"/>
                              </a:srgbClr>
                            </a:outerShdw>
                          </a:effectLst>
                        </a:rPr>
                        <a:t>10</a:t>
                      </a:r>
                    </a:p>
                  </a:txBody>
                  <a:tcPr anchor="ctr">
                    <a:solidFill>
                      <a:schemeClr val="accent1">
                        <a:tint val="20000"/>
                        <a:alpha val="85000"/>
                      </a:schemeClr>
                    </a:solidFill>
                  </a:tcPr>
                </a:tc>
                <a:tc>
                  <a:txBody>
                    <a:bodyPr/>
                    <a:lstStyle/>
                    <a:p>
                      <a:pPr marL="0" marR="0" algn="ctr">
                        <a:lnSpc>
                          <a:spcPct val="107000"/>
                        </a:lnSpc>
                        <a:spcBef>
                          <a:spcPts val="0"/>
                        </a:spcBef>
                        <a:spcAft>
                          <a:spcPts val="0"/>
                        </a:spcAft>
                      </a:pPr>
                      <a:r>
                        <a:rPr lang="en-US"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Sensorimotor examination</a:t>
                      </a:r>
                    </a:p>
                  </a:txBody>
                  <a:tcPr marL="68580" marR="68580" marT="0" marB="0" anchor="ctr">
                    <a:solidFill>
                      <a:schemeClr val="accent1">
                        <a:tint val="20000"/>
                        <a:alpha val="85000"/>
                      </a:schemeClr>
                    </a:solidFill>
                  </a:tcPr>
                </a:tc>
                <a:tc>
                  <a:txBody>
                    <a:bodyPr/>
                    <a:lstStyle/>
                    <a:p>
                      <a:pPr algn="ctr"/>
                      <a:r>
                        <a:rPr lang="en-US" sz="1800" dirty="0">
                          <a:effectLst>
                            <a:outerShdw blurRad="38100" dist="38100" dir="2700000" algn="tl">
                              <a:srgbClr val="000000">
                                <a:alpha val="43137"/>
                              </a:srgbClr>
                            </a:outerShdw>
                          </a:effectLst>
                        </a:rPr>
                        <a:t>Upper and Lower Limbs</a:t>
                      </a:r>
                    </a:p>
                  </a:txBody>
                  <a:tcPr anchor="ctr">
                    <a:solidFill>
                      <a:schemeClr val="accent1">
                        <a:tint val="20000"/>
                        <a:alpha val="85000"/>
                      </a:schemeClr>
                    </a:solidFill>
                  </a:tcPr>
                </a:tc>
                <a:tc>
                  <a:txBody>
                    <a:bodyPr/>
                    <a:lstStyle/>
                    <a:p>
                      <a:pPr algn="ctr"/>
                      <a:r>
                        <a:rPr lang="en-US" dirty="0">
                          <a:effectLst>
                            <a:outerShdw blurRad="38100" dist="38100" dir="2700000" algn="tl">
                              <a:srgbClr val="000000">
                                <a:alpha val="43137"/>
                              </a:srgbClr>
                            </a:outerShdw>
                          </a:effectLst>
                        </a:rPr>
                        <a:t>114</a:t>
                      </a:r>
                    </a:p>
                  </a:txBody>
                  <a:tcPr anchor="ctr">
                    <a:solidFill>
                      <a:schemeClr val="accent1">
                        <a:tint val="20000"/>
                        <a:alpha val="85000"/>
                      </a:schemeClr>
                    </a:solidFill>
                  </a:tcPr>
                </a:tc>
                <a:extLst>
                  <a:ext uri="{0D108BD9-81ED-4DB2-BD59-A6C34878D82A}">
                    <a16:rowId xmlns:a16="http://schemas.microsoft.com/office/drawing/2014/main" val="3655297666"/>
                  </a:ext>
                </a:extLst>
              </a:tr>
              <a:tr h="383540">
                <a:tc>
                  <a:txBody>
                    <a:bodyPr/>
                    <a:lstStyle/>
                    <a:p>
                      <a:pPr algn="ctr"/>
                      <a:r>
                        <a:rPr lang="en-US" dirty="0">
                          <a:effectLst>
                            <a:outerShdw blurRad="38100" dist="38100" dir="2700000" algn="tl">
                              <a:srgbClr val="000000">
                                <a:alpha val="43137"/>
                              </a:srgbClr>
                            </a:outerShdw>
                          </a:effectLst>
                        </a:rPr>
                        <a:t>11</a:t>
                      </a:r>
                    </a:p>
                  </a:txBody>
                  <a:tcPr anchor="ctr">
                    <a:solidFill>
                      <a:schemeClr val="accent1">
                        <a:tint val="40000"/>
                        <a:alpha val="8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Arial" panose="020B0604020202020204" pitchFamily="34" charset="0"/>
                        </a:rPr>
                        <a:t>Autonomic function</a:t>
                      </a:r>
                    </a:p>
                  </a:txBody>
                  <a:tcPr marL="68580" marR="68580" marT="0" marB="0" anchor="ctr">
                    <a:solidFill>
                      <a:schemeClr val="accent1">
                        <a:tint val="40000"/>
                        <a:alpha val="85000"/>
                      </a:schemeClr>
                    </a:solidFill>
                  </a:tcPr>
                </a:tc>
                <a:tc>
                  <a:txBody>
                    <a:bodyPr/>
                    <a:lstStyle/>
                    <a:p>
                      <a:pPr algn="ctr"/>
                      <a:r>
                        <a:rPr lang="en-US" sz="1800" dirty="0">
                          <a:effectLst>
                            <a:outerShdw blurRad="38100" dist="38100" dir="2700000" algn="tl">
                              <a:srgbClr val="000000">
                                <a:alpha val="43137"/>
                              </a:srgbClr>
                            </a:outerShdw>
                          </a:effectLst>
                        </a:rPr>
                        <a:t>Horner’s syndrome</a:t>
                      </a:r>
                    </a:p>
                  </a:txBody>
                  <a:tcPr anchor="ctr">
                    <a:solidFill>
                      <a:schemeClr val="accent1">
                        <a:tint val="40000"/>
                        <a:alpha val="85000"/>
                      </a:schemeClr>
                    </a:solidFill>
                  </a:tcPr>
                </a:tc>
                <a:tc>
                  <a:txBody>
                    <a:bodyPr/>
                    <a:lstStyle/>
                    <a:p>
                      <a:pPr algn="ctr"/>
                      <a:r>
                        <a:rPr lang="en-US" dirty="0">
                          <a:effectLst>
                            <a:outerShdw blurRad="38100" dist="38100" dir="2700000" algn="tl">
                              <a:srgbClr val="000000">
                                <a:alpha val="43137"/>
                              </a:srgbClr>
                            </a:outerShdw>
                          </a:effectLst>
                        </a:rPr>
                        <a:t>148</a:t>
                      </a:r>
                    </a:p>
                  </a:txBody>
                  <a:tcPr anchor="ctr">
                    <a:solidFill>
                      <a:schemeClr val="accent1">
                        <a:tint val="40000"/>
                        <a:alpha val="85000"/>
                      </a:schemeClr>
                    </a:solidFill>
                  </a:tcPr>
                </a:tc>
                <a:extLst>
                  <a:ext uri="{0D108BD9-81ED-4DB2-BD59-A6C34878D82A}">
                    <a16:rowId xmlns:a16="http://schemas.microsoft.com/office/drawing/2014/main" val="1556333744"/>
                  </a:ext>
                </a:extLst>
              </a:tr>
            </a:tbl>
          </a:graphicData>
        </a:graphic>
      </p:graphicFrame>
      <p:sp>
        <p:nvSpPr>
          <p:cNvPr id="9" name="Title 1">
            <a:extLst>
              <a:ext uri="{FF2B5EF4-FFF2-40B4-BE49-F238E27FC236}">
                <a16:creationId xmlns:a16="http://schemas.microsoft.com/office/drawing/2014/main" id="{B99D8666-CBEC-9DFC-3AF9-D992202FC72B}"/>
              </a:ext>
            </a:extLst>
          </p:cNvPr>
          <p:cNvSpPr>
            <a:spLocks noGrp="1"/>
          </p:cNvSpPr>
          <p:nvPr>
            <p:ph type="title"/>
          </p:nvPr>
        </p:nvSpPr>
        <p:spPr>
          <a:xfrm>
            <a:off x="838200" y="365125"/>
            <a:ext cx="10515600" cy="762000"/>
          </a:xfrm>
        </p:spPr>
        <p:txBody>
          <a:bodyPr/>
          <a:lstStyle/>
          <a:p>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Table of contents 1</a:t>
            </a:r>
            <a:endParaRPr lang="en-US" dirty="0"/>
          </a:p>
        </p:txBody>
      </p:sp>
    </p:spTree>
    <p:extLst>
      <p:ext uri="{BB962C8B-B14F-4D97-AF65-F5344CB8AC3E}">
        <p14:creationId xmlns:p14="http://schemas.microsoft.com/office/powerpoint/2010/main" val="670845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37076-6FEB-DEC8-7841-146256BD473C}"/>
              </a:ext>
            </a:extLst>
          </p:cNvPr>
          <p:cNvSpPr>
            <a:spLocks noGrp="1"/>
          </p:cNvSpPr>
          <p:nvPr>
            <p:ph type="title"/>
          </p:nvPr>
        </p:nvSpPr>
        <p:spPr/>
        <p:txBody>
          <a:bodyPr>
            <a:normAutofit/>
          </a:bodyPr>
          <a:lstStyle/>
          <a:p>
            <a:r>
              <a:rPr lang="en-US" dirty="0"/>
              <a:t>Dysarthria (Defect in muscles of speech)</a:t>
            </a:r>
          </a:p>
        </p:txBody>
      </p:sp>
      <p:sp>
        <p:nvSpPr>
          <p:cNvPr id="9" name="Content Placeholder 8">
            <a:extLst>
              <a:ext uri="{FF2B5EF4-FFF2-40B4-BE49-F238E27FC236}">
                <a16:creationId xmlns:a16="http://schemas.microsoft.com/office/drawing/2014/main" id="{F6DFD53B-5DD5-9DC3-BA05-69D4B73DD022}"/>
              </a:ext>
            </a:extLst>
          </p:cNvPr>
          <p:cNvSpPr>
            <a:spLocks noGrp="1"/>
          </p:cNvSpPr>
          <p:nvPr>
            <p:ph idx="1"/>
          </p:nvPr>
        </p:nvSpPr>
        <p:spPr>
          <a:xfrm>
            <a:off x="838200" y="1305025"/>
            <a:ext cx="10515600" cy="1204909"/>
          </a:xfrm>
        </p:spPr>
        <p:txBody>
          <a:bodyPr>
            <a:normAutofit/>
          </a:bodyPr>
          <a:lstStyle/>
          <a:p>
            <a:r>
              <a:rPr lang="en-US" sz="2600" dirty="0"/>
              <a:t>Which is impairment of articulation, as a result of disease of the muscles involved in speech or their innervation (including lower (‘bulbar’) cranial nerves, brainstem, cerebellum, basal ganglia and cerebral hemispheres).</a:t>
            </a:r>
          </a:p>
        </p:txBody>
      </p:sp>
      <p:sp>
        <p:nvSpPr>
          <p:cNvPr id="5" name="TextBox 4">
            <a:extLst>
              <a:ext uri="{FF2B5EF4-FFF2-40B4-BE49-F238E27FC236}">
                <a16:creationId xmlns:a16="http://schemas.microsoft.com/office/drawing/2014/main" id="{36A5DF13-77DB-963C-3246-E7E00410A17A}"/>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aphicFrame>
        <p:nvGraphicFramePr>
          <p:cNvPr id="7" name="جدول 3">
            <a:extLst>
              <a:ext uri="{FF2B5EF4-FFF2-40B4-BE49-F238E27FC236}">
                <a16:creationId xmlns:a16="http://schemas.microsoft.com/office/drawing/2014/main" id="{CB439ACC-7226-4AAE-7511-72FBBF6A00A0}"/>
              </a:ext>
            </a:extLst>
          </p:cNvPr>
          <p:cNvGraphicFramePr>
            <a:graphicFrameLocks noGrp="1"/>
          </p:cNvGraphicFramePr>
          <p:nvPr/>
        </p:nvGraphicFramePr>
        <p:xfrm>
          <a:off x="838200" y="2509934"/>
          <a:ext cx="10515600" cy="2232766"/>
        </p:xfrm>
        <a:graphic>
          <a:graphicData uri="http://schemas.openxmlformats.org/drawingml/2006/table">
            <a:tbl>
              <a:tblPr rtl="1" firstRow="1" bandRow="1">
                <a:effectLst>
                  <a:outerShdw blurRad="50800" dist="38100" dir="2700000" algn="tl" rotWithShape="0">
                    <a:prstClr val="black">
                      <a:alpha val="40000"/>
                    </a:prstClr>
                  </a:outerShdw>
                </a:effectLst>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781880">
                <a:tc>
                  <a:txBody>
                    <a:bodyPr/>
                    <a:lstStyle/>
                    <a:p>
                      <a:pPr algn="ctr" rtl="1"/>
                      <a:r>
                        <a:rPr lang="en-GB" sz="2400" b="1" dirty="0">
                          <a:solidFill>
                            <a:schemeClr val="bg1"/>
                          </a:solidFill>
                        </a:rPr>
                        <a:t>Bulbar palsy</a:t>
                      </a:r>
                    </a:p>
                    <a:p>
                      <a:pPr algn="ctr" rtl="1"/>
                      <a:r>
                        <a:rPr lang="en-GB" sz="2400" b="1" dirty="0">
                          <a:solidFill>
                            <a:schemeClr val="bg1"/>
                          </a:solidFill>
                        </a:rPr>
                        <a:t>(LMN</a:t>
                      </a:r>
                      <a:r>
                        <a:rPr lang="en-GB" sz="2400" b="1" baseline="0" dirty="0">
                          <a:solidFill>
                            <a:schemeClr val="bg1"/>
                          </a:solidFill>
                        </a:rPr>
                        <a:t> LESION)</a:t>
                      </a:r>
                      <a:endParaRPr lang="ar-JO" sz="2400" b="1" dirty="0">
                        <a:solidFill>
                          <a:schemeClr val="bg1"/>
                        </a:solidFill>
                      </a:endParaRPr>
                    </a:p>
                  </a:txBody>
                  <a:tcPr marL="91439" marR="91439" anchor="ctr"/>
                </a:tc>
                <a:tc>
                  <a:txBody>
                    <a:bodyPr/>
                    <a:lstStyle/>
                    <a:p>
                      <a:pPr algn="ctr" rtl="1"/>
                      <a:r>
                        <a:rPr lang="en-GB" sz="2400" b="1" dirty="0">
                          <a:solidFill>
                            <a:schemeClr val="bg1"/>
                          </a:solidFill>
                        </a:rPr>
                        <a:t>Pseudobulbar palsy</a:t>
                      </a:r>
                    </a:p>
                    <a:p>
                      <a:pPr algn="ctr" rtl="1"/>
                      <a:r>
                        <a:rPr lang="en-GB" sz="2400" b="1" dirty="0">
                          <a:solidFill>
                            <a:schemeClr val="bg1"/>
                          </a:solidFill>
                        </a:rPr>
                        <a:t>(UMN LESION)</a:t>
                      </a:r>
                      <a:endParaRPr lang="ar-JO" sz="2400" b="1" dirty="0">
                        <a:solidFill>
                          <a:schemeClr val="bg1"/>
                        </a:solidFill>
                      </a:endParaRPr>
                    </a:p>
                  </a:txBody>
                  <a:tcPr marL="91439" marR="91439" anchor="ctr"/>
                </a:tc>
                <a:extLst>
                  <a:ext uri="{0D108BD9-81ED-4DB2-BD59-A6C34878D82A}">
                    <a16:rowId xmlns:a16="http://schemas.microsoft.com/office/drawing/2014/main" val="10000"/>
                  </a:ext>
                </a:extLst>
              </a:tr>
              <a:tr h="434378">
                <a:tc>
                  <a:txBody>
                    <a:bodyPr/>
                    <a:lstStyle/>
                    <a:p>
                      <a:pPr algn="ctr" rtl="1"/>
                      <a:r>
                        <a:rPr lang="en-GB" sz="2400" dirty="0">
                          <a:solidFill>
                            <a:srgbClr val="FF0000"/>
                          </a:solidFill>
                        </a:rPr>
                        <a:t>Flaccid</a:t>
                      </a:r>
                      <a:r>
                        <a:rPr lang="en-GB" sz="2400" dirty="0"/>
                        <a:t> tongue</a:t>
                      </a:r>
                      <a:endParaRPr lang="ar-JO" sz="2400" dirty="0"/>
                    </a:p>
                  </a:txBody>
                  <a:tcPr marL="91439" marR="91439" anchor="ctr"/>
                </a:tc>
                <a:tc>
                  <a:txBody>
                    <a:bodyPr/>
                    <a:lstStyle/>
                    <a:p>
                      <a:pPr algn="ctr" rtl="1"/>
                      <a:r>
                        <a:rPr lang="en-GB" sz="2400" dirty="0">
                          <a:solidFill>
                            <a:srgbClr val="FF0000"/>
                          </a:solidFill>
                        </a:rPr>
                        <a:t>Spastic</a:t>
                      </a:r>
                      <a:r>
                        <a:rPr lang="en-GB" sz="2400" dirty="0"/>
                        <a:t> tongue</a:t>
                      </a:r>
                      <a:endParaRPr lang="ar-JO" sz="2400" dirty="0"/>
                    </a:p>
                  </a:txBody>
                  <a:tcPr marL="91439" marR="91439" anchor="ctr"/>
                </a:tc>
                <a:extLst>
                  <a:ext uri="{0D108BD9-81ED-4DB2-BD59-A6C34878D82A}">
                    <a16:rowId xmlns:a16="http://schemas.microsoft.com/office/drawing/2014/main" val="10001"/>
                  </a:ext>
                </a:extLst>
              </a:tr>
              <a:tr h="495406">
                <a:tc>
                  <a:txBody>
                    <a:bodyPr/>
                    <a:lstStyle/>
                    <a:p>
                      <a:pPr algn="ctr" rtl="1"/>
                      <a:r>
                        <a:rPr lang="en-GB" sz="2400" dirty="0"/>
                        <a:t>Nasal speech (weak soft palate)</a:t>
                      </a:r>
                      <a:endParaRPr lang="ar-JO" sz="2400" dirty="0"/>
                    </a:p>
                  </a:txBody>
                  <a:tcPr marL="91439" marR="91439" anchor="ctr"/>
                </a:tc>
                <a:tc>
                  <a:txBody>
                    <a:bodyPr/>
                    <a:lstStyle/>
                    <a:p>
                      <a:pPr algn="ctr" rtl="1"/>
                      <a:r>
                        <a:rPr lang="en-GB" sz="2400" dirty="0"/>
                        <a:t>Difficulty in pronunciation</a:t>
                      </a:r>
                      <a:endParaRPr lang="ar-JO" sz="2400" dirty="0"/>
                    </a:p>
                  </a:txBody>
                  <a:tcPr marL="91439" marR="91439" anchor="ctr"/>
                </a:tc>
                <a:extLst>
                  <a:ext uri="{0D108BD9-81ED-4DB2-BD59-A6C34878D82A}">
                    <a16:rowId xmlns:a16="http://schemas.microsoft.com/office/drawing/2014/main" val="10002"/>
                  </a:ext>
                </a:extLst>
              </a:tr>
              <a:tr h="434378">
                <a:tc>
                  <a:txBody>
                    <a:bodyPr/>
                    <a:lstStyle/>
                    <a:p>
                      <a:pPr algn="ctr" rtl="1"/>
                      <a:r>
                        <a:rPr lang="en-US" sz="2400" dirty="0"/>
                        <a:t>Jaw</a:t>
                      </a:r>
                      <a:r>
                        <a:rPr lang="en-US" sz="2400" baseline="0" dirty="0"/>
                        <a:t> jerk may be </a:t>
                      </a:r>
                      <a:r>
                        <a:rPr lang="en-US" sz="2400" baseline="0" dirty="0">
                          <a:solidFill>
                            <a:srgbClr val="FF0000"/>
                          </a:solidFill>
                        </a:rPr>
                        <a:t>absent</a:t>
                      </a:r>
                      <a:endParaRPr lang="ar-JO" sz="2400" dirty="0">
                        <a:solidFill>
                          <a:srgbClr val="FF0000"/>
                        </a:solidFill>
                      </a:endParaRPr>
                    </a:p>
                  </a:txBody>
                  <a:tcPr marL="91439" marR="91439" anchor="ctr"/>
                </a:tc>
                <a:tc>
                  <a:txBody>
                    <a:bodyPr/>
                    <a:lstStyle/>
                    <a:p>
                      <a:pPr algn="ctr" rtl="1"/>
                      <a:r>
                        <a:rPr lang="en-GB" sz="2400" dirty="0">
                          <a:solidFill>
                            <a:srgbClr val="FF0000"/>
                          </a:solidFill>
                        </a:rPr>
                        <a:t>Brisk</a:t>
                      </a:r>
                      <a:r>
                        <a:rPr lang="en-GB" sz="2400" dirty="0"/>
                        <a:t> jaw jerk</a:t>
                      </a:r>
                      <a:endParaRPr lang="ar-JO" sz="2400" dirty="0"/>
                    </a:p>
                  </a:txBody>
                  <a:tcPr marL="91439" marR="91439" anchor="ctr"/>
                </a:tc>
                <a:extLst>
                  <a:ext uri="{0D108BD9-81ED-4DB2-BD59-A6C34878D82A}">
                    <a16:rowId xmlns:a16="http://schemas.microsoft.com/office/drawing/2014/main" val="10003"/>
                  </a:ext>
                </a:extLst>
              </a:tr>
            </a:tbl>
          </a:graphicData>
        </a:graphic>
      </p:graphicFrame>
      <p:sp>
        <p:nvSpPr>
          <p:cNvPr id="3" name="Content Placeholder 8">
            <a:extLst>
              <a:ext uri="{FF2B5EF4-FFF2-40B4-BE49-F238E27FC236}">
                <a16:creationId xmlns:a16="http://schemas.microsoft.com/office/drawing/2014/main" id="{210FA617-0C44-9984-A4E6-A572B1DCFD57}"/>
              </a:ext>
            </a:extLst>
          </p:cNvPr>
          <p:cNvSpPr txBox="1">
            <a:spLocks/>
          </p:cNvSpPr>
          <p:nvPr/>
        </p:nvSpPr>
        <p:spPr>
          <a:xfrm>
            <a:off x="838200" y="4852378"/>
            <a:ext cx="10515600" cy="16404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16475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1647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647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Which of the following is wrong about pseudobulbar palsy ?</a:t>
            </a:r>
          </a:p>
          <a:p>
            <a:pPr marL="914400" lvl="1" indent="-457200">
              <a:buFont typeface="+mj-lt"/>
              <a:buAutoNum type="alphaLcPeriod"/>
            </a:pPr>
            <a:r>
              <a:rPr lang="en-US" sz="2200" dirty="0">
                <a:solidFill>
                  <a:srgbClr val="FF0000"/>
                </a:solidFill>
              </a:rPr>
              <a:t>Absent jaw jerk</a:t>
            </a:r>
          </a:p>
          <a:p>
            <a:pPr marL="914400" lvl="1" indent="-457200">
              <a:buFont typeface="+mj-lt"/>
              <a:buAutoNum type="alphaLcPeriod"/>
            </a:pPr>
            <a:r>
              <a:rPr lang="en-US" sz="2200" dirty="0"/>
              <a:t>Spastic tongue</a:t>
            </a:r>
          </a:p>
          <a:p>
            <a:pPr marL="914400" lvl="1" indent="-457200">
              <a:buFont typeface="+mj-lt"/>
              <a:buAutoNum type="alphaLcPeriod"/>
            </a:pPr>
            <a:r>
              <a:rPr lang="en-US" sz="2200" dirty="0"/>
              <a:t>Difficulty in pronunciation</a:t>
            </a:r>
          </a:p>
        </p:txBody>
      </p:sp>
      <p:sp>
        <p:nvSpPr>
          <p:cNvPr id="4" name="TextBox 3">
            <a:extLst>
              <a:ext uri="{FF2B5EF4-FFF2-40B4-BE49-F238E27FC236}">
                <a16:creationId xmlns:a16="http://schemas.microsoft.com/office/drawing/2014/main" id="{A8613CEB-0596-D8DC-3F94-39AF5411FD55}"/>
              </a:ext>
            </a:extLst>
          </p:cNvPr>
          <p:cNvSpPr txBox="1"/>
          <p:nvPr/>
        </p:nvSpPr>
        <p:spPr>
          <a:xfrm>
            <a:off x="55986" y="490244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15615004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2821-7C5A-1898-137A-62F057AA5237}"/>
              </a:ext>
            </a:extLst>
          </p:cNvPr>
          <p:cNvSpPr>
            <a:spLocks noGrp="1"/>
          </p:cNvSpPr>
          <p:nvPr>
            <p:ph type="title"/>
          </p:nvPr>
        </p:nvSpPr>
        <p:spPr/>
        <p:txBody>
          <a:bodyPr/>
          <a:lstStyle/>
          <a:p>
            <a:r>
              <a:rPr lang="en-US" dirty="0"/>
              <a:t>Multiple sclerosis</a:t>
            </a:r>
          </a:p>
        </p:txBody>
      </p:sp>
      <p:sp>
        <p:nvSpPr>
          <p:cNvPr id="3" name="Content Placeholder 2">
            <a:extLst>
              <a:ext uri="{FF2B5EF4-FFF2-40B4-BE49-F238E27FC236}">
                <a16:creationId xmlns:a16="http://schemas.microsoft.com/office/drawing/2014/main" id="{110176BF-5CA8-26CC-AFDA-C13560A8E96F}"/>
              </a:ext>
            </a:extLst>
          </p:cNvPr>
          <p:cNvSpPr>
            <a:spLocks noGrp="1"/>
          </p:cNvSpPr>
          <p:nvPr>
            <p:ph idx="1"/>
          </p:nvPr>
        </p:nvSpPr>
        <p:spPr>
          <a:xfrm>
            <a:off x="838200" y="1192888"/>
            <a:ext cx="10515600" cy="5486400"/>
          </a:xfrm>
        </p:spPr>
        <p:txBody>
          <a:bodyPr>
            <a:normAutofit fontScale="92500" lnSpcReduction="10000"/>
          </a:bodyPr>
          <a:lstStyle/>
          <a:p>
            <a:r>
              <a:rPr lang="en-US" sz="2400" dirty="0"/>
              <a:t>Multiple sclerosis (MS) is a chronic degenerative disease of the CNS characterized by demyelination and axonal degeneration in the brain and spinal cord white matter, which are caused by an immune-mediated inflammatory process.</a:t>
            </a:r>
          </a:p>
          <a:p>
            <a:r>
              <a:rPr lang="en-US" sz="2400" b="1" dirty="0"/>
              <a:t>Epidemiology</a:t>
            </a:r>
            <a:r>
              <a:rPr lang="en-US" sz="2400" dirty="0"/>
              <a:t>: </a:t>
            </a:r>
          </a:p>
          <a:p>
            <a:pPr lvl="1"/>
            <a:r>
              <a:rPr lang="en-US" sz="2000" dirty="0"/>
              <a:t>Sex: ♀ &gt; ♂ (3:1)</a:t>
            </a:r>
          </a:p>
          <a:p>
            <a:pPr lvl="1"/>
            <a:r>
              <a:rPr lang="en-US" sz="2000" dirty="0"/>
              <a:t>Age of onset: 20–40 years of age</a:t>
            </a:r>
          </a:p>
          <a:p>
            <a:pPr lvl="1"/>
            <a:r>
              <a:rPr lang="en-US" sz="2000" dirty="0"/>
              <a:t>Ethnicity: ↑ prevalence among the white population</a:t>
            </a:r>
          </a:p>
          <a:p>
            <a:r>
              <a:rPr lang="en-US" sz="2400" dirty="0"/>
              <a:t>The etiology of multiple sclerosis is unclear; it is believed to develop in genetically predisposed people who have been exposed to certain environmental factors.</a:t>
            </a:r>
          </a:p>
          <a:p>
            <a:pPr lvl="1"/>
            <a:r>
              <a:rPr lang="en-US" sz="2000" b="1" dirty="0"/>
              <a:t>Genetic predisposition</a:t>
            </a:r>
          </a:p>
          <a:p>
            <a:pPr lvl="2"/>
            <a:r>
              <a:rPr lang="en-US" sz="1600" dirty="0"/>
              <a:t>Presence of HLA-DRB1*15 allele increases the risk of MS.</a:t>
            </a:r>
          </a:p>
          <a:p>
            <a:pPr lvl="2"/>
            <a:r>
              <a:rPr lang="en-US" sz="1600" dirty="0"/>
              <a:t>Presence of HLA-A*02 allele appears to be protective against MS.</a:t>
            </a:r>
          </a:p>
          <a:p>
            <a:pPr lvl="2"/>
            <a:r>
              <a:rPr lang="en-US" sz="1600" dirty="0"/>
              <a:t>35% disease concordance among monozygotic twins</a:t>
            </a:r>
          </a:p>
          <a:p>
            <a:pPr lvl="2"/>
            <a:r>
              <a:rPr lang="en-US" sz="1600" dirty="0"/>
              <a:t>3–4% disease concordance among first-degree relatives</a:t>
            </a:r>
          </a:p>
          <a:p>
            <a:pPr lvl="1"/>
            <a:r>
              <a:rPr lang="en-US" sz="2000" b="1" dirty="0"/>
              <a:t>Environmental risk factors</a:t>
            </a:r>
          </a:p>
          <a:p>
            <a:pPr lvl="2"/>
            <a:r>
              <a:rPr lang="en-US" sz="1600" dirty="0"/>
              <a:t>Low vitamin D levels (insufficient intake, decreased exposure to UV radiation)</a:t>
            </a:r>
          </a:p>
          <a:p>
            <a:pPr lvl="2"/>
            <a:r>
              <a:rPr lang="en-US" sz="1600" dirty="0"/>
              <a:t>Cigarette smoking</a:t>
            </a:r>
          </a:p>
          <a:p>
            <a:pPr lvl="2"/>
            <a:r>
              <a:rPr lang="en-US" sz="1600" dirty="0"/>
              <a:t>Pathogens: EBV, HHV 6</a:t>
            </a:r>
          </a:p>
          <a:p>
            <a:pPr lvl="2"/>
            <a:r>
              <a:rPr lang="en-US" sz="1600" dirty="0"/>
              <a:t>Obesity early in life</a:t>
            </a:r>
          </a:p>
          <a:p>
            <a:endParaRPr lang="en-US" sz="2400" dirty="0"/>
          </a:p>
          <a:p>
            <a:endParaRPr lang="en-US" sz="2400" dirty="0"/>
          </a:p>
        </p:txBody>
      </p:sp>
      <p:sp>
        <p:nvSpPr>
          <p:cNvPr id="4" name="TextBox 3">
            <a:extLst>
              <a:ext uri="{FF2B5EF4-FFF2-40B4-BE49-F238E27FC236}">
                <a16:creationId xmlns:a16="http://schemas.microsoft.com/office/drawing/2014/main" id="{88098FCA-F44C-A9B6-3A61-10BE755A79FD}"/>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22927440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069A-1B3E-B089-8F02-824A3EF221BF}"/>
              </a:ext>
            </a:extLst>
          </p:cNvPr>
          <p:cNvSpPr>
            <a:spLocks noGrp="1"/>
          </p:cNvSpPr>
          <p:nvPr>
            <p:ph type="title"/>
          </p:nvPr>
        </p:nvSpPr>
        <p:spPr/>
        <p:txBody>
          <a:bodyPr/>
          <a:lstStyle/>
          <a:p>
            <a:r>
              <a:rPr lang="en-US" dirty="0"/>
              <a:t>Multiple sclerosis – Clinical features</a:t>
            </a:r>
          </a:p>
        </p:txBody>
      </p:sp>
      <p:sp>
        <p:nvSpPr>
          <p:cNvPr id="6" name="Content Placeholder 5">
            <a:extLst>
              <a:ext uri="{FF2B5EF4-FFF2-40B4-BE49-F238E27FC236}">
                <a16:creationId xmlns:a16="http://schemas.microsoft.com/office/drawing/2014/main" id="{153BE120-1FDF-8649-1C7E-5174B3EE03E2}"/>
              </a:ext>
            </a:extLst>
          </p:cNvPr>
          <p:cNvSpPr>
            <a:spLocks noGrp="1"/>
          </p:cNvSpPr>
          <p:nvPr>
            <p:ph idx="1"/>
          </p:nvPr>
        </p:nvSpPr>
        <p:spPr/>
        <p:txBody>
          <a:bodyPr/>
          <a:lstStyle/>
          <a:p>
            <a:r>
              <a:rPr lang="en-US" dirty="0"/>
              <a:t>Most commonly manifests with: </a:t>
            </a:r>
          </a:p>
          <a:p>
            <a:pPr lvl="1"/>
            <a:r>
              <a:rPr lang="en-US" dirty="0"/>
              <a:t>Constitutional symptoms: fatigue, headache</a:t>
            </a:r>
          </a:p>
          <a:p>
            <a:pPr lvl="1"/>
            <a:r>
              <a:rPr lang="en-US" dirty="0"/>
              <a:t>Optic neuritis (</a:t>
            </a:r>
            <a:r>
              <a:rPr lang="en-US" dirty="0">
                <a:solidFill>
                  <a:srgbClr val="FF0000"/>
                </a:solidFill>
              </a:rPr>
              <a:t>Most often the earliest manifestation, very common</a:t>
            </a:r>
            <a:r>
              <a:rPr lang="en-US" dirty="0"/>
              <a:t>)</a:t>
            </a:r>
          </a:p>
          <a:p>
            <a:r>
              <a:rPr lang="en-US" dirty="0"/>
              <a:t>May also present with: (mnemonic = SIIIN)</a:t>
            </a:r>
          </a:p>
          <a:p>
            <a:pPr lvl="1"/>
            <a:r>
              <a:rPr lang="en-US" dirty="0"/>
              <a:t>S: Scanning speech</a:t>
            </a:r>
          </a:p>
          <a:p>
            <a:pPr lvl="1"/>
            <a:r>
              <a:rPr lang="en-US" dirty="0"/>
              <a:t>I: Intention tremor</a:t>
            </a:r>
          </a:p>
          <a:p>
            <a:pPr lvl="1"/>
            <a:r>
              <a:rPr lang="en-US" dirty="0"/>
              <a:t>I: Incontinence  </a:t>
            </a:r>
          </a:p>
          <a:p>
            <a:pPr lvl="1"/>
            <a:r>
              <a:rPr lang="en-US" dirty="0"/>
              <a:t>I: INO (commonly bilateral)</a:t>
            </a:r>
          </a:p>
          <a:p>
            <a:pPr lvl="1"/>
            <a:r>
              <a:rPr lang="en-US" dirty="0"/>
              <a:t>N: Nystagmus</a:t>
            </a:r>
          </a:p>
        </p:txBody>
      </p:sp>
      <p:sp>
        <p:nvSpPr>
          <p:cNvPr id="4" name="TextBox 3">
            <a:extLst>
              <a:ext uri="{FF2B5EF4-FFF2-40B4-BE49-F238E27FC236}">
                <a16:creationId xmlns:a16="http://schemas.microsoft.com/office/drawing/2014/main" id="{36A5E5F9-D247-BE6F-BDCB-D318102BDD06}"/>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B389DDF1-3EBF-BA5B-768A-13653A3EA136}"/>
              </a:ext>
            </a:extLst>
          </p:cNvPr>
          <p:cNvSpPr txBox="1"/>
          <p:nvPr/>
        </p:nvSpPr>
        <p:spPr>
          <a:xfrm>
            <a:off x="8681697" y="1943131"/>
            <a:ext cx="772855" cy="261610"/>
          </a:xfrm>
          <a:prstGeom prst="rect">
            <a:avLst/>
          </a:prstGeom>
          <a:noFill/>
          <a:ln>
            <a:solidFill>
              <a:srgbClr val="FF0000"/>
            </a:solidFill>
          </a:ln>
        </p:spPr>
        <p:txBody>
          <a:bodyPr wrap="square" rtlCol="0">
            <a:spAutoFit/>
          </a:bodyPr>
          <a:lstStyle/>
          <a:p>
            <a:pPr algn="ctr" rtl="1"/>
            <a:r>
              <a:rPr lang="ar-JO" sz="1100" b="1" dirty="0">
                <a:solidFill>
                  <a:srgbClr val="FF0000"/>
                </a:solidFill>
              </a:rPr>
              <a:t>فاينل (</a:t>
            </a:r>
            <a:r>
              <a:rPr lang="en-US" sz="1100" b="1" dirty="0">
                <a:solidFill>
                  <a:srgbClr val="FF0000"/>
                </a:solidFill>
              </a:rPr>
              <a:t>2</a:t>
            </a:r>
            <a:r>
              <a:rPr lang="ar-JO" sz="1100" b="1" dirty="0">
                <a:solidFill>
                  <a:srgbClr val="FF0000"/>
                </a:solidFill>
              </a:rPr>
              <a:t>)</a:t>
            </a:r>
            <a:endParaRPr lang="en-US" sz="1100" b="1" dirty="0">
              <a:solidFill>
                <a:srgbClr val="FF0000"/>
              </a:solidFill>
            </a:endParaRPr>
          </a:p>
        </p:txBody>
      </p:sp>
    </p:spTree>
    <p:extLst>
      <p:ext uri="{BB962C8B-B14F-4D97-AF65-F5344CB8AC3E}">
        <p14:creationId xmlns:p14="http://schemas.microsoft.com/office/powerpoint/2010/main" val="65754236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B6369-597F-C203-058C-10290690F453}"/>
              </a:ext>
            </a:extLst>
          </p:cNvPr>
          <p:cNvSpPr>
            <a:spLocks noGrp="1"/>
          </p:cNvSpPr>
          <p:nvPr>
            <p:ph type="title"/>
          </p:nvPr>
        </p:nvSpPr>
        <p:spPr/>
        <p:txBody>
          <a:bodyPr/>
          <a:lstStyle/>
          <a:p>
            <a:r>
              <a:rPr lang="en-US" dirty="0"/>
              <a:t>MCQ – Multiple sclerosis</a:t>
            </a:r>
          </a:p>
        </p:txBody>
      </p:sp>
      <p:sp>
        <p:nvSpPr>
          <p:cNvPr id="3" name="Content Placeholder 2">
            <a:extLst>
              <a:ext uri="{FF2B5EF4-FFF2-40B4-BE49-F238E27FC236}">
                <a16:creationId xmlns:a16="http://schemas.microsoft.com/office/drawing/2014/main" id="{FB6EC10B-065D-5707-13C3-4C7D5F79C352}"/>
              </a:ext>
            </a:extLst>
          </p:cNvPr>
          <p:cNvSpPr>
            <a:spLocks noGrp="1"/>
          </p:cNvSpPr>
          <p:nvPr>
            <p:ph idx="1"/>
          </p:nvPr>
        </p:nvSpPr>
        <p:spPr>
          <a:xfrm>
            <a:off x="838200" y="1253270"/>
            <a:ext cx="10515600" cy="5303520"/>
          </a:xfrm>
        </p:spPr>
        <p:txBody>
          <a:bodyPr>
            <a:normAutofit fontScale="92500"/>
          </a:bodyPr>
          <a:lstStyle/>
          <a:p>
            <a:r>
              <a:rPr lang="en-US" b="1" dirty="0"/>
              <a:t>Which of the following statements is TRUE regarding multiple sclerosis ?</a:t>
            </a:r>
          </a:p>
          <a:p>
            <a:pPr marL="914400" lvl="1" indent="-457200">
              <a:buFont typeface="+mj-lt"/>
              <a:buAutoNum type="alphaLcPeriod"/>
            </a:pPr>
            <a:r>
              <a:rPr lang="en-US" dirty="0">
                <a:solidFill>
                  <a:srgbClr val="FF0000"/>
                </a:solidFill>
              </a:rPr>
              <a:t>Multiple sclerosis is caused by a genetic anomaly of MHC gene </a:t>
            </a:r>
          </a:p>
          <a:p>
            <a:pPr marL="914400" lvl="1" indent="-457200">
              <a:buFont typeface="+mj-lt"/>
              <a:buAutoNum type="alphaLcPeriod"/>
            </a:pPr>
            <a:r>
              <a:rPr lang="en-US" dirty="0"/>
              <a:t>There is no effect of environmental factors on multiple sclerosis prevalence </a:t>
            </a:r>
          </a:p>
          <a:p>
            <a:pPr marL="914400" lvl="1" indent="-457200">
              <a:buFont typeface="+mj-lt"/>
              <a:buAutoNum type="alphaLcPeriod"/>
            </a:pPr>
            <a:r>
              <a:rPr lang="en-US" dirty="0"/>
              <a:t>Multiple sclerosis affects mainly old people </a:t>
            </a:r>
          </a:p>
          <a:p>
            <a:pPr marL="914400" lvl="1" indent="-457200">
              <a:buFont typeface="+mj-lt"/>
              <a:buAutoNum type="alphaLcPeriod"/>
            </a:pPr>
            <a:r>
              <a:rPr lang="en-US" dirty="0"/>
              <a:t>The disease affects the white matter and the grey matter </a:t>
            </a:r>
          </a:p>
          <a:p>
            <a:pPr marL="914400" lvl="1" indent="-457200">
              <a:buFont typeface="+mj-lt"/>
              <a:buAutoNum type="alphaLcPeriod"/>
            </a:pPr>
            <a:r>
              <a:rPr lang="en-US" dirty="0"/>
              <a:t>Optic nerves are rarely affected by multiple sclerosis</a:t>
            </a:r>
          </a:p>
          <a:p>
            <a:r>
              <a:rPr lang="en-US" b="1" dirty="0"/>
              <a:t>The least important observation in the diagnosis of multiple sclerosis is:</a:t>
            </a:r>
          </a:p>
          <a:p>
            <a:pPr marL="914400" lvl="1" indent="-457200">
              <a:buFont typeface="+mj-lt"/>
              <a:buAutoNum type="alphaLcPeriod"/>
            </a:pPr>
            <a:r>
              <a:rPr lang="en-US" dirty="0"/>
              <a:t>Disseminated brain demyelinating lesions in time and space </a:t>
            </a:r>
          </a:p>
          <a:p>
            <a:pPr marL="914400" lvl="1" indent="-457200">
              <a:buFont typeface="+mj-lt"/>
              <a:buAutoNum type="alphaLcPeriod"/>
            </a:pPr>
            <a:r>
              <a:rPr lang="en-US" dirty="0"/>
              <a:t>Demyelinating round to oval periventricular and perivenular lesions </a:t>
            </a:r>
          </a:p>
          <a:p>
            <a:pPr marL="914400" lvl="1" indent="-457200">
              <a:buFont typeface="+mj-lt"/>
              <a:buAutoNum type="alphaLcPeriod"/>
            </a:pPr>
            <a:r>
              <a:rPr lang="en-US" dirty="0"/>
              <a:t>The presence of demyelinating lesions in the cervical spinal cord </a:t>
            </a:r>
          </a:p>
          <a:p>
            <a:pPr marL="914400" lvl="1" indent="-457200">
              <a:buFont typeface="+mj-lt"/>
              <a:buAutoNum type="alphaLcPeriod"/>
            </a:pPr>
            <a:r>
              <a:rPr lang="en-US" dirty="0"/>
              <a:t>The presence of oligoclonal bands </a:t>
            </a:r>
          </a:p>
          <a:p>
            <a:pPr marL="914400" lvl="1" indent="-457200">
              <a:buFont typeface="+mj-lt"/>
              <a:buAutoNum type="alphaLcPeriod"/>
            </a:pPr>
            <a:r>
              <a:rPr lang="en-US" dirty="0">
                <a:solidFill>
                  <a:srgbClr val="FF0000"/>
                </a:solidFill>
              </a:rPr>
              <a:t>Lhermitte phenomenon</a:t>
            </a:r>
          </a:p>
          <a:p>
            <a:pPr lvl="1"/>
            <a:r>
              <a:rPr lang="en-US" b="1" dirty="0">
                <a:solidFill>
                  <a:srgbClr val="0070C0"/>
                </a:solidFill>
              </a:rPr>
              <a:t>Lhermitte sign</a:t>
            </a:r>
            <a:r>
              <a:rPr lang="en-US" dirty="0">
                <a:solidFill>
                  <a:srgbClr val="0070C0"/>
                </a:solidFill>
              </a:rPr>
              <a:t>: a shooting electric sensation that travels down the spine upon flexion of the neck</a:t>
            </a:r>
          </a:p>
        </p:txBody>
      </p:sp>
      <p:sp>
        <p:nvSpPr>
          <p:cNvPr id="5" name="TextBox 4">
            <a:extLst>
              <a:ext uri="{FF2B5EF4-FFF2-40B4-BE49-F238E27FC236}">
                <a16:creationId xmlns:a16="http://schemas.microsoft.com/office/drawing/2014/main" id="{BFE9860C-1EEB-D905-66AD-CD237FE5CBD6}"/>
              </a:ext>
            </a:extLst>
          </p:cNvPr>
          <p:cNvSpPr txBox="1"/>
          <p:nvPr/>
        </p:nvSpPr>
        <p:spPr>
          <a:xfrm>
            <a:off x="11041811" y="-4207"/>
            <a:ext cx="1141563"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a:t>
            </a:r>
            <a:r>
              <a:rPr lang="en-US" b="1" dirty="0">
                <a:solidFill>
                  <a:srgbClr val="FF0000"/>
                </a:solidFill>
              </a:rPr>
              <a:t> </a:t>
            </a:r>
            <a:r>
              <a:rPr lang="ar-JO" b="1" dirty="0">
                <a:solidFill>
                  <a:srgbClr val="FF0000"/>
                </a:solidFill>
              </a:rPr>
              <a:t>فاينل</a:t>
            </a:r>
            <a:endParaRPr lang="en-US" b="1" dirty="0">
              <a:solidFill>
                <a:srgbClr val="FF0000"/>
              </a:solidFill>
            </a:endParaRPr>
          </a:p>
        </p:txBody>
      </p:sp>
      <p:sp>
        <p:nvSpPr>
          <p:cNvPr id="6" name="TextBox 5">
            <a:extLst>
              <a:ext uri="{FF2B5EF4-FFF2-40B4-BE49-F238E27FC236}">
                <a16:creationId xmlns:a16="http://schemas.microsoft.com/office/drawing/2014/main" id="{F522C225-6224-F46F-6D6E-30706849FE33}"/>
              </a:ext>
            </a:extLst>
          </p:cNvPr>
          <p:cNvSpPr txBox="1"/>
          <p:nvPr/>
        </p:nvSpPr>
        <p:spPr>
          <a:xfrm>
            <a:off x="46655" y="360802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5A80A4FD-ACD4-E23F-B10C-75D7C8F873AD}"/>
              </a:ext>
            </a:extLst>
          </p:cNvPr>
          <p:cNvSpPr txBox="1"/>
          <p:nvPr/>
        </p:nvSpPr>
        <p:spPr>
          <a:xfrm>
            <a:off x="46655" y="1304776"/>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424036861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8B28-C8FF-9341-E926-E8D6ECE3117B}"/>
              </a:ext>
            </a:extLst>
          </p:cNvPr>
          <p:cNvSpPr>
            <a:spLocks noGrp="1"/>
          </p:cNvSpPr>
          <p:nvPr>
            <p:ph type="title"/>
          </p:nvPr>
        </p:nvSpPr>
        <p:spPr/>
        <p:txBody>
          <a:bodyPr/>
          <a:lstStyle/>
          <a:p>
            <a:r>
              <a:rPr lang="en-US" dirty="0"/>
              <a:t>Multiple sclerosis</a:t>
            </a:r>
          </a:p>
        </p:txBody>
      </p:sp>
      <p:sp>
        <p:nvSpPr>
          <p:cNvPr id="3" name="Content Placeholder 2">
            <a:extLst>
              <a:ext uri="{FF2B5EF4-FFF2-40B4-BE49-F238E27FC236}">
                <a16:creationId xmlns:a16="http://schemas.microsoft.com/office/drawing/2014/main" id="{25B22432-775F-AAEC-66D5-DEFC4E1D7EA9}"/>
              </a:ext>
            </a:extLst>
          </p:cNvPr>
          <p:cNvSpPr>
            <a:spLocks noGrp="1"/>
          </p:cNvSpPr>
          <p:nvPr>
            <p:ph idx="1"/>
          </p:nvPr>
        </p:nvSpPr>
        <p:spPr>
          <a:xfrm>
            <a:off x="838200" y="1305026"/>
            <a:ext cx="7139473" cy="4871938"/>
          </a:xfrm>
        </p:spPr>
        <p:txBody>
          <a:bodyPr/>
          <a:lstStyle/>
          <a:p>
            <a:r>
              <a:rPr lang="en-GB" b="1" dirty="0"/>
              <a:t>What is the abnormality ?</a:t>
            </a:r>
          </a:p>
          <a:p>
            <a:pPr lvl="1"/>
            <a:r>
              <a:rPr lang="en-US" dirty="0"/>
              <a:t>Brain MRI showing high intensity periventricular plaques</a:t>
            </a:r>
            <a:endParaRPr lang="en-GB" dirty="0"/>
          </a:p>
          <a:p>
            <a:r>
              <a:rPr lang="en-GB" b="1" dirty="0"/>
              <a:t>What is the possible diagnosis ?</a:t>
            </a:r>
          </a:p>
          <a:p>
            <a:pPr marL="914400" lvl="1" indent="-457200">
              <a:buFont typeface="+mj-lt"/>
              <a:buAutoNum type="alphaLcPeriod"/>
            </a:pPr>
            <a:r>
              <a:rPr lang="en-US" dirty="0"/>
              <a:t>Infarction</a:t>
            </a:r>
          </a:p>
          <a:p>
            <a:pPr marL="914400" lvl="1" indent="-457200">
              <a:buFont typeface="+mj-lt"/>
              <a:buAutoNum type="alphaLcPeriod"/>
            </a:pPr>
            <a:r>
              <a:rPr lang="en-US" dirty="0">
                <a:solidFill>
                  <a:srgbClr val="FF0000"/>
                </a:solidFill>
              </a:rPr>
              <a:t>Multiple sclerosis</a:t>
            </a:r>
          </a:p>
          <a:p>
            <a:pPr marL="914400" lvl="1" indent="-457200">
              <a:buFont typeface="+mj-lt"/>
              <a:buAutoNum type="alphaLcPeriod"/>
            </a:pPr>
            <a:r>
              <a:rPr lang="en-US" dirty="0"/>
              <a:t>Intracranial hemorrhage</a:t>
            </a:r>
          </a:p>
          <a:p>
            <a:pPr marL="914400" lvl="1" indent="-457200">
              <a:buFont typeface="+mj-lt"/>
              <a:buAutoNum type="alphaLcPeriod"/>
            </a:pPr>
            <a:r>
              <a:rPr lang="en-US" dirty="0"/>
              <a:t>Intracranial oedema</a:t>
            </a:r>
          </a:p>
          <a:p>
            <a:pPr marL="914400" lvl="1" indent="-457200">
              <a:buFont typeface="+mj-lt"/>
              <a:buAutoNum type="alphaLcPeriod"/>
            </a:pPr>
            <a:r>
              <a:rPr lang="en-US" dirty="0"/>
              <a:t>Increased intracranial pressure</a:t>
            </a:r>
          </a:p>
        </p:txBody>
      </p:sp>
      <p:pic>
        <p:nvPicPr>
          <p:cNvPr id="5" name="Picture 4">
            <a:extLst>
              <a:ext uri="{FF2B5EF4-FFF2-40B4-BE49-F238E27FC236}">
                <a16:creationId xmlns:a16="http://schemas.microsoft.com/office/drawing/2014/main" id="{48EB4266-ED03-C78A-B05E-9D719EF6EA7D}"/>
              </a:ext>
            </a:extLst>
          </p:cNvPr>
          <p:cNvPicPr>
            <a:picLocks noChangeAspect="1"/>
          </p:cNvPicPr>
          <p:nvPr/>
        </p:nvPicPr>
        <p:blipFill>
          <a:blip r:embed="rId2"/>
          <a:stretch>
            <a:fillRect/>
          </a:stretch>
        </p:blipFill>
        <p:spPr>
          <a:xfrm>
            <a:off x="8067771" y="1305026"/>
            <a:ext cx="3286029" cy="3450635"/>
          </a:xfrm>
          <a:prstGeom prst="rect">
            <a:avLst/>
          </a:prstGeom>
        </p:spPr>
      </p:pic>
      <p:sp>
        <p:nvSpPr>
          <p:cNvPr id="7" name="TextBox 6">
            <a:extLst>
              <a:ext uri="{FF2B5EF4-FFF2-40B4-BE49-F238E27FC236}">
                <a16:creationId xmlns:a16="http://schemas.microsoft.com/office/drawing/2014/main" id="{EDE59F91-D575-0F30-6BFD-7952F3CF121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13532371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9D1E-7229-0170-4239-951B9CDBB146}"/>
              </a:ext>
            </a:extLst>
          </p:cNvPr>
          <p:cNvSpPr>
            <a:spLocks noGrp="1"/>
          </p:cNvSpPr>
          <p:nvPr>
            <p:ph type="ctrTitle"/>
          </p:nvPr>
        </p:nvSpPr>
        <p:spPr>
          <a:xfrm>
            <a:off x="1524000" y="4633416"/>
            <a:ext cx="9144000" cy="1483525"/>
          </a:xfrm>
        </p:spPr>
        <p:txBody>
          <a:bodyPr>
            <a:normAutofit fontScale="90000"/>
          </a:bodyPr>
          <a:lstStyle/>
          <a:p>
            <a:r>
              <a:rPr lang="en-US" dirty="0"/>
              <a:t>Subtypes &amp; Classifications</a:t>
            </a:r>
          </a:p>
        </p:txBody>
      </p:sp>
    </p:spTree>
    <p:extLst>
      <p:ext uri="{BB962C8B-B14F-4D97-AF65-F5344CB8AC3E}">
        <p14:creationId xmlns:p14="http://schemas.microsoft.com/office/powerpoint/2010/main" val="100041185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C6D9-DD33-5A3B-5047-486C5B1E99A9}"/>
              </a:ext>
            </a:extLst>
          </p:cNvPr>
          <p:cNvSpPr>
            <a:spLocks noGrp="1"/>
          </p:cNvSpPr>
          <p:nvPr>
            <p:ph type="title"/>
          </p:nvPr>
        </p:nvSpPr>
        <p:spPr/>
        <p:txBody>
          <a:bodyPr/>
          <a:lstStyle/>
          <a:p>
            <a:r>
              <a:rPr lang="en-US" dirty="0"/>
              <a:t>Multiple sclerosis – Definitions</a:t>
            </a:r>
          </a:p>
        </p:txBody>
      </p:sp>
      <p:sp>
        <p:nvSpPr>
          <p:cNvPr id="3" name="Content Placeholder 2">
            <a:extLst>
              <a:ext uri="{FF2B5EF4-FFF2-40B4-BE49-F238E27FC236}">
                <a16:creationId xmlns:a16="http://schemas.microsoft.com/office/drawing/2014/main" id="{21130F1A-4374-CE84-8F5D-990AE726D23B}"/>
              </a:ext>
            </a:extLst>
          </p:cNvPr>
          <p:cNvSpPr>
            <a:spLocks noGrp="1"/>
          </p:cNvSpPr>
          <p:nvPr>
            <p:ph idx="1"/>
          </p:nvPr>
        </p:nvSpPr>
        <p:spPr>
          <a:xfrm>
            <a:off x="838200" y="1287774"/>
            <a:ext cx="10515600" cy="4937760"/>
          </a:xfrm>
        </p:spPr>
        <p:txBody>
          <a:bodyPr>
            <a:normAutofit fontScale="85000" lnSpcReduction="20000"/>
          </a:bodyPr>
          <a:lstStyle/>
          <a:p>
            <a:r>
              <a:rPr lang="en-US" b="1" dirty="0"/>
              <a:t>Exacerbation</a:t>
            </a:r>
            <a:r>
              <a:rPr lang="en-US" dirty="0"/>
              <a:t>:</a:t>
            </a:r>
          </a:p>
          <a:p>
            <a:pPr lvl="1"/>
            <a:r>
              <a:rPr lang="en-US" dirty="0"/>
              <a:t>New symptoms or significant worsening of symptoms caused by CNS demyelination that last at least 24 hours and are not accompanied by fever or infection, also referred to as an attack, relapse, or flare</a:t>
            </a:r>
          </a:p>
          <a:p>
            <a:r>
              <a:rPr lang="en-US" b="1" dirty="0"/>
              <a:t>Remission</a:t>
            </a:r>
            <a:r>
              <a:rPr lang="en-US" dirty="0"/>
              <a:t>:</a:t>
            </a:r>
          </a:p>
          <a:p>
            <a:pPr lvl="1"/>
            <a:r>
              <a:rPr lang="en-US" dirty="0"/>
              <a:t>A period of recovery after an exacerbation during which clinical symptoms resolve completely or almost completely</a:t>
            </a:r>
          </a:p>
          <a:p>
            <a:r>
              <a:rPr lang="en-US" b="1" dirty="0"/>
              <a:t>Pseudo relapse</a:t>
            </a:r>
            <a:r>
              <a:rPr lang="en-US" dirty="0"/>
              <a:t>:</a:t>
            </a:r>
          </a:p>
          <a:p>
            <a:pPr lvl="1"/>
            <a:r>
              <a:rPr lang="en-US" dirty="0"/>
              <a:t>Recurrence or significant worsening of existing symptoms due to stressors (e.g., infection, heat)</a:t>
            </a:r>
          </a:p>
          <a:p>
            <a:r>
              <a:rPr lang="en-US" b="1" dirty="0"/>
              <a:t>Radiologically isolated syndrome (RIS)</a:t>
            </a:r>
            <a:r>
              <a:rPr lang="en-US" dirty="0"/>
              <a:t>:</a:t>
            </a:r>
          </a:p>
          <a:p>
            <a:pPr lvl="1"/>
            <a:r>
              <a:rPr lang="en-US" dirty="0"/>
              <a:t>The presence of demyelinating lesions characteristic of MS in an asymptomatic individual</a:t>
            </a:r>
          </a:p>
          <a:p>
            <a:pPr lvl="1"/>
            <a:r>
              <a:rPr lang="en-US" dirty="0"/>
              <a:t>Not considered an MS phenotype but may progress to MS </a:t>
            </a:r>
          </a:p>
          <a:p>
            <a:r>
              <a:rPr lang="en-US" b="1" dirty="0"/>
              <a:t>Clinically isolated syndrome (CIS)</a:t>
            </a:r>
            <a:r>
              <a:rPr lang="en-US" dirty="0"/>
              <a:t>:</a:t>
            </a:r>
          </a:p>
          <a:p>
            <a:pPr lvl="1"/>
            <a:r>
              <a:rPr lang="en-US" dirty="0"/>
              <a:t>A single episode of neurological symptoms resulting from CNS demyelination</a:t>
            </a:r>
          </a:p>
          <a:p>
            <a:pPr lvl="1"/>
            <a:r>
              <a:rPr lang="en-US" dirty="0"/>
              <a:t>A second episode of such symptoms increases the likelihood that the symptoms are not clinically isolated and that the patient meets the diagnostic criteria for MS.</a:t>
            </a:r>
          </a:p>
        </p:txBody>
      </p:sp>
      <p:sp>
        <p:nvSpPr>
          <p:cNvPr id="4" name="TextBox 3">
            <a:extLst>
              <a:ext uri="{FF2B5EF4-FFF2-40B4-BE49-F238E27FC236}">
                <a16:creationId xmlns:a16="http://schemas.microsoft.com/office/drawing/2014/main" id="{9E4DE564-5C53-D7AC-6808-42C39D65C303}"/>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76927980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C1C2-C9AB-3E34-F6EC-43898AC1B696}"/>
              </a:ext>
            </a:extLst>
          </p:cNvPr>
          <p:cNvSpPr>
            <a:spLocks noGrp="1"/>
          </p:cNvSpPr>
          <p:nvPr>
            <p:ph type="title"/>
          </p:nvPr>
        </p:nvSpPr>
        <p:spPr/>
        <p:txBody>
          <a:bodyPr/>
          <a:lstStyle/>
          <a:p>
            <a:r>
              <a:rPr lang="en-US" dirty="0"/>
              <a:t>Multiple sclerosis – Clinical course</a:t>
            </a:r>
          </a:p>
        </p:txBody>
      </p:sp>
      <p:sp>
        <p:nvSpPr>
          <p:cNvPr id="4" name="TextBox 3">
            <a:extLst>
              <a:ext uri="{FF2B5EF4-FFF2-40B4-BE49-F238E27FC236}">
                <a16:creationId xmlns:a16="http://schemas.microsoft.com/office/drawing/2014/main" id="{71694A9E-252D-B66E-875B-673579A566FD}"/>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1026" name="Picture 2" descr="Clinical courses of multiple sclerosis (MS)">
            <a:extLst>
              <a:ext uri="{FF2B5EF4-FFF2-40B4-BE49-F238E27FC236}">
                <a16:creationId xmlns:a16="http://schemas.microsoft.com/office/drawing/2014/main" id="{ABC300BC-9C1D-0A12-817E-7AB599B25C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3"/>
          <a:stretch/>
        </p:blipFill>
        <p:spPr bwMode="auto">
          <a:xfrm>
            <a:off x="4340854" y="1199071"/>
            <a:ext cx="6633054" cy="5503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6DCE0F-FE55-B830-A5A6-6ADA1F0BA8E4}"/>
              </a:ext>
            </a:extLst>
          </p:cNvPr>
          <p:cNvSpPr txBox="1"/>
          <p:nvPr/>
        </p:nvSpPr>
        <p:spPr>
          <a:xfrm>
            <a:off x="1218091" y="1397479"/>
            <a:ext cx="3836987" cy="892552"/>
          </a:xfrm>
          <a:prstGeom prst="rect">
            <a:avLst/>
          </a:prstGeom>
          <a:noFill/>
          <a:ln>
            <a:solidFill>
              <a:srgbClr val="829AA8"/>
            </a:solidFill>
          </a:ln>
        </p:spPr>
        <p:txBody>
          <a:bodyPr wrap="square" rtlCol="0">
            <a:spAutoFit/>
          </a:bodyPr>
          <a:lstStyle/>
          <a:p>
            <a:pPr algn="ctr"/>
            <a:r>
              <a:rPr lang="en-US" sz="1300" b="1" dirty="0">
                <a:solidFill>
                  <a:srgbClr val="829AA8"/>
                </a:solidFill>
              </a:rPr>
              <a:t>Relapsing-remitting (RR) MS (∼ 90 % of patients): </a:t>
            </a:r>
            <a:r>
              <a:rPr lang="en-US" sz="1300" dirty="0">
                <a:solidFill>
                  <a:srgbClr val="829AA8"/>
                </a:solidFill>
              </a:rPr>
              <a:t>either full recovery between exacerbations (left column) or increasing residual disability with each exacerbation (right column).</a:t>
            </a:r>
          </a:p>
        </p:txBody>
      </p:sp>
      <p:sp>
        <p:nvSpPr>
          <p:cNvPr id="6" name="TextBox 5">
            <a:extLst>
              <a:ext uri="{FF2B5EF4-FFF2-40B4-BE49-F238E27FC236}">
                <a16:creationId xmlns:a16="http://schemas.microsoft.com/office/drawing/2014/main" id="{919C11AE-AFAC-3514-5BE9-AD738E81590D}"/>
              </a:ext>
            </a:extLst>
          </p:cNvPr>
          <p:cNvSpPr txBox="1"/>
          <p:nvPr/>
        </p:nvSpPr>
        <p:spPr>
          <a:xfrm>
            <a:off x="1218092" y="3018547"/>
            <a:ext cx="3655833" cy="1092607"/>
          </a:xfrm>
          <a:prstGeom prst="rect">
            <a:avLst/>
          </a:prstGeom>
          <a:noFill/>
          <a:ln>
            <a:solidFill>
              <a:srgbClr val="7BA878"/>
            </a:solidFill>
          </a:ln>
        </p:spPr>
        <p:txBody>
          <a:bodyPr wrap="square" rtlCol="0">
            <a:spAutoFit/>
          </a:bodyPr>
          <a:lstStyle/>
          <a:p>
            <a:pPr algn="ctr"/>
            <a:r>
              <a:rPr lang="en-US" sz="1300" b="1" dirty="0">
                <a:solidFill>
                  <a:srgbClr val="7BA878"/>
                </a:solidFill>
              </a:rPr>
              <a:t>Secondary progressive (SP) MS: </a:t>
            </a:r>
          </a:p>
          <a:p>
            <a:pPr algn="ctr"/>
            <a:r>
              <a:rPr lang="en-US" sz="1300" dirty="0">
                <a:solidFill>
                  <a:srgbClr val="7BA878"/>
                </a:solidFill>
              </a:rPr>
              <a:t>&gt; 50 % of patients initially presenting with relapsing-remitting MS later develop a pattern of continuous progression (left column), which may also include further exacerbations (right column).</a:t>
            </a:r>
          </a:p>
        </p:txBody>
      </p:sp>
      <p:sp>
        <p:nvSpPr>
          <p:cNvPr id="7" name="TextBox 6">
            <a:extLst>
              <a:ext uri="{FF2B5EF4-FFF2-40B4-BE49-F238E27FC236}">
                <a16:creationId xmlns:a16="http://schemas.microsoft.com/office/drawing/2014/main" id="{8A232FEB-874B-7602-AAF3-35135D847026}"/>
              </a:ext>
            </a:extLst>
          </p:cNvPr>
          <p:cNvSpPr txBox="1"/>
          <p:nvPr/>
        </p:nvSpPr>
        <p:spPr>
          <a:xfrm>
            <a:off x="1218090" y="4845396"/>
            <a:ext cx="3836987" cy="1292662"/>
          </a:xfrm>
          <a:prstGeom prst="rect">
            <a:avLst/>
          </a:prstGeom>
          <a:noFill/>
          <a:ln>
            <a:solidFill>
              <a:srgbClr val="BBA68E"/>
            </a:solidFill>
          </a:ln>
        </p:spPr>
        <p:txBody>
          <a:bodyPr wrap="square" rtlCol="0">
            <a:spAutoFit/>
          </a:bodyPr>
          <a:lstStyle/>
          <a:p>
            <a:pPr algn="ctr"/>
            <a:r>
              <a:rPr lang="en-US" sz="1300" b="1" dirty="0">
                <a:solidFill>
                  <a:srgbClr val="BBA68E"/>
                </a:solidFill>
              </a:rPr>
              <a:t>Primary progressive(PP) MS (∼ 10 % of patients): </a:t>
            </a:r>
            <a:r>
              <a:rPr lang="en-US" sz="1300" dirty="0">
                <a:solidFill>
                  <a:srgbClr val="BBA68E"/>
                </a:solidFill>
              </a:rPr>
              <a:t>continuous worsening of symptoms from disease onset (left column) but may include phases of no progression or even mild clinical improvement (less pronounced than in relapsing-remitting MS; right column). Exacerbations may also occur (not depicted).</a:t>
            </a:r>
          </a:p>
        </p:txBody>
      </p:sp>
    </p:spTree>
    <p:extLst>
      <p:ext uri="{BB962C8B-B14F-4D97-AF65-F5344CB8AC3E}">
        <p14:creationId xmlns:p14="http://schemas.microsoft.com/office/powerpoint/2010/main" val="147713690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A7EC0-CED0-62FC-881B-10DD380576EC}"/>
              </a:ext>
            </a:extLst>
          </p:cNvPr>
          <p:cNvSpPr>
            <a:spLocks noGrp="1"/>
          </p:cNvSpPr>
          <p:nvPr>
            <p:ph type="title"/>
          </p:nvPr>
        </p:nvSpPr>
        <p:spPr/>
        <p:txBody>
          <a:bodyPr/>
          <a:lstStyle/>
          <a:p>
            <a:r>
              <a:rPr lang="en-US" dirty="0"/>
              <a:t>Multiple sclerosis – Define the following</a:t>
            </a:r>
          </a:p>
        </p:txBody>
      </p:sp>
      <p:sp>
        <p:nvSpPr>
          <p:cNvPr id="3" name="Content Placeholder 2">
            <a:extLst>
              <a:ext uri="{FF2B5EF4-FFF2-40B4-BE49-F238E27FC236}">
                <a16:creationId xmlns:a16="http://schemas.microsoft.com/office/drawing/2014/main" id="{8F66B782-4C6F-6C3A-27FC-EE001A566229}"/>
              </a:ext>
            </a:extLst>
          </p:cNvPr>
          <p:cNvSpPr>
            <a:spLocks noGrp="1"/>
          </p:cNvSpPr>
          <p:nvPr>
            <p:ph idx="1"/>
          </p:nvPr>
        </p:nvSpPr>
        <p:spPr>
          <a:xfrm>
            <a:off x="838200" y="1270522"/>
            <a:ext cx="10515600" cy="4937760"/>
          </a:xfrm>
        </p:spPr>
        <p:txBody>
          <a:bodyPr>
            <a:normAutofit/>
          </a:bodyPr>
          <a:lstStyle/>
          <a:p>
            <a:r>
              <a:rPr lang="en-US" b="1" dirty="0"/>
              <a:t>Clinically isolated syndrome</a:t>
            </a:r>
            <a:r>
              <a:rPr lang="en-US" dirty="0"/>
              <a:t>: </a:t>
            </a:r>
          </a:p>
          <a:p>
            <a:pPr lvl="1"/>
            <a:r>
              <a:rPr lang="en-US" dirty="0"/>
              <a:t>Initial presentation with localized deficit, patient may not develop multiple sclerosis, and the presentation is not sufficient to fulfill the criteria of multiple sclerosis  </a:t>
            </a:r>
          </a:p>
          <a:p>
            <a:r>
              <a:rPr lang="en-US" b="1" dirty="0"/>
              <a:t>Radiological isolated syndrome</a:t>
            </a:r>
            <a:r>
              <a:rPr lang="en-US" dirty="0"/>
              <a:t>: </a:t>
            </a:r>
          </a:p>
          <a:p>
            <a:pPr lvl="1"/>
            <a:r>
              <a:rPr lang="en-US" dirty="0"/>
              <a:t>White matter lesions fulfilling the criteria for multiple sclerosis occur in individuals without a history of a clinical demyelinating attack or alternative etiology</a:t>
            </a:r>
          </a:p>
          <a:p>
            <a:r>
              <a:rPr lang="en-US" b="1" dirty="0"/>
              <a:t>Primary progressive</a:t>
            </a:r>
            <a:r>
              <a:rPr lang="en-US" dirty="0"/>
              <a:t>: </a:t>
            </a:r>
          </a:p>
          <a:p>
            <a:pPr lvl="1"/>
            <a:r>
              <a:rPr lang="en-US" dirty="0"/>
              <a:t>Accumulating disability from the onset </a:t>
            </a:r>
          </a:p>
          <a:p>
            <a:r>
              <a:rPr lang="en-US" b="1" dirty="0"/>
              <a:t>Secondary progressive</a:t>
            </a:r>
            <a:r>
              <a:rPr lang="en-US" dirty="0"/>
              <a:t>: </a:t>
            </a:r>
          </a:p>
          <a:p>
            <a:pPr lvl="1"/>
            <a:r>
              <a:rPr lang="en-US" dirty="0"/>
              <a:t>Start with relapsing remitting then changes to gradual worsening</a:t>
            </a:r>
          </a:p>
          <a:p>
            <a:endParaRPr lang="en-US" dirty="0"/>
          </a:p>
        </p:txBody>
      </p:sp>
      <p:sp>
        <p:nvSpPr>
          <p:cNvPr id="5" name="TextBox 4">
            <a:extLst>
              <a:ext uri="{FF2B5EF4-FFF2-40B4-BE49-F238E27FC236}">
                <a16:creationId xmlns:a16="http://schemas.microsoft.com/office/drawing/2014/main" id="{F73CB72A-5EE2-B8C3-71DC-F0CDE4EAD7F0}"/>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4468534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8AE9-1573-8328-C2B8-FDE47E6F8A66}"/>
              </a:ext>
            </a:extLst>
          </p:cNvPr>
          <p:cNvSpPr>
            <a:spLocks noGrp="1"/>
          </p:cNvSpPr>
          <p:nvPr>
            <p:ph type="title"/>
          </p:nvPr>
        </p:nvSpPr>
        <p:spPr/>
        <p:txBody>
          <a:bodyPr/>
          <a:lstStyle/>
          <a:p>
            <a:r>
              <a:rPr lang="en-US" dirty="0"/>
              <a:t>MCQ – Multiple sclerosis 1</a:t>
            </a:r>
          </a:p>
        </p:txBody>
      </p:sp>
      <p:sp>
        <p:nvSpPr>
          <p:cNvPr id="3" name="Content Placeholder 2">
            <a:extLst>
              <a:ext uri="{FF2B5EF4-FFF2-40B4-BE49-F238E27FC236}">
                <a16:creationId xmlns:a16="http://schemas.microsoft.com/office/drawing/2014/main" id="{7694C060-F9AC-4D29-5667-AE4566A4A505}"/>
              </a:ext>
            </a:extLst>
          </p:cNvPr>
          <p:cNvSpPr>
            <a:spLocks noGrp="1"/>
          </p:cNvSpPr>
          <p:nvPr>
            <p:ph idx="1"/>
          </p:nvPr>
        </p:nvSpPr>
        <p:spPr/>
        <p:txBody>
          <a:bodyPr>
            <a:normAutofit lnSpcReduction="10000"/>
          </a:bodyPr>
          <a:lstStyle/>
          <a:p>
            <a:r>
              <a:rPr lang="en-US" b="1" dirty="0"/>
              <a:t>Which of the following is not a type of multiple sclerosis ?</a:t>
            </a:r>
          </a:p>
          <a:p>
            <a:pPr marL="914400" lvl="1" indent="-457200">
              <a:buFont typeface="+mj-lt"/>
              <a:buAutoNum type="alphaLcPeriod"/>
            </a:pPr>
            <a:r>
              <a:rPr lang="en-US" dirty="0"/>
              <a:t>Primary progressive MS </a:t>
            </a:r>
          </a:p>
          <a:p>
            <a:pPr marL="914400" lvl="1" indent="-457200">
              <a:buFont typeface="+mj-lt"/>
              <a:buAutoNum type="alphaLcPeriod"/>
            </a:pPr>
            <a:r>
              <a:rPr lang="en-US" dirty="0"/>
              <a:t>Secondary progressive MS with relapses</a:t>
            </a:r>
          </a:p>
          <a:p>
            <a:pPr marL="914400" lvl="1" indent="-457200">
              <a:buFont typeface="+mj-lt"/>
              <a:buAutoNum type="alphaLcPeriod"/>
            </a:pPr>
            <a:r>
              <a:rPr lang="en-US" dirty="0"/>
              <a:t>Relapsing remitting MS </a:t>
            </a:r>
          </a:p>
          <a:p>
            <a:pPr marL="914400" lvl="1" indent="-457200">
              <a:buFont typeface="+mj-lt"/>
              <a:buAutoNum type="alphaLcPeriod"/>
            </a:pPr>
            <a:r>
              <a:rPr lang="en-US" dirty="0">
                <a:solidFill>
                  <a:srgbClr val="FF0000"/>
                </a:solidFill>
              </a:rPr>
              <a:t>Intermitted progressive</a:t>
            </a:r>
          </a:p>
          <a:p>
            <a:pPr marL="914400" lvl="1" indent="-457200">
              <a:buFont typeface="+mj-lt"/>
              <a:buAutoNum type="alphaLcPeriod"/>
            </a:pPr>
            <a:r>
              <a:rPr lang="en-US" dirty="0"/>
              <a:t>Progressive releasing</a:t>
            </a:r>
          </a:p>
          <a:p>
            <a:r>
              <a:rPr lang="en-US" b="1" dirty="0"/>
              <a:t>The most common course of multiple sclerosis is:</a:t>
            </a:r>
          </a:p>
          <a:p>
            <a:pPr marL="914400" lvl="1" indent="-457200">
              <a:buFont typeface="+mj-lt"/>
              <a:buAutoNum type="alphaLcPeriod"/>
            </a:pPr>
            <a:r>
              <a:rPr lang="en-US" dirty="0"/>
              <a:t>Primary progressive MS </a:t>
            </a:r>
          </a:p>
          <a:p>
            <a:pPr marL="914400" lvl="1" indent="-457200">
              <a:buFont typeface="+mj-lt"/>
              <a:buAutoNum type="alphaLcPeriod"/>
            </a:pPr>
            <a:r>
              <a:rPr lang="en-US" dirty="0"/>
              <a:t>Secondary progressive MS </a:t>
            </a:r>
          </a:p>
          <a:p>
            <a:pPr marL="914400" lvl="1" indent="-457200">
              <a:buFont typeface="+mj-lt"/>
              <a:buAutoNum type="alphaLcPeriod"/>
            </a:pPr>
            <a:r>
              <a:rPr lang="en-US" dirty="0">
                <a:solidFill>
                  <a:srgbClr val="FF0000"/>
                </a:solidFill>
              </a:rPr>
              <a:t>Relapsing remitting MS </a:t>
            </a:r>
          </a:p>
          <a:p>
            <a:pPr marL="914400" lvl="1" indent="-457200">
              <a:buFont typeface="+mj-lt"/>
              <a:buAutoNum type="alphaLcPeriod"/>
            </a:pPr>
            <a:r>
              <a:rPr lang="en-US" dirty="0"/>
              <a:t>Neuromyelitis </a:t>
            </a:r>
            <a:r>
              <a:rPr lang="en-US" dirty="0" err="1"/>
              <a:t>optica</a:t>
            </a:r>
            <a:endParaRPr lang="en-US" dirty="0"/>
          </a:p>
          <a:p>
            <a:pPr marL="914400" lvl="1" indent="-457200">
              <a:buFont typeface="+mj-lt"/>
              <a:buAutoNum type="alphaLcPeriod"/>
            </a:pPr>
            <a:r>
              <a:rPr lang="en-US" dirty="0"/>
              <a:t>Relapsing on top of primary progressive</a:t>
            </a:r>
          </a:p>
        </p:txBody>
      </p:sp>
      <p:sp>
        <p:nvSpPr>
          <p:cNvPr id="4" name="TextBox 3">
            <a:extLst>
              <a:ext uri="{FF2B5EF4-FFF2-40B4-BE49-F238E27FC236}">
                <a16:creationId xmlns:a16="http://schemas.microsoft.com/office/drawing/2014/main" id="{DFE4CBC9-B542-9818-020D-1FF25D32C96A}"/>
              </a:ext>
            </a:extLst>
          </p:cNvPr>
          <p:cNvSpPr txBox="1"/>
          <p:nvPr/>
        </p:nvSpPr>
        <p:spPr>
          <a:xfrm>
            <a:off x="46655" y="357352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6A34E8B7-D44F-6002-B812-AB6DB457832E}"/>
              </a:ext>
            </a:extLst>
          </p:cNvPr>
          <p:cNvSpPr txBox="1"/>
          <p:nvPr/>
        </p:nvSpPr>
        <p:spPr>
          <a:xfrm>
            <a:off x="46655" y="133065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3255629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9549-A081-5B84-3073-7324466D70F0}"/>
              </a:ext>
            </a:extLst>
          </p:cNvPr>
          <p:cNvSpPr>
            <a:spLocks noGrp="1"/>
          </p:cNvSpPr>
          <p:nvPr>
            <p:ph type="title"/>
          </p:nvPr>
        </p:nvSpPr>
        <p:spPr/>
        <p:txBody>
          <a:bodyPr/>
          <a:lstStyle/>
          <a:p>
            <a:r>
              <a:rPr lang="en-US" dirty="0"/>
              <a:t>MCQ – Multiple sclerosis 2</a:t>
            </a:r>
          </a:p>
        </p:txBody>
      </p:sp>
      <p:sp>
        <p:nvSpPr>
          <p:cNvPr id="3" name="Content Placeholder 2">
            <a:extLst>
              <a:ext uri="{FF2B5EF4-FFF2-40B4-BE49-F238E27FC236}">
                <a16:creationId xmlns:a16="http://schemas.microsoft.com/office/drawing/2014/main" id="{528E0FAD-5683-8961-F35B-16503E1B5219}"/>
              </a:ext>
            </a:extLst>
          </p:cNvPr>
          <p:cNvSpPr>
            <a:spLocks noGrp="1"/>
          </p:cNvSpPr>
          <p:nvPr>
            <p:ph idx="1"/>
          </p:nvPr>
        </p:nvSpPr>
        <p:spPr>
          <a:xfrm>
            <a:off x="701040" y="1261896"/>
            <a:ext cx="10789920" cy="5120640"/>
          </a:xfrm>
        </p:spPr>
        <p:txBody>
          <a:bodyPr>
            <a:normAutofit fontScale="92500" lnSpcReduction="20000"/>
          </a:bodyPr>
          <a:lstStyle/>
          <a:p>
            <a:r>
              <a:rPr lang="en-US" sz="2800" b="1" dirty="0"/>
              <a:t>P</a:t>
            </a:r>
            <a:r>
              <a:rPr lang="x-none" sz="2800" b="1" dirty="0"/>
              <a:t>atient presented with optic neuritis and didn’t have any episode of neurological symptoms before, then MRI </a:t>
            </a:r>
            <a:r>
              <a:rPr lang="en-US" sz="2800" b="1" dirty="0"/>
              <a:t>suggest multiple sclerosis, what is the diagnosis ?</a:t>
            </a:r>
            <a:endParaRPr lang="x-none" sz="2800" b="1" dirty="0"/>
          </a:p>
          <a:p>
            <a:pPr marL="971550" lvl="1" indent="-514350">
              <a:buFont typeface="+mj-lt"/>
              <a:buAutoNum type="alphaUcPeriod"/>
            </a:pPr>
            <a:r>
              <a:rPr lang="x-none" dirty="0"/>
              <a:t>Relapsing remitting MS</a:t>
            </a:r>
          </a:p>
          <a:p>
            <a:pPr marL="971550" lvl="1" indent="-514350">
              <a:buFont typeface="+mj-lt"/>
              <a:buAutoNum type="alphaUcPeriod"/>
            </a:pPr>
            <a:r>
              <a:rPr lang="x-none" dirty="0"/>
              <a:t>Primary progressive </a:t>
            </a:r>
          </a:p>
          <a:p>
            <a:pPr marL="971550" lvl="1" indent="-514350">
              <a:buFont typeface="+mj-lt"/>
              <a:buAutoNum type="alphaUcPeriod"/>
            </a:pPr>
            <a:r>
              <a:rPr lang="x-none" dirty="0"/>
              <a:t>Secondary progressive </a:t>
            </a:r>
          </a:p>
          <a:p>
            <a:pPr marL="971550" lvl="1" indent="-514350">
              <a:buFont typeface="+mj-lt"/>
              <a:buAutoNum type="alphaUcPeriod"/>
            </a:pPr>
            <a:r>
              <a:rPr lang="x-none" dirty="0">
                <a:solidFill>
                  <a:srgbClr val="FF0000"/>
                </a:solidFill>
              </a:rPr>
              <a:t>Clinically isolated syndrome </a:t>
            </a:r>
          </a:p>
          <a:p>
            <a:pPr marL="971550" lvl="1" indent="-514350">
              <a:buFont typeface="+mj-lt"/>
              <a:buAutoNum type="alphaUcPeriod"/>
            </a:pPr>
            <a:r>
              <a:rPr lang="x-none" dirty="0"/>
              <a:t>Radiologically isolated syndrome</a:t>
            </a:r>
            <a:endParaRPr lang="en-US" dirty="0"/>
          </a:p>
          <a:p>
            <a:r>
              <a:rPr lang="en-US" b="1" dirty="0"/>
              <a:t>A patient had head trauma and MRI was performed. Lesions consistent with multiple sclerosis were seen in his MRI. what is the patient diagnosis ?</a:t>
            </a:r>
          </a:p>
          <a:p>
            <a:pPr marL="914400" lvl="1" indent="-457200">
              <a:buFont typeface="+mj-lt"/>
              <a:buAutoNum type="alphaLcPeriod"/>
            </a:pPr>
            <a:r>
              <a:rPr lang="en-US" dirty="0"/>
              <a:t>Relapsing remitting multiple sclerosis</a:t>
            </a:r>
          </a:p>
          <a:p>
            <a:pPr marL="914400" lvl="1" indent="-457200">
              <a:buFont typeface="+mj-lt"/>
              <a:buAutoNum type="alphaLcPeriod"/>
            </a:pPr>
            <a:r>
              <a:rPr lang="en-US" dirty="0"/>
              <a:t>Clinically isolated syndrome</a:t>
            </a:r>
          </a:p>
          <a:p>
            <a:pPr marL="914400" lvl="1" indent="-457200">
              <a:buFont typeface="+mj-lt"/>
              <a:buAutoNum type="alphaLcPeriod"/>
            </a:pPr>
            <a:r>
              <a:rPr lang="en-US" dirty="0">
                <a:solidFill>
                  <a:srgbClr val="FF0000"/>
                </a:solidFill>
              </a:rPr>
              <a:t>Radiologically isolated syndrome</a:t>
            </a:r>
          </a:p>
          <a:p>
            <a:pPr marL="914400" lvl="1" indent="-457200">
              <a:buFont typeface="+mj-lt"/>
              <a:buAutoNum type="alphaLcPeriod"/>
            </a:pPr>
            <a:r>
              <a:rPr lang="en-US" dirty="0"/>
              <a:t>Possible multiple sclerosis</a:t>
            </a:r>
          </a:p>
          <a:p>
            <a:pPr marL="914400" lvl="1" indent="-457200">
              <a:buFont typeface="+mj-lt"/>
              <a:buAutoNum type="alphaLcPeriod"/>
            </a:pPr>
            <a:r>
              <a:rPr lang="en-US" dirty="0"/>
              <a:t>Probable multiple sclerosis </a:t>
            </a:r>
          </a:p>
        </p:txBody>
      </p:sp>
      <p:sp>
        <p:nvSpPr>
          <p:cNvPr id="4" name="TextBox 3">
            <a:extLst>
              <a:ext uri="{FF2B5EF4-FFF2-40B4-BE49-F238E27FC236}">
                <a16:creationId xmlns:a16="http://schemas.microsoft.com/office/drawing/2014/main" id="{CEE16181-FE99-1CB2-F1A3-E0C3F2E19EE9}"/>
              </a:ext>
            </a:extLst>
          </p:cNvPr>
          <p:cNvSpPr txBox="1"/>
          <p:nvPr/>
        </p:nvSpPr>
        <p:spPr>
          <a:xfrm>
            <a:off x="46655" y="3587897"/>
            <a:ext cx="729722" cy="261610"/>
          </a:xfrm>
          <a:prstGeom prst="rect">
            <a:avLst/>
          </a:prstGeom>
          <a:noFill/>
          <a:ln>
            <a:solidFill>
              <a:srgbClr val="FF0000"/>
            </a:solidFill>
          </a:ln>
        </p:spPr>
        <p:txBody>
          <a:bodyPr wrap="square" rtlCol="0">
            <a:spAutoFit/>
          </a:bodyPr>
          <a:lstStyle/>
          <a:p>
            <a:pPr algn="ctr" rtl="1"/>
            <a:r>
              <a:rPr lang="ar-JO" sz="1100" b="1" dirty="0" err="1">
                <a:solidFill>
                  <a:srgbClr val="FF0000"/>
                </a:solidFill>
              </a:rPr>
              <a:t>فاينل</a:t>
            </a:r>
            <a:r>
              <a:rPr lang="ar-JO" sz="1100" b="1" dirty="0">
                <a:solidFill>
                  <a:srgbClr val="FF0000"/>
                </a:solidFill>
              </a:rPr>
              <a:t> (</a:t>
            </a:r>
            <a:r>
              <a:rPr lang="en-US" sz="1100" b="1" dirty="0">
                <a:solidFill>
                  <a:srgbClr val="FF0000"/>
                </a:solidFill>
              </a:rPr>
              <a:t>1</a:t>
            </a:r>
            <a:r>
              <a:rPr lang="ar-JO" sz="1100" b="1" dirty="0">
                <a:solidFill>
                  <a:srgbClr val="FF0000"/>
                </a:solidFill>
              </a:rPr>
              <a:t>)</a:t>
            </a:r>
            <a:endParaRPr lang="en-US" sz="1100" b="1" dirty="0">
              <a:solidFill>
                <a:srgbClr val="FF0000"/>
              </a:solidFill>
            </a:endParaRPr>
          </a:p>
        </p:txBody>
      </p:sp>
      <p:sp>
        <p:nvSpPr>
          <p:cNvPr id="6" name="TextBox 5">
            <a:extLst>
              <a:ext uri="{FF2B5EF4-FFF2-40B4-BE49-F238E27FC236}">
                <a16:creationId xmlns:a16="http://schemas.microsoft.com/office/drawing/2014/main" id="{61876AB8-8F93-8C8F-07FA-A7F238D83E35}"/>
              </a:ext>
            </a:extLst>
          </p:cNvPr>
          <p:cNvSpPr txBox="1"/>
          <p:nvPr/>
        </p:nvSpPr>
        <p:spPr>
          <a:xfrm>
            <a:off x="46655" y="3894368"/>
            <a:ext cx="729722" cy="261610"/>
          </a:xfrm>
          <a:prstGeom prst="rect">
            <a:avLst/>
          </a:prstGeom>
          <a:noFill/>
          <a:ln>
            <a:solidFill>
              <a:srgbClr val="FF0000"/>
            </a:solidFill>
          </a:ln>
        </p:spPr>
        <p:txBody>
          <a:bodyPr wrap="square" rtlCol="0">
            <a:spAutoFit/>
          </a:bodyPr>
          <a:lstStyle/>
          <a:p>
            <a:pPr algn="ctr" rtl="1"/>
            <a:r>
              <a:rPr lang="ar-JO" sz="1100" b="1" dirty="0">
                <a:solidFill>
                  <a:srgbClr val="FF0000"/>
                </a:solidFill>
              </a:rPr>
              <a:t>سنوات (</a:t>
            </a:r>
            <a:r>
              <a:rPr lang="en-US" sz="1100" b="1" dirty="0">
                <a:solidFill>
                  <a:srgbClr val="FF0000"/>
                </a:solidFill>
              </a:rPr>
              <a:t>2</a:t>
            </a:r>
            <a:r>
              <a:rPr lang="ar-JO" sz="1100" b="1" dirty="0">
                <a:solidFill>
                  <a:srgbClr val="FF0000"/>
                </a:solidFill>
              </a:rPr>
              <a:t>)</a:t>
            </a:r>
            <a:endParaRPr lang="en-US" sz="1100" b="1" dirty="0">
              <a:solidFill>
                <a:srgbClr val="FF0000"/>
              </a:solidFill>
            </a:endParaRPr>
          </a:p>
        </p:txBody>
      </p:sp>
      <p:sp>
        <p:nvSpPr>
          <p:cNvPr id="5" name="TextBox 4">
            <a:extLst>
              <a:ext uri="{FF2B5EF4-FFF2-40B4-BE49-F238E27FC236}">
                <a16:creationId xmlns:a16="http://schemas.microsoft.com/office/drawing/2014/main" id="{856D8BA6-2674-0438-8635-03CD41C3FE7A}"/>
              </a:ext>
            </a:extLst>
          </p:cNvPr>
          <p:cNvSpPr txBox="1"/>
          <p:nvPr/>
        </p:nvSpPr>
        <p:spPr>
          <a:xfrm>
            <a:off x="46655" y="1263314"/>
            <a:ext cx="729722" cy="261610"/>
          </a:xfrm>
          <a:prstGeom prst="rect">
            <a:avLst/>
          </a:prstGeom>
          <a:noFill/>
          <a:ln>
            <a:solidFill>
              <a:srgbClr val="FF0000"/>
            </a:solidFill>
          </a:ln>
        </p:spPr>
        <p:txBody>
          <a:bodyPr wrap="square" rtlCol="0">
            <a:spAutoFit/>
          </a:bodyPr>
          <a:lstStyle/>
          <a:p>
            <a:pPr algn="ctr" rtl="1"/>
            <a:r>
              <a:rPr lang="ar-JO" sz="1100" b="1" dirty="0">
                <a:solidFill>
                  <a:srgbClr val="FF0000"/>
                </a:solidFill>
              </a:rPr>
              <a:t>سنوات (</a:t>
            </a:r>
            <a:r>
              <a:rPr lang="en-US" sz="1100" b="1" dirty="0">
                <a:solidFill>
                  <a:srgbClr val="FF0000"/>
                </a:solidFill>
              </a:rPr>
              <a:t>3</a:t>
            </a:r>
            <a:r>
              <a:rPr lang="ar-JO" sz="1100" b="1" dirty="0">
                <a:solidFill>
                  <a:srgbClr val="FF0000"/>
                </a:solidFill>
              </a:rPr>
              <a:t>)</a:t>
            </a:r>
            <a:endParaRPr lang="en-US" sz="1100" b="1" dirty="0">
              <a:solidFill>
                <a:srgbClr val="FF0000"/>
              </a:solidFill>
            </a:endParaRPr>
          </a:p>
        </p:txBody>
      </p:sp>
    </p:spTree>
    <p:extLst>
      <p:ext uri="{BB962C8B-B14F-4D97-AF65-F5344CB8AC3E}">
        <p14:creationId xmlns:p14="http://schemas.microsoft.com/office/powerpoint/2010/main" val="4091123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CA62-B5C9-358F-8C4E-A42DCE8A9417}"/>
              </a:ext>
            </a:extLst>
          </p:cNvPr>
          <p:cNvSpPr>
            <a:spLocks noGrp="1"/>
          </p:cNvSpPr>
          <p:nvPr>
            <p:ph type="title"/>
          </p:nvPr>
        </p:nvSpPr>
        <p:spPr/>
        <p:txBody>
          <a:bodyPr/>
          <a:lstStyle/>
          <a:p>
            <a:r>
              <a:rPr lang="en-US" dirty="0"/>
              <a:t>MCQ – Aphasias</a:t>
            </a:r>
          </a:p>
        </p:txBody>
      </p:sp>
      <p:sp>
        <p:nvSpPr>
          <p:cNvPr id="3" name="Content Placeholder 2">
            <a:extLst>
              <a:ext uri="{FF2B5EF4-FFF2-40B4-BE49-F238E27FC236}">
                <a16:creationId xmlns:a16="http://schemas.microsoft.com/office/drawing/2014/main" id="{33839FB3-BC7A-12F3-6D42-343B3C33883F}"/>
              </a:ext>
            </a:extLst>
          </p:cNvPr>
          <p:cNvSpPr>
            <a:spLocks noGrp="1"/>
          </p:cNvSpPr>
          <p:nvPr>
            <p:ph idx="1"/>
          </p:nvPr>
        </p:nvSpPr>
        <p:spPr/>
        <p:txBody>
          <a:bodyPr>
            <a:normAutofit/>
          </a:bodyPr>
          <a:lstStyle/>
          <a:p>
            <a:r>
              <a:rPr lang="en-US" b="1" dirty="0"/>
              <a:t>Which of the following is wrongly paired ?</a:t>
            </a:r>
          </a:p>
          <a:p>
            <a:pPr marL="971550" lvl="1" indent="-514350">
              <a:buFont typeface="+mj-lt"/>
              <a:buAutoNum type="alphaLcPeriod"/>
            </a:pPr>
            <a:r>
              <a:rPr lang="en-US" dirty="0"/>
              <a:t>Broca’s aphasia – Impaired grammar</a:t>
            </a:r>
          </a:p>
          <a:p>
            <a:pPr marL="971550" lvl="1" indent="-514350">
              <a:buFont typeface="+mj-lt"/>
              <a:buAutoNum type="alphaLcPeriod"/>
            </a:pPr>
            <a:r>
              <a:rPr lang="en-US" dirty="0">
                <a:solidFill>
                  <a:srgbClr val="FF0000"/>
                </a:solidFill>
              </a:rPr>
              <a:t>Sensory aphasia – Preserved comprehension</a:t>
            </a:r>
          </a:p>
          <a:p>
            <a:pPr marL="971550" lvl="1" indent="-514350">
              <a:buFont typeface="+mj-lt"/>
              <a:buAutoNum type="alphaLcPeriod"/>
            </a:pPr>
            <a:r>
              <a:rPr lang="en-US" dirty="0"/>
              <a:t>Transcortical aphasia – Preserved repetition</a:t>
            </a:r>
          </a:p>
          <a:p>
            <a:pPr marL="971550" lvl="1" indent="-514350">
              <a:buFont typeface="+mj-lt"/>
              <a:buAutoNum type="alphaLcPeriod"/>
            </a:pPr>
            <a:r>
              <a:rPr lang="en-US" dirty="0"/>
              <a:t>Wernicke’s aphasia – Fluent speech</a:t>
            </a:r>
          </a:p>
          <a:p>
            <a:r>
              <a:rPr lang="en-US" b="1" dirty="0"/>
              <a:t>Patient with non fluent speech, Grammar errors</a:t>
            </a:r>
          </a:p>
          <a:p>
            <a:pPr marL="971550" lvl="1" indent="-514350">
              <a:buFont typeface="+mj-lt"/>
              <a:buAutoNum type="alphaLcPeriod"/>
            </a:pPr>
            <a:r>
              <a:rPr lang="en-US" dirty="0">
                <a:solidFill>
                  <a:srgbClr val="FF0000"/>
                </a:solidFill>
              </a:rPr>
              <a:t>Broca’s aphasia</a:t>
            </a:r>
          </a:p>
          <a:p>
            <a:pPr marL="971550" lvl="1" indent="-514350">
              <a:buFont typeface="+mj-lt"/>
              <a:buAutoNum type="alphaLcPeriod"/>
            </a:pPr>
            <a:r>
              <a:rPr lang="en-US" dirty="0"/>
              <a:t>Wernicke’s aphasia</a:t>
            </a:r>
          </a:p>
          <a:p>
            <a:pPr marL="971550" lvl="1" indent="-514350">
              <a:buFont typeface="+mj-lt"/>
              <a:buAutoNum type="alphaLcPeriod"/>
            </a:pPr>
            <a:r>
              <a:rPr lang="en-US" dirty="0"/>
              <a:t>Transcortical aphasia</a:t>
            </a:r>
          </a:p>
          <a:p>
            <a:pPr marL="971550" lvl="1" indent="-514350">
              <a:buFont typeface="+mj-lt"/>
              <a:buAutoNum type="alphaLcPeriod"/>
            </a:pPr>
            <a:r>
              <a:rPr lang="en-US" dirty="0"/>
              <a:t>Global aphasia</a:t>
            </a:r>
          </a:p>
          <a:p>
            <a:pPr marL="971550" lvl="1" indent="-514350">
              <a:buFont typeface="+mj-lt"/>
              <a:buAutoNum type="alphaLcPeriod"/>
            </a:pPr>
            <a:r>
              <a:rPr lang="en-US" dirty="0"/>
              <a:t>Conductive aphasia</a:t>
            </a:r>
          </a:p>
        </p:txBody>
      </p:sp>
      <p:sp>
        <p:nvSpPr>
          <p:cNvPr id="4" name="TextBox 3">
            <a:extLst>
              <a:ext uri="{FF2B5EF4-FFF2-40B4-BE49-F238E27FC236}">
                <a16:creationId xmlns:a16="http://schemas.microsoft.com/office/drawing/2014/main" id="{3A591DA6-ADF2-7768-BCD7-162F44833F0A}"/>
              </a:ext>
            </a:extLst>
          </p:cNvPr>
          <p:cNvSpPr txBox="1"/>
          <p:nvPr/>
        </p:nvSpPr>
        <p:spPr>
          <a:xfrm>
            <a:off x="55986" y="343492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E684276F-8B99-8B1E-6DB5-4C5640FD7343}"/>
              </a:ext>
            </a:extLst>
          </p:cNvPr>
          <p:cNvSpPr txBox="1"/>
          <p:nvPr/>
        </p:nvSpPr>
        <p:spPr>
          <a:xfrm>
            <a:off x="55986" y="134211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26058762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DF49-3C95-91CA-1C3A-2E1CE479CE75}"/>
              </a:ext>
            </a:extLst>
          </p:cNvPr>
          <p:cNvSpPr>
            <a:spLocks noGrp="1"/>
          </p:cNvSpPr>
          <p:nvPr>
            <p:ph type="title"/>
          </p:nvPr>
        </p:nvSpPr>
        <p:spPr/>
        <p:txBody>
          <a:bodyPr/>
          <a:lstStyle/>
          <a:p>
            <a:r>
              <a:rPr lang="en-US" dirty="0"/>
              <a:t>MCQ – Multiple sclerosis 3</a:t>
            </a:r>
          </a:p>
        </p:txBody>
      </p:sp>
      <p:sp>
        <p:nvSpPr>
          <p:cNvPr id="3" name="Content Placeholder 2">
            <a:extLst>
              <a:ext uri="{FF2B5EF4-FFF2-40B4-BE49-F238E27FC236}">
                <a16:creationId xmlns:a16="http://schemas.microsoft.com/office/drawing/2014/main" id="{C92707C6-2074-0945-EDE8-3F1931D5B046}"/>
              </a:ext>
            </a:extLst>
          </p:cNvPr>
          <p:cNvSpPr>
            <a:spLocks noGrp="1"/>
          </p:cNvSpPr>
          <p:nvPr>
            <p:ph idx="1"/>
          </p:nvPr>
        </p:nvSpPr>
        <p:spPr/>
        <p:txBody>
          <a:bodyPr/>
          <a:lstStyle/>
          <a:p>
            <a:r>
              <a:rPr lang="en-US" sz="2600" b="1" dirty="0"/>
              <a:t>35 y old female patient has MS from 15 y. from one year she was able to walk 300m now she came on wheelchair. What is the type of his disease? </a:t>
            </a:r>
          </a:p>
          <a:p>
            <a:pPr marL="914400" lvl="1" indent="-457200">
              <a:buFont typeface="+mj-lt"/>
              <a:buAutoNum type="alphaLcPeriod"/>
            </a:pPr>
            <a:r>
              <a:rPr lang="en-US" dirty="0"/>
              <a:t>Primary progressive MS </a:t>
            </a:r>
          </a:p>
          <a:p>
            <a:pPr marL="914400" lvl="1" indent="-457200">
              <a:buFont typeface="+mj-lt"/>
              <a:buAutoNum type="alphaLcPeriod"/>
            </a:pPr>
            <a:r>
              <a:rPr lang="en-US" dirty="0">
                <a:solidFill>
                  <a:srgbClr val="FF0000"/>
                </a:solidFill>
              </a:rPr>
              <a:t>Secondary progressive MS </a:t>
            </a:r>
          </a:p>
          <a:p>
            <a:pPr marL="914400" lvl="1" indent="-457200">
              <a:buFont typeface="+mj-lt"/>
              <a:buAutoNum type="alphaLcPeriod"/>
            </a:pPr>
            <a:r>
              <a:rPr lang="en-US" dirty="0"/>
              <a:t>Relapsing remitting MS </a:t>
            </a:r>
          </a:p>
          <a:p>
            <a:pPr marL="914400" lvl="1" indent="-457200">
              <a:buFont typeface="+mj-lt"/>
              <a:buAutoNum type="alphaLcPeriod"/>
            </a:pPr>
            <a:r>
              <a:rPr lang="en-US" dirty="0"/>
              <a:t>Progressive releasing MS </a:t>
            </a:r>
          </a:p>
          <a:p>
            <a:endParaRPr lang="en-US" dirty="0"/>
          </a:p>
        </p:txBody>
      </p:sp>
      <p:sp>
        <p:nvSpPr>
          <p:cNvPr id="4" name="TextBox 3">
            <a:extLst>
              <a:ext uri="{FF2B5EF4-FFF2-40B4-BE49-F238E27FC236}">
                <a16:creationId xmlns:a16="http://schemas.microsoft.com/office/drawing/2014/main" id="{47886BDF-BFFC-CCF7-DA2F-D85023371825}"/>
              </a:ext>
            </a:extLst>
          </p:cNvPr>
          <p:cNvSpPr txBox="1"/>
          <p:nvPr/>
        </p:nvSpPr>
        <p:spPr>
          <a:xfrm>
            <a:off x="46655" y="133065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74886159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6DE9-E199-FCD3-0A72-A911F10BF5C5}"/>
              </a:ext>
            </a:extLst>
          </p:cNvPr>
          <p:cNvSpPr>
            <a:spLocks noGrp="1"/>
          </p:cNvSpPr>
          <p:nvPr>
            <p:ph type="title"/>
          </p:nvPr>
        </p:nvSpPr>
        <p:spPr/>
        <p:txBody>
          <a:bodyPr/>
          <a:lstStyle/>
          <a:p>
            <a:r>
              <a:rPr lang="en-US" dirty="0"/>
              <a:t>MCQ – Multiple sclerosis</a:t>
            </a:r>
          </a:p>
        </p:txBody>
      </p:sp>
      <p:sp>
        <p:nvSpPr>
          <p:cNvPr id="3" name="Content Placeholder 2">
            <a:extLst>
              <a:ext uri="{FF2B5EF4-FFF2-40B4-BE49-F238E27FC236}">
                <a16:creationId xmlns:a16="http://schemas.microsoft.com/office/drawing/2014/main" id="{DCF91E9B-79B1-F3C8-7CA3-6B8A9D45BBA8}"/>
              </a:ext>
            </a:extLst>
          </p:cNvPr>
          <p:cNvSpPr>
            <a:spLocks noGrp="1"/>
          </p:cNvSpPr>
          <p:nvPr>
            <p:ph idx="1"/>
          </p:nvPr>
        </p:nvSpPr>
        <p:spPr>
          <a:xfrm>
            <a:off x="838200" y="1305026"/>
            <a:ext cx="7092820" cy="4871938"/>
          </a:xfrm>
        </p:spPr>
        <p:txBody>
          <a:bodyPr>
            <a:normAutofit/>
          </a:bodyPr>
          <a:lstStyle/>
          <a:p>
            <a:r>
              <a:rPr lang="en-US" b="1" dirty="0"/>
              <a:t>Last year, patient suffered from lower limb weakness that improved spontaneously after several weeks ?</a:t>
            </a:r>
          </a:p>
          <a:p>
            <a:pPr marL="914400" lvl="1" indent="-457200">
              <a:buFont typeface="+mj-lt"/>
              <a:buAutoNum type="alphaUcPeriod"/>
            </a:pPr>
            <a:r>
              <a:rPr lang="en-US" dirty="0">
                <a:solidFill>
                  <a:srgbClr val="FF0000"/>
                </a:solidFill>
              </a:rPr>
              <a:t>Relapsing remitting </a:t>
            </a:r>
          </a:p>
          <a:p>
            <a:pPr marL="914400" lvl="1" indent="-457200">
              <a:buFont typeface="+mj-lt"/>
              <a:buAutoNum type="alphaUcPeriod"/>
            </a:pPr>
            <a:r>
              <a:rPr lang="en-US" dirty="0"/>
              <a:t>secondary progressive </a:t>
            </a:r>
          </a:p>
          <a:p>
            <a:pPr marL="914400" lvl="1" indent="-457200">
              <a:buFont typeface="+mj-lt"/>
              <a:buAutoNum type="alphaUcPeriod"/>
            </a:pPr>
            <a:r>
              <a:rPr lang="en-US" dirty="0"/>
              <a:t>isolated radiological</a:t>
            </a:r>
          </a:p>
          <a:p>
            <a:pPr marL="914400" lvl="1" indent="-457200">
              <a:buFont typeface="+mj-lt"/>
              <a:buAutoNum type="alphaUcPeriod"/>
            </a:pPr>
            <a:r>
              <a:rPr lang="en-US" dirty="0"/>
              <a:t>isolated clinical </a:t>
            </a:r>
            <a:br>
              <a:rPr lang="en-US" dirty="0"/>
            </a:br>
            <a:endParaRPr lang="en-US" dirty="0"/>
          </a:p>
        </p:txBody>
      </p:sp>
      <p:sp>
        <p:nvSpPr>
          <p:cNvPr id="5" name="TextBox 4">
            <a:extLst>
              <a:ext uri="{FF2B5EF4-FFF2-40B4-BE49-F238E27FC236}">
                <a16:creationId xmlns:a16="http://schemas.microsoft.com/office/drawing/2014/main" id="{CCB281A8-4377-F662-1933-CBF8A9FBF3FC}"/>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9" name="Picture 8">
            <a:extLst>
              <a:ext uri="{FF2B5EF4-FFF2-40B4-BE49-F238E27FC236}">
                <a16:creationId xmlns:a16="http://schemas.microsoft.com/office/drawing/2014/main" id="{FC12C7EF-33EB-3583-6BE6-19AE543BBEB4}"/>
              </a:ext>
            </a:extLst>
          </p:cNvPr>
          <p:cNvPicPr>
            <a:picLocks noChangeAspect="1"/>
          </p:cNvPicPr>
          <p:nvPr/>
        </p:nvPicPr>
        <p:blipFill>
          <a:blip r:embed="rId2"/>
          <a:stretch>
            <a:fillRect/>
          </a:stretch>
        </p:blipFill>
        <p:spPr>
          <a:xfrm>
            <a:off x="8067771" y="1305026"/>
            <a:ext cx="3286029" cy="3450635"/>
          </a:xfrm>
          <a:prstGeom prst="rect">
            <a:avLst/>
          </a:prstGeom>
        </p:spPr>
      </p:pic>
    </p:spTree>
    <p:extLst>
      <p:ext uri="{BB962C8B-B14F-4D97-AF65-F5344CB8AC3E}">
        <p14:creationId xmlns:p14="http://schemas.microsoft.com/office/powerpoint/2010/main" val="197694265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80C3-FA5A-C314-54C9-E51868670F59}"/>
              </a:ext>
            </a:extLst>
          </p:cNvPr>
          <p:cNvSpPr>
            <a:spLocks noGrp="1"/>
          </p:cNvSpPr>
          <p:nvPr>
            <p:ph type="ctrTitle"/>
          </p:nvPr>
        </p:nvSpPr>
        <p:spPr/>
        <p:txBody>
          <a:bodyPr>
            <a:normAutofit fontScale="90000"/>
          </a:bodyPr>
          <a:lstStyle/>
          <a:p>
            <a:r>
              <a:rPr lang="en-US" dirty="0"/>
              <a:t>Management</a:t>
            </a:r>
          </a:p>
        </p:txBody>
      </p:sp>
      <p:sp>
        <p:nvSpPr>
          <p:cNvPr id="3" name="Subtitle 2">
            <a:extLst>
              <a:ext uri="{FF2B5EF4-FFF2-40B4-BE49-F238E27FC236}">
                <a16:creationId xmlns:a16="http://schemas.microsoft.com/office/drawing/2014/main" id="{17CD36AE-EFE5-5F26-DF5D-00490E9554D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75659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96F0-4F18-08F4-9613-CEC118E95639}"/>
              </a:ext>
            </a:extLst>
          </p:cNvPr>
          <p:cNvSpPr>
            <a:spLocks noGrp="1"/>
          </p:cNvSpPr>
          <p:nvPr>
            <p:ph type="title"/>
          </p:nvPr>
        </p:nvSpPr>
        <p:spPr/>
        <p:txBody>
          <a:bodyPr/>
          <a:lstStyle/>
          <a:p>
            <a:r>
              <a:rPr lang="en-US" dirty="0"/>
              <a:t>General principals</a:t>
            </a:r>
          </a:p>
        </p:txBody>
      </p:sp>
      <p:sp>
        <p:nvSpPr>
          <p:cNvPr id="3" name="Content Placeholder 2">
            <a:extLst>
              <a:ext uri="{FF2B5EF4-FFF2-40B4-BE49-F238E27FC236}">
                <a16:creationId xmlns:a16="http://schemas.microsoft.com/office/drawing/2014/main" id="{1E49ECA4-672E-C9EB-C0AB-4159E4E5BFA8}"/>
              </a:ext>
            </a:extLst>
          </p:cNvPr>
          <p:cNvSpPr>
            <a:spLocks noGrp="1"/>
          </p:cNvSpPr>
          <p:nvPr>
            <p:ph idx="1"/>
          </p:nvPr>
        </p:nvSpPr>
        <p:spPr>
          <a:xfrm>
            <a:off x="679330" y="1305026"/>
            <a:ext cx="10833340" cy="4871938"/>
          </a:xfrm>
        </p:spPr>
        <p:txBody>
          <a:bodyPr>
            <a:normAutofit/>
          </a:bodyPr>
          <a:lstStyle/>
          <a:p>
            <a:r>
              <a:rPr lang="en-US" sz="2600" b="1" dirty="0"/>
              <a:t>Acute exacerbations</a:t>
            </a:r>
            <a:r>
              <a:rPr lang="en-US" sz="2600" dirty="0"/>
              <a:t>: Treat all acute exacerbations that affect physical functioning.</a:t>
            </a:r>
          </a:p>
          <a:p>
            <a:pPr lvl="1"/>
            <a:r>
              <a:rPr lang="en-US" dirty="0"/>
              <a:t>First line: high-dose IV or PO </a:t>
            </a:r>
            <a:r>
              <a:rPr lang="en-US" dirty="0">
                <a:solidFill>
                  <a:srgbClr val="FF0000"/>
                </a:solidFill>
              </a:rPr>
              <a:t>glucocorticoids</a:t>
            </a:r>
            <a:r>
              <a:rPr lang="en-US" dirty="0"/>
              <a:t> (e.g., methylprednisolone)</a:t>
            </a:r>
          </a:p>
          <a:p>
            <a:pPr lvl="1"/>
            <a:r>
              <a:rPr lang="en-US" dirty="0"/>
              <a:t>Alternatives: plasmapheresis or adrenocorticotropic hormone (ACTH) gel</a:t>
            </a:r>
          </a:p>
          <a:p>
            <a:r>
              <a:rPr lang="en-US" sz="2600" b="1" dirty="0"/>
              <a:t>Long-term management</a:t>
            </a:r>
            <a:r>
              <a:rPr lang="en-US" sz="2600" dirty="0"/>
              <a:t>: Combine pharmacological and nonpharmacological measures to prevent exacerbations and improve quality of life.</a:t>
            </a:r>
          </a:p>
          <a:p>
            <a:pPr lvl="1"/>
            <a:r>
              <a:rPr lang="en-US" dirty="0"/>
              <a:t>Disease-modifying MS therapy</a:t>
            </a:r>
          </a:p>
          <a:p>
            <a:pPr lvl="1"/>
            <a:r>
              <a:rPr lang="en-US" dirty="0"/>
              <a:t>Lifestyle modifications (e.g., exercise, smoking cessation) and management of comorbidities (e.g., cardiovascular disease, sleep disorders)</a:t>
            </a:r>
          </a:p>
          <a:p>
            <a:pPr lvl="1"/>
            <a:r>
              <a:rPr lang="en-US" dirty="0"/>
              <a:t>Vitamin D supplementation may be beneficial.</a:t>
            </a:r>
          </a:p>
          <a:p>
            <a:pPr lvl="1"/>
            <a:r>
              <a:rPr lang="en-US" dirty="0"/>
              <a:t>Management of symptoms (e.g., spasticity, pain, bowel and bladder dysfunction)</a:t>
            </a:r>
          </a:p>
        </p:txBody>
      </p:sp>
      <p:sp>
        <p:nvSpPr>
          <p:cNvPr id="4" name="TextBox 3">
            <a:extLst>
              <a:ext uri="{FF2B5EF4-FFF2-40B4-BE49-F238E27FC236}">
                <a16:creationId xmlns:a16="http://schemas.microsoft.com/office/drawing/2014/main" id="{8FD37682-F019-DBDE-C7D2-2B9A4F1CF7D6}"/>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47633521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D1C16-CF3B-CE66-C05B-8AC4DFC3ECDE}"/>
              </a:ext>
            </a:extLst>
          </p:cNvPr>
          <p:cNvSpPr>
            <a:spLocks noGrp="1"/>
          </p:cNvSpPr>
          <p:nvPr>
            <p:ph type="title"/>
          </p:nvPr>
        </p:nvSpPr>
        <p:spPr/>
        <p:txBody>
          <a:bodyPr/>
          <a:lstStyle/>
          <a:p>
            <a:r>
              <a:rPr lang="en-US" dirty="0"/>
              <a:t>MCQ – MS Management</a:t>
            </a:r>
          </a:p>
        </p:txBody>
      </p:sp>
      <p:sp>
        <p:nvSpPr>
          <p:cNvPr id="3" name="Content Placeholder 2">
            <a:extLst>
              <a:ext uri="{FF2B5EF4-FFF2-40B4-BE49-F238E27FC236}">
                <a16:creationId xmlns:a16="http://schemas.microsoft.com/office/drawing/2014/main" id="{16A338DA-172C-D1BE-AA8E-DB4F6F71B4B2}"/>
              </a:ext>
            </a:extLst>
          </p:cNvPr>
          <p:cNvSpPr>
            <a:spLocks noGrp="1"/>
          </p:cNvSpPr>
          <p:nvPr>
            <p:ph idx="1"/>
          </p:nvPr>
        </p:nvSpPr>
        <p:spPr/>
        <p:txBody>
          <a:bodyPr/>
          <a:lstStyle/>
          <a:p>
            <a:r>
              <a:rPr lang="en-US" b="1" dirty="0"/>
              <a:t>A female patient came with eye pain and burring of vision for the last few days. On examination is no defect. brain MRI was normal. What is the best next option ? </a:t>
            </a:r>
          </a:p>
          <a:p>
            <a:pPr marL="914400" lvl="1" indent="-457200">
              <a:buFont typeface="+mj-lt"/>
              <a:buAutoNum type="alphaLcPeriod"/>
            </a:pPr>
            <a:r>
              <a:rPr lang="en-US" dirty="0">
                <a:solidFill>
                  <a:srgbClr val="FF0000"/>
                </a:solidFill>
              </a:rPr>
              <a:t>IV methylprednisolone followed by oral tapering</a:t>
            </a:r>
          </a:p>
          <a:p>
            <a:pPr marL="914400" lvl="1" indent="-457200">
              <a:buFont typeface="+mj-lt"/>
              <a:buAutoNum type="alphaLcPeriod"/>
            </a:pPr>
            <a:r>
              <a:rPr lang="en-US" dirty="0"/>
              <a:t>Oral prednisolone </a:t>
            </a:r>
          </a:p>
          <a:p>
            <a:pPr marL="914400" lvl="1" indent="-457200">
              <a:buFont typeface="+mj-lt"/>
              <a:buAutoNum type="alphaLcPeriod"/>
            </a:pPr>
            <a:r>
              <a:rPr lang="en-US" dirty="0"/>
              <a:t>Lumbar puncture </a:t>
            </a:r>
          </a:p>
          <a:p>
            <a:pPr marL="914400" lvl="1" indent="-457200">
              <a:buFont typeface="+mj-lt"/>
              <a:buAutoNum type="alphaLcPeriod"/>
            </a:pPr>
            <a:r>
              <a:rPr lang="en-US" dirty="0"/>
              <a:t>Brain MRI with contrast </a:t>
            </a:r>
          </a:p>
          <a:p>
            <a:pPr marL="914400" lvl="1" indent="-457200">
              <a:buFont typeface="+mj-lt"/>
              <a:buAutoNum type="alphaLcPeriod"/>
            </a:pPr>
            <a:r>
              <a:rPr lang="en-US" dirty="0"/>
              <a:t>Repeat MRI in 6 months</a:t>
            </a:r>
          </a:p>
        </p:txBody>
      </p:sp>
      <p:sp>
        <p:nvSpPr>
          <p:cNvPr id="4" name="TextBox 3">
            <a:extLst>
              <a:ext uri="{FF2B5EF4-FFF2-40B4-BE49-F238E27FC236}">
                <a16:creationId xmlns:a16="http://schemas.microsoft.com/office/drawing/2014/main" id="{51D1C369-F3B4-DC77-3EDB-B98CF81332F9}"/>
              </a:ext>
            </a:extLst>
          </p:cNvPr>
          <p:cNvSpPr txBox="1"/>
          <p:nvPr/>
        </p:nvSpPr>
        <p:spPr>
          <a:xfrm>
            <a:off x="46655" y="1365158"/>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67723179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12D67-D42C-BFDB-24E9-BC57C5B85DBD}"/>
              </a:ext>
            </a:extLst>
          </p:cNvPr>
          <p:cNvSpPr>
            <a:spLocks noGrp="1"/>
          </p:cNvSpPr>
          <p:nvPr>
            <p:ph type="title"/>
          </p:nvPr>
        </p:nvSpPr>
        <p:spPr/>
        <p:txBody>
          <a:bodyPr/>
          <a:lstStyle/>
          <a:p>
            <a:r>
              <a:rPr lang="en-US" dirty="0"/>
              <a:t>MCQ – MS Management</a:t>
            </a:r>
          </a:p>
        </p:txBody>
      </p:sp>
      <p:sp>
        <p:nvSpPr>
          <p:cNvPr id="3" name="Content Placeholder 2">
            <a:extLst>
              <a:ext uri="{FF2B5EF4-FFF2-40B4-BE49-F238E27FC236}">
                <a16:creationId xmlns:a16="http://schemas.microsoft.com/office/drawing/2014/main" id="{3B0FE893-73BD-FCFA-431E-760C6BF2FACA}"/>
              </a:ext>
            </a:extLst>
          </p:cNvPr>
          <p:cNvSpPr>
            <a:spLocks noGrp="1"/>
          </p:cNvSpPr>
          <p:nvPr>
            <p:ph idx="1"/>
          </p:nvPr>
        </p:nvSpPr>
        <p:spPr/>
        <p:txBody>
          <a:bodyPr>
            <a:normAutofit/>
          </a:bodyPr>
          <a:lstStyle/>
          <a:p>
            <a:pPr>
              <a:buFont typeface="Wingdings" panose="05000000000000000000" pitchFamily="2" charset="2"/>
              <a:buChar char="Ø"/>
            </a:pPr>
            <a:r>
              <a:rPr lang="en-US" dirty="0"/>
              <a:t>A patient with multiple sclerosis is being treated with interferon. She presented to the neurology clinic with a positive pregnancy test.</a:t>
            </a:r>
          </a:p>
          <a:p>
            <a:r>
              <a:rPr lang="en-US" b="1" dirty="0"/>
              <a:t>The most appropriate next step is:</a:t>
            </a:r>
          </a:p>
          <a:p>
            <a:pPr marL="914400" lvl="1" indent="-457200">
              <a:buFont typeface="+mj-lt"/>
              <a:buAutoNum type="alphaLcPeriod"/>
            </a:pPr>
            <a:r>
              <a:rPr lang="en-US" dirty="0">
                <a:solidFill>
                  <a:srgbClr val="FF0000"/>
                </a:solidFill>
              </a:rPr>
              <a:t>Stop interferon</a:t>
            </a:r>
          </a:p>
          <a:p>
            <a:pPr marL="914400" lvl="1" indent="-457200">
              <a:buFont typeface="+mj-lt"/>
              <a:buAutoNum type="alphaLcPeriod"/>
            </a:pPr>
            <a:r>
              <a:rPr lang="en-US" dirty="0"/>
              <a:t>Continue same dose of interferon</a:t>
            </a:r>
          </a:p>
          <a:p>
            <a:pPr marL="914400" lvl="1" indent="-457200">
              <a:buFont typeface="+mj-lt"/>
              <a:buAutoNum type="alphaLcPeriod"/>
            </a:pPr>
            <a:r>
              <a:rPr lang="en-US" dirty="0"/>
              <a:t>Increase dose of interferons</a:t>
            </a:r>
          </a:p>
          <a:p>
            <a:pPr marL="914400" lvl="1" indent="-457200">
              <a:buFont typeface="+mj-lt"/>
              <a:buAutoNum type="alphaLcPeriod"/>
            </a:pPr>
            <a:r>
              <a:rPr lang="en-US" dirty="0"/>
              <a:t>Reduced dose of interferons</a:t>
            </a:r>
          </a:p>
          <a:p>
            <a:pPr marL="914400" lvl="1" indent="-457200">
              <a:buFont typeface="+mj-lt"/>
              <a:buAutoNum type="alphaLcPeriod"/>
            </a:pPr>
            <a:r>
              <a:rPr lang="en-US" dirty="0"/>
              <a:t>Continue interferon but with monthly brain MRI to monitor disease progression</a:t>
            </a:r>
          </a:p>
        </p:txBody>
      </p:sp>
      <p:sp>
        <p:nvSpPr>
          <p:cNvPr id="4" name="TextBox 3">
            <a:extLst>
              <a:ext uri="{FF2B5EF4-FFF2-40B4-BE49-F238E27FC236}">
                <a16:creationId xmlns:a16="http://schemas.microsoft.com/office/drawing/2014/main" id="{835F2057-B4B8-5837-63B2-251EE205EB23}"/>
              </a:ext>
            </a:extLst>
          </p:cNvPr>
          <p:cNvSpPr txBox="1"/>
          <p:nvPr/>
        </p:nvSpPr>
        <p:spPr>
          <a:xfrm>
            <a:off x="46655" y="136515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83335921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6DC14-0AC7-112F-CD0A-50E9AC1ED8CD}"/>
              </a:ext>
            </a:extLst>
          </p:cNvPr>
          <p:cNvSpPr>
            <a:spLocks noGrp="1"/>
          </p:cNvSpPr>
          <p:nvPr>
            <p:ph type="ctrTitle"/>
          </p:nvPr>
        </p:nvSpPr>
        <p:spPr/>
        <p:txBody>
          <a:bodyPr>
            <a:normAutofit/>
          </a:bodyPr>
          <a:lstStyle/>
          <a:p>
            <a:r>
              <a:rPr lang="en-US" dirty="0"/>
              <a:t>Nerve and muscle</a:t>
            </a:r>
          </a:p>
        </p:txBody>
      </p:sp>
    </p:spTree>
    <p:extLst>
      <p:ext uri="{BB962C8B-B14F-4D97-AF65-F5344CB8AC3E}">
        <p14:creationId xmlns:p14="http://schemas.microsoft.com/office/powerpoint/2010/main" val="361006146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F0D1-FE50-1876-3CAA-4E18974CA18E}"/>
              </a:ext>
            </a:extLst>
          </p:cNvPr>
          <p:cNvSpPr>
            <a:spLocks noGrp="1"/>
          </p:cNvSpPr>
          <p:nvPr>
            <p:ph type="ctrTitle"/>
          </p:nvPr>
        </p:nvSpPr>
        <p:spPr/>
        <p:txBody>
          <a:bodyPr>
            <a:normAutofit fontScale="90000"/>
          </a:bodyPr>
          <a:lstStyle/>
          <a:p>
            <a:r>
              <a:rPr lang="en-US" dirty="0"/>
              <a:t>Neuropathy</a:t>
            </a:r>
          </a:p>
        </p:txBody>
      </p:sp>
      <p:sp>
        <p:nvSpPr>
          <p:cNvPr id="4" name="Subtitle 3">
            <a:extLst>
              <a:ext uri="{FF2B5EF4-FFF2-40B4-BE49-F238E27FC236}">
                <a16:creationId xmlns:a16="http://schemas.microsoft.com/office/drawing/2014/main" id="{EDF104B1-AA8F-D832-9745-E2AFBAB971A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283733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CB65-FE62-2DB5-6D97-E8B7A6EFF77A}"/>
              </a:ext>
            </a:extLst>
          </p:cNvPr>
          <p:cNvSpPr>
            <a:spLocks noGrp="1"/>
          </p:cNvSpPr>
          <p:nvPr>
            <p:ph type="title"/>
          </p:nvPr>
        </p:nvSpPr>
        <p:spPr/>
        <p:txBody>
          <a:bodyPr/>
          <a:lstStyle/>
          <a:p>
            <a:r>
              <a:rPr lang="en-US" dirty="0"/>
              <a:t>Neuropathy</a:t>
            </a:r>
          </a:p>
        </p:txBody>
      </p:sp>
      <p:sp>
        <p:nvSpPr>
          <p:cNvPr id="3" name="Content Placeholder 2">
            <a:extLst>
              <a:ext uri="{FF2B5EF4-FFF2-40B4-BE49-F238E27FC236}">
                <a16:creationId xmlns:a16="http://schemas.microsoft.com/office/drawing/2014/main" id="{51764D85-0BBA-4A0B-91CC-A50A2C1EB0F0}"/>
              </a:ext>
            </a:extLst>
          </p:cNvPr>
          <p:cNvSpPr>
            <a:spLocks noGrp="1"/>
          </p:cNvSpPr>
          <p:nvPr>
            <p:ph idx="1"/>
          </p:nvPr>
        </p:nvSpPr>
        <p:spPr/>
        <p:txBody>
          <a:bodyPr>
            <a:normAutofit/>
          </a:bodyPr>
          <a:lstStyle/>
          <a:p>
            <a:r>
              <a:rPr lang="en-US" b="1" dirty="0"/>
              <a:t>Mononeuropathy</a:t>
            </a:r>
            <a:r>
              <a:rPr lang="en-US" dirty="0"/>
              <a:t>:</a:t>
            </a:r>
          </a:p>
          <a:p>
            <a:pPr lvl="1"/>
            <a:r>
              <a:rPr lang="en-US" dirty="0"/>
              <a:t>Peripheral nerves may be affected individually by trauma, particularly pressure, or by damage to their blood supply (the vasa nervorum). </a:t>
            </a:r>
          </a:p>
          <a:p>
            <a:pPr lvl="1"/>
            <a:r>
              <a:rPr lang="en-US" dirty="0"/>
              <a:t>Systemic disorders that generally render nerves excessively sensitive to pressure, e.g., diabetes mellitus, or that produce widespread compromise of their vasculature, e.g., vasculitic diseases, may lead to a multifocal neuropathy (or mononeuritis multiplex). </a:t>
            </a:r>
          </a:p>
          <a:p>
            <a:r>
              <a:rPr lang="en-US" b="1" dirty="0"/>
              <a:t>Polyneuropathy</a:t>
            </a:r>
            <a:r>
              <a:rPr lang="en-US" dirty="0"/>
              <a:t>:</a:t>
            </a:r>
          </a:p>
          <a:p>
            <a:pPr lvl="1"/>
            <a:r>
              <a:rPr lang="en-US" dirty="0"/>
              <a:t>Multiple peripheral nerves are more commonly affected by inflammatory, metabolic or toxic processes that lead to a diffuse, distal, </a:t>
            </a:r>
            <a:r>
              <a:rPr lang="en-US" dirty="0">
                <a:solidFill>
                  <a:srgbClr val="FF0000"/>
                </a:solidFill>
              </a:rPr>
              <a:t>symmetrical pattern of damage</a:t>
            </a:r>
            <a:r>
              <a:rPr lang="en-US" dirty="0"/>
              <a:t> usually affecting the lower limbs before the upper limbs.</a:t>
            </a:r>
          </a:p>
        </p:txBody>
      </p:sp>
      <p:sp>
        <p:nvSpPr>
          <p:cNvPr id="4" name="TextBox 3">
            <a:extLst>
              <a:ext uri="{FF2B5EF4-FFF2-40B4-BE49-F238E27FC236}">
                <a16:creationId xmlns:a16="http://schemas.microsoft.com/office/drawing/2014/main" id="{E936CA0B-5931-367D-8E22-FBB599BAD82D}"/>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66840996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826A7-49ED-F0FD-8B74-5ECD1FB46157}"/>
              </a:ext>
            </a:extLst>
          </p:cNvPr>
          <p:cNvSpPr>
            <a:spLocks noGrp="1"/>
          </p:cNvSpPr>
          <p:nvPr>
            <p:ph type="title"/>
          </p:nvPr>
        </p:nvSpPr>
        <p:spPr/>
        <p:txBody>
          <a:bodyPr/>
          <a:lstStyle/>
          <a:p>
            <a:r>
              <a:rPr lang="en-US" dirty="0"/>
              <a:t>Mononeuropathies</a:t>
            </a:r>
          </a:p>
        </p:txBody>
      </p:sp>
      <p:sp>
        <p:nvSpPr>
          <p:cNvPr id="3" name="Content Placeholder 2">
            <a:extLst>
              <a:ext uri="{FF2B5EF4-FFF2-40B4-BE49-F238E27FC236}">
                <a16:creationId xmlns:a16="http://schemas.microsoft.com/office/drawing/2014/main" id="{3878921C-BD21-9D28-2F1B-9E2E90BF9747}"/>
              </a:ext>
            </a:extLst>
          </p:cNvPr>
          <p:cNvSpPr>
            <a:spLocks noGrp="1"/>
          </p:cNvSpPr>
          <p:nvPr>
            <p:ph idx="1"/>
          </p:nvPr>
        </p:nvSpPr>
        <p:spPr/>
        <p:txBody>
          <a:bodyPr/>
          <a:lstStyle/>
          <a:p>
            <a:r>
              <a:rPr lang="en-US" dirty="0"/>
              <a:t>The common mononeuropathies are the following:</a:t>
            </a:r>
          </a:p>
          <a:p>
            <a:pPr lvl="1"/>
            <a:r>
              <a:rPr lang="en-US" dirty="0"/>
              <a:t>Carpal tunnel syndrome</a:t>
            </a:r>
          </a:p>
          <a:p>
            <a:pPr lvl="1"/>
            <a:r>
              <a:rPr lang="en-US" dirty="0"/>
              <a:t>Ulnar neuropathy</a:t>
            </a:r>
          </a:p>
          <a:p>
            <a:pPr lvl="1"/>
            <a:r>
              <a:rPr lang="en-US" dirty="0"/>
              <a:t>Radial palsy</a:t>
            </a:r>
          </a:p>
          <a:p>
            <a:pPr lvl="1"/>
            <a:r>
              <a:rPr lang="en-US" dirty="0"/>
              <a:t>Brachial plexus lesions</a:t>
            </a:r>
          </a:p>
          <a:p>
            <a:pPr lvl="1"/>
            <a:r>
              <a:rPr lang="en-US" dirty="0"/>
              <a:t>Meralgia paraesthetica</a:t>
            </a:r>
          </a:p>
          <a:p>
            <a:pPr lvl="1"/>
            <a:r>
              <a:rPr lang="en-US" dirty="0"/>
              <a:t>Lateral popliteal palsy</a:t>
            </a:r>
          </a:p>
          <a:p>
            <a:pPr lvl="1"/>
            <a:endParaRPr lang="en-US" dirty="0"/>
          </a:p>
          <a:p>
            <a:pPr lvl="1"/>
            <a:endParaRPr lang="en-US" dirty="0"/>
          </a:p>
          <a:p>
            <a:r>
              <a:rPr lang="en-US" b="1" dirty="0">
                <a:solidFill>
                  <a:srgbClr val="0070C0"/>
                </a:solidFill>
              </a:rPr>
              <a:t>All are discussed earlier in section 10: Sensorimotor examination</a:t>
            </a:r>
          </a:p>
        </p:txBody>
      </p:sp>
      <p:sp>
        <p:nvSpPr>
          <p:cNvPr id="4" name="TextBox 3">
            <a:extLst>
              <a:ext uri="{FF2B5EF4-FFF2-40B4-BE49-F238E27FC236}">
                <a16:creationId xmlns:a16="http://schemas.microsoft.com/office/drawing/2014/main" id="{2D51954F-3CF0-C722-64CD-1D2CB4FD6C7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5" name="TextBox 4">
            <a:extLst>
              <a:ext uri="{FF2B5EF4-FFF2-40B4-BE49-F238E27FC236}">
                <a16:creationId xmlns:a16="http://schemas.microsoft.com/office/drawing/2014/main" id="{DC878A4E-97FD-2D4D-EEE8-F51C7F685F84}"/>
              </a:ext>
            </a:extLst>
          </p:cNvPr>
          <p:cNvSpPr txBox="1"/>
          <p:nvPr/>
        </p:nvSpPr>
        <p:spPr>
          <a:xfrm>
            <a:off x="0" y="0"/>
            <a:ext cx="1918026" cy="369332"/>
          </a:xfrm>
          <a:prstGeom prst="rect">
            <a:avLst/>
          </a:prstGeom>
          <a:noFill/>
          <a:ln>
            <a:solidFill>
              <a:srgbClr val="0070C0"/>
            </a:solidFill>
          </a:ln>
        </p:spPr>
        <p:txBody>
          <a:bodyPr wrap="none" rtlCol="0">
            <a:spAutoFit/>
          </a:bodyPr>
          <a:lstStyle/>
          <a:p>
            <a:r>
              <a:rPr lang="en-US" b="1" dirty="0">
                <a:solidFill>
                  <a:srgbClr val="0070C0"/>
                </a:solidFill>
              </a:rPr>
              <a:t>Mononeuropathy</a:t>
            </a:r>
          </a:p>
        </p:txBody>
      </p:sp>
    </p:spTree>
    <p:extLst>
      <p:ext uri="{BB962C8B-B14F-4D97-AF65-F5344CB8AC3E}">
        <p14:creationId xmlns:p14="http://schemas.microsoft.com/office/powerpoint/2010/main" val="2978443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764B0-E450-9D10-DF5A-D7D22E9E59EB}"/>
              </a:ext>
            </a:extLst>
          </p:cNvPr>
          <p:cNvSpPr>
            <a:spLocks noGrp="1"/>
          </p:cNvSpPr>
          <p:nvPr>
            <p:ph type="title"/>
          </p:nvPr>
        </p:nvSpPr>
        <p:spPr/>
        <p:txBody>
          <a:bodyPr/>
          <a:lstStyle/>
          <a:p>
            <a:r>
              <a:rPr lang="en-US" dirty="0"/>
              <a:t>MCQ – Aphasias</a:t>
            </a:r>
          </a:p>
        </p:txBody>
      </p:sp>
      <p:sp>
        <p:nvSpPr>
          <p:cNvPr id="3" name="Content Placeholder 2">
            <a:extLst>
              <a:ext uri="{FF2B5EF4-FFF2-40B4-BE49-F238E27FC236}">
                <a16:creationId xmlns:a16="http://schemas.microsoft.com/office/drawing/2014/main" id="{B24EBC3C-E8A7-F399-C4B7-0DBB186985E3}"/>
              </a:ext>
            </a:extLst>
          </p:cNvPr>
          <p:cNvSpPr>
            <a:spLocks noGrp="1"/>
          </p:cNvSpPr>
          <p:nvPr>
            <p:ph idx="1"/>
          </p:nvPr>
        </p:nvSpPr>
        <p:spPr>
          <a:xfrm>
            <a:off x="838200" y="1286364"/>
            <a:ext cx="10515600" cy="4937760"/>
          </a:xfrm>
        </p:spPr>
        <p:txBody>
          <a:bodyPr>
            <a:normAutofit/>
          </a:bodyPr>
          <a:lstStyle/>
          <a:p>
            <a:r>
              <a:rPr lang="en-US" b="1" dirty="0"/>
              <a:t>Patient with smooth talking, minimal paraphasic errors, impaired comprehension (and poor repetition)</a:t>
            </a:r>
          </a:p>
          <a:p>
            <a:pPr marL="971550" lvl="1" indent="-514350">
              <a:buFont typeface="+mj-lt"/>
              <a:buAutoNum type="alphaLcPeriod"/>
            </a:pPr>
            <a:r>
              <a:rPr lang="en-US" dirty="0"/>
              <a:t>Broca’s aphasia</a:t>
            </a:r>
          </a:p>
          <a:p>
            <a:pPr marL="971550" lvl="1" indent="-514350">
              <a:buFont typeface="+mj-lt"/>
              <a:buAutoNum type="alphaLcPeriod"/>
            </a:pPr>
            <a:r>
              <a:rPr lang="en-US" dirty="0">
                <a:solidFill>
                  <a:srgbClr val="FF0000"/>
                </a:solidFill>
              </a:rPr>
              <a:t>Wernicke’s aphasia</a:t>
            </a:r>
          </a:p>
          <a:p>
            <a:pPr marL="971550" lvl="1" indent="-514350">
              <a:buFont typeface="+mj-lt"/>
              <a:buAutoNum type="alphaLcPeriod"/>
            </a:pPr>
            <a:r>
              <a:rPr lang="en-US" dirty="0"/>
              <a:t>Transcortical aphasia</a:t>
            </a:r>
          </a:p>
          <a:p>
            <a:pPr marL="971550" lvl="1" indent="-514350">
              <a:buFont typeface="+mj-lt"/>
              <a:buAutoNum type="alphaLcPeriod"/>
            </a:pPr>
            <a:r>
              <a:rPr lang="en-US" dirty="0"/>
              <a:t>Global aphasia</a:t>
            </a:r>
          </a:p>
          <a:p>
            <a:pPr marL="971550" lvl="1" indent="-514350">
              <a:buFont typeface="+mj-lt"/>
              <a:buAutoNum type="alphaLcPeriod"/>
            </a:pPr>
            <a:r>
              <a:rPr lang="en-US" dirty="0"/>
              <a:t>Conductive aphasia</a:t>
            </a:r>
          </a:p>
          <a:p>
            <a:r>
              <a:rPr lang="en-US" b="1" dirty="0"/>
              <a:t>Patient with Conductive Aphasia, the artery responsible for that ?</a:t>
            </a:r>
          </a:p>
          <a:p>
            <a:pPr marL="914400" lvl="1" indent="-457200">
              <a:buFont typeface="+mj-lt"/>
              <a:buAutoNum type="alphaLcPeriod"/>
            </a:pPr>
            <a:r>
              <a:rPr lang="en-US" dirty="0"/>
              <a:t>Anterior Cerebral artery</a:t>
            </a:r>
          </a:p>
          <a:p>
            <a:pPr marL="914400" lvl="1" indent="-457200">
              <a:buFont typeface="+mj-lt"/>
              <a:buAutoNum type="alphaLcPeriod"/>
            </a:pPr>
            <a:r>
              <a:rPr lang="en-US" dirty="0"/>
              <a:t>Posterior Cerebral artery</a:t>
            </a:r>
          </a:p>
          <a:p>
            <a:pPr marL="914400" lvl="1" indent="-457200">
              <a:buFont typeface="+mj-lt"/>
              <a:buAutoNum type="alphaLcPeriod"/>
            </a:pPr>
            <a:r>
              <a:rPr lang="en-US" dirty="0"/>
              <a:t>Superior middle Cerebral artery</a:t>
            </a:r>
          </a:p>
          <a:p>
            <a:pPr marL="914400" lvl="1" indent="-457200">
              <a:buFont typeface="+mj-lt"/>
              <a:buAutoNum type="alphaLcPeriod"/>
            </a:pPr>
            <a:r>
              <a:rPr lang="en-US" dirty="0">
                <a:solidFill>
                  <a:srgbClr val="FF0000"/>
                </a:solidFill>
              </a:rPr>
              <a:t>Inferior middle Cerebral artery</a:t>
            </a:r>
          </a:p>
        </p:txBody>
      </p:sp>
      <p:sp>
        <p:nvSpPr>
          <p:cNvPr id="6" name="TextBox 5">
            <a:extLst>
              <a:ext uri="{FF2B5EF4-FFF2-40B4-BE49-F238E27FC236}">
                <a16:creationId xmlns:a16="http://schemas.microsoft.com/office/drawing/2014/main" id="{EECB48C2-E2AC-00F0-5955-59C1E7612418}"/>
              </a:ext>
            </a:extLst>
          </p:cNvPr>
          <p:cNvSpPr txBox="1"/>
          <p:nvPr/>
        </p:nvSpPr>
        <p:spPr>
          <a:xfrm>
            <a:off x="46655" y="419444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B5828523-B406-7AF9-EAA1-8E440AB52AF4}"/>
              </a:ext>
            </a:extLst>
          </p:cNvPr>
          <p:cNvSpPr txBox="1"/>
          <p:nvPr/>
        </p:nvSpPr>
        <p:spPr>
          <a:xfrm>
            <a:off x="55986"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95420267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22D3D-9F89-891E-2F3D-C240C4ACCA50}"/>
              </a:ext>
            </a:extLst>
          </p:cNvPr>
          <p:cNvSpPr>
            <a:spLocks noGrp="1"/>
          </p:cNvSpPr>
          <p:nvPr>
            <p:ph type="title"/>
          </p:nvPr>
        </p:nvSpPr>
        <p:spPr/>
        <p:txBody>
          <a:bodyPr>
            <a:normAutofit fontScale="90000"/>
          </a:bodyPr>
          <a:lstStyle/>
          <a:p>
            <a:r>
              <a:rPr lang="en-US" dirty="0"/>
              <a:t>Multifocal neuropathy (Mononeuritis multiplex)</a:t>
            </a:r>
          </a:p>
        </p:txBody>
      </p:sp>
      <p:sp>
        <p:nvSpPr>
          <p:cNvPr id="3" name="Content Placeholder 2">
            <a:extLst>
              <a:ext uri="{FF2B5EF4-FFF2-40B4-BE49-F238E27FC236}">
                <a16:creationId xmlns:a16="http://schemas.microsoft.com/office/drawing/2014/main" id="{D2C7E272-307C-B3DF-F845-139B15F5E7E3}"/>
              </a:ext>
            </a:extLst>
          </p:cNvPr>
          <p:cNvSpPr>
            <a:spLocks noGrp="1"/>
          </p:cNvSpPr>
          <p:nvPr>
            <p:ph idx="1"/>
          </p:nvPr>
        </p:nvSpPr>
        <p:spPr/>
        <p:txBody>
          <a:bodyPr/>
          <a:lstStyle/>
          <a:p>
            <a:r>
              <a:rPr lang="en-US" b="1" dirty="0"/>
              <a:t>Causes include</a:t>
            </a:r>
            <a:r>
              <a:rPr lang="en-US" dirty="0"/>
              <a:t>:</a:t>
            </a:r>
          </a:p>
          <a:p>
            <a:pPr lvl="1"/>
            <a:r>
              <a:rPr lang="en-US" dirty="0"/>
              <a:t>Malignant infiltration, vasculitis or connective tissue disease, sarcoidosis, diabetes mellitus, infection</a:t>
            </a:r>
            <a:endParaRPr lang="ar-JO" dirty="0"/>
          </a:p>
          <a:p>
            <a:r>
              <a:rPr lang="en-US" b="1" dirty="0"/>
              <a:t>Onset</a:t>
            </a:r>
            <a:r>
              <a:rPr lang="en-US" dirty="0"/>
              <a:t>: stepwise fashion acutely or subacutely</a:t>
            </a:r>
          </a:p>
          <a:p>
            <a:r>
              <a:rPr lang="en-US" dirty="0"/>
              <a:t>The lower limbs are more commonly affected</a:t>
            </a:r>
          </a:p>
          <a:p>
            <a:r>
              <a:rPr lang="en-US" b="1" dirty="0"/>
              <a:t>Clinical picture</a:t>
            </a:r>
            <a:r>
              <a:rPr lang="en-US" dirty="0"/>
              <a:t>:</a:t>
            </a:r>
            <a:r>
              <a:rPr lang="en-US" b="1" dirty="0"/>
              <a:t> </a:t>
            </a:r>
            <a:r>
              <a:rPr lang="en-US" dirty="0"/>
              <a:t>Patchy and asymmetrical</a:t>
            </a:r>
          </a:p>
          <a:p>
            <a:r>
              <a:rPr lang="en-US" dirty="0"/>
              <a:t>Classically, multifocal neuropathy due to vasculitis presents with:</a:t>
            </a:r>
          </a:p>
          <a:p>
            <a:pPr lvl="1"/>
            <a:r>
              <a:rPr lang="en-US" dirty="0"/>
              <a:t>Pain, weakness and sensory loss in the distribution of multiple peripheral nerves</a:t>
            </a:r>
          </a:p>
        </p:txBody>
      </p:sp>
      <p:sp>
        <p:nvSpPr>
          <p:cNvPr id="4" name="TextBox 3">
            <a:extLst>
              <a:ext uri="{FF2B5EF4-FFF2-40B4-BE49-F238E27FC236}">
                <a16:creationId xmlns:a16="http://schemas.microsoft.com/office/drawing/2014/main" id="{81B084B2-4F1A-B1CE-9FEB-81C63E31BBAC}"/>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5" name="TextBox 4">
            <a:extLst>
              <a:ext uri="{FF2B5EF4-FFF2-40B4-BE49-F238E27FC236}">
                <a16:creationId xmlns:a16="http://schemas.microsoft.com/office/drawing/2014/main" id="{A69D5045-563C-AD67-9258-F955EF6FF1C3}"/>
              </a:ext>
            </a:extLst>
          </p:cNvPr>
          <p:cNvSpPr txBox="1"/>
          <p:nvPr/>
        </p:nvSpPr>
        <p:spPr>
          <a:xfrm>
            <a:off x="0" y="0"/>
            <a:ext cx="2321982" cy="369332"/>
          </a:xfrm>
          <a:prstGeom prst="rect">
            <a:avLst/>
          </a:prstGeom>
          <a:noFill/>
          <a:ln>
            <a:solidFill>
              <a:srgbClr val="0070C0"/>
            </a:solidFill>
          </a:ln>
        </p:spPr>
        <p:txBody>
          <a:bodyPr wrap="none" rtlCol="0">
            <a:spAutoFit/>
          </a:bodyPr>
          <a:lstStyle/>
          <a:p>
            <a:r>
              <a:rPr lang="en-US" b="1" dirty="0">
                <a:solidFill>
                  <a:srgbClr val="0070C0"/>
                </a:solidFill>
              </a:rPr>
              <a:t>Multifocal neuropathy</a:t>
            </a:r>
          </a:p>
        </p:txBody>
      </p:sp>
    </p:spTree>
    <p:extLst>
      <p:ext uri="{BB962C8B-B14F-4D97-AF65-F5344CB8AC3E}">
        <p14:creationId xmlns:p14="http://schemas.microsoft.com/office/powerpoint/2010/main" val="394206246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9550-3AD7-D842-35A0-5AA9AC3B7993}"/>
              </a:ext>
            </a:extLst>
          </p:cNvPr>
          <p:cNvSpPr>
            <a:spLocks noGrp="1"/>
          </p:cNvSpPr>
          <p:nvPr>
            <p:ph type="title"/>
          </p:nvPr>
        </p:nvSpPr>
        <p:spPr/>
        <p:txBody>
          <a:bodyPr/>
          <a:lstStyle/>
          <a:p>
            <a:r>
              <a:rPr lang="en-US" dirty="0"/>
              <a:t>Polyneuropathy</a:t>
            </a:r>
          </a:p>
        </p:txBody>
      </p:sp>
      <p:sp>
        <p:nvSpPr>
          <p:cNvPr id="3" name="Content Placeholder 2">
            <a:extLst>
              <a:ext uri="{FF2B5EF4-FFF2-40B4-BE49-F238E27FC236}">
                <a16:creationId xmlns:a16="http://schemas.microsoft.com/office/drawing/2014/main" id="{0DF4DA88-DDBA-C15E-5245-A56F6AC6FDA9}"/>
              </a:ext>
            </a:extLst>
          </p:cNvPr>
          <p:cNvSpPr>
            <a:spLocks noGrp="1"/>
          </p:cNvSpPr>
          <p:nvPr>
            <p:ph idx="1"/>
          </p:nvPr>
        </p:nvSpPr>
        <p:spPr>
          <a:xfrm>
            <a:off x="838200" y="1267702"/>
            <a:ext cx="10515600" cy="5029200"/>
          </a:xfrm>
        </p:spPr>
        <p:txBody>
          <a:bodyPr>
            <a:normAutofit/>
          </a:bodyPr>
          <a:lstStyle/>
          <a:p>
            <a:r>
              <a:rPr lang="en-US" dirty="0"/>
              <a:t>Diffuse disease of the peripheral nerves may be subclassified according to whether there is sensory or motor involvement or both. </a:t>
            </a:r>
          </a:p>
          <a:p>
            <a:r>
              <a:rPr lang="en-US" dirty="0"/>
              <a:t>Pathophysiologically, further subdivision is possible, depending on whether the site of disease is the myelin sheath or the nerve fiber itself (demyelinating and axonal neuropathies, respectively, distinguishable by nerve conduction studies).</a:t>
            </a:r>
          </a:p>
          <a:p>
            <a:r>
              <a:rPr lang="en-US" b="1" dirty="0"/>
              <a:t>Causes include</a:t>
            </a:r>
            <a:r>
              <a:rPr lang="en-US" dirty="0"/>
              <a:t>:</a:t>
            </a:r>
          </a:p>
          <a:p>
            <a:pPr lvl="1"/>
            <a:r>
              <a:rPr lang="en-US" dirty="0"/>
              <a:t>Inherited, Infection, Inflammatory (e.g., </a:t>
            </a:r>
            <a:r>
              <a:rPr lang="en-US" dirty="0">
                <a:solidFill>
                  <a:srgbClr val="FF0000"/>
                </a:solidFill>
              </a:rPr>
              <a:t>Guillain–Barre syndrome</a:t>
            </a:r>
            <a:r>
              <a:rPr lang="en-US" dirty="0"/>
              <a:t>), Neoplastic, Metabolic (e.g., </a:t>
            </a:r>
            <a:r>
              <a:rPr lang="en-US" dirty="0">
                <a:solidFill>
                  <a:srgbClr val="FF0000"/>
                </a:solidFill>
              </a:rPr>
              <a:t>DM</a:t>
            </a:r>
            <a:r>
              <a:rPr lang="en-US" dirty="0"/>
              <a:t>,</a:t>
            </a:r>
            <a:r>
              <a:rPr lang="en-US" dirty="0">
                <a:solidFill>
                  <a:srgbClr val="FF0000"/>
                </a:solidFill>
              </a:rPr>
              <a:t> Thyroid disease</a:t>
            </a:r>
            <a:r>
              <a:rPr lang="en-US" dirty="0"/>
              <a:t>), Nutritional, Toxic, </a:t>
            </a:r>
            <a:r>
              <a:rPr lang="en-US" dirty="0">
                <a:solidFill>
                  <a:srgbClr val="FF0000"/>
                </a:solidFill>
              </a:rPr>
              <a:t>Drugs</a:t>
            </a:r>
            <a:r>
              <a:rPr lang="en-US" dirty="0"/>
              <a:t>, etc.</a:t>
            </a:r>
          </a:p>
          <a:p>
            <a:r>
              <a:rPr lang="en-US" b="1" dirty="0"/>
              <a:t>Clinical presentation</a:t>
            </a:r>
            <a:r>
              <a:rPr lang="en-US" dirty="0"/>
              <a:t>:</a:t>
            </a:r>
          </a:p>
          <a:p>
            <a:pPr lvl="1"/>
            <a:r>
              <a:rPr lang="en-US" dirty="0"/>
              <a:t>Diffuse, distal, </a:t>
            </a:r>
            <a:r>
              <a:rPr lang="en-US" dirty="0">
                <a:solidFill>
                  <a:srgbClr val="FF0000"/>
                </a:solidFill>
              </a:rPr>
              <a:t>symmetrical pattern of damage</a:t>
            </a:r>
            <a:r>
              <a:rPr lang="en-US" dirty="0"/>
              <a:t> usually affecting the lower limbs before the upper limbs.</a:t>
            </a:r>
          </a:p>
        </p:txBody>
      </p:sp>
      <p:sp>
        <p:nvSpPr>
          <p:cNvPr id="4" name="TextBox 3">
            <a:extLst>
              <a:ext uri="{FF2B5EF4-FFF2-40B4-BE49-F238E27FC236}">
                <a16:creationId xmlns:a16="http://schemas.microsoft.com/office/drawing/2014/main" id="{09445733-FBCB-1090-5740-A3317DDD9AF6}"/>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5" name="TextBox 4">
            <a:extLst>
              <a:ext uri="{FF2B5EF4-FFF2-40B4-BE49-F238E27FC236}">
                <a16:creationId xmlns:a16="http://schemas.microsoft.com/office/drawing/2014/main" id="{0240B230-7651-4E18-042B-FB68AD576219}"/>
              </a:ext>
            </a:extLst>
          </p:cNvPr>
          <p:cNvSpPr txBox="1"/>
          <p:nvPr/>
        </p:nvSpPr>
        <p:spPr>
          <a:xfrm>
            <a:off x="0" y="0"/>
            <a:ext cx="1701107" cy="369332"/>
          </a:xfrm>
          <a:prstGeom prst="rect">
            <a:avLst/>
          </a:prstGeom>
          <a:noFill/>
          <a:ln>
            <a:solidFill>
              <a:srgbClr val="0070C0"/>
            </a:solidFill>
          </a:ln>
        </p:spPr>
        <p:txBody>
          <a:bodyPr wrap="none" rtlCol="0">
            <a:spAutoFit/>
          </a:bodyPr>
          <a:lstStyle/>
          <a:p>
            <a:r>
              <a:rPr lang="en-US" b="1" dirty="0">
                <a:solidFill>
                  <a:srgbClr val="0070C0"/>
                </a:solidFill>
              </a:rPr>
              <a:t>Polyneuropathy</a:t>
            </a:r>
          </a:p>
        </p:txBody>
      </p:sp>
    </p:spTree>
    <p:extLst>
      <p:ext uri="{BB962C8B-B14F-4D97-AF65-F5344CB8AC3E}">
        <p14:creationId xmlns:p14="http://schemas.microsoft.com/office/powerpoint/2010/main" val="337485945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1477-0E42-787B-A5A2-BCE7CDEB1D91}"/>
              </a:ext>
            </a:extLst>
          </p:cNvPr>
          <p:cNvSpPr>
            <a:spLocks noGrp="1"/>
          </p:cNvSpPr>
          <p:nvPr>
            <p:ph type="title"/>
          </p:nvPr>
        </p:nvSpPr>
        <p:spPr/>
        <p:txBody>
          <a:bodyPr>
            <a:normAutofit/>
          </a:bodyPr>
          <a:lstStyle/>
          <a:p>
            <a:r>
              <a:rPr lang="en-US" dirty="0"/>
              <a:t>MCQ – Peripheral polyneuropathy</a:t>
            </a:r>
          </a:p>
        </p:txBody>
      </p:sp>
      <p:sp>
        <p:nvSpPr>
          <p:cNvPr id="3" name="Content Placeholder 2">
            <a:extLst>
              <a:ext uri="{FF2B5EF4-FFF2-40B4-BE49-F238E27FC236}">
                <a16:creationId xmlns:a16="http://schemas.microsoft.com/office/drawing/2014/main" id="{C4DF01D9-5678-E9DA-434E-DE5D3E297ACA}"/>
              </a:ext>
            </a:extLst>
          </p:cNvPr>
          <p:cNvSpPr>
            <a:spLocks noGrp="1"/>
          </p:cNvSpPr>
          <p:nvPr>
            <p:ph idx="1"/>
          </p:nvPr>
        </p:nvSpPr>
        <p:spPr/>
        <p:txBody>
          <a:bodyPr>
            <a:normAutofit fontScale="92500"/>
          </a:bodyPr>
          <a:lstStyle/>
          <a:p>
            <a:r>
              <a:rPr lang="en-US" sz="2800" dirty="0">
                <a:latin typeface="Calibri"/>
                <a:cs typeface="Calibri"/>
              </a:rPr>
              <a:t>A patient presented with symmetrical loss of position, touch, vibration sensations of both feet up to the ankle joints. He is likely suffering from:</a:t>
            </a:r>
          </a:p>
          <a:p>
            <a:pPr marL="914400" lvl="1" indent="-457200">
              <a:buFont typeface="+mj-lt"/>
              <a:buAutoNum type="alphaLcPeriod"/>
            </a:pPr>
            <a:r>
              <a:rPr lang="en-US" dirty="0"/>
              <a:t>Brain lesion</a:t>
            </a:r>
          </a:p>
          <a:p>
            <a:pPr marL="914400" lvl="1" indent="-457200">
              <a:buFont typeface="+mj-lt"/>
              <a:buAutoNum type="alphaLcPeriod"/>
            </a:pPr>
            <a:r>
              <a:rPr lang="en-US" dirty="0"/>
              <a:t>Spinal cord lesion</a:t>
            </a:r>
          </a:p>
          <a:p>
            <a:pPr marL="914400" lvl="1" indent="-457200">
              <a:buFont typeface="+mj-lt"/>
              <a:buAutoNum type="alphaLcPeriod"/>
            </a:pPr>
            <a:r>
              <a:rPr lang="en-US" dirty="0"/>
              <a:t>Upper Cervical Syringomyelia</a:t>
            </a:r>
          </a:p>
          <a:p>
            <a:pPr marL="914400" lvl="1" indent="-457200">
              <a:buFont typeface="+mj-lt"/>
              <a:buAutoNum type="alphaLcPeriod"/>
            </a:pPr>
            <a:r>
              <a:rPr lang="en-US" dirty="0">
                <a:solidFill>
                  <a:srgbClr val="FF0000"/>
                </a:solidFill>
              </a:rPr>
              <a:t>Peripheral polyneuropathy</a:t>
            </a:r>
          </a:p>
          <a:p>
            <a:pPr marL="914400" lvl="1" indent="-457200">
              <a:buFont typeface="+mj-lt"/>
              <a:buAutoNum type="alphaLcPeriod"/>
            </a:pPr>
            <a:r>
              <a:rPr lang="en-US" dirty="0"/>
              <a:t>Diffuse L5 S1 disc prolapses</a:t>
            </a:r>
          </a:p>
          <a:p>
            <a:r>
              <a:rPr lang="en-US" sz="2800" dirty="0">
                <a:latin typeface="Calibri"/>
                <a:cs typeface="Calibri"/>
              </a:rPr>
              <a:t>A patient presented with symmetrical loss of position, touch, vibration sensations of both feet up to the ankle joints. He is likely suffering from:</a:t>
            </a:r>
          </a:p>
          <a:p>
            <a:pPr marL="914400" lvl="1" indent="-457200">
              <a:buFont typeface="+mj-lt"/>
              <a:buAutoNum type="alphaLcPeriod"/>
            </a:pPr>
            <a:r>
              <a:rPr lang="en-US" dirty="0">
                <a:solidFill>
                  <a:srgbClr val="FF0000"/>
                </a:solidFill>
              </a:rPr>
              <a:t>Multiple Sclerosis</a:t>
            </a:r>
          </a:p>
          <a:p>
            <a:pPr marL="914400" lvl="1" indent="-457200">
              <a:buFont typeface="+mj-lt"/>
              <a:buAutoNum type="alphaLcPeriod"/>
            </a:pPr>
            <a:r>
              <a:rPr lang="en-US" dirty="0"/>
              <a:t>Tumor in the left brain</a:t>
            </a:r>
          </a:p>
          <a:p>
            <a:pPr marL="914400" lvl="1" indent="-457200">
              <a:buFont typeface="+mj-lt"/>
              <a:buAutoNum type="alphaLcPeriod"/>
            </a:pPr>
            <a:r>
              <a:rPr lang="en-US" dirty="0"/>
              <a:t>Thoracic disc prolapse</a:t>
            </a:r>
          </a:p>
          <a:p>
            <a:pPr marL="457200" indent="-457200">
              <a:buFont typeface="+mj-lt"/>
              <a:buAutoNum type="alphaLcPeriod"/>
            </a:pPr>
            <a:endParaRPr lang="en-US" dirty="0"/>
          </a:p>
        </p:txBody>
      </p:sp>
      <p:sp>
        <p:nvSpPr>
          <p:cNvPr id="4" name="TextBox 3">
            <a:extLst>
              <a:ext uri="{FF2B5EF4-FFF2-40B4-BE49-F238E27FC236}">
                <a16:creationId xmlns:a16="http://schemas.microsoft.com/office/drawing/2014/main" id="{61741B81-8A9B-CE7C-3392-3892B49304E9}"/>
              </a:ext>
            </a:extLst>
          </p:cNvPr>
          <p:cNvSpPr txBox="1"/>
          <p:nvPr/>
        </p:nvSpPr>
        <p:spPr>
          <a:xfrm>
            <a:off x="11159412" y="397008"/>
            <a:ext cx="1032588" cy="369332"/>
          </a:xfrm>
          <a:prstGeom prst="rect">
            <a:avLst/>
          </a:prstGeom>
          <a:noFill/>
          <a:ln>
            <a:solidFill>
              <a:srgbClr val="FF0000"/>
            </a:solidFill>
          </a:ln>
        </p:spPr>
        <p:txBody>
          <a:bodyPr wrap="square" rtlCol="0">
            <a:spAutoFit/>
          </a:bodyPr>
          <a:lstStyle/>
          <a:p>
            <a:pPr algn="ctr" rtl="1"/>
            <a:r>
              <a:rPr lang="ar-JO" b="1" dirty="0" err="1">
                <a:solidFill>
                  <a:srgbClr val="FF0000"/>
                </a:solidFill>
              </a:rPr>
              <a:t>فاينل</a:t>
            </a:r>
            <a:r>
              <a:rPr lang="ar-JO" b="1" dirty="0">
                <a:solidFill>
                  <a:srgbClr val="FF0000"/>
                </a:solidFill>
              </a:rPr>
              <a:t> (</a:t>
            </a:r>
            <a:r>
              <a:rPr lang="en-US" b="1" dirty="0">
                <a:solidFill>
                  <a:srgbClr val="FF0000"/>
                </a:solidFill>
              </a:rPr>
              <a:t>5</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A9609FBB-465E-A34B-CE1B-1A80C98A6A2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sp>
        <p:nvSpPr>
          <p:cNvPr id="5" name="TextBox 4">
            <a:extLst>
              <a:ext uri="{FF2B5EF4-FFF2-40B4-BE49-F238E27FC236}">
                <a16:creationId xmlns:a16="http://schemas.microsoft.com/office/drawing/2014/main" id="{6A10DB7A-5273-F87F-2B4D-D65E78ACF205}"/>
              </a:ext>
            </a:extLst>
          </p:cNvPr>
          <p:cNvSpPr txBox="1"/>
          <p:nvPr/>
        </p:nvSpPr>
        <p:spPr>
          <a:xfrm>
            <a:off x="0" y="0"/>
            <a:ext cx="1701107" cy="369332"/>
          </a:xfrm>
          <a:prstGeom prst="rect">
            <a:avLst/>
          </a:prstGeom>
          <a:noFill/>
          <a:ln>
            <a:solidFill>
              <a:srgbClr val="FF0000"/>
            </a:solidFill>
          </a:ln>
        </p:spPr>
        <p:txBody>
          <a:bodyPr wrap="none" rtlCol="0">
            <a:spAutoFit/>
          </a:bodyPr>
          <a:lstStyle/>
          <a:p>
            <a:r>
              <a:rPr lang="en-US" b="1" dirty="0">
                <a:solidFill>
                  <a:srgbClr val="FF0000"/>
                </a:solidFill>
              </a:rPr>
              <a:t>Polyneuropathy</a:t>
            </a:r>
          </a:p>
        </p:txBody>
      </p:sp>
      <p:sp>
        <p:nvSpPr>
          <p:cNvPr id="9" name="TextBox 8">
            <a:extLst>
              <a:ext uri="{FF2B5EF4-FFF2-40B4-BE49-F238E27FC236}">
                <a16:creationId xmlns:a16="http://schemas.microsoft.com/office/drawing/2014/main" id="{40604131-F15D-36BA-4621-8DD6317DDF6A}"/>
              </a:ext>
            </a:extLst>
          </p:cNvPr>
          <p:cNvSpPr txBox="1"/>
          <p:nvPr/>
        </p:nvSpPr>
        <p:spPr>
          <a:xfrm>
            <a:off x="153659" y="1224068"/>
            <a:ext cx="729722" cy="261610"/>
          </a:xfrm>
          <a:prstGeom prst="rect">
            <a:avLst/>
          </a:prstGeom>
          <a:noFill/>
          <a:ln>
            <a:solidFill>
              <a:srgbClr val="FF0000"/>
            </a:solidFill>
          </a:ln>
        </p:spPr>
        <p:txBody>
          <a:bodyPr wrap="square" rtlCol="0">
            <a:spAutoFit/>
          </a:bodyPr>
          <a:lstStyle/>
          <a:p>
            <a:pPr algn="ctr" rtl="1"/>
            <a:r>
              <a:rPr lang="ar-JO" sz="1100" b="1" dirty="0" err="1">
                <a:solidFill>
                  <a:srgbClr val="FF0000"/>
                </a:solidFill>
              </a:rPr>
              <a:t>فاينل</a:t>
            </a:r>
            <a:r>
              <a:rPr lang="ar-JO" sz="1100" b="1" dirty="0">
                <a:solidFill>
                  <a:srgbClr val="FF0000"/>
                </a:solidFill>
              </a:rPr>
              <a:t> (</a:t>
            </a:r>
            <a:r>
              <a:rPr lang="en-US" sz="1100" b="1" dirty="0">
                <a:solidFill>
                  <a:srgbClr val="FF0000"/>
                </a:solidFill>
              </a:rPr>
              <a:t>5</a:t>
            </a:r>
            <a:r>
              <a:rPr lang="ar-JO" sz="1100" b="1" dirty="0">
                <a:solidFill>
                  <a:srgbClr val="FF0000"/>
                </a:solidFill>
              </a:rPr>
              <a:t>)</a:t>
            </a:r>
            <a:endParaRPr lang="en-US" sz="1100" b="1" dirty="0">
              <a:solidFill>
                <a:srgbClr val="FF0000"/>
              </a:solidFill>
            </a:endParaRPr>
          </a:p>
        </p:txBody>
      </p:sp>
      <p:sp>
        <p:nvSpPr>
          <p:cNvPr id="10" name="TextBox 9">
            <a:extLst>
              <a:ext uri="{FF2B5EF4-FFF2-40B4-BE49-F238E27FC236}">
                <a16:creationId xmlns:a16="http://schemas.microsoft.com/office/drawing/2014/main" id="{60311D6A-C410-9131-FA90-5047160EB10D}"/>
              </a:ext>
            </a:extLst>
          </p:cNvPr>
          <p:cNvSpPr txBox="1"/>
          <p:nvPr/>
        </p:nvSpPr>
        <p:spPr>
          <a:xfrm>
            <a:off x="153659" y="1530539"/>
            <a:ext cx="729722" cy="261610"/>
          </a:xfrm>
          <a:prstGeom prst="rect">
            <a:avLst/>
          </a:prstGeom>
          <a:noFill/>
          <a:ln>
            <a:solidFill>
              <a:srgbClr val="FF0000"/>
            </a:solidFill>
          </a:ln>
        </p:spPr>
        <p:txBody>
          <a:bodyPr wrap="square" rtlCol="0">
            <a:spAutoFit/>
          </a:bodyPr>
          <a:lstStyle/>
          <a:p>
            <a:pPr algn="ctr" rtl="1"/>
            <a:r>
              <a:rPr lang="ar-JO" sz="1100" b="1" dirty="0">
                <a:solidFill>
                  <a:srgbClr val="FF0000"/>
                </a:solidFill>
              </a:rPr>
              <a:t>سنوات (</a:t>
            </a:r>
            <a:r>
              <a:rPr lang="en-US" sz="1100" b="1" dirty="0">
                <a:solidFill>
                  <a:srgbClr val="FF0000"/>
                </a:solidFill>
              </a:rPr>
              <a:t>5</a:t>
            </a:r>
            <a:r>
              <a:rPr lang="ar-JO" sz="1100" b="1" dirty="0">
                <a:solidFill>
                  <a:srgbClr val="FF0000"/>
                </a:solidFill>
              </a:rPr>
              <a:t>)</a:t>
            </a:r>
            <a:endParaRPr lang="en-US" sz="1100" b="1" dirty="0">
              <a:solidFill>
                <a:srgbClr val="FF0000"/>
              </a:solidFill>
            </a:endParaRPr>
          </a:p>
        </p:txBody>
      </p:sp>
      <p:sp>
        <p:nvSpPr>
          <p:cNvPr id="11" name="TextBox 10">
            <a:extLst>
              <a:ext uri="{FF2B5EF4-FFF2-40B4-BE49-F238E27FC236}">
                <a16:creationId xmlns:a16="http://schemas.microsoft.com/office/drawing/2014/main" id="{567BCCD0-6081-9360-E215-C6787D0664E4}"/>
              </a:ext>
            </a:extLst>
          </p:cNvPr>
          <p:cNvSpPr txBox="1"/>
          <p:nvPr/>
        </p:nvSpPr>
        <p:spPr>
          <a:xfrm>
            <a:off x="153659" y="4037034"/>
            <a:ext cx="729722" cy="261610"/>
          </a:xfrm>
          <a:prstGeom prst="rect">
            <a:avLst/>
          </a:prstGeom>
          <a:noFill/>
          <a:ln>
            <a:solidFill>
              <a:srgbClr val="FF0000"/>
            </a:solidFill>
          </a:ln>
        </p:spPr>
        <p:txBody>
          <a:bodyPr wrap="square" rtlCol="0">
            <a:spAutoFit/>
          </a:bodyPr>
          <a:lstStyle/>
          <a:p>
            <a:pPr algn="ctr" rtl="1"/>
            <a:r>
              <a:rPr lang="ar-JO" sz="1100" b="1" dirty="0">
                <a:solidFill>
                  <a:srgbClr val="FF0000"/>
                </a:solidFill>
              </a:rPr>
              <a:t>سنوات (</a:t>
            </a:r>
            <a:r>
              <a:rPr lang="en-US" sz="1100" b="1" dirty="0">
                <a:solidFill>
                  <a:srgbClr val="FF0000"/>
                </a:solidFill>
              </a:rPr>
              <a:t>1</a:t>
            </a:r>
            <a:r>
              <a:rPr lang="ar-JO" sz="1100" b="1" dirty="0">
                <a:solidFill>
                  <a:srgbClr val="FF0000"/>
                </a:solidFill>
              </a:rPr>
              <a:t>)</a:t>
            </a:r>
            <a:endParaRPr lang="en-US" sz="1100" b="1" dirty="0">
              <a:solidFill>
                <a:srgbClr val="FF0000"/>
              </a:solidFill>
            </a:endParaRPr>
          </a:p>
        </p:txBody>
      </p:sp>
    </p:spTree>
    <p:extLst>
      <p:ext uri="{BB962C8B-B14F-4D97-AF65-F5344CB8AC3E}">
        <p14:creationId xmlns:p14="http://schemas.microsoft.com/office/powerpoint/2010/main" val="133347918"/>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1ECFB-4F35-D996-A5C4-CADA1C87E1D2}"/>
              </a:ext>
            </a:extLst>
          </p:cNvPr>
          <p:cNvSpPr>
            <a:spLocks noGrp="1"/>
          </p:cNvSpPr>
          <p:nvPr>
            <p:ph type="title"/>
          </p:nvPr>
        </p:nvSpPr>
        <p:spPr/>
        <p:txBody>
          <a:bodyPr/>
          <a:lstStyle/>
          <a:p>
            <a:r>
              <a:rPr lang="en-US" dirty="0"/>
              <a:t>MCQ – Peripheral polyneuropathy</a:t>
            </a:r>
          </a:p>
        </p:txBody>
      </p:sp>
      <p:sp>
        <p:nvSpPr>
          <p:cNvPr id="3" name="Content Placeholder 2">
            <a:extLst>
              <a:ext uri="{FF2B5EF4-FFF2-40B4-BE49-F238E27FC236}">
                <a16:creationId xmlns:a16="http://schemas.microsoft.com/office/drawing/2014/main" id="{C792142D-3234-250D-A7B3-09BB7A7F9576}"/>
              </a:ext>
            </a:extLst>
          </p:cNvPr>
          <p:cNvSpPr>
            <a:spLocks noGrp="1"/>
          </p:cNvSpPr>
          <p:nvPr>
            <p:ph idx="1"/>
          </p:nvPr>
        </p:nvSpPr>
        <p:spPr/>
        <p:txBody>
          <a:bodyPr>
            <a:normAutofit lnSpcReduction="10000"/>
          </a:bodyPr>
          <a:lstStyle/>
          <a:p>
            <a:r>
              <a:rPr lang="en-US" dirty="0"/>
              <a:t>All of the following can cause this condition except:</a:t>
            </a:r>
          </a:p>
          <a:p>
            <a:pPr marL="914400" lvl="1" indent="-457200">
              <a:buFont typeface="+mj-lt"/>
              <a:buAutoNum type="alphaLcPeriod"/>
            </a:pPr>
            <a:r>
              <a:rPr lang="en-US" dirty="0"/>
              <a:t>DM</a:t>
            </a:r>
          </a:p>
          <a:p>
            <a:pPr marL="914400" lvl="1" indent="-457200">
              <a:buFont typeface="+mj-lt"/>
              <a:buAutoNum type="alphaLcPeriod"/>
            </a:pPr>
            <a:r>
              <a:rPr lang="en-US" dirty="0"/>
              <a:t>Drug induced neuropathy</a:t>
            </a:r>
          </a:p>
          <a:p>
            <a:pPr marL="914400" lvl="1" indent="-457200">
              <a:buFont typeface="+mj-lt"/>
              <a:buAutoNum type="alphaLcPeriod"/>
            </a:pPr>
            <a:r>
              <a:rPr lang="en-US" dirty="0"/>
              <a:t>Chronic polyneuropathy</a:t>
            </a:r>
          </a:p>
          <a:p>
            <a:pPr marL="914400" lvl="1" indent="-457200">
              <a:buFont typeface="+mj-lt"/>
              <a:buAutoNum type="alphaLcPeriod"/>
            </a:pPr>
            <a:r>
              <a:rPr lang="en-US" dirty="0"/>
              <a:t>Severe thyroid disease</a:t>
            </a:r>
          </a:p>
          <a:p>
            <a:pPr marL="914400" lvl="1" indent="-457200">
              <a:buFont typeface="+mj-lt"/>
              <a:buAutoNum type="alphaLcPeriod"/>
            </a:pPr>
            <a:r>
              <a:rPr lang="en-US" dirty="0">
                <a:solidFill>
                  <a:srgbClr val="FF0000"/>
                </a:solidFill>
              </a:rPr>
              <a:t>Mononeuritis multiplex</a:t>
            </a:r>
          </a:p>
          <a:p>
            <a:r>
              <a:rPr lang="en-US" dirty="0"/>
              <a:t>All of the following can cause this condition except:</a:t>
            </a:r>
          </a:p>
          <a:p>
            <a:pPr marL="914400" lvl="1" indent="-457200">
              <a:buFont typeface="+mj-lt"/>
              <a:buAutoNum type="alphaLcPeriod"/>
            </a:pPr>
            <a:r>
              <a:rPr lang="en-US" dirty="0"/>
              <a:t>Diabetic neuropathy </a:t>
            </a:r>
          </a:p>
          <a:p>
            <a:pPr marL="914400" lvl="1" indent="-457200">
              <a:buFont typeface="+mj-lt"/>
              <a:buAutoNum type="alphaLcPeriod"/>
            </a:pPr>
            <a:r>
              <a:rPr lang="en-US" dirty="0"/>
              <a:t>Chronic polyneuropathy </a:t>
            </a:r>
          </a:p>
          <a:p>
            <a:pPr marL="914400" lvl="1" indent="-457200">
              <a:buFont typeface="+mj-lt"/>
              <a:buAutoNum type="alphaLcPeriod"/>
            </a:pPr>
            <a:r>
              <a:rPr lang="en-US" dirty="0">
                <a:solidFill>
                  <a:srgbClr val="FF0000"/>
                </a:solidFill>
              </a:rPr>
              <a:t>Brown </a:t>
            </a:r>
            <a:r>
              <a:rPr lang="en-US" dirty="0" err="1">
                <a:solidFill>
                  <a:srgbClr val="FF0000"/>
                </a:solidFill>
              </a:rPr>
              <a:t>sequard</a:t>
            </a:r>
            <a:r>
              <a:rPr lang="en-US" dirty="0">
                <a:solidFill>
                  <a:srgbClr val="FF0000"/>
                </a:solidFill>
              </a:rPr>
              <a:t> syndrome</a:t>
            </a:r>
          </a:p>
          <a:p>
            <a:pPr marL="914400" lvl="1" indent="-457200">
              <a:buFont typeface="+mj-lt"/>
              <a:buAutoNum type="alphaLcPeriod"/>
            </a:pPr>
            <a:r>
              <a:rPr lang="en-US" dirty="0"/>
              <a:t>Stroke</a:t>
            </a:r>
          </a:p>
          <a:p>
            <a:pPr marL="914400" lvl="1" indent="-457200">
              <a:buFont typeface="+mj-lt"/>
              <a:buAutoNum type="alphaLcPeriod"/>
            </a:pPr>
            <a:r>
              <a:rPr lang="en-US" dirty="0"/>
              <a:t>MS</a:t>
            </a:r>
          </a:p>
        </p:txBody>
      </p:sp>
      <p:pic>
        <p:nvPicPr>
          <p:cNvPr id="5" name="Picture 2" descr="View Image">
            <a:extLst>
              <a:ext uri="{FF2B5EF4-FFF2-40B4-BE49-F238E27FC236}">
                <a16:creationId xmlns:a16="http://schemas.microsoft.com/office/drawing/2014/main" id="{AFA3501F-DCE4-DB9A-14CD-DE948E833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0317" y="1796733"/>
            <a:ext cx="2563482" cy="17818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C4B302-CACD-A580-791D-CFFBF03BC55C}"/>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7" name="TextBox 6">
            <a:extLst>
              <a:ext uri="{FF2B5EF4-FFF2-40B4-BE49-F238E27FC236}">
                <a16:creationId xmlns:a16="http://schemas.microsoft.com/office/drawing/2014/main" id="{27E4245F-896A-80F9-DC3D-D48DF8010722}"/>
              </a:ext>
            </a:extLst>
          </p:cNvPr>
          <p:cNvSpPr txBox="1"/>
          <p:nvPr/>
        </p:nvSpPr>
        <p:spPr>
          <a:xfrm>
            <a:off x="0" y="0"/>
            <a:ext cx="1701107" cy="369332"/>
          </a:xfrm>
          <a:prstGeom prst="rect">
            <a:avLst/>
          </a:prstGeom>
          <a:noFill/>
          <a:ln>
            <a:solidFill>
              <a:srgbClr val="FF0000"/>
            </a:solidFill>
          </a:ln>
        </p:spPr>
        <p:txBody>
          <a:bodyPr wrap="none" rtlCol="0">
            <a:spAutoFit/>
          </a:bodyPr>
          <a:lstStyle/>
          <a:p>
            <a:r>
              <a:rPr lang="en-US" b="1" dirty="0">
                <a:solidFill>
                  <a:srgbClr val="FF0000"/>
                </a:solidFill>
              </a:rPr>
              <a:t>Polyneuropathy</a:t>
            </a:r>
          </a:p>
        </p:txBody>
      </p:sp>
      <p:pic>
        <p:nvPicPr>
          <p:cNvPr id="4" name="Picture 2" descr="View Image">
            <a:extLst>
              <a:ext uri="{FF2B5EF4-FFF2-40B4-BE49-F238E27FC236}">
                <a16:creationId xmlns:a16="http://schemas.microsoft.com/office/drawing/2014/main" id="{5919FF8F-C484-82DE-F678-482952997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0317" y="3986848"/>
            <a:ext cx="2563482" cy="178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33842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1ECFB-4F35-D996-A5C4-CADA1C87E1D2}"/>
              </a:ext>
            </a:extLst>
          </p:cNvPr>
          <p:cNvSpPr>
            <a:spLocks noGrp="1"/>
          </p:cNvSpPr>
          <p:nvPr>
            <p:ph type="title"/>
          </p:nvPr>
        </p:nvSpPr>
        <p:spPr/>
        <p:txBody>
          <a:bodyPr/>
          <a:lstStyle/>
          <a:p>
            <a:r>
              <a:rPr lang="en-US" dirty="0"/>
              <a:t>MCQ – Peripheral polyneuropathy</a:t>
            </a:r>
          </a:p>
        </p:txBody>
      </p:sp>
      <p:sp>
        <p:nvSpPr>
          <p:cNvPr id="3" name="Content Placeholder 2">
            <a:extLst>
              <a:ext uri="{FF2B5EF4-FFF2-40B4-BE49-F238E27FC236}">
                <a16:creationId xmlns:a16="http://schemas.microsoft.com/office/drawing/2014/main" id="{C792142D-3234-250D-A7B3-09BB7A7F9576}"/>
              </a:ext>
            </a:extLst>
          </p:cNvPr>
          <p:cNvSpPr>
            <a:spLocks noGrp="1"/>
          </p:cNvSpPr>
          <p:nvPr>
            <p:ph idx="1"/>
          </p:nvPr>
        </p:nvSpPr>
        <p:spPr/>
        <p:txBody>
          <a:bodyPr>
            <a:normAutofit/>
          </a:bodyPr>
          <a:lstStyle/>
          <a:p>
            <a:r>
              <a:rPr lang="en-US" dirty="0"/>
              <a:t>All of the following can cause this condition except:</a:t>
            </a:r>
          </a:p>
          <a:p>
            <a:pPr marL="914400" lvl="1" indent="-457200">
              <a:buFont typeface="+mj-lt"/>
              <a:buAutoNum type="alphaLcPeriod"/>
            </a:pPr>
            <a:r>
              <a:rPr lang="en-US" dirty="0"/>
              <a:t>DM</a:t>
            </a:r>
          </a:p>
          <a:p>
            <a:pPr marL="914400" lvl="1" indent="-457200">
              <a:buFont typeface="+mj-lt"/>
              <a:buAutoNum type="alphaLcPeriod"/>
            </a:pPr>
            <a:r>
              <a:rPr lang="en-US" dirty="0"/>
              <a:t>Drug induced neuropathy</a:t>
            </a:r>
          </a:p>
          <a:p>
            <a:pPr marL="914400" lvl="1" indent="-457200">
              <a:buFont typeface="+mj-lt"/>
              <a:buAutoNum type="alphaLcPeriod"/>
            </a:pPr>
            <a:r>
              <a:rPr lang="en-US" dirty="0"/>
              <a:t>Chronic polyneuropathy</a:t>
            </a:r>
          </a:p>
          <a:p>
            <a:pPr marL="914400" lvl="1" indent="-457200">
              <a:buFont typeface="+mj-lt"/>
              <a:buAutoNum type="alphaLcPeriod"/>
            </a:pPr>
            <a:r>
              <a:rPr lang="en-US" dirty="0">
                <a:solidFill>
                  <a:srgbClr val="FF0000"/>
                </a:solidFill>
              </a:rPr>
              <a:t>Transverse myelitis</a:t>
            </a:r>
          </a:p>
          <a:p>
            <a:pPr marL="914400" lvl="1" indent="-457200">
              <a:buFont typeface="+mj-lt"/>
              <a:buAutoNum type="alphaLcPeriod"/>
            </a:pPr>
            <a:r>
              <a:rPr lang="en-US" dirty="0"/>
              <a:t>Severe thyroid disease</a:t>
            </a:r>
          </a:p>
          <a:p>
            <a:r>
              <a:rPr lang="en-US" dirty="0"/>
              <a:t>All of the following can cause this condition except:</a:t>
            </a:r>
          </a:p>
          <a:p>
            <a:pPr marL="914400" lvl="1" indent="-457200">
              <a:buFont typeface="+mj-lt"/>
              <a:buAutoNum type="alphaLcPeriod"/>
            </a:pPr>
            <a:r>
              <a:rPr lang="en-US" dirty="0"/>
              <a:t>Diabetic neuropathy </a:t>
            </a:r>
          </a:p>
          <a:p>
            <a:pPr marL="914400" lvl="1" indent="-457200">
              <a:buFont typeface="+mj-lt"/>
              <a:buAutoNum type="alphaLcPeriod"/>
            </a:pPr>
            <a:r>
              <a:rPr lang="en-US" dirty="0"/>
              <a:t>Chronic polyneuropathy </a:t>
            </a:r>
          </a:p>
          <a:p>
            <a:pPr marL="914400" lvl="1" indent="-457200">
              <a:buFont typeface="+mj-lt"/>
              <a:buAutoNum type="alphaLcPeriod"/>
            </a:pPr>
            <a:r>
              <a:rPr lang="en-US" dirty="0">
                <a:solidFill>
                  <a:srgbClr val="FF0000"/>
                </a:solidFill>
              </a:rPr>
              <a:t>Transverse myelitis</a:t>
            </a:r>
          </a:p>
          <a:p>
            <a:pPr marL="914400" lvl="1" indent="-457200">
              <a:buFont typeface="+mj-lt"/>
              <a:buAutoNum type="alphaLcPeriod"/>
            </a:pPr>
            <a:r>
              <a:rPr lang="en-US" dirty="0"/>
              <a:t>MS</a:t>
            </a:r>
          </a:p>
        </p:txBody>
      </p:sp>
      <p:pic>
        <p:nvPicPr>
          <p:cNvPr id="5" name="Picture 2" descr="View Image">
            <a:extLst>
              <a:ext uri="{FF2B5EF4-FFF2-40B4-BE49-F238E27FC236}">
                <a16:creationId xmlns:a16="http://schemas.microsoft.com/office/drawing/2014/main" id="{AFA3501F-DCE4-DB9A-14CD-DE948E833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0317" y="1796733"/>
            <a:ext cx="2563482" cy="17818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C4B302-CACD-A580-791D-CFFBF03BC55C}"/>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7" name="TextBox 6">
            <a:extLst>
              <a:ext uri="{FF2B5EF4-FFF2-40B4-BE49-F238E27FC236}">
                <a16:creationId xmlns:a16="http://schemas.microsoft.com/office/drawing/2014/main" id="{27E4245F-896A-80F9-DC3D-D48DF8010722}"/>
              </a:ext>
            </a:extLst>
          </p:cNvPr>
          <p:cNvSpPr txBox="1"/>
          <p:nvPr/>
        </p:nvSpPr>
        <p:spPr>
          <a:xfrm>
            <a:off x="0" y="0"/>
            <a:ext cx="1701107" cy="369332"/>
          </a:xfrm>
          <a:prstGeom prst="rect">
            <a:avLst/>
          </a:prstGeom>
          <a:noFill/>
          <a:ln>
            <a:solidFill>
              <a:srgbClr val="FF0000"/>
            </a:solidFill>
          </a:ln>
        </p:spPr>
        <p:txBody>
          <a:bodyPr wrap="none" rtlCol="0">
            <a:spAutoFit/>
          </a:bodyPr>
          <a:lstStyle/>
          <a:p>
            <a:r>
              <a:rPr lang="en-US" b="1" dirty="0">
                <a:solidFill>
                  <a:srgbClr val="FF0000"/>
                </a:solidFill>
              </a:rPr>
              <a:t>Polyneuropathy</a:t>
            </a:r>
          </a:p>
        </p:txBody>
      </p:sp>
    </p:spTree>
    <p:extLst>
      <p:ext uri="{BB962C8B-B14F-4D97-AF65-F5344CB8AC3E}">
        <p14:creationId xmlns:p14="http://schemas.microsoft.com/office/powerpoint/2010/main" val="40533876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0D122-F8ED-430F-AAEB-2B3603340FAD}"/>
              </a:ext>
            </a:extLst>
          </p:cNvPr>
          <p:cNvSpPr>
            <a:spLocks noGrp="1"/>
          </p:cNvSpPr>
          <p:nvPr>
            <p:ph type="title"/>
          </p:nvPr>
        </p:nvSpPr>
        <p:spPr/>
        <p:txBody>
          <a:bodyPr>
            <a:normAutofit/>
          </a:bodyPr>
          <a:lstStyle/>
          <a:p>
            <a:r>
              <a:rPr lang="en-US" sz="4400" dirty="0">
                <a:effectLst/>
              </a:rPr>
              <a:t>Guillain-Barre syndrome</a:t>
            </a:r>
            <a:endParaRPr lang="en-US" dirty="0"/>
          </a:p>
        </p:txBody>
      </p:sp>
      <p:sp>
        <p:nvSpPr>
          <p:cNvPr id="3" name="Content Placeholder 2">
            <a:extLst>
              <a:ext uri="{FF2B5EF4-FFF2-40B4-BE49-F238E27FC236}">
                <a16:creationId xmlns:a16="http://schemas.microsoft.com/office/drawing/2014/main" id="{7890E58B-9176-A8AF-7276-D035A74044DB}"/>
              </a:ext>
            </a:extLst>
          </p:cNvPr>
          <p:cNvSpPr>
            <a:spLocks noGrp="1"/>
          </p:cNvSpPr>
          <p:nvPr>
            <p:ph idx="1"/>
          </p:nvPr>
        </p:nvSpPr>
        <p:spPr>
          <a:xfrm>
            <a:off x="838200" y="1305026"/>
            <a:ext cx="10515600" cy="5029200"/>
          </a:xfrm>
        </p:spPr>
        <p:txBody>
          <a:bodyPr>
            <a:normAutofit/>
          </a:bodyPr>
          <a:lstStyle/>
          <a:p>
            <a:r>
              <a:rPr lang="en-US" b="1" dirty="0"/>
              <a:t>Presentation</a:t>
            </a:r>
            <a:r>
              <a:rPr lang="en-US" dirty="0"/>
              <a:t>: </a:t>
            </a:r>
          </a:p>
          <a:p>
            <a:pPr lvl="1"/>
            <a:r>
              <a:rPr lang="en-US" dirty="0"/>
              <a:t>progressive ascending symmetrical muscle weakness begin in legs moving upward + mild distal paresthesia + Areflexia (sensory normal)</a:t>
            </a:r>
          </a:p>
          <a:p>
            <a:r>
              <a:rPr lang="en-US" b="1" dirty="0"/>
              <a:t>Causes</a:t>
            </a:r>
            <a:r>
              <a:rPr lang="en-US" dirty="0"/>
              <a:t>: unknown, ascend infection (campylobacter </a:t>
            </a:r>
            <a:r>
              <a:rPr lang="en-US" dirty="0" err="1"/>
              <a:t>jejuni</a:t>
            </a:r>
            <a:r>
              <a:rPr lang="en-US" dirty="0"/>
              <a:t>, URTI)</a:t>
            </a:r>
          </a:p>
          <a:p>
            <a:r>
              <a:rPr lang="en-US" b="1" dirty="0"/>
              <a:t>Diagnosis</a:t>
            </a:r>
            <a:r>
              <a:rPr lang="en-US" dirty="0"/>
              <a:t>:</a:t>
            </a:r>
          </a:p>
          <a:p>
            <a:pPr lvl="1"/>
            <a:r>
              <a:rPr lang="en-US" dirty="0"/>
              <a:t>LP: CSF increase protein more than 55 without pleocytosis (albumin dissociation)</a:t>
            </a:r>
          </a:p>
          <a:p>
            <a:pPr lvl="1"/>
            <a:r>
              <a:rPr lang="en-US" dirty="0"/>
              <a:t>EMG (nerve conduction) demyelination neuropathy ( normal or mild abnormal in early stage)</a:t>
            </a:r>
          </a:p>
          <a:p>
            <a:pPr lvl="1"/>
            <a:r>
              <a:rPr lang="en-US" dirty="0"/>
              <a:t>Antibody </a:t>
            </a:r>
            <a:r>
              <a:rPr lang="en-US" dirty="0" err="1"/>
              <a:t>gangliosity</a:t>
            </a:r>
            <a:r>
              <a:rPr lang="en-US" dirty="0"/>
              <a:t> 1\4 patient</a:t>
            </a:r>
          </a:p>
          <a:p>
            <a:r>
              <a:rPr lang="en-US" b="1" dirty="0"/>
              <a:t>Complications</a:t>
            </a:r>
            <a:r>
              <a:rPr lang="en-US" dirty="0"/>
              <a:t>: </a:t>
            </a:r>
          </a:p>
          <a:p>
            <a:pPr lvl="1"/>
            <a:r>
              <a:rPr lang="en-US" dirty="0"/>
              <a:t>Respiratory compromise, arrhythmia, hypotension, aspiration </a:t>
            </a:r>
          </a:p>
        </p:txBody>
      </p:sp>
      <p:sp>
        <p:nvSpPr>
          <p:cNvPr id="5" name="TextBox 4">
            <a:extLst>
              <a:ext uri="{FF2B5EF4-FFF2-40B4-BE49-F238E27FC236}">
                <a16:creationId xmlns:a16="http://schemas.microsoft.com/office/drawing/2014/main" id="{D7AEDC36-69E2-D4E4-7BD8-4ECFA29DA91B}"/>
              </a:ext>
            </a:extLst>
          </p:cNvPr>
          <p:cNvSpPr txBox="1"/>
          <p:nvPr/>
        </p:nvSpPr>
        <p:spPr>
          <a:xfrm>
            <a:off x="11159412" y="-4207"/>
            <a:ext cx="1032588" cy="646331"/>
          </a:xfrm>
          <a:prstGeom prst="rect">
            <a:avLst/>
          </a:prstGeom>
          <a:noFill/>
          <a:ln>
            <a:solidFill>
              <a:srgbClr val="FF0000"/>
            </a:solidFill>
          </a:ln>
        </p:spPr>
        <p:txBody>
          <a:bodyPr wrap="square" rtlCol="0">
            <a:spAutoFit/>
          </a:bodyPr>
          <a:lstStyle/>
          <a:p>
            <a:pPr algn="ctr" rtl="1"/>
            <a:r>
              <a:rPr lang="ar-JO" b="1" dirty="0">
                <a:solidFill>
                  <a:srgbClr val="FF0000"/>
                </a:solidFill>
              </a:rPr>
              <a:t>شرح من الأرشيف</a:t>
            </a:r>
            <a:endParaRPr lang="en-US" b="1" dirty="0">
              <a:solidFill>
                <a:srgbClr val="FF0000"/>
              </a:solidFill>
            </a:endParaRPr>
          </a:p>
        </p:txBody>
      </p:sp>
      <p:sp>
        <p:nvSpPr>
          <p:cNvPr id="4" name="TextBox 3">
            <a:extLst>
              <a:ext uri="{FF2B5EF4-FFF2-40B4-BE49-F238E27FC236}">
                <a16:creationId xmlns:a16="http://schemas.microsoft.com/office/drawing/2014/main" id="{EB80B514-38B4-AE1D-2844-B49629B23349}"/>
              </a:ext>
            </a:extLst>
          </p:cNvPr>
          <p:cNvSpPr txBox="1"/>
          <p:nvPr/>
        </p:nvSpPr>
        <p:spPr>
          <a:xfrm>
            <a:off x="0" y="0"/>
            <a:ext cx="1701107" cy="369332"/>
          </a:xfrm>
          <a:prstGeom prst="rect">
            <a:avLst/>
          </a:prstGeom>
          <a:noFill/>
          <a:ln>
            <a:solidFill>
              <a:srgbClr val="FF0000"/>
            </a:solidFill>
          </a:ln>
        </p:spPr>
        <p:txBody>
          <a:bodyPr wrap="none" rtlCol="0">
            <a:spAutoFit/>
          </a:bodyPr>
          <a:lstStyle/>
          <a:p>
            <a:r>
              <a:rPr lang="en-US" b="1" dirty="0">
                <a:solidFill>
                  <a:srgbClr val="FF0000"/>
                </a:solidFill>
              </a:rPr>
              <a:t>Polyneuropathy</a:t>
            </a:r>
          </a:p>
        </p:txBody>
      </p:sp>
    </p:spTree>
    <p:extLst>
      <p:ext uri="{BB962C8B-B14F-4D97-AF65-F5344CB8AC3E}">
        <p14:creationId xmlns:p14="http://schemas.microsoft.com/office/powerpoint/2010/main" val="85251149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0D122-F8ED-430F-AAEB-2B3603340FAD}"/>
              </a:ext>
            </a:extLst>
          </p:cNvPr>
          <p:cNvSpPr>
            <a:spLocks noGrp="1"/>
          </p:cNvSpPr>
          <p:nvPr>
            <p:ph type="title"/>
          </p:nvPr>
        </p:nvSpPr>
        <p:spPr/>
        <p:txBody>
          <a:bodyPr>
            <a:normAutofit/>
          </a:bodyPr>
          <a:lstStyle/>
          <a:p>
            <a:r>
              <a:rPr lang="en-US" sz="4400" dirty="0">
                <a:effectLst/>
              </a:rPr>
              <a:t>Guillain-Barre syndrome</a:t>
            </a:r>
            <a:endParaRPr lang="en-US" dirty="0"/>
          </a:p>
        </p:txBody>
      </p:sp>
      <p:sp>
        <p:nvSpPr>
          <p:cNvPr id="3" name="Content Placeholder 2">
            <a:extLst>
              <a:ext uri="{FF2B5EF4-FFF2-40B4-BE49-F238E27FC236}">
                <a16:creationId xmlns:a16="http://schemas.microsoft.com/office/drawing/2014/main" id="{7890E58B-9176-A8AF-7276-D035A74044DB}"/>
              </a:ext>
            </a:extLst>
          </p:cNvPr>
          <p:cNvSpPr>
            <a:spLocks noGrp="1"/>
          </p:cNvSpPr>
          <p:nvPr>
            <p:ph idx="1"/>
          </p:nvPr>
        </p:nvSpPr>
        <p:spPr/>
        <p:txBody>
          <a:bodyPr>
            <a:normAutofit/>
          </a:bodyPr>
          <a:lstStyle/>
          <a:p>
            <a:r>
              <a:rPr lang="en-US" b="1" dirty="0"/>
              <a:t>Management</a:t>
            </a:r>
            <a:r>
              <a:rPr lang="en-US" dirty="0"/>
              <a:t>:</a:t>
            </a:r>
          </a:p>
          <a:p>
            <a:pPr lvl="1"/>
            <a:r>
              <a:rPr lang="en-US" dirty="0"/>
              <a:t>Admission</a:t>
            </a:r>
          </a:p>
          <a:p>
            <a:pPr lvl="1"/>
            <a:r>
              <a:rPr lang="en-US" dirty="0"/>
              <a:t>Ventilation (vital capacity) less than 12-15 or P</a:t>
            </a:r>
            <a:r>
              <a:rPr lang="en-US" baseline="-25000" dirty="0"/>
              <a:t>CO2</a:t>
            </a:r>
            <a:r>
              <a:rPr lang="en-US" dirty="0"/>
              <a:t> less than 70 mmHg</a:t>
            </a:r>
          </a:p>
          <a:p>
            <a:pPr lvl="1"/>
            <a:r>
              <a:rPr lang="en-US" dirty="0"/>
              <a:t>Immunoglobulin (5 days)</a:t>
            </a:r>
          </a:p>
          <a:p>
            <a:pPr lvl="1"/>
            <a:r>
              <a:rPr lang="en-US" dirty="0"/>
              <a:t>Plasma exchange (first 2 weeks) 4-6 exchange </a:t>
            </a:r>
          </a:p>
          <a:p>
            <a:r>
              <a:rPr lang="en-US" b="1" dirty="0"/>
              <a:t>Prognosis</a:t>
            </a:r>
            <a:r>
              <a:rPr lang="en-US" dirty="0"/>
              <a:t>: 5% die complication , 10% permanently disable </a:t>
            </a:r>
          </a:p>
          <a:p>
            <a:r>
              <a:rPr lang="en-US" b="1" dirty="0"/>
              <a:t>Differential diagnosis</a:t>
            </a:r>
            <a:r>
              <a:rPr lang="en-US" dirty="0"/>
              <a:t>:</a:t>
            </a:r>
          </a:p>
          <a:p>
            <a:pPr lvl="1"/>
            <a:r>
              <a:rPr lang="en-US" dirty="0"/>
              <a:t>Acute spinal cord lesion</a:t>
            </a:r>
          </a:p>
          <a:p>
            <a:pPr lvl="1"/>
            <a:r>
              <a:rPr lang="en-US" dirty="0"/>
              <a:t>Poliomyelitis</a:t>
            </a:r>
          </a:p>
          <a:p>
            <a:pPr lvl="1"/>
            <a:r>
              <a:rPr lang="en-US" dirty="0"/>
              <a:t>MG</a:t>
            </a:r>
          </a:p>
          <a:p>
            <a:pPr lvl="1"/>
            <a:r>
              <a:rPr lang="en-US" dirty="0"/>
              <a:t>botulism</a:t>
            </a:r>
          </a:p>
          <a:p>
            <a:pPr lvl="1"/>
            <a:endParaRPr lang="en-US" dirty="0"/>
          </a:p>
        </p:txBody>
      </p:sp>
      <p:sp>
        <p:nvSpPr>
          <p:cNvPr id="5" name="TextBox 4">
            <a:extLst>
              <a:ext uri="{FF2B5EF4-FFF2-40B4-BE49-F238E27FC236}">
                <a16:creationId xmlns:a16="http://schemas.microsoft.com/office/drawing/2014/main" id="{D7AEDC36-69E2-D4E4-7BD8-4ECFA29DA91B}"/>
              </a:ext>
            </a:extLst>
          </p:cNvPr>
          <p:cNvSpPr txBox="1"/>
          <p:nvPr/>
        </p:nvSpPr>
        <p:spPr>
          <a:xfrm>
            <a:off x="11159412" y="-4207"/>
            <a:ext cx="1032588" cy="646331"/>
          </a:xfrm>
          <a:prstGeom prst="rect">
            <a:avLst/>
          </a:prstGeom>
          <a:noFill/>
          <a:ln>
            <a:solidFill>
              <a:srgbClr val="FF0000"/>
            </a:solidFill>
          </a:ln>
        </p:spPr>
        <p:txBody>
          <a:bodyPr wrap="square" rtlCol="0">
            <a:spAutoFit/>
          </a:bodyPr>
          <a:lstStyle/>
          <a:p>
            <a:pPr algn="ctr" rtl="1"/>
            <a:r>
              <a:rPr lang="ar-JO" b="1" dirty="0">
                <a:solidFill>
                  <a:srgbClr val="FF0000"/>
                </a:solidFill>
              </a:rPr>
              <a:t>شرح من الأرشيف</a:t>
            </a:r>
            <a:endParaRPr lang="en-US" b="1" dirty="0">
              <a:solidFill>
                <a:srgbClr val="FF0000"/>
              </a:solidFill>
            </a:endParaRPr>
          </a:p>
        </p:txBody>
      </p:sp>
      <p:sp>
        <p:nvSpPr>
          <p:cNvPr id="6" name="TextBox 5">
            <a:extLst>
              <a:ext uri="{FF2B5EF4-FFF2-40B4-BE49-F238E27FC236}">
                <a16:creationId xmlns:a16="http://schemas.microsoft.com/office/drawing/2014/main" id="{2B723875-EE64-F2B7-528B-E8B4662CF2BF}"/>
              </a:ext>
            </a:extLst>
          </p:cNvPr>
          <p:cNvSpPr txBox="1"/>
          <p:nvPr/>
        </p:nvSpPr>
        <p:spPr>
          <a:xfrm>
            <a:off x="0" y="0"/>
            <a:ext cx="1701107" cy="369332"/>
          </a:xfrm>
          <a:prstGeom prst="rect">
            <a:avLst/>
          </a:prstGeom>
          <a:noFill/>
          <a:ln>
            <a:solidFill>
              <a:srgbClr val="FF0000"/>
            </a:solidFill>
          </a:ln>
        </p:spPr>
        <p:txBody>
          <a:bodyPr wrap="none" rtlCol="0">
            <a:spAutoFit/>
          </a:bodyPr>
          <a:lstStyle/>
          <a:p>
            <a:r>
              <a:rPr lang="en-US" b="1" dirty="0">
                <a:solidFill>
                  <a:srgbClr val="FF0000"/>
                </a:solidFill>
              </a:rPr>
              <a:t>Polyneuropathy</a:t>
            </a:r>
          </a:p>
        </p:txBody>
      </p:sp>
    </p:spTree>
    <p:extLst>
      <p:ext uri="{BB962C8B-B14F-4D97-AF65-F5344CB8AC3E}">
        <p14:creationId xmlns:p14="http://schemas.microsoft.com/office/powerpoint/2010/main" val="119377048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D7EFF3-A3D3-F381-60C0-360A2ACC482F}"/>
              </a:ext>
            </a:extLst>
          </p:cNvPr>
          <p:cNvSpPr>
            <a:spLocks noGrp="1"/>
          </p:cNvSpPr>
          <p:nvPr>
            <p:ph type="title"/>
          </p:nvPr>
        </p:nvSpPr>
        <p:spPr/>
        <p:txBody>
          <a:bodyPr/>
          <a:lstStyle/>
          <a:p>
            <a:r>
              <a:rPr lang="en-US" dirty="0"/>
              <a:t>Guillain-Barre syndrome</a:t>
            </a:r>
          </a:p>
        </p:txBody>
      </p:sp>
      <p:sp>
        <p:nvSpPr>
          <p:cNvPr id="5" name="Content Placeholder 4">
            <a:extLst>
              <a:ext uri="{FF2B5EF4-FFF2-40B4-BE49-F238E27FC236}">
                <a16:creationId xmlns:a16="http://schemas.microsoft.com/office/drawing/2014/main" id="{535BD48D-210B-7327-A2D1-922B62048E96}"/>
              </a:ext>
            </a:extLst>
          </p:cNvPr>
          <p:cNvSpPr>
            <a:spLocks noGrp="1"/>
          </p:cNvSpPr>
          <p:nvPr>
            <p:ph idx="1"/>
          </p:nvPr>
        </p:nvSpPr>
        <p:spPr/>
        <p:txBody>
          <a:bodyPr>
            <a:normAutofit fontScale="92500"/>
          </a:bodyPr>
          <a:lstStyle/>
          <a:p>
            <a:pPr>
              <a:buFont typeface="Wingdings" panose="05000000000000000000" pitchFamily="2" charset="2"/>
              <a:buChar char="Ø"/>
            </a:pPr>
            <a:r>
              <a:rPr lang="en-US" dirty="0"/>
              <a:t>Old patient came to ER with bilateral  lower limb weakness, (&amp;other signs), areflexia.</a:t>
            </a:r>
          </a:p>
          <a:p>
            <a:r>
              <a:rPr lang="en-US" b="1" dirty="0"/>
              <a:t>What is your diagnosis ?</a:t>
            </a:r>
          </a:p>
          <a:p>
            <a:pPr lvl="1"/>
            <a:r>
              <a:rPr lang="en-US" dirty="0"/>
              <a:t>GBS (Guillain-Barre syndrome)</a:t>
            </a:r>
          </a:p>
          <a:p>
            <a:r>
              <a:rPr lang="en-US" b="1" dirty="0"/>
              <a:t>What is are the investigations ?</a:t>
            </a:r>
          </a:p>
          <a:p>
            <a:pPr lvl="1"/>
            <a:r>
              <a:rPr lang="en-US" dirty="0"/>
              <a:t>LP: CSF increase protein more than 55 without pleocytosis (albumin dissociation</a:t>
            </a:r>
          </a:p>
          <a:p>
            <a:pPr lvl="1"/>
            <a:r>
              <a:rPr lang="en-US" dirty="0"/>
              <a:t>EMG (nerve conduction) demyelination neuropathy ( normal or mild abnormal in early stage)</a:t>
            </a:r>
          </a:p>
          <a:p>
            <a:pPr lvl="1"/>
            <a:r>
              <a:rPr lang="en-US" dirty="0"/>
              <a:t>Antibody </a:t>
            </a:r>
            <a:r>
              <a:rPr lang="en-US" dirty="0" err="1"/>
              <a:t>gangliosity</a:t>
            </a:r>
            <a:r>
              <a:rPr lang="en-US" dirty="0"/>
              <a:t> 1\4 patient</a:t>
            </a:r>
          </a:p>
          <a:p>
            <a:r>
              <a:rPr lang="en-US" b="1" dirty="0"/>
              <a:t>What is the treatment ?</a:t>
            </a:r>
          </a:p>
          <a:p>
            <a:pPr lvl="1"/>
            <a:r>
              <a:rPr lang="en-US" dirty="0"/>
              <a:t>IVIG</a:t>
            </a:r>
          </a:p>
          <a:p>
            <a:pPr lvl="1"/>
            <a:r>
              <a:rPr lang="en-US" dirty="0"/>
              <a:t>Plasmapheresis</a:t>
            </a:r>
          </a:p>
        </p:txBody>
      </p:sp>
      <p:sp>
        <p:nvSpPr>
          <p:cNvPr id="7" name="TextBox 6">
            <a:extLst>
              <a:ext uri="{FF2B5EF4-FFF2-40B4-BE49-F238E27FC236}">
                <a16:creationId xmlns:a16="http://schemas.microsoft.com/office/drawing/2014/main" id="{4F086D3C-8358-2C7D-3EDC-BF1B2970CD4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3" name="TextBox 2">
            <a:extLst>
              <a:ext uri="{FF2B5EF4-FFF2-40B4-BE49-F238E27FC236}">
                <a16:creationId xmlns:a16="http://schemas.microsoft.com/office/drawing/2014/main" id="{B182A046-A7A8-2056-287C-4F7F86F975B7}"/>
              </a:ext>
            </a:extLst>
          </p:cNvPr>
          <p:cNvSpPr txBox="1"/>
          <p:nvPr/>
        </p:nvSpPr>
        <p:spPr>
          <a:xfrm>
            <a:off x="0" y="0"/>
            <a:ext cx="1701107" cy="369332"/>
          </a:xfrm>
          <a:prstGeom prst="rect">
            <a:avLst/>
          </a:prstGeom>
          <a:noFill/>
          <a:ln>
            <a:solidFill>
              <a:srgbClr val="FF0000"/>
            </a:solidFill>
          </a:ln>
        </p:spPr>
        <p:txBody>
          <a:bodyPr wrap="none" rtlCol="0">
            <a:spAutoFit/>
          </a:bodyPr>
          <a:lstStyle/>
          <a:p>
            <a:r>
              <a:rPr lang="en-US" b="1" dirty="0">
                <a:solidFill>
                  <a:srgbClr val="FF0000"/>
                </a:solidFill>
              </a:rPr>
              <a:t>Polyneuropathy</a:t>
            </a:r>
          </a:p>
        </p:txBody>
      </p:sp>
    </p:spTree>
    <p:extLst>
      <p:ext uri="{BB962C8B-B14F-4D97-AF65-F5344CB8AC3E}">
        <p14:creationId xmlns:p14="http://schemas.microsoft.com/office/powerpoint/2010/main" val="229327680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CAC0A-1068-7FFD-F0F2-49FF3723B9B2}"/>
              </a:ext>
            </a:extLst>
          </p:cNvPr>
          <p:cNvSpPr>
            <a:spLocks noGrp="1"/>
          </p:cNvSpPr>
          <p:nvPr>
            <p:ph type="title"/>
          </p:nvPr>
        </p:nvSpPr>
        <p:spPr/>
        <p:txBody>
          <a:bodyPr/>
          <a:lstStyle/>
          <a:p>
            <a:r>
              <a:rPr lang="en-US" dirty="0"/>
              <a:t>Guillain-Barre syndrome</a:t>
            </a:r>
          </a:p>
        </p:txBody>
      </p:sp>
      <p:sp>
        <p:nvSpPr>
          <p:cNvPr id="3" name="Content Placeholder 2">
            <a:extLst>
              <a:ext uri="{FF2B5EF4-FFF2-40B4-BE49-F238E27FC236}">
                <a16:creationId xmlns:a16="http://schemas.microsoft.com/office/drawing/2014/main" id="{30411F52-C5BE-29B3-43A7-479A419AC678}"/>
              </a:ext>
            </a:extLst>
          </p:cNvPr>
          <p:cNvSpPr>
            <a:spLocks noGrp="1"/>
          </p:cNvSpPr>
          <p:nvPr>
            <p:ph idx="1"/>
          </p:nvPr>
        </p:nvSpPr>
        <p:spPr/>
        <p:txBody>
          <a:bodyPr>
            <a:normAutofit/>
          </a:bodyPr>
          <a:lstStyle/>
          <a:p>
            <a:r>
              <a:rPr lang="en-US" dirty="0"/>
              <a:t>Patient present with bilateral limb weakness, paresthesia numbness. More prominent in lower than upper, generalized areflexia</a:t>
            </a:r>
          </a:p>
          <a:p>
            <a:r>
              <a:rPr lang="en-US" b="1" dirty="0"/>
              <a:t>What's your investigation ?</a:t>
            </a:r>
          </a:p>
          <a:p>
            <a:pPr lvl="1"/>
            <a:r>
              <a:rPr lang="en-US" dirty="0"/>
              <a:t>LP: CSF increase protein more than 55 without pleocytosis (albumin dissociation</a:t>
            </a:r>
          </a:p>
          <a:p>
            <a:pPr lvl="1"/>
            <a:r>
              <a:rPr lang="en-US" dirty="0"/>
              <a:t>EMG (nerve conduction) demyelination neuropathy ( normal or mild abnormal in early stage)</a:t>
            </a:r>
          </a:p>
          <a:p>
            <a:pPr lvl="1"/>
            <a:r>
              <a:rPr lang="en-US" dirty="0"/>
              <a:t>Antibody </a:t>
            </a:r>
            <a:r>
              <a:rPr lang="en-US" dirty="0" err="1"/>
              <a:t>gangliosity</a:t>
            </a:r>
            <a:r>
              <a:rPr lang="en-US" dirty="0"/>
              <a:t> 1\4 patient</a:t>
            </a:r>
          </a:p>
          <a:p>
            <a:r>
              <a:rPr lang="en-US" b="1" dirty="0"/>
              <a:t>What's your management ?</a:t>
            </a:r>
          </a:p>
          <a:p>
            <a:pPr lvl="1"/>
            <a:r>
              <a:rPr lang="en-US" dirty="0"/>
              <a:t>IVIG</a:t>
            </a:r>
          </a:p>
          <a:p>
            <a:pPr lvl="1"/>
            <a:r>
              <a:rPr lang="en-US" dirty="0"/>
              <a:t>Plasmapheresis</a:t>
            </a:r>
          </a:p>
          <a:p>
            <a:endParaRPr lang="en-US" dirty="0"/>
          </a:p>
        </p:txBody>
      </p:sp>
      <p:sp>
        <p:nvSpPr>
          <p:cNvPr id="5" name="TextBox 4">
            <a:extLst>
              <a:ext uri="{FF2B5EF4-FFF2-40B4-BE49-F238E27FC236}">
                <a16:creationId xmlns:a16="http://schemas.microsoft.com/office/drawing/2014/main" id="{CE4AC21E-D633-41DA-EEA6-C3F0528E752F}"/>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64C2C383-D34C-A284-0BB7-5EB9DA2B1F31}"/>
              </a:ext>
            </a:extLst>
          </p:cNvPr>
          <p:cNvSpPr txBox="1"/>
          <p:nvPr/>
        </p:nvSpPr>
        <p:spPr>
          <a:xfrm>
            <a:off x="0" y="0"/>
            <a:ext cx="1701107" cy="369332"/>
          </a:xfrm>
          <a:prstGeom prst="rect">
            <a:avLst/>
          </a:prstGeom>
          <a:noFill/>
          <a:ln>
            <a:solidFill>
              <a:srgbClr val="FF0000"/>
            </a:solidFill>
          </a:ln>
        </p:spPr>
        <p:txBody>
          <a:bodyPr wrap="none" rtlCol="0">
            <a:spAutoFit/>
          </a:bodyPr>
          <a:lstStyle/>
          <a:p>
            <a:r>
              <a:rPr lang="en-US" b="1" dirty="0">
                <a:solidFill>
                  <a:srgbClr val="FF0000"/>
                </a:solidFill>
              </a:rPr>
              <a:t>Polyneuropathy</a:t>
            </a:r>
          </a:p>
        </p:txBody>
      </p:sp>
    </p:spTree>
    <p:extLst>
      <p:ext uri="{BB962C8B-B14F-4D97-AF65-F5344CB8AC3E}">
        <p14:creationId xmlns:p14="http://schemas.microsoft.com/office/powerpoint/2010/main" val="16087095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F4249-85A1-3B94-E843-080B028FCF4F}"/>
              </a:ext>
            </a:extLst>
          </p:cNvPr>
          <p:cNvSpPr>
            <a:spLocks noGrp="1"/>
          </p:cNvSpPr>
          <p:nvPr>
            <p:ph type="title"/>
          </p:nvPr>
        </p:nvSpPr>
        <p:spPr/>
        <p:txBody>
          <a:bodyPr/>
          <a:lstStyle/>
          <a:p>
            <a:r>
              <a:rPr lang="en-US" dirty="0"/>
              <a:t>Guillain-Barre syndrome</a:t>
            </a:r>
          </a:p>
        </p:txBody>
      </p:sp>
      <p:sp>
        <p:nvSpPr>
          <p:cNvPr id="3" name="Content Placeholder 2">
            <a:extLst>
              <a:ext uri="{FF2B5EF4-FFF2-40B4-BE49-F238E27FC236}">
                <a16:creationId xmlns:a16="http://schemas.microsoft.com/office/drawing/2014/main" id="{41C1B33C-64DF-E942-529B-FE818FF124E5}"/>
              </a:ext>
            </a:extLst>
          </p:cNvPr>
          <p:cNvSpPr>
            <a:spLocks noGrp="1"/>
          </p:cNvSpPr>
          <p:nvPr>
            <p:ph idx="1"/>
          </p:nvPr>
        </p:nvSpPr>
        <p:spPr/>
        <p:txBody>
          <a:bodyPr>
            <a:normAutofit/>
          </a:bodyPr>
          <a:lstStyle/>
          <a:p>
            <a:pPr>
              <a:buFont typeface="Wingdings" panose="05000000000000000000" pitchFamily="2" charset="2"/>
              <a:buChar char="Ø"/>
            </a:pPr>
            <a:r>
              <a:rPr lang="en-US" sz="2600" dirty="0"/>
              <a:t>A 20 years old patient came with weakness and numbness of lower extremities more than upper extremities. He was found to have generalized areflexia</a:t>
            </a:r>
          </a:p>
          <a:p>
            <a:r>
              <a:rPr lang="en-GB" b="1" dirty="0"/>
              <a:t>What is the serious condition that you should think about ?</a:t>
            </a:r>
          </a:p>
          <a:p>
            <a:pPr lvl="1"/>
            <a:r>
              <a:rPr lang="en-US" dirty="0"/>
              <a:t>GBS (acute inflammatory  demyelination polyneuropathy)</a:t>
            </a:r>
          </a:p>
          <a:p>
            <a:r>
              <a:rPr lang="en-GB" b="1" dirty="0"/>
              <a:t>How would you confirm your diagnosis ?</a:t>
            </a:r>
          </a:p>
          <a:p>
            <a:pPr lvl="1"/>
            <a:r>
              <a:rPr lang="en-US" dirty="0"/>
              <a:t>LP, EMG </a:t>
            </a:r>
          </a:p>
          <a:p>
            <a:r>
              <a:rPr lang="en-GB" b="1" dirty="0"/>
              <a:t>How would you treat this condition ?</a:t>
            </a:r>
            <a:endParaRPr lang="en-US" b="1" dirty="0"/>
          </a:p>
          <a:p>
            <a:pPr lvl="1"/>
            <a:r>
              <a:rPr lang="en-US" dirty="0"/>
              <a:t>IVIG, Plasmapheresis</a:t>
            </a:r>
          </a:p>
          <a:p>
            <a:r>
              <a:rPr lang="en-GB" b="1" dirty="0"/>
              <a:t>How would you monitor this patient respiratory function ?</a:t>
            </a:r>
          </a:p>
          <a:p>
            <a:pPr lvl="1"/>
            <a:r>
              <a:rPr lang="en-US" dirty="0"/>
              <a:t>Ventilation (vital capacity)  less than  12-15 or pco2 less than 70 </a:t>
            </a:r>
            <a:r>
              <a:rPr lang="en-US" dirty="0" err="1"/>
              <a:t>mmhg</a:t>
            </a:r>
            <a:endParaRPr lang="en-US" dirty="0"/>
          </a:p>
        </p:txBody>
      </p:sp>
      <p:sp>
        <p:nvSpPr>
          <p:cNvPr id="5" name="TextBox 4">
            <a:extLst>
              <a:ext uri="{FF2B5EF4-FFF2-40B4-BE49-F238E27FC236}">
                <a16:creationId xmlns:a16="http://schemas.microsoft.com/office/drawing/2014/main" id="{35CF5D8A-C3E6-10E1-A20D-B0C0A207EB26}"/>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BA588824-C96B-D20A-3FE8-6590501AC6F6}"/>
              </a:ext>
            </a:extLst>
          </p:cNvPr>
          <p:cNvSpPr txBox="1"/>
          <p:nvPr/>
        </p:nvSpPr>
        <p:spPr>
          <a:xfrm>
            <a:off x="0" y="0"/>
            <a:ext cx="1701107" cy="369332"/>
          </a:xfrm>
          <a:prstGeom prst="rect">
            <a:avLst/>
          </a:prstGeom>
          <a:noFill/>
          <a:ln>
            <a:solidFill>
              <a:srgbClr val="FF0000"/>
            </a:solidFill>
          </a:ln>
        </p:spPr>
        <p:txBody>
          <a:bodyPr wrap="none" rtlCol="0">
            <a:spAutoFit/>
          </a:bodyPr>
          <a:lstStyle/>
          <a:p>
            <a:r>
              <a:rPr lang="en-US" b="1" dirty="0">
                <a:solidFill>
                  <a:srgbClr val="FF0000"/>
                </a:solidFill>
              </a:rPr>
              <a:t>Polyneuropathy</a:t>
            </a:r>
          </a:p>
        </p:txBody>
      </p:sp>
    </p:spTree>
    <p:extLst>
      <p:ext uri="{BB962C8B-B14F-4D97-AF65-F5344CB8AC3E}">
        <p14:creationId xmlns:p14="http://schemas.microsoft.com/office/powerpoint/2010/main" val="3699514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B85D-FF40-7FF1-2AE0-506FC69A0DBA}"/>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8F287F09-BD24-DF69-379E-DDCCE7BA86FB}"/>
              </a:ext>
            </a:extLst>
          </p:cNvPr>
          <p:cNvSpPr>
            <a:spLocks noGrp="1"/>
          </p:cNvSpPr>
          <p:nvPr>
            <p:ph idx="1"/>
          </p:nvPr>
        </p:nvSpPr>
        <p:spPr>
          <a:xfrm>
            <a:off x="838200" y="1305025"/>
            <a:ext cx="10515600" cy="5029200"/>
          </a:xfrm>
        </p:spPr>
        <p:txBody>
          <a:bodyPr>
            <a:normAutofit fontScale="92500" lnSpcReduction="10000"/>
          </a:bodyPr>
          <a:lstStyle/>
          <a:p>
            <a:r>
              <a:rPr lang="en-US" sz="2600" dirty="0"/>
              <a:t>75 years old male came with acute stroke. He has right side weakness. He has spontaneous speech with occasional </a:t>
            </a:r>
            <a:r>
              <a:rPr lang="en-US" sz="2600" dirty="0" err="1"/>
              <a:t>paraphrasic</a:t>
            </a:r>
            <a:r>
              <a:rPr lang="en-US" sz="2600" dirty="0"/>
              <a:t> errors. He can understand and follow commands, but repetition is severely affected. Which of the following best explains his speech pattern? </a:t>
            </a:r>
          </a:p>
          <a:p>
            <a:pPr marL="914400" lvl="1" indent="-457200">
              <a:buFont typeface="+mj-lt"/>
              <a:buAutoNum type="alphaLcPeriod"/>
            </a:pPr>
            <a:r>
              <a:rPr lang="en-US" dirty="0"/>
              <a:t>Broca aphasia</a:t>
            </a:r>
          </a:p>
          <a:p>
            <a:pPr marL="914400" lvl="1" indent="-457200">
              <a:buFont typeface="+mj-lt"/>
              <a:buAutoNum type="alphaLcPeriod"/>
            </a:pPr>
            <a:r>
              <a:rPr lang="en-US" dirty="0"/>
              <a:t>Transcortical aphasia </a:t>
            </a:r>
          </a:p>
          <a:p>
            <a:pPr marL="914400" lvl="1" indent="-457200">
              <a:buFont typeface="+mj-lt"/>
              <a:buAutoNum type="alphaLcPeriod"/>
            </a:pPr>
            <a:r>
              <a:rPr lang="en-US" dirty="0">
                <a:solidFill>
                  <a:srgbClr val="FF0000"/>
                </a:solidFill>
              </a:rPr>
              <a:t>Conduction aphasia</a:t>
            </a:r>
          </a:p>
          <a:p>
            <a:pPr marL="914400" lvl="1" indent="-457200">
              <a:buFont typeface="+mj-lt"/>
              <a:buAutoNum type="alphaLcPeriod"/>
            </a:pPr>
            <a:r>
              <a:rPr lang="en-US" dirty="0"/>
              <a:t>Wernicke aphasia </a:t>
            </a:r>
          </a:p>
          <a:p>
            <a:pPr marL="914400" lvl="1" indent="-457200">
              <a:buFont typeface="+mj-lt"/>
              <a:buAutoNum type="alphaLcPeriod"/>
            </a:pPr>
            <a:r>
              <a:rPr lang="en-US" dirty="0"/>
              <a:t>Global aphasia</a:t>
            </a:r>
          </a:p>
          <a:p>
            <a:r>
              <a:rPr lang="en-US" sz="2600" dirty="0"/>
              <a:t>Patient came after stroke. Cannot follow your commands, cannot repeat and has grammar mistakes. What is the lesion producing his symptoms?</a:t>
            </a:r>
          </a:p>
          <a:p>
            <a:pPr marL="914400" lvl="1" indent="-457200">
              <a:buFont typeface="+mj-lt"/>
              <a:buAutoNum type="alphaLcPeriod"/>
            </a:pPr>
            <a:r>
              <a:rPr lang="en-US" dirty="0"/>
              <a:t>Broca’s area </a:t>
            </a:r>
          </a:p>
          <a:p>
            <a:pPr marL="914400" lvl="1" indent="-457200">
              <a:buFont typeface="+mj-lt"/>
              <a:buAutoNum type="alphaLcPeriod"/>
            </a:pPr>
            <a:r>
              <a:rPr lang="en-US" dirty="0"/>
              <a:t>Wernicke’s area </a:t>
            </a:r>
          </a:p>
          <a:p>
            <a:pPr marL="914400" lvl="1" indent="-457200">
              <a:buFont typeface="+mj-lt"/>
              <a:buAutoNum type="alphaLcPeriod"/>
            </a:pPr>
            <a:r>
              <a:rPr lang="en-US" dirty="0"/>
              <a:t>Conductive lesion </a:t>
            </a:r>
          </a:p>
          <a:p>
            <a:pPr marL="914400" lvl="1" indent="-457200">
              <a:buFont typeface="+mj-lt"/>
              <a:buAutoNum type="alphaLcPeriod"/>
            </a:pPr>
            <a:r>
              <a:rPr lang="en-US" dirty="0">
                <a:solidFill>
                  <a:srgbClr val="FF0000"/>
                </a:solidFill>
              </a:rPr>
              <a:t>Global aphasia </a:t>
            </a:r>
          </a:p>
          <a:p>
            <a:pPr lvl="1"/>
            <a:endParaRPr lang="en-US" dirty="0"/>
          </a:p>
        </p:txBody>
      </p:sp>
      <p:sp>
        <p:nvSpPr>
          <p:cNvPr id="4" name="TextBox 3">
            <a:extLst>
              <a:ext uri="{FF2B5EF4-FFF2-40B4-BE49-F238E27FC236}">
                <a16:creationId xmlns:a16="http://schemas.microsoft.com/office/drawing/2014/main" id="{9519904F-2091-2381-37B9-26ED48D2DD7C}"/>
              </a:ext>
            </a:extLst>
          </p:cNvPr>
          <p:cNvSpPr txBox="1"/>
          <p:nvPr/>
        </p:nvSpPr>
        <p:spPr>
          <a:xfrm>
            <a:off x="7457116" y="5015547"/>
            <a:ext cx="3702296" cy="1477328"/>
          </a:xfrm>
          <a:prstGeom prst="rect">
            <a:avLst/>
          </a:prstGeom>
          <a:noFill/>
          <a:ln>
            <a:solidFill>
              <a:srgbClr val="0070C0"/>
            </a:solidFill>
          </a:ln>
        </p:spPr>
        <p:txBody>
          <a:bodyPr wrap="none" rtlCol="0">
            <a:spAutoFit/>
          </a:bodyPr>
          <a:lstStyle/>
          <a:p>
            <a:r>
              <a:rPr lang="en-US" dirty="0">
                <a:solidFill>
                  <a:srgbClr val="0070C0"/>
                </a:solidFill>
              </a:rPr>
              <a:t>Simple rule </a:t>
            </a:r>
          </a:p>
          <a:p>
            <a:pPr marL="285750" indent="-285750">
              <a:buFont typeface="Arial" panose="020B0604020202020204" pitchFamily="34" charset="0"/>
              <a:buChar char="•"/>
            </a:pPr>
            <a:r>
              <a:rPr lang="en-US" dirty="0">
                <a:solidFill>
                  <a:srgbClr val="0070C0"/>
                </a:solidFill>
              </a:rPr>
              <a:t>Cannot follow = Wernicke’s area</a:t>
            </a:r>
          </a:p>
          <a:p>
            <a:pPr marL="285750" indent="-285750">
              <a:buFont typeface="Arial" panose="020B0604020202020204" pitchFamily="34" charset="0"/>
              <a:buChar char="•"/>
            </a:pPr>
            <a:r>
              <a:rPr lang="en-US" dirty="0">
                <a:solidFill>
                  <a:srgbClr val="0070C0"/>
                </a:solidFill>
              </a:rPr>
              <a:t>Cannot repeat = Conductive lesion</a:t>
            </a:r>
          </a:p>
          <a:p>
            <a:pPr marL="285750" indent="-285750">
              <a:buFont typeface="Arial" panose="020B0604020202020204" pitchFamily="34" charset="0"/>
              <a:buChar char="•"/>
            </a:pPr>
            <a:r>
              <a:rPr lang="en-US" dirty="0">
                <a:solidFill>
                  <a:srgbClr val="0070C0"/>
                </a:solidFill>
              </a:rPr>
              <a:t>Grammar mistakes = Broca’s area</a:t>
            </a:r>
          </a:p>
          <a:p>
            <a:pPr marL="285750" indent="-285750">
              <a:buFont typeface="Courier New" panose="02070309020205020404" pitchFamily="49" charset="0"/>
              <a:buChar char="o"/>
            </a:pPr>
            <a:r>
              <a:rPr lang="en-US" dirty="0">
                <a:solidFill>
                  <a:srgbClr val="0070C0"/>
                </a:solidFill>
              </a:rPr>
              <a:t>All three = Global </a:t>
            </a:r>
            <a:r>
              <a:rPr lang="en-US" dirty="0">
                <a:solidFill>
                  <a:srgbClr val="0070C0"/>
                </a:solidFill>
                <a:sym typeface="Wingdings" panose="05000000000000000000" pitchFamily="2" charset="2"/>
              </a:rPr>
              <a:t></a:t>
            </a:r>
            <a:endParaRPr lang="en-US" dirty="0">
              <a:solidFill>
                <a:srgbClr val="0070C0"/>
              </a:solidFill>
            </a:endParaRPr>
          </a:p>
        </p:txBody>
      </p:sp>
      <p:sp>
        <p:nvSpPr>
          <p:cNvPr id="6" name="TextBox 5">
            <a:extLst>
              <a:ext uri="{FF2B5EF4-FFF2-40B4-BE49-F238E27FC236}">
                <a16:creationId xmlns:a16="http://schemas.microsoft.com/office/drawing/2014/main" id="{927560FD-2F2D-8C72-E09F-BC4624629FF3}"/>
              </a:ext>
            </a:extLst>
          </p:cNvPr>
          <p:cNvSpPr txBox="1"/>
          <p:nvPr/>
        </p:nvSpPr>
        <p:spPr>
          <a:xfrm>
            <a:off x="46655" y="425281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42B30879-47A0-164C-B9B7-EDCF67B0F4A7}"/>
              </a:ext>
            </a:extLst>
          </p:cNvPr>
          <p:cNvSpPr txBox="1"/>
          <p:nvPr/>
        </p:nvSpPr>
        <p:spPr>
          <a:xfrm>
            <a:off x="55986" y="134211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00154C7D-3F02-6C18-C63B-C6F06FD472ED}"/>
              </a:ext>
            </a:extLst>
          </p:cNvPr>
          <p:cNvSpPr txBox="1"/>
          <p:nvPr/>
        </p:nvSpPr>
        <p:spPr>
          <a:xfrm>
            <a:off x="10888824" y="-4207"/>
            <a:ext cx="1303176"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Tree>
    <p:extLst>
      <p:ext uri="{BB962C8B-B14F-4D97-AF65-F5344CB8AC3E}">
        <p14:creationId xmlns:p14="http://schemas.microsoft.com/office/powerpoint/2010/main" val="1406814124"/>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FE49-8030-ADE2-E5A9-724604251530}"/>
              </a:ext>
            </a:extLst>
          </p:cNvPr>
          <p:cNvSpPr>
            <a:spLocks noGrp="1"/>
          </p:cNvSpPr>
          <p:nvPr>
            <p:ph type="title"/>
          </p:nvPr>
        </p:nvSpPr>
        <p:spPr/>
        <p:txBody>
          <a:bodyPr/>
          <a:lstStyle/>
          <a:p>
            <a:r>
              <a:rPr lang="en-US" dirty="0"/>
              <a:t>MCQ – Guillain-Barre syndrome</a:t>
            </a:r>
          </a:p>
        </p:txBody>
      </p:sp>
      <p:sp>
        <p:nvSpPr>
          <p:cNvPr id="3" name="Content Placeholder 2">
            <a:extLst>
              <a:ext uri="{FF2B5EF4-FFF2-40B4-BE49-F238E27FC236}">
                <a16:creationId xmlns:a16="http://schemas.microsoft.com/office/drawing/2014/main" id="{6EF4045A-B214-FD95-5FD3-A7E70768582D}"/>
              </a:ext>
            </a:extLst>
          </p:cNvPr>
          <p:cNvSpPr>
            <a:spLocks noGrp="1"/>
          </p:cNvSpPr>
          <p:nvPr>
            <p:ph idx="1"/>
          </p:nvPr>
        </p:nvSpPr>
        <p:spPr/>
        <p:txBody>
          <a:bodyPr/>
          <a:lstStyle/>
          <a:p>
            <a:pPr>
              <a:buFont typeface="Wingdings" panose="05000000000000000000" pitchFamily="2" charset="2"/>
              <a:buChar char="Ø"/>
            </a:pPr>
            <a:r>
              <a:rPr lang="en-US" dirty="0"/>
              <a:t>A 20 years old patient came with weakness and numbness of lower extremities more than upper extremities. He was found to have generalized areflexia. </a:t>
            </a:r>
          </a:p>
          <a:p>
            <a:r>
              <a:rPr lang="en-US" dirty="0"/>
              <a:t>The most important next step in diagnosis will be:</a:t>
            </a:r>
          </a:p>
          <a:p>
            <a:pPr marL="514350" indent="-514350">
              <a:buFont typeface="+mj-lt"/>
              <a:buAutoNum type="alphaLcPeriod"/>
            </a:pPr>
            <a:r>
              <a:rPr lang="en-US" dirty="0"/>
              <a:t>Perform brain MRI</a:t>
            </a:r>
          </a:p>
          <a:p>
            <a:pPr marL="514350" indent="-514350">
              <a:buFont typeface="+mj-lt"/>
              <a:buAutoNum type="alphaLcPeriod"/>
            </a:pPr>
            <a:r>
              <a:rPr lang="en-US" dirty="0"/>
              <a:t>Perform lumbar MRI</a:t>
            </a:r>
          </a:p>
          <a:p>
            <a:pPr marL="514350" indent="-514350">
              <a:buFont typeface="+mj-lt"/>
              <a:buAutoNum type="alphaLcPeriod"/>
            </a:pPr>
            <a:r>
              <a:rPr lang="en-US" dirty="0">
                <a:solidFill>
                  <a:srgbClr val="FF0000"/>
                </a:solidFill>
              </a:rPr>
              <a:t>Perform lumbar puncture and CSF analysis</a:t>
            </a:r>
          </a:p>
          <a:p>
            <a:pPr marL="514350" indent="-514350">
              <a:buFont typeface="+mj-lt"/>
              <a:buAutoNum type="alphaLcPeriod"/>
            </a:pPr>
            <a:r>
              <a:rPr lang="en-US" dirty="0"/>
              <a:t>Examine for dermatomal sensory loss</a:t>
            </a:r>
          </a:p>
          <a:p>
            <a:pPr marL="514350" indent="-514350">
              <a:buFont typeface="+mj-lt"/>
              <a:buAutoNum type="alphaLcPeriod"/>
            </a:pPr>
            <a:r>
              <a:rPr lang="en-US" dirty="0"/>
              <a:t>Examine for glove and stocking sensory loss</a:t>
            </a:r>
          </a:p>
          <a:p>
            <a:endParaRPr lang="en-US" dirty="0"/>
          </a:p>
        </p:txBody>
      </p:sp>
      <p:sp>
        <p:nvSpPr>
          <p:cNvPr id="4" name="TextBox 3">
            <a:extLst>
              <a:ext uri="{FF2B5EF4-FFF2-40B4-BE49-F238E27FC236}">
                <a16:creationId xmlns:a16="http://schemas.microsoft.com/office/drawing/2014/main" id="{CC2E7D11-107B-6B9C-1780-5165DBC9F27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175506919"/>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F526-D06D-9F17-5A90-8F6C9E38AD30}"/>
              </a:ext>
            </a:extLst>
          </p:cNvPr>
          <p:cNvSpPr>
            <a:spLocks noGrp="1"/>
          </p:cNvSpPr>
          <p:nvPr>
            <p:ph type="title"/>
          </p:nvPr>
        </p:nvSpPr>
        <p:spPr/>
        <p:txBody>
          <a:bodyPr/>
          <a:lstStyle/>
          <a:p>
            <a:r>
              <a:rPr lang="en-US" dirty="0"/>
              <a:t>Guillain-Barre syndrome</a:t>
            </a:r>
          </a:p>
        </p:txBody>
      </p:sp>
      <p:sp>
        <p:nvSpPr>
          <p:cNvPr id="3" name="Content Placeholder 2">
            <a:extLst>
              <a:ext uri="{FF2B5EF4-FFF2-40B4-BE49-F238E27FC236}">
                <a16:creationId xmlns:a16="http://schemas.microsoft.com/office/drawing/2014/main" id="{9FF6BF63-1DD3-AF2C-5A53-E8D49F1D770F}"/>
              </a:ext>
            </a:extLst>
          </p:cNvPr>
          <p:cNvSpPr>
            <a:spLocks noGrp="1"/>
          </p:cNvSpPr>
          <p:nvPr>
            <p:ph idx="1"/>
          </p:nvPr>
        </p:nvSpPr>
        <p:spPr/>
        <p:txBody>
          <a:bodyPr/>
          <a:lstStyle/>
          <a:p>
            <a:pPr>
              <a:buFont typeface="Wingdings" panose="05000000000000000000" pitchFamily="2" charset="2"/>
              <a:buChar char="Ø"/>
            </a:pPr>
            <a:r>
              <a:rPr lang="en-US" dirty="0"/>
              <a:t>Medically free Young patient, come to your clinic with progressive bilateral lower limb weakness </a:t>
            </a:r>
          </a:p>
          <a:p>
            <a:r>
              <a:rPr lang="en-US" b="1" dirty="0"/>
              <a:t>First step management</a:t>
            </a:r>
            <a:r>
              <a:rPr lang="en-US" dirty="0"/>
              <a:t>:</a:t>
            </a:r>
          </a:p>
          <a:p>
            <a:pPr lvl="1"/>
            <a:r>
              <a:rPr lang="en-US" dirty="0"/>
              <a:t>IVIG</a:t>
            </a:r>
          </a:p>
          <a:p>
            <a:r>
              <a:rPr lang="en-US" b="1" dirty="0"/>
              <a:t>Second step management</a:t>
            </a:r>
            <a:r>
              <a:rPr lang="en-US" dirty="0"/>
              <a:t>:</a:t>
            </a:r>
          </a:p>
          <a:p>
            <a:pPr lvl="1"/>
            <a:r>
              <a:rPr lang="en-US" dirty="0"/>
              <a:t>Plasmapheresis</a:t>
            </a:r>
          </a:p>
        </p:txBody>
      </p:sp>
      <p:sp>
        <p:nvSpPr>
          <p:cNvPr id="5" name="TextBox 4">
            <a:extLst>
              <a:ext uri="{FF2B5EF4-FFF2-40B4-BE49-F238E27FC236}">
                <a16:creationId xmlns:a16="http://schemas.microsoft.com/office/drawing/2014/main" id="{0B86D166-A786-97C7-3696-7B7F95D2E89C}"/>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EA57E47C-F480-E299-8AA3-1D567EAF86B6}"/>
              </a:ext>
            </a:extLst>
          </p:cNvPr>
          <p:cNvSpPr txBox="1"/>
          <p:nvPr/>
        </p:nvSpPr>
        <p:spPr>
          <a:xfrm>
            <a:off x="0" y="0"/>
            <a:ext cx="1701107" cy="369332"/>
          </a:xfrm>
          <a:prstGeom prst="rect">
            <a:avLst/>
          </a:prstGeom>
          <a:noFill/>
          <a:ln>
            <a:solidFill>
              <a:srgbClr val="FF0000"/>
            </a:solidFill>
          </a:ln>
        </p:spPr>
        <p:txBody>
          <a:bodyPr wrap="none" rtlCol="0">
            <a:spAutoFit/>
          </a:bodyPr>
          <a:lstStyle/>
          <a:p>
            <a:r>
              <a:rPr lang="en-US" b="1" dirty="0">
                <a:solidFill>
                  <a:srgbClr val="FF0000"/>
                </a:solidFill>
              </a:rPr>
              <a:t>Polyneuropathy</a:t>
            </a:r>
          </a:p>
        </p:txBody>
      </p:sp>
    </p:spTree>
    <p:extLst>
      <p:ext uri="{BB962C8B-B14F-4D97-AF65-F5344CB8AC3E}">
        <p14:creationId xmlns:p14="http://schemas.microsoft.com/office/powerpoint/2010/main" val="412023997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A4D9-0D17-72E6-FB5E-6B867C424127}"/>
              </a:ext>
            </a:extLst>
          </p:cNvPr>
          <p:cNvSpPr>
            <a:spLocks noGrp="1"/>
          </p:cNvSpPr>
          <p:nvPr>
            <p:ph type="title"/>
          </p:nvPr>
        </p:nvSpPr>
        <p:spPr/>
        <p:txBody>
          <a:bodyPr/>
          <a:lstStyle/>
          <a:p>
            <a:r>
              <a:rPr lang="en-US" dirty="0"/>
              <a:t>MCQ – Guillain-Barre syndrome</a:t>
            </a:r>
          </a:p>
        </p:txBody>
      </p:sp>
      <p:sp>
        <p:nvSpPr>
          <p:cNvPr id="3" name="Content Placeholder 2">
            <a:extLst>
              <a:ext uri="{FF2B5EF4-FFF2-40B4-BE49-F238E27FC236}">
                <a16:creationId xmlns:a16="http://schemas.microsoft.com/office/drawing/2014/main" id="{0EC84FBF-97DF-FB42-01CC-8DF8787B2FED}"/>
              </a:ext>
            </a:extLst>
          </p:cNvPr>
          <p:cNvSpPr>
            <a:spLocks noGrp="1"/>
          </p:cNvSpPr>
          <p:nvPr>
            <p:ph idx="1"/>
          </p:nvPr>
        </p:nvSpPr>
        <p:spPr/>
        <p:txBody>
          <a:bodyPr/>
          <a:lstStyle/>
          <a:p>
            <a:r>
              <a:rPr lang="en-US" dirty="0"/>
              <a:t>Which of the following is FALSE regarding Guillain-Barre syndrome?</a:t>
            </a:r>
          </a:p>
          <a:p>
            <a:pPr marL="914400" lvl="1" indent="-457200">
              <a:buFont typeface="+mj-lt"/>
              <a:buAutoNum type="alphaLcPeriod"/>
            </a:pPr>
            <a:r>
              <a:rPr lang="en-US" dirty="0"/>
              <a:t>It is commonly preceded by infection </a:t>
            </a:r>
          </a:p>
          <a:p>
            <a:pPr marL="914400" lvl="1" indent="-457200">
              <a:buFont typeface="+mj-lt"/>
              <a:buAutoNum type="alphaLcPeriod"/>
            </a:pPr>
            <a:r>
              <a:rPr lang="en-US" dirty="0"/>
              <a:t>It is acute peripheral neuropathy that results in ascending numbness and paralysis </a:t>
            </a:r>
          </a:p>
          <a:p>
            <a:pPr marL="914400" lvl="1" indent="-457200">
              <a:buFont typeface="+mj-lt"/>
              <a:buAutoNum type="alphaLcPeriod"/>
            </a:pPr>
            <a:r>
              <a:rPr lang="en-US" dirty="0"/>
              <a:t>It can affect sensory and motor fibers </a:t>
            </a:r>
          </a:p>
          <a:p>
            <a:pPr marL="914400" lvl="1" indent="-457200">
              <a:buFont typeface="+mj-lt"/>
              <a:buAutoNum type="alphaLcPeriod"/>
            </a:pPr>
            <a:r>
              <a:rPr lang="en-US" dirty="0"/>
              <a:t>One of the most common findings is areflexia </a:t>
            </a:r>
          </a:p>
          <a:p>
            <a:pPr marL="914400" lvl="1" indent="-457200">
              <a:buFont typeface="+mj-lt"/>
              <a:buAutoNum type="alphaLcPeriod"/>
            </a:pPr>
            <a:r>
              <a:rPr lang="en-US" dirty="0">
                <a:solidFill>
                  <a:srgbClr val="FF0000"/>
                </a:solidFill>
              </a:rPr>
              <a:t>Once diagnosis is suspected, high dose corticosteroid should be given</a:t>
            </a:r>
          </a:p>
          <a:p>
            <a:r>
              <a:rPr lang="en-US" sz="2600" dirty="0"/>
              <a:t>Ascending loss of sensation to the chest. on examination normal power and reflexes with loss of the sensation. What is your management ? </a:t>
            </a:r>
          </a:p>
          <a:p>
            <a:pPr marL="914400" lvl="1" indent="-457200">
              <a:buFont typeface="+mj-lt"/>
              <a:buAutoNum type="alphaLcPeriod"/>
            </a:pPr>
            <a:r>
              <a:rPr lang="en-US" dirty="0"/>
              <a:t>Give IVIG </a:t>
            </a:r>
          </a:p>
        </p:txBody>
      </p:sp>
      <p:sp>
        <p:nvSpPr>
          <p:cNvPr id="6" name="TextBox 5">
            <a:extLst>
              <a:ext uri="{FF2B5EF4-FFF2-40B4-BE49-F238E27FC236}">
                <a16:creationId xmlns:a16="http://schemas.microsoft.com/office/drawing/2014/main" id="{46CC40C9-B379-AA1D-C4AE-BABDA5E7C8D3}"/>
              </a:ext>
            </a:extLst>
          </p:cNvPr>
          <p:cNvSpPr txBox="1"/>
          <p:nvPr/>
        </p:nvSpPr>
        <p:spPr>
          <a:xfrm>
            <a:off x="0" y="0"/>
            <a:ext cx="1701107" cy="369332"/>
          </a:xfrm>
          <a:prstGeom prst="rect">
            <a:avLst/>
          </a:prstGeom>
          <a:noFill/>
          <a:ln>
            <a:solidFill>
              <a:srgbClr val="FF0000"/>
            </a:solidFill>
          </a:ln>
        </p:spPr>
        <p:txBody>
          <a:bodyPr wrap="none" rtlCol="0">
            <a:spAutoFit/>
          </a:bodyPr>
          <a:lstStyle/>
          <a:p>
            <a:r>
              <a:rPr lang="en-US" b="1" dirty="0">
                <a:solidFill>
                  <a:srgbClr val="FF0000"/>
                </a:solidFill>
              </a:rPr>
              <a:t>Polyneuropathy</a:t>
            </a:r>
          </a:p>
        </p:txBody>
      </p:sp>
      <p:sp>
        <p:nvSpPr>
          <p:cNvPr id="5" name="TextBox 4">
            <a:extLst>
              <a:ext uri="{FF2B5EF4-FFF2-40B4-BE49-F238E27FC236}">
                <a16:creationId xmlns:a16="http://schemas.microsoft.com/office/drawing/2014/main" id="{23782C86-C5AA-44A6-CBCA-9E0BB530F731}"/>
              </a:ext>
            </a:extLst>
          </p:cNvPr>
          <p:cNvSpPr txBox="1"/>
          <p:nvPr/>
        </p:nvSpPr>
        <p:spPr>
          <a:xfrm>
            <a:off x="46655" y="136515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E06DA5C4-5F4C-5131-5276-144BB6DCFC82}"/>
              </a:ext>
            </a:extLst>
          </p:cNvPr>
          <p:cNvSpPr txBox="1"/>
          <p:nvPr/>
        </p:nvSpPr>
        <p:spPr>
          <a:xfrm>
            <a:off x="11041811" y="-4207"/>
            <a:ext cx="1141563"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a:t>
            </a:r>
            <a:r>
              <a:rPr lang="en-US" b="1" dirty="0">
                <a:solidFill>
                  <a:srgbClr val="FF0000"/>
                </a:solidFill>
              </a:rPr>
              <a:t> </a:t>
            </a:r>
            <a:r>
              <a:rPr lang="ar-JO" b="1" dirty="0">
                <a:solidFill>
                  <a:srgbClr val="FF0000"/>
                </a:solidFill>
              </a:rPr>
              <a:t>فاينل</a:t>
            </a:r>
            <a:endParaRPr lang="en-US" b="1" dirty="0">
              <a:solidFill>
                <a:srgbClr val="FF0000"/>
              </a:solidFill>
            </a:endParaRPr>
          </a:p>
        </p:txBody>
      </p:sp>
    </p:spTree>
    <p:extLst>
      <p:ext uri="{BB962C8B-B14F-4D97-AF65-F5344CB8AC3E}">
        <p14:creationId xmlns:p14="http://schemas.microsoft.com/office/powerpoint/2010/main" val="3996949754"/>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602B14-99A1-7792-A1A0-1B1C765529B2}"/>
              </a:ext>
            </a:extLst>
          </p:cNvPr>
          <p:cNvSpPr>
            <a:spLocks noGrp="1"/>
          </p:cNvSpPr>
          <p:nvPr>
            <p:ph type="title"/>
          </p:nvPr>
        </p:nvSpPr>
        <p:spPr/>
        <p:txBody>
          <a:bodyPr>
            <a:normAutofit fontScale="90000"/>
          </a:bodyPr>
          <a:lstStyle/>
          <a:p>
            <a:r>
              <a:rPr lang="en-US" dirty="0"/>
              <a:t>Subtypes and variants of Guillain-Barre syndrome</a:t>
            </a:r>
          </a:p>
        </p:txBody>
      </p:sp>
      <p:pic>
        <p:nvPicPr>
          <p:cNvPr id="9" name="Content Placeholder 8">
            <a:extLst>
              <a:ext uri="{FF2B5EF4-FFF2-40B4-BE49-F238E27FC236}">
                <a16:creationId xmlns:a16="http://schemas.microsoft.com/office/drawing/2014/main" id="{B0405FA6-9BEA-75BE-4F4F-E3D16A401826}"/>
              </a:ext>
            </a:extLst>
          </p:cNvPr>
          <p:cNvPicPr>
            <a:picLocks noGrp="1" noChangeAspect="1"/>
          </p:cNvPicPr>
          <p:nvPr>
            <p:ph idx="1"/>
          </p:nvPr>
        </p:nvPicPr>
        <p:blipFill rotWithShape="1">
          <a:blip r:embed="rId2"/>
          <a:srcRect t="3919" b="44491"/>
          <a:stretch/>
        </p:blipFill>
        <p:spPr>
          <a:xfrm>
            <a:off x="838200" y="1222459"/>
            <a:ext cx="10515600" cy="5391091"/>
          </a:xfrm>
          <a:prstGeom prst="rect">
            <a:avLst/>
          </a:prstGeom>
        </p:spPr>
      </p:pic>
      <p:sp>
        <p:nvSpPr>
          <p:cNvPr id="12" name="TextBox 11">
            <a:extLst>
              <a:ext uri="{FF2B5EF4-FFF2-40B4-BE49-F238E27FC236}">
                <a16:creationId xmlns:a16="http://schemas.microsoft.com/office/drawing/2014/main" id="{6E0C7BEF-3F11-D29F-8B4C-DFB2DF2B3666}"/>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2" name="TextBox 1">
            <a:extLst>
              <a:ext uri="{FF2B5EF4-FFF2-40B4-BE49-F238E27FC236}">
                <a16:creationId xmlns:a16="http://schemas.microsoft.com/office/drawing/2014/main" id="{7477DD99-8E7C-863A-200A-D948E3B4934A}"/>
              </a:ext>
            </a:extLst>
          </p:cNvPr>
          <p:cNvSpPr txBox="1"/>
          <p:nvPr/>
        </p:nvSpPr>
        <p:spPr>
          <a:xfrm>
            <a:off x="0" y="0"/>
            <a:ext cx="1701107" cy="369332"/>
          </a:xfrm>
          <a:prstGeom prst="rect">
            <a:avLst/>
          </a:prstGeom>
          <a:noFill/>
          <a:ln>
            <a:solidFill>
              <a:srgbClr val="0070C0"/>
            </a:solidFill>
          </a:ln>
        </p:spPr>
        <p:txBody>
          <a:bodyPr wrap="none" rtlCol="0">
            <a:spAutoFit/>
          </a:bodyPr>
          <a:lstStyle/>
          <a:p>
            <a:r>
              <a:rPr lang="en-US" b="1" dirty="0">
                <a:solidFill>
                  <a:srgbClr val="0070C0"/>
                </a:solidFill>
              </a:rPr>
              <a:t>Polyneuropathy</a:t>
            </a:r>
          </a:p>
        </p:txBody>
      </p:sp>
    </p:spTree>
    <p:extLst>
      <p:ext uri="{BB962C8B-B14F-4D97-AF65-F5344CB8AC3E}">
        <p14:creationId xmlns:p14="http://schemas.microsoft.com/office/powerpoint/2010/main" val="216496492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411327-3666-D42A-79C9-4085D2CD8B82}"/>
              </a:ext>
            </a:extLst>
          </p:cNvPr>
          <p:cNvSpPr>
            <a:spLocks noGrp="1"/>
          </p:cNvSpPr>
          <p:nvPr>
            <p:ph type="title"/>
          </p:nvPr>
        </p:nvSpPr>
        <p:spPr/>
        <p:txBody>
          <a:bodyPr>
            <a:normAutofit fontScale="90000"/>
          </a:bodyPr>
          <a:lstStyle/>
          <a:p>
            <a:r>
              <a:rPr lang="en-US" dirty="0"/>
              <a:t>Subtypes and variants of Guillain-Barre syndrome</a:t>
            </a:r>
          </a:p>
        </p:txBody>
      </p:sp>
      <p:pic>
        <p:nvPicPr>
          <p:cNvPr id="9" name="Content Placeholder 8">
            <a:extLst>
              <a:ext uri="{FF2B5EF4-FFF2-40B4-BE49-F238E27FC236}">
                <a16:creationId xmlns:a16="http://schemas.microsoft.com/office/drawing/2014/main" id="{DDA7802B-8786-2CD1-C7F0-199B158D86BE}"/>
              </a:ext>
            </a:extLst>
          </p:cNvPr>
          <p:cNvPicPr>
            <a:picLocks noGrp="1" noChangeAspect="1"/>
          </p:cNvPicPr>
          <p:nvPr>
            <p:ph idx="1"/>
          </p:nvPr>
        </p:nvPicPr>
        <p:blipFill rotWithShape="1">
          <a:blip r:embed="rId2"/>
          <a:srcRect t="7436"/>
          <a:stretch/>
        </p:blipFill>
        <p:spPr>
          <a:xfrm>
            <a:off x="838200" y="1220451"/>
            <a:ext cx="10515600" cy="5084099"/>
          </a:xfrm>
          <a:prstGeom prst="rect">
            <a:avLst/>
          </a:prstGeom>
        </p:spPr>
      </p:pic>
      <p:sp>
        <p:nvSpPr>
          <p:cNvPr id="11" name="TextBox 10">
            <a:extLst>
              <a:ext uri="{FF2B5EF4-FFF2-40B4-BE49-F238E27FC236}">
                <a16:creationId xmlns:a16="http://schemas.microsoft.com/office/drawing/2014/main" id="{20E24538-07E3-A498-C6D9-5A85984D951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2" name="TextBox 1">
            <a:extLst>
              <a:ext uri="{FF2B5EF4-FFF2-40B4-BE49-F238E27FC236}">
                <a16:creationId xmlns:a16="http://schemas.microsoft.com/office/drawing/2014/main" id="{5628F363-0631-E934-C84B-D6CDC23B0B60}"/>
              </a:ext>
            </a:extLst>
          </p:cNvPr>
          <p:cNvSpPr txBox="1"/>
          <p:nvPr/>
        </p:nvSpPr>
        <p:spPr>
          <a:xfrm>
            <a:off x="0" y="0"/>
            <a:ext cx="1701107" cy="369332"/>
          </a:xfrm>
          <a:prstGeom prst="rect">
            <a:avLst/>
          </a:prstGeom>
          <a:noFill/>
          <a:ln>
            <a:solidFill>
              <a:srgbClr val="0070C0"/>
            </a:solidFill>
          </a:ln>
        </p:spPr>
        <p:txBody>
          <a:bodyPr wrap="none" rtlCol="0">
            <a:spAutoFit/>
          </a:bodyPr>
          <a:lstStyle/>
          <a:p>
            <a:r>
              <a:rPr lang="en-US" b="1" dirty="0">
                <a:solidFill>
                  <a:srgbClr val="0070C0"/>
                </a:solidFill>
              </a:rPr>
              <a:t>Polyneuropathy</a:t>
            </a:r>
          </a:p>
        </p:txBody>
      </p:sp>
    </p:spTree>
    <p:extLst>
      <p:ext uri="{BB962C8B-B14F-4D97-AF65-F5344CB8AC3E}">
        <p14:creationId xmlns:p14="http://schemas.microsoft.com/office/powerpoint/2010/main" val="2699996006"/>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7A91-E1AB-372C-D9B8-44139A197A43}"/>
              </a:ext>
            </a:extLst>
          </p:cNvPr>
          <p:cNvSpPr>
            <a:spLocks noGrp="1"/>
          </p:cNvSpPr>
          <p:nvPr>
            <p:ph type="title"/>
          </p:nvPr>
        </p:nvSpPr>
        <p:spPr/>
        <p:txBody>
          <a:bodyPr>
            <a:normAutofit/>
          </a:bodyPr>
          <a:lstStyle/>
          <a:p>
            <a:r>
              <a:rPr lang="en-US" dirty="0"/>
              <a:t>MCQ – Guillain-Barre syndrome</a:t>
            </a:r>
          </a:p>
        </p:txBody>
      </p:sp>
      <p:sp>
        <p:nvSpPr>
          <p:cNvPr id="3" name="Content Placeholder 2">
            <a:extLst>
              <a:ext uri="{FF2B5EF4-FFF2-40B4-BE49-F238E27FC236}">
                <a16:creationId xmlns:a16="http://schemas.microsoft.com/office/drawing/2014/main" id="{6A1E4957-BE0C-5AAE-AE05-D6BADC8629D3}"/>
              </a:ext>
            </a:extLst>
          </p:cNvPr>
          <p:cNvSpPr>
            <a:spLocks noGrp="1"/>
          </p:cNvSpPr>
          <p:nvPr>
            <p:ph idx="1"/>
          </p:nvPr>
        </p:nvSpPr>
        <p:spPr/>
        <p:txBody>
          <a:bodyPr/>
          <a:lstStyle/>
          <a:p>
            <a:r>
              <a:rPr lang="en-US" dirty="0"/>
              <a:t>Which Guillain-Barre variant is associated with ophthalmoplegia, ataxia and areflexia and tends to be associated with GQ16 antibodies?</a:t>
            </a:r>
          </a:p>
          <a:p>
            <a:pPr marL="914400" lvl="1" indent="-457200">
              <a:buFont typeface="+mj-lt"/>
              <a:buAutoNum type="alphaLcPeriod"/>
            </a:pPr>
            <a:r>
              <a:rPr lang="en-US" dirty="0"/>
              <a:t>Sensory GBS</a:t>
            </a:r>
          </a:p>
          <a:p>
            <a:pPr marL="914400" lvl="1" indent="-457200">
              <a:buFont typeface="+mj-lt"/>
              <a:buAutoNum type="alphaLcPeriod"/>
            </a:pPr>
            <a:r>
              <a:rPr lang="en-US" dirty="0"/>
              <a:t>Acute inflammatory demyelinating polyneuropathy</a:t>
            </a:r>
          </a:p>
          <a:p>
            <a:pPr marL="914400" lvl="1" indent="-457200">
              <a:buFont typeface="+mj-lt"/>
              <a:buAutoNum type="alphaLcPeriod"/>
            </a:pPr>
            <a:r>
              <a:rPr lang="en-US" dirty="0"/>
              <a:t>Acute motor sensory axonal polyneuropathy</a:t>
            </a:r>
          </a:p>
          <a:p>
            <a:pPr marL="914400" lvl="1" indent="-457200">
              <a:buFont typeface="+mj-lt"/>
              <a:buAutoNum type="alphaLcPeriod"/>
            </a:pPr>
            <a:r>
              <a:rPr lang="en-US" dirty="0">
                <a:solidFill>
                  <a:srgbClr val="FF0000"/>
                </a:solidFill>
              </a:rPr>
              <a:t>Miller-Fisher syndrome</a:t>
            </a:r>
          </a:p>
          <a:p>
            <a:pPr marL="914400" lvl="1" indent="-457200">
              <a:buFont typeface="+mj-lt"/>
              <a:buAutoNum type="alphaLcPeriod"/>
            </a:pPr>
            <a:r>
              <a:rPr lang="en-US" dirty="0"/>
              <a:t>Acute motor axonal polyneuropathy</a:t>
            </a:r>
          </a:p>
        </p:txBody>
      </p:sp>
      <p:sp>
        <p:nvSpPr>
          <p:cNvPr id="5" name="TextBox 4">
            <a:extLst>
              <a:ext uri="{FF2B5EF4-FFF2-40B4-BE49-F238E27FC236}">
                <a16:creationId xmlns:a16="http://schemas.microsoft.com/office/drawing/2014/main" id="{82A520A4-91CA-745D-9F5B-417A92320BBD}"/>
              </a:ext>
            </a:extLst>
          </p:cNvPr>
          <p:cNvSpPr txBox="1"/>
          <p:nvPr/>
        </p:nvSpPr>
        <p:spPr>
          <a:xfrm>
            <a:off x="11159412" y="397008"/>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فاينل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D23FE634-F4B9-38AE-6585-45FE886B9DD1}"/>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sp>
        <p:nvSpPr>
          <p:cNvPr id="4" name="TextBox 3">
            <a:extLst>
              <a:ext uri="{FF2B5EF4-FFF2-40B4-BE49-F238E27FC236}">
                <a16:creationId xmlns:a16="http://schemas.microsoft.com/office/drawing/2014/main" id="{B0814CE2-4334-9B8D-229E-8A5EC1D0B60F}"/>
              </a:ext>
            </a:extLst>
          </p:cNvPr>
          <p:cNvSpPr txBox="1"/>
          <p:nvPr/>
        </p:nvSpPr>
        <p:spPr>
          <a:xfrm>
            <a:off x="0" y="0"/>
            <a:ext cx="1701107" cy="369332"/>
          </a:xfrm>
          <a:prstGeom prst="rect">
            <a:avLst/>
          </a:prstGeom>
          <a:noFill/>
          <a:ln>
            <a:solidFill>
              <a:srgbClr val="FF0000"/>
            </a:solidFill>
          </a:ln>
        </p:spPr>
        <p:txBody>
          <a:bodyPr wrap="none" rtlCol="0">
            <a:spAutoFit/>
          </a:bodyPr>
          <a:lstStyle/>
          <a:p>
            <a:r>
              <a:rPr lang="en-US" b="1" dirty="0">
                <a:solidFill>
                  <a:srgbClr val="FF0000"/>
                </a:solidFill>
              </a:rPr>
              <a:t>Polyneuropathy</a:t>
            </a:r>
          </a:p>
        </p:txBody>
      </p:sp>
    </p:spTree>
    <p:extLst>
      <p:ext uri="{BB962C8B-B14F-4D97-AF65-F5344CB8AC3E}">
        <p14:creationId xmlns:p14="http://schemas.microsoft.com/office/powerpoint/2010/main" val="385676734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56F508-2A83-BF3C-BF4F-280ECCF806B7}"/>
              </a:ext>
            </a:extLst>
          </p:cNvPr>
          <p:cNvSpPr>
            <a:spLocks noGrp="1"/>
          </p:cNvSpPr>
          <p:nvPr>
            <p:ph type="ctrTitle"/>
          </p:nvPr>
        </p:nvSpPr>
        <p:spPr>
          <a:xfrm>
            <a:off x="1524000" y="4633416"/>
            <a:ext cx="9144000" cy="1483525"/>
          </a:xfrm>
        </p:spPr>
        <p:txBody>
          <a:bodyPr>
            <a:normAutofit fontScale="90000"/>
          </a:bodyPr>
          <a:lstStyle/>
          <a:p>
            <a:r>
              <a:rPr lang="en-US" dirty="0"/>
              <a:t>Nerve conduction studies</a:t>
            </a:r>
          </a:p>
        </p:txBody>
      </p:sp>
    </p:spTree>
    <p:extLst>
      <p:ext uri="{BB962C8B-B14F-4D97-AF65-F5344CB8AC3E}">
        <p14:creationId xmlns:p14="http://schemas.microsoft.com/office/powerpoint/2010/main" val="117719761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F5A2B-FDFC-0E3C-3E0E-BE14DB3A0862}"/>
              </a:ext>
            </a:extLst>
          </p:cNvPr>
          <p:cNvSpPr>
            <a:spLocks noGrp="1"/>
          </p:cNvSpPr>
          <p:nvPr>
            <p:ph type="title"/>
          </p:nvPr>
        </p:nvSpPr>
        <p:spPr/>
        <p:txBody>
          <a:bodyPr/>
          <a:lstStyle/>
          <a:p>
            <a:r>
              <a:rPr lang="en-US" dirty="0"/>
              <a:t>Nerve conduction studies</a:t>
            </a:r>
          </a:p>
        </p:txBody>
      </p:sp>
      <p:sp>
        <p:nvSpPr>
          <p:cNvPr id="3" name="Content Placeholder 2">
            <a:extLst>
              <a:ext uri="{FF2B5EF4-FFF2-40B4-BE49-F238E27FC236}">
                <a16:creationId xmlns:a16="http://schemas.microsoft.com/office/drawing/2014/main" id="{0E89B27B-E7BA-47B3-E36B-A674B10B11A3}"/>
              </a:ext>
            </a:extLst>
          </p:cNvPr>
          <p:cNvSpPr>
            <a:spLocks noGrp="1"/>
          </p:cNvSpPr>
          <p:nvPr>
            <p:ph idx="1"/>
          </p:nvPr>
        </p:nvSpPr>
        <p:spPr/>
        <p:txBody>
          <a:bodyPr/>
          <a:lstStyle/>
          <a:p>
            <a:r>
              <a:rPr lang="en-US" dirty="0"/>
              <a:t>Involve electrical stimulation of a </a:t>
            </a:r>
            <a:r>
              <a:rPr lang="en-US" dirty="0">
                <a:solidFill>
                  <a:srgbClr val="FF0000"/>
                </a:solidFill>
              </a:rPr>
              <a:t>nerve</a:t>
            </a:r>
            <a:r>
              <a:rPr lang="en-US" dirty="0"/>
              <a:t> and measurement of several variables, including the conduction </a:t>
            </a:r>
            <a:r>
              <a:rPr lang="en-US" b="1" dirty="0">
                <a:solidFill>
                  <a:srgbClr val="FF0000"/>
                </a:solidFill>
              </a:rPr>
              <a:t>velocity</a:t>
            </a:r>
            <a:r>
              <a:rPr lang="en-US" dirty="0"/>
              <a:t> (both </a:t>
            </a:r>
            <a:r>
              <a:rPr lang="en-US" dirty="0">
                <a:solidFill>
                  <a:srgbClr val="FF0000"/>
                </a:solidFill>
              </a:rPr>
              <a:t>motor</a:t>
            </a:r>
            <a:r>
              <a:rPr lang="en-US" dirty="0"/>
              <a:t> and </a:t>
            </a:r>
            <a:r>
              <a:rPr lang="en-US" dirty="0">
                <a:solidFill>
                  <a:srgbClr val="FF0000"/>
                </a:solidFill>
              </a:rPr>
              <a:t>sensory</a:t>
            </a:r>
            <a:r>
              <a:rPr lang="en-US" dirty="0"/>
              <a:t>) and </a:t>
            </a:r>
            <a:r>
              <a:rPr lang="en-US" b="1" dirty="0">
                <a:solidFill>
                  <a:srgbClr val="FF0000"/>
                </a:solidFill>
              </a:rPr>
              <a:t>amplitude</a:t>
            </a:r>
            <a:r>
              <a:rPr lang="en-US" dirty="0"/>
              <a:t> of the action potential</a:t>
            </a:r>
          </a:p>
          <a:p>
            <a:r>
              <a:rPr lang="en-US" b="1" dirty="0"/>
              <a:t>Neuropathy</a:t>
            </a:r>
            <a:r>
              <a:rPr lang="en-US" dirty="0"/>
              <a:t>: may primarily involve the axons themselves, in which case the electrodiagnostic hallmark is a </a:t>
            </a:r>
            <a:r>
              <a:rPr lang="en-US" dirty="0">
                <a:solidFill>
                  <a:srgbClr val="FF0000"/>
                </a:solidFill>
              </a:rPr>
              <a:t>reduction in the amplitude of the action potential</a:t>
            </a:r>
          </a:p>
          <a:p>
            <a:r>
              <a:rPr lang="en-US" b="1" dirty="0"/>
              <a:t>Demyelinating</a:t>
            </a:r>
            <a:r>
              <a:rPr lang="en-US" dirty="0"/>
              <a:t>: the dominant feature in nerve conduction studies is a </a:t>
            </a:r>
            <a:r>
              <a:rPr lang="en-US" dirty="0">
                <a:solidFill>
                  <a:srgbClr val="FF0000"/>
                </a:solidFill>
              </a:rPr>
              <a:t>reduction in conduction velocity</a:t>
            </a:r>
          </a:p>
          <a:p>
            <a:r>
              <a:rPr lang="en-US" dirty="0"/>
              <a:t>Sometimes, a mixed picture is seen</a:t>
            </a:r>
          </a:p>
        </p:txBody>
      </p:sp>
      <p:sp>
        <p:nvSpPr>
          <p:cNvPr id="5" name="TextBox 4">
            <a:extLst>
              <a:ext uri="{FF2B5EF4-FFF2-40B4-BE49-F238E27FC236}">
                <a16:creationId xmlns:a16="http://schemas.microsoft.com/office/drawing/2014/main" id="{4E5EEAE5-9D70-AA56-9774-131633D3AFC7}"/>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4" name="TextBox 3">
            <a:extLst>
              <a:ext uri="{FF2B5EF4-FFF2-40B4-BE49-F238E27FC236}">
                <a16:creationId xmlns:a16="http://schemas.microsoft.com/office/drawing/2014/main" id="{EBC64577-29D0-42AD-6A79-444C0A9A8ED9}"/>
              </a:ext>
            </a:extLst>
          </p:cNvPr>
          <p:cNvSpPr txBox="1"/>
          <p:nvPr/>
        </p:nvSpPr>
        <p:spPr>
          <a:xfrm>
            <a:off x="-3500" y="-4207"/>
            <a:ext cx="1735155" cy="369332"/>
          </a:xfrm>
          <a:prstGeom prst="rect">
            <a:avLst/>
          </a:prstGeom>
          <a:noFill/>
          <a:ln>
            <a:solidFill>
              <a:srgbClr val="0070C0"/>
            </a:solidFill>
          </a:ln>
        </p:spPr>
        <p:txBody>
          <a:bodyPr wrap="none" rtlCol="0">
            <a:spAutoFit/>
          </a:bodyPr>
          <a:lstStyle/>
          <a:p>
            <a:r>
              <a:rPr lang="en-US" b="1" dirty="0">
                <a:solidFill>
                  <a:srgbClr val="0070C0"/>
                </a:solidFill>
              </a:rPr>
              <a:t>Electrodiagnosis</a:t>
            </a:r>
          </a:p>
        </p:txBody>
      </p:sp>
    </p:spTree>
    <p:extLst>
      <p:ext uri="{BB962C8B-B14F-4D97-AF65-F5344CB8AC3E}">
        <p14:creationId xmlns:p14="http://schemas.microsoft.com/office/powerpoint/2010/main" val="375058822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0908-6A4F-7D53-9C26-5B9573651D9A}"/>
              </a:ext>
            </a:extLst>
          </p:cNvPr>
          <p:cNvSpPr>
            <a:spLocks noGrp="1"/>
          </p:cNvSpPr>
          <p:nvPr>
            <p:ph type="title"/>
          </p:nvPr>
        </p:nvSpPr>
        <p:spPr/>
        <p:txBody>
          <a:bodyPr/>
          <a:lstStyle/>
          <a:p>
            <a:r>
              <a:rPr lang="en-US" dirty="0"/>
              <a:t>Nerve conduction studies</a:t>
            </a:r>
          </a:p>
        </p:txBody>
      </p:sp>
      <p:pic>
        <p:nvPicPr>
          <p:cNvPr id="5" name="Content Placeholder 4" descr="A picture containing diagram, line, plot, text&#10;&#10;Description automatically generated">
            <a:extLst>
              <a:ext uri="{FF2B5EF4-FFF2-40B4-BE49-F238E27FC236}">
                <a16:creationId xmlns:a16="http://schemas.microsoft.com/office/drawing/2014/main" id="{49494DC2-FD06-2AA7-3A13-2B5636903E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8502" y="1278572"/>
            <a:ext cx="8274996" cy="5390568"/>
          </a:xfrm>
        </p:spPr>
      </p:pic>
      <p:sp>
        <p:nvSpPr>
          <p:cNvPr id="6" name="TextBox 5">
            <a:extLst>
              <a:ext uri="{FF2B5EF4-FFF2-40B4-BE49-F238E27FC236}">
                <a16:creationId xmlns:a16="http://schemas.microsoft.com/office/drawing/2014/main" id="{4A96EF94-3A1A-2461-BFAB-D6EEDD67FFB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9A31202D-846B-EC3E-A32C-5CC103BB29D4}"/>
              </a:ext>
            </a:extLst>
          </p:cNvPr>
          <p:cNvSpPr txBox="1"/>
          <p:nvPr/>
        </p:nvSpPr>
        <p:spPr>
          <a:xfrm>
            <a:off x="-3500" y="-4207"/>
            <a:ext cx="1735155" cy="369332"/>
          </a:xfrm>
          <a:prstGeom prst="rect">
            <a:avLst/>
          </a:prstGeom>
          <a:noFill/>
          <a:ln>
            <a:solidFill>
              <a:srgbClr val="0070C0"/>
            </a:solidFill>
          </a:ln>
        </p:spPr>
        <p:txBody>
          <a:bodyPr wrap="none" rtlCol="0">
            <a:spAutoFit/>
          </a:bodyPr>
          <a:lstStyle/>
          <a:p>
            <a:r>
              <a:rPr lang="en-US" b="1" dirty="0">
                <a:solidFill>
                  <a:srgbClr val="0070C0"/>
                </a:solidFill>
              </a:rPr>
              <a:t>Electrodiagnosis</a:t>
            </a:r>
          </a:p>
        </p:txBody>
      </p:sp>
    </p:spTree>
    <p:extLst>
      <p:ext uri="{BB962C8B-B14F-4D97-AF65-F5344CB8AC3E}">
        <p14:creationId xmlns:p14="http://schemas.microsoft.com/office/powerpoint/2010/main" val="163343829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0BE0D-D3CD-752F-C6AA-BBD4DB33B5EA}"/>
              </a:ext>
            </a:extLst>
          </p:cNvPr>
          <p:cNvSpPr>
            <a:spLocks noGrp="1"/>
          </p:cNvSpPr>
          <p:nvPr>
            <p:ph type="title"/>
          </p:nvPr>
        </p:nvSpPr>
        <p:spPr/>
        <p:txBody>
          <a:bodyPr>
            <a:normAutofit/>
          </a:bodyPr>
          <a:lstStyle/>
          <a:p>
            <a:r>
              <a:rPr lang="en-US" dirty="0"/>
              <a:t>Charcot–Marie–Tooth disease</a:t>
            </a:r>
          </a:p>
        </p:txBody>
      </p:sp>
      <p:sp>
        <p:nvSpPr>
          <p:cNvPr id="3" name="Content Placeholder 2">
            <a:extLst>
              <a:ext uri="{FF2B5EF4-FFF2-40B4-BE49-F238E27FC236}">
                <a16:creationId xmlns:a16="http://schemas.microsoft.com/office/drawing/2014/main" id="{A5EC8A7B-B240-A231-8751-489537E429D9}"/>
              </a:ext>
            </a:extLst>
          </p:cNvPr>
          <p:cNvSpPr>
            <a:spLocks noGrp="1"/>
          </p:cNvSpPr>
          <p:nvPr>
            <p:ph idx="1"/>
          </p:nvPr>
        </p:nvSpPr>
        <p:spPr>
          <a:xfrm>
            <a:off x="838200" y="1305026"/>
            <a:ext cx="7661988" cy="2083281"/>
          </a:xfrm>
        </p:spPr>
        <p:txBody>
          <a:bodyPr/>
          <a:lstStyle/>
          <a:p>
            <a:r>
              <a:rPr lang="en-US" dirty="0"/>
              <a:t>In NCS (nerve conduction study) the patient showed </a:t>
            </a:r>
            <a:r>
              <a:rPr lang="en-US" dirty="0">
                <a:solidFill>
                  <a:srgbClr val="FF0000"/>
                </a:solidFill>
              </a:rPr>
              <a:t>demyelination</a:t>
            </a:r>
            <a:r>
              <a:rPr lang="en-US" dirty="0"/>
              <a:t> so what's the diagnosis ?</a:t>
            </a:r>
          </a:p>
          <a:p>
            <a:pPr lvl="1"/>
            <a:r>
              <a:rPr lang="en-US" dirty="0"/>
              <a:t>Charcot–Marie–Tooth disease</a:t>
            </a:r>
          </a:p>
        </p:txBody>
      </p:sp>
      <p:pic>
        <p:nvPicPr>
          <p:cNvPr id="5" name="Picture 2">
            <a:extLst>
              <a:ext uri="{FF2B5EF4-FFF2-40B4-BE49-F238E27FC236}">
                <a16:creationId xmlns:a16="http://schemas.microsoft.com/office/drawing/2014/main" id="{9647E359-3A88-947E-F498-97A0CB58605B}"/>
              </a:ext>
            </a:extLst>
          </p:cNvPr>
          <p:cNvPicPr>
            <a:picLocks noChangeAspect="1" noChangeArrowheads="1"/>
          </p:cNvPicPr>
          <p:nvPr/>
        </p:nvPicPr>
        <p:blipFill>
          <a:blip r:embed="rId2"/>
          <a:srcRect/>
          <a:stretch>
            <a:fillRect/>
          </a:stretch>
        </p:blipFill>
        <p:spPr bwMode="auto">
          <a:xfrm>
            <a:off x="8630816" y="1305026"/>
            <a:ext cx="2722984" cy="2083281"/>
          </a:xfrm>
          <a:prstGeom prst="rect">
            <a:avLst/>
          </a:prstGeom>
          <a:ln>
            <a:noFill/>
          </a:ln>
          <a:effectLst>
            <a:outerShdw blurRad="292100" dist="139700" dir="2700000" algn="tl" rotWithShape="0">
              <a:srgbClr val="333333">
                <a:alpha val="65000"/>
              </a:srgbClr>
            </a:outerShdw>
          </a:effectLst>
        </p:spPr>
      </p:pic>
      <p:pic>
        <p:nvPicPr>
          <p:cNvPr id="9" name="Picture 6" descr="image">
            <a:extLst>
              <a:ext uri="{FF2B5EF4-FFF2-40B4-BE49-F238E27FC236}">
                <a16:creationId xmlns:a16="http://schemas.microsoft.com/office/drawing/2014/main" id="{7D3926DE-D885-F00B-7277-7143F627835C}"/>
              </a:ext>
            </a:extLst>
          </p:cNvPr>
          <p:cNvPicPr>
            <a:picLocks noChangeAspect="1" noChangeArrowheads="1"/>
          </p:cNvPicPr>
          <p:nvPr/>
        </p:nvPicPr>
        <p:blipFill>
          <a:blip r:embed="rId3"/>
          <a:srcRect/>
          <a:stretch>
            <a:fillRect/>
          </a:stretch>
        </p:blipFill>
        <p:spPr bwMode="auto">
          <a:xfrm>
            <a:off x="8630816" y="3565869"/>
            <a:ext cx="2722984" cy="2442676"/>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23CC6DA9-5E26-E98D-A267-D04541E36E14}"/>
              </a:ext>
            </a:extLst>
          </p:cNvPr>
          <p:cNvSpPr txBox="1">
            <a:spLocks/>
          </p:cNvSpPr>
          <p:nvPr/>
        </p:nvSpPr>
        <p:spPr>
          <a:xfrm>
            <a:off x="838200" y="3567444"/>
            <a:ext cx="7661988" cy="2441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16475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1647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647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Compound muscle action potential (CMAP) If the amplitude low </a:t>
            </a:r>
          </a:p>
          <a:p>
            <a:pPr marL="914400" lvl="1" indent="-457200">
              <a:buFont typeface="+mj-lt"/>
              <a:buAutoNum type="alphaLcPeriod"/>
            </a:pPr>
            <a:r>
              <a:rPr lang="en-US" dirty="0">
                <a:solidFill>
                  <a:srgbClr val="FF0000"/>
                </a:solidFill>
              </a:rPr>
              <a:t>Axonal injury </a:t>
            </a:r>
          </a:p>
          <a:p>
            <a:pPr marL="914400" lvl="1" indent="-457200">
              <a:buFont typeface="+mj-lt"/>
              <a:buAutoNum type="alphaLcPeriod"/>
            </a:pPr>
            <a:r>
              <a:rPr lang="en-US" dirty="0"/>
              <a:t>Demyelination</a:t>
            </a:r>
          </a:p>
          <a:p>
            <a:pPr marL="914400" lvl="1" indent="-457200">
              <a:buFont typeface="+mj-lt"/>
              <a:buAutoNum type="alphaLcPeriod"/>
            </a:pPr>
            <a:r>
              <a:rPr lang="en-US" dirty="0"/>
              <a:t>Loss of motor fibers </a:t>
            </a:r>
          </a:p>
        </p:txBody>
      </p:sp>
      <p:sp>
        <p:nvSpPr>
          <p:cNvPr id="12" name="TextBox 11">
            <a:extLst>
              <a:ext uri="{FF2B5EF4-FFF2-40B4-BE49-F238E27FC236}">
                <a16:creationId xmlns:a16="http://schemas.microsoft.com/office/drawing/2014/main" id="{24D6C24F-490A-D5CB-00D5-AC6FF7DA225C}"/>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14" name="TextBox 13">
            <a:extLst>
              <a:ext uri="{FF2B5EF4-FFF2-40B4-BE49-F238E27FC236}">
                <a16:creationId xmlns:a16="http://schemas.microsoft.com/office/drawing/2014/main" id="{1BECAE3D-7056-2B13-CE92-65C2D11D227C}"/>
              </a:ext>
            </a:extLst>
          </p:cNvPr>
          <p:cNvSpPr txBox="1"/>
          <p:nvPr/>
        </p:nvSpPr>
        <p:spPr>
          <a:xfrm>
            <a:off x="37324" y="135223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8</a:t>
            </a:r>
            <a:r>
              <a:rPr lang="ar-JO" sz="1400" b="1" dirty="0">
                <a:solidFill>
                  <a:srgbClr val="FF0000"/>
                </a:solidFill>
              </a:rPr>
              <a:t>)</a:t>
            </a:r>
            <a:endParaRPr lang="en-US" sz="1400" b="1" dirty="0">
              <a:solidFill>
                <a:srgbClr val="FF0000"/>
              </a:solidFill>
            </a:endParaRPr>
          </a:p>
        </p:txBody>
      </p:sp>
      <p:sp>
        <p:nvSpPr>
          <p:cNvPr id="16" name="TextBox 15">
            <a:extLst>
              <a:ext uri="{FF2B5EF4-FFF2-40B4-BE49-F238E27FC236}">
                <a16:creationId xmlns:a16="http://schemas.microsoft.com/office/drawing/2014/main" id="{FCA2E09B-B476-D4C2-67D7-92D3E89F0E94}"/>
              </a:ext>
            </a:extLst>
          </p:cNvPr>
          <p:cNvSpPr txBox="1"/>
          <p:nvPr/>
        </p:nvSpPr>
        <p:spPr>
          <a:xfrm>
            <a:off x="37324" y="361958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4" name="TextBox 3">
            <a:extLst>
              <a:ext uri="{FF2B5EF4-FFF2-40B4-BE49-F238E27FC236}">
                <a16:creationId xmlns:a16="http://schemas.microsoft.com/office/drawing/2014/main" id="{19723D3A-2081-C522-49B4-762B590D847C}"/>
              </a:ext>
            </a:extLst>
          </p:cNvPr>
          <p:cNvSpPr txBox="1"/>
          <p:nvPr/>
        </p:nvSpPr>
        <p:spPr>
          <a:xfrm>
            <a:off x="-3500" y="-4207"/>
            <a:ext cx="1735155" cy="369332"/>
          </a:xfrm>
          <a:prstGeom prst="rect">
            <a:avLst/>
          </a:prstGeom>
          <a:noFill/>
          <a:ln>
            <a:solidFill>
              <a:srgbClr val="FF0000"/>
            </a:solidFill>
          </a:ln>
        </p:spPr>
        <p:txBody>
          <a:bodyPr wrap="none" rtlCol="0">
            <a:spAutoFit/>
          </a:bodyPr>
          <a:lstStyle/>
          <a:p>
            <a:r>
              <a:rPr lang="en-US" b="1" dirty="0">
                <a:solidFill>
                  <a:srgbClr val="FF0000"/>
                </a:solidFill>
              </a:rPr>
              <a:t>Electrodiagnosis</a:t>
            </a:r>
          </a:p>
        </p:txBody>
      </p:sp>
    </p:spTree>
    <p:extLst>
      <p:ext uri="{BB962C8B-B14F-4D97-AF65-F5344CB8AC3E}">
        <p14:creationId xmlns:p14="http://schemas.microsoft.com/office/powerpoint/2010/main" val="409602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B85D-FF40-7FF1-2AE0-506FC69A0DBA}"/>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8F287F09-BD24-DF69-379E-DDCCE7BA86FB}"/>
              </a:ext>
            </a:extLst>
          </p:cNvPr>
          <p:cNvSpPr>
            <a:spLocks noGrp="1"/>
          </p:cNvSpPr>
          <p:nvPr>
            <p:ph idx="1"/>
          </p:nvPr>
        </p:nvSpPr>
        <p:spPr/>
        <p:txBody>
          <a:bodyPr>
            <a:normAutofit/>
          </a:bodyPr>
          <a:lstStyle/>
          <a:p>
            <a:pPr>
              <a:buFont typeface="Wingdings" panose="05000000000000000000" pitchFamily="2" charset="2"/>
              <a:buChar char="Ø"/>
            </a:pPr>
            <a:r>
              <a:rPr lang="en-US" sz="2600" dirty="0"/>
              <a:t>75 years old male came with acute stroke. He has right side weakness. He has spontaneous speech with occasional </a:t>
            </a:r>
            <a:r>
              <a:rPr lang="en-US" sz="2600" dirty="0" err="1"/>
              <a:t>paraphrasic</a:t>
            </a:r>
            <a:r>
              <a:rPr lang="en-US" sz="2600" dirty="0"/>
              <a:t> errors. He cannot understand and follow commands, and repetition is affected. </a:t>
            </a:r>
          </a:p>
          <a:p>
            <a:r>
              <a:rPr lang="en-US" dirty="0"/>
              <a:t>Which of the following best explains his speech pattern? </a:t>
            </a:r>
          </a:p>
          <a:p>
            <a:pPr marL="914400" lvl="1" indent="-457200">
              <a:buFont typeface="+mj-lt"/>
              <a:buAutoNum type="alphaLcPeriod"/>
            </a:pPr>
            <a:r>
              <a:rPr lang="en-US" dirty="0"/>
              <a:t>Broca aphasia</a:t>
            </a:r>
          </a:p>
          <a:p>
            <a:pPr marL="914400" lvl="1" indent="-457200">
              <a:buFont typeface="+mj-lt"/>
              <a:buAutoNum type="alphaLcPeriod"/>
            </a:pPr>
            <a:r>
              <a:rPr lang="en-US" dirty="0"/>
              <a:t>Transcortical aphasia </a:t>
            </a:r>
          </a:p>
          <a:p>
            <a:pPr marL="914400" lvl="1" indent="-457200">
              <a:buFont typeface="+mj-lt"/>
              <a:buAutoNum type="alphaLcPeriod"/>
            </a:pPr>
            <a:r>
              <a:rPr lang="en-US" dirty="0"/>
              <a:t>Conduction aphasia</a:t>
            </a:r>
          </a:p>
          <a:p>
            <a:pPr marL="914400" lvl="1" indent="-457200">
              <a:buFont typeface="+mj-lt"/>
              <a:buAutoNum type="alphaLcPeriod"/>
            </a:pPr>
            <a:r>
              <a:rPr lang="en-US" dirty="0">
                <a:solidFill>
                  <a:srgbClr val="FF0000"/>
                </a:solidFill>
              </a:rPr>
              <a:t>Wernicke aphasia </a:t>
            </a:r>
          </a:p>
          <a:p>
            <a:pPr marL="914400" lvl="1" indent="-457200">
              <a:buFont typeface="+mj-lt"/>
              <a:buAutoNum type="alphaLcPeriod"/>
            </a:pPr>
            <a:r>
              <a:rPr lang="en-US" dirty="0"/>
              <a:t>Global aphasia</a:t>
            </a:r>
          </a:p>
        </p:txBody>
      </p:sp>
      <p:sp>
        <p:nvSpPr>
          <p:cNvPr id="4" name="TextBox 3">
            <a:extLst>
              <a:ext uri="{FF2B5EF4-FFF2-40B4-BE49-F238E27FC236}">
                <a16:creationId xmlns:a16="http://schemas.microsoft.com/office/drawing/2014/main" id="{D7C3BD6B-0143-094C-8C81-1CE7C264D03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034379081"/>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CCDCF-66E9-EFB3-CD9E-D707DFA00C05}"/>
              </a:ext>
            </a:extLst>
          </p:cNvPr>
          <p:cNvSpPr>
            <a:spLocks noGrp="1"/>
          </p:cNvSpPr>
          <p:nvPr>
            <p:ph type="title"/>
          </p:nvPr>
        </p:nvSpPr>
        <p:spPr/>
        <p:txBody>
          <a:bodyPr/>
          <a:lstStyle/>
          <a:p>
            <a:r>
              <a:rPr lang="en-US" dirty="0"/>
              <a:t>Nerve conduction study</a:t>
            </a:r>
          </a:p>
        </p:txBody>
      </p:sp>
      <p:sp>
        <p:nvSpPr>
          <p:cNvPr id="3" name="Content Placeholder 2">
            <a:extLst>
              <a:ext uri="{FF2B5EF4-FFF2-40B4-BE49-F238E27FC236}">
                <a16:creationId xmlns:a16="http://schemas.microsoft.com/office/drawing/2014/main" id="{31B098A5-6908-F2C1-7FA7-1356B55892BA}"/>
              </a:ext>
            </a:extLst>
          </p:cNvPr>
          <p:cNvSpPr>
            <a:spLocks noGrp="1"/>
          </p:cNvSpPr>
          <p:nvPr>
            <p:ph idx="1"/>
          </p:nvPr>
        </p:nvSpPr>
        <p:spPr/>
        <p:txBody>
          <a:bodyPr/>
          <a:lstStyle/>
          <a:p>
            <a:pPr>
              <a:buFont typeface="Wingdings" panose="05000000000000000000" pitchFamily="2" charset="2"/>
              <a:buChar char="Ø"/>
            </a:pPr>
            <a:r>
              <a:rPr lang="en-GB" dirty="0"/>
              <a:t>This is a nerve conduction study of a patient with weakness</a:t>
            </a:r>
          </a:p>
          <a:p>
            <a:r>
              <a:rPr lang="en-GB" dirty="0"/>
              <a:t>What do you notice?</a:t>
            </a:r>
          </a:p>
          <a:p>
            <a:pPr lvl="1"/>
            <a:r>
              <a:rPr lang="en-US" dirty="0"/>
              <a:t>There is decrease in velocity </a:t>
            </a:r>
          </a:p>
          <a:p>
            <a:pPr lvl="1"/>
            <a:r>
              <a:rPr lang="en-US" dirty="0"/>
              <a:t>Causes: nerve entrapment, demyelination</a:t>
            </a:r>
          </a:p>
        </p:txBody>
      </p:sp>
      <p:pic>
        <p:nvPicPr>
          <p:cNvPr id="5" name="Picture 2">
            <a:extLst>
              <a:ext uri="{FF2B5EF4-FFF2-40B4-BE49-F238E27FC236}">
                <a16:creationId xmlns:a16="http://schemas.microsoft.com/office/drawing/2014/main" id="{AE910670-B7A0-8AC4-8BF4-75E04E0DA909}"/>
              </a:ext>
            </a:extLst>
          </p:cNvPr>
          <p:cNvPicPr>
            <a:picLocks noChangeAspect="1" noChangeArrowheads="1"/>
          </p:cNvPicPr>
          <p:nvPr/>
        </p:nvPicPr>
        <p:blipFill>
          <a:blip r:embed="rId2"/>
          <a:srcRect/>
          <a:stretch>
            <a:fillRect/>
          </a:stretch>
        </p:blipFill>
        <p:spPr bwMode="auto">
          <a:xfrm>
            <a:off x="2217268" y="3292882"/>
            <a:ext cx="7757464" cy="3238575"/>
          </a:xfrm>
          <a:prstGeom prst="rect">
            <a:avLst/>
          </a:prstGeom>
          <a:noFill/>
          <a:ln w="9525">
            <a:noFill/>
            <a:miter lim="800000"/>
            <a:headEnd/>
            <a:tailEnd/>
          </a:ln>
          <a:effectLst/>
        </p:spPr>
      </p:pic>
      <p:sp>
        <p:nvSpPr>
          <p:cNvPr id="6" name="TextBox 5">
            <a:extLst>
              <a:ext uri="{FF2B5EF4-FFF2-40B4-BE49-F238E27FC236}">
                <a16:creationId xmlns:a16="http://schemas.microsoft.com/office/drawing/2014/main" id="{40758772-B565-9899-1B0D-853EBB94960D}"/>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4" name="TextBox 3">
            <a:extLst>
              <a:ext uri="{FF2B5EF4-FFF2-40B4-BE49-F238E27FC236}">
                <a16:creationId xmlns:a16="http://schemas.microsoft.com/office/drawing/2014/main" id="{43C8F0A9-C7D6-2E69-D5E9-1A0B3F03B1C6}"/>
              </a:ext>
            </a:extLst>
          </p:cNvPr>
          <p:cNvSpPr txBox="1"/>
          <p:nvPr/>
        </p:nvSpPr>
        <p:spPr>
          <a:xfrm>
            <a:off x="-3500" y="-4207"/>
            <a:ext cx="1735155" cy="369332"/>
          </a:xfrm>
          <a:prstGeom prst="rect">
            <a:avLst/>
          </a:prstGeom>
          <a:noFill/>
          <a:ln>
            <a:solidFill>
              <a:srgbClr val="FF0000"/>
            </a:solidFill>
          </a:ln>
        </p:spPr>
        <p:txBody>
          <a:bodyPr wrap="none" rtlCol="0">
            <a:spAutoFit/>
          </a:bodyPr>
          <a:lstStyle/>
          <a:p>
            <a:r>
              <a:rPr lang="en-US" b="1" dirty="0">
                <a:solidFill>
                  <a:srgbClr val="FF0000"/>
                </a:solidFill>
              </a:rPr>
              <a:t>Electrodiagnosis</a:t>
            </a:r>
          </a:p>
        </p:txBody>
      </p:sp>
    </p:spTree>
    <p:extLst>
      <p:ext uri="{BB962C8B-B14F-4D97-AF65-F5344CB8AC3E}">
        <p14:creationId xmlns:p14="http://schemas.microsoft.com/office/powerpoint/2010/main" val="307338552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B4608-8332-687C-DA6E-DC2A26214181}"/>
              </a:ext>
            </a:extLst>
          </p:cNvPr>
          <p:cNvSpPr>
            <a:spLocks noGrp="1"/>
          </p:cNvSpPr>
          <p:nvPr>
            <p:ph type="title"/>
          </p:nvPr>
        </p:nvSpPr>
        <p:spPr/>
        <p:txBody>
          <a:bodyPr/>
          <a:lstStyle/>
          <a:p>
            <a:r>
              <a:rPr lang="en-US" dirty="0"/>
              <a:t>About nerve conduction study, Which is true</a:t>
            </a:r>
          </a:p>
        </p:txBody>
      </p:sp>
      <p:sp>
        <p:nvSpPr>
          <p:cNvPr id="3" name="Content Placeholder 2">
            <a:extLst>
              <a:ext uri="{FF2B5EF4-FFF2-40B4-BE49-F238E27FC236}">
                <a16:creationId xmlns:a16="http://schemas.microsoft.com/office/drawing/2014/main" id="{BBA23B23-FA2F-A7E9-E712-A6D98CB4D538}"/>
              </a:ext>
            </a:extLst>
          </p:cNvPr>
          <p:cNvSpPr>
            <a:spLocks noGrp="1"/>
          </p:cNvSpPr>
          <p:nvPr>
            <p:ph idx="1"/>
          </p:nvPr>
        </p:nvSpPr>
        <p:spPr/>
        <p:txBody>
          <a:bodyPr/>
          <a:lstStyle/>
          <a:p>
            <a:pPr marL="514350" indent="-514350">
              <a:buFont typeface="+mj-lt"/>
              <a:buAutoNum type="alphaUcPeriod"/>
            </a:pPr>
            <a:r>
              <a:rPr lang="en-US" dirty="0"/>
              <a:t>Reduced amplitude – demyelinating disease</a:t>
            </a:r>
          </a:p>
          <a:p>
            <a:pPr marL="514350" indent="-514350">
              <a:buFont typeface="+mj-lt"/>
              <a:buAutoNum type="alphaUcPeriod"/>
            </a:pPr>
            <a:r>
              <a:rPr lang="en-US" dirty="0"/>
              <a:t>Reduced velocity – neuropathy</a:t>
            </a:r>
          </a:p>
          <a:p>
            <a:pPr marL="514350" indent="-514350">
              <a:buFont typeface="+mj-lt"/>
              <a:buAutoNum type="alphaUcPeriod"/>
            </a:pPr>
            <a:r>
              <a:rPr lang="en-US" dirty="0">
                <a:solidFill>
                  <a:srgbClr val="FF0000"/>
                </a:solidFill>
              </a:rPr>
              <a:t>Amplitude resembles motor unit</a:t>
            </a:r>
          </a:p>
          <a:p>
            <a:pPr marL="514350" indent="-514350">
              <a:buFont typeface="+mj-lt"/>
              <a:buAutoNum type="alphaUcPeriod"/>
            </a:pPr>
            <a:r>
              <a:rPr lang="en-US" dirty="0"/>
              <a:t>EMG can’t diagnose myopathies</a:t>
            </a:r>
          </a:p>
          <a:p>
            <a:endParaRPr lang="en-US" dirty="0"/>
          </a:p>
        </p:txBody>
      </p:sp>
      <p:pic>
        <p:nvPicPr>
          <p:cNvPr id="4" name="Content Placeholder 13">
            <a:extLst>
              <a:ext uri="{FF2B5EF4-FFF2-40B4-BE49-F238E27FC236}">
                <a16:creationId xmlns:a16="http://schemas.microsoft.com/office/drawing/2014/main" id="{419D2B46-CCE4-0D7C-DF23-BA1207E56D37}"/>
              </a:ext>
            </a:extLst>
          </p:cNvPr>
          <p:cNvPicPr>
            <a:picLocks noChangeAspect="1"/>
          </p:cNvPicPr>
          <p:nvPr/>
        </p:nvPicPr>
        <p:blipFill>
          <a:blip r:embed="rId2"/>
          <a:stretch>
            <a:fillRect/>
          </a:stretch>
        </p:blipFill>
        <p:spPr>
          <a:xfrm>
            <a:off x="7151754" y="2174034"/>
            <a:ext cx="4202046" cy="4002930"/>
          </a:xfrm>
          <a:prstGeom prst="rect">
            <a:avLst/>
          </a:prstGeom>
        </p:spPr>
      </p:pic>
      <p:sp>
        <p:nvSpPr>
          <p:cNvPr id="5" name="TextBox 4">
            <a:extLst>
              <a:ext uri="{FF2B5EF4-FFF2-40B4-BE49-F238E27FC236}">
                <a16:creationId xmlns:a16="http://schemas.microsoft.com/office/drawing/2014/main" id="{A692A155-E8BD-48DA-367F-65AEAEB71F82}"/>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61816370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CA86-C55A-67E0-101C-E0582E4466BF}"/>
              </a:ext>
            </a:extLst>
          </p:cNvPr>
          <p:cNvSpPr>
            <a:spLocks noGrp="1"/>
          </p:cNvSpPr>
          <p:nvPr>
            <p:ph type="ctrTitle"/>
          </p:nvPr>
        </p:nvSpPr>
        <p:spPr/>
        <p:txBody>
          <a:bodyPr>
            <a:noAutofit/>
          </a:bodyPr>
          <a:lstStyle/>
          <a:p>
            <a:r>
              <a:rPr lang="en-US" sz="4800" dirty="0"/>
              <a:t>Neuromuscular junction</a:t>
            </a:r>
          </a:p>
        </p:txBody>
      </p:sp>
      <p:sp>
        <p:nvSpPr>
          <p:cNvPr id="4" name="Subtitle 3">
            <a:extLst>
              <a:ext uri="{FF2B5EF4-FFF2-40B4-BE49-F238E27FC236}">
                <a16:creationId xmlns:a16="http://schemas.microsoft.com/office/drawing/2014/main" id="{E269F215-4946-06E0-6CF5-ECA7DCE747C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5503689"/>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964E-F41A-DBC0-93A4-7B1F5A860F51}"/>
              </a:ext>
            </a:extLst>
          </p:cNvPr>
          <p:cNvSpPr>
            <a:spLocks noGrp="1"/>
          </p:cNvSpPr>
          <p:nvPr>
            <p:ph type="title"/>
          </p:nvPr>
        </p:nvSpPr>
        <p:spPr/>
        <p:txBody>
          <a:bodyPr/>
          <a:lstStyle/>
          <a:p>
            <a:r>
              <a:rPr lang="en-US" dirty="0"/>
              <a:t>Myasthenia gravis</a:t>
            </a:r>
          </a:p>
        </p:txBody>
      </p:sp>
      <p:sp>
        <p:nvSpPr>
          <p:cNvPr id="3" name="Content Placeholder 2">
            <a:extLst>
              <a:ext uri="{FF2B5EF4-FFF2-40B4-BE49-F238E27FC236}">
                <a16:creationId xmlns:a16="http://schemas.microsoft.com/office/drawing/2014/main" id="{38BF979B-F272-E5BA-E3EB-46A671104600}"/>
              </a:ext>
            </a:extLst>
          </p:cNvPr>
          <p:cNvSpPr>
            <a:spLocks noGrp="1"/>
          </p:cNvSpPr>
          <p:nvPr>
            <p:ph idx="1"/>
          </p:nvPr>
        </p:nvSpPr>
        <p:spPr/>
        <p:txBody>
          <a:bodyPr/>
          <a:lstStyle/>
          <a:p>
            <a:r>
              <a:rPr lang="en-US" dirty="0"/>
              <a:t>This is an autoimmune disorder in which most patients have circulating antibodies to acetylcholine receptors at the neuromuscular junction</a:t>
            </a:r>
          </a:p>
          <a:p>
            <a:r>
              <a:rPr lang="en-US" dirty="0"/>
              <a:t>There may be associated thymus hyperplasia or thymoma.</a:t>
            </a:r>
          </a:p>
          <a:p>
            <a:r>
              <a:rPr lang="en-US" b="1" dirty="0"/>
              <a:t>Clinical course</a:t>
            </a:r>
            <a:r>
              <a:rPr lang="en-US" dirty="0"/>
              <a:t>:</a:t>
            </a:r>
          </a:p>
          <a:p>
            <a:pPr lvl="1"/>
            <a:r>
              <a:rPr lang="en-US" dirty="0"/>
              <a:t>Symptoms worsen with increased muscle use throughout the day and improve with rest.</a:t>
            </a:r>
          </a:p>
          <a:p>
            <a:pPr lvl="1"/>
            <a:r>
              <a:rPr lang="en-US" dirty="0"/>
              <a:t>Sometimes associated with exacerbating factors, including medications, pregnancy, stress. Infection</a:t>
            </a:r>
          </a:p>
        </p:txBody>
      </p:sp>
      <p:sp>
        <p:nvSpPr>
          <p:cNvPr id="4" name="TextBox 3">
            <a:extLst>
              <a:ext uri="{FF2B5EF4-FFF2-40B4-BE49-F238E27FC236}">
                <a16:creationId xmlns:a16="http://schemas.microsoft.com/office/drawing/2014/main" id="{4EC010CA-6C79-517D-5324-CC7E9DAD390C}"/>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134240995"/>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8FD0-CB97-A608-4E06-AE510FEEC684}"/>
              </a:ext>
            </a:extLst>
          </p:cNvPr>
          <p:cNvSpPr>
            <a:spLocks noGrp="1"/>
          </p:cNvSpPr>
          <p:nvPr>
            <p:ph type="title"/>
          </p:nvPr>
        </p:nvSpPr>
        <p:spPr/>
        <p:txBody>
          <a:bodyPr>
            <a:normAutofit/>
          </a:bodyPr>
          <a:lstStyle/>
          <a:p>
            <a:r>
              <a:rPr lang="en-US" dirty="0"/>
              <a:t>Myasthenia gravis</a:t>
            </a:r>
          </a:p>
        </p:txBody>
      </p:sp>
      <p:sp>
        <p:nvSpPr>
          <p:cNvPr id="3" name="Content Placeholder 2">
            <a:extLst>
              <a:ext uri="{FF2B5EF4-FFF2-40B4-BE49-F238E27FC236}">
                <a16:creationId xmlns:a16="http://schemas.microsoft.com/office/drawing/2014/main" id="{96F36EAF-DF96-07DB-0D60-5259571D2A9A}"/>
              </a:ext>
            </a:extLst>
          </p:cNvPr>
          <p:cNvSpPr>
            <a:spLocks noGrp="1"/>
          </p:cNvSpPr>
          <p:nvPr>
            <p:ph idx="1"/>
          </p:nvPr>
        </p:nvSpPr>
        <p:spPr/>
        <p:txBody>
          <a:bodyPr/>
          <a:lstStyle/>
          <a:p>
            <a:r>
              <a:rPr lang="en-US" b="1" dirty="0"/>
              <a:t>Clinical manifestations</a:t>
            </a:r>
            <a:r>
              <a:rPr lang="en-US" dirty="0"/>
              <a:t>:</a:t>
            </a:r>
            <a:endParaRPr lang="en-US" b="1" dirty="0"/>
          </a:p>
          <a:p>
            <a:pPr lvl="1"/>
            <a:r>
              <a:rPr lang="en-US" b="1" dirty="0"/>
              <a:t>Eye muscle weakness</a:t>
            </a:r>
            <a:r>
              <a:rPr lang="en-US" dirty="0"/>
              <a:t>: most common initial symptom; Ptosis, Diplopia, Blurred vision</a:t>
            </a:r>
          </a:p>
          <a:p>
            <a:pPr lvl="1"/>
            <a:r>
              <a:rPr lang="en-US" b="1" dirty="0"/>
              <a:t>Bulbar muscle weakness</a:t>
            </a:r>
            <a:r>
              <a:rPr lang="en-US" dirty="0"/>
              <a:t>; Slurred speech, Difficulty chewing and/or </a:t>
            </a:r>
            <a:r>
              <a:rPr lang="en-US" b="1" dirty="0"/>
              <a:t>swallowing</a:t>
            </a:r>
          </a:p>
          <a:p>
            <a:pPr lvl="1"/>
            <a:r>
              <a:rPr lang="en-US" b="1" dirty="0"/>
              <a:t>Proximal limb weakness</a:t>
            </a:r>
            <a:r>
              <a:rPr lang="en-US" dirty="0"/>
              <a:t>; Rising from a chair, Climbing stairs, Brushing hair, Deep tendon reflexes are not affected.</a:t>
            </a:r>
          </a:p>
          <a:p>
            <a:pPr lvl="1"/>
            <a:r>
              <a:rPr lang="en-US" b="1" dirty="0"/>
              <a:t>Respiratory muscle weakness</a:t>
            </a:r>
            <a:r>
              <a:rPr lang="en-US" dirty="0"/>
              <a:t>; causes dyspnea</a:t>
            </a:r>
          </a:p>
          <a:p>
            <a:r>
              <a:rPr lang="en-US" b="1" dirty="0"/>
              <a:t>Treatment</a:t>
            </a:r>
          </a:p>
          <a:p>
            <a:pPr lvl="1"/>
            <a:r>
              <a:rPr lang="en-US" b="1" dirty="0"/>
              <a:t>Cholinesterase inhibitor</a:t>
            </a:r>
            <a:r>
              <a:rPr lang="en-US" dirty="0"/>
              <a:t>: first-line agent is pyridostigmine</a:t>
            </a:r>
          </a:p>
          <a:p>
            <a:pPr lvl="1"/>
            <a:r>
              <a:rPr lang="en-US" b="1" dirty="0"/>
              <a:t>Immunosuppressants</a:t>
            </a:r>
            <a:r>
              <a:rPr lang="en-US" dirty="0"/>
              <a:t> (inadequate symptom control with (or intolerance to) pyridostigmine): Common initial regimen: glucocorticoids and/or azathioprine</a:t>
            </a:r>
          </a:p>
        </p:txBody>
      </p:sp>
      <p:sp>
        <p:nvSpPr>
          <p:cNvPr id="6" name="TextBox 5">
            <a:extLst>
              <a:ext uri="{FF2B5EF4-FFF2-40B4-BE49-F238E27FC236}">
                <a16:creationId xmlns:a16="http://schemas.microsoft.com/office/drawing/2014/main" id="{9327F047-E9B8-4578-089F-123CF1CADF8B}"/>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17839615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FF594-79D1-BDF1-D098-113AA3D1AFF9}"/>
              </a:ext>
            </a:extLst>
          </p:cNvPr>
          <p:cNvSpPr>
            <a:spLocks noGrp="1"/>
          </p:cNvSpPr>
          <p:nvPr>
            <p:ph type="title"/>
          </p:nvPr>
        </p:nvSpPr>
        <p:spPr/>
        <p:txBody>
          <a:bodyPr/>
          <a:lstStyle/>
          <a:p>
            <a:r>
              <a:rPr lang="en-US" dirty="0"/>
              <a:t>Myasthenic </a:t>
            </a:r>
            <a:r>
              <a:rPr lang="en-US" dirty="0">
                <a:solidFill>
                  <a:srgbClr val="C00000"/>
                </a:solidFill>
              </a:rPr>
              <a:t>Crisis</a:t>
            </a:r>
          </a:p>
        </p:txBody>
      </p:sp>
      <p:sp>
        <p:nvSpPr>
          <p:cNvPr id="3" name="Content Placeholder 2">
            <a:extLst>
              <a:ext uri="{FF2B5EF4-FFF2-40B4-BE49-F238E27FC236}">
                <a16:creationId xmlns:a16="http://schemas.microsoft.com/office/drawing/2014/main" id="{60737ED6-C5FC-838C-6C0F-D60560EBD63B}"/>
              </a:ext>
            </a:extLst>
          </p:cNvPr>
          <p:cNvSpPr>
            <a:spLocks noGrp="1"/>
          </p:cNvSpPr>
          <p:nvPr>
            <p:ph idx="1"/>
          </p:nvPr>
        </p:nvSpPr>
        <p:spPr>
          <a:xfrm>
            <a:off x="838200" y="1305027"/>
            <a:ext cx="10515600" cy="5212080"/>
          </a:xfrm>
        </p:spPr>
        <p:txBody>
          <a:bodyPr>
            <a:normAutofit fontScale="92500" lnSpcReduction="20000"/>
          </a:bodyPr>
          <a:lstStyle/>
          <a:p>
            <a:r>
              <a:rPr lang="en-US" b="1" dirty="0"/>
              <a:t>Definition</a:t>
            </a:r>
            <a:r>
              <a:rPr lang="en-US" dirty="0"/>
              <a:t>: acute, life-threatening exacerbation of myasthenic symptoms that leads to respiratory failure</a:t>
            </a:r>
          </a:p>
          <a:p>
            <a:r>
              <a:rPr lang="en-US" b="1" dirty="0"/>
              <a:t>Epidemiology</a:t>
            </a:r>
            <a:r>
              <a:rPr lang="en-US" dirty="0"/>
              <a:t>:</a:t>
            </a:r>
          </a:p>
          <a:p>
            <a:pPr lvl="1"/>
            <a:r>
              <a:rPr lang="en-US" dirty="0"/>
              <a:t>Affects 15–20% of patients with MG</a:t>
            </a:r>
          </a:p>
          <a:p>
            <a:pPr lvl="1"/>
            <a:r>
              <a:rPr lang="en-US" dirty="0"/>
              <a:t>Most commonly occurs within 8–12 months after onset</a:t>
            </a:r>
          </a:p>
          <a:p>
            <a:r>
              <a:rPr lang="en-US" b="1" dirty="0"/>
              <a:t>Etiology</a:t>
            </a:r>
            <a:r>
              <a:rPr lang="en-US" dirty="0"/>
              <a:t>:</a:t>
            </a:r>
          </a:p>
          <a:p>
            <a:pPr lvl="1"/>
            <a:r>
              <a:rPr lang="en-US" dirty="0"/>
              <a:t>Infection</a:t>
            </a:r>
          </a:p>
          <a:p>
            <a:pPr lvl="1"/>
            <a:r>
              <a:rPr lang="en-US" dirty="0"/>
              <a:t>Surgery, anesthesia</a:t>
            </a:r>
          </a:p>
          <a:p>
            <a:pPr lvl="1"/>
            <a:r>
              <a:rPr lang="en-US" dirty="0"/>
              <a:t>Pregnancy</a:t>
            </a:r>
          </a:p>
          <a:p>
            <a:pPr lvl="1"/>
            <a:r>
              <a:rPr lang="en-US" dirty="0"/>
              <a:t>Medications (e.g., steroids)</a:t>
            </a:r>
          </a:p>
          <a:p>
            <a:r>
              <a:rPr lang="en-US" b="1" dirty="0"/>
              <a:t>Differential diagnosis</a:t>
            </a:r>
            <a:r>
              <a:rPr lang="en-US" dirty="0"/>
              <a:t>: cholinergic crisis</a:t>
            </a:r>
          </a:p>
          <a:p>
            <a:r>
              <a:rPr lang="en-US" b="1" dirty="0"/>
              <a:t>Treatment</a:t>
            </a:r>
            <a:r>
              <a:rPr lang="en-US" dirty="0"/>
              <a:t>:</a:t>
            </a:r>
            <a:endParaRPr lang="en-US" b="1" dirty="0"/>
          </a:p>
          <a:p>
            <a:pPr lvl="1"/>
            <a:r>
              <a:rPr lang="en-US" dirty="0"/>
              <a:t>IVIG 400mg/kg for 5 days</a:t>
            </a:r>
          </a:p>
          <a:p>
            <a:pPr lvl="1"/>
            <a:r>
              <a:rPr lang="en-US" dirty="0"/>
              <a:t>Plasmapheresis</a:t>
            </a:r>
          </a:p>
          <a:p>
            <a:pPr lvl="1"/>
            <a:r>
              <a:rPr lang="en-US" dirty="0"/>
              <a:t>Early endotracheal intubation</a:t>
            </a:r>
          </a:p>
        </p:txBody>
      </p:sp>
      <p:sp>
        <p:nvSpPr>
          <p:cNvPr id="4" name="TextBox 3">
            <a:extLst>
              <a:ext uri="{FF2B5EF4-FFF2-40B4-BE49-F238E27FC236}">
                <a16:creationId xmlns:a16="http://schemas.microsoft.com/office/drawing/2014/main" id="{263FE625-2125-66DC-687A-06167EA60662}"/>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06379136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8C7CA-45B6-325A-E0A3-DF88FAB4D555}"/>
              </a:ext>
            </a:extLst>
          </p:cNvPr>
          <p:cNvSpPr>
            <a:spLocks noGrp="1"/>
          </p:cNvSpPr>
          <p:nvPr>
            <p:ph type="title"/>
          </p:nvPr>
        </p:nvSpPr>
        <p:spPr/>
        <p:txBody>
          <a:bodyPr/>
          <a:lstStyle/>
          <a:p>
            <a:r>
              <a:rPr lang="en-US" dirty="0"/>
              <a:t>MCQ – Myasthenia Gravis 1</a:t>
            </a:r>
          </a:p>
        </p:txBody>
      </p:sp>
      <p:sp>
        <p:nvSpPr>
          <p:cNvPr id="3" name="Content Placeholder 2">
            <a:extLst>
              <a:ext uri="{FF2B5EF4-FFF2-40B4-BE49-F238E27FC236}">
                <a16:creationId xmlns:a16="http://schemas.microsoft.com/office/drawing/2014/main" id="{16AAD6A2-96A5-0E56-2E76-99F12E32D5EA}"/>
              </a:ext>
            </a:extLst>
          </p:cNvPr>
          <p:cNvSpPr>
            <a:spLocks noGrp="1"/>
          </p:cNvSpPr>
          <p:nvPr>
            <p:ph idx="1"/>
          </p:nvPr>
        </p:nvSpPr>
        <p:spPr/>
        <p:txBody>
          <a:bodyPr>
            <a:normAutofit fontScale="92500" lnSpcReduction="10000"/>
          </a:bodyPr>
          <a:lstStyle/>
          <a:p>
            <a:r>
              <a:rPr lang="en-US" b="1" dirty="0"/>
              <a:t>All of the following regarding myasthenia</a:t>
            </a:r>
            <a:r>
              <a:rPr lang="en-US" b="1" dirty="0">
                <a:solidFill>
                  <a:srgbClr val="FF0000"/>
                </a:solidFill>
              </a:rPr>
              <a:t> </a:t>
            </a:r>
            <a:r>
              <a:rPr lang="en-US" b="1" dirty="0">
                <a:solidFill>
                  <a:srgbClr val="C00000"/>
                </a:solidFill>
              </a:rPr>
              <a:t>gravis</a:t>
            </a:r>
            <a:r>
              <a:rPr lang="en-US" b="1" dirty="0"/>
              <a:t> are true except:</a:t>
            </a:r>
          </a:p>
          <a:p>
            <a:pPr marL="914400" lvl="1" indent="-457200">
              <a:buFont typeface="+mj-lt"/>
              <a:buAutoNum type="alphaLcPeriod"/>
            </a:pPr>
            <a:r>
              <a:rPr lang="en-US" dirty="0"/>
              <a:t>It is commonly autoimmune disease </a:t>
            </a:r>
          </a:p>
          <a:p>
            <a:pPr marL="914400" lvl="1" indent="-457200">
              <a:buFont typeface="+mj-lt"/>
              <a:buAutoNum type="alphaLcPeriod"/>
            </a:pPr>
            <a:r>
              <a:rPr lang="en-US" dirty="0"/>
              <a:t>It is usually associated with circulating acetylcholine receptor antibodies </a:t>
            </a:r>
          </a:p>
          <a:p>
            <a:pPr marL="914400" lvl="1" indent="-457200">
              <a:buFont typeface="+mj-lt"/>
              <a:buAutoNum type="alphaLcPeriod"/>
            </a:pPr>
            <a:r>
              <a:rPr lang="en-US" dirty="0"/>
              <a:t>Patient can present with ocular, bulbar and skeletal muscles weakness </a:t>
            </a:r>
          </a:p>
          <a:p>
            <a:pPr marL="914400" lvl="1" indent="-457200">
              <a:buFont typeface="+mj-lt"/>
              <a:buAutoNum type="alphaLcPeriod"/>
            </a:pPr>
            <a:r>
              <a:rPr lang="en-US" dirty="0"/>
              <a:t>It can be associated with thymoma </a:t>
            </a:r>
          </a:p>
          <a:p>
            <a:pPr marL="914400" lvl="1" indent="-457200">
              <a:buFont typeface="+mj-lt"/>
              <a:buAutoNum type="alphaLcPeriod"/>
            </a:pPr>
            <a:r>
              <a:rPr lang="en-US" dirty="0">
                <a:solidFill>
                  <a:srgbClr val="FF0000"/>
                </a:solidFill>
              </a:rPr>
              <a:t>Thymectomy is not recommended for young patients with myasthenia </a:t>
            </a:r>
            <a:r>
              <a:rPr lang="en-US" dirty="0">
                <a:solidFill>
                  <a:srgbClr val="C00000"/>
                </a:solidFill>
              </a:rPr>
              <a:t>gravis</a:t>
            </a:r>
          </a:p>
          <a:p>
            <a:r>
              <a:rPr lang="en-US" b="1" dirty="0"/>
              <a:t>All of the following regarding myasthenia</a:t>
            </a:r>
            <a:r>
              <a:rPr lang="en-US" b="1" dirty="0">
                <a:solidFill>
                  <a:srgbClr val="FF0000"/>
                </a:solidFill>
              </a:rPr>
              <a:t> </a:t>
            </a:r>
            <a:r>
              <a:rPr lang="en-US" b="1" dirty="0">
                <a:solidFill>
                  <a:srgbClr val="C00000"/>
                </a:solidFill>
              </a:rPr>
              <a:t>gravis</a:t>
            </a:r>
            <a:r>
              <a:rPr lang="en-US" b="1" dirty="0"/>
              <a:t> are true except</a:t>
            </a:r>
            <a:r>
              <a:rPr lang="en-US" dirty="0"/>
              <a:t>: </a:t>
            </a:r>
          </a:p>
          <a:p>
            <a:pPr marL="914400" lvl="1" indent="-457200">
              <a:buFont typeface="+mj-lt"/>
              <a:buAutoNum type="alphaLcPeriod"/>
            </a:pPr>
            <a:r>
              <a:rPr lang="en-US" dirty="0"/>
              <a:t>Myasthenia </a:t>
            </a:r>
            <a:r>
              <a:rPr lang="en-US" dirty="0">
                <a:solidFill>
                  <a:srgbClr val="7030A0"/>
                </a:solidFill>
              </a:rPr>
              <a:t>crisis</a:t>
            </a:r>
            <a:r>
              <a:rPr lang="en-US" dirty="0"/>
              <a:t> occurs early in the course of the disease</a:t>
            </a:r>
          </a:p>
          <a:p>
            <a:pPr marL="914400" lvl="1" indent="-457200">
              <a:buFont typeface="+mj-lt"/>
              <a:buAutoNum type="alphaLcPeriod"/>
            </a:pPr>
            <a:r>
              <a:rPr lang="en-US" dirty="0"/>
              <a:t>Initiation of steroids can trigger myasthenia </a:t>
            </a:r>
            <a:r>
              <a:rPr lang="en-US" dirty="0">
                <a:solidFill>
                  <a:srgbClr val="7030A0"/>
                </a:solidFill>
              </a:rPr>
              <a:t>crisis</a:t>
            </a:r>
          </a:p>
          <a:p>
            <a:pPr marL="914400" lvl="1" indent="-457200">
              <a:buFont typeface="+mj-lt"/>
              <a:buAutoNum type="alphaLcPeriod"/>
            </a:pPr>
            <a:r>
              <a:rPr lang="en-US" dirty="0"/>
              <a:t>Anticholinesterase medications should be continued while treating myasthenia </a:t>
            </a:r>
            <a:r>
              <a:rPr lang="en-US" dirty="0">
                <a:solidFill>
                  <a:srgbClr val="7030A0"/>
                </a:solidFill>
              </a:rPr>
              <a:t>crisis</a:t>
            </a:r>
            <a:r>
              <a:rPr lang="en-US" dirty="0"/>
              <a:t> </a:t>
            </a:r>
          </a:p>
          <a:p>
            <a:pPr marL="914400" lvl="1" indent="-457200">
              <a:buFont typeface="+mj-lt"/>
              <a:buAutoNum type="alphaLcPeriod"/>
            </a:pPr>
            <a:r>
              <a:rPr lang="en-US" dirty="0">
                <a:solidFill>
                  <a:srgbClr val="FF0000"/>
                </a:solidFill>
              </a:rPr>
              <a:t>Respiratory function in myasthenia crisis is assessed by respirometry </a:t>
            </a:r>
          </a:p>
          <a:p>
            <a:pPr marL="914400" lvl="1" indent="-457200">
              <a:buFont typeface="+mj-lt"/>
              <a:buAutoNum type="alphaLcPeriod"/>
            </a:pPr>
            <a:r>
              <a:rPr lang="en-US" dirty="0"/>
              <a:t>Thymectomy is recommended for young patients with generalized myasthenia </a:t>
            </a:r>
            <a:r>
              <a:rPr lang="en-US" dirty="0">
                <a:solidFill>
                  <a:srgbClr val="7030A0"/>
                </a:solidFill>
              </a:rPr>
              <a:t>gravis</a:t>
            </a:r>
          </a:p>
        </p:txBody>
      </p:sp>
      <p:sp>
        <p:nvSpPr>
          <p:cNvPr id="5" name="TextBox 4">
            <a:extLst>
              <a:ext uri="{FF2B5EF4-FFF2-40B4-BE49-F238E27FC236}">
                <a16:creationId xmlns:a16="http://schemas.microsoft.com/office/drawing/2014/main" id="{22F76BB8-0C8B-1AD6-746F-224AD1CBD64C}"/>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6" name="TextBox 5">
            <a:extLst>
              <a:ext uri="{FF2B5EF4-FFF2-40B4-BE49-F238E27FC236}">
                <a16:creationId xmlns:a16="http://schemas.microsoft.com/office/drawing/2014/main" id="{3141323F-71A0-AFAA-D7ED-AE5EFC9EF743}"/>
              </a:ext>
            </a:extLst>
          </p:cNvPr>
          <p:cNvSpPr txBox="1"/>
          <p:nvPr/>
        </p:nvSpPr>
        <p:spPr>
          <a:xfrm>
            <a:off x="46655" y="133928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6BCFDD40-4403-4C24-8236-01A12B74210B}"/>
              </a:ext>
            </a:extLst>
          </p:cNvPr>
          <p:cNvSpPr txBox="1"/>
          <p:nvPr/>
        </p:nvSpPr>
        <p:spPr>
          <a:xfrm>
            <a:off x="46655" y="343532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25665184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38F9-EA2B-BFF1-2140-140318CAD484}"/>
              </a:ext>
            </a:extLst>
          </p:cNvPr>
          <p:cNvSpPr>
            <a:spLocks noGrp="1"/>
          </p:cNvSpPr>
          <p:nvPr>
            <p:ph type="title"/>
          </p:nvPr>
        </p:nvSpPr>
        <p:spPr/>
        <p:txBody>
          <a:bodyPr/>
          <a:lstStyle/>
          <a:p>
            <a:r>
              <a:rPr lang="en-US" dirty="0"/>
              <a:t>MCQ – Myasthenia Gravis 2</a:t>
            </a:r>
          </a:p>
        </p:txBody>
      </p:sp>
      <p:sp>
        <p:nvSpPr>
          <p:cNvPr id="3" name="Content Placeholder 2">
            <a:extLst>
              <a:ext uri="{FF2B5EF4-FFF2-40B4-BE49-F238E27FC236}">
                <a16:creationId xmlns:a16="http://schemas.microsoft.com/office/drawing/2014/main" id="{DFF847BB-C2B3-9C34-FC12-14E59C51F708}"/>
              </a:ext>
            </a:extLst>
          </p:cNvPr>
          <p:cNvSpPr>
            <a:spLocks noGrp="1"/>
          </p:cNvSpPr>
          <p:nvPr>
            <p:ph idx="1"/>
          </p:nvPr>
        </p:nvSpPr>
        <p:spPr>
          <a:xfrm>
            <a:off x="838200" y="1305026"/>
            <a:ext cx="10515600" cy="5047136"/>
          </a:xfrm>
        </p:spPr>
        <p:txBody>
          <a:bodyPr>
            <a:normAutofit fontScale="92500" lnSpcReduction="10000"/>
          </a:bodyPr>
          <a:lstStyle/>
          <a:p>
            <a:r>
              <a:rPr lang="en-US" b="1" dirty="0"/>
              <a:t>Which of the following is false regarding myasthenia</a:t>
            </a:r>
            <a:r>
              <a:rPr lang="en-US" b="1" dirty="0">
                <a:solidFill>
                  <a:srgbClr val="FF0000"/>
                </a:solidFill>
              </a:rPr>
              <a:t> </a:t>
            </a:r>
            <a:r>
              <a:rPr lang="en-US" b="1" dirty="0">
                <a:solidFill>
                  <a:srgbClr val="C00000"/>
                </a:solidFill>
              </a:rPr>
              <a:t>gravis</a:t>
            </a:r>
            <a:r>
              <a:rPr lang="en-US" b="1" dirty="0"/>
              <a:t> ?</a:t>
            </a:r>
            <a:endParaRPr lang="en-US" dirty="0"/>
          </a:p>
          <a:p>
            <a:pPr marL="914400" lvl="1" indent="-457200">
              <a:buFont typeface="+mj-lt"/>
              <a:buAutoNum type="alphaLcPeriod"/>
            </a:pPr>
            <a:r>
              <a:rPr lang="en-US" dirty="0"/>
              <a:t>Initiation of steroids can trigger myasthenia </a:t>
            </a:r>
            <a:r>
              <a:rPr lang="en-US" dirty="0">
                <a:solidFill>
                  <a:srgbClr val="C00000"/>
                </a:solidFill>
              </a:rPr>
              <a:t>crisis</a:t>
            </a:r>
          </a:p>
          <a:p>
            <a:pPr marL="914400" lvl="1" indent="-457200">
              <a:buFont typeface="+mj-lt"/>
              <a:buAutoNum type="alphaLcPeriod"/>
            </a:pPr>
            <a:r>
              <a:rPr lang="en-US" dirty="0">
                <a:solidFill>
                  <a:srgbClr val="FF0000"/>
                </a:solidFill>
              </a:rPr>
              <a:t>O2 sat is the predictor of respiratory affection by the disease</a:t>
            </a:r>
          </a:p>
          <a:p>
            <a:pPr marL="914400" lvl="1" indent="-457200">
              <a:buFont typeface="+mj-lt"/>
              <a:buAutoNum type="alphaLcPeriod"/>
            </a:pPr>
            <a:r>
              <a:rPr lang="en-US" dirty="0"/>
              <a:t>Anticholinesterase medications should be continued while treating myasthenia </a:t>
            </a:r>
            <a:r>
              <a:rPr lang="en-US" dirty="0">
                <a:solidFill>
                  <a:srgbClr val="7030A0"/>
                </a:solidFill>
              </a:rPr>
              <a:t>crisis</a:t>
            </a:r>
          </a:p>
          <a:p>
            <a:pPr marL="914400" lvl="1" indent="-457200">
              <a:buFont typeface="+mj-lt"/>
              <a:buAutoNum type="alphaLcPeriod"/>
            </a:pPr>
            <a:r>
              <a:rPr lang="en-US" dirty="0"/>
              <a:t>It is commonly autoimmune disease</a:t>
            </a:r>
          </a:p>
          <a:p>
            <a:pPr marL="914400" lvl="1" indent="-457200">
              <a:buFont typeface="+mj-lt"/>
              <a:buAutoNum type="alphaLcPeriod"/>
            </a:pPr>
            <a:r>
              <a:rPr lang="en-US" dirty="0"/>
              <a:t>It can be associated with thymoma</a:t>
            </a:r>
          </a:p>
          <a:p>
            <a:r>
              <a:rPr lang="en-US" b="1" dirty="0"/>
              <a:t>Which of the following is false regarding myasthenia</a:t>
            </a:r>
            <a:r>
              <a:rPr lang="en-US" b="1" dirty="0">
                <a:solidFill>
                  <a:srgbClr val="FF0000"/>
                </a:solidFill>
              </a:rPr>
              <a:t> </a:t>
            </a:r>
            <a:r>
              <a:rPr lang="en-US" b="1" dirty="0">
                <a:solidFill>
                  <a:srgbClr val="C00000"/>
                </a:solidFill>
              </a:rPr>
              <a:t>gravis</a:t>
            </a:r>
            <a:r>
              <a:rPr lang="en-US" b="1" dirty="0"/>
              <a:t> ?</a:t>
            </a:r>
            <a:endParaRPr lang="en-US" dirty="0"/>
          </a:p>
          <a:p>
            <a:pPr marL="914400" lvl="1" indent="-457200">
              <a:buFont typeface="+mj-lt"/>
              <a:buAutoNum type="alphaLcPeriod"/>
            </a:pPr>
            <a:r>
              <a:rPr lang="en-US" dirty="0">
                <a:solidFill>
                  <a:srgbClr val="002060"/>
                </a:solidFill>
              </a:rPr>
              <a:t>Anticholinesterase medications should be continued while treating myasthenia </a:t>
            </a:r>
            <a:r>
              <a:rPr lang="en-US" dirty="0">
                <a:solidFill>
                  <a:srgbClr val="7030A0"/>
                </a:solidFill>
              </a:rPr>
              <a:t>crisis</a:t>
            </a:r>
          </a:p>
          <a:p>
            <a:pPr marL="914400" lvl="1" indent="-457200">
              <a:buFont typeface="+mj-lt"/>
              <a:buAutoNum type="alphaLcPeriod"/>
            </a:pPr>
            <a:r>
              <a:rPr lang="en-US" dirty="0">
                <a:solidFill>
                  <a:srgbClr val="FF0000"/>
                </a:solidFill>
              </a:rPr>
              <a:t>Administration of corticosteroid cause remission of the disease</a:t>
            </a:r>
          </a:p>
          <a:p>
            <a:pPr marL="914400" lvl="1" indent="-457200">
              <a:buFont typeface="+mj-lt"/>
              <a:buAutoNum type="alphaLcPeriod"/>
            </a:pPr>
            <a:r>
              <a:rPr lang="en-US" dirty="0">
                <a:solidFill>
                  <a:srgbClr val="002060"/>
                </a:solidFill>
              </a:rPr>
              <a:t>It is commonly autoimmune disease</a:t>
            </a:r>
          </a:p>
          <a:p>
            <a:pPr marL="914400" lvl="1" indent="-457200">
              <a:buFont typeface="+mj-lt"/>
              <a:buAutoNum type="alphaLcPeriod"/>
            </a:pPr>
            <a:r>
              <a:rPr lang="en-US" dirty="0">
                <a:solidFill>
                  <a:srgbClr val="002060"/>
                </a:solidFill>
              </a:rPr>
              <a:t>Respiratory function in myasthenia </a:t>
            </a:r>
            <a:r>
              <a:rPr lang="en-US" dirty="0">
                <a:solidFill>
                  <a:srgbClr val="7030A0"/>
                </a:solidFill>
              </a:rPr>
              <a:t>crisis</a:t>
            </a:r>
            <a:r>
              <a:rPr lang="en-US" dirty="0"/>
              <a:t> </a:t>
            </a:r>
            <a:r>
              <a:rPr lang="en-US" dirty="0">
                <a:solidFill>
                  <a:srgbClr val="002060"/>
                </a:solidFill>
              </a:rPr>
              <a:t>is assessed by spirometry </a:t>
            </a:r>
          </a:p>
          <a:p>
            <a:pPr marL="914400" lvl="1" indent="-457200">
              <a:buFont typeface="+mj-lt"/>
              <a:buAutoNum type="alphaLcPeriod"/>
            </a:pPr>
            <a:r>
              <a:rPr lang="en-US" dirty="0">
                <a:solidFill>
                  <a:srgbClr val="002060"/>
                </a:solidFill>
              </a:rPr>
              <a:t>Thymectomy is recommended for young patients with generalized myasthenia</a:t>
            </a:r>
            <a:r>
              <a:rPr lang="en-US" dirty="0"/>
              <a:t> </a:t>
            </a:r>
            <a:r>
              <a:rPr lang="en-US" dirty="0">
                <a:solidFill>
                  <a:srgbClr val="7030A0"/>
                </a:solidFill>
              </a:rPr>
              <a:t>gravis</a:t>
            </a:r>
          </a:p>
          <a:p>
            <a:pPr marL="457200" lvl="1" indent="0">
              <a:buNone/>
            </a:pPr>
            <a:endParaRPr lang="en-US" dirty="0"/>
          </a:p>
          <a:p>
            <a:pPr marL="914400" lvl="1" indent="-457200">
              <a:buFont typeface="+mj-lt"/>
              <a:buAutoNum type="alphaLcPeriod"/>
            </a:pPr>
            <a:endParaRPr lang="en-US" dirty="0">
              <a:solidFill>
                <a:srgbClr val="FF0000"/>
              </a:solidFill>
            </a:endParaRPr>
          </a:p>
        </p:txBody>
      </p:sp>
      <p:sp>
        <p:nvSpPr>
          <p:cNvPr id="4" name="TextBox 3">
            <a:extLst>
              <a:ext uri="{FF2B5EF4-FFF2-40B4-BE49-F238E27FC236}">
                <a16:creationId xmlns:a16="http://schemas.microsoft.com/office/drawing/2014/main" id="{FFC6B001-C1F5-6D40-6ABA-BBF9160F1D34}"/>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5" name="TextBox 4">
            <a:extLst>
              <a:ext uri="{FF2B5EF4-FFF2-40B4-BE49-F238E27FC236}">
                <a16:creationId xmlns:a16="http://schemas.microsoft.com/office/drawing/2014/main" id="{954DCD2D-DFF5-7360-CF50-DCF3EE772454}"/>
              </a:ext>
            </a:extLst>
          </p:cNvPr>
          <p:cNvSpPr txBox="1"/>
          <p:nvPr/>
        </p:nvSpPr>
        <p:spPr>
          <a:xfrm>
            <a:off x="46655" y="3685662"/>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82B31382-D2DD-D404-C7A2-ABF377701BAC}"/>
              </a:ext>
            </a:extLst>
          </p:cNvPr>
          <p:cNvSpPr txBox="1"/>
          <p:nvPr/>
        </p:nvSpPr>
        <p:spPr>
          <a:xfrm>
            <a:off x="46655" y="133065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78510543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38F9-EA2B-BFF1-2140-140318CAD484}"/>
              </a:ext>
            </a:extLst>
          </p:cNvPr>
          <p:cNvSpPr>
            <a:spLocks noGrp="1"/>
          </p:cNvSpPr>
          <p:nvPr>
            <p:ph type="title"/>
          </p:nvPr>
        </p:nvSpPr>
        <p:spPr/>
        <p:txBody>
          <a:bodyPr/>
          <a:lstStyle/>
          <a:p>
            <a:r>
              <a:rPr lang="en-US" dirty="0"/>
              <a:t>MCQ – Myasthenia Gravis 3</a:t>
            </a:r>
          </a:p>
        </p:txBody>
      </p:sp>
      <p:sp>
        <p:nvSpPr>
          <p:cNvPr id="3" name="Content Placeholder 2">
            <a:extLst>
              <a:ext uri="{FF2B5EF4-FFF2-40B4-BE49-F238E27FC236}">
                <a16:creationId xmlns:a16="http://schemas.microsoft.com/office/drawing/2014/main" id="{DFF847BB-C2B3-9C34-FC12-14E59C51F708}"/>
              </a:ext>
            </a:extLst>
          </p:cNvPr>
          <p:cNvSpPr>
            <a:spLocks noGrp="1"/>
          </p:cNvSpPr>
          <p:nvPr>
            <p:ph idx="1"/>
          </p:nvPr>
        </p:nvSpPr>
        <p:spPr/>
        <p:txBody>
          <a:bodyPr>
            <a:normAutofit/>
          </a:bodyPr>
          <a:lstStyle/>
          <a:p>
            <a:r>
              <a:rPr lang="en-US" b="1" dirty="0"/>
              <a:t>Which of the following is false regarding myasthenia</a:t>
            </a:r>
            <a:r>
              <a:rPr lang="en-US" b="1" dirty="0">
                <a:solidFill>
                  <a:srgbClr val="FF0000"/>
                </a:solidFill>
              </a:rPr>
              <a:t> </a:t>
            </a:r>
            <a:r>
              <a:rPr lang="en-US" b="1" dirty="0">
                <a:solidFill>
                  <a:srgbClr val="C00000"/>
                </a:solidFill>
              </a:rPr>
              <a:t>crisis</a:t>
            </a:r>
            <a:r>
              <a:rPr lang="en-US" b="1" dirty="0">
                <a:solidFill>
                  <a:srgbClr val="FF0000"/>
                </a:solidFill>
              </a:rPr>
              <a:t> </a:t>
            </a:r>
            <a:r>
              <a:rPr lang="en-US" b="1" dirty="0"/>
              <a:t>?</a:t>
            </a:r>
          </a:p>
          <a:p>
            <a:pPr marL="914400" lvl="1" indent="-457200">
              <a:buFont typeface="+mj-lt"/>
              <a:buAutoNum type="alphaLcPeriod"/>
            </a:pPr>
            <a:r>
              <a:rPr lang="en-US" dirty="0"/>
              <a:t>It is acute respiratory muscle weakness that affects breathing </a:t>
            </a:r>
          </a:p>
          <a:p>
            <a:pPr marL="914400" lvl="1" indent="-457200">
              <a:buFont typeface="+mj-lt"/>
              <a:buAutoNum type="alphaLcPeriod"/>
            </a:pPr>
            <a:r>
              <a:rPr lang="en-US" dirty="0"/>
              <a:t>Cholinergic crisis is different from myasthenia crisis by the presence of hypersalivation, lacrimation, increased sweating, </a:t>
            </a:r>
          </a:p>
          <a:p>
            <a:pPr marL="914400" lvl="1" indent="-457200">
              <a:buFont typeface="+mj-lt"/>
              <a:buAutoNum type="alphaLcPeriod"/>
            </a:pPr>
            <a:r>
              <a:rPr lang="en-US" dirty="0"/>
              <a:t>It can be treated with IV immunoglobulins </a:t>
            </a:r>
          </a:p>
          <a:p>
            <a:pPr marL="914400" lvl="1" indent="-457200">
              <a:buFont typeface="+mj-lt"/>
              <a:buAutoNum type="alphaLcPeriod"/>
            </a:pPr>
            <a:r>
              <a:rPr lang="en-US" dirty="0"/>
              <a:t>It can be treated with plasma exchange </a:t>
            </a:r>
          </a:p>
          <a:p>
            <a:pPr marL="914400" lvl="1" indent="-457200">
              <a:buFont typeface="+mj-lt"/>
              <a:buAutoNum type="alphaLcPeriod"/>
            </a:pPr>
            <a:r>
              <a:rPr lang="en-US" dirty="0">
                <a:solidFill>
                  <a:srgbClr val="FF0000"/>
                </a:solidFill>
              </a:rPr>
              <a:t>Treatment of myasthenia crisis is the same as cholinergic crisis</a:t>
            </a:r>
          </a:p>
        </p:txBody>
      </p:sp>
      <p:sp>
        <p:nvSpPr>
          <p:cNvPr id="4" name="TextBox 3">
            <a:extLst>
              <a:ext uri="{FF2B5EF4-FFF2-40B4-BE49-F238E27FC236}">
                <a16:creationId xmlns:a16="http://schemas.microsoft.com/office/drawing/2014/main" id="{FFC6B001-C1F5-6D40-6ABA-BBF9160F1D34}"/>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6" name="TextBox 5">
            <a:extLst>
              <a:ext uri="{FF2B5EF4-FFF2-40B4-BE49-F238E27FC236}">
                <a16:creationId xmlns:a16="http://schemas.microsoft.com/office/drawing/2014/main" id="{82B31382-D2DD-D404-C7A2-ABF377701BAC}"/>
              </a:ext>
            </a:extLst>
          </p:cNvPr>
          <p:cNvSpPr txBox="1"/>
          <p:nvPr/>
        </p:nvSpPr>
        <p:spPr>
          <a:xfrm>
            <a:off x="46655" y="1330654"/>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5523705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CF15-8F5F-EC40-DE1F-CDC2D57B83C1}"/>
              </a:ext>
            </a:extLst>
          </p:cNvPr>
          <p:cNvSpPr>
            <a:spLocks noGrp="1"/>
          </p:cNvSpPr>
          <p:nvPr>
            <p:ph type="title"/>
          </p:nvPr>
        </p:nvSpPr>
        <p:spPr/>
        <p:txBody>
          <a:bodyPr>
            <a:normAutofit/>
          </a:bodyPr>
          <a:lstStyle/>
          <a:p>
            <a:r>
              <a:rPr lang="en-US" dirty="0"/>
              <a:t>Myasthenic Crisis and Cholinergic Crisis</a:t>
            </a:r>
          </a:p>
        </p:txBody>
      </p:sp>
      <p:pic>
        <p:nvPicPr>
          <p:cNvPr id="5" name="Content Placeholder 4">
            <a:extLst>
              <a:ext uri="{FF2B5EF4-FFF2-40B4-BE49-F238E27FC236}">
                <a16:creationId xmlns:a16="http://schemas.microsoft.com/office/drawing/2014/main" id="{37AA41DF-9F89-D040-E4A7-310FBC495020}"/>
              </a:ext>
            </a:extLst>
          </p:cNvPr>
          <p:cNvPicPr>
            <a:picLocks noGrp="1" noChangeAspect="1"/>
          </p:cNvPicPr>
          <p:nvPr>
            <p:ph idx="1"/>
          </p:nvPr>
        </p:nvPicPr>
        <p:blipFill>
          <a:blip r:embed="rId2"/>
          <a:stretch>
            <a:fillRect/>
          </a:stretch>
        </p:blipFill>
        <p:spPr>
          <a:xfrm>
            <a:off x="838200" y="1127464"/>
            <a:ext cx="10511538" cy="5068063"/>
          </a:xfrm>
        </p:spPr>
      </p:pic>
      <p:sp>
        <p:nvSpPr>
          <p:cNvPr id="6" name="TextBox 5">
            <a:extLst>
              <a:ext uri="{FF2B5EF4-FFF2-40B4-BE49-F238E27FC236}">
                <a16:creationId xmlns:a16="http://schemas.microsoft.com/office/drawing/2014/main" id="{FE58EE31-E9ED-E569-7920-07054AEAAAE8}"/>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97477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CDBB-B45B-98CE-3FC5-3A18F2A92AF5}"/>
              </a:ext>
            </a:extLst>
          </p:cNvPr>
          <p:cNvSpPr>
            <a:spLocks noGrp="1"/>
          </p:cNvSpPr>
          <p:nvPr>
            <p:ph type="title"/>
          </p:nvPr>
        </p:nvSpPr>
        <p:spPr/>
        <p:txBody>
          <a:bodyPr>
            <a:normAutofit/>
          </a:bodyPr>
          <a:lstStyle/>
          <a:p>
            <a:r>
              <a:rPr lang="en-US" dirty="0"/>
              <a:t>Aphasia</a:t>
            </a:r>
          </a:p>
        </p:txBody>
      </p:sp>
      <p:sp>
        <p:nvSpPr>
          <p:cNvPr id="3" name="Content Placeholder 2">
            <a:extLst>
              <a:ext uri="{FF2B5EF4-FFF2-40B4-BE49-F238E27FC236}">
                <a16:creationId xmlns:a16="http://schemas.microsoft.com/office/drawing/2014/main" id="{06EE1CE4-3A65-3B6A-F17C-316BF6C7DA62}"/>
              </a:ext>
            </a:extLst>
          </p:cNvPr>
          <p:cNvSpPr>
            <a:spLocks noGrp="1"/>
          </p:cNvSpPr>
          <p:nvPr>
            <p:ph idx="1"/>
          </p:nvPr>
        </p:nvSpPr>
        <p:spPr/>
        <p:txBody>
          <a:bodyPr/>
          <a:lstStyle/>
          <a:p>
            <a:r>
              <a:rPr lang="en-US" b="1" dirty="0"/>
              <a:t>Mention 3 features of Broca’s aphasia</a:t>
            </a:r>
            <a:r>
              <a:rPr lang="en-US" dirty="0"/>
              <a:t>: </a:t>
            </a:r>
          </a:p>
          <a:p>
            <a:pPr lvl="1"/>
            <a:r>
              <a:rPr lang="en-US" dirty="0"/>
              <a:t>1. Non fluent speech, 2. Reduced number of used words, 3. Grammar errors </a:t>
            </a:r>
          </a:p>
          <a:p>
            <a:r>
              <a:rPr lang="en-US" b="1" dirty="0">
                <a:solidFill>
                  <a:srgbClr val="0070C0"/>
                </a:solidFill>
              </a:rPr>
              <a:t>Wernicke’s aphasia</a:t>
            </a:r>
            <a:r>
              <a:rPr lang="en-US" dirty="0">
                <a:solidFill>
                  <a:srgbClr val="0070C0"/>
                </a:solidFill>
              </a:rPr>
              <a:t>: </a:t>
            </a:r>
          </a:p>
          <a:p>
            <a:pPr lvl="1"/>
            <a:r>
              <a:rPr lang="en-US" dirty="0">
                <a:solidFill>
                  <a:srgbClr val="0070C0"/>
                </a:solidFill>
              </a:rPr>
              <a:t>Speech is fluent, but meaningless and contains incorrect words and new invented words </a:t>
            </a:r>
          </a:p>
          <a:p>
            <a:r>
              <a:rPr lang="en-US" b="1" dirty="0">
                <a:solidFill>
                  <a:srgbClr val="0070C0"/>
                </a:solidFill>
              </a:rPr>
              <a:t>Conductive aphasia</a:t>
            </a:r>
            <a:r>
              <a:rPr lang="en-US" dirty="0">
                <a:solidFill>
                  <a:srgbClr val="0070C0"/>
                </a:solidFill>
              </a:rPr>
              <a:t>:</a:t>
            </a:r>
          </a:p>
          <a:p>
            <a:pPr lvl="1"/>
            <a:r>
              <a:rPr lang="en-US" dirty="0">
                <a:solidFill>
                  <a:srgbClr val="0070C0"/>
                </a:solidFill>
              </a:rPr>
              <a:t>When the patient cannot repeat words </a:t>
            </a:r>
          </a:p>
          <a:p>
            <a:r>
              <a:rPr lang="en-US" b="1" dirty="0">
                <a:solidFill>
                  <a:srgbClr val="0070C0"/>
                </a:solidFill>
              </a:rPr>
              <a:t>Global aphasia</a:t>
            </a:r>
            <a:r>
              <a:rPr lang="en-US" dirty="0">
                <a:solidFill>
                  <a:srgbClr val="0070C0"/>
                </a:solidFill>
              </a:rPr>
              <a:t>:</a:t>
            </a:r>
          </a:p>
          <a:p>
            <a:pPr lvl="1"/>
            <a:r>
              <a:rPr lang="en-US" dirty="0">
                <a:solidFill>
                  <a:srgbClr val="0070C0"/>
                </a:solidFill>
              </a:rPr>
              <a:t>Poor comprehension and non fluent speech </a:t>
            </a:r>
          </a:p>
        </p:txBody>
      </p:sp>
      <p:sp>
        <p:nvSpPr>
          <p:cNvPr id="7" name="TextBox 6">
            <a:extLst>
              <a:ext uri="{FF2B5EF4-FFF2-40B4-BE49-F238E27FC236}">
                <a16:creationId xmlns:a16="http://schemas.microsoft.com/office/drawing/2014/main" id="{6F8062DA-7B39-4705-BB0E-14936F4F1293}"/>
              </a:ext>
            </a:extLst>
          </p:cNvPr>
          <p:cNvSpPr txBox="1"/>
          <p:nvPr/>
        </p:nvSpPr>
        <p:spPr>
          <a:xfrm>
            <a:off x="55986"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AE3F98A2-D9AE-27CA-6022-1FA79CFB3CD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42305248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D9AA-BCF6-47E4-4662-9B9E43485643}"/>
              </a:ext>
            </a:extLst>
          </p:cNvPr>
          <p:cNvSpPr>
            <a:spLocks noGrp="1"/>
          </p:cNvSpPr>
          <p:nvPr>
            <p:ph type="title"/>
          </p:nvPr>
        </p:nvSpPr>
        <p:spPr/>
        <p:txBody>
          <a:bodyPr/>
          <a:lstStyle/>
          <a:p>
            <a:r>
              <a:rPr lang="en-US" dirty="0"/>
              <a:t>Fill in the blank</a:t>
            </a:r>
          </a:p>
        </p:txBody>
      </p:sp>
      <p:sp>
        <p:nvSpPr>
          <p:cNvPr id="3" name="Content Placeholder 2">
            <a:extLst>
              <a:ext uri="{FF2B5EF4-FFF2-40B4-BE49-F238E27FC236}">
                <a16:creationId xmlns:a16="http://schemas.microsoft.com/office/drawing/2014/main" id="{18A49875-9BCF-4889-ED6D-720B9A62D689}"/>
              </a:ext>
            </a:extLst>
          </p:cNvPr>
          <p:cNvSpPr>
            <a:spLocks noGrp="1"/>
          </p:cNvSpPr>
          <p:nvPr>
            <p:ph idx="1"/>
          </p:nvPr>
        </p:nvSpPr>
        <p:spPr/>
        <p:txBody>
          <a:bodyPr>
            <a:normAutofit/>
          </a:bodyPr>
          <a:lstStyle/>
          <a:p>
            <a:pPr>
              <a:buFont typeface="Wingdings" panose="05000000000000000000" pitchFamily="2" charset="2"/>
              <a:buChar char="Ø"/>
            </a:pPr>
            <a:r>
              <a:rPr lang="en-US" dirty="0"/>
              <a:t>Patient has history of myasthenia gravis , come to ER with difficulty of breathing (&amp;other signs)</a:t>
            </a:r>
          </a:p>
          <a:p>
            <a:r>
              <a:rPr lang="en-US" b="1" dirty="0"/>
              <a:t>You have to distinguish between _____ &amp; _____ for management </a:t>
            </a:r>
          </a:p>
          <a:p>
            <a:pPr lvl="1"/>
            <a:r>
              <a:rPr lang="en-US" dirty="0"/>
              <a:t>Myasthenia crisis &amp; cholinergic crisis </a:t>
            </a:r>
          </a:p>
          <a:p>
            <a:endParaRPr lang="en-US" dirty="0"/>
          </a:p>
          <a:p>
            <a:r>
              <a:rPr lang="en-US" dirty="0"/>
              <a:t>All of the following can cause VII (Facial) cranial nerve palsy, except:</a:t>
            </a:r>
          </a:p>
          <a:p>
            <a:pPr marL="914400" lvl="1" indent="-457200">
              <a:buFont typeface="+mj-lt"/>
              <a:buAutoNum type="alphaLcPeriod"/>
            </a:pPr>
            <a:r>
              <a:rPr lang="en-US" dirty="0"/>
              <a:t>Guillain–Barré syndrome</a:t>
            </a:r>
          </a:p>
          <a:p>
            <a:pPr marL="914400" lvl="1" indent="-457200">
              <a:buFont typeface="+mj-lt"/>
              <a:buAutoNum type="alphaLcPeriod"/>
            </a:pPr>
            <a:r>
              <a:rPr lang="en-US" dirty="0"/>
              <a:t>Lyme Disease</a:t>
            </a:r>
          </a:p>
          <a:p>
            <a:pPr marL="914400" lvl="1" indent="-457200">
              <a:buFont typeface="+mj-lt"/>
              <a:buAutoNum type="alphaLcPeriod"/>
            </a:pPr>
            <a:r>
              <a:rPr lang="en-US" dirty="0">
                <a:solidFill>
                  <a:srgbClr val="FF0000"/>
                </a:solidFill>
              </a:rPr>
              <a:t>Myasthenia Gravis</a:t>
            </a:r>
          </a:p>
          <a:p>
            <a:pPr marL="914400" lvl="1" indent="-457200">
              <a:buFont typeface="+mj-lt"/>
              <a:buAutoNum type="alphaLcPeriod"/>
            </a:pPr>
            <a:r>
              <a:rPr lang="en-US" dirty="0"/>
              <a:t>Sarcoidosis</a:t>
            </a:r>
          </a:p>
          <a:p>
            <a:pPr marL="914400" lvl="1" indent="-457200">
              <a:buFont typeface="+mj-lt"/>
              <a:buAutoNum type="alphaLcPeriod"/>
            </a:pPr>
            <a:r>
              <a:rPr lang="en-US" dirty="0"/>
              <a:t>Sphenoidal ring meningioma</a:t>
            </a:r>
          </a:p>
        </p:txBody>
      </p:sp>
      <p:sp>
        <p:nvSpPr>
          <p:cNvPr id="4" name="TextBox 3">
            <a:extLst>
              <a:ext uri="{FF2B5EF4-FFF2-40B4-BE49-F238E27FC236}">
                <a16:creationId xmlns:a16="http://schemas.microsoft.com/office/drawing/2014/main" id="{B3672F05-3C54-EFE0-C5D3-0C9D68DF525B}"/>
              </a:ext>
            </a:extLst>
          </p:cNvPr>
          <p:cNvSpPr txBox="1"/>
          <p:nvPr/>
        </p:nvSpPr>
        <p:spPr>
          <a:xfrm>
            <a:off x="46655" y="367386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B064EA8E-CEB0-C2FD-DC33-B198EA58C674}"/>
              </a:ext>
            </a:extLst>
          </p:cNvPr>
          <p:cNvSpPr txBox="1"/>
          <p:nvPr/>
        </p:nvSpPr>
        <p:spPr>
          <a:xfrm>
            <a:off x="55986"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66302040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6E26-57C3-C7D9-A930-075EAF94B6E4}"/>
              </a:ext>
            </a:extLst>
          </p:cNvPr>
          <p:cNvSpPr>
            <a:spLocks noGrp="1"/>
          </p:cNvSpPr>
          <p:nvPr>
            <p:ph type="ctrTitle"/>
          </p:nvPr>
        </p:nvSpPr>
        <p:spPr/>
        <p:txBody>
          <a:bodyPr>
            <a:normAutofit fontScale="90000"/>
          </a:bodyPr>
          <a:lstStyle/>
          <a:p>
            <a:r>
              <a:rPr lang="en-US" dirty="0"/>
              <a:t>Myopathy</a:t>
            </a:r>
          </a:p>
        </p:txBody>
      </p:sp>
      <p:sp>
        <p:nvSpPr>
          <p:cNvPr id="3" name="Subtitle 2">
            <a:extLst>
              <a:ext uri="{FF2B5EF4-FFF2-40B4-BE49-F238E27FC236}">
                <a16:creationId xmlns:a16="http://schemas.microsoft.com/office/drawing/2014/main" id="{50FF04BF-E9E5-608A-963D-98CDBEECEE6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1875832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uchenne muscular dystrophy and Becker muscular dystrophy fact sheet">
            <a:extLst>
              <a:ext uri="{FF2B5EF4-FFF2-40B4-BE49-F238E27FC236}">
                <a16:creationId xmlns:a16="http://schemas.microsoft.com/office/drawing/2014/main" id="{1B6E8B36-0232-439C-2F1E-E9428F8DE2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26"/>
          <a:stretch/>
        </p:blipFill>
        <p:spPr bwMode="auto">
          <a:xfrm>
            <a:off x="1236453" y="1198403"/>
            <a:ext cx="9719094" cy="52599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2C9C5F-CFBD-849A-533B-603A974A74B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2" name="Title 1">
            <a:extLst>
              <a:ext uri="{FF2B5EF4-FFF2-40B4-BE49-F238E27FC236}">
                <a16:creationId xmlns:a16="http://schemas.microsoft.com/office/drawing/2014/main" id="{30E94F58-B77C-036F-70E0-EDFBDC862CDA}"/>
              </a:ext>
            </a:extLst>
          </p:cNvPr>
          <p:cNvSpPr>
            <a:spLocks noGrp="1"/>
          </p:cNvSpPr>
          <p:nvPr>
            <p:ph type="title"/>
          </p:nvPr>
        </p:nvSpPr>
        <p:spPr/>
        <p:txBody>
          <a:bodyPr/>
          <a:lstStyle/>
          <a:p>
            <a:r>
              <a:rPr lang="en-US" dirty="0"/>
              <a:t>Muscular Dystrophy</a:t>
            </a:r>
          </a:p>
        </p:txBody>
      </p:sp>
    </p:spTree>
    <p:extLst>
      <p:ext uri="{BB962C8B-B14F-4D97-AF65-F5344CB8AC3E}">
        <p14:creationId xmlns:p14="http://schemas.microsoft.com/office/powerpoint/2010/main" val="1254990193"/>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0939-A43B-CACD-EB0D-D7328BC9BE9A}"/>
              </a:ext>
            </a:extLst>
          </p:cNvPr>
          <p:cNvSpPr>
            <a:spLocks noGrp="1"/>
          </p:cNvSpPr>
          <p:nvPr>
            <p:ph type="title"/>
          </p:nvPr>
        </p:nvSpPr>
        <p:spPr/>
        <p:txBody>
          <a:bodyPr/>
          <a:lstStyle/>
          <a:p>
            <a:r>
              <a:rPr lang="en-US" dirty="0"/>
              <a:t>Gower sign</a:t>
            </a:r>
          </a:p>
        </p:txBody>
      </p:sp>
      <p:sp>
        <p:nvSpPr>
          <p:cNvPr id="9" name="Content Placeholder 8">
            <a:extLst>
              <a:ext uri="{FF2B5EF4-FFF2-40B4-BE49-F238E27FC236}">
                <a16:creationId xmlns:a16="http://schemas.microsoft.com/office/drawing/2014/main" id="{D2E3A3DB-EDE5-B49B-724B-5E956F66AFF9}"/>
              </a:ext>
            </a:extLst>
          </p:cNvPr>
          <p:cNvSpPr>
            <a:spLocks noGrp="1"/>
          </p:cNvSpPr>
          <p:nvPr>
            <p:ph idx="1"/>
          </p:nvPr>
        </p:nvSpPr>
        <p:spPr/>
        <p:txBody>
          <a:bodyPr>
            <a:normAutofit/>
          </a:bodyPr>
          <a:lstStyle/>
          <a:p>
            <a:pPr marL="0" indent="0" algn="ctr">
              <a:buNone/>
            </a:pPr>
            <a:r>
              <a:rPr lang="en-US" sz="2500" dirty="0"/>
              <a:t>The individual arrives at a standing position by supporting themselves on their thighs and then using the hands to “walk up” the body until they are upright</a:t>
            </a:r>
          </a:p>
        </p:txBody>
      </p:sp>
      <p:sp>
        <p:nvSpPr>
          <p:cNvPr id="6" name="TextBox 5">
            <a:extLst>
              <a:ext uri="{FF2B5EF4-FFF2-40B4-BE49-F238E27FC236}">
                <a16:creationId xmlns:a16="http://schemas.microsoft.com/office/drawing/2014/main" id="{5C1D0675-7CFE-12BF-F6E2-1DA18ACE9FA9}"/>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pSp>
        <p:nvGrpSpPr>
          <p:cNvPr id="7" name="Group 6">
            <a:extLst>
              <a:ext uri="{FF2B5EF4-FFF2-40B4-BE49-F238E27FC236}">
                <a16:creationId xmlns:a16="http://schemas.microsoft.com/office/drawing/2014/main" id="{57D7386E-EB4C-49EA-0C81-CB98954156CB}"/>
              </a:ext>
            </a:extLst>
          </p:cNvPr>
          <p:cNvGrpSpPr/>
          <p:nvPr/>
        </p:nvGrpSpPr>
        <p:grpSpPr>
          <a:xfrm>
            <a:off x="2089628" y="2232800"/>
            <a:ext cx="8012744" cy="4260075"/>
            <a:chOff x="2162824" y="1305026"/>
            <a:chExt cx="9190976" cy="4886496"/>
          </a:xfrm>
        </p:grpSpPr>
        <p:pic>
          <p:nvPicPr>
            <p:cNvPr id="1026" name="Picture 2" descr="Gower sign">
              <a:extLst>
                <a:ext uri="{FF2B5EF4-FFF2-40B4-BE49-F238E27FC236}">
                  <a16:creationId xmlns:a16="http://schemas.microsoft.com/office/drawing/2014/main" id="{1B08D309-2C03-B244-3BF0-C92C26561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955" y="1305026"/>
              <a:ext cx="3198845" cy="4886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A650A7AC-B512-7CB5-B248-171839A5A4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3" t="5085" r="2291"/>
            <a:stretch/>
          </p:blipFill>
          <p:spPr bwMode="auto">
            <a:xfrm>
              <a:off x="2162824" y="1305026"/>
              <a:ext cx="5918823" cy="48864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0123620"/>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BFE7-8531-B6E3-82DE-E1CEFB15E901}"/>
              </a:ext>
            </a:extLst>
          </p:cNvPr>
          <p:cNvSpPr>
            <a:spLocks noGrp="1"/>
          </p:cNvSpPr>
          <p:nvPr>
            <p:ph type="title"/>
          </p:nvPr>
        </p:nvSpPr>
        <p:spPr/>
        <p:txBody>
          <a:bodyPr/>
          <a:lstStyle/>
          <a:p>
            <a:r>
              <a:rPr lang="en-US" dirty="0"/>
              <a:t>Myotonic dystrophies</a:t>
            </a:r>
          </a:p>
        </p:txBody>
      </p:sp>
      <p:sp>
        <p:nvSpPr>
          <p:cNvPr id="3" name="Content Placeholder 2">
            <a:extLst>
              <a:ext uri="{FF2B5EF4-FFF2-40B4-BE49-F238E27FC236}">
                <a16:creationId xmlns:a16="http://schemas.microsoft.com/office/drawing/2014/main" id="{8D92C464-7EF1-A548-DCDA-1C5619A7C563}"/>
              </a:ext>
            </a:extLst>
          </p:cNvPr>
          <p:cNvSpPr>
            <a:spLocks noGrp="1"/>
          </p:cNvSpPr>
          <p:nvPr>
            <p:ph idx="1"/>
          </p:nvPr>
        </p:nvSpPr>
        <p:spPr/>
        <p:txBody>
          <a:bodyPr>
            <a:normAutofit fontScale="92500" lnSpcReduction="10000"/>
          </a:bodyPr>
          <a:lstStyle/>
          <a:p>
            <a:r>
              <a:rPr lang="en-US" dirty="0"/>
              <a:t>Both types, myotonic dystrophy type I (Curschmann-Steinert disease) and myotonic dystrophy type II (proximal myotonic myopathy), are </a:t>
            </a:r>
            <a:r>
              <a:rPr lang="en-US" dirty="0">
                <a:solidFill>
                  <a:srgbClr val="FF0000"/>
                </a:solidFill>
              </a:rPr>
              <a:t>autosomal dominant conditions </a:t>
            </a:r>
            <a:r>
              <a:rPr lang="en-US" dirty="0"/>
              <a:t>with CTG trinucleotide repeat and CCTG tetranucleotide repeat expansions, respectively. </a:t>
            </a:r>
            <a:endParaRPr lang="ar-JO" dirty="0"/>
          </a:p>
          <a:p>
            <a:r>
              <a:rPr lang="en-US" dirty="0"/>
              <a:t>Type I is a severe (often life-threatening) form of disease, while type II is usually mild. </a:t>
            </a:r>
          </a:p>
          <a:p>
            <a:r>
              <a:rPr lang="en-US" dirty="0"/>
              <a:t>Both present with skeletal muscle weakness and </a:t>
            </a:r>
            <a:r>
              <a:rPr lang="en-US" dirty="0">
                <a:solidFill>
                  <a:srgbClr val="FF0000"/>
                </a:solidFill>
              </a:rPr>
              <a:t>myotonia</a:t>
            </a:r>
            <a:r>
              <a:rPr lang="en-US" dirty="0"/>
              <a:t>, muscle pain, heart conduction defects, cataracts, testicular atrophy, and frontal balding. </a:t>
            </a:r>
            <a:endParaRPr lang="ar-JO" dirty="0"/>
          </a:p>
          <a:p>
            <a:r>
              <a:rPr lang="en-US" dirty="0"/>
              <a:t>Electromyography may confirm myotonia that is not identified during clinical examination; however, genetic tests usually confirm the diagnosis. </a:t>
            </a:r>
            <a:endParaRPr lang="ar-JO" dirty="0"/>
          </a:p>
          <a:p>
            <a:r>
              <a:rPr lang="en-US" dirty="0"/>
              <a:t>As no curative therapy exists, treatment is symptomatic. Except for DM1, patients with myotonic syndromes have a normal lifespan.</a:t>
            </a:r>
          </a:p>
        </p:txBody>
      </p:sp>
      <p:sp>
        <p:nvSpPr>
          <p:cNvPr id="4" name="TextBox 3">
            <a:extLst>
              <a:ext uri="{FF2B5EF4-FFF2-40B4-BE49-F238E27FC236}">
                <a16:creationId xmlns:a16="http://schemas.microsoft.com/office/drawing/2014/main" id="{8F732859-857F-FFF5-CAD5-7082D2D0F9C7}"/>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681104804"/>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2CE17-450D-14DC-1B3E-29DA56D98E6E}"/>
              </a:ext>
            </a:extLst>
          </p:cNvPr>
          <p:cNvSpPr>
            <a:spLocks noGrp="1"/>
          </p:cNvSpPr>
          <p:nvPr>
            <p:ph type="title"/>
          </p:nvPr>
        </p:nvSpPr>
        <p:spPr/>
        <p:txBody>
          <a:bodyPr/>
          <a:lstStyle/>
          <a:p>
            <a:r>
              <a:rPr lang="en-US" dirty="0"/>
              <a:t>Muscle dystrophies</a:t>
            </a:r>
          </a:p>
        </p:txBody>
      </p:sp>
      <p:sp>
        <p:nvSpPr>
          <p:cNvPr id="3" name="Content Placeholder 2">
            <a:extLst>
              <a:ext uri="{FF2B5EF4-FFF2-40B4-BE49-F238E27FC236}">
                <a16:creationId xmlns:a16="http://schemas.microsoft.com/office/drawing/2014/main" id="{90126BC6-64AE-0927-588A-7A1B5C9379D7}"/>
              </a:ext>
            </a:extLst>
          </p:cNvPr>
          <p:cNvSpPr>
            <a:spLocks noGrp="1"/>
          </p:cNvSpPr>
          <p:nvPr>
            <p:ph idx="1"/>
          </p:nvPr>
        </p:nvSpPr>
        <p:spPr/>
        <p:txBody>
          <a:bodyPr>
            <a:normAutofit lnSpcReduction="10000"/>
          </a:bodyPr>
          <a:lstStyle/>
          <a:p>
            <a:r>
              <a:rPr lang="en-US" b="1" dirty="0"/>
              <a:t>Which of the following is false regarding muscle dystrophies ?</a:t>
            </a:r>
          </a:p>
          <a:p>
            <a:pPr marL="914400" lvl="1" indent="-457200">
              <a:buFont typeface="+mj-lt"/>
              <a:buAutoNum type="alphaLcPeriod"/>
            </a:pPr>
            <a:r>
              <a:rPr lang="en-US" dirty="0"/>
              <a:t>Duchenne muscular dystrophy is x linked associated with absent dystrophin </a:t>
            </a:r>
          </a:p>
          <a:p>
            <a:pPr marL="914400" lvl="1" indent="-457200">
              <a:buFont typeface="+mj-lt"/>
              <a:buAutoNum type="alphaLcPeriod"/>
            </a:pPr>
            <a:r>
              <a:rPr lang="en-US" dirty="0"/>
              <a:t>Becker’s muscular dystrophy is x linked associated with deficient dystrophin </a:t>
            </a:r>
          </a:p>
          <a:p>
            <a:pPr marL="914400" lvl="1" indent="-457200">
              <a:buFont typeface="+mj-lt"/>
              <a:buAutoNum type="alphaLcPeriod"/>
            </a:pPr>
            <a:r>
              <a:rPr lang="en-US" dirty="0"/>
              <a:t>Myotonic dystrophy is associated with facial weakness </a:t>
            </a:r>
          </a:p>
          <a:p>
            <a:pPr marL="914400" lvl="1" indent="-457200">
              <a:buFont typeface="+mj-lt"/>
              <a:buAutoNum type="alphaLcPeriod"/>
            </a:pPr>
            <a:r>
              <a:rPr lang="en-US" dirty="0">
                <a:solidFill>
                  <a:srgbClr val="FF0000"/>
                </a:solidFill>
              </a:rPr>
              <a:t>Cardiac involvement is very rare in Duchene muscular dystrophy </a:t>
            </a:r>
          </a:p>
          <a:p>
            <a:pPr marL="914400" lvl="1" indent="-457200">
              <a:buFont typeface="+mj-lt"/>
              <a:buAutoNum type="alphaLcPeriod"/>
            </a:pPr>
            <a:r>
              <a:rPr lang="en-US" dirty="0"/>
              <a:t>Myotonic dystrophy is associated delayed relaxation of muscles called myotonia</a:t>
            </a:r>
          </a:p>
          <a:p>
            <a:r>
              <a:rPr lang="en-US" b="1" dirty="0"/>
              <a:t>Which of the following is false regarding muscle dystrophies ? </a:t>
            </a:r>
          </a:p>
          <a:p>
            <a:pPr marL="914400" lvl="1" indent="-457200">
              <a:buFont typeface="+mj-lt"/>
              <a:buAutoNum type="alphaLcPeriod"/>
            </a:pPr>
            <a:r>
              <a:rPr lang="en-US" dirty="0"/>
              <a:t>Duchene muscular dystrophy is x linked associated with absent dystrophin</a:t>
            </a:r>
          </a:p>
          <a:p>
            <a:pPr marL="914400" lvl="1" indent="-457200">
              <a:buFont typeface="+mj-lt"/>
              <a:buAutoNum type="alphaLcPeriod"/>
            </a:pPr>
            <a:r>
              <a:rPr lang="en-US" dirty="0"/>
              <a:t>Becker's muscular dystrophy is x linked associated with deficient dystrophin</a:t>
            </a:r>
          </a:p>
          <a:p>
            <a:pPr marL="914400" lvl="1" indent="-457200">
              <a:buFont typeface="+mj-lt"/>
              <a:buAutoNum type="alphaLcPeriod"/>
            </a:pPr>
            <a:r>
              <a:rPr lang="en-US" dirty="0">
                <a:solidFill>
                  <a:srgbClr val="FF0000"/>
                </a:solidFill>
              </a:rPr>
              <a:t>Myotonic dystrophy is associated with normal facial muscles.</a:t>
            </a:r>
          </a:p>
          <a:p>
            <a:pPr marL="914400" lvl="1" indent="-457200">
              <a:buFont typeface="+mj-lt"/>
              <a:buAutoNum type="alphaLcPeriod"/>
            </a:pPr>
            <a:r>
              <a:rPr lang="en-US" dirty="0"/>
              <a:t>Cardiac involvement is common in Duchene muscular dystrophy </a:t>
            </a:r>
          </a:p>
          <a:p>
            <a:pPr marL="914400" lvl="1" indent="-457200">
              <a:buFont typeface="+mj-lt"/>
              <a:buAutoNum type="alphaLcPeriod"/>
            </a:pPr>
            <a:r>
              <a:rPr lang="en-US" dirty="0"/>
              <a:t>Myotonic dystrophy is characterized by myotonia.</a:t>
            </a:r>
          </a:p>
        </p:txBody>
      </p:sp>
      <p:sp>
        <p:nvSpPr>
          <p:cNvPr id="8" name="TextBox 7">
            <a:extLst>
              <a:ext uri="{FF2B5EF4-FFF2-40B4-BE49-F238E27FC236}">
                <a16:creationId xmlns:a16="http://schemas.microsoft.com/office/drawing/2014/main" id="{675A3953-198F-31F3-8D1A-CD34A1AD9E4E}"/>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9" name="TextBox 8">
            <a:extLst>
              <a:ext uri="{FF2B5EF4-FFF2-40B4-BE49-F238E27FC236}">
                <a16:creationId xmlns:a16="http://schemas.microsoft.com/office/drawing/2014/main" id="{7DA3057D-C0EC-D8DB-20E5-162B1169FB52}"/>
              </a:ext>
            </a:extLst>
          </p:cNvPr>
          <p:cNvSpPr txBox="1"/>
          <p:nvPr/>
        </p:nvSpPr>
        <p:spPr>
          <a:xfrm>
            <a:off x="46655" y="3866819"/>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51DC44D3-2456-3678-1053-C6843AAB490A}"/>
              </a:ext>
            </a:extLst>
          </p:cNvPr>
          <p:cNvSpPr txBox="1"/>
          <p:nvPr/>
        </p:nvSpPr>
        <p:spPr>
          <a:xfrm>
            <a:off x="46655" y="133065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361313929"/>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21F0-0C9D-3243-02D9-DCA07B3B45B9}"/>
              </a:ext>
            </a:extLst>
          </p:cNvPr>
          <p:cNvSpPr>
            <a:spLocks noGrp="1"/>
          </p:cNvSpPr>
          <p:nvPr>
            <p:ph type="title"/>
          </p:nvPr>
        </p:nvSpPr>
        <p:spPr/>
        <p:txBody>
          <a:bodyPr/>
          <a:lstStyle/>
          <a:p>
            <a:r>
              <a:rPr lang="en-US" dirty="0"/>
              <a:t>Acquired myopathies</a:t>
            </a:r>
          </a:p>
        </p:txBody>
      </p:sp>
      <p:sp>
        <p:nvSpPr>
          <p:cNvPr id="3" name="Content Placeholder 2">
            <a:extLst>
              <a:ext uri="{FF2B5EF4-FFF2-40B4-BE49-F238E27FC236}">
                <a16:creationId xmlns:a16="http://schemas.microsoft.com/office/drawing/2014/main" id="{9ABB8D6B-1676-82C3-8849-CB6E17F17E8D}"/>
              </a:ext>
            </a:extLst>
          </p:cNvPr>
          <p:cNvSpPr>
            <a:spLocks noGrp="1"/>
          </p:cNvSpPr>
          <p:nvPr>
            <p:ph idx="1"/>
          </p:nvPr>
        </p:nvSpPr>
        <p:spPr/>
        <p:txBody>
          <a:bodyPr/>
          <a:lstStyle/>
          <a:p>
            <a:r>
              <a:rPr lang="en-US" b="1" dirty="0"/>
              <a:t>Dermatomyositis</a:t>
            </a:r>
            <a:r>
              <a:rPr lang="en-US" dirty="0"/>
              <a:t>: </a:t>
            </a:r>
          </a:p>
          <a:p>
            <a:pPr lvl="1"/>
            <a:r>
              <a:rPr lang="en-US" b="1" dirty="0"/>
              <a:t>Definition</a:t>
            </a:r>
            <a:r>
              <a:rPr lang="en-US" dirty="0"/>
              <a:t>: an inflammatory myopathy characterized by progressive symmetrical proximal muscle weakness and distinctive skin findings (Heliotrope erythema, Gottron's papules)</a:t>
            </a:r>
          </a:p>
          <a:p>
            <a:pPr lvl="1"/>
            <a:r>
              <a:rPr lang="en-US" b="1" dirty="0"/>
              <a:t>Etiology</a:t>
            </a:r>
            <a:r>
              <a:rPr lang="en-US" dirty="0"/>
              <a:t>: idiopathic or paraneoplastic antibody-mediated vasculopathy, associated with malignancies</a:t>
            </a:r>
          </a:p>
          <a:p>
            <a:r>
              <a:rPr lang="en-US" b="1" dirty="0"/>
              <a:t>Polymyositis</a:t>
            </a:r>
            <a:r>
              <a:rPr lang="en-US" dirty="0"/>
              <a:t>: </a:t>
            </a:r>
          </a:p>
          <a:p>
            <a:pPr lvl="1"/>
            <a:r>
              <a:rPr lang="en-US" b="1" dirty="0"/>
              <a:t>Definition</a:t>
            </a:r>
            <a:r>
              <a:rPr lang="en-US" dirty="0"/>
              <a:t>: an inflammatory myopathy affecting the proximal skeletal muscles, with evidence of elevated CK and myositis on EMG and biopsy in the absence of any of the characteristic findings of the other idiopathic inflammatory myopathies</a:t>
            </a:r>
          </a:p>
          <a:p>
            <a:pPr lvl="1"/>
            <a:r>
              <a:rPr lang="en-US" b="1" dirty="0"/>
              <a:t>Etiology</a:t>
            </a:r>
            <a:r>
              <a:rPr lang="en-US" dirty="0"/>
              <a:t>: cell-mediated cytotoxicity against unidentified skeletal muscle antigens, chiefly affecting the endomysium</a:t>
            </a:r>
          </a:p>
        </p:txBody>
      </p:sp>
      <p:sp>
        <p:nvSpPr>
          <p:cNvPr id="4" name="TextBox 3">
            <a:extLst>
              <a:ext uri="{FF2B5EF4-FFF2-40B4-BE49-F238E27FC236}">
                <a16:creationId xmlns:a16="http://schemas.microsoft.com/office/drawing/2014/main" id="{EEE55747-73E7-33FD-DC97-C48B3D97432B}"/>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02849948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21F0-0C9D-3243-02D9-DCA07B3B45B9}"/>
              </a:ext>
            </a:extLst>
          </p:cNvPr>
          <p:cNvSpPr>
            <a:spLocks noGrp="1"/>
          </p:cNvSpPr>
          <p:nvPr>
            <p:ph type="title"/>
          </p:nvPr>
        </p:nvSpPr>
        <p:spPr/>
        <p:txBody>
          <a:bodyPr/>
          <a:lstStyle/>
          <a:p>
            <a:r>
              <a:rPr lang="en-US" dirty="0"/>
              <a:t>Acquired myopathies</a:t>
            </a:r>
          </a:p>
        </p:txBody>
      </p:sp>
      <p:sp>
        <p:nvSpPr>
          <p:cNvPr id="6" name="Content Placeholder 5">
            <a:extLst>
              <a:ext uri="{FF2B5EF4-FFF2-40B4-BE49-F238E27FC236}">
                <a16:creationId xmlns:a16="http://schemas.microsoft.com/office/drawing/2014/main" id="{3F922F75-5090-900D-F631-BCF719C6F884}"/>
              </a:ext>
            </a:extLst>
          </p:cNvPr>
          <p:cNvSpPr>
            <a:spLocks noGrp="1"/>
          </p:cNvSpPr>
          <p:nvPr>
            <p:ph idx="1"/>
          </p:nvPr>
        </p:nvSpPr>
        <p:spPr>
          <a:xfrm>
            <a:off x="838200" y="3788229"/>
            <a:ext cx="10515600" cy="2388734"/>
          </a:xfrm>
        </p:spPr>
        <p:txBody>
          <a:bodyPr/>
          <a:lstStyle/>
          <a:p>
            <a:r>
              <a:rPr lang="en-US" b="1" dirty="0"/>
              <a:t>Treatment</a:t>
            </a:r>
            <a:r>
              <a:rPr lang="en-US" dirty="0"/>
              <a:t>: (Both Dermatomyositis and Polymyositis)</a:t>
            </a:r>
          </a:p>
          <a:p>
            <a:pPr lvl="1"/>
            <a:r>
              <a:rPr lang="en-US" b="1" dirty="0"/>
              <a:t>First-line</a:t>
            </a:r>
            <a:r>
              <a:rPr lang="en-US" dirty="0"/>
              <a:t>: </a:t>
            </a:r>
            <a:r>
              <a:rPr lang="en-US" dirty="0">
                <a:solidFill>
                  <a:srgbClr val="FF0000"/>
                </a:solidFill>
              </a:rPr>
              <a:t>glucocorticoids</a:t>
            </a:r>
            <a:r>
              <a:rPr lang="en-US" dirty="0"/>
              <a:t> and (usually) a steroid-sparing immunosuppressive agent (e.g., Methotrexate, Azathioprine)</a:t>
            </a:r>
            <a:endParaRPr lang="ar-JO" dirty="0"/>
          </a:p>
          <a:p>
            <a:pPr lvl="1"/>
            <a:endParaRPr lang="ar-JO" dirty="0"/>
          </a:p>
          <a:p>
            <a:pPr marL="457200" lvl="1" indent="0" algn="ctr" rtl="1">
              <a:buNone/>
            </a:pPr>
            <a:r>
              <a:rPr lang="ar-JO" dirty="0">
                <a:solidFill>
                  <a:srgbClr val="0070C0"/>
                </a:solidFill>
              </a:rPr>
              <a:t>طبعا مش بس </a:t>
            </a:r>
            <a:r>
              <a:rPr lang="ar-JO" dirty="0" err="1">
                <a:solidFill>
                  <a:srgbClr val="0070C0"/>
                </a:solidFill>
              </a:rPr>
              <a:t>هذول</a:t>
            </a:r>
            <a:r>
              <a:rPr lang="ar-JO" dirty="0">
                <a:solidFill>
                  <a:srgbClr val="0070C0"/>
                </a:solidFill>
              </a:rPr>
              <a:t> ال2 هم ال“</a:t>
            </a:r>
            <a:r>
              <a:rPr lang="en-US" dirty="0">
                <a:solidFill>
                  <a:srgbClr val="0070C0"/>
                </a:solidFill>
              </a:rPr>
              <a:t>acquired myopathies</a:t>
            </a:r>
            <a:r>
              <a:rPr lang="ar-JO" dirty="0">
                <a:solidFill>
                  <a:srgbClr val="0070C0"/>
                </a:solidFill>
              </a:rPr>
              <a:t>" لكن هم أهم 2</a:t>
            </a:r>
            <a:endParaRPr lang="en-US" dirty="0">
              <a:solidFill>
                <a:srgbClr val="0070C0"/>
              </a:solidFill>
            </a:endParaRPr>
          </a:p>
        </p:txBody>
      </p:sp>
      <p:sp>
        <p:nvSpPr>
          <p:cNvPr id="4" name="TextBox 3">
            <a:extLst>
              <a:ext uri="{FF2B5EF4-FFF2-40B4-BE49-F238E27FC236}">
                <a16:creationId xmlns:a16="http://schemas.microsoft.com/office/drawing/2014/main" id="{3B59F573-708B-E98C-0ACE-450C8187655B}"/>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10" name="Picture 9">
            <a:extLst>
              <a:ext uri="{FF2B5EF4-FFF2-40B4-BE49-F238E27FC236}">
                <a16:creationId xmlns:a16="http://schemas.microsoft.com/office/drawing/2014/main" id="{185E1615-4112-4751-C9A9-6CBAAE4BFFA6}"/>
              </a:ext>
            </a:extLst>
          </p:cNvPr>
          <p:cNvPicPr>
            <a:picLocks noChangeAspect="1"/>
          </p:cNvPicPr>
          <p:nvPr/>
        </p:nvPicPr>
        <p:blipFill>
          <a:blip r:embed="rId2"/>
          <a:stretch>
            <a:fillRect/>
          </a:stretch>
        </p:blipFill>
        <p:spPr>
          <a:xfrm>
            <a:off x="838200" y="1307702"/>
            <a:ext cx="10515600" cy="2300288"/>
          </a:xfrm>
          <a:prstGeom prst="rect">
            <a:avLst/>
          </a:prstGeom>
        </p:spPr>
      </p:pic>
    </p:spTree>
    <p:extLst>
      <p:ext uri="{BB962C8B-B14F-4D97-AF65-F5344CB8AC3E}">
        <p14:creationId xmlns:p14="http://schemas.microsoft.com/office/powerpoint/2010/main" val="1562475307"/>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D1E4-597E-BC04-C63D-6D94947D862E}"/>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4360DA5E-1243-769F-1BEF-7F487A554A2F}"/>
              </a:ext>
            </a:extLst>
          </p:cNvPr>
          <p:cNvSpPr>
            <a:spLocks noGrp="1"/>
          </p:cNvSpPr>
          <p:nvPr>
            <p:ph idx="1"/>
          </p:nvPr>
        </p:nvSpPr>
        <p:spPr>
          <a:xfrm>
            <a:off x="838200" y="1305026"/>
            <a:ext cx="10515600" cy="2349800"/>
          </a:xfrm>
          <a:ln>
            <a:solidFill>
              <a:srgbClr val="164752"/>
            </a:solidFill>
          </a:ln>
        </p:spPr>
        <p:txBody>
          <a:bodyPr>
            <a:normAutofit lnSpcReduction="10000"/>
          </a:bodyPr>
          <a:lstStyle/>
          <a:p>
            <a:r>
              <a:rPr lang="en-US" b="1" dirty="0"/>
              <a:t>What is the diagnosis ?</a:t>
            </a:r>
          </a:p>
          <a:p>
            <a:pPr marL="914400" lvl="1" indent="-457200">
              <a:buFont typeface="+mj-lt"/>
              <a:buAutoNum type="alphaLcPeriod"/>
            </a:pPr>
            <a:r>
              <a:rPr lang="en-US" dirty="0" err="1"/>
              <a:t>Curschmann</a:t>
            </a:r>
            <a:r>
              <a:rPr lang="en-US" dirty="0"/>
              <a:t>-Steinert disease</a:t>
            </a:r>
          </a:p>
          <a:p>
            <a:pPr marL="914400" lvl="1" indent="-457200">
              <a:buFont typeface="+mj-lt"/>
              <a:buAutoNum type="alphaLcPeriod"/>
            </a:pPr>
            <a:r>
              <a:rPr lang="en-US" dirty="0"/>
              <a:t>proximal myotonic myopathy</a:t>
            </a:r>
          </a:p>
          <a:p>
            <a:pPr marL="914400" lvl="1" indent="-457200">
              <a:buFont typeface="+mj-lt"/>
              <a:buAutoNum type="alphaLcPeriod"/>
            </a:pPr>
            <a:r>
              <a:rPr lang="en-US" dirty="0"/>
              <a:t>Polymyositis</a:t>
            </a:r>
          </a:p>
          <a:p>
            <a:pPr marL="914400" lvl="1" indent="-457200">
              <a:buFont typeface="+mj-lt"/>
              <a:buAutoNum type="alphaLcPeriod"/>
            </a:pPr>
            <a:r>
              <a:rPr lang="en-US" dirty="0">
                <a:solidFill>
                  <a:srgbClr val="FF0000"/>
                </a:solidFill>
              </a:rPr>
              <a:t>Dermatomyositis</a:t>
            </a:r>
          </a:p>
          <a:p>
            <a:pPr marL="914400" lvl="1" indent="-457200">
              <a:buFont typeface="+mj-lt"/>
              <a:buAutoNum type="alphaLcPeriod"/>
            </a:pPr>
            <a:r>
              <a:rPr lang="en-US" dirty="0"/>
              <a:t>Duchenne muscular dystrophy</a:t>
            </a:r>
          </a:p>
          <a:p>
            <a:endParaRPr lang="en-US" dirty="0"/>
          </a:p>
        </p:txBody>
      </p:sp>
      <p:pic>
        <p:nvPicPr>
          <p:cNvPr id="5" name="object 3">
            <a:extLst>
              <a:ext uri="{FF2B5EF4-FFF2-40B4-BE49-F238E27FC236}">
                <a16:creationId xmlns:a16="http://schemas.microsoft.com/office/drawing/2014/main" id="{D476C9B4-F20D-0978-D7EB-A505F9F55798}"/>
              </a:ext>
            </a:extLst>
          </p:cNvPr>
          <p:cNvPicPr/>
          <p:nvPr/>
        </p:nvPicPr>
        <p:blipFill>
          <a:blip r:embed="rId2" cstate="print"/>
          <a:stretch>
            <a:fillRect/>
          </a:stretch>
        </p:blipFill>
        <p:spPr>
          <a:xfrm>
            <a:off x="8289985" y="1305027"/>
            <a:ext cx="3058862" cy="23498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DB54579-444F-D64A-09AD-EE4594AF373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grpSp>
        <p:nvGrpSpPr>
          <p:cNvPr id="9" name="Group 8">
            <a:extLst>
              <a:ext uri="{FF2B5EF4-FFF2-40B4-BE49-F238E27FC236}">
                <a16:creationId xmlns:a16="http://schemas.microsoft.com/office/drawing/2014/main" id="{D23C2755-BACF-4E3D-8885-E8B0022BF15D}"/>
              </a:ext>
            </a:extLst>
          </p:cNvPr>
          <p:cNvGrpSpPr/>
          <p:nvPr/>
        </p:nvGrpSpPr>
        <p:grpSpPr>
          <a:xfrm>
            <a:off x="2197470" y="3827165"/>
            <a:ext cx="7797061" cy="2349800"/>
            <a:chOff x="838200" y="4175185"/>
            <a:chExt cx="6642268" cy="2001780"/>
          </a:xfrm>
        </p:grpSpPr>
        <p:pic>
          <p:nvPicPr>
            <p:cNvPr id="6" name="Picture 5">
              <a:extLst>
                <a:ext uri="{FF2B5EF4-FFF2-40B4-BE49-F238E27FC236}">
                  <a16:creationId xmlns:a16="http://schemas.microsoft.com/office/drawing/2014/main" id="{25381CCD-0AA0-E5CA-01DF-EA1F077243AF}"/>
                </a:ext>
              </a:extLst>
            </p:cNvPr>
            <p:cNvPicPr>
              <a:picLocks noChangeAspect="1"/>
            </p:cNvPicPr>
            <p:nvPr/>
          </p:nvPicPr>
          <p:blipFill>
            <a:blip r:embed="rId3"/>
            <a:stretch>
              <a:fillRect/>
            </a:stretch>
          </p:blipFill>
          <p:spPr>
            <a:xfrm>
              <a:off x="838200" y="4175185"/>
              <a:ext cx="6642268" cy="2001779"/>
            </a:xfrm>
            <a:prstGeom prst="rect">
              <a:avLst/>
            </a:prstGeom>
            <a:ln w="38100">
              <a:solidFill>
                <a:srgbClr val="0070C0"/>
              </a:solid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4F764670-920E-CCA2-D83A-88661315EA6D}"/>
                </a:ext>
              </a:extLst>
            </p:cNvPr>
            <p:cNvSpPr txBox="1"/>
            <p:nvPr/>
          </p:nvSpPr>
          <p:spPr>
            <a:xfrm>
              <a:off x="838200" y="5807633"/>
              <a:ext cx="6642268" cy="369332"/>
            </a:xfrm>
            <a:prstGeom prst="rect">
              <a:avLst/>
            </a:prstGeom>
            <a:solidFill>
              <a:schemeClr val="bg1"/>
            </a:solidFill>
            <a:ln w="38100">
              <a:solidFill>
                <a:srgbClr val="0070C0"/>
              </a:solidFill>
            </a:ln>
          </p:spPr>
          <p:txBody>
            <a:bodyPr wrap="square" rtlCol="0">
              <a:spAutoFit/>
            </a:bodyPr>
            <a:lstStyle/>
            <a:p>
              <a:pPr algn="ctr"/>
              <a:r>
                <a:rPr lang="en-US" dirty="0"/>
                <a:t>Skin manifestations of Dermatomyositis </a:t>
              </a:r>
            </a:p>
          </p:txBody>
        </p:sp>
      </p:grpSp>
    </p:spTree>
    <p:extLst>
      <p:ext uri="{BB962C8B-B14F-4D97-AF65-F5344CB8AC3E}">
        <p14:creationId xmlns:p14="http://schemas.microsoft.com/office/powerpoint/2010/main" val="2037889753"/>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7FCF-E9B2-B023-73F8-B1789DF83A01}"/>
              </a:ext>
            </a:extLst>
          </p:cNvPr>
          <p:cNvSpPr>
            <a:spLocks noGrp="1"/>
          </p:cNvSpPr>
          <p:nvPr>
            <p:ph type="ctrTitle"/>
          </p:nvPr>
        </p:nvSpPr>
        <p:spPr/>
        <p:txBody>
          <a:bodyPr>
            <a:normAutofit fontScale="90000"/>
          </a:bodyPr>
          <a:lstStyle/>
          <a:p>
            <a:r>
              <a:rPr lang="en-US" dirty="0"/>
              <a:t>Electromyography</a:t>
            </a:r>
          </a:p>
        </p:txBody>
      </p:sp>
      <p:sp>
        <p:nvSpPr>
          <p:cNvPr id="3" name="Subtitle 2">
            <a:extLst>
              <a:ext uri="{FF2B5EF4-FFF2-40B4-BE49-F238E27FC236}">
                <a16:creationId xmlns:a16="http://schemas.microsoft.com/office/drawing/2014/main" id="{4484E85B-17E0-E41F-794B-632D7EFDB0B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32972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81839-56EA-1FB1-23CE-78F56210F13A}"/>
              </a:ext>
            </a:extLst>
          </p:cNvPr>
          <p:cNvSpPr>
            <a:spLocks noGrp="1"/>
          </p:cNvSpPr>
          <p:nvPr>
            <p:ph type="ctrTitle"/>
          </p:nvPr>
        </p:nvSpPr>
        <p:spPr/>
        <p:txBody>
          <a:bodyPr>
            <a:normAutofit fontScale="90000"/>
          </a:bodyPr>
          <a:lstStyle/>
          <a:p>
            <a:r>
              <a:rPr lang="en-US" dirty="0"/>
              <a:t>Motor abnormalities</a:t>
            </a:r>
          </a:p>
        </p:txBody>
      </p:sp>
      <p:sp>
        <p:nvSpPr>
          <p:cNvPr id="3" name="Subtitle 2">
            <a:extLst>
              <a:ext uri="{FF2B5EF4-FFF2-40B4-BE49-F238E27FC236}">
                <a16:creationId xmlns:a16="http://schemas.microsoft.com/office/drawing/2014/main" id="{8247C498-6F07-6056-5646-A9F5D9305D4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5287384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D05C6-5CE2-8053-466B-7CB0DFFF2610}"/>
              </a:ext>
            </a:extLst>
          </p:cNvPr>
          <p:cNvSpPr>
            <a:spLocks noGrp="1"/>
          </p:cNvSpPr>
          <p:nvPr>
            <p:ph type="title"/>
          </p:nvPr>
        </p:nvSpPr>
        <p:spPr/>
        <p:txBody>
          <a:bodyPr/>
          <a:lstStyle/>
          <a:p>
            <a:r>
              <a:rPr lang="en-US" dirty="0"/>
              <a:t>Electromyography (EMG)</a:t>
            </a:r>
          </a:p>
        </p:txBody>
      </p:sp>
      <p:sp>
        <p:nvSpPr>
          <p:cNvPr id="3" name="Content Placeholder 2">
            <a:extLst>
              <a:ext uri="{FF2B5EF4-FFF2-40B4-BE49-F238E27FC236}">
                <a16:creationId xmlns:a16="http://schemas.microsoft.com/office/drawing/2014/main" id="{6F578EC1-2488-0FF3-03C6-A502060BC905}"/>
              </a:ext>
            </a:extLst>
          </p:cNvPr>
          <p:cNvSpPr>
            <a:spLocks noGrp="1"/>
          </p:cNvSpPr>
          <p:nvPr>
            <p:ph idx="1"/>
          </p:nvPr>
        </p:nvSpPr>
        <p:spPr/>
        <p:txBody>
          <a:bodyPr/>
          <a:lstStyle/>
          <a:p>
            <a:r>
              <a:rPr lang="en-US" b="1" dirty="0"/>
              <a:t>Definition</a:t>
            </a:r>
            <a:r>
              <a:rPr lang="en-US" dirty="0"/>
              <a:t>: A record of electrical activity of muscles and motor neurons via a cathode</a:t>
            </a:r>
          </a:p>
          <a:p>
            <a:r>
              <a:rPr lang="en-US" b="1" dirty="0"/>
              <a:t>Types of electrodes used</a:t>
            </a:r>
            <a:r>
              <a:rPr lang="en-US" dirty="0"/>
              <a:t>: </a:t>
            </a:r>
          </a:p>
          <a:p>
            <a:pPr lvl="1"/>
            <a:r>
              <a:rPr lang="en-US" b="1" dirty="0"/>
              <a:t>Metal disk </a:t>
            </a:r>
            <a:r>
              <a:rPr lang="en-US" dirty="0"/>
              <a:t>used for skin and superficial muscles (Surface EMG)</a:t>
            </a:r>
          </a:p>
          <a:p>
            <a:pPr lvl="1"/>
            <a:r>
              <a:rPr lang="en-US" b="1" dirty="0"/>
              <a:t>Hypodermic needle</a:t>
            </a:r>
            <a:r>
              <a:rPr lang="en-US" dirty="0"/>
              <a:t> used for deep muscles (Needle EMG)</a:t>
            </a:r>
          </a:p>
          <a:p>
            <a:r>
              <a:rPr lang="en-US" dirty="0"/>
              <a:t>Diseases of the </a:t>
            </a:r>
            <a:r>
              <a:rPr lang="en-US" dirty="0">
                <a:solidFill>
                  <a:srgbClr val="FF0000"/>
                </a:solidFill>
              </a:rPr>
              <a:t>peripheral nervous system</a:t>
            </a:r>
            <a:r>
              <a:rPr lang="en-US" dirty="0"/>
              <a:t>, </a:t>
            </a:r>
            <a:r>
              <a:rPr lang="en-US" dirty="0">
                <a:solidFill>
                  <a:srgbClr val="FF0000"/>
                </a:solidFill>
              </a:rPr>
              <a:t>neuromuscular junction </a:t>
            </a:r>
            <a:r>
              <a:rPr lang="en-US" dirty="0"/>
              <a:t>and </a:t>
            </a:r>
            <a:r>
              <a:rPr lang="en-US" dirty="0">
                <a:solidFill>
                  <a:srgbClr val="FF0000"/>
                </a:solidFill>
              </a:rPr>
              <a:t>muscle</a:t>
            </a:r>
            <a:r>
              <a:rPr lang="en-US" dirty="0"/>
              <a:t> are all amenable to electrodiagnostic investigation.</a:t>
            </a:r>
          </a:p>
          <a:p>
            <a:r>
              <a:rPr lang="en-US" b="1" dirty="0"/>
              <a:t>Distinguish</a:t>
            </a:r>
            <a:r>
              <a:rPr lang="en-US" dirty="0"/>
              <a:t> </a:t>
            </a:r>
            <a:r>
              <a:rPr lang="en-US" dirty="0">
                <a:solidFill>
                  <a:srgbClr val="FF0000"/>
                </a:solidFill>
              </a:rPr>
              <a:t>myopathy</a:t>
            </a:r>
            <a:r>
              <a:rPr lang="en-US" dirty="0"/>
              <a:t> from </a:t>
            </a:r>
            <a:r>
              <a:rPr lang="en-US" dirty="0">
                <a:solidFill>
                  <a:srgbClr val="FF0000"/>
                </a:solidFill>
              </a:rPr>
              <a:t>neurogenic</a:t>
            </a:r>
            <a:r>
              <a:rPr lang="en-US" dirty="0"/>
              <a:t> disorder.</a:t>
            </a:r>
          </a:p>
          <a:p>
            <a:r>
              <a:rPr lang="en-US" b="1" dirty="0"/>
              <a:t>Procedure</a:t>
            </a:r>
            <a:r>
              <a:rPr lang="en-US" dirty="0"/>
              <a:t>: EMG involves insertion of a concentric needle electrode into a muscle to record its electrical activity directly, both at rest and on contraction.</a:t>
            </a:r>
          </a:p>
        </p:txBody>
      </p:sp>
      <p:sp>
        <p:nvSpPr>
          <p:cNvPr id="5" name="TextBox 4">
            <a:extLst>
              <a:ext uri="{FF2B5EF4-FFF2-40B4-BE49-F238E27FC236}">
                <a16:creationId xmlns:a16="http://schemas.microsoft.com/office/drawing/2014/main" id="{8734A8FC-C86F-84E7-27CE-E2F6689F93D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01490998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94CE-4EC6-5142-DA35-C568B3AB7257}"/>
              </a:ext>
            </a:extLst>
          </p:cNvPr>
          <p:cNvSpPr>
            <a:spLocks noGrp="1"/>
          </p:cNvSpPr>
          <p:nvPr>
            <p:ph type="title"/>
          </p:nvPr>
        </p:nvSpPr>
        <p:spPr/>
        <p:txBody>
          <a:bodyPr/>
          <a:lstStyle/>
          <a:p>
            <a:r>
              <a:rPr lang="en-US" dirty="0"/>
              <a:t>Electromyography (EMG)</a:t>
            </a:r>
          </a:p>
        </p:txBody>
      </p:sp>
      <p:sp>
        <p:nvSpPr>
          <p:cNvPr id="3" name="Content Placeholder 2">
            <a:extLst>
              <a:ext uri="{FF2B5EF4-FFF2-40B4-BE49-F238E27FC236}">
                <a16:creationId xmlns:a16="http://schemas.microsoft.com/office/drawing/2014/main" id="{DBA80685-C12F-056E-1CD2-513DFF8992F9}"/>
              </a:ext>
            </a:extLst>
          </p:cNvPr>
          <p:cNvSpPr>
            <a:spLocks noGrp="1"/>
          </p:cNvSpPr>
          <p:nvPr>
            <p:ph idx="1"/>
          </p:nvPr>
        </p:nvSpPr>
        <p:spPr>
          <a:xfrm>
            <a:off x="795436" y="1305026"/>
            <a:ext cx="7256882" cy="4871938"/>
          </a:xfrm>
        </p:spPr>
        <p:txBody>
          <a:bodyPr>
            <a:normAutofit fontScale="92500" lnSpcReduction="10000"/>
          </a:bodyPr>
          <a:lstStyle/>
          <a:p>
            <a:r>
              <a:rPr lang="en-US" dirty="0">
                <a:solidFill>
                  <a:srgbClr val="FF0000"/>
                </a:solidFill>
              </a:rPr>
              <a:t>During rest, </a:t>
            </a:r>
            <a:r>
              <a:rPr lang="en-US" dirty="0"/>
              <a:t>normally, the muscles show almost no activity.</a:t>
            </a:r>
          </a:p>
          <a:p>
            <a:r>
              <a:rPr lang="en-US" dirty="0">
                <a:solidFill>
                  <a:srgbClr val="FF0000"/>
                </a:solidFill>
              </a:rPr>
              <a:t>With </a:t>
            </a:r>
            <a:r>
              <a:rPr lang="en-US" sz="2800" dirty="0">
                <a:solidFill>
                  <a:srgbClr val="FF0000"/>
                </a:solidFill>
                <a:latin typeface="Arial" panose="020B0604020202020204" pitchFamily="34" charset="0"/>
                <a:cs typeface="Arial" panose="020B0604020202020204" pitchFamily="34" charset="0"/>
              </a:rPr>
              <a:t>↑</a:t>
            </a:r>
            <a:r>
              <a:rPr lang="en-US" dirty="0">
                <a:solidFill>
                  <a:srgbClr val="FF0000"/>
                </a:solidFill>
              </a:rPr>
              <a:t> contractions, </a:t>
            </a:r>
            <a:r>
              <a:rPr lang="en-US" dirty="0"/>
              <a:t>the muscles start to show waves that have a </a:t>
            </a:r>
            <a:r>
              <a:rPr lang="en-US" dirty="0">
                <a:solidFill>
                  <a:srgbClr val="C00000"/>
                </a:solidFill>
              </a:rPr>
              <a:t>duration (X-axis) </a:t>
            </a:r>
            <a:r>
              <a:rPr lang="en-US" dirty="0"/>
              <a:t>and an </a:t>
            </a:r>
            <a:r>
              <a:rPr lang="en-US" dirty="0">
                <a:solidFill>
                  <a:srgbClr val="C00000"/>
                </a:solidFill>
              </a:rPr>
              <a:t>amplitude (Y-axis); </a:t>
            </a:r>
          </a:p>
          <a:p>
            <a:pPr lvl="1"/>
            <a:r>
              <a:rPr lang="en-US" b="1" dirty="0"/>
              <a:t>Duration</a:t>
            </a:r>
            <a:r>
              <a:rPr lang="en-US" dirty="0"/>
              <a:t> is measured from the initial deflection from baseline to the terminal deflection back to baseline; it reflexes the muscle fiber density in a muscle unit</a:t>
            </a:r>
          </a:p>
          <a:p>
            <a:pPr lvl="1"/>
            <a:r>
              <a:rPr lang="en-US" b="1" dirty="0"/>
              <a:t>The amplitude </a:t>
            </a:r>
            <a:r>
              <a:rPr lang="en-US" dirty="0"/>
              <a:t>resembles the number of muscle fibers within the unit.</a:t>
            </a:r>
          </a:p>
          <a:p>
            <a:pPr lvl="1"/>
            <a:r>
              <a:rPr lang="en-US" dirty="0"/>
              <a:t>Waves show different shapes due to recruiting different motor units each time</a:t>
            </a:r>
          </a:p>
          <a:p>
            <a:r>
              <a:rPr lang="en-US" dirty="0">
                <a:solidFill>
                  <a:srgbClr val="FF0000"/>
                </a:solidFill>
              </a:rPr>
              <a:t>At fully active muscles,</a:t>
            </a:r>
            <a:r>
              <a:rPr lang="en-US" dirty="0"/>
              <a:t> overlapping and interference occur.</a:t>
            </a:r>
            <a:endParaRPr lang="ar-JO" dirty="0"/>
          </a:p>
          <a:p>
            <a:endParaRPr lang="en-US" dirty="0"/>
          </a:p>
        </p:txBody>
      </p:sp>
      <p:sp>
        <p:nvSpPr>
          <p:cNvPr id="5" name="TextBox 4">
            <a:extLst>
              <a:ext uri="{FF2B5EF4-FFF2-40B4-BE49-F238E27FC236}">
                <a16:creationId xmlns:a16="http://schemas.microsoft.com/office/drawing/2014/main" id="{361AEC1F-33E5-1CF9-B089-E067CCB7E060}"/>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17" name="Picture 16">
            <a:extLst>
              <a:ext uri="{FF2B5EF4-FFF2-40B4-BE49-F238E27FC236}">
                <a16:creationId xmlns:a16="http://schemas.microsoft.com/office/drawing/2014/main" id="{DF2E56AB-7AE5-F725-4D69-3809B2298C61}"/>
              </a:ext>
            </a:extLst>
          </p:cNvPr>
          <p:cNvPicPr>
            <a:picLocks noChangeAspect="1"/>
          </p:cNvPicPr>
          <p:nvPr/>
        </p:nvPicPr>
        <p:blipFill>
          <a:blip r:embed="rId2"/>
          <a:stretch>
            <a:fillRect/>
          </a:stretch>
        </p:blipFill>
        <p:spPr>
          <a:xfrm>
            <a:off x="8218080" y="1305026"/>
            <a:ext cx="2969958" cy="673064"/>
          </a:xfrm>
          <a:prstGeom prst="rect">
            <a:avLst/>
          </a:prstGeom>
          <a:ln>
            <a:noFill/>
          </a:ln>
          <a:effectLst>
            <a:outerShdw blurRad="292100" dist="139700" dir="2700000" algn="tl" rotWithShape="0">
              <a:srgbClr val="333333">
                <a:alpha val="65000"/>
              </a:srgbClr>
            </a:outerShdw>
          </a:effectLst>
        </p:spPr>
      </p:pic>
      <p:pic>
        <p:nvPicPr>
          <p:cNvPr id="14" name="Picture 2" descr="C:\Users\ahmadaser\Downloads\بهل1.jpeg">
            <a:extLst>
              <a:ext uri="{FF2B5EF4-FFF2-40B4-BE49-F238E27FC236}">
                <a16:creationId xmlns:a16="http://schemas.microsoft.com/office/drawing/2014/main" id="{02ABE54D-8CF7-C55E-561B-703566FABFD1}"/>
              </a:ext>
            </a:extLst>
          </p:cNvPr>
          <p:cNvPicPr>
            <a:picLocks noChangeAspect="1" noChangeArrowheads="1"/>
          </p:cNvPicPr>
          <p:nvPr/>
        </p:nvPicPr>
        <p:blipFill rotWithShape="1">
          <a:blip r:embed="rId3"/>
          <a:srcRect t="14535" r="51260" b="20391"/>
          <a:stretch/>
        </p:blipFill>
        <p:spPr bwMode="auto">
          <a:xfrm>
            <a:off x="8218080" y="2155369"/>
            <a:ext cx="2969958" cy="2808514"/>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9A5B206E-6752-9E3E-C71A-E26D55C9BE6B}"/>
              </a:ext>
            </a:extLst>
          </p:cNvPr>
          <p:cNvPicPr>
            <a:picLocks noChangeAspect="1"/>
          </p:cNvPicPr>
          <p:nvPr/>
        </p:nvPicPr>
        <p:blipFill>
          <a:blip r:embed="rId4"/>
          <a:stretch>
            <a:fillRect/>
          </a:stretch>
        </p:blipFill>
        <p:spPr>
          <a:xfrm>
            <a:off x="8218080" y="5187813"/>
            <a:ext cx="2969958" cy="830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823424"/>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B9EA308A-E630-8531-9CD7-2117B5D1B741}"/>
              </a:ext>
            </a:extLst>
          </p:cNvPr>
          <p:cNvPicPr>
            <a:picLocks noChangeAspect="1"/>
          </p:cNvPicPr>
          <p:nvPr/>
        </p:nvPicPr>
        <p:blipFill rotWithShape="1">
          <a:blip r:embed="rId2"/>
          <a:srcRect l="398" t="869" r="634" b="1216"/>
          <a:stretch/>
        </p:blipFill>
        <p:spPr>
          <a:xfrm>
            <a:off x="0" y="0"/>
            <a:ext cx="12192000" cy="6128658"/>
          </a:xfrm>
          <a:prstGeom prst="rect">
            <a:avLst/>
          </a:prstGeom>
        </p:spPr>
      </p:pic>
    </p:spTree>
    <p:extLst>
      <p:ext uri="{BB962C8B-B14F-4D97-AF65-F5344CB8AC3E}">
        <p14:creationId xmlns:p14="http://schemas.microsoft.com/office/powerpoint/2010/main" val="63734049"/>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5F0F8-A083-72E7-2D97-AE64DD475C05}"/>
              </a:ext>
            </a:extLst>
          </p:cNvPr>
          <p:cNvSpPr>
            <a:spLocks noGrp="1"/>
          </p:cNvSpPr>
          <p:nvPr>
            <p:ph type="title"/>
          </p:nvPr>
        </p:nvSpPr>
        <p:spPr/>
        <p:txBody>
          <a:bodyPr/>
          <a:lstStyle/>
          <a:p>
            <a:r>
              <a:rPr lang="en-US" dirty="0"/>
              <a:t>Electromyography (EMG)</a:t>
            </a:r>
          </a:p>
        </p:txBody>
      </p:sp>
      <p:sp>
        <p:nvSpPr>
          <p:cNvPr id="3" name="Content Placeholder 2">
            <a:extLst>
              <a:ext uri="{FF2B5EF4-FFF2-40B4-BE49-F238E27FC236}">
                <a16:creationId xmlns:a16="http://schemas.microsoft.com/office/drawing/2014/main" id="{19F1B5E0-D8B7-8EB2-D2E6-B44DBBEB6591}"/>
              </a:ext>
            </a:extLst>
          </p:cNvPr>
          <p:cNvSpPr>
            <a:spLocks noGrp="1"/>
          </p:cNvSpPr>
          <p:nvPr>
            <p:ph idx="1"/>
          </p:nvPr>
        </p:nvSpPr>
        <p:spPr/>
        <p:txBody>
          <a:bodyPr/>
          <a:lstStyle/>
          <a:p>
            <a:r>
              <a:rPr lang="en-US" b="1" dirty="0"/>
              <a:t>Muscle fasciculations &amp; fibrillations</a:t>
            </a:r>
            <a:r>
              <a:rPr lang="en-US" dirty="0"/>
              <a:t>:</a:t>
            </a:r>
          </a:p>
          <a:p>
            <a:pPr lvl="1"/>
            <a:r>
              <a:rPr lang="en-US" dirty="0"/>
              <a:t>Fasciculations (visible by naked eye): Only seen in neurogenic diseases</a:t>
            </a:r>
          </a:p>
          <a:p>
            <a:pPr lvl="1"/>
            <a:r>
              <a:rPr lang="en-US" dirty="0"/>
              <a:t>Fibrillations (only seen on EMG): Seen in both neurogenic &amp; myogenic diseases</a:t>
            </a:r>
          </a:p>
          <a:p>
            <a:r>
              <a:rPr lang="en-US" b="1" dirty="0"/>
              <a:t>Surface EMG V.s. Needle EMG</a:t>
            </a:r>
          </a:p>
          <a:p>
            <a:pPr lvl="1"/>
            <a:r>
              <a:rPr lang="en-US" b="1" dirty="0"/>
              <a:t>Surface EMG</a:t>
            </a:r>
            <a:r>
              <a:rPr lang="en-US" dirty="0"/>
              <a:t>: Noninvasive, painless, wide area (more global view), </a:t>
            </a:r>
            <a:r>
              <a:rPr lang="en-US" sz="2400" dirty="0"/>
              <a:t>allows prolonged simultaneous recordings of muscle activity from multiple sites, has a relatively low-signal resolution, is highly susceptible to movement artifacts, and deeper muscle units cannot be assessed</a:t>
            </a:r>
            <a:endParaRPr lang="en-US" dirty="0"/>
          </a:p>
          <a:p>
            <a:pPr lvl="1"/>
            <a:r>
              <a:rPr lang="en-US" b="1" dirty="0"/>
              <a:t>Needle EMG</a:t>
            </a:r>
            <a:r>
              <a:rPr lang="en-US" dirty="0"/>
              <a:t>: Invasive, painful, </a:t>
            </a:r>
            <a:r>
              <a:rPr lang="en-US" sz="2400" dirty="0"/>
              <a:t>a small number of active muscle units, prolonged </a:t>
            </a:r>
            <a:r>
              <a:rPr lang="en-US" sz="2400" dirty="0" err="1"/>
              <a:t>nEMG</a:t>
            </a:r>
            <a:r>
              <a:rPr lang="en-US" sz="2400" dirty="0"/>
              <a:t> recording is not possible, and time and temperature sensitive</a:t>
            </a:r>
            <a:endParaRPr lang="en-US" dirty="0"/>
          </a:p>
        </p:txBody>
      </p:sp>
      <p:sp>
        <p:nvSpPr>
          <p:cNvPr id="5" name="TextBox 4">
            <a:extLst>
              <a:ext uri="{FF2B5EF4-FFF2-40B4-BE49-F238E27FC236}">
                <a16:creationId xmlns:a16="http://schemas.microsoft.com/office/drawing/2014/main" id="{B0F8FDDE-263B-4ED6-D3E3-CFE65159DA6C}"/>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219651778"/>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3B623-F051-4DE6-99F0-5C0E2FEAB1C1}"/>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F6275949-879A-D177-6125-C474BADC0935}"/>
              </a:ext>
            </a:extLst>
          </p:cNvPr>
          <p:cNvSpPr>
            <a:spLocks noGrp="1"/>
          </p:cNvSpPr>
          <p:nvPr>
            <p:ph idx="1"/>
          </p:nvPr>
        </p:nvSpPr>
        <p:spPr/>
        <p:txBody>
          <a:bodyPr/>
          <a:lstStyle/>
          <a:p>
            <a:r>
              <a:rPr lang="en-US" sz="2800" b="1" dirty="0"/>
              <a:t>N</a:t>
            </a:r>
            <a:r>
              <a:rPr lang="x-none" sz="2800" b="1" dirty="0"/>
              <a:t>eedle EMG</a:t>
            </a:r>
            <a:r>
              <a:rPr lang="ar-SA" sz="2800" b="1" dirty="0"/>
              <a:t> </a:t>
            </a:r>
            <a:r>
              <a:rPr lang="en-US" sz="2800" b="1" dirty="0"/>
              <a:t>one is false</a:t>
            </a:r>
            <a:r>
              <a:rPr lang="en-US" sz="2800" dirty="0"/>
              <a:t>:</a:t>
            </a:r>
            <a:endParaRPr lang="x-none" sz="2800" b="1" dirty="0"/>
          </a:p>
          <a:p>
            <a:pPr marL="914400" lvl="1" indent="-457200">
              <a:buFont typeface="+mj-lt"/>
              <a:buAutoNum type="alphaUcPeriod"/>
            </a:pPr>
            <a:r>
              <a:rPr lang="en-US" dirty="0"/>
              <a:t>single nerve fiber </a:t>
            </a:r>
          </a:p>
          <a:p>
            <a:pPr marL="914400" lvl="1" indent="-457200">
              <a:buFont typeface="+mj-lt"/>
              <a:buAutoNum type="alphaUcPeriod"/>
            </a:pPr>
            <a:r>
              <a:rPr lang="en-US" dirty="0">
                <a:solidFill>
                  <a:srgbClr val="7030A0"/>
                </a:solidFill>
              </a:rPr>
              <a:t>motor unite </a:t>
            </a:r>
          </a:p>
          <a:p>
            <a:pPr marL="914400" lvl="1" indent="-457200">
              <a:buFont typeface="+mj-lt"/>
              <a:buAutoNum type="alphaUcPeriod"/>
            </a:pPr>
            <a:r>
              <a:rPr lang="en-US" dirty="0"/>
              <a:t>Can’t diagnose neural disease </a:t>
            </a:r>
            <a:r>
              <a:rPr lang="en-US" dirty="0">
                <a:solidFill>
                  <a:srgbClr val="0070C0"/>
                </a:solidFill>
              </a:rPr>
              <a:t>(false)</a:t>
            </a:r>
          </a:p>
          <a:p>
            <a:pPr marL="914400" lvl="1" indent="-457200">
              <a:buFont typeface="+mj-lt"/>
              <a:buAutoNum type="alphaUcPeriod"/>
            </a:pPr>
            <a:r>
              <a:rPr lang="en-US" dirty="0"/>
              <a:t>Can’t diagnose neuromuscular disease </a:t>
            </a:r>
            <a:r>
              <a:rPr lang="en-US" dirty="0">
                <a:solidFill>
                  <a:srgbClr val="0070C0"/>
                </a:solidFill>
              </a:rPr>
              <a:t>(false)</a:t>
            </a:r>
            <a:endParaRPr lang="en-US" dirty="0"/>
          </a:p>
          <a:p>
            <a:pPr algn="r" rtl="1"/>
            <a:r>
              <a:rPr lang="ar-JO" dirty="0">
                <a:solidFill>
                  <a:srgbClr val="0070C0"/>
                </a:solidFill>
              </a:rPr>
              <a:t> هذه إجابة الأرشيف وللأمانة حاس السؤال ناقص أو مكتوب غلط </a:t>
            </a:r>
            <a:endParaRPr lang="en-US" dirty="0">
              <a:solidFill>
                <a:srgbClr val="0070C0"/>
              </a:solidFill>
            </a:endParaRPr>
          </a:p>
          <a:p>
            <a:pPr algn="l"/>
            <a:endParaRPr lang="en-US" b="1" dirty="0"/>
          </a:p>
          <a:p>
            <a:pPr algn="l"/>
            <a:r>
              <a:rPr lang="en-US" b="1" dirty="0"/>
              <a:t>Wrong statement</a:t>
            </a:r>
            <a:r>
              <a:rPr lang="en-US" dirty="0"/>
              <a:t>: </a:t>
            </a:r>
          </a:p>
          <a:p>
            <a:pPr lvl="1"/>
            <a:r>
              <a:rPr lang="en-US" dirty="0"/>
              <a:t>We can't differentiate between muscular and neuronal problems by EMG</a:t>
            </a:r>
          </a:p>
        </p:txBody>
      </p:sp>
      <p:sp>
        <p:nvSpPr>
          <p:cNvPr id="4" name="TextBox 3">
            <a:extLst>
              <a:ext uri="{FF2B5EF4-FFF2-40B4-BE49-F238E27FC236}">
                <a16:creationId xmlns:a16="http://schemas.microsoft.com/office/drawing/2014/main" id="{DBE21779-1C23-20F6-BDBA-44E08EEB517F}"/>
              </a:ext>
            </a:extLst>
          </p:cNvPr>
          <p:cNvSpPr txBox="1"/>
          <p:nvPr/>
        </p:nvSpPr>
        <p:spPr>
          <a:xfrm>
            <a:off x="46655" y="4458866"/>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7AAF709A-60F7-DF00-2E93-2C381211B35A}"/>
              </a:ext>
            </a:extLst>
          </p:cNvPr>
          <p:cNvSpPr txBox="1"/>
          <p:nvPr/>
        </p:nvSpPr>
        <p:spPr>
          <a:xfrm>
            <a:off x="55986"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873169255"/>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984F-506B-4102-A730-EFA948CCFD47}"/>
              </a:ext>
            </a:extLst>
          </p:cNvPr>
          <p:cNvSpPr>
            <a:spLocks noGrp="1"/>
          </p:cNvSpPr>
          <p:nvPr>
            <p:ph type="ctrTitle"/>
          </p:nvPr>
        </p:nvSpPr>
        <p:spPr>
          <a:xfrm>
            <a:off x="1524000" y="4208549"/>
            <a:ext cx="9144000" cy="1483525"/>
          </a:xfrm>
        </p:spPr>
        <p:txBody>
          <a:bodyPr>
            <a:normAutofit fontScale="90000"/>
          </a:bodyPr>
          <a:lstStyle/>
          <a:p>
            <a:r>
              <a:rPr lang="en-US" dirty="0"/>
              <a:t>Neurodegenerative disorders</a:t>
            </a:r>
          </a:p>
        </p:txBody>
      </p:sp>
    </p:spTree>
    <p:extLst>
      <p:ext uri="{BB962C8B-B14F-4D97-AF65-F5344CB8AC3E}">
        <p14:creationId xmlns:p14="http://schemas.microsoft.com/office/powerpoint/2010/main" val="1244163020"/>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D7821-6C7C-2E2C-96F4-9EAA865C78C9}"/>
              </a:ext>
            </a:extLst>
          </p:cNvPr>
          <p:cNvSpPr>
            <a:spLocks noGrp="1"/>
          </p:cNvSpPr>
          <p:nvPr>
            <p:ph type="ctrTitle"/>
          </p:nvPr>
        </p:nvSpPr>
        <p:spPr/>
        <p:txBody>
          <a:bodyPr>
            <a:normAutofit fontScale="90000"/>
          </a:bodyPr>
          <a:lstStyle/>
          <a:p>
            <a:r>
              <a:rPr lang="en-US" sz="6000" dirty="0"/>
              <a:t>Alzheimer disease</a:t>
            </a:r>
            <a:endParaRPr lang="en-US" dirty="0"/>
          </a:p>
        </p:txBody>
      </p:sp>
      <p:sp>
        <p:nvSpPr>
          <p:cNvPr id="3" name="Subtitle 2">
            <a:extLst>
              <a:ext uri="{FF2B5EF4-FFF2-40B4-BE49-F238E27FC236}">
                <a16:creationId xmlns:a16="http://schemas.microsoft.com/office/drawing/2014/main" id="{0C2FAB96-892F-0E6D-54DC-1EA20E5509B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4697196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6F622-8B6A-0F7F-8799-221531D2080B}"/>
              </a:ext>
            </a:extLst>
          </p:cNvPr>
          <p:cNvSpPr>
            <a:spLocks noGrp="1"/>
          </p:cNvSpPr>
          <p:nvPr>
            <p:ph type="title"/>
          </p:nvPr>
        </p:nvSpPr>
        <p:spPr/>
        <p:txBody>
          <a:bodyPr/>
          <a:lstStyle/>
          <a:p>
            <a:r>
              <a:rPr lang="en-US" sz="4400" dirty="0"/>
              <a:t>Alzheimer disease</a:t>
            </a:r>
            <a:endParaRPr lang="en-US" dirty="0"/>
          </a:p>
        </p:txBody>
      </p:sp>
      <p:sp>
        <p:nvSpPr>
          <p:cNvPr id="3" name="Content Placeholder 2">
            <a:extLst>
              <a:ext uri="{FF2B5EF4-FFF2-40B4-BE49-F238E27FC236}">
                <a16:creationId xmlns:a16="http://schemas.microsoft.com/office/drawing/2014/main" id="{73B1B33B-6C36-8FA2-2389-3A1BCD627304}"/>
              </a:ext>
            </a:extLst>
          </p:cNvPr>
          <p:cNvSpPr>
            <a:spLocks noGrp="1"/>
          </p:cNvSpPr>
          <p:nvPr>
            <p:ph idx="1"/>
          </p:nvPr>
        </p:nvSpPr>
        <p:spPr>
          <a:xfrm>
            <a:off x="800100" y="1305026"/>
            <a:ext cx="10591800" cy="4871938"/>
          </a:xfrm>
        </p:spPr>
        <p:txBody>
          <a:bodyPr>
            <a:normAutofit/>
          </a:bodyPr>
          <a:lstStyle/>
          <a:p>
            <a:r>
              <a:rPr lang="en-US" dirty="0"/>
              <a:t>Most common cause of dementia in elderly. </a:t>
            </a:r>
          </a:p>
          <a:p>
            <a:r>
              <a:rPr lang="en-US" dirty="0"/>
              <a:t>Down syndrome patients have</a:t>
            </a:r>
            <a:r>
              <a:rPr lang="en-US" dirty="0">
                <a:latin typeface="Arial" panose="020B0604020202020204" pitchFamily="34" charset="0"/>
                <a:cs typeface="Arial" panose="020B0604020202020204" pitchFamily="34" charset="0"/>
              </a:rPr>
              <a:t> ↑</a:t>
            </a:r>
            <a:r>
              <a:rPr lang="en-US" dirty="0"/>
              <a:t> risk of developing Alzheimer disease, as APP is located on chromosome 21.</a:t>
            </a:r>
          </a:p>
          <a:p>
            <a:r>
              <a:rPr lang="en-US" dirty="0">
                <a:latin typeface="Arial" panose="020B0604020202020204" pitchFamily="34" charset="0"/>
                <a:cs typeface="Arial" panose="020B0604020202020204" pitchFamily="34" charset="0"/>
              </a:rPr>
              <a:t>↓ </a:t>
            </a:r>
            <a:r>
              <a:rPr lang="en-US" dirty="0"/>
              <a:t>ACh.</a:t>
            </a:r>
          </a:p>
          <a:p>
            <a:r>
              <a:rPr lang="en-US" b="1" dirty="0"/>
              <a:t>Associated with the following altered proteins</a:t>
            </a:r>
            <a:r>
              <a:rPr lang="en-US" dirty="0"/>
              <a:t>:</a:t>
            </a:r>
          </a:p>
          <a:p>
            <a:pPr lvl="1"/>
            <a:r>
              <a:rPr lang="en-US" dirty="0"/>
              <a:t>ApoE-2:</a:t>
            </a:r>
            <a:r>
              <a:rPr lang="en-US" dirty="0">
                <a:latin typeface="Arial" panose="020B0604020202020204" pitchFamily="34" charset="0"/>
                <a:cs typeface="Arial" panose="020B0604020202020204" pitchFamily="34" charset="0"/>
              </a:rPr>
              <a:t> ↓</a:t>
            </a:r>
            <a:r>
              <a:rPr lang="en-US" dirty="0"/>
              <a:t> risk of sporadic form</a:t>
            </a:r>
          </a:p>
          <a:p>
            <a:pPr lvl="1"/>
            <a:r>
              <a:rPr lang="en-US" dirty="0"/>
              <a:t>ApoE-4: </a:t>
            </a:r>
            <a:r>
              <a:rPr lang="en-US" dirty="0">
                <a:latin typeface="Arial" panose="020B0604020202020204" pitchFamily="34" charset="0"/>
                <a:cs typeface="Arial" panose="020B0604020202020204" pitchFamily="34" charset="0"/>
              </a:rPr>
              <a:t>↑</a:t>
            </a:r>
            <a:r>
              <a:rPr lang="en-US" dirty="0"/>
              <a:t> risk of sporadic form</a:t>
            </a:r>
          </a:p>
          <a:p>
            <a:pPr lvl="1"/>
            <a:r>
              <a:rPr lang="en-US" dirty="0"/>
              <a:t>APP, presenilin-1, presenilin-2: familial forms (10%) with earlier onset</a:t>
            </a:r>
          </a:p>
        </p:txBody>
      </p:sp>
      <p:sp>
        <p:nvSpPr>
          <p:cNvPr id="4" name="TextBox 3">
            <a:extLst>
              <a:ext uri="{FF2B5EF4-FFF2-40B4-BE49-F238E27FC236}">
                <a16:creationId xmlns:a16="http://schemas.microsoft.com/office/drawing/2014/main" id="{35A90229-DCDD-19C0-3233-CA1CF18C7567}"/>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84207458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22E78-E5EC-1BF1-A3D0-C4B9B53589ED}"/>
              </a:ext>
            </a:extLst>
          </p:cNvPr>
          <p:cNvSpPr>
            <a:spLocks noGrp="1"/>
          </p:cNvSpPr>
          <p:nvPr>
            <p:ph type="title"/>
          </p:nvPr>
        </p:nvSpPr>
        <p:spPr/>
        <p:txBody>
          <a:bodyPr/>
          <a:lstStyle/>
          <a:p>
            <a:r>
              <a:rPr lang="en-US" sz="4400" dirty="0"/>
              <a:t>Alzheimer disease (Histology &amp; Gross)</a:t>
            </a:r>
            <a:endParaRPr lang="en-US" dirty="0"/>
          </a:p>
        </p:txBody>
      </p:sp>
      <p:sp>
        <p:nvSpPr>
          <p:cNvPr id="3" name="Content Placeholder 2">
            <a:extLst>
              <a:ext uri="{FF2B5EF4-FFF2-40B4-BE49-F238E27FC236}">
                <a16:creationId xmlns:a16="http://schemas.microsoft.com/office/drawing/2014/main" id="{54EA3FFD-6213-2671-C1D3-25B55FF9D04C}"/>
              </a:ext>
            </a:extLst>
          </p:cNvPr>
          <p:cNvSpPr>
            <a:spLocks noGrp="1"/>
          </p:cNvSpPr>
          <p:nvPr>
            <p:ph idx="1"/>
          </p:nvPr>
        </p:nvSpPr>
        <p:spPr/>
        <p:txBody>
          <a:bodyPr>
            <a:normAutofit/>
          </a:bodyPr>
          <a:lstStyle/>
          <a:p>
            <a:r>
              <a:rPr lang="en-US" dirty="0"/>
              <a:t>Gross features</a:t>
            </a:r>
          </a:p>
          <a:p>
            <a:pPr lvl="1"/>
            <a:r>
              <a:rPr lang="en-US" dirty="0"/>
              <a:t>Widespread cortical atrophy, especially hippocampus. </a:t>
            </a:r>
          </a:p>
          <a:p>
            <a:pPr lvl="1"/>
            <a:r>
              <a:rPr lang="en-US" dirty="0"/>
              <a:t>Narrowing of gyri and widening of sulci. </a:t>
            </a:r>
          </a:p>
          <a:p>
            <a:r>
              <a:rPr lang="en-US" dirty="0"/>
              <a:t>Microscopic features</a:t>
            </a:r>
          </a:p>
          <a:p>
            <a:pPr lvl="1"/>
            <a:r>
              <a:rPr lang="en-US" sz="2600" b="1" dirty="0"/>
              <a:t>Senile plaques in gray matter</a:t>
            </a:r>
            <a:r>
              <a:rPr lang="en-US" sz="2600" dirty="0"/>
              <a:t>: extracellular </a:t>
            </a:r>
            <a:r>
              <a:rPr lang="el-GR" sz="2600" dirty="0"/>
              <a:t>β-</a:t>
            </a:r>
            <a:r>
              <a:rPr lang="en-US" sz="2600" dirty="0"/>
              <a:t>amyloid core; may cause amyloid angiopathy </a:t>
            </a:r>
            <a:r>
              <a:rPr lang="en-US" sz="2600" dirty="0">
                <a:latin typeface="Arial" panose="020B0604020202020204" pitchFamily="34" charset="0"/>
                <a:cs typeface="Arial" panose="020B0604020202020204" pitchFamily="34" charset="0"/>
              </a:rPr>
              <a:t>→</a:t>
            </a:r>
            <a:r>
              <a:rPr lang="en-US" sz="2600" dirty="0"/>
              <a:t> intracranial hemorrhage; A</a:t>
            </a:r>
            <a:r>
              <a:rPr lang="el-GR" sz="2600" dirty="0"/>
              <a:t>β (</a:t>
            </a:r>
            <a:r>
              <a:rPr lang="en-US" sz="2600" dirty="0"/>
              <a:t>amyloid-</a:t>
            </a:r>
            <a:r>
              <a:rPr lang="el-GR" sz="2600" dirty="0"/>
              <a:t>β) </a:t>
            </a:r>
            <a:r>
              <a:rPr lang="en-US" sz="2600" dirty="0"/>
              <a:t>synthesized by cleaving amyloid precursor protein (APP).</a:t>
            </a:r>
          </a:p>
          <a:p>
            <a:pPr lvl="1"/>
            <a:r>
              <a:rPr lang="en-US" sz="2600" b="1" dirty="0"/>
              <a:t>Neurofibrillary tangles</a:t>
            </a:r>
            <a:r>
              <a:rPr lang="en-US" sz="2600" dirty="0"/>
              <a:t>: intracellular, hyperphosphorylated tau protein = insoluble cytoskeletal elements; number of tangles correlates with degree of dementia. </a:t>
            </a:r>
          </a:p>
          <a:p>
            <a:pPr lvl="1"/>
            <a:r>
              <a:rPr lang="en-US" sz="2600" b="1" dirty="0"/>
              <a:t>Hirano bodies</a:t>
            </a:r>
            <a:r>
              <a:rPr lang="en-US" sz="2600" dirty="0"/>
              <a:t>: intracellular eosinophilic proteinaceous rods in hippocampus.</a:t>
            </a:r>
          </a:p>
        </p:txBody>
      </p:sp>
      <p:sp>
        <p:nvSpPr>
          <p:cNvPr id="4" name="TextBox 3">
            <a:extLst>
              <a:ext uri="{FF2B5EF4-FFF2-40B4-BE49-F238E27FC236}">
                <a16:creationId xmlns:a16="http://schemas.microsoft.com/office/drawing/2014/main" id="{4E44C2BB-B37F-B297-669C-CB92DFD31937}"/>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85229156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D8BE1C-F2D4-EA9E-F21F-EF9F99B6BDB9}"/>
              </a:ext>
            </a:extLst>
          </p:cNvPr>
          <p:cNvSpPr>
            <a:spLocks noGrp="1"/>
          </p:cNvSpPr>
          <p:nvPr>
            <p:ph type="title"/>
          </p:nvPr>
        </p:nvSpPr>
        <p:spPr/>
        <p:txBody>
          <a:bodyPr/>
          <a:lstStyle/>
          <a:p>
            <a:r>
              <a:rPr lang="en-US" sz="4400" dirty="0"/>
              <a:t>MCQ – Alzheimer disease</a:t>
            </a:r>
            <a:endParaRPr lang="en-US" dirty="0"/>
          </a:p>
        </p:txBody>
      </p:sp>
      <p:sp>
        <p:nvSpPr>
          <p:cNvPr id="5" name="Content Placeholder 4">
            <a:extLst>
              <a:ext uri="{FF2B5EF4-FFF2-40B4-BE49-F238E27FC236}">
                <a16:creationId xmlns:a16="http://schemas.microsoft.com/office/drawing/2014/main" id="{43AD6B2A-EAD9-1CEA-4955-8894BFCE7FA1}"/>
              </a:ext>
            </a:extLst>
          </p:cNvPr>
          <p:cNvSpPr>
            <a:spLocks noGrp="1"/>
          </p:cNvSpPr>
          <p:nvPr>
            <p:ph idx="1"/>
          </p:nvPr>
        </p:nvSpPr>
        <p:spPr/>
        <p:txBody>
          <a:bodyPr>
            <a:normAutofit lnSpcReduction="10000"/>
          </a:bodyPr>
          <a:lstStyle/>
          <a:p>
            <a:r>
              <a:rPr lang="en-US" dirty="0"/>
              <a:t>Which of the following is not a characteristic of Alzheimer disease? </a:t>
            </a:r>
          </a:p>
          <a:p>
            <a:pPr marL="914400" lvl="1" indent="-457200">
              <a:buFont typeface="+mj-lt"/>
              <a:buAutoNum type="alphaLcPeriod"/>
            </a:pPr>
            <a:r>
              <a:rPr lang="en-US" dirty="0"/>
              <a:t>Episodic memory is usually affected early</a:t>
            </a:r>
          </a:p>
          <a:p>
            <a:pPr marL="914400" lvl="1" indent="-457200">
              <a:buFont typeface="+mj-lt"/>
              <a:buAutoNum type="alphaLcPeriod"/>
            </a:pPr>
            <a:r>
              <a:rPr lang="en-US" dirty="0"/>
              <a:t>Impaired immediate recall</a:t>
            </a:r>
          </a:p>
          <a:p>
            <a:pPr marL="914400" lvl="1" indent="-457200">
              <a:buFont typeface="+mj-lt"/>
              <a:buAutoNum type="alphaLcPeriod"/>
            </a:pPr>
            <a:r>
              <a:rPr lang="en-US" dirty="0"/>
              <a:t>Difficulty managing finances</a:t>
            </a:r>
          </a:p>
          <a:p>
            <a:pPr marL="914400" lvl="1" indent="-457200">
              <a:buFont typeface="+mj-lt"/>
              <a:buAutoNum type="alphaLcPeriod"/>
            </a:pPr>
            <a:r>
              <a:rPr lang="en-US" dirty="0">
                <a:solidFill>
                  <a:srgbClr val="FF0000"/>
                </a:solidFill>
              </a:rPr>
              <a:t>Impaired procedural memory is usually affected early</a:t>
            </a:r>
          </a:p>
          <a:p>
            <a:pPr marL="914400" lvl="1" indent="-457200">
              <a:buFont typeface="+mj-lt"/>
              <a:buAutoNum type="alphaLcPeriod"/>
            </a:pPr>
            <a:r>
              <a:rPr lang="en-US" dirty="0"/>
              <a:t>It is associated with neurofibrillary tangles</a:t>
            </a:r>
          </a:p>
          <a:p>
            <a:r>
              <a:rPr lang="en-US" dirty="0"/>
              <a:t>Regarding Alzheimer's disease, choose the FALSE statement:</a:t>
            </a:r>
          </a:p>
          <a:p>
            <a:pPr marL="914400" lvl="1" indent="-457200">
              <a:buFont typeface="+mj-lt"/>
              <a:buAutoNum type="alphaLcPeriod"/>
            </a:pPr>
            <a:r>
              <a:rPr lang="en-US" dirty="0"/>
              <a:t>The most common form of dementia </a:t>
            </a:r>
          </a:p>
          <a:p>
            <a:pPr marL="914400" lvl="1" indent="-457200">
              <a:buFont typeface="+mj-lt"/>
              <a:buAutoNum type="alphaLcPeriod"/>
            </a:pPr>
            <a:r>
              <a:rPr lang="en-US" dirty="0"/>
              <a:t>Associated with neurofibrillary tangles </a:t>
            </a:r>
          </a:p>
          <a:p>
            <a:pPr marL="914400" lvl="1" indent="-457200">
              <a:buFont typeface="+mj-lt"/>
              <a:buAutoNum type="alphaLcPeriod"/>
            </a:pPr>
            <a:r>
              <a:rPr lang="en-US" dirty="0">
                <a:solidFill>
                  <a:srgbClr val="FF0000"/>
                </a:solidFill>
              </a:rPr>
              <a:t>Associated initially with forgetfulness of long-term memories </a:t>
            </a:r>
          </a:p>
          <a:p>
            <a:pPr marL="914400" lvl="1" indent="-457200">
              <a:buFont typeface="+mj-lt"/>
              <a:buAutoNum type="alphaLcPeriod"/>
            </a:pPr>
            <a:r>
              <a:rPr lang="en-US" dirty="0"/>
              <a:t>Later stage is associated with Personality disintegration </a:t>
            </a:r>
          </a:p>
          <a:p>
            <a:pPr marL="914400" lvl="1" indent="-457200">
              <a:buFont typeface="+mj-lt"/>
              <a:buAutoNum type="alphaLcPeriod"/>
            </a:pPr>
            <a:r>
              <a:rPr lang="en-US" dirty="0"/>
              <a:t>There is also </a:t>
            </a:r>
            <a:r>
              <a:rPr lang="en-US" dirty="0" err="1"/>
              <a:t>neuritic</a:t>
            </a:r>
            <a:r>
              <a:rPr lang="en-US" dirty="0"/>
              <a:t> plaques and neuronal loss </a:t>
            </a:r>
          </a:p>
        </p:txBody>
      </p:sp>
      <p:sp>
        <p:nvSpPr>
          <p:cNvPr id="6" name="TextBox 5">
            <a:extLst>
              <a:ext uri="{FF2B5EF4-FFF2-40B4-BE49-F238E27FC236}">
                <a16:creationId xmlns:a16="http://schemas.microsoft.com/office/drawing/2014/main" id="{B1E6C80A-B6C8-69AE-24EC-C809539A0794}"/>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7" name="TextBox 6">
            <a:extLst>
              <a:ext uri="{FF2B5EF4-FFF2-40B4-BE49-F238E27FC236}">
                <a16:creationId xmlns:a16="http://schemas.microsoft.com/office/drawing/2014/main" id="{57105BDA-F0B2-6FD2-7826-3221DA8B066B}"/>
              </a:ext>
            </a:extLst>
          </p:cNvPr>
          <p:cNvSpPr txBox="1"/>
          <p:nvPr/>
        </p:nvSpPr>
        <p:spPr>
          <a:xfrm>
            <a:off x="46655" y="3582142"/>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9FCB607F-E5A4-4ABF-F182-C8DDAC992164}"/>
              </a:ext>
            </a:extLst>
          </p:cNvPr>
          <p:cNvSpPr txBox="1"/>
          <p:nvPr/>
        </p:nvSpPr>
        <p:spPr>
          <a:xfrm>
            <a:off x="46655" y="133928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791107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2252B-499B-9171-1E05-1B7674DF7E33}"/>
              </a:ext>
            </a:extLst>
          </p:cNvPr>
          <p:cNvSpPr>
            <a:spLocks noGrp="1"/>
          </p:cNvSpPr>
          <p:nvPr>
            <p:ph type="title"/>
          </p:nvPr>
        </p:nvSpPr>
        <p:spPr/>
        <p:txBody>
          <a:bodyPr/>
          <a:lstStyle/>
          <a:p>
            <a:r>
              <a:rPr lang="en-US" dirty="0"/>
              <a:t>Motor symptoms 1</a:t>
            </a:r>
          </a:p>
        </p:txBody>
      </p:sp>
      <p:sp>
        <p:nvSpPr>
          <p:cNvPr id="3" name="Content Placeholder 2">
            <a:extLst>
              <a:ext uri="{FF2B5EF4-FFF2-40B4-BE49-F238E27FC236}">
                <a16:creationId xmlns:a16="http://schemas.microsoft.com/office/drawing/2014/main" id="{9F602ED4-79CC-E2C6-AFAE-C81394D55C97}"/>
              </a:ext>
            </a:extLst>
          </p:cNvPr>
          <p:cNvSpPr>
            <a:spLocks noGrp="1"/>
          </p:cNvSpPr>
          <p:nvPr>
            <p:ph idx="1"/>
          </p:nvPr>
        </p:nvSpPr>
        <p:spPr>
          <a:xfrm>
            <a:off x="701040" y="1270828"/>
            <a:ext cx="10789920" cy="5381898"/>
          </a:xfrm>
        </p:spPr>
        <p:txBody>
          <a:bodyPr>
            <a:normAutofit fontScale="92500" lnSpcReduction="10000"/>
          </a:bodyPr>
          <a:lstStyle/>
          <a:p>
            <a:pPr marL="514350" indent="-514350">
              <a:buFont typeface="+mj-lt"/>
              <a:buAutoNum type="arabicPeriod"/>
            </a:pPr>
            <a:r>
              <a:rPr lang="en-US" b="1" dirty="0">
                <a:solidFill>
                  <a:srgbClr val="FF0000"/>
                </a:solidFill>
              </a:rPr>
              <a:t>Akathisia</a:t>
            </a:r>
            <a:r>
              <a:rPr lang="en-US" dirty="0">
                <a:solidFill>
                  <a:srgbClr val="FF0000"/>
                </a:solidFill>
              </a:rPr>
              <a:t>: Restlessness and intense urge to move</a:t>
            </a:r>
          </a:p>
          <a:p>
            <a:pPr lvl="1"/>
            <a:r>
              <a:rPr lang="en-US" sz="2600" dirty="0"/>
              <a:t>Can be seen with neuroleptic use or as a side effect of Parkinson treatment</a:t>
            </a:r>
          </a:p>
          <a:p>
            <a:pPr marL="514350" indent="-514350">
              <a:buFont typeface="+mj-lt"/>
              <a:buAutoNum type="arabicPeriod"/>
            </a:pPr>
            <a:r>
              <a:rPr lang="en-US" b="1" dirty="0"/>
              <a:t>Asterixis</a:t>
            </a:r>
            <a:r>
              <a:rPr lang="en-US" dirty="0"/>
              <a:t>: Extension of wrists causes “flapping” motion</a:t>
            </a:r>
          </a:p>
          <a:p>
            <a:pPr lvl="1"/>
            <a:r>
              <a:rPr lang="en-US" sz="2600" dirty="0"/>
              <a:t>Associated with hepatic encephalopathy, Wilson disease, and other metabolic derangements</a:t>
            </a:r>
          </a:p>
          <a:p>
            <a:pPr marL="514350" indent="-514350">
              <a:buFont typeface="+mj-lt"/>
              <a:buAutoNum type="arabicPeriod"/>
            </a:pPr>
            <a:r>
              <a:rPr lang="en-US" b="1" dirty="0">
                <a:solidFill>
                  <a:srgbClr val="FF0000"/>
                </a:solidFill>
              </a:rPr>
              <a:t>Athetosis</a:t>
            </a:r>
            <a:r>
              <a:rPr lang="en-US" dirty="0">
                <a:solidFill>
                  <a:srgbClr val="FF0000"/>
                </a:solidFill>
              </a:rPr>
              <a:t>: Slow, snake-like, writhing movements; especially seen in the fingers. </a:t>
            </a:r>
          </a:p>
          <a:p>
            <a:pPr lvl="1"/>
            <a:r>
              <a:rPr lang="en-US" sz="2600" dirty="0">
                <a:solidFill>
                  <a:srgbClr val="FF0000"/>
                </a:solidFill>
              </a:rPr>
              <a:t>Seen in Huntington disease</a:t>
            </a:r>
          </a:p>
          <a:p>
            <a:pPr marL="514350" indent="-514350">
              <a:buFont typeface="+mj-lt"/>
              <a:buAutoNum type="arabicPeriod"/>
            </a:pPr>
            <a:r>
              <a:rPr lang="en-US" b="1" dirty="0">
                <a:solidFill>
                  <a:srgbClr val="FF0000"/>
                </a:solidFill>
              </a:rPr>
              <a:t>Chorea</a:t>
            </a:r>
            <a:r>
              <a:rPr lang="en-US" dirty="0">
                <a:solidFill>
                  <a:srgbClr val="FF0000"/>
                </a:solidFill>
              </a:rPr>
              <a:t>: Sudden, jerky, purposeless movements</a:t>
            </a:r>
          </a:p>
          <a:p>
            <a:pPr lvl="1"/>
            <a:r>
              <a:rPr lang="en-US" sz="2600" dirty="0"/>
              <a:t>Seen in </a:t>
            </a:r>
            <a:r>
              <a:rPr lang="en-US" sz="2600" dirty="0">
                <a:solidFill>
                  <a:srgbClr val="FF0000"/>
                </a:solidFill>
              </a:rPr>
              <a:t>Huntington disease</a:t>
            </a:r>
            <a:r>
              <a:rPr lang="en-US" sz="2600" dirty="0"/>
              <a:t> and in acute rheumatic fever (Sydenham chorea)</a:t>
            </a:r>
          </a:p>
          <a:p>
            <a:pPr marL="514350" indent="-514350">
              <a:buFont typeface="+mj-lt"/>
              <a:buAutoNum type="arabicPeriod"/>
            </a:pPr>
            <a:r>
              <a:rPr lang="en-US" b="1" dirty="0">
                <a:solidFill>
                  <a:srgbClr val="FF0000"/>
                </a:solidFill>
              </a:rPr>
              <a:t>Ataxia</a:t>
            </a:r>
            <a:r>
              <a:rPr lang="en-US" dirty="0">
                <a:solidFill>
                  <a:srgbClr val="FF0000"/>
                </a:solidFill>
              </a:rPr>
              <a:t>: loss of coordination</a:t>
            </a:r>
          </a:p>
          <a:p>
            <a:pPr lvl="1"/>
            <a:r>
              <a:rPr lang="en-US" sz="2600" dirty="0"/>
              <a:t>Seen in Cerebellar diseases.</a:t>
            </a:r>
          </a:p>
          <a:p>
            <a:pPr marL="514350" indent="-514350">
              <a:buFont typeface="+mj-lt"/>
              <a:buAutoNum type="arabicPeriod"/>
            </a:pPr>
            <a:r>
              <a:rPr lang="en-US" b="1" dirty="0"/>
              <a:t>Restless legs syndrome</a:t>
            </a:r>
            <a:r>
              <a:rPr lang="en-US" dirty="0"/>
              <a:t>: Worse at rest/nighttime. Relieved by movement. Associated with iron deficiency, CKD</a:t>
            </a:r>
          </a:p>
        </p:txBody>
      </p:sp>
      <p:sp>
        <p:nvSpPr>
          <p:cNvPr id="5" name="TextBox 4">
            <a:extLst>
              <a:ext uri="{FF2B5EF4-FFF2-40B4-BE49-F238E27FC236}">
                <a16:creationId xmlns:a16="http://schemas.microsoft.com/office/drawing/2014/main" id="{987030B0-0AFA-8971-3712-6548BF7DCE6D}"/>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8EE9F5F8-94D0-811D-BC50-00696B746D6B}"/>
              </a:ext>
            </a:extLst>
          </p:cNvPr>
          <p:cNvSpPr txBox="1"/>
          <p:nvPr/>
        </p:nvSpPr>
        <p:spPr>
          <a:xfrm>
            <a:off x="0" y="3199695"/>
            <a:ext cx="740664" cy="276999"/>
          </a:xfrm>
          <a:prstGeom prst="rect">
            <a:avLst/>
          </a:prstGeom>
          <a:noFill/>
          <a:ln>
            <a:solidFill>
              <a:srgbClr val="FF0000"/>
            </a:solidFill>
          </a:ln>
        </p:spPr>
        <p:txBody>
          <a:bodyPr wrap="square" rtlCol="0">
            <a:spAutoFit/>
          </a:bodyPr>
          <a:lstStyle/>
          <a:p>
            <a:pPr algn="ctr" rtl="1"/>
            <a:r>
              <a:rPr lang="ar-JO" sz="1200" b="1" dirty="0">
                <a:solidFill>
                  <a:srgbClr val="FF0000"/>
                </a:solidFill>
              </a:rPr>
              <a:t>سنوات (</a:t>
            </a:r>
            <a:r>
              <a:rPr lang="en-US" sz="1200" b="1" dirty="0">
                <a:solidFill>
                  <a:srgbClr val="FF0000"/>
                </a:solidFill>
              </a:rPr>
              <a:t>2</a:t>
            </a:r>
            <a:r>
              <a:rPr lang="ar-JO" sz="1200" b="1" dirty="0">
                <a:solidFill>
                  <a:srgbClr val="FF0000"/>
                </a:solidFill>
              </a:rPr>
              <a:t>)</a:t>
            </a:r>
            <a:endParaRPr lang="en-US" sz="1200" b="1" dirty="0">
              <a:solidFill>
                <a:srgbClr val="FF0000"/>
              </a:solidFill>
            </a:endParaRPr>
          </a:p>
        </p:txBody>
      </p:sp>
      <p:sp>
        <p:nvSpPr>
          <p:cNvPr id="9" name="TextBox 8">
            <a:extLst>
              <a:ext uri="{FF2B5EF4-FFF2-40B4-BE49-F238E27FC236}">
                <a16:creationId xmlns:a16="http://schemas.microsoft.com/office/drawing/2014/main" id="{C0E7CF37-E18E-39AB-573F-C17225E9CEC1}"/>
              </a:ext>
            </a:extLst>
          </p:cNvPr>
          <p:cNvSpPr txBox="1"/>
          <p:nvPr/>
        </p:nvSpPr>
        <p:spPr>
          <a:xfrm>
            <a:off x="0" y="4310042"/>
            <a:ext cx="740664" cy="276999"/>
          </a:xfrm>
          <a:prstGeom prst="rect">
            <a:avLst/>
          </a:prstGeom>
          <a:noFill/>
          <a:ln>
            <a:solidFill>
              <a:srgbClr val="FF0000"/>
            </a:solidFill>
          </a:ln>
        </p:spPr>
        <p:txBody>
          <a:bodyPr wrap="square" rtlCol="0">
            <a:spAutoFit/>
          </a:bodyPr>
          <a:lstStyle/>
          <a:p>
            <a:pPr algn="ctr" rtl="1"/>
            <a:r>
              <a:rPr lang="ar-JO" sz="1200" b="1" dirty="0">
                <a:solidFill>
                  <a:srgbClr val="FF0000"/>
                </a:solidFill>
              </a:rPr>
              <a:t>سنوات (</a:t>
            </a:r>
            <a:r>
              <a:rPr lang="en-US" sz="1200" b="1" dirty="0">
                <a:solidFill>
                  <a:srgbClr val="FF0000"/>
                </a:solidFill>
              </a:rPr>
              <a:t>2</a:t>
            </a:r>
            <a:r>
              <a:rPr lang="ar-JO" sz="1200" b="1" dirty="0">
                <a:solidFill>
                  <a:srgbClr val="FF0000"/>
                </a:solidFill>
              </a:rPr>
              <a:t>)</a:t>
            </a:r>
            <a:endParaRPr lang="en-US" sz="1200" b="1" dirty="0">
              <a:solidFill>
                <a:srgbClr val="FF0000"/>
              </a:solidFill>
            </a:endParaRPr>
          </a:p>
        </p:txBody>
      </p:sp>
    </p:spTree>
    <p:extLst>
      <p:ext uri="{BB962C8B-B14F-4D97-AF65-F5344CB8AC3E}">
        <p14:creationId xmlns:p14="http://schemas.microsoft.com/office/powerpoint/2010/main" val="1039498452"/>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57932-7CB6-D4FE-6357-E9A140184F6F}"/>
              </a:ext>
            </a:extLst>
          </p:cNvPr>
          <p:cNvSpPr>
            <a:spLocks noGrp="1"/>
          </p:cNvSpPr>
          <p:nvPr>
            <p:ph type="ctrTitle"/>
          </p:nvPr>
        </p:nvSpPr>
        <p:spPr/>
        <p:txBody>
          <a:bodyPr>
            <a:normAutofit fontScale="90000"/>
          </a:bodyPr>
          <a:lstStyle/>
          <a:p>
            <a:r>
              <a:rPr lang="en-US" dirty="0"/>
              <a:t>Parkinson disease</a:t>
            </a:r>
          </a:p>
        </p:txBody>
      </p:sp>
      <p:sp>
        <p:nvSpPr>
          <p:cNvPr id="3" name="Subtitle 2">
            <a:extLst>
              <a:ext uri="{FF2B5EF4-FFF2-40B4-BE49-F238E27FC236}">
                <a16:creationId xmlns:a16="http://schemas.microsoft.com/office/drawing/2014/main" id="{D9461F09-CCBE-B75C-BFFB-6DC03AB1E2F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8483921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A676-0944-A9D4-A5BB-9ADF7B5E7D63}"/>
              </a:ext>
            </a:extLst>
          </p:cNvPr>
          <p:cNvSpPr>
            <a:spLocks noGrp="1"/>
          </p:cNvSpPr>
          <p:nvPr>
            <p:ph type="title"/>
          </p:nvPr>
        </p:nvSpPr>
        <p:spPr/>
        <p:txBody>
          <a:bodyPr/>
          <a:lstStyle/>
          <a:p>
            <a:r>
              <a:rPr lang="en-US" sz="4400" dirty="0"/>
              <a:t>Parkinson disease</a:t>
            </a:r>
            <a:endParaRPr lang="en-US" dirty="0"/>
          </a:p>
        </p:txBody>
      </p:sp>
      <p:sp>
        <p:nvSpPr>
          <p:cNvPr id="3" name="Content Placeholder 2">
            <a:extLst>
              <a:ext uri="{FF2B5EF4-FFF2-40B4-BE49-F238E27FC236}">
                <a16:creationId xmlns:a16="http://schemas.microsoft.com/office/drawing/2014/main" id="{EE613F79-6D07-AB21-775F-5945307E7F6C}"/>
              </a:ext>
            </a:extLst>
          </p:cNvPr>
          <p:cNvSpPr>
            <a:spLocks noGrp="1"/>
          </p:cNvSpPr>
          <p:nvPr>
            <p:ph idx="1"/>
          </p:nvPr>
        </p:nvSpPr>
        <p:spPr/>
        <p:txBody>
          <a:bodyPr>
            <a:normAutofit/>
          </a:bodyPr>
          <a:lstStyle/>
          <a:p>
            <a:r>
              <a:rPr lang="en-US" b="1" dirty="0"/>
              <a:t>Clinical features</a:t>
            </a:r>
            <a:r>
              <a:rPr lang="en-US" dirty="0"/>
              <a:t>: (Mnemonic: Parkinson </a:t>
            </a:r>
            <a:r>
              <a:rPr lang="en-US" dirty="0">
                <a:solidFill>
                  <a:srgbClr val="FF0000"/>
                </a:solidFill>
              </a:rPr>
              <a:t>TRAPSS</a:t>
            </a:r>
            <a:r>
              <a:rPr lang="en-US" dirty="0"/>
              <a:t> your body)</a:t>
            </a:r>
          </a:p>
          <a:p>
            <a:pPr lvl="1"/>
            <a:r>
              <a:rPr lang="en-US" dirty="0">
                <a:solidFill>
                  <a:srgbClr val="FF0000"/>
                </a:solidFill>
              </a:rPr>
              <a:t>T</a:t>
            </a:r>
            <a:r>
              <a:rPr lang="en-US" dirty="0"/>
              <a:t>remor (pill-rolling tremor at rest)</a:t>
            </a:r>
          </a:p>
          <a:p>
            <a:pPr lvl="1"/>
            <a:r>
              <a:rPr lang="en-US" dirty="0">
                <a:solidFill>
                  <a:srgbClr val="FF0000"/>
                </a:solidFill>
              </a:rPr>
              <a:t>R</a:t>
            </a:r>
            <a:r>
              <a:rPr lang="en-US" dirty="0"/>
              <a:t>igidity (can be lead pipe or cogwheel)</a:t>
            </a:r>
          </a:p>
          <a:p>
            <a:pPr lvl="1"/>
            <a:r>
              <a:rPr lang="en-US" dirty="0">
                <a:solidFill>
                  <a:srgbClr val="FF0000"/>
                </a:solidFill>
              </a:rPr>
              <a:t>A</a:t>
            </a:r>
            <a:r>
              <a:rPr lang="en-US" dirty="0"/>
              <a:t>kinesia (or bradykinesia)</a:t>
            </a:r>
          </a:p>
          <a:p>
            <a:pPr lvl="1"/>
            <a:r>
              <a:rPr lang="en-US" dirty="0">
                <a:solidFill>
                  <a:srgbClr val="FF0000"/>
                </a:solidFill>
              </a:rPr>
              <a:t>P</a:t>
            </a:r>
            <a:r>
              <a:rPr lang="en-US" dirty="0"/>
              <a:t>ostural instability</a:t>
            </a:r>
          </a:p>
          <a:p>
            <a:pPr lvl="1"/>
            <a:r>
              <a:rPr lang="en-US" dirty="0">
                <a:solidFill>
                  <a:srgbClr val="FF0000"/>
                </a:solidFill>
              </a:rPr>
              <a:t>S</a:t>
            </a:r>
            <a:r>
              <a:rPr lang="en-US" dirty="0"/>
              <a:t>huffling gait</a:t>
            </a:r>
          </a:p>
          <a:p>
            <a:pPr lvl="1"/>
            <a:r>
              <a:rPr lang="en-US" dirty="0">
                <a:solidFill>
                  <a:srgbClr val="FF0000"/>
                </a:solidFill>
              </a:rPr>
              <a:t>S</a:t>
            </a:r>
            <a:r>
              <a:rPr lang="en-US" dirty="0"/>
              <a:t>mall handwriting (micrographia)</a:t>
            </a:r>
          </a:p>
          <a:p>
            <a:r>
              <a:rPr lang="en-US" b="1" dirty="0"/>
              <a:t>Histologic &amp; gross findings</a:t>
            </a:r>
            <a:r>
              <a:rPr lang="en-US" dirty="0"/>
              <a:t>:</a:t>
            </a:r>
          </a:p>
          <a:p>
            <a:pPr lvl="1"/>
            <a:r>
              <a:rPr lang="en-US" dirty="0"/>
              <a:t>Loss of dopaminergic neurons (i.e., depigmentation) of substantia nigra pars compacta</a:t>
            </a:r>
          </a:p>
          <a:p>
            <a:pPr lvl="1"/>
            <a:r>
              <a:rPr lang="en-US" dirty="0"/>
              <a:t>Lewy bodies: composed of </a:t>
            </a:r>
            <a:r>
              <a:rPr lang="el-GR" dirty="0"/>
              <a:t>α-</a:t>
            </a:r>
            <a:r>
              <a:rPr lang="en-US" dirty="0"/>
              <a:t>synuclein (intracellular eosinophilic inclusions A)</a:t>
            </a:r>
          </a:p>
        </p:txBody>
      </p:sp>
      <p:sp>
        <p:nvSpPr>
          <p:cNvPr id="4" name="TextBox 3">
            <a:extLst>
              <a:ext uri="{FF2B5EF4-FFF2-40B4-BE49-F238E27FC236}">
                <a16:creationId xmlns:a16="http://schemas.microsoft.com/office/drawing/2014/main" id="{DA54CC10-EFE6-F30F-2C6B-FA23A8D3FB3B}"/>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6" name="TextBox 5">
            <a:extLst>
              <a:ext uri="{FF2B5EF4-FFF2-40B4-BE49-F238E27FC236}">
                <a16:creationId xmlns:a16="http://schemas.microsoft.com/office/drawing/2014/main" id="{B3717C36-E4D7-8289-7D94-B8F44B873132}"/>
              </a:ext>
            </a:extLst>
          </p:cNvPr>
          <p:cNvSpPr txBox="1"/>
          <p:nvPr/>
        </p:nvSpPr>
        <p:spPr>
          <a:xfrm>
            <a:off x="6697444" y="1817638"/>
            <a:ext cx="4927059" cy="2585323"/>
          </a:xfrm>
          <a:prstGeom prst="rect">
            <a:avLst/>
          </a:prstGeom>
          <a:noFill/>
          <a:ln>
            <a:solidFill>
              <a:srgbClr val="0070C0"/>
            </a:solidFill>
          </a:ln>
        </p:spPr>
        <p:txBody>
          <a:bodyPr wrap="square">
            <a:spAutoFit/>
          </a:bodyPr>
          <a:lstStyle/>
          <a:p>
            <a:r>
              <a:rPr lang="en-US" dirty="0">
                <a:solidFill>
                  <a:srgbClr val="0070C0"/>
                </a:solidFill>
              </a:rPr>
              <a:t>Parkinson's disease (PD) is diagnosed based on the presence of parkinsonism, which includes bradykinesia (slowness of movement) and either resting tremor, rigidity, or both. Additional features that support a diagnosis of PD include a clear improvement in symptoms with dopaminergic medication, resting tremor, levodopa-induced dyskinesia (which usually occurs in later stages of PD), and olfactory loss</a:t>
            </a:r>
          </a:p>
        </p:txBody>
      </p:sp>
    </p:spTree>
    <p:extLst>
      <p:ext uri="{BB962C8B-B14F-4D97-AF65-F5344CB8AC3E}">
        <p14:creationId xmlns:p14="http://schemas.microsoft.com/office/powerpoint/2010/main" val="1365430003"/>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3842-25F7-7D88-68A3-0B266ECF0E25}"/>
              </a:ext>
            </a:extLst>
          </p:cNvPr>
          <p:cNvSpPr>
            <a:spLocks noGrp="1"/>
          </p:cNvSpPr>
          <p:nvPr>
            <p:ph type="title"/>
          </p:nvPr>
        </p:nvSpPr>
        <p:spPr/>
        <p:txBody>
          <a:bodyPr/>
          <a:lstStyle/>
          <a:p>
            <a:r>
              <a:rPr lang="en-US" sz="4400" dirty="0"/>
              <a:t>MCQ – Parkinson disease 1</a:t>
            </a:r>
            <a:endParaRPr lang="en-US" dirty="0"/>
          </a:p>
        </p:txBody>
      </p:sp>
      <p:sp>
        <p:nvSpPr>
          <p:cNvPr id="3" name="Content Placeholder 2">
            <a:extLst>
              <a:ext uri="{FF2B5EF4-FFF2-40B4-BE49-F238E27FC236}">
                <a16:creationId xmlns:a16="http://schemas.microsoft.com/office/drawing/2014/main" id="{5AA7EF4E-B44E-504B-28AC-8D77C022F674}"/>
              </a:ext>
            </a:extLst>
          </p:cNvPr>
          <p:cNvSpPr>
            <a:spLocks noGrp="1"/>
          </p:cNvSpPr>
          <p:nvPr>
            <p:ph idx="1"/>
          </p:nvPr>
        </p:nvSpPr>
        <p:spPr>
          <a:xfrm>
            <a:off x="838199" y="1305026"/>
            <a:ext cx="10515599" cy="4871938"/>
          </a:xfrm>
        </p:spPr>
        <p:txBody>
          <a:bodyPr>
            <a:normAutofit lnSpcReduction="10000"/>
          </a:bodyPr>
          <a:lstStyle/>
          <a:p>
            <a:r>
              <a:rPr lang="en-US" b="1" dirty="0"/>
              <a:t> Parkinson is characterized by all the following features except:</a:t>
            </a:r>
          </a:p>
          <a:p>
            <a:pPr marL="914400" lvl="1" indent="-457200">
              <a:buFont typeface="+mj-lt"/>
              <a:buAutoNum type="alphaLcPeriod"/>
            </a:pPr>
            <a:r>
              <a:rPr lang="en-US" dirty="0"/>
              <a:t>Bradykinesia</a:t>
            </a:r>
          </a:p>
          <a:p>
            <a:pPr marL="914400" lvl="1" indent="-457200">
              <a:buFont typeface="+mj-lt"/>
              <a:buAutoNum type="alphaLcPeriod"/>
            </a:pPr>
            <a:r>
              <a:rPr lang="en-US" dirty="0"/>
              <a:t>Lead pipe Rigidity </a:t>
            </a:r>
          </a:p>
          <a:p>
            <a:pPr marL="914400" lvl="1" indent="-457200">
              <a:buFont typeface="+mj-lt"/>
              <a:buAutoNum type="alphaLcPeriod"/>
            </a:pPr>
            <a:r>
              <a:rPr lang="en-US" dirty="0"/>
              <a:t>Cogwheel rigidity</a:t>
            </a:r>
          </a:p>
          <a:p>
            <a:pPr marL="914400" lvl="1" indent="-457200">
              <a:buFont typeface="+mj-lt"/>
              <a:buAutoNum type="alphaLcPeriod"/>
            </a:pPr>
            <a:r>
              <a:rPr lang="en-US" dirty="0"/>
              <a:t>Monotonic speech</a:t>
            </a:r>
          </a:p>
          <a:p>
            <a:pPr marL="914400" lvl="1" indent="-457200">
              <a:buFont typeface="+mj-lt"/>
              <a:buAutoNum type="alphaLcPeriod"/>
            </a:pPr>
            <a:r>
              <a:rPr lang="en-US" dirty="0">
                <a:solidFill>
                  <a:srgbClr val="FF0000"/>
                </a:solidFill>
              </a:rPr>
              <a:t>Bilateral symmetrical resting tremor</a:t>
            </a:r>
          </a:p>
          <a:p>
            <a:r>
              <a:rPr lang="en-US" b="1" dirty="0"/>
              <a:t>All are features of Parkinson Disease, except:</a:t>
            </a:r>
          </a:p>
          <a:p>
            <a:pPr marL="914400" lvl="1" indent="-457200">
              <a:buFont typeface="+mj-lt"/>
              <a:buAutoNum type="alphaLcPeriod"/>
            </a:pPr>
            <a:r>
              <a:rPr lang="en-US" dirty="0"/>
              <a:t>Bradykinesia</a:t>
            </a:r>
          </a:p>
          <a:p>
            <a:pPr marL="914400" lvl="1" indent="-457200">
              <a:buFont typeface="+mj-lt"/>
              <a:buAutoNum type="alphaLcPeriod"/>
            </a:pPr>
            <a:r>
              <a:rPr lang="en-US" dirty="0"/>
              <a:t>Tremor</a:t>
            </a:r>
          </a:p>
          <a:p>
            <a:pPr marL="914400" lvl="1" indent="-457200">
              <a:buFont typeface="+mj-lt"/>
              <a:buAutoNum type="alphaLcPeriod"/>
            </a:pPr>
            <a:r>
              <a:rPr lang="en-US" dirty="0"/>
              <a:t>Rigidity</a:t>
            </a:r>
          </a:p>
          <a:p>
            <a:pPr marL="914400" lvl="1" indent="-457200">
              <a:buFont typeface="+mj-lt"/>
              <a:buAutoNum type="alphaLcPeriod"/>
            </a:pPr>
            <a:r>
              <a:rPr lang="en-US" dirty="0">
                <a:solidFill>
                  <a:srgbClr val="FF0000"/>
                </a:solidFill>
              </a:rPr>
              <a:t>Hypotonia</a:t>
            </a:r>
          </a:p>
          <a:p>
            <a:pPr marL="914400" lvl="1" indent="-457200">
              <a:buFont typeface="+mj-lt"/>
              <a:buAutoNum type="alphaLcPeriod"/>
            </a:pPr>
            <a:r>
              <a:rPr lang="en-US" dirty="0"/>
              <a:t>Shuffling gait</a:t>
            </a:r>
          </a:p>
        </p:txBody>
      </p:sp>
      <p:sp>
        <p:nvSpPr>
          <p:cNvPr id="4" name="Content Placeholder 2">
            <a:extLst>
              <a:ext uri="{FF2B5EF4-FFF2-40B4-BE49-F238E27FC236}">
                <a16:creationId xmlns:a16="http://schemas.microsoft.com/office/drawing/2014/main" id="{9D79088A-E9CD-4704-BBAD-2B37B80AB3C4}"/>
              </a:ext>
            </a:extLst>
          </p:cNvPr>
          <p:cNvSpPr txBox="1">
            <a:spLocks/>
          </p:cNvSpPr>
          <p:nvPr/>
        </p:nvSpPr>
        <p:spPr>
          <a:xfrm>
            <a:off x="8367621" y="1891622"/>
            <a:ext cx="2986177" cy="2412959"/>
          </a:xfrm>
          <a:prstGeom prst="rect">
            <a:avLst/>
          </a:prstGeom>
          <a:ln>
            <a:solidFill>
              <a:srgbClr val="0070C0"/>
            </a:solidFill>
          </a:ln>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16475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1647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647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647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70C0"/>
                </a:solidFill>
              </a:rPr>
              <a:t>Mnemonic: </a:t>
            </a:r>
            <a:r>
              <a:rPr lang="en-US" sz="2400" b="1" dirty="0">
                <a:solidFill>
                  <a:srgbClr val="0070C0"/>
                </a:solidFill>
              </a:rPr>
              <a:t>TRAPS</a:t>
            </a:r>
          </a:p>
          <a:p>
            <a:pPr marL="0" indent="0">
              <a:buNone/>
            </a:pPr>
            <a:r>
              <a:rPr lang="en-US" sz="2400" b="1" dirty="0">
                <a:solidFill>
                  <a:srgbClr val="0070C0"/>
                </a:solidFill>
              </a:rPr>
              <a:t>T</a:t>
            </a:r>
            <a:r>
              <a:rPr lang="en-US" sz="2400" dirty="0">
                <a:solidFill>
                  <a:srgbClr val="0070C0"/>
                </a:solidFill>
              </a:rPr>
              <a:t>: Pill-rolling Tremor</a:t>
            </a:r>
          </a:p>
          <a:p>
            <a:pPr marL="0" indent="0">
              <a:buNone/>
            </a:pPr>
            <a:r>
              <a:rPr lang="en-US" sz="2400" b="1" dirty="0">
                <a:solidFill>
                  <a:srgbClr val="0070C0"/>
                </a:solidFill>
              </a:rPr>
              <a:t>R</a:t>
            </a:r>
            <a:r>
              <a:rPr lang="en-US" sz="2400" dirty="0">
                <a:solidFill>
                  <a:srgbClr val="0070C0"/>
                </a:solidFill>
              </a:rPr>
              <a:t>: Cogwheel Rigidity</a:t>
            </a:r>
          </a:p>
          <a:p>
            <a:pPr marL="0" indent="0">
              <a:buNone/>
            </a:pPr>
            <a:r>
              <a:rPr lang="en-US" sz="2400" b="1" dirty="0">
                <a:solidFill>
                  <a:srgbClr val="0070C0"/>
                </a:solidFill>
              </a:rPr>
              <a:t>A</a:t>
            </a:r>
            <a:r>
              <a:rPr lang="en-US" sz="2400" dirty="0">
                <a:solidFill>
                  <a:srgbClr val="0070C0"/>
                </a:solidFill>
              </a:rPr>
              <a:t>: Akinesia/bradykinesia </a:t>
            </a:r>
          </a:p>
          <a:p>
            <a:pPr marL="0" indent="0">
              <a:buNone/>
            </a:pPr>
            <a:r>
              <a:rPr lang="en-US" sz="2400" b="1" dirty="0">
                <a:solidFill>
                  <a:srgbClr val="0070C0"/>
                </a:solidFill>
              </a:rPr>
              <a:t>P</a:t>
            </a:r>
            <a:r>
              <a:rPr lang="en-US" sz="2400" dirty="0">
                <a:solidFill>
                  <a:srgbClr val="0070C0"/>
                </a:solidFill>
              </a:rPr>
              <a:t>: Postural instability</a:t>
            </a:r>
          </a:p>
          <a:p>
            <a:pPr marL="0" indent="0">
              <a:buNone/>
            </a:pPr>
            <a:r>
              <a:rPr lang="en-US" sz="2400" b="1" dirty="0">
                <a:solidFill>
                  <a:srgbClr val="0070C0"/>
                </a:solidFill>
              </a:rPr>
              <a:t>S</a:t>
            </a:r>
            <a:r>
              <a:rPr lang="en-US" sz="2400" dirty="0">
                <a:solidFill>
                  <a:srgbClr val="0070C0"/>
                </a:solidFill>
              </a:rPr>
              <a:t>: Shuffling gait</a:t>
            </a:r>
          </a:p>
        </p:txBody>
      </p:sp>
      <p:sp>
        <p:nvSpPr>
          <p:cNvPr id="7" name="TextBox 6">
            <a:extLst>
              <a:ext uri="{FF2B5EF4-FFF2-40B4-BE49-F238E27FC236}">
                <a16:creationId xmlns:a16="http://schemas.microsoft.com/office/drawing/2014/main" id="{7379A82E-313A-9D89-0BE9-AD18C422AFA1}"/>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9" name="TextBox 8">
            <a:extLst>
              <a:ext uri="{FF2B5EF4-FFF2-40B4-BE49-F238E27FC236}">
                <a16:creationId xmlns:a16="http://schemas.microsoft.com/office/drawing/2014/main" id="{EEE40272-6B82-3175-0FFA-31672B866C5C}"/>
              </a:ext>
            </a:extLst>
          </p:cNvPr>
          <p:cNvSpPr txBox="1"/>
          <p:nvPr/>
        </p:nvSpPr>
        <p:spPr>
          <a:xfrm>
            <a:off x="46655" y="357352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3F07FF2D-58BB-2D73-D9AF-D8ACAC872199}"/>
              </a:ext>
            </a:extLst>
          </p:cNvPr>
          <p:cNvSpPr txBox="1"/>
          <p:nvPr/>
        </p:nvSpPr>
        <p:spPr>
          <a:xfrm>
            <a:off x="46655" y="133065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003882455"/>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C94A-F1EA-0CA7-C463-63634881D100}"/>
              </a:ext>
            </a:extLst>
          </p:cNvPr>
          <p:cNvSpPr>
            <a:spLocks noGrp="1"/>
          </p:cNvSpPr>
          <p:nvPr>
            <p:ph type="title"/>
          </p:nvPr>
        </p:nvSpPr>
        <p:spPr>
          <a:xfrm>
            <a:off x="838200" y="365125"/>
            <a:ext cx="10515600" cy="762339"/>
          </a:xfrm>
        </p:spPr>
        <p:txBody>
          <a:bodyPr/>
          <a:lstStyle/>
          <a:p>
            <a:r>
              <a:rPr lang="en-US" dirty="0"/>
              <a:t>Parkinsonism – Clinical evaluation</a:t>
            </a:r>
          </a:p>
        </p:txBody>
      </p:sp>
      <p:sp>
        <p:nvSpPr>
          <p:cNvPr id="3" name="Content Placeholder 2">
            <a:extLst>
              <a:ext uri="{FF2B5EF4-FFF2-40B4-BE49-F238E27FC236}">
                <a16:creationId xmlns:a16="http://schemas.microsoft.com/office/drawing/2014/main" id="{FA5DD5ED-1611-95CC-057A-104AB9FAEF93}"/>
              </a:ext>
            </a:extLst>
          </p:cNvPr>
          <p:cNvSpPr>
            <a:spLocks noGrp="1"/>
          </p:cNvSpPr>
          <p:nvPr>
            <p:ph idx="1"/>
          </p:nvPr>
        </p:nvSpPr>
        <p:spPr>
          <a:xfrm>
            <a:off x="838200" y="1305026"/>
            <a:ext cx="10515600" cy="4871938"/>
          </a:xfrm>
        </p:spPr>
        <p:txBody>
          <a:bodyPr>
            <a:normAutofit/>
          </a:bodyPr>
          <a:lstStyle/>
          <a:p>
            <a:r>
              <a:rPr lang="en-US" dirty="0"/>
              <a:t>Consider other causes of parkinsonism if any of the following are present:</a:t>
            </a:r>
          </a:p>
          <a:p>
            <a:pPr lvl="1"/>
            <a:r>
              <a:rPr lang="en-US" b="1" dirty="0"/>
              <a:t>Features</a:t>
            </a:r>
            <a:r>
              <a:rPr lang="en-US" dirty="0"/>
              <a:t>: Vertical gaze palsy, Cortical signs, Cerebellar signs, Pyramidal tract signs, Absence of typical nonmotor signs</a:t>
            </a:r>
          </a:p>
          <a:p>
            <a:pPr lvl="1"/>
            <a:r>
              <a:rPr lang="en-US" b="1" dirty="0"/>
              <a:t>Disease trajectory</a:t>
            </a:r>
            <a:r>
              <a:rPr lang="en-US" dirty="0"/>
              <a:t>: </a:t>
            </a:r>
            <a:r>
              <a:rPr lang="en-US" dirty="0">
                <a:solidFill>
                  <a:srgbClr val="FF0000"/>
                </a:solidFill>
              </a:rPr>
              <a:t>Rapid progression </a:t>
            </a:r>
            <a:r>
              <a:rPr lang="en-US" dirty="0"/>
              <a:t>(e.g., early dementia, progressive aphasia, falls, gait impairment, severe autonomic or bulbar dysfunction), No progression of typical motor signs, </a:t>
            </a:r>
            <a:r>
              <a:rPr lang="en-US" dirty="0">
                <a:solidFill>
                  <a:srgbClr val="FF0000"/>
                </a:solidFill>
              </a:rPr>
              <a:t>No benefit from dopaminergic medication</a:t>
            </a:r>
          </a:p>
          <a:p>
            <a:pPr lvl="1"/>
            <a:r>
              <a:rPr lang="en-US" b="1" dirty="0"/>
              <a:t>Distribution of symptoms</a:t>
            </a:r>
            <a:r>
              <a:rPr lang="en-US" dirty="0"/>
              <a:t>: </a:t>
            </a:r>
            <a:r>
              <a:rPr lang="en-US" dirty="0">
                <a:solidFill>
                  <a:srgbClr val="FF0000"/>
                </a:solidFill>
              </a:rPr>
              <a:t>Bilateral symmetric parkinsonism</a:t>
            </a:r>
            <a:r>
              <a:rPr lang="en-US" dirty="0"/>
              <a:t>, </a:t>
            </a:r>
            <a:r>
              <a:rPr lang="en-US" dirty="0">
                <a:solidFill>
                  <a:srgbClr val="FF0000"/>
                </a:solidFill>
              </a:rPr>
              <a:t>Limited to legs </a:t>
            </a:r>
          </a:p>
          <a:p>
            <a:pPr lvl="1"/>
            <a:r>
              <a:rPr lang="en-US" b="1" dirty="0"/>
              <a:t>History suggestive of alternative causes</a:t>
            </a:r>
            <a:r>
              <a:rPr lang="en-US" dirty="0"/>
              <a:t>: Use of dopaminergic blockers within 6–12 months, Traumatic brain injury, Encephalitis</a:t>
            </a:r>
          </a:p>
        </p:txBody>
      </p:sp>
      <p:sp>
        <p:nvSpPr>
          <p:cNvPr id="4" name="TextBox 3">
            <a:extLst>
              <a:ext uri="{FF2B5EF4-FFF2-40B4-BE49-F238E27FC236}">
                <a16:creationId xmlns:a16="http://schemas.microsoft.com/office/drawing/2014/main" id="{106F92BC-D457-4CB7-990B-EFB749B7F46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83576360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130F-8C3E-2A19-3D85-69820D7180CF}"/>
              </a:ext>
            </a:extLst>
          </p:cNvPr>
          <p:cNvSpPr>
            <a:spLocks noGrp="1"/>
          </p:cNvSpPr>
          <p:nvPr>
            <p:ph type="title"/>
          </p:nvPr>
        </p:nvSpPr>
        <p:spPr/>
        <p:txBody>
          <a:bodyPr/>
          <a:lstStyle/>
          <a:p>
            <a:r>
              <a:rPr lang="en-US" sz="4400" dirty="0"/>
              <a:t>MCQ – Parkinson disease 2</a:t>
            </a:r>
            <a:endParaRPr lang="en-US" dirty="0"/>
          </a:p>
        </p:txBody>
      </p:sp>
      <p:sp>
        <p:nvSpPr>
          <p:cNvPr id="3" name="Content Placeholder 2">
            <a:extLst>
              <a:ext uri="{FF2B5EF4-FFF2-40B4-BE49-F238E27FC236}">
                <a16:creationId xmlns:a16="http://schemas.microsoft.com/office/drawing/2014/main" id="{09ABF631-A1DE-BF49-7DCF-1ADB8CD7E55F}"/>
              </a:ext>
            </a:extLst>
          </p:cNvPr>
          <p:cNvSpPr>
            <a:spLocks noGrp="1"/>
          </p:cNvSpPr>
          <p:nvPr>
            <p:ph idx="1"/>
          </p:nvPr>
        </p:nvSpPr>
        <p:spPr>
          <a:xfrm>
            <a:off x="838200" y="1305026"/>
            <a:ext cx="10515600" cy="4871938"/>
          </a:xfrm>
        </p:spPr>
        <p:txBody>
          <a:bodyPr>
            <a:normAutofit fontScale="92500" lnSpcReduction="10000"/>
          </a:bodyPr>
          <a:lstStyle/>
          <a:p>
            <a:r>
              <a:rPr lang="en-US" b="1" dirty="0"/>
              <a:t>Which of the following suggests that a patient may have a diagnosis other than Parkinson disease</a:t>
            </a:r>
            <a:r>
              <a:rPr lang="en-US" dirty="0"/>
              <a:t>: </a:t>
            </a:r>
          </a:p>
          <a:p>
            <a:pPr marL="914400" lvl="1" indent="-457200">
              <a:buFont typeface="+mj-lt"/>
              <a:buAutoNum type="alphaLcPeriod"/>
            </a:pPr>
            <a:r>
              <a:rPr lang="en-US" dirty="0"/>
              <a:t>Asymmetric tremor</a:t>
            </a:r>
          </a:p>
          <a:p>
            <a:pPr marL="914400" lvl="1" indent="-457200">
              <a:buFont typeface="+mj-lt"/>
              <a:buAutoNum type="alphaLcPeriod"/>
            </a:pPr>
            <a:r>
              <a:rPr lang="en-US" dirty="0"/>
              <a:t>Tremor improves with action</a:t>
            </a:r>
          </a:p>
          <a:p>
            <a:pPr marL="914400" lvl="1" indent="-457200">
              <a:buFont typeface="+mj-lt"/>
              <a:buAutoNum type="alphaLcPeriod"/>
            </a:pPr>
            <a:r>
              <a:rPr lang="en-US" dirty="0"/>
              <a:t>Cogwheel rigidity</a:t>
            </a:r>
          </a:p>
          <a:p>
            <a:pPr marL="914400" lvl="1" indent="-457200">
              <a:buFont typeface="+mj-lt"/>
              <a:buAutoNum type="alphaLcPeriod"/>
            </a:pPr>
            <a:r>
              <a:rPr lang="en-US" dirty="0"/>
              <a:t>Responds well to dopamine therapy</a:t>
            </a:r>
          </a:p>
          <a:p>
            <a:pPr marL="914400" lvl="1" indent="-457200">
              <a:buFont typeface="+mj-lt"/>
              <a:buAutoNum type="alphaLcPeriod"/>
            </a:pPr>
            <a:r>
              <a:rPr lang="en-US" dirty="0">
                <a:solidFill>
                  <a:srgbClr val="FF0000"/>
                </a:solidFill>
              </a:rPr>
              <a:t>Early gait instability</a:t>
            </a:r>
          </a:p>
          <a:p>
            <a:r>
              <a:rPr lang="en-US" b="1" dirty="0"/>
              <a:t>Which of the following suggests that a patient may have a diagnosis other than Parkinson disease</a:t>
            </a:r>
            <a:r>
              <a:rPr lang="en-US" dirty="0"/>
              <a:t>: </a:t>
            </a:r>
          </a:p>
          <a:p>
            <a:pPr marL="914400" lvl="1" indent="-457200">
              <a:buFont typeface="+mj-lt"/>
              <a:buAutoNum type="alphaLcPeriod"/>
            </a:pPr>
            <a:r>
              <a:rPr lang="en-US" dirty="0"/>
              <a:t>Resting  tremor</a:t>
            </a:r>
          </a:p>
          <a:p>
            <a:pPr marL="914400" lvl="1" indent="-457200">
              <a:buFont typeface="+mj-lt"/>
              <a:buAutoNum type="alphaLcPeriod"/>
            </a:pPr>
            <a:r>
              <a:rPr lang="en-US" dirty="0"/>
              <a:t>Tremor improves with action</a:t>
            </a:r>
          </a:p>
          <a:p>
            <a:pPr marL="914400" lvl="1" indent="-457200">
              <a:buFont typeface="+mj-lt"/>
              <a:buAutoNum type="alphaLcPeriod"/>
            </a:pPr>
            <a:r>
              <a:rPr lang="en-US" dirty="0">
                <a:solidFill>
                  <a:srgbClr val="FF0000"/>
                </a:solidFill>
              </a:rPr>
              <a:t>Urine incontinence </a:t>
            </a:r>
          </a:p>
          <a:p>
            <a:pPr marL="914400" lvl="1" indent="-457200">
              <a:buFont typeface="+mj-lt"/>
              <a:buAutoNum type="alphaLcPeriod"/>
            </a:pPr>
            <a:r>
              <a:rPr lang="en-US" dirty="0"/>
              <a:t>Cogwheel rigidity</a:t>
            </a:r>
          </a:p>
          <a:p>
            <a:pPr marL="914400" lvl="1" indent="-457200">
              <a:buFont typeface="+mj-lt"/>
              <a:buAutoNum type="alphaLcPeriod"/>
            </a:pPr>
            <a:r>
              <a:rPr lang="en-US" dirty="0"/>
              <a:t>Asymmetric tremor</a:t>
            </a:r>
            <a:endParaRPr lang="en-US" dirty="0">
              <a:solidFill>
                <a:srgbClr val="FF0000"/>
              </a:solidFill>
            </a:endParaRPr>
          </a:p>
        </p:txBody>
      </p:sp>
      <p:sp>
        <p:nvSpPr>
          <p:cNvPr id="6" name="TextBox 5">
            <a:extLst>
              <a:ext uri="{FF2B5EF4-FFF2-40B4-BE49-F238E27FC236}">
                <a16:creationId xmlns:a16="http://schemas.microsoft.com/office/drawing/2014/main" id="{30441A66-466B-6A3E-E681-56040D02DA71}"/>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10" name="TextBox 9">
            <a:extLst>
              <a:ext uri="{FF2B5EF4-FFF2-40B4-BE49-F238E27FC236}">
                <a16:creationId xmlns:a16="http://schemas.microsoft.com/office/drawing/2014/main" id="{9D7ED76B-1B53-8804-52DE-40C652402B93}"/>
              </a:ext>
            </a:extLst>
          </p:cNvPr>
          <p:cNvSpPr txBox="1"/>
          <p:nvPr/>
        </p:nvSpPr>
        <p:spPr>
          <a:xfrm>
            <a:off x="46655" y="133597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4" name="TextBox 3">
            <a:extLst>
              <a:ext uri="{FF2B5EF4-FFF2-40B4-BE49-F238E27FC236}">
                <a16:creationId xmlns:a16="http://schemas.microsoft.com/office/drawing/2014/main" id="{89F86545-C5E4-012F-B8BA-248397E9644E}"/>
              </a:ext>
            </a:extLst>
          </p:cNvPr>
          <p:cNvSpPr txBox="1"/>
          <p:nvPr/>
        </p:nvSpPr>
        <p:spPr>
          <a:xfrm>
            <a:off x="48276" y="372153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38324242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9008-4C77-1FE0-8669-906C7B0348E2}"/>
              </a:ext>
            </a:extLst>
          </p:cNvPr>
          <p:cNvSpPr>
            <a:spLocks noGrp="1"/>
          </p:cNvSpPr>
          <p:nvPr>
            <p:ph type="ctrTitle"/>
          </p:nvPr>
        </p:nvSpPr>
        <p:spPr/>
        <p:txBody>
          <a:bodyPr>
            <a:normAutofit fontScale="90000"/>
          </a:bodyPr>
          <a:lstStyle/>
          <a:p>
            <a:r>
              <a:rPr lang="en-US" sz="6000" dirty="0"/>
              <a:t>Huntington disease</a:t>
            </a:r>
            <a:endParaRPr lang="en-US" dirty="0"/>
          </a:p>
        </p:txBody>
      </p:sp>
      <p:sp>
        <p:nvSpPr>
          <p:cNvPr id="3" name="Subtitle 2">
            <a:extLst>
              <a:ext uri="{FF2B5EF4-FFF2-40B4-BE49-F238E27FC236}">
                <a16:creationId xmlns:a16="http://schemas.microsoft.com/office/drawing/2014/main" id="{D2B305AB-B9A8-32A7-06FA-BB019AE058F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53590723"/>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66CAC0-EDC8-A7B4-3EEE-3D4D904277D3}"/>
              </a:ext>
            </a:extLst>
          </p:cNvPr>
          <p:cNvSpPr>
            <a:spLocks noGrp="1"/>
          </p:cNvSpPr>
          <p:nvPr>
            <p:ph type="title"/>
          </p:nvPr>
        </p:nvSpPr>
        <p:spPr/>
        <p:txBody>
          <a:bodyPr/>
          <a:lstStyle/>
          <a:p>
            <a:r>
              <a:rPr lang="en-US" sz="4400" dirty="0"/>
              <a:t>Huntington disease</a:t>
            </a:r>
            <a:endParaRPr lang="en-US" dirty="0"/>
          </a:p>
        </p:txBody>
      </p:sp>
      <p:sp>
        <p:nvSpPr>
          <p:cNvPr id="5" name="Content Placeholder 4">
            <a:extLst>
              <a:ext uri="{FF2B5EF4-FFF2-40B4-BE49-F238E27FC236}">
                <a16:creationId xmlns:a16="http://schemas.microsoft.com/office/drawing/2014/main" id="{3EF91412-802E-5AFC-F9E4-B356E8608230}"/>
              </a:ext>
            </a:extLst>
          </p:cNvPr>
          <p:cNvSpPr>
            <a:spLocks noGrp="1"/>
          </p:cNvSpPr>
          <p:nvPr>
            <p:ph idx="1"/>
          </p:nvPr>
        </p:nvSpPr>
        <p:spPr/>
        <p:txBody>
          <a:bodyPr>
            <a:normAutofit/>
          </a:bodyPr>
          <a:lstStyle/>
          <a:p>
            <a:r>
              <a:rPr lang="en-US" b="1" dirty="0"/>
              <a:t>Description</a:t>
            </a:r>
            <a:r>
              <a:rPr lang="en-US" dirty="0"/>
              <a:t>:</a:t>
            </a:r>
          </a:p>
          <a:p>
            <a:pPr lvl="1"/>
            <a:r>
              <a:rPr lang="en-US" dirty="0"/>
              <a:t>Autosomal dominant trinucleotide (CAG)</a:t>
            </a:r>
            <a:r>
              <a:rPr lang="en-US" baseline="-25000" dirty="0"/>
              <a:t>n</a:t>
            </a:r>
            <a:r>
              <a:rPr lang="en-US" dirty="0"/>
              <a:t> repeat expansion in the huntingtin (HTT) gene on chromosome 4. </a:t>
            </a:r>
          </a:p>
          <a:p>
            <a:pPr lvl="1"/>
            <a:r>
              <a:rPr lang="en-US" dirty="0"/>
              <a:t>Symptoms manifest between ages 20 and 50: chorea, athetosis, aggression, depression, dementia (sometimes initially mistaken for substance abuse).</a:t>
            </a:r>
          </a:p>
          <a:p>
            <a:pPr lvl="1"/>
            <a:r>
              <a:rPr lang="en-US" dirty="0"/>
              <a:t>Anticipation results from expansion of CAG repeats. </a:t>
            </a:r>
          </a:p>
          <a:p>
            <a:pPr lvl="1"/>
            <a:r>
              <a:rPr lang="en-US" dirty="0"/>
              <a:t>Caudate loses ACh and GABA.</a:t>
            </a:r>
          </a:p>
          <a:p>
            <a:r>
              <a:rPr lang="en-US" b="1" dirty="0"/>
              <a:t>Histologic &amp; gross findings</a:t>
            </a:r>
            <a:r>
              <a:rPr lang="en-US" dirty="0"/>
              <a:t>:</a:t>
            </a:r>
          </a:p>
          <a:p>
            <a:pPr lvl="1"/>
            <a:r>
              <a:rPr lang="en-US" dirty="0"/>
              <a:t>Atrophy of caudate and putamen with ex vacuo ventriculomegaly.</a:t>
            </a:r>
          </a:p>
          <a:p>
            <a:pPr lvl="1"/>
            <a:r>
              <a:rPr lang="en-US" dirty="0">
                <a:latin typeface="Arial" panose="020B0604020202020204" pitchFamily="34" charset="0"/>
                <a:cs typeface="Arial" panose="020B0604020202020204" pitchFamily="34" charset="0"/>
              </a:rPr>
              <a:t>↑</a:t>
            </a:r>
            <a:r>
              <a:rPr lang="en-US" dirty="0"/>
              <a:t> dopamine, </a:t>
            </a:r>
            <a:r>
              <a:rPr lang="en-US" dirty="0">
                <a:latin typeface="Arial" panose="020B0604020202020204" pitchFamily="34" charset="0"/>
                <a:cs typeface="Arial" panose="020B0604020202020204" pitchFamily="34" charset="0"/>
              </a:rPr>
              <a:t>↓ </a:t>
            </a:r>
            <a:r>
              <a:rPr lang="en-US" dirty="0"/>
              <a:t>GABA, </a:t>
            </a:r>
            <a:r>
              <a:rPr lang="en-US" dirty="0">
                <a:latin typeface="Arial" panose="020B0604020202020204" pitchFamily="34" charset="0"/>
                <a:cs typeface="Arial" panose="020B0604020202020204" pitchFamily="34" charset="0"/>
              </a:rPr>
              <a:t>↓</a:t>
            </a:r>
            <a:r>
              <a:rPr lang="en-US" dirty="0"/>
              <a:t> ACh in brain. </a:t>
            </a:r>
          </a:p>
          <a:p>
            <a:pPr lvl="1"/>
            <a:r>
              <a:rPr lang="en-US" dirty="0"/>
              <a:t>Neuronal death via NMDA-R binding and glutamate excitotoxicity</a:t>
            </a:r>
          </a:p>
        </p:txBody>
      </p:sp>
      <p:sp>
        <p:nvSpPr>
          <p:cNvPr id="6" name="TextBox 5">
            <a:extLst>
              <a:ext uri="{FF2B5EF4-FFF2-40B4-BE49-F238E27FC236}">
                <a16:creationId xmlns:a16="http://schemas.microsoft.com/office/drawing/2014/main" id="{B1E8970B-755F-DB70-3856-942DFD67579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5252343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B3BC5-A185-7E60-826A-0C52A9297E80}"/>
              </a:ext>
            </a:extLst>
          </p:cNvPr>
          <p:cNvSpPr>
            <a:spLocks noGrp="1"/>
          </p:cNvSpPr>
          <p:nvPr>
            <p:ph type="ctrTitle"/>
          </p:nvPr>
        </p:nvSpPr>
        <p:spPr/>
        <p:txBody>
          <a:bodyPr>
            <a:normAutofit fontScale="90000"/>
          </a:bodyPr>
          <a:lstStyle/>
          <a:p>
            <a:r>
              <a:rPr lang="en-US" dirty="0"/>
              <a:t>Wilson disease</a:t>
            </a:r>
          </a:p>
        </p:txBody>
      </p:sp>
      <p:sp>
        <p:nvSpPr>
          <p:cNvPr id="3" name="Subtitle 2">
            <a:extLst>
              <a:ext uri="{FF2B5EF4-FFF2-40B4-BE49-F238E27FC236}">
                <a16:creationId xmlns:a16="http://schemas.microsoft.com/office/drawing/2014/main" id="{6DCFE053-4500-6979-CED7-4627063EA5B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4273319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5DB97-D3BC-AF3C-C17D-C7613B6558D5}"/>
              </a:ext>
            </a:extLst>
          </p:cNvPr>
          <p:cNvSpPr>
            <a:spLocks noGrp="1"/>
          </p:cNvSpPr>
          <p:nvPr>
            <p:ph type="title"/>
          </p:nvPr>
        </p:nvSpPr>
        <p:spPr/>
        <p:txBody>
          <a:bodyPr/>
          <a:lstStyle/>
          <a:p>
            <a:r>
              <a:rPr lang="en-US" dirty="0"/>
              <a:t>MCQ – Wilson disease</a:t>
            </a:r>
          </a:p>
        </p:txBody>
      </p:sp>
      <p:sp>
        <p:nvSpPr>
          <p:cNvPr id="3" name="Content Placeholder 2">
            <a:extLst>
              <a:ext uri="{FF2B5EF4-FFF2-40B4-BE49-F238E27FC236}">
                <a16:creationId xmlns:a16="http://schemas.microsoft.com/office/drawing/2014/main" id="{B7FAC009-04E7-82AA-57D0-EF64E3B6E378}"/>
              </a:ext>
            </a:extLst>
          </p:cNvPr>
          <p:cNvSpPr>
            <a:spLocks noGrp="1"/>
          </p:cNvSpPr>
          <p:nvPr>
            <p:ph idx="1"/>
          </p:nvPr>
        </p:nvSpPr>
        <p:spPr/>
        <p:txBody>
          <a:bodyPr>
            <a:normAutofit/>
          </a:bodyPr>
          <a:lstStyle/>
          <a:p>
            <a:r>
              <a:rPr lang="en-US" b="1" dirty="0"/>
              <a:t>Choose the incorrect statement:</a:t>
            </a:r>
          </a:p>
          <a:p>
            <a:pPr marL="914400" lvl="1" indent="-457200">
              <a:buFont typeface="+mj-lt"/>
              <a:buAutoNum type="alphaLcPeriod"/>
            </a:pPr>
            <a:r>
              <a:rPr lang="en-US" dirty="0"/>
              <a:t>Huntington disease onset is between 35 and 50 </a:t>
            </a:r>
          </a:p>
          <a:p>
            <a:pPr marL="914400" lvl="1" indent="-457200">
              <a:buFont typeface="+mj-lt"/>
              <a:buAutoNum type="alphaLcPeriod"/>
            </a:pPr>
            <a:r>
              <a:rPr lang="en-US" dirty="0"/>
              <a:t>Huntington disease is usually associated with caudate atrophy and brain atrophy </a:t>
            </a:r>
          </a:p>
          <a:p>
            <a:pPr marL="914400" lvl="1" indent="-457200">
              <a:buFont typeface="+mj-lt"/>
              <a:buAutoNum type="alphaLcPeriod"/>
            </a:pPr>
            <a:r>
              <a:rPr lang="en-US" dirty="0"/>
              <a:t>Wilson disease is inherited as autosomal recessive </a:t>
            </a:r>
          </a:p>
          <a:p>
            <a:pPr marL="914400" lvl="1" indent="-457200">
              <a:buFont typeface="+mj-lt"/>
              <a:buAutoNum type="alphaLcPeriod"/>
            </a:pPr>
            <a:r>
              <a:rPr lang="en-US" dirty="0">
                <a:solidFill>
                  <a:srgbClr val="FF0000"/>
                </a:solidFill>
              </a:rPr>
              <a:t>Wilson disease is associated with high plasma copper and ceruloplasmin </a:t>
            </a:r>
          </a:p>
          <a:p>
            <a:pPr marL="914400" lvl="1" indent="-457200">
              <a:buFont typeface="+mj-lt"/>
              <a:buAutoNum type="alphaLcPeriod"/>
            </a:pPr>
            <a:r>
              <a:rPr lang="en-US" dirty="0"/>
              <a:t>Friedreich's ataxia is inherited as autosomal recessive</a:t>
            </a:r>
          </a:p>
          <a:p>
            <a:r>
              <a:rPr lang="en-US" b="1" dirty="0"/>
              <a:t>Which of the following is Autosomal dominant ?</a:t>
            </a:r>
          </a:p>
          <a:p>
            <a:pPr marL="914400" lvl="1" indent="-457200">
              <a:buFont typeface="+mj-lt"/>
              <a:buAutoNum type="alphaLcPeriod"/>
            </a:pPr>
            <a:r>
              <a:rPr lang="en-US" dirty="0">
                <a:solidFill>
                  <a:srgbClr val="FF0000"/>
                </a:solidFill>
              </a:rPr>
              <a:t>Tuberous sclerosis</a:t>
            </a:r>
          </a:p>
          <a:p>
            <a:pPr marL="914400" lvl="1" indent="-457200">
              <a:buFont typeface="+mj-lt"/>
              <a:buAutoNum type="alphaLcPeriod"/>
            </a:pPr>
            <a:r>
              <a:rPr lang="en-US" dirty="0"/>
              <a:t>Wilson disease</a:t>
            </a:r>
          </a:p>
          <a:p>
            <a:pPr marL="914400" lvl="1" indent="-457200">
              <a:buFont typeface="+mj-lt"/>
              <a:buAutoNum type="alphaLcPeriod"/>
            </a:pPr>
            <a:r>
              <a:rPr lang="en-US" dirty="0"/>
              <a:t>Gaucher disease</a:t>
            </a:r>
          </a:p>
          <a:p>
            <a:pPr marL="914400" lvl="1" indent="-457200">
              <a:buFont typeface="+mj-lt"/>
              <a:buAutoNum type="alphaLcPeriod"/>
            </a:pPr>
            <a:r>
              <a:rPr lang="en-US" dirty="0"/>
              <a:t>phenylketonuria</a:t>
            </a:r>
          </a:p>
        </p:txBody>
      </p:sp>
      <p:sp>
        <p:nvSpPr>
          <p:cNvPr id="4" name="TextBox 3">
            <a:extLst>
              <a:ext uri="{FF2B5EF4-FFF2-40B4-BE49-F238E27FC236}">
                <a16:creationId xmlns:a16="http://schemas.microsoft.com/office/drawing/2014/main" id="{C5A15315-636B-1C0A-4E26-77BEF1787D71}"/>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فاينل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60256550"/>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1225B9-3EA9-3F01-B219-B27806232EEC}"/>
              </a:ext>
            </a:extLst>
          </p:cNvPr>
          <p:cNvSpPr>
            <a:spLocks noGrp="1"/>
          </p:cNvSpPr>
          <p:nvPr>
            <p:ph type="ctrTitle"/>
          </p:nvPr>
        </p:nvSpPr>
        <p:spPr>
          <a:xfrm>
            <a:off x="1524000" y="4633416"/>
            <a:ext cx="9144000" cy="1483525"/>
          </a:xfrm>
        </p:spPr>
        <p:txBody>
          <a:bodyPr>
            <a:normAutofit fontScale="90000"/>
          </a:bodyPr>
          <a:lstStyle/>
          <a:p>
            <a:r>
              <a:rPr lang="en-US" dirty="0"/>
              <a:t>Subacute combined degeneration</a:t>
            </a:r>
          </a:p>
        </p:txBody>
      </p:sp>
    </p:spTree>
    <p:extLst>
      <p:ext uri="{BB962C8B-B14F-4D97-AF65-F5344CB8AC3E}">
        <p14:creationId xmlns:p14="http://schemas.microsoft.com/office/powerpoint/2010/main" val="3573866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D7A49-876B-D90E-B5D8-19E0D91453C5}"/>
              </a:ext>
            </a:extLst>
          </p:cNvPr>
          <p:cNvSpPr>
            <a:spLocks noGrp="1"/>
          </p:cNvSpPr>
          <p:nvPr>
            <p:ph type="title"/>
          </p:nvPr>
        </p:nvSpPr>
        <p:spPr/>
        <p:txBody>
          <a:bodyPr/>
          <a:lstStyle/>
          <a:p>
            <a:r>
              <a:rPr lang="en-US" dirty="0"/>
              <a:t>Motor symptoms 2</a:t>
            </a:r>
          </a:p>
        </p:txBody>
      </p:sp>
      <p:sp>
        <p:nvSpPr>
          <p:cNvPr id="3" name="Content Placeholder 2">
            <a:extLst>
              <a:ext uri="{FF2B5EF4-FFF2-40B4-BE49-F238E27FC236}">
                <a16:creationId xmlns:a16="http://schemas.microsoft.com/office/drawing/2014/main" id="{7C452C98-F445-DB18-DB70-8F3DC876AFA1}"/>
              </a:ext>
            </a:extLst>
          </p:cNvPr>
          <p:cNvSpPr>
            <a:spLocks noGrp="1"/>
          </p:cNvSpPr>
          <p:nvPr>
            <p:ph idx="1"/>
          </p:nvPr>
        </p:nvSpPr>
        <p:spPr>
          <a:xfrm>
            <a:off x="701040" y="1242836"/>
            <a:ext cx="10789920" cy="5303520"/>
          </a:xfrm>
        </p:spPr>
        <p:txBody>
          <a:bodyPr>
            <a:normAutofit/>
          </a:bodyPr>
          <a:lstStyle/>
          <a:p>
            <a:pPr marL="514350" indent="-514350">
              <a:buFont typeface="+mj-lt"/>
              <a:buAutoNum type="arabicPeriod" startAt="7"/>
            </a:pPr>
            <a:r>
              <a:rPr lang="en-US" sz="2600" b="1" dirty="0">
                <a:solidFill>
                  <a:srgbClr val="FF0000"/>
                </a:solidFill>
              </a:rPr>
              <a:t>Dystonia</a:t>
            </a:r>
            <a:r>
              <a:rPr lang="en-US" sz="2600" dirty="0">
                <a:solidFill>
                  <a:srgbClr val="FF0000"/>
                </a:solidFill>
              </a:rPr>
              <a:t>: Sustained, involuntary muscle contractions</a:t>
            </a:r>
          </a:p>
          <a:p>
            <a:pPr lvl="1"/>
            <a:r>
              <a:rPr lang="en-US" dirty="0"/>
              <a:t>Usually primary but can be secondary to drugs (chlorpromazine)</a:t>
            </a:r>
          </a:p>
          <a:p>
            <a:pPr lvl="1"/>
            <a:r>
              <a:rPr lang="en-US" dirty="0"/>
              <a:t>Examples: Writer’s cramp, blepharospasm, torticollis.</a:t>
            </a:r>
            <a:endParaRPr lang="en-US" b="1" dirty="0">
              <a:solidFill>
                <a:srgbClr val="FF0000"/>
              </a:solidFill>
            </a:endParaRPr>
          </a:p>
          <a:p>
            <a:pPr marL="514350" indent="-514350">
              <a:buFont typeface="+mj-lt"/>
              <a:buAutoNum type="arabicPeriod" startAt="7"/>
            </a:pPr>
            <a:r>
              <a:rPr lang="en-US" sz="2600" b="1" dirty="0">
                <a:solidFill>
                  <a:srgbClr val="FF0000"/>
                </a:solidFill>
              </a:rPr>
              <a:t>Hemiballismus</a:t>
            </a:r>
            <a:r>
              <a:rPr lang="en-US" sz="2600" dirty="0">
                <a:solidFill>
                  <a:srgbClr val="FF0000"/>
                </a:solidFill>
              </a:rPr>
              <a:t>: Sudden, wild flailing of one side of the body</a:t>
            </a:r>
          </a:p>
          <a:p>
            <a:pPr lvl="1"/>
            <a:r>
              <a:rPr lang="en-US" dirty="0"/>
              <a:t>Contralateral subthalamic nucleus (</a:t>
            </a:r>
            <a:r>
              <a:rPr lang="en-US" dirty="0" err="1"/>
              <a:t>eg</a:t>
            </a:r>
            <a:r>
              <a:rPr lang="en-US" dirty="0"/>
              <a:t>, lacunar stroke) lesion</a:t>
            </a:r>
          </a:p>
          <a:p>
            <a:pPr marL="514350" indent="-514350">
              <a:buFont typeface="+mj-lt"/>
              <a:buAutoNum type="arabicPeriod" startAt="7"/>
            </a:pPr>
            <a:r>
              <a:rPr lang="en-US" sz="2600" b="1" dirty="0">
                <a:solidFill>
                  <a:srgbClr val="FF0000"/>
                </a:solidFill>
              </a:rPr>
              <a:t>Myoclonus</a:t>
            </a:r>
            <a:r>
              <a:rPr lang="en-US" sz="2600" dirty="0">
                <a:solidFill>
                  <a:srgbClr val="FF0000"/>
                </a:solidFill>
              </a:rPr>
              <a:t>: Sudden, brief, uncontrolled muscle contraction</a:t>
            </a:r>
          </a:p>
          <a:p>
            <a:pPr lvl="1"/>
            <a:r>
              <a:rPr lang="en-US" dirty="0"/>
              <a:t>Sen in multiple sclerosis, Parkinson’s, Alzheimer, encephalitis, epilepsy, disc prolapse</a:t>
            </a:r>
          </a:p>
          <a:p>
            <a:pPr marL="514350" indent="-514350">
              <a:buFont typeface="+mj-lt"/>
              <a:buAutoNum type="arabicPeriod" startAt="7"/>
            </a:pPr>
            <a:r>
              <a:rPr lang="en-US" sz="2600" b="1" dirty="0"/>
              <a:t>Tic disorder</a:t>
            </a:r>
            <a:r>
              <a:rPr lang="en-US" sz="2600" dirty="0"/>
              <a:t>: Repetitive, sudden </a:t>
            </a:r>
            <a:r>
              <a:rPr lang="en-US" sz="2600" dirty="0">
                <a:solidFill>
                  <a:srgbClr val="FF0000"/>
                </a:solidFill>
              </a:rPr>
              <a:t>semi-voluntary movement</a:t>
            </a:r>
            <a:r>
              <a:rPr lang="en-US" sz="2600" dirty="0"/>
              <a:t> of a muscle or group of muscles, the patient can inhibit it but not for long time</a:t>
            </a:r>
          </a:p>
          <a:p>
            <a:pPr marL="514350" indent="-514350">
              <a:buFont typeface="+mj-lt"/>
              <a:buAutoNum type="arabicPeriod" startAt="7"/>
            </a:pPr>
            <a:r>
              <a:rPr lang="en-US" sz="2600" b="1" dirty="0"/>
              <a:t>Tourette syndrome</a:t>
            </a:r>
            <a:r>
              <a:rPr lang="en-US" sz="2600" dirty="0"/>
              <a:t>: Multiple motor tics with at least one phonic tic that start during childhood</a:t>
            </a:r>
          </a:p>
        </p:txBody>
      </p:sp>
      <p:sp>
        <p:nvSpPr>
          <p:cNvPr id="5" name="TextBox 4">
            <a:extLst>
              <a:ext uri="{FF2B5EF4-FFF2-40B4-BE49-F238E27FC236}">
                <a16:creationId xmlns:a16="http://schemas.microsoft.com/office/drawing/2014/main" id="{C472FF97-10CE-05F3-181A-C1059FD1BCD8}"/>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62EB74FA-55D1-3EAA-3AF4-352ED6BB437C}"/>
              </a:ext>
            </a:extLst>
          </p:cNvPr>
          <p:cNvSpPr txBox="1"/>
          <p:nvPr/>
        </p:nvSpPr>
        <p:spPr>
          <a:xfrm>
            <a:off x="0" y="1296250"/>
            <a:ext cx="740664" cy="276999"/>
          </a:xfrm>
          <a:prstGeom prst="rect">
            <a:avLst/>
          </a:prstGeom>
          <a:noFill/>
          <a:ln>
            <a:solidFill>
              <a:srgbClr val="FF0000"/>
            </a:solidFill>
          </a:ln>
        </p:spPr>
        <p:txBody>
          <a:bodyPr wrap="square" rtlCol="0">
            <a:spAutoFit/>
          </a:bodyPr>
          <a:lstStyle/>
          <a:p>
            <a:pPr algn="ctr" rtl="1"/>
            <a:r>
              <a:rPr lang="ar-JO" sz="1200" b="1" dirty="0">
                <a:solidFill>
                  <a:srgbClr val="FF0000"/>
                </a:solidFill>
              </a:rPr>
              <a:t>سنوات (</a:t>
            </a:r>
            <a:r>
              <a:rPr lang="en-US" sz="1200" b="1" dirty="0">
                <a:solidFill>
                  <a:srgbClr val="FF0000"/>
                </a:solidFill>
              </a:rPr>
              <a:t>2</a:t>
            </a:r>
            <a:r>
              <a:rPr lang="ar-JO" sz="1200" b="1" dirty="0">
                <a:solidFill>
                  <a:srgbClr val="FF0000"/>
                </a:solidFill>
              </a:rPr>
              <a:t>)</a:t>
            </a:r>
            <a:endParaRPr lang="en-US" sz="1200" b="1" dirty="0">
              <a:solidFill>
                <a:srgbClr val="FF0000"/>
              </a:solidFill>
            </a:endParaRPr>
          </a:p>
        </p:txBody>
      </p:sp>
      <p:sp>
        <p:nvSpPr>
          <p:cNvPr id="9" name="TextBox 8">
            <a:extLst>
              <a:ext uri="{FF2B5EF4-FFF2-40B4-BE49-F238E27FC236}">
                <a16:creationId xmlns:a16="http://schemas.microsoft.com/office/drawing/2014/main" id="{0E109E78-B0AF-7A5A-6605-F89F0992FFBF}"/>
              </a:ext>
            </a:extLst>
          </p:cNvPr>
          <p:cNvSpPr txBox="1"/>
          <p:nvPr/>
        </p:nvSpPr>
        <p:spPr>
          <a:xfrm>
            <a:off x="0" y="2574541"/>
            <a:ext cx="740664" cy="276999"/>
          </a:xfrm>
          <a:prstGeom prst="rect">
            <a:avLst/>
          </a:prstGeom>
          <a:noFill/>
          <a:ln>
            <a:solidFill>
              <a:srgbClr val="FF0000"/>
            </a:solidFill>
          </a:ln>
        </p:spPr>
        <p:txBody>
          <a:bodyPr wrap="square" rtlCol="0">
            <a:spAutoFit/>
          </a:bodyPr>
          <a:lstStyle/>
          <a:p>
            <a:pPr algn="ctr" rtl="1"/>
            <a:r>
              <a:rPr lang="ar-JO" sz="1200" b="1" dirty="0">
                <a:solidFill>
                  <a:srgbClr val="FF0000"/>
                </a:solidFill>
              </a:rPr>
              <a:t>سنوات (</a:t>
            </a:r>
            <a:r>
              <a:rPr lang="en-US" sz="1200" b="1" dirty="0">
                <a:solidFill>
                  <a:srgbClr val="FF0000"/>
                </a:solidFill>
              </a:rPr>
              <a:t>1</a:t>
            </a:r>
            <a:r>
              <a:rPr lang="ar-JO" sz="1200" b="1" dirty="0">
                <a:solidFill>
                  <a:srgbClr val="FF0000"/>
                </a:solidFill>
              </a:rPr>
              <a:t>)</a:t>
            </a:r>
            <a:endParaRPr lang="en-US" sz="1200" b="1" dirty="0">
              <a:solidFill>
                <a:srgbClr val="FF0000"/>
              </a:solidFill>
            </a:endParaRPr>
          </a:p>
        </p:txBody>
      </p:sp>
      <p:sp>
        <p:nvSpPr>
          <p:cNvPr id="11" name="TextBox 10">
            <a:extLst>
              <a:ext uri="{FF2B5EF4-FFF2-40B4-BE49-F238E27FC236}">
                <a16:creationId xmlns:a16="http://schemas.microsoft.com/office/drawing/2014/main" id="{CD9B3604-B850-483D-1A63-9A6B5CE6C791}"/>
              </a:ext>
            </a:extLst>
          </p:cNvPr>
          <p:cNvSpPr txBox="1"/>
          <p:nvPr/>
        </p:nvSpPr>
        <p:spPr>
          <a:xfrm>
            <a:off x="0" y="3460952"/>
            <a:ext cx="740664" cy="276999"/>
          </a:xfrm>
          <a:prstGeom prst="rect">
            <a:avLst/>
          </a:prstGeom>
          <a:noFill/>
          <a:ln>
            <a:solidFill>
              <a:srgbClr val="FF0000"/>
            </a:solidFill>
          </a:ln>
        </p:spPr>
        <p:txBody>
          <a:bodyPr wrap="square" rtlCol="0">
            <a:spAutoFit/>
          </a:bodyPr>
          <a:lstStyle/>
          <a:p>
            <a:pPr algn="ctr" rtl="1"/>
            <a:r>
              <a:rPr lang="ar-JO" sz="1200" b="1" dirty="0">
                <a:solidFill>
                  <a:srgbClr val="FF0000"/>
                </a:solidFill>
              </a:rPr>
              <a:t>سنوات (</a:t>
            </a:r>
            <a:r>
              <a:rPr lang="en-US" sz="1200" b="1" dirty="0">
                <a:solidFill>
                  <a:srgbClr val="FF0000"/>
                </a:solidFill>
              </a:rPr>
              <a:t>3</a:t>
            </a:r>
            <a:r>
              <a:rPr lang="ar-JO" sz="1200" b="1" dirty="0">
                <a:solidFill>
                  <a:srgbClr val="FF0000"/>
                </a:solidFill>
              </a:rPr>
              <a:t>)</a:t>
            </a:r>
            <a:endParaRPr lang="en-US" sz="1200" b="1" dirty="0">
              <a:solidFill>
                <a:srgbClr val="FF0000"/>
              </a:solidFill>
            </a:endParaRPr>
          </a:p>
        </p:txBody>
      </p:sp>
      <p:sp>
        <p:nvSpPr>
          <p:cNvPr id="13" name="TextBox 12">
            <a:extLst>
              <a:ext uri="{FF2B5EF4-FFF2-40B4-BE49-F238E27FC236}">
                <a16:creationId xmlns:a16="http://schemas.microsoft.com/office/drawing/2014/main" id="{40D49EF4-F473-D824-A646-F390669095C1}"/>
              </a:ext>
            </a:extLst>
          </p:cNvPr>
          <p:cNvSpPr txBox="1"/>
          <p:nvPr/>
        </p:nvSpPr>
        <p:spPr>
          <a:xfrm>
            <a:off x="0" y="4664601"/>
            <a:ext cx="740664" cy="276999"/>
          </a:xfrm>
          <a:prstGeom prst="rect">
            <a:avLst/>
          </a:prstGeom>
          <a:noFill/>
          <a:ln>
            <a:solidFill>
              <a:srgbClr val="FF0000"/>
            </a:solidFill>
          </a:ln>
        </p:spPr>
        <p:txBody>
          <a:bodyPr wrap="square" rtlCol="0">
            <a:spAutoFit/>
          </a:bodyPr>
          <a:lstStyle/>
          <a:p>
            <a:pPr algn="ctr" rtl="1"/>
            <a:r>
              <a:rPr lang="ar-JO" sz="1200" b="1" dirty="0">
                <a:solidFill>
                  <a:srgbClr val="FF0000"/>
                </a:solidFill>
              </a:rPr>
              <a:t>سنوات (</a:t>
            </a:r>
            <a:r>
              <a:rPr lang="en-US" sz="1200" b="1" dirty="0">
                <a:solidFill>
                  <a:srgbClr val="FF0000"/>
                </a:solidFill>
              </a:rPr>
              <a:t>1</a:t>
            </a:r>
            <a:r>
              <a:rPr lang="ar-JO" sz="1200" b="1" dirty="0">
                <a:solidFill>
                  <a:srgbClr val="FF0000"/>
                </a:solidFill>
              </a:rPr>
              <a:t>)</a:t>
            </a:r>
            <a:endParaRPr lang="en-US" sz="1200" b="1" dirty="0">
              <a:solidFill>
                <a:srgbClr val="FF0000"/>
              </a:solidFill>
            </a:endParaRPr>
          </a:p>
        </p:txBody>
      </p:sp>
      <p:grpSp>
        <p:nvGrpSpPr>
          <p:cNvPr id="15" name="Group 14">
            <a:extLst>
              <a:ext uri="{FF2B5EF4-FFF2-40B4-BE49-F238E27FC236}">
                <a16:creationId xmlns:a16="http://schemas.microsoft.com/office/drawing/2014/main" id="{5E78DC0C-F524-8462-3D22-B42DEDDE8A2F}"/>
              </a:ext>
            </a:extLst>
          </p:cNvPr>
          <p:cNvGrpSpPr/>
          <p:nvPr/>
        </p:nvGrpSpPr>
        <p:grpSpPr>
          <a:xfrm>
            <a:off x="9706601" y="2073895"/>
            <a:ext cx="1647199" cy="1278290"/>
            <a:chOff x="6207345" y="4034127"/>
            <a:chExt cx="3273573" cy="2540417"/>
          </a:xfrm>
        </p:grpSpPr>
        <p:pic>
          <p:nvPicPr>
            <p:cNvPr id="10" name="Picture 10" descr="Hemiballismus Complicating Stereotactic Thalamotomy">
              <a:extLst>
                <a:ext uri="{FF2B5EF4-FFF2-40B4-BE49-F238E27FC236}">
                  <a16:creationId xmlns:a16="http://schemas.microsoft.com/office/drawing/2014/main" id="{19C83FF9-069C-CBD5-8C9A-BDA7DD2BD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345" y="4034127"/>
              <a:ext cx="3273573" cy="2534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D507964-E79B-875F-E152-1984B9BC48C7}"/>
                </a:ext>
              </a:extLst>
            </p:cNvPr>
            <p:cNvSpPr txBox="1"/>
            <p:nvPr/>
          </p:nvSpPr>
          <p:spPr>
            <a:xfrm>
              <a:off x="6207345" y="6067177"/>
              <a:ext cx="3273573" cy="507367"/>
            </a:xfrm>
            <a:prstGeom prst="rect">
              <a:avLst/>
            </a:prstGeom>
            <a:solidFill>
              <a:schemeClr val="bg1"/>
            </a:solidFill>
          </p:spPr>
          <p:txBody>
            <a:bodyPr wrap="square" rtlCol="0">
              <a:spAutoFit/>
            </a:bodyPr>
            <a:lstStyle/>
            <a:p>
              <a:pPr algn="ctr"/>
              <a:r>
                <a:rPr lang="en-US" sz="1600" b="1" dirty="0">
                  <a:solidFill>
                    <a:srgbClr val="1D5E6D"/>
                  </a:solidFill>
                </a:rPr>
                <a:t>Hemiballismus</a:t>
              </a:r>
            </a:p>
          </p:txBody>
        </p:sp>
      </p:grpSp>
    </p:spTree>
    <p:extLst>
      <p:ext uri="{BB962C8B-B14F-4D97-AF65-F5344CB8AC3E}">
        <p14:creationId xmlns:p14="http://schemas.microsoft.com/office/powerpoint/2010/main" val="1290765289"/>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D4A25-DA50-ED92-FB3B-BB1B77D7A0A4}"/>
              </a:ext>
            </a:extLst>
          </p:cNvPr>
          <p:cNvSpPr>
            <a:spLocks noGrp="1"/>
          </p:cNvSpPr>
          <p:nvPr>
            <p:ph type="title"/>
          </p:nvPr>
        </p:nvSpPr>
        <p:spPr/>
        <p:txBody>
          <a:bodyPr/>
          <a:lstStyle/>
          <a:p>
            <a:r>
              <a:rPr lang="en-US" dirty="0"/>
              <a:t>MCQ – B12 deficiency</a:t>
            </a:r>
          </a:p>
        </p:txBody>
      </p:sp>
      <p:sp>
        <p:nvSpPr>
          <p:cNvPr id="3" name="Content Placeholder 2">
            <a:extLst>
              <a:ext uri="{FF2B5EF4-FFF2-40B4-BE49-F238E27FC236}">
                <a16:creationId xmlns:a16="http://schemas.microsoft.com/office/drawing/2014/main" id="{B7096BB7-70B8-7724-5438-2C0CEBCD3305}"/>
              </a:ext>
            </a:extLst>
          </p:cNvPr>
          <p:cNvSpPr>
            <a:spLocks noGrp="1"/>
          </p:cNvSpPr>
          <p:nvPr>
            <p:ph idx="1"/>
          </p:nvPr>
        </p:nvSpPr>
        <p:spPr/>
        <p:txBody>
          <a:bodyPr/>
          <a:lstStyle/>
          <a:p>
            <a:r>
              <a:rPr lang="en-US" b="1" dirty="0"/>
              <a:t>Which of the following Vit deficiency is associated with subacute degeneration of the cord ?</a:t>
            </a:r>
          </a:p>
          <a:p>
            <a:pPr marL="914400" lvl="1" indent="-457200">
              <a:buFont typeface="+mj-lt"/>
              <a:buAutoNum type="alphaLcPeriod"/>
            </a:pPr>
            <a:r>
              <a:rPr lang="en-US" dirty="0">
                <a:solidFill>
                  <a:srgbClr val="FF0000"/>
                </a:solidFill>
              </a:rPr>
              <a:t>Vit B12 </a:t>
            </a:r>
          </a:p>
          <a:p>
            <a:pPr marL="914400" lvl="1" indent="-457200">
              <a:buFont typeface="+mj-lt"/>
              <a:buAutoNum type="alphaLcPeriod"/>
            </a:pPr>
            <a:r>
              <a:rPr lang="en-US" dirty="0"/>
              <a:t>Vit D </a:t>
            </a:r>
          </a:p>
          <a:p>
            <a:pPr marL="914400" lvl="1" indent="-457200">
              <a:buFont typeface="+mj-lt"/>
              <a:buAutoNum type="alphaLcPeriod"/>
            </a:pPr>
            <a:r>
              <a:rPr lang="en-US" dirty="0"/>
              <a:t>Vit B6 </a:t>
            </a:r>
          </a:p>
          <a:p>
            <a:pPr marL="914400" lvl="1" indent="-457200">
              <a:buFont typeface="+mj-lt"/>
              <a:buAutoNum type="alphaLcPeriod"/>
            </a:pPr>
            <a:r>
              <a:rPr lang="en-US" dirty="0"/>
              <a:t>Vit B1 </a:t>
            </a:r>
          </a:p>
          <a:p>
            <a:pPr marL="914400" lvl="1" indent="-457200">
              <a:buFont typeface="+mj-lt"/>
              <a:buAutoNum type="alphaLcPeriod"/>
            </a:pPr>
            <a:r>
              <a:rPr lang="en-US" dirty="0"/>
              <a:t>Vit C </a:t>
            </a:r>
          </a:p>
        </p:txBody>
      </p:sp>
      <p:sp>
        <p:nvSpPr>
          <p:cNvPr id="4" name="TextBox 3">
            <a:extLst>
              <a:ext uri="{FF2B5EF4-FFF2-40B4-BE49-F238E27FC236}">
                <a16:creationId xmlns:a16="http://schemas.microsoft.com/office/drawing/2014/main" id="{AC9A80EA-9112-D6B0-5F00-C01814D0799F}"/>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فاينل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072384846"/>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ACC8C-160B-108B-BE09-1B02A9B79838}"/>
              </a:ext>
            </a:extLst>
          </p:cNvPr>
          <p:cNvSpPr>
            <a:spLocks noGrp="1"/>
          </p:cNvSpPr>
          <p:nvPr>
            <p:ph type="title"/>
          </p:nvPr>
        </p:nvSpPr>
        <p:spPr/>
        <p:txBody>
          <a:bodyPr/>
          <a:lstStyle/>
          <a:p>
            <a:r>
              <a:rPr lang="en-US" dirty="0"/>
              <a:t>MCQ – B12 deficiency</a:t>
            </a:r>
          </a:p>
        </p:txBody>
      </p:sp>
      <p:sp>
        <p:nvSpPr>
          <p:cNvPr id="3" name="Content Placeholder 2">
            <a:extLst>
              <a:ext uri="{FF2B5EF4-FFF2-40B4-BE49-F238E27FC236}">
                <a16:creationId xmlns:a16="http://schemas.microsoft.com/office/drawing/2014/main" id="{1DE7CFF9-CA08-C55F-6452-D008B2A772FF}"/>
              </a:ext>
            </a:extLst>
          </p:cNvPr>
          <p:cNvSpPr>
            <a:spLocks noGrp="1"/>
          </p:cNvSpPr>
          <p:nvPr>
            <p:ph idx="1"/>
          </p:nvPr>
        </p:nvSpPr>
        <p:spPr/>
        <p:txBody>
          <a:bodyPr/>
          <a:lstStyle/>
          <a:p>
            <a:pPr>
              <a:buFont typeface="Wingdings" panose="05000000000000000000" pitchFamily="2" charset="2"/>
              <a:buChar char="Ø"/>
            </a:pPr>
            <a:r>
              <a:rPr lang="en-US" sz="2600" dirty="0"/>
              <a:t>A 36 years old with a history of gastric bypass. Surgery developed numbness in his legs, later he started to have falls and then urine incontinence. he has reduced vibration and position good power. He has brisk knee reflexes and absent ankle reflexes. </a:t>
            </a:r>
          </a:p>
          <a:p>
            <a:r>
              <a:rPr lang="en-US" b="1" dirty="0"/>
              <a:t>Which of the following vitamin deficiency is the result of his condition ?</a:t>
            </a:r>
          </a:p>
          <a:p>
            <a:pPr marL="914400" lvl="1" indent="-457200">
              <a:buFont typeface="+mj-lt"/>
              <a:buAutoNum type="alphaLcPeriod"/>
            </a:pPr>
            <a:r>
              <a:rPr lang="sv-SE" dirty="0">
                <a:solidFill>
                  <a:srgbClr val="FF0000"/>
                </a:solidFill>
              </a:rPr>
              <a:t>Vit B12</a:t>
            </a:r>
          </a:p>
          <a:p>
            <a:pPr marL="914400" lvl="1" indent="-457200">
              <a:buFont typeface="+mj-lt"/>
              <a:buAutoNum type="alphaLcPeriod"/>
            </a:pPr>
            <a:r>
              <a:rPr lang="sv-SE" dirty="0"/>
              <a:t>Vit D</a:t>
            </a:r>
          </a:p>
          <a:p>
            <a:pPr marL="914400" lvl="1" indent="-457200">
              <a:buFont typeface="+mj-lt"/>
              <a:buAutoNum type="alphaLcPeriod"/>
            </a:pPr>
            <a:r>
              <a:rPr lang="sv-SE" dirty="0"/>
              <a:t>Vit B6</a:t>
            </a:r>
          </a:p>
          <a:p>
            <a:pPr marL="914400" lvl="1" indent="-457200">
              <a:buFont typeface="+mj-lt"/>
              <a:buAutoNum type="alphaLcPeriod"/>
            </a:pPr>
            <a:r>
              <a:rPr lang="sv-SE" dirty="0"/>
              <a:t>Vit B1 </a:t>
            </a:r>
          </a:p>
          <a:p>
            <a:pPr marL="914400" lvl="1" indent="-457200">
              <a:buFont typeface="+mj-lt"/>
              <a:buAutoNum type="alphaLcPeriod"/>
            </a:pPr>
            <a:r>
              <a:rPr lang="sv-SE" dirty="0"/>
              <a:t>Vit C</a:t>
            </a:r>
            <a:endParaRPr lang="en-US" dirty="0"/>
          </a:p>
        </p:txBody>
      </p:sp>
      <p:sp>
        <p:nvSpPr>
          <p:cNvPr id="5" name="TextBox 4">
            <a:extLst>
              <a:ext uri="{FF2B5EF4-FFF2-40B4-BE49-F238E27FC236}">
                <a16:creationId xmlns:a16="http://schemas.microsoft.com/office/drawing/2014/main" id="{C88C72F2-96FB-91D5-1B10-4B864E52360F}"/>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err="1">
                <a:solidFill>
                  <a:srgbClr val="FF0000"/>
                </a:solidFill>
              </a:rPr>
              <a:t>فاينل</a:t>
            </a:r>
            <a:r>
              <a:rPr lang="ar-JO" b="1" dirty="0">
                <a:solidFill>
                  <a:srgbClr val="FF0000"/>
                </a:solidFill>
              </a:rPr>
              <a:t>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864669133"/>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urtain, furniture&#10;&#10;Description automatically generated">
            <a:extLst>
              <a:ext uri="{FF2B5EF4-FFF2-40B4-BE49-F238E27FC236}">
                <a16:creationId xmlns:a16="http://schemas.microsoft.com/office/drawing/2014/main" id="{566912A8-7CF1-2F21-D0DE-F50C7769906E}"/>
              </a:ext>
            </a:extLst>
          </p:cNvPr>
          <p:cNvPicPr>
            <a:picLocks noChangeAspect="1"/>
          </p:cNvPicPr>
          <p:nvPr/>
        </p:nvPicPr>
        <p:blipFill rotWithShape="1">
          <a:blip r:embed="rId2">
            <a:extLst>
              <a:ext uri="{28A0092B-C50C-407E-A947-70E740481C1C}">
                <a14:useLocalDpi xmlns:a14="http://schemas.microsoft.com/office/drawing/2010/main" val="0"/>
              </a:ext>
            </a:extLst>
          </a:blip>
          <a:srcRect t="7509" b="2508"/>
          <a:stretch/>
        </p:blipFill>
        <p:spPr>
          <a:xfrm>
            <a:off x="20" y="1282"/>
            <a:ext cx="12191980" cy="6856718"/>
          </a:xfrm>
          <a:prstGeom prst="rect">
            <a:avLst/>
          </a:prstGeom>
        </p:spPr>
      </p:pic>
    </p:spTree>
    <p:extLst>
      <p:ext uri="{BB962C8B-B14F-4D97-AF65-F5344CB8AC3E}">
        <p14:creationId xmlns:p14="http://schemas.microsoft.com/office/powerpoint/2010/main" val="2199262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4AE4-8BAA-A75A-3484-2A23196ACEAD}"/>
              </a:ext>
            </a:extLst>
          </p:cNvPr>
          <p:cNvSpPr>
            <a:spLocks noGrp="1"/>
          </p:cNvSpPr>
          <p:nvPr>
            <p:ph type="title"/>
          </p:nvPr>
        </p:nvSpPr>
        <p:spPr/>
        <p:txBody>
          <a:bodyPr/>
          <a:lstStyle/>
          <a:p>
            <a:r>
              <a:rPr lang="en-US" dirty="0"/>
              <a:t>Motor symptoms 3</a:t>
            </a:r>
          </a:p>
        </p:txBody>
      </p:sp>
      <p:sp>
        <p:nvSpPr>
          <p:cNvPr id="3" name="Content Placeholder 2">
            <a:extLst>
              <a:ext uri="{FF2B5EF4-FFF2-40B4-BE49-F238E27FC236}">
                <a16:creationId xmlns:a16="http://schemas.microsoft.com/office/drawing/2014/main" id="{6BAABD5A-867B-156E-8833-2B158ABEF148}"/>
              </a:ext>
            </a:extLst>
          </p:cNvPr>
          <p:cNvSpPr>
            <a:spLocks noGrp="1"/>
          </p:cNvSpPr>
          <p:nvPr>
            <p:ph idx="1"/>
          </p:nvPr>
        </p:nvSpPr>
        <p:spPr>
          <a:xfrm>
            <a:off x="702849" y="1237291"/>
            <a:ext cx="10786303" cy="5350121"/>
          </a:xfrm>
        </p:spPr>
        <p:txBody>
          <a:bodyPr>
            <a:normAutofit/>
          </a:bodyPr>
          <a:lstStyle/>
          <a:p>
            <a:pPr marL="514350" indent="-514350">
              <a:buFont typeface="+mj-lt"/>
              <a:buAutoNum type="arabicPeriod" startAt="12"/>
            </a:pPr>
            <a:r>
              <a:rPr lang="en-US" sz="2600" b="1" dirty="0">
                <a:solidFill>
                  <a:srgbClr val="FF0000"/>
                </a:solidFill>
              </a:rPr>
              <a:t>Akinesia</a:t>
            </a:r>
            <a:r>
              <a:rPr lang="en-US" sz="2600" dirty="0">
                <a:solidFill>
                  <a:srgbClr val="FF0000"/>
                </a:solidFill>
              </a:rPr>
              <a:t>: inability to initiate movement</a:t>
            </a:r>
            <a:r>
              <a:rPr lang="en-US" sz="2600" dirty="0"/>
              <a:t>, in </a:t>
            </a:r>
            <a:r>
              <a:rPr lang="en-US" sz="2600" dirty="0">
                <a:solidFill>
                  <a:srgbClr val="FF0000"/>
                </a:solidFill>
              </a:rPr>
              <a:t>Parkinsonism</a:t>
            </a:r>
          </a:p>
          <a:p>
            <a:pPr marL="514350" indent="-514350">
              <a:buFont typeface="+mj-lt"/>
              <a:buAutoNum type="arabicPeriod" startAt="12"/>
            </a:pPr>
            <a:r>
              <a:rPr lang="en-US" sz="2600" b="1" dirty="0">
                <a:solidFill>
                  <a:srgbClr val="FF0000"/>
                </a:solidFill>
              </a:rPr>
              <a:t>Bradykinesia</a:t>
            </a:r>
            <a:r>
              <a:rPr lang="en-US" sz="2600" dirty="0">
                <a:solidFill>
                  <a:srgbClr val="FF0000"/>
                </a:solidFill>
              </a:rPr>
              <a:t>: Reduced movement</a:t>
            </a:r>
            <a:r>
              <a:rPr lang="en-US" sz="2600" dirty="0"/>
              <a:t>, in </a:t>
            </a:r>
            <a:r>
              <a:rPr lang="en-US" sz="2600" dirty="0">
                <a:solidFill>
                  <a:srgbClr val="FF0000"/>
                </a:solidFill>
              </a:rPr>
              <a:t>Parkinsonism</a:t>
            </a:r>
            <a:r>
              <a:rPr lang="en-US" sz="2600" dirty="0"/>
              <a:t> and Hypothyroidism</a:t>
            </a:r>
          </a:p>
          <a:p>
            <a:pPr marL="514350" indent="-514350">
              <a:buFont typeface="+mj-lt"/>
              <a:buAutoNum type="arabicPeriod" startAt="12"/>
            </a:pPr>
            <a:r>
              <a:rPr lang="en-US" sz="2600" b="1" dirty="0">
                <a:solidFill>
                  <a:srgbClr val="FF0000"/>
                </a:solidFill>
              </a:rPr>
              <a:t>Cataplexy</a:t>
            </a:r>
            <a:r>
              <a:rPr lang="en-US" sz="2600" dirty="0">
                <a:solidFill>
                  <a:srgbClr val="FF0000"/>
                </a:solidFill>
              </a:rPr>
              <a:t>: general or partial weakness of muscles in response to emotional stimulus </a:t>
            </a:r>
            <a:r>
              <a:rPr lang="en-US" sz="2600" dirty="0"/>
              <a:t>(crying or laughing), in Narcolepsy</a:t>
            </a:r>
          </a:p>
          <a:p>
            <a:pPr marL="514350" indent="-514350">
              <a:buFont typeface="+mj-lt"/>
              <a:buAutoNum type="arabicPeriod" startAt="12"/>
            </a:pPr>
            <a:r>
              <a:rPr lang="en-US" sz="2600" b="1" dirty="0"/>
              <a:t>Freezing phenomenon </a:t>
            </a:r>
            <a:r>
              <a:rPr lang="en-US" sz="2600" dirty="0"/>
              <a:t>in </a:t>
            </a:r>
            <a:r>
              <a:rPr lang="en-US" sz="2600" dirty="0">
                <a:solidFill>
                  <a:srgbClr val="FF0000"/>
                </a:solidFill>
              </a:rPr>
              <a:t>Parkinsonism</a:t>
            </a:r>
          </a:p>
          <a:p>
            <a:pPr marL="514350" indent="-514350">
              <a:buFont typeface="+mj-lt"/>
              <a:buAutoNum type="arabicPeriod" startAt="12"/>
            </a:pPr>
            <a:r>
              <a:rPr lang="en-US" sz="2600" b="1" dirty="0"/>
              <a:t>Tremors</a:t>
            </a:r>
            <a:r>
              <a:rPr lang="en-US" sz="2600" dirty="0"/>
              <a:t>: </a:t>
            </a:r>
            <a:r>
              <a:rPr lang="en-US" sz="2400" dirty="0"/>
              <a:t>Involuntary, brief, rhythmic, oscillating movement of the fingers or toes </a:t>
            </a:r>
          </a:p>
          <a:p>
            <a:pPr marL="971550" lvl="1" indent="-514350">
              <a:buFont typeface="+mj-lt"/>
              <a:buAutoNum type="alphaUcPeriod"/>
            </a:pPr>
            <a:r>
              <a:rPr lang="en-US" b="1" dirty="0">
                <a:solidFill>
                  <a:srgbClr val="FF0000"/>
                </a:solidFill>
              </a:rPr>
              <a:t>Resting tremor</a:t>
            </a:r>
            <a:r>
              <a:rPr lang="en-US" dirty="0">
                <a:solidFill>
                  <a:srgbClr val="1D5E6D"/>
                </a:solidFill>
              </a:rPr>
              <a:t>: </a:t>
            </a:r>
            <a:r>
              <a:rPr lang="en-US" dirty="0"/>
              <a:t>Alleviated by intentional movement. Seen in </a:t>
            </a:r>
            <a:r>
              <a:rPr lang="en-US" dirty="0">
                <a:solidFill>
                  <a:srgbClr val="1D5E6D"/>
                </a:solidFill>
              </a:rPr>
              <a:t>Parkinson</a:t>
            </a:r>
          </a:p>
          <a:p>
            <a:pPr marL="971550" lvl="1" indent="-514350">
              <a:buFont typeface="+mj-lt"/>
              <a:buAutoNum type="alphaUcPeriod"/>
            </a:pPr>
            <a:r>
              <a:rPr lang="en-US" b="1" dirty="0">
                <a:solidFill>
                  <a:srgbClr val="FF0000"/>
                </a:solidFill>
              </a:rPr>
              <a:t>Intention tremor</a:t>
            </a:r>
            <a:r>
              <a:rPr lang="en-US" dirty="0">
                <a:solidFill>
                  <a:srgbClr val="1D5E6D"/>
                </a:solidFill>
              </a:rPr>
              <a:t>: </a:t>
            </a:r>
            <a:r>
              <a:rPr lang="en-US" dirty="0"/>
              <a:t>Slow, zigzag motion when pointing/extending toward a target. Seen in </a:t>
            </a:r>
            <a:r>
              <a:rPr lang="en-US" dirty="0">
                <a:solidFill>
                  <a:srgbClr val="1D5E6D"/>
                </a:solidFill>
              </a:rPr>
              <a:t>Cerebellar disease </a:t>
            </a:r>
          </a:p>
          <a:p>
            <a:pPr marL="971550" lvl="1" indent="-514350">
              <a:buFont typeface="+mj-lt"/>
              <a:buAutoNum type="alphaUcPeriod"/>
            </a:pPr>
            <a:r>
              <a:rPr lang="en-US" b="1" dirty="0">
                <a:solidFill>
                  <a:srgbClr val="FF0000"/>
                </a:solidFill>
              </a:rPr>
              <a:t>Physiological tremor</a:t>
            </a:r>
            <a:r>
              <a:rPr lang="en-US" dirty="0">
                <a:solidFill>
                  <a:srgbClr val="1D5E6D"/>
                </a:solidFill>
              </a:rPr>
              <a:t>: Multiple sclerosis, caffeine, alcohol, liver disease, hypoglycemia, Hyperthyroidism</a:t>
            </a:r>
          </a:p>
          <a:p>
            <a:pPr marL="971550" lvl="1" indent="-514350">
              <a:buFont typeface="+mj-lt"/>
              <a:buAutoNum type="alphaUcPeriod"/>
            </a:pPr>
            <a:r>
              <a:rPr lang="en-US" b="1" dirty="0">
                <a:solidFill>
                  <a:srgbClr val="FF0000"/>
                </a:solidFill>
              </a:rPr>
              <a:t>Essential tremor</a:t>
            </a:r>
            <a:r>
              <a:rPr lang="en-US" dirty="0">
                <a:solidFill>
                  <a:srgbClr val="1D5E6D"/>
                </a:solidFill>
              </a:rPr>
              <a:t>: </a:t>
            </a:r>
            <a:r>
              <a:rPr lang="en-US" dirty="0"/>
              <a:t>High-frequency tremor with sustained posture, worsened with movement or when anxious. Often familial</a:t>
            </a:r>
            <a:endParaRPr lang="en-US" dirty="0">
              <a:solidFill>
                <a:srgbClr val="1D5E6D"/>
              </a:solidFill>
            </a:endParaRPr>
          </a:p>
        </p:txBody>
      </p:sp>
      <p:sp>
        <p:nvSpPr>
          <p:cNvPr id="5" name="TextBox 4">
            <a:extLst>
              <a:ext uri="{FF2B5EF4-FFF2-40B4-BE49-F238E27FC236}">
                <a16:creationId xmlns:a16="http://schemas.microsoft.com/office/drawing/2014/main" id="{E915C8A4-F139-1184-0BC0-0CE1815EB9BB}"/>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B82212AF-68E8-2FBA-11DB-1FB4369368B8}"/>
              </a:ext>
            </a:extLst>
          </p:cNvPr>
          <p:cNvSpPr txBox="1"/>
          <p:nvPr/>
        </p:nvSpPr>
        <p:spPr>
          <a:xfrm>
            <a:off x="344452" y="399279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995C96FB-5E0A-D57E-91DA-6CDCF9F27C63}"/>
              </a:ext>
            </a:extLst>
          </p:cNvPr>
          <p:cNvSpPr txBox="1"/>
          <p:nvPr/>
        </p:nvSpPr>
        <p:spPr>
          <a:xfrm>
            <a:off x="344452" y="437535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762727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4000" r="-4000"/>
          </a:stretch>
        </a:blipFill>
        <a:effectLst/>
      </p:bgPr>
    </p:bg>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6B117281-85AD-A3B6-2E90-49BD339569E1}"/>
              </a:ext>
            </a:extLst>
          </p:cNvPr>
          <p:cNvGraphicFramePr>
            <a:graphicFrameLocks noGrp="1"/>
          </p:cNvGraphicFramePr>
          <p:nvPr>
            <p:ph idx="1"/>
            <p:extLst>
              <p:ext uri="{D42A27DB-BD31-4B8C-83A1-F6EECF244321}">
                <p14:modId xmlns:p14="http://schemas.microsoft.com/office/powerpoint/2010/main" val="1229139545"/>
              </p:ext>
            </p:extLst>
          </p:nvPr>
        </p:nvGraphicFramePr>
        <p:xfrm>
          <a:off x="838199" y="1127125"/>
          <a:ext cx="10515598" cy="4986020"/>
        </p:xfrm>
        <a:graphic>
          <a:graphicData uri="http://schemas.openxmlformats.org/drawingml/2006/table">
            <a:tbl>
              <a:tblPr firstRow="1" bandRow="1">
                <a:tableStyleId>{5C22544A-7EE6-4342-B048-85BDC9FD1C3A}</a:tableStyleId>
              </a:tblPr>
              <a:tblGrid>
                <a:gridCol w="429885">
                  <a:extLst>
                    <a:ext uri="{9D8B030D-6E8A-4147-A177-3AD203B41FA5}">
                      <a16:colId xmlns:a16="http://schemas.microsoft.com/office/drawing/2014/main" val="3170199224"/>
                    </a:ext>
                  </a:extLst>
                </a:gridCol>
                <a:gridCol w="3467818">
                  <a:extLst>
                    <a:ext uri="{9D8B030D-6E8A-4147-A177-3AD203B41FA5}">
                      <a16:colId xmlns:a16="http://schemas.microsoft.com/office/drawing/2014/main" val="3871456583"/>
                    </a:ext>
                  </a:extLst>
                </a:gridCol>
                <a:gridCol w="5702060">
                  <a:extLst>
                    <a:ext uri="{9D8B030D-6E8A-4147-A177-3AD203B41FA5}">
                      <a16:colId xmlns:a16="http://schemas.microsoft.com/office/drawing/2014/main" val="3714407283"/>
                    </a:ext>
                  </a:extLst>
                </a:gridCol>
                <a:gridCol w="915835">
                  <a:extLst>
                    <a:ext uri="{9D8B030D-6E8A-4147-A177-3AD203B41FA5}">
                      <a16:colId xmlns:a16="http://schemas.microsoft.com/office/drawing/2014/main" val="1246994970"/>
                    </a:ext>
                  </a:extLst>
                </a:gridCol>
              </a:tblGrid>
              <a:tr h="383540">
                <a:tc>
                  <a:txBody>
                    <a:bodyPr/>
                    <a:lstStyle/>
                    <a:p>
                      <a:pPr algn="ctr"/>
                      <a:r>
                        <a:rPr lang="en-US" b="0" dirty="0">
                          <a:effectLst>
                            <a:outerShdw blurRad="38100" dist="38100" dir="2700000" algn="tl">
                              <a:srgbClr val="000000">
                                <a:alpha val="43137"/>
                              </a:srgbClr>
                            </a:outerShdw>
                          </a:effectLst>
                        </a:rPr>
                        <a:t>#</a:t>
                      </a:r>
                    </a:p>
                  </a:txBody>
                  <a:tcPr anchor="ctr">
                    <a:solidFill>
                      <a:schemeClr val="accent1">
                        <a:lumMod val="50000"/>
                        <a:alpha val="85000"/>
                      </a:schemeClr>
                    </a:solidFill>
                  </a:tcPr>
                </a:tc>
                <a:tc>
                  <a:txBody>
                    <a:bodyPr/>
                    <a:lstStyle/>
                    <a:p>
                      <a:pPr algn="ctr"/>
                      <a:r>
                        <a:rPr lang="en-US" b="0" dirty="0">
                          <a:effectLst>
                            <a:outerShdw blurRad="38100" dist="38100" dir="2700000" algn="tl">
                              <a:srgbClr val="000000">
                                <a:alpha val="43137"/>
                              </a:srgbClr>
                            </a:outerShdw>
                          </a:effectLst>
                        </a:rPr>
                        <a:t>Topics</a:t>
                      </a:r>
                    </a:p>
                  </a:txBody>
                  <a:tcPr anchor="ctr">
                    <a:solidFill>
                      <a:schemeClr val="accent1">
                        <a:lumMod val="50000"/>
                        <a:alpha val="85000"/>
                      </a:schemeClr>
                    </a:solidFill>
                  </a:tcPr>
                </a:tc>
                <a:tc>
                  <a:txBody>
                    <a:bodyPr/>
                    <a:lstStyle/>
                    <a:p>
                      <a:pPr algn="ctr"/>
                      <a:r>
                        <a:rPr lang="en-US" b="0" dirty="0">
                          <a:effectLst>
                            <a:outerShdw blurRad="38100" dist="38100" dir="2700000" algn="tl">
                              <a:srgbClr val="000000">
                                <a:alpha val="43137"/>
                              </a:srgbClr>
                            </a:outerShdw>
                          </a:effectLst>
                        </a:rPr>
                        <a:t>Sections</a:t>
                      </a:r>
                    </a:p>
                  </a:txBody>
                  <a:tcPr anchor="ctr">
                    <a:solidFill>
                      <a:schemeClr val="accent1">
                        <a:lumMod val="50000"/>
                        <a:alpha val="85000"/>
                      </a:schemeClr>
                    </a:solidFill>
                  </a:tcPr>
                </a:tc>
                <a:tc>
                  <a:txBody>
                    <a:bodyPr/>
                    <a:lstStyle/>
                    <a:p>
                      <a:pPr algn="ctr"/>
                      <a:r>
                        <a:rPr lang="en-US" b="0" dirty="0">
                          <a:effectLst>
                            <a:outerShdw blurRad="38100" dist="38100" dir="2700000" algn="tl">
                              <a:srgbClr val="000000">
                                <a:alpha val="43137"/>
                              </a:srgbClr>
                            </a:outerShdw>
                          </a:effectLst>
                        </a:rPr>
                        <a:t>Slide</a:t>
                      </a:r>
                    </a:p>
                  </a:txBody>
                  <a:tcPr anchor="ctr">
                    <a:solidFill>
                      <a:schemeClr val="accent1">
                        <a:lumMod val="50000"/>
                        <a:alpha val="85000"/>
                      </a:schemeClr>
                    </a:solidFill>
                  </a:tcPr>
                </a:tc>
                <a:extLst>
                  <a:ext uri="{0D108BD9-81ED-4DB2-BD59-A6C34878D82A}">
                    <a16:rowId xmlns:a16="http://schemas.microsoft.com/office/drawing/2014/main" val="2983181666"/>
                  </a:ext>
                </a:extLst>
              </a:tr>
              <a:tr h="3835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effectLst>
                            <a:outerShdw blurRad="38100" dist="38100" dir="2700000" algn="tl">
                              <a:srgbClr val="000000">
                                <a:alpha val="43137"/>
                              </a:srgbClr>
                            </a:outerShdw>
                          </a:effectLst>
                        </a:rPr>
                        <a:t>–</a:t>
                      </a:r>
                    </a:p>
                  </a:txBody>
                  <a:tcPr anchor="ctr">
                    <a:solidFill>
                      <a:schemeClr val="accent1">
                        <a:alpha val="8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mn-cs"/>
                        </a:rPr>
                        <a:t>Neurological Disorders</a:t>
                      </a:r>
                      <a:endParaRPr lang="en-US" sz="11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txBody>
                  <a:tcPr anchor="ctr">
                    <a:solidFill>
                      <a:schemeClr val="accent1">
                        <a:alpha val="85000"/>
                      </a:schemeClr>
                    </a:solidFill>
                  </a:tcPr>
                </a:tc>
                <a:tc hMerge="1">
                  <a:txBody>
                    <a:bodyPr/>
                    <a:lstStyle/>
                    <a:p>
                      <a:pPr algn="ctr"/>
                      <a:endParaRPr lang="en-US" dirty="0"/>
                    </a:p>
                  </a:txBody>
                  <a:tcPr anchor="ctr">
                    <a:solidFill>
                      <a:schemeClr val="accent1"/>
                    </a:solidFill>
                  </a:tcPr>
                </a:tc>
                <a:tc>
                  <a:txBody>
                    <a:bodyPr/>
                    <a:lstStyle/>
                    <a:p>
                      <a:pPr algn="ctr"/>
                      <a:r>
                        <a:rPr lang="en-US" b="0" dirty="0">
                          <a:solidFill>
                            <a:schemeClr val="bg1"/>
                          </a:solidFill>
                          <a:effectLst>
                            <a:outerShdw blurRad="38100" dist="38100" dir="2700000" algn="tl">
                              <a:srgbClr val="000000">
                                <a:alpha val="43137"/>
                              </a:srgbClr>
                            </a:outerShdw>
                          </a:effectLst>
                        </a:rPr>
                        <a:t>153</a:t>
                      </a:r>
                    </a:p>
                  </a:txBody>
                  <a:tcPr anchor="ctr">
                    <a:solidFill>
                      <a:schemeClr val="accent1">
                        <a:alpha val="85000"/>
                      </a:schemeClr>
                    </a:solidFill>
                  </a:tcPr>
                </a:tc>
                <a:extLst>
                  <a:ext uri="{0D108BD9-81ED-4DB2-BD59-A6C34878D82A}">
                    <a16:rowId xmlns:a16="http://schemas.microsoft.com/office/drawing/2014/main" val="2366609472"/>
                  </a:ext>
                </a:extLst>
              </a:tr>
              <a:tr h="383540">
                <a:tc>
                  <a:txBody>
                    <a:bodyPr/>
                    <a:lstStyle/>
                    <a:p>
                      <a:pPr algn="ctr"/>
                      <a:r>
                        <a:rPr lang="en-US" b="0" dirty="0">
                          <a:effectLst>
                            <a:outerShdw blurRad="38100" dist="38100" dir="2700000" algn="tl">
                              <a:srgbClr val="000000">
                                <a:alpha val="43137"/>
                              </a:srgbClr>
                            </a:outerShdw>
                          </a:effectLst>
                        </a:rPr>
                        <a:t>12</a:t>
                      </a:r>
                    </a:p>
                  </a:txBody>
                  <a:tcPr anchor="ctr">
                    <a:solidFill>
                      <a:schemeClr val="accent1">
                        <a:tint val="20000"/>
                        <a:alpha val="85000"/>
                      </a:schemeClr>
                    </a:solidFill>
                  </a:tcPr>
                </a:tc>
                <a:tc>
                  <a:txBody>
                    <a:bodyPr/>
                    <a:lstStyle/>
                    <a:p>
                      <a:pPr marL="0" marR="0" algn="ctr">
                        <a:lnSpc>
                          <a:spcPct val="107000"/>
                        </a:lnSpc>
                        <a:spcBef>
                          <a:spcPts val="0"/>
                        </a:spcBef>
                        <a:spcAft>
                          <a:spcPts val="0"/>
                        </a:spcAft>
                      </a:pPr>
                      <a:r>
                        <a:rPr lang="en-US" sz="1800" b="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Headache and facial pain</a:t>
                      </a:r>
                    </a:p>
                  </a:txBody>
                  <a:tcPr marL="68580" marR="68580" marT="0" marB="0" anchor="ctr">
                    <a:solidFill>
                      <a:schemeClr val="accent1">
                        <a:tint val="20000"/>
                        <a:alpha val="85000"/>
                      </a:schemeClr>
                    </a:solidFill>
                  </a:tcPr>
                </a:tc>
                <a:tc>
                  <a:txBody>
                    <a:bodyPr/>
                    <a:lstStyle/>
                    <a:p>
                      <a:pPr algn="ctr"/>
                      <a:r>
                        <a:rPr lang="en-US" sz="1800" b="0" dirty="0">
                          <a:effectLst>
                            <a:outerShdw blurRad="38100" dist="38100" dir="2700000" algn="tl">
                              <a:srgbClr val="000000">
                                <a:alpha val="43137"/>
                              </a:srgbClr>
                            </a:outerShdw>
                          </a:effectLst>
                        </a:rPr>
                        <a:t>Primary and Secondary</a:t>
                      </a:r>
                    </a:p>
                  </a:txBody>
                  <a:tcPr anchor="ctr">
                    <a:solidFill>
                      <a:schemeClr val="accent1">
                        <a:tint val="20000"/>
                        <a:alpha val="85000"/>
                      </a:schemeClr>
                    </a:solidFill>
                  </a:tcPr>
                </a:tc>
                <a:tc>
                  <a:txBody>
                    <a:bodyPr/>
                    <a:lstStyle/>
                    <a:p>
                      <a:pPr algn="ctr"/>
                      <a:r>
                        <a:rPr lang="en-US" b="0" dirty="0">
                          <a:effectLst>
                            <a:outerShdw blurRad="38100" dist="38100" dir="2700000" algn="tl">
                              <a:srgbClr val="000000">
                                <a:alpha val="43137"/>
                              </a:srgbClr>
                            </a:outerShdw>
                          </a:effectLst>
                        </a:rPr>
                        <a:t>154</a:t>
                      </a:r>
                    </a:p>
                  </a:txBody>
                  <a:tcPr anchor="ctr">
                    <a:solidFill>
                      <a:schemeClr val="accent1">
                        <a:tint val="20000"/>
                        <a:alpha val="85000"/>
                      </a:schemeClr>
                    </a:solidFill>
                  </a:tcPr>
                </a:tc>
                <a:extLst>
                  <a:ext uri="{0D108BD9-81ED-4DB2-BD59-A6C34878D82A}">
                    <a16:rowId xmlns:a16="http://schemas.microsoft.com/office/drawing/2014/main" val="2670410591"/>
                  </a:ext>
                </a:extLst>
              </a:tr>
              <a:tr h="383540">
                <a:tc>
                  <a:txBody>
                    <a:bodyPr/>
                    <a:lstStyle/>
                    <a:p>
                      <a:pPr algn="ctr"/>
                      <a:r>
                        <a:rPr lang="en-US" b="0" dirty="0">
                          <a:effectLst>
                            <a:outerShdw blurRad="38100" dist="38100" dir="2700000" algn="tl">
                              <a:srgbClr val="000000">
                                <a:alpha val="43137"/>
                              </a:srgbClr>
                            </a:outerShdw>
                          </a:effectLst>
                        </a:rPr>
                        <a:t>13</a:t>
                      </a:r>
                    </a:p>
                  </a:txBody>
                  <a:tcPr anchor="ctr">
                    <a:solidFill>
                      <a:schemeClr val="accent1">
                        <a:tint val="40000"/>
                        <a:alpha val="85000"/>
                      </a:schemeClr>
                    </a:solidFill>
                  </a:tcPr>
                </a:tc>
                <a:tc>
                  <a:txBody>
                    <a:bodyPr/>
                    <a:lstStyle/>
                    <a:p>
                      <a:pPr marL="0" marR="0" algn="ctr">
                        <a:lnSpc>
                          <a:spcPct val="107000"/>
                        </a:lnSpc>
                        <a:spcBef>
                          <a:spcPts val="0"/>
                        </a:spcBef>
                        <a:spcAft>
                          <a:spcPts val="0"/>
                        </a:spcAft>
                      </a:pPr>
                      <a:r>
                        <a:rPr lang="en-US" sz="1800" b="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Epilepsy</a:t>
                      </a:r>
                    </a:p>
                  </a:txBody>
                  <a:tcPr marL="68580" marR="68580" marT="0" marB="0" anchor="ctr">
                    <a:solidFill>
                      <a:schemeClr val="accent1">
                        <a:tint val="40000"/>
                        <a:alpha val="85000"/>
                      </a:schemeClr>
                    </a:solidFill>
                  </a:tcPr>
                </a:tc>
                <a:tc>
                  <a:txBody>
                    <a:bodyPr/>
                    <a:lstStyle/>
                    <a:p>
                      <a:pPr algn="ctr"/>
                      <a:r>
                        <a:rPr lang="en-US" sz="1800" b="0" dirty="0">
                          <a:effectLst>
                            <a:outerShdw blurRad="38100" dist="38100" dir="2700000" algn="tl">
                              <a:srgbClr val="000000">
                                <a:alpha val="43137"/>
                              </a:srgbClr>
                            </a:outerShdw>
                          </a:effectLst>
                        </a:rPr>
                        <a:t>Subtypes, Drugs, Status epilepticus</a:t>
                      </a:r>
                    </a:p>
                  </a:txBody>
                  <a:tcPr anchor="ctr">
                    <a:solidFill>
                      <a:schemeClr val="accent1">
                        <a:tint val="40000"/>
                        <a:alpha val="85000"/>
                      </a:schemeClr>
                    </a:solidFill>
                  </a:tcPr>
                </a:tc>
                <a:tc>
                  <a:txBody>
                    <a:bodyPr/>
                    <a:lstStyle/>
                    <a:p>
                      <a:pPr algn="ctr"/>
                      <a:r>
                        <a:rPr lang="en-US" b="0" dirty="0">
                          <a:effectLst>
                            <a:outerShdw blurRad="38100" dist="38100" dir="2700000" algn="tl">
                              <a:srgbClr val="000000">
                                <a:alpha val="43137"/>
                              </a:srgbClr>
                            </a:outerShdw>
                          </a:effectLst>
                        </a:rPr>
                        <a:t>180</a:t>
                      </a:r>
                    </a:p>
                  </a:txBody>
                  <a:tcPr anchor="ctr">
                    <a:solidFill>
                      <a:schemeClr val="accent1">
                        <a:tint val="40000"/>
                        <a:alpha val="85000"/>
                      </a:schemeClr>
                    </a:solidFill>
                  </a:tcPr>
                </a:tc>
                <a:extLst>
                  <a:ext uri="{0D108BD9-81ED-4DB2-BD59-A6C34878D82A}">
                    <a16:rowId xmlns:a16="http://schemas.microsoft.com/office/drawing/2014/main" val="4231254502"/>
                  </a:ext>
                </a:extLst>
              </a:tr>
              <a:tr h="383540">
                <a:tc>
                  <a:txBody>
                    <a:bodyPr/>
                    <a:lstStyle/>
                    <a:p>
                      <a:pPr algn="ctr"/>
                      <a:r>
                        <a:rPr lang="en-US" b="0" dirty="0">
                          <a:effectLst>
                            <a:outerShdw blurRad="38100" dist="38100" dir="2700000" algn="tl">
                              <a:srgbClr val="000000">
                                <a:alpha val="43137"/>
                              </a:srgbClr>
                            </a:outerShdw>
                          </a:effectLst>
                        </a:rPr>
                        <a:t>14</a:t>
                      </a:r>
                    </a:p>
                  </a:txBody>
                  <a:tcPr anchor="ctr">
                    <a:solidFill>
                      <a:schemeClr val="accent1">
                        <a:tint val="20000"/>
                        <a:alpha val="85000"/>
                      </a:schemeClr>
                    </a:solidFill>
                  </a:tcPr>
                </a:tc>
                <a:tc>
                  <a:txBody>
                    <a:bodyPr/>
                    <a:lstStyle/>
                    <a:p>
                      <a:pPr marL="0" marR="0" algn="ctr">
                        <a:lnSpc>
                          <a:spcPct val="107000"/>
                        </a:lnSpc>
                        <a:spcBef>
                          <a:spcPts val="0"/>
                        </a:spcBef>
                        <a:spcAft>
                          <a:spcPts val="0"/>
                        </a:spcAft>
                      </a:pPr>
                      <a:r>
                        <a:rPr lang="en-US" sz="1800" b="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Vascular diseases</a:t>
                      </a:r>
                    </a:p>
                  </a:txBody>
                  <a:tcPr marL="68580" marR="68580" marT="0" marB="0" anchor="ctr">
                    <a:solidFill>
                      <a:schemeClr val="accent1">
                        <a:tint val="20000"/>
                        <a:alpha val="85000"/>
                      </a:schemeClr>
                    </a:solidFill>
                  </a:tcPr>
                </a:tc>
                <a:tc>
                  <a:txBody>
                    <a:bodyPr/>
                    <a:lstStyle/>
                    <a:p>
                      <a:pPr algn="ctr"/>
                      <a:r>
                        <a:rPr lang="en-US" sz="1800" b="0" dirty="0">
                          <a:effectLst>
                            <a:outerShdw blurRad="38100" dist="38100" dir="2700000" algn="tl">
                              <a:srgbClr val="000000">
                                <a:alpha val="43137"/>
                              </a:srgbClr>
                            </a:outerShdw>
                          </a:effectLst>
                        </a:rPr>
                        <a:t>Hemorrhage, Ischemic</a:t>
                      </a:r>
                    </a:p>
                  </a:txBody>
                  <a:tcPr anchor="ctr">
                    <a:solidFill>
                      <a:schemeClr val="accent1">
                        <a:tint val="20000"/>
                        <a:alpha val="85000"/>
                      </a:schemeClr>
                    </a:solidFill>
                  </a:tcPr>
                </a:tc>
                <a:tc>
                  <a:txBody>
                    <a:bodyPr/>
                    <a:lstStyle/>
                    <a:p>
                      <a:pPr algn="ctr"/>
                      <a:r>
                        <a:rPr lang="en-US" b="0" dirty="0">
                          <a:effectLst>
                            <a:outerShdw blurRad="38100" dist="38100" dir="2700000" algn="tl">
                              <a:srgbClr val="000000">
                                <a:alpha val="43137"/>
                              </a:srgbClr>
                            </a:outerShdw>
                          </a:effectLst>
                        </a:rPr>
                        <a:t>203</a:t>
                      </a:r>
                    </a:p>
                  </a:txBody>
                  <a:tcPr anchor="ctr">
                    <a:solidFill>
                      <a:schemeClr val="accent1">
                        <a:tint val="20000"/>
                        <a:alpha val="85000"/>
                      </a:schemeClr>
                    </a:solidFill>
                  </a:tcPr>
                </a:tc>
                <a:extLst>
                  <a:ext uri="{0D108BD9-81ED-4DB2-BD59-A6C34878D82A}">
                    <a16:rowId xmlns:a16="http://schemas.microsoft.com/office/drawing/2014/main" val="2232429664"/>
                  </a:ext>
                </a:extLst>
              </a:tr>
              <a:tr h="383540">
                <a:tc>
                  <a:txBody>
                    <a:bodyPr/>
                    <a:lstStyle/>
                    <a:p>
                      <a:pPr algn="ctr"/>
                      <a:r>
                        <a:rPr lang="en-US" b="0" dirty="0">
                          <a:effectLst>
                            <a:outerShdw blurRad="38100" dist="38100" dir="2700000" algn="tl">
                              <a:srgbClr val="000000">
                                <a:alpha val="43137"/>
                              </a:srgbClr>
                            </a:outerShdw>
                          </a:effectLst>
                        </a:rPr>
                        <a:t>15</a:t>
                      </a:r>
                    </a:p>
                  </a:txBody>
                  <a:tcPr anchor="ctr">
                    <a:solidFill>
                      <a:schemeClr val="accent1">
                        <a:tint val="40000"/>
                        <a:alpha val="8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b="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Head injury and brain tumor</a:t>
                      </a:r>
                    </a:p>
                  </a:txBody>
                  <a:tcPr marL="68580" marR="68580" marT="0" marB="0" anchor="ctr">
                    <a:solidFill>
                      <a:schemeClr val="accent1">
                        <a:tint val="40000"/>
                        <a:alpha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effectLst>
                            <a:outerShdw blurRad="38100" dist="38100" dir="2700000" algn="tl">
                              <a:srgbClr val="000000">
                                <a:alpha val="43137"/>
                              </a:srgbClr>
                            </a:outerShdw>
                          </a:effectLst>
                        </a:rPr>
                        <a:t>Brain hernia, Cerebral edema</a:t>
                      </a:r>
                    </a:p>
                  </a:txBody>
                  <a:tcPr anchor="ctr">
                    <a:solidFill>
                      <a:schemeClr val="accent1">
                        <a:tint val="40000"/>
                        <a:alpha val="85000"/>
                      </a:schemeClr>
                    </a:solidFill>
                  </a:tcPr>
                </a:tc>
                <a:tc>
                  <a:txBody>
                    <a:bodyPr/>
                    <a:lstStyle/>
                    <a:p>
                      <a:pPr algn="ctr"/>
                      <a:r>
                        <a:rPr lang="en-US" b="0" dirty="0">
                          <a:effectLst>
                            <a:outerShdw blurRad="38100" dist="38100" dir="2700000" algn="tl">
                              <a:srgbClr val="000000">
                                <a:alpha val="43137"/>
                              </a:srgbClr>
                            </a:outerShdw>
                          </a:effectLst>
                        </a:rPr>
                        <a:t>230</a:t>
                      </a:r>
                    </a:p>
                  </a:txBody>
                  <a:tcPr anchor="ctr">
                    <a:solidFill>
                      <a:schemeClr val="accent1">
                        <a:tint val="40000"/>
                        <a:alpha val="85000"/>
                      </a:schemeClr>
                    </a:solidFill>
                  </a:tcPr>
                </a:tc>
                <a:extLst>
                  <a:ext uri="{0D108BD9-81ED-4DB2-BD59-A6C34878D82A}">
                    <a16:rowId xmlns:a16="http://schemas.microsoft.com/office/drawing/2014/main" val="3131303634"/>
                  </a:ext>
                </a:extLst>
              </a:tr>
              <a:tr h="383540">
                <a:tc>
                  <a:txBody>
                    <a:bodyPr/>
                    <a:lstStyle/>
                    <a:p>
                      <a:pPr algn="ctr"/>
                      <a:r>
                        <a:rPr lang="en-US" b="0" dirty="0">
                          <a:effectLst>
                            <a:outerShdw blurRad="38100" dist="38100" dir="2700000" algn="tl">
                              <a:srgbClr val="000000">
                                <a:alpha val="43137"/>
                              </a:srgbClr>
                            </a:outerShdw>
                          </a:effectLst>
                        </a:rPr>
                        <a:t>16</a:t>
                      </a:r>
                    </a:p>
                  </a:txBody>
                  <a:tcPr anchor="ctr">
                    <a:solidFill>
                      <a:schemeClr val="accent1">
                        <a:tint val="20000"/>
                        <a:alpha val="8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b="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Neurological infections</a:t>
                      </a:r>
                    </a:p>
                  </a:txBody>
                  <a:tcPr marL="68580" marR="68580" marT="0" marB="0" anchor="ctr">
                    <a:solidFill>
                      <a:schemeClr val="accent1">
                        <a:tint val="20000"/>
                        <a:alpha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effectLst>
                            <a:outerShdw blurRad="38100" dist="38100" dir="2700000" algn="tl">
                              <a:srgbClr val="000000">
                                <a:alpha val="43137"/>
                              </a:srgbClr>
                            </a:outerShdw>
                          </a:effectLst>
                        </a:rPr>
                        <a:t>Meningitis, Encephalitis</a:t>
                      </a:r>
                    </a:p>
                  </a:txBody>
                  <a:tcPr anchor="ctr">
                    <a:solidFill>
                      <a:schemeClr val="accent1">
                        <a:tint val="20000"/>
                        <a:alpha val="85000"/>
                      </a:schemeClr>
                    </a:solidFill>
                  </a:tcPr>
                </a:tc>
                <a:tc>
                  <a:txBody>
                    <a:bodyPr/>
                    <a:lstStyle/>
                    <a:p>
                      <a:pPr algn="ctr"/>
                      <a:r>
                        <a:rPr lang="en-US" b="0" dirty="0">
                          <a:effectLst>
                            <a:outerShdw blurRad="38100" dist="38100" dir="2700000" algn="tl">
                              <a:srgbClr val="000000">
                                <a:alpha val="43137"/>
                              </a:srgbClr>
                            </a:outerShdw>
                          </a:effectLst>
                        </a:rPr>
                        <a:t>233</a:t>
                      </a:r>
                    </a:p>
                  </a:txBody>
                  <a:tcPr anchor="ctr">
                    <a:solidFill>
                      <a:schemeClr val="accent1">
                        <a:tint val="20000"/>
                        <a:alpha val="85000"/>
                      </a:schemeClr>
                    </a:solidFill>
                  </a:tcPr>
                </a:tc>
                <a:extLst>
                  <a:ext uri="{0D108BD9-81ED-4DB2-BD59-A6C34878D82A}">
                    <a16:rowId xmlns:a16="http://schemas.microsoft.com/office/drawing/2014/main" val="58988104"/>
                  </a:ext>
                </a:extLst>
              </a:tr>
              <a:tr h="383540">
                <a:tc>
                  <a:txBody>
                    <a:bodyPr/>
                    <a:lstStyle/>
                    <a:p>
                      <a:pPr algn="ctr"/>
                      <a:r>
                        <a:rPr lang="en-US" b="0" dirty="0">
                          <a:effectLst>
                            <a:outerShdw blurRad="38100" dist="38100" dir="2700000" algn="tl">
                              <a:srgbClr val="000000">
                                <a:alpha val="43137"/>
                              </a:srgbClr>
                            </a:outerShdw>
                          </a:effectLst>
                        </a:rPr>
                        <a:t>17</a:t>
                      </a:r>
                    </a:p>
                  </a:txBody>
                  <a:tcPr anchor="ctr">
                    <a:solidFill>
                      <a:schemeClr val="accent1">
                        <a:tint val="40000"/>
                        <a:alpha val="8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b="0" dirty="0">
                          <a:effectLst>
                            <a:outerShdw blurRad="38100" dist="38100" dir="2700000" algn="tl">
                              <a:srgbClr val="000000">
                                <a:alpha val="43137"/>
                              </a:srgbClr>
                            </a:outerShdw>
                          </a:effectLst>
                        </a:rPr>
                        <a:t>Spinal conditions</a:t>
                      </a:r>
                      <a:endParaRPr lang="en-US" sz="1800" b="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1">
                        <a:tint val="40000"/>
                        <a:alpha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effectLst>
                            <a:outerShdw blurRad="38100" dist="38100" dir="2700000" algn="tl">
                              <a:srgbClr val="000000">
                                <a:alpha val="43137"/>
                              </a:srgbClr>
                            </a:outerShdw>
                          </a:effectLst>
                        </a:rPr>
                        <a:t>Transverse Myelitis, Syringomyelia, Disc Prolapse</a:t>
                      </a:r>
                    </a:p>
                  </a:txBody>
                  <a:tcPr anchor="ctr">
                    <a:solidFill>
                      <a:schemeClr val="accent1">
                        <a:tint val="40000"/>
                        <a:alpha val="85000"/>
                      </a:schemeClr>
                    </a:solidFill>
                  </a:tcPr>
                </a:tc>
                <a:tc>
                  <a:txBody>
                    <a:bodyPr/>
                    <a:lstStyle/>
                    <a:p>
                      <a:pPr algn="ctr"/>
                      <a:r>
                        <a:rPr lang="en-US" b="0" dirty="0">
                          <a:effectLst>
                            <a:outerShdw blurRad="38100" dist="38100" dir="2700000" algn="tl">
                              <a:srgbClr val="000000">
                                <a:alpha val="43137"/>
                              </a:srgbClr>
                            </a:outerShdw>
                          </a:effectLst>
                        </a:rPr>
                        <a:t>258</a:t>
                      </a:r>
                    </a:p>
                  </a:txBody>
                  <a:tcPr anchor="ctr">
                    <a:solidFill>
                      <a:schemeClr val="accent1">
                        <a:tint val="40000"/>
                        <a:alpha val="85000"/>
                      </a:schemeClr>
                    </a:solidFill>
                  </a:tcPr>
                </a:tc>
                <a:extLst>
                  <a:ext uri="{0D108BD9-81ED-4DB2-BD59-A6C34878D82A}">
                    <a16:rowId xmlns:a16="http://schemas.microsoft.com/office/drawing/2014/main" val="1080558136"/>
                  </a:ext>
                </a:extLst>
              </a:tr>
              <a:tr h="383540">
                <a:tc>
                  <a:txBody>
                    <a:bodyPr/>
                    <a:lstStyle/>
                    <a:p>
                      <a:pPr algn="ctr"/>
                      <a:r>
                        <a:rPr lang="en-US" b="0" dirty="0">
                          <a:effectLst>
                            <a:outerShdw blurRad="38100" dist="38100" dir="2700000" algn="tl">
                              <a:srgbClr val="000000">
                                <a:alpha val="43137"/>
                              </a:srgbClr>
                            </a:outerShdw>
                          </a:effectLst>
                        </a:rPr>
                        <a:t>18</a:t>
                      </a:r>
                    </a:p>
                  </a:txBody>
                  <a:tcPr anchor="ctr">
                    <a:solidFill>
                      <a:schemeClr val="accent1">
                        <a:tint val="20000"/>
                        <a:alpha val="8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b="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Multiple sclerosis</a:t>
                      </a:r>
                    </a:p>
                  </a:txBody>
                  <a:tcPr marL="68580" marR="68580" marT="0" marB="0" anchor="ctr">
                    <a:solidFill>
                      <a:schemeClr val="accent1">
                        <a:tint val="20000"/>
                        <a:alpha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effectLst>
                            <a:outerShdw blurRad="38100" dist="38100" dir="2700000" algn="tl">
                              <a:srgbClr val="000000">
                                <a:alpha val="43137"/>
                              </a:srgbClr>
                            </a:outerShdw>
                          </a:effectLst>
                        </a:rPr>
                        <a:t>Overview, Subtypes</a:t>
                      </a:r>
                    </a:p>
                  </a:txBody>
                  <a:tcPr anchor="ctr">
                    <a:solidFill>
                      <a:schemeClr val="accent1">
                        <a:tint val="20000"/>
                        <a:alpha val="85000"/>
                      </a:schemeClr>
                    </a:solidFill>
                  </a:tcPr>
                </a:tc>
                <a:tc>
                  <a:txBody>
                    <a:bodyPr/>
                    <a:lstStyle/>
                    <a:p>
                      <a:pPr algn="ctr"/>
                      <a:r>
                        <a:rPr lang="en-US" b="0" dirty="0">
                          <a:effectLst>
                            <a:outerShdw blurRad="38100" dist="38100" dir="2700000" algn="tl">
                              <a:srgbClr val="000000">
                                <a:alpha val="43137"/>
                              </a:srgbClr>
                            </a:outerShdw>
                          </a:effectLst>
                        </a:rPr>
                        <a:t>281</a:t>
                      </a:r>
                    </a:p>
                  </a:txBody>
                  <a:tcPr anchor="ctr">
                    <a:solidFill>
                      <a:schemeClr val="accent1">
                        <a:tint val="20000"/>
                        <a:alpha val="85000"/>
                      </a:schemeClr>
                    </a:solidFill>
                  </a:tcPr>
                </a:tc>
                <a:extLst>
                  <a:ext uri="{0D108BD9-81ED-4DB2-BD59-A6C34878D82A}">
                    <a16:rowId xmlns:a16="http://schemas.microsoft.com/office/drawing/2014/main" val="1359562071"/>
                  </a:ext>
                </a:extLst>
              </a:tr>
              <a:tr h="383540">
                <a:tc>
                  <a:txBody>
                    <a:bodyPr/>
                    <a:lstStyle/>
                    <a:p>
                      <a:pPr algn="ctr"/>
                      <a:r>
                        <a:rPr lang="en-US" b="0" dirty="0">
                          <a:effectLst>
                            <a:outerShdw blurRad="38100" dist="38100" dir="2700000" algn="tl">
                              <a:srgbClr val="000000">
                                <a:alpha val="43137"/>
                              </a:srgbClr>
                            </a:outerShdw>
                          </a:effectLst>
                        </a:rPr>
                        <a:t>19</a:t>
                      </a:r>
                    </a:p>
                  </a:txBody>
                  <a:tcPr anchor="ctr">
                    <a:solidFill>
                      <a:schemeClr val="accent1">
                        <a:tint val="40000"/>
                        <a:alpha val="8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b="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Nerve and muscle</a:t>
                      </a:r>
                    </a:p>
                  </a:txBody>
                  <a:tcPr marL="68580" marR="68580" marT="0" marB="0" anchor="ctr">
                    <a:solidFill>
                      <a:schemeClr val="accent1">
                        <a:tint val="40000"/>
                        <a:alpha val="85000"/>
                      </a:schemeClr>
                    </a:solidFill>
                  </a:tcPr>
                </a:tc>
                <a:tc>
                  <a:txBody>
                    <a:bodyPr/>
                    <a:lstStyle/>
                    <a:p>
                      <a:pPr algn="ctr"/>
                      <a:r>
                        <a:rPr lang="en-US" sz="1800" b="0" dirty="0">
                          <a:effectLst>
                            <a:outerShdw blurRad="38100" dist="38100" dir="2700000" algn="tl">
                              <a:srgbClr val="000000">
                                <a:alpha val="43137"/>
                              </a:srgbClr>
                            </a:outerShdw>
                          </a:effectLst>
                        </a:rPr>
                        <a:t>Neuropathies, Myopathies, Electrodiagnosis</a:t>
                      </a:r>
                    </a:p>
                  </a:txBody>
                  <a:tcPr anchor="ctr">
                    <a:solidFill>
                      <a:schemeClr val="accent1">
                        <a:tint val="40000"/>
                        <a:alpha val="85000"/>
                      </a:schemeClr>
                    </a:solidFill>
                  </a:tcPr>
                </a:tc>
                <a:tc>
                  <a:txBody>
                    <a:bodyPr/>
                    <a:lstStyle/>
                    <a:p>
                      <a:pPr algn="ctr"/>
                      <a:r>
                        <a:rPr lang="en-US" b="0" dirty="0">
                          <a:effectLst>
                            <a:outerShdw blurRad="38100" dist="38100" dir="2700000" algn="tl">
                              <a:srgbClr val="000000">
                                <a:alpha val="43137"/>
                              </a:srgbClr>
                            </a:outerShdw>
                          </a:effectLst>
                        </a:rPr>
                        <a:t>297</a:t>
                      </a:r>
                    </a:p>
                  </a:txBody>
                  <a:tcPr anchor="ctr">
                    <a:solidFill>
                      <a:schemeClr val="accent1">
                        <a:tint val="40000"/>
                        <a:alpha val="85000"/>
                      </a:schemeClr>
                    </a:solidFill>
                  </a:tcPr>
                </a:tc>
                <a:extLst>
                  <a:ext uri="{0D108BD9-81ED-4DB2-BD59-A6C34878D82A}">
                    <a16:rowId xmlns:a16="http://schemas.microsoft.com/office/drawing/2014/main" val="879580381"/>
                  </a:ext>
                </a:extLst>
              </a:tr>
              <a:tr h="767080">
                <a:tc>
                  <a:txBody>
                    <a:bodyPr/>
                    <a:lstStyle/>
                    <a:p>
                      <a:pPr algn="ctr"/>
                      <a:r>
                        <a:rPr lang="en-US" b="0" dirty="0">
                          <a:effectLst>
                            <a:outerShdw blurRad="38100" dist="38100" dir="2700000" algn="tl">
                              <a:srgbClr val="000000">
                                <a:alpha val="43137"/>
                              </a:srgbClr>
                            </a:outerShdw>
                          </a:effectLst>
                        </a:rPr>
                        <a:t>20</a:t>
                      </a:r>
                    </a:p>
                  </a:txBody>
                  <a:tcPr anchor="ctr">
                    <a:solidFill>
                      <a:schemeClr val="accent1">
                        <a:tint val="20000"/>
                        <a:alpha val="8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Arial" panose="020B0604020202020204" pitchFamily="34" charset="0"/>
                        </a:rPr>
                        <a:t>Neurodegenerative disorders</a:t>
                      </a:r>
                    </a:p>
                  </a:txBody>
                  <a:tcPr marL="68580" marR="68580" marT="0" marB="0" anchor="ctr">
                    <a:solidFill>
                      <a:schemeClr val="accent1">
                        <a:tint val="20000"/>
                        <a:alpha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effectLst>
                            <a:outerShdw blurRad="38100" dist="38100" dir="2700000" algn="tl">
                              <a:srgbClr val="000000">
                                <a:alpha val="43137"/>
                              </a:srgbClr>
                            </a:outerShdw>
                          </a:effectLst>
                        </a:rPr>
                        <a:t>Alzheimer disease, Parkinson disease, Huntington disease, Wilson disease, </a:t>
                      </a:r>
                      <a:r>
                        <a:rPr lang="en-US" b="0" dirty="0">
                          <a:effectLst>
                            <a:outerShdw blurRad="38100" dist="38100" dir="2700000" algn="tl">
                              <a:srgbClr val="000000">
                                <a:alpha val="43137"/>
                              </a:srgbClr>
                            </a:outerShdw>
                          </a:effectLst>
                        </a:rPr>
                        <a:t>Subacute combined degeneration</a:t>
                      </a:r>
                      <a:endParaRPr lang="en-US" sz="1800" b="0" dirty="0">
                        <a:effectLst>
                          <a:outerShdw blurRad="38100" dist="38100" dir="2700000" algn="tl">
                            <a:srgbClr val="000000">
                              <a:alpha val="43137"/>
                            </a:srgbClr>
                          </a:outerShdw>
                        </a:effectLst>
                      </a:endParaRPr>
                    </a:p>
                  </a:txBody>
                  <a:tcPr anchor="ctr">
                    <a:solidFill>
                      <a:schemeClr val="accent1">
                        <a:tint val="20000"/>
                        <a:alpha val="85000"/>
                      </a:schemeClr>
                    </a:solidFill>
                  </a:tcPr>
                </a:tc>
                <a:tc>
                  <a:txBody>
                    <a:bodyPr/>
                    <a:lstStyle/>
                    <a:p>
                      <a:pPr algn="ctr"/>
                      <a:r>
                        <a:rPr lang="en-US" b="0" dirty="0">
                          <a:effectLst>
                            <a:outerShdw blurRad="38100" dist="38100" dir="2700000" algn="tl">
                              <a:srgbClr val="000000">
                                <a:alpha val="43137"/>
                              </a:srgbClr>
                            </a:outerShdw>
                          </a:effectLst>
                        </a:rPr>
                        <a:t>343</a:t>
                      </a:r>
                    </a:p>
                  </a:txBody>
                  <a:tcPr anchor="ctr">
                    <a:solidFill>
                      <a:schemeClr val="accent1">
                        <a:tint val="20000"/>
                        <a:alpha val="85000"/>
                      </a:schemeClr>
                    </a:solidFill>
                  </a:tcPr>
                </a:tc>
                <a:extLst>
                  <a:ext uri="{0D108BD9-81ED-4DB2-BD59-A6C34878D82A}">
                    <a16:rowId xmlns:a16="http://schemas.microsoft.com/office/drawing/2014/main" val="1645865834"/>
                  </a:ext>
                </a:extLst>
              </a:tr>
              <a:tr h="383540">
                <a:tc>
                  <a:txBody>
                    <a:bodyPr/>
                    <a:lstStyle/>
                    <a:p>
                      <a:pPr algn="ctr"/>
                      <a:r>
                        <a:rPr lang="en-US" b="0" dirty="0">
                          <a:effectLst>
                            <a:outerShdw blurRad="38100" dist="38100" dir="2700000" algn="tl">
                              <a:srgbClr val="000000">
                                <a:alpha val="43137"/>
                              </a:srgbClr>
                            </a:outerShdw>
                          </a:effectLst>
                        </a:rPr>
                        <a:t>21</a:t>
                      </a:r>
                    </a:p>
                  </a:txBody>
                  <a:tcPr anchor="ctr">
                    <a:solidFill>
                      <a:srgbClr val="D2E8EF">
                        <a:alpha val="85000"/>
                      </a:srgbClr>
                    </a:solidFill>
                  </a:tcPr>
                </a:tc>
                <a:tc>
                  <a:txBody>
                    <a:bodyPr/>
                    <a:lstStyle/>
                    <a:p>
                      <a:pPr algn="ctr"/>
                      <a:r>
                        <a:rPr lang="en-US" b="0" dirty="0">
                          <a:effectLst>
                            <a:outerShdw blurRad="38100" dist="38100" dir="2700000" algn="tl">
                              <a:srgbClr val="000000">
                                <a:alpha val="43137"/>
                              </a:srgbClr>
                            </a:outerShdw>
                          </a:effectLst>
                        </a:rPr>
                        <a:t>The End</a:t>
                      </a:r>
                    </a:p>
                  </a:txBody>
                  <a:tcPr anchor="ctr">
                    <a:solidFill>
                      <a:srgbClr val="D2E8EF">
                        <a:alpha val="85000"/>
                      </a:srgbClr>
                    </a:solidFill>
                  </a:tcPr>
                </a:tc>
                <a:tc>
                  <a:txBody>
                    <a:bodyPr/>
                    <a:lstStyle/>
                    <a:p>
                      <a:pPr algn="ctr"/>
                      <a:endParaRPr lang="en-US" b="0">
                        <a:effectLst>
                          <a:outerShdw blurRad="38100" dist="38100" dir="2700000" algn="tl">
                            <a:srgbClr val="000000">
                              <a:alpha val="43137"/>
                            </a:srgbClr>
                          </a:outerShdw>
                        </a:effectLst>
                      </a:endParaRPr>
                    </a:p>
                  </a:txBody>
                  <a:tcPr anchor="ctr">
                    <a:solidFill>
                      <a:srgbClr val="D2E8EF">
                        <a:alpha val="85000"/>
                      </a:srgbClr>
                    </a:solidFill>
                  </a:tcPr>
                </a:tc>
                <a:tc>
                  <a:txBody>
                    <a:bodyPr/>
                    <a:lstStyle/>
                    <a:p>
                      <a:pPr algn="ctr"/>
                      <a:r>
                        <a:rPr lang="en-US" b="0" dirty="0">
                          <a:effectLst>
                            <a:outerShdw blurRad="38100" dist="38100" dir="2700000" algn="tl">
                              <a:srgbClr val="000000">
                                <a:alpha val="43137"/>
                              </a:srgbClr>
                            </a:outerShdw>
                          </a:effectLst>
                        </a:rPr>
                        <a:t>360</a:t>
                      </a:r>
                    </a:p>
                  </a:txBody>
                  <a:tcPr anchor="ctr">
                    <a:solidFill>
                      <a:srgbClr val="D2E8EF">
                        <a:alpha val="85000"/>
                      </a:srgbClr>
                    </a:solidFill>
                  </a:tcPr>
                </a:tc>
                <a:extLst>
                  <a:ext uri="{0D108BD9-81ED-4DB2-BD59-A6C34878D82A}">
                    <a16:rowId xmlns:a16="http://schemas.microsoft.com/office/drawing/2014/main" val="3655297666"/>
                  </a:ext>
                </a:extLst>
              </a:tr>
            </a:tbl>
          </a:graphicData>
        </a:graphic>
      </p:graphicFrame>
      <p:sp>
        <p:nvSpPr>
          <p:cNvPr id="9" name="Title 1">
            <a:extLst>
              <a:ext uri="{FF2B5EF4-FFF2-40B4-BE49-F238E27FC236}">
                <a16:creationId xmlns:a16="http://schemas.microsoft.com/office/drawing/2014/main" id="{B99D8666-CBEC-9DFC-3AF9-D992202FC72B}"/>
              </a:ext>
            </a:extLst>
          </p:cNvPr>
          <p:cNvSpPr>
            <a:spLocks noGrp="1"/>
          </p:cNvSpPr>
          <p:nvPr>
            <p:ph type="title"/>
          </p:nvPr>
        </p:nvSpPr>
        <p:spPr>
          <a:xfrm>
            <a:off x="838200" y="365125"/>
            <a:ext cx="10515600" cy="762000"/>
          </a:xfrm>
        </p:spPr>
        <p:txBody>
          <a:bodyPr/>
          <a:lstStyle/>
          <a:p>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Table of contents 2</a:t>
            </a:r>
            <a:endParaRPr lang="en-US" dirty="0"/>
          </a:p>
        </p:txBody>
      </p:sp>
    </p:spTree>
    <p:extLst>
      <p:ext uri="{BB962C8B-B14F-4D97-AF65-F5344CB8AC3E}">
        <p14:creationId xmlns:p14="http://schemas.microsoft.com/office/powerpoint/2010/main" val="960135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33E66-0439-0868-5FC3-873E8E5EADF3}"/>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511F83B2-18EE-C52E-2054-55DD1FD66E82}"/>
              </a:ext>
            </a:extLst>
          </p:cNvPr>
          <p:cNvSpPr>
            <a:spLocks noGrp="1"/>
          </p:cNvSpPr>
          <p:nvPr>
            <p:ph idx="1"/>
          </p:nvPr>
        </p:nvSpPr>
        <p:spPr/>
        <p:txBody>
          <a:bodyPr>
            <a:normAutofit lnSpcReduction="10000"/>
          </a:bodyPr>
          <a:lstStyle/>
          <a:p>
            <a:r>
              <a:rPr lang="en-US" dirty="0"/>
              <a:t>Choose the FALSE combination:</a:t>
            </a:r>
          </a:p>
          <a:p>
            <a:pPr marL="914400" lvl="1" indent="-457200">
              <a:buFont typeface="+mj-lt"/>
              <a:buAutoNum type="alphaLcPeriod"/>
            </a:pPr>
            <a:r>
              <a:rPr lang="en-US" dirty="0"/>
              <a:t>Chorea: Dancing like movement</a:t>
            </a:r>
          </a:p>
          <a:p>
            <a:pPr marL="914400" lvl="1" indent="-457200">
              <a:buFont typeface="+mj-lt"/>
              <a:buAutoNum type="alphaLcPeriod"/>
            </a:pPr>
            <a:r>
              <a:rPr lang="en-US" dirty="0"/>
              <a:t>Athetosis : Writhing movement</a:t>
            </a:r>
          </a:p>
          <a:p>
            <a:pPr marL="914400" lvl="1" indent="-457200">
              <a:buFont typeface="+mj-lt"/>
              <a:buAutoNum type="alphaLcPeriod"/>
            </a:pPr>
            <a:r>
              <a:rPr lang="en-US" dirty="0"/>
              <a:t>Parkinson: rest tremor</a:t>
            </a:r>
          </a:p>
          <a:p>
            <a:pPr marL="914400" lvl="1" indent="-457200">
              <a:buFont typeface="+mj-lt"/>
              <a:buAutoNum type="alphaLcPeriod"/>
            </a:pPr>
            <a:r>
              <a:rPr lang="en-US" dirty="0">
                <a:solidFill>
                  <a:srgbClr val="FF0000"/>
                </a:solidFill>
              </a:rPr>
              <a:t>Cerebellar Disease: contralateral action tremor</a:t>
            </a:r>
          </a:p>
          <a:p>
            <a:pPr marL="914400" lvl="1" indent="-457200">
              <a:buFont typeface="+mj-lt"/>
              <a:buAutoNum type="alphaLcPeriod"/>
            </a:pPr>
            <a:r>
              <a:rPr lang="en-US" dirty="0"/>
              <a:t>Myoclonus: involuntary sudden jerks</a:t>
            </a:r>
          </a:p>
          <a:p>
            <a:r>
              <a:rPr lang="en-US" dirty="0"/>
              <a:t>Choose the FALSE combination</a:t>
            </a:r>
          </a:p>
          <a:p>
            <a:pPr marL="914400" lvl="1" indent="-457200">
              <a:buFont typeface="+mj-lt"/>
              <a:buAutoNum type="alphaLcPeriod"/>
            </a:pPr>
            <a:r>
              <a:rPr lang="en-US" dirty="0"/>
              <a:t>Chorea: Dancing like movement</a:t>
            </a:r>
          </a:p>
          <a:p>
            <a:pPr marL="914400" lvl="1" indent="-457200">
              <a:buFont typeface="+mj-lt"/>
              <a:buAutoNum type="alphaLcPeriod"/>
            </a:pPr>
            <a:r>
              <a:rPr lang="en-US" dirty="0"/>
              <a:t>Athetosis : Writhing movement</a:t>
            </a:r>
          </a:p>
          <a:p>
            <a:pPr marL="914400" lvl="1" indent="-457200">
              <a:buFont typeface="+mj-lt"/>
              <a:buAutoNum type="alphaLcPeriod"/>
            </a:pPr>
            <a:r>
              <a:rPr lang="en-US" dirty="0"/>
              <a:t>Parkinson: rest tremor</a:t>
            </a:r>
          </a:p>
          <a:p>
            <a:pPr marL="914400" lvl="1" indent="-457200">
              <a:buFont typeface="+mj-lt"/>
              <a:buAutoNum type="alphaLcPeriod"/>
            </a:pPr>
            <a:r>
              <a:rPr lang="en-US" dirty="0"/>
              <a:t>Cerebellar Disease: ipsilateral action tremor</a:t>
            </a:r>
          </a:p>
          <a:p>
            <a:pPr marL="914400" lvl="1" indent="-457200">
              <a:buFont typeface="+mj-lt"/>
              <a:buAutoNum type="alphaLcPeriod"/>
            </a:pPr>
            <a:r>
              <a:rPr lang="en-US" dirty="0">
                <a:solidFill>
                  <a:srgbClr val="FF0000"/>
                </a:solidFill>
              </a:rPr>
              <a:t>Myoclonus: semi-voluntary sudden jerks</a:t>
            </a:r>
          </a:p>
        </p:txBody>
      </p:sp>
      <p:sp>
        <p:nvSpPr>
          <p:cNvPr id="5" name="TextBox 4">
            <a:extLst>
              <a:ext uri="{FF2B5EF4-FFF2-40B4-BE49-F238E27FC236}">
                <a16:creationId xmlns:a16="http://schemas.microsoft.com/office/drawing/2014/main" id="{A7789163-9ADF-F751-AF4A-E54B185A9278}"/>
              </a:ext>
            </a:extLst>
          </p:cNvPr>
          <p:cNvSpPr txBox="1"/>
          <p:nvPr/>
        </p:nvSpPr>
        <p:spPr>
          <a:xfrm>
            <a:off x="52220" y="132467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4CD67A8C-7558-B9DA-48B3-BF7488C09D4A}"/>
              </a:ext>
            </a:extLst>
          </p:cNvPr>
          <p:cNvSpPr txBox="1"/>
          <p:nvPr/>
        </p:nvSpPr>
        <p:spPr>
          <a:xfrm>
            <a:off x="52220" y="356825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BE986D97-009C-3213-F0FD-BB7BBFCA5D71}"/>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959386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2D32-1642-676C-F8F5-B1A4FEE4CAAB}"/>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AD247368-C9FA-A497-6A58-19AD8B46650B}"/>
              </a:ext>
            </a:extLst>
          </p:cNvPr>
          <p:cNvSpPr>
            <a:spLocks noGrp="1"/>
          </p:cNvSpPr>
          <p:nvPr>
            <p:ph idx="1"/>
          </p:nvPr>
        </p:nvSpPr>
        <p:spPr/>
        <p:txBody>
          <a:bodyPr>
            <a:normAutofit lnSpcReduction="10000"/>
          </a:bodyPr>
          <a:lstStyle/>
          <a:p>
            <a:r>
              <a:rPr lang="en-US" dirty="0"/>
              <a:t>Choose the FALSE combination:</a:t>
            </a:r>
          </a:p>
          <a:p>
            <a:pPr marL="971550" lvl="1" indent="-514350">
              <a:buFont typeface="+mj-lt"/>
              <a:buAutoNum type="alphaLcPeriod"/>
            </a:pPr>
            <a:r>
              <a:rPr lang="en-US" dirty="0"/>
              <a:t>Athetosis is slow writhing movement</a:t>
            </a:r>
          </a:p>
          <a:p>
            <a:pPr marL="971550" lvl="1" indent="-514350">
              <a:buFont typeface="+mj-lt"/>
              <a:buAutoNum type="alphaLcPeriod"/>
            </a:pPr>
            <a:r>
              <a:rPr lang="en-US" dirty="0"/>
              <a:t>Tics are </a:t>
            </a:r>
            <a:r>
              <a:rPr lang="en-US" dirty="0" err="1"/>
              <a:t>semivoluntary</a:t>
            </a:r>
            <a:r>
              <a:rPr lang="en-US" dirty="0"/>
              <a:t> movement</a:t>
            </a:r>
          </a:p>
          <a:p>
            <a:pPr marL="971550" lvl="1" indent="-514350">
              <a:buFont typeface="+mj-lt"/>
              <a:buAutoNum type="alphaLcPeriod"/>
            </a:pPr>
            <a:r>
              <a:rPr lang="en-US" dirty="0"/>
              <a:t>Hemiballismus due to contralateral lesion in subthalamic nucleus</a:t>
            </a:r>
            <a:endParaRPr lang="ar-JO" dirty="0"/>
          </a:p>
          <a:p>
            <a:pPr marL="971550" lvl="1" indent="-514350">
              <a:buFont typeface="+mj-lt"/>
              <a:buAutoNum type="alphaLcPeriod"/>
            </a:pPr>
            <a:r>
              <a:rPr lang="en-US" dirty="0">
                <a:solidFill>
                  <a:srgbClr val="FF0000"/>
                </a:solidFill>
              </a:rPr>
              <a:t>Cerebellar tremors frequency is the same through out the movement</a:t>
            </a:r>
          </a:p>
          <a:p>
            <a:pPr marL="971550" lvl="1" indent="-514350">
              <a:buFont typeface="+mj-lt"/>
              <a:buAutoNum type="alphaLcPeriod"/>
            </a:pPr>
            <a:r>
              <a:rPr lang="en-US" dirty="0"/>
              <a:t>Myoclonus sudden, brief, uncontrolled muscle contraction</a:t>
            </a:r>
          </a:p>
          <a:p>
            <a:r>
              <a:rPr lang="en-US" dirty="0"/>
              <a:t>Choose the FALSE combination:</a:t>
            </a:r>
          </a:p>
          <a:p>
            <a:pPr marL="971550" lvl="1" indent="-514350">
              <a:buFont typeface="+mj-lt"/>
              <a:buAutoNum type="alphaLcPeriod"/>
            </a:pPr>
            <a:r>
              <a:rPr lang="en-US" dirty="0"/>
              <a:t>Athetosis is slow writhing movement</a:t>
            </a:r>
          </a:p>
          <a:p>
            <a:pPr marL="971550" lvl="1" indent="-514350">
              <a:buFont typeface="+mj-lt"/>
              <a:buAutoNum type="alphaLcPeriod"/>
            </a:pPr>
            <a:r>
              <a:rPr lang="en-US" dirty="0"/>
              <a:t>Tics are </a:t>
            </a:r>
            <a:r>
              <a:rPr lang="en-US" dirty="0" err="1"/>
              <a:t>semivoluntary</a:t>
            </a:r>
            <a:r>
              <a:rPr lang="en-US" dirty="0"/>
              <a:t> movement</a:t>
            </a:r>
          </a:p>
          <a:p>
            <a:pPr marL="971550" lvl="1" indent="-514350">
              <a:buFont typeface="+mj-lt"/>
              <a:buAutoNum type="alphaLcPeriod"/>
            </a:pPr>
            <a:r>
              <a:rPr lang="en-US" dirty="0"/>
              <a:t>Hemiballismus due to contralateral lesion in subthalamic nucleus</a:t>
            </a:r>
            <a:endParaRPr lang="ar-JO" dirty="0"/>
          </a:p>
          <a:p>
            <a:pPr marL="914400" lvl="1" indent="-457200">
              <a:buFont typeface="+mj-lt"/>
              <a:buAutoNum type="alphaLcPeriod"/>
            </a:pPr>
            <a:r>
              <a:rPr lang="en-US" dirty="0">
                <a:solidFill>
                  <a:srgbClr val="FF0000"/>
                </a:solidFill>
              </a:rPr>
              <a:t>Intention tremors frequency is the same through out the movement</a:t>
            </a:r>
            <a:endParaRPr lang="en-US" dirty="0"/>
          </a:p>
          <a:p>
            <a:pPr marL="971550" lvl="1" indent="-514350">
              <a:buFont typeface="+mj-lt"/>
              <a:buAutoNum type="alphaLcPeriod"/>
            </a:pPr>
            <a:r>
              <a:rPr lang="en-US" dirty="0"/>
              <a:t>Myoclonus sudden, brief, uncontrolled muscle contraction</a:t>
            </a:r>
          </a:p>
        </p:txBody>
      </p:sp>
      <p:sp>
        <p:nvSpPr>
          <p:cNvPr id="4" name="TextBox 3">
            <a:extLst>
              <a:ext uri="{FF2B5EF4-FFF2-40B4-BE49-F238E27FC236}">
                <a16:creationId xmlns:a16="http://schemas.microsoft.com/office/drawing/2014/main" id="{897FE180-88F8-DA48-BF4D-F2909E6EF7EA}"/>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7" name="TextBox 6">
            <a:extLst>
              <a:ext uri="{FF2B5EF4-FFF2-40B4-BE49-F238E27FC236}">
                <a16:creationId xmlns:a16="http://schemas.microsoft.com/office/drawing/2014/main" id="{AA669FFD-8F15-1F21-AE29-3C59CC1AC536}"/>
              </a:ext>
            </a:extLst>
          </p:cNvPr>
          <p:cNvSpPr txBox="1"/>
          <p:nvPr/>
        </p:nvSpPr>
        <p:spPr>
          <a:xfrm>
            <a:off x="52220" y="132467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90B7AA0D-8A7A-2410-EAE0-8A6303D96280}"/>
              </a:ext>
            </a:extLst>
          </p:cNvPr>
          <p:cNvSpPr txBox="1"/>
          <p:nvPr/>
        </p:nvSpPr>
        <p:spPr>
          <a:xfrm>
            <a:off x="53841" y="3587106"/>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391774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317DC-DB18-9A45-AE54-A90846192670}"/>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C0B40632-0E41-5825-5EA4-2CC433845BFC}"/>
              </a:ext>
            </a:extLst>
          </p:cNvPr>
          <p:cNvSpPr>
            <a:spLocks noGrp="1"/>
          </p:cNvSpPr>
          <p:nvPr>
            <p:ph idx="1"/>
          </p:nvPr>
        </p:nvSpPr>
        <p:spPr/>
        <p:txBody>
          <a:bodyPr/>
          <a:lstStyle/>
          <a:p>
            <a:r>
              <a:rPr lang="en-US" b="1" dirty="0"/>
              <a:t>Which of the following disorders is most likely to occur during action rather during rest ?</a:t>
            </a:r>
          </a:p>
          <a:p>
            <a:pPr marL="914400" lvl="1" indent="-457200">
              <a:buFont typeface="+mj-lt"/>
              <a:buAutoNum type="alphaLcPeriod"/>
            </a:pPr>
            <a:r>
              <a:rPr lang="en-US" dirty="0"/>
              <a:t>Athetosis </a:t>
            </a:r>
            <a:r>
              <a:rPr lang="en-US" sz="2100" dirty="0">
                <a:solidFill>
                  <a:srgbClr val="0070C0"/>
                </a:solidFill>
              </a:rPr>
              <a:t>(occur both during action and at rest)</a:t>
            </a:r>
          </a:p>
          <a:p>
            <a:pPr marL="914400" lvl="1" indent="-457200">
              <a:buFont typeface="+mj-lt"/>
              <a:buAutoNum type="alphaLcPeriod"/>
            </a:pPr>
            <a:r>
              <a:rPr lang="en-US" dirty="0">
                <a:solidFill>
                  <a:srgbClr val="FF0000"/>
                </a:solidFill>
              </a:rPr>
              <a:t>Chorea </a:t>
            </a:r>
            <a:r>
              <a:rPr lang="en-US" sz="2100" dirty="0">
                <a:solidFill>
                  <a:srgbClr val="0070C0"/>
                </a:solidFill>
              </a:rPr>
              <a:t>(primarily occur during action or voluntary movements)</a:t>
            </a:r>
          </a:p>
          <a:p>
            <a:pPr marL="914400" lvl="1" indent="-457200">
              <a:buFont typeface="+mj-lt"/>
              <a:buAutoNum type="alphaLcPeriod"/>
            </a:pPr>
            <a:r>
              <a:rPr lang="en-US" dirty="0"/>
              <a:t>Tics </a:t>
            </a:r>
            <a:r>
              <a:rPr lang="en-US" sz="2100" dirty="0">
                <a:solidFill>
                  <a:srgbClr val="0070C0"/>
                </a:solidFill>
              </a:rPr>
              <a:t>(occur both during action and rest, and are typically suppressible to some extent)</a:t>
            </a:r>
          </a:p>
          <a:p>
            <a:pPr marL="914400" lvl="1" indent="-457200">
              <a:buFont typeface="+mj-lt"/>
              <a:buAutoNum type="alphaLcPeriod"/>
            </a:pPr>
            <a:r>
              <a:rPr lang="en-US" dirty="0"/>
              <a:t>Parkinson tremor </a:t>
            </a:r>
            <a:r>
              <a:rPr lang="en-US" sz="2100" dirty="0">
                <a:solidFill>
                  <a:srgbClr val="0070C0"/>
                </a:solidFill>
              </a:rPr>
              <a:t>(occurs at rest and typically subsides during voluntary movement)</a:t>
            </a:r>
          </a:p>
          <a:p>
            <a:pPr marL="914400" lvl="1" indent="-457200">
              <a:buFont typeface="+mj-lt"/>
              <a:buAutoNum type="alphaLcPeriod"/>
            </a:pPr>
            <a:r>
              <a:rPr lang="en-US" dirty="0"/>
              <a:t>Stereotypies </a:t>
            </a:r>
            <a:r>
              <a:rPr lang="en-US" dirty="0">
                <a:solidFill>
                  <a:srgbClr val="0070C0"/>
                </a:solidFill>
              </a:rPr>
              <a:t>(occur in a variety of situations, including during rest, sustained postures, or specific activities)</a:t>
            </a:r>
          </a:p>
          <a:p>
            <a:r>
              <a:rPr lang="en-US" b="1" dirty="0"/>
              <a:t>Which of the following disorders is semi voluntary movement ?</a:t>
            </a:r>
          </a:p>
          <a:p>
            <a:pPr marL="914400" lvl="1" indent="-457200">
              <a:buFont typeface="+mj-lt"/>
              <a:buAutoNum type="alphaLcPeriod"/>
            </a:pPr>
            <a:r>
              <a:rPr lang="en-US" dirty="0"/>
              <a:t>Chorea</a:t>
            </a:r>
          </a:p>
          <a:p>
            <a:pPr marL="914400" lvl="1" indent="-457200">
              <a:buFont typeface="+mj-lt"/>
              <a:buAutoNum type="alphaLcPeriod"/>
            </a:pPr>
            <a:r>
              <a:rPr lang="en-US" dirty="0"/>
              <a:t>Athetosis</a:t>
            </a:r>
          </a:p>
          <a:p>
            <a:pPr marL="914400" lvl="1" indent="-457200">
              <a:buFont typeface="+mj-lt"/>
              <a:buAutoNum type="alphaLcPeriod"/>
            </a:pPr>
            <a:r>
              <a:rPr lang="en-US" dirty="0">
                <a:solidFill>
                  <a:srgbClr val="FF0000"/>
                </a:solidFill>
              </a:rPr>
              <a:t>Tics</a:t>
            </a:r>
          </a:p>
        </p:txBody>
      </p:sp>
      <p:sp>
        <p:nvSpPr>
          <p:cNvPr id="7" name="TextBox 6">
            <a:extLst>
              <a:ext uri="{FF2B5EF4-FFF2-40B4-BE49-F238E27FC236}">
                <a16:creationId xmlns:a16="http://schemas.microsoft.com/office/drawing/2014/main" id="{8D3770AA-FD3D-3635-817B-FD016C73162E}"/>
              </a:ext>
            </a:extLst>
          </p:cNvPr>
          <p:cNvSpPr txBox="1"/>
          <p:nvPr/>
        </p:nvSpPr>
        <p:spPr>
          <a:xfrm>
            <a:off x="10925666" y="-4207"/>
            <a:ext cx="126633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4" name="TextBox 3">
            <a:extLst>
              <a:ext uri="{FF2B5EF4-FFF2-40B4-BE49-F238E27FC236}">
                <a16:creationId xmlns:a16="http://schemas.microsoft.com/office/drawing/2014/main" id="{A11A14CE-2DEC-57F9-A7D6-6A6409BA8DF5}"/>
              </a:ext>
            </a:extLst>
          </p:cNvPr>
          <p:cNvSpPr txBox="1"/>
          <p:nvPr/>
        </p:nvSpPr>
        <p:spPr>
          <a:xfrm>
            <a:off x="52220" y="1370971"/>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1DDEA134-300B-60DA-1F17-8A34B744AA6E}"/>
              </a:ext>
            </a:extLst>
          </p:cNvPr>
          <p:cNvSpPr txBox="1"/>
          <p:nvPr/>
        </p:nvSpPr>
        <p:spPr>
          <a:xfrm>
            <a:off x="52220" y="4540527"/>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322264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6D70-37BA-D2BC-0E2E-BF1EFE96AAA1}"/>
              </a:ext>
            </a:extLst>
          </p:cNvPr>
          <p:cNvSpPr>
            <a:spLocks noGrp="1"/>
          </p:cNvSpPr>
          <p:nvPr>
            <p:ph type="ctrTitle"/>
          </p:nvPr>
        </p:nvSpPr>
        <p:spPr>
          <a:xfrm>
            <a:off x="1524000" y="4208549"/>
            <a:ext cx="9144000" cy="1483525"/>
          </a:xfrm>
        </p:spPr>
        <p:txBody>
          <a:bodyPr>
            <a:normAutofit fontScale="90000"/>
          </a:bodyPr>
          <a:lstStyle/>
          <a:p>
            <a:r>
              <a:rPr lang="en-US" dirty="0"/>
              <a:t>Common brain lesions</a:t>
            </a:r>
          </a:p>
        </p:txBody>
      </p:sp>
    </p:spTree>
    <p:extLst>
      <p:ext uri="{BB962C8B-B14F-4D97-AF65-F5344CB8AC3E}">
        <p14:creationId xmlns:p14="http://schemas.microsoft.com/office/powerpoint/2010/main" val="2925790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A4A6-D7A5-E391-0EE5-B0220232052F}"/>
              </a:ext>
            </a:extLst>
          </p:cNvPr>
          <p:cNvSpPr>
            <a:spLocks noGrp="1"/>
          </p:cNvSpPr>
          <p:nvPr>
            <p:ph type="title"/>
          </p:nvPr>
        </p:nvSpPr>
        <p:spPr/>
        <p:txBody>
          <a:bodyPr/>
          <a:lstStyle/>
          <a:p>
            <a:r>
              <a:rPr lang="en-US" dirty="0"/>
              <a:t>Brain lobes lesions</a:t>
            </a:r>
          </a:p>
        </p:txBody>
      </p:sp>
      <p:graphicFrame>
        <p:nvGraphicFramePr>
          <p:cNvPr id="5" name="جدول 3">
            <a:extLst>
              <a:ext uri="{FF2B5EF4-FFF2-40B4-BE49-F238E27FC236}">
                <a16:creationId xmlns:a16="http://schemas.microsoft.com/office/drawing/2014/main" id="{F1E83C7E-838E-1474-86A3-A9DA24A6DDB2}"/>
              </a:ext>
            </a:extLst>
          </p:cNvPr>
          <p:cNvGraphicFramePr>
            <a:graphicFrameLocks noGrp="1"/>
          </p:cNvGraphicFramePr>
          <p:nvPr>
            <p:extLst>
              <p:ext uri="{D42A27DB-BD31-4B8C-83A1-F6EECF244321}">
                <p14:modId xmlns:p14="http://schemas.microsoft.com/office/powerpoint/2010/main" val="2716926319"/>
              </p:ext>
            </p:extLst>
          </p:nvPr>
        </p:nvGraphicFramePr>
        <p:xfrm>
          <a:off x="838200" y="1229297"/>
          <a:ext cx="10515600" cy="4907336"/>
        </p:xfrm>
        <a:graphic>
          <a:graphicData uri="http://schemas.openxmlformats.org/drawingml/2006/table">
            <a:tbl>
              <a:tblPr rtl="1" firstRow="1" bandRow="1">
                <a:tableStyleId>{5C22544A-7EE6-4342-B048-85BDC9FD1C3A}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325662">
                <a:tc>
                  <a:txBody>
                    <a:bodyPr/>
                    <a:lstStyle/>
                    <a:p>
                      <a:pPr algn="ctr" rtl="0"/>
                      <a:r>
                        <a:rPr lang="en-GB" sz="2000" dirty="0"/>
                        <a:t>Occipital lobe lesion</a:t>
                      </a:r>
                      <a:endParaRPr lang="ar-JO" sz="2000" dirty="0"/>
                    </a:p>
                  </a:txBody>
                  <a:tcPr marT="45724" marB="45724" anchor="ctr"/>
                </a:tc>
                <a:tc>
                  <a:txBody>
                    <a:bodyPr/>
                    <a:lstStyle/>
                    <a:p>
                      <a:pPr algn="ctr" rtl="0"/>
                      <a:r>
                        <a:rPr lang="en-GB" sz="2000" dirty="0"/>
                        <a:t>Parietal lobe lesion</a:t>
                      </a:r>
                      <a:endParaRPr lang="ar-JO" sz="2000" dirty="0"/>
                    </a:p>
                  </a:txBody>
                  <a:tcPr marT="45724" marB="45724" anchor="ctr"/>
                </a:tc>
                <a:tc>
                  <a:txBody>
                    <a:bodyPr/>
                    <a:lstStyle/>
                    <a:p>
                      <a:pPr algn="ctr" rtl="0"/>
                      <a:r>
                        <a:rPr lang="en-GB" sz="2000" dirty="0"/>
                        <a:t>Temporal lobe lesion</a:t>
                      </a:r>
                      <a:endParaRPr lang="ar-JO" sz="2000" dirty="0"/>
                    </a:p>
                  </a:txBody>
                  <a:tcPr marT="45724" marB="45724" anchor="ctr"/>
                </a:tc>
                <a:tc>
                  <a:txBody>
                    <a:bodyPr/>
                    <a:lstStyle/>
                    <a:p>
                      <a:pPr algn="ctr" rtl="0"/>
                      <a:r>
                        <a:rPr lang="en-GB" sz="2000" dirty="0"/>
                        <a:t>Frontal lobe lesion</a:t>
                      </a:r>
                      <a:endParaRPr lang="ar-JO" sz="2000" dirty="0"/>
                    </a:p>
                  </a:txBody>
                  <a:tcPr marT="45724" marB="45724" anchor="ctr"/>
                </a:tc>
                <a:extLst>
                  <a:ext uri="{0D108BD9-81ED-4DB2-BD59-A6C34878D82A}">
                    <a16:rowId xmlns:a16="http://schemas.microsoft.com/office/drawing/2014/main" val="10000"/>
                  </a:ext>
                </a:extLst>
              </a:tr>
              <a:tr h="826671">
                <a:tc>
                  <a:txBody>
                    <a:bodyPr/>
                    <a:lstStyle/>
                    <a:p>
                      <a:pPr algn="ctr" rtl="0"/>
                      <a:r>
                        <a:rPr lang="en-GB" sz="2000" b="0" dirty="0">
                          <a:solidFill>
                            <a:schemeClr val="tx2">
                              <a:lumMod val="50000"/>
                            </a:schemeClr>
                          </a:solidFill>
                        </a:rPr>
                        <a:t>Visual field defects</a:t>
                      </a:r>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Sensory impairment</a:t>
                      </a:r>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Memory impairment</a:t>
                      </a:r>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Personality and behavioural change including disinhibition</a:t>
                      </a:r>
                      <a:endParaRPr lang="ar-JO" sz="2000" b="0" dirty="0">
                        <a:solidFill>
                          <a:schemeClr val="tx2">
                            <a:lumMod val="50000"/>
                          </a:schemeClr>
                        </a:solidFill>
                      </a:endParaRPr>
                    </a:p>
                  </a:txBody>
                  <a:tcPr marT="45724" marB="45724" anchor="ctr"/>
                </a:tc>
                <a:extLst>
                  <a:ext uri="{0D108BD9-81ED-4DB2-BD59-A6C34878D82A}">
                    <a16:rowId xmlns:a16="http://schemas.microsoft.com/office/drawing/2014/main" val="10001"/>
                  </a:ext>
                </a:extLst>
              </a:tr>
              <a:tr h="826671">
                <a:tc>
                  <a:txBody>
                    <a:bodyPr/>
                    <a:lstStyle/>
                    <a:p>
                      <a:pPr algn="ctr" rtl="0"/>
                      <a:r>
                        <a:rPr lang="en-GB" sz="2000" b="0" dirty="0">
                          <a:solidFill>
                            <a:schemeClr val="tx2">
                              <a:lumMod val="50000"/>
                            </a:schemeClr>
                          </a:solidFill>
                        </a:rPr>
                        <a:t>Visual agnosia</a:t>
                      </a:r>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Dyslexia, dyscalculia, dysgraphia (speech abnormalities</a:t>
                      </a:r>
                      <a:r>
                        <a:rPr lang="en-GB" sz="2000" b="0" baseline="0" dirty="0">
                          <a:solidFill>
                            <a:schemeClr val="tx2">
                              <a:lumMod val="50000"/>
                            </a:schemeClr>
                          </a:solidFill>
                        </a:rPr>
                        <a:t>)</a:t>
                      </a:r>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Complex partial seizure</a:t>
                      </a:r>
                      <a:r>
                        <a:rPr lang="en-US" sz="2000" b="0" dirty="0">
                          <a:solidFill>
                            <a:schemeClr val="tx2">
                              <a:lumMod val="50000"/>
                            </a:schemeClr>
                          </a:solidFill>
                        </a:rPr>
                        <a:t>s</a:t>
                      </a:r>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Loss of emotional responsiveness</a:t>
                      </a:r>
                      <a:endParaRPr lang="ar-JO" sz="2000" b="0" dirty="0">
                        <a:solidFill>
                          <a:schemeClr val="tx2">
                            <a:lumMod val="50000"/>
                          </a:schemeClr>
                        </a:solidFill>
                      </a:endParaRPr>
                    </a:p>
                  </a:txBody>
                  <a:tcPr marT="45724" marB="45724" anchor="ctr"/>
                </a:tc>
                <a:extLst>
                  <a:ext uri="{0D108BD9-81ED-4DB2-BD59-A6C34878D82A}">
                    <a16:rowId xmlns:a16="http://schemas.microsoft.com/office/drawing/2014/main" val="10002"/>
                  </a:ext>
                </a:extLst>
              </a:tr>
              <a:tr h="576167">
                <a:tc>
                  <a:txBody>
                    <a:bodyPr/>
                    <a:lstStyle/>
                    <a:p>
                      <a:pPr algn="ctr" rtl="0"/>
                      <a:r>
                        <a:rPr lang="en-GB" sz="2000" b="0" dirty="0">
                          <a:solidFill>
                            <a:schemeClr val="tx2">
                              <a:lumMod val="50000"/>
                            </a:schemeClr>
                          </a:solidFill>
                        </a:rPr>
                        <a:t>Disturbance of visual perception</a:t>
                      </a:r>
                      <a:endParaRPr lang="ar-JO" sz="2000" b="0" dirty="0">
                        <a:solidFill>
                          <a:schemeClr val="tx2">
                            <a:lumMod val="50000"/>
                          </a:schemeClr>
                        </a:solidFill>
                      </a:endParaRPr>
                    </a:p>
                  </a:txBody>
                  <a:tcPr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2">
                              <a:lumMod val="50000"/>
                            </a:schemeClr>
                          </a:solidFill>
                        </a:rPr>
                        <a:t>Contralateral lower quadrantanopia</a:t>
                      </a:r>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Contralateral upper quadrantanopia</a:t>
                      </a:r>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Cognitive impairment</a:t>
                      </a:r>
                      <a:endParaRPr lang="ar-JO" sz="2000" b="0" dirty="0">
                        <a:solidFill>
                          <a:schemeClr val="tx2">
                            <a:lumMod val="50000"/>
                          </a:schemeClr>
                        </a:solidFill>
                      </a:endParaRPr>
                    </a:p>
                  </a:txBody>
                  <a:tcPr marT="45724" marB="45724" anchor="ctr"/>
                </a:tc>
                <a:extLst>
                  <a:ext uri="{0D108BD9-81ED-4DB2-BD59-A6C34878D82A}">
                    <a16:rowId xmlns:a16="http://schemas.microsoft.com/office/drawing/2014/main" val="10003"/>
                  </a:ext>
                </a:extLst>
              </a:tr>
              <a:tr h="325662">
                <a:tc>
                  <a:txBody>
                    <a:bodyPr/>
                    <a:lstStyle/>
                    <a:p>
                      <a:pPr algn="ctr" rtl="0"/>
                      <a:r>
                        <a:rPr lang="en-GB" sz="2000" b="0" dirty="0">
                          <a:solidFill>
                            <a:schemeClr val="tx2">
                              <a:lumMod val="50000"/>
                            </a:schemeClr>
                          </a:solidFill>
                        </a:rPr>
                        <a:t>Visual hallucinations</a:t>
                      </a:r>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Apraxia</a:t>
                      </a:r>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Receptive aphasia</a:t>
                      </a:r>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Expressive dysphasia</a:t>
                      </a:r>
                      <a:endParaRPr lang="ar-JO" sz="2000" b="0" dirty="0">
                        <a:solidFill>
                          <a:schemeClr val="tx2">
                            <a:lumMod val="50000"/>
                          </a:schemeClr>
                        </a:solidFill>
                      </a:endParaRPr>
                    </a:p>
                  </a:txBody>
                  <a:tcPr marT="45724" marB="45724" anchor="ctr"/>
                </a:tc>
                <a:extLst>
                  <a:ext uri="{0D108BD9-81ED-4DB2-BD59-A6C34878D82A}">
                    <a16:rowId xmlns:a16="http://schemas.microsoft.com/office/drawing/2014/main" val="10004"/>
                  </a:ext>
                </a:extLst>
              </a:tr>
              <a:tr h="576167">
                <a:tc>
                  <a:txBody>
                    <a:bodyPr/>
                    <a:lstStyle/>
                    <a:p>
                      <a:pPr algn="ctr" rtl="0"/>
                      <a:endParaRPr lang="ar-JO" sz="2000" b="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Primitive reflexes reappear</a:t>
                      </a:r>
                      <a:endParaRPr lang="ar-JO" sz="2000" b="0" dirty="0">
                        <a:solidFill>
                          <a:schemeClr val="tx2">
                            <a:lumMod val="50000"/>
                          </a:schemeClr>
                        </a:solidFill>
                      </a:endParaRPr>
                    </a:p>
                  </a:txBody>
                  <a:tcPr marT="45724" marB="45724" anchor="ctr"/>
                </a:tc>
                <a:tc>
                  <a:txBody>
                    <a:bodyPr/>
                    <a:lstStyle/>
                    <a:p>
                      <a:pPr algn="ctr" rtl="0"/>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Urinary incontinence</a:t>
                      </a:r>
                      <a:endParaRPr lang="ar-JO" sz="2000" b="0" dirty="0">
                        <a:solidFill>
                          <a:schemeClr val="tx2">
                            <a:lumMod val="50000"/>
                          </a:schemeClr>
                        </a:solidFill>
                      </a:endParaRPr>
                    </a:p>
                  </a:txBody>
                  <a:tcPr marT="45724" marB="45724" anchor="ctr"/>
                </a:tc>
                <a:extLst>
                  <a:ext uri="{0D108BD9-81ED-4DB2-BD59-A6C34878D82A}">
                    <a16:rowId xmlns:a16="http://schemas.microsoft.com/office/drawing/2014/main" val="10005"/>
                  </a:ext>
                </a:extLst>
              </a:tr>
              <a:tr h="576167">
                <a:tc>
                  <a:txBody>
                    <a:bodyPr/>
                    <a:lstStyle/>
                    <a:p>
                      <a:pPr algn="ctr" rtl="0"/>
                      <a:endParaRPr lang="ar-JO" sz="2000" b="0">
                        <a:solidFill>
                          <a:schemeClr val="tx2">
                            <a:lumMod val="50000"/>
                          </a:schemeClr>
                        </a:solidFill>
                      </a:endParaRPr>
                    </a:p>
                  </a:txBody>
                  <a:tcPr marT="45724" marB="45724" anchor="ctr"/>
                </a:tc>
                <a:tc>
                  <a:txBody>
                    <a:bodyPr/>
                    <a:lstStyle/>
                    <a:p>
                      <a:pPr algn="ctr" rtl="0"/>
                      <a:endParaRPr lang="ar-JO" sz="2000" b="0" dirty="0">
                        <a:solidFill>
                          <a:schemeClr val="tx2">
                            <a:lumMod val="50000"/>
                          </a:schemeClr>
                        </a:solidFill>
                      </a:endParaRPr>
                    </a:p>
                  </a:txBody>
                  <a:tcPr marT="45724" marB="45724" anchor="ctr"/>
                </a:tc>
                <a:tc>
                  <a:txBody>
                    <a:bodyPr/>
                    <a:lstStyle/>
                    <a:p>
                      <a:pPr algn="ctr" rtl="0"/>
                      <a:endParaRPr lang="ar-JO" sz="2000" b="0" dirty="0">
                        <a:solidFill>
                          <a:schemeClr val="tx2">
                            <a:lumMod val="50000"/>
                          </a:schemeClr>
                        </a:solidFill>
                      </a:endParaRPr>
                    </a:p>
                  </a:txBody>
                  <a:tcPr marT="45724" marB="45724" anchor="ctr"/>
                </a:tc>
                <a:tc>
                  <a:txBody>
                    <a:bodyPr/>
                    <a:lstStyle/>
                    <a:p>
                      <a:pPr algn="ctr" rtl="0"/>
                      <a:r>
                        <a:rPr lang="en-GB" sz="2000" b="0" dirty="0">
                          <a:solidFill>
                            <a:schemeClr val="tx2">
                              <a:lumMod val="50000"/>
                            </a:schemeClr>
                          </a:solidFill>
                        </a:rPr>
                        <a:t>Primitive reflexes reappear</a:t>
                      </a:r>
                      <a:endParaRPr lang="ar-JO" sz="2000" b="0" dirty="0">
                        <a:solidFill>
                          <a:schemeClr val="tx2">
                            <a:lumMod val="50000"/>
                          </a:schemeClr>
                        </a:solidFill>
                      </a:endParaRPr>
                    </a:p>
                  </a:txBody>
                  <a:tcPr marT="45724" marB="45724" anchor="ct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641F9B26-25CE-6354-D992-1589BC5E3073}"/>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490084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2AE41-E20D-EFF5-623C-A7F7BB747FA3}"/>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9971195E-EB26-D54E-655B-424490F5BF89}"/>
              </a:ext>
            </a:extLst>
          </p:cNvPr>
          <p:cNvSpPr>
            <a:spLocks noGrp="1"/>
          </p:cNvSpPr>
          <p:nvPr>
            <p:ph idx="1"/>
          </p:nvPr>
        </p:nvSpPr>
        <p:spPr/>
        <p:txBody>
          <a:bodyPr>
            <a:normAutofit/>
          </a:bodyPr>
          <a:lstStyle/>
          <a:p>
            <a:r>
              <a:rPr lang="en-US" b="1" dirty="0"/>
              <a:t>The inability to write is called:</a:t>
            </a:r>
          </a:p>
          <a:p>
            <a:pPr marL="914400" lvl="1" indent="-457200">
              <a:buFont typeface="+mj-lt"/>
              <a:buAutoNum type="alphaLcPeriod"/>
            </a:pPr>
            <a:r>
              <a:rPr lang="en-US" dirty="0"/>
              <a:t>Dyspraxia </a:t>
            </a:r>
            <a:r>
              <a:rPr lang="en-US" dirty="0">
                <a:solidFill>
                  <a:srgbClr val="0070C0"/>
                </a:solidFill>
              </a:rPr>
              <a:t>(Difficulties in planning and executing coordinated movements)</a:t>
            </a:r>
          </a:p>
          <a:p>
            <a:pPr marL="914400" lvl="1" indent="-457200">
              <a:buFont typeface="+mj-lt"/>
              <a:buAutoNum type="alphaLcPeriod"/>
            </a:pPr>
            <a:r>
              <a:rPr lang="en-US" dirty="0"/>
              <a:t>Dyslexia </a:t>
            </a:r>
            <a:r>
              <a:rPr lang="en-US" dirty="0">
                <a:solidFill>
                  <a:srgbClr val="0070C0"/>
                </a:solidFill>
              </a:rPr>
              <a:t>(Cannot read)</a:t>
            </a:r>
            <a:endParaRPr lang="en-US" dirty="0"/>
          </a:p>
          <a:p>
            <a:pPr marL="914400" lvl="1" indent="-457200">
              <a:buFont typeface="+mj-lt"/>
              <a:buAutoNum type="alphaLcPeriod"/>
            </a:pPr>
            <a:r>
              <a:rPr lang="en-US" dirty="0">
                <a:solidFill>
                  <a:srgbClr val="FF0000"/>
                </a:solidFill>
              </a:rPr>
              <a:t>Dysgraphia</a:t>
            </a:r>
          </a:p>
          <a:p>
            <a:pPr marL="914400" lvl="1" indent="-457200">
              <a:buFont typeface="+mj-lt"/>
              <a:buAutoNum type="alphaLcPeriod"/>
            </a:pPr>
            <a:r>
              <a:rPr lang="en-US" dirty="0"/>
              <a:t>Dyscalculia</a:t>
            </a:r>
            <a:r>
              <a:rPr lang="en-US" dirty="0">
                <a:solidFill>
                  <a:srgbClr val="0070C0"/>
                </a:solidFill>
              </a:rPr>
              <a:t> (Cannot calculate)</a:t>
            </a:r>
          </a:p>
          <a:p>
            <a:pPr marL="914400" lvl="1" indent="-457200">
              <a:buFont typeface="+mj-lt"/>
              <a:buAutoNum type="alphaLcPeriod"/>
            </a:pPr>
            <a:r>
              <a:rPr lang="en-US" dirty="0"/>
              <a:t>Dysarthria </a:t>
            </a:r>
            <a:r>
              <a:rPr lang="en-US" dirty="0">
                <a:solidFill>
                  <a:srgbClr val="0070C0"/>
                </a:solidFill>
              </a:rPr>
              <a:t>(Articulation difficulties)</a:t>
            </a:r>
          </a:p>
          <a:p>
            <a:endParaRPr lang="en-US" sz="2600" b="1" dirty="0"/>
          </a:p>
          <a:p>
            <a:r>
              <a:rPr lang="en-US" sz="2600" b="1" dirty="0"/>
              <a:t>Note</a:t>
            </a:r>
            <a:r>
              <a:rPr lang="en-US" sz="2600" dirty="0"/>
              <a:t>: A lesion in the Supramarginal gyrus in parietal lobe results in</a:t>
            </a:r>
          </a:p>
          <a:p>
            <a:pPr lvl="1"/>
            <a:r>
              <a:rPr lang="en-US" b="1" dirty="0"/>
              <a:t>Dyslexia</a:t>
            </a:r>
            <a:r>
              <a:rPr lang="en-US" dirty="0"/>
              <a:t>: Cannot read</a:t>
            </a:r>
          </a:p>
          <a:p>
            <a:pPr lvl="1"/>
            <a:r>
              <a:rPr lang="en-US" b="1" dirty="0"/>
              <a:t>Dyscalculia</a:t>
            </a:r>
            <a:r>
              <a:rPr lang="en-US" dirty="0"/>
              <a:t>: Cannot calculate</a:t>
            </a:r>
          </a:p>
          <a:p>
            <a:pPr lvl="1"/>
            <a:r>
              <a:rPr lang="en-US" b="1" dirty="0"/>
              <a:t>Dysgraphia</a:t>
            </a:r>
            <a:r>
              <a:rPr lang="en-US" dirty="0"/>
              <a:t>: Cannot write</a:t>
            </a:r>
          </a:p>
        </p:txBody>
      </p:sp>
      <p:sp>
        <p:nvSpPr>
          <p:cNvPr id="5" name="TextBox 4">
            <a:extLst>
              <a:ext uri="{FF2B5EF4-FFF2-40B4-BE49-F238E27FC236}">
                <a16:creationId xmlns:a16="http://schemas.microsoft.com/office/drawing/2014/main" id="{65FD0F03-884D-0496-DC55-3BB935ED5B2B}"/>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فاينل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507984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2AE41-E20D-EFF5-623C-A7F7BB747FA3}"/>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9971195E-EB26-D54E-655B-424490F5BF89}"/>
              </a:ext>
            </a:extLst>
          </p:cNvPr>
          <p:cNvSpPr>
            <a:spLocks noGrp="1"/>
          </p:cNvSpPr>
          <p:nvPr>
            <p:ph idx="1"/>
          </p:nvPr>
        </p:nvSpPr>
        <p:spPr/>
        <p:txBody>
          <a:bodyPr/>
          <a:lstStyle/>
          <a:p>
            <a:r>
              <a:rPr lang="en-US" b="1" dirty="0"/>
              <a:t>The patient Unable to perform new learned motor skills:</a:t>
            </a:r>
          </a:p>
          <a:p>
            <a:pPr marL="914400" lvl="1" indent="-457200">
              <a:buFont typeface="+mj-lt"/>
              <a:buAutoNum type="alphaLcPeriod"/>
            </a:pPr>
            <a:r>
              <a:rPr lang="en-US" dirty="0">
                <a:solidFill>
                  <a:srgbClr val="FF0000"/>
                </a:solidFill>
              </a:rPr>
              <a:t>Apraxia </a:t>
            </a:r>
          </a:p>
          <a:p>
            <a:pPr marL="914400" lvl="1" indent="-457200">
              <a:buFont typeface="+mj-lt"/>
              <a:buAutoNum type="alphaLcPeriod"/>
            </a:pPr>
            <a:r>
              <a:rPr lang="en-US" dirty="0"/>
              <a:t>Dyslexia </a:t>
            </a:r>
            <a:r>
              <a:rPr lang="en-US" dirty="0">
                <a:solidFill>
                  <a:srgbClr val="0070C0"/>
                </a:solidFill>
              </a:rPr>
              <a:t>(Cannot read)</a:t>
            </a:r>
          </a:p>
          <a:p>
            <a:pPr marL="914400" lvl="1" indent="-457200">
              <a:buFont typeface="+mj-lt"/>
              <a:buAutoNum type="alphaLcPeriod"/>
            </a:pPr>
            <a:r>
              <a:rPr lang="en-US" dirty="0"/>
              <a:t>Dysarthria </a:t>
            </a:r>
            <a:r>
              <a:rPr lang="en-US" dirty="0">
                <a:solidFill>
                  <a:srgbClr val="0070C0"/>
                </a:solidFill>
              </a:rPr>
              <a:t>(Speech disorder with articulation difficulties)</a:t>
            </a:r>
            <a:endParaRPr lang="en-US" dirty="0"/>
          </a:p>
          <a:p>
            <a:pPr marL="914400" lvl="1" indent="-457200">
              <a:buFont typeface="+mj-lt"/>
              <a:buAutoNum type="alphaLcPeriod"/>
            </a:pPr>
            <a:r>
              <a:rPr lang="en-US" dirty="0"/>
              <a:t>Dysgraphia </a:t>
            </a:r>
            <a:r>
              <a:rPr lang="en-US" dirty="0">
                <a:solidFill>
                  <a:srgbClr val="0070C0"/>
                </a:solidFill>
              </a:rPr>
              <a:t>(Cannot write)</a:t>
            </a:r>
          </a:p>
          <a:p>
            <a:endParaRPr lang="en-US" sz="2600" b="1" dirty="0"/>
          </a:p>
        </p:txBody>
      </p:sp>
      <p:sp>
        <p:nvSpPr>
          <p:cNvPr id="5" name="TextBox 4">
            <a:extLst>
              <a:ext uri="{FF2B5EF4-FFF2-40B4-BE49-F238E27FC236}">
                <a16:creationId xmlns:a16="http://schemas.microsoft.com/office/drawing/2014/main" id="{65FD0F03-884D-0496-DC55-3BB935ED5B2B}"/>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فاينل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47937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D596-8C54-64D1-318B-DD2648EB811D}"/>
              </a:ext>
            </a:extLst>
          </p:cNvPr>
          <p:cNvSpPr>
            <a:spLocks noGrp="1"/>
          </p:cNvSpPr>
          <p:nvPr>
            <p:ph type="ctrTitle"/>
          </p:nvPr>
        </p:nvSpPr>
        <p:spPr/>
        <p:txBody>
          <a:bodyPr>
            <a:noAutofit/>
          </a:bodyPr>
          <a:lstStyle/>
          <a:p>
            <a:r>
              <a:rPr lang="en-US" sz="4800" b="1">
                <a:solidFill>
                  <a:schemeClr val="bg1"/>
                </a:solidFill>
              </a:rPr>
              <a:t>Neurological Examination</a:t>
            </a:r>
            <a:endParaRPr lang="en-US" sz="4800" dirty="0"/>
          </a:p>
        </p:txBody>
      </p:sp>
    </p:spTree>
    <p:extLst>
      <p:ext uri="{BB962C8B-B14F-4D97-AF65-F5344CB8AC3E}">
        <p14:creationId xmlns:p14="http://schemas.microsoft.com/office/powerpoint/2010/main" val="2130240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15FF6-A409-2EC4-72D3-5B1E2C8C026A}"/>
              </a:ext>
            </a:extLst>
          </p:cNvPr>
          <p:cNvSpPr>
            <a:spLocks noGrp="1"/>
          </p:cNvSpPr>
          <p:nvPr>
            <p:ph type="ctrTitle"/>
          </p:nvPr>
        </p:nvSpPr>
        <p:spPr>
          <a:xfrm>
            <a:off x="1524000" y="4208549"/>
            <a:ext cx="9144000" cy="1483525"/>
          </a:xfrm>
        </p:spPr>
        <p:txBody>
          <a:bodyPr>
            <a:normAutofit fontScale="90000"/>
          </a:bodyPr>
          <a:lstStyle/>
          <a:p>
            <a:r>
              <a:rPr lang="en-US" dirty="0"/>
              <a:t>Consciousness assessment</a:t>
            </a:r>
          </a:p>
        </p:txBody>
      </p:sp>
    </p:spTree>
    <p:extLst>
      <p:ext uri="{BB962C8B-B14F-4D97-AF65-F5344CB8AC3E}">
        <p14:creationId xmlns:p14="http://schemas.microsoft.com/office/powerpoint/2010/main" val="2744627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CD3D-73C2-F496-3692-B9BFB2DE7598}"/>
              </a:ext>
            </a:extLst>
          </p:cNvPr>
          <p:cNvSpPr>
            <a:spLocks noGrp="1"/>
          </p:cNvSpPr>
          <p:nvPr>
            <p:ph type="title"/>
          </p:nvPr>
        </p:nvSpPr>
        <p:spPr/>
        <p:txBody>
          <a:bodyPr/>
          <a:lstStyle/>
          <a:p>
            <a:r>
              <a:rPr lang="en-US" dirty="0"/>
              <a:t>Disturbance of consciousness</a:t>
            </a:r>
          </a:p>
        </p:txBody>
      </p:sp>
      <p:sp>
        <p:nvSpPr>
          <p:cNvPr id="3" name="Content Placeholder 2">
            <a:extLst>
              <a:ext uri="{FF2B5EF4-FFF2-40B4-BE49-F238E27FC236}">
                <a16:creationId xmlns:a16="http://schemas.microsoft.com/office/drawing/2014/main" id="{1E765DDD-A4AA-2360-E119-72DBE9D543F0}"/>
              </a:ext>
            </a:extLst>
          </p:cNvPr>
          <p:cNvSpPr>
            <a:spLocks noGrp="1"/>
          </p:cNvSpPr>
          <p:nvPr>
            <p:ph idx="1"/>
          </p:nvPr>
        </p:nvSpPr>
        <p:spPr>
          <a:xfrm>
            <a:off x="838200" y="1258371"/>
            <a:ext cx="10515600" cy="5234504"/>
          </a:xfrm>
        </p:spPr>
        <p:txBody>
          <a:bodyPr>
            <a:normAutofit lnSpcReduction="10000"/>
          </a:bodyPr>
          <a:lstStyle/>
          <a:p>
            <a:r>
              <a:rPr lang="en-US" dirty="0"/>
              <a:t>Is a description of the mental status when there is limited or no responsiveness</a:t>
            </a:r>
          </a:p>
          <a:p>
            <a:r>
              <a:rPr lang="en-US" dirty="0"/>
              <a:t>It is objectively measured by the </a:t>
            </a:r>
            <a:r>
              <a:rPr lang="en-US" dirty="0">
                <a:solidFill>
                  <a:srgbClr val="FF0000"/>
                </a:solidFill>
              </a:rPr>
              <a:t>Glasgow coma scale</a:t>
            </a:r>
            <a:endParaRPr lang="en-US" dirty="0"/>
          </a:p>
          <a:p>
            <a:r>
              <a:rPr lang="en-US" dirty="0"/>
              <a:t>Causes include:</a:t>
            </a:r>
          </a:p>
          <a:p>
            <a:pPr lvl="1"/>
            <a:r>
              <a:rPr lang="en-US" dirty="0">
                <a:solidFill>
                  <a:srgbClr val="FF0000"/>
                </a:solidFill>
              </a:rPr>
              <a:t>Syncope </a:t>
            </a:r>
            <a:r>
              <a:rPr lang="en-US" sz="2200" dirty="0"/>
              <a:t>(a temporary loss of consciousness due to decreased cerebral blood flow)</a:t>
            </a:r>
          </a:p>
          <a:p>
            <a:pPr lvl="1"/>
            <a:r>
              <a:rPr lang="en-US" dirty="0"/>
              <a:t>Hypoxia, Hypercapnia</a:t>
            </a:r>
          </a:p>
          <a:p>
            <a:pPr lvl="1"/>
            <a:r>
              <a:rPr lang="en-US" dirty="0"/>
              <a:t>Drug induced (anesthesia, opioids overuse), Intoxication</a:t>
            </a:r>
          </a:p>
          <a:p>
            <a:pPr lvl="1"/>
            <a:r>
              <a:rPr lang="en-US" dirty="0">
                <a:solidFill>
                  <a:srgbClr val="FF0000"/>
                </a:solidFill>
              </a:rPr>
              <a:t>Epilepsy</a:t>
            </a:r>
            <a:r>
              <a:rPr lang="en-US" dirty="0"/>
              <a:t>, Stroke, Head injury</a:t>
            </a:r>
          </a:p>
          <a:p>
            <a:pPr lvl="1"/>
            <a:r>
              <a:rPr lang="en-US" dirty="0"/>
              <a:t>Hypoglycemia</a:t>
            </a:r>
          </a:p>
          <a:p>
            <a:pPr lvl="1"/>
            <a:r>
              <a:rPr lang="en-US" dirty="0"/>
              <a:t>Severe dehydration, Severe pain</a:t>
            </a:r>
          </a:p>
          <a:p>
            <a:pPr lvl="1"/>
            <a:r>
              <a:rPr lang="en-US" dirty="0"/>
              <a:t>Endocrine abnormalities (Addison  disease, Hypothyroidism)</a:t>
            </a:r>
          </a:p>
          <a:p>
            <a:pPr lvl="1"/>
            <a:r>
              <a:rPr lang="en-US" dirty="0"/>
              <a:t>UTI in old age (could lead to Confusion and Psychosis)</a:t>
            </a:r>
          </a:p>
          <a:p>
            <a:pPr lvl="1"/>
            <a:r>
              <a:rPr lang="en-US" dirty="0"/>
              <a:t>Arrhythmias</a:t>
            </a:r>
          </a:p>
          <a:p>
            <a:endParaRPr lang="en-US" dirty="0"/>
          </a:p>
        </p:txBody>
      </p:sp>
      <p:sp>
        <p:nvSpPr>
          <p:cNvPr id="5" name="TextBox 4">
            <a:extLst>
              <a:ext uri="{FF2B5EF4-FFF2-40B4-BE49-F238E27FC236}">
                <a16:creationId xmlns:a16="http://schemas.microsoft.com/office/drawing/2014/main" id="{56EAD911-5B45-BA13-1A52-BFCDE83566E9}"/>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4" name="TextBox 3">
            <a:extLst>
              <a:ext uri="{FF2B5EF4-FFF2-40B4-BE49-F238E27FC236}">
                <a16:creationId xmlns:a16="http://schemas.microsoft.com/office/drawing/2014/main" id="{5AE55F55-A2D9-6553-3E47-C25D7E3905CD}"/>
              </a:ext>
            </a:extLst>
          </p:cNvPr>
          <p:cNvSpPr txBox="1"/>
          <p:nvPr/>
        </p:nvSpPr>
        <p:spPr>
          <a:xfrm>
            <a:off x="0" y="-4207"/>
            <a:ext cx="1050288" cy="369332"/>
          </a:xfrm>
          <a:prstGeom prst="rect">
            <a:avLst/>
          </a:prstGeom>
          <a:noFill/>
          <a:ln>
            <a:solidFill>
              <a:srgbClr val="0070C0"/>
            </a:solidFill>
          </a:ln>
        </p:spPr>
        <p:txBody>
          <a:bodyPr wrap="none" rtlCol="0">
            <a:spAutoFit/>
          </a:bodyPr>
          <a:lstStyle/>
          <a:p>
            <a:r>
              <a:rPr lang="ar-JO" b="1" dirty="0">
                <a:solidFill>
                  <a:srgbClr val="0070C0"/>
                </a:solidFill>
              </a:rPr>
              <a:t>سلايد مكرر</a:t>
            </a:r>
            <a:endParaRPr lang="en-US" b="1" dirty="0">
              <a:solidFill>
                <a:srgbClr val="0070C0"/>
              </a:solidFill>
            </a:endParaRPr>
          </a:p>
        </p:txBody>
      </p:sp>
    </p:spTree>
    <p:extLst>
      <p:ext uri="{BB962C8B-B14F-4D97-AF65-F5344CB8AC3E}">
        <p14:creationId xmlns:p14="http://schemas.microsoft.com/office/powerpoint/2010/main" val="1680315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7572-FAD1-E4FB-3E16-9E8FD18FE042}"/>
              </a:ext>
            </a:extLst>
          </p:cNvPr>
          <p:cNvSpPr>
            <a:spLocks noGrp="1"/>
          </p:cNvSpPr>
          <p:nvPr>
            <p:ph type="ctrTitle"/>
          </p:nvPr>
        </p:nvSpPr>
        <p:spPr/>
        <p:txBody>
          <a:bodyPr>
            <a:noAutofit/>
          </a:bodyPr>
          <a:lstStyle/>
          <a:p>
            <a:r>
              <a:rPr lang="en-US" sz="4400" b="1" dirty="0">
                <a:solidFill>
                  <a:schemeClr val="bg1"/>
                </a:solidFill>
              </a:rPr>
              <a:t>Neurological abnormalities</a:t>
            </a:r>
            <a:endParaRPr lang="en-US" sz="4400" dirty="0"/>
          </a:p>
        </p:txBody>
      </p:sp>
    </p:spTree>
    <p:extLst>
      <p:ext uri="{BB962C8B-B14F-4D97-AF65-F5344CB8AC3E}">
        <p14:creationId xmlns:p14="http://schemas.microsoft.com/office/powerpoint/2010/main" val="2451157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CD8EE-C793-1E2D-7B79-DF660F314568}"/>
              </a:ext>
            </a:extLst>
          </p:cNvPr>
          <p:cNvSpPr>
            <a:spLocks noGrp="1"/>
          </p:cNvSpPr>
          <p:nvPr>
            <p:ph type="title"/>
          </p:nvPr>
        </p:nvSpPr>
        <p:spPr/>
        <p:txBody>
          <a:bodyPr/>
          <a:lstStyle/>
          <a:p>
            <a:r>
              <a:rPr lang="en-US" dirty="0"/>
              <a:t>Explain the Glasgow Coma Scale</a:t>
            </a:r>
          </a:p>
        </p:txBody>
      </p:sp>
      <p:sp>
        <p:nvSpPr>
          <p:cNvPr id="5" name="TextBox 4">
            <a:extLst>
              <a:ext uri="{FF2B5EF4-FFF2-40B4-BE49-F238E27FC236}">
                <a16:creationId xmlns:a16="http://schemas.microsoft.com/office/drawing/2014/main" id="{BDD047AA-E40B-D309-8781-F38B4EB7DE5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4" name="Picture 3">
            <a:extLst>
              <a:ext uri="{FF2B5EF4-FFF2-40B4-BE49-F238E27FC236}">
                <a16:creationId xmlns:a16="http://schemas.microsoft.com/office/drawing/2014/main" id="{EF8BC417-331F-42C0-FA40-5628BC29E5B6}"/>
              </a:ext>
            </a:extLst>
          </p:cNvPr>
          <p:cNvPicPr>
            <a:picLocks noChangeAspect="1"/>
          </p:cNvPicPr>
          <p:nvPr/>
        </p:nvPicPr>
        <p:blipFill>
          <a:blip r:embed="rId2"/>
          <a:stretch>
            <a:fillRect/>
          </a:stretch>
        </p:blipFill>
        <p:spPr>
          <a:xfrm>
            <a:off x="2417780" y="1233218"/>
            <a:ext cx="7205823" cy="5512816"/>
          </a:xfrm>
          <a:prstGeom prst="rect">
            <a:avLst/>
          </a:prstGeom>
        </p:spPr>
      </p:pic>
    </p:spTree>
    <p:extLst>
      <p:ext uri="{BB962C8B-B14F-4D97-AF65-F5344CB8AC3E}">
        <p14:creationId xmlns:p14="http://schemas.microsoft.com/office/powerpoint/2010/main" val="1432579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472F8-C40F-96CA-6206-163E3924C1A7}"/>
              </a:ext>
            </a:extLst>
          </p:cNvPr>
          <p:cNvSpPr>
            <a:spLocks noGrp="1"/>
          </p:cNvSpPr>
          <p:nvPr>
            <p:ph type="title"/>
          </p:nvPr>
        </p:nvSpPr>
        <p:spPr/>
        <p:txBody>
          <a:bodyPr>
            <a:normAutofit fontScale="90000"/>
          </a:bodyPr>
          <a:lstStyle/>
          <a:p>
            <a:r>
              <a:rPr lang="en-US" dirty="0"/>
              <a:t>What is the Glasgow coma scale for the following</a:t>
            </a:r>
          </a:p>
        </p:txBody>
      </p:sp>
      <p:sp>
        <p:nvSpPr>
          <p:cNvPr id="3" name="Content Placeholder 2">
            <a:extLst>
              <a:ext uri="{FF2B5EF4-FFF2-40B4-BE49-F238E27FC236}">
                <a16:creationId xmlns:a16="http://schemas.microsoft.com/office/drawing/2014/main" id="{5C845EFB-7BB2-3BE6-AE1E-19D63DAD5FF9}"/>
              </a:ext>
            </a:extLst>
          </p:cNvPr>
          <p:cNvSpPr>
            <a:spLocks noGrp="1"/>
          </p:cNvSpPr>
          <p:nvPr>
            <p:ph idx="1"/>
          </p:nvPr>
        </p:nvSpPr>
        <p:spPr/>
        <p:txBody>
          <a:bodyPr>
            <a:normAutofit fontScale="92500"/>
          </a:bodyPr>
          <a:lstStyle/>
          <a:p>
            <a:r>
              <a:rPr lang="en-US" dirty="0"/>
              <a:t>Eye open to verbal command, Incomprehensible sound, and Withdraws from pain.</a:t>
            </a:r>
          </a:p>
          <a:p>
            <a:pPr lvl="1"/>
            <a:r>
              <a:rPr lang="en-US" dirty="0"/>
              <a:t>GCS = 9</a:t>
            </a:r>
            <a:endParaRPr lang="ar-JO" dirty="0"/>
          </a:p>
          <a:p>
            <a:r>
              <a:rPr lang="en-US" dirty="0"/>
              <a:t>Confused,</a:t>
            </a:r>
            <a:r>
              <a:rPr lang="ar-JO" dirty="0"/>
              <a:t> </a:t>
            </a:r>
            <a:r>
              <a:rPr lang="en-US" dirty="0"/>
              <a:t>open eyes to commands,</a:t>
            </a:r>
            <a:r>
              <a:rPr lang="ar-JO" dirty="0"/>
              <a:t> </a:t>
            </a:r>
            <a:r>
              <a:rPr lang="en-US" dirty="0"/>
              <a:t>moves withdraw from pain.</a:t>
            </a:r>
          </a:p>
          <a:p>
            <a:pPr lvl="1"/>
            <a:r>
              <a:rPr lang="en-US" dirty="0"/>
              <a:t>GCS = 11</a:t>
            </a:r>
            <a:endParaRPr lang="ar-JO" dirty="0"/>
          </a:p>
          <a:p>
            <a:r>
              <a:rPr lang="en-GB" dirty="0"/>
              <a:t>A patient in coma. You examined him and you found that he produced noises, he can localise pain and responds to verbal orders by only opening his eyes. </a:t>
            </a:r>
          </a:p>
          <a:p>
            <a:pPr lvl="1"/>
            <a:r>
              <a:rPr lang="en-US" dirty="0"/>
              <a:t>GCS = 10</a:t>
            </a:r>
          </a:p>
          <a:p>
            <a:r>
              <a:rPr lang="en-US" dirty="0"/>
              <a:t>A patient in coma. You examined him and you found that he can say words, he can localize pain and responds to verbal orders by only opening his eyes. </a:t>
            </a:r>
          </a:p>
          <a:p>
            <a:pPr lvl="1"/>
            <a:r>
              <a:rPr lang="en-US" dirty="0"/>
              <a:t>GCS = 11</a:t>
            </a:r>
            <a:endParaRPr lang="ar-JO" dirty="0"/>
          </a:p>
          <a:p>
            <a:endParaRPr lang="ar-JO" dirty="0"/>
          </a:p>
        </p:txBody>
      </p:sp>
      <p:sp>
        <p:nvSpPr>
          <p:cNvPr id="5" name="TextBox 4">
            <a:extLst>
              <a:ext uri="{FF2B5EF4-FFF2-40B4-BE49-F238E27FC236}">
                <a16:creationId xmlns:a16="http://schemas.microsoft.com/office/drawing/2014/main" id="{6115E6DA-334F-8679-7977-1EAB593C0784}"/>
              </a:ext>
            </a:extLst>
          </p:cNvPr>
          <p:cNvSpPr txBox="1"/>
          <p:nvPr/>
        </p:nvSpPr>
        <p:spPr>
          <a:xfrm>
            <a:off x="10888824" y="-4207"/>
            <a:ext cx="1303176"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7" name="TextBox 6">
            <a:extLst>
              <a:ext uri="{FF2B5EF4-FFF2-40B4-BE49-F238E27FC236}">
                <a16:creationId xmlns:a16="http://schemas.microsoft.com/office/drawing/2014/main" id="{A816CF00-5967-4E9D-B1BB-94AED5D40FDF}"/>
              </a:ext>
            </a:extLst>
          </p:cNvPr>
          <p:cNvSpPr txBox="1"/>
          <p:nvPr/>
        </p:nvSpPr>
        <p:spPr>
          <a:xfrm>
            <a:off x="55986" y="495385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03F58439-E6A3-3836-8433-A368B093C7B3}"/>
              </a:ext>
            </a:extLst>
          </p:cNvPr>
          <p:cNvSpPr txBox="1"/>
          <p:nvPr/>
        </p:nvSpPr>
        <p:spPr>
          <a:xfrm>
            <a:off x="55986"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097B9B8B-76BF-9976-E0B1-9DA1077738C3}"/>
              </a:ext>
            </a:extLst>
          </p:cNvPr>
          <p:cNvSpPr txBox="1"/>
          <p:nvPr/>
        </p:nvSpPr>
        <p:spPr>
          <a:xfrm>
            <a:off x="55986" y="256521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3" name="TextBox 12">
            <a:extLst>
              <a:ext uri="{FF2B5EF4-FFF2-40B4-BE49-F238E27FC236}">
                <a16:creationId xmlns:a16="http://schemas.microsoft.com/office/drawing/2014/main" id="{6570320C-8DF2-3614-9C0E-F3D9666B56C2}"/>
              </a:ext>
            </a:extLst>
          </p:cNvPr>
          <p:cNvSpPr txBox="1"/>
          <p:nvPr/>
        </p:nvSpPr>
        <p:spPr>
          <a:xfrm>
            <a:off x="55986" y="340497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133598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835D-F2EF-0290-01F5-AF6E1526F00B}"/>
              </a:ext>
            </a:extLst>
          </p:cNvPr>
          <p:cNvSpPr>
            <a:spLocks noGrp="1"/>
          </p:cNvSpPr>
          <p:nvPr>
            <p:ph type="title"/>
          </p:nvPr>
        </p:nvSpPr>
        <p:spPr/>
        <p:txBody>
          <a:bodyPr>
            <a:normAutofit fontScale="90000"/>
          </a:bodyPr>
          <a:lstStyle/>
          <a:p>
            <a:r>
              <a:rPr lang="en-US" dirty="0"/>
              <a:t>What is the Glasgow coma scale for the following</a:t>
            </a:r>
          </a:p>
        </p:txBody>
      </p:sp>
      <p:sp>
        <p:nvSpPr>
          <p:cNvPr id="3" name="Content Placeholder 2">
            <a:extLst>
              <a:ext uri="{FF2B5EF4-FFF2-40B4-BE49-F238E27FC236}">
                <a16:creationId xmlns:a16="http://schemas.microsoft.com/office/drawing/2014/main" id="{8932D687-D04E-A813-E4B8-4AAAF2070CBC}"/>
              </a:ext>
            </a:extLst>
          </p:cNvPr>
          <p:cNvSpPr>
            <a:spLocks noGrp="1"/>
          </p:cNvSpPr>
          <p:nvPr>
            <p:ph idx="1"/>
          </p:nvPr>
        </p:nvSpPr>
        <p:spPr/>
        <p:txBody>
          <a:bodyPr/>
          <a:lstStyle/>
          <a:p>
            <a:r>
              <a:rPr lang="en-US" dirty="0"/>
              <a:t>a patient, who opens his eyes to pain, withdraw from pain and produce incomprehensible sounds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rgbClr val="164752"/>
                </a:solidFill>
                <a:effectLst/>
                <a:uLnTx/>
                <a:uFillTx/>
                <a:latin typeface="Calibri" panose="020F0502020204030204"/>
                <a:ea typeface="+mn-ea"/>
                <a:cs typeface="+mn-cs"/>
              </a:rPr>
              <a:t>GCS = 8</a:t>
            </a:r>
            <a:endParaRPr kumimoji="0" lang="ar-JO" b="0" i="0" u="none" strike="noStrike" kern="1200" cap="none" spc="0" normalizeH="0" baseline="0" noProof="0" dirty="0">
              <a:ln>
                <a:noFill/>
              </a:ln>
              <a:solidFill>
                <a:srgbClr val="164752"/>
              </a:solidFill>
              <a:effectLst/>
              <a:uLnTx/>
              <a:uFillTx/>
              <a:latin typeface="Calibri" panose="020F0502020204030204"/>
              <a:ea typeface="+mn-ea"/>
              <a:cs typeface="Arial" panose="020B0604020202020204" pitchFamily="34" charset="0"/>
            </a:endParaRPr>
          </a:p>
          <a:p>
            <a:r>
              <a:rPr lang="en-US" dirty="0"/>
              <a:t>a patient, who cannot open his eyes to pain, withdraw from pain and produce incomprehensible sounds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164752"/>
                </a:solidFill>
                <a:effectLst/>
                <a:uLnTx/>
                <a:uFillTx/>
                <a:latin typeface="Calibri" panose="020F0502020204030204"/>
                <a:ea typeface="+mn-ea"/>
                <a:cs typeface="+mn-cs"/>
              </a:rPr>
              <a:t>GCS = 7</a:t>
            </a:r>
          </a:p>
          <a:p>
            <a:pPr>
              <a:spcBef>
                <a:spcPts val="500"/>
              </a:spcBef>
              <a:defRPr/>
            </a:pPr>
            <a:r>
              <a:rPr lang="en-US" sz="2800" dirty="0"/>
              <a:t>Patient opens his eye spontaneously, produces incomprehensive sounds and withdraws to pain</a:t>
            </a:r>
          </a:p>
          <a:p>
            <a:pPr lvl="1">
              <a:defRPr/>
            </a:pPr>
            <a:r>
              <a:rPr kumimoji="0" lang="en-US" sz="2400" b="0" i="0" u="none" strike="noStrike" kern="1200" cap="none" spc="0" normalizeH="0" baseline="0" noProof="0" dirty="0">
                <a:ln>
                  <a:noFill/>
                </a:ln>
                <a:solidFill>
                  <a:srgbClr val="164752"/>
                </a:solidFill>
                <a:effectLst/>
                <a:uLnTx/>
                <a:uFillTx/>
                <a:latin typeface="Calibri" panose="020F0502020204030204"/>
                <a:ea typeface="+mn-ea"/>
                <a:cs typeface="+mn-cs"/>
              </a:rPr>
              <a:t>GCS = 10</a:t>
            </a:r>
            <a:endParaRPr kumimoji="0" lang="ar-JO" b="0" i="0" u="none" strike="noStrike" kern="1200" cap="none" spc="0" normalizeH="0" baseline="0" noProof="0" dirty="0">
              <a:ln>
                <a:noFill/>
              </a:ln>
              <a:solidFill>
                <a:srgbClr val="164752"/>
              </a:solidFill>
              <a:effectLst/>
              <a:uLnTx/>
              <a:uFillTx/>
              <a:latin typeface="Calibri" panose="020F0502020204030204"/>
              <a:ea typeface="+mn-ea"/>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6A993E20-D688-9779-587A-6A504FABC31F}"/>
              </a:ext>
            </a:extLst>
          </p:cNvPr>
          <p:cNvSpPr txBox="1"/>
          <p:nvPr/>
        </p:nvSpPr>
        <p:spPr>
          <a:xfrm>
            <a:off x="10888824" y="-4207"/>
            <a:ext cx="1303176"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11" name="TextBox 10">
            <a:extLst>
              <a:ext uri="{FF2B5EF4-FFF2-40B4-BE49-F238E27FC236}">
                <a16:creationId xmlns:a16="http://schemas.microsoft.com/office/drawing/2014/main" id="{4BA01FE7-B7AF-4839-C69C-99D9FBCE75E8}"/>
              </a:ext>
            </a:extLst>
          </p:cNvPr>
          <p:cNvSpPr txBox="1"/>
          <p:nvPr/>
        </p:nvSpPr>
        <p:spPr>
          <a:xfrm>
            <a:off x="55986" y="1342715"/>
            <a:ext cx="838200" cy="338554"/>
          </a:xfrm>
          <a:prstGeom prst="rect">
            <a:avLst/>
          </a:prstGeom>
          <a:noFill/>
          <a:ln>
            <a:solidFill>
              <a:srgbClr val="FF0000"/>
            </a:solidFill>
          </a:ln>
        </p:spPr>
        <p:txBody>
          <a:bodyPr wrap="square" rtlCol="0">
            <a:spAutoFit/>
          </a:bodyPr>
          <a:lstStyle/>
          <a:p>
            <a:pPr algn="ctr" rtl="1"/>
            <a:r>
              <a:rPr lang="ar-JO" sz="1600" b="1" dirty="0" err="1">
                <a:solidFill>
                  <a:srgbClr val="FF0000"/>
                </a:solidFill>
              </a:rPr>
              <a:t>فاينل</a:t>
            </a:r>
            <a:r>
              <a:rPr lang="ar-JO" sz="1600" b="1" dirty="0">
                <a:solidFill>
                  <a:srgbClr val="FF0000"/>
                </a:solidFill>
              </a:rPr>
              <a:t> (</a:t>
            </a:r>
            <a:r>
              <a:rPr lang="en-US" sz="1600" b="1" dirty="0">
                <a:solidFill>
                  <a:srgbClr val="FF0000"/>
                </a:solidFill>
              </a:rPr>
              <a:t>2</a:t>
            </a:r>
            <a:r>
              <a:rPr lang="ar-JO" sz="1600" b="1" dirty="0">
                <a:solidFill>
                  <a:srgbClr val="FF0000"/>
                </a:solidFill>
              </a:rPr>
              <a:t>)</a:t>
            </a:r>
            <a:endParaRPr lang="en-US" sz="1600" b="1" dirty="0">
              <a:solidFill>
                <a:srgbClr val="FF0000"/>
              </a:solidFill>
            </a:endParaRPr>
          </a:p>
        </p:txBody>
      </p:sp>
      <p:sp>
        <p:nvSpPr>
          <p:cNvPr id="13" name="TextBox 12">
            <a:extLst>
              <a:ext uri="{FF2B5EF4-FFF2-40B4-BE49-F238E27FC236}">
                <a16:creationId xmlns:a16="http://schemas.microsoft.com/office/drawing/2014/main" id="{175ABB15-F559-1C37-5309-D205066A3374}"/>
              </a:ext>
            </a:extLst>
          </p:cNvPr>
          <p:cNvSpPr txBox="1"/>
          <p:nvPr/>
        </p:nvSpPr>
        <p:spPr>
          <a:xfrm>
            <a:off x="55986" y="2631204"/>
            <a:ext cx="838200" cy="338554"/>
          </a:xfrm>
          <a:prstGeom prst="rect">
            <a:avLst/>
          </a:prstGeom>
          <a:noFill/>
          <a:ln>
            <a:solidFill>
              <a:srgbClr val="FF0000"/>
            </a:solidFill>
          </a:ln>
        </p:spPr>
        <p:txBody>
          <a:bodyPr wrap="square" rtlCol="0">
            <a:spAutoFit/>
          </a:bodyPr>
          <a:lstStyle/>
          <a:p>
            <a:pPr algn="ctr" rtl="1"/>
            <a:r>
              <a:rPr lang="ar-JO" sz="1600" b="1" dirty="0">
                <a:solidFill>
                  <a:srgbClr val="FF0000"/>
                </a:solidFill>
              </a:rPr>
              <a:t>فاينل (</a:t>
            </a:r>
            <a:r>
              <a:rPr lang="en-US" sz="1600" b="1" dirty="0">
                <a:solidFill>
                  <a:srgbClr val="FF0000"/>
                </a:solidFill>
              </a:rPr>
              <a:t>3</a:t>
            </a:r>
            <a:r>
              <a:rPr lang="ar-JO" sz="1600" b="1" dirty="0">
                <a:solidFill>
                  <a:srgbClr val="FF0000"/>
                </a:solidFill>
              </a:rPr>
              <a:t>)</a:t>
            </a:r>
            <a:endParaRPr lang="en-US" sz="1600" b="1" dirty="0">
              <a:solidFill>
                <a:srgbClr val="FF0000"/>
              </a:solidFill>
            </a:endParaRPr>
          </a:p>
        </p:txBody>
      </p:sp>
      <p:sp>
        <p:nvSpPr>
          <p:cNvPr id="4" name="TextBox 3">
            <a:extLst>
              <a:ext uri="{FF2B5EF4-FFF2-40B4-BE49-F238E27FC236}">
                <a16:creationId xmlns:a16="http://schemas.microsoft.com/office/drawing/2014/main" id="{ED3A52A1-2ED0-A602-F3A6-281F66748776}"/>
              </a:ext>
            </a:extLst>
          </p:cNvPr>
          <p:cNvSpPr txBox="1"/>
          <p:nvPr/>
        </p:nvSpPr>
        <p:spPr>
          <a:xfrm>
            <a:off x="55986" y="386692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959308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0B30-70D6-4A1C-28D7-8A0AE01BC8E8}"/>
              </a:ext>
            </a:extLst>
          </p:cNvPr>
          <p:cNvSpPr>
            <a:spLocks noGrp="1"/>
          </p:cNvSpPr>
          <p:nvPr>
            <p:ph type="title"/>
          </p:nvPr>
        </p:nvSpPr>
        <p:spPr/>
        <p:txBody>
          <a:bodyPr>
            <a:normAutofit fontScale="90000"/>
          </a:bodyPr>
          <a:lstStyle/>
          <a:p>
            <a:r>
              <a:rPr lang="en-US" dirty="0"/>
              <a:t>What is the Glasgow coma scale for the following</a:t>
            </a:r>
          </a:p>
        </p:txBody>
      </p:sp>
      <p:sp>
        <p:nvSpPr>
          <p:cNvPr id="3" name="Content Placeholder 2">
            <a:extLst>
              <a:ext uri="{FF2B5EF4-FFF2-40B4-BE49-F238E27FC236}">
                <a16:creationId xmlns:a16="http://schemas.microsoft.com/office/drawing/2014/main" id="{B21400A5-BB17-4A9E-84FF-29AF38CF6864}"/>
              </a:ext>
            </a:extLst>
          </p:cNvPr>
          <p:cNvSpPr>
            <a:spLocks noGrp="1"/>
          </p:cNvSpPr>
          <p:nvPr>
            <p:ph idx="1"/>
          </p:nvPr>
        </p:nvSpPr>
        <p:spPr/>
        <p:txBody>
          <a:bodyPr>
            <a:noAutofit/>
          </a:bodyPr>
          <a:lstStyle/>
          <a:p>
            <a:pPr marL="457200" indent="-457200">
              <a:buFont typeface="+mj-lt"/>
              <a:buAutoNum type="arabicPeriod"/>
            </a:pPr>
            <a:r>
              <a:rPr lang="en-US" sz="2600" dirty="0"/>
              <a:t>A patient fell while rock climbing. When you apply a deep sternal rub, he extends his arms and legs and shows no other response.</a:t>
            </a:r>
            <a:endParaRPr lang="ar-JO" sz="2600" dirty="0"/>
          </a:p>
          <a:p>
            <a:pPr lvl="1"/>
            <a:r>
              <a:rPr lang="en-US" dirty="0">
                <a:solidFill>
                  <a:schemeClr val="accent1">
                    <a:lumMod val="50000"/>
                  </a:schemeClr>
                </a:solidFill>
              </a:rPr>
              <a:t>GCS = 4 (E=1, V=1, M=2)</a:t>
            </a:r>
            <a:endParaRPr lang="ar-JO" dirty="0">
              <a:solidFill>
                <a:schemeClr val="accent1">
                  <a:lumMod val="50000"/>
                </a:schemeClr>
              </a:solidFill>
            </a:endParaRPr>
          </a:p>
          <a:p>
            <a:pPr marL="457200" indent="-457200">
              <a:buFont typeface="+mj-lt"/>
              <a:buAutoNum type="arabicPeriod"/>
            </a:pPr>
            <a:r>
              <a:rPr lang="en-US" sz="2600" dirty="0"/>
              <a:t>The patient is pulseless and apneic.</a:t>
            </a:r>
          </a:p>
          <a:p>
            <a:pPr lvl="1"/>
            <a:r>
              <a:rPr lang="en-US" dirty="0">
                <a:solidFill>
                  <a:schemeClr val="accent1">
                    <a:lumMod val="50000"/>
                  </a:schemeClr>
                </a:solidFill>
              </a:rPr>
              <a:t>GCS = 3 (E=1, V=1, M=1)</a:t>
            </a:r>
          </a:p>
          <a:p>
            <a:pPr marL="457200" indent="-457200">
              <a:buFont typeface="+mj-lt"/>
              <a:buAutoNum type="arabicPeriod"/>
            </a:pPr>
            <a:r>
              <a:rPr lang="en-US" sz="2600" dirty="0"/>
              <a:t>A 73-year-old patient looks at spontaneously you when you speak to her. When you ask her the date, she says "blue." You note left-sided weakness when she grips your fingers.</a:t>
            </a:r>
          </a:p>
          <a:p>
            <a:pPr lvl="1"/>
            <a:r>
              <a:rPr lang="en-US" dirty="0">
                <a:solidFill>
                  <a:schemeClr val="accent1">
                    <a:lumMod val="50000"/>
                  </a:schemeClr>
                </a:solidFill>
              </a:rPr>
              <a:t>GCS = 13 (E=4, V=3, M=6)</a:t>
            </a:r>
          </a:p>
          <a:p>
            <a:pPr marL="457200" indent="-457200">
              <a:buFont typeface="+mj-lt"/>
              <a:buAutoNum type="arabicPeriod"/>
            </a:pPr>
            <a:r>
              <a:rPr lang="en-US" sz="2600" dirty="0"/>
              <a:t>A trauma patient moans, bends his arms towards his chest, and points his toes when your partner attempt to start an IV.</a:t>
            </a:r>
          </a:p>
          <a:p>
            <a:pPr lvl="1"/>
            <a:r>
              <a:rPr lang="en-US" dirty="0">
                <a:solidFill>
                  <a:schemeClr val="accent1">
                    <a:lumMod val="50000"/>
                  </a:schemeClr>
                </a:solidFill>
              </a:rPr>
              <a:t>GCS = 6 (E=1, V=2, M=3)</a:t>
            </a:r>
          </a:p>
        </p:txBody>
      </p:sp>
      <p:sp>
        <p:nvSpPr>
          <p:cNvPr id="5" name="TextBox 4">
            <a:extLst>
              <a:ext uri="{FF2B5EF4-FFF2-40B4-BE49-F238E27FC236}">
                <a16:creationId xmlns:a16="http://schemas.microsoft.com/office/drawing/2014/main" id="{ACC2E84F-3E63-A418-BC46-822E5492BBF1}"/>
              </a:ext>
            </a:extLst>
          </p:cNvPr>
          <p:cNvSpPr txBox="1"/>
          <p:nvPr/>
        </p:nvSpPr>
        <p:spPr>
          <a:xfrm>
            <a:off x="10524931" y="-4207"/>
            <a:ext cx="1667069" cy="369332"/>
          </a:xfrm>
          <a:prstGeom prst="rect">
            <a:avLst/>
          </a:prstGeom>
          <a:noFill/>
          <a:ln>
            <a:solidFill>
              <a:srgbClr val="00B050"/>
            </a:solidFill>
          </a:ln>
        </p:spPr>
        <p:txBody>
          <a:bodyPr wrap="square" rtlCol="0">
            <a:spAutoFit/>
          </a:bodyPr>
          <a:lstStyle/>
          <a:p>
            <a:pPr algn="ctr" rtl="1"/>
            <a:r>
              <a:rPr lang="ar-JO" b="1" dirty="0">
                <a:solidFill>
                  <a:srgbClr val="00B050"/>
                </a:solidFill>
              </a:rPr>
              <a:t>أسئلة تدريب إضافية</a:t>
            </a:r>
            <a:endParaRPr lang="en-US" b="1" dirty="0">
              <a:solidFill>
                <a:srgbClr val="00B050"/>
              </a:solidFill>
            </a:endParaRPr>
          </a:p>
        </p:txBody>
      </p:sp>
    </p:spTree>
    <p:extLst>
      <p:ext uri="{BB962C8B-B14F-4D97-AF65-F5344CB8AC3E}">
        <p14:creationId xmlns:p14="http://schemas.microsoft.com/office/powerpoint/2010/main" val="3655026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0B30-70D6-4A1C-28D7-8A0AE01BC8E8}"/>
              </a:ext>
            </a:extLst>
          </p:cNvPr>
          <p:cNvSpPr>
            <a:spLocks noGrp="1"/>
          </p:cNvSpPr>
          <p:nvPr>
            <p:ph type="title"/>
          </p:nvPr>
        </p:nvSpPr>
        <p:spPr/>
        <p:txBody>
          <a:bodyPr>
            <a:normAutofit fontScale="90000"/>
          </a:bodyPr>
          <a:lstStyle/>
          <a:p>
            <a:r>
              <a:rPr lang="en-US" dirty="0"/>
              <a:t>What is the Glasgow coma scale for the following</a:t>
            </a:r>
          </a:p>
        </p:txBody>
      </p:sp>
      <p:sp>
        <p:nvSpPr>
          <p:cNvPr id="3" name="Content Placeholder 2">
            <a:extLst>
              <a:ext uri="{FF2B5EF4-FFF2-40B4-BE49-F238E27FC236}">
                <a16:creationId xmlns:a16="http://schemas.microsoft.com/office/drawing/2014/main" id="{B21400A5-BB17-4A9E-84FF-29AF38CF6864}"/>
              </a:ext>
            </a:extLst>
          </p:cNvPr>
          <p:cNvSpPr>
            <a:spLocks noGrp="1"/>
          </p:cNvSpPr>
          <p:nvPr>
            <p:ph idx="1"/>
          </p:nvPr>
        </p:nvSpPr>
        <p:spPr>
          <a:xfrm>
            <a:off x="838200" y="1230381"/>
            <a:ext cx="10515600" cy="5486400"/>
          </a:xfrm>
        </p:spPr>
        <p:txBody>
          <a:bodyPr>
            <a:normAutofit lnSpcReduction="10000"/>
          </a:bodyPr>
          <a:lstStyle/>
          <a:p>
            <a:pPr marL="457200" indent="-457200">
              <a:buFont typeface="+mj-lt"/>
              <a:buAutoNum type="arabicPeriod" startAt="5"/>
            </a:pPr>
            <a:r>
              <a:rPr lang="en-US" sz="2400" dirty="0"/>
              <a:t>You are assessing a 20-year-old male suspected of overdosing. He is staring off into space, writhing, and babbling. When your partner starts an IV, he cries out incomprehensibly but does not pull away.</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GCS = 7 (E=4, V=2, M=1)</a:t>
            </a:r>
            <a:endParaRPr kumimoji="0" lang="ar-JO"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Arial" panose="020B0604020202020204" pitchFamily="34" charset="0"/>
            </a:endParaRPr>
          </a:p>
          <a:p>
            <a:pPr marL="457200" indent="-457200">
              <a:buFont typeface="+mj-lt"/>
              <a:buAutoNum type="arabicPeriod" startAt="5"/>
            </a:pPr>
            <a:r>
              <a:rPr lang="en-US" sz="2400" dirty="0"/>
              <a:t>You are transporting an altered mental status (high suspicion inebriated) patient. When you attempt to insert a nasal airway he opens his eyes, slaps your hand away, curses at you but unsure where he is, and sits up. When you stop, he lays down on the stretcher.</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GCS = 11 (E=2, V=4, M=5)</a:t>
            </a:r>
            <a:endParaRPr kumimoji="0" lang="ar-JO"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Arial" panose="020B0604020202020204" pitchFamily="34" charset="0"/>
            </a:endParaRPr>
          </a:p>
          <a:p>
            <a:pPr marL="457200" indent="-457200">
              <a:buFont typeface="+mj-lt"/>
              <a:buAutoNum type="arabicPeriod" startAt="5"/>
            </a:pPr>
            <a:r>
              <a:rPr lang="en-US" sz="2400" dirty="0"/>
              <a:t>The patient spontaneously looks around. When you speak to the patient, they can tell you who they are, where they are and why, and the date, and obey simple commands.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60BED4">
                    <a:lumMod val="50000"/>
                  </a:srgbClr>
                </a:solidFill>
                <a:effectLst/>
                <a:uLnTx/>
                <a:uFillTx/>
                <a:latin typeface="Calibri" panose="020F0502020204030204"/>
                <a:ea typeface="+mn-ea"/>
                <a:cs typeface="+mn-cs"/>
              </a:rPr>
              <a:t>GCS = 15 (E=4, V=5, M=6)</a:t>
            </a:r>
            <a:endParaRPr lang="en-US" sz="2400" dirty="0"/>
          </a:p>
          <a:p>
            <a:pPr marL="457200" indent="-457200">
              <a:buFont typeface="+mj-lt"/>
              <a:buAutoNum type="arabicPeriod" startAt="5"/>
            </a:pPr>
            <a:r>
              <a:rPr lang="en-US" sz="2400" dirty="0"/>
              <a:t>A 75-year-old male rubs his chest and tells you it really hurts. He tells you he wants to go to the hospital, and you help him walk to the stretcher.</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GCS = 15 (E=4, V=5, M=6)</a:t>
            </a:r>
            <a:endParaRPr kumimoji="0" lang="ar-JO"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Arial" panose="020B0604020202020204" pitchFamily="34" charset="0"/>
            </a:endParaRPr>
          </a:p>
        </p:txBody>
      </p:sp>
      <p:sp>
        <p:nvSpPr>
          <p:cNvPr id="4" name="TextBox 3">
            <a:extLst>
              <a:ext uri="{FF2B5EF4-FFF2-40B4-BE49-F238E27FC236}">
                <a16:creationId xmlns:a16="http://schemas.microsoft.com/office/drawing/2014/main" id="{FA3A94D9-A114-0907-470B-FCF04D61F82B}"/>
              </a:ext>
            </a:extLst>
          </p:cNvPr>
          <p:cNvSpPr txBox="1"/>
          <p:nvPr/>
        </p:nvSpPr>
        <p:spPr>
          <a:xfrm>
            <a:off x="10524931" y="-4207"/>
            <a:ext cx="1667069" cy="369332"/>
          </a:xfrm>
          <a:prstGeom prst="rect">
            <a:avLst/>
          </a:prstGeom>
          <a:noFill/>
          <a:ln>
            <a:solidFill>
              <a:srgbClr val="00B050"/>
            </a:solidFill>
          </a:ln>
        </p:spPr>
        <p:txBody>
          <a:bodyPr wrap="square" rtlCol="0">
            <a:spAutoFit/>
          </a:bodyPr>
          <a:lstStyle/>
          <a:p>
            <a:pPr algn="ctr" rtl="1"/>
            <a:r>
              <a:rPr lang="ar-JO" b="1" dirty="0">
                <a:solidFill>
                  <a:srgbClr val="00B050"/>
                </a:solidFill>
              </a:rPr>
              <a:t>أسئلة تدريب إضافية</a:t>
            </a:r>
            <a:endParaRPr lang="en-US" b="1" dirty="0">
              <a:solidFill>
                <a:srgbClr val="00B050"/>
              </a:solidFill>
            </a:endParaRPr>
          </a:p>
        </p:txBody>
      </p:sp>
    </p:spTree>
    <p:extLst>
      <p:ext uri="{BB962C8B-B14F-4D97-AF65-F5344CB8AC3E}">
        <p14:creationId xmlns:p14="http://schemas.microsoft.com/office/powerpoint/2010/main" val="193022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0B30-70D6-4A1C-28D7-8A0AE01BC8E8}"/>
              </a:ext>
            </a:extLst>
          </p:cNvPr>
          <p:cNvSpPr>
            <a:spLocks noGrp="1"/>
          </p:cNvSpPr>
          <p:nvPr>
            <p:ph type="title"/>
          </p:nvPr>
        </p:nvSpPr>
        <p:spPr/>
        <p:txBody>
          <a:bodyPr>
            <a:normAutofit fontScale="90000"/>
          </a:bodyPr>
          <a:lstStyle/>
          <a:p>
            <a:r>
              <a:rPr lang="en-US" dirty="0"/>
              <a:t>What is the Glasgow coma scale for the following</a:t>
            </a:r>
          </a:p>
        </p:txBody>
      </p:sp>
      <p:sp>
        <p:nvSpPr>
          <p:cNvPr id="3" name="Content Placeholder 2">
            <a:extLst>
              <a:ext uri="{FF2B5EF4-FFF2-40B4-BE49-F238E27FC236}">
                <a16:creationId xmlns:a16="http://schemas.microsoft.com/office/drawing/2014/main" id="{B21400A5-BB17-4A9E-84FF-29AF38CF6864}"/>
              </a:ext>
            </a:extLst>
          </p:cNvPr>
          <p:cNvSpPr>
            <a:spLocks noGrp="1"/>
          </p:cNvSpPr>
          <p:nvPr>
            <p:ph idx="1"/>
          </p:nvPr>
        </p:nvSpPr>
        <p:spPr>
          <a:xfrm>
            <a:off x="838200" y="1305025"/>
            <a:ext cx="10515600" cy="5114436"/>
          </a:xfrm>
        </p:spPr>
        <p:txBody>
          <a:bodyPr>
            <a:normAutofit/>
          </a:bodyPr>
          <a:lstStyle/>
          <a:p>
            <a:pPr marL="457200" indent="-457200">
              <a:buFont typeface="+mj-lt"/>
              <a:buAutoNum type="arabicPeriod" startAt="9"/>
            </a:pPr>
            <a:r>
              <a:rPr lang="en-US" sz="2400" dirty="0"/>
              <a:t>A man is found on the ground outside a homeless shelter. When you give him a sternal rub, he opens his eyes, tells you to go away, and pushes your hand away.</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rgbClr val="60BED4">
                    <a:lumMod val="50000"/>
                  </a:srgbClr>
                </a:solidFill>
                <a:effectLst/>
                <a:uLnTx/>
                <a:uFillTx/>
                <a:latin typeface="Calibri" panose="020F0502020204030204"/>
                <a:ea typeface="+mn-ea"/>
                <a:cs typeface="+mn-cs"/>
              </a:rPr>
              <a:t>GCS = 12 (E=2, V=5, M=5)</a:t>
            </a:r>
            <a:endParaRPr lang="en-US" dirty="0"/>
          </a:p>
          <a:p>
            <a:pPr marL="457200" indent="-457200">
              <a:buFont typeface="+mj-lt"/>
              <a:buAutoNum type="arabicPeriod" startAt="9"/>
            </a:pPr>
            <a:r>
              <a:rPr lang="en-US" sz="2400" dirty="0"/>
              <a:t>A possible overdose patient looks around with an unfocused gaze, mumbles when you ask him questions, and pulls away from a painful stimulus.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rgbClr val="60BED4">
                    <a:lumMod val="50000"/>
                  </a:srgbClr>
                </a:solidFill>
                <a:effectLst/>
                <a:uLnTx/>
                <a:uFillTx/>
                <a:latin typeface="Calibri" panose="020F0502020204030204"/>
                <a:ea typeface="+mn-ea"/>
                <a:cs typeface="+mn-cs"/>
              </a:rPr>
              <a:t>GCS = 10 (E=4, V=2, M=4)</a:t>
            </a:r>
            <a:endParaRPr lang="en-US" dirty="0"/>
          </a:p>
          <a:p>
            <a:pPr marL="457200" indent="-457200">
              <a:buFont typeface="+mj-lt"/>
              <a:buAutoNum type="arabicPeriod" startAt="9"/>
            </a:pPr>
            <a:r>
              <a:rPr lang="en-US" sz="2400" dirty="0"/>
              <a:t>An intoxicated patient initially appears unresponsive. When you start an IV, she wakes up and yells at you, then lays back down and closes her eyes.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rgbClr val="60BED4">
                    <a:lumMod val="50000"/>
                  </a:srgbClr>
                </a:solidFill>
                <a:effectLst/>
                <a:uLnTx/>
                <a:uFillTx/>
                <a:latin typeface="Calibri" panose="020F0502020204030204"/>
                <a:ea typeface="+mn-ea"/>
                <a:cs typeface="+mn-cs"/>
              </a:rPr>
              <a:t>GCS = 12 (E=2, V=5, M=5)</a:t>
            </a:r>
            <a:endParaRPr lang="en-US" dirty="0"/>
          </a:p>
          <a:p>
            <a:pPr marL="457200" indent="-457200">
              <a:buFont typeface="+mj-lt"/>
              <a:buAutoNum type="arabicPeriod" startAt="9"/>
            </a:pPr>
            <a:r>
              <a:rPr lang="en-US" sz="2400" dirty="0"/>
              <a:t>An adult moves their hand away when you apply pressure to the nail bed. The patient can make words but not form coherent sentences. They open their eyes to pain, but not to speech.</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rgbClr val="60BED4">
                    <a:lumMod val="50000"/>
                  </a:srgbClr>
                </a:solidFill>
                <a:effectLst/>
                <a:uLnTx/>
                <a:uFillTx/>
                <a:latin typeface="Calibri" panose="020F0502020204030204"/>
                <a:ea typeface="+mn-ea"/>
                <a:cs typeface="+mn-cs"/>
              </a:rPr>
              <a:t>GCS = 9 (E=2, V=3, M=4)</a:t>
            </a:r>
            <a:endParaRPr kumimoji="0" lang="ar-JO" b="0" i="0" u="none" strike="noStrike" kern="1200" cap="none" spc="0" normalizeH="0" baseline="0" noProof="0" dirty="0">
              <a:ln>
                <a:noFill/>
              </a:ln>
              <a:solidFill>
                <a:srgbClr val="60BED4">
                  <a:lumMod val="50000"/>
                </a:srgbClr>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B029EC80-9CB2-79DF-384C-45A5D75827B4}"/>
              </a:ext>
            </a:extLst>
          </p:cNvPr>
          <p:cNvSpPr txBox="1"/>
          <p:nvPr/>
        </p:nvSpPr>
        <p:spPr>
          <a:xfrm>
            <a:off x="10524931" y="-4207"/>
            <a:ext cx="1667069" cy="369332"/>
          </a:xfrm>
          <a:prstGeom prst="rect">
            <a:avLst/>
          </a:prstGeom>
          <a:noFill/>
          <a:ln>
            <a:solidFill>
              <a:srgbClr val="00B050"/>
            </a:solidFill>
          </a:ln>
        </p:spPr>
        <p:txBody>
          <a:bodyPr wrap="square" rtlCol="0">
            <a:spAutoFit/>
          </a:bodyPr>
          <a:lstStyle/>
          <a:p>
            <a:pPr algn="ctr" rtl="1"/>
            <a:r>
              <a:rPr lang="ar-JO" b="1" dirty="0">
                <a:solidFill>
                  <a:srgbClr val="00B050"/>
                </a:solidFill>
              </a:rPr>
              <a:t>أسئلة تدريب إضافية</a:t>
            </a:r>
            <a:endParaRPr lang="en-US" b="1" dirty="0">
              <a:solidFill>
                <a:srgbClr val="00B050"/>
              </a:solidFill>
            </a:endParaRPr>
          </a:p>
        </p:txBody>
      </p:sp>
    </p:spTree>
    <p:extLst>
      <p:ext uri="{BB962C8B-B14F-4D97-AF65-F5344CB8AC3E}">
        <p14:creationId xmlns:p14="http://schemas.microsoft.com/office/powerpoint/2010/main" val="2705828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0B30-70D6-4A1C-28D7-8A0AE01BC8E8}"/>
              </a:ext>
            </a:extLst>
          </p:cNvPr>
          <p:cNvSpPr>
            <a:spLocks noGrp="1"/>
          </p:cNvSpPr>
          <p:nvPr>
            <p:ph type="title"/>
          </p:nvPr>
        </p:nvSpPr>
        <p:spPr/>
        <p:txBody>
          <a:bodyPr>
            <a:normAutofit fontScale="90000"/>
          </a:bodyPr>
          <a:lstStyle/>
          <a:p>
            <a:r>
              <a:rPr lang="en-US" dirty="0"/>
              <a:t>What is the Glasgow coma scale for the following</a:t>
            </a:r>
          </a:p>
        </p:txBody>
      </p:sp>
      <p:sp>
        <p:nvSpPr>
          <p:cNvPr id="3" name="Content Placeholder 2">
            <a:extLst>
              <a:ext uri="{FF2B5EF4-FFF2-40B4-BE49-F238E27FC236}">
                <a16:creationId xmlns:a16="http://schemas.microsoft.com/office/drawing/2014/main" id="{B21400A5-BB17-4A9E-84FF-29AF38CF6864}"/>
              </a:ext>
            </a:extLst>
          </p:cNvPr>
          <p:cNvSpPr>
            <a:spLocks noGrp="1"/>
          </p:cNvSpPr>
          <p:nvPr>
            <p:ph idx="1"/>
          </p:nvPr>
        </p:nvSpPr>
        <p:spPr>
          <a:xfrm>
            <a:off x="838200" y="1286363"/>
            <a:ext cx="10515600" cy="5212080"/>
          </a:xfrm>
        </p:spPr>
        <p:txBody>
          <a:bodyPr>
            <a:normAutofit lnSpcReduction="10000"/>
          </a:bodyPr>
          <a:lstStyle/>
          <a:p>
            <a:pPr marL="514350" indent="-514350">
              <a:buFont typeface="+mj-lt"/>
              <a:buAutoNum type="arabicPeriod" startAt="13"/>
            </a:pPr>
            <a:r>
              <a:rPr lang="en-US" sz="2400" dirty="0"/>
              <a:t>The patient moves their hand towards the head when you apply pressure above the </a:t>
            </a:r>
            <a:r>
              <a:rPr lang="en-US" sz="2400" dirty="0" err="1"/>
              <a:t>eyesocket</a:t>
            </a:r>
            <a:r>
              <a:rPr lang="en-US" sz="2400" dirty="0"/>
              <a:t>. They are disoriented but able to form sentences. They open their eyes in response to speech.</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60BED4">
                    <a:lumMod val="50000"/>
                  </a:srgbClr>
                </a:solidFill>
                <a:effectLst/>
                <a:uLnTx/>
                <a:uFillTx/>
                <a:latin typeface="Calibri" panose="020F0502020204030204"/>
                <a:ea typeface="+mn-ea"/>
                <a:cs typeface="+mn-cs"/>
              </a:rPr>
              <a:t>GCS = 12 (E=3, V=4, M=5)</a:t>
            </a:r>
            <a:endParaRPr lang="en-US" sz="2400" dirty="0"/>
          </a:p>
          <a:p>
            <a:pPr marL="514350" indent="-514350">
              <a:buFont typeface="+mj-lt"/>
              <a:buAutoNum type="arabicPeriod" startAt="13"/>
            </a:pPr>
            <a:r>
              <a:rPr lang="en-US" sz="2400" dirty="0"/>
              <a:t>The patient extends their elbow when you put pressure on the nail bed. They can talk in sentences and are disorientated. They are unable to open their eyes.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60BED4">
                    <a:lumMod val="50000"/>
                  </a:srgbClr>
                </a:solidFill>
                <a:effectLst/>
                <a:uLnTx/>
                <a:uFillTx/>
                <a:latin typeface="Calibri" panose="020F0502020204030204"/>
                <a:ea typeface="+mn-ea"/>
                <a:cs typeface="+mn-cs"/>
              </a:rPr>
              <a:t>GCS = 7 (E=1, V=4, M=2)</a:t>
            </a:r>
            <a:endParaRPr lang="en-US" sz="2400" dirty="0"/>
          </a:p>
          <a:p>
            <a:pPr marL="514350" indent="-514350">
              <a:buFont typeface="+mj-lt"/>
              <a:buAutoNum type="arabicPeriod" startAt="13"/>
            </a:pPr>
            <a:r>
              <a:rPr lang="en-US" sz="2400" dirty="0"/>
              <a:t>The patient opens their eyes when you say their name and speaks to you in words that make no sense. When you apply pressure on their nail bed, they move their arm away.</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60BED4">
                    <a:lumMod val="50000"/>
                  </a:srgbClr>
                </a:solidFill>
                <a:effectLst/>
                <a:uLnTx/>
                <a:uFillTx/>
                <a:latin typeface="Calibri" panose="020F0502020204030204"/>
                <a:ea typeface="+mn-ea"/>
                <a:cs typeface="+mn-cs"/>
              </a:rPr>
              <a:t>GCS = 10 (E=3, V=3, M=4)</a:t>
            </a:r>
            <a:endParaRPr lang="en-US" sz="2400" dirty="0"/>
          </a:p>
          <a:p>
            <a:pPr marL="514350" indent="-514350">
              <a:buFont typeface="+mj-lt"/>
              <a:buAutoNum type="arabicPeriod" startAt="13"/>
            </a:pPr>
            <a:r>
              <a:rPr lang="en-US" sz="2400" dirty="0"/>
              <a:t>The patient opens their eyes when they hear you shouting for help. They groan and make sounds which you cannot recognize as words. They do not respond to pain.</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60BED4">
                    <a:lumMod val="50000"/>
                  </a:srgbClr>
                </a:solidFill>
                <a:effectLst/>
                <a:uLnTx/>
                <a:uFillTx/>
                <a:latin typeface="Calibri" panose="020F0502020204030204"/>
                <a:ea typeface="+mn-ea"/>
                <a:cs typeface="+mn-cs"/>
              </a:rPr>
              <a:t>GCS = 6 (E=3, V=2, M=1)</a:t>
            </a:r>
            <a:endParaRPr kumimoji="0" lang="en-US" sz="2400" b="0" i="0" u="none" strike="noStrike" kern="1200" cap="none" spc="0" normalizeH="0" baseline="0" noProof="0" dirty="0">
              <a:ln>
                <a:noFill/>
              </a:ln>
              <a:solidFill>
                <a:srgbClr val="164752"/>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10B7FE7-1E2E-B16A-E04E-4FA748A05986}"/>
              </a:ext>
            </a:extLst>
          </p:cNvPr>
          <p:cNvSpPr txBox="1"/>
          <p:nvPr/>
        </p:nvSpPr>
        <p:spPr>
          <a:xfrm>
            <a:off x="10524931" y="-4207"/>
            <a:ext cx="1667069" cy="369332"/>
          </a:xfrm>
          <a:prstGeom prst="rect">
            <a:avLst/>
          </a:prstGeom>
          <a:noFill/>
          <a:ln>
            <a:solidFill>
              <a:srgbClr val="00B050"/>
            </a:solidFill>
          </a:ln>
        </p:spPr>
        <p:txBody>
          <a:bodyPr wrap="square" rtlCol="0">
            <a:spAutoFit/>
          </a:bodyPr>
          <a:lstStyle/>
          <a:p>
            <a:pPr algn="ctr" rtl="1"/>
            <a:r>
              <a:rPr lang="ar-JO" b="1" dirty="0">
                <a:solidFill>
                  <a:srgbClr val="00B050"/>
                </a:solidFill>
              </a:rPr>
              <a:t>أسئلة تدريب إضافية</a:t>
            </a:r>
            <a:endParaRPr lang="en-US" b="1" dirty="0">
              <a:solidFill>
                <a:srgbClr val="00B050"/>
              </a:solidFill>
            </a:endParaRPr>
          </a:p>
        </p:txBody>
      </p:sp>
    </p:spTree>
    <p:extLst>
      <p:ext uri="{BB962C8B-B14F-4D97-AF65-F5344CB8AC3E}">
        <p14:creationId xmlns:p14="http://schemas.microsoft.com/office/powerpoint/2010/main" val="799021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68E77-7A95-E8B7-86B3-8221DC8CD8E3}"/>
              </a:ext>
            </a:extLst>
          </p:cNvPr>
          <p:cNvSpPr>
            <a:spLocks noGrp="1"/>
          </p:cNvSpPr>
          <p:nvPr>
            <p:ph type="ctrTitle"/>
          </p:nvPr>
        </p:nvSpPr>
        <p:spPr>
          <a:xfrm>
            <a:off x="1524000" y="4208462"/>
            <a:ext cx="9144000" cy="1620739"/>
          </a:xfrm>
        </p:spPr>
        <p:txBody>
          <a:bodyPr>
            <a:normAutofit fontScale="90000"/>
          </a:bodyPr>
          <a:lstStyle/>
          <a:p>
            <a:r>
              <a:rPr lang="en-US" dirty="0"/>
              <a:t>Neurocognitive assessment</a:t>
            </a:r>
          </a:p>
        </p:txBody>
      </p:sp>
      <p:sp>
        <p:nvSpPr>
          <p:cNvPr id="6" name="Subtitle 5">
            <a:extLst>
              <a:ext uri="{FF2B5EF4-FFF2-40B4-BE49-F238E27FC236}">
                <a16:creationId xmlns:a16="http://schemas.microsoft.com/office/drawing/2014/main" id="{A8F1A100-C917-5242-D47A-6B0084AC59A3}"/>
              </a:ext>
            </a:extLst>
          </p:cNvPr>
          <p:cNvSpPr>
            <a:spLocks noGrp="1"/>
          </p:cNvSpPr>
          <p:nvPr>
            <p:ph type="subTitle" idx="1"/>
          </p:nvPr>
        </p:nvSpPr>
        <p:spPr>
          <a:xfrm>
            <a:off x="1524000" y="5829202"/>
            <a:ext cx="9144000" cy="514626"/>
          </a:xfrm>
        </p:spPr>
        <p:txBody>
          <a:bodyPr>
            <a:normAutofit lnSpcReduction="10000"/>
          </a:bodyPr>
          <a:lstStyle/>
          <a:p>
            <a:r>
              <a:rPr lang="en-US" sz="3200" dirty="0"/>
              <a:t>Mini mental status examination (MMSE)</a:t>
            </a:r>
          </a:p>
        </p:txBody>
      </p:sp>
    </p:spTree>
    <p:extLst>
      <p:ext uri="{BB962C8B-B14F-4D97-AF65-F5344CB8AC3E}">
        <p14:creationId xmlns:p14="http://schemas.microsoft.com/office/powerpoint/2010/main" val="36672572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2AECA4-8312-2EDD-443B-16FB2F80C4C9}"/>
              </a:ext>
            </a:extLst>
          </p:cNvPr>
          <p:cNvSpPr>
            <a:spLocks noGrp="1"/>
          </p:cNvSpPr>
          <p:nvPr>
            <p:ph type="title"/>
          </p:nvPr>
        </p:nvSpPr>
        <p:spPr/>
        <p:txBody>
          <a:bodyPr/>
          <a:lstStyle/>
          <a:p>
            <a:r>
              <a:rPr lang="en-US" dirty="0"/>
              <a:t>Mini mental status examination (MMSE)</a:t>
            </a:r>
          </a:p>
        </p:txBody>
      </p:sp>
      <p:sp>
        <p:nvSpPr>
          <p:cNvPr id="5" name="Content Placeholder 4">
            <a:extLst>
              <a:ext uri="{FF2B5EF4-FFF2-40B4-BE49-F238E27FC236}">
                <a16:creationId xmlns:a16="http://schemas.microsoft.com/office/drawing/2014/main" id="{349B4AC5-4689-CC63-D6C7-F223C2D597CB}"/>
              </a:ext>
            </a:extLst>
          </p:cNvPr>
          <p:cNvSpPr>
            <a:spLocks noGrp="1"/>
          </p:cNvSpPr>
          <p:nvPr>
            <p:ph idx="1"/>
          </p:nvPr>
        </p:nvSpPr>
        <p:spPr>
          <a:xfrm>
            <a:off x="838200" y="1305024"/>
            <a:ext cx="10515600" cy="5058453"/>
          </a:xfrm>
        </p:spPr>
        <p:txBody>
          <a:bodyPr>
            <a:normAutofit fontScale="92500" lnSpcReduction="20000"/>
          </a:bodyPr>
          <a:lstStyle/>
          <a:p>
            <a:r>
              <a:rPr lang="en-US" dirty="0"/>
              <a:t>It is a screening tool used to assess neurocognitive function and for follow up of patients</a:t>
            </a:r>
          </a:p>
          <a:p>
            <a:r>
              <a:rPr lang="en-US" dirty="0"/>
              <a:t>MMSE is a 30-points screening tool</a:t>
            </a:r>
            <a:endParaRPr lang="ar-JO" dirty="0"/>
          </a:p>
          <a:p>
            <a:pPr marL="0" indent="0">
              <a:buNone/>
            </a:pPr>
            <a:r>
              <a:rPr lang="en-US" b="1" dirty="0"/>
              <a:t>Tests 6 aspects</a:t>
            </a:r>
            <a:r>
              <a:rPr lang="en-US" dirty="0"/>
              <a:t>: </a:t>
            </a:r>
          </a:p>
          <a:p>
            <a:r>
              <a:rPr lang="en-US" sz="2600" dirty="0"/>
              <a:t>Orientation, Registration, Recall, Attention and calculation, Language, Visual construction </a:t>
            </a:r>
          </a:p>
          <a:p>
            <a:pPr marL="514350" indent="-514350">
              <a:buFont typeface="+mj-lt"/>
              <a:buAutoNum type="arabicPeriod"/>
            </a:pPr>
            <a:r>
              <a:rPr lang="en-US" sz="2600" b="1" dirty="0"/>
              <a:t>Orientation</a:t>
            </a:r>
            <a:r>
              <a:rPr lang="en-US" sz="2600" dirty="0"/>
              <a:t>: </a:t>
            </a:r>
          </a:p>
          <a:p>
            <a:pPr lvl="1"/>
            <a:r>
              <a:rPr lang="en-US" b="1" dirty="0"/>
              <a:t>Time</a:t>
            </a:r>
            <a:r>
              <a:rPr lang="en-US" dirty="0"/>
              <a:t> (year, season, month, date, time) (maximum score 5/5)</a:t>
            </a:r>
          </a:p>
          <a:p>
            <a:pPr lvl="1"/>
            <a:r>
              <a:rPr lang="en-US" b="1" dirty="0"/>
              <a:t>Place</a:t>
            </a:r>
            <a:r>
              <a:rPr lang="en-US" dirty="0"/>
              <a:t> (country, town, district, hospital, ward/floor) (maximum score 5/5)</a:t>
            </a:r>
          </a:p>
          <a:p>
            <a:pPr marL="514350" indent="-514350">
              <a:buFont typeface="+mj-lt"/>
              <a:buAutoNum type="arabicPeriod"/>
            </a:pPr>
            <a:r>
              <a:rPr lang="en-US" sz="2600" b="1" dirty="0"/>
              <a:t>Registration</a:t>
            </a:r>
            <a:r>
              <a:rPr lang="en-US" sz="2600" dirty="0"/>
              <a:t>: (maximum score 3/3)</a:t>
            </a:r>
          </a:p>
          <a:p>
            <a:pPr lvl="1"/>
            <a:r>
              <a:rPr lang="en-US" dirty="0"/>
              <a:t>The examiner names three unrelated objects clearly and slowly, then the instructor asks the patient to name all three of them. The patient’s response is used for scoring.</a:t>
            </a:r>
          </a:p>
          <a:p>
            <a:pPr lvl="1"/>
            <a:r>
              <a:rPr lang="en-US" dirty="0"/>
              <a:t> The examiner repeats them until patient learns all of them, if possible.</a:t>
            </a:r>
          </a:p>
          <a:p>
            <a:pPr marL="514350" indent="-514350">
              <a:buFont typeface="+mj-lt"/>
              <a:buAutoNum type="arabicPeriod"/>
            </a:pPr>
            <a:r>
              <a:rPr lang="en-US" sz="2600" b="1" dirty="0"/>
              <a:t>Recall</a:t>
            </a:r>
            <a:r>
              <a:rPr lang="en-US" sz="2600" dirty="0"/>
              <a:t>: (maximum score 3/3</a:t>
            </a:r>
            <a:r>
              <a:rPr lang="en-US" dirty="0"/>
              <a:t>)</a:t>
            </a:r>
          </a:p>
          <a:p>
            <a:pPr lvl="1"/>
            <a:r>
              <a:rPr lang="en-US" dirty="0"/>
              <a:t>Asks the patient to name all three objects learned earlier</a:t>
            </a:r>
          </a:p>
        </p:txBody>
      </p:sp>
      <p:sp>
        <p:nvSpPr>
          <p:cNvPr id="11" name="TextBox 10">
            <a:extLst>
              <a:ext uri="{FF2B5EF4-FFF2-40B4-BE49-F238E27FC236}">
                <a16:creationId xmlns:a16="http://schemas.microsoft.com/office/drawing/2014/main" id="{35244497-AA4F-A2EE-4AB9-9F3B1420159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2099521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DBF33C-5DCA-FED6-DA1F-982AC7E1CAAD}"/>
              </a:ext>
            </a:extLst>
          </p:cNvPr>
          <p:cNvSpPr>
            <a:spLocks noGrp="1"/>
          </p:cNvSpPr>
          <p:nvPr>
            <p:ph type="title"/>
          </p:nvPr>
        </p:nvSpPr>
        <p:spPr/>
        <p:txBody>
          <a:bodyPr/>
          <a:lstStyle/>
          <a:p>
            <a:r>
              <a:rPr lang="en-US" dirty="0"/>
              <a:t>Mini mental status examination (MMSE)</a:t>
            </a:r>
          </a:p>
        </p:txBody>
      </p:sp>
      <p:sp>
        <p:nvSpPr>
          <p:cNvPr id="3" name="Content Placeholder 2">
            <a:extLst>
              <a:ext uri="{FF2B5EF4-FFF2-40B4-BE49-F238E27FC236}">
                <a16:creationId xmlns:a16="http://schemas.microsoft.com/office/drawing/2014/main" id="{49CD08B1-0550-372F-43E6-2AE281265A7B}"/>
              </a:ext>
            </a:extLst>
          </p:cNvPr>
          <p:cNvSpPr>
            <a:spLocks noGrp="1"/>
          </p:cNvSpPr>
          <p:nvPr>
            <p:ph idx="1"/>
          </p:nvPr>
        </p:nvSpPr>
        <p:spPr/>
        <p:txBody>
          <a:bodyPr>
            <a:normAutofit/>
          </a:bodyPr>
          <a:lstStyle/>
          <a:p>
            <a:pPr marL="514350" indent="-514350">
              <a:buFont typeface="+mj-lt"/>
              <a:buAutoNum type="arabicPeriod" startAt="4"/>
            </a:pPr>
            <a:r>
              <a:rPr lang="en-US" b="1" dirty="0"/>
              <a:t>Attention and calculation</a:t>
            </a:r>
            <a:r>
              <a:rPr lang="en-US" dirty="0"/>
              <a:t>: </a:t>
            </a:r>
          </a:p>
          <a:p>
            <a:pPr lvl="1"/>
            <a:r>
              <a:rPr lang="en-US" dirty="0"/>
              <a:t>Count backward from 100 by sevens (100, 93, 86, 79, 72, 65, …)</a:t>
            </a:r>
          </a:p>
          <a:p>
            <a:pPr lvl="1"/>
            <a:r>
              <a:rPr lang="en-US" b="1" dirty="0"/>
              <a:t>Alternative</a:t>
            </a:r>
            <a:r>
              <a:rPr lang="en-US" dirty="0"/>
              <a:t>: Spell WORLD backwards (D-L-R-O-W)</a:t>
            </a:r>
          </a:p>
          <a:p>
            <a:pPr marL="514350" indent="-514350">
              <a:buFont typeface="+mj-lt"/>
              <a:buAutoNum type="arabicPeriod" startAt="4"/>
            </a:pPr>
            <a:r>
              <a:rPr lang="en-US" b="1" dirty="0"/>
              <a:t>Language</a:t>
            </a:r>
            <a:r>
              <a:rPr lang="en-US" dirty="0"/>
              <a:t>:</a:t>
            </a:r>
          </a:p>
          <a:p>
            <a:pPr lvl="1"/>
            <a:r>
              <a:rPr lang="en-US" dirty="0"/>
              <a:t>Show the patient two simple objects, and ask the patient to name them</a:t>
            </a:r>
          </a:p>
          <a:p>
            <a:pPr lvl="1"/>
            <a:r>
              <a:rPr lang="en-US" dirty="0"/>
              <a:t>“Repeat the phrase: ‘No ifs, ands, or buts.’” </a:t>
            </a:r>
          </a:p>
          <a:p>
            <a:pPr lvl="1"/>
            <a:r>
              <a:rPr lang="en-US" dirty="0"/>
              <a:t>“Take the paper in your right hand, fold it in half, and put it on the floor.” </a:t>
            </a:r>
          </a:p>
          <a:p>
            <a:pPr lvl="1"/>
            <a:r>
              <a:rPr lang="en-US" dirty="0"/>
              <a:t>“Please read this and do what it says.”</a:t>
            </a:r>
          </a:p>
          <a:p>
            <a:pPr lvl="1"/>
            <a:r>
              <a:rPr lang="en-US" dirty="0"/>
              <a:t>“Make up and write a sentence about anything.” </a:t>
            </a:r>
            <a:endParaRPr lang="ar-JO" dirty="0"/>
          </a:p>
          <a:p>
            <a:pPr marL="514350" indent="-514350">
              <a:buFont typeface="+mj-lt"/>
              <a:buAutoNum type="arabicPeriod" startAt="4"/>
            </a:pPr>
            <a:r>
              <a:rPr lang="en-US" b="1" dirty="0"/>
              <a:t>Visual construction</a:t>
            </a:r>
            <a:r>
              <a:rPr lang="ar-JO" dirty="0"/>
              <a:t>:</a:t>
            </a:r>
          </a:p>
          <a:p>
            <a:pPr lvl="1"/>
            <a:r>
              <a:rPr lang="en-US" dirty="0"/>
              <a:t>Please copy this picture (intersected pentagons)</a:t>
            </a:r>
          </a:p>
        </p:txBody>
      </p:sp>
      <p:pic>
        <p:nvPicPr>
          <p:cNvPr id="7" name="Picture 6">
            <a:extLst>
              <a:ext uri="{FF2B5EF4-FFF2-40B4-BE49-F238E27FC236}">
                <a16:creationId xmlns:a16="http://schemas.microsoft.com/office/drawing/2014/main" id="{2C52B0A5-4219-9C5F-1AB0-DEA697AD1431}"/>
              </a:ext>
            </a:extLst>
          </p:cNvPr>
          <p:cNvPicPr>
            <a:picLocks noChangeAspect="1"/>
          </p:cNvPicPr>
          <p:nvPr/>
        </p:nvPicPr>
        <p:blipFill rotWithShape="1">
          <a:blip r:embed="rId2"/>
          <a:srcRect r="14281"/>
          <a:stretch/>
        </p:blipFill>
        <p:spPr>
          <a:xfrm>
            <a:off x="7749905" y="4702203"/>
            <a:ext cx="1841964" cy="1258827"/>
          </a:xfrm>
          <a:prstGeom prst="rect">
            <a:avLst/>
          </a:prstGeom>
        </p:spPr>
      </p:pic>
      <p:sp>
        <p:nvSpPr>
          <p:cNvPr id="9" name="TextBox 8">
            <a:extLst>
              <a:ext uri="{FF2B5EF4-FFF2-40B4-BE49-F238E27FC236}">
                <a16:creationId xmlns:a16="http://schemas.microsoft.com/office/drawing/2014/main" id="{E781BFFE-E316-29B9-EEC3-71039728EB0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0762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5F9-CEFD-727A-6488-15E3EB83A532}"/>
              </a:ext>
            </a:extLst>
          </p:cNvPr>
          <p:cNvSpPr>
            <a:spLocks noGrp="1"/>
          </p:cNvSpPr>
          <p:nvPr>
            <p:ph type="ctrTitle"/>
          </p:nvPr>
        </p:nvSpPr>
        <p:spPr>
          <a:xfrm>
            <a:off x="1524000" y="4208549"/>
            <a:ext cx="9144000" cy="1483525"/>
          </a:xfrm>
        </p:spPr>
        <p:txBody>
          <a:bodyPr>
            <a:normAutofit fontScale="90000"/>
          </a:bodyPr>
          <a:lstStyle/>
          <a:p>
            <a:r>
              <a:rPr lang="en-US" dirty="0"/>
              <a:t>Consciousness abnormalities</a:t>
            </a:r>
          </a:p>
        </p:txBody>
      </p:sp>
    </p:spTree>
    <p:extLst>
      <p:ext uri="{BB962C8B-B14F-4D97-AF65-F5344CB8AC3E}">
        <p14:creationId xmlns:p14="http://schemas.microsoft.com/office/powerpoint/2010/main" val="30129054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83AA-99CD-C721-03C6-EA9EFA2BEBB2}"/>
              </a:ext>
            </a:extLst>
          </p:cNvPr>
          <p:cNvSpPr>
            <a:spLocks noGrp="1"/>
          </p:cNvSpPr>
          <p:nvPr>
            <p:ph type="title"/>
          </p:nvPr>
        </p:nvSpPr>
        <p:spPr/>
        <p:txBody>
          <a:bodyPr/>
          <a:lstStyle/>
          <a:p>
            <a:r>
              <a:rPr lang="en-US" dirty="0"/>
              <a:t>Mini mental status examination (MMSE)</a:t>
            </a:r>
          </a:p>
        </p:txBody>
      </p:sp>
      <p:sp>
        <p:nvSpPr>
          <p:cNvPr id="3" name="Content Placeholder 2">
            <a:extLst>
              <a:ext uri="{FF2B5EF4-FFF2-40B4-BE49-F238E27FC236}">
                <a16:creationId xmlns:a16="http://schemas.microsoft.com/office/drawing/2014/main" id="{01E4B7B4-DC6E-F353-75EC-24A4003FC5A3}"/>
              </a:ext>
            </a:extLst>
          </p:cNvPr>
          <p:cNvSpPr>
            <a:spLocks noGrp="1"/>
          </p:cNvSpPr>
          <p:nvPr>
            <p:ph idx="1"/>
          </p:nvPr>
        </p:nvSpPr>
        <p:spPr/>
        <p:txBody>
          <a:bodyPr>
            <a:normAutofit/>
          </a:bodyPr>
          <a:lstStyle/>
          <a:p>
            <a:r>
              <a:rPr lang="en-US" sz="3200" dirty="0"/>
              <a:t>Score 24-30: no cognitive impairment</a:t>
            </a:r>
          </a:p>
          <a:p>
            <a:r>
              <a:rPr lang="en-US" sz="3200" dirty="0"/>
              <a:t>Score &lt; 24 suggests cognitive impairment</a:t>
            </a:r>
          </a:p>
          <a:p>
            <a:pPr lvl="1"/>
            <a:r>
              <a:rPr lang="en-US" sz="2800" dirty="0"/>
              <a:t>18-23: Mild cognitive impairment</a:t>
            </a:r>
          </a:p>
          <a:p>
            <a:pPr lvl="1"/>
            <a:r>
              <a:rPr lang="en-US" sz="2800" dirty="0"/>
              <a:t>00-17: Severe cognitive impairment</a:t>
            </a:r>
          </a:p>
        </p:txBody>
      </p:sp>
      <p:sp>
        <p:nvSpPr>
          <p:cNvPr id="4" name="TextBox 3">
            <a:extLst>
              <a:ext uri="{FF2B5EF4-FFF2-40B4-BE49-F238E27FC236}">
                <a16:creationId xmlns:a16="http://schemas.microsoft.com/office/drawing/2014/main" id="{5E9ED926-E969-3E61-88F3-27F6615CD58B}"/>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4704698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E0E49-F551-F2AF-E28D-3CC2CF921D94}"/>
              </a:ext>
            </a:extLst>
          </p:cNvPr>
          <p:cNvSpPr>
            <a:spLocks noGrp="1"/>
          </p:cNvSpPr>
          <p:nvPr>
            <p:ph type="title"/>
          </p:nvPr>
        </p:nvSpPr>
        <p:spPr/>
        <p:txBody>
          <a:bodyPr/>
          <a:lstStyle/>
          <a:p>
            <a:r>
              <a:rPr lang="en-US" dirty="0"/>
              <a:t>Mini mental status examination (MMSE)</a:t>
            </a:r>
          </a:p>
        </p:txBody>
      </p:sp>
      <p:sp>
        <p:nvSpPr>
          <p:cNvPr id="6" name="Content Placeholder 5">
            <a:extLst>
              <a:ext uri="{FF2B5EF4-FFF2-40B4-BE49-F238E27FC236}">
                <a16:creationId xmlns:a16="http://schemas.microsoft.com/office/drawing/2014/main" id="{E04CF395-F7C0-A821-D33F-380B6B243C3B}"/>
              </a:ext>
            </a:extLst>
          </p:cNvPr>
          <p:cNvSpPr>
            <a:spLocks noGrp="1"/>
          </p:cNvSpPr>
          <p:nvPr>
            <p:ph sz="half" idx="1"/>
          </p:nvPr>
        </p:nvSpPr>
        <p:spPr>
          <a:xfrm>
            <a:off x="838200" y="1306851"/>
            <a:ext cx="5181600" cy="5261900"/>
          </a:xfrm>
        </p:spPr>
        <p:txBody>
          <a:bodyPr>
            <a:normAutofit fontScale="92500" lnSpcReduction="10000"/>
          </a:bodyPr>
          <a:lstStyle/>
          <a:p>
            <a:pPr marL="0" indent="0" algn="ctr">
              <a:buNone/>
            </a:pPr>
            <a:r>
              <a:rPr lang="en-US" sz="3000" b="1" dirty="0"/>
              <a:t>Advantages of MMSE</a:t>
            </a:r>
          </a:p>
          <a:p>
            <a:r>
              <a:rPr lang="en-US" dirty="0"/>
              <a:t>Could be administered without any additional equipment at patient’s bed side or in the consulting room</a:t>
            </a:r>
          </a:p>
          <a:p>
            <a:r>
              <a:rPr lang="en-US" dirty="0"/>
              <a:t>Requires little critical thinking interpretations</a:t>
            </a:r>
          </a:p>
          <a:p>
            <a:r>
              <a:rPr lang="en-US" dirty="0"/>
              <a:t>Quick to administer</a:t>
            </a:r>
          </a:p>
          <a:p>
            <a:r>
              <a:rPr lang="en-US" dirty="0"/>
              <a:t>Can be administered by a capable assistant </a:t>
            </a:r>
          </a:p>
          <a:p>
            <a:r>
              <a:rPr lang="en-US" dirty="0"/>
              <a:t>Patient's relatives as well as Patients with mild neurocognitive disorder can very easily relate with the results of the findings</a:t>
            </a:r>
          </a:p>
        </p:txBody>
      </p:sp>
      <p:sp>
        <p:nvSpPr>
          <p:cNvPr id="7" name="Content Placeholder 6">
            <a:extLst>
              <a:ext uri="{FF2B5EF4-FFF2-40B4-BE49-F238E27FC236}">
                <a16:creationId xmlns:a16="http://schemas.microsoft.com/office/drawing/2014/main" id="{51EB2B87-BC4D-747D-B410-5F9A3D71C809}"/>
              </a:ext>
            </a:extLst>
          </p:cNvPr>
          <p:cNvSpPr>
            <a:spLocks noGrp="1"/>
          </p:cNvSpPr>
          <p:nvPr>
            <p:ph sz="half" idx="2"/>
          </p:nvPr>
        </p:nvSpPr>
        <p:spPr>
          <a:xfrm>
            <a:off x="6172200" y="1306850"/>
            <a:ext cx="5181600" cy="5261901"/>
          </a:xfrm>
        </p:spPr>
        <p:txBody>
          <a:bodyPr>
            <a:normAutofit fontScale="92500" lnSpcReduction="10000"/>
          </a:bodyPr>
          <a:lstStyle/>
          <a:p>
            <a:pPr marL="0" indent="0" algn="ctr">
              <a:buNone/>
            </a:pPr>
            <a:r>
              <a:rPr lang="en-US" sz="3000" b="1" dirty="0"/>
              <a:t>Disadvantages of MMSE </a:t>
            </a:r>
          </a:p>
          <a:p>
            <a:r>
              <a:rPr lang="en-US" dirty="0"/>
              <a:t>Patients educational level may affect the validity of the test</a:t>
            </a:r>
          </a:p>
          <a:p>
            <a:r>
              <a:rPr lang="en-US" dirty="0"/>
              <a:t>A patient with mild cognitive disorder may be missed by this test (physician should put into consideration the area of impairment instead of just looking at the scores) </a:t>
            </a:r>
          </a:p>
          <a:p>
            <a:r>
              <a:rPr lang="en-US" dirty="0"/>
              <a:t>Patients new to a region may not geographic orientation aspect of the test </a:t>
            </a:r>
          </a:p>
          <a:p>
            <a:r>
              <a:rPr lang="en-US" dirty="0"/>
              <a:t>False positives can lead to anxiety, labeling and stigma</a:t>
            </a:r>
          </a:p>
        </p:txBody>
      </p:sp>
      <p:sp>
        <p:nvSpPr>
          <p:cNvPr id="5" name="TextBox 4">
            <a:extLst>
              <a:ext uri="{FF2B5EF4-FFF2-40B4-BE49-F238E27FC236}">
                <a16:creationId xmlns:a16="http://schemas.microsoft.com/office/drawing/2014/main" id="{FF9288C8-BA64-B793-7FB7-944959527E77}"/>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2754082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49E6E6-FD86-85B3-3F70-936D6F553127}"/>
              </a:ext>
            </a:extLst>
          </p:cNvPr>
          <p:cNvSpPr>
            <a:spLocks noGrp="1"/>
          </p:cNvSpPr>
          <p:nvPr>
            <p:ph type="title"/>
          </p:nvPr>
        </p:nvSpPr>
        <p:spPr/>
        <p:txBody>
          <a:bodyPr/>
          <a:lstStyle/>
          <a:p>
            <a:r>
              <a:rPr lang="en-US" dirty="0"/>
              <a:t>MCQ</a:t>
            </a:r>
          </a:p>
        </p:txBody>
      </p:sp>
      <p:sp>
        <p:nvSpPr>
          <p:cNvPr id="9" name="Content Placeholder 8">
            <a:extLst>
              <a:ext uri="{FF2B5EF4-FFF2-40B4-BE49-F238E27FC236}">
                <a16:creationId xmlns:a16="http://schemas.microsoft.com/office/drawing/2014/main" id="{20246191-2607-558F-0EC2-A03D9184415E}"/>
              </a:ext>
            </a:extLst>
          </p:cNvPr>
          <p:cNvSpPr>
            <a:spLocks noGrp="1"/>
          </p:cNvSpPr>
          <p:nvPr>
            <p:ph sz="half" idx="1"/>
          </p:nvPr>
        </p:nvSpPr>
        <p:spPr>
          <a:xfrm>
            <a:off x="838199" y="1306851"/>
            <a:ext cx="6315075" cy="4870112"/>
          </a:xfrm>
        </p:spPr>
        <p:txBody>
          <a:bodyPr>
            <a:normAutofit lnSpcReduction="10000"/>
          </a:bodyPr>
          <a:lstStyle/>
          <a:p>
            <a:r>
              <a:rPr lang="en-US" dirty="0"/>
              <a:t>Which of the following is wrong about mini mental exam ?</a:t>
            </a:r>
          </a:p>
          <a:p>
            <a:pPr marL="914400" lvl="1" indent="-457200">
              <a:buFont typeface="+mj-lt"/>
              <a:buAutoNum type="alphaUcPeriod"/>
            </a:pPr>
            <a:r>
              <a:rPr lang="en-US" dirty="0"/>
              <a:t>MMSE is 30 points screening tool</a:t>
            </a:r>
          </a:p>
          <a:p>
            <a:pPr marL="914400" lvl="1" indent="-457200">
              <a:buFont typeface="+mj-lt"/>
              <a:buAutoNum type="alphaUcPeriod"/>
            </a:pPr>
            <a:r>
              <a:rPr lang="en-US" dirty="0"/>
              <a:t>used to diagnose dementia</a:t>
            </a:r>
          </a:p>
          <a:p>
            <a:pPr marL="914400" lvl="1" indent="-457200">
              <a:buFont typeface="+mj-lt"/>
              <a:buAutoNum type="alphaUcPeriod"/>
            </a:pPr>
            <a:r>
              <a:rPr lang="en-US" dirty="0">
                <a:solidFill>
                  <a:srgbClr val="FF0000"/>
                </a:solidFill>
              </a:rPr>
              <a:t>100-7 is to test recall</a:t>
            </a:r>
          </a:p>
          <a:p>
            <a:pPr marL="914400" lvl="1" indent="-457200">
              <a:buFont typeface="+mj-lt"/>
              <a:buAutoNum type="alphaUcPeriod"/>
            </a:pPr>
            <a:r>
              <a:rPr lang="en-US" dirty="0"/>
              <a:t>score of 23 risk for mild dementia</a:t>
            </a:r>
          </a:p>
          <a:p>
            <a:r>
              <a:rPr lang="en-US" dirty="0"/>
              <a:t>Which of the following is wrong about mini mental exam ?</a:t>
            </a:r>
          </a:p>
          <a:p>
            <a:pPr marL="914400" lvl="1" indent="-457200">
              <a:buFont typeface="+mj-lt"/>
              <a:buAutoNum type="alphaUcPeriod"/>
            </a:pPr>
            <a:r>
              <a:rPr lang="en-US" dirty="0"/>
              <a:t>MMSE is 30 points screening tool</a:t>
            </a:r>
          </a:p>
          <a:p>
            <a:pPr marL="914400" lvl="1" indent="-457200">
              <a:buFont typeface="+mj-lt"/>
              <a:buAutoNum type="alphaUcPeriod"/>
            </a:pPr>
            <a:r>
              <a:rPr lang="en-US" dirty="0"/>
              <a:t>used to diagnose dementia</a:t>
            </a:r>
          </a:p>
          <a:p>
            <a:pPr marL="914400" lvl="1" indent="-457200">
              <a:buFont typeface="+mj-lt"/>
              <a:buAutoNum type="alphaUcPeriod"/>
            </a:pPr>
            <a:r>
              <a:rPr lang="en-US" dirty="0"/>
              <a:t>100-7 is to test calculation</a:t>
            </a:r>
          </a:p>
          <a:p>
            <a:pPr marL="914400" lvl="1" indent="-457200">
              <a:buFont typeface="+mj-lt"/>
              <a:buAutoNum type="alphaUcPeriod"/>
            </a:pPr>
            <a:r>
              <a:rPr lang="en-US" dirty="0">
                <a:solidFill>
                  <a:srgbClr val="FF0000"/>
                </a:solidFill>
              </a:rPr>
              <a:t>score of 27 risk for mild dementia</a:t>
            </a:r>
          </a:p>
        </p:txBody>
      </p:sp>
      <p:pic>
        <p:nvPicPr>
          <p:cNvPr id="12" name="Content Placeholder 11">
            <a:extLst>
              <a:ext uri="{FF2B5EF4-FFF2-40B4-BE49-F238E27FC236}">
                <a16:creationId xmlns:a16="http://schemas.microsoft.com/office/drawing/2014/main" id="{05617C1A-CDA3-D487-61FC-FE95ADE7A72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65193" y="1306851"/>
            <a:ext cx="4088607" cy="4870112"/>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CF92739E-1703-036C-C413-C03FF2002AED}"/>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sp>
        <p:nvSpPr>
          <p:cNvPr id="2" name="TextBox 1">
            <a:extLst>
              <a:ext uri="{FF2B5EF4-FFF2-40B4-BE49-F238E27FC236}">
                <a16:creationId xmlns:a16="http://schemas.microsoft.com/office/drawing/2014/main" id="{8FBD0336-1DEC-BCF6-ACE1-9701CB8C57BD}"/>
              </a:ext>
            </a:extLst>
          </p:cNvPr>
          <p:cNvSpPr txBox="1"/>
          <p:nvPr/>
        </p:nvSpPr>
        <p:spPr>
          <a:xfrm>
            <a:off x="55986" y="132424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
        <p:nvSpPr>
          <p:cNvPr id="3" name="TextBox 2">
            <a:extLst>
              <a:ext uri="{FF2B5EF4-FFF2-40B4-BE49-F238E27FC236}">
                <a16:creationId xmlns:a16="http://schemas.microsoft.com/office/drawing/2014/main" id="{315B8CEB-8B4D-EF95-57F6-4F57A7633FFF}"/>
              </a:ext>
            </a:extLst>
          </p:cNvPr>
          <p:cNvSpPr txBox="1"/>
          <p:nvPr/>
        </p:nvSpPr>
        <p:spPr>
          <a:xfrm>
            <a:off x="55986" y="356359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898996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DB14D7-60CC-FA78-4A43-FEB597E43BF1}"/>
              </a:ext>
            </a:extLst>
          </p:cNvPr>
          <p:cNvSpPr>
            <a:spLocks noGrp="1"/>
          </p:cNvSpPr>
          <p:nvPr>
            <p:ph type="title"/>
          </p:nvPr>
        </p:nvSpPr>
        <p:spPr/>
        <p:txBody>
          <a:bodyPr/>
          <a:lstStyle/>
          <a:p>
            <a:r>
              <a:rPr lang="en-US" dirty="0"/>
              <a:t>Mini mental status examination (MMSE)</a:t>
            </a:r>
          </a:p>
        </p:txBody>
      </p:sp>
      <p:sp>
        <p:nvSpPr>
          <p:cNvPr id="6" name="Content Placeholder 5">
            <a:extLst>
              <a:ext uri="{FF2B5EF4-FFF2-40B4-BE49-F238E27FC236}">
                <a16:creationId xmlns:a16="http://schemas.microsoft.com/office/drawing/2014/main" id="{53D48541-5EC5-3089-C6FC-128384620062}"/>
              </a:ext>
            </a:extLst>
          </p:cNvPr>
          <p:cNvSpPr>
            <a:spLocks noGrp="1"/>
          </p:cNvSpPr>
          <p:nvPr>
            <p:ph idx="1"/>
          </p:nvPr>
        </p:nvSpPr>
        <p:spPr>
          <a:xfrm>
            <a:off x="838200" y="1305026"/>
            <a:ext cx="10515600" cy="4979042"/>
          </a:xfrm>
        </p:spPr>
        <p:txBody>
          <a:bodyPr>
            <a:normAutofit lnSpcReduction="10000"/>
          </a:bodyPr>
          <a:lstStyle/>
          <a:p>
            <a:r>
              <a:rPr lang="en-US" b="1" dirty="0"/>
              <a:t>Spelling WORLD backward in mental status examination most closely tests which of the following: </a:t>
            </a:r>
            <a:endParaRPr lang="ar-JO" b="1" dirty="0"/>
          </a:p>
          <a:p>
            <a:pPr marL="914400" lvl="1" indent="-457200">
              <a:buFont typeface="+mj-lt"/>
              <a:buAutoNum type="alphaLcPeriod"/>
            </a:pPr>
            <a:r>
              <a:rPr lang="en-US" dirty="0">
                <a:solidFill>
                  <a:srgbClr val="FF0000"/>
                </a:solidFill>
              </a:rPr>
              <a:t>Attention</a:t>
            </a:r>
            <a:endParaRPr lang="ar-JO" dirty="0">
              <a:solidFill>
                <a:srgbClr val="FF0000"/>
              </a:solidFill>
            </a:endParaRPr>
          </a:p>
          <a:p>
            <a:pPr marL="914400" lvl="1" indent="-457200">
              <a:buFont typeface="+mj-lt"/>
              <a:buAutoNum type="alphaLcPeriod"/>
            </a:pPr>
            <a:r>
              <a:rPr lang="en-US" dirty="0"/>
              <a:t>Concentration</a:t>
            </a:r>
            <a:endParaRPr lang="ar-JO" dirty="0"/>
          </a:p>
          <a:p>
            <a:pPr marL="914400" lvl="1" indent="-457200">
              <a:buFont typeface="+mj-lt"/>
              <a:buAutoNum type="alphaLcPeriod"/>
            </a:pPr>
            <a:r>
              <a:rPr lang="en-US" dirty="0"/>
              <a:t>Memory</a:t>
            </a:r>
            <a:endParaRPr lang="ar-JO" dirty="0"/>
          </a:p>
          <a:p>
            <a:pPr marL="914400" lvl="1" indent="-457200">
              <a:buFont typeface="+mj-lt"/>
              <a:buAutoNum type="alphaLcPeriod"/>
            </a:pPr>
            <a:r>
              <a:rPr lang="en-US" dirty="0"/>
              <a:t>Abstraction</a:t>
            </a:r>
            <a:endParaRPr lang="ar-JO" dirty="0"/>
          </a:p>
          <a:p>
            <a:pPr marL="914400" lvl="1" indent="-457200">
              <a:buFont typeface="+mj-lt"/>
              <a:buAutoNum type="alphaLcPeriod"/>
            </a:pPr>
            <a:r>
              <a:rPr lang="en-US" dirty="0"/>
              <a:t>Executive function</a:t>
            </a:r>
          </a:p>
          <a:p>
            <a:pPr>
              <a:lnSpc>
                <a:spcPct val="107000"/>
              </a:lnSpc>
              <a:spcBef>
                <a:spcPts val="0"/>
              </a:spcBef>
            </a:pPr>
            <a:r>
              <a:rPr lang="en-US" b="1" dirty="0"/>
              <a:t>“Mention three objects” in mini mental examination most closely test which one the following: </a:t>
            </a:r>
          </a:p>
          <a:p>
            <a:pPr marL="914400" lvl="1" indent="-457200">
              <a:lnSpc>
                <a:spcPct val="107000"/>
              </a:lnSpc>
              <a:spcBef>
                <a:spcPts val="0"/>
              </a:spcBef>
              <a:buFont typeface="+mj-lt"/>
              <a:buAutoNum type="alphaLcPeriod"/>
            </a:pPr>
            <a:r>
              <a:rPr lang="en-US" dirty="0"/>
              <a:t>Attention </a:t>
            </a:r>
          </a:p>
          <a:p>
            <a:pPr marL="914400" lvl="1" indent="-457200">
              <a:lnSpc>
                <a:spcPct val="107000"/>
              </a:lnSpc>
              <a:spcBef>
                <a:spcPts val="0"/>
              </a:spcBef>
              <a:buFont typeface="+mj-lt"/>
              <a:buAutoNum type="alphaLcPeriod"/>
            </a:pPr>
            <a:r>
              <a:rPr lang="en-US" dirty="0"/>
              <a:t>Concentration </a:t>
            </a:r>
          </a:p>
          <a:p>
            <a:pPr marL="914400" lvl="1" indent="-457200">
              <a:lnSpc>
                <a:spcPct val="107000"/>
              </a:lnSpc>
              <a:spcBef>
                <a:spcPts val="0"/>
              </a:spcBef>
              <a:buFont typeface="+mj-lt"/>
              <a:buAutoNum type="alphaLcPeriod"/>
            </a:pPr>
            <a:r>
              <a:rPr lang="en-US" dirty="0">
                <a:solidFill>
                  <a:srgbClr val="FF0000"/>
                </a:solidFill>
              </a:rPr>
              <a:t>Recall </a:t>
            </a:r>
          </a:p>
          <a:p>
            <a:pPr marL="914400" lvl="1" indent="-457200">
              <a:lnSpc>
                <a:spcPct val="107000"/>
              </a:lnSpc>
              <a:spcBef>
                <a:spcPts val="0"/>
              </a:spcBef>
              <a:buFont typeface="+mj-lt"/>
              <a:buAutoNum type="alphaLcPeriod"/>
            </a:pPr>
            <a:r>
              <a:rPr lang="en-US" dirty="0"/>
              <a:t>Registration</a:t>
            </a:r>
          </a:p>
        </p:txBody>
      </p:sp>
      <p:sp>
        <p:nvSpPr>
          <p:cNvPr id="8" name="TextBox 7">
            <a:extLst>
              <a:ext uri="{FF2B5EF4-FFF2-40B4-BE49-F238E27FC236}">
                <a16:creationId xmlns:a16="http://schemas.microsoft.com/office/drawing/2014/main" id="{FCBFD0A2-01AC-B92E-D3D8-860D31A385B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err="1">
                <a:solidFill>
                  <a:srgbClr val="FF0000"/>
                </a:solidFill>
              </a:rPr>
              <a:t>فاينل</a:t>
            </a:r>
            <a:r>
              <a:rPr lang="ar-JO" b="1" dirty="0">
                <a:solidFill>
                  <a:srgbClr val="FF0000"/>
                </a:solidFill>
              </a:rPr>
              <a:t>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2" name="TextBox 1">
            <a:extLst>
              <a:ext uri="{FF2B5EF4-FFF2-40B4-BE49-F238E27FC236}">
                <a16:creationId xmlns:a16="http://schemas.microsoft.com/office/drawing/2014/main" id="{8F2BA1B2-83EF-DF41-8682-831705A95EEF}"/>
              </a:ext>
            </a:extLst>
          </p:cNvPr>
          <p:cNvSpPr txBox="1"/>
          <p:nvPr/>
        </p:nvSpPr>
        <p:spPr>
          <a:xfrm>
            <a:off x="55986" y="1324245"/>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3" name="TextBox 2">
            <a:extLst>
              <a:ext uri="{FF2B5EF4-FFF2-40B4-BE49-F238E27FC236}">
                <a16:creationId xmlns:a16="http://schemas.microsoft.com/office/drawing/2014/main" id="{25C8DAE9-A844-5482-7B28-34F839F8D961}"/>
              </a:ext>
            </a:extLst>
          </p:cNvPr>
          <p:cNvSpPr txBox="1"/>
          <p:nvPr/>
        </p:nvSpPr>
        <p:spPr>
          <a:xfrm>
            <a:off x="55986" y="3855424"/>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441709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E4EF-383D-999F-EB20-39953B10BEB8}"/>
              </a:ext>
            </a:extLst>
          </p:cNvPr>
          <p:cNvSpPr>
            <a:spLocks noGrp="1"/>
          </p:cNvSpPr>
          <p:nvPr>
            <p:ph type="ctrTitle"/>
          </p:nvPr>
        </p:nvSpPr>
        <p:spPr/>
        <p:txBody>
          <a:bodyPr>
            <a:normAutofit fontScale="90000"/>
          </a:bodyPr>
          <a:lstStyle/>
          <a:p>
            <a:r>
              <a:rPr lang="en-US" dirty="0"/>
              <a:t>Gait assessment</a:t>
            </a:r>
          </a:p>
        </p:txBody>
      </p:sp>
      <p:sp>
        <p:nvSpPr>
          <p:cNvPr id="3" name="Subtitle 2">
            <a:extLst>
              <a:ext uri="{FF2B5EF4-FFF2-40B4-BE49-F238E27FC236}">
                <a16:creationId xmlns:a16="http://schemas.microsoft.com/office/drawing/2014/main" id="{A9E9B1CC-648D-C027-152A-86A4B8300F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59630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77A6F1-FDE0-9DCE-206C-4BD73E0FFFD3}"/>
              </a:ext>
            </a:extLst>
          </p:cNvPr>
          <p:cNvSpPr>
            <a:spLocks noGrp="1"/>
          </p:cNvSpPr>
          <p:nvPr>
            <p:ph type="title"/>
          </p:nvPr>
        </p:nvSpPr>
        <p:spPr/>
        <p:txBody>
          <a:bodyPr/>
          <a:lstStyle/>
          <a:p>
            <a:r>
              <a:rPr lang="en-US" dirty="0"/>
              <a:t>Gait abnormality examples</a:t>
            </a:r>
          </a:p>
        </p:txBody>
      </p:sp>
      <p:sp>
        <p:nvSpPr>
          <p:cNvPr id="4" name="Content Placeholder 3">
            <a:extLst>
              <a:ext uri="{FF2B5EF4-FFF2-40B4-BE49-F238E27FC236}">
                <a16:creationId xmlns:a16="http://schemas.microsoft.com/office/drawing/2014/main" id="{91E5635B-B029-A8E8-E12D-6EAE27E32D02}"/>
              </a:ext>
            </a:extLst>
          </p:cNvPr>
          <p:cNvSpPr>
            <a:spLocks noGrp="1"/>
          </p:cNvSpPr>
          <p:nvPr>
            <p:ph idx="1"/>
          </p:nvPr>
        </p:nvSpPr>
        <p:spPr>
          <a:xfrm>
            <a:off x="758112" y="1230378"/>
            <a:ext cx="10675776" cy="5123771"/>
          </a:xfrm>
        </p:spPr>
        <p:txBody>
          <a:bodyPr>
            <a:normAutofit fontScale="92500" lnSpcReduction="10000"/>
          </a:bodyPr>
          <a:lstStyle/>
          <a:p>
            <a:pPr>
              <a:spcAft>
                <a:spcPts val="600"/>
              </a:spcAft>
            </a:pPr>
            <a:r>
              <a:rPr lang="en-US" b="1" dirty="0"/>
              <a:t>Paraplegic Gait (Scissoring): </a:t>
            </a:r>
            <a:r>
              <a:rPr lang="en-US" dirty="0"/>
              <a:t>due to spinal cord disease</a:t>
            </a:r>
          </a:p>
          <a:p>
            <a:pPr>
              <a:spcAft>
                <a:spcPts val="600"/>
              </a:spcAft>
            </a:pPr>
            <a:r>
              <a:rPr lang="en-US" b="1" dirty="0"/>
              <a:t>Drunken Gait (Cerebellar ataxia)</a:t>
            </a:r>
            <a:r>
              <a:rPr lang="en-US" dirty="0"/>
              <a:t>: due to cerebellar disease</a:t>
            </a:r>
          </a:p>
          <a:p>
            <a:pPr>
              <a:spcAft>
                <a:spcPts val="600"/>
              </a:spcAft>
            </a:pPr>
            <a:r>
              <a:rPr lang="en-US" b="1" dirty="0"/>
              <a:t>Shuffling Gait (Propulsive Gait)</a:t>
            </a:r>
            <a:r>
              <a:rPr lang="en-US" dirty="0"/>
              <a:t>: due to Parkinson’s disease or Parkinsonism</a:t>
            </a:r>
          </a:p>
          <a:p>
            <a:pPr>
              <a:spcAft>
                <a:spcPts val="600"/>
              </a:spcAft>
            </a:pPr>
            <a:r>
              <a:rPr lang="en-US" b="1" dirty="0"/>
              <a:t>Steppage Gait (</a:t>
            </a:r>
            <a:r>
              <a:rPr lang="en-US" b="1" dirty="0">
                <a:solidFill>
                  <a:srgbClr val="FF0000"/>
                </a:solidFill>
              </a:rPr>
              <a:t>Drop foot </a:t>
            </a:r>
            <a:r>
              <a:rPr lang="en-US" b="1" dirty="0"/>
              <a:t>or Neuropathic)</a:t>
            </a:r>
            <a:r>
              <a:rPr lang="en-US" dirty="0"/>
              <a:t>: due to weakness of foot and ankle dorsiflexion</a:t>
            </a:r>
          </a:p>
          <a:p>
            <a:pPr>
              <a:spcAft>
                <a:spcPts val="600"/>
              </a:spcAft>
            </a:pPr>
            <a:r>
              <a:rPr lang="en-US" b="1" dirty="0"/>
              <a:t>Trendelenburg Gait (Hip drop)</a:t>
            </a:r>
            <a:r>
              <a:rPr lang="en-US" dirty="0"/>
              <a:t>: due to proximal muscle weakness (Pelvis tilting)</a:t>
            </a:r>
          </a:p>
          <a:p>
            <a:pPr>
              <a:spcAft>
                <a:spcPts val="600"/>
              </a:spcAft>
            </a:pPr>
            <a:r>
              <a:rPr lang="en-US" b="1" dirty="0"/>
              <a:t>Waddling Gait (Duck Gait)</a:t>
            </a:r>
            <a:r>
              <a:rPr lang="en-US" dirty="0"/>
              <a:t>: due to bilateral weakness in the Gluteal muscles</a:t>
            </a:r>
          </a:p>
          <a:p>
            <a:pPr>
              <a:spcAft>
                <a:spcPts val="600"/>
              </a:spcAft>
            </a:pPr>
            <a:r>
              <a:rPr lang="en-US" b="1" dirty="0"/>
              <a:t>Hemiplegic Gait (Spastic hemiparesis)</a:t>
            </a:r>
            <a:r>
              <a:rPr lang="en-US" dirty="0"/>
              <a:t>: due to Stroke or UMN lesion (Left sided lesion will manifest on the right side and vice versa)</a:t>
            </a:r>
          </a:p>
          <a:p>
            <a:pPr>
              <a:spcAft>
                <a:spcPts val="600"/>
              </a:spcAft>
            </a:pPr>
            <a:r>
              <a:rPr lang="en-US" b="1" dirty="0"/>
              <a:t>Choreiform Gait (Dancing like)</a:t>
            </a:r>
            <a:r>
              <a:rPr lang="en-US" dirty="0"/>
              <a:t>: due to damage in the basal ganglia</a:t>
            </a:r>
          </a:p>
        </p:txBody>
      </p:sp>
      <p:sp>
        <p:nvSpPr>
          <p:cNvPr id="5" name="TextBox 4">
            <a:extLst>
              <a:ext uri="{FF2B5EF4-FFF2-40B4-BE49-F238E27FC236}">
                <a16:creationId xmlns:a16="http://schemas.microsoft.com/office/drawing/2014/main" id="{56B84221-4317-F10A-446B-0F4C2B98FFBE}"/>
              </a:ext>
            </a:extLst>
          </p:cNvPr>
          <p:cNvSpPr txBox="1"/>
          <p:nvPr/>
        </p:nvSpPr>
        <p:spPr>
          <a:xfrm>
            <a:off x="81823" y="2805263"/>
            <a:ext cx="746625"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2" name="TextBox 1">
            <a:extLst>
              <a:ext uri="{FF2B5EF4-FFF2-40B4-BE49-F238E27FC236}">
                <a16:creationId xmlns:a16="http://schemas.microsoft.com/office/drawing/2014/main" id="{48E0F2AE-AB0C-26A5-36AF-E4340BD45875}"/>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8381728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7B00A-56A1-0356-4033-243462760B5C}"/>
              </a:ext>
            </a:extLst>
          </p:cNvPr>
          <p:cNvSpPr>
            <a:spLocks noGrp="1"/>
          </p:cNvSpPr>
          <p:nvPr>
            <p:ph type="title"/>
          </p:nvPr>
        </p:nvSpPr>
        <p:spPr/>
        <p:txBody>
          <a:bodyPr/>
          <a:lstStyle/>
          <a:p>
            <a:r>
              <a:rPr lang="en-US" dirty="0"/>
              <a:t>Romberg’s test</a:t>
            </a:r>
          </a:p>
        </p:txBody>
      </p:sp>
      <p:sp>
        <p:nvSpPr>
          <p:cNvPr id="3" name="Content Placeholder 2">
            <a:extLst>
              <a:ext uri="{FF2B5EF4-FFF2-40B4-BE49-F238E27FC236}">
                <a16:creationId xmlns:a16="http://schemas.microsoft.com/office/drawing/2014/main" id="{6D2E194E-4943-515D-5FBB-7E2E6EE97B36}"/>
              </a:ext>
            </a:extLst>
          </p:cNvPr>
          <p:cNvSpPr>
            <a:spLocks noGrp="1"/>
          </p:cNvSpPr>
          <p:nvPr>
            <p:ph idx="1"/>
          </p:nvPr>
        </p:nvSpPr>
        <p:spPr>
          <a:xfrm>
            <a:off x="838199" y="1305025"/>
            <a:ext cx="6525637" cy="4873752"/>
          </a:xfrm>
        </p:spPr>
        <p:txBody>
          <a:bodyPr>
            <a:normAutofit fontScale="77500" lnSpcReduction="20000"/>
          </a:bodyPr>
          <a:lstStyle/>
          <a:p>
            <a:pPr marL="514350" indent="-514350">
              <a:buFont typeface="+mj-lt"/>
              <a:buAutoNum type="arabicPeriod"/>
            </a:pPr>
            <a:r>
              <a:rPr lang="en-US" dirty="0"/>
              <a:t>Position the patient with feet together and arms relaxed at their sides.</a:t>
            </a:r>
          </a:p>
          <a:p>
            <a:pPr marL="514350" indent="-514350">
              <a:buFont typeface="+mj-lt"/>
              <a:buAutoNum type="arabicPeriod"/>
            </a:pPr>
            <a:r>
              <a:rPr lang="en-US" dirty="0"/>
              <a:t>Eyes open: Have the patient stand still with eyes open for about 30 seconds.</a:t>
            </a:r>
          </a:p>
          <a:p>
            <a:pPr marL="514350" indent="-514350">
              <a:buFont typeface="+mj-lt"/>
              <a:buAutoNum type="arabicPeriod"/>
            </a:pPr>
            <a:r>
              <a:rPr lang="en-US" dirty="0"/>
              <a:t>Observe for any swaying or difficulty in maintaining balance.</a:t>
            </a:r>
          </a:p>
          <a:p>
            <a:pPr marL="514350" indent="-514350">
              <a:buFont typeface="+mj-lt"/>
              <a:buAutoNum type="arabicPeriod"/>
            </a:pPr>
            <a:r>
              <a:rPr lang="en-US" dirty="0"/>
              <a:t>Eyes closed: Instruct the patient to close their eyes while maintaining the same position.</a:t>
            </a:r>
          </a:p>
          <a:p>
            <a:pPr marL="514350" indent="-514350">
              <a:buFont typeface="+mj-lt"/>
              <a:buAutoNum type="arabicPeriod"/>
            </a:pPr>
            <a:r>
              <a:rPr lang="en-US" dirty="0"/>
              <a:t>Observe for increased instability or loss of balance.</a:t>
            </a:r>
          </a:p>
          <a:p>
            <a:pPr marL="514350" indent="-514350">
              <a:buFont typeface="+mj-lt"/>
              <a:buAutoNum type="arabicPeriod"/>
            </a:pPr>
            <a:r>
              <a:rPr lang="en-US" dirty="0"/>
              <a:t>Interpret the results based on observed stability or instability.</a:t>
            </a:r>
          </a:p>
          <a:p>
            <a:pPr marL="514350" indent="-514350">
              <a:buFont typeface="+mj-lt"/>
              <a:buAutoNum type="arabicPeriod"/>
            </a:pPr>
            <a:r>
              <a:rPr lang="en-US" dirty="0"/>
              <a:t>Ensure patient safety throughout the test.</a:t>
            </a:r>
          </a:p>
          <a:p>
            <a:pPr>
              <a:buFont typeface="Courier New" panose="02070309020205020404" pitchFamily="49" charset="0"/>
              <a:buChar char="o"/>
            </a:pPr>
            <a:r>
              <a:rPr lang="en-US" dirty="0"/>
              <a:t>Stand behind the patient and be ready to catch them as they may fall</a:t>
            </a:r>
          </a:p>
          <a:p>
            <a:pPr>
              <a:buFont typeface="Courier New" panose="02070309020205020404" pitchFamily="49" charset="0"/>
              <a:buChar char="o"/>
            </a:pPr>
            <a:r>
              <a:rPr lang="en-US" dirty="0"/>
              <a:t>Repeated falling of swaying indicates positive test (Sensory Ataxia)</a:t>
            </a:r>
          </a:p>
          <a:p>
            <a:pPr marL="514350" indent="-514350">
              <a:buFont typeface="+mj-lt"/>
              <a:buAutoNum type="arabicPeriod"/>
            </a:pPr>
            <a:endParaRPr lang="en-US" dirty="0"/>
          </a:p>
        </p:txBody>
      </p:sp>
      <p:sp>
        <p:nvSpPr>
          <p:cNvPr id="5" name="TextBox 4">
            <a:extLst>
              <a:ext uri="{FF2B5EF4-FFF2-40B4-BE49-F238E27FC236}">
                <a16:creationId xmlns:a16="http://schemas.microsoft.com/office/drawing/2014/main" id="{44D72605-F0E3-1DCE-968C-627D172F0B09}"/>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6" name="Content Placeholder 5">
            <a:extLst>
              <a:ext uri="{FF2B5EF4-FFF2-40B4-BE49-F238E27FC236}">
                <a16:creationId xmlns:a16="http://schemas.microsoft.com/office/drawing/2014/main" id="{D4C38A7A-B1B6-6DE1-114C-4BEFECA39C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3837" y="1305027"/>
            <a:ext cx="3989963" cy="30538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52059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DADD-3521-2EE8-DCEC-E212D329E37F}"/>
              </a:ext>
            </a:extLst>
          </p:cNvPr>
          <p:cNvSpPr>
            <a:spLocks noGrp="1"/>
          </p:cNvSpPr>
          <p:nvPr>
            <p:ph type="title"/>
          </p:nvPr>
        </p:nvSpPr>
        <p:spPr/>
        <p:txBody>
          <a:bodyPr/>
          <a:lstStyle/>
          <a:p>
            <a:r>
              <a:rPr lang="en-US" dirty="0"/>
              <a:t>Romberg’s test</a:t>
            </a:r>
          </a:p>
        </p:txBody>
      </p:sp>
      <p:sp>
        <p:nvSpPr>
          <p:cNvPr id="3" name="Content Placeholder 2">
            <a:extLst>
              <a:ext uri="{FF2B5EF4-FFF2-40B4-BE49-F238E27FC236}">
                <a16:creationId xmlns:a16="http://schemas.microsoft.com/office/drawing/2014/main" id="{E5CCFD10-A921-1AA4-DCED-57B43F824CE2}"/>
              </a:ext>
            </a:extLst>
          </p:cNvPr>
          <p:cNvSpPr>
            <a:spLocks noGrp="1"/>
          </p:cNvSpPr>
          <p:nvPr>
            <p:ph idx="1"/>
          </p:nvPr>
        </p:nvSpPr>
        <p:spPr>
          <a:xfrm>
            <a:off x="838201" y="1305026"/>
            <a:ext cx="6290388" cy="4872142"/>
          </a:xfrm>
        </p:spPr>
        <p:txBody>
          <a:bodyPr/>
          <a:lstStyle/>
          <a:p>
            <a:r>
              <a:rPr lang="en-US" b="1" dirty="0"/>
              <a:t>What is the name of this test ?</a:t>
            </a:r>
          </a:p>
          <a:p>
            <a:pPr lvl="1"/>
            <a:r>
              <a:rPr lang="en-US" dirty="0"/>
              <a:t>Romberg’s test (sensory ataxia)</a:t>
            </a:r>
          </a:p>
          <a:p>
            <a:r>
              <a:rPr lang="en-US" b="1" dirty="0">
                <a:solidFill>
                  <a:srgbClr val="0070C0"/>
                </a:solidFill>
              </a:rPr>
              <a:t>If this test was positive, what does it indicates ?</a:t>
            </a:r>
          </a:p>
          <a:p>
            <a:pPr lvl="1"/>
            <a:r>
              <a:rPr lang="en-US" dirty="0">
                <a:solidFill>
                  <a:srgbClr val="0070C0"/>
                </a:solidFill>
              </a:rPr>
              <a:t>Sensory ataxia (impaired proprioception)</a:t>
            </a:r>
          </a:p>
          <a:p>
            <a:r>
              <a:rPr lang="en-US" b="1" dirty="0"/>
              <a:t>What are the causes of this condition ?</a:t>
            </a:r>
          </a:p>
          <a:p>
            <a:pPr marL="914400" lvl="1" indent="-457200">
              <a:buFont typeface="+mj-lt"/>
              <a:buAutoNum type="arabicPeriod"/>
            </a:pPr>
            <a:r>
              <a:rPr lang="en-US" dirty="0"/>
              <a:t>Dorsal column lesion</a:t>
            </a:r>
          </a:p>
          <a:p>
            <a:pPr marL="914400" lvl="1" indent="-457200">
              <a:buFont typeface="+mj-lt"/>
              <a:buAutoNum type="arabicPeriod"/>
            </a:pPr>
            <a:r>
              <a:rPr lang="en-US" dirty="0"/>
              <a:t>Vit B12 deficiency</a:t>
            </a:r>
          </a:p>
          <a:p>
            <a:pPr marL="914400" lvl="1" indent="-457200">
              <a:buFont typeface="+mj-lt"/>
              <a:buAutoNum type="arabicPeriod"/>
            </a:pPr>
            <a:r>
              <a:rPr lang="en-US" dirty="0"/>
              <a:t>Tertiary syphilis (Tabes Dorsalis)</a:t>
            </a:r>
          </a:p>
          <a:p>
            <a:pPr marL="914400" lvl="1" indent="-457200">
              <a:buFont typeface="+mj-lt"/>
              <a:buAutoNum type="arabicPeriod"/>
            </a:pPr>
            <a:r>
              <a:rPr lang="en-US" dirty="0"/>
              <a:t>Diabetic neuropathy</a:t>
            </a:r>
          </a:p>
          <a:p>
            <a:pPr marL="914400" lvl="1" indent="-457200">
              <a:buFont typeface="+mj-lt"/>
              <a:buAutoNum type="arabicPeriod"/>
            </a:pPr>
            <a:r>
              <a:rPr lang="en-US" dirty="0"/>
              <a:t>Hypothyroidism</a:t>
            </a:r>
          </a:p>
        </p:txBody>
      </p:sp>
      <p:pic>
        <p:nvPicPr>
          <p:cNvPr id="5" name="object 2">
            <a:extLst>
              <a:ext uri="{FF2B5EF4-FFF2-40B4-BE49-F238E27FC236}">
                <a16:creationId xmlns:a16="http://schemas.microsoft.com/office/drawing/2014/main" id="{B90BFC39-DC7F-0C07-C371-4B7AF13B789B}"/>
              </a:ext>
            </a:extLst>
          </p:cNvPr>
          <p:cNvPicPr/>
          <p:nvPr/>
        </p:nvPicPr>
        <p:blipFill>
          <a:blip r:embed="rId2" cstate="print"/>
          <a:stretch>
            <a:fillRect/>
          </a:stretch>
        </p:blipFill>
        <p:spPr>
          <a:xfrm>
            <a:off x="7352522" y="1305025"/>
            <a:ext cx="4001278" cy="487214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59A3D8E-EA7A-C630-A894-B6B43620D1F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
        <p:nvSpPr>
          <p:cNvPr id="9" name="TextBox 8">
            <a:extLst>
              <a:ext uri="{FF2B5EF4-FFF2-40B4-BE49-F238E27FC236}">
                <a16:creationId xmlns:a16="http://schemas.microsoft.com/office/drawing/2014/main" id="{169B7E4C-445A-D45F-62AD-189EEDC11D35}"/>
              </a:ext>
            </a:extLst>
          </p:cNvPr>
          <p:cNvSpPr txBox="1"/>
          <p:nvPr/>
        </p:nvSpPr>
        <p:spPr>
          <a:xfrm>
            <a:off x="55986" y="355427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1758852C-BF61-C411-692B-D0DD460E2E3A}"/>
              </a:ext>
            </a:extLst>
          </p:cNvPr>
          <p:cNvSpPr txBox="1"/>
          <p:nvPr/>
        </p:nvSpPr>
        <p:spPr>
          <a:xfrm>
            <a:off x="55986" y="136156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423006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931DF-C00F-425B-FB2E-D8A89CAC3573}"/>
              </a:ext>
            </a:extLst>
          </p:cNvPr>
          <p:cNvSpPr>
            <a:spLocks noGrp="1"/>
          </p:cNvSpPr>
          <p:nvPr>
            <p:ph type="title"/>
          </p:nvPr>
        </p:nvSpPr>
        <p:spPr/>
        <p:txBody>
          <a:bodyPr/>
          <a:lstStyle/>
          <a:p>
            <a:r>
              <a:rPr lang="en-US" dirty="0"/>
              <a:t>MCQ</a:t>
            </a:r>
          </a:p>
        </p:txBody>
      </p:sp>
      <p:sp>
        <p:nvSpPr>
          <p:cNvPr id="3" name="Content Placeholder 2">
            <a:extLst>
              <a:ext uri="{FF2B5EF4-FFF2-40B4-BE49-F238E27FC236}">
                <a16:creationId xmlns:a16="http://schemas.microsoft.com/office/drawing/2014/main" id="{580D56B5-6DAD-6F30-AFB4-18DD275FFE60}"/>
              </a:ext>
            </a:extLst>
          </p:cNvPr>
          <p:cNvSpPr>
            <a:spLocks noGrp="1"/>
          </p:cNvSpPr>
          <p:nvPr>
            <p:ph idx="1"/>
          </p:nvPr>
        </p:nvSpPr>
        <p:spPr>
          <a:xfrm>
            <a:off x="838200" y="1305026"/>
            <a:ext cx="6287219" cy="4871938"/>
          </a:xfrm>
        </p:spPr>
        <p:txBody>
          <a:bodyPr>
            <a:normAutofit fontScale="92500" lnSpcReduction="10000"/>
          </a:bodyPr>
          <a:lstStyle/>
          <a:p>
            <a:r>
              <a:rPr lang="en-US" sz="2800" b="1" dirty="0"/>
              <a:t>Which of the following </a:t>
            </a:r>
            <a:r>
              <a:rPr lang="en-US" sz="2800" b="1" u="sng" dirty="0"/>
              <a:t>doesn’t result </a:t>
            </a:r>
            <a:r>
              <a:rPr lang="en-US" sz="2800" b="1" dirty="0"/>
              <a:t>in a positive Romberg test ?</a:t>
            </a:r>
          </a:p>
          <a:p>
            <a:pPr marL="914400" lvl="1" indent="-457200">
              <a:buFont typeface="+mj-lt"/>
              <a:buAutoNum type="alphaLcPeriod"/>
            </a:pPr>
            <a:r>
              <a:rPr lang="en-US" dirty="0"/>
              <a:t>Dorsal column lesion</a:t>
            </a:r>
          </a:p>
          <a:p>
            <a:pPr marL="914400" lvl="1" indent="-457200">
              <a:buFont typeface="+mj-lt"/>
              <a:buAutoNum type="alphaLcPeriod"/>
            </a:pPr>
            <a:r>
              <a:rPr lang="en-US" dirty="0"/>
              <a:t>Vit B12 deficiency</a:t>
            </a:r>
          </a:p>
          <a:p>
            <a:pPr marL="914400" lvl="1" indent="-457200">
              <a:buFont typeface="+mj-lt"/>
              <a:buAutoNum type="alphaLcPeriod"/>
            </a:pPr>
            <a:r>
              <a:rPr lang="en-US" dirty="0"/>
              <a:t>Diabetic neuropathy</a:t>
            </a:r>
          </a:p>
          <a:p>
            <a:pPr marL="914400" lvl="1" indent="-457200">
              <a:buFont typeface="+mj-lt"/>
              <a:buAutoNum type="alphaLcPeriod"/>
            </a:pPr>
            <a:r>
              <a:rPr lang="en-US" dirty="0"/>
              <a:t>Impaired proprioception</a:t>
            </a:r>
          </a:p>
          <a:p>
            <a:pPr marL="914400" lvl="1" indent="-457200">
              <a:buFont typeface="+mj-lt"/>
              <a:buAutoNum type="alphaLcPeriod"/>
            </a:pPr>
            <a:r>
              <a:rPr lang="en-US" dirty="0">
                <a:solidFill>
                  <a:srgbClr val="FF0000"/>
                </a:solidFill>
              </a:rPr>
              <a:t>Cerebellar disease </a:t>
            </a:r>
          </a:p>
          <a:p>
            <a:r>
              <a:rPr lang="en-US" b="1" dirty="0"/>
              <a:t>Which of the following </a:t>
            </a:r>
            <a:r>
              <a:rPr lang="en-US" b="1" u="sng" dirty="0"/>
              <a:t>result</a:t>
            </a:r>
            <a:r>
              <a:rPr lang="en-US" b="1" dirty="0"/>
              <a:t> in a positive Romberg test ?</a:t>
            </a:r>
          </a:p>
          <a:p>
            <a:pPr marL="914400" lvl="1" indent="-457200">
              <a:buFont typeface="+mj-lt"/>
              <a:buAutoNum type="alphaLcPeriod"/>
            </a:pPr>
            <a:r>
              <a:rPr lang="en-US" dirty="0"/>
              <a:t>Dorsal column lesion</a:t>
            </a:r>
          </a:p>
          <a:p>
            <a:pPr marL="914400" lvl="1" indent="-457200">
              <a:buFont typeface="+mj-lt"/>
              <a:buAutoNum type="alphaLcPeriod"/>
            </a:pPr>
            <a:r>
              <a:rPr lang="en-US" dirty="0"/>
              <a:t>Vit B12 deficiency</a:t>
            </a:r>
          </a:p>
          <a:p>
            <a:pPr marL="914400" lvl="1" indent="-457200">
              <a:buFont typeface="+mj-lt"/>
              <a:buAutoNum type="alphaLcPeriod"/>
            </a:pPr>
            <a:r>
              <a:rPr lang="en-US" dirty="0"/>
              <a:t>Diabetic neuropathy</a:t>
            </a:r>
          </a:p>
          <a:p>
            <a:pPr marL="914400" lvl="1" indent="-457200">
              <a:buFont typeface="+mj-lt"/>
              <a:buAutoNum type="alphaLcPeriod"/>
            </a:pPr>
            <a:r>
              <a:rPr lang="en-US" dirty="0"/>
              <a:t>Impaired proprioception</a:t>
            </a:r>
          </a:p>
          <a:p>
            <a:pPr marL="914400" lvl="1" indent="-457200">
              <a:buFont typeface="+mj-lt"/>
              <a:buAutoNum type="alphaLcPeriod"/>
            </a:pPr>
            <a:r>
              <a:rPr lang="en-US" dirty="0">
                <a:solidFill>
                  <a:srgbClr val="FF0000"/>
                </a:solidFill>
              </a:rPr>
              <a:t>All of the above</a:t>
            </a:r>
          </a:p>
          <a:p>
            <a:pPr marL="914400" lvl="1" indent="-457200">
              <a:buFont typeface="+mj-lt"/>
              <a:buAutoNum type="alphaLcPeriod"/>
            </a:pPr>
            <a:endParaRPr lang="en-US" dirty="0"/>
          </a:p>
        </p:txBody>
      </p:sp>
      <p:sp>
        <p:nvSpPr>
          <p:cNvPr id="4" name="TextBox 3">
            <a:extLst>
              <a:ext uri="{FF2B5EF4-FFF2-40B4-BE49-F238E27FC236}">
                <a16:creationId xmlns:a16="http://schemas.microsoft.com/office/drawing/2014/main" id="{76F0D37C-9F2B-627C-8A66-2FF4EF65655D}"/>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5" name="object 2">
            <a:extLst>
              <a:ext uri="{FF2B5EF4-FFF2-40B4-BE49-F238E27FC236}">
                <a16:creationId xmlns:a16="http://schemas.microsoft.com/office/drawing/2014/main" id="{1F7F52B4-537F-5162-376E-F5FC5E238364}"/>
              </a:ext>
            </a:extLst>
          </p:cNvPr>
          <p:cNvPicPr/>
          <p:nvPr/>
        </p:nvPicPr>
        <p:blipFill>
          <a:blip r:embed="rId2" cstate="print"/>
          <a:stretch>
            <a:fillRect/>
          </a:stretch>
        </p:blipFill>
        <p:spPr>
          <a:xfrm>
            <a:off x="7352522" y="1305025"/>
            <a:ext cx="4001278" cy="4872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3803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6F970A-C63B-5EF1-F2AE-5A09FC62340C}"/>
              </a:ext>
            </a:extLst>
          </p:cNvPr>
          <p:cNvSpPr txBox="1"/>
          <p:nvPr/>
        </p:nvSpPr>
        <p:spPr>
          <a:xfrm>
            <a:off x="828471" y="4126023"/>
            <a:ext cx="10515599" cy="2554545"/>
          </a:xfrm>
          <a:prstGeom prst="rect">
            <a:avLst/>
          </a:prstGeom>
          <a:noFill/>
          <a:ln>
            <a:solidFill>
              <a:srgbClr val="1D5E6D"/>
            </a:solidFill>
          </a:ln>
        </p:spPr>
        <p:txBody>
          <a:bodyPr wrap="square" anchor="ctr">
            <a:spAutoFit/>
          </a:bodyPr>
          <a:lstStyle/>
          <a:p>
            <a:pPr algn="ctr"/>
            <a:r>
              <a:rPr lang="en-US" sz="2000" b="1" dirty="0">
                <a:solidFill>
                  <a:srgbClr val="1D5E6D"/>
                </a:solidFill>
              </a:rPr>
              <a:t>Trendelenburg’s test maneuver</a:t>
            </a:r>
          </a:p>
          <a:p>
            <a:pPr marL="285750" indent="-285750">
              <a:buFont typeface="Wingdings" panose="05000000000000000000" pitchFamily="2" charset="2"/>
              <a:buChar char="v"/>
            </a:pPr>
            <a:r>
              <a:rPr lang="en-US" sz="2000" dirty="0">
                <a:solidFill>
                  <a:srgbClr val="1D5E6D"/>
                </a:solidFill>
              </a:rPr>
              <a:t>Position: Have the patient stand upright with both feet together.</a:t>
            </a:r>
          </a:p>
          <a:p>
            <a:pPr marL="285750" indent="-285750">
              <a:buFont typeface="Wingdings" panose="05000000000000000000" pitchFamily="2" charset="2"/>
              <a:buChar char="v"/>
            </a:pPr>
            <a:r>
              <a:rPr lang="en-US" sz="2000" dirty="0">
                <a:solidFill>
                  <a:srgbClr val="1D5E6D"/>
                </a:solidFill>
              </a:rPr>
              <a:t>Observation: Stand behind the patient and visually observe their pelvic alignment and hip level.</a:t>
            </a:r>
          </a:p>
          <a:p>
            <a:pPr marL="285750" indent="-285750">
              <a:buFont typeface="Wingdings" panose="05000000000000000000" pitchFamily="2" charset="2"/>
              <a:buChar char="v"/>
            </a:pPr>
            <a:r>
              <a:rPr lang="en-US" sz="2000" dirty="0">
                <a:solidFill>
                  <a:srgbClr val="1D5E6D"/>
                </a:solidFill>
              </a:rPr>
              <a:t>Instructions: Ask the patient to lift one leg off the ground, bending the knee.</a:t>
            </a:r>
          </a:p>
          <a:p>
            <a:pPr marL="285750" indent="-285750">
              <a:buFont typeface="Wingdings" panose="05000000000000000000" pitchFamily="2" charset="2"/>
              <a:buChar char="v"/>
            </a:pPr>
            <a:r>
              <a:rPr lang="en-US" sz="2000" dirty="0">
                <a:solidFill>
                  <a:srgbClr val="1D5E6D"/>
                </a:solidFill>
              </a:rPr>
              <a:t>Assessment: Observe for any dropping or tilting of the pelvis on the unsupported side.</a:t>
            </a:r>
          </a:p>
          <a:p>
            <a:pPr marL="285750" indent="-285750">
              <a:buFont typeface="Wingdings" panose="05000000000000000000" pitchFamily="2" charset="2"/>
              <a:buChar char="v"/>
            </a:pPr>
            <a:r>
              <a:rPr lang="en-US" sz="2000" dirty="0">
                <a:solidFill>
                  <a:srgbClr val="1D5E6D"/>
                </a:solidFill>
              </a:rPr>
              <a:t>Repeat: Repeat the test on the other leg.</a:t>
            </a:r>
          </a:p>
          <a:p>
            <a:pPr marL="285750" indent="-285750">
              <a:buFont typeface="Wingdings" panose="05000000000000000000" pitchFamily="2" charset="2"/>
              <a:buChar char="v"/>
            </a:pPr>
            <a:r>
              <a:rPr lang="en-US" sz="2000" dirty="0">
                <a:solidFill>
                  <a:srgbClr val="1D5E6D"/>
                </a:solidFill>
              </a:rPr>
              <a:t>Interpretation: Significant dropping or tilting of the pelvis indicates weakness or dysfunction of the hip abductor muscles.</a:t>
            </a:r>
          </a:p>
        </p:txBody>
      </p:sp>
      <p:sp>
        <p:nvSpPr>
          <p:cNvPr id="2" name="Title 1">
            <a:extLst>
              <a:ext uri="{FF2B5EF4-FFF2-40B4-BE49-F238E27FC236}">
                <a16:creationId xmlns:a16="http://schemas.microsoft.com/office/drawing/2014/main" id="{4ECDA635-F526-8591-C255-1AFA5B3654C9}"/>
              </a:ext>
            </a:extLst>
          </p:cNvPr>
          <p:cNvSpPr>
            <a:spLocks noGrp="1"/>
          </p:cNvSpPr>
          <p:nvPr>
            <p:ph type="title"/>
          </p:nvPr>
        </p:nvSpPr>
        <p:spPr/>
        <p:txBody>
          <a:bodyPr>
            <a:normAutofit/>
          </a:bodyPr>
          <a:lstStyle/>
          <a:p>
            <a:r>
              <a:rPr lang="en-GB" dirty="0"/>
              <a:t>Trendelenburg’s test</a:t>
            </a:r>
            <a:endParaRPr lang="en-US" dirty="0"/>
          </a:p>
        </p:txBody>
      </p:sp>
      <p:sp>
        <p:nvSpPr>
          <p:cNvPr id="3" name="Content Placeholder 2">
            <a:extLst>
              <a:ext uri="{FF2B5EF4-FFF2-40B4-BE49-F238E27FC236}">
                <a16:creationId xmlns:a16="http://schemas.microsoft.com/office/drawing/2014/main" id="{84355DE4-155D-ECE4-F687-3F8763B9F416}"/>
              </a:ext>
            </a:extLst>
          </p:cNvPr>
          <p:cNvSpPr>
            <a:spLocks noGrp="1"/>
          </p:cNvSpPr>
          <p:nvPr>
            <p:ph idx="1"/>
          </p:nvPr>
        </p:nvSpPr>
        <p:spPr>
          <a:xfrm>
            <a:off x="838201" y="1305026"/>
            <a:ext cx="7531358" cy="3080361"/>
          </a:xfrm>
        </p:spPr>
        <p:txBody>
          <a:bodyPr>
            <a:normAutofit/>
          </a:bodyPr>
          <a:lstStyle/>
          <a:p>
            <a:r>
              <a:rPr lang="en-US" b="1" dirty="0"/>
              <a:t>What is the name of this test ?</a:t>
            </a:r>
          </a:p>
          <a:p>
            <a:pPr lvl="1"/>
            <a:r>
              <a:rPr lang="en-GB" dirty="0"/>
              <a:t>Trendelenburg's gait</a:t>
            </a:r>
          </a:p>
          <a:p>
            <a:r>
              <a:rPr lang="en-US" b="1" dirty="0">
                <a:solidFill>
                  <a:srgbClr val="0070C0"/>
                </a:solidFill>
              </a:rPr>
              <a:t>If this test was positive, what does it indicates ?</a:t>
            </a:r>
          </a:p>
          <a:p>
            <a:pPr lvl="1"/>
            <a:r>
              <a:rPr lang="en-US" dirty="0">
                <a:solidFill>
                  <a:srgbClr val="0070C0"/>
                </a:solidFill>
              </a:rPr>
              <a:t>Proximal muscle weakness </a:t>
            </a:r>
          </a:p>
          <a:p>
            <a:r>
              <a:rPr lang="en-GB" b="1" dirty="0"/>
              <a:t>Which is the abnormal one (A or B) ?</a:t>
            </a:r>
          </a:p>
          <a:p>
            <a:pPr lvl="1"/>
            <a:r>
              <a:rPr lang="en-GB" dirty="0"/>
              <a:t>B</a:t>
            </a:r>
            <a:endParaRPr lang="en-US" dirty="0"/>
          </a:p>
        </p:txBody>
      </p:sp>
      <p:pic>
        <p:nvPicPr>
          <p:cNvPr id="5" name="Picture 2">
            <a:extLst>
              <a:ext uri="{FF2B5EF4-FFF2-40B4-BE49-F238E27FC236}">
                <a16:creationId xmlns:a16="http://schemas.microsoft.com/office/drawing/2014/main" id="{C3E65A67-0C06-D10E-669C-5A0381526AEB}"/>
              </a:ext>
            </a:extLst>
          </p:cNvPr>
          <p:cNvPicPr>
            <a:picLocks noChangeAspect="1" noChangeArrowheads="1"/>
          </p:cNvPicPr>
          <p:nvPr/>
        </p:nvPicPr>
        <p:blipFill>
          <a:blip r:embed="rId2"/>
          <a:srcRect/>
          <a:stretch>
            <a:fillRect/>
          </a:stretch>
        </p:blipFill>
        <p:spPr bwMode="auto">
          <a:xfrm>
            <a:off x="8510389" y="1305026"/>
            <a:ext cx="2843411" cy="308036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17A3D27-544E-23DD-0E94-110862E1DC81}"/>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00503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CD3D-73C2-F496-3692-B9BFB2DE7598}"/>
              </a:ext>
            </a:extLst>
          </p:cNvPr>
          <p:cNvSpPr>
            <a:spLocks noGrp="1"/>
          </p:cNvSpPr>
          <p:nvPr>
            <p:ph type="title"/>
          </p:nvPr>
        </p:nvSpPr>
        <p:spPr/>
        <p:txBody>
          <a:bodyPr/>
          <a:lstStyle/>
          <a:p>
            <a:r>
              <a:rPr lang="en-US" dirty="0"/>
              <a:t>Disturbance of consciousness</a:t>
            </a:r>
          </a:p>
        </p:txBody>
      </p:sp>
      <p:sp>
        <p:nvSpPr>
          <p:cNvPr id="3" name="Content Placeholder 2">
            <a:extLst>
              <a:ext uri="{FF2B5EF4-FFF2-40B4-BE49-F238E27FC236}">
                <a16:creationId xmlns:a16="http://schemas.microsoft.com/office/drawing/2014/main" id="{1E765DDD-A4AA-2360-E119-72DBE9D543F0}"/>
              </a:ext>
            </a:extLst>
          </p:cNvPr>
          <p:cNvSpPr>
            <a:spLocks noGrp="1"/>
          </p:cNvSpPr>
          <p:nvPr>
            <p:ph idx="1"/>
          </p:nvPr>
        </p:nvSpPr>
        <p:spPr>
          <a:xfrm>
            <a:off x="838200" y="1258371"/>
            <a:ext cx="10515600" cy="5234504"/>
          </a:xfrm>
        </p:spPr>
        <p:txBody>
          <a:bodyPr>
            <a:normAutofit lnSpcReduction="10000"/>
          </a:bodyPr>
          <a:lstStyle/>
          <a:p>
            <a:r>
              <a:rPr lang="en-US" dirty="0"/>
              <a:t>Is a description of the mental status when there is limited or no responsiveness</a:t>
            </a:r>
          </a:p>
          <a:p>
            <a:r>
              <a:rPr lang="en-US" dirty="0"/>
              <a:t>It is objectively measured by the </a:t>
            </a:r>
            <a:r>
              <a:rPr lang="en-US" dirty="0">
                <a:solidFill>
                  <a:srgbClr val="FF0000"/>
                </a:solidFill>
              </a:rPr>
              <a:t>Glasgow coma scale </a:t>
            </a:r>
            <a:r>
              <a:rPr lang="en-US" sz="1600" dirty="0">
                <a:solidFill>
                  <a:srgbClr val="FF0000"/>
                </a:solidFill>
              </a:rPr>
              <a:t>(discussed later in dossier)</a:t>
            </a:r>
            <a:endParaRPr lang="en-US" dirty="0"/>
          </a:p>
          <a:p>
            <a:r>
              <a:rPr lang="en-US" dirty="0"/>
              <a:t>Causes include:</a:t>
            </a:r>
          </a:p>
          <a:p>
            <a:pPr lvl="1"/>
            <a:r>
              <a:rPr lang="en-US" dirty="0">
                <a:solidFill>
                  <a:srgbClr val="FF0000"/>
                </a:solidFill>
              </a:rPr>
              <a:t>Syncope </a:t>
            </a:r>
            <a:r>
              <a:rPr lang="en-US" sz="2200" dirty="0"/>
              <a:t>(a temporary loss of consciousness due to decreased cerebral blood flow)</a:t>
            </a:r>
          </a:p>
          <a:p>
            <a:pPr lvl="1"/>
            <a:r>
              <a:rPr lang="en-US" dirty="0"/>
              <a:t>Hypoxia, Hypercapnia</a:t>
            </a:r>
          </a:p>
          <a:p>
            <a:pPr lvl="1"/>
            <a:r>
              <a:rPr lang="en-US" dirty="0"/>
              <a:t>Drug induced (anesthesia, </a:t>
            </a:r>
            <a:r>
              <a:rPr lang="en-US" dirty="0">
                <a:solidFill>
                  <a:srgbClr val="FF0000"/>
                </a:solidFill>
              </a:rPr>
              <a:t>opioids overuse</a:t>
            </a:r>
            <a:r>
              <a:rPr lang="en-US" dirty="0"/>
              <a:t>), Intoxication</a:t>
            </a:r>
          </a:p>
          <a:p>
            <a:pPr lvl="1"/>
            <a:r>
              <a:rPr lang="en-US" dirty="0">
                <a:solidFill>
                  <a:srgbClr val="FF0000"/>
                </a:solidFill>
              </a:rPr>
              <a:t>Epilepsy</a:t>
            </a:r>
            <a:r>
              <a:rPr lang="en-US" dirty="0"/>
              <a:t>, Stroke, Head injury</a:t>
            </a:r>
          </a:p>
          <a:p>
            <a:pPr lvl="1"/>
            <a:r>
              <a:rPr lang="en-US" dirty="0"/>
              <a:t>Hypoglycemia</a:t>
            </a:r>
          </a:p>
          <a:p>
            <a:pPr lvl="1"/>
            <a:r>
              <a:rPr lang="en-US" dirty="0"/>
              <a:t>Severe dehydration, Severe pain</a:t>
            </a:r>
          </a:p>
          <a:p>
            <a:pPr lvl="1"/>
            <a:r>
              <a:rPr lang="en-US" dirty="0"/>
              <a:t>Endocrine abnormalities (Addison  disease, Hypothyroidism)</a:t>
            </a:r>
          </a:p>
          <a:p>
            <a:pPr lvl="1"/>
            <a:r>
              <a:rPr lang="en-US" dirty="0"/>
              <a:t>UTI in old age (could lead to Confusion and Psychosis)</a:t>
            </a:r>
          </a:p>
          <a:p>
            <a:pPr lvl="1"/>
            <a:r>
              <a:rPr lang="en-US" dirty="0"/>
              <a:t>Arrhythmias</a:t>
            </a:r>
          </a:p>
          <a:p>
            <a:endParaRPr lang="en-US" dirty="0"/>
          </a:p>
        </p:txBody>
      </p:sp>
      <p:sp>
        <p:nvSpPr>
          <p:cNvPr id="5" name="TextBox 4">
            <a:extLst>
              <a:ext uri="{FF2B5EF4-FFF2-40B4-BE49-F238E27FC236}">
                <a16:creationId xmlns:a16="http://schemas.microsoft.com/office/drawing/2014/main" id="{56EAD911-5B45-BA13-1A52-BFCDE83566E9}"/>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8671395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6123D-64FD-C292-3956-8084CBEFDD7C}"/>
              </a:ext>
            </a:extLst>
          </p:cNvPr>
          <p:cNvSpPr>
            <a:spLocks noGrp="1"/>
          </p:cNvSpPr>
          <p:nvPr>
            <p:ph type="title"/>
          </p:nvPr>
        </p:nvSpPr>
        <p:spPr/>
        <p:txBody>
          <a:bodyPr/>
          <a:lstStyle/>
          <a:p>
            <a:r>
              <a:rPr lang="en-US" dirty="0"/>
              <a:t>Which of the following is wrong</a:t>
            </a:r>
          </a:p>
        </p:txBody>
      </p:sp>
      <p:sp>
        <p:nvSpPr>
          <p:cNvPr id="3" name="Content Placeholder 2">
            <a:extLst>
              <a:ext uri="{FF2B5EF4-FFF2-40B4-BE49-F238E27FC236}">
                <a16:creationId xmlns:a16="http://schemas.microsoft.com/office/drawing/2014/main" id="{0C192F21-ABFF-8CDD-2B61-E9C7931E0E89}"/>
              </a:ext>
            </a:extLst>
          </p:cNvPr>
          <p:cNvSpPr>
            <a:spLocks noGrp="1"/>
          </p:cNvSpPr>
          <p:nvPr>
            <p:ph idx="1"/>
          </p:nvPr>
        </p:nvSpPr>
        <p:spPr>
          <a:xfrm>
            <a:off x="838200" y="1305026"/>
            <a:ext cx="6088811" cy="4871938"/>
          </a:xfrm>
        </p:spPr>
        <p:txBody>
          <a:bodyPr/>
          <a:lstStyle/>
          <a:p>
            <a:pPr marL="514350" indent="-514350">
              <a:buFont typeface="+mj-lt"/>
              <a:buAutoNum type="alphaLcPeriod"/>
            </a:pPr>
            <a:r>
              <a:rPr lang="en-US" dirty="0"/>
              <a:t>This is </a:t>
            </a:r>
            <a:r>
              <a:rPr lang="en-GB" dirty="0"/>
              <a:t>Trendelenburg’s test</a:t>
            </a:r>
            <a:endParaRPr lang="en-US" dirty="0"/>
          </a:p>
          <a:p>
            <a:pPr marL="514350" indent="-514350">
              <a:buFont typeface="+mj-lt"/>
              <a:buAutoNum type="alphaLcPeriod"/>
            </a:pPr>
            <a:r>
              <a:rPr lang="en-US" dirty="0"/>
              <a:t>Due to proximal muscles weakness</a:t>
            </a:r>
          </a:p>
          <a:p>
            <a:pPr marL="514350" indent="-514350">
              <a:buFont typeface="+mj-lt"/>
              <a:buAutoNum type="alphaLcPeriod"/>
            </a:pPr>
            <a:r>
              <a:rPr lang="en-US" dirty="0">
                <a:solidFill>
                  <a:srgbClr val="FF0000"/>
                </a:solidFill>
              </a:rPr>
              <a:t>Due to sciatic nerve palsy</a:t>
            </a:r>
          </a:p>
          <a:p>
            <a:pPr marL="514350" indent="-514350">
              <a:buFont typeface="+mj-lt"/>
              <a:buAutoNum type="alphaLcPeriod"/>
            </a:pPr>
            <a:r>
              <a:rPr lang="en-US" dirty="0"/>
              <a:t>Due to superior gluteal nerve palsy</a:t>
            </a:r>
          </a:p>
          <a:p>
            <a:pPr marL="514350" indent="-514350">
              <a:buFont typeface="+mj-lt"/>
              <a:buAutoNum type="alphaLcPeriod"/>
            </a:pPr>
            <a:r>
              <a:rPr lang="en-US" dirty="0"/>
              <a:t>Result from gluteus minimums injure</a:t>
            </a:r>
          </a:p>
          <a:p>
            <a:endParaRPr lang="en-US" dirty="0"/>
          </a:p>
        </p:txBody>
      </p:sp>
      <p:pic>
        <p:nvPicPr>
          <p:cNvPr id="4" name="Content Placeholder 3">
            <a:extLst>
              <a:ext uri="{FF2B5EF4-FFF2-40B4-BE49-F238E27FC236}">
                <a16:creationId xmlns:a16="http://schemas.microsoft.com/office/drawing/2014/main" id="{E81AA190-D10B-213B-EE42-CC8F27EEBD82}"/>
              </a:ext>
            </a:extLst>
          </p:cNvPr>
          <p:cNvPicPr>
            <a:picLocks noChangeAspect="1"/>
          </p:cNvPicPr>
          <p:nvPr/>
        </p:nvPicPr>
        <p:blipFill>
          <a:blip r:embed="rId2"/>
          <a:stretch>
            <a:fillRect/>
          </a:stretch>
        </p:blipFill>
        <p:spPr>
          <a:xfrm>
            <a:off x="7102132" y="1305026"/>
            <a:ext cx="4251668" cy="4599160"/>
          </a:xfrm>
          <a:prstGeom prst="rect">
            <a:avLst/>
          </a:prstGeom>
        </p:spPr>
      </p:pic>
    </p:spTree>
    <p:extLst>
      <p:ext uri="{BB962C8B-B14F-4D97-AF65-F5344CB8AC3E}">
        <p14:creationId xmlns:p14="http://schemas.microsoft.com/office/powerpoint/2010/main" val="409638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ED04-E5D8-845A-E1D4-7372D539DDB8}"/>
              </a:ext>
            </a:extLst>
          </p:cNvPr>
          <p:cNvSpPr>
            <a:spLocks noGrp="1"/>
          </p:cNvSpPr>
          <p:nvPr>
            <p:ph type="title"/>
          </p:nvPr>
        </p:nvSpPr>
        <p:spPr/>
        <p:txBody>
          <a:bodyPr>
            <a:normAutofit/>
          </a:bodyPr>
          <a:lstStyle/>
          <a:p>
            <a:r>
              <a:rPr lang="en-US" dirty="0"/>
              <a:t>Tandem test</a:t>
            </a:r>
          </a:p>
        </p:txBody>
      </p:sp>
      <p:sp>
        <p:nvSpPr>
          <p:cNvPr id="3" name="Content Placeholder 2">
            <a:extLst>
              <a:ext uri="{FF2B5EF4-FFF2-40B4-BE49-F238E27FC236}">
                <a16:creationId xmlns:a16="http://schemas.microsoft.com/office/drawing/2014/main" id="{A2E6F0B8-80A4-7589-BF5B-A6FA3B9D9E95}"/>
              </a:ext>
            </a:extLst>
          </p:cNvPr>
          <p:cNvSpPr>
            <a:spLocks noGrp="1"/>
          </p:cNvSpPr>
          <p:nvPr>
            <p:ph idx="1"/>
          </p:nvPr>
        </p:nvSpPr>
        <p:spPr>
          <a:xfrm>
            <a:off x="838200" y="1305026"/>
            <a:ext cx="8427097" cy="4871938"/>
          </a:xfrm>
        </p:spPr>
        <p:txBody>
          <a:bodyPr/>
          <a:lstStyle/>
          <a:p>
            <a:r>
              <a:rPr lang="en-US" b="1" dirty="0"/>
              <a:t>What is the name of this test ?</a:t>
            </a:r>
          </a:p>
          <a:p>
            <a:pPr lvl="1"/>
            <a:r>
              <a:rPr lang="en-US" dirty="0"/>
              <a:t>Tandem walking test / Tandem gait / Heel to toe walking test</a:t>
            </a:r>
          </a:p>
          <a:p>
            <a:r>
              <a:rPr lang="en-GB" b="1" dirty="0"/>
              <a:t>What does it detect ?</a:t>
            </a:r>
            <a:endParaRPr lang="en-US" b="1" dirty="0"/>
          </a:p>
          <a:p>
            <a:pPr lvl="1"/>
            <a:r>
              <a:rPr lang="en-US" dirty="0"/>
              <a:t>Used as a neurological test of balance and coordination especially for </a:t>
            </a:r>
            <a:r>
              <a:rPr lang="en-US" b="1" dirty="0"/>
              <a:t>cerebellar lesion</a:t>
            </a:r>
          </a:p>
          <a:p>
            <a:pPr lvl="1"/>
            <a:endParaRPr lang="en-US" dirty="0"/>
          </a:p>
        </p:txBody>
      </p:sp>
      <p:pic>
        <p:nvPicPr>
          <p:cNvPr id="5" name="object 3">
            <a:extLst>
              <a:ext uri="{FF2B5EF4-FFF2-40B4-BE49-F238E27FC236}">
                <a16:creationId xmlns:a16="http://schemas.microsoft.com/office/drawing/2014/main" id="{AA89D951-B0B9-901F-229F-CDAE6F3E57BE}"/>
              </a:ext>
            </a:extLst>
          </p:cNvPr>
          <p:cNvPicPr/>
          <p:nvPr/>
        </p:nvPicPr>
        <p:blipFill>
          <a:blip r:embed="rId2" cstate="print"/>
          <a:stretch>
            <a:fillRect/>
          </a:stretch>
        </p:blipFill>
        <p:spPr>
          <a:xfrm>
            <a:off x="9648825" y="1305026"/>
            <a:ext cx="1704975" cy="396240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6C9DFED3-F4DB-CC92-75E1-72AB42D9A6E5}"/>
              </a:ext>
            </a:extLst>
          </p:cNvPr>
          <p:cNvSpPr txBox="1"/>
          <p:nvPr/>
        </p:nvSpPr>
        <p:spPr>
          <a:xfrm>
            <a:off x="10921042" y="-4207"/>
            <a:ext cx="1270958"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13" name="TextBox 12">
            <a:extLst>
              <a:ext uri="{FF2B5EF4-FFF2-40B4-BE49-F238E27FC236}">
                <a16:creationId xmlns:a16="http://schemas.microsoft.com/office/drawing/2014/main" id="{0DFC6502-AE2F-9E6C-EBDB-E2C3688828F5}"/>
              </a:ext>
            </a:extLst>
          </p:cNvPr>
          <p:cNvSpPr txBox="1"/>
          <p:nvPr/>
        </p:nvSpPr>
        <p:spPr>
          <a:xfrm>
            <a:off x="55986"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6</a:t>
            </a:r>
            <a:r>
              <a:rPr lang="ar-JO" sz="1400" b="1" dirty="0">
                <a:solidFill>
                  <a:srgbClr val="FF0000"/>
                </a:solidFill>
              </a:rPr>
              <a:t>)</a:t>
            </a:r>
            <a:endParaRPr lang="en-US" sz="1400" b="1" dirty="0">
              <a:solidFill>
                <a:srgbClr val="FF0000"/>
              </a:solidFill>
            </a:endParaRPr>
          </a:p>
        </p:txBody>
      </p:sp>
      <p:sp>
        <p:nvSpPr>
          <p:cNvPr id="17" name="TextBox 16">
            <a:extLst>
              <a:ext uri="{FF2B5EF4-FFF2-40B4-BE49-F238E27FC236}">
                <a16:creationId xmlns:a16="http://schemas.microsoft.com/office/drawing/2014/main" id="{AF447C5A-DA89-37D4-6B2F-74C0FCE7343B}"/>
              </a:ext>
            </a:extLst>
          </p:cNvPr>
          <p:cNvSpPr txBox="1"/>
          <p:nvPr/>
        </p:nvSpPr>
        <p:spPr>
          <a:xfrm>
            <a:off x="55986" y="227596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pic>
        <p:nvPicPr>
          <p:cNvPr id="9" name="Picture 8">
            <a:extLst>
              <a:ext uri="{FF2B5EF4-FFF2-40B4-BE49-F238E27FC236}">
                <a16:creationId xmlns:a16="http://schemas.microsoft.com/office/drawing/2014/main" id="{6436BB14-6A39-6D65-3EC6-7653290D1758}"/>
              </a:ext>
            </a:extLst>
          </p:cNvPr>
          <p:cNvPicPr>
            <a:picLocks noChangeAspect="1"/>
          </p:cNvPicPr>
          <p:nvPr/>
        </p:nvPicPr>
        <p:blipFill>
          <a:blip r:embed="rId3"/>
          <a:stretch>
            <a:fillRect/>
          </a:stretch>
        </p:blipFill>
        <p:spPr>
          <a:xfrm>
            <a:off x="6941975" y="3429000"/>
            <a:ext cx="2604557" cy="2948015"/>
          </a:xfrm>
          <a:prstGeom prst="rect">
            <a:avLst/>
          </a:prstGeom>
        </p:spPr>
      </p:pic>
      <p:sp>
        <p:nvSpPr>
          <p:cNvPr id="12" name="Rectangle 11">
            <a:extLst>
              <a:ext uri="{FF2B5EF4-FFF2-40B4-BE49-F238E27FC236}">
                <a16:creationId xmlns:a16="http://schemas.microsoft.com/office/drawing/2014/main" id="{F5485712-C111-7326-64AA-4192F0555441}"/>
              </a:ext>
            </a:extLst>
          </p:cNvPr>
          <p:cNvSpPr/>
          <p:nvPr/>
        </p:nvSpPr>
        <p:spPr>
          <a:xfrm>
            <a:off x="863869" y="3873063"/>
            <a:ext cx="5822540" cy="2059887"/>
          </a:xfrm>
          <a:prstGeom prst="rect">
            <a:avLst/>
          </a:prstGeom>
          <a:noFill/>
          <a:ln>
            <a:solidFill>
              <a:srgbClr val="1D5E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1D5E6D"/>
                </a:solidFill>
              </a:rPr>
              <a:t>Tandem test maneuver:</a:t>
            </a:r>
          </a:p>
          <a:p>
            <a:pPr marL="342900" indent="-342900">
              <a:buFont typeface="Wingdings" panose="05000000000000000000" pitchFamily="2" charset="2"/>
              <a:buChar char="v"/>
            </a:pPr>
            <a:r>
              <a:rPr lang="en-US" sz="2400" dirty="0">
                <a:solidFill>
                  <a:srgbClr val="1D5E6D"/>
                </a:solidFill>
              </a:rPr>
              <a:t>The patient walks Heel to Toe in a straight line</a:t>
            </a:r>
          </a:p>
          <a:p>
            <a:pPr marL="342900" indent="-342900">
              <a:buFont typeface="Wingdings" panose="05000000000000000000" pitchFamily="2" charset="2"/>
              <a:buChar char="v"/>
            </a:pPr>
            <a:r>
              <a:rPr lang="en-US" sz="2400" dirty="0">
                <a:solidFill>
                  <a:srgbClr val="1D5E6D"/>
                </a:solidFill>
              </a:rPr>
              <a:t>Swaying while walking  is sensitive but not specific for cerebellar disease</a:t>
            </a:r>
          </a:p>
        </p:txBody>
      </p:sp>
    </p:spTree>
    <p:extLst>
      <p:ext uri="{BB962C8B-B14F-4D97-AF65-F5344CB8AC3E}">
        <p14:creationId xmlns:p14="http://schemas.microsoft.com/office/powerpoint/2010/main" val="17347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4FEAF-EE47-AB5A-E4CA-C3E14E158CEC}"/>
              </a:ext>
            </a:extLst>
          </p:cNvPr>
          <p:cNvSpPr>
            <a:spLocks noGrp="1"/>
          </p:cNvSpPr>
          <p:nvPr>
            <p:ph type="ctrTitle"/>
          </p:nvPr>
        </p:nvSpPr>
        <p:spPr/>
        <p:txBody>
          <a:bodyPr>
            <a:normAutofit fontScale="90000"/>
          </a:bodyPr>
          <a:lstStyle/>
          <a:p>
            <a:r>
              <a:rPr lang="en-US" dirty="0"/>
              <a:t>Cranial nerves</a:t>
            </a:r>
          </a:p>
        </p:txBody>
      </p:sp>
      <p:grpSp>
        <p:nvGrpSpPr>
          <p:cNvPr id="6" name="Group 5">
            <a:extLst>
              <a:ext uri="{FF2B5EF4-FFF2-40B4-BE49-F238E27FC236}">
                <a16:creationId xmlns:a16="http://schemas.microsoft.com/office/drawing/2014/main" id="{95FDCF25-13F6-4613-F31A-57682EBBE8EF}"/>
              </a:ext>
            </a:extLst>
          </p:cNvPr>
          <p:cNvGrpSpPr/>
          <p:nvPr/>
        </p:nvGrpSpPr>
        <p:grpSpPr>
          <a:xfrm>
            <a:off x="3742593" y="5177449"/>
            <a:ext cx="4706815" cy="651852"/>
            <a:chOff x="1524000" y="5177449"/>
            <a:chExt cx="4706815" cy="651852"/>
          </a:xfrm>
          <a:effectLst>
            <a:outerShdw blurRad="50800" dist="38100" dir="2700000" algn="tl" rotWithShape="0">
              <a:prstClr val="black">
                <a:alpha val="40000"/>
              </a:prstClr>
            </a:outerShdw>
          </a:effectLst>
        </p:grpSpPr>
        <p:sp>
          <p:nvSpPr>
            <p:cNvPr id="4" name="Rectangle 3">
              <a:hlinkClick r:id="rId2"/>
              <a:extLst>
                <a:ext uri="{FF2B5EF4-FFF2-40B4-BE49-F238E27FC236}">
                  <a16:creationId xmlns:a16="http://schemas.microsoft.com/office/drawing/2014/main" id="{67BAFA40-9DA8-88C1-4F9D-AA7CFEEAA198}"/>
                </a:ext>
              </a:extLst>
            </p:cNvPr>
            <p:cNvSpPr/>
            <p:nvPr/>
          </p:nvSpPr>
          <p:spPr>
            <a:xfrm>
              <a:off x="1524000" y="5177449"/>
              <a:ext cx="2300654" cy="651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Ninja Nerd video</a:t>
              </a:r>
            </a:p>
            <a:p>
              <a:pPr algn="ctr"/>
              <a:r>
                <a:rPr lang="en-US" b="0" i="0" dirty="0">
                  <a:effectLst/>
                  <a:latin typeface="Roboto" panose="02000000000000000000" pitchFamily="2" charset="0"/>
                </a:rPr>
                <a:t>Cranial Nerves Exam</a:t>
              </a:r>
            </a:p>
          </p:txBody>
        </p:sp>
        <p:sp>
          <p:nvSpPr>
            <p:cNvPr id="5" name="Rectangle 4">
              <a:hlinkClick r:id="rId3"/>
              <a:extLst>
                <a:ext uri="{FF2B5EF4-FFF2-40B4-BE49-F238E27FC236}">
                  <a16:creationId xmlns:a16="http://schemas.microsoft.com/office/drawing/2014/main" id="{A7C77F80-128E-CCC6-D691-A36BCA61B4E2}"/>
                </a:ext>
              </a:extLst>
            </p:cNvPr>
            <p:cNvSpPr/>
            <p:nvPr/>
          </p:nvSpPr>
          <p:spPr>
            <a:xfrm>
              <a:off x="3930161" y="5177449"/>
              <a:ext cx="2300654" cy="651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Geeky medics video</a:t>
              </a:r>
            </a:p>
            <a:p>
              <a:pPr algn="ctr"/>
              <a:r>
                <a:rPr lang="en-US" b="0" i="0" dirty="0">
                  <a:effectLst/>
                  <a:latin typeface="Roboto" panose="02000000000000000000" pitchFamily="2" charset="0"/>
                </a:rPr>
                <a:t>Cranial Nerves Exam</a:t>
              </a:r>
            </a:p>
          </p:txBody>
        </p:sp>
      </p:grpSp>
    </p:spTree>
    <p:extLst>
      <p:ext uri="{BB962C8B-B14F-4D97-AF65-F5344CB8AC3E}">
        <p14:creationId xmlns:p14="http://schemas.microsoft.com/office/powerpoint/2010/main" val="16592632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779E88-C5F1-03A1-A352-94744F4217F1}"/>
              </a:ext>
            </a:extLst>
          </p:cNvPr>
          <p:cNvPicPr>
            <a:picLocks noChangeAspect="1"/>
          </p:cNvPicPr>
          <p:nvPr/>
        </p:nvPicPr>
        <p:blipFill>
          <a:blip r:embed="rId2"/>
          <a:stretch>
            <a:fillRect/>
          </a:stretch>
        </p:blipFill>
        <p:spPr>
          <a:xfrm>
            <a:off x="1341762" y="0"/>
            <a:ext cx="9508477" cy="6858000"/>
          </a:xfrm>
          <a:prstGeom prst="rect">
            <a:avLst/>
          </a:prstGeom>
        </p:spPr>
      </p:pic>
    </p:spTree>
    <p:extLst>
      <p:ext uri="{BB962C8B-B14F-4D97-AF65-F5344CB8AC3E}">
        <p14:creationId xmlns:p14="http://schemas.microsoft.com/office/powerpoint/2010/main" val="21591288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DD5E-6BC1-5C5B-D776-057CAE9B1A94}"/>
              </a:ext>
            </a:extLst>
          </p:cNvPr>
          <p:cNvSpPr>
            <a:spLocks noGrp="1"/>
          </p:cNvSpPr>
          <p:nvPr>
            <p:ph type="title"/>
          </p:nvPr>
        </p:nvSpPr>
        <p:spPr/>
        <p:txBody>
          <a:bodyPr/>
          <a:lstStyle/>
          <a:p>
            <a:r>
              <a:rPr lang="en-US" dirty="0"/>
              <a:t>What are the test used to assess the following</a:t>
            </a:r>
          </a:p>
        </p:txBody>
      </p:sp>
      <p:sp>
        <p:nvSpPr>
          <p:cNvPr id="3" name="Content Placeholder 2">
            <a:extLst>
              <a:ext uri="{FF2B5EF4-FFF2-40B4-BE49-F238E27FC236}">
                <a16:creationId xmlns:a16="http://schemas.microsoft.com/office/drawing/2014/main" id="{5B6F48C5-590A-1282-92A3-AF7F3BA59328}"/>
              </a:ext>
            </a:extLst>
          </p:cNvPr>
          <p:cNvSpPr>
            <a:spLocks noGrp="1"/>
          </p:cNvSpPr>
          <p:nvPr>
            <p:ph idx="1"/>
          </p:nvPr>
        </p:nvSpPr>
        <p:spPr>
          <a:xfrm>
            <a:off x="838200" y="1249040"/>
            <a:ext cx="10515600" cy="5049122"/>
          </a:xfrm>
        </p:spPr>
        <p:txBody>
          <a:bodyPr>
            <a:normAutofit/>
          </a:bodyPr>
          <a:lstStyle/>
          <a:p>
            <a:pPr marL="514350" indent="-514350">
              <a:buFont typeface="+mj-lt"/>
              <a:buAutoNum type="arabicPeriod"/>
            </a:pPr>
            <a:r>
              <a:rPr lang="en-US" b="1" dirty="0"/>
              <a:t>Optic (2</a:t>
            </a:r>
            <a:r>
              <a:rPr lang="en-US" b="1" baseline="30000" dirty="0"/>
              <a:t>nd</a:t>
            </a:r>
            <a:r>
              <a:rPr lang="en-US" b="1" dirty="0"/>
              <a:t>) nerve</a:t>
            </a:r>
            <a:r>
              <a:rPr lang="en-US" dirty="0"/>
              <a:t>: Inspection, visual equity, visual field, color vision, direct papillary reflex, and fundoscopy</a:t>
            </a:r>
          </a:p>
          <a:p>
            <a:pPr marL="514350" indent="-514350">
              <a:buFont typeface="+mj-lt"/>
              <a:buAutoNum type="arabicPeriod"/>
            </a:pPr>
            <a:r>
              <a:rPr lang="en-US" b="1" dirty="0"/>
              <a:t>Oculomotor (3</a:t>
            </a:r>
            <a:r>
              <a:rPr lang="en-US" b="1" baseline="30000" dirty="0"/>
              <a:t>rd</a:t>
            </a:r>
            <a:r>
              <a:rPr lang="en-US" b="1" dirty="0"/>
              <a:t>) nerve</a:t>
            </a:r>
            <a:r>
              <a:rPr lang="en-US" dirty="0"/>
              <a:t>: extra ocular muscles movement except superior oblique and lateral rectus, Papillary consensual light reflex</a:t>
            </a:r>
          </a:p>
          <a:p>
            <a:pPr marL="514350" indent="-514350">
              <a:buFont typeface="+mj-lt"/>
              <a:buAutoNum type="arabicPeriod"/>
            </a:pPr>
            <a:r>
              <a:rPr lang="en-US" b="1" dirty="0">
                <a:solidFill>
                  <a:srgbClr val="0070C0"/>
                </a:solidFill>
              </a:rPr>
              <a:t>Tracheolar (4</a:t>
            </a:r>
            <a:r>
              <a:rPr lang="en-US" b="1" baseline="30000" dirty="0">
                <a:solidFill>
                  <a:srgbClr val="0070C0"/>
                </a:solidFill>
              </a:rPr>
              <a:t>th</a:t>
            </a:r>
            <a:r>
              <a:rPr lang="en-US" b="1" dirty="0">
                <a:solidFill>
                  <a:srgbClr val="0070C0"/>
                </a:solidFill>
              </a:rPr>
              <a:t>) nerve</a:t>
            </a:r>
            <a:r>
              <a:rPr lang="en-US" dirty="0">
                <a:solidFill>
                  <a:srgbClr val="0070C0"/>
                </a:solidFill>
              </a:rPr>
              <a:t>: superior oblique muscle movement</a:t>
            </a:r>
          </a:p>
          <a:p>
            <a:pPr marL="514350" indent="-514350">
              <a:buFont typeface="+mj-lt"/>
              <a:buAutoNum type="arabicPeriod"/>
            </a:pPr>
            <a:r>
              <a:rPr lang="en-US" b="1" dirty="0">
                <a:solidFill>
                  <a:srgbClr val="0070C0"/>
                </a:solidFill>
              </a:rPr>
              <a:t>Abducent (6</a:t>
            </a:r>
            <a:r>
              <a:rPr lang="en-US" b="1" baseline="30000" dirty="0">
                <a:solidFill>
                  <a:srgbClr val="0070C0"/>
                </a:solidFill>
              </a:rPr>
              <a:t>th</a:t>
            </a:r>
            <a:r>
              <a:rPr lang="en-US" b="1" dirty="0">
                <a:solidFill>
                  <a:srgbClr val="0070C0"/>
                </a:solidFill>
              </a:rPr>
              <a:t>) nerve</a:t>
            </a:r>
            <a:r>
              <a:rPr lang="en-US" dirty="0">
                <a:solidFill>
                  <a:srgbClr val="0070C0"/>
                </a:solidFill>
              </a:rPr>
              <a:t>: lateral rectus muscle movement</a:t>
            </a:r>
          </a:p>
          <a:p>
            <a:pPr marL="514350" indent="-514350">
              <a:buFont typeface="+mj-lt"/>
              <a:buAutoNum type="arabicPeriod"/>
            </a:pPr>
            <a:r>
              <a:rPr lang="en-US" b="1" dirty="0"/>
              <a:t>Facial (7</a:t>
            </a:r>
            <a:r>
              <a:rPr lang="en-US" b="1" baseline="30000" dirty="0"/>
              <a:t>th</a:t>
            </a:r>
            <a:r>
              <a:rPr lang="en-US" b="1" dirty="0"/>
              <a:t>) nerve</a:t>
            </a:r>
            <a:r>
              <a:rPr lang="en-US" dirty="0"/>
              <a:t>: inspection, facial expression, corneal reflex, eyelid closure </a:t>
            </a:r>
          </a:p>
          <a:p>
            <a:pPr marL="514350" indent="-514350">
              <a:buFont typeface="+mj-lt"/>
              <a:buAutoNum type="arabicPeriod"/>
            </a:pPr>
            <a:r>
              <a:rPr lang="en-US" b="1" dirty="0"/>
              <a:t>Vestibulocochlear (8</a:t>
            </a:r>
            <a:r>
              <a:rPr lang="en-US" b="1" baseline="30000" dirty="0"/>
              <a:t>th</a:t>
            </a:r>
            <a:r>
              <a:rPr lang="en-US" b="1" dirty="0"/>
              <a:t>) nerve</a:t>
            </a:r>
            <a:r>
              <a:rPr lang="en-US" dirty="0"/>
              <a:t>: Weber, Rinne, Fukuda test, Nystagmus testing</a:t>
            </a:r>
          </a:p>
          <a:p>
            <a:endParaRPr lang="en-US" dirty="0"/>
          </a:p>
        </p:txBody>
      </p:sp>
      <p:sp>
        <p:nvSpPr>
          <p:cNvPr id="5" name="TextBox 4">
            <a:extLst>
              <a:ext uri="{FF2B5EF4-FFF2-40B4-BE49-F238E27FC236}">
                <a16:creationId xmlns:a16="http://schemas.microsoft.com/office/drawing/2014/main" id="{D20A5E3E-A61E-1ECA-268D-C5FAC2EF2791}"/>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8485535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A42F-B23C-04C0-13F5-C84866774448}"/>
              </a:ext>
            </a:extLst>
          </p:cNvPr>
          <p:cNvSpPr>
            <a:spLocks noGrp="1"/>
          </p:cNvSpPr>
          <p:nvPr>
            <p:ph type="title"/>
          </p:nvPr>
        </p:nvSpPr>
        <p:spPr/>
        <p:txBody>
          <a:bodyPr/>
          <a:lstStyle/>
          <a:p>
            <a:r>
              <a:rPr lang="en-US" dirty="0"/>
              <a:t>Cranial nerve reflexes</a:t>
            </a:r>
          </a:p>
        </p:txBody>
      </p:sp>
      <p:graphicFrame>
        <p:nvGraphicFramePr>
          <p:cNvPr id="4" name="Table 4">
            <a:extLst>
              <a:ext uri="{FF2B5EF4-FFF2-40B4-BE49-F238E27FC236}">
                <a16:creationId xmlns:a16="http://schemas.microsoft.com/office/drawing/2014/main" id="{DB03D5A2-021C-1CEB-A7FA-32755AF92422}"/>
              </a:ext>
            </a:extLst>
          </p:cNvPr>
          <p:cNvGraphicFramePr>
            <a:graphicFrameLocks noGrp="1"/>
          </p:cNvGraphicFramePr>
          <p:nvPr>
            <p:ph idx="1"/>
          </p:nvPr>
        </p:nvGraphicFramePr>
        <p:xfrm>
          <a:off x="838200" y="1304924"/>
          <a:ext cx="10515597" cy="39929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688771">
                  <a:extLst>
                    <a:ext uri="{9D8B030D-6E8A-4147-A177-3AD203B41FA5}">
                      <a16:colId xmlns:a16="http://schemas.microsoft.com/office/drawing/2014/main" val="4293319173"/>
                    </a:ext>
                  </a:extLst>
                </a:gridCol>
                <a:gridCol w="3913413">
                  <a:extLst>
                    <a:ext uri="{9D8B030D-6E8A-4147-A177-3AD203B41FA5}">
                      <a16:colId xmlns:a16="http://schemas.microsoft.com/office/drawing/2014/main" val="513911247"/>
                    </a:ext>
                  </a:extLst>
                </a:gridCol>
                <a:gridCol w="3913413">
                  <a:extLst>
                    <a:ext uri="{9D8B030D-6E8A-4147-A177-3AD203B41FA5}">
                      <a16:colId xmlns:a16="http://schemas.microsoft.com/office/drawing/2014/main" val="1200810188"/>
                    </a:ext>
                  </a:extLst>
                </a:gridCol>
              </a:tblGrid>
              <a:tr h="570420">
                <a:tc>
                  <a:txBody>
                    <a:bodyPr/>
                    <a:lstStyle/>
                    <a:p>
                      <a:pPr algn="ctr"/>
                      <a:endParaRPr lang="en-US" sz="2800" dirty="0"/>
                    </a:p>
                  </a:txBody>
                  <a:tcPr anchor="ctr"/>
                </a:tc>
                <a:tc>
                  <a:txBody>
                    <a:bodyPr/>
                    <a:lstStyle/>
                    <a:p>
                      <a:pPr algn="ctr"/>
                      <a:r>
                        <a:rPr lang="en-US" sz="2800" dirty="0"/>
                        <a:t>Afferent limb</a:t>
                      </a:r>
                    </a:p>
                  </a:txBody>
                  <a:tcPr anchor="ctr"/>
                </a:tc>
                <a:tc>
                  <a:txBody>
                    <a:bodyPr/>
                    <a:lstStyle/>
                    <a:p>
                      <a:pPr algn="ctr"/>
                      <a:r>
                        <a:rPr lang="en-US" sz="2800" dirty="0"/>
                        <a:t>Efferent limb</a:t>
                      </a:r>
                    </a:p>
                  </a:txBody>
                  <a:tcPr anchor="ctr"/>
                </a:tc>
                <a:extLst>
                  <a:ext uri="{0D108BD9-81ED-4DB2-BD59-A6C34878D82A}">
                    <a16:rowId xmlns:a16="http://schemas.microsoft.com/office/drawing/2014/main" val="2730514862"/>
                  </a:ext>
                </a:extLst>
              </a:tr>
              <a:tr h="570420">
                <a:tc>
                  <a:txBody>
                    <a:bodyPr/>
                    <a:lstStyle/>
                    <a:p>
                      <a:pPr algn="ctr"/>
                      <a:r>
                        <a:rPr lang="en-US" sz="2400" dirty="0"/>
                        <a:t>Corneal</a:t>
                      </a:r>
                    </a:p>
                  </a:txBody>
                  <a:tcPr anchor="ctr"/>
                </a:tc>
                <a:tc>
                  <a:txBody>
                    <a:bodyPr/>
                    <a:lstStyle/>
                    <a:p>
                      <a:pPr algn="ctr"/>
                      <a:r>
                        <a:rPr lang="en-US" sz="2400" dirty="0"/>
                        <a:t>Ophthalmic nerve</a:t>
                      </a:r>
                    </a:p>
                  </a:txBody>
                  <a:tcPr anchor="ctr"/>
                </a:tc>
                <a:tc>
                  <a:txBody>
                    <a:bodyPr/>
                    <a:lstStyle/>
                    <a:p>
                      <a:pPr algn="ctr"/>
                      <a:r>
                        <a:rPr lang="en-US" sz="2400" dirty="0"/>
                        <a:t>Bilateral facial nerve</a:t>
                      </a:r>
                    </a:p>
                  </a:txBody>
                  <a:tcPr anchor="ctr"/>
                </a:tc>
                <a:extLst>
                  <a:ext uri="{0D108BD9-81ED-4DB2-BD59-A6C34878D82A}">
                    <a16:rowId xmlns:a16="http://schemas.microsoft.com/office/drawing/2014/main" val="3725384257"/>
                  </a:ext>
                </a:extLst>
              </a:tr>
              <a:tr h="570420">
                <a:tc>
                  <a:txBody>
                    <a:bodyPr/>
                    <a:lstStyle/>
                    <a:p>
                      <a:pPr algn="ctr"/>
                      <a:r>
                        <a:rPr lang="en-US" sz="2400" dirty="0"/>
                        <a:t>Lacrimation</a:t>
                      </a:r>
                    </a:p>
                  </a:txBody>
                  <a:tcPr anchor="ctr"/>
                </a:tc>
                <a:tc>
                  <a:txBody>
                    <a:bodyPr/>
                    <a:lstStyle/>
                    <a:p>
                      <a:pPr algn="ctr"/>
                      <a:r>
                        <a:rPr lang="en-US" sz="2400" dirty="0"/>
                        <a:t>Ophthalmic nerve</a:t>
                      </a:r>
                    </a:p>
                  </a:txBody>
                  <a:tcPr anchor="ctr"/>
                </a:tc>
                <a:tc>
                  <a:txBody>
                    <a:bodyPr/>
                    <a:lstStyle/>
                    <a:p>
                      <a:pPr algn="ctr"/>
                      <a:r>
                        <a:rPr lang="en-US" sz="2400" dirty="0"/>
                        <a:t>Facial nerve</a:t>
                      </a:r>
                    </a:p>
                  </a:txBody>
                  <a:tcPr anchor="ctr"/>
                </a:tc>
                <a:extLst>
                  <a:ext uri="{0D108BD9-81ED-4DB2-BD59-A6C34878D82A}">
                    <a16:rowId xmlns:a16="http://schemas.microsoft.com/office/drawing/2014/main" val="1269232067"/>
                  </a:ext>
                </a:extLst>
              </a:tr>
              <a:tr h="570420">
                <a:tc>
                  <a:txBody>
                    <a:bodyPr/>
                    <a:lstStyle/>
                    <a:p>
                      <a:pPr algn="ctr"/>
                      <a:r>
                        <a:rPr lang="en-US" sz="2400" dirty="0"/>
                        <a:t>Jaw jerk</a:t>
                      </a:r>
                    </a:p>
                  </a:txBody>
                  <a:tcPr anchor="ctr"/>
                </a:tc>
                <a:tc>
                  <a:txBody>
                    <a:bodyPr/>
                    <a:lstStyle/>
                    <a:p>
                      <a:pPr algn="ctr"/>
                      <a:r>
                        <a:rPr lang="en-US" sz="2400" dirty="0"/>
                        <a:t>Mandibular nerve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Mandibular nerve</a:t>
                      </a:r>
                    </a:p>
                  </a:txBody>
                  <a:tcPr anchor="ctr"/>
                </a:tc>
                <a:extLst>
                  <a:ext uri="{0D108BD9-81ED-4DB2-BD59-A6C34878D82A}">
                    <a16:rowId xmlns:a16="http://schemas.microsoft.com/office/drawing/2014/main" val="1029274369"/>
                  </a:ext>
                </a:extLst>
              </a:tr>
              <a:tr h="570420">
                <a:tc>
                  <a:txBody>
                    <a:bodyPr/>
                    <a:lstStyle/>
                    <a:p>
                      <a:pPr algn="ctr"/>
                      <a:r>
                        <a:rPr lang="en-US" sz="2400" dirty="0"/>
                        <a:t>Pupillary</a:t>
                      </a:r>
                    </a:p>
                  </a:txBody>
                  <a:tcPr anchor="ctr"/>
                </a:tc>
                <a:tc>
                  <a:txBody>
                    <a:bodyPr/>
                    <a:lstStyle/>
                    <a:p>
                      <a:pPr algn="ctr"/>
                      <a:r>
                        <a:rPr lang="en-US" sz="2400" dirty="0"/>
                        <a:t>Optic nerve</a:t>
                      </a:r>
                    </a:p>
                  </a:txBody>
                  <a:tcPr anchor="ctr"/>
                </a:tc>
                <a:tc>
                  <a:txBody>
                    <a:bodyPr/>
                    <a:lstStyle/>
                    <a:p>
                      <a:pPr algn="ctr"/>
                      <a:r>
                        <a:rPr lang="en-US" sz="2400" dirty="0"/>
                        <a:t>Oculomotor nerve</a:t>
                      </a:r>
                    </a:p>
                  </a:txBody>
                  <a:tcPr anchor="ctr"/>
                </a:tc>
                <a:extLst>
                  <a:ext uri="{0D108BD9-81ED-4DB2-BD59-A6C34878D82A}">
                    <a16:rowId xmlns:a16="http://schemas.microsoft.com/office/drawing/2014/main" val="3329373047"/>
                  </a:ext>
                </a:extLst>
              </a:tr>
              <a:tr h="570420">
                <a:tc>
                  <a:txBody>
                    <a:bodyPr/>
                    <a:lstStyle/>
                    <a:p>
                      <a:pPr algn="ctr"/>
                      <a:r>
                        <a:rPr lang="en-US" sz="2400" dirty="0"/>
                        <a:t>Gag</a:t>
                      </a:r>
                    </a:p>
                  </a:txBody>
                  <a:tcPr anchor="ctr"/>
                </a:tc>
                <a:tc>
                  <a:txBody>
                    <a:bodyPr/>
                    <a:lstStyle/>
                    <a:p>
                      <a:pPr algn="ctr"/>
                      <a:r>
                        <a:rPr lang="en-US" sz="2400" dirty="0"/>
                        <a:t>Glossopharyngeal nerve</a:t>
                      </a:r>
                    </a:p>
                  </a:txBody>
                  <a:tcPr anchor="ctr"/>
                </a:tc>
                <a:tc>
                  <a:txBody>
                    <a:bodyPr/>
                    <a:lstStyle/>
                    <a:p>
                      <a:pPr algn="ctr"/>
                      <a:r>
                        <a:rPr lang="en-US" sz="2400" dirty="0"/>
                        <a:t>Vagus nerve</a:t>
                      </a:r>
                    </a:p>
                  </a:txBody>
                  <a:tcPr anchor="ctr"/>
                </a:tc>
                <a:extLst>
                  <a:ext uri="{0D108BD9-81ED-4DB2-BD59-A6C34878D82A}">
                    <a16:rowId xmlns:a16="http://schemas.microsoft.com/office/drawing/2014/main" val="848164355"/>
                  </a:ext>
                </a:extLst>
              </a:tr>
              <a:tr h="570420">
                <a:tc>
                  <a:txBody>
                    <a:bodyPr/>
                    <a:lstStyle/>
                    <a:p>
                      <a:pPr algn="ctr"/>
                      <a:r>
                        <a:rPr lang="en-US" sz="2400" dirty="0"/>
                        <a:t>Cough</a:t>
                      </a:r>
                    </a:p>
                  </a:txBody>
                  <a:tcPr anchor="ctr"/>
                </a:tc>
                <a:tc>
                  <a:txBody>
                    <a:bodyPr/>
                    <a:lstStyle/>
                    <a:p>
                      <a:pPr algn="ctr"/>
                      <a:r>
                        <a:rPr lang="en-US" sz="2400" dirty="0"/>
                        <a:t>Vagus nerve</a:t>
                      </a:r>
                    </a:p>
                  </a:txBody>
                  <a:tcPr anchor="ctr"/>
                </a:tc>
                <a:tc>
                  <a:txBody>
                    <a:bodyPr/>
                    <a:lstStyle/>
                    <a:p>
                      <a:pPr algn="ctr"/>
                      <a:r>
                        <a:rPr lang="en-US" sz="2400" dirty="0"/>
                        <a:t>Vagus nerve</a:t>
                      </a:r>
                    </a:p>
                  </a:txBody>
                  <a:tcPr anchor="ctr"/>
                </a:tc>
                <a:extLst>
                  <a:ext uri="{0D108BD9-81ED-4DB2-BD59-A6C34878D82A}">
                    <a16:rowId xmlns:a16="http://schemas.microsoft.com/office/drawing/2014/main" val="3887610146"/>
                  </a:ext>
                </a:extLst>
              </a:tr>
            </a:tbl>
          </a:graphicData>
        </a:graphic>
      </p:graphicFrame>
      <p:sp>
        <p:nvSpPr>
          <p:cNvPr id="9" name="TextBox 8">
            <a:extLst>
              <a:ext uri="{FF2B5EF4-FFF2-40B4-BE49-F238E27FC236}">
                <a16:creationId xmlns:a16="http://schemas.microsoft.com/office/drawing/2014/main" id="{41594A16-9A10-C6EC-979F-F20049381BD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2590461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2DF0E-8F5D-14A1-EB66-77AAAEDCD05B}"/>
              </a:ext>
            </a:extLst>
          </p:cNvPr>
          <p:cNvSpPr>
            <a:spLocks noGrp="1"/>
          </p:cNvSpPr>
          <p:nvPr>
            <p:ph type="title"/>
          </p:nvPr>
        </p:nvSpPr>
        <p:spPr/>
        <p:txBody>
          <a:bodyPr/>
          <a:lstStyle/>
          <a:p>
            <a:r>
              <a:rPr lang="en-US" dirty="0"/>
              <a:t>Lower motor lesions in cranial nerves</a:t>
            </a:r>
          </a:p>
        </p:txBody>
      </p:sp>
      <p:sp>
        <p:nvSpPr>
          <p:cNvPr id="3" name="Content Placeholder 2">
            <a:extLst>
              <a:ext uri="{FF2B5EF4-FFF2-40B4-BE49-F238E27FC236}">
                <a16:creationId xmlns:a16="http://schemas.microsoft.com/office/drawing/2014/main" id="{69FCBEB1-E6BE-4301-661D-3AEC2AD51C7C}"/>
              </a:ext>
            </a:extLst>
          </p:cNvPr>
          <p:cNvSpPr>
            <a:spLocks noGrp="1"/>
          </p:cNvSpPr>
          <p:nvPr>
            <p:ph idx="1"/>
          </p:nvPr>
        </p:nvSpPr>
        <p:spPr/>
        <p:txBody>
          <a:bodyPr/>
          <a:lstStyle/>
          <a:p>
            <a:pPr marL="0" indent="0">
              <a:buNone/>
            </a:pPr>
            <a:r>
              <a:rPr lang="en-US" b="1" dirty="0"/>
              <a:t>Mnemonic</a:t>
            </a:r>
            <a:r>
              <a:rPr lang="en-US" dirty="0"/>
              <a:t>: Remember the number 17</a:t>
            </a:r>
          </a:p>
          <a:p>
            <a:r>
              <a:rPr lang="en-US" dirty="0"/>
              <a:t>7 (Facial nerve) + 10 (Vagus nerve) = 17 </a:t>
            </a:r>
          </a:p>
          <a:p>
            <a:pPr lvl="1"/>
            <a:r>
              <a:rPr lang="en-US" dirty="0"/>
              <a:t>Deviation to the </a:t>
            </a:r>
            <a:r>
              <a:rPr lang="en-US" dirty="0">
                <a:solidFill>
                  <a:srgbClr val="FF0000"/>
                </a:solidFill>
              </a:rPr>
              <a:t>opposite side</a:t>
            </a:r>
            <a:r>
              <a:rPr lang="en-US" dirty="0"/>
              <a:t> of the lesion (Normal side).</a:t>
            </a:r>
          </a:p>
          <a:p>
            <a:r>
              <a:rPr lang="en-US" dirty="0"/>
              <a:t>5 (Trigeminal nerve) + 12 (Hypoglossal nerve) = 17</a:t>
            </a:r>
          </a:p>
          <a:p>
            <a:pPr lvl="1"/>
            <a:r>
              <a:rPr lang="en-US" dirty="0"/>
              <a:t>Deviation to the </a:t>
            </a:r>
            <a:r>
              <a:rPr lang="en-US" dirty="0">
                <a:solidFill>
                  <a:srgbClr val="FF0000"/>
                </a:solidFill>
              </a:rPr>
              <a:t>same side </a:t>
            </a:r>
            <a:r>
              <a:rPr lang="en-US" dirty="0"/>
              <a:t>of the lesion.</a:t>
            </a:r>
          </a:p>
          <a:p>
            <a:pPr marL="0" indent="0">
              <a:buNone/>
            </a:pPr>
            <a:r>
              <a:rPr lang="en-US" b="1" dirty="0"/>
              <a:t>Mnemonic</a:t>
            </a:r>
            <a:r>
              <a:rPr lang="en-US" dirty="0"/>
              <a:t>: Lick your wound</a:t>
            </a:r>
          </a:p>
          <a:p>
            <a:r>
              <a:rPr lang="en-US" dirty="0"/>
              <a:t>To remember that hypoglossal nerve palsy deviate the tongue to the same side</a:t>
            </a:r>
          </a:p>
        </p:txBody>
      </p:sp>
      <p:sp>
        <p:nvSpPr>
          <p:cNvPr id="7" name="TextBox 6">
            <a:extLst>
              <a:ext uri="{FF2B5EF4-FFF2-40B4-BE49-F238E27FC236}">
                <a16:creationId xmlns:a16="http://schemas.microsoft.com/office/drawing/2014/main" id="{4890FE50-7D9C-FF6C-8F9F-71B18F612B4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5419781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92808-488D-88B6-5D13-F0F02FEFF1AB}"/>
              </a:ext>
            </a:extLst>
          </p:cNvPr>
          <p:cNvSpPr>
            <a:spLocks noGrp="1"/>
          </p:cNvSpPr>
          <p:nvPr>
            <p:ph type="ctrTitle"/>
          </p:nvPr>
        </p:nvSpPr>
        <p:spPr/>
        <p:txBody>
          <a:bodyPr>
            <a:normAutofit/>
          </a:bodyPr>
          <a:lstStyle/>
          <a:p>
            <a:r>
              <a:rPr lang="en-US" sz="4800" dirty="0"/>
              <a:t>Optic (2</a:t>
            </a:r>
            <a:r>
              <a:rPr lang="en-US" sz="4800" baseline="30000" dirty="0"/>
              <a:t>nd</a:t>
            </a:r>
            <a:r>
              <a:rPr lang="en-US" sz="4800" dirty="0"/>
              <a:t>) Nerve</a:t>
            </a:r>
          </a:p>
        </p:txBody>
      </p:sp>
      <p:sp>
        <p:nvSpPr>
          <p:cNvPr id="4" name="Subtitle 3">
            <a:extLst>
              <a:ext uri="{FF2B5EF4-FFF2-40B4-BE49-F238E27FC236}">
                <a16:creationId xmlns:a16="http://schemas.microsoft.com/office/drawing/2014/main" id="{E2E2CBFF-AE04-E62C-9A29-E364F081E6E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079291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2BCA2-38EE-0B49-492F-1D4C35C957E6}"/>
              </a:ext>
            </a:extLst>
          </p:cNvPr>
          <p:cNvSpPr>
            <a:spLocks noGrp="1"/>
          </p:cNvSpPr>
          <p:nvPr>
            <p:ph type="title"/>
          </p:nvPr>
        </p:nvSpPr>
        <p:spPr/>
        <p:txBody>
          <a:bodyPr/>
          <a:lstStyle/>
          <a:p>
            <a:r>
              <a:rPr lang="en-US" dirty="0"/>
              <a:t>Optic nerve assessment</a:t>
            </a:r>
          </a:p>
        </p:txBody>
      </p:sp>
      <p:sp>
        <p:nvSpPr>
          <p:cNvPr id="3" name="Content Placeholder 2">
            <a:extLst>
              <a:ext uri="{FF2B5EF4-FFF2-40B4-BE49-F238E27FC236}">
                <a16:creationId xmlns:a16="http://schemas.microsoft.com/office/drawing/2014/main" id="{AF7E71E2-D0F0-6EA0-0563-E86CA6C8F714}"/>
              </a:ext>
            </a:extLst>
          </p:cNvPr>
          <p:cNvSpPr>
            <a:spLocks noGrp="1"/>
          </p:cNvSpPr>
          <p:nvPr>
            <p:ph idx="1"/>
          </p:nvPr>
        </p:nvSpPr>
        <p:spPr>
          <a:xfrm>
            <a:off x="838200" y="1230375"/>
            <a:ext cx="10515601" cy="5441014"/>
          </a:xfrm>
        </p:spPr>
        <p:txBody>
          <a:bodyPr>
            <a:normAutofit fontScale="85000" lnSpcReduction="20000"/>
          </a:bodyPr>
          <a:lstStyle/>
          <a:p>
            <a:pPr marL="514350" indent="-514350">
              <a:buFont typeface="+mj-lt"/>
              <a:buAutoNum type="arabicPeriod"/>
            </a:pPr>
            <a:r>
              <a:rPr lang="en-US" b="1" dirty="0"/>
              <a:t>Inspection</a:t>
            </a:r>
            <a:r>
              <a:rPr lang="en-US" dirty="0"/>
              <a:t>:  Eye redness, Ptosis, Alignment of the eyes, Pupil shape and size.</a:t>
            </a:r>
          </a:p>
          <a:p>
            <a:pPr marL="514350" indent="-514350">
              <a:buFont typeface="+mj-lt"/>
              <a:buAutoNum type="arabicPeriod"/>
            </a:pPr>
            <a:r>
              <a:rPr lang="en-US" b="1" dirty="0"/>
              <a:t>Visual acuity (using Snellen chart)</a:t>
            </a:r>
            <a:r>
              <a:rPr lang="en-US" dirty="0"/>
              <a:t>:</a:t>
            </a:r>
          </a:p>
          <a:p>
            <a:pPr lvl="1"/>
            <a:r>
              <a:rPr lang="en-US" dirty="0"/>
              <a:t>Optic neuritis in MS: Early defect in visual acuity.</a:t>
            </a:r>
          </a:p>
          <a:p>
            <a:pPr lvl="1"/>
            <a:r>
              <a:rPr lang="en-US" dirty="0"/>
              <a:t>Papilledema: Late defect in visual acuity.</a:t>
            </a:r>
          </a:p>
          <a:p>
            <a:pPr marL="514350" indent="-514350">
              <a:buFont typeface="+mj-lt"/>
              <a:buAutoNum type="arabicPeriod"/>
            </a:pPr>
            <a:r>
              <a:rPr lang="en-US" b="1" dirty="0"/>
              <a:t>Color vision (using Ishihara test)</a:t>
            </a:r>
            <a:r>
              <a:rPr lang="en-US" dirty="0"/>
              <a:t>: </a:t>
            </a:r>
          </a:p>
          <a:p>
            <a:pPr lvl="1"/>
            <a:r>
              <a:rPr lang="en-US" dirty="0"/>
              <a:t>Color vision is more sensitive for optic neuritis (presents as painful, blurred vision with Red Desaturation) than visual acuity.</a:t>
            </a:r>
          </a:p>
          <a:p>
            <a:pPr marL="514350" indent="-514350">
              <a:buFont typeface="+mj-lt"/>
              <a:buAutoNum type="arabicPeriod"/>
            </a:pPr>
            <a:r>
              <a:rPr lang="en-US" b="1" dirty="0"/>
              <a:t>Visual field</a:t>
            </a:r>
            <a:r>
              <a:rPr lang="en-US" dirty="0"/>
              <a:t>:</a:t>
            </a:r>
          </a:p>
          <a:p>
            <a:pPr lvl="1"/>
            <a:r>
              <a:rPr lang="en-US" dirty="0"/>
              <a:t>Central visual field: Examine the Macula and the Blind spot (Compare the patient’s blind spot with your blind spot, Blind spot increases in Optic neuritis and Papilledema).</a:t>
            </a:r>
          </a:p>
          <a:p>
            <a:pPr lvl="1"/>
            <a:r>
              <a:rPr lang="en-US" dirty="0"/>
              <a:t>Peripheral visual field.</a:t>
            </a:r>
          </a:p>
          <a:p>
            <a:pPr lvl="1"/>
            <a:r>
              <a:rPr lang="en-US" dirty="0"/>
              <a:t>Visual attention test to detect visual agnosia (Cortical function).</a:t>
            </a:r>
          </a:p>
          <a:p>
            <a:pPr marL="514350" indent="-514350">
              <a:buFont typeface="+mj-lt"/>
              <a:buAutoNum type="arabicPeriod"/>
            </a:pPr>
            <a:r>
              <a:rPr lang="en-US" b="1" dirty="0"/>
              <a:t>Pupillary reflex</a:t>
            </a:r>
            <a:r>
              <a:rPr lang="en-US" dirty="0"/>
              <a:t>: </a:t>
            </a:r>
          </a:p>
          <a:p>
            <a:pPr lvl="1"/>
            <a:r>
              <a:rPr lang="en-US" dirty="0"/>
              <a:t>(Direct, Indirect (Consensual) reflex, also swinging light test to detect Relative afferent pupillary defect which occurs in optic neuritis).</a:t>
            </a:r>
          </a:p>
          <a:p>
            <a:pPr marL="514350" indent="-514350">
              <a:buFont typeface="+mj-lt"/>
              <a:buAutoNum type="arabicPeriod"/>
            </a:pPr>
            <a:r>
              <a:rPr lang="en-US" b="1" dirty="0"/>
              <a:t>Fundoscopy</a:t>
            </a:r>
            <a:r>
              <a:rPr lang="en-US" dirty="0"/>
              <a:t>: </a:t>
            </a:r>
          </a:p>
          <a:p>
            <a:pPr lvl="1"/>
            <a:r>
              <a:rPr lang="en-US" dirty="0"/>
              <a:t>Detect Papilledema (Blurred optic disc margins) or Optic neuritis (could be Retrobulbar or Papillitis).</a:t>
            </a:r>
          </a:p>
          <a:p>
            <a:endParaRPr lang="en-US" dirty="0"/>
          </a:p>
        </p:txBody>
      </p:sp>
      <p:sp>
        <p:nvSpPr>
          <p:cNvPr id="5" name="TextBox 4">
            <a:extLst>
              <a:ext uri="{FF2B5EF4-FFF2-40B4-BE49-F238E27FC236}">
                <a16:creationId xmlns:a16="http://schemas.microsoft.com/office/drawing/2014/main" id="{FC05F432-D4BC-DF22-8331-0750F8A343BA}"/>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2424517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24D3-4F12-57A4-8714-5B45D6D6C193}"/>
              </a:ext>
            </a:extLst>
          </p:cNvPr>
          <p:cNvSpPr>
            <a:spLocks noGrp="1"/>
          </p:cNvSpPr>
          <p:nvPr>
            <p:ph type="title"/>
          </p:nvPr>
        </p:nvSpPr>
        <p:spPr/>
        <p:txBody>
          <a:bodyPr>
            <a:normAutofit/>
          </a:bodyPr>
          <a:lstStyle/>
          <a:p>
            <a:r>
              <a:rPr lang="en-US" dirty="0"/>
              <a:t>Pupillary light reflex</a:t>
            </a:r>
          </a:p>
        </p:txBody>
      </p:sp>
      <p:sp>
        <p:nvSpPr>
          <p:cNvPr id="3" name="Content Placeholder 2">
            <a:extLst>
              <a:ext uri="{FF2B5EF4-FFF2-40B4-BE49-F238E27FC236}">
                <a16:creationId xmlns:a16="http://schemas.microsoft.com/office/drawing/2014/main" id="{BA5521B1-7822-9632-9B08-BDE654F9A663}"/>
              </a:ext>
            </a:extLst>
          </p:cNvPr>
          <p:cNvSpPr>
            <a:spLocks noGrp="1"/>
          </p:cNvSpPr>
          <p:nvPr>
            <p:ph idx="1"/>
          </p:nvPr>
        </p:nvSpPr>
        <p:spPr>
          <a:xfrm>
            <a:off x="838199" y="1305026"/>
            <a:ext cx="5665237" cy="4476232"/>
          </a:xfrm>
        </p:spPr>
        <p:txBody>
          <a:bodyPr/>
          <a:lstStyle/>
          <a:p>
            <a:r>
              <a:rPr lang="en-GB" b="1" dirty="0">
                <a:solidFill>
                  <a:srgbClr val="0070C0"/>
                </a:solidFill>
              </a:rPr>
              <a:t>What is the name of this test ?</a:t>
            </a:r>
          </a:p>
          <a:p>
            <a:pPr lvl="1"/>
            <a:r>
              <a:rPr lang="en-GB" sz="2600" dirty="0">
                <a:solidFill>
                  <a:srgbClr val="0070C0"/>
                </a:solidFill>
              </a:rPr>
              <a:t>Pupillary light reflex test</a:t>
            </a:r>
          </a:p>
          <a:p>
            <a:r>
              <a:rPr lang="en-GB" b="1" dirty="0"/>
              <a:t>What is t</a:t>
            </a:r>
            <a:r>
              <a:rPr lang="en-US" b="1" dirty="0"/>
              <a:t>he affected nerve ?</a:t>
            </a:r>
          </a:p>
          <a:p>
            <a:pPr lvl="1"/>
            <a:r>
              <a:rPr lang="en-US" sz="2600" dirty="0">
                <a:solidFill>
                  <a:srgbClr val="FF0000"/>
                </a:solidFill>
              </a:rPr>
              <a:t>Left</a:t>
            </a:r>
            <a:r>
              <a:rPr lang="en-US" sz="2600" dirty="0"/>
              <a:t> optic nerve</a:t>
            </a:r>
          </a:p>
          <a:p>
            <a:r>
              <a:rPr lang="en-US" b="1" dirty="0">
                <a:solidFill>
                  <a:srgbClr val="0070C0"/>
                </a:solidFill>
              </a:rPr>
              <a:t>What is the afferent limb ?	</a:t>
            </a:r>
          </a:p>
          <a:p>
            <a:pPr lvl="1"/>
            <a:r>
              <a:rPr lang="en-US" sz="2600" dirty="0">
                <a:solidFill>
                  <a:srgbClr val="0070C0"/>
                </a:solidFill>
              </a:rPr>
              <a:t>Optic nerve</a:t>
            </a:r>
          </a:p>
          <a:p>
            <a:r>
              <a:rPr lang="en-US" b="1" dirty="0">
                <a:solidFill>
                  <a:srgbClr val="0070C0"/>
                </a:solidFill>
              </a:rPr>
              <a:t>What is the efferent limb ?</a:t>
            </a:r>
          </a:p>
          <a:p>
            <a:pPr lvl="1"/>
            <a:r>
              <a:rPr lang="en-US" sz="2600" dirty="0">
                <a:solidFill>
                  <a:srgbClr val="0070C0"/>
                </a:solidFill>
              </a:rPr>
              <a:t>Oculomotor nerve</a:t>
            </a:r>
          </a:p>
        </p:txBody>
      </p:sp>
      <p:pic>
        <p:nvPicPr>
          <p:cNvPr id="5" name="صورة 3">
            <a:extLst>
              <a:ext uri="{FF2B5EF4-FFF2-40B4-BE49-F238E27FC236}">
                <a16:creationId xmlns:a16="http://schemas.microsoft.com/office/drawing/2014/main" id="{B92093D3-73D8-4551-60DB-FBA938BF2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1895" y="1305026"/>
            <a:ext cx="4131906" cy="447623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2BF0AFB-79E2-74CF-258C-1E13448DEB3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205547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92E96-9BC7-9311-6E6C-D847857DBE62}"/>
              </a:ext>
            </a:extLst>
          </p:cNvPr>
          <p:cNvSpPr>
            <a:spLocks noGrp="1"/>
          </p:cNvSpPr>
          <p:nvPr>
            <p:ph type="title"/>
          </p:nvPr>
        </p:nvSpPr>
        <p:spPr/>
        <p:txBody>
          <a:bodyPr/>
          <a:lstStyle/>
          <a:p>
            <a:r>
              <a:rPr lang="en-US" dirty="0"/>
              <a:t>Transient disturbance of consciousness</a:t>
            </a:r>
          </a:p>
        </p:txBody>
      </p:sp>
      <p:sp>
        <p:nvSpPr>
          <p:cNvPr id="3" name="Content Placeholder 2">
            <a:extLst>
              <a:ext uri="{FF2B5EF4-FFF2-40B4-BE49-F238E27FC236}">
                <a16:creationId xmlns:a16="http://schemas.microsoft.com/office/drawing/2014/main" id="{9D83B6FF-6EFE-543E-88F6-5F94E2FA6FA7}"/>
              </a:ext>
            </a:extLst>
          </p:cNvPr>
          <p:cNvSpPr>
            <a:spLocks noGrp="1"/>
          </p:cNvSpPr>
          <p:nvPr>
            <p:ph idx="1"/>
          </p:nvPr>
        </p:nvSpPr>
        <p:spPr>
          <a:xfrm>
            <a:off x="753447" y="1202389"/>
            <a:ext cx="10685106" cy="1266491"/>
          </a:xfrm>
        </p:spPr>
        <p:txBody>
          <a:bodyPr>
            <a:normAutofit lnSpcReduction="10000"/>
          </a:bodyPr>
          <a:lstStyle/>
          <a:p>
            <a:r>
              <a:rPr lang="en-US" sz="2600" dirty="0"/>
              <a:t>Patients with transient episodes of altered consciousness constitute a common diagnostic problem in neurological outpatient practice. </a:t>
            </a:r>
          </a:p>
          <a:p>
            <a:r>
              <a:rPr lang="en-US" sz="2600" dirty="0"/>
              <a:t>The main differential diagnosis is between </a:t>
            </a:r>
            <a:r>
              <a:rPr lang="en-US" sz="2600" dirty="0">
                <a:solidFill>
                  <a:srgbClr val="FF0000"/>
                </a:solidFill>
              </a:rPr>
              <a:t>epilepsy</a:t>
            </a:r>
            <a:r>
              <a:rPr lang="en-US" sz="2600" dirty="0"/>
              <a:t> and </a:t>
            </a:r>
            <a:r>
              <a:rPr lang="en-US" sz="2600" dirty="0">
                <a:solidFill>
                  <a:srgbClr val="FF0000"/>
                </a:solidFill>
              </a:rPr>
              <a:t>syncope</a:t>
            </a:r>
            <a:r>
              <a:rPr lang="en-US" sz="2600" dirty="0"/>
              <a:t>. </a:t>
            </a:r>
            <a:r>
              <a:rPr lang="en-US" sz="2400" dirty="0"/>
              <a:t>(</a:t>
            </a:r>
            <a:r>
              <a:rPr lang="en-US" sz="2400" dirty="0">
                <a:solidFill>
                  <a:srgbClr val="FF0000"/>
                </a:solidFill>
              </a:rPr>
              <a:t>Compare</a:t>
            </a:r>
            <a:r>
              <a:rPr lang="en-US" sz="2400" dirty="0"/>
              <a:t>)</a:t>
            </a:r>
          </a:p>
        </p:txBody>
      </p:sp>
      <p:sp>
        <p:nvSpPr>
          <p:cNvPr id="5" name="TextBox 4">
            <a:extLst>
              <a:ext uri="{FF2B5EF4-FFF2-40B4-BE49-F238E27FC236}">
                <a16:creationId xmlns:a16="http://schemas.microsoft.com/office/drawing/2014/main" id="{1B7B0EBB-64A2-B7DC-AAB0-D8A12CCF23A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aphicFrame>
        <p:nvGraphicFramePr>
          <p:cNvPr id="6" name="Content Placeholder 5">
            <a:extLst>
              <a:ext uri="{FF2B5EF4-FFF2-40B4-BE49-F238E27FC236}">
                <a16:creationId xmlns:a16="http://schemas.microsoft.com/office/drawing/2014/main" id="{25819C0D-82E6-C205-7103-5E7BB9E3E6D5}"/>
              </a:ext>
            </a:extLst>
          </p:cNvPr>
          <p:cNvGraphicFramePr>
            <a:graphicFrameLocks/>
          </p:cNvGraphicFramePr>
          <p:nvPr>
            <p:extLst>
              <p:ext uri="{D42A27DB-BD31-4B8C-83A1-F6EECF244321}">
                <p14:modId xmlns:p14="http://schemas.microsoft.com/office/powerpoint/2010/main" val="1523798927"/>
              </p:ext>
            </p:extLst>
          </p:nvPr>
        </p:nvGraphicFramePr>
        <p:xfrm>
          <a:off x="838200" y="2431556"/>
          <a:ext cx="10515600" cy="4114800"/>
        </p:xfrm>
        <a:graphic>
          <a:graphicData uri="http://schemas.openxmlformats.org/drawingml/2006/table">
            <a:tbl>
              <a:tblPr firstRow="1" bandRow="1">
                <a:effectLst/>
                <a:tableStyleId>{5C22544A-7EE6-4342-B048-85BDC9FD1C3A}</a:tableStyleId>
              </a:tblPr>
              <a:tblGrid>
                <a:gridCol w="5257800">
                  <a:extLst>
                    <a:ext uri="{9D8B030D-6E8A-4147-A177-3AD203B41FA5}">
                      <a16:colId xmlns:a16="http://schemas.microsoft.com/office/drawing/2014/main" val="2209243521"/>
                    </a:ext>
                  </a:extLst>
                </a:gridCol>
                <a:gridCol w="5257800">
                  <a:extLst>
                    <a:ext uri="{9D8B030D-6E8A-4147-A177-3AD203B41FA5}">
                      <a16:colId xmlns:a16="http://schemas.microsoft.com/office/drawing/2014/main" val="2838334027"/>
                    </a:ext>
                  </a:extLst>
                </a:gridCol>
              </a:tblGrid>
              <a:tr h="276017">
                <a:tc>
                  <a:txBody>
                    <a:bodyPr/>
                    <a:lstStyle/>
                    <a:p>
                      <a:pPr algn="ctr"/>
                      <a:r>
                        <a:rPr lang="en-US" sz="2400" b="1" kern="1200" dirty="0">
                          <a:solidFill>
                            <a:schemeClr val="lt1"/>
                          </a:solidFill>
                          <a:latin typeface="+mn-lt"/>
                          <a:ea typeface="+mn-ea"/>
                          <a:cs typeface="+mn-cs"/>
                        </a:rPr>
                        <a:t>Syncope </a:t>
                      </a:r>
                    </a:p>
                  </a:txBody>
                  <a:tcPr anchor="ctr"/>
                </a:tc>
                <a:tc>
                  <a:txBody>
                    <a:bodyPr/>
                    <a:lstStyle/>
                    <a:p>
                      <a:pPr algn="ctr"/>
                      <a:r>
                        <a:rPr lang="en-US" sz="2400" b="1" kern="1200" dirty="0">
                          <a:solidFill>
                            <a:schemeClr val="lt1"/>
                          </a:solidFill>
                          <a:latin typeface="+mn-lt"/>
                          <a:ea typeface="+mn-ea"/>
                          <a:cs typeface="+mn-cs"/>
                        </a:rPr>
                        <a:t>Epilepsy </a:t>
                      </a:r>
                    </a:p>
                  </a:txBody>
                  <a:tcPr anchor="ctr"/>
                </a:tc>
                <a:extLst>
                  <a:ext uri="{0D108BD9-81ED-4DB2-BD59-A6C34878D82A}">
                    <a16:rowId xmlns:a16="http://schemas.microsoft.com/office/drawing/2014/main" val="205515034"/>
                  </a:ext>
                </a:extLst>
              </a:tr>
              <a:tr h="276017">
                <a:tc>
                  <a:txBody>
                    <a:bodyPr/>
                    <a:lstStyle/>
                    <a:p>
                      <a:pPr algn="ctr"/>
                      <a:r>
                        <a:rPr lang="en-US" sz="1800" kern="1200" dirty="0">
                          <a:solidFill>
                            <a:schemeClr val="dk1"/>
                          </a:solidFill>
                          <a:latin typeface="+mn-lt"/>
                          <a:ea typeface="+mn-ea"/>
                          <a:cs typeface="+mn-cs"/>
                        </a:rPr>
                        <a:t>10-15 seconds in duration</a:t>
                      </a:r>
                    </a:p>
                  </a:txBody>
                  <a:tcPr anchor="ctr"/>
                </a:tc>
                <a:tc>
                  <a:txBody>
                    <a:bodyPr/>
                    <a:lstStyle/>
                    <a:p>
                      <a:pPr algn="ctr"/>
                      <a:r>
                        <a:rPr lang="en-US" sz="1800" kern="1200" dirty="0">
                          <a:solidFill>
                            <a:schemeClr val="dk1"/>
                          </a:solidFill>
                          <a:latin typeface="+mn-lt"/>
                          <a:ea typeface="+mn-ea"/>
                          <a:cs typeface="+mn-cs"/>
                        </a:rPr>
                        <a:t>1-5 minutes in duration</a:t>
                      </a:r>
                    </a:p>
                  </a:txBody>
                  <a:tcPr anchor="ctr"/>
                </a:tc>
                <a:extLst>
                  <a:ext uri="{0D108BD9-81ED-4DB2-BD59-A6C34878D82A}">
                    <a16:rowId xmlns:a16="http://schemas.microsoft.com/office/drawing/2014/main" val="3794558749"/>
                  </a:ext>
                </a:extLst>
              </a:tr>
              <a:tr h="276017">
                <a:tc>
                  <a:txBody>
                    <a:bodyPr/>
                    <a:lstStyle/>
                    <a:p>
                      <a:pPr algn="ctr"/>
                      <a:r>
                        <a:rPr lang="en-US" sz="1800" kern="1200" dirty="0">
                          <a:solidFill>
                            <a:schemeClr val="dk1"/>
                          </a:solidFill>
                          <a:latin typeface="+mn-lt"/>
                          <a:ea typeface="+mn-ea"/>
                          <a:cs typeface="+mn-cs"/>
                        </a:rPr>
                        <a:t>Awakes from the event normally</a:t>
                      </a:r>
                    </a:p>
                  </a:txBody>
                  <a:tcPr anchor="ctr"/>
                </a:tc>
                <a:tc>
                  <a:txBody>
                    <a:bodyPr/>
                    <a:lstStyle/>
                    <a:p>
                      <a:pPr algn="ctr"/>
                      <a:r>
                        <a:rPr lang="en-US" sz="1800" kern="1200" dirty="0">
                          <a:solidFill>
                            <a:schemeClr val="dk1"/>
                          </a:solidFill>
                          <a:latin typeface="+mn-lt"/>
                          <a:ea typeface="+mn-ea"/>
                          <a:cs typeface="+mn-cs"/>
                        </a:rPr>
                        <a:t>Amnesia for 30 minutes after the event</a:t>
                      </a:r>
                    </a:p>
                  </a:txBody>
                  <a:tcPr anchor="ctr"/>
                </a:tc>
                <a:extLst>
                  <a:ext uri="{0D108BD9-81ED-4DB2-BD59-A6C34878D82A}">
                    <a16:rowId xmlns:a16="http://schemas.microsoft.com/office/drawing/2014/main" val="571757391"/>
                  </a:ext>
                </a:extLst>
              </a:tr>
              <a:tr h="483029">
                <a:tc>
                  <a:txBody>
                    <a:bodyPr/>
                    <a:lstStyle/>
                    <a:p>
                      <a:pPr algn="ctr"/>
                      <a:r>
                        <a:rPr lang="en-US" sz="1800" kern="1200" dirty="0">
                          <a:solidFill>
                            <a:schemeClr val="dk1"/>
                          </a:solidFill>
                          <a:latin typeface="+mn-lt"/>
                          <a:ea typeface="+mn-ea"/>
                          <a:cs typeface="+mn-cs"/>
                        </a:rPr>
                        <a:t>Associated with prodromes (visual fields look black or grey)</a:t>
                      </a:r>
                    </a:p>
                  </a:txBody>
                  <a:tcPr anchor="ctr"/>
                </a:tc>
                <a:tc>
                  <a:txBody>
                    <a:bodyPr/>
                    <a:lstStyle/>
                    <a:p>
                      <a:pPr algn="ctr"/>
                      <a:r>
                        <a:rPr lang="en-US" sz="1800" kern="1200" dirty="0">
                          <a:solidFill>
                            <a:schemeClr val="dk1"/>
                          </a:solidFill>
                          <a:latin typeface="+mn-lt"/>
                          <a:ea typeface="+mn-ea"/>
                          <a:cs typeface="+mn-cs"/>
                        </a:rPr>
                        <a:t>Associated with auras</a:t>
                      </a:r>
                    </a:p>
                  </a:txBody>
                  <a:tcPr anchor="ctr"/>
                </a:tc>
                <a:extLst>
                  <a:ext uri="{0D108BD9-81ED-4DB2-BD59-A6C34878D82A}">
                    <a16:rowId xmlns:a16="http://schemas.microsoft.com/office/drawing/2014/main" val="281115076"/>
                  </a:ext>
                </a:extLst>
              </a:tr>
              <a:tr h="483029">
                <a:tc>
                  <a:txBody>
                    <a:bodyPr/>
                    <a:lstStyle/>
                    <a:p>
                      <a:pPr algn="ctr"/>
                      <a:r>
                        <a:rPr lang="en-US" sz="1800" kern="1200" dirty="0">
                          <a:solidFill>
                            <a:schemeClr val="dk1"/>
                          </a:solidFill>
                          <a:latin typeface="+mn-lt"/>
                          <a:ea typeface="+mn-ea"/>
                          <a:cs typeface="+mn-cs"/>
                        </a:rPr>
                        <a:t>Usually due to a cause (Fatigue, Phobia)</a:t>
                      </a:r>
                    </a:p>
                  </a:txBody>
                  <a:tcPr anchor="ctr"/>
                </a:tc>
                <a:tc>
                  <a:txBody>
                    <a:bodyPr/>
                    <a:lstStyle/>
                    <a:p>
                      <a:pPr algn="ctr"/>
                      <a:r>
                        <a:rPr lang="en-US" sz="1800" kern="1200" dirty="0">
                          <a:solidFill>
                            <a:schemeClr val="dk1"/>
                          </a:solidFill>
                          <a:latin typeface="+mn-lt"/>
                          <a:ea typeface="+mn-ea"/>
                          <a:cs typeface="+mn-cs"/>
                        </a:rPr>
                        <a:t>Triggered by: Fatigue, Sleep deprivation, Flashing lights, Infections, Alcohol withdrawal, Cell phones.</a:t>
                      </a:r>
                    </a:p>
                  </a:txBody>
                  <a:tcPr anchor="ctr"/>
                </a:tc>
                <a:extLst>
                  <a:ext uri="{0D108BD9-81ED-4DB2-BD59-A6C34878D82A}">
                    <a16:rowId xmlns:a16="http://schemas.microsoft.com/office/drawing/2014/main" val="2347838506"/>
                  </a:ext>
                </a:extLst>
              </a:tr>
              <a:tr h="276017">
                <a:tc>
                  <a:txBody>
                    <a:bodyPr/>
                    <a:lstStyle/>
                    <a:p>
                      <a:pPr algn="ctr"/>
                      <a:r>
                        <a:rPr lang="en-US" sz="1800" kern="1200" dirty="0">
                          <a:solidFill>
                            <a:schemeClr val="dk1"/>
                          </a:solidFill>
                          <a:latin typeface="+mn-lt"/>
                          <a:ea typeface="+mn-ea"/>
                          <a:cs typeface="+mn-cs"/>
                        </a:rPr>
                        <a:t>The patient looks pale</a:t>
                      </a:r>
                    </a:p>
                  </a:txBody>
                  <a:tcPr anchor="ctr"/>
                </a:tc>
                <a:tc>
                  <a:txBody>
                    <a:bodyPr/>
                    <a:lstStyle/>
                    <a:p>
                      <a:pPr algn="ctr"/>
                      <a:r>
                        <a:rPr lang="en-US" sz="1800" kern="1200" dirty="0">
                          <a:solidFill>
                            <a:schemeClr val="dk1"/>
                          </a:solidFill>
                          <a:latin typeface="+mn-lt"/>
                          <a:ea typeface="+mn-ea"/>
                          <a:cs typeface="+mn-cs"/>
                        </a:rPr>
                        <a:t>The patient looks cyanosed</a:t>
                      </a:r>
                    </a:p>
                  </a:txBody>
                  <a:tcPr anchor="ctr"/>
                </a:tc>
                <a:extLst>
                  <a:ext uri="{0D108BD9-81ED-4DB2-BD59-A6C34878D82A}">
                    <a16:rowId xmlns:a16="http://schemas.microsoft.com/office/drawing/2014/main" val="3986675891"/>
                  </a:ext>
                </a:extLst>
              </a:tr>
              <a:tr h="483029">
                <a:tc>
                  <a:txBody>
                    <a:bodyPr/>
                    <a:lstStyle/>
                    <a:p>
                      <a:pPr algn="ctr"/>
                      <a:r>
                        <a:rPr lang="en-US" sz="1800" kern="1200" dirty="0">
                          <a:solidFill>
                            <a:schemeClr val="dk1"/>
                          </a:solidFill>
                          <a:latin typeface="+mn-lt"/>
                          <a:ea typeface="+mn-ea"/>
                          <a:cs typeface="+mn-cs"/>
                        </a:rPr>
                        <a:t>Rapid recovery</a:t>
                      </a:r>
                    </a:p>
                  </a:txBody>
                  <a:tcPr anchor="ctr"/>
                </a:tc>
                <a:tc>
                  <a:txBody>
                    <a:bodyPr/>
                    <a:lstStyle/>
                    <a:p>
                      <a:pPr algn="ctr"/>
                      <a:r>
                        <a:rPr lang="en-US" sz="1800" kern="1200" dirty="0">
                          <a:solidFill>
                            <a:schemeClr val="dk1"/>
                          </a:solidFill>
                          <a:latin typeface="+mn-lt"/>
                          <a:ea typeface="+mn-ea"/>
                          <a:cs typeface="+mn-cs"/>
                        </a:rPr>
                        <a:t>Slower recovery and the patient has fatigue, headache and numbness (Postictal phase)</a:t>
                      </a:r>
                    </a:p>
                  </a:txBody>
                  <a:tcPr anchor="ctr"/>
                </a:tc>
                <a:extLst>
                  <a:ext uri="{0D108BD9-81ED-4DB2-BD59-A6C34878D82A}">
                    <a16:rowId xmlns:a16="http://schemas.microsoft.com/office/drawing/2014/main" val="234540571"/>
                  </a:ext>
                </a:extLst>
              </a:tr>
              <a:tr h="483029">
                <a:tc>
                  <a:txBody>
                    <a:bodyPr/>
                    <a:lstStyle/>
                    <a:p>
                      <a:pPr algn="ctr"/>
                      <a:r>
                        <a:rPr lang="en-US" sz="1800" kern="1200" dirty="0">
                          <a:solidFill>
                            <a:schemeClr val="dk1"/>
                          </a:solidFill>
                          <a:latin typeface="+mn-lt"/>
                          <a:ea typeface="+mn-ea"/>
                          <a:cs typeface="+mn-cs"/>
                        </a:rPr>
                        <a:t>Could be associated with abnormal movements</a:t>
                      </a:r>
                    </a:p>
                  </a:txBody>
                  <a:tcPr anchor="ctr"/>
                </a:tc>
                <a:tc>
                  <a:txBody>
                    <a:bodyPr/>
                    <a:lstStyle/>
                    <a:p>
                      <a:pPr algn="ctr"/>
                      <a:r>
                        <a:rPr lang="en-US" sz="1800" kern="1200" dirty="0">
                          <a:solidFill>
                            <a:schemeClr val="dk1"/>
                          </a:solidFill>
                          <a:latin typeface="+mn-lt"/>
                          <a:ea typeface="+mn-ea"/>
                          <a:cs typeface="+mn-cs"/>
                        </a:rPr>
                        <a:t>Associated with abnormal movements, Biting of the tongue, Foaming, and Urination.</a:t>
                      </a:r>
                    </a:p>
                  </a:txBody>
                  <a:tcPr anchor="ctr"/>
                </a:tc>
                <a:extLst>
                  <a:ext uri="{0D108BD9-81ED-4DB2-BD59-A6C34878D82A}">
                    <a16:rowId xmlns:a16="http://schemas.microsoft.com/office/drawing/2014/main" val="853336349"/>
                  </a:ext>
                </a:extLst>
              </a:tr>
            </a:tbl>
          </a:graphicData>
        </a:graphic>
      </p:graphicFrame>
      <p:sp>
        <p:nvSpPr>
          <p:cNvPr id="8" name="TextBox 7">
            <a:extLst>
              <a:ext uri="{FF2B5EF4-FFF2-40B4-BE49-F238E27FC236}">
                <a16:creationId xmlns:a16="http://schemas.microsoft.com/office/drawing/2014/main" id="{31B7652A-D0CB-CF96-4037-414E1942A390}"/>
              </a:ext>
            </a:extLst>
          </p:cNvPr>
          <p:cNvSpPr txBox="1"/>
          <p:nvPr/>
        </p:nvSpPr>
        <p:spPr>
          <a:xfrm>
            <a:off x="10114385" y="169306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5584483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9755-7788-8386-3C6F-2BCAAA56962C}"/>
              </a:ext>
            </a:extLst>
          </p:cNvPr>
          <p:cNvSpPr>
            <a:spLocks noGrp="1"/>
          </p:cNvSpPr>
          <p:nvPr>
            <p:ph type="title"/>
          </p:nvPr>
        </p:nvSpPr>
        <p:spPr/>
        <p:txBody>
          <a:bodyPr/>
          <a:lstStyle/>
          <a:p>
            <a:r>
              <a:rPr lang="en-US" dirty="0"/>
              <a:t>What is a possible cause for this ?</a:t>
            </a:r>
          </a:p>
        </p:txBody>
      </p:sp>
      <p:sp>
        <p:nvSpPr>
          <p:cNvPr id="3" name="Content Placeholder 2">
            <a:extLst>
              <a:ext uri="{FF2B5EF4-FFF2-40B4-BE49-F238E27FC236}">
                <a16:creationId xmlns:a16="http://schemas.microsoft.com/office/drawing/2014/main" id="{B04E4CB9-8548-FBA8-C00D-A9892039C4F3}"/>
              </a:ext>
            </a:extLst>
          </p:cNvPr>
          <p:cNvSpPr>
            <a:spLocks noGrp="1"/>
          </p:cNvSpPr>
          <p:nvPr>
            <p:ph idx="1"/>
          </p:nvPr>
        </p:nvSpPr>
        <p:spPr/>
        <p:txBody>
          <a:bodyPr>
            <a:normAutofit/>
          </a:bodyPr>
          <a:lstStyle/>
          <a:p>
            <a:pPr marL="289322" indent="-289322">
              <a:buFont typeface="+mj-lt"/>
              <a:buAutoNum type="alphaUcPeriod"/>
            </a:pPr>
            <a:r>
              <a:rPr lang="en-US" sz="3200" dirty="0"/>
              <a:t>Right optic neuritis</a:t>
            </a:r>
          </a:p>
          <a:p>
            <a:pPr marL="289322" indent="-289322">
              <a:buFont typeface="+mj-lt"/>
              <a:buAutoNum type="alphaUcPeriod"/>
            </a:pPr>
            <a:r>
              <a:rPr lang="en-US" sz="3200" dirty="0">
                <a:solidFill>
                  <a:srgbClr val="FF0000"/>
                </a:solidFill>
              </a:rPr>
              <a:t>Left optic neuritis</a:t>
            </a:r>
          </a:p>
          <a:p>
            <a:pPr marL="289322" indent="-289322">
              <a:buFont typeface="+mj-lt"/>
              <a:buAutoNum type="alphaUcPeriod"/>
            </a:pPr>
            <a:r>
              <a:rPr lang="en-US" sz="3200" dirty="0"/>
              <a:t>Right oculomotor palsy</a:t>
            </a:r>
          </a:p>
          <a:p>
            <a:pPr marL="289322" indent="-289322">
              <a:buFont typeface="+mj-lt"/>
              <a:buAutoNum type="alphaUcPeriod"/>
            </a:pPr>
            <a:r>
              <a:rPr lang="en-US" sz="3200" dirty="0"/>
              <a:t>Left oculomotor palsy</a:t>
            </a:r>
          </a:p>
          <a:p>
            <a:pPr marL="289322" indent="-289322">
              <a:buFont typeface="+mj-lt"/>
              <a:buAutoNum type="alphaUcPeriod"/>
            </a:pPr>
            <a:r>
              <a:rPr lang="en-US" sz="3200" dirty="0"/>
              <a:t>Horner’s syndrome</a:t>
            </a:r>
          </a:p>
          <a:p>
            <a:endParaRPr lang="en-US" sz="3200" dirty="0"/>
          </a:p>
        </p:txBody>
      </p:sp>
      <p:pic>
        <p:nvPicPr>
          <p:cNvPr id="4" name="صورة 3">
            <a:extLst>
              <a:ext uri="{FF2B5EF4-FFF2-40B4-BE49-F238E27FC236}">
                <a16:creationId xmlns:a16="http://schemas.microsoft.com/office/drawing/2014/main" id="{1DC30630-8B8F-4A8F-ABF8-C304E0B7F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1895" y="1305026"/>
            <a:ext cx="4131906" cy="447623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09E86CD-FCB2-8B9D-069A-4D440D0B845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019744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E174F-62E3-55F1-4C8D-445CE479D361}"/>
              </a:ext>
            </a:extLst>
          </p:cNvPr>
          <p:cNvSpPr>
            <a:spLocks noGrp="1"/>
          </p:cNvSpPr>
          <p:nvPr>
            <p:ph type="ctrTitle"/>
          </p:nvPr>
        </p:nvSpPr>
        <p:spPr/>
        <p:txBody>
          <a:bodyPr>
            <a:noAutofit/>
          </a:bodyPr>
          <a:lstStyle/>
          <a:p>
            <a:r>
              <a:rPr lang="en-US" sz="4800" dirty="0"/>
              <a:t>Extraocular muscles</a:t>
            </a:r>
          </a:p>
        </p:txBody>
      </p:sp>
      <p:sp>
        <p:nvSpPr>
          <p:cNvPr id="4" name="Subtitle 3">
            <a:extLst>
              <a:ext uri="{FF2B5EF4-FFF2-40B4-BE49-F238E27FC236}">
                <a16:creationId xmlns:a16="http://schemas.microsoft.com/office/drawing/2014/main" id="{863664E4-B7FB-1570-B6C7-67E4FD75AA41}"/>
              </a:ext>
            </a:extLst>
          </p:cNvPr>
          <p:cNvSpPr>
            <a:spLocks noGrp="1"/>
          </p:cNvSpPr>
          <p:nvPr>
            <p:ph type="subTitle" idx="1"/>
          </p:nvPr>
        </p:nvSpPr>
        <p:spPr/>
        <p:txBody>
          <a:bodyPr/>
          <a:lstStyle/>
          <a:p>
            <a:r>
              <a:rPr lang="en-US" sz="2400" dirty="0"/>
              <a:t>The oculomotor (3</a:t>
            </a:r>
            <a:r>
              <a:rPr lang="en-US" sz="2400" baseline="30000" dirty="0"/>
              <a:t>rd</a:t>
            </a:r>
            <a:r>
              <a:rPr lang="en-US" sz="2400" dirty="0"/>
              <a:t>), trochlear (4</a:t>
            </a:r>
            <a:r>
              <a:rPr lang="en-US" sz="2400" baseline="30000" dirty="0"/>
              <a:t>th</a:t>
            </a:r>
            <a:r>
              <a:rPr lang="en-US" sz="2400" dirty="0"/>
              <a:t>), and </a:t>
            </a:r>
            <a:r>
              <a:rPr lang="en-US" dirty="0"/>
              <a:t>abducens (</a:t>
            </a:r>
            <a:r>
              <a:rPr lang="en-US" sz="2400" dirty="0"/>
              <a:t>6</a:t>
            </a:r>
            <a:r>
              <a:rPr lang="en-US" sz="2400" baseline="30000" dirty="0"/>
              <a:t>th</a:t>
            </a:r>
            <a:r>
              <a:rPr lang="en-US" sz="2400" dirty="0"/>
              <a:t>) nerves</a:t>
            </a:r>
            <a:endParaRPr lang="en-US" dirty="0"/>
          </a:p>
        </p:txBody>
      </p:sp>
    </p:spTree>
    <p:extLst>
      <p:ext uri="{BB962C8B-B14F-4D97-AF65-F5344CB8AC3E}">
        <p14:creationId xmlns:p14="http://schemas.microsoft.com/office/powerpoint/2010/main" val="42711723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D91E1-D908-03CE-0C43-8FF86ED1FDAF}"/>
              </a:ext>
            </a:extLst>
          </p:cNvPr>
          <p:cNvSpPr>
            <a:spLocks noGrp="1"/>
          </p:cNvSpPr>
          <p:nvPr>
            <p:ph type="title"/>
          </p:nvPr>
        </p:nvSpPr>
        <p:spPr/>
        <p:txBody>
          <a:bodyPr/>
          <a:lstStyle/>
          <a:p>
            <a:r>
              <a:rPr lang="en-US" dirty="0"/>
              <a:t>Oculomotor, Trochlear and Abducens nerves </a:t>
            </a:r>
          </a:p>
        </p:txBody>
      </p:sp>
      <p:sp>
        <p:nvSpPr>
          <p:cNvPr id="5" name="Content Placeholder 4">
            <a:extLst>
              <a:ext uri="{FF2B5EF4-FFF2-40B4-BE49-F238E27FC236}">
                <a16:creationId xmlns:a16="http://schemas.microsoft.com/office/drawing/2014/main" id="{EECA3AF8-C57B-9272-AD5E-DBCB4F2DCFA0}"/>
              </a:ext>
            </a:extLst>
          </p:cNvPr>
          <p:cNvSpPr>
            <a:spLocks noGrp="1"/>
          </p:cNvSpPr>
          <p:nvPr>
            <p:ph idx="1"/>
          </p:nvPr>
        </p:nvSpPr>
        <p:spPr>
          <a:xfrm>
            <a:off x="838200" y="1305026"/>
            <a:ext cx="10515600" cy="5187849"/>
          </a:xfrm>
        </p:spPr>
        <p:txBody>
          <a:bodyPr>
            <a:normAutofit fontScale="92500" lnSpcReduction="20000"/>
          </a:bodyPr>
          <a:lstStyle/>
          <a:p>
            <a:r>
              <a:rPr lang="en-US" b="1" dirty="0"/>
              <a:t>Oculomotor nerve supplies</a:t>
            </a:r>
            <a:r>
              <a:rPr lang="en-US" dirty="0"/>
              <a:t>:</a:t>
            </a:r>
          </a:p>
          <a:p>
            <a:pPr marL="914400" lvl="1" indent="-457200">
              <a:buFont typeface="+mj-lt"/>
              <a:buAutoNum type="arabicPeriod"/>
            </a:pPr>
            <a:r>
              <a:rPr lang="en-US" dirty="0"/>
              <a:t>Superior rectus: Elevation of the eyeball while Abducted</a:t>
            </a:r>
          </a:p>
          <a:p>
            <a:pPr marL="914400" lvl="1" indent="-457200">
              <a:buFont typeface="+mj-lt"/>
              <a:buAutoNum type="arabicPeriod"/>
            </a:pPr>
            <a:r>
              <a:rPr lang="en-US" dirty="0"/>
              <a:t>Inferior rectus: Depression of the eyeball while Abducted</a:t>
            </a:r>
          </a:p>
          <a:p>
            <a:pPr marL="914400" lvl="1" indent="-457200">
              <a:buFont typeface="+mj-lt"/>
              <a:buAutoNum type="arabicPeriod"/>
            </a:pPr>
            <a:r>
              <a:rPr lang="en-US" dirty="0"/>
              <a:t>Medial rectus: Adduction</a:t>
            </a:r>
          </a:p>
          <a:p>
            <a:pPr marL="914400" lvl="1" indent="-457200">
              <a:buFont typeface="+mj-lt"/>
              <a:buAutoNum type="arabicPeriod"/>
            </a:pPr>
            <a:r>
              <a:rPr lang="en-US" dirty="0"/>
              <a:t>Inferior Oblique: Extorsion (Elevation of the eyeball while adducted).</a:t>
            </a:r>
          </a:p>
          <a:p>
            <a:pPr marL="914400" lvl="1" indent="-457200">
              <a:buFont typeface="+mj-lt"/>
              <a:buAutoNum type="arabicPeriod"/>
            </a:pPr>
            <a:r>
              <a:rPr lang="en-US" dirty="0"/>
              <a:t>Ciliary body: Accommodation</a:t>
            </a:r>
          </a:p>
          <a:p>
            <a:pPr marL="914400" lvl="1" indent="-457200">
              <a:buFont typeface="+mj-lt"/>
              <a:buAutoNum type="arabicPeriod"/>
            </a:pPr>
            <a:r>
              <a:rPr lang="en-US" dirty="0"/>
              <a:t>Constrictor pupillae: Meiosis</a:t>
            </a:r>
          </a:p>
          <a:p>
            <a:pPr marL="914400" lvl="1" indent="-457200">
              <a:buFont typeface="+mj-lt"/>
              <a:buAutoNum type="arabicPeriod"/>
            </a:pPr>
            <a:r>
              <a:rPr lang="en-US" dirty="0"/>
              <a:t>Levator palpebrae superioris: Eyelid elevation , in CNIII palsy there will be complete Ptosis</a:t>
            </a:r>
          </a:p>
          <a:p>
            <a:r>
              <a:rPr lang="en-US" b="1" dirty="0"/>
              <a:t>Trochlear nerve supplies</a:t>
            </a:r>
            <a:r>
              <a:rPr lang="en-US" dirty="0"/>
              <a:t>:</a:t>
            </a:r>
          </a:p>
          <a:p>
            <a:pPr lvl="1"/>
            <a:r>
              <a:rPr lang="en-US" dirty="0"/>
              <a:t>Superior Oblique muscle: Intorsion (Depression of the eyeball while adducted)</a:t>
            </a:r>
          </a:p>
          <a:p>
            <a:r>
              <a:rPr lang="en-US" b="1" dirty="0"/>
              <a:t>Abducens nerve supplies</a:t>
            </a:r>
            <a:r>
              <a:rPr lang="en-US" dirty="0"/>
              <a:t>:</a:t>
            </a:r>
          </a:p>
          <a:p>
            <a:pPr lvl="1"/>
            <a:r>
              <a:rPr lang="en-US" dirty="0"/>
              <a:t>Lateral rectus muscle: Abduction</a:t>
            </a:r>
          </a:p>
          <a:p>
            <a:r>
              <a:rPr lang="en-US" b="1" dirty="0"/>
              <a:t>Sympathetic nerves supplies</a:t>
            </a:r>
            <a:r>
              <a:rPr lang="en-US" dirty="0"/>
              <a:t>:</a:t>
            </a:r>
          </a:p>
          <a:p>
            <a:pPr lvl="1"/>
            <a:r>
              <a:rPr lang="en-US" dirty="0"/>
              <a:t>Superior tarsal muscle (Muller’ muscle , slightly elevates the eyelid)</a:t>
            </a:r>
          </a:p>
          <a:p>
            <a:pPr lvl="1"/>
            <a:r>
              <a:rPr lang="en-US" dirty="0"/>
              <a:t>Inferior tarsal muscle</a:t>
            </a:r>
          </a:p>
        </p:txBody>
      </p:sp>
      <p:sp>
        <p:nvSpPr>
          <p:cNvPr id="7" name="TextBox 6">
            <a:extLst>
              <a:ext uri="{FF2B5EF4-FFF2-40B4-BE49-F238E27FC236}">
                <a16:creationId xmlns:a16="http://schemas.microsoft.com/office/drawing/2014/main" id="{462EE01E-51A1-52DF-9222-C93B0E77407B}"/>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7428944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83E0-9598-C83C-6E85-8B50320B692E}"/>
              </a:ext>
            </a:extLst>
          </p:cNvPr>
          <p:cNvSpPr>
            <a:spLocks noGrp="1"/>
          </p:cNvSpPr>
          <p:nvPr>
            <p:ph type="title"/>
          </p:nvPr>
        </p:nvSpPr>
        <p:spPr/>
        <p:txBody>
          <a:bodyPr/>
          <a:lstStyle/>
          <a:p>
            <a:r>
              <a:rPr lang="en-US" dirty="0"/>
              <a:t>3</a:t>
            </a:r>
            <a:r>
              <a:rPr lang="en-US" baseline="30000" dirty="0"/>
              <a:t>rd</a:t>
            </a:r>
            <a:r>
              <a:rPr lang="en-US" dirty="0"/>
              <a:t> nerve</a:t>
            </a:r>
          </a:p>
        </p:txBody>
      </p:sp>
      <p:sp>
        <p:nvSpPr>
          <p:cNvPr id="3" name="Content Placeholder 2">
            <a:extLst>
              <a:ext uri="{FF2B5EF4-FFF2-40B4-BE49-F238E27FC236}">
                <a16:creationId xmlns:a16="http://schemas.microsoft.com/office/drawing/2014/main" id="{4D1D9806-7605-6DD9-5CD1-FB18627787DB}"/>
              </a:ext>
            </a:extLst>
          </p:cNvPr>
          <p:cNvSpPr>
            <a:spLocks noGrp="1"/>
          </p:cNvSpPr>
          <p:nvPr>
            <p:ph idx="1"/>
          </p:nvPr>
        </p:nvSpPr>
        <p:spPr>
          <a:xfrm>
            <a:off x="838200" y="1305026"/>
            <a:ext cx="6182344" cy="4871938"/>
          </a:xfrm>
        </p:spPr>
        <p:txBody>
          <a:bodyPr/>
          <a:lstStyle/>
          <a:p>
            <a:r>
              <a:rPr lang="en-US" sz="2700" b="1" dirty="0"/>
              <a:t>Which of the following is wrong about this palsy ?</a:t>
            </a:r>
          </a:p>
          <a:p>
            <a:pPr marL="914400" lvl="1" indent="-457200">
              <a:buFont typeface="+mj-lt"/>
              <a:buAutoNum type="alphaLcPeriod"/>
            </a:pPr>
            <a:r>
              <a:rPr lang="en-US" sz="2300" dirty="0">
                <a:solidFill>
                  <a:srgbClr val="0070C0"/>
                </a:solidFill>
              </a:rPr>
              <a:t>Eye down due to superior rectus weakness</a:t>
            </a:r>
          </a:p>
          <a:p>
            <a:pPr marL="914400" lvl="1" indent="-457200">
              <a:buFont typeface="+mj-lt"/>
              <a:buAutoNum type="alphaLcPeriod"/>
            </a:pPr>
            <a:r>
              <a:rPr lang="en-US" sz="2300" dirty="0">
                <a:solidFill>
                  <a:srgbClr val="0070C0"/>
                </a:solidFill>
              </a:rPr>
              <a:t>Eye out due to medial rectus weakness</a:t>
            </a:r>
          </a:p>
          <a:p>
            <a:pPr marL="914400" lvl="1" indent="-457200">
              <a:buFont typeface="+mj-lt"/>
              <a:buAutoNum type="alphaLcPeriod"/>
            </a:pPr>
            <a:r>
              <a:rPr lang="en-US" sz="2300" dirty="0">
                <a:solidFill>
                  <a:srgbClr val="FF0000"/>
                </a:solidFill>
              </a:rPr>
              <a:t>Ptosis due to muller weakness</a:t>
            </a:r>
          </a:p>
          <a:p>
            <a:pPr marL="914400" lvl="1" indent="-457200">
              <a:buFont typeface="+mj-lt"/>
              <a:buAutoNum type="alphaLcPeriod"/>
            </a:pPr>
            <a:r>
              <a:rPr lang="en-US" sz="2300" dirty="0">
                <a:solidFill>
                  <a:srgbClr val="0070C0"/>
                </a:solidFill>
              </a:rPr>
              <a:t>Mydriasis due to constrictor pupillae weakness</a:t>
            </a:r>
          </a:p>
          <a:p>
            <a:pPr marL="914400" lvl="1" indent="-457200">
              <a:buFont typeface="+mj-lt"/>
              <a:buAutoNum type="alphaLcPeriod"/>
            </a:pPr>
            <a:r>
              <a:rPr lang="en-US" sz="2300" dirty="0">
                <a:solidFill>
                  <a:srgbClr val="0070C0"/>
                </a:solidFill>
              </a:rPr>
              <a:t>Decreased accommodation due to ciliary body weakness</a:t>
            </a:r>
          </a:p>
          <a:p>
            <a:pPr marL="457200" lvl="1" indent="0" algn="ctr" rtl="1">
              <a:buNone/>
            </a:pPr>
            <a:endParaRPr lang="ar-JO" sz="2300" dirty="0">
              <a:solidFill>
                <a:srgbClr val="0070C0"/>
              </a:solidFill>
            </a:endParaRPr>
          </a:p>
          <a:p>
            <a:pPr marL="457200" lvl="1" indent="0" algn="ctr" rtl="1">
              <a:buNone/>
            </a:pPr>
            <a:r>
              <a:rPr lang="ar-JO" sz="2300" dirty="0">
                <a:solidFill>
                  <a:srgbClr val="0070C0"/>
                </a:solidFill>
              </a:rPr>
              <a:t>الأرشيف مكتوب فقط الإجابة باقي الخيارات من عندي</a:t>
            </a:r>
            <a:endParaRPr lang="en-US" sz="2300" dirty="0">
              <a:solidFill>
                <a:srgbClr val="0070C0"/>
              </a:solidFill>
            </a:endParaRPr>
          </a:p>
        </p:txBody>
      </p:sp>
      <p:sp>
        <p:nvSpPr>
          <p:cNvPr id="4" name="TextBox 3">
            <a:extLst>
              <a:ext uri="{FF2B5EF4-FFF2-40B4-BE49-F238E27FC236}">
                <a16:creationId xmlns:a16="http://schemas.microsoft.com/office/drawing/2014/main" id="{3EBAC32C-E3D8-3CDC-FB3F-2E4022D73F6C}"/>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6" name="Picture 2">
            <a:extLst>
              <a:ext uri="{FF2B5EF4-FFF2-40B4-BE49-F238E27FC236}">
                <a16:creationId xmlns:a16="http://schemas.microsoft.com/office/drawing/2014/main" id="{16CF637B-1E25-1461-E9BB-9A82FC6981C2}"/>
              </a:ext>
            </a:extLst>
          </p:cNvPr>
          <p:cNvPicPr>
            <a:picLocks noChangeAspect="1" noChangeArrowheads="1"/>
          </p:cNvPicPr>
          <p:nvPr/>
        </p:nvPicPr>
        <p:blipFill>
          <a:blip r:embed="rId2"/>
          <a:srcRect/>
          <a:stretch>
            <a:fillRect/>
          </a:stretch>
        </p:blipFill>
        <p:spPr bwMode="auto">
          <a:xfrm>
            <a:off x="7020544" y="1305025"/>
            <a:ext cx="4333256" cy="2427219"/>
          </a:xfrm>
          <a:prstGeom prst="rect">
            <a:avLst/>
          </a:prstGeom>
          <a:ln>
            <a:noFill/>
          </a:ln>
          <a:effectLst>
            <a:outerShdw blurRad="292100" dist="139700" dir="2700000" algn="tl" rotWithShape="0">
              <a:srgbClr val="333333">
                <a:alpha val="65000"/>
              </a:srgbClr>
            </a:outerShdw>
          </a:effectLst>
        </p:spPr>
      </p:pic>
      <p:pic>
        <p:nvPicPr>
          <p:cNvPr id="7" name="Content Placeholder 4">
            <a:extLst>
              <a:ext uri="{FF2B5EF4-FFF2-40B4-BE49-F238E27FC236}">
                <a16:creationId xmlns:a16="http://schemas.microsoft.com/office/drawing/2014/main" id="{71A33EB2-B78F-0C3A-E7D7-37961A5EBD89}"/>
              </a:ext>
            </a:extLst>
          </p:cNvPr>
          <p:cNvPicPr>
            <a:picLocks noChangeAspect="1"/>
          </p:cNvPicPr>
          <p:nvPr/>
        </p:nvPicPr>
        <p:blipFill>
          <a:blip r:embed="rId3"/>
          <a:stretch>
            <a:fillRect/>
          </a:stretch>
        </p:blipFill>
        <p:spPr>
          <a:xfrm>
            <a:off x="7020544" y="3749746"/>
            <a:ext cx="4333256" cy="24272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8609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14E85-6D13-ADE5-2E89-47F36979BC44}"/>
              </a:ext>
            </a:extLst>
          </p:cNvPr>
          <p:cNvSpPr>
            <a:spLocks noGrp="1"/>
          </p:cNvSpPr>
          <p:nvPr>
            <p:ph type="title"/>
          </p:nvPr>
        </p:nvSpPr>
        <p:spPr/>
        <p:txBody>
          <a:bodyPr/>
          <a:lstStyle/>
          <a:p>
            <a:r>
              <a:rPr lang="en-US" dirty="0"/>
              <a:t>3</a:t>
            </a:r>
            <a:r>
              <a:rPr lang="en-US" baseline="30000" dirty="0"/>
              <a:t>rd</a:t>
            </a:r>
            <a:r>
              <a:rPr lang="en-US" dirty="0"/>
              <a:t> nerve</a:t>
            </a:r>
          </a:p>
        </p:txBody>
      </p:sp>
      <p:sp>
        <p:nvSpPr>
          <p:cNvPr id="3" name="Content Placeholder 2">
            <a:extLst>
              <a:ext uri="{FF2B5EF4-FFF2-40B4-BE49-F238E27FC236}">
                <a16:creationId xmlns:a16="http://schemas.microsoft.com/office/drawing/2014/main" id="{93BADF18-6023-2106-50D7-49467AEDA389}"/>
              </a:ext>
            </a:extLst>
          </p:cNvPr>
          <p:cNvSpPr>
            <a:spLocks noGrp="1"/>
          </p:cNvSpPr>
          <p:nvPr>
            <p:ph idx="1"/>
          </p:nvPr>
        </p:nvSpPr>
        <p:spPr>
          <a:xfrm>
            <a:off x="838200" y="1305026"/>
            <a:ext cx="5786535" cy="4871938"/>
          </a:xfrm>
        </p:spPr>
        <p:txBody>
          <a:bodyPr/>
          <a:lstStyle/>
          <a:p>
            <a:r>
              <a:rPr lang="en-US" b="1" dirty="0"/>
              <a:t>Function</a:t>
            </a:r>
            <a:r>
              <a:rPr lang="en-US" dirty="0"/>
              <a:t>: (Things to exam)</a:t>
            </a:r>
          </a:p>
          <a:p>
            <a:pPr lvl="1"/>
            <a:r>
              <a:rPr lang="en-US" dirty="0"/>
              <a:t>Moves the eye (Up, down, medially, and superior rotation)</a:t>
            </a:r>
          </a:p>
          <a:p>
            <a:pPr lvl="1"/>
            <a:r>
              <a:rPr lang="en-US" dirty="0"/>
              <a:t>Elevates eyelid</a:t>
            </a:r>
          </a:p>
          <a:p>
            <a:pPr lvl="1"/>
            <a:r>
              <a:rPr lang="en-US" dirty="0"/>
              <a:t>Pupillary constriction (Pupillary light reflex)</a:t>
            </a:r>
          </a:p>
          <a:p>
            <a:r>
              <a:rPr lang="en-US" b="1" dirty="0"/>
              <a:t>Nerve palsy</a:t>
            </a:r>
            <a:r>
              <a:rPr lang="en-US" dirty="0"/>
              <a:t>: </a:t>
            </a:r>
          </a:p>
          <a:p>
            <a:pPr lvl="1"/>
            <a:r>
              <a:rPr lang="en-US" dirty="0"/>
              <a:t>Eye down, out, pupil dilated, ptosis</a:t>
            </a:r>
          </a:p>
          <a:p>
            <a:pPr lvl="1"/>
            <a:r>
              <a:rPr lang="en-US" b="1" dirty="0">
                <a:solidFill>
                  <a:srgbClr val="FF0000"/>
                </a:solidFill>
              </a:rPr>
              <a:t>Medical 3</a:t>
            </a:r>
            <a:r>
              <a:rPr lang="en-US" b="1" baseline="30000" dirty="0">
                <a:solidFill>
                  <a:srgbClr val="FF0000"/>
                </a:solidFill>
              </a:rPr>
              <a:t>rd</a:t>
            </a:r>
            <a:r>
              <a:rPr lang="en-US" b="1" dirty="0">
                <a:solidFill>
                  <a:srgbClr val="FF0000"/>
                </a:solidFill>
              </a:rPr>
              <a:t> palsy</a:t>
            </a:r>
            <a:r>
              <a:rPr lang="en-US" dirty="0">
                <a:solidFill>
                  <a:srgbClr val="FF0000"/>
                </a:solidFill>
              </a:rPr>
              <a:t>: Non traumatic pupil-sparing oculomotor nerve palsy</a:t>
            </a:r>
          </a:p>
          <a:p>
            <a:pPr lvl="1"/>
            <a:r>
              <a:rPr lang="en-US" b="1" dirty="0">
                <a:solidFill>
                  <a:srgbClr val="FF0000"/>
                </a:solidFill>
              </a:rPr>
              <a:t>Surgical 3</a:t>
            </a:r>
            <a:r>
              <a:rPr lang="en-US" b="1" baseline="30000" dirty="0">
                <a:solidFill>
                  <a:srgbClr val="FF0000"/>
                </a:solidFill>
              </a:rPr>
              <a:t>rd</a:t>
            </a:r>
            <a:r>
              <a:rPr lang="en-US" b="1" dirty="0">
                <a:solidFill>
                  <a:srgbClr val="FF0000"/>
                </a:solidFill>
              </a:rPr>
              <a:t> palsy</a:t>
            </a:r>
            <a:r>
              <a:rPr lang="en-US" dirty="0">
                <a:solidFill>
                  <a:srgbClr val="FF0000"/>
                </a:solidFill>
              </a:rPr>
              <a:t>: pupil-affecting oculomotor nerve palsy</a:t>
            </a:r>
          </a:p>
        </p:txBody>
      </p:sp>
      <p:pic>
        <p:nvPicPr>
          <p:cNvPr id="5" name="Picture 2">
            <a:extLst>
              <a:ext uri="{FF2B5EF4-FFF2-40B4-BE49-F238E27FC236}">
                <a16:creationId xmlns:a16="http://schemas.microsoft.com/office/drawing/2014/main" id="{599BF3C4-F2C5-3C2E-A423-5EE76DA26CAC}"/>
              </a:ext>
            </a:extLst>
          </p:cNvPr>
          <p:cNvPicPr>
            <a:picLocks noChangeAspect="1" noChangeArrowheads="1"/>
          </p:cNvPicPr>
          <p:nvPr/>
        </p:nvPicPr>
        <p:blipFill>
          <a:blip r:embed="rId2"/>
          <a:srcRect/>
          <a:stretch>
            <a:fillRect/>
          </a:stretch>
        </p:blipFill>
        <p:spPr bwMode="auto">
          <a:xfrm>
            <a:off x="7020544" y="1305025"/>
            <a:ext cx="4333256" cy="2427219"/>
          </a:xfrm>
          <a:prstGeom prst="rect">
            <a:avLst/>
          </a:prstGeom>
          <a:ln>
            <a:noFill/>
          </a:ln>
          <a:effectLst>
            <a:outerShdw blurRad="292100" dist="139700" dir="2700000" algn="tl" rotWithShape="0">
              <a:srgbClr val="333333">
                <a:alpha val="65000"/>
              </a:srgbClr>
            </a:outerShdw>
          </a:effectLst>
        </p:spPr>
      </p:pic>
      <p:pic>
        <p:nvPicPr>
          <p:cNvPr id="7" name="Content Placeholder 4">
            <a:extLst>
              <a:ext uri="{FF2B5EF4-FFF2-40B4-BE49-F238E27FC236}">
                <a16:creationId xmlns:a16="http://schemas.microsoft.com/office/drawing/2014/main" id="{BE3E273D-5C8B-B38B-7151-9D496D448F46}"/>
              </a:ext>
            </a:extLst>
          </p:cNvPr>
          <p:cNvPicPr>
            <a:picLocks noChangeAspect="1"/>
          </p:cNvPicPr>
          <p:nvPr/>
        </p:nvPicPr>
        <p:blipFill>
          <a:blip r:embed="rId3"/>
          <a:stretch>
            <a:fillRect/>
          </a:stretch>
        </p:blipFill>
        <p:spPr>
          <a:xfrm>
            <a:off x="7020544" y="3749746"/>
            <a:ext cx="4333256" cy="242721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9FF942B-05DA-6DDA-7763-501C8A444CAC}"/>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11" name="TextBox 10">
            <a:extLst>
              <a:ext uri="{FF2B5EF4-FFF2-40B4-BE49-F238E27FC236}">
                <a16:creationId xmlns:a16="http://schemas.microsoft.com/office/drawing/2014/main" id="{2A254311-428C-73B2-B155-249B9C10E671}"/>
              </a:ext>
            </a:extLst>
          </p:cNvPr>
          <p:cNvSpPr txBox="1"/>
          <p:nvPr/>
        </p:nvSpPr>
        <p:spPr>
          <a:xfrm>
            <a:off x="5143464" y="138956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5078228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5F9F7-3D30-E21C-85EB-02D373D43F39}"/>
              </a:ext>
            </a:extLst>
          </p:cNvPr>
          <p:cNvSpPr>
            <a:spLocks noGrp="1"/>
          </p:cNvSpPr>
          <p:nvPr>
            <p:ph type="title"/>
          </p:nvPr>
        </p:nvSpPr>
        <p:spPr/>
        <p:txBody>
          <a:bodyPr/>
          <a:lstStyle/>
          <a:p>
            <a:r>
              <a:rPr lang="en-US" dirty="0"/>
              <a:t>3</a:t>
            </a:r>
            <a:r>
              <a:rPr lang="en-US" baseline="30000" dirty="0"/>
              <a:t>rd</a:t>
            </a:r>
            <a:r>
              <a:rPr lang="en-US" dirty="0"/>
              <a:t> nerve</a:t>
            </a:r>
          </a:p>
        </p:txBody>
      </p:sp>
      <p:sp>
        <p:nvSpPr>
          <p:cNvPr id="3" name="Content Placeholder 2">
            <a:extLst>
              <a:ext uri="{FF2B5EF4-FFF2-40B4-BE49-F238E27FC236}">
                <a16:creationId xmlns:a16="http://schemas.microsoft.com/office/drawing/2014/main" id="{5D44D8F9-40B4-032C-A68E-AD9E12BC1D4E}"/>
              </a:ext>
            </a:extLst>
          </p:cNvPr>
          <p:cNvSpPr>
            <a:spLocks noGrp="1"/>
          </p:cNvSpPr>
          <p:nvPr>
            <p:ph idx="1"/>
          </p:nvPr>
        </p:nvSpPr>
        <p:spPr/>
        <p:txBody>
          <a:bodyPr/>
          <a:lstStyle/>
          <a:p>
            <a:r>
              <a:rPr lang="en-US" sz="2800" dirty="0"/>
              <a:t>To exclude oculomotor nerve lesion what do you examine and what are the abnormal findings</a:t>
            </a:r>
            <a:endParaRPr lang="en-US" dirty="0"/>
          </a:p>
        </p:txBody>
      </p:sp>
      <p:sp>
        <p:nvSpPr>
          <p:cNvPr id="5" name="TextBox 4">
            <a:extLst>
              <a:ext uri="{FF2B5EF4-FFF2-40B4-BE49-F238E27FC236}">
                <a16:creationId xmlns:a16="http://schemas.microsoft.com/office/drawing/2014/main" id="{2F14D50B-B568-5C61-4FF8-A478961454B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graphicFrame>
        <p:nvGraphicFramePr>
          <p:cNvPr id="7" name="Content Placeholder 3">
            <a:extLst>
              <a:ext uri="{FF2B5EF4-FFF2-40B4-BE49-F238E27FC236}">
                <a16:creationId xmlns:a16="http://schemas.microsoft.com/office/drawing/2014/main" id="{952058EF-BBE7-4D35-CC38-0F3BAB38335C}"/>
              </a:ext>
            </a:extLst>
          </p:cNvPr>
          <p:cNvGraphicFramePr/>
          <p:nvPr/>
        </p:nvGraphicFramePr>
        <p:xfrm>
          <a:off x="838200" y="2306533"/>
          <a:ext cx="10515600" cy="2868924"/>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243312">
                <a:tc>
                  <a:txBody>
                    <a:bodyPr/>
                    <a:lstStyle/>
                    <a:p>
                      <a:pPr algn="ctr"/>
                      <a:r>
                        <a:rPr lang="en-US" sz="2400" dirty="0"/>
                        <a:t>Structure examined</a:t>
                      </a:r>
                    </a:p>
                  </a:txBody>
                  <a:tcPr marL="51435" marR="51435" marT="25717" marB="25717" anchor="ctr"/>
                </a:tc>
                <a:tc>
                  <a:txBody>
                    <a:bodyPr/>
                    <a:lstStyle/>
                    <a:p>
                      <a:pPr algn="ctr"/>
                      <a:r>
                        <a:rPr lang="en-US" sz="2400" dirty="0"/>
                        <a:t>Abnormal finding</a:t>
                      </a:r>
                    </a:p>
                  </a:txBody>
                  <a:tcPr marL="51435" marR="51435" marT="25717" marB="25717" anchor="ctr"/>
                </a:tc>
                <a:extLst>
                  <a:ext uri="{0D108BD9-81ED-4DB2-BD59-A6C34878D82A}">
                    <a16:rowId xmlns:a16="http://schemas.microsoft.com/office/drawing/2014/main" val="10000"/>
                  </a:ext>
                </a:extLst>
              </a:tr>
              <a:tr h="456628">
                <a:tc>
                  <a:txBody>
                    <a:bodyPr/>
                    <a:lstStyle/>
                    <a:p>
                      <a:pPr algn="ctr"/>
                      <a:r>
                        <a:rPr lang="en-US" sz="2400" dirty="0"/>
                        <a:t>Extraocular muscles</a:t>
                      </a:r>
                    </a:p>
                  </a:txBody>
                  <a:tcPr marL="51435" marR="51435" marT="25717" marB="25717" anchor="ctr"/>
                </a:tc>
                <a:tc>
                  <a:txBody>
                    <a:bodyPr/>
                    <a:lstStyle/>
                    <a:p>
                      <a:pPr algn="ctr"/>
                      <a:r>
                        <a:rPr lang="en-US" sz="2400" dirty="0"/>
                        <a:t>Eye shifted down and out (due to unopposed action of SO and LR)</a:t>
                      </a:r>
                    </a:p>
                  </a:txBody>
                  <a:tcPr marL="51435" marR="51435" marT="25717" marB="25717" anchor="ctr"/>
                </a:tc>
                <a:extLst>
                  <a:ext uri="{0D108BD9-81ED-4DB2-BD59-A6C34878D82A}">
                    <a16:rowId xmlns:a16="http://schemas.microsoft.com/office/drawing/2014/main" val="10001"/>
                  </a:ext>
                </a:extLst>
              </a:tr>
              <a:tr h="243312">
                <a:tc>
                  <a:txBody>
                    <a:bodyPr/>
                    <a:lstStyle/>
                    <a:p>
                      <a:pPr algn="ctr"/>
                      <a:r>
                        <a:rPr lang="en-US" sz="2400" dirty="0"/>
                        <a:t>Sphincter pupillae</a:t>
                      </a:r>
                    </a:p>
                  </a:txBody>
                  <a:tcPr marL="51435" marR="51435" marT="25717" marB="25717" anchor="ctr"/>
                </a:tc>
                <a:tc>
                  <a:txBody>
                    <a:bodyPr/>
                    <a:lstStyle/>
                    <a:p>
                      <a:pPr algn="ctr"/>
                      <a:r>
                        <a:rPr lang="en-US" sz="2400" dirty="0"/>
                        <a:t>Mydriasis</a:t>
                      </a:r>
                    </a:p>
                  </a:txBody>
                  <a:tcPr marL="51435" marR="51435" marT="25717" marB="25717" anchor="ctr"/>
                </a:tc>
                <a:extLst>
                  <a:ext uri="{0D108BD9-81ED-4DB2-BD59-A6C34878D82A}">
                    <a16:rowId xmlns:a16="http://schemas.microsoft.com/office/drawing/2014/main" val="10002"/>
                  </a:ext>
                </a:extLst>
              </a:tr>
              <a:tr h="243312">
                <a:tc>
                  <a:txBody>
                    <a:bodyPr/>
                    <a:lstStyle/>
                    <a:p>
                      <a:pPr algn="ctr"/>
                      <a:r>
                        <a:rPr lang="en-US" sz="2400" dirty="0"/>
                        <a:t>Levator palpebrae superiors</a:t>
                      </a:r>
                    </a:p>
                  </a:txBody>
                  <a:tcPr marL="51435" marR="51435" marT="25717" marB="25717" anchor="ctr"/>
                </a:tc>
                <a:tc>
                  <a:txBody>
                    <a:bodyPr/>
                    <a:lstStyle/>
                    <a:p>
                      <a:pPr algn="ctr"/>
                      <a:r>
                        <a:rPr lang="en-US" sz="2400" dirty="0"/>
                        <a:t>Ptosis</a:t>
                      </a:r>
                    </a:p>
                  </a:txBody>
                  <a:tcPr marL="51435" marR="51435" marT="25717" marB="25717" anchor="ctr"/>
                </a:tc>
                <a:extLst>
                  <a:ext uri="{0D108BD9-81ED-4DB2-BD59-A6C34878D82A}">
                    <a16:rowId xmlns:a16="http://schemas.microsoft.com/office/drawing/2014/main" val="10003"/>
                  </a:ext>
                </a:extLst>
              </a:tr>
              <a:tr h="243312">
                <a:tc>
                  <a:txBody>
                    <a:bodyPr/>
                    <a:lstStyle/>
                    <a:p>
                      <a:pPr algn="ctr"/>
                      <a:r>
                        <a:rPr lang="en-US" sz="2400" dirty="0"/>
                        <a:t>Accommodation reflex</a:t>
                      </a:r>
                    </a:p>
                  </a:txBody>
                  <a:tcPr marL="51435" marR="51435" marT="25717" marB="25717" anchor="ctr"/>
                </a:tc>
                <a:tc>
                  <a:txBody>
                    <a:bodyPr/>
                    <a:lstStyle/>
                    <a:p>
                      <a:pPr algn="ctr"/>
                      <a:r>
                        <a:rPr lang="en-US" sz="2400" dirty="0"/>
                        <a:t>Absent accommodation reflex </a:t>
                      </a:r>
                    </a:p>
                  </a:txBody>
                  <a:tcPr marL="51435" marR="51435" marT="25717" marB="25717" anchor="ctr"/>
                </a:tc>
                <a:extLst>
                  <a:ext uri="{0D108BD9-81ED-4DB2-BD59-A6C34878D82A}">
                    <a16:rowId xmlns:a16="http://schemas.microsoft.com/office/drawing/2014/main" val="10004"/>
                  </a:ext>
                </a:extLst>
              </a:tr>
              <a:tr h="243312">
                <a:tc>
                  <a:txBody>
                    <a:bodyPr/>
                    <a:lstStyle/>
                    <a:p>
                      <a:pPr algn="ctr"/>
                      <a:r>
                        <a:rPr lang="en-US" sz="2400" dirty="0"/>
                        <a:t>Light reflex</a:t>
                      </a:r>
                    </a:p>
                  </a:txBody>
                  <a:tcPr marL="51435" marR="51435" marT="25717" marB="25717" anchor="ctr"/>
                </a:tc>
                <a:tc>
                  <a:txBody>
                    <a:bodyPr/>
                    <a:lstStyle/>
                    <a:p>
                      <a:pPr algn="ctr"/>
                      <a:r>
                        <a:rPr lang="en-US" sz="2400" dirty="0"/>
                        <a:t>Absent pupillary construction</a:t>
                      </a:r>
                    </a:p>
                  </a:txBody>
                  <a:tcPr marL="51435" marR="51435" marT="25717" marB="25717"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142306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CA-CC36-479A-8DE8-BE955D94091E}"/>
              </a:ext>
            </a:extLst>
          </p:cNvPr>
          <p:cNvSpPr>
            <a:spLocks noGrp="1"/>
          </p:cNvSpPr>
          <p:nvPr>
            <p:ph type="title"/>
          </p:nvPr>
        </p:nvSpPr>
        <p:spPr/>
        <p:txBody>
          <a:bodyPr/>
          <a:lstStyle/>
          <a:p>
            <a:r>
              <a:rPr lang="en-US" dirty="0"/>
              <a:t>MCQ – 3</a:t>
            </a:r>
            <a:r>
              <a:rPr lang="en-US" baseline="30000" dirty="0"/>
              <a:t>rd </a:t>
            </a:r>
            <a:r>
              <a:rPr lang="en-US" dirty="0"/>
              <a:t>nerve</a:t>
            </a:r>
          </a:p>
        </p:txBody>
      </p:sp>
      <p:sp>
        <p:nvSpPr>
          <p:cNvPr id="3" name="Content Placeholder 2">
            <a:extLst>
              <a:ext uri="{FF2B5EF4-FFF2-40B4-BE49-F238E27FC236}">
                <a16:creationId xmlns:a16="http://schemas.microsoft.com/office/drawing/2014/main" id="{27318146-987A-04A6-310E-17944B9B40C2}"/>
              </a:ext>
            </a:extLst>
          </p:cNvPr>
          <p:cNvSpPr>
            <a:spLocks noGrp="1"/>
          </p:cNvSpPr>
          <p:nvPr>
            <p:ph idx="1"/>
          </p:nvPr>
        </p:nvSpPr>
        <p:spPr>
          <a:xfrm>
            <a:off x="838199" y="1305026"/>
            <a:ext cx="6182345" cy="4871938"/>
          </a:xfrm>
        </p:spPr>
        <p:txBody>
          <a:bodyPr>
            <a:normAutofit/>
          </a:bodyPr>
          <a:lstStyle/>
          <a:p>
            <a:r>
              <a:rPr lang="en-GB" b="1" dirty="0"/>
              <a:t>What is this abnormality and where is the lesion in “A”?</a:t>
            </a:r>
          </a:p>
          <a:p>
            <a:pPr lvl="1"/>
            <a:r>
              <a:rPr lang="en-US" dirty="0"/>
              <a:t>Ptosis, oculomotor nerve CN III</a:t>
            </a:r>
          </a:p>
          <a:p>
            <a:pPr>
              <a:spcBef>
                <a:spcPts val="2400"/>
              </a:spcBef>
            </a:pPr>
            <a:r>
              <a:rPr lang="en-US" b="1" dirty="0"/>
              <a:t>Patient presented with downward and outward pupils and intact pupillary reflex, as seen in “B” diagnosis:</a:t>
            </a:r>
          </a:p>
          <a:p>
            <a:pPr marL="914400" lvl="1" indent="-457200">
              <a:buFont typeface="+mj-lt"/>
              <a:buAutoNum type="alphaLcPeriod"/>
            </a:pPr>
            <a:r>
              <a:rPr lang="en-US" dirty="0">
                <a:solidFill>
                  <a:srgbClr val="FF0000"/>
                </a:solidFill>
              </a:rPr>
              <a:t>medical 3</a:t>
            </a:r>
            <a:r>
              <a:rPr lang="en-US" baseline="30000" dirty="0">
                <a:solidFill>
                  <a:srgbClr val="FF0000"/>
                </a:solidFill>
              </a:rPr>
              <a:t>rd</a:t>
            </a:r>
            <a:r>
              <a:rPr lang="en-US" dirty="0">
                <a:solidFill>
                  <a:srgbClr val="FF0000"/>
                </a:solidFill>
              </a:rPr>
              <a:t> nerve palsy </a:t>
            </a:r>
          </a:p>
          <a:p>
            <a:pPr marL="914400" lvl="1" indent="-457200">
              <a:buFont typeface="+mj-lt"/>
              <a:buAutoNum type="alphaLcPeriod"/>
            </a:pPr>
            <a:r>
              <a:rPr lang="en-US" dirty="0"/>
              <a:t>surgical 3</a:t>
            </a:r>
            <a:r>
              <a:rPr lang="en-US" baseline="30000" dirty="0"/>
              <a:t>rd</a:t>
            </a:r>
            <a:r>
              <a:rPr lang="en-US" dirty="0"/>
              <a:t> nerve palsy </a:t>
            </a:r>
          </a:p>
          <a:p>
            <a:pPr marL="914400" lvl="1" indent="-457200">
              <a:buFont typeface="+mj-lt"/>
              <a:buAutoNum type="alphaLcPeriod"/>
            </a:pPr>
            <a:r>
              <a:rPr lang="en-US" dirty="0"/>
              <a:t>Horner’s syndrome</a:t>
            </a:r>
          </a:p>
          <a:p>
            <a:pPr marL="914400" lvl="1" indent="-457200">
              <a:buFont typeface="+mj-lt"/>
              <a:buAutoNum type="alphaLcPeriod"/>
            </a:pPr>
            <a:r>
              <a:rPr lang="en-US" dirty="0"/>
              <a:t>Trochlear nerve palsy </a:t>
            </a:r>
          </a:p>
          <a:p>
            <a:pPr marL="914400" lvl="1" indent="-457200">
              <a:buFont typeface="+mj-lt"/>
              <a:buAutoNum type="alphaLcPeriod"/>
            </a:pPr>
            <a:r>
              <a:rPr lang="en-US" dirty="0"/>
              <a:t>Abducens nerve palsy </a:t>
            </a:r>
          </a:p>
        </p:txBody>
      </p:sp>
      <p:sp>
        <p:nvSpPr>
          <p:cNvPr id="5" name="TextBox 4">
            <a:extLst>
              <a:ext uri="{FF2B5EF4-FFF2-40B4-BE49-F238E27FC236}">
                <a16:creationId xmlns:a16="http://schemas.microsoft.com/office/drawing/2014/main" id="{D711F671-1BB7-2137-064C-B42704B96FEB}"/>
              </a:ext>
            </a:extLst>
          </p:cNvPr>
          <p:cNvSpPr txBox="1"/>
          <p:nvPr/>
        </p:nvSpPr>
        <p:spPr>
          <a:xfrm>
            <a:off x="10921042" y="-4207"/>
            <a:ext cx="1270958"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grpSp>
        <p:nvGrpSpPr>
          <p:cNvPr id="17" name="Group 16">
            <a:extLst>
              <a:ext uri="{FF2B5EF4-FFF2-40B4-BE49-F238E27FC236}">
                <a16:creationId xmlns:a16="http://schemas.microsoft.com/office/drawing/2014/main" id="{32CD2555-004F-C976-6A9D-E46C029688F6}"/>
              </a:ext>
            </a:extLst>
          </p:cNvPr>
          <p:cNvGrpSpPr/>
          <p:nvPr/>
        </p:nvGrpSpPr>
        <p:grpSpPr>
          <a:xfrm>
            <a:off x="7020544" y="1305025"/>
            <a:ext cx="4333256" cy="2427219"/>
            <a:chOff x="7020544" y="1305025"/>
            <a:chExt cx="4333256" cy="2427219"/>
          </a:xfrm>
        </p:grpSpPr>
        <p:pic>
          <p:nvPicPr>
            <p:cNvPr id="11" name="Picture 2">
              <a:extLst>
                <a:ext uri="{FF2B5EF4-FFF2-40B4-BE49-F238E27FC236}">
                  <a16:creationId xmlns:a16="http://schemas.microsoft.com/office/drawing/2014/main" id="{55F0C0C8-6F12-6B0C-F1AC-CFE6113079AB}"/>
                </a:ext>
              </a:extLst>
            </p:cNvPr>
            <p:cNvPicPr>
              <a:picLocks noChangeAspect="1" noChangeArrowheads="1"/>
            </p:cNvPicPr>
            <p:nvPr/>
          </p:nvPicPr>
          <p:blipFill>
            <a:blip r:embed="rId2"/>
            <a:srcRect/>
            <a:stretch>
              <a:fillRect/>
            </a:stretch>
          </p:blipFill>
          <p:spPr bwMode="auto">
            <a:xfrm>
              <a:off x="7020544" y="1305025"/>
              <a:ext cx="4333256" cy="242721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BDD03660-D627-B33D-87DA-F8EC945687DD}"/>
                </a:ext>
              </a:extLst>
            </p:cNvPr>
            <p:cNvSpPr txBox="1"/>
            <p:nvPr/>
          </p:nvSpPr>
          <p:spPr>
            <a:xfrm>
              <a:off x="7020544" y="1305025"/>
              <a:ext cx="402674" cy="523220"/>
            </a:xfrm>
            <a:prstGeom prst="rect">
              <a:avLst/>
            </a:prstGeom>
            <a:solidFill>
              <a:schemeClr val="bg1"/>
            </a:solidFill>
          </p:spPr>
          <p:txBody>
            <a:bodyPr wrap="none" rtlCol="0">
              <a:spAutoFit/>
            </a:bodyPr>
            <a:lstStyle/>
            <a:p>
              <a:r>
                <a:rPr lang="en-US" sz="2800" b="1" dirty="0"/>
                <a:t>A</a:t>
              </a:r>
            </a:p>
          </p:txBody>
        </p:sp>
      </p:grpSp>
      <p:grpSp>
        <p:nvGrpSpPr>
          <p:cNvPr id="18" name="Group 17">
            <a:extLst>
              <a:ext uri="{FF2B5EF4-FFF2-40B4-BE49-F238E27FC236}">
                <a16:creationId xmlns:a16="http://schemas.microsoft.com/office/drawing/2014/main" id="{D45EC9B2-158E-C12F-25C7-EDEEA9BAF61C}"/>
              </a:ext>
            </a:extLst>
          </p:cNvPr>
          <p:cNvGrpSpPr/>
          <p:nvPr/>
        </p:nvGrpSpPr>
        <p:grpSpPr>
          <a:xfrm>
            <a:off x="7020544" y="3749746"/>
            <a:ext cx="4333256" cy="2427218"/>
            <a:chOff x="7020544" y="3749746"/>
            <a:chExt cx="4333256" cy="2427218"/>
          </a:xfrm>
        </p:grpSpPr>
        <p:pic>
          <p:nvPicPr>
            <p:cNvPr id="13" name="Content Placeholder 4">
              <a:extLst>
                <a:ext uri="{FF2B5EF4-FFF2-40B4-BE49-F238E27FC236}">
                  <a16:creationId xmlns:a16="http://schemas.microsoft.com/office/drawing/2014/main" id="{4B8FBE30-A4BB-FA2C-37E5-7E6C5B4405B2}"/>
                </a:ext>
              </a:extLst>
            </p:cNvPr>
            <p:cNvPicPr>
              <a:picLocks noChangeAspect="1"/>
            </p:cNvPicPr>
            <p:nvPr/>
          </p:nvPicPr>
          <p:blipFill>
            <a:blip r:embed="rId3"/>
            <a:stretch>
              <a:fillRect/>
            </a:stretch>
          </p:blipFill>
          <p:spPr>
            <a:xfrm>
              <a:off x="7020544" y="3749746"/>
              <a:ext cx="4333256" cy="2427218"/>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AACF7514-BF46-E69E-7616-ED98182D5B71}"/>
                </a:ext>
              </a:extLst>
            </p:cNvPr>
            <p:cNvSpPr txBox="1"/>
            <p:nvPr/>
          </p:nvSpPr>
          <p:spPr>
            <a:xfrm>
              <a:off x="7020544" y="3754224"/>
              <a:ext cx="386644" cy="523220"/>
            </a:xfrm>
            <a:prstGeom prst="rect">
              <a:avLst/>
            </a:prstGeom>
            <a:solidFill>
              <a:schemeClr val="bg1"/>
            </a:solidFill>
          </p:spPr>
          <p:txBody>
            <a:bodyPr wrap="none" rtlCol="0">
              <a:spAutoFit/>
            </a:bodyPr>
            <a:lstStyle/>
            <a:p>
              <a:r>
                <a:rPr lang="en-US" sz="2800" b="1" dirty="0"/>
                <a:t>B</a:t>
              </a:r>
            </a:p>
          </p:txBody>
        </p:sp>
      </p:grpSp>
      <p:sp>
        <p:nvSpPr>
          <p:cNvPr id="4" name="TextBox 3">
            <a:extLst>
              <a:ext uri="{FF2B5EF4-FFF2-40B4-BE49-F238E27FC236}">
                <a16:creationId xmlns:a16="http://schemas.microsoft.com/office/drawing/2014/main" id="{0596CCAA-9714-0580-F5F0-4EE9D7CA577A}"/>
              </a:ext>
            </a:extLst>
          </p:cNvPr>
          <p:cNvSpPr txBox="1"/>
          <p:nvPr/>
        </p:nvSpPr>
        <p:spPr>
          <a:xfrm>
            <a:off x="46655" y="284890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82515CB3-101E-499A-6C57-C36278DEFA48}"/>
              </a:ext>
            </a:extLst>
          </p:cNvPr>
          <p:cNvSpPr txBox="1"/>
          <p:nvPr/>
        </p:nvSpPr>
        <p:spPr>
          <a:xfrm>
            <a:off x="46655" y="136515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41862758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BDE7-4004-1537-F1E1-3340952614C4}"/>
              </a:ext>
            </a:extLst>
          </p:cNvPr>
          <p:cNvSpPr>
            <a:spLocks noGrp="1"/>
          </p:cNvSpPr>
          <p:nvPr>
            <p:ph type="title"/>
          </p:nvPr>
        </p:nvSpPr>
        <p:spPr/>
        <p:txBody>
          <a:bodyPr/>
          <a:lstStyle/>
          <a:p>
            <a:r>
              <a:rPr lang="en-US" dirty="0"/>
              <a:t>MCQ – 3</a:t>
            </a:r>
            <a:r>
              <a:rPr lang="en-US" baseline="30000" dirty="0"/>
              <a:t>rd </a:t>
            </a:r>
            <a:r>
              <a:rPr lang="en-US" dirty="0"/>
              <a:t>nerve</a:t>
            </a:r>
          </a:p>
        </p:txBody>
      </p:sp>
      <p:sp>
        <p:nvSpPr>
          <p:cNvPr id="3" name="Content Placeholder 2">
            <a:extLst>
              <a:ext uri="{FF2B5EF4-FFF2-40B4-BE49-F238E27FC236}">
                <a16:creationId xmlns:a16="http://schemas.microsoft.com/office/drawing/2014/main" id="{E58A4D8B-358D-53A4-E5C1-7AEC7BA21BB8}"/>
              </a:ext>
            </a:extLst>
          </p:cNvPr>
          <p:cNvSpPr>
            <a:spLocks noGrp="1"/>
          </p:cNvSpPr>
          <p:nvPr>
            <p:ph idx="1"/>
          </p:nvPr>
        </p:nvSpPr>
        <p:spPr/>
        <p:txBody>
          <a:bodyPr>
            <a:normAutofit lnSpcReduction="10000"/>
          </a:bodyPr>
          <a:lstStyle/>
          <a:p>
            <a:r>
              <a:rPr lang="en-US" b="1" dirty="0"/>
              <a:t>A patient was found to have right </a:t>
            </a:r>
            <a:r>
              <a:rPr lang="en-US" b="1" u="sng" dirty="0"/>
              <a:t>relative</a:t>
            </a:r>
            <a:r>
              <a:rPr lang="en-US" b="1" dirty="0"/>
              <a:t> afferent pupillary defect. Which of the following is true ? </a:t>
            </a:r>
          </a:p>
          <a:p>
            <a:pPr marL="914400" lvl="1" indent="-457200">
              <a:buFont typeface="+mj-lt"/>
              <a:buAutoNum type="alphaLcPeriod"/>
            </a:pPr>
            <a:r>
              <a:rPr lang="en-US" dirty="0"/>
              <a:t>Right complete optic nerve injury</a:t>
            </a:r>
          </a:p>
          <a:p>
            <a:pPr marL="914400" lvl="1" indent="-457200">
              <a:buFont typeface="+mj-lt"/>
              <a:buAutoNum type="alphaLcPeriod"/>
            </a:pPr>
            <a:r>
              <a:rPr lang="en-US" dirty="0">
                <a:solidFill>
                  <a:srgbClr val="FF0000"/>
                </a:solidFill>
              </a:rPr>
              <a:t>Right partial optic nerve injury</a:t>
            </a:r>
          </a:p>
          <a:p>
            <a:pPr marL="914400" lvl="1" indent="-457200">
              <a:buFont typeface="+mj-lt"/>
              <a:buAutoNum type="alphaLcPeriod"/>
            </a:pPr>
            <a:r>
              <a:rPr lang="en-US" dirty="0"/>
              <a:t>Right complete oculomotor nerve injury </a:t>
            </a:r>
          </a:p>
          <a:p>
            <a:pPr marL="914400" lvl="1" indent="-457200">
              <a:buFont typeface="+mj-lt"/>
              <a:buAutoNum type="alphaLcPeriod"/>
            </a:pPr>
            <a:r>
              <a:rPr lang="en-US" dirty="0"/>
              <a:t>Right partial oculomotor nerve injury </a:t>
            </a:r>
          </a:p>
          <a:p>
            <a:pPr marL="914400" lvl="1" indent="-457200">
              <a:buFont typeface="+mj-lt"/>
              <a:buAutoNum type="alphaLcPeriod"/>
            </a:pPr>
            <a:r>
              <a:rPr lang="en-US" dirty="0"/>
              <a:t>None of the above correctly describe the patient finding</a:t>
            </a:r>
          </a:p>
          <a:p>
            <a:r>
              <a:rPr lang="en-US" b="1" dirty="0"/>
              <a:t>3</a:t>
            </a:r>
            <a:r>
              <a:rPr lang="en-US" b="1" baseline="30000" dirty="0"/>
              <a:t>rd</a:t>
            </a:r>
            <a:r>
              <a:rPr lang="en-US" b="1" dirty="0"/>
              <a:t> nerve examination may include all of the following except ?</a:t>
            </a:r>
          </a:p>
          <a:p>
            <a:pPr marL="914400" lvl="1" indent="-457200">
              <a:buFont typeface="+mj-lt"/>
              <a:buAutoNum type="alphaLcPeriod"/>
            </a:pPr>
            <a:r>
              <a:rPr lang="en-US" dirty="0"/>
              <a:t>Ptosis assessment</a:t>
            </a:r>
          </a:p>
          <a:p>
            <a:pPr marL="914400" lvl="1" indent="-457200">
              <a:buFont typeface="+mj-lt"/>
              <a:buAutoNum type="alphaLcPeriod"/>
            </a:pPr>
            <a:r>
              <a:rPr lang="en-US" dirty="0"/>
              <a:t>Pupillary light reflex</a:t>
            </a:r>
          </a:p>
          <a:p>
            <a:pPr marL="914400" lvl="1" indent="-457200">
              <a:buFont typeface="+mj-lt"/>
              <a:buAutoNum type="alphaLcPeriod"/>
            </a:pPr>
            <a:r>
              <a:rPr lang="en-US" dirty="0"/>
              <a:t>Accommodation reflex</a:t>
            </a:r>
          </a:p>
          <a:p>
            <a:pPr marL="914400" lvl="1" indent="-457200">
              <a:buFont typeface="+mj-lt"/>
              <a:buAutoNum type="alphaLcPeriod"/>
            </a:pPr>
            <a:r>
              <a:rPr lang="en-US" dirty="0">
                <a:solidFill>
                  <a:srgbClr val="FF0000"/>
                </a:solidFill>
              </a:rPr>
              <a:t>Corneal reflex</a:t>
            </a:r>
          </a:p>
          <a:p>
            <a:pPr marL="914400" lvl="1" indent="-457200">
              <a:buFont typeface="+mj-lt"/>
              <a:buAutoNum type="alphaLcPeriod"/>
            </a:pPr>
            <a:r>
              <a:rPr lang="en-US" dirty="0"/>
              <a:t>Eye movements examination </a:t>
            </a:r>
          </a:p>
        </p:txBody>
      </p:sp>
      <p:sp>
        <p:nvSpPr>
          <p:cNvPr id="7" name="TextBox 6">
            <a:extLst>
              <a:ext uri="{FF2B5EF4-FFF2-40B4-BE49-F238E27FC236}">
                <a16:creationId xmlns:a16="http://schemas.microsoft.com/office/drawing/2014/main" id="{FF07F16A-5017-A842-CD31-39A70960BAF5}"/>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9" name="TextBox 8">
            <a:extLst>
              <a:ext uri="{FF2B5EF4-FFF2-40B4-BE49-F238E27FC236}">
                <a16:creationId xmlns:a16="http://schemas.microsoft.com/office/drawing/2014/main" id="{CD8CE49D-6EA1-85D0-73F2-5277F9ACA072}"/>
              </a:ext>
            </a:extLst>
          </p:cNvPr>
          <p:cNvSpPr txBox="1"/>
          <p:nvPr/>
        </p:nvSpPr>
        <p:spPr>
          <a:xfrm>
            <a:off x="46655" y="1339280"/>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4178A157-DB30-E095-ABE6-DEC22E788BAC}"/>
              </a:ext>
            </a:extLst>
          </p:cNvPr>
          <p:cNvSpPr txBox="1"/>
          <p:nvPr/>
        </p:nvSpPr>
        <p:spPr>
          <a:xfrm>
            <a:off x="46655" y="392619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8682244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F705-60A0-F4D3-4C69-CEDFB76E419C}"/>
              </a:ext>
            </a:extLst>
          </p:cNvPr>
          <p:cNvSpPr>
            <a:spLocks noGrp="1"/>
          </p:cNvSpPr>
          <p:nvPr>
            <p:ph type="title"/>
          </p:nvPr>
        </p:nvSpPr>
        <p:spPr/>
        <p:txBody>
          <a:bodyPr/>
          <a:lstStyle/>
          <a:p>
            <a:r>
              <a:rPr lang="en-US" dirty="0"/>
              <a:t>MCQ – 3</a:t>
            </a:r>
            <a:r>
              <a:rPr lang="en-US" baseline="30000" dirty="0"/>
              <a:t>rd </a:t>
            </a:r>
            <a:r>
              <a:rPr lang="en-US" dirty="0"/>
              <a:t>nerve </a:t>
            </a:r>
            <a:r>
              <a:rPr lang="en-US" sz="3200" dirty="0"/>
              <a:t>(continued)</a:t>
            </a:r>
            <a:endParaRPr lang="en-US" dirty="0"/>
          </a:p>
        </p:txBody>
      </p:sp>
      <p:sp>
        <p:nvSpPr>
          <p:cNvPr id="3" name="Content Placeholder 2">
            <a:extLst>
              <a:ext uri="{FF2B5EF4-FFF2-40B4-BE49-F238E27FC236}">
                <a16:creationId xmlns:a16="http://schemas.microsoft.com/office/drawing/2014/main" id="{35828054-91D3-2F8F-BF8E-0EBC792649E5}"/>
              </a:ext>
            </a:extLst>
          </p:cNvPr>
          <p:cNvSpPr>
            <a:spLocks noGrp="1"/>
          </p:cNvSpPr>
          <p:nvPr>
            <p:ph idx="1"/>
          </p:nvPr>
        </p:nvSpPr>
        <p:spPr/>
        <p:txBody>
          <a:bodyPr/>
          <a:lstStyle/>
          <a:p>
            <a:r>
              <a:rPr lang="en-US" b="1" dirty="0"/>
              <a:t>Medical third nerve palsy can be distinguished from surgical third palsy by</a:t>
            </a:r>
            <a:r>
              <a:rPr lang="ar-JO" b="1" dirty="0"/>
              <a:t> </a:t>
            </a:r>
            <a:r>
              <a:rPr lang="en-US" b="1" dirty="0"/>
              <a:t>?</a:t>
            </a:r>
          </a:p>
          <a:p>
            <a:pPr marL="914400" lvl="1" indent="-457200">
              <a:buFont typeface="+mj-lt"/>
              <a:buAutoNum type="alphaLcPeriod"/>
            </a:pPr>
            <a:r>
              <a:rPr lang="en-US" dirty="0"/>
              <a:t>Ptosis </a:t>
            </a:r>
          </a:p>
          <a:p>
            <a:pPr marL="914400" lvl="1" indent="-457200">
              <a:buFont typeface="+mj-lt"/>
              <a:buAutoNum type="alphaLcPeriod"/>
            </a:pPr>
            <a:r>
              <a:rPr lang="en-US" dirty="0"/>
              <a:t>The affected eye is down and out position </a:t>
            </a:r>
          </a:p>
          <a:p>
            <a:pPr marL="914400" lvl="1" indent="-457200">
              <a:buFont typeface="+mj-lt"/>
              <a:buAutoNum type="alphaLcPeriod"/>
            </a:pPr>
            <a:r>
              <a:rPr lang="en-US" dirty="0">
                <a:solidFill>
                  <a:srgbClr val="FF0000"/>
                </a:solidFill>
              </a:rPr>
              <a:t>Preserved pupillary reflex </a:t>
            </a:r>
          </a:p>
          <a:p>
            <a:pPr marL="914400" lvl="1" indent="-457200">
              <a:buFont typeface="+mj-lt"/>
              <a:buAutoNum type="alphaLcPeriod"/>
            </a:pPr>
            <a:r>
              <a:rPr lang="en-US" dirty="0"/>
              <a:t>Dilated pupils </a:t>
            </a:r>
          </a:p>
          <a:p>
            <a:pPr marL="914400" lvl="1" indent="-457200">
              <a:buFont typeface="+mj-lt"/>
              <a:buAutoNum type="alphaLcPeriod"/>
            </a:pPr>
            <a:r>
              <a:rPr lang="en-US" dirty="0"/>
              <a:t>Presence of other chronic diseases</a:t>
            </a:r>
          </a:p>
        </p:txBody>
      </p:sp>
      <p:sp>
        <p:nvSpPr>
          <p:cNvPr id="5" name="TextBox 4">
            <a:extLst>
              <a:ext uri="{FF2B5EF4-FFF2-40B4-BE49-F238E27FC236}">
                <a16:creationId xmlns:a16="http://schemas.microsoft.com/office/drawing/2014/main" id="{DDBA09F3-2104-BF2A-DD49-575D3568BD25}"/>
              </a:ext>
            </a:extLst>
          </p:cNvPr>
          <p:cNvSpPr txBox="1"/>
          <p:nvPr/>
        </p:nvSpPr>
        <p:spPr>
          <a:xfrm>
            <a:off x="46655" y="133928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2C3310B2-B9F2-6500-3AA8-3CD0A2F3D8E1}"/>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Tree>
    <p:extLst>
      <p:ext uri="{BB962C8B-B14F-4D97-AF65-F5344CB8AC3E}">
        <p14:creationId xmlns:p14="http://schemas.microsoft.com/office/powerpoint/2010/main" val="35448593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369A-CFD5-F527-983A-094115CD2ECD}"/>
              </a:ext>
            </a:extLst>
          </p:cNvPr>
          <p:cNvSpPr>
            <a:spLocks noGrp="1"/>
          </p:cNvSpPr>
          <p:nvPr>
            <p:ph type="title"/>
          </p:nvPr>
        </p:nvSpPr>
        <p:spPr/>
        <p:txBody>
          <a:bodyPr/>
          <a:lstStyle/>
          <a:p>
            <a:r>
              <a:rPr lang="en-US" dirty="0"/>
              <a:t>4</a:t>
            </a:r>
            <a:r>
              <a:rPr lang="en-US" baseline="30000" dirty="0"/>
              <a:t>th</a:t>
            </a:r>
            <a:r>
              <a:rPr lang="en-US" dirty="0"/>
              <a:t> nerve</a:t>
            </a:r>
          </a:p>
        </p:txBody>
      </p:sp>
      <p:sp>
        <p:nvSpPr>
          <p:cNvPr id="3" name="Content Placeholder 2">
            <a:extLst>
              <a:ext uri="{FF2B5EF4-FFF2-40B4-BE49-F238E27FC236}">
                <a16:creationId xmlns:a16="http://schemas.microsoft.com/office/drawing/2014/main" id="{535E4E4C-F378-B328-461D-C5F25F49A322}"/>
              </a:ext>
            </a:extLst>
          </p:cNvPr>
          <p:cNvSpPr>
            <a:spLocks noGrp="1"/>
          </p:cNvSpPr>
          <p:nvPr>
            <p:ph idx="1"/>
          </p:nvPr>
        </p:nvSpPr>
        <p:spPr>
          <a:xfrm>
            <a:off x="838200" y="1305026"/>
            <a:ext cx="5936603" cy="3910786"/>
          </a:xfrm>
        </p:spPr>
        <p:txBody>
          <a:bodyPr/>
          <a:lstStyle/>
          <a:p>
            <a:r>
              <a:rPr lang="en-US" dirty="0"/>
              <a:t>Smallest cranial nerve</a:t>
            </a:r>
          </a:p>
          <a:p>
            <a:r>
              <a:rPr lang="en-US" dirty="0"/>
              <a:t>Supplies the superior oblique muscle</a:t>
            </a:r>
          </a:p>
          <a:p>
            <a:r>
              <a:rPr lang="en-US" b="1" dirty="0"/>
              <a:t>Palsy symptoms</a:t>
            </a:r>
            <a:r>
              <a:rPr lang="en-US" dirty="0"/>
              <a:t>:</a:t>
            </a:r>
          </a:p>
          <a:p>
            <a:pPr lvl="1"/>
            <a:r>
              <a:rPr lang="en-US" dirty="0"/>
              <a:t>Diplopia</a:t>
            </a:r>
          </a:p>
          <a:p>
            <a:pPr lvl="1"/>
            <a:r>
              <a:rPr lang="en-US" dirty="0"/>
              <a:t>Eye tilted outward </a:t>
            </a:r>
          </a:p>
          <a:p>
            <a:pPr lvl="1"/>
            <a:r>
              <a:rPr lang="en-US" dirty="0"/>
              <a:t>Unable to look down/in (stairs, reading)</a:t>
            </a:r>
          </a:p>
          <a:p>
            <a:pPr lvl="1"/>
            <a:r>
              <a:rPr lang="en-US" dirty="0"/>
              <a:t>Head tilting away from affected side (to compensate) </a:t>
            </a:r>
          </a:p>
        </p:txBody>
      </p:sp>
      <p:sp>
        <p:nvSpPr>
          <p:cNvPr id="5" name="TextBox 4">
            <a:extLst>
              <a:ext uri="{FF2B5EF4-FFF2-40B4-BE49-F238E27FC236}">
                <a16:creationId xmlns:a16="http://schemas.microsoft.com/office/drawing/2014/main" id="{3E5CE924-6FEA-2C6F-EF54-74D39133881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7" name="Picture 2" descr="Image result for trochlear nerve lesion">
            <a:extLst>
              <a:ext uri="{FF2B5EF4-FFF2-40B4-BE49-F238E27FC236}">
                <a16:creationId xmlns:a16="http://schemas.microsoft.com/office/drawing/2014/main" id="{419C7D81-4FAF-38C9-7553-3D461976C2F8}"/>
              </a:ext>
            </a:extLst>
          </p:cNvPr>
          <p:cNvPicPr>
            <a:picLocks noChangeAspect="1" noChangeArrowheads="1"/>
          </p:cNvPicPr>
          <p:nvPr/>
        </p:nvPicPr>
        <p:blipFill>
          <a:blip r:embed="rId2"/>
          <a:srcRect/>
          <a:stretch>
            <a:fillRect/>
          </a:stretch>
        </p:blipFill>
        <p:spPr bwMode="auto">
          <a:xfrm>
            <a:off x="6750760" y="1305026"/>
            <a:ext cx="4603039" cy="3910786"/>
          </a:xfrm>
          <a:prstGeom prst="rect">
            <a:avLst/>
          </a:prstGeom>
          <a:ln>
            <a:noFill/>
          </a:ln>
          <a:effectLst>
            <a:outerShdw blurRad="292100" dist="139700" dir="2700000" algn="tl" rotWithShape="0">
              <a:srgbClr val="333333">
                <a:alpha val="65000"/>
              </a:srgbClr>
            </a:outerShdw>
          </a:effectLst>
        </p:spPr>
      </p:pic>
      <p:cxnSp>
        <p:nvCxnSpPr>
          <p:cNvPr id="9" name="Straight Connector 8">
            <a:extLst>
              <a:ext uri="{FF2B5EF4-FFF2-40B4-BE49-F238E27FC236}">
                <a16:creationId xmlns:a16="http://schemas.microsoft.com/office/drawing/2014/main" id="{87667EB5-BDEB-30C0-6C50-4A8C8DA136D1}"/>
              </a:ext>
            </a:extLst>
          </p:cNvPr>
          <p:cNvCxnSpPr/>
          <p:nvPr/>
        </p:nvCxnSpPr>
        <p:spPr>
          <a:xfrm>
            <a:off x="6867331" y="2248678"/>
            <a:ext cx="4413379"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0454A44-E8C6-9296-DA50-9AC8F77DEE71}"/>
              </a:ext>
            </a:extLst>
          </p:cNvPr>
          <p:cNvSpPr txBox="1"/>
          <p:nvPr/>
        </p:nvSpPr>
        <p:spPr>
          <a:xfrm>
            <a:off x="8415726" y="1879346"/>
            <a:ext cx="1297150" cy="369332"/>
          </a:xfrm>
          <a:prstGeom prst="rect">
            <a:avLst/>
          </a:prstGeom>
          <a:noFill/>
        </p:spPr>
        <p:txBody>
          <a:bodyPr wrap="none" rtlCol="0">
            <a:spAutoFit/>
          </a:bodyPr>
          <a:lstStyle/>
          <a:p>
            <a:r>
              <a:rPr lang="en-US" b="1" dirty="0">
                <a:solidFill>
                  <a:schemeClr val="bg1"/>
                </a:solidFill>
              </a:rPr>
              <a:t>Head tilting</a:t>
            </a:r>
          </a:p>
        </p:txBody>
      </p:sp>
    </p:spTree>
    <p:extLst>
      <p:ext uri="{BB962C8B-B14F-4D97-AF65-F5344CB8AC3E}">
        <p14:creationId xmlns:p14="http://schemas.microsoft.com/office/powerpoint/2010/main" val="819150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49B1-AF0E-109B-1023-69BFF7738982}"/>
              </a:ext>
            </a:extLst>
          </p:cNvPr>
          <p:cNvSpPr>
            <a:spLocks noGrp="1"/>
          </p:cNvSpPr>
          <p:nvPr>
            <p:ph type="title"/>
          </p:nvPr>
        </p:nvSpPr>
        <p:spPr/>
        <p:txBody>
          <a:bodyPr/>
          <a:lstStyle/>
          <a:p>
            <a:r>
              <a:rPr lang="en-US" dirty="0"/>
              <a:t>MCQ – Syncope V.s. epilepsy</a:t>
            </a:r>
          </a:p>
        </p:txBody>
      </p:sp>
      <p:sp>
        <p:nvSpPr>
          <p:cNvPr id="3" name="Content Placeholder 2">
            <a:extLst>
              <a:ext uri="{FF2B5EF4-FFF2-40B4-BE49-F238E27FC236}">
                <a16:creationId xmlns:a16="http://schemas.microsoft.com/office/drawing/2014/main" id="{81DFEBF4-E1B0-7E9F-4D80-074E59E7906B}"/>
              </a:ext>
            </a:extLst>
          </p:cNvPr>
          <p:cNvSpPr>
            <a:spLocks noGrp="1"/>
          </p:cNvSpPr>
          <p:nvPr>
            <p:ph idx="1"/>
          </p:nvPr>
        </p:nvSpPr>
        <p:spPr>
          <a:xfrm>
            <a:off x="838200" y="1286364"/>
            <a:ext cx="10515600" cy="4937760"/>
          </a:xfrm>
        </p:spPr>
        <p:txBody>
          <a:bodyPr>
            <a:normAutofit/>
          </a:bodyPr>
          <a:lstStyle/>
          <a:p>
            <a:r>
              <a:rPr lang="en-US" b="1" dirty="0"/>
              <a:t>Syncope is different from epilepsy in that:</a:t>
            </a:r>
          </a:p>
          <a:p>
            <a:pPr marL="914400" lvl="1" indent="-457200">
              <a:buFont typeface="+mj-lt"/>
              <a:buAutoNum type="alphaLcPeriod"/>
            </a:pPr>
            <a:r>
              <a:rPr lang="en-US" dirty="0"/>
              <a:t>Syncope is not associated with any warning signs</a:t>
            </a:r>
          </a:p>
          <a:p>
            <a:pPr marL="914400" lvl="1" indent="-457200">
              <a:buFont typeface="+mj-lt"/>
              <a:buAutoNum type="alphaLcPeriod"/>
            </a:pPr>
            <a:r>
              <a:rPr lang="en-US" dirty="0"/>
              <a:t>Syncope is not associated with any involuntary movements </a:t>
            </a:r>
          </a:p>
          <a:p>
            <a:pPr marL="914400" lvl="1" indent="-457200">
              <a:buFont typeface="+mj-lt"/>
              <a:buAutoNum type="alphaLcPeriod"/>
            </a:pPr>
            <a:r>
              <a:rPr lang="en-US" dirty="0"/>
              <a:t>Syncope never occurs in sitting position</a:t>
            </a:r>
          </a:p>
          <a:p>
            <a:pPr marL="914400" lvl="1" indent="-457200">
              <a:buFont typeface="+mj-lt"/>
              <a:buAutoNum type="alphaLcPeriod"/>
            </a:pPr>
            <a:r>
              <a:rPr lang="en-US" dirty="0">
                <a:solidFill>
                  <a:srgbClr val="FF0000"/>
                </a:solidFill>
              </a:rPr>
              <a:t>Syncope is usually associated with brief post ictal symptoms </a:t>
            </a:r>
          </a:p>
          <a:p>
            <a:pPr marL="914400" lvl="1" indent="-457200">
              <a:buFont typeface="+mj-lt"/>
              <a:buAutoNum type="alphaLcPeriod"/>
            </a:pPr>
            <a:r>
              <a:rPr lang="en-US" dirty="0"/>
              <a:t>Syncope has no complete loss of consciousness</a:t>
            </a:r>
          </a:p>
          <a:p>
            <a:r>
              <a:rPr lang="en-US" b="1" dirty="0"/>
              <a:t>Syncope is different from epilepsy in that:</a:t>
            </a:r>
          </a:p>
          <a:p>
            <a:pPr marL="914400" lvl="1" indent="-457200">
              <a:buFont typeface="+mj-lt"/>
              <a:buAutoNum type="alphaLcPeriod"/>
            </a:pPr>
            <a:r>
              <a:rPr lang="en-US" dirty="0"/>
              <a:t>Syncope is not associated with any warning signs</a:t>
            </a:r>
          </a:p>
          <a:p>
            <a:pPr marL="914400" lvl="1" indent="-457200">
              <a:buFont typeface="+mj-lt"/>
              <a:buAutoNum type="alphaLcPeriod"/>
            </a:pPr>
            <a:r>
              <a:rPr lang="en-US" dirty="0"/>
              <a:t>Syncope is not associated with any involuntary movements </a:t>
            </a:r>
          </a:p>
          <a:p>
            <a:pPr marL="914400" lvl="1" indent="-457200">
              <a:buFont typeface="+mj-lt"/>
              <a:buAutoNum type="alphaLcPeriod"/>
            </a:pPr>
            <a:r>
              <a:rPr lang="en-US" dirty="0"/>
              <a:t>Syncope never occurs in sitting position</a:t>
            </a:r>
          </a:p>
          <a:p>
            <a:pPr marL="914400" lvl="1" indent="-457200">
              <a:buFont typeface="+mj-lt"/>
              <a:buAutoNum type="alphaLcPeriod"/>
            </a:pPr>
            <a:r>
              <a:rPr lang="en-US" dirty="0">
                <a:solidFill>
                  <a:srgbClr val="FF0000"/>
                </a:solidFill>
              </a:rPr>
              <a:t>Syncope is usually not associated with prolonged post ictal sleepiness</a:t>
            </a:r>
          </a:p>
          <a:p>
            <a:pPr marL="914400" lvl="1" indent="-457200">
              <a:buFont typeface="+mj-lt"/>
              <a:buAutoNum type="alphaLcPeriod"/>
            </a:pPr>
            <a:r>
              <a:rPr lang="en-US" dirty="0"/>
              <a:t>Syncope has no complete loss of consciousness</a:t>
            </a:r>
          </a:p>
        </p:txBody>
      </p:sp>
      <p:sp>
        <p:nvSpPr>
          <p:cNvPr id="5" name="TextBox 4">
            <a:extLst>
              <a:ext uri="{FF2B5EF4-FFF2-40B4-BE49-F238E27FC236}">
                <a16:creationId xmlns:a16="http://schemas.microsoft.com/office/drawing/2014/main" id="{B79F541D-8356-A070-DCF0-068E48707248}"/>
              </a:ext>
            </a:extLst>
          </p:cNvPr>
          <p:cNvSpPr txBox="1"/>
          <p:nvPr/>
        </p:nvSpPr>
        <p:spPr>
          <a:xfrm>
            <a:off x="11066106" y="-4207"/>
            <a:ext cx="112589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فاينل</a:t>
            </a:r>
            <a:endParaRPr lang="en-US" b="1" dirty="0">
              <a:solidFill>
                <a:srgbClr val="FF0000"/>
              </a:solidFill>
            </a:endParaRPr>
          </a:p>
        </p:txBody>
      </p:sp>
      <p:sp>
        <p:nvSpPr>
          <p:cNvPr id="6" name="TextBox 5">
            <a:extLst>
              <a:ext uri="{FF2B5EF4-FFF2-40B4-BE49-F238E27FC236}">
                <a16:creationId xmlns:a16="http://schemas.microsoft.com/office/drawing/2014/main" id="{4DA5402D-F89B-E95E-6CE4-882704D06D06}"/>
              </a:ext>
            </a:extLst>
          </p:cNvPr>
          <p:cNvSpPr txBox="1"/>
          <p:nvPr/>
        </p:nvSpPr>
        <p:spPr>
          <a:xfrm>
            <a:off x="46655" y="1339280"/>
            <a:ext cx="838200" cy="307777"/>
          </a:xfrm>
          <a:prstGeom prst="rect">
            <a:avLst/>
          </a:prstGeom>
          <a:noFill/>
          <a:ln>
            <a:solidFill>
              <a:srgbClr val="FF0000"/>
            </a:solidFill>
          </a:ln>
        </p:spPr>
        <p:txBody>
          <a:bodyPr wrap="square" rtlCol="0">
            <a:spAutoFit/>
          </a:bodyPr>
          <a:lstStyle/>
          <a:p>
            <a:pPr algn="ctr" rtl="1"/>
            <a:r>
              <a:rPr lang="ar-JO" sz="1400" b="1" dirty="0" err="1">
                <a:solidFill>
                  <a:srgbClr val="FF0000"/>
                </a:solidFill>
              </a:rPr>
              <a:t>فاينل</a:t>
            </a:r>
            <a:r>
              <a:rPr lang="ar-JO" sz="1400" b="1" dirty="0">
                <a:solidFill>
                  <a:srgbClr val="FF0000"/>
                </a:solidFill>
              </a:rPr>
              <a:t>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6298BBDD-887E-0BFA-98A7-BEE4F1642F64}"/>
              </a:ext>
            </a:extLst>
          </p:cNvPr>
          <p:cNvSpPr txBox="1"/>
          <p:nvPr/>
        </p:nvSpPr>
        <p:spPr>
          <a:xfrm>
            <a:off x="46655" y="381189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فاينل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5990956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A7206-CF08-E4FE-5528-74E3F44DFF47}"/>
              </a:ext>
            </a:extLst>
          </p:cNvPr>
          <p:cNvSpPr>
            <a:spLocks noGrp="1"/>
          </p:cNvSpPr>
          <p:nvPr>
            <p:ph type="title"/>
          </p:nvPr>
        </p:nvSpPr>
        <p:spPr/>
        <p:txBody>
          <a:bodyPr/>
          <a:lstStyle/>
          <a:p>
            <a:r>
              <a:rPr lang="en-US" dirty="0"/>
              <a:t>4</a:t>
            </a:r>
            <a:r>
              <a:rPr lang="en-US" baseline="30000" dirty="0"/>
              <a:t>th</a:t>
            </a:r>
            <a:r>
              <a:rPr lang="en-US" dirty="0"/>
              <a:t> nerve</a:t>
            </a:r>
          </a:p>
        </p:txBody>
      </p:sp>
      <p:sp>
        <p:nvSpPr>
          <p:cNvPr id="3" name="Content Placeholder 2">
            <a:extLst>
              <a:ext uri="{FF2B5EF4-FFF2-40B4-BE49-F238E27FC236}">
                <a16:creationId xmlns:a16="http://schemas.microsoft.com/office/drawing/2014/main" id="{3A99F165-B8F2-83F2-5B3D-0C50288A7CA4}"/>
              </a:ext>
            </a:extLst>
          </p:cNvPr>
          <p:cNvSpPr>
            <a:spLocks noGrp="1"/>
          </p:cNvSpPr>
          <p:nvPr>
            <p:ph idx="1"/>
          </p:nvPr>
        </p:nvSpPr>
        <p:spPr>
          <a:xfrm>
            <a:off x="838200" y="1305026"/>
            <a:ext cx="5912559" cy="3910786"/>
          </a:xfrm>
        </p:spPr>
        <p:txBody>
          <a:bodyPr/>
          <a:lstStyle/>
          <a:p>
            <a:r>
              <a:rPr lang="en-GB" b="1" dirty="0"/>
              <a:t>The right eye is abnormal, which nerve is affected?</a:t>
            </a:r>
            <a:endParaRPr lang="ar-JO" b="1" dirty="0"/>
          </a:p>
          <a:p>
            <a:pPr lvl="1"/>
            <a:r>
              <a:rPr lang="en-US" dirty="0"/>
              <a:t>Right Trochlear nerve (CN IV) </a:t>
            </a:r>
          </a:p>
          <a:p>
            <a:r>
              <a:rPr lang="en-GB" sz="2800" b="1" dirty="0"/>
              <a:t>Mention one cause of nerve lesion ?</a:t>
            </a:r>
            <a:endParaRPr lang="en-US" b="1" dirty="0"/>
          </a:p>
          <a:p>
            <a:pPr lvl="1"/>
            <a:r>
              <a:rPr lang="en-US" dirty="0"/>
              <a:t>Acquired</a:t>
            </a:r>
          </a:p>
          <a:p>
            <a:pPr lvl="2"/>
            <a:r>
              <a:rPr lang="en-US" dirty="0"/>
              <a:t>Microvascular damage (diabetes, hypertension, arteriosclerosis)</a:t>
            </a:r>
          </a:p>
          <a:p>
            <a:pPr lvl="2"/>
            <a:r>
              <a:rPr lang="en-US" dirty="0"/>
              <a:t>Cavernous sinus thrombosis</a:t>
            </a:r>
          </a:p>
          <a:p>
            <a:pPr lvl="2"/>
            <a:r>
              <a:rPr lang="en-US" dirty="0"/>
              <a:t>Trauma</a:t>
            </a:r>
          </a:p>
          <a:p>
            <a:pPr lvl="1"/>
            <a:r>
              <a:rPr lang="en-US" dirty="0"/>
              <a:t>Congenital: fourth nerve palsy</a:t>
            </a:r>
          </a:p>
        </p:txBody>
      </p:sp>
      <p:pic>
        <p:nvPicPr>
          <p:cNvPr id="5" name="Picture 2" descr="Image result for trochlear nerve lesion">
            <a:extLst>
              <a:ext uri="{FF2B5EF4-FFF2-40B4-BE49-F238E27FC236}">
                <a16:creationId xmlns:a16="http://schemas.microsoft.com/office/drawing/2014/main" id="{7B230803-8ED8-88B1-2AB5-D16235C9AAC9}"/>
              </a:ext>
            </a:extLst>
          </p:cNvPr>
          <p:cNvPicPr>
            <a:picLocks noChangeAspect="1" noChangeArrowheads="1"/>
          </p:cNvPicPr>
          <p:nvPr/>
        </p:nvPicPr>
        <p:blipFill>
          <a:blip r:embed="rId2"/>
          <a:srcRect/>
          <a:stretch>
            <a:fillRect/>
          </a:stretch>
        </p:blipFill>
        <p:spPr bwMode="auto">
          <a:xfrm>
            <a:off x="6750760" y="1305026"/>
            <a:ext cx="4603039" cy="391078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6BA5EAB-B092-163B-3C1C-B8B0A7967EE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0073002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32EA-8A87-AD6B-7EE3-6F6735EA5A54}"/>
              </a:ext>
            </a:extLst>
          </p:cNvPr>
          <p:cNvSpPr>
            <a:spLocks noGrp="1"/>
          </p:cNvSpPr>
          <p:nvPr>
            <p:ph type="title"/>
          </p:nvPr>
        </p:nvSpPr>
        <p:spPr/>
        <p:txBody>
          <a:bodyPr/>
          <a:lstStyle/>
          <a:p>
            <a:r>
              <a:rPr lang="en-US" dirty="0"/>
              <a:t>6</a:t>
            </a:r>
            <a:r>
              <a:rPr lang="en-US" baseline="30000" dirty="0"/>
              <a:t>th</a:t>
            </a:r>
            <a:r>
              <a:rPr lang="en-US" dirty="0"/>
              <a:t> nerve</a:t>
            </a:r>
          </a:p>
        </p:txBody>
      </p:sp>
      <p:sp>
        <p:nvSpPr>
          <p:cNvPr id="3" name="Content Placeholder 2">
            <a:extLst>
              <a:ext uri="{FF2B5EF4-FFF2-40B4-BE49-F238E27FC236}">
                <a16:creationId xmlns:a16="http://schemas.microsoft.com/office/drawing/2014/main" id="{7D81E9B5-E96A-B1A9-512E-F0533A95697A}"/>
              </a:ext>
            </a:extLst>
          </p:cNvPr>
          <p:cNvSpPr>
            <a:spLocks noGrp="1"/>
          </p:cNvSpPr>
          <p:nvPr>
            <p:ph idx="1"/>
          </p:nvPr>
        </p:nvSpPr>
        <p:spPr>
          <a:xfrm>
            <a:off x="838200" y="1305026"/>
            <a:ext cx="6281057" cy="4871938"/>
          </a:xfrm>
        </p:spPr>
        <p:txBody>
          <a:bodyPr/>
          <a:lstStyle/>
          <a:p>
            <a:pPr>
              <a:buFont typeface="Wingdings" panose="05000000000000000000" pitchFamily="2" charset="2"/>
              <a:buChar char="Ø"/>
            </a:pPr>
            <a:r>
              <a:rPr lang="en-US" sz="2600" dirty="0"/>
              <a:t>The patient was asked to look to the right</a:t>
            </a:r>
            <a:endParaRPr lang="ar-JO" sz="2600" dirty="0"/>
          </a:p>
          <a:p>
            <a:r>
              <a:rPr lang="en-US" b="1" dirty="0"/>
              <a:t>Which nerve is affected and on which side?</a:t>
            </a:r>
          </a:p>
          <a:p>
            <a:pPr lvl="1"/>
            <a:r>
              <a:rPr lang="en-US" dirty="0"/>
              <a:t>Right abducent nerve</a:t>
            </a:r>
          </a:p>
          <a:p>
            <a:r>
              <a:rPr lang="en-US" b="1" dirty="0">
                <a:solidFill>
                  <a:srgbClr val="0070C0"/>
                </a:solidFill>
              </a:rPr>
              <a:t>Which muscle or group of muscles are affected ?</a:t>
            </a:r>
          </a:p>
          <a:p>
            <a:pPr lvl="1"/>
            <a:r>
              <a:rPr lang="en-US" dirty="0">
                <a:solidFill>
                  <a:srgbClr val="0070C0"/>
                </a:solidFill>
              </a:rPr>
              <a:t>Right lateral rectus</a:t>
            </a:r>
          </a:p>
          <a:p>
            <a:r>
              <a:rPr lang="en-US" b="1" dirty="0">
                <a:solidFill>
                  <a:srgbClr val="0070C0"/>
                </a:solidFill>
              </a:rPr>
              <a:t>Palsy symptoms</a:t>
            </a:r>
            <a:r>
              <a:rPr lang="en-US" dirty="0">
                <a:solidFill>
                  <a:srgbClr val="0070C0"/>
                </a:solidFill>
              </a:rPr>
              <a:t>:</a:t>
            </a:r>
          </a:p>
          <a:p>
            <a:pPr lvl="1"/>
            <a:r>
              <a:rPr lang="en-US" dirty="0">
                <a:solidFill>
                  <a:srgbClr val="0070C0"/>
                </a:solidFill>
              </a:rPr>
              <a:t>Diplopia</a:t>
            </a:r>
          </a:p>
          <a:p>
            <a:pPr lvl="1"/>
            <a:r>
              <a:rPr lang="en-US" dirty="0">
                <a:solidFill>
                  <a:srgbClr val="0070C0"/>
                </a:solidFill>
              </a:rPr>
              <a:t>Can’t laterally move (look out) affected eye</a:t>
            </a:r>
          </a:p>
        </p:txBody>
      </p:sp>
      <p:pic>
        <p:nvPicPr>
          <p:cNvPr id="8" name="object 3">
            <a:extLst>
              <a:ext uri="{FF2B5EF4-FFF2-40B4-BE49-F238E27FC236}">
                <a16:creationId xmlns:a16="http://schemas.microsoft.com/office/drawing/2014/main" id="{579148FF-4F09-17B0-AFD8-AA349B0B7CA2}"/>
              </a:ext>
            </a:extLst>
          </p:cNvPr>
          <p:cNvPicPr/>
          <p:nvPr/>
        </p:nvPicPr>
        <p:blipFill>
          <a:blip r:embed="rId2" cstate="print"/>
          <a:stretch>
            <a:fillRect/>
          </a:stretch>
        </p:blipFill>
        <p:spPr>
          <a:xfrm>
            <a:off x="7341636" y="1305026"/>
            <a:ext cx="4012164" cy="1798743"/>
          </a:xfrm>
          <a:prstGeom prst="rect">
            <a:avLst/>
          </a:prstGeom>
          <a:ln>
            <a:noFill/>
          </a:ln>
          <a:effectLst>
            <a:outerShdw blurRad="292100" dist="139700" dir="2700000" algn="tl" rotWithShape="0">
              <a:srgbClr val="333333">
                <a:alpha val="65000"/>
              </a:srgbClr>
            </a:outerShdw>
          </a:effectLst>
        </p:spPr>
      </p:pic>
      <p:pic>
        <p:nvPicPr>
          <p:cNvPr id="10" name="صورة 3">
            <a:extLst>
              <a:ext uri="{FF2B5EF4-FFF2-40B4-BE49-F238E27FC236}">
                <a16:creationId xmlns:a16="http://schemas.microsoft.com/office/drawing/2014/main" id="{5383A90D-6E1B-08C1-96A1-5300D6621ED1}"/>
              </a:ext>
            </a:extLst>
          </p:cNvPr>
          <p:cNvPicPr>
            <a:picLocks noChangeAspect="1"/>
          </p:cNvPicPr>
          <p:nvPr/>
        </p:nvPicPr>
        <p:blipFill rotWithShape="1">
          <a:blip r:embed="rId3">
            <a:extLst>
              <a:ext uri="{28A0092B-C50C-407E-A947-70E740481C1C}">
                <a14:useLocalDpi xmlns:a14="http://schemas.microsoft.com/office/drawing/2010/main" val="0"/>
              </a:ext>
            </a:extLst>
          </a:blip>
          <a:srcRect l="2409" t="7909" r="2523" b="6538"/>
          <a:stretch/>
        </p:blipFill>
        <p:spPr>
          <a:xfrm>
            <a:off x="7341636" y="3188025"/>
            <a:ext cx="4012164" cy="179874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A78830A6-FEB0-9F65-95D7-4D01B44B12C5}"/>
              </a:ext>
            </a:extLst>
          </p:cNvPr>
          <p:cNvSpPr txBox="1"/>
          <p:nvPr/>
        </p:nvSpPr>
        <p:spPr>
          <a:xfrm>
            <a:off x="55986" y="185608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6</a:t>
            </a:r>
            <a:r>
              <a:rPr lang="ar-JO" sz="1400" b="1" dirty="0">
                <a:solidFill>
                  <a:srgbClr val="FF0000"/>
                </a:solidFill>
              </a:rPr>
              <a:t>)</a:t>
            </a:r>
            <a:endParaRPr lang="en-US" sz="1400" b="1" dirty="0">
              <a:solidFill>
                <a:srgbClr val="FF0000"/>
              </a:solidFill>
            </a:endParaRPr>
          </a:p>
        </p:txBody>
      </p:sp>
      <p:sp>
        <p:nvSpPr>
          <p:cNvPr id="14" name="TextBox 13">
            <a:extLst>
              <a:ext uri="{FF2B5EF4-FFF2-40B4-BE49-F238E27FC236}">
                <a16:creationId xmlns:a16="http://schemas.microsoft.com/office/drawing/2014/main" id="{3D3B8DB8-3A54-8C06-EA53-159C7B31BFA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31383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32EA-8A87-AD6B-7EE3-6F6735EA5A54}"/>
              </a:ext>
            </a:extLst>
          </p:cNvPr>
          <p:cNvSpPr>
            <a:spLocks noGrp="1"/>
          </p:cNvSpPr>
          <p:nvPr>
            <p:ph type="title"/>
          </p:nvPr>
        </p:nvSpPr>
        <p:spPr/>
        <p:txBody>
          <a:bodyPr/>
          <a:lstStyle/>
          <a:p>
            <a:r>
              <a:rPr lang="en-US" dirty="0"/>
              <a:t>6</a:t>
            </a:r>
            <a:r>
              <a:rPr lang="en-US" baseline="30000" dirty="0"/>
              <a:t>th</a:t>
            </a:r>
            <a:r>
              <a:rPr lang="en-US" dirty="0"/>
              <a:t> nerve</a:t>
            </a:r>
          </a:p>
        </p:txBody>
      </p:sp>
      <p:sp>
        <p:nvSpPr>
          <p:cNvPr id="3" name="Content Placeholder 2">
            <a:extLst>
              <a:ext uri="{FF2B5EF4-FFF2-40B4-BE49-F238E27FC236}">
                <a16:creationId xmlns:a16="http://schemas.microsoft.com/office/drawing/2014/main" id="{7D81E9B5-E96A-B1A9-512E-F0533A95697A}"/>
              </a:ext>
            </a:extLst>
          </p:cNvPr>
          <p:cNvSpPr>
            <a:spLocks noGrp="1"/>
          </p:cNvSpPr>
          <p:nvPr>
            <p:ph idx="1"/>
          </p:nvPr>
        </p:nvSpPr>
        <p:spPr>
          <a:xfrm>
            <a:off x="838200" y="1305026"/>
            <a:ext cx="10515600" cy="48719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164752"/>
                </a:solidFill>
                <a:effectLst/>
                <a:uLnTx/>
                <a:uFillTx/>
                <a:latin typeface="Calibri" panose="020F0502020204030204"/>
                <a:ea typeface="+mn-ea"/>
                <a:cs typeface="+mn-cs"/>
              </a:rPr>
              <a:t>The patient was asked to look to the right</a:t>
            </a:r>
            <a:endParaRPr kumimoji="0" lang="ar-JO" sz="2600" b="0" i="0" u="none" strike="noStrike" kern="1200" cap="none" spc="0" normalizeH="0" baseline="0" noProof="0" dirty="0">
              <a:ln>
                <a:noFill/>
              </a:ln>
              <a:solidFill>
                <a:srgbClr val="164752"/>
              </a:solidFill>
              <a:effectLst/>
              <a:uLnTx/>
              <a:uFillTx/>
              <a:latin typeface="Calibri" panose="020F0502020204030204"/>
              <a:ea typeface="+mn-ea"/>
              <a:cs typeface="Arial" panose="020B0604020202020204" pitchFamily="34" charset="0"/>
            </a:endParaRPr>
          </a:p>
          <a:p>
            <a:r>
              <a:rPr lang="en-US" b="1" dirty="0"/>
              <a:t>This lesion can be in one of the following except ?</a:t>
            </a:r>
          </a:p>
          <a:p>
            <a:pPr marL="914400" lvl="1" indent="-457200">
              <a:buFont typeface="+mj-lt"/>
              <a:buAutoNum type="alphaLcPeriod"/>
            </a:pPr>
            <a:r>
              <a:rPr lang="en-US" dirty="0"/>
              <a:t>Right medial rectus</a:t>
            </a:r>
          </a:p>
          <a:p>
            <a:pPr marL="914400" lvl="1" indent="-457200">
              <a:buFont typeface="+mj-lt"/>
              <a:buAutoNum type="alphaLcPeriod"/>
            </a:pPr>
            <a:r>
              <a:rPr lang="en-US" dirty="0">
                <a:solidFill>
                  <a:srgbClr val="FF0000"/>
                </a:solidFill>
              </a:rPr>
              <a:t>Left medial rectus</a:t>
            </a:r>
          </a:p>
          <a:p>
            <a:pPr marL="914400" lvl="1" indent="-457200">
              <a:buFont typeface="+mj-lt"/>
              <a:buAutoNum type="alphaLcPeriod"/>
            </a:pPr>
            <a:r>
              <a:rPr lang="en-US" dirty="0"/>
              <a:t>Myasthenia gravis</a:t>
            </a:r>
          </a:p>
          <a:p>
            <a:pPr marL="914400" lvl="1" indent="-457200">
              <a:buFont typeface="+mj-lt"/>
              <a:buAutoNum type="alphaLcPeriod"/>
            </a:pPr>
            <a:r>
              <a:rPr lang="en-US" dirty="0"/>
              <a:t>Space-occupying lesion</a:t>
            </a:r>
          </a:p>
          <a:p>
            <a:pPr marL="914400" lvl="1" indent="-457200">
              <a:buFont typeface="+mj-lt"/>
              <a:buAutoNum type="alphaLcPeriod"/>
            </a:pPr>
            <a:r>
              <a:rPr lang="en-US" dirty="0"/>
              <a:t>Increased ICP</a:t>
            </a:r>
          </a:p>
        </p:txBody>
      </p:sp>
      <p:pic>
        <p:nvPicPr>
          <p:cNvPr id="8" name="object 3">
            <a:extLst>
              <a:ext uri="{FF2B5EF4-FFF2-40B4-BE49-F238E27FC236}">
                <a16:creationId xmlns:a16="http://schemas.microsoft.com/office/drawing/2014/main" id="{579148FF-4F09-17B0-AFD8-AA349B0B7CA2}"/>
              </a:ext>
            </a:extLst>
          </p:cNvPr>
          <p:cNvPicPr/>
          <p:nvPr/>
        </p:nvPicPr>
        <p:blipFill>
          <a:blip r:embed="rId2" cstate="print"/>
          <a:stretch>
            <a:fillRect/>
          </a:stretch>
        </p:blipFill>
        <p:spPr>
          <a:xfrm>
            <a:off x="7341636" y="2350812"/>
            <a:ext cx="4012164" cy="179874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D3B8DB8-3A54-8C06-EA53-159C7B31BFA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9031984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3095-5388-0648-03A3-511598CA3C52}"/>
              </a:ext>
            </a:extLst>
          </p:cNvPr>
          <p:cNvSpPr>
            <a:spLocks noGrp="1"/>
          </p:cNvSpPr>
          <p:nvPr>
            <p:ph type="title"/>
          </p:nvPr>
        </p:nvSpPr>
        <p:spPr/>
        <p:txBody>
          <a:bodyPr/>
          <a:lstStyle/>
          <a:p>
            <a:r>
              <a:rPr lang="en-US" dirty="0"/>
              <a:t>Internuclear ophthalmoplegia</a:t>
            </a:r>
          </a:p>
        </p:txBody>
      </p:sp>
      <p:sp>
        <p:nvSpPr>
          <p:cNvPr id="3" name="Content Placeholder 2">
            <a:extLst>
              <a:ext uri="{FF2B5EF4-FFF2-40B4-BE49-F238E27FC236}">
                <a16:creationId xmlns:a16="http://schemas.microsoft.com/office/drawing/2014/main" id="{938A7539-2D7F-82DA-7EF8-1DE55ECBA56A}"/>
              </a:ext>
            </a:extLst>
          </p:cNvPr>
          <p:cNvSpPr>
            <a:spLocks noGrp="1"/>
          </p:cNvSpPr>
          <p:nvPr>
            <p:ph idx="1"/>
          </p:nvPr>
        </p:nvSpPr>
        <p:spPr>
          <a:xfrm>
            <a:off x="838200" y="1305026"/>
            <a:ext cx="6111557" cy="5029200"/>
          </a:xfrm>
        </p:spPr>
        <p:txBody>
          <a:bodyPr>
            <a:normAutofit/>
          </a:bodyPr>
          <a:lstStyle/>
          <a:p>
            <a:r>
              <a:rPr lang="en-US" b="1" dirty="0"/>
              <a:t>Definition</a:t>
            </a:r>
            <a:r>
              <a:rPr lang="en-US" dirty="0"/>
              <a:t>: Damage to the </a:t>
            </a:r>
            <a:r>
              <a:rPr lang="en-US" dirty="0">
                <a:solidFill>
                  <a:srgbClr val="FF0000"/>
                </a:solidFill>
              </a:rPr>
              <a:t>medial longitudinal fasciculus</a:t>
            </a:r>
          </a:p>
          <a:p>
            <a:r>
              <a:rPr lang="en-US" b="1" dirty="0"/>
              <a:t>Common etiology</a:t>
            </a:r>
            <a:r>
              <a:rPr lang="en-US" dirty="0"/>
              <a:t>: </a:t>
            </a:r>
            <a:r>
              <a:rPr lang="en-US" dirty="0">
                <a:solidFill>
                  <a:srgbClr val="FF0000"/>
                </a:solidFill>
              </a:rPr>
              <a:t>Multiple sclerosis </a:t>
            </a:r>
            <a:r>
              <a:rPr lang="en-US" dirty="0"/>
              <a:t>(typically bilateral), hemorrhage</a:t>
            </a:r>
          </a:p>
          <a:p>
            <a:r>
              <a:rPr lang="en-US" b="1" dirty="0">
                <a:solidFill>
                  <a:srgbClr val="FF0000"/>
                </a:solidFill>
              </a:rPr>
              <a:t>Clinical findings</a:t>
            </a:r>
            <a:r>
              <a:rPr lang="en-US" dirty="0">
                <a:solidFill>
                  <a:srgbClr val="FF0000"/>
                </a:solidFill>
              </a:rPr>
              <a:t>:</a:t>
            </a:r>
          </a:p>
          <a:p>
            <a:pPr lvl="1"/>
            <a:r>
              <a:rPr lang="en-US" sz="2600" dirty="0">
                <a:solidFill>
                  <a:srgbClr val="FF0000"/>
                </a:solidFill>
              </a:rPr>
              <a:t>Adduction limited in horizontal eye movements</a:t>
            </a:r>
          </a:p>
          <a:p>
            <a:pPr lvl="1"/>
            <a:r>
              <a:rPr lang="en-US" sz="2600" dirty="0">
                <a:solidFill>
                  <a:srgbClr val="FF0000"/>
                </a:solidFill>
              </a:rPr>
              <a:t>Adduction is retained in convergence reaction</a:t>
            </a:r>
          </a:p>
          <a:p>
            <a:pPr lvl="1"/>
            <a:r>
              <a:rPr lang="en-US" sz="2600" dirty="0">
                <a:solidFill>
                  <a:srgbClr val="FF0000"/>
                </a:solidFill>
              </a:rPr>
              <a:t>Dissociated nystagmus: gaze to the opposite side </a:t>
            </a:r>
            <a:r>
              <a:rPr lang="en-US" sz="2600" dirty="0">
                <a:solidFill>
                  <a:srgbClr val="FF0000"/>
                </a:solidFill>
                <a:latin typeface="Arial" panose="020B0604020202020204" pitchFamily="34" charset="0"/>
                <a:cs typeface="Arial" panose="020B0604020202020204" pitchFamily="34" charset="0"/>
              </a:rPr>
              <a:t>→</a:t>
            </a:r>
            <a:r>
              <a:rPr lang="en-US" sz="2600" dirty="0">
                <a:solidFill>
                  <a:srgbClr val="FF0000"/>
                </a:solidFill>
              </a:rPr>
              <a:t> nystagmus of the abducted contralateral eye</a:t>
            </a:r>
          </a:p>
        </p:txBody>
      </p:sp>
      <p:pic>
        <p:nvPicPr>
          <p:cNvPr id="6146" name="Picture 2" descr="Internuclear ophthalmoplegia (INO)">
            <a:extLst>
              <a:ext uri="{FF2B5EF4-FFF2-40B4-BE49-F238E27FC236}">
                <a16:creationId xmlns:a16="http://schemas.microsoft.com/office/drawing/2014/main" id="{FF7207D3-95F9-9242-B9AB-2C5C140D9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757" y="1306355"/>
            <a:ext cx="4404043" cy="5027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6E2E90-B9AF-76A4-C8EF-55CFAB6FAE4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167911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2250-E8A2-A07A-EEA8-8CE5D6B42F2D}"/>
              </a:ext>
            </a:extLst>
          </p:cNvPr>
          <p:cNvSpPr>
            <a:spLocks noGrp="1"/>
          </p:cNvSpPr>
          <p:nvPr>
            <p:ph type="title"/>
          </p:nvPr>
        </p:nvSpPr>
        <p:spPr/>
        <p:txBody>
          <a:bodyPr/>
          <a:lstStyle/>
          <a:p>
            <a:r>
              <a:rPr lang="en-US" dirty="0"/>
              <a:t>Internuclear ophthalmoplegia</a:t>
            </a:r>
          </a:p>
        </p:txBody>
      </p:sp>
      <p:sp>
        <p:nvSpPr>
          <p:cNvPr id="4" name="TextBox 3">
            <a:extLst>
              <a:ext uri="{FF2B5EF4-FFF2-40B4-BE49-F238E27FC236}">
                <a16:creationId xmlns:a16="http://schemas.microsoft.com/office/drawing/2014/main" id="{98823DF6-E1B0-C28E-A528-A2F7368A0E98}"/>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1026" name="Picture 2" descr="Internuclear ophthalmoplegia">
            <a:extLst>
              <a:ext uri="{FF2B5EF4-FFF2-40B4-BE49-F238E27FC236}">
                <a16:creationId xmlns:a16="http://schemas.microsoft.com/office/drawing/2014/main" id="{9C2A078C-146B-36A2-331E-6FAB6469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851" y="1323688"/>
            <a:ext cx="9880298" cy="505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7221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FD174-4592-90C8-D2D8-3C4A3B1736F6}"/>
              </a:ext>
            </a:extLst>
          </p:cNvPr>
          <p:cNvSpPr>
            <a:spLocks noGrp="1"/>
          </p:cNvSpPr>
          <p:nvPr>
            <p:ph type="title"/>
          </p:nvPr>
        </p:nvSpPr>
        <p:spPr/>
        <p:txBody>
          <a:bodyPr/>
          <a:lstStyle/>
          <a:p>
            <a:r>
              <a:rPr lang="en-US" dirty="0"/>
              <a:t>Internuclear ophthalmoplegia</a:t>
            </a:r>
          </a:p>
        </p:txBody>
      </p:sp>
      <p:sp>
        <p:nvSpPr>
          <p:cNvPr id="3" name="Content Placeholder 2">
            <a:extLst>
              <a:ext uri="{FF2B5EF4-FFF2-40B4-BE49-F238E27FC236}">
                <a16:creationId xmlns:a16="http://schemas.microsoft.com/office/drawing/2014/main" id="{BCB3EC41-9736-B324-1C56-22F5291458D5}"/>
              </a:ext>
            </a:extLst>
          </p:cNvPr>
          <p:cNvSpPr>
            <a:spLocks noGrp="1"/>
          </p:cNvSpPr>
          <p:nvPr>
            <p:ph idx="1"/>
          </p:nvPr>
        </p:nvSpPr>
        <p:spPr>
          <a:xfrm>
            <a:off x="800100" y="1305026"/>
            <a:ext cx="6543092" cy="4871938"/>
          </a:xfrm>
        </p:spPr>
        <p:txBody>
          <a:bodyPr/>
          <a:lstStyle/>
          <a:p>
            <a:pPr>
              <a:buFont typeface="Wingdings" panose="05000000000000000000" pitchFamily="2" charset="2"/>
              <a:buChar char="Ø"/>
            </a:pPr>
            <a:r>
              <a:rPr lang="en-US" dirty="0"/>
              <a:t>During lateral gaze test, the patient left eye developed nystagmus</a:t>
            </a:r>
          </a:p>
          <a:p>
            <a:r>
              <a:rPr lang="en-US" b="1" dirty="0"/>
              <a:t>Where is the lesion and which side ?</a:t>
            </a:r>
          </a:p>
          <a:p>
            <a:pPr lvl="1"/>
            <a:r>
              <a:rPr lang="en-US" dirty="0"/>
              <a:t>Right medial longitudinal fasciculus</a:t>
            </a:r>
          </a:p>
        </p:txBody>
      </p:sp>
      <p:sp>
        <p:nvSpPr>
          <p:cNvPr id="5" name="TextBox 4">
            <a:extLst>
              <a:ext uri="{FF2B5EF4-FFF2-40B4-BE49-F238E27FC236}">
                <a16:creationId xmlns:a16="http://schemas.microsoft.com/office/drawing/2014/main" id="{9CE1B95C-FEB9-3881-08A5-0BBB6FB26341}"/>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7" name="Picture 1">
            <a:extLst>
              <a:ext uri="{FF2B5EF4-FFF2-40B4-BE49-F238E27FC236}">
                <a16:creationId xmlns:a16="http://schemas.microsoft.com/office/drawing/2014/main" id="{A06113B3-69BA-8349-3A53-E9FF9528880E}"/>
              </a:ext>
            </a:extLst>
          </p:cNvPr>
          <p:cNvPicPr>
            <a:picLocks noChangeAspect="1" noChangeArrowheads="1"/>
          </p:cNvPicPr>
          <p:nvPr/>
        </p:nvPicPr>
        <p:blipFill rotWithShape="1">
          <a:blip r:embed="rId2"/>
          <a:srcRect r="51725" b="7004"/>
          <a:stretch/>
        </p:blipFill>
        <p:spPr bwMode="auto">
          <a:xfrm>
            <a:off x="7445828" y="1305026"/>
            <a:ext cx="3907971" cy="2359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5883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A013-196B-2ACC-2705-6124C6369D59}"/>
              </a:ext>
            </a:extLst>
          </p:cNvPr>
          <p:cNvSpPr>
            <a:spLocks noGrp="1"/>
          </p:cNvSpPr>
          <p:nvPr>
            <p:ph type="ctrTitle"/>
          </p:nvPr>
        </p:nvSpPr>
        <p:spPr/>
        <p:txBody>
          <a:bodyPr>
            <a:normAutofit fontScale="90000"/>
          </a:bodyPr>
          <a:lstStyle/>
          <a:p>
            <a:r>
              <a:rPr lang="en-US" dirty="0"/>
              <a:t>Trigeminal (5</a:t>
            </a:r>
            <a:r>
              <a:rPr lang="en-US" baseline="30000" dirty="0"/>
              <a:t>th</a:t>
            </a:r>
            <a:r>
              <a:rPr lang="en-US" dirty="0"/>
              <a:t>) Nerve</a:t>
            </a:r>
          </a:p>
        </p:txBody>
      </p:sp>
      <p:sp>
        <p:nvSpPr>
          <p:cNvPr id="4" name="Subtitle 3">
            <a:extLst>
              <a:ext uri="{FF2B5EF4-FFF2-40B4-BE49-F238E27FC236}">
                <a16:creationId xmlns:a16="http://schemas.microsoft.com/office/drawing/2014/main" id="{813799DA-E1A3-0B22-27C0-8055DCB3E35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616358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745D-E6D5-4CC4-F476-CD8BE7B47281}"/>
              </a:ext>
            </a:extLst>
          </p:cNvPr>
          <p:cNvSpPr>
            <a:spLocks noGrp="1"/>
          </p:cNvSpPr>
          <p:nvPr>
            <p:ph type="title"/>
          </p:nvPr>
        </p:nvSpPr>
        <p:spPr/>
        <p:txBody>
          <a:bodyPr/>
          <a:lstStyle/>
          <a:p>
            <a:r>
              <a:rPr lang="en-US" dirty="0"/>
              <a:t>Trigeminal nerve</a:t>
            </a:r>
          </a:p>
        </p:txBody>
      </p:sp>
      <p:sp>
        <p:nvSpPr>
          <p:cNvPr id="3" name="Content Placeholder 2">
            <a:extLst>
              <a:ext uri="{FF2B5EF4-FFF2-40B4-BE49-F238E27FC236}">
                <a16:creationId xmlns:a16="http://schemas.microsoft.com/office/drawing/2014/main" id="{63BE146C-2C7C-CC54-260D-8946512E50D1}"/>
              </a:ext>
            </a:extLst>
          </p:cNvPr>
          <p:cNvSpPr>
            <a:spLocks noGrp="1"/>
          </p:cNvSpPr>
          <p:nvPr>
            <p:ph idx="1"/>
          </p:nvPr>
        </p:nvSpPr>
        <p:spPr>
          <a:xfrm>
            <a:off x="838200" y="1314356"/>
            <a:ext cx="6859555" cy="4871938"/>
          </a:xfrm>
        </p:spPr>
        <p:txBody>
          <a:bodyPr/>
          <a:lstStyle/>
          <a:p>
            <a:r>
              <a:rPr lang="en-US" b="1" dirty="0"/>
              <a:t>Palsy symptoms</a:t>
            </a:r>
            <a:r>
              <a:rPr lang="en-US" dirty="0"/>
              <a:t>:</a:t>
            </a:r>
          </a:p>
          <a:p>
            <a:pPr lvl="1"/>
            <a:r>
              <a:rPr lang="en-US" dirty="0"/>
              <a:t>Numb face</a:t>
            </a:r>
          </a:p>
          <a:p>
            <a:pPr lvl="1"/>
            <a:r>
              <a:rPr lang="en-US" dirty="0"/>
              <a:t>Weak jaw </a:t>
            </a:r>
            <a:r>
              <a:rPr lang="en-US" dirty="0">
                <a:latin typeface="Assistant" pitchFamily="2" charset="-79"/>
                <a:cs typeface="Assistant" pitchFamily="2" charset="-79"/>
              </a:rPr>
              <a:t>→</a:t>
            </a:r>
            <a:r>
              <a:rPr lang="en-US" dirty="0"/>
              <a:t> deviates to affected side</a:t>
            </a:r>
          </a:p>
          <a:p>
            <a:pPr lvl="2"/>
            <a:r>
              <a:rPr lang="en-US" sz="2400" dirty="0"/>
              <a:t>Unopposed action of normal side</a:t>
            </a:r>
          </a:p>
          <a:p>
            <a:pPr lvl="1"/>
            <a:r>
              <a:rPr lang="en-US" dirty="0"/>
              <a:t>Trigeminal neuralgia</a:t>
            </a:r>
          </a:p>
          <a:p>
            <a:pPr lvl="2"/>
            <a:r>
              <a:rPr lang="en-US" sz="2400" dirty="0"/>
              <a:t>Recurrent, sudden sharp pains in half of face</a:t>
            </a:r>
          </a:p>
          <a:p>
            <a:pPr lvl="2"/>
            <a:r>
              <a:rPr lang="en-US" sz="2400" b="1" dirty="0"/>
              <a:t>Treatment</a:t>
            </a:r>
            <a:r>
              <a:rPr lang="en-US" sz="2400" dirty="0"/>
              <a:t>: Carbamazepine</a:t>
            </a:r>
          </a:p>
          <a:p>
            <a:r>
              <a:rPr lang="en-US" b="1" dirty="0"/>
              <a:t>Corneal Reflex</a:t>
            </a:r>
            <a:r>
              <a:rPr lang="en-US" dirty="0"/>
              <a:t>:</a:t>
            </a:r>
          </a:p>
          <a:p>
            <a:pPr lvl="1"/>
            <a:r>
              <a:rPr lang="en-US" dirty="0"/>
              <a:t>Touch eye with Q-tip</a:t>
            </a:r>
          </a:p>
          <a:p>
            <a:pPr lvl="1"/>
            <a:r>
              <a:rPr lang="en-US" b="1" dirty="0"/>
              <a:t>Afferent limb</a:t>
            </a:r>
            <a:r>
              <a:rPr lang="en-US" dirty="0"/>
              <a:t>: Ophthalmic nerve</a:t>
            </a:r>
          </a:p>
          <a:p>
            <a:pPr lvl="1"/>
            <a:r>
              <a:rPr lang="en-US" b="1" dirty="0"/>
              <a:t>Efferent limb</a:t>
            </a:r>
            <a:r>
              <a:rPr lang="en-US" dirty="0"/>
              <a:t>: Facial nerve</a:t>
            </a:r>
          </a:p>
        </p:txBody>
      </p:sp>
      <p:sp>
        <p:nvSpPr>
          <p:cNvPr id="5" name="TextBox 4">
            <a:extLst>
              <a:ext uri="{FF2B5EF4-FFF2-40B4-BE49-F238E27FC236}">
                <a16:creationId xmlns:a16="http://schemas.microsoft.com/office/drawing/2014/main" id="{DE3F42B9-653B-3919-FAB1-445DAB06F616}"/>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7170" name="Picture 2" descr="The Ophthalmic Division of the Trigeminal Nerve (CNV1 ...">
            <a:extLst>
              <a:ext uri="{FF2B5EF4-FFF2-40B4-BE49-F238E27FC236}">
                <a16:creationId xmlns:a16="http://schemas.microsoft.com/office/drawing/2014/main" id="{540C0B98-978A-5C86-5555-7E0AF94AC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754" y="1314357"/>
            <a:ext cx="3656045" cy="20743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Mandibular Division of the Trigeminal Nerve (CNV3) - TeachMeAnatomy">
            <a:extLst>
              <a:ext uri="{FF2B5EF4-FFF2-40B4-BE49-F238E27FC236}">
                <a16:creationId xmlns:a16="http://schemas.microsoft.com/office/drawing/2014/main" id="{CB83593E-24EC-13D2-6D9A-FF9581A63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754" y="3469267"/>
            <a:ext cx="3656047" cy="2408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6727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637BA-44C5-D144-7ED3-816776EB7D08}"/>
              </a:ext>
            </a:extLst>
          </p:cNvPr>
          <p:cNvSpPr>
            <a:spLocks noGrp="1"/>
          </p:cNvSpPr>
          <p:nvPr>
            <p:ph type="title"/>
          </p:nvPr>
        </p:nvSpPr>
        <p:spPr/>
        <p:txBody>
          <a:bodyPr/>
          <a:lstStyle/>
          <a:p>
            <a:r>
              <a:rPr lang="en-US" dirty="0"/>
              <a:t>Mandibular nerve palsy</a:t>
            </a:r>
          </a:p>
        </p:txBody>
      </p:sp>
      <p:sp>
        <p:nvSpPr>
          <p:cNvPr id="3" name="Content Placeholder 2">
            <a:extLst>
              <a:ext uri="{FF2B5EF4-FFF2-40B4-BE49-F238E27FC236}">
                <a16:creationId xmlns:a16="http://schemas.microsoft.com/office/drawing/2014/main" id="{BE08D5F3-1782-9CCB-6F22-6A88DDB8E8B2}"/>
              </a:ext>
            </a:extLst>
          </p:cNvPr>
          <p:cNvSpPr>
            <a:spLocks noGrp="1"/>
          </p:cNvSpPr>
          <p:nvPr>
            <p:ph idx="1"/>
          </p:nvPr>
        </p:nvSpPr>
        <p:spPr>
          <a:xfrm>
            <a:off x="838200" y="1305026"/>
            <a:ext cx="6747588" cy="4073687"/>
          </a:xfrm>
        </p:spPr>
        <p:txBody>
          <a:bodyPr/>
          <a:lstStyle/>
          <a:p>
            <a:r>
              <a:rPr lang="en-US" b="1" dirty="0"/>
              <a:t>What is the affected muscle ?</a:t>
            </a:r>
          </a:p>
          <a:p>
            <a:pPr lvl="1"/>
            <a:r>
              <a:rPr lang="en-US" sz="2600" dirty="0"/>
              <a:t>Left pterygoid muscle</a:t>
            </a:r>
          </a:p>
          <a:p>
            <a:r>
              <a:rPr lang="en-GB" b="1" dirty="0"/>
              <a:t>What is the abnormality ?</a:t>
            </a:r>
          </a:p>
          <a:p>
            <a:pPr lvl="1"/>
            <a:r>
              <a:rPr lang="en-US" sz="2600" dirty="0"/>
              <a:t>Left jaw deviation</a:t>
            </a:r>
          </a:p>
          <a:p>
            <a:r>
              <a:rPr lang="en-US" b="1" dirty="0"/>
              <a:t>W</a:t>
            </a:r>
            <a:r>
              <a:rPr lang="en-GB" b="1" dirty="0"/>
              <a:t>here is the lesion ?</a:t>
            </a:r>
          </a:p>
          <a:p>
            <a:pPr lvl="1"/>
            <a:r>
              <a:rPr lang="en-US" sz="2600" dirty="0"/>
              <a:t>Mandibular branch of trigeminal nerve CN V on the same side</a:t>
            </a:r>
          </a:p>
          <a:p>
            <a:endParaRPr lang="en-US" dirty="0"/>
          </a:p>
        </p:txBody>
      </p:sp>
      <p:pic>
        <p:nvPicPr>
          <p:cNvPr id="5" name="Picture 2" descr="C:\Users\windows\Desktop\lateral-deviation1.jpg">
            <a:extLst>
              <a:ext uri="{FF2B5EF4-FFF2-40B4-BE49-F238E27FC236}">
                <a16:creationId xmlns:a16="http://schemas.microsoft.com/office/drawing/2014/main" id="{C67EA0B9-6197-93F3-425D-6BB261912C72}"/>
              </a:ext>
            </a:extLst>
          </p:cNvPr>
          <p:cNvPicPr>
            <a:picLocks noChangeAspect="1" noChangeArrowheads="1"/>
          </p:cNvPicPr>
          <p:nvPr/>
        </p:nvPicPr>
        <p:blipFill rotWithShape="1">
          <a:blip r:embed="rId2"/>
          <a:srcRect/>
          <a:stretch/>
        </p:blipFill>
        <p:spPr bwMode="auto">
          <a:xfrm>
            <a:off x="7837714" y="1305026"/>
            <a:ext cx="3516086" cy="407368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FE789E82-AB8E-EC4F-2545-DBF212206179}"/>
              </a:ext>
            </a:extLst>
          </p:cNvPr>
          <p:cNvSpPr txBox="1"/>
          <p:nvPr/>
        </p:nvSpPr>
        <p:spPr>
          <a:xfrm>
            <a:off x="11040894" y="-4207"/>
            <a:ext cx="1151106"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10</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683794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7424-36AB-0913-80A7-81E728C35320}"/>
              </a:ext>
            </a:extLst>
          </p:cNvPr>
          <p:cNvSpPr>
            <a:spLocks noGrp="1"/>
          </p:cNvSpPr>
          <p:nvPr>
            <p:ph type="title"/>
          </p:nvPr>
        </p:nvSpPr>
        <p:spPr/>
        <p:txBody>
          <a:bodyPr/>
          <a:lstStyle/>
          <a:p>
            <a:r>
              <a:rPr lang="en-US" dirty="0"/>
              <a:t>Jaw jerk reflex test</a:t>
            </a:r>
          </a:p>
        </p:txBody>
      </p:sp>
      <p:sp>
        <p:nvSpPr>
          <p:cNvPr id="3" name="Content Placeholder 2">
            <a:extLst>
              <a:ext uri="{FF2B5EF4-FFF2-40B4-BE49-F238E27FC236}">
                <a16:creationId xmlns:a16="http://schemas.microsoft.com/office/drawing/2014/main" id="{53A852E8-D511-ECB5-9741-984C158DF4CB}"/>
              </a:ext>
            </a:extLst>
          </p:cNvPr>
          <p:cNvSpPr>
            <a:spLocks noGrp="1"/>
          </p:cNvSpPr>
          <p:nvPr>
            <p:ph idx="1"/>
          </p:nvPr>
        </p:nvSpPr>
        <p:spPr>
          <a:xfrm>
            <a:off x="838200" y="1305026"/>
            <a:ext cx="7195457" cy="4871938"/>
          </a:xfrm>
        </p:spPr>
        <p:txBody>
          <a:bodyPr/>
          <a:lstStyle/>
          <a:p>
            <a:r>
              <a:rPr lang="en-US" b="1" dirty="0"/>
              <a:t>What is the name of the test</a:t>
            </a:r>
          </a:p>
          <a:p>
            <a:pPr lvl="1"/>
            <a:r>
              <a:rPr lang="en-US" sz="2600" dirty="0"/>
              <a:t>Jaw-jerk test</a:t>
            </a:r>
          </a:p>
          <a:p>
            <a:r>
              <a:rPr lang="en-US" b="1" dirty="0"/>
              <a:t>What nerve dies it assist ?</a:t>
            </a:r>
          </a:p>
          <a:p>
            <a:pPr lvl="1"/>
            <a:r>
              <a:rPr lang="en-US" sz="2600" dirty="0"/>
              <a:t>Mandibular branch of the trigeminal nerve</a:t>
            </a:r>
          </a:p>
          <a:p>
            <a:endParaRPr lang="en-US" dirty="0"/>
          </a:p>
        </p:txBody>
      </p:sp>
      <p:pic>
        <p:nvPicPr>
          <p:cNvPr id="6" name="Picture 2">
            <a:extLst>
              <a:ext uri="{FF2B5EF4-FFF2-40B4-BE49-F238E27FC236}">
                <a16:creationId xmlns:a16="http://schemas.microsoft.com/office/drawing/2014/main" id="{E86CC0EA-8800-D945-0A3E-B6537EC34BB9}"/>
              </a:ext>
            </a:extLst>
          </p:cNvPr>
          <p:cNvPicPr>
            <a:picLocks noChangeAspect="1" noChangeArrowheads="1"/>
          </p:cNvPicPr>
          <p:nvPr/>
        </p:nvPicPr>
        <p:blipFill rotWithShape="1">
          <a:blip r:embed="rId2"/>
          <a:srcRect b="1246"/>
          <a:stretch/>
        </p:blipFill>
        <p:spPr bwMode="auto">
          <a:xfrm>
            <a:off x="8139090" y="1305026"/>
            <a:ext cx="3214710" cy="350023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AF5992F-9C7C-8F1A-F2D1-775700C957A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(4)</a:t>
            </a:r>
            <a:endParaRPr lang="en-US" b="1" dirty="0">
              <a:solidFill>
                <a:srgbClr val="FF0000"/>
              </a:solidFill>
            </a:endParaRPr>
          </a:p>
        </p:txBody>
      </p:sp>
      <p:pic>
        <p:nvPicPr>
          <p:cNvPr id="10" name="صورة 4">
            <a:extLst>
              <a:ext uri="{FF2B5EF4-FFF2-40B4-BE49-F238E27FC236}">
                <a16:creationId xmlns:a16="http://schemas.microsoft.com/office/drawing/2014/main" id="{624E498C-A469-3061-B97E-747400B7B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485" y="3740995"/>
            <a:ext cx="3620886" cy="2715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6156577"/>
      </p:ext>
    </p:extLst>
  </p:cSld>
  <p:clrMapOvr>
    <a:masterClrMapping/>
  </p:clrMapOvr>
</p:sld>
</file>

<file path=ppt/theme/theme1.xml><?xml version="1.0" encoding="utf-8"?>
<a:theme xmlns:a="http://schemas.openxmlformats.org/drawingml/2006/main" name="Lagneh">
  <a:themeElements>
    <a:clrScheme name="Medical plan 2019 template">
      <a:dk1>
        <a:sysClr val="windowText" lastClr="000000"/>
      </a:dk1>
      <a:lt1>
        <a:sysClr val="window" lastClr="FFFFFF"/>
      </a:lt1>
      <a:dk2>
        <a:srgbClr val="44546A"/>
      </a:dk2>
      <a:lt2>
        <a:srgbClr val="E7E6E6"/>
      </a:lt2>
      <a:accent1>
        <a:srgbClr val="60BED4"/>
      </a:accent1>
      <a:accent2>
        <a:srgbClr val="8EDADA"/>
      </a:accent2>
      <a:accent3>
        <a:srgbClr val="AAAAAA"/>
      </a:accent3>
      <a:accent4>
        <a:srgbClr val="D4D4D4"/>
      </a:accent4>
      <a:accent5>
        <a:srgbClr val="60BED4"/>
      </a:accent5>
      <a:accent6>
        <a:srgbClr val="8EDADA"/>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gneh" id="{D93831D6-98A3-4516-BE39-66A7AFCD5203}" vid="{0EAC9C98-51A9-4C46-A3C7-4C514EC180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Lagneh</Template>
  <TotalTime>2211</TotalTime>
  <Words>23872</Words>
  <Application>Microsoft Office PowerPoint</Application>
  <PresentationFormat>Widescreen</PresentationFormat>
  <Paragraphs>3704</Paragraphs>
  <Slides>382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382</vt:i4>
      </vt:variant>
    </vt:vector>
  </HeadingPairs>
  <TitlesOfParts>
    <vt:vector size="393" baseType="lpstr">
      <vt:lpstr>Arial</vt:lpstr>
      <vt:lpstr>Arial Black</vt:lpstr>
      <vt:lpstr>Arial Nova</vt:lpstr>
      <vt:lpstr>Assistant</vt:lpstr>
      <vt:lpstr>Calibri</vt:lpstr>
      <vt:lpstr>Calibri Light</vt:lpstr>
      <vt:lpstr>Courier New</vt:lpstr>
      <vt:lpstr>Roboto</vt:lpstr>
      <vt:lpstr>Times New Roman</vt:lpstr>
      <vt:lpstr>Wingdings</vt:lpstr>
      <vt:lpstr>Lagneh</vt:lpstr>
      <vt:lpstr>Neurology Detailed Dossier</vt:lpstr>
      <vt:lpstr>ملاحظات</vt:lpstr>
      <vt:lpstr>Table of contents 1</vt:lpstr>
      <vt:lpstr>Table of contents 2</vt:lpstr>
      <vt:lpstr>Neurological abnormalities</vt:lpstr>
      <vt:lpstr>Consciousness abnormalities</vt:lpstr>
      <vt:lpstr>Disturbance of consciousness</vt:lpstr>
      <vt:lpstr>Transient disturbance of consciousness</vt:lpstr>
      <vt:lpstr>MCQ – Syncope V.s. epilepsy</vt:lpstr>
      <vt:lpstr>MCQ – Loss of consciousness</vt:lpstr>
      <vt:lpstr>MCQ – Loss of consciousness</vt:lpstr>
      <vt:lpstr>Dizziness and Vertigo</vt:lpstr>
      <vt:lpstr>Meniere’s disease V.s. BPPV</vt:lpstr>
      <vt:lpstr>Dix-Hallpike maneuver</vt:lpstr>
      <vt:lpstr>MCQ</vt:lpstr>
      <vt:lpstr>MCQ</vt:lpstr>
      <vt:lpstr>MCQ</vt:lpstr>
      <vt:lpstr>Visual abnormalities</vt:lpstr>
      <vt:lpstr>Visual pathway (Transverse &amp; Sagittal planes)</vt:lpstr>
      <vt:lpstr>PowerPoint Presentation</vt:lpstr>
      <vt:lpstr>Terminology</vt:lpstr>
      <vt:lpstr>Monocular anopia</vt:lpstr>
      <vt:lpstr>Bitemporal hemianopia</vt:lpstr>
      <vt:lpstr>Homonymous hemianopia</vt:lpstr>
      <vt:lpstr>Quadrantanopia</vt:lpstr>
      <vt:lpstr>MCQ – Visual abnormalities</vt:lpstr>
      <vt:lpstr>Speech abnormalities</vt:lpstr>
      <vt:lpstr>Aphasia (Defect in the cerebral cortex)</vt:lpstr>
      <vt:lpstr>How to differentiate ? </vt:lpstr>
      <vt:lpstr>Dysarthria (Defect in muscles of speech)</vt:lpstr>
      <vt:lpstr>MCQ – Aphasias</vt:lpstr>
      <vt:lpstr>MCQ – Aphasias</vt:lpstr>
      <vt:lpstr>MCQ</vt:lpstr>
      <vt:lpstr>MCQ</vt:lpstr>
      <vt:lpstr>Aphasia</vt:lpstr>
      <vt:lpstr>Motor abnormalities</vt:lpstr>
      <vt:lpstr>Motor symptoms 1</vt:lpstr>
      <vt:lpstr>Motor symptoms 2</vt:lpstr>
      <vt:lpstr>Motor symptoms 3</vt:lpstr>
      <vt:lpstr>MCQ</vt:lpstr>
      <vt:lpstr>MCQ</vt:lpstr>
      <vt:lpstr>MCQ</vt:lpstr>
      <vt:lpstr>Common brain lesions</vt:lpstr>
      <vt:lpstr>Brain lobes lesions</vt:lpstr>
      <vt:lpstr>MCQ</vt:lpstr>
      <vt:lpstr>MCQ</vt:lpstr>
      <vt:lpstr>Neurological Examination</vt:lpstr>
      <vt:lpstr>Consciousness assessment</vt:lpstr>
      <vt:lpstr>Disturbance of consciousness</vt:lpstr>
      <vt:lpstr>Explain the Glasgow Coma Scale</vt:lpstr>
      <vt:lpstr>What is the Glasgow coma scale for the following</vt:lpstr>
      <vt:lpstr>What is the Glasgow coma scale for the following</vt:lpstr>
      <vt:lpstr>What is the Glasgow coma scale for the following</vt:lpstr>
      <vt:lpstr>What is the Glasgow coma scale for the following</vt:lpstr>
      <vt:lpstr>What is the Glasgow coma scale for the following</vt:lpstr>
      <vt:lpstr>What is the Glasgow coma scale for the following</vt:lpstr>
      <vt:lpstr>Neurocognitive assessment</vt:lpstr>
      <vt:lpstr>Mini mental status examination (MMSE)</vt:lpstr>
      <vt:lpstr>Mini mental status examination (MMSE)</vt:lpstr>
      <vt:lpstr>Mini mental status examination (MMSE)</vt:lpstr>
      <vt:lpstr>Mini mental status examination (MMSE)</vt:lpstr>
      <vt:lpstr>MCQ</vt:lpstr>
      <vt:lpstr>Mini mental status examination (MMSE)</vt:lpstr>
      <vt:lpstr>Gait assessment</vt:lpstr>
      <vt:lpstr>Gait abnormality examples</vt:lpstr>
      <vt:lpstr>Romberg’s test</vt:lpstr>
      <vt:lpstr>Romberg’s test</vt:lpstr>
      <vt:lpstr>MCQ</vt:lpstr>
      <vt:lpstr>Trendelenburg’s test</vt:lpstr>
      <vt:lpstr>Which of the following is wrong</vt:lpstr>
      <vt:lpstr>Tandem test</vt:lpstr>
      <vt:lpstr>Cranial nerves</vt:lpstr>
      <vt:lpstr>PowerPoint Presentation</vt:lpstr>
      <vt:lpstr>What are the test used to assess the following</vt:lpstr>
      <vt:lpstr>Cranial nerve reflexes</vt:lpstr>
      <vt:lpstr>Lower motor lesions in cranial nerves</vt:lpstr>
      <vt:lpstr>Optic (2nd) Nerve</vt:lpstr>
      <vt:lpstr>Optic nerve assessment</vt:lpstr>
      <vt:lpstr>Pupillary light reflex</vt:lpstr>
      <vt:lpstr>What is a possible cause for this ?</vt:lpstr>
      <vt:lpstr>Extraocular muscles</vt:lpstr>
      <vt:lpstr>Oculomotor, Trochlear and Abducens nerves </vt:lpstr>
      <vt:lpstr>3rd nerve</vt:lpstr>
      <vt:lpstr>3rd nerve</vt:lpstr>
      <vt:lpstr>3rd nerve</vt:lpstr>
      <vt:lpstr>MCQ – 3rd nerve</vt:lpstr>
      <vt:lpstr>MCQ – 3rd nerve</vt:lpstr>
      <vt:lpstr>MCQ – 3rd nerve (continued)</vt:lpstr>
      <vt:lpstr>4th nerve</vt:lpstr>
      <vt:lpstr>4th nerve</vt:lpstr>
      <vt:lpstr>6th nerve</vt:lpstr>
      <vt:lpstr>6th nerve</vt:lpstr>
      <vt:lpstr>Internuclear ophthalmoplegia</vt:lpstr>
      <vt:lpstr>Internuclear ophthalmoplegia</vt:lpstr>
      <vt:lpstr>Internuclear ophthalmoplegia</vt:lpstr>
      <vt:lpstr>Trigeminal (5th) Nerve</vt:lpstr>
      <vt:lpstr>Trigeminal nerve</vt:lpstr>
      <vt:lpstr>Mandibular nerve palsy</vt:lpstr>
      <vt:lpstr>Jaw jerk reflex test</vt:lpstr>
      <vt:lpstr>MCQ – Trigeminal nerve</vt:lpstr>
      <vt:lpstr>Facial (7th) nerve</vt:lpstr>
      <vt:lpstr>Facial nerve</vt:lpstr>
      <vt:lpstr>MCQ</vt:lpstr>
      <vt:lpstr>MCQ</vt:lpstr>
      <vt:lpstr>Facial nerve</vt:lpstr>
      <vt:lpstr>Facial nerve</vt:lpstr>
      <vt:lpstr>Ramsay hunt syndrome</vt:lpstr>
      <vt:lpstr>Which is of the following is wrong</vt:lpstr>
      <vt:lpstr>Ramsay hunt syndrome</vt:lpstr>
      <vt:lpstr>Herpes zoster oticus</vt:lpstr>
      <vt:lpstr>Facial nerve</vt:lpstr>
      <vt:lpstr>Vestibulocochlear (8th) nerve</vt:lpstr>
      <vt:lpstr>Vestibulocochlear nerve</vt:lpstr>
      <vt:lpstr>Nystagmus Classification</vt:lpstr>
      <vt:lpstr>Nystagmus</vt:lpstr>
      <vt:lpstr>Nystagmus</vt:lpstr>
      <vt:lpstr>Vagus (10th) nerve</vt:lpstr>
      <vt:lpstr>Vagus nerve</vt:lpstr>
      <vt:lpstr>Vagus nerve palsy</vt:lpstr>
      <vt:lpstr>Which of the following can not be found in this patient ?</vt:lpstr>
      <vt:lpstr>Sensorimotor examination</vt:lpstr>
      <vt:lpstr>Sensory and motor</vt:lpstr>
      <vt:lpstr>MCQ – Sensorimotor examination </vt:lpstr>
      <vt:lpstr>Upper limb</vt:lpstr>
      <vt:lpstr>Dermatomes of the upper limb</vt:lpstr>
      <vt:lpstr>Overview of cervical radiculopathies</vt:lpstr>
      <vt:lpstr>Radiculopathies of the upper limb</vt:lpstr>
      <vt:lpstr>Radiculopathies of the upper limb</vt:lpstr>
      <vt:lpstr>Brachial plexus lesions</vt:lpstr>
      <vt:lpstr>Erb’s palsy and Klumpke palsy</vt:lpstr>
      <vt:lpstr>Winging of the scapula</vt:lpstr>
      <vt:lpstr>Radial nerve lesion</vt:lpstr>
      <vt:lpstr>MCQ – Radial nerve injury</vt:lpstr>
      <vt:lpstr>Hand muscles</vt:lpstr>
      <vt:lpstr>Distortions of the hand (Median &amp; Ulnar)</vt:lpstr>
      <vt:lpstr>The patient is in resting position</vt:lpstr>
      <vt:lpstr>MCQ – Clawing</vt:lpstr>
      <vt:lpstr>The patient is in resting position</vt:lpstr>
      <vt:lpstr>Carpal tunnel syndrome</vt:lpstr>
      <vt:lpstr>MCQ</vt:lpstr>
      <vt:lpstr>Lower limb</vt:lpstr>
      <vt:lpstr>Sensory innervation of the Lower limb</vt:lpstr>
      <vt:lpstr>Meralgia paresthetica</vt:lpstr>
      <vt:lpstr>Common peroneal nerve</vt:lpstr>
      <vt:lpstr>Deep peroneal nerve</vt:lpstr>
      <vt:lpstr>PowerPoint Presentation</vt:lpstr>
      <vt:lpstr>MCQ – Common peroneal nerve injury</vt:lpstr>
      <vt:lpstr>MCQ</vt:lpstr>
      <vt:lpstr>MCQ</vt:lpstr>
      <vt:lpstr>Coordination</vt:lpstr>
      <vt:lpstr>Coordination</vt:lpstr>
      <vt:lpstr>Finger-to-nose test</vt:lpstr>
      <vt:lpstr>Heel-knee-shin test</vt:lpstr>
      <vt:lpstr>MCQ – Heel-knee-shin test</vt:lpstr>
      <vt:lpstr>Motor neuron signs</vt:lpstr>
      <vt:lpstr>Babinski’s sign</vt:lpstr>
      <vt:lpstr>Autonomic function assessment</vt:lpstr>
      <vt:lpstr>Horner syndrome</vt:lpstr>
      <vt:lpstr>Horner syndrome</vt:lpstr>
      <vt:lpstr>Horner syndrome</vt:lpstr>
      <vt:lpstr>All the following conditions are associated with Horner except</vt:lpstr>
      <vt:lpstr>Neurological Disorders</vt:lpstr>
      <vt:lpstr>Headache &amp; Facial pain</vt:lpstr>
      <vt:lpstr>Headache &amp; Facial pain</vt:lpstr>
      <vt:lpstr>Secondary headaches</vt:lpstr>
      <vt:lpstr>Disorders of intracranial pressure</vt:lpstr>
      <vt:lpstr>Idiopathic intracranial hypertension</vt:lpstr>
      <vt:lpstr>Case scenario</vt:lpstr>
      <vt:lpstr>Papilledema</vt:lpstr>
      <vt:lpstr>Papilledema</vt:lpstr>
      <vt:lpstr>Meningeal irritation</vt:lpstr>
      <vt:lpstr>Temporal Arteritis</vt:lpstr>
      <vt:lpstr>MCQ – Temporal Arteritis</vt:lpstr>
      <vt:lpstr>MCQ – Temporal Arteritis</vt:lpstr>
      <vt:lpstr>PowerPoint Presentation</vt:lpstr>
      <vt:lpstr>Tension headache</vt:lpstr>
      <vt:lpstr>Migraine</vt:lpstr>
      <vt:lpstr>Migraine - Diagnostic criteria</vt:lpstr>
      <vt:lpstr>MCQ – Migraine</vt:lpstr>
      <vt:lpstr>Cluster headache</vt:lpstr>
      <vt:lpstr>Trigeminal neuralgia</vt:lpstr>
      <vt:lpstr>MCQ – Trigeminal neuralgia</vt:lpstr>
      <vt:lpstr>Post-herpetic neuralgia</vt:lpstr>
      <vt:lpstr>MCQ – Post-herpetic neuralgia</vt:lpstr>
      <vt:lpstr>Compare between Migraine, Cluster headache and Temporal arteritis headache</vt:lpstr>
      <vt:lpstr>Compare between cluster headache and trigeminal neuralgia</vt:lpstr>
      <vt:lpstr>MCQ – Cluster headache and trigeminal neuralgia</vt:lpstr>
      <vt:lpstr>How to differentiate cluster headache from migraine</vt:lpstr>
      <vt:lpstr>Epilepsy</vt:lpstr>
      <vt:lpstr>PowerPoint Presentation</vt:lpstr>
      <vt:lpstr>Seizures Subtypes</vt:lpstr>
      <vt:lpstr>MCQ – Seizures Subtypes 1</vt:lpstr>
      <vt:lpstr>MCQ – Seizures Subtypes 2</vt:lpstr>
      <vt:lpstr>MCQ – Seizures Subtypes 3</vt:lpstr>
      <vt:lpstr>MCQ – Seizures Subtypes 4</vt:lpstr>
      <vt:lpstr>Diagnosis</vt:lpstr>
      <vt:lpstr>Diagnosis Approach</vt:lpstr>
      <vt:lpstr>MCQ – Diagnosis Approach</vt:lpstr>
      <vt:lpstr>MCQ</vt:lpstr>
      <vt:lpstr>MCQ</vt:lpstr>
      <vt:lpstr>This is an EEG record</vt:lpstr>
      <vt:lpstr>Antiepileptic drugs</vt:lpstr>
      <vt:lpstr>PowerPoint Presentation</vt:lpstr>
      <vt:lpstr>Epilepsy drugs</vt:lpstr>
      <vt:lpstr>Epilepsy drugs</vt:lpstr>
      <vt:lpstr>Status epilepticus</vt:lpstr>
      <vt:lpstr>Status epilepticus</vt:lpstr>
      <vt:lpstr>Status epilepticus</vt:lpstr>
      <vt:lpstr>Status epilepticus</vt:lpstr>
      <vt:lpstr>MCQ – Status epilepticus</vt:lpstr>
      <vt:lpstr>MCQ – Status epilepticus</vt:lpstr>
      <vt:lpstr>Vascular diseases</vt:lpstr>
      <vt:lpstr>Reminder</vt:lpstr>
      <vt:lpstr>MCQ – Brain imaging</vt:lpstr>
      <vt:lpstr>Extra Axial Hematomas Summary</vt:lpstr>
      <vt:lpstr>Extra Axial Hematomas Summary</vt:lpstr>
      <vt:lpstr>Subarachnoid hemorrhage</vt:lpstr>
      <vt:lpstr>Subarachnoid hemorrhage</vt:lpstr>
      <vt:lpstr>Subarachnoid hemorrhage</vt:lpstr>
      <vt:lpstr>Subarachnoid hemorrhage</vt:lpstr>
      <vt:lpstr>MCQ – Subarachnoid hemorrhage</vt:lpstr>
      <vt:lpstr>Intracerebral hemorrhage</vt:lpstr>
      <vt:lpstr>Intracerebral hemorrhage</vt:lpstr>
      <vt:lpstr>Ischemic stroke</vt:lpstr>
      <vt:lpstr>Ischemic stroke</vt:lpstr>
      <vt:lpstr>MCQ – Stroke risk factors</vt:lpstr>
      <vt:lpstr>Cerebral Blood Supply</vt:lpstr>
      <vt:lpstr>Cerebral Blood Supply</vt:lpstr>
      <vt:lpstr>ACA infarction</vt:lpstr>
      <vt:lpstr>ACA infarction</vt:lpstr>
      <vt:lpstr>MCA infarction</vt:lpstr>
      <vt:lpstr>MCA infarction – Clinical presentation</vt:lpstr>
      <vt:lpstr>MCA infarction</vt:lpstr>
      <vt:lpstr>MCQ – MCA infarction</vt:lpstr>
      <vt:lpstr>MCQ – MCA infarction</vt:lpstr>
      <vt:lpstr>MCQ – MCA infarction</vt:lpstr>
      <vt:lpstr>MCQ – MCA infarction</vt:lpstr>
      <vt:lpstr>PCA infarction</vt:lpstr>
      <vt:lpstr>PCA infarction – Clinical presentation</vt:lpstr>
      <vt:lpstr>Watershed infarction</vt:lpstr>
      <vt:lpstr>MCQ</vt:lpstr>
      <vt:lpstr>Brain hernia &amp;  Cerebral edema</vt:lpstr>
      <vt:lpstr>Brain hernias</vt:lpstr>
      <vt:lpstr>Cerebral edema</vt:lpstr>
      <vt:lpstr>Neurological infections</vt:lpstr>
      <vt:lpstr>Meningitis</vt:lpstr>
      <vt:lpstr>Meningitis</vt:lpstr>
      <vt:lpstr>Meningitis Signs</vt:lpstr>
      <vt:lpstr>CSF Meningitis Findings</vt:lpstr>
      <vt:lpstr>CSF Meningitis Findings</vt:lpstr>
      <vt:lpstr>CSF Meningitis Findings</vt:lpstr>
      <vt:lpstr>Bacterial Meningitis</vt:lpstr>
      <vt:lpstr>Diagnostics</vt:lpstr>
      <vt:lpstr>Empirical treatment </vt:lpstr>
      <vt:lpstr>Visual mnemonic: Empirical treatment of bacterial meningitis</vt:lpstr>
      <vt:lpstr>MCQ –Bacterial Meningitis 1</vt:lpstr>
      <vt:lpstr>MCQ –Bacterial Meningitis 2</vt:lpstr>
      <vt:lpstr>MCQ –Bacterial Meningitis 3</vt:lpstr>
      <vt:lpstr>MCQ –Bacterial Meningitis 4</vt:lpstr>
      <vt:lpstr>Meningococcal meningitis</vt:lpstr>
      <vt:lpstr>Meningococcemia</vt:lpstr>
      <vt:lpstr>Meningococcemia</vt:lpstr>
      <vt:lpstr>Meningococcemia</vt:lpstr>
      <vt:lpstr>Meningococcemia cont.</vt:lpstr>
      <vt:lpstr>Meningococcemia</vt:lpstr>
      <vt:lpstr>الأرشيف: صورة رجلين ولد صغير ما عليهن اشي</vt:lpstr>
      <vt:lpstr>Encephalitis</vt:lpstr>
      <vt:lpstr>Viral encephalitis</vt:lpstr>
      <vt:lpstr>Viral encephalitis</vt:lpstr>
      <vt:lpstr>Viral encephalitis</vt:lpstr>
      <vt:lpstr>Management of viral encephalitis</vt:lpstr>
      <vt:lpstr>Management of viral encephalitis</vt:lpstr>
      <vt:lpstr>Subacute sclerosing panencephalitis</vt:lpstr>
      <vt:lpstr>Spinal conditions</vt:lpstr>
      <vt:lpstr>Transverse myelitis</vt:lpstr>
      <vt:lpstr>Transverse myelitis</vt:lpstr>
      <vt:lpstr>Transverse myelitis (continued)</vt:lpstr>
      <vt:lpstr>Transverse myelitis</vt:lpstr>
      <vt:lpstr>Transverse myelitis</vt:lpstr>
      <vt:lpstr>MCQ – Transverse myelitis</vt:lpstr>
      <vt:lpstr>MCQ – Transverse myelitis</vt:lpstr>
      <vt:lpstr>Golden rule for these questions</vt:lpstr>
      <vt:lpstr>Syringomyelia</vt:lpstr>
      <vt:lpstr>Syringomyelia</vt:lpstr>
      <vt:lpstr>Syringomyelia</vt:lpstr>
      <vt:lpstr>Syringomyelia</vt:lpstr>
      <vt:lpstr>MCQ – Syringomyelia 1</vt:lpstr>
      <vt:lpstr>MCQ – Syringomyelia 2</vt:lpstr>
      <vt:lpstr>Disc prolapse</vt:lpstr>
      <vt:lpstr>Disc prolapse</vt:lpstr>
      <vt:lpstr>Overview of cervical radiculopathies</vt:lpstr>
      <vt:lpstr>Overview of lumbosacral radiculopathies</vt:lpstr>
      <vt:lpstr>Disc prolapse</vt:lpstr>
      <vt:lpstr>Disc prolapse</vt:lpstr>
      <vt:lpstr>Disc prolapse</vt:lpstr>
      <vt:lpstr>MCQ – Conus medullaris syndrome</vt:lpstr>
      <vt:lpstr>MCQ – Cauda equina syndrome</vt:lpstr>
      <vt:lpstr>PowerPoint Presentation</vt:lpstr>
      <vt:lpstr>Multiple sclerosis</vt:lpstr>
      <vt:lpstr>Multiple sclerosis</vt:lpstr>
      <vt:lpstr>Multiple sclerosis – Clinical features</vt:lpstr>
      <vt:lpstr>MCQ – Multiple sclerosis</vt:lpstr>
      <vt:lpstr>Multiple sclerosis</vt:lpstr>
      <vt:lpstr>Subtypes &amp; Classifications</vt:lpstr>
      <vt:lpstr>Multiple sclerosis – Definitions</vt:lpstr>
      <vt:lpstr>Multiple sclerosis – Clinical course</vt:lpstr>
      <vt:lpstr>Multiple sclerosis – Define the following</vt:lpstr>
      <vt:lpstr>MCQ – Multiple sclerosis 1</vt:lpstr>
      <vt:lpstr>MCQ – Multiple sclerosis 2</vt:lpstr>
      <vt:lpstr>MCQ – Multiple sclerosis 3</vt:lpstr>
      <vt:lpstr>MCQ – Multiple sclerosis</vt:lpstr>
      <vt:lpstr>Management</vt:lpstr>
      <vt:lpstr>General principals</vt:lpstr>
      <vt:lpstr>MCQ – MS Management</vt:lpstr>
      <vt:lpstr>MCQ – MS Management</vt:lpstr>
      <vt:lpstr>Nerve and muscle</vt:lpstr>
      <vt:lpstr>Neuropathy</vt:lpstr>
      <vt:lpstr>Neuropathy</vt:lpstr>
      <vt:lpstr>Mononeuropathies</vt:lpstr>
      <vt:lpstr>Multifocal neuropathy (Mononeuritis multiplex)</vt:lpstr>
      <vt:lpstr>Polyneuropathy</vt:lpstr>
      <vt:lpstr>MCQ – Peripheral polyneuropathy</vt:lpstr>
      <vt:lpstr>MCQ – Peripheral polyneuropathy</vt:lpstr>
      <vt:lpstr>MCQ – Peripheral polyneuropathy</vt:lpstr>
      <vt:lpstr>Guillain-Barre syndrome</vt:lpstr>
      <vt:lpstr>Guillain-Barre syndrome</vt:lpstr>
      <vt:lpstr>Guillain-Barre syndrome</vt:lpstr>
      <vt:lpstr>Guillain-Barre syndrome</vt:lpstr>
      <vt:lpstr>Guillain-Barre syndrome</vt:lpstr>
      <vt:lpstr>MCQ – Guillain-Barre syndrome</vt:lpstr>
      <vt:lpstr>Guillain-Barre syndrome</vt:lpstr>
      <vt:lpstr>MCQ – Guillain-Barre syndrome</vt:lpstr>
      <vt:lpstr>Subtypes and variants of Guillain-Barre syndrome</vt:lpstr>
      <vt:lpstr>Subtypes and variants of Guillain-Barre syndrome</vt:lpstr>
      <vt:lpstr>MCQ – Guillain-Barre syndrome</vt:lpstr>
      <vt:lpstr>Nerve conduction studies</vt:lpstr>
      <vt:lpstr>Nerve conduction studies</vt:lpstr>
      <vt:lpstr>Nerve conduction studies</vt:lpstr>
      <vt:lpstr>Charcot–Marie–Tooth disease</vt:lpstr>
      <vt:lpstr>Nerve conduction study</vt:lpstr>
      <vt:lpstr>About nerve conduction study, Which is true</vt:lpstr>
      <vt:lpstr>Neuromuscular junction</vt:lpstr>
      <vt:lpstr>Myasthenia gravis</vt:lpstr>
      <vt:lpstr>Myasthenia gravis</vt:lpstr>
      <vt:lpstr>Myasthenic Crisis</vt:lpstr>
      <vt:lpstr>MCQ – Myasthenia Gravis 1</vt:lpstr>
      <vt:lpstr>MCQ – Myasthenia Gravis 2</vt:lpstr>
      <vt:lpstr>MCQ – Myasthenia Gravis 3</vt:lpstr>
      <vt:lpstr>Myasthenic Crisis and Cholinergic Crisis</vt:lpstr>
      <vt:lpstr>Fill in the blank</vt:lpstr>
      <vt:lpstr>Myopathy</vt:lpstr>
      <vt:lpstr>Muscular Dystrophy</vt:lpstr>
      <vt:lpstr>Gower sign</vt:lpstr>
      <vt:lpstr>Myotonic dystrophies</vt:lpstr>
      <vt:lpstr>Muscle dystrophies</vt:lpstr>
      <vt:lpstr>Acquired myopathies</vt:lpstr>
      <vt:lpstr>Acquired myopathies</vt:lpstr>
      <vt:lpstr>MCQ</vt:lpstr>
      <vt:lpstr>Electromyography</vt:lpstr>
      <vt:lpstr>Electromyography (EMG)</vt:lpstr>
      <vt:lpstr>Electromyography (EMG)</vt:lpstr>
      <vt:lpstr>PowerPoint Presentation</vt:lpstr>
      <vt:lpstr>Electromyography (EMG)</vt:lpstr>
      <vt:lpstr>MCQ</vt:lpstr>
      <vt:lpstr>Neurodegenerative disorders</vt:lpstr>
      <vt:lpstr>Alzheimer disease</vt:lpstr>
      <vt:lpstr>Alzheimer disease</vt:lpstr>
      <vt:lpstr>Alzheimer disease (Histology &amp; Gross)</vt:lpstr>
      <vt:lpstr>MCQ – Alzheimer disease</vt:lpstr>
      <vt:lpstr>Parkinson disease</vt:lpstr>
      <vt:lpstr>Parkinson disease</vt:lpstr>
      <vt:lpstr>MCQ – Parkinson disease 1</vt:lpstr>
      <vt:lpstr>Parkinsonism – Clinical evaluation</vt:lpstr>
      <vt:lpstr>MCQ – Parkinson disease 2</vt:lpstr>
      <vt:lpstr>Huntington disease</vt:lpstr>
      <vt:lpstr>Huntington disease</vt:lpstr>
      <vt:lpstr>Wilson disease</vt:lpstr>
      <vt:lpstr>MCQ – Wilson disease</vt:lpstr>
      <vt:lpstr>Subacute combined degeneration</vt:lpstr>
      <vt:lpstr>MCQ – B12 deficiency</vt:lpstr>
      <vt:lpstr>MCQ – B12 deficiency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Neurology Detailed Dossier</dc:title>
  <dc:creator>محمود بركات</dc:creator>
  <cp:lastModifiedBy>mahmoud barakat</cp:lastModifiedBy>
  <cp:revision>200</cp:revision>
  <dcterms:created xsi:type="dcterms:W3CDTF">2022-09-15T16:46:33Z</dcterms:created>
  <dcterms:modified xsi:type="dcterms:W3CDTF">2023-07-04T18:08:55Z</dcterms:modified>
</cp:coreProperties>
</file>