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80" r:id="rId3"/>
    <p:sldId id="281" r:id="rId4"/>
    <p:sldId id="282" r:id="rId5"/>
    <p:sldId id="286" r:id="rId6"/>
    <p:sldId id="287" r:id="rId7"/>
    <p:sldId id="288" r:id="rId8"/>
    <p:sldId id="289" r:id="rId9"/>
    <p:sldId id="290" r:id="rId10"/>
    <p:sldId id="291" r:id="rId11"/>
    <p:sldId id="29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7AA75-EB15-4B6C-889C-149E83ACD5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D59EC1-FDAC-4228-9356-4010DCEC43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2AFB70-2F4C-421A-8D99-893F4CFDD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55D09-464F-4536-8CC2-7979E9560DC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5080F4-EC52-4ECD-B80F-F8A84407F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11A228-0140-4DCD-A09A-338C8FAE2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B8FC1-33DD-4E5C-BBD6-CDE9B492A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610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FAD32-55CD-4164-99BD-726F31A9B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ECAD50-9034-46D8-906F-F67F248167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2F899-E5BA-499E-9D2E-EF200624E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55D09-464F-4536-8CC2-7979E9560DC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0E14AB-2215-41CC-BB93-854923D94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23EBB2-89F4-45BE-BBC0-2C106F360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B8FC1-33DD-4E5C-BBD6-CDE9B492A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345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32ADE2-F8BC-4588-A111-5C379A57BE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48692E-C9BF-413C-B4B3-F52828D6E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101EB8-349D-4046-820D-1FCA185AC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55D09-464F-4536-8CC2-7979E9560DC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D0337-EC56-4B91-92BB-BA3A9FC8D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39BDFC-A116-4C76-94C5-51C6BF1FC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B8FC1-33DD-4E5C-BBD6-CDE9B492A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978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EE5DF-5A20-416A-9A78-4454EDE32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1684A-223D-4B43-BBA9-D0ECCA9435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C0F351-2909-4149-AEA8-D0C7E81E7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55D09-464F-4536-8CC2-7979E9560DC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FE939D-DCD8-44C0-B2D2-F8A7461F6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15994-375C-498C-A671-8090EDEA3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B8FC1-33DD-4E5C-BBD6-CDE9B492A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59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9F0E7-3A22-4911-BB97-7EE6A8878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8E41C8-2EA8-4C62-A512-A684B442D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0E4794-7387-4B66-B48E-BEAE669B0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55D09-464F-4536-8CC2-7979E9560DC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5A5BA9-2488-4B9F-8611-277D9FBE1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C97540-FCC9-4244-9F40-8B8D58DC1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B8FC1-33DD-4E5C-BBD6-CDE9B492A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374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E74FC-3775-4CAA-85E1-1E1B505E0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F88FB-EB00-4081-B229-151CA1CBB1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F72F33-150E-4C11-A707-4E8750599C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4E944F-3BC6-40D6-B911-90FAD20C0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55D09-464F-4536-8CC2-7979E9560DC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E08314-5B6C-49AE-A3E6-08F51E612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3C5B85-8647-49C8-A043-3F1891D3D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B8FC1-33DD-4E5C-BBD6-CDE9B492A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176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3D278-D4C9-48F6-A482-815C87DC3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59ABC4-065E-4A59-A53F-96D67E1A9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7C469D-03A1-4414-8531-20CEEBB1AE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2DBBEC-A155-4922-9137-17D4E467D8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FB0E99-EE2A-4C91-8806-11D05D0218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2223F4-AAA2-4716-9EAB-9A91AF6A1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55D09-464F-4536-8CC2-7979E9560DC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EAE505-7094-4152-8C30-02987F977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2CD435-C893-4995-9D7A-E48348337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B8FC1-33DD-4E5C-BBD6-CDE9B492A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432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D78CB-148E-4DB3-967C-7FBAF9584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E2395A-EEF5-43B5-ABFE-33A617E2D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55D09-464F-4536-8CC2-7979E9560DC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1D1F29-6E81-419F-9317-5B6C306E3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BF0199-129A-4D1A-BB32-75A11F026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B8FC1-33DD-4E5C-BBD6-CDE9B492A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715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478338-0D38-4ADB-8FB1-EDF4E665D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55D09-464F-4536-8CC2-7979E9560DC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8946FB-F49D-465C-9A2B-03F808168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2893BB-CE1C-4395-B3EA-B2F87AB17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B8FC1-33DD-4E5C-BBD6-CDE9B492A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154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70CF5-0D77-4D57-BF03-CE4832C23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E2A77C-9A22-4B4A-AE81-864917EA3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E8C20F-2F3D-4CC1-99B3-73C1B39979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5BF128-F829-40A4-A74A-06E6212DE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55D09-464F-4536-8CC2-7979E9560DC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AC5BD0-D841-458E-9D01-8E9357072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931FB0-A543-49B5-BDDE-BDF94FF6E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B8FC1-33DD-4E5C-BBD6-CDE9B492A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38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612A2-D892-4F21-B69C-FA09BAEB0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88A1F5-02AC-481F-B89B-0A1DA66AE1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ECCCDB-E83D-4A18-91AC-9D02D6B9CB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6ACB7E-1154-4EFC-9409-347E1DD36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55D09-464F-4536-8CC2-7979E9560DC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561A71-9F92-4CEE-A702-FBAC068C2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09B61F-0D66-4C69-98B5-E8FD47EA0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B8FC1-33DD-4E5C-BBD6-CDE9B492A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216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C6F9FD-92E3-404E-AF5C-DFC8308FD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EB88B3-97F8-4920-A5AB-8EC68A73C5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93E836-AB98-4516-9534-797E30EF54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55D09-464F-4536-8CC2-7979E9560DC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9FFF92-CFA5-4B9A-B0B4-007CC77588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8A27C-EC12-40E3-B1EF-471E01D35D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B8FC1-33DD-4E5C-BBD6-CDE9B492A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694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404664"/>
            <a:ext cx="7772400" cy="792089"/>
          </a:xfrm>
        </p:spPr>
        <p:txBody>
          <a:bodyPr>
            <a:normAutofit/>
          </a:bodyPr>
          <a:lstStyle/>
          <a:p>
            <a:pPr rtl="0"/>
            <a:r>
              <a:rPr lang="en-US" sz="3200" b="1" dirty="0">
                <a:solidFill>
                  <a:srgbClr val="FF0000"/>
                </a:solidFill>
              </a:rPr>
              <a:t>Magnitude Of Injury Mortality In Jordan: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5520" y="1196752"/>
            <a:ext cx="8568952" cy="518457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l" rtl="0">
              <a:buFont typeface="Wingdings" pitchFamily="2" charset="2"/>
              <a:buChar char="q"/>
            </a:pPr>
            <a:r>
              <a:rPr lang="en-US" sz="2800" dirty="0">
                <a:solidFill>
                  <a:schemeClr val="tx1"/>
                </a:solidFill>
              </a:rPr>
              <a:t>Accidents and injuries emerge as an increasingly significant problem. According to the </a:t>
            </a:r>
            <a:r>
              <a:rPr lang="en-US" sz="2800" b="1" dirty="0">
                <a:solidFill>
                  <a:schemeClr val="tx1"/>
                </a:solidFill>
              </a:rPr>
              <a:t>Jordan Traffic Institute</a:t>
            </a:r>
            <a:r>
              <a:rPr lang="en-US" sz="2800" dirty="0">
                <a:solidFill>
                  <a:schemeClr val="tx1"/>
                </a:solidFill>
              </a:rPr>
              <a:t>, there were </a:t>
            </a:r>
            <a:r>
              <a:rPr lang="en-US" sz="2800" b="1" dirty="0">
                <a:solidFill>
                  <a:schemeClr val="tx1"/>
                </a:solidFill>
              </a:rPr>
              <a:t>62115 r</a:t>
            </a:r>
            <a:r>
              <a:rPr lang="en-US" sz="2800" dirty="0">
                <a:solidFill>
                  <a:schemeClr val="tx1"/>
                </a:solidFill>
              </a:rPr>
              <a:t>oad accidents in 2003 causing </a:t>
            </a:r>
            <a:r>
              <a:rPr lang="en-US" sz="2800" b="1" dirty="0">
                <a:solidFill>
                  <a:schemeClr val="tx1"/>
                </a:solidFill>
              </a:rPr>
              <a:t>832 </a:t>
            </a:r>
            <a:r>
              <a:rPr lang="en-US" sz="2800" dirty="0">
                <a:solidFill>
                  <a:schemeClr val="tx1"/>
                </a:solidFill>
              </a:rPr>
              <a:t>deaths and </a:t>
            </a:r>
            <a:r>
              <a:rPr lang="en-US" sz="2800" b="1" dirty="0">
                <a:solidFill>
                  <a:schemeClr val="tx1"/>
                </a:solidFill>
              </a:rPr>
              <a:t>18368 injuries</a:t>
            </a:r>
            <a:r>
              <a:rPr lang="en-US" sz="2800" dirty="0">
                <a:solidFill>
                  <a:schemeClr val="tx1"/>
                </a:solidFill>
              </a:rPr>
              <a:t>. </a:t>
            </a:r>
          </a:p>
          <a:p>
            <a:pPr lvl="0" algn="l" rtl="0">
              <a:buFont typeface="Wingdings" pitchFamily="2" charset="2"/>
              <a:buChar char="q"/>
            </a:pPr>
            <a:endParaRPr lang="en-US" sz="2800" dirty="0">
              <a:solidFill>
                <a:schemeClr val="tx1"/>
              </a:solidFill>
            </a:endParaRPr>
          </a:p>
          <a:p>
            <a:pPr lvl="0" algn="l" rtl="0">
              <a:buFont typeface="Wingdings" pitchFamily="2" charset="2"/>
              <a:buChar char="q"/>
            </a:pPr>
            <a:r>
              <a:rPr lang="en-US" sz="2800" dirty="0">
                <a:solidFill>
                  <a:schemeClr val="tx1"/>
                </a:solidFill>
              </a:rPr>
              <a:t>According to the same source</a:t>
            </a:r>
            <a:r>
              <a:rPr lang="en-US" sz="2800" b="1" dirty="0">
                <a:solidFill>
                  <a:schemeClr val="tx1"/>
                </a:solidFill>
              </a:rPr>
              <a:t>, road traffic accidents </a:t>
            </a:r>
            <a:r>
              <a:rPr lang="en-US" sz="2800" dirty="0">
                <a:solidFill>
                  <a:schemeClr val="tx1"/>
                </a:solidFill>
              </a:rPr>
              <a:t>have been increasing over years and leading to more human and economic losses.</a:t>
            </a:r>
          </a:p>
          <a:p>
            <a:pPr lvl="0" algn="l" rtl="0">
              <a:buFont typeface="Wingdings" pitchFamily="2" charset="2"/>
              <a:buChar char="q"/>
            </a:pPr>
            <a:endParaRPr lang="en-US" sz="2800" dirty="0">
              <a:solidFill>
                <a:schemeClr val="tx1"/>
              </a:solidFill>
            </a:endParaRPr>
          </a:p>
          <a:p>
            <a:pPr lvl="0" algn="l" rtl="0">
              <a:buFont typeface="Wingdings" pitchFamily="2" charset="2"/>
              <a:buChar char="q"/>
            </a:pPr>
            <a:r>
              <a:rPr lang="en-US" sz="2800" b="1" dirty="0">
                <a:solidFill>
                  <a:schemeClr val="tx1"/>
                </a:solidFill>
              </a:rPr>
              <a:t>Occupational accidents </a:t>
            </a:r>
            <a:r>
              <a:rPr lang="en-US" sz="2800" dirty="0">
                <a:solidFill>
                  <a:schemeClr val="tx1"/>
                </a:solidFill>
              </a:rPr>
              <a:t>amounted to </a:t>
            </a:r>
            <a:r>
              <a:rPr lang="en-US" sz="2800" b="1" dirty="0">
                <a:solidFill>
                  <a:schemeClr val="tx1"/>
                </a:solidFill>
              </a:rPr>
              <a:t>15619</a:t>
            </a:r>
            <a:r>
              <a:rPr lang="en-US" sz="2800" dirty="0">
                <a:solidFill>
                  <a:schemeClr val="tx1"/>
                </a:solidFill>
              </a:rPr>
              <a:t> causing an estimate of </a:t>
            </a:r>
            <a:r>
              <a:rPr lang="en-US" sz="2800" b="1" dirty="0">
                <a:solidFill>
                  <a:schemeClr val="tx1"/>
                </a:solidFill>
              </a:rPr>
              <a:t>97522 work day’s lost.</a:t>
            </a:r>
            <a:endParaRPr lang="en-US" sz="2800" dirty="0">
              <a:solidFill>
                <a:schemeClr val="tx1"/>
              </a:solidFill>
            </a:endParaRPr>
          </a:p>
          <a:p>
            <a:pPr algn="l"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19C7FB19-13B2-4C36-95E3-04991741BBAF}" type="slidenum">
              <a:rPr lang="en-US" smtClean="0"/>
              <a:pPr rtl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E80E9-103F-4AF3-A420-9DC825882CFE}" type="datetime1">
              <a:rPr lang="en-US" smtClean="0"/>
              <a:pPr/>
              <a:t>3/15/2022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358660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981200" y="4419600"/>
          <a:ext cx="8077204" cy="1828800"/>
        </p:xfrm>
        <a:graphic>
          <a:graphicData uri="http://schemas.openxmlformats.org/drawingml/2006/table">
            <a:tbl>
              <a:tblPr/>
              <a:tblGrid>
                <a:gridCol w="2030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50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               </a:t>
                      </a:r>
                      <a:r>
                        <a:rPr lang="en-US" sz="2000" b="1" dirty="0">
                          <a:solidFill>
                            <a:srgbClr val="00B0F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Factors</a:t>
                      </a:r>
                      <a:endParaRPr lang="en-US" sz="2000" dirty="0">
                        <a:solidFill>
                          <a:srgbClr val="FF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Phases</a:t>
                      </a:r>
                      <a:endParaRPr lang="en-US" sz="2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B0F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Human</a:t>
                      </a:r>
                      <a:endParaRPr lang="en-US" sz="2000" dirty="0">
                        <a:solidFill>
                          <a:srgbClr val="00B0F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B0F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Vehicle &amp; Equipment</a:t>
                      </a:r>
                      <a:endParaRPr lang="en-US" sz="2000" dirty="0">
                        <a:solidFill>
                          <a:srgbClr val="00B0F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B0F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Environment</a:t>
                      </a:r>
                      <a:endParaRPr lang="en-US" sz="2000" dirty="0">
                        <a:solidFill>
                          <a:srgbClr val="00B0F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Pre-event</a:t>
                      </a:r>
                      <a:endParaRPr lang="en-US" sz="2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2000" dirty="0">
                        <a:solidFill>
                          <a:srgbClr val="00B05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2000" dirty="0">
                        <a:solidFill>
                          <a:srgbClr val="00B05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US" sz="2000" dirty="0">
                        <a:solidFill>
                          <a:srgbClr val="00B05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event</a:t>
                      </a:r>
                      <a:endParaRPr lang="en-US" sz="2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US" sz="2000" i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en-US" sz="2000" i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en-US" sz="2000" i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Post-event</a:t>
                      </a:r>
                      <a:endParaRPr lang="en-US" sz="2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752600" y="371309"/>
            <a:ext cx="868680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en-US" sz="2200" b="1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These different 3 phases and 3 factors can be used to create a 3 by 3 matrix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developing a program of injury control measures for a particular injury problem, we can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go systematically through each cell of the matrix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think up all possible countermeasures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applicable to that cell.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usefulness of the matrix is as a tool for generating ideas, at this stage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every possible strategy should be documented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nothing held back because of political or financial considerations.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7FB19-13B2-4C36-95E3-04991741BBA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8AD46-1725-4D0B-B097-821460D71FCF}" type="datetime1">
              <a:rPr lang="en-US" smtClean="0"/>
              <a:pPr/>
              <a:t>3/15/2022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9218945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7FB19-13B2-4C36-95E3-04991741BBAF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752600" y="457200"/>
          <a:ext cx="8686800" cy="553720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855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84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4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88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Phase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Human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Vehicles/Equipment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/>
                        <a:t>Environment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84400">
                <a:tc>
                  <a:txBody>
                    <a:bodyPr/>
                    <a:lstStyle/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Pre Crash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(Crash Prevention)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Information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Attitude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Impairment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Police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Enforcement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Roadworthiness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Lighting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Braking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Handling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Speed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Management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Road Design and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Road Layout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Speed Limits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Pedestrian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facilities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3600">
                <a:tc>
                  <a:txBody>
                    <a:bodyPr/>
                    <a:lstStyle/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/>
                        <a:t>Crash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/>
                        <a:t>(Injury Prevention during the crash)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/>
                        <a:t>Use of Restraints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/>
                        <a:t>Impairment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/>
                        <a:t>Occupant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/>
                        <a:t>Restraints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/>
                        <a:t>Other Safety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/>
                        <a:t>Devices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/>
                        <a:t>Crash Protective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/>
                        <a:t>Design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Crash-protective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Roadside objects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Post Crash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/>
                        <a:t>First-aid skills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/>
                        <a:t>Access to Medics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/>
                        <a:t>Ease of Access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/>
                        <a:t>Fire Risk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Rescue Facilities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Congestion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6F1E4-F731-4568-8499-FED1C89F7925}" type="datetime1">
              <a:rPr lang="en-US" smtClean="0"/>
              <a:pPr/>
              <a:t>3/15/2022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994335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476672"/>
            <a:ext cx="8229600" cy="72008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Prevention of injuries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340769"/>
            <a:ext cx="8229600" cy="478539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lvl="0" algn="l" rtl="0">
              <a:buFont typeface="Wingdings" pitchFamily="2" charset="2"/>
              <a:buChar char="q"/>
            </a:pPr>
            <a:r>
              <a:rPr lang="en-US" dirty="0"/>
              <a:t>To date, injury prevention has tended to be an issue only in wealthier countries.</a:t>
            </a:r>
          </a:p>
          <a:p>
            <a:pPr lvl="0" algn="l" rtl="0">
              <a:buFont typeface="Wingdings" pitchFamily="2" charset="2"/>
              <a:buChar char="q"/>
            </a:pPr>
            <a:endParaRPr lang="en-US" dirty="0"/>
          </a:p>
          <a:p>
            <a:pPr lvl="0" algn="l" rtl="0">
              <a:buFont typeface="Wingdings" pitchFamily="2" charset="2"/>
              <a:buChar char="q"/>
            </a:pPr>
            <a:r>
              <a:rPr lang="en-US" dirty="0"/>
              <a:t>The highest rates of death and permanent disability due to injury are, however, currently found in the poorer nations; It is these countries therefore that have the most urgent need for prevention strategies that are appropriate, cost-efficient and effective. In this context, </a:t>
            </a:r>
            <a:r>
              <a:rPr lang="en-US" sz="3800" b="1" dirty="0">
                <a:solidFill>
                  <a:srgbClr val="FF0000"/>
                </a:solidFill>
              </a:rPr>
              <a:t>“appropriate” </a:t>
            </a:r>
            <a:r>
              <a:rPr lang="en-US" dirty="0"/>
              <a:t>means taking into account: </a:t>
            </a:r>
          </a:p>
          <a:p>
            <a:pPr lvl="0" algn="l" rtl="0">
              <a:buFont typeface="Wingdings" pitchFamily="2" charset="2"/>
              <a:buChar char="q"/>
            </a:pPr>
            <a:endParaRPr lang="en-US" dirty="0"/>
          </a:p>
          <a:p>
            <a:pPr lvl="1" algn="l" rtl="0">
              <a:buFont typeface="Wingdings" pitchFamily="2" charset="2"/>
              <a:buChar char="ü"/>
            </a:pPr>
            <a:r>
              <a:rPr lang="en-US" dirty="0"/>
              <a:t>The complexities of the problem</a:t>
            </a:r>
          </a:p>
          <a:p>
            <a:pPr lvl="1" algn="l" rtl="0">
              <a:buFont typeface="Wingdings" pitchFamily="2" charset="2"/>
              <a:buChar char="ü"/>
            </a:pPr>
            <a:r>
              <a:rPr lang="en-US" dirty="0"/>
              <a:t>The availability of resources and, furthermore, </a:t>
            </a:r>
          </a:p>
          <a:p>
            <a:pPr lvl="1" algn="l" rtl="0">
              <a:buFont typeface="Wingdings" pitchFamily="2" charset="2"/>
              <a:buChar char="ü"/>
            </a:pPr>
            <a:r>
              <a:rPr lang="en-US" dirty="0"/>
              <a:t>What strategies have been shown to work elsewhere.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7FB19-13B2-4C36-95E3-04991741BBA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A5A11-1B89-4E49-9BA3-A581A41CE392}" type="datetime1">
              <a:rPr lang="en-US" smtClean="0"/>
              <a:pPr/>
              <a:t>3/15/2022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038897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457201"/>
            <a:ext cx="8229600" cy="56689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l" rtl="0">
              <a:buFont typeface="Wingdings" pitchFamily="2" charset="2"/>
              <a:buChar char="q"/>
            </a:pPr>
            <a:r>
              <a:rPr lang="en-US" dirty="0"/>
              <a:t>To develop effective prevention strategies, most countries need </a:t>
            </a:r>
            <a:r>
              <a:rPr lang="en-US" u="sng" dirty="0">
                <a:solidFill>
                  <a:srgbClr val="FF0000"/>
                </a:solidFill>
              </a:rPr>
              <a:t>better information</a:t>
            </a:r>
            <a:r>
              <a:rPr lang="en-US" dirty="0"/>
              <a:t>.</a:t>
            </a:r>
          </a:p>
          <a:p>
            <a:pPr lvl="0" algn="l" rtl="0">
              <a:buFont typeface="Wingdings" pitchFamily="2" charset="2"/>
              <a:buChar char="q"/>
            </a:pPr>
            <a:endParaRPr lang="en-US" dirty="0"/>
          </a:p>
          <a:p>
            <a:pPr lvl="0" algn="l" rtl="0">
              <a:buFont typeface="Wingdings" pitchFamily="2" charset="2"/>
              <a:buChar char="q"/>
            </a:pPr>
            <a:r>
              <a:rPr lang="en-US" dirty="0"/>
              <a:t> In particular, countries need to know about the </a:t>
            </a:r>
            <a:r>
              <a:rPr lang="en-US" u="sng" dirty="0"/>
              <a:t>numbers and types of injuries </a:t>
            </a:r>
            <a:r>
              <a:rPr lang="en-US" dirty="0"/>
              <a:t>that occur and about the circumstances in which those injuries occur.</a:t>
            </a:r>
          </a:p>
          <a:p>
            <a:pPr lvl="0" algn="l" rtl="0">
              <a:buFont typeface="Wingdings" pitchFamily="2" charset="2"/>
              <a:buChar char="q"/>
            </a:pPr>
            <a:endParaRPr lang="en-US" dirty="0"/>
          </a:p>
          <a:p>
            <a:pPr lvl="0" algn="l" rtl="0">
              <a:buFont typeface="Wingdings" pitchFamily="2" charset="2"/>
              <a:buChar char="q"/>
            </a:pPr>
            <a:r>
              <a:rPr lang="en-US" dirty="0"/>
              <a:t> Such information will indicate how serious the injury problem is, and where prevention measures are most urgently needed</a:t>
            </a:r>
          </a:p>
          <a:p>
            <a:pPr algn="l"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19C7FB19-13B2-4C36-95E3-04991741BBAF}" type="slidenum">
              <a:rPr lang="en-US" smtClean="0"/>
              <a:pPr rtl="0"/>
              <a:t>3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934D-09E3-4893-B31A-FC240E9D02E5}" type="datetime1">
              <a:rPr lang="en-US" smtClean="0"/>
              <a:pPr/>
              <a:t>3/15/2022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581689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476672"/>
            <a:ext cx="8229600" cy="720080"/>
          </a:xfrm>
        </p:spPr>
        <p:txBody>
          <a:bodyPr>
            <a:normAutofit/>
          </a:bodyPr>
          <a:lstStyle/>
          <a:p>
            <a:pPr rtl="0"/>
            <a:r>
              <a:rPr lang="en-US" b="1" dirty="0">
                <a:solidFill>
                  <a:srgbClr val="FF0000"/>
                </a:solidFill>
              </a:rPr>
              <a:t>Injury Control: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412777"/>
            <a:ext cx="8229600" cy="471338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 algn="ctr">
              <a:buNone/>
            </a:pPr>
            <a:r>
              <a:rPr lang="en-US" sz="2400" b="1" dirty="0"/>
              <a:t>The primary focus of injury control is to:</a:t>
            </a:r>
            <a:endParaRPr lang="en-US" sz="2400" dirty="0"/>
          </a:p>
          <a:p>
            <a:pPr marL="514350" indent="-514350">
              <a:buFont typeface="Wingdings" pitchFamily="2" charset="2"/>
              <a:buChar char="ü"/>
            </a:pPr>
            <a:r>
              <a:rPr lang="en-US" sz="2400" dirty="0"/>
              <a:t>Identify </a:t>
            </a:r>
            <a:r>
              <a:rPr lang="en-US" sz="2400" dirty="0">
                <a:solidFill>
                  <a:srgbClr val="FF0000"/>
                </a:solidFill>
              </a:rPr>
              <a:t>energy forces </a:t>
            </a:r>
            <a:r>
              <a:rPr lang="en-US" sz="2400" dirty="0"/>
              <a:t>which cause injury, 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sz="2400" dirty="0"/>
              <a:t>Define mechanisms of </a:t>
            </a:r>
            <a:r>
              <a:rPr lang="en-US" sz="2400" dirty="0">
                <a:solidFill>
                  <a:srgbClr val="FF0000"/>
                </a:solidFill>
              </a:rPr>
              <a:t>human exposure</a:t>
            </a:r>
            <a:r>
              <a:rPr lang="en-US" sz="2400" dirty="0"/>
              <a:t>, 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sz="2400" dirty="0"/>
              <a:t>Identify precisely </a:t>
            </a:r>
            <a:r>
              <a:rPr lang="en-US" sz="2400" dirty="0">
                <a:solidFill>
                  <a:srgbClr val="FF0000"/>
                </a:solidFill>
              </a:rPr>
              <a:t>where interventions can interrupt the causal pathway.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sz="2400" dirty="0"/>
              <a:t>Unlike many chronic diseases, the </a:t>
            </a:r>
            <a:r>
              <a:rPr lang="en-US" sz="2400" dirty="0">
                <a:solidFill>
                  <a:srgbClr val="FF0000"/>
                </a:solidFill>
              </a:rPr>
              <a:t>agent and time </a:t>
            </a:r>
            <a:r>
              <a:rPr lang="en-US" sz="2400" dirty="0"/>
              <a:t>of injury onset is almost </a:t>
            </a:r>
            <a:r>
              <a:rPr lang="en-US" sz="2400" dirty="0">
                <a:solidFill>
                  <a:srgbClr val="FF0000"/>
                </a:solidFill>
              </a:rPr>
              <a:t>always known </a:t>
            </a:r>
            <a:r>
              <a:rPr lang="en-US" sz="2400" dirty="0"/>
              <a:t>and can be measured, the mechanism of energy transfer from reservoir to host can be described. 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sz="2400" dirty="0"/>
              <a:t>With several exceptions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b="1" dirty="0">
                <a:solidFill>
                  <a:srgbClr val="FF0000"/>
                </a:solidFill>
              </a:rPr>
              <a:t>injuries usually occur immediately after exposure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and rarely have the long incubation or latent periods like many infectious and chronic conditions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19C7FB19-13B2-4C36-95E3-04991741BBAF}" type="slidenum">
              <a:rPr lang="en-US" smtClean="0"/>
              <a:pPr rtl="0"/>
              <a:t>4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53EB0-A783-47FB-B929-A467B6DA8FB8}" type="datetime1">
              <a:rPr lang="en-US" smtClean="0"/>
              <a:pPr/>
              <a:t>3/15/2022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232277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548681"/>
            <a:ext cx="7772400" cy="86409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rtl="0"/>
            <a:r>
              <a:rPr lang="en-US" sz="5400" b="1" dirty="0">
                <a:solidFill>
                  <a:srgbClr val="FF0000"/>
                </a:solidFill>
              </a:rPr>
              <a:t>Primary Prevention</a:t>
            </a:r>
            <a:endParaRPr 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828800"/>
            <a:ext cx="8458200" cy="433650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 rtl="0"/>
            <a:r>
              <a:rPr lang="en-US" dirty="0">
                <a:solidFill>
                  <a:schemeClr val="tx1"/>
                </a:solidFill>
              </a:rPr>
              <a:t>which occurs during</a:t>
            </a:r>
            <a:r>
              <a:rPr lang="en-US" b="1" dirty="0">
                <a:solidFill>
                  <a:schemeClr val="tx1"/>
                </a:solidFill>
              </a:rPr>
              <a:t> the pre-event phase,</a:t>
            </a:r>
            <a:r>
              <a:rPr lang="en-US" dirty="0">
                <a:solidFill>
                  <a:schemeClr val="tx1"/>
                </a:solidFill>
              </a:rPr>
              <a:t> prevents the injury event by eliminating the mechanisms of energy transfer or exposure:</a:t>
            </a:r>
            <a:r>
              <a:rPr lang="en-US" b="1" dirty="0">
                <a:solidFill>
                  <a:schemeClr val="tx1"/>
                </a:solidFill>
              </a:rPr>
              <a:t> examples: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Traffic safety laws  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Vehicle modifications which prevent automobile crashes, 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fences around swimming pools which prevent submersion, 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Trigger locks on guns,  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Safety caps on poisonous substances</a:t>
            </a:r>
          </a:p>
          <a:p>
            <a:pPr algn="l" rt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19C7FB19-13B2-4C36-95E3-04991741BBAF}" type="slidenum">
              <a:rPr lang="en-US" smtClean="0"/>
              <a:pPr rtl="0"/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6C90B248-473C-4E85-A72E-527E905FDA61}" type="datetime1">
              <a:rPr lang="en-US" smtClean="0"/>
              <a:pPr algn="l" rtl="0"/>
              <a:t>3/15/2022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021856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3512" y="548680"/>
            <a:ext cx="8784976" cy="576064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ctr" rtl="0">
              <a:buNone/>
            </a:pPr>
            <a:r>
              <a:rPr lang="en-US" sz="5700" b="1" dirty="0">
                <a:solidFill>
                  <a:srgbClr val="FF0000"/>
                </a:solidFill>
              </a:rPr>
              <a:t>Secondary Prevention</a:t>
            </a:r>
          </a:p>
          <a:p>
            <a:pPr algn="ctr" rtl="0">
              <a:buNone/>
            </a:pPr>
            <a:endParaRPr lang="en-US" sz="5700" b="1" dirty="0">
              <a:solidFill>
                <a:srgbClr val="FF0000"/>
              </a:solidFill>
            </a:endParaRPr>
          </a:p>
          <a:p>
            <a:pPr algn="l" rtl="0">
              <a:buNone/>
            </a:pPr>
            <a:r>
              <a:rPr lang="en-US" dirty="0"/>
              <a:t>which occurs during the </a:t>
            </a:r>
            <a:r>
              <a:rPr lang="en-US" b="1" dirty="0"/>
              <a:t>injury phase,</a:t>
            </a:r>
            <a:r>
              <a:rPr lang="en-US" dirty="0"/>
              <a:t> its goal is to </a:t>
            </a:r>
            <a:r>
              <a:rPr lang="en-US" sz="4000" b="1" dirty="0">
                <a:solidFill>
                  <a:srgbClr val="FF0000"/>
                </a:solidFill>
              </a:rPr>
              <a:t>eliminate or reduce </a:t>
            </a:r>
            <a:r>
              <a:rPr lang="en-US" dirty="0"/>
              <a:t>injury severity once an energy transfer has occurred. </a:t>
            </a:r>
            <a:r>
              <a:rPr lang="en-US" b="1" dirty="0"/>
              <a:t>Examples: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sz="3400" dirty="0">
                <a:solidFill>
                  <a:srgbClr val="FF0000"/>
                </a:solidFill>
              </a:rPr>
              <a:t>Motorcycle helmets,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400" dirty="0">
                <a:solidFill>
                  <a:srgbClr val="FF0000"/>
                </a:solidFill>
              </a:rPr>
              <a:t>seatbelts,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400" dirty="0">
                <a:solidFill>
                  <a:srgbClr val="FF0000"/>
                </a:solidFill>
              </a:rPr>
              <a:t>life vests,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400" dirty="0">
                <a:solidFill>
                  <a:srgbClr val="FF0000"/>
                </a:solidFill>
              </a:rPr>
              <a:t>Bullet proof vests</a:t>
            </a:r>
          </a:p>
          <a:p>
            <a:pPr marL="514350" indent="-514350">
              <a:buFont typeface="+mj-lt"/>
              <a:buAutoNum type="arabicPeriod"/>
            </a:pPr>
            <a:endParaRPr lang="en-US" sz="3400" dirty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en-US" sz="3400" dirty="0"/>
              <a:t>While measures on the secondary level do not prevent the event which causes injury, </a:t>
            </a:r>
            <a:r>
              <a:rPr lang="en-US" sz="3400" u="sng" dirty="0"/>
              <a:t>they do reduce the energy absorbed by the host</a:t>
            </a:r>
            <a:r>
              <a:rPr lang="en-US" sz="3400" dirty="0"/>
              <a:t>. </a:t>
            </a:r>
          </a:p>
          <a:p>
            <a:pPr marL="514350" indent="-514350">
              <a:buNone/>
            </a:pPr>
            <a:r>
              <a:rPr lang="en-US" sz="3400" dirty="0"/>
              <a:t>It is important to note that some of the most effective secondary prevention strategies do not eliminate all injuries. </a:t>
            </a:r>
          </a:p>
          <a:p>
            <a:pPr marL="514350" indent="-514350">
              <a:buNone/>
            </a:pPr>
            <a:r>
              <a:rPr lang="en-US" sz="3400" b="1" dirty="0"/>
              <a:t>For example</a:t>
            </a:r>
            <a:r>
              <a:rPr lang="en-US" sz="3400" dirty="0"/>
              <a:t>, the motorcycle helmet is very effective in reducing </a:t>
            </a:r>
            <a:r>
              <a:rPr lang="en-US" sz="3400" u="sng" dirty="0"/>
              <a:t>head trauma </a:t>
            </a:r>
            <a:r>
              <a:rPr lang="en-US" sz="3400" dirty="0"/>
              <a:t>in motorcycle crashes, but is not effective in preventing trauma to </a:t>
            </a:r>
            <a:r>
              <a:rPr lang="en-US" sz="3400" u="sng" dirty="0"/>
              <a:t>other body regions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7FB19-13B2-4C36-95E3-04991741BBA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AF51-C3C3-4669-979A-A04EA29A4D21}" type="datetime1">
              <a:rPr lang="en-US" smtClean="0"/>
              <a:pPr/>
              <a:t>3/15/2022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795123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404664"/>
            <a:ext cx="8229600" cy="792088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Tertiary Prevention: 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 rtl="0"/>
            <a:r>
              <a:rPr lang="en-US" dirty="0"/>
              <a:t>Which occurs in </a:t>
            </a:r>
            <a:r>
              <a:rPr lang="en-US" b="1" dirty="0"/>
              <a:t>the post injury phase</a:t>
            </a:r>
            <a:r>
              <a:rPr lang="en-US" dirty="0"/>
              <a:t>, aims to reduce the consequences of the injury once an injury-producing energy transfer has occurred. </a:t>
            </a:r>
          </a:p>
          <a:p>
            <a:pPr algn="just" rtl="0"/>
            <a:endParaRPr lang="en-US" dirty="0"/>
          </a:p>
          <a:p>
            <a:pPr algn="ctr" rtl="0">
              <a:buNone/>
            </a:pPr>
            <a:r>
              <a:rPr lang="en-US" dirty="0">
                <a:solidFill>
                  <a:srgbClr val="FF0000"/>
                </a:solidFill>
              </a:rPr>
              <a:t>Examples: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Emergency and trauma care, as well as rehabilitation efforts.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Some of the most important advances in injury control have been </a:t>
            </a:r>
            <a:r>
              <a:rPr lang="en-US" dirty="0">
                <a:solidFill>
                  <a:srgbClr val="FF0000"/>
                </a:solidFill>
              </a:rPr>
              <a:t>improvements in the early response and treatment of serious injury.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7FB19-13B2-4C36-95E3-04991741BBA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27714-BC27-450C-8E03-FE5C7E978648}" type="datetime1">
              <a:rPr lang="en-US" smtClean="0"/>
              <a:pPr/>
              <a:t>3/15/2022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587442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457200"/>
            <a:ext cx="8763000" cy="585212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algn="ctr" rtl="0">
              <a:buNone/>
            </a:pPr>
            <a:r>
              <a:rPr lang="en-US" sz="8400" b="1" dirty="0">
                <a:solidFill>
                  <a:srgbClr val="FF0000"/>
                </a:solidFill>
              </a:rPr>
              <a:t>Specific Injury-prevention Strategies </a:t>
            </a:r>
          </a:p>
          <a:p>
            <a:pPr algn="l" rtl="0">
              <a:buNone/>
            </a:pPr>
            <a:endParaRPr lang="en-US" sz="4200" dirty="0"/>
          </a:p>
          <a:p>
            <a:pPr algn="l" rtl="0">
              <a:buNone/>
            </a:pPr>
            <a:r>
              <a:rPr lang="en-US" sz="4200" dirty="0"/>
              <a:t>can be divided into </a:t>
            </a:r>
            <a:r>
              <a:rPr lang="en-US" sz="4200" b="1" dirty="0"/>
              <a:t>two very broad groups based on </a:t>
            </a:r>
            <a:r>
              <a:rPr lang="en-US" sz="5100" b="1" dirty="0">
                <a:solidFill>
                  <a:srgbClr val="FF0000"/>
                </a:solidFill>
              </a:rPr>
              <a:t>need for host actions</a:t>
            </a:r>
            <a:r>
              <a:rPr lang="en-US" sz="4200" b="1" dirty="0"/>
              <a:t>. </a:t>
            </a:r>
            <a:endParaRPr lang="en-US" sz="4200" dirty="0"/>
          </a:p>
          <a:p>
            <a:pPr marL="742950" indent="-742950">
              <a:buFont typeface="+mj-lt"/>
              <a:buAutoNum type="arabicPeriod"/>
            </a:pPr>
            <a:r>
              <a:rPr lang="en-US" sz="4200" b="1" u="sng" dirty="0">
                <a:solidFill>
                  <a:srgbClr val="FF0000"/>
                </a:solidFill>
              </a:rPr>
              <a:t>Passive intervention</a:t>
            </a:r>
            <a:r>
              <a:rPr lang="en-US" sz="4200" b="1" dirty="0">
                <a:solidFill>
                  <a:srgbClr val="FF0000"/>
                </a:solidFill>
              </a:rPr>
              <a:t> </a:t>
            </a:r>
            <a:r>
              <a:rPr lang="en-US" sz="4200" dirty="0"/>
              <a:t>requires </a:t>
            </a:r>
            <a:r>
              <a:rPr lang="en-US" sz="4200" b="1" dirty="0"/>
              <a:t>no input or action by the host</a:t>
            </a:r>
            <a:r>
              <a:rPr lang="en-US" sz="4200" dirty="0"/>
              <a:t> and is usually accomplished by </a:t>
            </a:r>
            <a:r>
              <a:rPr lang="en-US" sz="4200" b="1" dirty="0"/>
              <a:t>modifying the </a:t>
            </a:r>
            <a:r>
              <a:rPr lang="en-US" sz="4200" b="1" i="1" u="sng" dirty="0"/>
              <a:t>agent, vehicle, vector, or environment</a:t>
            </a:r>
            <a:r>
              <a:rPr lang="en-US" sz="4200" b="1" dirty="0"/>
              <a:t>. </a:t>
            </a:r>
            <a:r>
              <a:rPr lang="en-US" sz="4200" dirty="0"/>
              <a:t>Modifications in </a:t>
            </a:r>
            <a:r>
              <a:rPr lang="en-US" sz="4200" b="1" dirty="0"/>
              <a:t>car design </a:t>
            </a:r>
            <a:r>
              <a:rPr lang="en-US" sz="4200" dirty="0"/>
              <a:t>to improve brakes and increase the energy absorbed by vehicle components are two </a:t>
            </a:r>
            <a:r>
              <a:rPr lang="en-US" sz="4200" b="1" dirty="0"/>
              <a:t>examples.</a:t>
            </a:r>
            <a:endParaRPr lang="en-US" sz="4200" dirty="0"/>
          </a:p>
          <a:p>
            <a:pPr marL="742950" indent="-742950">
              <a:buFont typeface="+mj-lt"/>
              <a:buAutoNum type="arabicPeriod"/>
            </a:pPr>
            <a:r>
              <a:rPr lang="en-US" sz="4200" b="1" u="sng" dirty="0">
                <a:solidFill>
                  <a:srgbClr val="FF0000"/>
                </a:solidFill>
              </a:rPr>
              <a:t>Active intervention</a:t>
            </a:r>
            <a:r>
              <a:rPr lang="en-US" sz="4200" b="1" dirty="0">
                <a:solidFill>
                  <a:srgbClr val="FF0000"/>
                </a:solidFill>
              </a:rPr>
              <a:t> </a:t>
            </a:r>
            <a:r>
              <a:rPr lang="en-US" sz="4200" dirty="0"/>
              <a:t>requires that </a:t>
            </a:r>
            <a:r>
              <a:rPr lang="en-US" sz="4200" b="1" dirty="0"/>
              <a:t>the </a:t>
            </a:r>
            <a:r>
              <a:rPr lang="en-US" sz="4200" b="1" i="1" u="sng" dirty="0"/>
              <a:t>host </a:t>
            </a:r>
            <a:r>
              <a:rPr lang="en-US" sz="4200" b="1" dirty="0"/>
              <a:t>take some type of action</a:t>
            </a:r>
            <a:r>
              <a:rPr lang="en-US" sz="4200" dirty="0"/>
              <a:t> for the intervention to work. Seatbelts and helmets are examples of active intervention</a:t>
            </a:r>
          </a:p>
          <a:p>
            <a:pPr marL="742950" indent="-742950">
              <a:buFont typeface="+mj-lt"/>
              <a:buAutoNum type="arabicPeriod"/>
            </a:pPr>
            <a:endParaRPr lang="en-US" sz="4200" dirty="0"/>
          </a:p>
          <a:p>
            <a:pPr algn="l" rtl="0">
              <a:buFont typeface="Wingdings" pitchFamily="2" charset="2"/>
              <a:buChar char="ü"/>
            </a:pPr>
            <a:r>
              <a:rPr lang="en-US" sz="4600" dirty="0"/>
              <a:t>Intervention strategies to be effective, they should incorporate both active and passive ones. 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sz="4600" b="1" dirty="0"/>
              <a:t>Passive</a:t>
            </a:r>
            <a:r>
              <a:rPr lang="en-US" sz="4600" dirty="0"/>
              <a:t> intervention strategies are usually considered </a:t>
            </a:r>
            <a:r>
              <a:rPr lang="en-US" sz="4600" b="1" dirty="0"/>
              <a:t>more effectiv</a:t>
            </a:r>
            <a:r>
              <a:rPr lang="en-US" sz="4600" dirty="0"/>
              <a:t>e, especially when compared with active interventions which require frequent or time-consuming action.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sz="4600" b="1" dirty="0"/>
              <a:t>Air bags</a:t>
            </a:r>
            <a:r>
              <a:rPr lang="en-US" sz="4600" dirty="0"/>
              <a:t>, for example, require no driver action, whereas </a:t>
            </a:r>
            <a:r>
              <a:rPr lang="en-US" sz="4600" b="1" dirty="0"/>
              <a:t>seatbelts</a:t>
            </a:r>
            <a:r>
              <a:rPr lang="en-US" sz="4600" dirty="0"/>
              <a:t> can only be effective when fastened by the occupant. However, the most effective crash </a:t>
            </a:r>
            <a:r>
              <a:rPr lang="en-US" sz="4600" b="1" dirty="0"/>
              <a:t>protection occurs when both are available.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7FB19-13B2-4C36-95E3-04991741BBA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2F2E9-FF40-4527-9338-B24A9FB083BB}" type="datetime1">
              <a:rPr lang="en-US" smtClean="0"/>
              <a:pPr/>
              <a:t>3/15/2022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734813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135560" y="406616"/>
            <a:ext cx="7776864" cy="557075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 Haddon Matrix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a model of the </a:t>
            </a:r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agent–host relationship in injury causation,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was the foundation for the study of motor vehicle crashes and countermeasures for highway safety, and continues to be an applicable theoretical framework for injury prevention. </a:t>
            </a:r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 Haddon Matrix divides the timing of the injury event into three phases, 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these phases correspond to the three levels of prevention defined by public health: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685800" algn="l"/>
              </a:tabLst>
            </a:pPr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Pre-event, 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685800" algn="l"/>
              </a:tabLst>
            </a:pPr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Event,  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685800" algn="l"/>
              </a:tabLst>
            </a:pPr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Post event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Each of these phases is influenced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</a:pP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by three factors: 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685800" algn="l"/>
              </a:tabLst>
            </a:pPr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 human (host), 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685800" algn="l"/>
              </a:tabLst>
            </a:pPr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Vehicles or vectors, 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685800" algn="l"/>
              </a:tabLst>
            </a:pPr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 environment, 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which can be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</a:pP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separated </a:t>
            </a:r>
            <a:r>
              <a:rPr lang="en-US" sz="2000" i="1" u="sng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into physical and social,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</a:pPr>
            <a:r>
              <a:rPr lang="en-US" sz="2000" i="1" u="sng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with economic and cultural aspects</a:t>
            </a:r>
            <a:r>
              <a:rPr lang="en-US" sz="2000" b="1" i="1" u="sng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lang="en-US" sz="2000" i="1" u="sng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7FB19-13B2-4C36-95E3-04991741BBA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679B-DC46-4DEA-8F46-F56151CCC0F5}" type="datetime1">
              <a:rPr lang="en-US" smtClean="0"/>
              <a:pPr/>
              <a:t>3/15/2022</a:t>
            </a:fld>
            <a:endParaRPr lang="ar-JO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6424818" y="3356993"/>
          <a:ext cx="3343591" cy="2448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r:id="rId3" imgW="3209524" imgH="1971950" progId="">
                  <p:embed/>
                </p:oleObj>
              </mc:Choice>
              <mc:Fallback>
                <p:oleObj r:id="rId3" imgW="3209524" imgH="1971950" progId="">
                  <p:embed/>
                  <p:pic>
                    <p:nvPicPr>
                      <p:cNvPr id="10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8928"/>
                      <a:stretch>
                        <a:fillRect/>
                      </a:stretch>
                    </p:blipFill>
                    <p:spPr bwMode="auto">
                      <a:xfrm>
                        <a:off x="6424818" y="3356993"/>
                        <a:ext cx="3343591" cy="2448272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4F81BD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EEECE1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42480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85BD0D362FE4498F457B21D75D702E" ma:contentTypeVersion="10" ma:contentTypeDescription="Create a new document." ma:contentTypeScope="" ma:versionID="539bb4c8e3f84dc88815aad1788756ab">
  <xsd:schema xmlns:xsd="http://www.w3.org/2001/XMLSchema" xmlns:xs="http://www.w3.org/2001/XMLSchema" xmlns:p="http://schemas.microsoft.com/office/2006/metadata/properties" xmlns:ns2="1f03ce4d-2404-4236-8700-bd01b623a4ab" xmlns:ns3="a433687a-ae5f-44a0-9b01-062828d2e892" targetNamespace="http://schemas.microsoft.com/office/2006/metadata/properties" ma:root="true" ma:fieldsID="3a8b97110242ce97ad3cfee43bff6463" ns2:_="" ns3:_="">
    <xsd:import namespace="1f03ce4d-2404-4236-8700-bd01b623a4ab"/>
    <xsd:import namespace="a433687a-ae5f-44a0-9b01-062828d2e892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03ce4d-2404-4236-8700-bd01b623a4ab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9ff52f34-b351-492d-bd72-b80be8882ab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33687a-ae5f-44a0-9b01-062828d2e892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f00fab3d-d326-4a93-90c4-3a6f5e166fe6}" ma:internalName="TaxCatchAll" ma:showField="CatchAllData" ma:web="a433687a-ae5f-44a0-9b01-062828d2e8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f03ce4d-2404-4236-8700-bd01b623a4ab">
      <Terms xmlns="http://schemas.microsoft.com/office/infopath/2007/PartnerControls"/>
    </lcf76f155ced4ddcb4097134ff3c332f>
    <TaxCatchAll xmlns="a433687a-ae5f-44a0-9b01-062828d2e892" xsi:nil="true"/>
  </documentManagement>
</p:properties>
</file>

<file path=customXml/itemProps1.xml><?xml version="1.0" encoding="utf-8"?>
<ds:datastoreItem xmlns:ds="http://schemas.openxmlformats.org/officeDocument/2006/customXml" ds:itemID="{5C7C2C8C-EF05-4035-BBEF-838ECBC30179}"/>
</file>

<file path=customXml/itemProps2.xml><?xml version="1.0" encoding="utf-8"?>
<ds:datastoreItem xmlns:ds="http://schemas.openxmlformats.org/officeDocument/2006/customXml" ds:itemID="{AC03AF92-1D27-46A8-A6AD-D5B6ECCE6937}"/>
</file>

<file path=customXml/itemProps3.xml><?xml version="1.0" encoding="utf-8"?>
<ds:datastoreItem xmlns:ds="http://schemas.openxmlformats.org/officeDocument/2006/customXml" ds:itemID="{D547410C-BE8E-442E-9424-62419268E87C}"/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1027</Words>
  <Application>Microsoft Office PowerPoint</Application>
  <PresentationFormat>Widescreen</PresentationFormat>
  <Paragraphs>153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Office Theme</vt:lpstr>
      <vt:lpstr>Magnitude Of Injury Mortality In Jordan:</vt:lpstr>
      <vt:lpstr>Prevention of injuries</vt:lpstr>
      <vt:lpstr>PowerPoint Presentation</vt:lpstr>
      <vt:lpstr>Injury Control:</vt:lpstr>
      <vt:lpstr>Primary Prevention</vt:lpstr>
      <vt:lpstr>PowerPoint Presentation</vt:lpstr>
      <vt:lpstr>Tertiary Prevention: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Magnitude Of Injury Mortality In Jordan:</dc:title>
  <dc:creator>Dr. Nidal Alnawayseh</dc:creator>
  <cp:lastModifiedBy>Dr. Nidal Alnawayseh</cp:lastModifiedBy>
  <cp:revision>3</cp:revision>
  <dcterms:created xsi:type="dcterms:W3CDTF">2022-03-15T12:28:50Z</dcterms:created>
  <dcterms:modified xsi:type="dcterms:W3CDTF">2022-03-15T13:16:04Z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0x0101006F85BD0D362FE4498F457B21D75D702E</vt:lpwstr>
  </property>
</Properties>
</file>