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38"/>
  </p:notesMasterIdLst>
  <p:sldIdLst>
    <p:sldId id="347" r:id="rId2"/>
    <p:sldId id="351" r:id="rId3"/>
    <p:sldId id="348" r:id="rId4"/>
    <p:sldId id="371" r:id="rId5"/>
    <p:sldId id="372" r:id="rId6"/>
    <p:sldId id="373" r:id="rId7"/>
    <p:sldId id="316" r:id="rId8"/>
    <p:sldId id="370" r:id="rId9"/>
    <p:sldId id="349" r:id="rId10"/>
    <p:sldId id="369" r:id="rId11"/>
    <p:sldId id="352" r:id="rId12"/>
    <p:sldId id="260" r:id="rId13"/>
    <p:sldId id="353" r:id="rId14"/>
    <p:sldId id="355" r:id="rId15"/>
    <p:sldId id="356" r:id="rId16"/>
    <p:sldId id="357" r:id="rId17"/>
    <p:sldId id="358" r:id="rId18"/>
    <p:sldId id="374" r:id="rId19"/>
    <p:sldId id="359" r:id="rId20"/>
    <p:sldId id="360" r:id="rId21"/>
    <p:sldId id="361" r:id="rId22"/>
    <p:sldId id="362" r:id="rId23"/>
    <p:sldId id="364" r:id="rId24"/>
    <p:sldId id="365" r:id="rId25"/>
    <p:sldId id="366" r:id="rId26"/>
    <p:sldId id="380" r:id="rId27"/>
    <p:sldId id="367" r:id="rId28"/>
    <p:sldId id="375" r:id="rId29"/>
    <p:sldId id="376" r:id="rId30"/>
    <p:sldId id="378" r:id="rId31"/>
    <p:sldId id="379" r:id="rId32"/>
    <p:sldId id="381" r:id="rId33"/>
    <p:sldId id="382" r:id="rId34"/>
    <p:sldId id="368" r:id="rId35"/>
    <p:sldId id="377" r:id="rId36"/>
    <p:sldId id="262" r:id="rId37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39"/>
      <p:bold r:id="rId40"/>
      <p:italic r:id="rId41"/>
      <p:boldItalic r:id="rId42"/>
    </p:embeddedFont>
    <p:embeddedFont>
      <p:font typeface="Wingdings 2" panose="05020102010507070707" pitchFamily="18" charset="2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EE9069-8C8F-49EC-8300-A405CB13E995}">
  <a:tblStyle styleId="{6EEE9069-8C8F-49EC-8300-A405CB13E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3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741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778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345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931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345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4430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05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01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53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2673443" y="495866"/>
            <a:ext cx="596739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b="1" dirty="0"/>
              <a:t>Female Genital </a:t>
            </a:r>
            <a:r>
              <a:rPr lang="en-US" sz="5400" b="1" dirty="0" smtClean="0"/>
              <a:t>System &amp; Breast</a:t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fallopian tubes &amp; ovaries</a:t>
            </a:r>
            <a:endParaRPr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oogle Shape;138;p18"/>
          <p:cNvGrpSpPr/>
          <p:nvPr/>
        </p:nvGrpSpPr>
        <p:grpSpPr>
          <a:xfrm>
            <a:off x="7985790" y="2233336"/>
            <a:ext cx="320399" cy="320378"/>
            <a:chOff x="1951075" y="2333250"/>
            <a:chExt cx="381200" cy="381175"/>
          </a:xfrm>
        </p:grpSpPr>
        <p:sp>
          <p:nvSpPr>
            <p:cNvPr id="26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9" name="Subtitle 9"/>
          <p:cNvSpPr txBox="1">
            <a:spLocks/>
          </p:cNvSpPr>
          <p:nvPr/>
        </p:nvSpPr>
        <p:spPr>
          <a:xfrm>
            <a:off x="3088784" y="2571750"/>
            <a:ext cx="6400800" cy="250507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chemeClr val="tx1"/>
                </a:solidFill>
              </a:rPr>
              <a:t>Dr.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Bushra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AlTarawneh</a:t>
            </a:r>
            <a:r>
              <a:rPr lang="en-US" altLang="en-US" sz="2400" dirty="0" smtClean="0">
                <a:solidFill>
                  <a:schemeClr val="tx1"/>
                </a:solidFill>
              </a:rPr>
              <a:t>, MD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Anatomical pathology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err="1" smtClean="0">
                <a:solidFill>
                  <a:schemeClr val="tx1"/>
                </a:solidFill>
              </a:rPr>
              <a:t>Mutah</a:t>
            </a:r>
            <a:r>
              <a:rPr lang="en-US" altLang="en-US" sz="2400" dirty="0" smtClean="0">
                <a:solidFill>
                  <a:schemeClr val="tx1"/>
                </a:solidFill>
              </a:rPr>
              <a:t> University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School of Medicine- Department of Laboratory medicine &amp; Pathology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GUS lectures 2021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0"/>
            <a:ext cx="1532572" cy="15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6041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927553" y="1863610"/>
            <a:ext cx="54628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Tumors of the ovaries</a:t>
            </a:r>
            <a:endParaRPr sz="4000" b="1"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12060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Ovaries - </a:t>
            </a:r>
            <a:r>
              <a:rPr lang="en-US" sz="3600" b="1" dirty="0"/>
              <a:t>T</a:t>
            </a:r>
            <a:r>
              <a:rPr lang="en-US" sz="3600" b="1" dirty="0" smtClean="0"/>
              <a:t>umors of the ovary</a:t>
            </a:r>
            <a:endParaRPr lang="en-US" sz="36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8354" y="109334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Fifth leading contributor </a:t>
            </a:r>
            <a:r>
              <a:rPr lang="en-US" sz="2000" dirty="0"/>
              <a:t>to cancer mortality in </a:t>
            </a:r>
            <a:r>
              <a:rPr lang="en-US" sz="2000" dirty="0" smtClean="0"/>
              <a:t>women.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variable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arise </a:t>
            </a:r>
            <a:r>
              <a:rPr lang="en-US" sz="2000" dirty="0"/>
              <a:t>from </a:t>
            </a:r>
            <a:r>
              <a:rPr lang="en-US" sz="2000" dirty="0" smtClean="0"/>
              <a:t>any of </a:t>
            </a:r>
            <a:r>
              <a:rPr lang="en-US" sz="2000" dirty="0"/>
              <a:t>the three cell types in the normal </a:t>
            </a:r>
            <a:r>
              <a:rPr lang="en-US" sz="2000" dirty="0" smtClean="0"/>
              <a:t>ovary:</a:t>
            </a:r>
          </a:p>
          <a:p>
            <a:pPr marL="533400" indent="-457200">
              <a:buAutoNum type="arabicPeriod"/>
            </a:pPr>
            <a:r>
              <a:rPr lang="en-US" sz="2000" dirty="0" smtClean="0"/>
              <a:t>the </a:t>
            </a:r>
            <a:r>
              <a:rPr lang="en-US" sz="2000" dirty="0" err="1" smtClean="0"/>
              <a:t>multipotent</a:t>
            </a:r>
            <a:r>
              <a:rPr lang="en-US" sz="2000" dirty="0" smtClean="0"/>
              <a:t> surface </a:t>
            </a:r>
            <a:r>
              <a:rPr lang="en-US" sz="2000" dirty="0"/>
              <a:t>(</a:t>
            </a:r>
            <a:r>
              <a:rPr lang="en-US" sz="2000" dirty="0" err="1"/>
              <a:t>coelomic</a:t>
            </a:r>
            <a:r>
              <a:rPr lang="en-US" sz="2000" dirty="0"/>
              <a:t>) </a:t>
            </a:r>
            <a:r>
              <a:rPr lang="en-US" sz="2000" dirty="0" smtClean="0"/>
              <a:t>epithelium.</a:t>
            </a:r>
          </a:p>
          <a:p>
            <a:pPr marL="533400" indent="-457200"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totipotent germ </a:t>
            </a:r>
            <a:r>
              <a:rPr lang="en-US" sz="2000" dirty="0" smtClean="0"/>
              <a:t>cells.</a:t>
            </a:r>
          </a:p>
          <a:p>
            <a:pPr marL="76200" indent="0">
              <a:buNone/>
            </a:pPr>
            <a:r>
              <a:rPr lang="en-US" sz="2000" dirty="0" smtClean="0"/>
              <a:t>3.  the </a:t>
            </a:r>
            <a:r>
              <a:rPr lang="en-US" sz="2000" dirty="0"/>
              <a:t>sex cord–stromal cells.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Epithelial neoplasms account for the great majority of ovarian tumors (malignant forms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90% of ovarian </a:t>
            </a:r>
            <a:r>
              <a:rPr lang="en-US" sz="2000" dirty="0" smtClean="0"/>
              <a:t>cancers)</a:t>
            </a:r>
            <a:endParaRPr lang="en-US" sz="2000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2038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Surface Epithelial Tumors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27963" y="1051781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Five major types: Serous, Mucinous, </a:t>
            </a:r>
            <a:r>
              <a:rPr lang="en-US" sz="2000" dirty="0" err="1" smtClean="0"/>
              <a:t>Endometrioid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/>
              <a:t>Clear </a:t>
            </a:r>
            <a:r>
              <a:rPr lang="en-US" sz="2000" dirty="0" smtClean="0"/>
              <a:t>cell, or Brenner.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Each type</a:t>
            </a:r>
            <a:r>
              <a:rPr lang="en-US" sz="2000" dirty="0"/>
              <a:t> has </a:t>
            </a:r>
            <a:r>
              <a:rPr lang="en-US" sz="2000" dirty="0" smtClean="0">
                <a:solidFill>
                  <a:srgbClr val="7030A0"/>
                </a:solidFill>
              </a:rPr>
              <a:t>benign, borderline and malignant tumors.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</a:t>
            </a:r>
            <a:r>
              <a:rPr lang="en-US" sz="2000" dirty="0" smtClean="0"/>
              <a:t>ajor </a:t>
            </a:r>
            <a:r>
              <a:rPr lang="en-US" sz="2000" dirty="0"/>
              <a:t>determinant of </a:t>
            </a:r>
            <a:r>
              <a:rPr lang="en-US" sz="2000" dirty="0" smtClean="0"/>
              <a:t>outcome </a:t>
            </a:r>
            <a:r>
              <a:rPr lang="en-US" sz="2000" dirty="0" smtClean="0">
                <a:sym typeface="Wingdings" pitchFamily="2" charset="2"/>
              </a:rPr>
              <a:t>is </a:t>
            </a:r>
            <a:r>
              <a:rPr lang="en-US" sz="2000" dirty="0" smtClean="0"/>
              <a:t>stage </a:t>
            </a:r>
            <a:r>
              <a:rPr lang="en-US" sz="2000" dirty="0"/>
              <a:t>rather </a:t>
            </a:r>
            <a:r>
              <a:rPr lang="en-US" sz="2000" dirty="0" smtClean="0"/>
              <a:t>than histologic type.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Important </a:t>
            </a:r>
            <a:r>
              <a:rPr lang="en-US" sz="2000" dirty="0"/>
              <a:t>risk </a:t>
            </a:r>
            <a:r>
              <a:rPr lang="en-US" sz="2000" dirty="0" smtClean="0"/>
              <a:t>factors:</a:t>
            </a:r>
          </a:p>
          <a:p>
            <a:pPr marL="533400" indent="-457200">
              <a:buAutoNum type="arabicPeriod"/>
            </a:pPr>
            <a:r>
              <a:rPr lang="en-US" sz="2000" dirty="0" err="1" smtClean="0"/>
              <a:t>nulliparity</a:t>
            </a:r>
            <a:r>
              <a:rPr lang="en-US" sz="2000" dirty="0" smtClean="0"/>
              <a:t>.</a:t>
            </a:r>
          </a:p>
          <a:p>
            <a:pPr marL="533400" indent="-457200">
              <a:buAutoNum type="arabicPeriod"/>
            </a:pPr>
            <a:r>
              <a:rPr lang="en-US" sz="2000" dirty="0" smtClean="0"/>
              <a:t>family history</a:t>
            </a:r>
          </a:p>
          <a:p>
            <a:pPr marL="533400" indent="-457200">
              <a:buAutoNum type="arabicPeriod"/>
            </a:pPr>
            <a:r>
              <a:rPr lang="en-US" sz="2000" dirty="0" err="1"/>
              <a:t>G</a:t>
            </a:r>
            <a:r>
              <a:rPr lang="en-US" sz="2000" dirty="0" err="1" smtClean="0"/>
              <a:t>ermline</a:t>
            </a:r>
            <a:r>
              <a:rPr lang="en-US" sz="2000" dirty="0" smtClean="0"/>
              <a:t> </a:t>
            </a:r>
            <a:r>
              <a:rPr lang="en-US" sz="2000" dirty="0"/>
              <a:t>mutations in </a:t>
            </a:r>
            <a:r>
              <a:rPr lang="en-US" sz="2000" dirty="0" smtClean="0"/>
              <a:t>certain </a:t>
            </a:r>
            <a:r>
              <a:rPr lang="en-US" sz="2000" dirty="0"/>
              <a:t>tumor suppressor </a:t>
            </a:r>
            <a:r>
              <a:rPr lang="en-US" sz="2000" dirty="0" smtClean="0"/>
              <a:t>genes;</a:t>
            </a:r>
            <a:endParaRPr lang="en-US" sz="2000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0374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Ovaries - </a:t>
            </a:r>
            <a:r>
              <a:rPr lang="en-US" sz="3600" b="1" dirty="0" smtClean="0">
                <a:solidFill>
                  <a:srgbClr val="7030A0"/>
                </a:solidFill>
              </a:rPr>
              <a:t>BRCA1 </a:t>
            </a:r>
            <a:r>
              <a:rPr lang="en-US" sz="3600" b="1" dirty="0">
                <a:solidFill>
                  <a:srgbClr val="7030A0"/>
                </a:solidFill>
              </a:rPr>
              <a:t>or BRCA2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5" y="1134908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5-10</a:t>
            </a:r>
            <a:r>
              <a:rPr lang="en-US" dirty="0"/>
              <a:t>% of ovarian cancers </a:t>
            </a:r>
            <a:r>
              <a:rPr lang="en-US" dirty="0" smtClean="0"/>
              <a:t>are familial.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of </a:t>
            </a:r>
            <a:r>
              <a:rPr lang="en-US" dirty="0" smtClean="0"/>
              <a:t>them ass </a:t>
            </a:r>
            <a:r>
              <a:rPr lang="en-US" dirty="0"/>
              <a:t>with </a:t>
            </a:r>
            <a:r>
              <a:rPr lang="en-US" dirty="0" smtClean="0"/>
              <a:t>mutations in </a:t>
            </a:r>
            <a:r>
              <a:rPr lang="en-US" dirty="0"/>
              <a:t>the </a:t>
            </a:r>
            <a:r>
              <a:rPr lang="en-US" i="1" dirty="0"/>
              <a:t>BRCA1 </a:t>
            </a:r>
            <a:r>
              <a:rPr lang="en-US" dirty="0"/>
              <a:t>or </a:t>
            </a:r>
            <a:r>
              <a:rPr lang="en-US" i="1" dirty="0"/>
              <a:t>BRCA2 </a:t>
            </a:r>
            <a:r>
              <a:rPr lang="en-US" dirty="0"/>
              <a:t>tumor suppressor genes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Genes also ass </a:t>
            </a:r>
            <a:r>
              <a:rPr lang="en-US" dirty="0"/>
              <a:t>with hereditary breast cancer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Present only in </a:t>
            </a:r>
            <a:r>
              <a:rPr lang="en-US" dirty="0"/>
              <a:t>only </a:t>
            </a:r>
            <a:r>
              <a:rPr lang="en-US" dirty="0" smtClean="0"/>
              <a:t>8-10% of sporadic cases.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.. So sporadic tumor </a:t>
            </a:r>
            <a:r>
              <a:rPr lang="en-US" dirty="0"/>
              <a:t>arise </a:t>
            </a:r>
            <a:r>
              <a:rPr lang="en-US" dirty="0" smtClean="0"/>
              <a:t>through alternative </a:t>
            </a:r>
            <a:r>
              <a:rPr lang="en-US" dirty="0"/>
              <a:t>molecular mechanisms.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0920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Serous Tumors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86398" y="1134908"/>
            <a:ext cx="8443302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most common of the </a:t>
            </a:r>
            <a:r>
              <a:rPr lang="en-US" dirty="0" smtClean="0"/>
              <a:t>ovarian tumors overall.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most common </a:t>
            </a:r>
            <a:r>
              <a:rPr lang="en-US" dirty="0" smtClean="0"/>
              <a:t>malignant ovarian </a:t>
            </a:r>
            <a:r>
              <a:rPr lang="en-US" dirty="0"/>
              <a:t>tumors </a:t>
            </a:r>
            <a:r>
              <a:rPr lang="en-US" dirty="0" smtClean="0"/>
              <a:t>60%.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Two genetic pathways:</a:t>
            </a:r>
          </a:p>
          <a:p>
            <a:pPr marL="533400" indent="-457200">
              <a:buAutoNum type="arabicPeriod"/>
            </a:pPr>
            <a:r>
              <a:rPr lang="en-US" dirty="0" smtClean="0"/>
              <a:t>K-RAS mutations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borderline </a:t>
            </a:r>
            <a:r>
              <a:rPr lang="en-US" dirty="0"/>
              <a:t>&amp; low grade </a:t>
            </a:r>
            <a:r>
              <a:rPr lang="en-US" dirty="0" smtClean="0"/>
              <a:t>cancers.</a:t>
            </a:r>
          </a:p>
          <a:p>
            <a:pPr marL="533400" indent="-457200">
              <a:buAutoNum type="arabicPeriod"/>
            </a:pPr>
            <a:r>
              <a:rPr lang="en-US" dirty="0" smtClean="0"/>
              <a:t>p53 </a:t>
            </a:r>
            <a:r>
              <a:rPr lang="en-US" dirty="0"/>
              <a:t>and </a:t>
            </a:r>
            <a:r>
              <a:rPr lang="en-US" dirty="0" smtClean="0"/>
              <a:t>BRCA1 mutations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High-grade serous </a:t>
            </a:r>
            <a:r>
              <a:rPr lang="en-US" dirty="0" smtClean="0"/>
              <a:t>carcinomas.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9847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Benign serous </a:t>
            </a:r>
            <a:r>
              <a:rPr lang="en-US" sz="3600" b="1" dirty="0" smtClean="0">
                <a:solidFill>
                  <a:srgbClr val="7030A0"/>
                </a:solidFill>
              </a:rPr>
              <a:t>tumors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29201" y="1123796"/>
            <a:ext cx="343488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Gross: Large &amp; cystic ( up to 30 </a:t>
            </a:r>
            <a:r>
              <a:rPr lang="en-US" sz="1800" dirty="0"/>
              <a:t>cm</a:t>
            </a:r>
            <a:r>
              <a:rPr lang="en-US" sz="1800" dirty="0" smtClean="0"/>
              <a:t>), filled </a:t>
            </a:r>
            <a:r>
              <a:rPr lang="en-US" sz="1800" dirty="0"/>
              <a:t>with a clear serous fluid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May </a:t>
            </a:r>
            <a:r>
              <a:rPr lang="en-US" sz="1800" dirty="0"/>
              <a:t>be </a:t>
            </a:r>
            <a:r>
              <a:rPr lang="en-US" sz="1800" dirty="0" smtClean="0"/>
              <a:t>bilateral.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Called serous </a:t>
            </a:r>
            <a:r>
              <a:rPr lang="en-US" sz="1800" dirty="0" err="1" smtClean="0"/>
              <a:t>cystadenoma</a:t>
            </a:r>
            <a:endParaRPr lang="en-US" sz="1800" dirty="0" smtClean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Picture 2" descr="https://webpath.med.utah.edu/jpeg4/FEM0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22" y="1246121"/>
            <a:ext cx="3739978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81" y="1589021"/>
            <a:ext cx="3685838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9212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Benign serous </a:t>
            </a:r>
            <a:r>
              <a:rPr lang="en-US" sz="3600" b="1" dirty="0" smtClean="0">
                <a:solidFill>
                  <a:srgbClr val="7030A0"/>
                </a:solidFill>
              </a:rPr>
              <a:t>tumors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86398" y="1134908"/>
            <a:ext cx="38920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Microscopy: </a:t>
            </a:r>
            <a:r>
              <a:rPr lang="en-US" dirty="0"/>
              <a:t>Single layer of columnar epithelium. Some cells are ciliated.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55" y="1239688"/>
            <a:ext cx="4267854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801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</a:t>
            </a:r>
            <a:r>
              <a:rPr lang="en-US" sz="3600" b="1" dirty="0" smtClean="0">
                <a:solidFill>
                  <a:srgbClr val="7030A0"/>
                </a:solidFill>
              </a:rPr>
              <a:t>Serous tumors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07182" y="1467417"/>
            <a:ext cx="365309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Psammoma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bodies </a:t>
            </a:r>
            <a:r>
              <a:rPr lang="en-US" dirty="0"/>
              <a:t>(laminated calcified concretions) are common in tips of papillae of </a:t>
            </a:r>
            <a:r>
              <a:rPr lang="en-US" b="1" dirty="0">
                <a:solidFill>
                  <a:srgbClr val="7030A0"/>
                </a:solidFill>
              </a:rPr>
              <a:t>all serous tumors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050" name="Picture 2" descr="Image result for psammoma bodies serous cystadenocarcino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6918" r="7695" b="18836"/>
          <a:stretch/>
        </p:blipFill>
        <p:spPr bwMode="auto">
          <a:xfrm>
            <a:off x="4073236" y="1309255"/>
            <a:ext cx="4935682" cy="33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2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3" y="249382"/>
            <a:ext cx="8164493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borderline </a:t>
            </a:r>
            <a:r>
              <a:rPr lang="en-US" sz="3600" b="1" dirty="0" smtClean="0">
                <a:solidFill>
                  <a:srgbClr val="7030A0"/>
                </a:solidFill>
              </a:rPr>
              <a:t>serous </a:t>
            </a:r>
            <a:r>
              <a:rPr lang="en-US" sz="3600" b="1" dirty="0">
                <a:solidFill>
                  <a:srgbClr val="7030A0"/>
                </a:solidFill>
              </a:rPr>
              <a:t>tumors 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" y="1134908"/>
            <a:ext cx="444142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complex</a:t>
            </a:r>
            <a:r>
              <a:rPr lang="en-US" dirty="0" smtClean="0"/>
              <a:t> architecture. (Protruding papillary projections)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might </a:t>
            </a:r>
            <a:r>
              <a:rPr lang="en-US" dirty="0"/>
              <a:t>be associated with </a:t>
            </a:r>
            <a:r>
              <a:rPr lang="en-US" dirty="0">
                <a:solidFill>
                  <a:srgbClr val="7030A0"/>
                </a:solidFill>
              </a:rPr>
              <a:t>peritoneal </a:t>
            </a:r>
            <a:r>
              <a:rPr lang="en-US" dirty="0" smtClean="0">
                <a:solidFill>
                  <a:srgbClr val="7030A0"/>
                </a:solidFill>
              </a:rPr>
              <a:t>implants. 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7" name="Picture 4" descr="https://webpath.med.utah.edu/jpeg4/FEM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25" y="1120255"/>
            <a:ext cx="3930714" cy="35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25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962539" y="679046"/>
            <a:ext cx="5722631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Fallopian </a:t>
            </a:r>
            <a:r>
              <a:rPr lang="en-US" sz="4000" b="1" dirty="0" smtClean="0"/>
              <a:t>Tubes Pathology</a:t>
            </a:r>
            <a:endParaRPr sz="4000" b="1"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Image result for fallopian 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r="5804"/>
          <a:stretch/>
        </p:blipFill>
        <p:spPr bwMode="auto">
          <a:xfrm>
            <a:off x="1658145" y="1934380"/>
            <a:ext cx="5049981" cy="32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38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3" y="249382"/>
            <a:ext cx="8164493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borderline </a:t>
            </a:r>
            <a:r>
              <a:rPr lang="en-US" sz="3600" b="1" dirty="0" smtClean="0">
                <a:solidFill>
                  <a:srgbClr val="7030A0"/>
                </a:solidFill>
              </a:rPr>
              <a:t>serous </a:t>
            </a:r>
            <a:r>
              <a:rPr lang="en-US" sz="3600" b="1" dirty="0">
                <a:solidFill>
                  <a:srgbClr val="7030A0"/>
                </a:solidFill>
              </a:rPr>
              <a:t>tumors 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72736" y="1134908"/>
            <a:ext cx="42291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complex</a:t>
            </a:r>
            <a:r>
              <a:rPr lang="en-US" dirty="0" smtClean="0"/>
              <a:t> architecture.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mild </a:t>
            </a: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err="1" smtClean="0"/>
              <a:t>atypia</a:t>
            </a:r>
            <a:r>
              <a:rPr lang="en-US" dirty="0" smtClean="0"/>
              <a:t>, but </a:t>
            </a:r>
            <a:r>
              <a:rPr lang="en-US" dirty="0"/>
              <a:t>no stromal invasion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Prognosis </a:t>
            </a:r>
            <a:r>
              <a:rPr lang="en-US" dirty="0">
                <a:solidFill>
                  <a:srgbClr val="7030A0"/>
                </a:solidFill>
              </a:rPr>
              <a:t>intermediate</a:t>
            </a:r>
            <a:r>
              <a:rPr lang="en-US" dirty="0"/>
              <a:t> between benign &amp; </a:t>
            </a:r>
            <a:r>
              <a:rPr lang="en-US" dirty="0" smtClean="0"/>
              <a:t>malignant</a:t>
            </a:r>
            <a:r>
              <a:rPr lang="en-US" dirty="0"/>
              <a:t>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5" name="Picture 6" descr="Image result for Borderline serous cystadenoma g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4" y="1180620"/>
            <a:ext cx="4393287" cy="35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094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3" y="249382"/>
            <a:ext cx="8164493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</a:t>
            </a:r>
            <a:r>
              <a:rPr lang="en-US" sz="3600" b="1" dirty="0" smtClean="0">
                <a:solidFill>
                  <a:srgbClr val="7030A0"/>
                </a:solidFill>
              </a:rPr>
              <a:t>serous carcinoma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-1" y="1134908"/>
            <a:ext cx="439535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papillary </a:t>
            </a:r>
            <a:r>
              <a:rPr lang="en-US" dirty="0"/>
              <a:t>formations are </a:t>
            </a:r>
            <a:r>
              <a:rPr lang="en-US" dirty="0" smtClean="0"/>
              <a:t>usually more complex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tumor has </a:t>
            </a:r>
            <a:r>
              <a:rPr lang="en-US" dirty="0">
                <a:solidFill>
                  <a:srgbClr val="7030A0"/>
                </a:solidFill>
              </a:rPr>
              <a:t>invaded the </a:t>
            </a:r>
            <a:r>
              <a:rPr lang="en-US" dirty="0" err="1" smtClean="0">
                <a:solidFill>
                  <a:srgbClr val="7030A0"/>
                </a:solidFill>
              </a:rPr>
              <a:t>serosal</a:t>
            </a:r>
            <a:r>
              <a:rPr lang="en-US" dirty="0" smtClean="0">
                <a:solidFill>
                  <a:srgbClr val="7030A0"/>
                </a:solidFill>
              </a:rPr>
              <a:t> surface.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prognosis </a:t>
            </a:r>
            <a:r>
              <a:rPr lang="en-US" dirty="0">
                <a:solidFill>
                  <a:srgbClr val="7030A0"/>
                </a:solidFill>
              </a:rPr>
              <a:t>poor</a:t>
            </a:r>
            <a:r>
              <a:rPr lang="en-US" dirty="0"/>
              <a:t>, depends on stage at the time of diagnosis. 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835" y="1143001"/>
            <a:ext cx="4623956" cy="34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22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3" y="249382"/>
            <a:ext cx="8164493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</a:t>
            </a:r>
            <a:r>
              <a:rPr lang="en-US" sz="3600" b="1" dirty="0" smtClean="0">
                <a:solidFill>
                  <a:srgbClr val="7030A0"/>
                </a:solidFill>
              </a:rPr>
              <a:t>serous carcinoma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0" y="1134908"/>
            <a:ext cx="440574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complex</a:t>
            </a:r>
            <a:r>
              <a:rPr lang="en-US" dirty="0"/>
              <a:t> papillary formations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7030A0"/>
                </a:solidFill>
              </a:rPr>
              <a:t>multilayered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markedly</a:t>
            </a:r>
            <a:r>
              <a:rPr lang="en-US" dirty="0" smtClean="0"/>
              <a:t> cytological </a:t>
            </a:r>
            <a:r>
              <a:rPr lang="en-US" dirty="0" err="1" smtClean="0"/>
              <a:t>atypia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By definition </a:t>
            </a:r>
            <a:r>
              <a:rPr lang="en-US" dirty="0"/>
              <a:t>nests </a:t>
            </a:r>
            <a:r>
              <a:rPr lang="en-US" dirty="0" smtClean="0"/>
              <a:t>of </a:t>
            </a:r>
            <a:r>
              <a:rPr lang="en-US" dirty="0"/>
              <a:t>malignant cells </a:t>
            </a:r>
            <a:r>
              <a:rPr lang="en-US" dirty="0">
                <a:solidFill>
                  <a:srgbClr val="7030A0"/>
                </a:solidFill>
              </a:rPr>
              <a:t>invade </a:t>
            </a:r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dirty="0" err="1" smtClean="0">
                <a:solidFill>
                  <a:srgbClr val="7030A0"/>
                </a:solidFill>
              </a:rPr>
              <a:t>stroma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796" y="1345309"/>
            <a:ext cx="3677851" cy="3262507"/>
          </a:xfrm>
          <a:prstGeom prst="rect">
            <a:avLst/>
          </a:prstGeom>
        </p:spPr>
      </p:pic>
      <p:pic>
        <p:nvPicPr>
          <p:cNvPr id="1026" name="Picture 2" descr="Image result for serous carcino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82" y="1215736"/>
            <a:ext cx="4363894" cy="33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8536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Ovaries </a:t>
            </a:r>
            <a:r>
              <a:rPr lang="en-US" sz="3600" b="1" dirty="0"/>
              <a:t>-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Mucinous Tumors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86400" y="1134908"/>
            <a:ext cx="829782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Neoplastic </a:t>
            </a:r>
            <a:r>
              <a:rPr lang="en-US" dirty="0"/>
              <a:t>epithelium consists of </a:t>
            </a:r>
            <a:r>
              <a:rPr lang="en-US" dirty="0" err="1" smtClean="0">
                <a:solidFill>
                  <a:srgbClr val="7030A0"/>
                </a:solidFill>
              </a:rPr>
              <a:t>mucin</a:t>
            </a:r>
            <a:r>
              <a:rPr lang="en-US" dirty="0" smtClean="0">
                <a:solidFill>
                  <a:srgbClr val="7030A0"/>
                </a:solidFill>
              </a:rPr>
              <a:t>-secreting cells.</a:t>
            </a:r>
          </a:p>
          <a:p>
            <a:r>
              <a:rPr lang="en-US" dirty="0"/>
              <a:t>M</a:t>
            </a:r>
            <a:r>
              <a:rPr lang="en-US" dirty="0" smtClean="0"/>
              <a:t>ucinous </a:t>
            </a:r>
            <a:r>
              <a:rPr lang="en-US" dirty="0"/>
              <a:t>tumors are </a:t>
            </a:r>
            <a:r>
              <a:rPr lang="en-US" dirty="0" smtClean="0"/>
              <a:t>less likely to </a:t>
            </a:r>
            <a:r>
              <a:rPr lang="en-US" dirty="0"/>
              <a:t>be </a:t>
            </a:r>
            <a:r>
              <a:rPr lang="en-US" dirty="0" smtClean="0"/>
              <a:t>malignant; 80</a:t>
            </a:r>
            <a:r>
              <a:rPr lang="en-US" dirty="0"/>
              <a:t>% benign; 10% borderline; 10% </a:t>
            </a:r>
            <a:r>
              <a:rPr lang="en-US" dirty="0" smtClean="0"/>
              <a:t>malignant.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Compared to serous tumors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larger &amp; </a:t>
            </a:r>
            <a:r>
              <a:rPr lang="en-US" dirty="0" err="1" smtClean="0"/>
              <a:t>multicystic</a:t>
            </a:r>
            <a:r>
              <a:rPr lang="en-US" dirty="0" smtClean="0"/>
              <a:t> grossly, filled with mucinous fluid, &amp; </a:t>
            </a:r>
            <a:r>
              <a:rPr lang="en-US" dirty="0"/>
              <a:t>less likely to be </a:t>
            </a:r>
            <a:r>
              <a:rPr lang="en-US" dirty="0" smtClean="0"/>
              <a:t>bilateral.</a:t>
            </a:r>
          </a:p>
          <a:p>
            <a:r>
              <a:rPr lang="en-US" dirty="0">
                <a:solidFill>
                  <a:srgbClr val="7030A0"/>
                </a:solidFill>
              </a:rPr>
              <a:t>Genetics</a:t>
            </a:r>
            <a:r>
              <a:rPr lang="en-US" dirty="0"/>
              <a:t>: Mutations in KRAS </a:t>
            </a:r>
            <a:r>
              <a:rPr lang="en-US" dirty="0" smtClean="0"/>
              <a:t>proto-oncogene</a:t>
            </a:r>
            <a:r>
              <a:rPr lang="en-US" dirty="0"/>
              <a:t> </a:t>
            </a:r>
            <a:r>
              <a:rPr lang="en-US" dirty="0" smtClean="0"/>
              <a:t>(carcinomas)</a:t>
            </a:r>
          </a:p>
          <a:p>
            <a:r>
              <a:rPr lang="en-US" dirty="0">
                <a:solidFill>
                  <a:srgbClr val="7030A0"/>
                </a:solidFill>
              </a:rPr>
              <a:t>Malignant </a:t>
            </a:r>
            <a:r>
              <a:rPr lang="en-US" dirty="0" smtClean="0">
                <a:solidFill>
                  <a:srgbClr val="7030A0"/>
                </a:solidFill>
              </a:rPr>
              <a:t>features</a:t>
            </a:r>
            <a:r>
              <a:rPr lang="en-US" dirty="0" smtClean="0"/>
              <a:t>: solid </a:t>
            </a:r>
            <a:r>
              <a:rPr lang="en-US" dirty="0"/>
              <a:t>areas </a:t>
            </a:r>
            <a:r>
              <a:rPr lang="en-US" dirty="0" smtClean="0"/>
              <a:t>of growth</a:t>
            </a:r>
            <a:r>
              <a:rPr lang="en-US" dirty="0"/>
              <a:t>, </a:t>
            </a:r>
            <a:r>
              <a:rPr lang="en-US" dirty="0" smtClean="0"/>
              <a:t>stratification of </a:t>
            </a:r>
            <a:r>
              <a:rPr lang="en-US" dirty="0"/>
              <a:t>lining cells, </a:t>
            </a: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err="1"/>
              <a:t>atypia</a:t>
            </a:r>
            <a:r>
              <a:rPr lang="en-US" dirty="0" smtClean="0"/>
              <a:t>, and </a:t>
            </a:r>
            <a:r>
              <a:rPr lang="en-US" dirty="0">
                <a:solidFill>
                  <a:srgbClr val="7030A0"/>
                </a:solidFill>
              </a:rPr>
              <a:t>stromal invasion.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8109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Ovaries-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Mucinous </a:t>
            </a:r>
            <a:r>
              <a:rPr lang="en-US" sz="3200" b="1" dirty="0">
                <a:solidFill>
                  <a:srgbClr val="7030A0"/>
                </a:solidFill>
              </a:rPr>
              <a:t>cystadenoma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erous cystadenom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78" y="1271218"/>
            <a:ext cx="3906000" cy="360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580" y="1271218"/>
            <a:ext cx="3945061" cy="36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381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Surface Epithelial Tumors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27963" y="1051781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7030A0"/>
                </a:solidFill>
              </a:rPr>
              <a:t>Endometrioid</a:t>
            </a:r>
            <a:r>
              <a:rPr lang="en-US" dirty="0" smtClean="0"/>
              <a:t>: develop </a:t>
            </a:r>
            <a:r>
              <a:rPr lang="en-US" dirty="0"/>
              <a:t>in </a:t>
            </a:r>
            <a:r>
              <a:rPr lang="en-US" dirty="0" smtClean="0"/>
              <a:t>ass </a:t>
            </a:r>
            <a:r>
              <a:rPr lang="en-US" dirty="0"/>
              <a:t>with </a:t>
            </a:r>
            <a:r>
              <a:rPr lang="en-US" dirty="0" smtClean="0"/>
              <a:t>endometriosis, similar to uterine counterpart, tumors usually are </a:t>
            </a:r>
            <a:r>
              <a:rPr lang="en-US" dirty="0"/>
              <a:t>malignant.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15-30</a:t>
            </a:r>
            <a:r>
              <a:rPr lang="en-US" dirty="0"/>
              <a:t>% of </a:t>
            </a:r>
            <a:r>
              <a:rPr lang="en-US" dirty="0" smtClean="0"/>
              <a:t>ovarian tumors </a:t>
            </a:r>
            <a:r>
              <a:rPr lang="it-IT" dirty="0" smtClean="0"/>
              <a:t>have </a:t>
            </a:r>
            <a:r>
              <a:rPr lang="it-IT" dirty="0"/>
              <a:t>a concomitant endometrial carcinoma</a:t>
            </a:r>
            <a:r>
              <a:rPr lang="it-IT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Brenner</a:t>
            </a:r>
            <a:r>
              <a:rPr lang="en-US" dirty="0"/>
              <a:t> </a:t>
            </a:r>
            <a:r>
              <a:rPr lang="en-US" dirty="0" smtClean="0"/>
              <a:t>nests </a:t>
            </a:r>
            <a:r>
              <a:rPr lang="en-US" dirty="0"/>
              <a:t>of transitional-type epithelium resembling that </a:t>
            </a:r>
            <a:r>
              <a:rPr lang="en-US" dirty="0" smtClean="0"/>
              <a:t>of the </a:t>
            </a:r>
            <a:r>
              <a:rPr lang="en-US" dirty="0"/>
              <a:t>urinary </a:t>
            </a:r>
            <a:r>
              <a:rPr lang="en-US" dirty="0" smtClean="0"/>
              <a:t>tract, most are benign.</a:t>
            </a:r>
            <a:endParaRPr lang="it-IT" dirty="0" smtClean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6551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7"/>
            <a:ext cx="7405957" cy="1563429"/>
          </a:xfrm>
        </p:spPr>
        <p:txBody>
          <a:bodyPr>
            <a:norm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Germ cell Tumors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25" y="1538075"/>
            <a:ext cx="7738466" cy="338790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dirty="0"/>
              <a:t>Germ cell tumors may </a:t>
            </a:r>
            <a:r>
              <a:rPr lang="en-US" dirty="0" smtClean="0"/>
              <a:t> differentiate </a:t>
            </a:r>
            <a:r>
              <a:rPr lang="en-US" dirty="0"/>
              <a:t>toward 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Oogonia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dysgerminoma</a:t>
            </a:r>
            <a:r>
              <a:rPr lang="en-US" dirty="0" smtClean="0"/>
              <a:t>) </a:t>
            </a:r>
          </a:p>
          <a:p>
            <a:pPr>
              <a:buFontTx/>
              <a:buChar char="-"/>
            </a:pPr>
            <a:r>
              <a:rPr lang="en-US" dirty="0" smtClean="0"/>
              <a:t>Primitive </a:t>
            </a:r>
            <a:r>
              <a:rPr lang="en-US" dirty="0" err="1"/>
              <a:t>embryonal</a:t>
            </a:r>
            <a:r>
              <a:rPr lang="en-US" dirty="0"/>
              <a:t> tissue (</a:t>
            </a:r>
            <a:r>
              <a:rPr lang="en-US" dirty="0" err="1"/>
              <a:t>embryonal</a:t>
            </a:r>
            <a:r>
              <a:rPr lang="en-US" dirty="0" smtClean="0"/>
              <a:t>) </a:t>
            </a:r>
          </a:p>
          <a:p>
            <a:pPr>
              <a:buFontTx/>
              <a:buChar char="-"/>
            </a:pPr>
            <a:r>
              <a:rPr lang="en-US" dirty="0" smtClean="0"/>
              <a:t>Yolk sac </a:t>
            </a:r>
            <a:r>
              <a:rPr lang="en-US" dirty="0"/>
              <a:t>(endodermal sinus tumor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 Placental </a:t>
            </a:r>
            <a:r>
              <a:rPr lang="en-US" dirty="0"/>
              <a:t>tissue (</a:t>
            </a:r>
            <a:r>
              <a:rPr lang="en-US" dirty="0" err="1"/>
              <a:t>choriocarcinoma</a:t>
            </a:r>
            <a:r>
              <a:rPr lang="en-US" dirty="0" smtClean="0"/>
              <a:t>) </a:t>
            </a:r>
          </a:p>
          <a:p>
            <a:pPr>
              <a:buFontTx/>
              <a:buChar char="-"/>
            </a:pPr>
            <a:r>
              <a:rPr lang="en-US" dirty="0" smtClean="0"/>
              <a:t>Multiple </a:t>
            </a:r>
            <a:r>
              <a:rPr lang="en-US" dirty="0"/>
              <a:t>fetal tissues (</a:t>
            </a:r>
            <a:r>
              <a:rPr lang="en-US" dirty="0" err="1"/>
              <a:t>teratoma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89405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Ovaries </a:t>
            </a:r>
            <a:r>
              <a:rPr lang="en-US" sz="3600" b="1" dirty="0"/>
              <a:t>-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Germ cell Tumors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27963" y="1051781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</a:rPr>
              <a:t>The most common </a:t>
            </a:r>
            <a:r>
              <a:rPr lang="en-US" b="1" dirty="0" smtClean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7030A0"/>
                </a:solidFill>
              </a:rPr>
              <a:t>teratoma</a:t>
            </a:r>
            <a:r>
              <a:rPr lang="en-US" b="1" dirty="0" smtClean="0">
                <a:solidFill>
                  <a:srgbClr val="7030A0"/>
                </a:solidFill>
              </a:rPr>
              <a:t> (90% unilateral).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Either</a:t>
            </a:r>
            <a:r>
              <a:rPr lang="en-US" dirty="0" smtClean="0"/>
              <a:t>: (1) benign </a:t>
            </a:r>
            <a:r>
              <a:rPr lang="en-US" dirty="0"/>
              <a:t>mature cystic </a:t>
            </a:r>
            <a:r>
              <a:rPr lang="en-US" dirty="0" err="1" smtClean="0"/>
              <a:t>teratomas</a:t>
            </a:r>
            <a:r>
              <a:rPr lang="en-US" dirty="0" smtClean="0"/>
              <a:t> or (2) the immature</a:t>
            </a:r>
            <a:r>
              <a:rPr lang="en-US" dirty="0"/>
              <a:t> </a:t>
            </a:r>
            <a:r>
              <a:rPr lang="en-US" dirty="0" smtClean="0"/>
              <a:t>malignant </a:t>
            </a:r>
            <a:r>
              <a:rPr lang="en-US" dirty="0" err="1" smtClean="0"/>
              <a:t>teratomas</a:t>
            </a:r>
            <a:r>
              <a:rPr lang="en-US" dirty="0" smtClean="0"/>
              <a:t> (rare)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</a:t>
            </a:r>
            <a:r>
              <a:rPr lang="en-US" dirty="0" smtClean="0"/>
              <a:t>ature </a:t>
            </a:r>
            <a:r>
              <a:rPr lang="en-US" dirty="0"/>
              <a:t>tissues derived from all three germ </a:t>
            </a:r>
            <a:r>
              <a:rPr lang="en-US" dirty="0" smtClean="0"/>
              <a:t>cell layers</a:t>
            </a:r>
            <a:r>
              <a:rPr lang="en-US" dirty="0"/>
              <a:t>: ectoderm, endoderm, and mesoderm.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</a:t>
            </a:r>
            <a:r>
              <a:rPr lang="en-US" dirty="0" smtClean="0"/>
              <a:t>mmature: </a:t>
            </a:r>
            <a:r>
              <a:rPr lang="en-US" dirty="0"/>
              <a:t>minimally </a:t>
            </a:r>
            <a:r>
              <a:rPr lang="en-US" dirty="0" smtClean="0"/>
              <a:t>differentiated </a:t>
            </a:r>
            <a:r>
              <a:rPr lang="en-US" b="1" dirty="0">
                <a:solidFill>
                  <a:srgbClr val="7030A0"/>
                </a:solidFill>
              </a:rPr>
              <a:t>nerve</a:t>
            </a:r>
            <a:r>
              <a:rPr lang="en-US" dirty="0"/>
              <a:t> </a:t>
            </a:r>
            <a:r>
              <a:rPr lang="en-US" dirty="0" smtClean="0"/>
              <a:t>cartilage</a:t>
            </a:r>
            <a:r>
              <a:rPr lang="en-US" dirty="0"/>
              <a:t>, bone, </a:t>
            </a:r>
            <a:r>
              <a:rPr lang="en-US" dirty="0" smtClean="0"/>
              <a:t>or muscle tissue.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Gross</a:t>
            </a:r>
            <a:r>
              <a:rPr lang="en-US" dirty="0" smtClean="0"/>
              <a:t>: </a:t>
            </a:r>
            <a:r>
              <a:rPr lang="en-US" dirty="0"/>
              <a:t>cyst filled with sebaceous secretion and hair; bone and cartilage; epithelium, or teeth. </a:t>
            </a:r>
            <a:endParaRPr lang="it-IT" dirty="0" smtClean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2422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988" y="410844"/>
            <a:ext cx="7572211" cy="1140000"/>
          </a:xfrm>
        </p:spPr>
        <p:txBody>
          <a:bodyPr/>
          <a:lstStyle/>
          <a:p>
            <a:r>
              <a:rPr lang="en-US" dirty="0"/>
              <a:t>benign mature cystic </a:t>
            </a:r>
            <a:r>
              <a:rPr lang="en-US" dirty="0" err="1"/>
              <a:t>teratomas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012448"/>
            <a:ext cx="4042497" cy="273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1859972"/>
            <a:ext cx="4301006" cy="288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518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988" y="410844"/>
            <a:ext cx="7572211" cy="1140000"/>
          </a:xfrm>
        </p:spPr>
        <p:txBody>
          <a:bodyPr/>
          <a:lstStyle/>
          <a:p>
            <a:r>
              <a:rPr lang="en-US" dirty="0"/>
              <a:t>immature malignant </a:t>
            </a:r>
            <a:r>
              <a:rPr lang="en-US" dirty="0" err="1" smtClean="0"/>
              <a:t>teratoma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35" y="1662003"/>
            <a:ext cx="4466239" cy="29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3" y="1808667"/>
            <a:ext cx="4038842" cy="26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287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Fallopian Tubes - </a:t>
            </a:r>
            <a:r>
              <a:rPr lang="en-US" sz="3600" b="1" dirty="0">
                <a:solidFill>
                  <a:srgbClr val="7030A0"/>
                </a:solidFill>
              </a:rPr>
              <a:t>E</a:t>
            </a:r>
            <a:r>
              <a:rPr lang="en-US" sz="3600" b="1" dirty="0" smtClean="0">
                <a:solidFill>
                  <a:srgbClr val="7030A0"/>
                </a:solidFill>
              </a:rPr>
              <a:t>ctopic pregnancy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5" y="1301163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I</a:t>
            </a:r>
            <a:r>
              <a:rPr lang="en-US" b="1" dirty="0" smtClean="0"/>
              <a:t>mplantation </a:t>
            </a:r>
            <a:r>
              <a:rPr lang="en-US" b="1" dirty="0"/>
              <a:t>of a </a:t>
            </a:r>
            <a:r>
              <a:rPr lang="en-US" b="1" dirty="0" smtClean="0"/>
              <a:t>fertilized ovum </a:t>
            </a:r>
            <a:r>
              <a:rPr lang="en-US" b="1" dirty="0"/>
              <a:t>in any site other than the </a:t>
            </a:r>
            <a:r>
              <a:rPr lang="en-US" b="1" dirty="0" smtClean="0"/>
              <a:t>uterus.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1% </a:t>
            </a:r>
            <a:r>
              <a:rPr lang="en-US" dirty="0" smtClean="0"/>
              <a:t>of all pregnancy &amp;  </a:t>
            </a:r>
            <a:r>
              <a:rPr lang="en-US" dirty="0"/>
              <a:t>90% of </a:t>
            </a:r>
            <a:r>
              <a:rPr lang="en-US" dirty="0" smtClean="0"/>
              <a:t>cases </a:t>
            </a:r>
            <a:r>
              <a:rPr lang="en-US" dirty="0"/>
              <a:t>in fallopian </a:t>
            </a:r>
            <a:r>
              <a:rPr lang="en-US" dirty="0" smtClean="0"/>
              <a:t>tubes.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sites: ovaries, abdominal </a:t>
            </a:r>
            <a:r>
              <a:rPr lang="en-US" dirty="0" smtClean="0"/>
              <a:t>cavity.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Predisposing </a:t>
            </a:r>
            <a:r>
              <a:rPr lang="en-US" dirty="0"/>
              <a:t>factors: </a:t>
            </a:r>
            <a:r>
              <a:rPr lang="en-US" dirty="0">
                <a:solidFill>
                  <a:srgbClr val="7030A0"/>
                </a:solidFill>
              </a:rPr>
              <a:t>tubal </a:t>
            </a:r>
            <a:r>
              <a:rPr lang="en-US" dirty="0" smtClean="0">
                <a:solidFill>
                  <a:srgbClr val="7030A0"/>
                </a:solidFill>
              </a:rPr>
              <a:t>obstruction </a:t>
            </a:r>
            <a:r>
              <a:rPr lang="en-US" dirty="0" smtClean="0"/>
              <a:t>(intraluminal: PID or </a:t>
            </a:r>
            <a:r>
              <a:rPr lang="en-US" dirty="0" err="1" smtClean="0"/>
              <a:t>peritubal</a:t>
            </a:r>
            <a:r>
              <a:rPr lang="en-US" dirty="0" smtClean="0"/>
              <a:t>:  endometriosis or surgery); </a:t>
            </a:r>
            <a:r>
              <a:rPr lang="en-US" dirty="0" smtClean="0">
                <a:solidFill>
                  <a:srgbClr val="7030A0"/>
                </a:solidFill>
              </a:rPr>
              <a:t>IUD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50</a:t>
            </a:r>
            <a:r>
              <a:rPr lang="en-US" dirty="0"/>
              <a:t>% </a:t>
            </a:r>
            <a:r>
              <a:rPr lang="en-US" dirty="0" smtClean="0"/>
              <a:t> </a:t>
            </a:r>
            <a:r>
              <a:rPr lang="en-US" dirty="0"/>
              <a:t>no anatomic cause can be </a:t>
            </a:r>
            <a:r>
              <a:rPr lang="en-US" dirty="0" smtClean="0"/>
              <a:t>identified.</a:t>
            </a:r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1408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245" y="509155"/>
            <a:ext cx="7928264" cy="44168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Tumors </a:t>
            </a:r>
            <a:r>
              <a:rPr lang="en-US" dirty="0"/>
              <a:t>contain cysts lined by epidermis replete </a:t>
            </a:r>
            <a:r>
              <a:rPr lang="en-US" dirty="0" smtClean="0"/>
              <a:t>with adnexal </a:t>
            </a:r>
            <a:r>
              <a:rPr lang="en-US" dirty="0"/>
              <a:t>appendages—hence the common </a:t>
            </a:r>
            <a:r>
              <a:rPr lang="en-US" dirty="0" smtClean="0"/>
              <a:t>designation </a:t>
            </a:r>
            <a:r>
              <a:rPr lang="en-US" i="1" dirty="0" err="1" smtClean="0">
                <a:solidFill>
                  <a:srgbClr val="FF0000"/>
                </a:solidFill>
              </a:rPr>
              <a:t>dermoid</a:t>
            </a:r>
            <a:r>
              <a:rPr lang="en-US" i="1" dirty="0" smtClean="0">
                <a:solidFill>
                  <a:srgbClr val="FF0000"/>
                </a:solidFill>
              </a:rPr>
              <a:t> cysts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rare subtype of </a:t>
            </a:r>
            <a:r>
              <a:rPr lang="en-US" dirty="0" err="1"/>
              <a:t>teratoma</a:t>
            </a:r>
            <a:r>
              <a:rPr lang="en-US" dirty="0"/>
              <a:t> is composed entirely of </a:t>
            </a:r>
            <a:r>
              <a:rPr lang="en-US" dirty="0" smtClean="0"/>
              <a:t>specialized tissue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most common example is </a:t>
            </a:r>
            <a:r>
              <a:rPr lang="en-US" dirty="0" err="1">
                <a:solidFill>
                  <a:srgbClr val="FF0000"/>
                </a:solidFill>
              </a:rPr>
              <a:t>struma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ovarii</a:t>
            </a:r>
            <a:r>
              <a:rPr lang="en-US" dirty="0" smtClean="0"/>
              <a:t>, which </a:t>
            </a:r>
            <a:r>
              <a:rPr lang="en-US" dirty="0"/>
              <a:t>is composed entirely of mature thyroid tissue that</a:t>
            </a:r>
          </a:p>
          <a:p>
            <a:pPr marL="76200" indent="0">
              <a:buNone/>
            </a:pPr>
            <a:r>
              <a:rPr lang="en-US" dirty="0" smtClean="0"/>
              <a:t>     may </a:t>
            </a:r>
            <a:r>
              <a:rPr lang="en-US" dirty="0"/>
              <a:t>actually produce hyperthyroidism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Other specialized </a:t>
            </a:r>
            <a:r>
              <a:rPr lang="en-US" dirty="0" err="1"/>
              <a:t>teratomas</a:t>
            </a:r>
            <a:r>
              <a:rPr lang="en-US" dirty="0"/>
              <a:t> may take the form of </a:t>
            </a:r>
            <a:r>
              <a:rPr lang="en-US" dirty="0" smtClean="0">
                <a:solidFill>
                  <a:srgbClr val="FF0000"/>
                </a:solidFill>
              </a:rPr>
              <a:t>ovarian carcinoid</a:t>
            </a:r>
            <a:r>
              <a:rPr lang="en-US" dirty="0"/>
              <a:t>, which in rare instances produces </a:t>
            </a:r>
            <a:r>
              <a:rPr lang="en-US" dirty="0" smtClean="0"/>
              <a:t>carcinoid syndrome</a:t>
            </a:r>
            <a:r>
              <a:rPr lang="en-US" dirty="0"/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31837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" y="1632672"/>
            <a:ext cx="8346066" cy="35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370;p3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7281266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Ovaries – </a:t>
            </a:r>
            <a:r>
              <a:rPr lang="en-US" sz="3600" b="1" dirty="0" smtClean="0">
                <a:solidFill>
                  <a:srgbClr val="7030A0"/>
                </a:solidFill>
              </a:rPr>
              <a:t>Sex cord Tumors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2" y="1402774"/>
            <a:ext cx="8208819" cy="35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4443196" y="2571750"/>
            <a:ext cx="7834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40299" y="3368602"/>
            <a:ext cx="9188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6504709" y="2182091"/>
            <a:ext cx="93518" cy="1350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419109" y="3532909"/>
            <a:ext cx="4364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6504709" y="4062845"/>
            <a:ext cx="93518" cy="5195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83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Ovarian fibroma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02" y="1119621"/>
            <a:ext cx="436548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0" y="1153724"/>
            <a:ext cx="4229532" cy="33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4664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5598"/>
            <a:ext cx="6803284" cy="1140000"/>
          </a:xfrm>
        </p:spPr>
        <p:txBody>
          <a:bodyPr/>
          <a:lstStyle/>
          <a:p>
            <a:r>
              <a:rPr lang="en-US" dirty="0" smtClean="0"/>
              <a:t>OVARIES-</a:t>
            </a:r>
            <a:r>
              <a:rPr lang="en-US" dirty="0" err="1" smtClean="0"/>
              <a:t>granulosa</a:t>
            </a:r>
            <a:r>
              <a:rPr lang="en-US" dirty="0" smtClean="0"/>
              <a:t> </a:t>
            </a:r>
            <a:r>
              <a:rPr lang="en-US" dirty="0"/>
              <a:t>cell tumor.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1111827"/>
            <a:ext cx="4365482" cy="338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1" y="1111827"/>
            <a:ext cx="4216063" cy="338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8366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Ovaries - </a:t>
            </a:r>
            <a:r>
              <a:rPr lang="en-US" sz="3600" b="1" dirty="0"/>
              <a:t>T</a:t>
            </a:r>
            <a:r>
              <a:rPr lang="en-US" sz="3600" b="1" dirty="0" smtClean="0"/>
              <a:t>umors of the ovary - </a:t>
            </a:r>
            <a:r>
              <a:rPr lang="en-US" sz="3600" b="1" dirty="0" smtClean="0">
                <a:solidFill>
                  <a:srgbClr val="7030A0"/>
                </a:solidFill>
              </a:rPr>
              <a:t>clinical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246088" y="914400"/>
            <a:ext cx="8651824" cy="3868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Symptoms &amp; signs appear </a:t>
            </a:r>
            <a:r>
              <a:rPr lang="en-US" sz="2000" dirty="0"/>
              <a:t>only when tumors are well advanced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Sx</a:t>
            </a:r>
            <a:r>
              <a:rPr lang="en-US" sz="2000" dirty="0" smtClean="0"/>
              <a:t>: pain</a:t>
            </a:r>
            <a:r>
              <a:rPr lang="en-US" sz="2000" dirty="0"/>
              <a:t>, </a:t>
            </a:r>
            <a:r>
              <a:rPr lang="en-US" sz="2000" dirty="0" smtClean="0"/>
              <a:t>gastrointestinal complaints</a:t>
            </a:r>
            <a:r>
              <a:rPr lang="en-US" sz="2000" dirty="0"/>
              <a:t>, urinary </a:t>
            </a:r>
            <a:r>
              <a:rPr lang="en-US" sz="2000" dirty="0" smtClean="0"/>
              <a:t>frequency.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Smaller </a:t>
            </a:r>
            <a:r>
              <a:rPr lang="en-US" sz="2000" dirty="0" smtClean="0"/>
              <a:t>masses, </a:t>
            </a:r>
            <a:r>
              <a:rPr lang="en-US" sz="2000" dirty="0"/>
              <a:t>sometimes twist on their </a:t>
            </a:r>
            <a:r>
              <a:rPr lang="en-US" sz="2000" dirty="0" smtClean="0"/>
              <a:t>pedicles(torsion) producing severe </a:t>
            </a:r>
            <a:r>
              <a:rPr lang="en-US" sz="2000" dirty="0"/>
              <a:t>abdominal pain that mimics an acute </a:t>
            </a:r>
            <a:r>
              <a:rPr lang="en-US" sz="2000" dirty="0" smtClean="0"/>
              <a:t>abdomen.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Sex </a:t>
            </a:r>
            <a:r>
              <a:rPr lang="en-US" sz="2000" dirty="0"/>
              <a:t>cord–stromal tumors may display </a:t>
            </a:r>
            <a:r>
              <a:rPr lang="en-US" sz="2000" dirty="0" smtClean="0"/>
              <a:t>differentiation toward </a:t>
            </a:r>
            <a:r>
              <a:rPr lang="en-US" sz="2000" dirty="0" err="1"/>
              <a:t>granulosa</a:t>
            </a:r>
            <a:r>
              <a:rPr lang="en-US" sz="2000" dirty="0"/>
              <a:t>, </a:t>
            </a:r>
            <a:r>
              <a:rPr lang="en-US" sz="2000" dirty="0" err="1"/>
              <a:t>Sertoli</a:t>
            </a:r>
            <a:r>
              <a:rPr lang="en-US" sz="2000" dirty="0"/>
              <a:t>, </a:t>
            </a:r>
            <a:r>
              <a:rPr lang="en-US" sz="2000" dirty="0" err="1"/>
              <a:t>Leydig</a:t>
            </a:r>
            <a:r>
              <a:rPr lang="en-US" sz="2000" dirty="0"/>
              <a:t>, or ovarian stromal </a:t>
            </a:r>
            <a:r>
              <a:rPr lang="en-US" sz="2000" dirty="0" smtClean="0"/>
              <a:t>cell type</a:t>
            </a:r>
            <a:r>
              <a:rPr lang="en-US" sz="2000" dirty="0"/>
              <a:t>. Depending on differentiation, they may </a:t>
            </a:r>
            <a:r>
              <a:rPr lang="en-US" sz="2000" dirty="0" smtClean="0"/>
              <a:t>produce estrogens </a:t>
            </a:r>
            <a:r>
              <a:rPr lang="en-US" sz="2000" dirty="0"/>
              <a:t>or </a:t>
            </a:r>
            <a:r>
              <a:rPr lang="en-US" sz="2000" dirty="0" smtClean="0"/>
              <a:t>androgens, </a:t>
            </a:r>
            <a:r>
              <a:rPr lang="en-US" sz="2000" dirty="0"/>
              <a:t>Functioning ovarian tumors  (sex –cord stromal) come to attention because of the </a:t>
            </a:r>
            <a:r>
              <a:rPr lang="en-US" sz="2000" dirty="0" err="1"/>
              <a:t>endocrinopathies</a:t>
            </a:r>
            <a:r>
              <a:rPr lang="en-US" sz="2000" dirty="0"/>
              <a:t> they produce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One such marker, the </a:t>
            </a:r>
            <a:r>
              <a:rPr lang="en-US" sz="2000" dirty="0" smtClean="0"/>
              <a:t>protein CA-125</a:t>
            </a:r>
            <a:r>
              <a:rPr lang="en-US" sz="2000" dirty="0"/>
              <a:t>, is elevated in the sera of 75% to 90% of </a:t>
            </a:r>
            <a:r>
              <a:rPr lang="en-US" sz="2000" dirty="0" smtClean="0"/>
              <a:t>women with </a:t>
            </a:r>
            <a:r>
              <a:rPr lang="en-US" sz="2000" dirty="0"/>
              <a:t>epithelial ovarian cancer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8991" y="3647209"/>
            <a:ext cx="509154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7835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5598"/>
            <a:ext cx="5545984" cy="1140000"/>
          </a:xfrm>
        </p:spPr>
        <p:txBody>
          <a:bodyPr>
            <a:normAutofit/>
          </a:bodyPr>
          <a:lstStyle/>
          <a:p>
            <a:r>
              <a:rPr lang="en-US" sz="3600" b="1" dirty="0"/>
              <a:t>Metastases to Ovary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0427"/>
            <a:ext cx="8395855" cy="358554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Older </a:t>
            </a:r>
            <a:r>
              <a:rPr lang="en-US" dirty="0" smtClean="0"/>
              <a:t>ages.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Laterality</a:t>
            </a:r>
            <a:r>
              <a:rPr lang="en-US" dirty="0"/>
              <a:t>: mostly bilateral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Size: mostly &lt; 10cm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Surface involvement: mostly multiple small nodules on surface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Extensive </a:t>
            </a:r>
            <a:r>
              <a:rPr lang="en-US" dirty="0" err="1"/>
              <a:t>intraabdominal</a:t>
            </a:r>
            <a:r>
              <a:rPr lang="en-US" dirty="0"/>
              <a:t> spread: mostly true for metastatic mucinous tumor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Hilar involvement common in </a:t>
            </a:r>
            <a:r>
              <a:rPr lang="en-US" dirty="0" err="1"/>
              <a:t>hematogenous</a:t>
            </a:r>
            <a:r>
              <a:rPr lang="en-US" dirty="0"/>
              <a:t> </a:t>
            </a:r>
            <a:r>
              <a:rPr lang="en-US" dirty="0" smtClean="0"/>
              <a:t>spread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Microscpocally</a:t>
            </a:r>
            <a:r>
              <a:rPr lang="en-US" dirty="0"/>
              <a:t>: Similar to primary tumor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Primaries </a:t>
            </a:r>
            <a:r>
              <a:rPr lang="en-US" dirty="0"/>
              <a:t>are gastrointestinal </a:t>
            </a:r>
            <a:r>
              <a:rPr lang="en-US" dirty="0" smtClean="0"/>
              <a:t>tract (</a:t>
            </a:r>
            <a:r>
              <a:rPr lang="en-US" dirty="0" err="1"/>
              <a:t>Krukenberg</a:t>
            </a:r>
            <a:r>
              <a:rPr lang="en-US" dirty="0"/>
              <a:t> tumors), breast, </a:t>
            </a:r>
            <a:r>
              <a:rPr lang="en-US" dirty="0" smtClean="0"/>
              <a:t>and lung.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09497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ctrTitle" idx="4294967295"/>
          </p:nvPr>
        </p:nvSpPr>
        <p:spPr>
          <a:xfrm>
            <a:off x="0" y="1887538"/>
            <a:ext cx="5178425" cy="116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/>
              <a:t>THANK YOU!</a:t>
            </a:r>
            <a:endParaRPr sz="7200" dirty="0"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7841622" y="3181753"/>
            <a:ext cx="320399" cy="320378"/>
            <a:chOff x="1951075" y="2333250"/>
            <a:chExt cx="381200" cy="381175"/>
          </a:xfrm>
        </p:grpSpPr>
        <p:sp>
          <p:nvSpPr>
            <p:cNvPr id="139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6134870" y="1247078"/>
            <a:ext cx="320378" cy="320378"/>
            <a:chOff x="1278900" y="2333250"/>
            <a:chExt cx="381175" cy="381175"/>
          </a:xfrm>
        </p:grpSpPr>
        <p:sp>
          <p:nvSpPr>
            <p:cNvPr id="144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Fallopian Tubes - </a:t>
            </a:r>
            <a:r>
              <a:rPr lang="en-US" sz="3600" b="1" dirty="0">
                <a:solidFill>
                  <a:srgbClr val="7030A0"/>
                </a:solidFill>
              </a:rPr>
              <a:t>E</a:t>
            </a:r>
            <a:r>
              <a:rPr lang="en-US" sz="3600" b="1" dirty="0" smtClean="0">
                <a:solidFill>
                  <a:srgbClr val="7030A0"/>
                </a:solidFill>
              </a:rPr>
              <a:t>ctopic pregnancy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5" y="1301163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Early: ectopic </a:t>
            </a:r>
            <a:r>
              <a:rPr lang="en-US" dirty="0"/>
              <a:t>pregnancies </a:t>
            </a:r>
            <a:r>
              <a:rPr lang="en-US" dirty="0" smtClean="0"/>
              <a:t>proceeds normally, later the </a:t>
            </a:r>
            <a:r>
              <a:rPr lang="en-US" dirty="0"/>
              <a:t>invading </a:t>
            </a:r>
            <a:r>
              <a:rPr lang="en-US" dirty="0" smtClean="0"/>
              <a:t>placenta eventually </a:t>
            </a:r>
            <a:r>
              <a:rPr lang="en-US" dirty="0"/>
              <a:t>burrows through the wall of the fallopian tube, </a:t>
            </a:r>
            <a:r>
              <a:rPr lang="en-US" dirty="0" smtClean="0"/>
              <a:t>causing </a:t>
            </a:r>
            <a:r>
              <a:rPr lang="en-US" b="1" dirty="0" err="1" smtClean="0">
                <a:solidFill>
                  <a:srgbClr val="7030A0"/>
                </a:solidFill>
              </a:rPr>
              <a:t>intratubal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hematoma (</a:t>
            </a:r>
            <a:r>
              <a:rPr lang="en-US" b="1" dirty="0" err="1">
                <a:solidFill>
                  <a:srgbClr val="7030A0"/>
                </a:solidFill>
              </a:rPr>
              <a:t>hematosalpinx</a:t>
            </a:r>
            <a:r>
              <a:rPr lang="en-US" b="1" dirty="0">
                <a:solidFill>
                  <a:srgbClr val="7030A0"/>
                </a:solidFill>
              </a:rPr>
              <a:t>), </a:t>
            </a:r>
            <a:r>
              <a:rPr lang="en-US" b="1" dirty="0" err="1" smtClean="0">
                <a:solidFill>
                  <a:srgbClr val="7030A0"/>
                </a:solidFill>
              </a:rPr>
              <a:t>intraperitoneal</a:t>
            </a:r>
            <a:r>
              <a:rPr lang="en-US" b="1" dirty="0" smtClean="0">
                <a:solidFill>
                  <a:srgbClr val="7030A0"/>
                </a:solidFill>
              </a:rPr>
              <a:t> hemorrhage</a:t>
            </a:r>
            <a:r>
              <a:rPr lang="en-US" b="1" dirty="0"/>
              <a:t>, </a:t>
            </a:r>
            <a:r>
              <a:rPr lang="en-US" dirty="0"/>
              <a:t>or </a:t>
            </a:r>
            <a:r>
              <a:rPr lang="en-US" dirty="0" smtClean="0"/>
              <a:t>both.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Rupture of </a:t>
            </a:r>
            <a:r>
              <a:rPr lang="en-US" dirty="0"/>
              <a:t>an ectopic pregnancy may be </a:t>
            </a:r>
            <a:r>
              <a:rPr lang="en-US" dirty="0" smtClean="0"/>
              <a:t>catastrophic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sudden </a:t>
            </a:r>
            <a:r>
              <a:rPr lang="en-US" dirty="0"/>
              <a:t>onset of intense abdominal pain and signs of </a:t>
            </a:r>
            <a:r>
              <a:rPr lang="en-US" dirty="0" smtClean="0"/>
              <a:t>an acute abdomen &amp; followed </a:t>
            </a:r>
            <a:r>
              <a:rPr lang="en-US" dirty="0"/>
              <a:t>by shock.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Prompt </a:t>
            </a:r>
            <a:r>
              <a:rPr lang="en-US" dirty="0" smtClean="0">
                <a:solidFill>
                  <a:srgbClr val="7030A0"/>
                </a:solidFill>
              </a:rPr>
              <a:t>surgical intervention </a:t>
            </a:r>
            <a:r>
              <a:rPr lang="en-US" dirty="0">
                <a:solidFill>
                  <a:srgbClr val="7030A0"/>
                </a:solidFill>
              </a:rPr>
              <a:t>is necessary.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1973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Fallopian Tubes - </a:t>
            </a:r>
            <a:r>
              <a:rPr lang="en-US" sz="3200" b="1" dirty="0">
                <a:solidFill>
                  <a:srgbClr val="7030A0"/>
                </a:solidFill>
              </a:rPr>
              <a:t>Ectopic pregnancy</a:t>
            </a:r>
            <a:endParaRPr sz="3200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8" y="1487059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fallopian tube ectopic pregna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76" y="1487059"/>
            <a:ext cx="378494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146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Fallopian Tubes - </a:t>
            </a:r>
            <a:r>
              <a:rPr lang="en-US" sz="3600" b="1" dirty="0" smtClean="0">
                <a:solidFill>
                  <a:srgbClr val="7030A0"/>
                </a:solidFill>
              </a:rPr>
              <a:t>Tumors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50720" y="1145299"/>
            <a:ext cx="84685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P</a:t>
            </a:r>
            <a:r>
              <a:rPr lang="en-US" sz="2000" b="1" dirty="0" smtClean="0"/>
              <a:t>rimary adenocarcinomas of fallopian </a:t>
            </a:r>
            <a:r>
              <a:rPr lang="en-US" sz="2000" b="1" dirty="0"/>
              <a:t>tube </a:t>
            </a:r>
            <a:r>
              <a:rPr lang="en-US" sz="2000" b="1" dirty="0" smtClean="0"/>
              <a:t>maybe </a:t>
            </a:r>
            <a:r>
              <a:rPr lang="en-US" sz="2000" b="1" dirty="0"/>
              <a:t>the site of origin </a:t>
            </a:r>
            <a:r>
              <a:rPr lang="en-US" sz="2000" b="1" dirty="0" smtClean="0"/>
              <a:t>for many </a:t>
            </a:r>
            <a:r>
              <a:rPr lang="en-US" sz="2000" b="1" dirty="0"/>
              <a:t>of </a:t>
            </a:r>
            <a:r>
              <a:rPr lang="en-US" sz="2000" b="1" dirty="0" smtClean="0"/>
              <a:t>high-grade </a:t>
            </a:r>
            <a:r>
              <a:rPr lang="en-US" sz="2000" b="1" dirty="0"/>
              <a:t>serous carcinomas long </a:t>
            </a:r>
            <a:r>
              <a:rPr lang="en-US" sz="2000" b="1" dirty="0" smtClean="0"/>
              <a:t>thought to </a:t>
            </a:r>
            <a:r>
              <a:rPr lang="en-US" sz="2000" b="1" dirty="0"/>
              <a:t>arise in the ovary. </a:t>
            </a:r>
            <a:endParaRPr lang="en-US" sz="2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7030A0"/>
                </a:solidFill>
              </a:rPr>
              <a:t>Serous </a:t>
            </a:r>
            <a:r>
              <a:rPr lang="en-US" sz="2000" dirty="0">
                <a:solidFill>
                  <a:srgbClr val="7030A0"/>
                </a:solidFill>
              </a:rPr>
              <a:t>tubal intraepithelial carcinoma (STIC)</a:t>
            </a:r>
            <a:r>
              <a:rPr lang="en-US" sz="2000" dirty="0"/>
              <a:t> in </a:t>
            </a:r>
            <a:r>
              <a:rPr lang="en-US" sz="2000" dirty="0" smtClean="0"/>
              <a:t>the </a:t>
            </a:r>
            <a:r>
              <a:rPr lang="en-US" sz="2000" dirty="0" err="1" smtClean="0"/>
              <a:t>fimbriated</a:t>
            </a:r>
            <a:r>
              <a:rPr lang="en-US" sz="2000" dirty="0" smtClean="0"/>
              <a:t> </a:t>
            </a:r>
            <a:r>
              <a:rPr lang="en-US" sz="2000" dirty="0"/>
              <a:t>ends of </a:t>
            </a:r>
            <a:r>
              <a:rPr lang="en-US" sz="2000" dirty="0" smtClean="0"/>
              <a:t>tubes have been identified. (</a:t>
            </a:r>
            <a:r>
              <a:rPr lang="en-US" sz="2000" dirty="0"/>
              <a:t>intimately </a:t>
            </a:r>
            <a:r>
              <a:rPr lang="en-US" sz="2000" dirty="0" smtClean="0"/>
              <a:t>ass with the ovary)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STICs </a:t>
            </a:r>
            <a:r>
              <a:rPr lang="en-US" sz="2000" dirty="0"/>
              <a:t>have mutations in </a:t>
            </a:r>
            <a:r>
              <a:rPr lang="en-US" sz="2000" i="1" dirty="0"/>
              <a:t>TP53 </a:t>
            </a:r>
            <a:endParaRPr lang="en-US" sz="20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Frequently found in </a:t>
            </a:r>
            <a:r>
              <a:rPr lang="en-US" sz="2000" dirty="0"/>
              <a:t>fallopian tubes removed </a:t>
            </a:r>
            <a:r>
              <a:rPr lang="en-US" sz="2000" dirty="0" smtClean="0"/>
              <a:t>prophylactically </a:t>
            </a:r>
            <a:r>
              <a:rPr lang="en-US" sz="2000" dirty="0"/>
              <a:t>from </a:t>
            </a:r>
            <a:r>
              <a:rPr lang="en-US" sz="2000" dirty="0" smtClean="0"/>
              <a:t>women with </a:t>
            </a:r>
            <a:r>
              <a:rPr lang="en-US" sz="2000" i="1" dirty="0" smtClean="0"/>
              <a:t>BRCA1 </a:t>
            </a:r>
            <a:r>
              <a:rPr lang="en-US" sz="2000" dirty="0" smtClean="0"/>
              <a:t>&amp; </a:t>
            </a:r>
            <a:r>
              <a:rPr lang="en-US" sz="2000" i="1" dirty="0" smtClean="0"/>
              <a:t>BRCA2 </a:t>
            </a:r>
            <a:r>
              <a:rPr lang="en-US" sz="2000" dirty="0" smtClean="0"/>
              <a:t>mutations. </a:t>
            </a:r>
            <a:endParaRPr lang="en-US" sz="2000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8755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04622" y="160338"/>
            <a:ext cx="31950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Ovaries!</a:t>
            </a:r>
            <a:endParaRPr sz="60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184000" y="2090476"/>
            <a:ext cx="3378900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AutoShape 2" descr="https://ton.twitter.com/1.1/ton/data/dm/1117997704611794948/1117997691072647169/QAHdDI5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1086283"/>
            <a:ext cx="8011390" cy="36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360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Ovaries - 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olycystic ovarian syndrome</a:t>
            </a:r>
            <a:endParaRPr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5" y="1301163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Formerly </a:t>
            </a:r>
            <a:r>
              <a:rPr lang="en-US" dirty="0"/>
              <a:t>Stein-</a:t>
            </a:r>
            <a:r>
              <a:rPr lang="en-US" dirty="0" err="1"/>
              <a:t>Leventhal</a:t>
            </a:r>
            <a:r>
              <a:rPr lang="en-US" dirty="0"/>
              <a:t> syndrome.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complex endocrine disorder; </a:t>
            </a:r>
            <a:r>
              <a:rPr lang="en-US" dirty="0" err="1"/>
              <a:t>hyperandrogenism</a:t>
            </a:r>
            <a:r>
              <a:rPr lang="en-US" dirty="0"/>
              <a:t>, menstrual abnormalities, polycystic ovaries, chronic anovulation, and decreased </a:t>
            </a:r>
            <a:r>
              <a:rPr lang="en-US" dirty="0" smtClean="0"/>
              <a:t>fertility, 10%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Present after menarche in teenage - young adults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Symptoms: </a:t>
            </a:r>
            <a:r>
              <a:rPr lang="en-US" dirty="0" err="1"/>
              <a:t>oligomenorrhea</a:t>
            </a:r>
            <a:r>
              <a:rPr lang="en-US" dirty="0"/>
              <a:t>, </a:t>
            </a:r>
            <a:r>
              <a:rPr lang="en-US" dirty="0" err="1"/>
              <a:t>hirsutism</a:t>
            </a:r>
            <a:r>
              <a:rPr lang="en-US" dirty="0"/>
              <a:t>, infertility, &amp; sometimes obesity.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3490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Ovaries - 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olycystic ovarian syndrome</a:t>
            </a:r>
            <a:endParaRPr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55226" y="1311554"/>
            <a:ext cx="3424492" cy="1067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Ovaries twice </a:t>
            </a:r>
            <a:r>
              <a:rPr lang="en-US" dirty="0"/>
              <a:t>the normal size, </a:t>
            </a:r>
            <a:r>
              <a:rPr lang="en-US" dirty="0" smtClean="0"/>
              <a:t>a </a:t>
            </a:r>
            <a:r>
              <a:rPr lang="en-US" dirty="0"/>
              <a:t>smooth outer cortex, and studded </a:t>
            </a:r>
            <a:r>
              <a:rPr lang="en-US" dirty="0" smtClean="0"/>
              <a:t>with subcortical </a:t>
            </a:r>
            <a:r>
              <a:rPr lang="en-US" dirty="0"/>
              <a:t>cysts 0.5 to 1.5 cm in diameter.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Picture 2" descr="Image result for Polycystic ovarian syndrome g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48" y="1450045"/>
            <a:ext cx="4745909" cy="314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28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7F43C3424F14B9B09E11064185262" ma:contentTypeVersion="2" ma:contentTypeDescription="Create a new document." ma:contentTypeScope="" ma:versionID="8778982535be8039c0c0b016c741dd98">
  <xsd:schema xmlns:xsd="http://www.w3.org/2001/XMLSchema" xmlns:xs="http://www.w3.org/2001/XMLSchema" xmlns:p="http://schemas.microsoft.com/office/2006/metadata/properties" xmlns:ns2="cfb739ad-8775-4f5f-a2cf-07c24ded535e" targetNamespace="http://schemas.microsoft.com/office/2006/metadata/properties" ma:root="true" ma:fieldsID="38f23c1e3c74877df0cf7dbc76035582" ns2:_="">
    <xsd:import namespace="cfb739ad-8775-4f5f-a2cf-07c24ded5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739ad-8775-4f5f-a2cf-07c24ded5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9C607A-AD6A-4FA7-BEEF-08A75A324873}"/>
</file>

<file path=customXml/itemProps2.xml><?xml version="1.0" encoding="utf-8"?>
<ds:datastoreItem xmlns:ds="http://schemas.openxmlformats.org/officeDocument/2006/customXml" ds:itemID="{047F950E-F6EF-4FCE-8D34-EF0741C258E8}"/>
</file>

<file path=customXml/itemProps3.xml><?xml version="1.0" encoding="utf-8"?>
<ds:datastoreItem xmlns:ds="http://schemas.openxmlformats.org/officeDocument/2006/customXml" ds:itemID="{FBE8F3D2-ED86-41A2-89E1-3AF9C11B25F5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1447</TotalTime>
  <Words>1285</Words>
  <Application>Microsoft Office PowerPoint</Application>
  <PresentationFormat>On-screen Show (16:9)</PresentationFormat>
  <Paragraphs>164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Century Schoolbook</vt:lpstr>
      <vt:lpstr>Wingdings</vt:lpstr>
      <vt:lpstr>Wingdings 2</vt:lpstr>
      <vt:lpstr>Oriel</vt:lpstr>
      <vt:lpstr>Female Genital System &amp; Breast  fallopian tubes &amp; ovaries</vt:lpstr>
      <vt:lpstr>Fallopian Tubes Pathology</vt:lpstr>
      <vt:lpstr>Fallopian Tubes - Ectopic pregnancy</vt:lpstr>
      <vt:lpstr>Fallopian Tubes - Ectopic pregnancy</vt:lpstr>
      <vt:lpstr> Fallopian Tubes - Ectopic pregnancy</vt:lpstr>
      <vt:lpstr>Fallopian Tubes - Tumors</vt:lpstr>
      <vt:lpstr>Ovaries!</vt:lpstr>
      <vt:lpstr>Ovaries - Polycystic ovarian syndrome</vt:lpstr>
      <vt:lpstr>Ovaries - Polycystic ovarian syndrome</vt:lpstr>
      <vt:lpstr>Tumors of the ovaries</vt:lpstr>
      <vt:lpstr>Ovaries - Tumors of the ovary</vt:lpstr>
      <vt:lpstr>PowerPoint Presentation</vt:lpstr>
      <vt:lpstr>Ovaries - Surface Epithelial Tumors</vt:lpstr>
      <vt:lpstr>Ovaries - BRCA1 or BRCA2</vt:lpstr>
      <vt:lpstr>Ovaries - Serous Tumors</vt:lpstr>
      <vt:lpstr>Serous Tumors - Benign serous tumors </vt:lpstr>
      <vt:lpstr>Serous Tumors - Benign serous tumors </vt:lpstr>
      <vt:lpstr>Serous Tumors - Serous tumors </vt:lpstr>
      <vt:lpstr>Serous Tumors - borderline serous tumors </vt:lpstr>
      <vt:lpstr>Serous Tumors - borderline serous tumors </vt:lpstr>
      <vt:lpstr>Serous Tumors - serous carcinoma</vt:lpstr>
      <vt:lpstr>Serous Tumors - serous carcinoma</vt:lpstr>
      <vt:lpstr>Ovaries - Mucinous Tumors</vt:lpstr>
      <vt:lpstr> Ovaries-  Mucinous cystadenoma</vt:lpstr>
      <vt:lpstr>Ovaries - Surface Epithelial Tumors</vt:lpstr>
      <vt:lpstr>Ovaries - Germ cell Tumors</vt:lpstr>
      <vt:lpstr>Ovaries - Germ cell Tumors</vt:lpstr>
      <vt:lpstr>benign mature cystic teratomas</vt:lpstr>
      <vt:lpstr>immature malignant teratoma</vt:lpstr>
      <vt:lpstr>PowerPoint Presentation</vt:lpstr>
      <vt:lpstr>Ovaries – Sex cord Tumors</vt:lpstr>
      <vt:lpstr>Ovarian fibroma</vt:lpstr>
      <vt:lpstr>OVARIES-granulosa cell tumor.</vt:lpstr>
      <vt:lpstr>Ovaries - Tumors of the ovary - clinical</vt:lpstr>
      <vt:lpstr>Metastases to Ovary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Genital System &amp; Breast gstrdh</dc:title>
  <dc:creator>Mutah</dc:creator>
  <cp:lastModifiedBy>Toshiba</cp:lastModifiedBy>
  <cp:revision>144</cp:revision>
  <dcterms:modified xsi:type="dcterms:W3CDTF">2021-04-28T11:06:32Z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0x0101007B27F43C3424F14B9B09E11064185262</vt:lpwstr>
  </property>
</Properties>
</file>