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4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12192000"/>
  <p:notesSz cx="6858000" cy="9144000"/>
  <p:defaultTextStyle>
    <a:defPPr lvl="0">
      <a:defRPr lang="en-US"/>
    </a:defPPr>
    <a:lvl1pPr lvl="0" rtl="0" algn="l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lvl="1" marL="457200" rtl="0" algn="l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lvl="2" marL="914400" rtl="0" algn="l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lvl="3" marL="1371600" rtl="0" algn="l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lvl="4" marL="1828800" rtl="0" algn="l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defTabSz="914400" eaLnBrk="1" hangingPunct="1" latinLnBrk="0" lvl="5" marL="2286000" rtl="0" algn="l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defTabSz="914400" eaLnBrk="1" hangingPunct="1" latinLnBrk="0" lvl="6" marL="2743200" rtl="0" algn="l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defTabSz="914400" eaLnBrk="1" hangingPunct="1" latinLnBrk="0" lvl="7" marL="3200400" rtl="0" algn="l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defTabSz="914400" eaLnBrk="1" hangingPunct="1" latinLnBrk="0" lvl="8" marL="3657600" rtl="0" algn="l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056602-EDC7-4013-B567-B115CD9C745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AB47B7C-9D46-4CD4-A2AD-DFCE8D8D15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6058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3201" y="6477001"/>
            <a:ext cx="11352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1797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4145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9577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22669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3201" y="6477001"/>
            <a:ext cx="11352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2017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0613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2006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8856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69184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29593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38279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0593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6271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3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BB0B0-7D0B-4081-AF17-E1518D1D8242}" type="datetime1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Copyrights apply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F6622-C519-4C69-9716-EA6F1F6E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</p:sldLayoutIdLst>
  <p:hf sldNum="0" hd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676400"/>
            <a:ext cx="1173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Treatment of convulsive status </a:t>
            </a:r>
            <a:r>
              <a:rPr lang="en-US" sz="7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epilepticus</a:t>
            </a:r>
            <a:r>
              <a:rPr lang="en-US" sz="7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in adults</a:t>
            </a:r>
            <a:endParaRPr lang="ar-JO" sz="7200" dirty="0">
              <a:solidFill>
                <a:schemeClr val="bg1"/>
              </a:solidFill>
              <a:latin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1222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109728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Status </a:t>
            </a:r>
            <a:r>
              <a:rPr lang="en-US" sz="4400" b="1" dirty="0" err="1">
                <a:solidFill>
                  <a:srgbClr val="FFFF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epilepticus</a:t>
            </a:r>
            <a:r>
              <a:rPr lang="en-US" sz="4400" b="1" dirty="0">
                <a:solidFill>
                  <a:srgbClr val="FFFF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 (SE) </a:t>
            </a:r>
            <a:endParaRPr lang="en-US" sz="4400" b="1" dirty="0" smtClean="0">
              <a:solidFill>
                <a:srgbClr val="FFFF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is </a:t>
            </a:r>
            <a:r>
              <a:rPr lang="en-US" sz="36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 single seizure lasting more than five minutes or two or more seizures within a five-minute period without the person returning to normal between them</a:t>
            </a:r>
            <a:endParaRPr lang="ar-JO" sz="36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352800"/>
            <a:ext cx="10744200" cy="227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4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8200"/>
            <a:ext cx="11506200" cy="534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98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-34636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4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76200"/>
            <a:ext cx="4605146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3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31722" y="2214448"/>
            <a:ext cx="6629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dirty="0" smtClean="0">
                <a:solidFill>
                  <a:srgbClr val="FFFF00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LUBNA SAMEER </a:t>
            </a:r>
            <a:endParaRPr lang="ar-JO" sz="5400" dirty="0">
              <a:solidFill>
                <a:srgbClr val="FFFF00"/>
              </a:solidFill>
              <a:latin typeface="Aparajita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685800"/>
            <a:ext cx="709521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Thank you </a:t>
            </a:r>
            <a:endParaRPr lang="ar-JO" sz="9600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31722" y="3505200"/>
            <a:ext cx="46503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References :</a:t>
            </a:r>
          </a:p>
          <a:p>
            <a:pPr algn="ctr"/>
            <a:r>
              <a:rPr lang="en-US" sz="6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UPTODATE</a:t>
            </a:r>
          </a:p>
          <a:p>
            <a:pPr algn="ctr"/>
            <a:r>
              <a:rPr lang="en-US" sz="6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AMBOSS</a:t>
            </a:r>
            <a:r>
              <a:rPr lang="en-US" sz="6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 </a:t>
            </a:r>
            <a:endParaRPr lang="en-US" sz="6600" dirty="0" smtClean="0">
              <a:solidFill>
                <a:schemeClr val="bg1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algn="ctr"/>
            <a:endParaRPr lang="ar-JO" sz="6600" dirty="0">
              <a:solidFill>
                <a:schemeClr val="bg1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08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