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15.xml" ContentType="application/vnd.openxmlformats-officedocument.presentationml.notesSlide+xml"/>
  <Override PartName="/ppt/ink/ink23.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rtl="1">
  <p:sldMasterIdLst>
    <p:sldMasterId id="2147483648" r:id="rId1"/>
  </p:sldMasterIdLst>
  <p:notesMasterIdLst>
    <p:notesMasterId r:id="rId502"/>
  </p:notesMasterIdLst>
  <p:sldIdLst>
    <p:sldId id="443" r:id="rId2"/>
    <p:sldId id="1459" r:id="rId3"/>
    <p:sldId id="1460" r:id="rId4"/>
    <p:sldId id="1461" r:id="rId5"/>
    <p:sldId id="1462" r:id="rId6"/>
    <p:sldId id="1463" r:id="rId7"/>
    <p:sldId id="1464" r:id="rId8"/>
    <p:sldId id="1465" r:id="rId9"/>
    <p:sldId id="1466" r:id="rId10"/>
    <p:sldId id="1467" r:id="rId11"/>
    <p:sldId id="1468" r:id="rId12"/>
    <p:sldId id="1469" r:id="rId13"/>
    <p:sldId id="1444" r:id="rId14"/>
    <p:sldId id="1453" r:id="rId15"/>
    <p:sldId id="1452" r:id="rId16"/>
    <p:sldId id="1455" r:id="rId17"/>
    <p:sldId id="1454" r:id="rId18"/>
    <p:sldId id="1456" r:id="rId19"/>
    <p:sldId id="1458" r:id="rId20"/>
    <p:sldId id="1445" r:id="rId21"/>
    <p:sldId id="1446" r:id="rId22"/>
    <p:sldId id="1447" r:id="rId23"/>
    <p:sldId id="1448" r:id="rId24"/>
    <p:sldId id="1449" r:id="rId25"/>
    <p:sldId id="1433" r:id="rId26"/>
    <p:sldId id="1434" r:id="rId27"/>
    <p:sldId id="1435" r:id="rId28"/>
    <p:sldId id="1436" r:id="rId29"/>
    <p:sldId id="1437" r:id="rId30"/>
    <p:sldId id="1438" r:id="rId31"/>
    <p:sldId id="1439" r:id="rId32"/>
    <p:sldId id="1440" r:id="rId33"/>
    <p:sldId id="1441" r:id="rId34"/>
    <p:sldId id="1442" r:id="rId35"/>
    <p:sldId id="1443" r:id="rId36"/>
    <p:sldId id="1422" r:id="rId37"/>
    <p:sldId id="1423" r:id="rId38"/>
    <p:sldId id="1424" r:id="rId39"/>
    <p:sldId id="1425" r:id="rId40"/>
    <p:sldId id="1426" r:id="rId41"/>
    <p:sldId id="1427" r:id="rId42"/>
    <p:sldId id="1428" r:id="rId43"/>
    <p:sldId id="1429" r:id="rId44"/>
    <p:sldId id="1430" r:id="rId45"/>
    <p:sldId id="1431" r:id="rId46"/>
    <p:sldId id="1432" r:id="rId47"/>
    <p:sldId id="1411" r:id="rId48"/>
    <p:sldId id="1412" r:id="rId49"/>
    <p:sldId id="1413" r:id="rId50"/>
    <p:sldId id="1414" r:id="rId51"/>
    <p:sldId id="1415" r:id="rId52"/>
    <p:sldId id="1416" r:id="rId53"/>
    <p:sldId id="1417" r:id="rId54"/>
    <p:sldId id="1418" r:id="rId55"/>
    <p:sldId id="1419" r:id="rId56"/>
    <p:sldId id="1420" r:id="rId57"/>
    <p:sldId id="1421" r:id="rId58"/>
    <p:sldId id="1410" r:id="rId59"/>
    <p:sldId id="1401" r:id="rId60"/>
    <p:sldId id="1402" r:id="rId61"/>
    <p:sldId id="1403" r:id="rId62"/>
    <p:sldId id="1404" r:id="rId63"/>
    <p:sldId id="1405" r:id="rId64"/>
    <p:sldId id="1406" r:id="rId65"/>
    <p:sldId id="1407" r:id="rId66"/>
    <p:sldId id="1408" r:id="rId67"/>
    <p:sldId id="1409" r:id="rId68"/>
    <p:sldId id="1391" r:id="rId69"/>
    <p:sldId id="1392" r:id="rId70"/>
    <p:sldId id="1393" r:id="rId71"/>
    <p:sldId id="1394" r:id="rId72"/>
    <p:sldId id="1395" r:id="rId73"/>
    <p:sldId id="1396" r:id="rId74"/>
    <p:sldId id="1397" r:id="rId75"/>
    <p:sldId id="1398" r:id="rId76"/>
    <p:sldId id="1399" r:id="rId77"/>
    <p:sldId id="1400" r:id="rId78"/>
    <p:sldId id="1380" r:id="rId79"/>
    <p:sldId id="1381" r:id="rId80"/>
    <p:sldId id="1382" r:id="rId81"/>
    <p:sldId id="1383" r:id="rId82"/>
    <p:sldId id="1384" r:id="rId83"/>
    <p:sldId id="1385" r:id="rId84"/>
    <p:sldId id="1386" r:id="rId85"/>
    <p:sldId id="1387" r:id="rId86"/>
    <p:sldId id="1388" r:id="rId87"/>
    <p:sldId id="1389" r:id="rId88"/>
    <p:sldId id="1390" r:id="rId89"/>
    <p:sldId id="1358" r:id="rId90"/>
    <p:sldId id="1370" r:id="rId91"/>
    <p:sldId id="1371" r:id="rId92"/>
    <p:sldId id="1372" r:id="rId93"/>
    <p:sldId id="1373" r:id="rId94"/>
    <p:sldId id="1374" r:id="rId95"/>
    <p:sldId id="1375" r:id="rId96"/>
    <p:sldId id="1376" r:id="rId97"/>
    <p:sldId id="1377" r:id="rId98"/>
    <p:sldId id="1378" r:id="rId99"/>
    <p:sldId id="1379" r:id="rId100"/>
    <p:sldId id="1369" r:id="rId101"/>
    <p:sldId id="1359" r:id="rId102"/>
    <p:sldId id="1360" r:id="rId103"/>
    <p:sldId id="1361" r:id="rId104"/>
    <p:sldId id="1362" r:id="rId105"/>
    <p:sldId id="1363" r:id="rId106"/>
    <p:sldId id="1364" r:id="rId107"/>
    <p:sldId id="1365" r:id="rId108"/>
    <p:sldId id="1366" r:id="rId109"/>
    <p:sldId id="1367" r:id="rId110"/>
    <p:sldId id="1368" r:id="rId111"/>
    <p:sldId id="1344" r:id="rId112"/>
    <p:sldId id="1345" r:id="rId113"/>
    <p:sldId id="1346" r:id="rId114"/>
    <p:sldId id="1347" r:id="rId115"/>
    <p:sldId id="1348" r:id="rId116"/>
    <p:sldId id="1349" r:id="rId117"/>
    <p:sldId id="1350" r:id="rId118"/>
    <p:sldId id="1351" r:id="rId119"/>
    <p:sldId id="1352" r:id="rId120"/>
    <p:sldId id="1353" r:id="rId121"/>
    <p:sldId id="1354" r:id="rId122"/>
    <p:sldId id="1355" r:id="rId123"/>
    <p:sldId id="1356" r:id="rId124"/>
    <p:sldId id="1357" r:id="rId125"/>
    <p:sldId id="1332" r:id="rId126"/>
    <p:sldId id="1333" r:id="rId127"/>
    <p:sldId id="1334" r:id="rId128"/>
    <p:sldId id="1335" r:id="rId129"/>
    <p:sldId id="1336" r:id="rId130"/>
    <p:sldId id="1337" r:id="rId131"/>
    <p:sldId id="1338" r:id="rId132"/>
    <p:sldId id="1339" r:id="rId133"/>
    <p:sldId id="1340" r:id="rId134"/>
    <p:sldId id="1341" r:id="rId135"/>
    <p:sldId id="1342" r:id="rId136"/>
    <p:sldId id="1343" r:id="rId137"/>
    <p:sldId id="968" r:id="rId138"/>
    <p:sldId id="969" r:id="rId139"/>
    <p:sldId id="970" r:id="rId140"/>
    <p:sldId id="971" r:id="rId141"/>
    <p:sldId id="972" r:id="rId142"/>
    <p:sldId id="973" r:id="rId143"/>
    <p:sldId id="974" r:id="rId144"/>
    <p:sldId id="975" r:id="rId145"/>
    <p:sldId id="976" r:id="rId146"/>
    <p:sldId id="977" r:id="rId147"/>
    <p:sldId id="978" r:id="rId148"/>
    <p:sldId id="597" r:id="rId149"/>
    <p:sldId id="616" r:id="rId150"/>
    <p:sldId id="598" r:id="rId151"/>
    <p:sldId id="599" r:id="rId152"/>
    <p:sldId id="600" r:id="rId153"/>
    <p:sldId id="601" r:id="rId154"/>
    <p:sldId id="602" r:id="rId155"/>
    <p:sldId id="603" r:id="rId156"/>
    <p:sldId id="604" r:id="rId157"/>
    <p:sldId id="605" r:id="rId158"/>
    <p:sldId id="606" r:id="rId159"/>
    <p:sldId id="609" r:id="rId160"/>
    <p:sldId id="607" r:id="rId161"/>
    <p:sldId id="608" r:id="rId162"/>
    <p:sldId id="610" r:id="rId163"/>
    <p:sldId id="611" r:id="rId164"/>
    <p:sldId id="612" r:id="rId165"/>
    <p:sldId id="613" r:id="rId166"/>
    <p:sldId id="614" r:id="rId167"/>
    <p:sldId id="615" r:id="rId168"/>
    <p:sldId id="586" r:id="rId169"/>
    <p:sldId id="587" r:id="rId170"/>
    <p:sldId id="588" r:id="rId171"/>
    <p:sldId id="589" r:id="rId172"/>
    <p:sldId id="590" r:id="rId173"/>
    <p:sldId id="591" r:id="rId174"/>
    <p:sldId id="592" r:id="rId175"/>
    <p:sldId id="593" r:id="rId176"/>
    <p:sldId id="594" r:id="rId177"/>
    <p:sldId id="595" r:id="rId178"/>
    <p:sldId id="596" r:id="rId179"/>
    <p:sldId id="575" r:id="rId180"/>
    <p:sldId id="576" r:id="rId181"/>
    <p:sldId id="577" r:id="rId182"/>
    <p:sldId id="578" r:id="rId183"/>
    <p:sldId id="579" r:id="rId184"/>
    <p:sldId id="580" r:id="rId185"/>
    <p:sldId id="581" r:id="rId186"/>
    <p:sldId id="582" r:id="rId187"/>
    <p:sldId id="583" r:id="rId188"/>
    <p:sldId id="584" r:id="rId189"/>
    <p:sldId id="585" r:id="rId190"/>
    <p:sldId id="564" r:id="rId191"/>
    <p:sldId id="565" r:id="rId192"/>
    <p:sldId id="566" r:id="rId193"/>
    <p:sldId id="567" r:id="rId194"/>
    <p:sldId id="568" r:id="rId195"/>
    <p:sldId id="569" r:id="rId196"/>
    <p:sldId id="570" r:id="rId197"/>
    <p:sldId id="571" r:id="rId198"/>
    <p:sldId id="572" r:id="rId199"/>
    <p:sldId id="573" r:id="rId200"/>
    <p:sldId id="574" r:id="rId201"/>
    <p:sldId id="553" r:id="rId202"/>
    <p:sldId id="554" r:id="rId203"/>
    <p:sldId id="555" r:id="rId204"/>
    <p:sldId id="556" r:id="rId205"/>
    <p:sldId id="557" r:id="rId206"/>
    <p:sldId id="558" r:id="rId207"/>
    <p:sldId id="559" r:id="rId208"/>
    <p:sldId id="560" r:id="rId209"/>
    <p:sldId id="561" r:id="rId210"/>
    <p:sldId id="562" r:id="rId211"/>
    <p:sldId id="563" r:id="rId212"/>
    <p:sldId id="548" r:id="rId213"/>
    <p:sldId id="549" r:id="rId214"/>
    <p:sldId id="550" r:id="rId215"/>
    <p:sldId id="551" r:id="rId216"/>
    <p:sldId id="552" r:id="rId217"/>
    <p:sldId id="545" r:id="rId218"/>
    <p:sldId id="546" r:id="rId219"/>
    <p:sldId id="547" r:id="rId220"/>
    <p:sldId id="544" r:id="rId221"/>
    <p:sldId id="532" r:id="rId222"/>
    <p:sldId id="533" r:id="rId223"/>
    <p:sldId id="534" r:id="rId224"/>
    <p:sldId id="535" r:id="rId225"/>
    <p:sldId id="537" r:id="rId226"/>
    <p:sldId id="538" r:id="rId227"/>
    <p:sldId id="539" r:id="rId228"/>
    <p:sldId id="540" r:id="rId229"/>
    <p:sldId id="541" r:id="rId230"/>
    <p:sldId id="542" r:id="rId231"/>
    <p:sldId id="543" r:id="rId232"/>
    <p:sldId id="521" r:id="rId233"/>
    <p:sldId id="522" r:id="rId234"/>
    <p:sldId id="523" r:id="rId235"/>
    <p:sldId id="524" r:id="rId236"/>
    <p:sldId id="525" r:id="rId237"/>
    <p:sldId id="526" r:id="rId238"/>
    <p:sldId id="527" r:id="rId239"/>
    <p:sldId id="528" r:id="rId240"/>
    <p:sldId id="529" r:id="rId241"/>
    <p:sldId id="530" r:id="rId242"/>
    <p:sldId id="531" r:id="rId243"/>
    <p:sldId id="520" r:id="rId244"/>
    <p:sldId id="510" r:id="rId245"/>
    <p:sldId id="511" r:id="rId246"/>
    <p:sldId id="512" r:id="rId247"/>
    <p:sldId id="513" r:id="rId248"/>
    <p:sldId id="514" r:id="rId249"/>
    <p:sldId id="515" r:id="rId250"/>
    <p:sldId id="516" r:id="rId251"/>
    <p:sldId id="517" r:id="rId252"/>
    <p:sldId id="518" r:id="rId253"/>
    <p:sldId id="519" r:id="rId254"/>
    <p:sldId id="498" r:id="rId255"/>
    <p:sldId id="499" r:id="rId256"/>
    <p:sldId id="500" r:id="rId257"/>
    <p:sldId id="501" r:id="rId258"/>
    <p:sldId id="502" r:id="rId259"/>
    <p:sldId id="503" r:id="rId260"/>
    <p:sldId id="504" r:id="rId261"/>
    <p:sldId id="505" r:id="rId262"/>
    <p:sldId id="506" r:id="rId263"/>
    <p:sldId id="507" r:id="rId264"/>
    <p:sldId id="508" r:id="rId265"/>
    <p:sldId id="497" r:id="rId266"/>
    <p:sldId id="487" r:id="rId267"/>
    <p:sldId id="486" r:id="rId268"/>
    <p:sldId id="488" r:id="rId269"/>
    <p:sldId id="489" r:id="rId270"/>
    <p:sldId id="490" r:id="rId271"/>
    <p:sldId id="491" r:id="rId272"/>
    <p:sldId id="492" r:id="rId273"/>
    <p:sldId id="493" r:id="rId274"/>
    <p:sldId id="494" r:id="rId275"/>
    <p:sldId id="495" r:id="rId276"/>
    <p:sldId id="496" r:id="rId277"/>
    <p:sldId id="473" r:id="rId278"/>
    <p:sldId id="474" r:id="rId279"/>
    <p:sldId id="475" r:id="rId280"/>
    <p:sldId id="476" r:id="rId281"/>
    <p:sldId id="477" r:id="rId282"/>
    <p:sldId id="478" r:id="rId283"/>
    <p:sldId id="479" r:id="rId284"/>
    <p:sldId id="480" r:id="rId285"/>
    <p:sldId id="481" r:id="rId286"/>
    <p:sldId id="482" r:id="rId287"/>
    <p:sldId id="483" r:id="rId288"/>
    <p:sldId id="484" r:id="rId289"/>
    <p:sldId id="470" r:id="rId290"/>
    <p:sldId id="471" r:id="rId291"/>
    <p:sldId id="472" r:id="rId292"/>
    <p:sldId id="444" r:id="rId293"/>
    <p:sldId id="445" r:id="rId294"/>
    <p:sldId id="446" r:id="rId295"/>
    <p:sldId id="447" r:id="rId296"/>
    <p:sldId id="448" r:id="rId297"/>
    <p:sldId id="449" r:id="rId298"/>
    <p:sldId id="450" r:id="rId299"/>
    <p:sldId id="451" r:id="rId300"/>
    <p:sldId id="452" r:id="rId301"/>
    <p:sldId id="453" r:id="rId302"/>
    <p:sldId id="454" r:id="rId303"/>
    <p:sldId id="455" r:id="rId304"/>
    <p:sldId id="456" r:id="rId305"/>
    <p:sldId id="457" r:id="rId306"/>
    <p:sldId id="458" r:id="rId307"/>
    <p:sldId id="459" r:id="rId308"/>
    <p:sldId id="460" r:id="rId309"/>
    <p:sldId id="461" r:id="rId310"/>
    <p:sldId id="462" r:id="rId311"/>
    <p:sldId id="463" r:id="rId312"/>
    <p:sldId id="464" r:id="rId313"/>
    <p:sldId id="465" r:id="rId314"/>
    <p:sldId id="466" r:id="rId315"/>
    <p:sldId id="467" r:id="rId316"/>
    <p:sldId id="468" r:id="rId317"/>
    <p:sldId id="469" r:id="rId318"/>
    <p:sldId id="409" r:id="rId319"/>
    <p:sldId id="411" r:id="rId320"/>
    <p:sldId id="412" r:id="rId321"/>
    <p:sldId id="413" r:id="rId322"/>
    <p:sldId id="414" r:id="rId323"/>
    <p:sldId id="415" r:id="rId324"/>
    <p:sldId id="416" r:id="rId325"/>
    <p:sldId id="417" r:id="rId326"/>
    <p:sldId id="418" r:id="rId327"/>
    <p:sldId id="419" r:id="rId328"/>
    <p:sldId id="314" r:id="rId329"/>
    <p:sldId id="313" r:id="rId330"/>
    <p:sldId id="315" r:id="rId331"/>
    <p:sldId id="316" r:id="rId332"/>
    <p:sldId id="317" r:id="rId333"/>
    <p:sldId id="318" r:id="rId334"/>
    <p:sldId id="319" r:id="rId335"/>
    <p:sldId id="320" r:id="rId336"/>
    <p:sldId id="321" r:id="rId337"/>
    <p:sldId id="322" r:id="rId338"/>
    <p:sldId id="323" r:id="rId339"/>
    <p:sldId id="324" r:id="rId340"/>
    <p:sldId id="420" r:id="rId341"/>
    <p:sldId id="421" r:id="rId342"/>
    <p:sldId id="422" r:id="rId343"/>
    <p:sldId id="423" r:id="rId344"/>
    <p:sldId id="424" r:id="rId345"/>
    <p:sldId id="425" r:id="rId346"/>
    <p:sldId id="426" r:id="rId347"/>
    <p:sldId id="427" r:id="rId348"/>
    <p:sldId id="428" r:id="rId349"/>
    <p:sldId id="429" r:id="rId350"/>
    <p:sldId id="430" r:id="rId351"/>
    <p:sldId id="431" r:id="rId352"/>
    <p:sldId id="432" r:id="rId353"/>
    <p:sldId id="433" r:id="rId354"/>
    <p:sldId id="434" r:id="rId355"/>
    <p:sldId id="435" r:id="rId356"/>
    <p:sldId id="436" r:id="rId357"/>
    <p:sldId id="437" r:id="rId358"/>
    <p:sldId id="438" r:id="rId359"/>
    <p:sldId id="439" r:id="rId360"/>
    <p:sldId id="440" r:id="rId361"/>
    <p:sldId id="441" r:id="rId362"/>
    <p:sldId id="442" r:id="rId363"/>
    <p:sldId id="367" r:id="rId364"/>
    <p:sldId id="368" r:id="rId365"/>
    <p:sldId id="369" r:id="rId366"/>
    <p:sldId id="370" r:id="rId367"/>
    <p:sldId id="371" r:id="rId368"/>
    <p:sldId id="372" r:id="rId369"/>
    <p:sldId id="373" r:id="rId370"/>
    <p:sldId id="374" r:id="rId371"/>
    <p:sldId id="375" r:id="rId372"/>
    <p:sldId id="376" r:id="rId373"/>
    <p:sldId id="377" r:id="rId374"/>
    <p:sldId id="378" r:id="rId375"/>
    <p:sldId id="379" r:id="rId376"/>
    <p:sldId id="366" r:id="rId377"/>
    <p:sldId id="325" r:id="rId378"/>
    <p:sldId id="326" r:id="rId379"/>
    <p:sldId id="327" r:id="rId380"/>
    <p:sldId id="328" r:id="rId381"/>
    <p:sldId id="329" r:id="rId382"/>
    <p:sldId id="330" r:id="rId383"/>
    <p:sldId id="331" r:id="rId384"/>
    <p:sldId id="332" r:id="rId385"/>
    <p:sldId id="333" r:id="rId386"/>
    <p:sldId id="334" r:id="rId387"/>
    <p:sldId id="335" r:id="rId388"/>
    <p:sldId id="302" r:id="rId389"/>
    <p:sldId id="303" r:id="rId390"/>
    <p:sldId id="304" r:id="rId391"/>
    <p:sldId id="305" r:id="rId392"/>
    <p:sldId id="306" r:id="rId393"/>
    <p:sldId id="307" r:id="rId394"/>
    <p:sldId id="308" r:id="rId395"/>
    <p:sldId id="309" r:id="rId396"/>
    <p:sldId id="310" r:id="rId397"/>
    <p:sldId id="311" r:id="rId398"/>
    <p:sldId id="312" r:id="rId399"/>
    <p:sldId id="290" r:id="rId400"/>
    <p:sldId id="291" r:id="rId401"/>
    <p:sldId id="292" r:id="rId402"/>
    <p:sldId id="293" r:id="rId403"/>
    <p:sldId id="294" r:id="rId404"/>
    <p:sldId id="295" r:id="rId405"/>
    <p:sldId id="296" r:id="rId406"/>
    <p:sldId id="297" r:id="rId407"/>
    <p:sldId id="298" r:id="rId408"/>
    <p:sldId id="299" r:id="rId409"/>
    <p:sldId id="300" r:id="rId410"/>
    <p:sldId id="301" r:id="rId411"/>
    <p:sldId id="279" r:id="rId412"/>
    <p:sldId id="280" r:id="rId413"/>
    <p:sldId id="281" r:id="rId414"/>
    <p:sldId id="282" r:id="rId415"/>
    <p:sldId id="283" r:id="rId416"/>
    <p:sldId id="284" r:id="rId417"/>
    <p:sldId id="285" r:id="rId418"/>
    <p:sldId id="286" r:id="rId419"/>
    <p:sldId id="287" r:id="rId420"/>
    <p:sldId id="289" r:id="rId421"/>
    <p:sldId id="269" r:id="rId422"/>
    <p:sldId id="270" r:id="rId423"/>
    <p:sldId id="271" r:id="rId424"/>
    <p:sldId id="272" r:id="rId425"/>
    <p:sldId id="273" r:id="rId426"/>
    <p:sldId id="274" r:id="rId427"/>
    <p:sldId id="275" r:id="rId428"/>
    <p:sldId id="276" r:id="rId429"/>
    <p:sldId id="277" r:id="rId430"/>
    <p:sldId id="278" r:id="rId431"/>
    <p:sldId id="256" r:id="rId432"/>
    <p:sldId id="257" r:id="rId433"/>
    <p:sldId id="258" r:id="rId434"/>
    <p:sldId id="259" r:id="rId435"/>
    <p:sldId id="260" r:id="rId436"/>
    <p:sldId id="261" r:id="rId437"/>
    <p:sldId id="262" r:id="rId438"/>
    <p:sldId id="263" r:id="rId439"/>
    <p:sldId id="264" r:id="rId440"/>
    <p:sldId id="265" r:id="rId441"/>
    <p:sldId id="266" r:id="rId442"/>
    <p:sldId id="267" r:id="rId443"/>
    <p:sldId id="268" r:id="rId444"/>
    <p:sldId id="337" r:id="rId445"/>
    <p:sldId id="338" r:id="rId446"/>
    <p:sldId id="339" r:id="rId447"/>
    <p:sldId id="340" r:id="rId448"/>
    <p:sldId id="341" r:id="rId449"/>
    <p:sldId id="342" r:id="rId450"/>
    <p:sldId id="343" r:id="rId451"/>
    <p:sldId id="344" r:id="rId452"/>
    <p:sldId id="345" r:id="rId453"/>
    <p:sldId id="346" r:id="rId454"/>
    <p:sldId id="347" r:id="rId455"/>
    <p:sldId id="348" r:id="rId456"/>
    <p:sldId id="349" r:id="rId457"/>
    <p:sldId id="350" r:id="rId458"/>
    <p:sldId id="351" r:id="rId459"/>
    <p:sldId id="352" r:id="rId460"/>
    <p:sldId id="353" r:id="rId461"/>
    <p:sldId id="354" r:id="rId462"/>
    <p:sldId id="355" r:id="rId463"/>
    <p:sldId id="356" r:id="rId464"/>
    <p:sldId id="357" r:id="rId465"/>
    <p:sldId id="358" r:id="rId466"/>
    <p:sldId id="359" r:id="rId467"/>
    <p:sldId id="360" r:id="rId468"/>
    <p:sldId id="361" r:id="rId469"/>
    <p:sldId id="362" r:id="rId470"/>
    <p:sldId id="363" r:id="rId471"/>
    <p:sldId id="364" r:id="rId472"/>
    <p:sldId id="365" r:id="rId473"/>
    <p:sldId id="380" r:id="rId474"/>
    <p:sldId id="381" r:id="rId475"/>
    <p:sldId id="382" r:id="rId476"/>
    <p:sldId id="383" r:id="rId477"/>
    <p:sldId id="384" r:id="rId478"/>
    <p:sldId id="385" r:id="rId479"/>
    <p:sldId id="386" r:id="rId480"/>
    <p:sldId id="387" r:id="rId481"/>
    <p:sldId id="388" r:id="rId482"/>
    <p:sldId id="389" r:id="rId483"/>
    <p:sldId id="390" r:id="rId484"/>
    <p:sldId id="391" r:id="rId485"/>
    <p:sldId id="392" r:id="rId486"/>
    <p:sldId id="393" r:id="rId487"/>
    <p:sldId id="394" r:id="rId488"/>
    <p:sldId id="395" r:id="rId489"/>
    <p:sldId id="396" r:id="rId490"/>
    <p:sldId id="397" r:id="rId491"/>
    <p:sldId id="398" r:id="rId492"/>
    <p:sldId id="399" r:id="rId493"/>
    <p:sldId id="400" r:id="rId494"/>
    <p:sldId id="401" r:id="rId495"/>
    <p:sldId id="402" r:id="rId496"/>
    <p:sldId id="403" r:id="rId497"/>
    <p:sldId id="404" r:id="rId498"/>
    <p:sldId id="405" r:id="rId499"/>
    <p:sldId id="406" r:id="rId500"/>
    <p:sldId id="407" r:id="rId501"/>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95" autoAdjust="0"/>
    <p:restoredTop sz="95929" autoAdjust="0"/>
  </p:normalViewPr>
  <p:slideViewPr>
    <p:cSldViewPr>
      <p:cViewPr varScale="1">
        <p:scale>
          <a:sx n="114" d="100"/>
          <a:sy n="114" d="100"/>
        </p:scale>
        <p:origin x="408"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 /><Relationship Id="rId299" Type="http://schemas.openxmlformats.org/officeDocument/2006/relationships/slide" Target="slides/slide298.xml" /><Relationship Id="rId21" Type="http://schemas.openxmlformats.org/officeDocument/2006/relationships/slide" Target="slides/slide20.xml" /><Relationship Id="rId63" Type="http://schemas.openxmlformats.org/officeDocument/2006/relationships/slide" Target="slides/slide62.xml" /><Relationship Id="rId159" Type="http://schemas.openxmlformats.org/officeDocument/2006/relationships/slide" Target="slides/slide158.xml" /><Relationship Id="rId324" Type="http://schemas.openxmlformats.org/officeDocument/2006/relationships/slide" Target="slides/slide323.xml" /><Relationship Id="rId366" Type="http://schemas.openxmlformats.org/officeDocument/2006/relationships/slide" Target="slides/slide365.xml" /><Relationship Id="rId170" Type="http://schemas.openxmlformats.org/officeDocument/2006/relationships/slide" Target="slides/slide169.xml" /><Relationship Id="rId226" Type="http://schemas.openxmlformats.org/officeDocument/2006/relationships/slide" Target="slides/slide225.xml" /><Relationship Id="rId433" Type="http://schemas.openxmlformats.org/officeDocument/2006/relationships/slide" Target="slides/slide432.xml" /><Relationship Id="rId268" Type="http://schemas.openxmlformats.org/officeDocument/2006/relationships/slide" Target="slides/slide267.xml" /><Relationship Id="rId475" Type="http://schemas.openxmlformats.org/officeDocument/2006/relationships/slide" Target="slides/slide474.xml" /><Relationship Id="rId32" Type="http://schemas.openxmlformats.org/officeDocument/2006/relationships/slide" Target="slides/slide31.xml" /><Relationship Id="rId74" Type="http://schemas.openxmlformats.org/officeDocument/2006/relationships/slide" Target="slides/slide73.xml" /><Relationship Id="rId128" Type="http://schemas.openxmlformats.org/officeDocument/2006/relationships/slide" Target="slides/slide127.xml" /><Relationship Id="rId335" Type="http://schemas.openxmlformats.org/officeDocument/2006/relationships/slide" Target="slides/slide334.xml" /><Relationship Id="rId377" Type="http://schemas.openxmlformats.org/officeDocument/2006/relationships/slide" Target="slides/slide376.xml" /><Relationship Id="rId500" Type="http://schemas.openxmlformats.org/officeDocument/2006/relationships/slide" Target="slides/slide499.xml" /><Relationship Id="rId5" Type="http://schemas.openxmlformats.org/officeDocument/2006/relationships/slide" Target="slides/slide4.xml" /><Relationship Id="rId181" Type="http://schemas.openxmlformats.org/officeDocument/2006/relationships/slide" Target="slides/slide180.xml" /><Relationship Id="rId237" Type="http://schemas.openxmlformats.org/officeDocument/2006/relationships/slide" Target="slides/slide236.xml" /><Relationship Id="rId402" Type="http://schemas.openxmlformats.org/officeDocument/2006/relationships/slide" Target="slides/slide401.xml" /><Relationship Id="rId279" Type="http://schemas.openxmlformats.org/officeDocument/2006/relationships/slide" Target="slides/slide278.xml" /><Relationship Id="rId444" Type="http://schemas.openxmlformats.org/officeDocument/2006/relationships/slide" Target="slides/slide443.xml" /><Relationship Id="rId486" Type="http://schemas.openxmlformats.org/officeDocument/2006/relationships/slide" Target="slides/slide485.xml" /><Relationship Id="rId43" Type="http://schemas.openxmlformats.org/officeDocument/2006/relationships/slide" Target="slides/slide42.xml" /><Relationship Id="rId139" Type="http://schemas.openxmlformats.org/officeDocument/2006/relationships/slide" Target="slides/slide138.xml" /><Relationship Id="rId290" Type="http://schemas.openxmlformats.org/officeDocument/2006/relationships/slide" Target="slides/slide289.xml" /><Relationship Id="rId304" Type="http://schemas.openxmlformats.org/officeDocument/2006/relationships/slide" Target="slides/slide303.xml" /><Relationship Id="rId346" Type="http://schemas.openxmlformats.org/officeDocument/2006/relationships/slide" Target="slides/slide345.xml" /><Relationship Id="rId388" Type="http://schemas.openxmlformats.org/officeDocument/2006/relationships/slide" Target="slides/slide387.xml" /><Relationship Id="rId85" Type="http://schemas.openxmlformats.org/officeDocument/2006/relationships/slide" Target="slides/slide84.xml" /><Relationship Id="rId150" Type="http://schemas.openxmlformats.org/officeDocument/2006/relationships/slide" Target="slides/slide149.xml" /><Relationship Id="rId192" Type="http://schemas.openxmlformats.org/officeDocument/2006/relationships/slide" Target="slides/slide191.xml" /><Relationship Id="rId206" Type="http://schemas.openxmlformats.org/officeDocument/2006/relationships/slide" Target="slides/slide205.xml" /><Relationship Id="rId413" Type="http://schemas.openxmlformats.org/officeDocument/2006/relationships/slide" Target="slides/slide412.xml" /><Relationship Id="rId248" Type="http://schemas.openxmlformats.org/officeDocument/2006/relationships/slide" Target="slides/slide247.xml" /><Relationship Id="rId455" Type="http://schemas.openxmlformats.org/officeDocument/2006/relationships/slide" Target="slides/slide454.xml" /><Relationship Id="rId497" Type="http://schemas.openxmlformats.org/officeDocument/2006/relationships/slide" Target="slides/slide496.xml" /><Relationship Id="rId12" Type="http://schemas.openxmlformats.org/officeDocument/2006/relationships/slide" Target="slides/slide11.xml" /><Relationship Id="rId108" Type="http://schemas.openxmlformats.org/officeDocument/2006/relationships/slide" Target="slides/slide107.xml" /><Relationship Id="rId315" Type="http://schemas.openxmlformats.org/officeDocument/2006/relationships/slide" Target="slides/slide314.xml" /><Relationship Id="rId357" Type="http://schemas.openxmlformats.org/officeDocument/2006/relationships/slide" Target="slides/slide356.xml" /><Relationship Id="rId54" Type="http://schemas.openxmlformats.org/officeDocument/2006/relationships/slide" Target="slides/slide53.xml" /><Relationship Id="rId96" Type="http://schemas.openxmlformats.org/officeDocument/2006/relationships/slide" Target="slides/slide95.xml" /><Relationship Id="rId161" Type="http://schemas.openxmlformats.org/officeDocument/2006/relationships/slide" Target="slides/slide160.xml" /><Relationship Id="rId217" Type="http://schemas.openxmlformats.org/officeDocument/2006/relationships/slide" Target="slides/slide216.xml" /><Relationship Id="rId399" Type="http://schemas.openxmlformats.org/officeDocument/2006/relationships/slide" Target="slides/slide398.xml" /><Relationship Id="rId259" Type="http://schemas.openxmlformats.org/officeDocument/2006/relationships/slide" Target="slides/slide258.xml" /><Relationship Id="rId424" Type="http://schemas.openxmlformats.org/officeDocument/2006/relationships/slide" Target="slides/slide423.xml" /><Relationship Id="rId466" Type="http://schemas.openxmlformats.org/officeDocument/2006/relationships/slide" Target="slides/slide465.xml" /><Relationship Id="rId23" Type="http://schemas.openxmlformats.org/officeDocument/2006/relationships/slide" Target="slides/slide22.xml" /><Relationship Id="rId119" Type="http://schemas.openxmlformats.org/officeDocument/2006/relationships/slide" Target="slides/slide118.xml" /><Relationship Id="rId270" Type="http://schemas.openxmlformats.org/officeDocument/2006/relationships/slide" Target="slides/slide269.xml" /><Relationship Id="rId326" Type="http://schemas.openxmlformats.org/officeDocument/2006/relationships/slide" Target="slides/slide325.xml" /><Relationship Id="rId65" Type="http://schemas.openxmlformats.org/officeDocument/2006/relationships/slide" Target="slides/slide64.xml" /><Relationship Id="rId130" Type="http://schemas.openxmlformats.org/officeDocument/2006/relationships/slide" Target="slides/slide129.xml" /><Relationship Id="rId368" Type="http://schemas.openxmlformats.org/officeDocument/2006/relationships/slide" Target="slides/slide367.xml" /><Relationship Id="rId172" Type="http://schemas.openxmlformats.org/officeDocument/2006/relationships/slide" Target="slides/slide171.xml" /><Relationship Id="rId228" Type="http://schemas.openxmlformats.org/officeDocument/2006/relationships/slide" Target="slides/slide227.xml" /><Relationship Id="rId435" Type="http://schemas.openxmlformats.org/officeDocument/2006/relationships/slide" Target="slides/slide434.xml" /><Relationship Id="rId477" Type="http://schemas.openxmlformats.org/officeDocument/2006/relationships/slide" Target="slides/slide476.xml" /><Relationship Id="rId281" Type="http://schemas.openxmlformats.org/officeDocument/2006/relationships/slide" Target="slides/slide280.xml" /><Relationship Id="rId337" Type="http://schemas.openxmlformats.org/officeDocument/2006/relationships/slide" Target="slides/slide336.xml" /><Relationship Id="rId502" Type="http://schemas.openxmlformats.org/officeDocument/2006/relationships/notesMaster" Target="notesMasters/notesMaster1.xml" /><Relationship Id="rId34" Type="http://schemas.openxmlformats.org/officeDocument/2006/relationships/slide" Target="slides/slide33.xml" /><Relationship Id="rId76" Type="http://schemas.openxmlformats.org/officeDocument/2006/relationships/slide" Target="slides/slide75.xml" /><Relationship Id="rId141" Type="http://schemas.openxmlformats.org/officeDocument/2006/relationships/slide" Target="slides/slide140.xml" /><Relationship Id="rId379" Type="http://schemas.openxmlformats.org/officeDocument/2006/relationships/slide" Target="slides/slide378.xml" /><Relationship Id="rId7" Type="http://schemas.openxmlformats.org/officeDocument/2006/relationships/slide" Target="slides/slide6.xml" /><Relationship Id="rId183" Type="http://schemas.openxmlformats.org/officeDocument/2006/relationships/slide" Target="slides/slide182.xml" /><Relationship Id="rId239" Type="http://schemas.openxmlformats.org/officeDocument/2006/relationships/slide" Target="slides/slide238.xml" /><Relationship Id="rId390" Type="http://schemas.openxmlformats.org/officeDocument/2006/relationships/slide" Target="slides/slide389.xml" /><Relationship Id="rId404" Type="http://schemas.openxmlformats.org/officeDocument/2006/relationships/slide" Target="slides/slide403.xml" /><Relationship Id="rId446" Type="http://schemas.openxmlformats.org/officeDocument/2006/relationships/slide" Target="slides/slide445.xml" /><Relationship Id="rId250" Type="http://schemas.openxmlformats.org/officeDocument/2006/relationships/slide" Target="slides/slide249.xml" /><Relationship Id="rId292" Type="http://schemas.openxmlformats.org/officeDocument/2006/relationships/slide" Target="slides/slide291.xml" /><Relationship Id="rId306" Type="http://schemas.openxmlformats.org/officeDocument/2006/relationships/slide" Target="slides/slide305.xml" /><Relationship Id="rId488" Type="http://schemas.openxmlformats.org/officeDocument/2006/relationships/slide" Target="slides/slide487.xml" /><Relationship Id="rId45" Type="http://schemas.openxmlformats.org/officeDocument/2006/relationships/slide" Target="slides/slide44.xml" /><Relationship Id="rId87" Type="http://schemas.openxmlformats.org/officeDocument/2006/relationships/slide" Target="slides/slide86.xml" /><Relationship Id="rId110" Type="http://schemas.openxmlformats.org/officeDocument/2006/relationships/slide" Target="slides/slide109.xml" /><Relationship Id="rId348" Type="http://schemas.openxmlformats.org/officeDocument/2006/relationships/slide" Target="slides/slide347.xml" /><Relationship Id="rId152" Type="http://schemas.openxmlformats.org/officeDocument/2006/relationships/slide" Target="slides/slide151.xml" /><Relationship Id="rId173" Type="http://schemas.openxmlformats.org/officeDocument/2006/relationships/slide" Target="slides/slide172.xml" /><Relationship Id="rId194" Type="http://schemas.openxmlformats.org/officeDocument/2006/relationships/slide" Target="slides/slide193.xml" /><Relationship Id="rId208" Type="http://schemas.openxmlformats.org/officeDocument/2006/relationships/slide" Target="slides/slide207.xml" /><Relationship Id="rId229" Type="http://schemas.openxmlformats.org/officeDocument/2006/relationships/slide" Target="slides/slide228.xml" /><Relationship Id="rId380" Type="http://schemas.openxmlformats.org/officeDocument/2006/relationships/slide" Target="slides/slide379.xml" /><Relationship Id="rId415" Type="http://schemas.openxmlformats.org/officeDocument/2006/relationships/slide" Target="slides/slide414.xml" /><Relationship Id="rId436" Type="http://schemas.openxmlformats.org/officeDocument/2006/relationships/slide" Target="slides/slide435.xml" /><Relationship Id="rId457" Type="http://schemas.openxmlformats.org/officeDocument/2006/relationships/slide" Target="slides/slide456.xml" /><Relationship Id="rId240" Type="http://schemas.openxmlformats.org/officeDocument/2006/relationships/slide" Target="slides/slide239.xml" /><Relationship Id="rId261" Type="http://schemas.openxmlformats.org/officeDocument/2006/relationships/slide" Target="slides/slide260.xml" /><Relationship Id="rId478" Type="http://schemas.openxmlformats.org/officeDocument/2006/relationships/slide" Target="slides/slide477.xml" /><Relationship Id="rId499" Type="http://schemas.openxmlformats.org/officeDocument/2006/relationships/slide" Target="slides/slide498.xml" /><Relationship Id="rId14" Type="http://schemas.openxmlformats.org/officeDocument/2006/relationships/slide" Target="slides/slide13.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282" Type="http://schemas.openxmlformats.org/officeDocument/2006/relationships/slide" Target="slides/slide281.xml" /><Relationship Id="rId317" Type="http://schemas.openxmlformats.org/officeDocument/2006/relationships/slide" Target="slides/slide316.xml" /><Relationship Id="rId338" Type="http://schemas.openxmlformats.org/officeDocument/2006/relationships/slide" Target="slides/slide337.xml" /><Relationship Id="rId359" Type="http://schemas.openxmlformats.org/officeDocument/2006/relationships/slide" Target="slides/slide358.xml" /><Relationship Id="rId503" Type="http://schemas.openxmlformats.org/officeDocument/2006/relationships/presProps" Target="presProps.xml" /><Relationship Id="rId8" Type="http://schemas.openxmlformats.org/officeDocument/2006/relationships/slide" Target="slides/slide7.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163" Type="http://schemas.openxmlformats.org/officeDocument/2006/relationships/slide" Target="slides/slide162.xml" /><Relationship Id="rId184" Type="http://schemas.openxmlformats.org/officeDocument/2006/relationships/slide" Target="slides/slide183.xml" /><Relationship Id="rId219" Type="http://schemas.openxmlformats.org/officeDocument/2006/relationships/slide" Target="slides/slide218.xml" /><Relationship Id="rId370" Type="http://schemas.openxmlformats.org/officeDocument/2006/relationships/slide" Target="slides/slide369.xml" /><Relationship Id="rId391" Type="http://schemas.openxmlformats.org/officeDocument/2006/relationships/slide" Target="slides/slide390.xml" /><Relationship Id="rId405" Type="http://schemas.openxmlformats.org/officeDocument/2006/relationships/slide" Target="slides/slide404.xml" /><Relationship Id="rId426" Type="http://schemas.openxmlformats.org/officeDocument/2006/relationships/slide" Target="slides/slide425.xml" /><Relationship Id="rId447" Type="http://schemas.openxmlformats.org/officeDocument/2006/relationships/slide" Target="slides/slide446.xml" /><Relationship Id="rId230" Type="http://schemas.openxmlformats.org/officeDocument/2006/relationships/slide" Target="slides/slide229.xml" /><Relationship Id="rId251" Type="http://schemas.openxmlformats.org/officeDocument/2006/relationships/slide" Target="slides/slide250.xml" /><Relationship Id="rId468" Type="http://schemas.openxmlformats.org/officeDocument/2006/relationships/slide" Target="slides/slide467.xml" /><Relationship Id="rId489" Type="http://schemas.openxmlformats.org/officeDocument/2006/relationships/slide" Target="slides/slide488.xml" /><Relationship Id="rId25" Type="http://schemas.openxmlformats.org/officeDocument/2006/relationships/slide" Target="slides/slide24.xml" /><Relationship Id="rId46" Type="http://schemas.openxmlformats.org/officeDocument/2006/relationships/slide" Target="slides/slide45.xml" /><Relationship Id="rId67" Type="http://schemas.openxmlformats.org/officeDocument/2006/relationships/slide" Target="slides/slide66.xml" /><Relationship Id="rId272" Type="http://schemas.openxmlformats.org/officeDocument/2006/relationships/slide" Target="slides/slide271.xml" /><Relationship Id="rId293" Type="http://schemas.openxmlformats.org/officeDocument/2006/relationships/slide" Target="slides/slide292.xml" /><Relationship Id="rId307" Type="http://schemas.openxmlformats.org/officeDocument/2006/relationships/slide" Target="slides/slide306.xml" /><Relationship Id="rId328" Type="http://schemas.openxmlformats.org/officeDocument/2006/relationships/slide" Target="slides/slide327.xml" /><Relationship Id="rId349" Type="http://schemas.openxmlformats.org/officeDocument/2006/relationships/slide" Target="slides/slide348.xml" /><Relationship Id="rId88" Type="http://schemas.openxmlformats.org/officeDocument/2006/relationships/slide" Target="slides/slide87.xml" /><Relationship Id="rId111" Type="http://schemas.openxmlformats.org/officeDocument/2006/relationships/slide" Target="slides/slide110.xml" /><Relationship Id="rId132" Type="http://schemas.openxmlformats.org/officeDocument/2006/relationships/slide" Target="slides/slide131.xml" /><Relationship Id="rId153" Type="http://schemas.openxmlformats.org/officeDocument/2006/relationships/slide" Target="slides/slide152.xml" /><Relationship Id="rId174" Type="http://schemas.openxmlformats.org/officeDocument/2006/relationships/slide" Target="slides/slide173.xml" /><Relationship Id="rId195" Type="http://schemas.openxmlformats.org/officeDocument/2006/relationships/slide" Target="slides/slide194.xml" /><Relationship Id="rId209" Type="http://schemas.openxmlformats.org/officeDocument/2006/relationships/slide" Target="slides/slide208.xml" /><Relationship Id="rId360" Type="http://schemas.openxmlformats.org/officeDocument/2006/relationships/slide" Target="slides/slide359.xml" /><Relationship Id="rId381" Type="http://schemas.openxmlformats.org/officeDocument/2006/relationships/slide" Target="slides/slide380.xml" /><Relationship Id="rId416" Type="http://schemas.openxmlformats.org/officeDocument/2006/relationships/slide" Target="slides/slide415.xml" /><Relationship Id="rId220" Type="http://schemas.openxmlformats.org/officeDocument/2006/relationships/slide" Target="slides/slide219.xml" /><Relationship Id="rId241" Type="http://schemas.openxmlformats.org/officeDocument/2006/relationships/slide" Target="slides/slide240.xml" /><Relationship Id="rId437" Type="http://schemas.openxmlformats.org/officeDocument/2006/relationships/slide" Target="slides/slide436.xml" /><Relationship Id="rId458" Type="http://schemas.openxmlformats.org/officeDocument/2006/relationships/slide" Target="slides/slide457.xml" /><Relationship Id="rId479" Type="http://schemas.openxmlformats.org/officeDocument/2006/relationships/slide" Target="slides/slide478.xml" /><Relationship Id="rId15" Type="http://schemas.openxmlformats.org/officeDocument/2006/relationships/slide" Target="slides/slide14.xml" /><Relationship Id="rId36" Type="http://schemas.openxmlformats.org/officeDocument/2006/relationships/slide" Target="slides/slide35.xml" /><Relationship Id="rId57" Type="http://schemas.openxmlformats.org/officeDocument/2006/relationships/slide" Target="slides/slide56.xml" /><Relationship Id="rId262" Type="http://schemas.openxmlformats.org/officeDocument/2006/relationships/slide" Target="slides/slide261.xml" /><Relationship Id="rId283" Type="http://schemas.openxmlformats.org/officeDocument/2006/relationships/slide" Target="slides/slide282.xml" /><Relationship Id="rId318" Type="http://schemas.openxmlformats.org/officeDocument/2006/relationships/slide" Target="slides/slide317.xml" /><Relationship Id="rId339" Type="http://schemas.openxmlformats.org/officeDocument/2006/relationships/slide" Target="slides/slide338.xml" /><Relationship Id="rId490" Type="http://schemas.openxmlformats.org/officeDocument/2006/relationships/slide" Target="slides/slide489.xml" /><Relationship Id="rId504" Type="http://schemas.openxmlformats.org/officeDocument/2006/relationships/viewProps" Target="viewProps.xml" /><Relationship Id="rId78" Type="http://schemas.openxmlformats.org/officeDocument/2006/relationships/slide" Target="slides/slide77.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43" Type="http://schemas.openxmlformats.org/officeDocument/2006/relationships/slide" Target="slides/slide142.xml" /><Relationship Id="rId164" Type="http://schemas.openxmlformats.org/officeDocument/2006/relationships/slide" Target="slides/slide163.xml" /><Relationship Id="rId185" Type="http://schemas.openxmlformats.org/officeDocument/2006/relationships/slide" Target="slides/slide184.xml" /><Relationship Id="rId350" Type="http://schemas.openxmlformats.org/officeDocument/2006/relationships/slide" Target="slides/slide349.xml" /><Relationship Id="rId371" Type="http://schemas.openxmlformats.org/officeDocument/2006/relationships/slide" Target="slides/slide370.xml" /><Relationship Id="rId406" Type="http://schemas.openxmlformats.org/officeDocument/2006/relationships/slide" Target="slides/slide405.xml" /><Relationship Id="rId9" Type="http://schemas.openxmlformats.org/officeDocument/2006/relationships/slide" Target="slides/slide8.xml" /><Relationship Id="rId210" Type="http://schemas.openxmlformats.org/officeDocument/2006/relationships/slide" Target="slides/slide209.xml" /><Relationship Id="rId392" Type="http://schemas.openxmlformats.org/officeDocument/2006/relationships/slide" Target="slides/slide391.xml" /><Relationship Id="rId427" Type="http://schemas.openxmlformats.org/officeDocument/2006/relationships/slide" Target="slides/slide426.xml" /><Relationship Id="rId448" Type="http://schemas.openxmlformats.org/officeDocument/2006/relationships/slide" Target="slides/slide447.xml" /><Relationship Id="rId469" Type="http://schemas.openxmlformats.org/officeDocument/2006/relationships/slide" Target="slides/slide468.xml" /><Relationship Id="rId26" Type="http://schemas.openxmlformats.org/officeDocument/2006/relationships/slide" Target="slides/slide25.xml" /><Relationship Id="rId231" Type="http://schemas.openxmlformats.org/officeDocument/2006/relationships/slide" Target="slides/slide230.xml" /><Relationship Id="rId252" Type="http://schemas.openxmlformats.org/officeDocument/2006/relationships/slide" Target="slides/slide251.xml" /><Relationship Id="rId273" Type="http://schemas.openxmlformats.org/officeDocument/2006/relationships/slide" Target="slides/slide272.xml" /><Relationship Id="rId294" Type="http://schemas.openxmlformats.org/officeDocument/2006/relationships/slide" Target="slides/slide293.xml" /><Relationship Id="rId308" Type="http://schemas.openxmlformats.org/officeDocument/2006/relationships/slide" Target="slides/slide307.xml" /><Relationship Id="rId329" Type="http://schemas.openxmlformats.org/officeDocument/2006/relationships/slide" Target="slides/slide328.xml" /><Relationship Id="rId480" Type="http://schemas.openxmlformats.org/officeDocument/2006/relationships/slide" Target="slides/slide479.xml" /><Relationship Id="rId47" Type="http://schemas.openxmlformats.org/officeDocument/2006/relationships/slide" Target="slides/slide46.xml" /><Relationship Id="rId68" Type="http://schemas.openxmlformats.org/officeDocument/2006/relationships/slide" Target="slides/slide67.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54" Type="http://schemas.openxmlformats.org/officeDocument/2006/relationships/slide" Target="slides/slide153.xml" /><Relationship Id="rId175" Type="http://schemas.openxmlformats.org/officeDocument/2006/relationships/slide" Target="slides/slide174.xml" /><Relationship Id="rId340" Type="http://schemas.openxmlformats.org/officeDocument/2006/relationships/slide" Target="slides/slide339.xml" /><Relationship Id="rId361" Type="http://schemas.openxmlformats.org/officeDocument/2006/relationships/slide" Target="slides/slide360.xml" /><Relationship Id="rId196" Type="http://schemas.openxmlformats.org/officeDocument/2006/relationships/slide" Target="slides/slide195.xml" /><Relationship Id="rId200" Type="http://schemas.openxmlformats.org/officeDocument/2006/relationships/slide" Target="slides/slide199.xml" /><Relationship Id="rId382" Type="http://schemas.openxmlformats.org/officeDocument/2006/relationships/slide" Target="slides/slide381.xml" /><Relationship Id="rId417" Type="http://schemas.openxmlformats.org/officeDocument/2006/relationships/slide" Target="slides/slide416.xml" /><Relationship Id="rId438" Type="http://schemas.openxmlformats.org/officeDocument/2006/relationships/slide" Target="slides/slide437.xml" /><Relationship Id="rId459" Type="http://schemas.openxmlformats.org/officeDocument/2006/relationships/slide" Target="slides/slide458.xml" /><Relationship Id="rId16" Type="http://schemas.openxmlformats.org/officeDocument/2006/relationships/slide" Target="slides/slide15.xml" /><Relationship Id="rId221" Type="http://schemas.openxmlformats.org/officeDocument/2006/relationships/slide" Target="slides/slide220.xml" /><Relationship Id="rId242" Type="http://schemas.openxmlformats.org/officeDocument/2006/relationships/slide" Target="slides/slide241.xml" /><Relationship Id="rId263" Type="http://schemas.openxmlformats.org/officeDocument/2006/relationships/slide" Target="slides/slide262.xml" /><Relationship Id="rId284" Type="http://schemas.openxmlformats.org/officeDocument/2006/relationships/slide" Target="slides/slide283.xml" /><Relationship Id="rId319" Type="http://schemas.openxmlformats.org/officeDocument/2006/relationships/slide" Target="slides/slide318.xml" /><Relationship Id="rId470" Type="http://schemas.openxmlformats.org/officeDocument/2006/relationships/slide" Target="slides/slide469.xml" /><Relationship Id="rId491" Type="http://schemas.openxmlformats.org/officeDocument/2006/relationships/slide" Target="slides/slide490.xml" /><Relationship Id="rId505" Type="http://schemas.openxmlformats.org/officeDocument/2006/relationships/theme" Target="theme/theme1.xml" /><Relationship Id="rId37" Type="http://schemas.openxmlformats.org/officeDocument/2006/relationships/slide" Target="slides/slide36.xml" /><Relationship Id="rId58" Type="http://schemas.openxmlformats.org/officeDocument/2006/relationships/slide" Target="slides/slide57.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44" Type="http://schemas.openxmlformats.org/officeDocument/2006/relationships/slide" Target="slides/slide143.xml" /><Relationship Id="rId330" Type="http://schemas.openxmlformats.org/officeDocument/2006/relationships/slide" Target="slides/slide329.xml" /><Relationship Id="rId90" Type="http://schemas.openxmlformats.org/officeDocument/2006/relationships/slide" Target="slides/slide89.xml" /><Relationship Id="rId165" Type="http://schemas.openxmlformats.org/officeDocument/2006/relationships/slide" Target="slides/slide164.xml" /><Relationship Id="rId186" Type="http://schemas.openxmlformats.org/officeDocument/2006/relationships/slide" Target="slides/slide185.xml" /><Relationship Id="rId351" Type="http://schemas.openxmlformats.org/officeDocument/2006/relationships/slide" Target="slides/slide350.xml" /><Relationship Id="rId372" Type="http://schemas.openxmlformats.org/officeDocument/2006/relationships/slide" Target="slides/slide371.xml" /><Relationship Id="rId393" Type="http://schemas.openxmlformats.org/officeDocument/2006/relationships/slide" Target="slides/slide392.xml" /><Relationship Id="rId407" Type="http://schemas.openxmlformats.org/officeDocument/2006/relationships/slide" Target="slides/slide406.xml" /><Relationship Id="rId428" Type="http://schemas.openxmlformats.org/officeDocument/2006/relationships/slide" Target="slides/slide427.xml" /><Relationship Id="rId449" Type="http://schemas.openxmlformats.org/officeDocument/2006/relationships/slide" Target="slides/slide448.xml" /><Relationship Id="rId211" Type="http://schemas.openxmlformats.org/officeDocument/2006/relationships/slide" Target="slides/slide210.xml" /><Relationship Id="rId232" Type="http://schemas.openxmlformats.org/officeDocument/2006/relationships/slide" Target="slides/slide231.xml" /><Relationship Id="rId253" Type="http://schemas.openxmlformats.org/officeDocument/2006/relationships/slide" Target="slides/slide252.xml" /><Relationship Id="rId274" Type="http://schemas.openxmlformats.org/officeDocument/2006/relationships/slide" Target="slides/slide273.xml" /><Relationship Id="rId295" Type="http://schemas.openxmlformats.org/officeDocument/2006/relationships/slide" Target="slides/slide294.xml" /><Relationship Id="rId309" Type="http://schemas.openxmlformats.org/officeDocument/2006/relationships/slide" Target="slides/slide308.xml" /><Relationship Id="rId460" Type="http://schemas.openxmlformats.org/officeDocument/2006/relationships/slide" Target="slides/slide459.xml" /><Relationship Id="rId481" Type="http://schemas.openxmlformats.org/officeDocument/2006/relationships/slide" Target="slides/slide480.xml" /><Relationship Id="rId27" Type="http://schemas.openxmlformats.org/officeDocument/2006/relationships/slide" Target="slides/slide26.xml" /><Relationship Id="rId48" Type="http://schemas.openxmlformats.org/officeDocument/2006/relationships/slide" Target="slides/slide47.xml" /><Relationship Id="rId69" Type="http://schemas.openxmlformats.org/officeDocument/2006/relationships/slide" Target="slides/slide68.xml" /><Relationship Id="rId113" Type="http://schemas.openxmlformats.org/officeDocument/2006/relationships/slide" Target="slides/slide112.xml" /><Relationship Id="rId134" Type="http://schemas.openxmlformats.org/officeDocument/2006/relationships/slide" Target="slides/slide133.xml" /><Relationship Id="rId320" Type="http://schemas.openxmlformats.org/officeDocument/2006/relationships/slide" Target="slides/slide319.xml" /><Relationship Id="rId80" Type="http://schemas.openxmlformats.org/officeDocument/2006/relationships/slide" Target="slides/slide79.xml" /><Relationship Id="rId155" Type="http://schemas.openxmlformats.org/officeDocument/2006/relationships/slide" Target="slides/slide154.xml" /><Relationship Id="rId176" Type="http://schemas.openxmlformats.org/officeDocument/2006/relationships/slide" Target="slides/slide175.xml" /><Relationship Id="rId197" Type="http://schemas.openxmlformats.org/officeDocument/2006/relationships/slide" Target="slides/slide196.xml" /><Relationship Id="rId341" Type="http://schemas.openxmlformats.org/officeDocument/2006/relationships/slide" Target="slides/slide340.xml" /><Relationship Id="rId362" Type="http://schemas.openxmlformats.org/officeDocument/2006/relationships/slide" Target="slides/slide361.xml" /><Relationship Id="rId383" Type="http://schemas.openxmlformats.org/officeDocument/2006/relationships/slide" Target="slides/slide382.xml" /><Relationship Id="rId418" Type="http://schemas.openxmlformats.org/officeDocument/2006/relationships/slide" Target="slides/slide417.xml" /><Relationship Id="rId439" Type="http://schemas.openxmlformats.org/officeDocument/2006/relationships/slide" Target="slides/slide438.xml" /><Relationship Id="rId201" Type="http://schemas.openxmlformats.org/officeDocument/2006/relationships/slide" Target="slides/slide200.xml" /><Relationship Id="rId222" Type="http://schemas.openxmlformats.org/officeDocument/2006/relationships/slide" Target="slides/slide221.xml" /><Relationship Id="rId243" Type="http://schemas.openxmlformats.org/officeDocument/2006/relationships/slide" Target="slides/slide242.xml" /><Relationship Id="rId264" Type="http://schemas.openxmlformats.org/officeDocument/2006/relationships/slide" Target="slides/slide263.xml" /><Relationship Id="rId285" Type="http://schemas.openxmlformats.org/officeDocument/2006/relationships/slide" Target="slides/slide284.xml" /><Relationship Id="rId450" Type="http://schemas.openxmlformats.org/officeDocument/2006/relationships/slide" Target="slides/slide449.xml" /><Relationship Id="rId471" Type="http://schemas.openxmlformats.org/officeDocument/2006/relationships/slide" Target="slides/slide470.xml" /><Relationship Id="rId506" Type="http://schemas.openxmlformats.org/officeDocument/2006/relationships/tableStyles" Target="tableStyles.xml" /><Relationship Id="rId17" Type="http://schemas.openxmlformats.org/officeDocument/2006/relationships/slide" Target="slides/slide16.xml" /><Relationship Id="rId38" Type="http://schemas.openxmlformats.org/officeDocument/2006/relationships/slide" Target="slides/slide37.xml" /><Relationship Id="rId59" Type="http://schemas.openxmlformats.org/officeDocument/2006/relationships/slide" Target="slides/slide58.xml" /><Relationship Id="rId103" Type="http://schemas.openxmlformats.org/officeDocument/2006/relationships/slide" Target="slides/slide102.xml" /><Relationship Id="rId124" Type="http://schemas.openxmlformats.org/officeDocument/2006/relationships/slide" Target="slides/slide123.xml" /><Relationship Id="rId310" Type="http://schemas.openxmlformats.org/officeDocument/2006/relationships/slide" Target="slides/slide309.xml" /><Relationship Id="rId492" Type="http://schemas.openxmlformats.org/officeDocument/2006/relationships/slide" Target="slides/slide491.xml" /><Relationship Id="rId70" Type="http://schemas.openxmlformats.org/officeDocument/2006/relationships/slide" Target="slides/slide69.xml" /><Relationship Id="rId91" Type="http://schemas.openxmlformats.org/officeDocument/2006/relationships/slide" Target="slides/slide90.xml" /><Relationship Id="rId145" Type="http://schemas.openxmlformats.org/officeDocument/2006/relationships/slide" Target="slides/slide144.xml" /><Relationship Id="rId166" Type="http://schemas.openxmlformats.org/officeDocument/2006/relationships/slide" Target="slides/slide165.xml" /><Relationship Id="rId187" Type="http://schemas.openxmlformats.org/officeDocument/2006/relationships/slide" Target="slides/slide186.xml" /><Relationship Id="rId331" Type="http://schemas.openxmlformats.org/officeDocument/2006/relationships/slide" Target="slides/slide330.xml" /><Relationship Id="rId352" Type="http://schemas.openxmlformats.org/officeDocument/2006/relationships/slide" Target="slides/slide351.xml" /><Relationship Id="rId373" Type="http://schemas.openxmlformats.org/officeDocument/2006/relationships/slide" Target="slides/slide372.xml" /><Relationship Id="rId394" Type="http://schemas.openxmlformats.org/officeDocument/2006/relationships/slide" Target="slides/slide393.xml" /><Relationship Id="rId408" Type="http://schemas.openxmlformats.org/officeDocument/2006/relationships/slide" Target="slides/slide407.xml" /><Relationship Id="rId429" Type="http://schemas.openxmlformats.org/officeDocument/2006/relationships/slide" Target="slides/slide428.xml" /><Relationship Id="rId1" Type="http://schemas.openxmlformats.org/officeDocument/2006/relationships/slideMaster" Target="slideMasters/slideMaster1.xml" /><Relationship Id="rId212" Type="http://schemas.openxmlformats.org/officeDocument/2006/relationships/slide" Target="slides/slide211.xml" /><Relationship Id="rId233" Type="http://schemas.openxmlformats.org/officeDocument/2006/relationships/slide" Target="slides/slide232.xml" /><Relationship Id="rId254" Type="http://schemas.openxmlformats.org/officeDocument/2006/relationships/slide" Target="slides/slide253.xml" /><Relationship Id="rId440" Type="http://schemas.openxmlformats.org/officeDocument/2006/relationships/slide" Target="slides/slide439.xml" /><Relationship Id="rId28" Type="http://schemas.openxmlformats.org/officeDocument/2006/relationships/slide" Target="slides/slide27.xml" /><Relationship Id="rId49" Type="http://schemas.openxmlformats.org/officeDocument/2006/relationships/slide" Target="slides/slide48.xml" /><Relationship Id="rId114" Type="http://schemas.openxmlformats.org/officeDocument/2006/relationships/slide" Target="slides/slide113.xml" /><Relationship Id="rId275" Type="http://schemas.openxmlformats.org/officeDocument/2006/relationships/slide" Target="slides/slide274.xml" /><Relationship Id="rId296" Type="http://schemas.openxmlformats.org/officeDocument/2006/relationships/slide" Target="slides/slide295.xml" /><Relationship Id="rId300" Type="http://schemas.openxmlformats.org/officeDocument/2006/relationships/slide" Target="slides/slide299.xml" /><Relationship Id="rId461" Type="http://schemas.openxmlformats.org/officeDocument/2006/relationships/slide" Target="slides/slide460.xml" /><Relationship Id="rId482" Type="http://schemas.openxmlformats.org/officeDocument/2006/relationships/slide" Target="slides/slide481.xml" /><Relationship Id="rId60" Type="http://schemas.openxmlformats.org/officeDocument/2006/relationships/slide" Target="slides/slide59.xml" /><Relationship Id="rId81" Type="http://schemas.openxmlformats.org/officeDocument/2006/relationships/slide" Target="slides/slide80.xml" /><Relationship Id="rId135" Type="http://schemas.openxmlformats.org/officeDocument/2006/relationships/slide" Target="slides/slide134.xml" /><Relationship Id="rId156" Type="http://schemas.openxmlformats.org/officeDocument/2006/relationships/slide" Target="slides/slide155.xml" /><Relationship Id="rId177" Type="http://schemas.openxmlformats.org/officeDocument/2006/relationships/slide" Target="slides/slide176.xml" /><Relationship Id="rId198" Type="http://schemas.openxmlformats.org/officeDocument/2006/relationships/slide" Target="slides/slide197.xml" /><Relationship Id="rId321" Type="http://schemas.openxmlformats.org/officeDocument/2006/relationships/slide" Target="slides/slide320.xml" /><Relationship Id="rId342" Type="http://schemas.openxmlformats.org/officeDocument/2006/relationships/slide" Target="slides/slide341.xml" /><Relationship Id="rId363" Type="http://schemas.openxmlformats.org/officeDocument/2006/relationships/slide" Target="slides/slide362.xml" /><Relationship Id="rId384" Type="http://schemas.openxmlformats.org/officeDocument/2006/relationships/slide" Target="slides/slide383.xml" /><Relationship Id="rId419" Type="http://schemas.openxmlformats.org/officeDocument/2006/relationships/slide" Target="slides/slide418.xml" /><Relationship Id="rId202" Type="http://schemas.openxmlformats.org/officeDocument/2006/relationships/slide" Target="slides/slide201.xml" /><Relationship Id="rId223" Type="http://schemas.openxmlformats.org/officeDocument/2006/relationships/slide" Target="slides/slide222.xml" /><Relationship Id="rId244" Type="http://schemas.openxmlformats.org/officeDocument/2006/relationships/slide" Target="slides/slide243.xml" /><Relationship Id="rId430" Type="http://schemas.openxmlformats.org/officeDocument/2006/relationships/slide" Target="slides/slide429.xml" /><Relationship Id="rId18" Type="http://schemas.openxmlformats.org/officeDocument/2006/relationships/slide" Target="slides/slide17.xml" /><Relationship Id="rId39" Type="http://schemas.openxmlformats.org/officeDocument/2006/relationships/slide" Target="slides/slide38.xml" /><Relationship Id="rId265" Type="http://schemas.openxmlformats.org/officeDocument/2006/relationships/slide" Target="slides/slide264.xml" /><Relationship Id="rId286" Type="http://schemas.openxmlformats.org/officeDocument/2006/relationships/slide" Target="slides/slide285.xml" /><Relationship Id="rId451" Type="http://schemas.openxmlformats.org/officeDocument/2006/relationships/slide" Target="slides/slide450.xml" /><Relationship Id="rId472" Type="http://schemas.openxmlformats.org/officeDocument/2006/relationships/slide" Target="slides/slide471.xml" /><Relationship Id="rId493" Type="http://schemas.openxmlformats.org/officeDocument/2006/relationships/slide" Target="slides/slide492.xml" /><Relationship Id="rId50" Type="http://schemas.openxmlformats.org/officeDocument/2006/relationships/slide" Target="slides/slide49.xml" /><Relationship Id="rId104" Type="http://schemas.openxmlformats.org/officeDocument/2006/relationships/slide" Target="slides/slide103.xml" /><Relationship Id="rId125" Type="http://schemas.openxmlformats.org/officeDocument/2006/relationships/slide" Target="slides/slide124.xml" /><Relationship Id="rId146" Type="http://schemas.openxmlformats.org/officeDocument/2006/relationships/slide" Target="slides/slide145.xml" /><Relationship Id="rId167" Type="http://schemas.openxmlformats.org/officeDocument/2006/relationships/slide" Target="slides/slide166.xml" /><Relationship Id="rId188" Type="http://schemas.openxmlformats.org/officeDocument/2006/relationships/slide" Target="slides/slide187.xml" /><Relationship Id="rId311" Type="http://schemas.openxmlformats.org/officeDocument/2006/relationships/slide" Target="slides/slide310.xml" /><Relationship Id="rId332" Type="http://schemas.openxmlformats.org/officeDocument/2006/relationships/slide" Target="slides/slide331.xml" /><Relationship Id="rId353" Type="http://schemas.openxmlformats.org/officeDocument/2006/relationships/slide" Target="slides/slide352.xml" /><Relationship Id="rId374" Type="http://schemas.openxmlformats.org/officeDocument/2006/relationships/slide" Target="slides/slide373.xml" /><Relationship Id="rId395" Type="http://schemas.openxmlformats.org/officeDocument/2006/relationships/slide" Target="slides/slide394.xml" /><Relationship Id="rId409" Type="http://schemas.openxmlformats.org/officeDocument/2006/relationships/slide" Target="slides/slide408.xml" /><Relationship Id="rId71" Type="http://schemas.openxmlformats.org/officeDocument/2006/relationships/slide" Target="slides/slide70.xml" /><Relationship Id="rId92" Type="http://schemas.openxmlformats.org/officeDocument/2006/relationships/slide" Target="slides/slide91.xml" /><Relationship Id="rId213" Type="http://schemas.openxmlformats.org/officeDocument/2006/relationships/slide" Target="slides/slide212.xml" /><Relationship Id="rId234" Type="http://schemas.openxmlformats.org/officeDocument/2006/relationships/slide" Target="slides/slide233.xml" /><Relationship Id="rId420" Type="http://schemas.openxmlformats.org/officeDocument/2006/relationships/slide" Target="slides/slide419.xml" /><Relationship Id="rId2" Type="http://schemas.openxmlformats.org/officeDocument/2006/relationships/slide" Target="slides/slide1.xml" /><Relationship Id="rId29" Type="http://schemas.openxmlformats.org/officeDocument/2006/relationships/slide" Target="slides/slide28.xml" /><Relationship Id="rId255" Type="http://schemas.openxmlformats.org/officeDocument/2006/relationships/slide" Target="slides/slide254.xml" /><Relationship Id="rId276" Type="http://schemas.openxmlformats.org/officeDocument/2006/relationships/slide" Target="slides/slide275.xml" /><Relationship Id="rId297" Type="http://schemas.openxmlformats.org/officeDocument/2006/relationships/slide" Target="slides/slide296.xml" /><Relationship Id="rId441" Type="http://schemas.openxmlformats.org/officeDocument/2006/relationships/slide" Target="slides/slide440.xml" /><Relationship Id="rId462" Type="http://schemas.openxmlformats.org/officeDocument/2006/relationships/slide" Target="slides/slide461.xml" /><Relationship Id="rId483" Type="http://schemas.openxmlformats.org/officeDocument/2006/relationships/slide" Target="slides/slide482.xml" /><Relationship Id="rId40" Type="http://schemas.openxmlformats.org/officeDocument/2006/relationships/slide" Target="slides/slide39.xml" /><Relationship Id="rId115" Type="http://schemas.openxmlformats.org/officeDocument/2006/relationships/slide" Target="slides/slide114.xml" /><Relationship Id="rId136" Type="http://schemas.openxmlformats.org/officeDocument/2006/relationships/slide" Target="slides/slide135.xml" /><Relationship Id="rId157" Type="http://schemas.openxmlformats.org/officeDocument/2006/relationships/slide" Target="slides/slide156.xml" /><Relationship Id="rId178" Type="http://schemas.openxmlformats.org/officeDocument/2006/relationships/slide" Target="slides/slide177.xml" /><Relationship Id="rId301" Type="http://schemas.openxmlformats.org/officeDocument/2006/relationships/slide" Target="slides/slide300.xml" /><Relationship Id="rId322" Type="http://schemas.openxmlformats.org/officeDocument/2006/relationships/slide" Target="slides/slide321.xml" /><Relationship Id="rId343" Type="http://schemas.openxmlformats.org/officeDocument/2006/relationships/slide" Target="slides/slide342.xml" /><Relationship Id="rId364" Type="http://schemas.openxmlformats.org/officeDocument/2006/relationships/slide" Target="slides/slide363.xml" /><Relationship Id="rId61" Type="http://schemas.openxmlformats.org/officeDocument/2006/relationships/slide" Target="slides/slide60.xml" /><Relationship Id="rId82" Type="http://schemas.openxmlformats.org/officeDocument/2006/relationships/slide" Target="slides/slide81.xml" /><Relationship Id="rId199" Type="http://schemas.openxmlformats.org/officeDocument/2006/relationships/slide" Target="slides/slide198.xml" /><Relationship Id="rId203" Type="http://schemas.openxmlformats.org/officeDocument/2006/relationships/slide" Target="slides/slide202.xml" /><Relationship Id="rId385" Type="http://schemas.openxmlformats.org/officeDocument/2006/relationships/slide" Target="slides/slide384.xml" /><Relationship Id="rId19" Type="http://schemas.openxmlformats.org/officeDocument/2006/relationships/slide" Target="slides/slide18.xml" /><Relationship Id="rId224" Type="http://schemas.openxmlformats.org/officeDocument/2006/relationships/slide" Target="slides/slide223.xml" /><Relationship Id="rId245" Type="http://schemas.openxmlformats.org/officeDocument/2006/relationships/slide" Target="slides/slide244.xml" /><Relationship Id="rId266" Type="http://schemas.openxmlformats.org/officeDocument/2006/relationships/slide" Target="slides/slide265.xml" /><Relationship Id="rId287" Type="http://schemas.openxmlformats.org/officeDocument/2006/relationships/slide" Target="slides/slide286.xml" /><Relationship Id="rId410" Type="http://schemas.openxmlformats.org/officeDocument/2006/relationships/slide" Target="slides/slide409.xml" /><Relationship Id="rId431" Type="http://schemas.openxmlformats.org/officeDocument/2006/relationships/slide" Target="slides/slide430.xml" /><Relationship Id="rId452" Type="http://schemas.openxmlformats.org/officeDocument/2006/relationships/slide" Target="slides/slide451.xml" /><Relationship Id="rId473" Type="http://schemas.openxmlformats.org/officeDocument/2006/relationships/slide" Target="slides/slide472.xml" /><Relationship Id="rId494" Type="http://schemas.openxmlformats.org/officeDocument/2006/relationships/slide" Target="slides/slide493.xml" /><Relationship Id="rId30" Type="http://schemas.openxmlformats.org/officeDocument/2006/relationships/slide" Target="slides/slide2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168" Type="http://schemas.openxmlformats.org/officeDocument/2006/relationships/slide" Target="slides/slide167.xml" /><Relationship Id="rId312" Type="http://schemas.openxmlformats.org/officeDocument/2006/relationships/slide" Target="slides/slide311.xml" /><Relationship Id="rId333" Type="http://schemas.openxmlformats.org/officeDocument/2006/relationships/slide" Target="slides/slide332.xml" /><Relationship Id="rId354" Type="http://schemas.openxmlformats.org/officeDocument/2006/relationships/slide" Target="slides/slide353.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189" Type="http://schemas.openxmlformats.org/officeDocument/2006/relationships/slide" Target="slides/slide188.xml" /><Relationship Id="rId375" Type="http://schemas.openxmlformats.org/officeDocument/2006/relationships/slide" Target="slides/slide374.xml" /><Relationship Id="rId396" Type="http://schemas.openxmlformats.org/officeDocument/2006/relationships/slide" Target="slides/slide395.xml" /><Relationship Id="rId3" Type="http://schemas.openxmlformats.org/officeDocument/2006/relationships/slide" Target="slides/slide2.xml" /><Relationship Id="rId214" Type="http://schemas.openxmlformats.org/officeDocument/2006/relationships/slide" Target="slides/slide213.xml" /><Relationship Id="rId235" Type="http://schemas.openxmlformats.org/officeDocument/2006/relationships/slide" Target="slides/slide234.xml" /><Relationship Id="rId256" Type="http://schemas.openxmlformats.org/officeDocument/2006/relationships/slide" Target="slides/slide255.xml" /><Relationship Id="rId277" Type="http://schemas.openxmlformats.org/officeDocument/2006/relationships/slide" Target="slides/slide276.xml" /><Relationship Id="rId298" Type="http://schemas.openxmlformats.org/officeDocument/2006/relationships/slide" Target="slides/slide297.xml" /><Relationship Id="rId400" Type="http://schemas.openxmlformats.org/officeDocument/2006/relationships/slide" Target="slides/slide399.xml" /><Relationship Id="rId421" Type="http://schemas.openxmlformats.org/officeDocument/2006/relationships/slide" Target="slides/slide420.xml" /><Relationship Id="rId442" Type="http://schemas.openxmlformats.org/officeDocument/2006/relationships/slide" Target="slides/slide441.xml" /><Relationship Id="rId463" Type="http://schemas.openxmlformats.org/officeDocument/2006/relationships/slide" Target="slides/slide462.xml" /><Relationship Id="rId484" Type="http://schemas.openxmlformats.org/officeDocument/2006/relationships/slide" Target="slides/slide483.xml" /><Relationship Id="rId116" Type="http://schemas.openxmlformats.org/officeDocument/2006/relationships/slide" Target="slides/slide115.xml" /><Relationship Id="rId137" Type="http://schemas.openxmlformats.org/officeDocument/2006/relationships/slide" Target="slides/slide136.xml" /><Relationship Id="rId158" Type="http://schemas.openxmlformats.org/officeDocument/2006/relationships/slide" Target="slides/slide157.xml" /><Relationship Id="rId302" Type="http://schemas.openxmlformats.org/officeDocument/2006/relationships/slide" Target="slides/slide301.xml" /><Relationship Id="rId323" Type="http://schemas.openxmlformats.org/officeDocument/2006/relationships/slide" Target="slides/slide322.xml" /><Relationship Id="rId344" Type="http://schemas.openxmlformats.org/officeDocument/2006/relationships/slide" Target="slides/slide343.xml" /><Relationship Id="rId20" Type="http://schemas.openxmlformats.org/officeDocument/2006/relationships/slide" Target="slides/slide19.xml" /><Relationship Id="rId41" Type="http://schemas.openxmlformats.org/officeDocument/2006/relationships/slide" Target="slides/slide40.xml" /><Relationship Id="rId62" Type="http://schemas.openxmlformats.org/officeDocument/2006/relationships/slide" Target="slides/slide61.xml" /><Relationship Id="rId83" Type="http://schemas.openxmlformats.org/officeDocument/2006/relationships/slide" Target="slides/slide82.xml" /><Relationship Id="rId179" Type="http://schemas.openxmlformats.org/officeDocument/2006/relationships/slide" Target="slides/slide178.xml" /><Relationship Id="rId365" Type="http://schemas.openxmlformats.org/officeDocument/2006/relationships/slide" Target="slides/slide364.xml" /><Relationship Id="rId386" Type="http://schemas.openxmlformats.org/officeDocument/2006/relationships/slide" Target="slides/slide385.xml" /><Relationship Id="rId190" Type="http://schemas.openxmlformats.org/officeDocument/2006/relationships/slide" Target="slides/slide189.xml" /><Relationship Id="rId204" Type="http://schemas.openxmlformats.org/officeDocument/2006/relationships/slide" Target="slides/slide203.xml" /><Relationship Id="rId225" Type="http://schemas.openxmlformats.org/officeDocument/2006/relationships/slide" Target="slides/slide224.xml" /><Relationship Id="rId246" Type="http://schemas.openxmlformats.org/officeDocument/2006/relationships/slide" Target="slides/slide245.xml" /><Relationship Id="rId267" Type="http://schemas.openxmlformats.org/officeDocument/2006/relationships/slide" Target="slides/slide266.xml" /><Relationship Id="rId288" Type="http://schemas.openxmlformats.org/officeDocument/2006/relationships/slide" Target="slides/slide287.xml" /><Relationship Id="rId411" Type="http://schemas.openxmlformats.org/officeDocument/2006/relationships/slide" Target="slides/slide410.xml" /><Relationship Id="rId432" Type="http://schemas.openxmlformats.org/officeDocument/2006/relationships/slide" Target="slides/slide431.xml" /><Relationship Id="rId453" Type="http://schemas.openxmlformats.org/officeDocument/2006/relationships/slide" Target="slides/slide452.xml" /><Relationship Id="rId474" Type="http://schemas.openxmlformats.org/officeDocument/2006/relationships/slide" Target="slides/slide473.xml" /><Relationship Id="rId106" Type="http://schemas.openxmlformats.org/officeDocument/2006/relationships/slide" Target="slides/slide105.xml" /><Relationship Id="rId127" Type="http://schemas.openxmlformats.org/officeDocument/2006/relationships/slide" Target="slides/slide126.xml" /><Relationship Id="rId313" Type="http://schemas.openxmlformats.org/officeDocument/2006/relationships/slide" Target="slides/slide312.xml" /><Relationship Id="rId495" Type="http://schemas.openxmlformats.org/officeDocument/2006/relationships/slide" Target="slides/slide494.xml" /><Relationship Id="rId10" Type="http://schemas.openxmlformats.org/officeDocument/2006/relationships/slide" Target="slides/slide9.xml" /><Relationship Id="rId31" Type="http://schemas.openxmlformats.org/officeDocument/2006/relationships/slide" Target="slides/slide30.xml" /><Relationship Id="rId52" Type="http://schemas.openxmlformats.org/officeDocument/2006/relationships/slide" Target="slides/slide51.xml" /><Relationship Id="rId73" Type="http://schemas.openxmlformats.org/officeDocument/2006/relationships/slide" Target="slides/slide72.xml" /><Relationship Id="rId94" Type="http://schemas.openxmlformats.org/officeDocument/2006/relationships/slide" Target="slides/slide93.xml" /><Relationship Id="rId148" Type="http://schemas.openxmlformats.org/officeDocument/2006/relationships/slide" Target="slides/slide147.xml" /><Relationship Id="rId169" Type="http://schemas.openxmlformats.org/officeDocument/2006/relationships/slide" Target="slides/slide168.xml" /><Relationship Id="rId334" Type="http://schemas.openxmlformats.org/officeDocument/2006/relationships/slide" Target="slides/slide333.xml" /><Relationship Id="rId355" Type="http://schemas.openxmlformats.org/officeDocument/2006/relationships/slide" Target="slides/slide354.xml" /><Relationship Id="rId376" Type="http://schemas.openxmlformats.org/officeDocument/2006/relationships/slide" Target="slides/slide375.xml" /><Relationship Id="rId397" Type="http://schemas.openxmlformats.org/officeDocument/2006/relationships/slide" Target="slides/slide396.xml" /><Relationship Id="rId4" Type="http://schemas.openxmlformats.org/officeDocument/2006/relationships/slide" Target="slides/slide3.xml" /><Relationship Id="rId180" Type="http://schemas.openxmlformats.org/officeDocument/2006/relationships/slide" Target="slides/slide179.xml" /><Relationship Id="rId215" Type="http://schemas.openxmlformats.org/officeDocument/2006/relationships/slide" Target="slides/slide214.xml" /><Relationship Id="rId236" Type="http://schemas.openxmlformats.org/officeDocument/2006/relationships/slide" Target="slides/slide235.xml" /><Relationship Id="rId257" Type="http://schemas.openxmlformats.org/officeDocument/2006/relationships/slide" Target="slides/slide256.xml" /><Relationship Id="rId278" Type="http://schemas.openxmlformats.org/officeDocument/2006/relationships/slide" Target="slides/slide277.xml" /><Relationship Id="rId401" Type="http://schemas.openxmlformats.org/officeDocument/2006/relationships/slide" Target="slides/slide400.xml" /><Relationship Id="rId422" Type="http://schemas.openxmlformats.org/officeDocument/2006/relationships/slide" Target="slides/slide421.xml" /><Relationship Id="rId443" Type="http://schemas.openxmlformats.org/officeDocument/2006/relationships/slide" Target="slides/slide442.xml" /><Relationship Id="rId464" Type="http://schemas.openxmlformats.org/officeDocument/2006/relationships/slide" Target="slides/slide463.xml" /><Relationship Id="rId303" Type="http://schemas.openxmlformats.org/officeDocument/2006/relationships/slide" Target="slides/slide302.xml" /><Relationship Id="rId485" Type="http://schemas.openxmlformats.org/officeDocument/2006/relationships/slide" Target="slides/slide484.xml" /><Relationship Id="rId42" Type="http://schemas.openxmlformats.org/officeDocument/2006/relationships/slide" Target="slides/slide41.xml" /><Relationship Id="rId84" Type="http://schemas.openxmlformats.org/officeDocument/2006/relationships/slide" Target="slides/slide83.xml" /><Relationship Id="rId138" Type="http://schemas.openxmlformats.org/officeDocument/2006/relationships/slide" Target="slides/slide137.xml" /><Relationship Id="rId345" Type="http://schemas.openxmlformats.org/officeDocument/2006/relationships/slide" Target="slides/slide344.xml" /><Relationship Id="rId387" Type="http://schemas.openxmlformats.org/officeDocument/2006/relationships/slide" Target="slides/slide386.xml" /><Relationship Id="rId191" Type="http://schemas.openxmlformats.org/officeDocument/2006/relationships/slide" Target="slides/slide190.xml" /><Relationship Id="rId205" Type="http://schemas.openxmlformats.org/officeDocument/2006/relationships/slide" Target="slides/slide204.xml" /><Relationship Id="rId247" Type="http://schemas.openxmlformats.org/officeDocument/2006/relationships/slide" Target="slides/slide246.xml" /><Relationship Id="rId412" Type="http://schemas.openxmlformats.org/officeDocument/2006/relationships/slide" Target="slides/slide411.xml" /><Relationship Id="rId107" Type="http://schemas.openxmlformats.org/officeDocument/2006/relationships/slide" Target="slides/slide106.xml" /><Relationship Id="rId289" Type="http://schemas.openxmlformats.org/officeDocument/2006/relationships/slide" Target="slides/slide288.xml" /><Relationship Id="rId454" Type="http://schemas.openxmlformats.org/officeDocument/2006/relationships/slide" Target="slides/slide453.xml" /><Relationship Id="rId496" Type="http://schemas.openxmlformats.org/officeDocument/2006/relationships/slide" Target="slides/slide495.xml" /><Relationship Id="rId11" Type="http://schemas.openxmlformats.org/officeDocument/2006/relationships/slide" Target="slides/slide10.xml" /><Relationship Id="rId53" Type="http://schemas.openxmlformats.org/officeDocument/2006/relationships/slide" Target="slides/slide52.xml" /><Relationship Id="rId149" Type="http://schemas.openxmlformats.org/officeDocument/2006/relationships/slide" Target="slides/slide148.xml" /><Relationship Id="rId314" Type="http://schemas.openxmlformats.org/officeDocument/2006/relationships/slide" Target="slides/slide313.xml" /><Relationship Id="rId356" Type="http://schemas.openxmlformats.org/officeDocument/2006/relationships/slide" Target="slides/slide355.xml" /><Relationship Id="rId398" Type="http://schemas.openxmlformats.org/officeDocument/2006/relationships/slide" Target="slides/slide397.xml" /><Relationship Id="rId95" Type="http://schemas.openxmlformats.org/officeDocument/2006/relationships/slide" Target="slides/slide94.xml" /><Relationship Id="rId160" Type="http://schemas.openxmlformats.org/officeDocument/2006/relationships/slide" Target="slides/slide159.xml" /><Relationship Id="rId216" Type="http://schemas.openxmlformats.org/officeDocument/2006/relationships/slide" Target="slides/slide215.xml" /><Relationship Id="rId423" Type="http://schemas.openxmlformats.org/officeDocument/2006/relationships/slide" Target="slides/slide422.xml" /><Relationship Id="rId258" Type="http://schemas.openxmlformats.org/officeDocument/2006/relationships/slide" Target="slides/slide257.xml" /><Relationship Id="rId465" Type="http://schemas.openxmlformats.org/officeDocument/2006/relationships/slide" Target="slides/slide464.xml" /><Relationship Id="rId22" Type="http://schemas.openxmlformats.org/officeDocument/2006/relationships/slide" Target="slides/slide21.xml" /><Relationship Id="rId64" Type="http://schemas.openxmlformats.org/officeDocument/2006/relationships/slide" Target="slides/slide63.xml" /><Relationship Id="rId118" Type="http://schemas.openxmlformats.org/officeDocument/2006/relationships/slide" Target="slides/slide117.xml" /><Relationship Id="rId325" Type="http://schemas.openxmlformats.org/officeDocument/2006/relationships/slide" Target="slides/slide324.xml" /><Relationship Id="rId367" Type="http://schemas.openxmlformats.org/officeDocument/2006/relationships/slide" Target="slides/slide366.xml" /><Relationship Id="rId171" Type="http://schemas.openxmlformats.org/officeDocument/2006/relationships/slide" Target="slides/slide170.xml" /><Relationship Id="rId227" Type="http://schemas.openxmlformats.org/officeDocument/2006/relationships/slide" Target="slides/slide226.xml" /><Relationship Id="rId269" Type="http://schemas.openxmlformats.org/officeDocument/2006/relationships/slide" Target="slides/slide268.xml" /><Relationship Id="rId434" Type="http://schemas.openxmlformats.org/officeDocument/2006/relationships/slide" Target="slides/slide433.xml" /><Relationship Id="rId476" Type="http://schemas.openxmlformats.org/officeDocument/2006/relationships/slide" Target="slides/slide475.xml" /><Relationship Id="rId33" Type="http://schemas.openxmlformats.org/officeDocument/2006/relationships/slide" Target="slides/slide32.xml" /><Relationship Id="rId129" Type="http://schemas.openxmlformats.org/officeDocument/2006/relationships/slide" Target="slides/slide128.xml" /><Relationship Id="rId280" Type="http://schemas.openxmlformats.org/officeDocument/2006/relationships/slide" Target="slides/slide279.xml" /><Relationship Id="rId336" Type="http://schemas.openxmlformats.org/officeDocument/2006/relationships/slide" Target="slides/slide335.xml" /><Relationship Id="rId501" Type="http://schemas.openxmlformats.org/officeDocument/2006/relationships/slide" Target="slides/slide500.xml" /><Relationship Id="rId75" Type="http://schemas.openxmlformats.org/officeDocument/2006/relationships/slide" Target="slides/slide74.xml" /><Relationship Id="rId140" Type="http://schemas.openxmlformats.org/officeDocument/2006/relationships/slide" Target="slides/slide139.xml" /><Relationship Id="rId182" Type="http://schemas.openxmlformats.org/officeDocument/2006/relationships/slide" Target="slides/slide181.xml" /><Relationship Id="rId378" Type="http://schemas.openxmlformats.org/officeDocument/2006/relationships/slide" Target="slides/slide377.xml" /><Relationship Id="rId403" Type="http://schemas.openxmlformats.org/officeDocument/2006/relationships/slide" Target="slides/slide402.xml" /><Relationship Id="rId6" Type="http://schemas.openxmlformats.org/officeDocument/2006/relationships/slide" Target="slides/slide5.xml" /><Relationship Id="rId238" Type="http://schemas.openxmlformats.org/officeDocument/2006/relationships/slide" Target="slides/slide237.xml" /><Relationship Id="rId445" Type="http://schemas.openxmlformats.org/officeDocument/2006/relationships/slide" Target="slides/slide444.xml" /><Relationship Id="rId487" Type="http://schemas.openxmlformats.org/officeDocument/2006/relationships/slide" Target="slides/slide486.xml" /><Relationship Id="rId291" Type="http://schemas.openxmlformats.org/officeDocument/2006/relationships/slide" Target="slides/slide290.xml" /><Relationship Id="rId305" Type="http://schemas.openxmlformats.org/officeDocument/2006/relationships/slide" Target="slides/slide304.xml" /><Relationship Id="rId347" Type="http://schemas.openxmlformats.org/officeDocument/2006/relationships/slide" Target="slides/slide346.xml" /><Relationship Id="rId44" Type="http://schemas.openxmlformats.org/officeDocument/2006/relationships/slide" Target="slides/slide43.xml" /><Relationship Id="rId86" Type="http://schemas.openxmlformats.org/officeDocument/2006/relationships/slide" Target="slides/slide85.xml" /><Relationship Id="rId151" Type="http://schemas.openxmlformats.org/officeDocument/2006/relationships/slide" Target="slides/slide150.xml" /><Relationship Id="rId389" Type="http://schemas.openxmlformats.org/officeDocument/2006/relationships/slide" Target="slides/slide388.xml" /><Relationship Id="rId193" Type="http://schemas.openxmlformats.org/officeDocument/2006/relationships/slide" Target="slides/slide192.xml" /><Relationship Id="rId207" Type="http://schemas.openxmlformats.org/officeDocument/2006/relationships/slide" Target="slides/slide206.xml" /><Relationship Id="rId249" Type="http://schemas.openxmlformats.org/officeDocument/2006/relationships/slide" Target="slides/slide248.xml" /><Relationship Id="rId414" Type="http://schemas.openxmlformats.org/officeDocument/2006/relationships/slide" Target="slides/slide413.xml" /><Relationship Id="rId456" Type="http://schemas.openxmlformats.org/officeDocument/2006/relationships/slide" Target="slides/slide455.xml" /><Relationship Id="rId498" Type="http://schemas.openxmlformats.org/officeDocument/2006/relationships/slide" Target="slides/slide497.xml" /><Relationship Id="rId13" Type="http://schemas.openxmlformats.org/officeDocument/2006/relationships/slide" Target="slides/slide12.xml" /><Relationship Id="rId109" Type="http://schemas.openxmlformats.org/officeDocument/2006/relationships/slide" Target="slides/slide108.xml" /><Relationship Id="rId260" Type="http://schemas.openxmlformats.org/officeDocument/2006/relationships/slide" Target="slides/slide259.xml" /><Relationship Id="rId316" Type="http://schemas.openxmlformats.org/officeDocument/2006/relationships/slide" Target="slides/slide315.xml" /><Relationship Id="rId55" Type="http://schemas.openxmlformats.org/officeDocument/2006/relationships/slide" Target="slides/slide54.xml" /><Relationship Id="rId97" Type="http://schemas.openxmlformats.org/officeDocument/2006/relationships/slide" Target="slides/slide96.xml" /><Relationship Id="rId120" Type="http://schemas.openxmlformats.org/officeDocument/2006/relationships/slide" Target="slides/slide119.xml" /><Relationship Id="rId358" Type="http://schemas.openxmlformats.org/officeDocument/2006/relationships/slide" Target="slides/slide357.xml" /><Relationship Id="rId162" Type="http://schemas.openxmlformats.org/officeDocument/2006/relationships/slide" Target="slides/slide161.xml" /><Relationship Id="rId218" Type="http://schemas.openxmlformats.org/officeDocument/2006/relationships/slide" Target="slides/slide217.xml" /><Relationship Id="rId425" Type="http://schemas.openxmlformats.org/officeDocument/2006/relationships/slide" Target="slides/slide424.xml" /><Relationship Id="rId467" Type="http://schemas.openxmlformats.org/officeDocument/2006/relationships/slide" Target="slides/slide466.xml" /><Relationship Id="rId271" Type="http://schemas.openxmlformats.org/officeDocument/2006/relationships/slide" Target="slides/slide270.xml" /><Relationship Id="rId24" Type="http://schemas.openxmlformats.org/officeDocument/2006/relationships/slide" Target="slides/slide23.xml" /><Relationship Id="rId66" Type="http://schemas.openxmlformats.org/officeDocument/2006/relationships/slide" Target="slides/slide65.xml" /><Relationship Id="rId131" Type="http://schemas.openxmlformats.org/officeDocument/2006/relationships/slide" Target="slides/slide130.xml" /><Relationship Id="rId327" Type="http://schemas.openxmlformats.org/officeDocument/2006/relationships/slide" Target="slides/slide326.xml" /><Relationship Id="rId369" Type="http://schemas.openxmlformats.org/officeDocument/2006/relationships/slide" Target="slides/slide368.xml" /></Relationships>
</file>

<file path=ppt/ink/ink1.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
  </inkml:definitions>
  <inkml:trace contextRef="#ctx0" brushRef="#br0">521 853 11544,'-23'-15'-10466,"9"5"18966,-1 1-6534,-27-12-1966,-16-9 1019,35 18-3010,-137-82 2944,148 83-1152,0 0 417,1 0-218,0-1 0,1 0 0,0-1 0,-11-18 0,16 22 0,0 0 0,1 0 0,1-1 0,-5-14 0,-8-21 0,7 20 80,1 0-159,1 0 78,-7-42 0,14 59 45,0-1-88,0 1 46,0-1-4,4-16 3,-1 4-4,-2 15-101,0-1 212,0 1-109,1-1 0,0 1 3,0-1-3,1 1 0,0 0 3,0 0-3,0 1 0,1-1 3,0 0-3,5-5 0,5-4-78,0 2 158,28-21-77,-34 28 63,6-5-167,0 1 138,1 0-37,0 1 3,0 1-3,31-12 0,-37 17 16,0 1-29,1 0 14,0 0 0,-1 1 0,1 0-1,0 0 3,0 1-3,-1 1 1,1 0 0,0 0-1,18 5 3,-19-4-13,-1 1 21,-1 0-10,1 1 0,0 0 0,-1 0-1,0 0 3,0 1-3,0 0 1,0 1 0,-1-1 0,0 1 0,0 0-1,0 1 3,-1-1-3,0 1 1,0 0 0,-1 1 0,5 10 0,-5-7-2,0 0 4,0 0-2,-2 0 0,1 0 0,-1 0 0,-1 1 0,0-1 0,-1 1 0,0-1 0,-1 1 0,0-1 0,0 0 0,-5 14 0,-5 9-44,-1 0 89,-23 43-46,34-74 77,-17 32-177,-25 35 127,10-19-6,-25 30-34,14-23 7,9-9 7,-21 32 0,12 2 0,9-17 0,-9 27 88,38-83-251,0 0 238,1 1-74,0-1-3,1 1 3,-5 19 0,-5 8-27,11-32 50,0 1-23,1 0-1,-1 0 0,2 0 0,-3 11 0,3-10 19,1 0-38,0 0 19,0 1 0,1-1 1,0 0-3,0 0 3,1 0-1,0 0 0,1-1 0,-1 1 0,2 0 1,-1-1-3,1 0 3,0 0-1,0 0 0,9 10 0,-2-4 3,0-1-5,17 14 0,-1-2 12,-17-14-37,0-1 45,1 0-17,0-1-3,1 0 3,0-1 0,0 0-3,1-1 3,-1-1 0,1 0-3,0 0 3,1-1 0,-1-1-3,1 0 3,0-1 0,23 1-3,-24-3 52,4 0-31,25-3-88,-36 2 0,0 0 139,0 0-70,0-1 0,0 0 0,0 0 0,-1-1 0,10-5 0,5-4 185,-3 1-279,0 0 2,22-18 93,-35 25-232,1 0 462,-1 0-231,0-1 0,0 0 0,-1 0 0,1 0 0,-1 0 0,0 0 0,-1-1 0,1 1 0,-1-1 0,2-8-1,-2 4 49,-1 0-95,0 1 47,0-1 0,-1 0 0,0 0 0,-1 0 0,0 1 0,-1-1 0,-4-16 0,-4-3 190,-25-49-379,2 7 165,-55-147 354,81 201-1198,-20-31 1430,18 33-578,1 1 30,-10-25-12,4-1-21,-1 0 38,-3 1-21,-37-62 3,49 90-34,-1-1 66,-6-16-34,8 16-49,0 1 101,-13-21-51,-48-69-965,53 73 2665,9 11-3425,4 16 3633,0 0-2825,0 0 915,0 0 4,0 0-4,1 0 3,-1 0 0,0 0-3,0 0 4,1 0-4,-1 0 3,1 0 0,0-1-3,9-10-5123</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0 1 7368,'8'6'-7016,"0"-1"13680,0 0-6312,0 0-351,1 0-3,0-1 3,0-1-1,0 1 0,0-1 1,18 3-3,4-2 638,53 1-1272,-31-3-486,658 3 3708,-606-13-5259,-41 3 3501,81 2-446,-111 6-586,-4-2 400</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474 1 5472,'0'0'-5224,"0"0"10194,0 0-4775,0 0 169,0 0-516,0 0 29,0 0 179,0 0 189,0 0-436,1 1 78,0 4-812,1-1 1824,-1 0-901,0 1 3,-1-1 0,1 1-3,-1-1 3,0 1 0,0-1-3,0 1 3,0-1 0,-2 6-3,-2 8 361,-9 25-718,4-17 51,-33 100 1087,4-11-1995,26-83 1836,-13 64-494,1-3-71,9-45-168,5-15 171,-1 0-58,-23 47 0,26-62 0,6-14 0,0 1 0,-1-1 0,1 1 0,-4 4 0,4-7 2,-5 7-24,0-1 41,-1 0-17,-10 8-4,17-16 11,1 1-17,-1-1 8,0 0 1,1 1-3,-1-1 3,1 0-1,-1 1 0,1-1 0,-1 0 0,0 0 0,1 1 0,-1-1 0,0 0 0,-1 0 0,1 0 1,0 0-2,0-1 1,0 1-1,-1 0 3,1-1-3,0 1 1,0-1 0,0 1 0,0-1 0,0 1 0,0-1 0,0 0 0,0 0 0,0 1 0,0-1-1,-1-2 3,-13-13 7,14 15-22,0 1 16,0-1-4,0 0 3,0 0-3,1 0 0,-1 0 3,0 0-3,1 0 0,-1 0 3,1 0-3,-1 0 0,1 0 3,-1 0-3,1-1 0,0 1 3,0 0-4,-1 0 4,1-2-3,-1-3-13,-14-45-131,12 44 480,0 0-511,-3-15 176,5 16 0,0 0 0,-1-1 0,0 1 0,-1 0 0,-3-7 0,-22-54 0,24 59 0,0-1 0,-6-18 0,8 19 0,-1 0 0,0-1 0,-1 1 0,-4-8 0,6 13 8,0 0-16,1-1 8,0 1-1,0-1 3,0 1-3,1-1 0,-1 1 3,0-6-3,0-2-13,1 1 34,18 54 92,-12-18-331,48 225-440,-47-209 2130,17 57-2182,2-29 679,-26-67 129,0-2-162,0 0 64,0 0 3,1 0-4,-1 0 4,0 0-4,0 0 4,1-1-4,-1 1 4,0 0-3,1 0 0,-1 0 3,1-1-4,-1 1 4,1 0-4,-1-1 4,1 1-4,0 0 4,-1-1-4,1 1 4,1 0-4,-1 0 31,-1-1-166,0-2 254,1-2-53,-1 0-136,1 0 72,1-1 0,-1 1 0,1 0 1,-1 0-3,1 0 3,0 1-1,1-1 0,-1 0 0,0 1 0,1 0 0,0-1 1,4-3-3,13-18 3,-16 20-12,1-1 21,-1 1-9,1 0-1,0 0 1,1 1-3,7-6 3,38-21-28,-48 29 95,19-9-112,0 1 47,42-12-3,-11 4-128,-8 1-1538,50-28 3459,-69 34-1177</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20 172 10800,'0'0'-10559,"0"0"20915,0 0-10140,0 0-255,-4-7-95,1 0 266,0 1-103,1 0-30,0-1 1,0 1 0,1-1 0,-2-8 0,4 9-39,-1 1 78,0-1-39,1 0 0,0 1 1,1-1-3,-1 1 3,1 0-1,0-1 1,0 1-3,1 0 3,-1 0-1,7-8 0,-7 10-11,0 0 22,1 1-11,-1-1-1,1 1 3,-1 0-3,1 0 1,0 0-1,0 0 3,0 0-3,0 1 1,0-1-1,0 1 3,0 0-3,1 0 1,-1 0-1,0 0 3,1 0-3,-1 1 1,0 0-1,1 0 3,-1 0-3,5 0 1,9 2 113,-8-2-420,0 1 502,0 0-197,12 4 4,-9-2 62,0 1-128,-1 1 62,17 8 3,-23-10 11,-1 0-25,1 0 14,-1 0 0,0 1-3,0-1 3,0 1-1,-1 0 1,1 0-3,-1 1 3,5 8 0,-2-3 21,-2 1-44,0 0 20,0 0 4,-1 0-4,0 1 4,0-1-4,-2 1 4,1 16-4,-2 5 139,-6 55-272,3-64 74,-1-1 121,-1 0-60,-1 0 0,-1-1 0,-16 38 0,-20 37 294,33-74-941,-2-1 1000,0 0-353,-2-1 1,-29 37-3,30-40 21,-19 21 1196,32-39-3098,0 0 2441,2 2-866,4 1 538,0-1-60,0 0-170,1 0-1,-1 0 3,1 0-3,0-1 0,10 1 3,55-2 360,-40-1-933,208-4 1056,-87 0-1122,-104 2 949,0-1-264,0-3-48,0-2-1,-1-2 3,-1-2-3,54-23 0,44-27-3225,-97 35 8422</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266 245 2448,'0'0'-2340,"0"0"4588,0 0-2153,0 0-104,0 0 14,3-7-4,-2 7-121,-1-1 240,0 1-120,0-1 0,0 1 0,0-1 0,1 1 0,-1-1 0,0 1 0,1-1 0,-1 1 0,0-1 0,1 1 0,-1 0 0,0-1 0,1 1 0,-1 0 0,1-1 0,-1 1 0,1 0 0,-1-1 0,1 1 0,-1 0 0,1 0 0,-1 0 0,1 0 0,-1-1 0,1 1 0,0 0 0,1 0 0,2-2 0,-2 0 0,1 0 0,0 0 0,0 0 0,-1-1 0,1 1 0,-1-1 0,3-4 0,-3 4 0,0 0 0,1 0 0,-1 1 0,0-1 0,1 1 0,0 0 0,0-1 0,0 1 0,3-2 0,4-1 30,-1-1-60,15-11 29,-2 1 23,69-58 424,-44 34-446,-26 25-908,-21 14 832,1 1 594,0 0-520,-1 0 4,1-1-3,-1 1 0,1 0 3,0 0-3,-1 0 0,1 0 3,-1 0-4,1 0 4,0 0-3,-1 0 0,1 0 3,0 0-3,-1 0 0,1 0 3,-1 0-4,1 1 4,0-1-3,-1 0 0,1 0 3,-1 1-3,1-1 0,-1 0 3,1 1-4,-1-1 4,1 0-3,-1 1 0,1-1 3,-1 1-3,1-1 0,0 2 3,1 1 11,-1-2-50,0 1 59,0-1-21,0 0-1,-1 1 0,1-1 0,0 1 0,-1-1 0,1 1 0,-1 0 0,1-1 0,-1 1 0,0-1 0,1 1 0,-1 0 0,0-1 0,0 1 0,0 0 0,0-1 0,-1 3 0,-3 22 165,3-17-422,-1 1 349,-5 17-92,0-6 157,-1 0-315,-1-1 159,-1 0-1,0 0 1,-20 26-3,-96 91 1099,115-126-3404,-12 10 3758,-26 18-1690,-7 7 360,-2 1-303,45-37-100,-1 0 625,0 0-344,-18 8 0,-34 11 46,37-16-171,22-10 154,2-2 12,4-1-77,1 0-448,0 0-1196,0 0 2950</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
  </inkml:definitions>
  <inkml:trace contextRef="#ctx0" brushRef="#br0">102 1040 3224,'-14'11'-3104,"9"-7"6016,0 0-2720,1 0-192,-9 10 0,6-7 1649,0-1-3298,0 0 1649,0 0 0,-15 9 0,12-9-1004,9-5 1467,3 9 78,1 0-582,0-4 134,-1-1-145,0 1 52,1 10 0,-2-13 86,-1 1-173,1 0 89,0-1-3,0 1 0,3 4 3,-3-7 99,-1-1-202,0 0 164,0 0 140,18-4 1154,-12 0-5353,0 0 6369,0 0-2375,0-1 3,0 1 0,-1-1-3,0-1 3,0 1 0,-1-1-3,5-6 3,33-59 375,-36 60-966,26-54 923,-3-1-452,23-74 119,3-2-137,-13 40 250,31-59-70,-56 132-135,-11 19 159,1-1-61,7-19-6,-14 29-70,8 12 16,-4 1 276,-1 0-320,4 23 98,-3-13 12,-1-3-14,-1 1-8,0 21 9,0 12-48,0 138-231,-4-98 954,3-23-996,-1 61 326,-1-124 62,0-5-173,1 1 122,0-1-16,0 0 3,0 1-3,1-1 1,-1 0-1,0 1 3,1-1-3,-1 0 1,1 0-1,0 1 3,0-1-3,1 3 0,-1-5-2,-1 0 7,1 0-4,0 0 0,-1 0 0,1 1-1,-1-1 3,1 0-3,-1 0 1,1 0 0,-1-1 0,1 1 0,-1 0-1,1 0 3,-1 0-3,1 0 1,0 0 0,-1-1 0,1 1-1,-1 0 3,0 0-3,1-1 1,0 1 3,6-4 6,-1 0-21,0 0 12,0-1-1,0 0 3,0 0-3,-1 0 0,0-1 3,0 1-3,0-1 0,7-12 3,1-6 83,18-41-172,48-111 475,94-235-797,-91 210 26,-70 177 782,20-32-393,-19 35-63,-9 12 44,-3 8-200,1 1 405,5 0-1284,-5 0-2440</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
  </inkml:definitions>
  <inkml:trace contextRef="#ctx0" brushRef="#br0">219 139 13216,'0'0'-12918,"0"-4"25950,-1-1-13796,0 0 1414,1 1-650,0-1 0,0 0 0,0 0 0,1 0 0,1-8 0,-1 9-57,0 1 114,0 0-58,0 0 3,0-1-4,0 1 4,1 0-3,0 0 0,-1 0 3,1 1-4,0-1 4,0 0-3,3-2 0,2 0 14,0-2-8,1 1-22,0 0 17,15-8 1,-20 13-31,0-1 59,1 1-29,-1 0 0,1 0 0,-1 0 0,0 1 0,1-1 0,-1 1 0,1 0 0,0 0 0,-1 0 0,1 1 0,6 0 1,-6 0-14,0 1 25,0-1-12,0 0 0,0 1 0,0 0 1,0 0-3,-1 0 3,1 0-1,-1 0 0,1 1 1,-1 0-3,0 0 3,5 5-1,-4-2-11,0 0 21,0 0-8,-1 0-4,0 1 4,0 0-3,4 13 0,-6-12 16,0-1-29,-1 1 14,1 0 0,-2 0-1,1 0 3,-1 0-3,0 0 1,-1 0 0,-2 8 0,-1 6 1,2-4-29,0-1 55,-1 0-27,-1 0 0,-1-1 0,0 1 0,-17 29 0,7-19-52,-2-1 104,-1-1-52,-26 27 0,29-35 29,5-5 200,-2 1-487,0-2 258,0 0 0,-29 19 0,33-25 72,-1 0-143,0-1 70,1 0 0,-1 0 3,-13 2-3,21-5-184,-1-1 370,0 1-185,1-1 0,-1 0 0,0 0 0,1 0 0,-1-1 0,0 1 1,0 0-3,1-1 3,-1 0-1,1 0 0,-1 0 0,1 0 0,-1 0 0,1 0 0,-1-1 0,1 1 0,0-1 1,0 1-3,0-1 3,0 0-1,0 0 0,0 0 0,-2-3 0,0-2 6,0 0-12,0 0 5,1 0 3,0 0-3,0-1 0,1 1 3,0-1-3,0 1 1,1-1-1,-1 0 3,2 0-3,0-11 0,1-11-129,11-58 261,-7 56-84,18-86-413,-6 69-4582,-3 23 9625</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24 225 2304,'-2'7'-2215,"2"-5"4264,0 0-1883,0 1-165,-1-1-3,1 0 3,-1 0 0,0 0-3,0 0 4,-1 3-4,-4-1 168,4-4 408,2 0-1013,0 0 191,0 0 99,0 0-207,0 0 613,0 0-537,0 0 757,0 0-478,-1 0 0,1 0 3,0 0-3,0 0 1,-1 0-1,1 0 3,0 0-3,0 0 0,-1 0 3,1 0-3,0 0 0,0 0 3,0 0-3,-1 0 0,1 0 3,0 0-3,0 1 0,-1-1 3,1 0-3,0 0 0,0 0 3,0 0-3,-1 0 1,1 1-1,0-1 3,0 0-3,0 0 0,0 0 3,0 1-3,-1-1 0,1 0 3,0 0-3,0 1 0,0-1 3,0 0-3,0 0 0,0 1 3,0-1-3,0 0 0,0 0 3,0 1-3,0-1 1,0 0-1,0 0 3,0 1-3,0-1 0,0 0 3,0 0-3,0 0 0,0 1 3,0-1-3,0 0 0,1 0 3,-1 1-3,0-1 0,0 0 3,0 0-3,0 0 0,0 1 3,1-1-3,-1 0 1,0 0-1,0 0 3,0 0-3,1 1 0,13 12 498,-2-7-1293,0 0 1096,0-1-300,1 0 0,0-1 1,0-1-3,0 0 3,0 0-1,27 1 0,5-4 255,61-7-510,-78 5-255,123-18 1713,-10 0-2576,-65 6 2053,-48 10-649,43-13-62,-12 2 66,-40 11-87,-2 0-240,1 0 601,33-1-309,-7 7 219,-41-2-396,0 1 134,-1-1 44,1 1-1,0 0 1,0-1-3,-1 1 3,1 0-1,0 1 1,-1-1-3,1 0 3,-1 1-1,3 1 1,-2-2 23,-3-1 72,0 0-135,0 0-18,0 0 34,0 0 20,-2-1 5,-80-29-317,43 14 695,0-2-445,1-2 64,-52-35 0,46 26 39,29 20-86,1 0 60,0-1-13,-15-14 0,38 32-515,1-1 1033,21 12-517,41 20 483,-41-22-1202,78 43 814,-48-20 263,-53-36-385,0 1-163,-1 0 190,1 0 0,8 9 0,-14-12-19,0 1 39,0-1-21,0 0 1,0 1 0,-1 0 0,1-1 0,-1 1 0,0 0-1,1 0 3,-1 0-3,-1 0 1,1 0 0,0 0 0,-1 0 0,1 0 0,-1 4 0,-1-3 106,1 0-212,-1 0 106,0-1 1,-1 1-3,1 0 3,-1-1 0,1 0-3,-1 1 3,0-1-1,0 0 1,-1 0-3,1 0 3,0 0 0,-1 0-3,-4 3 3,-15 21 552,11-12-1548,-1-1 1436,0 0-440,-1 0-1,0-1 0,-2-1 0,1-1 1,-19 12-3,-23 4-199,51-25 259,0 0 86,0-1-144,0 0 0,0 0 0,0 0 0,0-1 0,0 1 0,-1-1 0,1-1 0,-10-1 0,0 0-6375</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112 157 2304,'0'0'-2203,"-9"-8"4327,-9-5-1374,0-3 3991,17 15-16236,1 0 17577,0 0-6080,-1 0-3,1 0 1,0 0 0,0 0 0,0 0 0,0 0 0,0 0 0,0 0-1,0 0 3,0 0-3,1 0 1,-1 0 0,0 0 0,0 0 0,1 0 0,-1 0 0,1 0-1,-1 0 3,1 0-3,-1 1 1,2-2 0,3-3 64,-1 0-128,2 1 63,-1 0 3,0 0-3,1 0 1,11-5 0,41-13-256,-6 2 413,-42 16 215,1 0-644,0 1 270,0 1 4,0 0-4,0 0 4,0 1-4,15 0 4,-23 1-97,1 0 189,0 1-94,-1-1 1,1 1-3,0-1 3,-1 1-1,1 0 1,-1 1-3,1-1 3,-1 1-1,1-1 1,-1 1-3,0 0 3,0 0-1,4 4 1,-5-4-1,0 0-2,-1 0 4,1 0-3,-1 0 1,1 0 0,-1 1 0,0-1-1,0 0 3,0 1-3,0-1 1,0 1 0,0 0 0,-1-1 0,1 1-1,-1-1 3,0 1-3,0 0 1,0-1 0,0 1 0,0 0 0,-1-1-1,0 4 3,-5 22-5,3-7-7,-2-1 23,0 0-15,-11 24 4,-93 167 93,29-93 157,22-35-291,48-68-862,-6 9 1405,1 1-416,-15 35-89,16-28-46,1-2 136,-10 32-131,23-61 63,-1 0-42,1 1 23,-1-1-4,1 0 4,0 1-4,0-1 4,0 0-4,0 1 4,0-1-4,0 0 4,0 1-4,0-1 4,0 1-4,0-1 4,1 0-4,-1 1 4,1-1-4,-1 0 4,1 1-4,1 1 4,-1-2-47,0 0 89,0-1-44,0 1 0,0 0 0,0 0 0,0-1 0,0 1 0,1-1 0,-1 1 0,0-1 0,0 1 0,1-1 0,-1 0 0,0 0 0,1 0 0,-1 0 0,2 0 0,6 0-186,0-1 371,0 0-184,0-1-1,14-5 1,-22 7 93,34-13-11,-2 0-261,59-35 178,2 0-841,146-47-2854,-180 74 12104</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16 129 2304,'-15'1'-710,"15"1"85,0-1 7470,24-5-19552,-12 3 19800,-5 0-6939,-1 0-203,1 0 47,-1 1 3,1 0-1,8 2 1,87 12 488,26 5-913,-83-9-261,6 2 1493,67 6-997,-58-9 37,12 0-120,26 0 1208,23 1-1220,-84-9-514,58 8 1368,-90-8-331,1-1-478,0 0 238,-1 0 3,1 0-3,0-1 0,-1 0 3,8-2-3,-9 1-59,-4 2 166,0 0-123,0 0 74,0 0-109,-4-5 205,-9-5-506,0 1 518,-1 1-163,0 0-4,0 1 4,-22-7-4,-14-9-502,-20-6 304,45 19 1918,-43-22-2731,-2-12 1047,68 42-132,0 0 162,0 0-64,0 0 0,1 0 0,-1 0 0,0 0 0,-1-5 0,-8-9 0,11 16-1,0 0 2,0 0-2,0 0 3,0 0-3,0 0 0,0 0 3,0 0-3,0-1 0,0 1 3,0 0-3,0 0 0,0 0 3,0 0-3,0 0 0,0 0 3,0 0-4,0 0 4,0 0-3,0-1 0,0 1 3,0 0-3,0 0 0,0 0 3,0 0-3,0 0 0,0 0 3,0 0-3,0 0 0,0 0 3,0 0-3,1 0 0,-1-1 3,0 1-3,0 0 0,0 0 3,0 0-4,0 0 4,0 0-3,0 0 0,0 0 3,0 0-3,0 0 0,1 0 3,-1 0-3,0 0 0,0 0 3,0 0-3,0 0 0,0 0 3,0 0-3,0 0 0,0 0 3,1 0-4,10-1-42,20 1 66,-22 0 35,0 1-80,0 1 12,0 0 11,0 0 0,0 1 1,0 0-3,11 6 3,3 0-14,2 1 10,-5-4 66,1 2-110,-1 1 47,-1 0 0,30 20-1,-35-19 471,-8-6-1105,-1 0 801,1 0-165,-1 0-3,9 10 3,-12-12-277,-1-1 552,0 1-276,0 0 0,-1-1 0,1 1 0,0 0 1,0 0-3,-1 0 3,1-1-1,-1 1 0,1 0 0,-1 0 0,0 0 0,0 0 1,0 0-3,0 0 3,0-1-1,0 1 0,-1 0 0,1 0 0,-1 0 0,0 2 0,-1 2 119,-1 1-238,0-1 119,0 1 0,0-1-1,-1 0 3,0 0-3,0 0 1,0-1 0,-1 0 0,-9 9-1,-2 0 354,-1 0-706,-19 12 355,27-20-363,0-1 721,0-1-359,0 0-3,-1 0 3,1-1 0,-18 4-3,-10 5-723,14-4 1404,-18 5-2920,33-12 5635</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381 3 7056,'3'3'-6977,"-3"-3"13824,1 1-6717,-1-1-130,1 1 0,0-1-1,-1 1 3,1-1-3,-1 1 1,1 0 0,-1-1 0,0 1 0,1 0-1,-1 0 3,0-1-3,1 1 1,-1 0 0,0 0 0,0-1 0,1 1-1,-1 0 3,0 0-3,0 0 1,0-1 0,0 3 0,-3-1 97,2-1 268,-14-8 990,6 4-4950,-2 1 5374,1 0-1780,-11-1 1,6 1 122,-3-1-341,-1 1 316,1 0-97,0 2-1,-1 0 3,-34 6-3,46-6-509,0 1 1019,0-1-508,-9 0-1,2-1 165,9 2-519,0 0 543,0 0-189,1-1 0,-8 0 0,9 3-27,-6 5 34,7-1-26,1 1 57,0-1-37,0 1-1,0-1 1,1 1-3,0-1 3,0 1-1,2 9 0,0-1 4,0 32-8,-2-45-34,-2 22 79,-4 32-44,0-19 70,4-29-193,0-1 185,-1 0-60,0 1 3,0-1-3,-1-1 0,0 1 3,-7 9-3,10-13 4,1-2-16,-1-1 23,1 0-10,-1 0 0,1 0 0,-1 0 0,1 0 0,-1 0 0,0 0 0,1 0 0,-1 0 0,0 0 0,0-1 0,0 1 0,0 0 0,-2 1 0,-1 3-13,4-4-26,0-1 81,0 0-36,1 0 68,0-1-144,0 0 70,0 1 0,0-1-1,0 0 3,0 1-3,-1-1 1,1 0 0,0 0-1,0 0 3,0 0-3,-1 0 1,1 0-1,0-1 3,9-16-8,-8 13 20,0 1-24,0 0 12,0-1-4,1 1 4,-1 0-4,1 0 4,0 0-4,0 1 4,1-1-4,-1 1 3,1 0 0,4-4-3,30-14-113,-20 10 335,0 1-323,1 1 102,20-7 0,-16 7 20,-19 6-37,0 2 18,0-1 0,1 0 0,-1 1 0,1 0 0,7-2 0,7 0-6,-15 2 23,0 1-27,0-1 8,0 0 4,1 1-4,-1 0 3,0 0 0,0 0-3,0 1 4,0-1-4,0 1 4,0 0-4,6 2 3,-5-1 7,0 1-16,0-1 7,0 1 3,0 0-3,5 5 0,-8-6-6,0-1 14,-1 1-5,1 0-4,-1 0 4,1 0-4,-1 0 4,0 0-4,1 1 4,-1-1-4,0 0 3,-1 0 0,1 1-3,0-1 4,0 4-4,2 10-8,-2-12 12,0 1 8,-1-1-12,1 1 4,-1 0-4,0-1 3,0 1 0,0 0-3,0-1 4,-1 1-4,-2 6 4,-27 81 1018,23-72-2800,-1 0 2539,0-1-759,-2 0 0,-12 20-1,-54 68 1425,63-91-4531,0-1 4791,-18 17-1684,26-27 3,-1-1-5,1 1 0,-1-1 4,0 0-4,0-1 4,0 0-3,0 0 0,-1 0 3,1-1-4,-9 3 4,0-2-82,10-2 70,1 0 98,-1 0-87,0 0-1,1 0 1,-1-1-3,0 0 3,1 0-1,-1 0 1,0-1-3,1 1 3,-1-1-1,0 0 0,-4-2 1,-8-6-1088</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
  </inkml:definitions>
  <inkml:trace contextRef="#ctx0" brushRef="#br0">205 1 4320,'-9'20'-4106,"-3"10"7986,6-10-3723,-11 48 1232,16-61-4010,0-1 3923,0 1-1303,1 0 1,0 0-1,0 0 3,1 0-3,2 13 1,-1-14-30,1 0 61,-1-1-32,1 1 0,0-1 3,0 1-3,1-1 0,-1 0 3,1 0-4,0-1 4,0 1-3,1-1 0,0 0 3,-1 0-4,1 0 4,6 3-3,-2-2 45,1-1-88,-1 1 44,1-1 1,-1-1-3,1 0 3,0 0-1,0-1 0,13 2 1,36 3 543,-25-2-1344,44 0 1055,-6-5-332,180 5 727,-225-4-2116,58 7 2478,-70-7-1293,-7 0 459,0 0-193,0 0 14,11 4 1,-17-4-31,0-1 62,-1 1-31,1-1 0,-1 1 1,1 0-3,-1 0 3,1 0-1,-1 0 0,1 0 0,-1 0 1,0 0-3,1 1 3,-1-1-1,0 0 0,0 1 1,0-1-3,0 1 3,0-1-1,-1 1 0,1-1 0,1 4 1,-2-4-8,0 0 14,0 1-8,0-1 0,0 0 3,0 1-3,0-1 0,-1 0 3,1 1-4,0-1 4,-1 0-3,1 0 0,-1 1 3,1-1-3,-1 0 0,0 0 3,1 0-3,-1 0 0,0 0 3,-2 2-3,-21 19-2,20-19 9,-163 142 64,105-91-158,-74 46 102,-42 35-144,97-68 320,-26 23-236,85-69 34,1 0 11,-29 41 2,7-6-14,26-35-54,0 1 146,1 0-80,2 2 3,0 0-3,-11 27 1,22-42-223,1-4 653,0-1-636,1 1 204,-1 0 4,0 8-3,4 11-4229,2-17 8946</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0 249 1376,'1'4'-1329,"6"8"2917,-7-11-791,0-1-1372,0 0 187,0 0 108,0 0-409,0 0 1181,2 1-186,1-1-559,-1 1 583,0-1-328,1 0-3,-1 0 1,1 0 0,-1 0 0,1 0-1,-1 0 3,1-1-3,2 0 1,29-9 722,-24 7-2209,72-21 3388,-46 11-4083,-28 9 3073,1 1-735,-1 0-158,18-3 4,-14 4-16,0-1 27,-1-1-13,1 1 1,-1-2-3,17-8 3,21-8 13,-26 13-51,-14 4 65,-1 1-34,1 1 7,0-1 0,16-1-3,37-6 55,-53 9-159,1-1 160,0 0-54,14-5 0,-13 3 0,-1 1 0,0 1 0,15-3 0,-19 5 1,1 0-3,-1-1 4,1 2-3,-1-1 1,1 1 0,-1 0 0,0 0 0,1 1 0,-1 0 0,12 5 0,-4-3 52,-5-2-156,-21-8 247,4 1-293,0 1 209,0 0-59,-10-4 0,-17-2 157,-68-16 242,65 16-1494,-6-2 1596,21 6-611,22 6 80,0 0 357,0-1-475,0 1 146,1-1 4,-1 1-4,0-1 4,1 1-4,-1-1 4,1 0-4,-1 1 4,1-1-4,-1 0 4,1 1-4,-1-1 4,0-1-3,11 0-6,-1 0 15,1 0-9,-1 1 1,1 1 0,-1 0 0,1 0 0,-1 1 0,15 2 0,82 14-365,-16 8 407,-64-16 979,-24-9-1628,-1 1 517,1-1 89,-1 1 1,0-1 0,1 1 0,-1 0 0,0 0 0,1 0 0,-1 0 0,0 0 0,0 0 0,0 0 0,0 0-1,0 0 3,0 1-3,0-1 1,-1 0 0,1 0 0,0 1 0,-1-1 0,1 1 0,-1-1 0,1 1 0,-1-1 0,0 1-1,1-1 3,-1 1-3,0-1 1,0 1 0,0-1 0,-1 3 0,0 5 451,0-1-902,-1 1 450,0-1 3,-5 12-3,3-10-497,2-5 1122,-1 0-750,1 0 126,-1-1 0,0 1 0,-1-1-1,1 1 3,-1-1-3,0 0 1,0-1 0,0 1 0,-7 4 0,-10 9 77,-20 11-238,38-25 65,-1-1 276,1 1-180,-1-1 0,-7 3 0,-4 3-60,4-5 10,9-2-6869,2-1 14588</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20 1 920,'0'0'-731,"0"0"1734,0 0-1072,0 0-94,0 0 73,0 0-112,0 0 337,0 0-41,0 0-78,0 0-27,0 0 21,0 0-4,0 0-22,0 0-38,0 0 90,0 0-8,0 0-5,0 0 34,0 0-99,0 0 20,0 0 16,0 0 10,0 0-9,0 0 4,0 0-7,0 0-18,0 0 48,0 0-12,0 0-10,0 0-2,0 11 768,0-3-2290,0 1 2286,-1-1-762,-3 13 0,0-2 47,-1 72 347,4-87-1677,1 1 2125,0-1-842,1 1 0,1 7 0,-2-8 0,1 1 0,0-1 0,-1 1 0,0 6 0,0 8 0,1-17 0,-1 0 0,0 0 0,0 0 0,0-1 0,0 1 0,0 0 0,0 0 0,0 0 0,0 0 0,-1 0 0,0 2 0,0-3 2,1 1-4,0-1 2,-1 1 0,1-1 0,0 1 0,0 0-1,0-1 3,0 1-3,0-1 1,0 1 0,1 2 0,-1 16 58,0-19-169,-1 1 165,1 0-56,0 0 4,0-1-4,0 1 3,-1 0 0,1 0-3,1-1 3,-1 1 0,0 2-3,1-3 8,-1-1-11,0 0 5,0 1-1,0-1 3,0 1-3,0-1 1,0 0 0,0 1 0,0-1-1,0 0 3,-1 1-3,1-1 1,0 1 0,0-1 0,0 0 0,0 1-1,0-1 3,-1 0-3,1 1 1,0-1 0,0 0 0,-1 1-1,-3 8 627,4-8-1609,0 0 1159,7 30-296,-6-30 378,-1-1-234,15 7-71,-12-6 426,20 11-773,-17-11 523,0-1-176,0 0 48,0 0-3,-1-1 3,7-1-1,4 1-168,-10 0 565,0-1-626,1 1 229,9-5 0,-10 4 110,1 0-220,-1 0 110,11-1 0,23-1-31,56-13 62,-75 10-62,-11 4 40,0 0 12,17-2-20,-4 0 48,-14 2-120,-6 2 104,3 1-42,1 0 10,-5 0-18,3 0-2,-2 0 90,4 0-98,-3 0 0,1-2-62,-3 1-58,-2 1 327,0 0-110,0 0-84,0 0-36,0 0 87,0 0-1010,0 0-2005</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1 0 4608,'0'0'-4255,"0"0"8035,0 0-2958,0 0-992,0 0 33,0 0 50,0 0-84,0 0 298,0 0-56,0 0-41,0 0 16,0 0-77,0 0 8,0 0 10,0 0-21,0 0 58,0 0-6,0 0-13,8 4 453,-6-2-1665,0 0 1954,0 0-747,-1 0 0,1 0 1,0 0-3,-1 0 3,1 0-1,-1 0 0,0 1 0,0-1 1,0 1-3,0-1 3,0 1-1,0-1 0,-1 1 1,1-1-3,-1 1 3,0 0-1,0 3 0,5 18 493,-4-16-1409,1 0 1338,-1 0-420,0 0-4,-1 10 4,1-1 1,-2 70 903,0-31-2488,-15 270 3293,8-202-4000,5-93 3358,-1 44-1975,11-81-3408,1 0 9511</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4 289 5928,'0'-1'-5895,"-1"0"11757,1 0-5828,-1 0-36,1 0 3,0 0 0,-1-1-3,1 1 3,0 0 0,0 0-3,0 0 3,0 0 0,0 0-3,0 0 3,0 0 0,0 0-3,0 0 3,1 0 0,-1 0-3,0-1 3,1 0 0,11-28-96,-7 17 323,-1 6-422,-1-1 254,1 1-61,6-9 3,-5 9 0,-1-1-4,7-14 0,-3 7-11,0 0 27,1 0-13,1 1-3,0 0 3,22-23-1,-18 21-309,5-5-1362</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
  </inkml:definitions>
  <inkml:trace contextRef="#ctx0" brushRef="#br0">1 284 11056,'23'-16'-10632,"0"1"20841,1 1-9786,46-19-423,-16 8 1009,14-8-2411,2 4 1796,113-32-396,-109 43-1754,1 3 3513,115-8-1757,-142 22-289</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75 0 7544,'0'0'-7203,"-1"1"14064,-4 3-6556,0 0-267,0-1-40,-1 0 3,1 0-1,-1-1 1,1 1-3,-1-1 3,0-1-1,0 1 1,-12 1-3,17-3 395,1 0-784,0 0 376,0 0-25,0 0 74,0 0-20,0 0-30,0 0-48,2-1 109,14-1-176,-1 0 303,0 0-173,1 2 3,-1 0-4,27 4 4,-5-2-53,8 0 115,700 27 1133,-639-26-3818,246 1 4086,-352-4-1621,354-8 790,-275 5-1694,32 0 790,64 16-1817,-152-9 6821,-3-1-6929</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433 0 3224,'0'0'-2851,"0"0"5687,0 0-2667,0 0-285,0 0 61,0 0-18,0 0 121,0 0-12,0 0-14,0 0 27,0 0-91,0 0 26,0 2-52,-4 31 876,2-10-2581,0-4 2607,2 25-642,0-24-468,-3 23 551,-6 96-268,6-64-80,-14 46 183,8-73-204,-35 176-143,4-57 364,31-133 386,-25 100-977,10-37 784,5-16-528,12-59 206,-12 25 5,12-32-12,7-13 12,0-1 14,-1 0-30,1 0 14,0-1-1,0 1 1,-1 0-3,1-1 3,0 1 0,-1 0-3,1-1 3,-1 1-1,1 0 1,-1-1-3,1 1 3,-1-1-1,1 1 1,-1-1-3,1 1 3,-1-1-1,0 1 1,0 0-3,-3 2-47,3-3 88,1 0-28,0 0-11,0 0 61,0 0-121,-1 0 59,1 0 0,0 0 3,0 0-3,0 0 0,0 1 3,-1-1-3,1 0 0,0 0 3,0 0-3,0 0 0,0 0 3,0 0-3,-1 0 0,1 0 3,0-1-3,0 1 0,0 0 3,0 0-3,-1 0 0,1 0 3,0 0-3,0 0 0,0 0 3,0 0-3,0 0 0,-1 0 3,1 0-3,0-1 0,0 1 3,0 0-3,0 0 0,0 0 3,0 0-3,0 0 0,0 0 3,-1-1-3,1 1 0,0 0 3,0 0-3,0 0 0,0 0 3,0-1-3,0 1 0,0 0 3,0 0-3,0 0 0,-6-10-12,6 10 48,-10-28 24,-9-34-138,11 32 304,-2 1-626,-1 0 577,-1 0-177,-26-42 0,28 51-98,-16-41 200,21 46-84,4 12-47,-2 0 20,2 2 68,1 1-67,0 0-14,0 0 19,1 1-58,1-1 123,-1 1-60,0 0-1,0 0 0,0 1 1,0-1-3,0 0 3,0 0-1,0 0 0,0 1 0,0-1 1,-1 0-3,1 1 3,0 1-1,3 5 77,6 7-282,-2 0 333,10 25-128,2 4-265,-11-26 613,-2 1-430,10 35 80,-1 1 126,-11-40-135,-2 0-102,4 26 115,2 11 96,-3-16-403,1-5 577,-6-31-326,-1 0 41,0 0 14,1 0 0,-1 0-3,0 0 4,1 0-4,-1 0 4,0 0-4,1 0 4,-1 0-4,0 0 3,1 0 0,-1 0-3,0 0 4,0-1-4,1 1 4,-1 0-4,0 0 3,1 0 0,-1 0-3,0-1 4,0 1-4,1 0 4,-1 0-4,0-1 4,2-1 0,-1 0-4,1-1 0,-1 1 4,0 0-4,0-1 4,1-4-4,4-8 45,16-35 32,2-3-244,-16 36 191,17-32 8,-22 43-138,1 1 215,0 0-105,0 0-4,1 0 3,-1 0 0,1 1-3,0-1 4,0 1-4,9-4 4,2-1-1316,2 1 2627,22-7-1312,-5 4-164</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7 85 6880,'0'0'-6566,"0"0"12812,0 1-6124,-6 7 18,5-8 71,1 0-301,0 0 38,0 0 86,0 0 105,0 0-245,0 0 48,0 0 0,8-10 873,0 2-2569,19-17 3184,-14 15-2475,-10 7 1433,0 0-184,0 1-204,1-1 0,-1 1-1,1 0 3,-1 0-3,1 0 1,0 0 0,0 1 0,-1 0 0,1-1 0,0 1 0,7 0 0,-6 0-25,-1 1 50,1-1-25,-1 0 0,8-3 0,-8 3 0,1 0 0,-1 0 0,1 0 0,7-1 0,-7 2 3,0 0-5,1 0 1,-1 1 1,0-1-1,0 1 3,0 0-3,1 1 1,7 2 0,-11-2 11,0-1-22,1 1 11,-1 0 1,0-1-3,0 1 3,0 0-1,0 0 1,0 1-3,-1-1 3,1 0-1,-1 1 1,1-1-3,-1 0 3,0 1 0,0 0-3,0-1 3,0 1-1,1 3 1,-1 2 22,0-1-46,0 1 21,0 0 4,-1 0-3,0-1 0,-1 1 3,1 0-3,-1-1 0,-1 1 3,-3 11-4,1-7-19,-1 0 42,0 0-20,-1 0 0,0-1-3,-12 17 3,-6 12 65,21-33-203,-1 0 208,0 0-71,0 0 0,-1 0 0,0-1 0,-10 10 0,2-4-4,1 0 8,0 1-4,-11 16 0,23-28 147,0-1-261,0 0 85,0 1-157,1 0 369,0 0-184,0 0 0,-1-1 3,1 1-3,0 0 0,0-1 3,0 1-3,0-1 0,0 1 3,0-1-3,0 0 0,0 1 3,0-1-3,0 0 0,1 1 3,20 2-101,37-9 314,74-14 135,-81 10-1240,88-17-368,-118 24-798</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1 70 7600,'0'0'-7434,"0"0"14731,0 0-7146,0 0-167,0 0-40,0 0 93,9 5 162,3-3-460,1-1 345,-1 0-86,1-1 4,14-1-3,4 0 363,29 1-278,-43 0-1244,1 0 1874,19-3-714,16-1 166,36 2-153,41 1-132,51-2 108,286 1 944,-367 0-3378,656-27 5275,-278 8-4852,-95 11 1906,-1 17 672,-222-4-358,-46-2-181,95 8-17,-142-8 0,35 2-304,-67-5 632,-6 0-1804,-62 9-2,18-4 4041</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212 82 1840,'0'0'-1757,"0"0"3564,0 0-1341,0 0-764,0 0 126,-3-14 838,-13-34-1763,16 46 303,-1-16 2814,0 28 1542,7 49-12190,17 105 12944,-18-121-5586,-2 0 2450,-1 0-1182,-5 52 3,-17 151 11,-5-106 134,3 4-269,16-109-84,-2 48 379,3-10-232,-1-9 20,3 1 140,7 93-100,-2-79 21,0 10-113,5-55 399,-5-28-639,0 1 427,-1-1-93,1 1-4,-1 7 3,-1-11-40,1-1 78,-1 1-39,1-1 0,-1 0 0,1 1 0,0-1 0,0 0 0,0 0 0,3 5 0,-3-5-33,0 0 65,1 0-30,-1 0-4,0 0 3,-1 0 0,1 0-3,0 0 4,-1 1-4,1 3 3,0-4 6,0 0-15,0 0 9,0 1-1,0-1 0,0 0 0,3 4 0,0 1 21,-3-5-76,3 5 121,0 2-87,-1 0 0,-2-7-13,-1-2 66,1-8-102,0 8 300,-1-1-377,0 0 145,0 0 4,0 1-4,0-1 4,1 0-4,-1 0 3,0 1 0,0-1-3,-1 0 4,1 0-4,0 1 4,0-1-4,-1-1 3,-11-25-22,-2 1 42,-20-28-21,2 2 20,9 21-21,16 23-21,1-1 26,-10-16-6,4 4-19,9 16 39,0 0-13,0 0-6,0 0 0,1 0 3,0-1-3,-2-6 0,-4-14 26,6 22-52,0-1 31,1 1-6,0-1 3,-1 1 0,1-10-3,-1 10 48,2 4-146,-1 0 156,1-1-58,0 1 4,-1 0-4,1-1 3,-1 1 0,1 0-3,0-1 3,-1 1 0,1 0-3,0-1 4,0 1-4,-1-1 3,1 1 0,0-1-3,0 1 4,-1-1-4,1 1 3,0-1 0,0 1-3,0-1 3,0 1 0,0-2-3,-1-3 59,1 3-92,0 2 25,0 0 26,1 4-101,0 0 143,0 0-58,0 0 0,1-1 0,-1 1 0,3 3 0,6 18 109,-9-21-371,0-1 414,1 1-150,-1-1-4,1 0 4,0 0-4,3 6 4,9 15-4,5 25 43,-6-19-131,-1 1 140,-2 1-50,12 60 0,-22-89 1,1 1-1,0-1 0,-1 1-2,1 0 3,1-1 0,-1 1-3,0-1 3,3 5 0,-3-7-71,-1-1 133,0 0-52,0 0-22,0 0 16,0 0-4,1 0 73,0-1-148,0 0 74,0 1 0,0-1 0,0 0 0,0 0 0,0 0 0,-1 0 0,1 0 0,1-1 0,73-182 80,-68 170-259,0 0 277,1 0-96,1 1-4,0 0 4,0 1-4,1 0 4,21-19-4,-25 25-228,1 1 461,0-1-232,0 2 3,0-1-3,14-6 1,-16 9-435,1 0 870,0 1-434,0 0-3,0 0 4,6 0-4,-8 2-207,5 2 417</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channel name="F" type="integer" max="1023" units="cm"/>
        </inkml:traceFormat>
        <inkml:channelProperties>
          <inkml:channelProperty channel="X" name="resolution" value="28.34646" units="1/cm"/>
          <inkml:channelProperty channel="Y" name="resolution" value="28.34646" units="1/cm"/>
          <inkml:channelProperty channel="F" name="resolution" value="2.84167" units="1/cm"/>
        </inkml:channelProperties>
      </inkml:inkSource>
      <inkml:timestamp xml:id="ts0" timeString="2021-12-12T21:35:49"/>
    </inkml:context>
    <inkml:brush xml:id="br0">
      <inkml:brushProperty name="width" value="0.05" units="cm"/>
      <inkml:brushProperty name="height" value="0.05" units="cm"/>
      <inkml:brushProperty name="color" value="#66CC00"/>
    </inkml:brush>
  </inkml:definitions>
  <inkml:trace contextRef="#ctx0" brushRef="#br0">51 118 5184,'0'0'-4951,"0"0"9761,0 0-4430,-2-1-520,0 0-478,0 1 1173,0-1-591,0 1 35,0-1 3,1 0-3,-1 1 0,0-1 3,1 0-3,-1 0 0,0 0 3,1-1-3,0 1 1,-1 0-1,1 0 3,-1-1-3,1 1 0,0-1 3,-1-1-3,-5-1 333,6 4-1136,1 0 1275,0 0-469,-1 0-3,1 0 1,-1 0 0,1 0 0,0-1 0,-1 1-1,1 0 3,0 0-3,-1 0 1,1 0 0,0-1 0,-1 1 0,1 0 0,0 0-1,0 0 3,-1-1-3,1 1 1,0 0 0,0-1 0,-1 1 0,1 0-1,0 0 3,0-1-3,0 1 1,-1 0 0,1-1 0,0 0 0,-1-6 186,1 6-551,0 1 544,0-1-179,-1 0 0,1 1 0,0-1 0,0 0 0,0 1 0,0-1 0,0 0 0,0 0 0,0 1 0,1-1 0,-1 0 0,0 1 0,0-1 0,0 0 0,1 1 0,-1-1 0,0 0 0,1 1 0,-1-1 0,1 0 0,-1 1 0,1-1 0,-1 1 0,1-1 0,-1 1 0,1-1 0,-1 1 0,1 0 0,1-1 0,9-6 85,0 1-171,0 1 87,1 0-1,19-5 1,-20 6-65,49-7 434,-51 9-999,1-1 951,-1 2-322,1-1 0,14 1 0,-23 1-14,1 0 27,0 1-11,-1-1-4,1 1 3,-1-1 0,1 1-3,-1 0 4,0 0-4,1-1 4,-1 1-4,0 0 4,1 0-4,-1 0 3,0 0 0,0 1-3,0-1 4,0 0-4,0 0 4,0 1-4,0-1 4,1 3-4,-1-1-10,1 0 24,-1 1-10,1-1-4,-1 0 4,0 1-4,0-1 4,-1 1-4,1 5 3,-2 3 49,-1 1-100,-1-1 50,0 0-1,-1 0 3,0 0-3,-8 16 0,7-16-3,-12 30-22,-3 0 56,-26 43-29,18-51 11,0-1-50,7-4 39,16-23 38,0-1-54,1 1 16,0 0-1,-6 13 0,7-13-14,4-6 63,-1 1-83,1 0 32,0-1 3,-1 1 0,1-1-3,0 1 3,0-1 0,-1 1-3,1-1 3,0 0-1,0 1 1,0-1-3,0 0 3,0 1 0,-1-1-3,1 0 3,2 0-1,13-5 182,-1 0-364,26-13 182,-1 0-56,107-42 334,-83 32-6079,-27 12 10719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04ECF8F-6563-4D75-A9D6-D8D7D5D27A56}" type="datetimeFigureOut">
              <a:rPr lang="ar-JO" smtClean="0"/>
              <a:t>18/10/1444</a:t>
            </a:fld>
            <a:endParaRPr lang="ar-J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501C0E8-FD8C-4A23-8387-5075866C128C}" type="slidenum">
              <a:rPr lang="ar-JO" smtClean="0"/>
              <a:t>‹#›</a:t>
            </a:fld>
            <a:endParaRPr lang="ar-JO"/>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8.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0.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1.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2.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3.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4.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5.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6.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01C0E8-FD8C-4A23-8387-5075866C128C}" type="slidenum">
              <a:rPr lang="ar-JO" smtClean="0"/>
              <a:t>16</a:t>
            </a:fld>
            <a:endParaRPr lang="ar-J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01C0E8-FD8C-4A23-8387-5075866C128C}" type="slidenum">
              <a:rPr lang="ar-JO" smtClean="0"/>
              <a:t>235</a:t>
            </a:fld>
            <a:endParaRPr lang="ar-JO"/>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CE7139-8F9B-4D5F-9B95-7E860A3C4357}" type="slidenum">
              <a:rPr lang="en-US" smtClean="0"/>
              <a:t>286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sp>
        <p:nvSpPr>
          <p:cNvPr id="2" name="عنوان 1"/>
          <p:cNvSpPr>
            <a:spLocks noGrp="1"/>
          </p:cNvSpPr>
          <p:nvPr>
            <p:ph type="ctrTitle" hasCustomPrompt="1"/>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18/10/1444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hasCustomPrompt="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18/10/1444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hasCustomPrompt="1"/>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hasCustomPrompt="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18/10/1444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5BE4DF-C2B8-4E88-BA2D-0359E601216C}"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D18BEC-12AB-4D1D-B17D-C5FC89FC4561}"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15"/>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1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rtl="0"/>
            <a:fld id="{00000000-1234-1234-1234-123412341234}"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
        <p:cNvGrpSpPr/>
        <p:nvPr/>
      </p:nvGrpSpPr>
      <p:grpSpPr>
        <a:xfrm>
          <a:off x="0" y="0"/>
          <a:ext cx="0" cy="0"/>
          <a:chOff x="0" y="0"/>
          <a:chExt cx="0" cy="0"/>
        </a:xfrm>
      </p:grpSpPr>
      <p:sp>
        <p:nvSpPr>
          <p:cNvPr id="18" name="Google Shape;18;p1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1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0" name="Google Shape;20;p1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1" name="Google Shape;21;p1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rtl="0"/>
            <a:fld id="{00000000-1234-1234-1234-12341234123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p>
        </p:txBody>
      </p:sp>
      <p:sp>
        <p:nvSpPr>
          <p:cNvPr id="3" name="عنصر نائب للمحتوى 2"/>
          <p:cNvSpPr>
            <a:spLocks noGrp="1"/>
          </p:cNvSpPr>
          <p:nvPr>
            <p:ph idx="1" hasCustomPrompt="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18/10/1444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18/10/1444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p>
        </p:txBody>
      </p:sp>
      <p:sp>
        <p:nvSpPr>
          <p:cNvPr id="3" name="عنصر نائب للمحتوى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18/10/1444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1B8ABB09-4A1D-463E-8065-109CC2B7EFAA}" type="datetimeFigureOut">
              <a:rPr lang="ar-SA" smtClean="0"/>
              <a:t>18/10/1444</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1B8ABB09-4A1D-463E-8065-109CC2B7EFAA}" type="datetimeFigureOut">
              <a:rPr lang="ar-SA" smtClean="0"/>
              <a:t>18/10/1444</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t>18/10/1444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18/10/1444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18/10/1444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theme" Target="../theme/theme1.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t>18/10/1444</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01.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2" Type="http://schemas.openxmlformats.org/officeDocument/2006/relationships/image" Target="../media/image65.jpeg" /><Relationship Id="rId1" Type="http://schemas.openxmlformats.org/officeDocument/2006/relationships/slideLayout" Target="../slideLayouts/slideLayout2.xml" /></Relationships>
</file>

<file path=ppt/slides/_rels/slide103.xml.rels><?xml version="1.0" encoding="UTF-8" standalone="yes"?>
<Relationships xmlns="http://schemas.openxmlformats.org/package/2006/relationships"><Relationship Id="rId2" Type="http://schemas.openxmlformats.org/officeDocument/2006/relationships/image" Target="../media/image66.jpeg" /><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2" Type="http://schemas.openxmlformats.org/officeDocument/2006/relationships/image" Target="../media/image67.jpeg" /><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2" Type="http://schemas.openxmlformats.org/officeDocument/2006/relationships/image" Target="../media/image68.jpeg" /><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2" Type="http://schemas.openxmlformats.org/officeDocument/2006/relationships/image" Target="../media/image70.jpeg" /><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2" Type="http://schemas.openxmlformats.org/officeDocument/2006/relationships/image" Target="../media/image71.png" /><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2" Type="http://schemas.openxmlformats.org/officeDocument/2006/relationships/image" Target="../media/image72.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8.emf"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2.xml" /></Relationships>
</file>

<file path=ppt/slides/_rels/slide114.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115.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116.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117.xml.rels><?xml version="1.0" encoding="UTF-8" standalone="yes"?>
<Relationships xmlns="http://schemas.openxmlformats.org/package/2006/relationships"><Relationship Id="rId3" Type="http://schemas.openxmlformats.org/officeDocument/2006/relationships/image" Target="../media/image74.png" /><Relationship Id="rId2" Type="http://schemas.openxmlformats.org/officeDocument/2006/relationships/image" Target="../media/image73.png" /><Relationship Id="rId1" Type="http://schemas.openxmlformats.org/officeDocument/2006/relationships/slideLayout" Target="../slideLayouts/slideLayout2.xml" /></Relationships>
</file>

<file path=ppt/slides/_rels/slide118.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119.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xml.rels><?xml version="1.0" encoding="UTF-8" standalone="yes"?>
<Relationships xmlns="http://schemas.openxmlformats.org/package/2006/relationships"><Relationship Id="rId2" Type="http://schemas.openxmlformats.org/officeDocument/2006/relationships/image" Target="../media/image75.png" /><Relationship Id="rId1" Type="http://schemas.openxmlformats.org/officeDocument/2006/relationships/slideLayout" Target="../slideLayouts/slideLayout2.xml" /></Relationships>
</file>

<file path=ppt/slides/_rels/slide121.xml.rels><?xml version="1.0" encoding="UTF-8" standalone="yes"?>
<Relationships xmlns="http://schemas.openxmlformats.org/package/2006/relationships"><Relationship Id="rId2" Type="http://schemas.openxmlformats.org/officeDocument/2006/relationships/image" Target="../media/image76.png" /><Relationship Id="rId1" Type="http://schemas.openxmlformats.org/officeDocument/2006/relationships/slideLayout" Target="../slideLayouts/slideLayout2.xml" /></Relationships>
</file>

<file path=ppt/slides/_rels/slide122.xml.rels><?xml version="1.0" encoding="UTF-8" standalone="yes"?>
<Relationships xmlns="http://schemas.openxmlformats.org/package/2006/relationships"><Relationship Id="rId2" Type="http://schemas.openxmlformats.org/officeDocument/2006/relationships/image" Target="../media/image77.png" /><Relationship Id="rId1" Type="http://schemas.openxmlformats.org/officeDocument/2006/relationships/slideLayout" Target="../slideLayouts/slideLayout2.xml" /></Relationships>
</file>

<file path=ppt/slides/_rels/slide123.xml.rels><?xml version="1.0" encoding="UTF-8" standalone="yes"?>
<Relationships xmlns="http://schemas.openxmlformats.org/package/2006/relationships"><Relationship Id="rId2" Type="http://schemas.openxmlformats.org/officeDocument/2006/relationships/image" Target="../media/image78.png" /><Relationship Id="rId1" Type="http://schemas.openxmlformats.org/officeDocument/2006/relationships/slideLayout" Target="../slideLayouts/slideLayout2.xml" /></Relationships>
</file>

<file path=ppt/slides/_rels/slide124.xml.rels><?xml version="1.0" encoding="UTF-8" standalone="yes"?>
<Relationships xmlns="http://schemas.openxmlformats.org/package/2006/relationships"><Relationship Id="rId2" Type="http://schemas.openxmlformats.org/officeDocument/2006/relationships/image" Target="../media/image79.png" /><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Relationship Id="rId2" Type="http://schemas.openxmlformats.org/officeDocument/2006/relationships/image" Target="../media/image80.png" /><Relationship Id="rId1" Type="http://schemas.openxmlformats.org/officeDocument/2006/relationships/slideLayout" Target="../slideLayouts/slideLayout8.xml" /></Relationships>
</file>

<file path=ppt/slides/_rels/slide127.xml.rels><?xml version="1.0" encoding="UTF-8" standalone="yes"?>
<Relationships xmlns="http://schemas.openxmlformats.org/package/2006/relationships"><Relationship Id="rId2" Type="http://schemas.openxmlformats.org/officeDocument/2006/relationships/image" Target="../media/image81.png" /><Relationship Id="rId1" Type="http://schemas.openxmlformats.org/officeDocument/2006/relationships/slideLayout" Target="../slideLayouts/slideLayout8.xml" /></Relationships>
</file>

<file path=ppt/slides/_rels/slide128.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8.xml" /></Relationships>
</file>

<file path=ppt/slides/_rels/slide129.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8.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0.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8.xml" /></Relationships>
</file>

<file path=ppt/slides/_rels/slide131.xml.rels><?xml version="1.0" encoding="UTF-8" standalone="yes"?>
<Relationships xmlns="http://schemas.openxmlformats.org/package/2006/relationships"><Relationship Id="rId2" Type="http://schemas.openxmlformats.org/officeDocument/2006/relationships/image" Target="../media/image83.png" /><Relationship Id="rId1" Type="http://schemas.openxmlformats.org/officeDocument/2006/relationships/slideLayout" Target="../slideLayouts/slideLayout8.xml" /></Relationships>
</file>

<file path=ppt/slides/_rels/slide132.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8.xml" /></Relationships>
</file>

<file path=ppt/slides/_rels/slide133.xml.rels><?xml version="1.0" encoding="UTF-8" standalone="yes"?>
<Relationships xmlns="http://schemas.openxmlformats.org/package/2006/relationships"><Relationship Id="rId3" Type="http://schemas.openxmlformats.org/officeDocument/2006/relationships/image" Target="../media/image85.png" /><Relationship Id="rId2" Type="http://schemas.openxmlformats.org/officeDocument/2006/relationships/image" Target="../media/image84.png" /><Relationship Id="rId1" Type="http://schemas.openxmlformats.org/officeDocument/2006/relationships/slideLayout" Target="../slideLayouts/slideLayout7.xml" /></Relationships>
</file>

<file path=ppt/slides/_rels/slide134.xml.rels><?xml version="1.0" encoding="UTF-8" standalone="yes"?>
<Relationships xmlns="http://schemas.openxmlformats.org/package/2006/relationships"><Relationship Id="rId2" Type="http://schemas.openxmlformats.org/officeDocument/2006/relationships/image" Target="../media/image86.png" /><Relationship Id="rId1" Type="http://schemas.openxmlformats.org/officeDocument/2006/relationships/slideLayout" Target="../slideLayouts/slideLayout8.xml" /></Relationships>
</file>

<file path=ppt/slides/_rels/slide135.xml.rels><?xml version="1.0" encoding="UTF-8" standalone="yes"?>
<Relationships xmlns="http://schemas.openxmlformats.org/package/2006/relationships"><Relationship Id="rId2" Type="http://schemas.openxmlformats.org/officeDocument/2006/relationships/image" Target="../media/image87.png" /><Relationship Id="rId1" Type="http://schemas.openxmlformats.org/officeDocument/2006/relationships/slideLayout" Target="../slideLayouts/slideLayout8.xml" /></Relationships>
</file>

<file path=ppt/slides/_rels/slide136.xml.rels><?xml version="1.0" encoding="UTF-8" standalone="yes"?>
<Relationships xmlns="http://schemas.openxmlformats.org/package/2006/relationships"><Relationship Id="rId2" Type="http://schemas.openxmlformats.org/officeDocument/2006/relationships/image" Target="../media/image88.png" /><Relationship Id="rId1" Type="http://schemas.openxmlformats.org/officeDocument/2006/relationships/slideLayout" Target="../slideLayouts/slideLayout8.xml" /></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38.xml.rels><?xml version="1.0" encoding="UTF-8" standalone="yes"?>
<Relationships xmlns="http://schemas.openxmlformats.org/package/2006/relationships"><Relationship Id="rId2" Type="http://schemas.openxmlformats.org/officeDocument/2006/relationships/image" Target="../media/image89.jpeg" /><Relationship Id="rId1" Type="http://schemas.openxmlformats.org/officeDocument/2006/relationships/slideLayout" Target="../slideLayouts/slideLayout4.xml" /></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140.xml.rels><?xml version="1.0" encoding="UTF-8" standalone="yes"?>
<Relationships xmlns="http://schemas.openxmlformats.org/package/2006/relationships"><Relationship Id="rId2" Type="http://schemas.openxmlformats.org/officeDocument/2006/relationships/image" Target="../media/image90.png" /><Relationship Id="rId1" Type="http://schemas.openxmlformats.org/officeDocument/2006/relationships/slideLayout" Target="../slideLayouts/slideLayout4.xml" /></Relationships>
</file>

<file path=ppt/slides/_rels/slide141.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4.xml" /></Relationships>
</file>

<file path=ppt/slides/_rels/slide142.xml.rels><?xml version="1.0" encoding="UTF-8" standalone="yes"?>
<Relationships xmlns="http://schemas.openxmlformats.org/package/2006/relationships"><Relationship Id="rId2" Type="http://schemas.openxmlformats.org/officeDocument/2006/relationships/image" Target="../media/image91.jpeg" /><Relationship Id="rId1" Type="http://schemas.openxmlformats.org/officeDocument/2006/relationships/slideLayout" Target="../slideLayouts/slideLayout4.xml" /></Relationships>
</file>

<file path=ppt/slides/_rels/slide143.xml.rels><?xml version="1.0" encoding="UTF-8" standalone="yes"?>
<Relationships xmlns="http://schemas.openxmlformats.org/package/2006/relationships"><Relationship Id="rId2" Type="http://schemas.openxmlformats.org/officeDocument/2006/relationships/image" Target="../media/image92.jpeg" /><Relationship Id="rId1" Type="http://schemas.openxmlformats.org/officeDocument/2006/relationships/slideLayout" Target="../slideLayouts/slideLayout2.xml" /></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5.xml.rels><?xml version="1.0" encoding="UTF-8" standalone="yes"?>
<Relationships xmlns="http://schemas.openxmlformats.org/package/2006/relationships"><Relationship Id="rId2" Type="http://schemas.openxmlformats.org/officeDocument/2006/relationships/image" Target="../media/image93.jpeg" /><Relationship Id="rId1" Type="http://schemas.openxmlformats.org/officeDocument/2006/relationships/slideLayout" Target="../slideLayouts/slideLayout2.xml" /></Relationships>
</file>

<file path=ppt/slides/_rels/slide146.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4.xml" /></Relationships>
</file>

<file path=ppt/slides/_rels/slide147.xml.rels><?xml version="1.0" encoding="UTF-8" standalone="yes"?>
<Relationships xmlns="http://schemas.openxmlformats.org/package/2006/relationships"><Relationship Id="rId2" Type="http://schemas.openxmlformats.org/officeDocument/2006/relationships/image" Target="../media/image94.png" /><Relationship Id="rId1" Type="http://schemas.openxmlformats.org/officeDocument/2006/relationships/slideLayout" Target="../slideLayouts/slideLayout2.xml" /></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7.xml" /></Relationships>
</file>

<file path=ppt/slides/_rels/slide150.xml.rels><?xml version="1.0" encoding="UTF-8" standalone="yes"?>
<Relationships xmlns="http://schemas.openxmlformats.org/package/2006/relationships"><Relationship Id="rId2" Type="http://schemas.openxmlformats.org/officeDocument/2006/relationships/image" Target="../media/image95.png" /><Relationship Id="rId1" Type="http://schemas.openxmlformats.org/officeDocument/2006/relationships/slideLayout" Target="../slideLayouts/slideLayout2.xml" /></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2.xml.rels><?xml version="1.0" encoding="UTF-8" standalone="yes"?>
<Relationships xmlns="http://schemas.openxmlformats.org/package/2006/relationships"><Relationship Id="rId2" Type="http://schemas.openxmlformats.org/officeDocument/2006/relationships/image" Target="../media/image71.png" /><Relationship Id="rId1" Type="http://schemas.openxmlformats.org/officeDocument/2006/relationships/slideLayout" Target="../slideLayouts/slideLayout2.xml" /></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4.xml.rels><?xml version="1.0" encoding="UTF-8" standalone="yes"?>
<Relationships xmlns="http://schemas.openxmlformats.org/package/2006/relationships"><Relationship Id="rId2" Type="http://schemas.openxmlformats.org/officeDocument/2006/relationships/image" Target="../media/image96.png" /><Relationship Id="rId1" Type="http://schemas.openxmlformats.org/officeDocument/2006/relationships/slideLayout" Target="../slideLayouts/slideLayout2.xml" /></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6.xml.rels><?xml version="1.0" encoding="UTF-8" standalone="yes"?>
<Relationships xmlns="http://schemas.openxmlformats.org/package/2006/relationships"><Relationship Id="rId2" Type="http://schemas.openxmlformats.org/officeDocument/2006/relationships/image" Target="../media/image97.jpeg" /><Relationship Id="rId1" Type="http://schemas.openxmlformats.org/officeDocument/2006/relationships/slideLayout" Target="../slideLayouts/slideLayout2.xml" /></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8.xml.rels><?xml version="1.0" encoding="UTF-8" standalone="yes"?>
<Relationships xmlns="http://schemas.openxmlformats.org/package/2006/relationships"><Relationship Id="rId2" Type="http://schemas.openxmlformats.org/officeDocument/2006/relationships/image" Target="../media/image98.png" /><Relationship Id="rId1" Type="http://schemas.openxmlformats.org/officeDocument/2006/relationships/slideLayout" Target="../slideLayouts/slideLayout2.xml" /></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60.xml.rels><?xml version="1.0" encoding="UTF-8" standalone="yes"?>
<Relationships xmlns="http://schemas.openxmlformats.org/package/2006/relationships"><Relationship Id="rId2" Type="http://schemas.openxmlformats.org/officeDocument/2006/relationships/image" Target="../media/image99.png" /><Relationship Id="rId1" Type="http://schemas.openxmlformats.org/officeDocument/2006/relationships/slideLayout" Target="../slideLayouts/slideLayout2.xml" /></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2.xml.rels><?xml version="1.0" encoding="UTF-8" standalone="yes"?>
<Relationships xmlns="http://schemas.openxmlformats.org/package/2006/relationships"><Relationship Id="rId2" Type="http://schemas.openxmlformats.org/officeDocument/2006/relationships/image" Target="../media/image100.jpeg" /><Relationship Id="rId1" Type="http://schemas.openxmlformats.org/officeDocument/2006/relationships/slideLayout" Target="../slideLayouts/slideLayout2.xml" /></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4.xml.rels><?xml version="1.0" encoding="UTF-8" standalone="yes"?>
<Relationships xmlns="http://schemas.openxmlformats.org/package/2006/relationships"><Relationship Id="rId2" Type="http://schemas.openxmlformats.org/officeDocument/2006/relationships/image" Target="../media/image101.jpeg" /><Relationship Id="rId1" Type="http://schemas.openxmlformats.org/officeDocument/2006/relationships/slideLayout" Target="../slideLayouts/slideLayout2.xml" /></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6.xml.rels><?xml version="1.0" encoding="UTF-8" standalone="yes"?>
<Relationships xmlns="http://schemas.openxmlformats.org/package/2006/relationships"><Relationship Id="rId2" Type="http://schemas.openxmlformats.org/officeDocument/2006/relationships/image" Target="../media/image102.jpeg" /><Relationship Id="rId1" Type="http://schemas.openxmlformats.org/officeDocument/2006/relationships/slideLayout" Target="../slideLayouts/slideLayout2.xml" /></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7.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1.xml.rels><?xml version="1.0" encoding="UTF-8" standalone="yes"?>
<Relationships xmlns="http://schemas.openxmlformats.org/package/2006/relationships"><Relationship Id="rId2" Type="http://schemas.openxmlformats.org/officeDocument/2006/relationships/image" Target="../media/image103.png" /><Relationship Id="rId1" Type="http://schemas.openxmlformats.org/officeDocument/2006/relationships/slideLayout" Target="../slideLayouts/slideLayout2.xml" /></Relationships>
</file>

<file path=ppt/slides/_rels/slide172.xml.rels><?xml version="1.0" encoding="UTF-8" standalone="yes"?>
<Relationships xmlns="http://schemas.openxmlformats.org/package/2006/relationships"><Relationship Id="rId2" Type="http://schemas.openxmlformats.org/officeDocument/2006/relationships/image" Target="../media/image104.png" /><Relationship Id="rId1" Type="http://schemas.openxmlformats.org/officeDocument/2006/relationships/slideLayout" Target="../slideLayouts/slideLayout2.xml" /></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4.xml.rels><?xml version="1.0" encoding="UTF-8" standalone="yes"?>
<Relationships xmlns="http://schemas.openxmlformats.org/package/2006/relationships"><Relationship Id="rId2" Type="http://schemas.openxmlformats.org/officeDocument/2006/relationships/image" Target="../media/image95.png" /><Relationship Id="rId1" Type="http://schemas.openxmlformats.org/officeDocument/2006/relationships/slideLayout" Target="../slideLayouts/slideLayout2.xml" /></Relationships>
</file>

<file path=ppt/slides/_rels/slide175.xml.rels><?xml version="1.0" encoding="UTF-8" standalone="yes"?>
<Relationships xmlns="http://schemas.openxmlformats.org/package/2006/relationships"><Relationship Id="rId2" Type="http://schemas.openxmlformats.org/officeDocument/2006/relationships/image" Target="../media/image105.png" /><Relationship Id="rId1" Type="http://schemas.openxmlformats.org/officeDocument/2006/relationships/slideLayout" Target="../slideLayouts/slideLayout2.xml" /></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7.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8.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7.xml" /></Relationships>
</file>

<file path=ppt/slides/_rels/slide180.xml.rels><?xml version="1.0" encoding="UTF-8" standalone="yes"?>
<Relationships xmlns="http://schemas.openxmlformats.org/package/2006/relationships"><Relationship Id="rId2" Type="http://schemas.openxmlformats.org/officeDocument/2006/relationships/image" Target="../media/image106.jpeg" /><Relationship Id="rId1" Type="http://schemas.openxmlformats.org/officeDocument/2006/relationships/slideLayout" Target="../slideLayouts/slideLayout2.xml" /></Relationships>
</file>

<file path=ppt/slides/_rels/slide181.xml.rels><?xml version="1.0" encoding="UTF-8" standalone="yes"?>
<Relationships xmlns="http://schemas.openxmlformats.org/package/2006/relationships"><Relationship Id="rId2" Type="http://schemas.openxmlformats.org/officeDocument/2006/relationships/image" Target="../media/image107.jpeg" /><Relationship Id="rId1" Type="http://schemas.openxmlformats.org/officeDocument/2006/relationships/slideLayout" Target="../slideLayouts/slideLayout2.xml" /></Relationships>
</file>

<file path=ppt/slides/_rels/slide182.xml.rels><?xml version="1.0" encoding="UTF-8" standalone="yes"?>
<Relationships xmlns="http://schemas.openxmlformats.org/package/2006/relationships"><Relationship Id="rId2" Type="http://schemas.openxmlformats.org/officeDocument/2006/relationships/image" Target="../media/image98.png" /><Relationship Id="rId1" Type="http://schemas.openxmlformats.org/officeDocument/2006/relationships/slideLayout" Target="../slideLayouts/slideLayout2.xml" /></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7.xml.rels><?xml version="1.0" encoding="UTF-8" standalone="yes"?>
<Relationships xmlns="http://schemas.openxmlformats.org/package/2006/relationships"><Relationship Id="rId2" Type="http://schemas.openxmlformats.org/officeDocument/2006/relationships/image" Target="../media/image108.jpeg" /><Relationship Id="rId1" Type="http://schemas.openxmlformats.org/officeDocument/2006/relationships/slideLayout" Target="../slideLayouts/slideLayout2.xml" /></Relationships>
</file>

<file path=ppt/slides/_rels/slide188.xml.rels><?xml version="1.0" encoding="UTF-8" standalone="yes"?>
<Relationships xmlns="http://schemas.openxmlformats.org/package/2006/relationships"><Relationship Id="rId2" Type="http://schemas.openxmlformats.org/officeDocument/2006/relationships/image" Target="../media/image109.jpeg" /><Relationship Id="rId1" Type="http://schemas.openxmlformats.org/officeDocument/2006/relationships/slideLayout" Target="../slideLayouts/slideLayout2.xml" /></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6.xml.rels><?xml version="1.0" encoding="UTF-8" standalone="yes"?>
<Relationships xmlns="http://schemas.openxmlformats.org/package/2006/relationships"><Relationship Id="rId3" Type="http://schemas.openxmlformats.org/officeDocument/2006/relationships/image" Target="../media/image91.jpeg" /><Relationship Id="rId2" Type="http://schemas.openxmlformats.org/officeDocument/2006/relationships/notesSlide" Target="../notesSlides/notesSlide2.xml" /><Relationship Id="rId1" Type="http://schemas.openxmlformats.org/officeDocument/2006/relationships/slideLayout" Target="../slideLayouts/slideLayout14.xml" /></Relationships>
</file>

<file path=ppt/slides/_rels/slide197.xml.rels><?xml version="1.0" encoding="UTF-8" standalone="yes"?>
<Relationships xmlns="http://schemas.openxmlformats.org/package/2006/relationships"><Relationship Id="rId2" Type="http://schemas.openxmlformats.org/officeDocument/2006/relationships/image" Target="../media/image110.jpeg" /><Relationship Id="rId1" Type="http://schemas.openxmlformats.org/officeDocument/2006/relationships/slideLayout" Target="../slideLayouts/slideLayout2.xml" /></Relationships>
</file>

<file path=ppt/slides/_rels/slide198.xml.rels><?xml version="1.0" encoding="UTF-8" standalone="yes"?>
<Relationships xmlns="http://schemas.openxmlformats.org/package/2006/relationships"><Relationship Id="rId2" Type="http://schemas.openxmlformats.org/officeDocument/2006/relationships/image" Target="../media/image111.jpeg" /><Relationship Id="rId1" Type="http://schemas.openxmlformats.org/officeDocument/2006/relationships/slideLayout" Target="../slideLayouts/slideLayout2.xml" /></Relationships>
</file>

<file path=ppt/slides/_rels/slide199.xml.rels><?xml version="1.0" encoding="UTF-8" standalone="yes"?>
<Relationships xmlns="http://schemas.openxmlformats.org/package/2006/relationships"><Relationship Id="rId2" Type="http://schemas.openxmlformats.org/officeDocument/2006/relationships/image" Target="../media/image112.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200.xml.rels><?xml version="1.0" encoding="UTF-8" standalone="yes"?>
<Relationships xmlns="http://schemas.openxmlformats.org/package/2006/relationships"><Relationship Id="rId2" Type="http://schemas.openxmlformats.org/officeDocument/2006/relationships/image" Target="../media/image113.png" /><Relationship Id="rId1" Type="http://schemas.openxmlformats.org/officeDocument/2006/relationships/slideLayout" Target="../slideLayouts/slideLayout2.xml" /></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2.xml" /></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3.xml" /></Relationships>
</file>

<file path=ppt/slides/_rels/slide203.xml.rels><?xml version="1.0" encoding="UTF-8" standalone="yes"?>
<Relationships xmlns="http://schemas.openxmlformats.org/package/2006/relationships"><Relationship Id="rId3" Type="http://schemas.openxmlformats.org/officeDocument/2006/relationships/image" Target="../media/image114.jpeg" /><Relationship Id="rId2" Type="http://schemas.openxmlformats.org/officeDocument/2006/relationships/notesSlide" Target="../notesSlides/notesSlide5.xml" /><Relationship Id="rId1" Type="http://schemas.openxmlformats.org/officeDocument/2006/relationships/slideLayout" Target="../slideLayouts/slideLayout13.xml" /></Relationships>
</file>

<file path=ppt/slides/_rels/slide204.xml.rels><?xml version="1.0" encoding="UTF-8" standalone="yes"?>
<Relationships xmlns="http://schemas.openxmlformats.org/package/2006/relationships"><Relationship Id="rId3" Type="http://schemas.openxmlformats.org/officeDocument/2006/relationships/image" Target="../media/image115.jpeg" /><Relationship Id="rId2" Type="http://schemas.openxmlformats.org/officeDocument/2006/relationships/notesSlide" Target="../notesSlides/notesSlide6.xml" /><Relationship Id="rId1" Type="http://schemas.openxmlformats.org/officeDocument/2006/relationships/slideLayout" Target="../slideLayouts/slideLayout14.xml" /></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14.xml" /></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13.xml" /></Relationships>
</file>

<file path=ppt/slides/_rels/slide207.xml.rels><?xml version="1.0" encoding="UTF-8" standalone="yes"?>
<Relationships xmlns="http://schemas.openxmlformats.org/package/2006/relationships"><Relationship Id="rId3" Type="http://schemas.openxmlformats.org/officeDocument/2006/relationships/image" Target="../media/image116.jpeg" /><Relationship Id="rId2" Type="http://schemas.openxmlformats.org/officeDocument/2006/relationships/notesSlide" Target="../notesSlides/notesSlide9.xml" /><Relationship Id="rId1" Type="http://schemas.openxmlformats.org/officeDocument/2006/relationships/slideLayout" Target="../slideLayouts/slideLayout14.xml" /></Relationships>
</file>

<file path=ppt/slides/_rels/slide208.xml.rels><?xml version="1.0" encoding="UTF-8" standalone="yes"?>
<Relationships xmlns="http://schemas.openxmlformats.org/package/2006/relationships"><Relationship Id="rId3" Type="http://schemas.openxmlformats.org/officeDocument/2006/relationships/image" Target="../media/image117.jpeg" /><Relationship Id="rId2" Type="http://schemas.openxmlformats.org/officeDocument/2006/relationships/notesSlide" Target="../notesSlides/notesSlide10.xml" /><Relationship Id="rId1" Type="http://schemas.openxmlformats.org/officeDocument/2006/relationships/slideLayout" Target="../slideLayouts/slideLayout14.xml" /></Relationships>
</file>

<file path=ppt/slides/_rels/slide209.xml.rels><?xml version="1.0" encoding="UTF-8" standalone="yes"?>
<Relationships xmlns="http://schemas.openxmlformats.org/package/2006/relationships"><Relationship Id="rId3" Type="http://schemas.openxmlformats.org/officeDocument/2006/relationships/image" Target="../media/image91.jpeg" /><Relationship Id="rId2" Type="http://schemas.openxmlformats.org/officeDocument/2006/relationships/notesSlide" Target="../notesSlides/notesSlide11.xml" /><Relationship Id="rId1" Type="http://schemas.openxmlformats.org/officeDocument/2006/relationships/slideLayout" Target="../slideLayouts/slideLayout14.xml" /></Relationships>
</file>

<file path=ppt/slides/_rels/slide21.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7.xml" /><Relationship Id="rId4" Type="http://schemas.openxmlformats.org/officeDocument/2006/relationships/image" Target="../media/image17.png" /></Relationships>
</file>

<file path=ppt/slides/_rels/slide210.xml.rels><?xml version="1.0" encoding="UTF-8" standalone="yes"?>
<Relationships xmlns="http://schemas.openxmlformats.org/package/2006/relationships"><Relationship Id="rId3" Type="http://schemas.openxmlformats.org/officeDocument/2006/relationships/image" Target="../media/image118.jpeg" /><Relationship Id="rId2" Type="http://schemas.openxmlformats.org/officeDocument/2006/relationships/notesSlide" Target="../notesSlides/notesSlide12.xml" /><Relationship Id="rId1" Type="http://schemas.openxmlformats.org/officeDocument/2006/relationships/slideLayout" Target="../slideLayouts/slideLayout14.xml" /></Relationships>
</file>

<file path=ppt/slides/_rels/slide211.xml.rels><?xml version="1.0" encoding="UTF-8" standalone="yes"?>
<Relationships xmlns="http://schemas.openxmlformats.org/package/2006/relationships"><Relationship Id="rId3" Type="http://schemas.openxmlformats.org/officeDocument/2006/relationships/image" Target="../media/image104.png" /><Relationship Id="rId2" Type="http://schemas.openxmlformats.org/officeDocument/2006/relationships/notesSlide" Target="../notesSlides/notesSlide13.xml" /><Relationship Id="rId1" Type="http://schemas.openxmlformats.org/officeDocument/2006/relationships/slideLayout" Target="../slideLayouts/slideLayout14.xml" /><Relationship Id="rId4" Type="http://schemas.openxmlformats.org/officeDocument/2006/relationships/image" Target="../media/image119.png" /></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213.xml.rels><?xml version="1.0" encoding="UTF-8" standalone="yes"?>
<Relationships xmlns="http://schemas.openxmlformats.org/package/2006/relationships"><Relationship Id="rId2" Type="http://schemas.openxmlformats.org/officeDocument/2006/relationships/image" Target="../media/image120.png" /><Relationship Id="rId1" Type="http://schemas.openxmlformats.org/officeDocument/2006/relationships/slideLayout" Target="../slideLayouts/slideLayout2.xml" /></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2.xml.rels><?xml version="1.0" encoding="UTF-8" standalone="yes"?>
<Relationships xmlns="http://schemas.openxmlformats.org/package/2006/relationships"><Relationship Id="rId2" Type="http://schemas.openxmlformats.org/officeDocument/2006/relationships/image" Target="../media/image92.jpeg" /><Relationship Id="rId1" Type="http://schemas.openxmlformats.org/officeDocument/2006/relationships/slideLayout" Target="../slideLayouts/slideLayout2.xml" /></Relationships>
</file>

<file path=ppt/slides/_rels/slide223.xml.rels><?xml version="1.0" encoding="UTF-8" standalone="yes"?>
<Relationships xmlns="http://schemas.openxmlformats.org/package/2006/relationships"><Relationship Id="rId2" Type="http://schemas.openxmlformats.org/officeDocument/2006/relationships/image" Target="../media/image107.jpeg" /><Relationship Id="rId1" Type="http://schemas.openxmlformats.org/officeDocument/2006/relationships/slideLayout" Target="../slideLayouts/slideLayout2.xml" /></Relationships>
</file>

<file path=ppt/slides/_rels/slide224.xml.rels><?xml version="1.0" encoding="UTF-8" standalone="yes"?>
<Relationships xmlns="http://schemas.openxmlformats.org/package/2006/relationships"><Relationship Id="rId2" Type="http://schemas.openxmlformats.org/officeDocument/2006/relationships/image" Target="../media/image121.png" /><Relationship Id="rId1" Type="http://schemas.openxmlformats.org/officeDocument/2006/relationships/slideLayout" Target="../slideLayouts/slideLayout2.xml" /></Relationships>
</file>

<file path=ppt/slides/_rels/slide225.xml.rels><?xml version="1.0" encoding="UTF-8" standalone="yes"?>
<Relationships xmlns="http://schemas.openxmlformats.org/package/2006/relationships"><Relationship Id="rId2" Type="http://schemas.openxmlformats.org/officeDocument/2006/relationships/image" Target="../media/image106.jpeg" /><Relationship Id="rId1" Type="http://schemas.openxmlformats.org/officeDocument/2006/relationships/slideLayout" Target="../slideLayouts/slideLayout2.xml" /></Relationships>
</file>

<file path=ppt/slides/_rels/slide226.xml.rels><?xml version="1.0" encoding="UTF-8" standalone="yes"?>
<Relationships xmlns="http://schemas.openxmlformats.org/package/2006/relationships"><Relationship Id="rId3" Type="http://schemas.openxmlformats.org/officeDocument/2006/relationships/image" Target="../media/image123.png" /><Relationship Id="rId2" Type="http://schemas.openxmlformats.org/officeDocument/2006/relationships/image" Target="../media/image122.jpeg" /><Relationship Id="rId1" Type="http://schemas.openxmlformats.org/officeDocument/2006/relationships/slideLayout" Target="../slideLayouts/slideLayout2.xml" /></Relationships>
</file>

<file path=ppt/slides/_rels/slide227.xml.rels><?xml version="1.0" encoding="UTF-8" standalone="yes"?>
<Relationships xmlns="http://schemas.openxmlformats.org/package/2006/relationships"><Relationship Id="rId2" Type="http://schemas.openxmlformats.org/officeDocument/2006/relationships/image" Target="../media/image124.png" /><Relationship Id="rId1" Type="http://schemas.openxmlformats.org/officeDocument/2006/relationships/slideLayout" Target="../slideLayouts/slideLayout2.xml" /></Relationships>
</file>

<file path=ppt/slides/_rels/slide228.xml.rels><?xml version="1.0" encoding="UTF-8" standalone="yes"?>
<Relationships xmlns="http://schemas.openxmlformats.org/package/2006/relationships"><Relationship Id="rId2" Type="http://schemas.openxmlformats.org/officeDocument/2006/relationships/image" Target="../media/image93.jpeg" /><Relationship Id="rId1" Type="http://schemas.openxmlformats.org/officeDocument/2006/relationships/slideLayout" Target="../slideLayouts/slideLayout2.xml" /></Relationships>
</file>

<file path=ppt/slides/_rels/slide229.xml.rels><?xml version="1.0" encoding="UTF-8" standalone="yes"?>
<Relationships xmlns="http://schemas.openxmlformats.org/package/2006/relationships"><Relationship Id="rId2" Type="http://schemas.openxmlformats.org/officeDocument/2006/relationships/image" Target="../media/image125.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230.xml.rels><?xml version="1.0" encoding="UTF-8" standalone="yes"?>
<Relationships xmlns="http://schemas.openxmlformats.org/package/2006/relationships"><Relationship Id="rId2" Type="http://schemas.openxmlformats.org/officeDocument/2006/relationships/image" Target="../media/image126.jpeg" /><Relationship Id="rId1" Type="http://schemas.openxmlformats.org/officeDocument/2006/relationships/slideLayout" Target="../slideLayouts/slideLayout2.xml" /></Relationships>
</file>

<file path=ppt/slides/_rels/slide231.xml.rels><?xml version="1.0" encoding="UTF-8" standalone="yes"?>
<Relationships xmlns="http://schemas.openxmlformats.org/package/2006/relationships"><Relationship Id="rId2" Type="http://schemas.openxmlformats.org/officeDocument/2006/relationships/image" Target="../media/image127.png" /><Relationship Id="rId1" Type="http://schemas.openxmlformats.org/officeDocument/2006/relationships/slideLayout" Target="../slideLayouts/slideLayout2.xml" /></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233.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2.xml" /></Relationships>
</file>

<file path=ppt/slides/_rels/slide234.xml.rels><?xml version="1.0" encoding="UTF-8" standalone="yes"?>
<Relationships xmlns="http://schemas.openxmlformats.org/package/2006/relationships"><Relationship Id="rId2" Type="http://schemas.openxmlformats.org/officeDocument/2006/relationships/image" Target="../media/image128.jpeg" /><Relationship Id="rId1" Type="http://schemas.openxmlformats.org/officeDocument/2006/relationships/slideLayout" Target="../slideLayouts/slideLayout2.xml" /></Relationships>
</file>

<file path=ppt/slides/_rels/slide235.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236.xml.rels><?xml version="1.0" encoding="UTF-8" standalone="yes"?>
<Relationships xmlns="http://schemas.openxmlformats.org/package/2006/relationships"><Relationship Id="rId2" Type="http://schemas.openxmlformats.org/officeDocument/2006/relationships/image" Target="../media/image129.jpeg" /><Relationship Id="rId1" Type="http://schemas.openxmlformats.org/officeDocument/2006/relationships/slideLayout" Target="../slideLayouts/slideLayout2.xml" /></Relationships>
</file>

<file path=ppt/slides/_rels/slide237.xml.rels><?xml version="1.0" encoding="UTF-8" standalone="yes"?>
<Relationships xmlns="http://schemas.openxmlformats.org/package/2006/relationships"><Relationship Id="rId2" Type="http://schemas.openxmlformats.org/officeDocument/2006/relationships/image" Target="../media/image130.png" /><Relationship Id="rId1" Type="http://schemas.openxmlformats.org/officeDocument/2006/relationships/slideLayout" Target="../slideLayouts/slideLayout2.xml" /></Relationships>
</file>

<file path=ppt/slides/_rels/slide238.xml.rels><?xml version="1.0" encoding="UTF-8" standalone="yes"?>
<Relationships xmlns="http://schemas.openxmlformats.org/package/2006/relationships"><Relationship Id="rId2" Type="http://schemas.openxmlformats.org/officeDocument/2006/relationships/image" Target="../media/image131.jpeg" /><Relationship Id="rId1" Type="http://schemas.openxmlformats.org/officeDocument/2006/relationships/slideLayout" Target="../slideLayouts/slideLayout2.xml" /></Relationships>
</file>

<file path=ppt/slides/_rels/slide239.xml.rels><?xml version="1.0" encoding="UTF-8" standalone="yes"?>
<Relationships xmlns="http://schemas.openxmlformats.org/package/2006/relationships"><Relationship Id="rId8" Type="http://schemas.openxmlformats.org/officeDocument/2006/relationships/image" Target="../media/image830.png" /><Relationship Id="rId3" Type="http://schemas.openxmlformats.org/officeDocument/2006/relationships/customXml" Target="../ink/ink1.xml" /><Relationship Id="rId7" Type="http://schemas.openxmlformats.org/officeDocument/2006/relationships/customXml" Target="../ink/ink3.xml" /><Relationship Id="rId2" Type="http://schemas.openxmlformats.org/officeDocument/2006/relationships/image" Target="../media/image113.png" /><Relationship Id="rId1" Type="http://schemas.openxmlformats.org/officeDocument/2006/relationships/slideLayout" Target="../slideLayouts/slideLayout2.xml" /><Relationship Id="rId6" Type="http://schemas.openxmlformats.org/officeDocument/2006/relationships/image" Target="../media/image820.png" /><Relationship Id="rId5" Type="http://schemas.openxmlformats.org/officeDocument/2006/relationships/customXml" Target="../ink/ink2.xml" /><Relationship Id="rId4" Type="http://schemas.openxmlformats.org/officeDocument/2006/relationships/image" Target="../media/image810.png" /></Relationships>
</file>

<file path=ppt/slides/_rels/slide24.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7.xml" /></Relationships>
</file>

<file path=ppt/slides/_rels/slide240.xml.rels><?xml version="1.0" encoding="UTF-8" standalone="yes"?>
<Relationships xmlns="http://schemas.openxmlformats.org/package/2006/relationships"><Relationship Id="rId2" Type="http://schemas.openxmlformats.org/officeDocument/2006/relationships/image" Target="../media/image132.png" /><Relationship Id="rId1" Type="http://schemas.openxmlformats.org/officeDocument/2006/relationships/slideLayout" Target="../slideLayouts/slideLayout2.xml" /></Relationships>
</file>

<file path=ppt/slides/_rels/slide241.xml.rels><?xml version="1.0" encoding="UTF-8" standalone="yes"?>
<Relationships xmlns="http://schemas.openxmlformats.org/package/2006/relationships"><Relationship Id="rId2" Type="http://schemas.openxmlformats.org/officeDocument/2006/relationships/image" Target="../media/image98.png" /><Relationship Id="rId1" Type="http://schemas.openxmlformats.org/officeDocument/2006/relationships/slideLayout" Target="../slideLayouts/slideLayout2.xml" /></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244.xml.rels><?xml version="1.0" encoding="UTF-8" standalone="yes"?>
<Relationships xmlns="http://schemas.openxmlformats.org/package/2006/relationships"><Relationship Id="rId2" Type="http://schemas.openxmlformats.org/officeDocument/2006/relationships/image" Target="../media/image132.png" /><Relationship Id="rId1" Type="http://schemas.openxmlformats.org/officeDocument/2006/relationships/slideLayout" Target="../slideLayouts/slideLayout1.xml" /></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6.xml.rels><?xml version="1.0" encoding="UTF-8" standalone="yes"?>
<Relationships xmlns="http://schemas.openxmlformats.org/package/2006/relationships"><Relationship Id="rId2" Type="http://schemas.openxmlformats.org/officeDocument/2006/relationships/image" Target="../media/image133.png" /><Relationship Id="rId1" Type="http://schemas.openxmlformats.org/officeDocument/2006/relationships/slideLayout" Target="../slideLayouts/slideLayout2.xml" /></Relationships>
</file>

<file path=ppt/slides/_rels/slide247.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2.xml" /></Relationships>
</file>

<file path=ppt/slides/_rels/slide248.xml.rels><?xml version="1.0" encoding="UTF-8" standalone="yes"?>
<Relationships xmlns="http://schemas.openxmlformats.org/package/2006/relationships"><Relationship Id="rId2" Type="http://schemas.openxmlformats.org/officeDocument/2006/relationships/image" Target="../media/image134.png" /><Relationship Id="rId1" Type="http://schemas.openxmlformats.org/officeDocument/2006/relationships/slideLayout" Target="../slideLayouts/slideLayout2.xml" /></Relationships>
</file>

<file path=ppt/slides/_rels/slide249.xml.rels><?xml version="1.0" encoding="UTF-8" standalone="yes"?>
<Relationships xmlns="http://schemas.openxmlformats.org/package/2006/relationships"><Relationship Id="rId2" Type="http://schemas.openxmlformats.org/officeDocument/2006/relationships/image" Target="../media/image128.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0.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3.xml.rels><?xml version="1.0" encoding="UTF-8" standalone="yes"?>
<Relationships xmlns="http://schemas.openxmlformats.org/package/2006/relationships"><Relationship Id="rId2" Type="http://schemas.openxmlformats.org/officeDocument/2006/relationships/image" Target="../media/image129.jpeg" /><Relationship Id="rId1" Type="http://schemas.openxmlformats.org/officeDocument/2006/relationships/slideLayout" Target="../slideLayouts/slideLayout2.xml" /></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255.xml.rels><?xml version="1.0" encoding="UTF-8" standalone="yes"?>
<Relationships xmlns="http://schemas.openxmlformats.org/package/2006/relationships"><Relationship Id="rId2" Type="http://schemas.openxmlformats.org/officeDocument/2006/relationships/image" Target="../media/image135.png" /><Relationship Id="rId1" Type="http://schemas.openxmlformats.org/officeDocument/2006/relationships/slideLayout" Target="../slideLayouts/slideLayout2.xml" /></Relationships>
</file>

<file path=ppt/slides/_rels/slide256.xml.rels><?xml version="1.0" encoding="UTF-8" standalone="yes"?>
<Relationships xmlns="http://schemas.openxmlformats.org/package/2006/relationships"><Relationship Id="rId2" Type="http://schemas.openxmlformats.org/officeDocument/2006/relationships/image" Target="../media/image136.png" /><Relationship Id="rId1" Type="http://schemas.openxmlformats.org/officeDocument/2006/relationships/slideLayout" Target="../slideLayouts/slideLayout2.xml" /></Relationships>
</file>

<file path=ppt/slides/_rels/slide257.xml.rels><?xml version="1.0" encoding="UTF-8" standalone="yes"?>
<Relationships xmlns="http://schemas.openxmlformats.org/package/2006/relationships"><Relationship Id="rId2" Type="http://schemas.openxmlformats.org/officeDocument/2006/relationships/image" Target="../media/image134.png" /><Relationship Id="rId1" Type="http://schemas.openxmlformats.org/officeDocument/2006/relationships/slideLayout" Target="../slideLayouts/slideLayout2.xml" /></Relationships>
</file>

<file path=ppt/slides/_rels/slide258.xml.rels><?xml version="1.0" encoding="UTF-8" standalone="yes"?>
<Relationships xmlns="http://schemas.openxmlformats.org/package/2006/relationships"><Relationship Id="rId2" Type="http://schemas.openxmlformats.org/officeDocument/2006/relationships/image" Target="../media/image137.png" /><Relationship Id="rId1" Type="http://schemas.openxmlformats.org/officeDocument/2006/relationships/slideLayout" Target="../slideLayouts/slideLayout2.xml" /></Relationships>
</file>

<file path=ppt/slides/_rels/slide259.xml.rels><?xml version="1.0" encoding="UTF-8" standalone="yes"?>
<Relationships xmlns="http://schemas.openxmlformats.org/package/2006/relationships"><Relationship Id="rId2" Type="http://schemas.openxmlformats.org/officeDocument/2006/relationships/image" Target="../media/image138.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260.xml.rels><?xml version="1.0" encoding="UTF-8" standalone="yes"?>
<Relationships xmlns="http://schemas.openxmlformats.org/package/2006/relationships"><Relationship Id="rId2" Type="http://schemas.openxmlformats.org/officeDocument/2006/relationships/image" Target="../media/image130.png" /><Relationship Id="rId1" Type="http://schemas.openxmlformats.org/officeDocument/2006/relationships/slideLayout" Target="../slideLayouts/slideLayout2.xml" /></Relationships>
</file>

<file path=ppt/slides/_rels/slide261.xml.rels><?xml version="1.0" encoding="UTF-8" standalone="yes"?>
<Relationships xmlns="http://schemas.openxmlformats.org/package/2006/relationships"><Relationship Id="rId8" Type="http://schemas.openxmlformats.org/officeDocument/2006/relationships/image" Target="../media/image940.png" /><Relationship Id="rId13" Type="http://schemas.openxmlformats.org/officeDocument/2006/relationships/customXml" Target="../ink/ink9.xml" /><Relationship Id="rId18" Type="http://schemas.openxmlformats.org/officeDocument/2006/relationships/image" Target="../media/image990.png" /><Relationship Id="rId3" Type="http://schemas.openxmlformats.org/officeDocument/2006/relationships/customXml" Target="../ink/ink4.xml" /><Relationship Id="rId21" Type="http://schemas.openxmlformats.org/officeDocument/2006/relationships/customXml" Target="../ink/ink13.xml" /><Relationship Id="rId7" Type="http://schemas.openxmlformats.org/officeDocument/2006/relationships/customXml" Target="../ink/ink6.xml" /><Relationship Id="rId12" Type="http://schemas.openxmlformats.org/officeDocument/2006/relationships/image" Target="../media/image960.png" /><Relationship Id="rId17" Type="http://schemas.openxmlformats.org/officeDocument/2006/relationships/customXml" Target="../ink/ink11.xml" /><Relationship Id="rId2" Type="http://schemas.openxmlformats.org/officeDocument/2006/relationships/image" Target="../media/image139.png" /><Relationship Id="rId16" Type="http://schemas.openxmlformats.org/officeDocument/2006/relationships/image" Target="../media/image980.png" /><Relationship Id="rId20" Type="http://schemas.openxmlformats.org/officeDocument/2006/relationships/image" Target="../media/image1000.png" /><Relationship Id="rId1" Type="http://schemas.openxmlformats.org/officeDocument/2006/relationships/slideLayout" Target="../slideLayouts/slideLayout2.xml" /><Relationship Id="rId6" Type="http://schemas.openxmlformats.org/officeDocument/2006/relationships/image" Target="../media/image930.png" /><Relationship Id="rId11" Type="http://schemas.openxmlformats.org/officeDocument/2006/relationships/customXml" Target="../ink/ink8.xml" /><Relationship Id="rId5" Type="http://schemas.openxmlformats.org/officeDocument/2006/relationships/customXml" Target="../ink/ink5.xml" /><Relationship Id="rId15" Type="http://schemas.openxmlformats.org/officeDocument/2006/relationships/customXml" Target="../ink/ink10.xml" /><Relationship Id="rId10" Type="http://schemas.openxmlformats.org/officeDocument/2006/relationships/image" Target="../media/image950.png" /><Relationship Id="rId19" Type="http://schemas.openxmlformats.org/officeDocument/2006/relationships/customXml" Target="../ink/ink12.xml" /><Relationship Id="rId4" Type="http://schemas.openxmlformats.org/officeDocument/2006/relationships/image" Target="../media/image920.png" /><Relationship Id="rId9" Type="http://schemas.openxmlformats.org/officeDocument/2006/relationships/customXml" Target="../ink/ink7.xml" /><Relationship Id="rId14" Type="http://schemas.openxmlformats.org/officeDocument/2006/relationships/image" Target="../media/image970.png" /><Relationship Id="rId22" Type="http://schemas.openxmlformats.org/officeDocument/2006/relationships/image" Target="../media/image1010.png" /></Relationships>
</file>

<file path=ppt/slides/_rels/slide262.xml.rels><?xml version="1.0" encoding="UTF-8" standalone="yes"?>
<Relationships xmlns="http://schemas.openxmlformats.org/package/2006/relationships"><Relationship Id="rId2" Type="http://schemas.openxmlformats.org/officeDocument/2006/relationships/image" Target="../media/image94.png" /><Relationship Id="rId1" Type="http://schemas.openxmlformats.org/officeDocument/2006/relationships/slideLayout" Target="../slideLayouts/slideLayout2.xml" /></Relationships>
</file>

<file path=ppt/slides/_rels/slide263.xml.rels><?xml version="1.0" encoding="UTF-8" standalone="yes"?>
<Relationships xmlns="http://schemas.openxmlformats.org/package/2006/relationships"><Relationship Id="rId2" Type="http://schemas.openxmlformats.org/officeDocument/2006/relationships/image" Target="../media/image140.png" /><Relationship Id="rId1" Type="http://schemas.openxmlformats.org/officeDocument/2006/relationships/slideLayout" Target="../slideLayouts/slideLayout2.xml" /></Relationships>
</file>

<file path=ppt/slides/_rels/slide264.xml.rels><?xml version="1.0" encoding="UTF-8" standalone="yes"?>
<Relationships xmlns="http://schemas.openxmlformats.org/package/2006/relationships"><Relationship Id="rId2" Type="http://schemas.openxmlformats.org/officeDocument/2006/relationships/image" Target="../media/image133.png" /><Relationship Id="rId1" Type="http://schemas.openxmlformats.org/officeDocument/2006/relationships/slideLayout" Target="../slideLayouts/slideLayout2.xml" /></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266.xml.rels><?xml version="1.0" encoding="UTF-8" standalone="yes"?>
<Relationships xmlns="http://schemas.openxmlformats.org/package/2006/relationships"><Relationship Id="rId2" Type="http://schemas.openxmlformats.org/officeDocument/2006/relationships/image" Target="../media/image131.jpeg" /><Relationship Id="rId1" Type="http://schemas.openxmlformats.org/officeDocument/2006/relationships/slideLayout" Target="../slideLayouts/slideLayout2.xml" /></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8.xml.rels><?xml version="1.0" encoding="UTF-8" standalone="yes"?>
<Relationships xmlns="http://schemas.openxmlformats.org/package/2006/relationships"><Relationship Id="rId2" Type="http://schemas.openxmlformats.org/officeDocument/2006/relationships/image" Target="../media/image141.jpeg" /><Relationship Id="rId1" Type="http://schemas.openxmlformats.org/officeDocument/2006/relationships/slideLayout" Target="../slideLayouts/slideLayout2.xml" /></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270.xml.rels><?xml version="1.0" encoding="UTF-8" standalone="yes"?>
<Relationships xmlns="http://schemas.openxmlformats.org/package/2006/relationships"><Relationship Id="rId2" Type="http://schemas.openxmlformats.org/officeDocument/2006/relationships/image" Target="../media/image98.png" /><Relationship Id="rId1" Type="http://schemas.openxmlformats.org/officeDocument/2006/relationships/slideLayout" Target="../slideLayouts/slideLayout2.xml" /></Relationships>
</file>

<file path=ppt/slides/_rels/slide271.xml.rels><?xml version="1.0" encoding="UTF-8" standalone="yes"?>
<Relationships xmlns="http://schemas.openxmlformats.org/package/2006/relationships"><Relationship Id="rId3" Type="http://schemas.openxmlformats.org/officeDocument/2006/relationships/customXml" Target="../ink/ink14.xml" /><Relationship Id="rId2" Type="http://schemas.openxmlformats.org/officeDocument/2006/relationships/image" Target="../media/image11.jpeg" /><Relationship Id="rId1" Type="http://schemas.openxmlformats.org/officeDocument/2006/relationships/slideLayout" Target="../slideLayouts/slideLayout4.xml" /><Relationship Id="rId6" Type="http://schemas.openxmlformats.org/officeDocument/2006/relationships/image" Target="../media/image1050.png" /><Relationship Id="rId5" Type="http://schemas.openxmlformats.org/officeDocument/2006/relationships/customXml" Target="../ink/ink15.xml" /><Relationship Id="rId4" Type="http://schemas.openxmlformats.org/officeDocument/2006/relationships/image" Target="../media/image1040.png" /></Relationships>
</file>

<file path=ppt/slides/_rels/slide272.xml.rels><?xml version="1.0" encoding="UTF-8" standalone="yes"?>
<Relationships xmlns="http://schemas.openxmlformats.org/package/2006/relationships"><Relationship Id="rId2" Type="http://schemas.openxmlformats.org/officeDocument/2006/relationships/image" Target="../media/image142.jpeg" /><Relationship Id="rId1" Type="http://schemas.openxmlformats.org/officeDocument/2006/relationships/slideLayout" Target="../slideLayouts/slideLayout4.xml" /></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4.xml.rels><?xml version="1.0" encoding="UTF-8" standalone="yes"?>
<Relationships xmlns="http://schemas.openxmlformats.org/package/2006/relationships"><Relationship Id="rId2" Type="http://schemas.openxmlformats.org/officeDocument/2006/relationships/image" Target="../media/image113.png" /><Relationship Id="rId1" Type="http://schemas.openxmlformats.org/officeDocument/2006/relationships/slideLayout" Target="../slideLayouts/slideLayout2.xml" /></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278.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2.xml" /></Relationships>
</file>

<file path=ppt/slides/_rels/slide279.xml.rels><?xml version="1.0" encoding="UTF-8" standalone="yes"?>
<Relationships xmlns="http://schemas.openxmlformats.org/package/2006/relationships"><Relationship Id="rId2" Type="http://schemas.openxmlformats.org/officeDocument/2006/relationships/image" Target="../media/image143.jpe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280.xml.rels><?xml version="1.0" encoding="UTF-8" standalone="yes"?>
<Relationships xmlns="http://schemas.openxmlformats.org/package/2006/relationships"><Relationship Id="rId2" Type="http://schemas.openxmlformats.org/officeDocument/2006/relationships/image" Target="../media/image144.jpeg" /><Relationship Id="rId1" Type="http://schemas.openxmlformats.org/officeDocument/2006/relationships/slideLayout" Target="../slideLayouts/slideLayout2.xml" /></Relationships>
</file>

<file path=ppt/slides/_rels/slide281.xml.rels><?xml version="1.0" encoding="UTF-8" standalone="yes"?>
<Relationships xmlns="http://schemas.openxmlformats.org/package/2006/relationships"><Relationship Id="rId2" Type="http://schemas.openxmlformats.org/officeDocument/2006/relationships/image" Target="../media/image145.jpeg" /><Relationship Id="rId1" Type="http://schemas.openxmlformats.org/officeDocument/2006/relationships/slideLayout" Target="../slideLayouts/slideLayout2.xml" /></Relationships>
</file>

<file path=ppt/slides/_rels/slide282.xml.rels><?xml version="1.0" encoding="UTF-8" standalone="yes"?>
<Relationships xmlns="http://schemas.openxmlformats.org/package/2006/relationships"><Relationship Id="rId2" Type="http://schemas.openxmlformats.org/officeDocument/2006/relationships/image" Target="../media/image146.jpeg" /><Relationship Id="rId1" Type="http://schemas.openxmlformats.org/officeDocument/2006/relationships/slideLayout" Target="../slideLayouts/slideLayout2.xml" /></Relationships>
</file>

<file path=ppt/slides/_rels/slide283.xml.rels><?xml version="1.0" encoding="UTF-8" standalone="yes"?>
<Relationships xmlns="http://schemas.openxmlformats.org/package/2006/relationships"><Relationship Id="rId2" Type="http://schemas.openxmlformats.org/officeDocument/2006/relationships/image" Target="../media/image147.jpeg" /><Relationship Id="rId1" Type="http://schemas.openxmlformats.org/officeDocument/2006/relationships/slideLayout" Target="../slideLayouts/slideLayout2.xml" /></Relationships>
</file>

<file path=ppt/slides/_rels/slide284.xml.rels><?xml version="1.0" encoding="UTF-8" standalone="yes"?>
<Relationships xmlns="http://schemas.openxmlformats.org/package/2006/relationships"><Relationship Id="rId8" Type="http://schemas.openxmlformats.org/officeDocument/2006/relationships/customXml" Target="../ink/ink19.xml" /><Relationship Id="rId13" Type="http://schemas.openxmlformats.org/officeDocument/2006/relationships/image" Target="../media/image1170.png" /><Relationship Id="rId3" Type="http://schemas.openxmlformats.org/officeDocument/2006/relationships/image" Target="../media/image1120.png" /><Relationship Id="rId7" Type="http://schemas.openxmlformats.org/officeDocument/2006/relationships/image" Target="../media/image1140.png" /><Relationship Id="rId12" Type="http://schemas.openxmlformats.org/officeDocument/2006/relationships/customXml" Target="../ink/ink21.xml" /><Relationship Id="rId2" Type="http://schemas.openxmlformats.org/officeDocument/2006/relationships/customXml" Target="../ink/ink16.xml" /><Relationship Id="rId1" Type="http://schemas.openxmlformats.org/officeDocument/2006/relationships/slideLayout" Target="../slideLayouts/slideLayout2.xml" /><Relationship Id="rId6" Type="http://schemas.openxmlformats.org/officeDocument/2006/relationships/customXml" Target="../ink/ink18.xml" /><Relationship Id="rId11" Type="http://schemas.openxmlformats.org/officeDocument/2006/relationships/image" Target="../media/image1160.png" /><Relationship Id="rId5" Type="http://schemas.openxmlformats.org/officeDocument/2006/relationships/image" Target="../media/image1130.png" /><Relationship Id="rId15" Type="http://schemas.openxmlformats.org/officeDocument/2006/relationships/image" Target="../media/image1180.png" /><Relationship Id="rId10" Type="http://schemas.openxmlformats.org/officeDocument/2006/relationships/customXml" Target="../ink/ink20.xml" /><Relationship Id="rId4" Type="http://schemas.openxmlformats.org/officeDocument/2006/relationships/customXml" Target="../ink/ink17.xml" /><Relationship Id="rId9" Type="http://schemas.openxmlformats.org/officeDocument/2006/relationships/image" Target="../media/image1150.png" /><Relationship Id="rId14" Type="http://schemas.openxmlformats.org/officeDocument/2006/relationships/customXml" Target="../ink/ink22.xml" /></Relationships>
</file>

<file path=ppt/slides/_rels/slide285.xml.rels><?xml version="1.0" encoding="UTF-8" standalone="yes"?>
<Relationships xmlns="http://schemas.openxmlformats.org/package/2006/relationships"><Relationship Id="rId2" Type="http://schemas.openxmlformats.org/officeDocument/2006/relationships/image" Target="../media/image148.jpeg" /><Relationship Id="rId1" Type="http://schemas.openxmlformats.org/officeDocument/2006/relationships/slideLayout" Target="../slideLayouts/slideLayout2.xml" /></Relationships>
</file>

<file path=ppt/slides/_rels/slide286.xml.rels><?xml version="1.0" encoding="UTF-8" standalone="yes"?>
<Relationships xmlns="http://schemas.openxmlformats.org/package/2006/relationships"><Relationship Id="rId3" Type="http://schemas.openxmlformats.org/officeDocument/2006/relationships/image" Target="../media/image149.jpeg" /><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287.xml.rels><?xml version="1.0" encoding="UTF-8" standalone="yes"?>
<Relationships xmlns="http://schemas.openxmlformats.org/package/2006/relationships"><Relationship Id="rId2" Type="http://schemas.openxmlformats.org/officeDocument/2006/relationships/image" Target="../media/image150.jpeg" /><Relationship Id="rId1" Type="http://schemas.openxmlformats.org/officeDocument/2006/relationships/slideLayout" Target="../slideLayouts/slideLayout2.xml" /></Relationships>
</file>

<file path=ppt/slides/_rels/slide288.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290.xml.rels><?xml version="1.0" encoding="UTF-8" standalone="yes"?>
<Relationships xmlns="http://schemas.openxmlformats.org/package/2006/relationships"><Relationship Id="rId2" Type="http://schemas.openxmlformats.org/officeDocument/2006/relationships/image" Target="../media/image151.jpeg" /><Relationship Id="rId1" Type="http://schemas.openxmlformats.org/officeDocument/2006/relationships/slideLayout" Target="../slideLayouts/slideLayout2.xml" /></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93.xml.rels><?xml version="1.0" encoding="UTF-8" standalone="yes"?>
<Relationships xmlns="http://schemas.openxmlformats.org/package/2006/relationships"><Relationship Id="rId2" Type="http://schemas.openxmlformats.org/officeDocument/2006/relationships/image" Target="../media/image129.jpeg" /><Relationship Id="rId1" Type="http://schemas.openxmlformats.org/officeDocument/2006/relationships/slideLayout" Target="../slideLayouts/slideLayout2.xml" /></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5.xml.rels><?xml version="1.0" encoding="UTF-8" standalone="yes"?>
<Relationships xmlns="http://schemas.openxmlformats.org/package/2006/relationships"><Relationship Id="rId2" Type="http://schemas.openxmlformats.org/officeDocument/2006/relationships/image" Target="../media/image152.jpeg" /><Relationship Id="rId1" Type="http://schemas.openxmlformats.org/officeDocument/2006/relationships/slideLayout" Target="../slideLayouts/slideLayout2.xml" /></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7.xml.rels><?xml version="1.0" encoding="UTF-8" standalone="yes"?>
<Relationships xmlns="http://schemas.openxmlformats.org/package/2006/relationships"><Relationship Id="rId2" Type="http://schemas.openxmlformats.org/officeDocument/2006/relationships/image" Target="../media/image153.jpeg" /><Relationship Id="rId1" Type="http://schemas.openxmlformats.org/officeDocument/2006/relationships/slideLayout" Target="../slideLayouts/slideLayout2.xml" /></Relationships>
</file>

<file path=ppt/slides/_rels/slide298.xml.rels><?xml version="1.0" encoding="UTF-8" standalone="yes"?>
<Relationships xmlns="http://schemas.openxmlformats.org/package/2006/relationships"><Relationship Id="rId2" Type="http://schemas.openxmlformats.org/officeDocument/2006/relationships/image" Target="../media/image154.png" /><Relationship Id="rId1" Type="http://schemas.openxmlformats.org/officeDocument/2006/relationships/slideLayout" Target="../slideLayouts/slideLayout2.xml" /></Relationships>
</file>

<file path=ppt/slides/_rels/slide299.xml.rels><?xml version="1.0" encoding="UTF-8" standalone="yes"?>
<Relationships xmlns="http://schemas.openxmlformats.org/package/2006/relationships"><Relationship Id="rId2" Type="http://schemas.openxmlformats.org/officeDocument/2006/relationships/image" Target="../media/image155.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2.emf"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1.xml.rels><?xml version="1.0" encoding="UTF-8" standalone="yes"?>
<Relationships xmlns="http://schemas.openxmlformats.org/package/2006/relationships"><Relationship Id="rId2" Type="http://schemas.openxmlformats.org/officeDocument/2006/relationships/image" Target="../media/image156.jpeg" /><Relationship Id="rId1" Type="http://schemas.openxmlformats.org/officeDocument/2006/relationships/slideLayout" Target="../slideLayouts/slideLayout2.xml" /></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3.xml.rels><?xml version="1.0" encoding="UTF-8" standalone="yes"?>
<Relationships xmlns="http://schemas.openxmlformats.org/package/2006/relationships"><Relationship Id="rId2" Type="http://schemas.openxmlformats.org/officeDocument/2006/relationships/image" Target="../media/image157.jpeg" /><Relationship Id="rId1" Type="http://schemas.openxmlformats.org/officeDocument/2006/relationships/slideLayout" Target="../slideLayouts/slideLayout2.xml" /></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7.xml.rels><?xml version="1.0" encoding="UTF-8" standalone="yes"?>
<Relationships xmlns="http://schemas.openxmlformats.org/package/2006/relationships"><Relationship Id="rId2" Type="http://schemas.openxmlformats.org/officeDocument/2006/relationships/image" Target="../media/image158.jpeg" /><Relationship Id="rId1" Type="http://schemas.openxmlformats.org/officeDocument/2006/relationships/slideLayout" Target="../slideLayouts/slideLayout2.xml" /></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9.xml.rels><?xml version="1.0" encoding="UTF-8" standalone="yes"?>
<Relationships xmlns="http://schemas.openxmlformats.org/package/2006/relationships"><Relationship Id="rId2" Type="http://schemas.openxmlformats.org/officeDocument/2006/relationships/image" Target="../media/image159.jpe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1.xml.rels><?xml version="1.0" encoding="UTF-8" standalone="yes"?>
<Relationships xmlns="http://schemas.openxmlformats.org/package/2006/relationships"><Relationship Id="rId2" Type="http://schemas.openxmlformats.org/officeDocument/2006/relationships/image" Target="../media/image160.jpeg" /><Relationship Id="rId1" Type="http://schemas.openxmlformats.org/officeDocument/2006/relationships/slideLayout" Target="../slideLayouts/slideLayout2.xml" /></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3.xml.rels><?xml version="1.0" encoding="UTF-8" standalone="yes"?>
<Relationships xmlns="http://schemas.openxmlformats.org/package/2006/relationships"><Relationship Id="rId2" Type="http://schemas.openxmlformats.org/officeDocument/2006/relationships/image" Target="../media/image161.jpeg" /><Relationship Id="rId1" Type="http://schemas.openxmlformats.org/officeDocument/2006/relationships/slideLayout" Target="../slideLayouts/slideLayout2.xml" /></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6.xml.rels><?xml version="1.0" encoding="UTF-8" standalone="yes"?>
<Relationships xmlns="http://schemas.openxmlformats.org/package/2006/relationships"><Relationship Id="rId2" Type="http://schemas.openxmlformats.org/officeDocument/2006/relationships/image" Target="../media/image162.jpeg" /><Relationship Id="rId1" Type="http://schemas.openxmlformats.org/officeDocument/2006/relationships/slideLayout" Target="../slideLayouts/slideLayout2.xml" /></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8.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Relationship Id="rId2" Type="http://schemas.openxmlformats.org/officeDocument/2006/relationships/image" Target="../media/image132.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320.xml.rels><?xml version="1.0" encoding="UTF-8" standalone="yes"?>
<Relationships xmlns="http://schemas.openxmlformats.org/package/2006/relationships"><Relationship Id="rId2" Type="http://schemas.openxmlformats.org/officeDocument/2006/relationships/image" Target="../media/image163.jpeg" /><Relationship Id="rId1" Type="http://schemas.openxmlformats.org/officeDocument/2006/relationships/slideLayout" Target="../slideLayouts/slideLayout2.xml" /></Relationships>
</file>

<file path=ppt/slides/_rels/slide321.xml.rels><?xml version="1.0" encoding="UTF-8" standalone="yes"?>
<Relationships xmlns="http://schemas.openxmlformats.org/package/2006/relationships"><Relationship Id="rId2" Type="http://schemas.openxmlformats.org/officeDocument/2006/relationships/image" Target="../media/image164.jpeg" /><Relationship Id="rId1" Type="http://schemas.openxmlformats.org/officeDocument/2006/relationships/slideLayout" Target="../slideLayouts/slideLayout2.xml" /></Relationships>
</file>

<file path=ppt/slides/_rels/slide322.xml.rels><?xml version="1.0" encoding="UTF-8" standalone="yes"?>
<Relationships xmlns="http://schemas.openxmlformats.org/package/2006/relationships"><Relationship Id="rId2" Type="http://schemas.openxmlformats.org/officeDocument/2006/relationships/image" Target="../media/image165.png" /><Relationship Id="rId1" Type="http://schemas.openxmlformats.org/officeDocument/2006/relationships/slideLayout" Target="../slideLayouts/slideLayout2.xml" /></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4.xml.rels><?xml version="1.0" encoding="UTF-8" standalone="yes"?>
<Relationships xmlns="http://schemas.openxmlformats.org/package/2006/relationships"><Relationship Id="rId2" Type="http://schemas.openxmlformats.org/officeDocument/2006/relationships/image" Target="../media/image166.png" /><Relationship Id="rId1" Type="http://schemas.openxmlformats.org/officeDocument/2006/relationships/slideLayout" Target="../slideLayouts/slideLayout2.xml" /></Relationships>
</file>

<file path=ppt/slides/_rels/slide325.xml.rels><?xml version="1.0" encoding="UTF-8" standalone="yes"?>
<Relationships xmlns="http://schemas.openxmlformats.org/package/2006/relationships"><Relationship Id="rId2" Type="http://schemas.openxmlformats.org/officeDocument/2006/relationships/image" Target="../media/image167.jpeg" /><Relationship Id="rId1" Type="http://schemas.openxmlformats.org/officeDocument/2006/relationships/slideLayout" Target="../slideLayouts/slideLayout2.xml" /></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8.xml.rels><?xml version="1.0" encoding="UTF-8" standalone="yes"?>
<Relationships xmlns="http://schemas.openxmlformats.org/package/2006/relationships"><Relationship Id="rId2" Type="http://schemas.openxmlformats.org/officeDocument/2006/relationships/image" Target="../media/image168.png" /><Relationship Id="rId1" Type="http://schemas.openxmlformats.org/officeDocument/2006/relationships/slideLayout" Target="../slideLayouts/slideLayout1.xml" /></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330.xml.rels><?xml version="1.0" encoding="UTF-8" standalone="yes"?>
<Relationships xmlns="http://schemas.openxmlformats.org/package/2006/relationships"><Relationship Id="rId2" Type="http://schemas.openxmlformats.org/officeDocument/2006/relationships/image" Target="../media/image169.png" /><Relationship Id="rId1" Type="http://schemas.openxmlformats.org/officeDocument/2006/relationships/slideLayout" Target="../slideLayouts/slideLayout7.xml" /></Relationships>
</file>

<file path=ppt/slides/_rels/slide331.xml.rels><?xml version="1.0" encoding="UTF-8" standalone="yes"?>
<Relationships xmlns="http://schemas.openxmlformats.org/package/2006/relationships"><Relationship Id="rId2" Type="http://schemas.openxmlformats.org/officeDocument/2006/relationships/image" Target="../media/image170.jpeg" /><Relationship Id="rId1" Type="http://schemas.openxmlformats.org/officeDocument/2006/relationships/slideLayout" Target="../slideLayouts/slideLayout7.xml" /></Relationships>
</file>

<file path=ppt/slides/_rels/slide332.xml.rels><?xml version="1.0" encoding="UTF-8" standalone="yes"?>
<Relationships xmlns="http://schemas.openxmlformats.org/package/2006/relationships"><Relationship Id="rId2" Type="http://schemas.openxmlformats.org/officeDocument/2006/relationships/image" Target="../media/image171.jpeg" /><Relationship Id="rId1" Type="http://schemas.openxmlformats.org/officeDocument/2006/relationships/slideLayout" Target="../slideLayouts/slideLayout7.xml" /></Relationships>
</file>

<file path=ppt/slides/_rels/slide333.xml.rels><?xml version="1.0" encoding="UTF-8" standalone="yes"?>
<Relationships xmlns="http://schemas.openxmlformats.org/package/2006/relationships"><Relationship Id="rId2" Type="http://schemas.openxmlformats.org/officeDocument/2006/relationships/image" Target="../media/image172.png" /><Relationship Id="rId1" Type="http://schemas.openxmlformats.org/officeDocument/2006/relationships/slideLayout" Target="../slideLayouts/slideLayout7.xml" /></Relationships>
</file>

<file path=ppt/slides/_rels/slide334.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7.xml" /></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37.xml.rels><?xml version="1.0" encoding="UTF-8" standalone="yes"?>
<Relationships xmlns="http://schemas.openxmlformats.org/package/2006/relationships"><Relationship Id="rId2" Type="http://schemas.openxmlformats.org/officeDocument/2006/relationships/image" Target="../media/image173.jpeg" /><Relationship Id="rId1" Type="http://schemas.openxmlformats.org/officeDocument/2006/relationships/slideLayout" Target="../slideLayouts/slideLayout7.xml" /></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39.xml.rels><?xml version="1.0" encoding="UTF-8" standalone="yes"?>
<Relationships xmlns="http://schemas.openxmlformats.org/package/2006/relationships"><Relationship Id="rId2" Type="http://schemas.openxmlformats.org/officeDocument/2006/relationships/image" Target="../media/image111.jpe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1.xml.rels><?xml version="1.0" encoding="UTF-8" standalone="yes"?>
<Relationships xmlns="http://schemas.openxmlformats.org/package/2006/relationships"><Relationship Id="rId2" Type="http://schemas.openxmlformats.org/officeDocument/2006/relationships/image" Target="../media/image172.png" /><Relationship Id="rId1" Type="http://schemas.openxmlformats.org/officeDocument/2006/relationships/slideLayout" Target="../slideLayouts/slideLayout7.xml" /></Relationships>
</file>

<file path=ppt/slides/_rels/slide342.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7.xml" /></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44.xml.rels><?xml version="1.0" encoding="UTF-8" standalone="yes"?>
<Relationships xmlns="http://schemas.openxmlformats.org/package/2006/relationships"><Relationship Id="rId2" Type="http://schemas.openxmlformats.org/officeDocument/2006/relationships/image" Target="../media/image173.jpeg" /><Relationship Id="rId1" Type="http://schemas.openxmlformats.org/officeDocument/2006/relationships/slideLayout" Target="../slideLayouts/slideLayout7.xml" /></Relationships>
</file>

<file path=ppt/slides/_rels/slide345.xml.rels><?xml version="1.0" encoding="UTF-8" standalone="yes"?>
<Relationships xmlns="http://schemas.openxmlformats.org/package/2006/relationships"><Relationship Id="rId2" Type="http://schemas.openxmlformats.org/officeDocument/2006/relationships/image" Target="../media/image174.png" /><Relationship Id="rId1" Type="http://schemas.openxmlformats.org/officeDocument/2006/relationships/slideLayout" Target="../slideLayouts/slideLayout2.xml" /></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47.xml.rels><?xml version="1.0" encoding="UTF-8" standalone="yes"?>
<Relationships xmlns="http://schemas.openxmlformats.org/package/2006/relationships"><Relationship Id="rId2" Type="http://schemas.openxmlformats.org/officeDocument/2006/relationships/image" Target="../media/image175.jpeg" /><Relationship Id="rId1" Type="http://schemas.openxmlformats.org/officeDocument/2006/relationships/slideLayout" Target="../slideLayouts/slideLayout4.xml" /></Relationships>
</file>

<file path=ppt/slides/_rels/slide348.xml.rels><?xml version="1.0" encoding="UTF-8" standalone="yes"?>
<Relationships xmlns="http://schemas.openxmlformats.org/package/2006/relationships"><Relationship Id="rId2" Type="http://schemas.openxmlformats.org/officeDocument/2006/relationships/image" Target="../media/image176.jpeg" /><Relationship Id="rId1" Type="http://schemas.openxmlformats.org/officeDocument/2006/relationships/slideLayout" Target="../slideLayouts/slideLayout2.xml" /></Relationships>
</file>

<file path=ppt/slides/_rels/slide349.xml.rels><?xml version="1.0" encoding="UTF-8" standalone="yes"?>
<Relationships xmlns="http://schemas.openxmlformats.org/package/2006/relationships"><Relationship Id="rId2" Type="http://schemas.openxmlformats.org/officeDocument/2006/relationships/image" Target="../media/image177.jpeg" /><Relationship Id="rId1" Type="http://schemas.openxmlformats.org/officeDocument/2006/relationships/slideLayout" Target="../slideLayouts/slideLayout4.xml" /></Relationships>
</file>

<file path=ppt/slides/_rels/slide35.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350.xml.rels><?xml version="1.0" encoding="UTF-8" standalone="yes"?>
<Relationships xmlns="http://schemas.openxmlformats.org/package/2006/relationships"><Relationship Id="rId2" Type="http://schemas.openxmlformats.org/officeDocument/2006/relationships/image" Target="../media/image141.jpeg" /><Relationship Id="rId1" Type="http://schemas.openxmlformats.org/officeDocument/2006/relationships/slideLayout" Target="../slideLayouts/slideLayout7.xml" /></Relationships>
</file>

<file path=ppt/slides/_rels/slide351.xml.rels><?xml version="1.0" encoding="UTF-8" standalone="yes"?>
<Relationships xmlns="http://schemas.openxmlformats.org/package/2006/relationships"><Relationship Id="rId3" Type="http://schemas.openxmlformats.org/officeDocument/2006/relationships/image" Target="../media/image179.jpeg" /><Relationship Id="rId2" Type="http://schemas.openxmlformats.org/officeDocument/2006/relationships/image" Target="../media/image178.jpeg" /><Relationship Id="rId1" Type="http://schemas.openxmlformats.org/officeDocument/2006/relationships/slideLayout" Target="../slideLayouts/slideLayout2.xml" /></Relationships>
</file>

<file path=ppt/slides/_rels/slide352.xml.rels><?xml version="1.0" encoding="UTF-8" standalone="yes"?>
<Relationships xmlns="http://schemas.openxmlformats.org/package/2006/relationships"><Relationship Id="rId2" Type="http://schemas.openxmlformats.org/officeDocument/2006/relationships/image" Target="../media/image180.jpeg" /><Relationship Id="rId1" Type="http://schemas.openxmlformats.org/officeDocument/2006/relationships/slideLayout" Target="../slideLayouts/slideLayout2.xml" /></Relationships>
</file>

<file path=ppt/slides/_rels/slide353.xml.rels><?xml version="1.0" encoding="UTF-8" standalone="yes"?>
<Relationships xmlns="http://schemas.openxmlformats.org/package/2006/relationships"><Relationship Id="rId3" Type="http://schemas.openxmlformats.org/officeDocument/2006/relationships/image" Target="../media/image182.png" /><Relationship Id="rId2" Type="http://schemas.openxmlformats.org/officeDocument/2006/relationships/image" Target="../media/image181.png" /><Relationship Id="rId1" Type="http://schemas.openxmlformats.org/officeDocument/2006/relationships/slideLayout" Target="../slideLayouts/slideLayout1.xml" /><Relationship Id="rId4" Type="http://schemas.openxmlformats.org/officeDocument/2006/relationships/image" Target="../media/image183.png" /></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55.xml.rels><?xml version="1.0" encoding="UTF-8" standalone="yes"?>
<Relationships xmlns="http://schemas.openxmlformats.org/package/2006/relationships"><Relationship Id="rId3" Type="http://schemas.openxmlformats.org/officeDocument/2006/relationships/image" Target="../media/image185.jpeg" /><Relationship Id="rId2" Type="http://schemas.openxmlformats.org/officeDocument/2006/relationships/image" Target="../media/image184.jpeg" /><Relationship Id="rId1" Type="http://schemas.openxmlformats.org/officeDocument/2006/relationships/slideLayout" Target="../slideLayouts/slideLayout2.xml" /></Relationships>
</file>

<file path=ppt/slides/_rels/slide356.xml.rels><?xml version="1.0" encoding="UTF-8" standalone="yes"?>
<Relationships xmlns="http://schemas.openxmlformats.org/package/2006/relationships"><Relationship Id="rId3" Type="http://schemas.openxmlformats.org/officeDocument/2006/relationships/image" Target="../media/image187.jpeg" /><Relationship Id="rId2" Type="http://schemas.openxmlformats.org/officeDocument/2006/relationships/image" Target="../media/image186.jpeg" /><Relationship Id="rId1" Type="http://schemas.openxmlformats.org/officeDocument/2006/relationships/slideLayout" Target="../slideLayouts/slideLayout2.xml" /></Relationships>
</file>

<file path=ppt/slides/_rels/slide357.xml.rels><?xml version="1.0" encoding="UTF-8" standalone="yes"?>
<Relationships xmlns="http://schemas.openxmlformats.org/package/2006/relationships"><Relationship Id="rId2" Type="http://schemas.openxmlformats.org/officeDocument/2006/relationships/image" Target="../media/image188.jpeg" /><Relationship Id="rId1" Type="http://schemas.openxmlformats.org/officeDocument/2006/relationships/slideLayout" Target="../slideLayouts/slideLayout2.xml" /></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9.xml.rels><?xml version="1.0" encoding="UTF-8" standalone="yes"?>
<Relationships xmlns="http://schemas.openxmlformats.org/package/2006/relationships"><Relationship Id="rId2" Type="http://schemas.openxmlformats.org/officeDocument/2006/relationships/image" Target="../media/image189.jpe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360.xml.rels><?xml version="1.0" encoding="UTF-8" standalone="yes"?>
<Relationships xmlns="http://schemas.openxmlformats.org/package/2006/relationships"><Relationship Id="rId2" Type="http://schemas.openxmlformats.org/officeDocument/2006/relationships/image" Target="../media/image170.jpeg" /><Relationship Id="rId1" Type="http://schemas.openxmlformats.org/officeDocument/2006/relationships/slideLayout" Target="../slideLayouts/slideLayout1.xml" /></Relationships>
</file>

<file path=ppt/slides/_rels/slide361.xml.rels><?xml version="1.0" encoding="UTF-8" standalone="yes"?>
<Relationships xmlns="http://schemas.openxmlformats.org/package/2006/relationships"><Relationship Id="rId2" Type="http://schemas.openxmlformats.org/officeDocument/2006/relationships/image" Target="../media/image190.emf" /><Relationship Id="rId1" Type="http://schemas.openxmlformats.org/officeDocument/2006/relationships/slideLayout" Target="../slideLayouts/slideLayout2.xml" /></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364.xml.rels><?xml version="1.0" encoding="UTF-8" standalone="yes"?>
<Relationships xmlns="http://schemas.openxmlformats.org/package/2006/relationships"><Relationship Id="rId2" Type="http://schemas.openxmlformats.org/officeDocument/2006/relationships/image" Target="../media/image191.png" /><Relationship Id="rId1" Type="http://schemas.openxmlformats.org/officeDocument/2006/relationships/slideLayout" Target="../slideLayouts/slideLayout2.xml" /></Relationships>
</file>

<file path=ppt/slides/_rels/slide365.xml.rels><?xml version="1.0" encoding="UTF-8" standalone="yes"?>
<Relationships xmlns="http://schemas.openxmlformats.org/package/2006/relationships"><Relationship Id="rId2" Type="http://schemas.openxmlformats.org/officeDocument/2006/relationships/image" Target="../media/image192.png" /><Relationship Id="rId1" Type="http://schemas.openxmlformats.org/officeDocument/2006/relationships/slideLayout" Target="../slideLayouts/slideLayout2.xml" /></Relationships>
</file>

<file path=ppt/slides/_rels/slide366.xml.rels><?xml version="1.0" encoding="UTF-8" standalone="yes"?>
<Relationships xmlns="http://schemas.openxmlformats.org/package/2006/relationships"><Relationship Id="rId2" Type="http://schemas.openxmlformats.org/officeDocument/2006/relationships/image" Target="../media/image193.jpeg" /><Relationship Id="rId1" Type="http://schemas.openxmlformats.org/officeDocument/2006/relationships/slideLayout" Target="../slideLayouts/slideLayout2.xml" /></Relationships>
</file>

<file path=ppt/slides/_rels/slide367.xml.rels><?xml version="1.0" encoding="UTF-8" standalone="yes"?>
<Relationships xmlns="http://schemas.openxmlformats.org/package/2006/relationships"><Relationship Id="rId2" Type="http://schemas.openxmlformats.org/officeDocument/2006/relationships/image" Target="../media/image194.jpeg" /><Relationship Id="rId1" Type="http://schemas.openxmlformats.org/officeDocument/2006/relationships/slideLayout" Target="../slideLayouts/slideLayout2.xml" /></Relationships>
</file>

<file path=ppt/slides/_rels/slide368.xml.rels><?xml version="1.0" encoding="UTF-8" standalone="yes"?>
<Relationships xmlns="http://schemas.openxmlformats.org/package/2006/relationships"><Relationship Id="rId2" Type="http://schemas.openxmlformats.org/officeDocument/2006/relationships/image" Target="../media/image98.png" /><Relationship Id="rId1" Type="http://schemas.openxmlformats.org/officeDocument/2006/relationships/slideLayout" Target="../slideLayouts/slideLayout2.xml" /></Relationships>
</file>

<file path=ppt/slides/_rels/slide369.xml.rels><?xml version="1.0" encoding="UTF-8" standalone="yes"?>
<Relationships xmlns="http://schemas.openxmlformats.org/package/2006/relationships"><Relationship Id="rId2" Type="http://schemas.openxmlformats.org/officeDocument/2006/relationships/image" Target="../media/image176.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370.xml.rels><?xml version="1.0" encoding="UTF-8" standalone="yes"?>
<Relationships xmlns="http://schemas.openxmlformats.org/package/2006/relationships"><Relationship Id="rId2" Type="http://schemas.openxmlformats.org/officeDocument/2006/relationships/image" Target="../media/image128.jpeg" /><Relationship Id="rId1" Type="http://schemas.openxmlformats.org/officeDocument/2006/relationships/slideLayout" Target="../slideLayouts/slideLayout2.xml" /></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2.xml.rels><?xml version="1.0" encoding="UTF-8" standalone="yes"?>
<Relationships xmlns="http://schemas.openxmlformats.org/package/2006/relationships"><Relationship Id="rId2" Type="http://schemas.openxmlformats.org/officeDocument/2006/relationships/image" Target="../media/image195.png" /><Relationship Id="rId1" Type="http://schemas.openxmlformats.org/officeDocument/2006/relationships/slideLayout" Target="../slideLayouts/slideLayout2.xml" /></Relationships>
</file>

<file path=ppt/slides/_rels/slide373.xml.rels><?xml version="1.0" encoding="UTF-8" standalone="yes"?>
<Relationships xmlns="http://schemas.openxmlformats.org/package/2006/relationships"><Relationship Id="rId2" Type="http://schemas.openxmlformats.org/officeDocument/2006/relationships/image" Target="../media/image196.jpeg" /><Relationship Id="rId1" Type="http://schemas.openxmlformats.org/officeDocument/2006/relationships/slideLayout" Target="../slideLayouts/slideLayout2.xml" /></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5.xml.rels><?xml version="1.0" encoding="UTF-8" standalone="yes"?>
<Relationships xmlns="http://schemas.openxmlformats.org/package/2006/relationships"><Relationship Id="rId2" Type="http://schemas.openxmlformats.org/officeDocument/2006/relationships/image" Target="../media/image197.jpeg" /><Relationship Id="rId1" Type="http://schemas.openxmlformats.org/officeDocument/2006/relationships/slideLayout" Target="../slideLayouts/slideLayout2.xml" /></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378.xml.rels><?xml version="1.0" encoding="UTF-8" standalone="yes"?>
<Relationships xmlns="http://schemas.openxmlformats.org/package/2006/relationships"><Relationship Id="rId2" Type="http://schemas.openxmlformats.org/officeDocument/2006/relationships/image" Target="../media/image198.jpeg" /><Relationship Id="rId1" Type="http://schemas.openxmlformats.org/officeDocument/2006/relationships/slideLayout" Target="../slideLayouts/slideLayout4.xml" /></Relationships>
</file>

<file path=ppt/slides/_rels/slide379.xml.rels><?xml version="1.0" encoding="UTF-8" standalone="yes"?>
<Relationships xmlns="http://schemas.openxmlformats.org/package/2006/relationships"><Relationship Id="rId3" Type="http://schemas.openxmlformats.org/officeDocument/2006/relationships/image" Target="../media/image199.jpeg" /><Relationship Id="rId2" Type="http://schemas.openxmlformats.org/officeDocument/2006/relationships/image" Target="../media/image177.jpeg" /><Relationship Id="rId1" Type="http://schemas.openxmlformats.org/officeDocument/2006/relationships/slideLayout" Target="../slideLayouts/slideLayout4.xml" /><Relationship Id="rId4" Type="http://schemas.openxmlformats.org/officeDocument/2006/relationships/image" Target="../media/image200.jpeg" /></Relationships>
</file>

<file path=ppt/slides/_rels/slide38.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380.xml.rels><?xml version="1.0" encoding="UTF-8" standalone="yes"?>
<Relationships xmlns="http://schemas.openxmlformats.org/package/2006/relationships"><Relationship Id="rId3" Type="http://schemas.openxmlformats.org/officeDocument/2006/relationships/image" Target="../media/image1730.png" /><Relationship Id="rId2" Type="http://schemas.openxmlformats.org/officeDocument/2006/relationships/customXml" Target="../ink/ink23.xml" /><Relationship Id="rId1" Type="http://schemas.openxmlformats.org/officeDocument/2006/relationships/slideLayout" Target="../slideLayouts/slideLayout4.xml" /></Relationships>
</file>

<file path=ppt/slides/_rels/slide381.xml.rels><?xml version="1.0" encoding="UTF-8" standalone="yes"?>
<Relationships xmlns="http://schemas.openxmlformats.org/package/2006/relationships"><Relationship Id="rId2" Type="http://schemas.openxmlformats.org/officeDocument/2006/relationships/image" Target="../media/image201.png" /><Relationship Id="rId1" Type="http://schemas.openxmlformats.org/officeDocument/2006/relationships/slideLayout" Target="../slideLayouts/slideLayout4.xml" /></Relationships>
</file>

<file path=ppt/slides/_rels/slide382.xml.rels><?xml version="1.0" encoding="UTF-8" standalone="yes"?>
<Relationships xmlns="http://schemas.openxmlformats.org/package/2006/relationships"><Relationship Id="rId2" Type="http://schemas.openxmlformats.org/officeDocument/2006/relationships/image" Target="../media/image202.jpeg" /><Relationship Id="rId1" Type="http://schemas.openxmlformats.org/officeDocument/2006/relationships/slideLayout" Target="../slideLayouts/slideLayout4.xml" /></Relationships>
</file>

<file path=ppt/slides/_rels/slide383.xml.rels><?xml version="1.0" encoding="UTF-8" standalone="yes"?>
<Relationships xmlns="http://schemas.openxmlformats.org/package/2006/relationships"><Relationship Id="rId2" Type="http://schemas.openxmlformats.org/officeDocument/2006/relationships/image" Target="../media/image175.jpeg" /><Relationship Id="rId1" Type="http://schemas.openxmlformats.org/officeDocument/2006/relationships/slideLayout" Target="../slideLayouts/slideLayout4.xml" /></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86.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4.xml" /></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88.xml.rels><?xml version="1.0" encoding="UTF-8" standalone="yes"?>
<Relationships xmlns="http://schemas.openxmlformats.org/package/2006/relationships"><Relationship Id="rId2" Type="http://schemas.openxmlformats.org/officeDocument/2006/relationships/image" Target="../media/image168.png" /><Relationship Id="rId1" Type="http://schemas.openxmlformats.org/officeDocument/2006/relationships/slideLayout" Target="../slideLayouts/slideLayout1.xml" /></Relationships>
</file>

<file path=ppt/slides/_rels/slide389.xml.rels><?xml version="1.0" encoding="UTF-8" standalone="yes"?>
<Relationships xmlns="http://schemas.openxmlformats.org/package/2006/relationships"><Relationship Id="rId2" Type="http://schemas.openxmlformats.org/officeDocument/2006/relationships/image" Target="../media/image203.jpe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390.xml.rels><?xml version="1.0" encoding="UTF-8" standalone="yes"?>
<Relationships xmlns="http://schemas.openxmlformats.org/package/2006/relationships"><Relationship Id="rId2" Type="http://schemas.openxmlformats.org/officeDocument/2006/relationships/image" Target="../media/image141.jpeg" /><Relationship Id="rId1" Type="http://schemas.openxmlformats.org/officeDocument/2006/relationships/slideLayout" Target="../slideLayouts/slideLayout7.xml" /></Relationships>
</file>

<file path=ppt/slides/_rels/slide391.xml.rels><?xml version="1.0" encoding="UTF-8" standalone="yes"?>
<Relationships xmlns="http://schemas.openxmlformats.org/package/2006/relationships"><Relationship Id="rId2" Type="http://schemas.openxmlformats.org/officeDocument/2006/relationships/image" Target="../media/image142.jpeg" /><Relationship Id="rId1" Type="http://schemas.openxmlformats.org/officeDocument/2006/relationships/slideLayout" Target="../slideLayouts/slideLayout7.xml" /></Relationships>
</file>

<file path=ppt/slides/_rels/slide392.xml.rels><?xml version="1.0" encoding="UTF-8" standalone="yes"?>
<Relationships xmlns="http://schemas.openxmlformats.org/package/2006/relationships"><Relationship Id="rId2" Type="http://schemas.openxmlformats.org/officeDocument/2006/relationships/image" Target="../media/image204.jpeg" /><Relationship Id="rId1" Type="http://schemas.openxmlformats.org/officeDocument/2006/relationships/slideLayout" Target="../slideLayouts/slideLayout7.xml" /></Relationships>
</file>

<file path=ppt/slides/_rels/slide393.xml.rels><?xml version="1.0" encoding="UTF-8" standalone="yes"?>
<Relationships xmlns="http://schemas.openxmlformats.org/package/2006/relationships"><Relationship Id="rId2" Type="http://schemas.openxmlformats.org/officeDocument/2006/relationships/image" Target="../media/image205.png" /><Relationship Id="rId1" Type="http://schemas.openxmlformats.org/officeDocument/2006/relationships/slideLayout" Target="../slideLayouts/slideLayout7.xml" /></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5.xml.rels><?xml version="1.0" encoding="UTF-8" standalone="yes"?>
<Relationships xmlns="http://schemas.openxmlformats.org/package/2006/relationships"><Relationship Id="rId2" Type="http://schemas.openxmlformats.org/officeDocument/2006/relationships/image" Target="../media/image206.jpeg" /><Relationship Id="rId1" Type="http://schemas.openxmlformats.org/officeDocument/2006/relationships/slideLayout" Target="../slideLayouts/slideLayout7.xml" /></Relationships>
</file>

<file path=ppt/slides/_rels/slide396.xml.rels><?xml version="1.0" encoding="UTF-8" standalone="yes"?>
<Relationships xmlns="http://schemas.openxmlformats.org/package/2006/relationships"><Relationship Id="rId2" Type="http://schemas.openxmlformats.org/officeDocument/2006/relationships/image" Target="../media/image131.jpeg" /><Relationship Id="rId1" Type="http://schemas.openxmlformats.org/officeDocument/2006/relationships/slideLayout" Target="../slideLayouts/slideLayout7.xml" /></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98.xml.rels><?xml version="1.0" encoding="UTF-8" standalone="yes"?>
<Relationships xmlns="http://schemas.openxmlformats.org/package/2006/relationships"><Relationship Id="rId2" Type="http://schemas.openxmlformats.org/officeDocument/2006/relationships/image" Target="../media/image207.png" /><Relationship Id="rId1" Type="http://schemas.openxmlformats.org/officeDocument/2006/relationships/slideLayout" Target="../slideLayouts/slideLayout7.xml" /></Relationships>
</file>

<file path=ppt/slides/_rels/slide399.xml.rels><?xml version="1.0" encoding="UTF-8" standalone="yes"?>
<Relationships xmlns="http://schemas.openxmlformats.org/package/2006/relationships"><Relationship Id="rId2" Type="http://schemas.openxmlformats.org/officeDocument/2006/relationships/image" Target="../media/image168.png"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1.xml.rels><?xml version="1.0" encoding="UTF-8" standalone="yes"?>
<Relationships xmlns="http://schemas.openxmlformats.org/package/2006/relationships"><Relationship Id="rId2" Type="http://schemas.openxmlformats.org/officeDocument/2006/relationships/image" Target="../media/image203.jpeg" /><Relationship Id="rId1" Type="http://schemas.openxmlformats.org/officeDocument/2006/relationships/slideLayout" Target="../slideLayouts/slideLayout2.xml" /></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5.xml.rels><?xml version="1.0" encoding="UTF-8" standalone="yes"?>
<Relationships xmlns="http://schemas.openxmlformats.org/package/2006/relationships"><Relationship Id="rId2" Type="http://schemas.openxmlformats.org/officeDocument/2006/relationships/image" Target="../media/image208.jpeg" /><Relationship Id="rId1" Type="http://schemas.openxmlformats.org/officeDocument/2006/relationships/slideLayout" Target="../slideLayouts/slideLayout2.xml" /></Relationships>
</file>

<file path=ppt/slides/_rels/slide406.xml.rels><?xml version="1.0" encoding="UTF-8" standalone="yes"?>
<Relationships xmlns="http://schemas.openxmlformats.org/package/2006/relationships"><Relationship Id="rId2" Type="http://schemas.openxmlformats.org/officeDocument/2006/relationships/image" Target="../media/image178.jpeg" /><Relationship Id="rId1" Type="http://schemas.openxmlformats.org/officeDocument/2006/relationships/slideLayout" Target="../slideLayouts/slideLayout2.xml" /></Relationships>
</file>

<file path=ppt/slides/_rels/slide407.xml.rels><?xml version="1.0" encoding="UTF-8" standalone="yes"?>
<Relationships xmlns="http://schemas.openxmlformats.org/package/2006/relationships"><Relationship Id="rId2" Type="http://schemas.openxmlformats.org/officeDocument/2006/relationships/image" Target="../media/image113.png" /><Relationship Id="rId1" Type="http://schemas.openxmlformats.org/officeDocument/2006/relationships/slideLayout" Target="../slideLayouts/slideLayout2.xml" /></Relationships>
</file>

<file path=ppt/slides/_rels/slide408.xml.rels><?xml version="1.0" encoding="UTF-8" standalone="yes"?>
<Relationships xmlns="http://schemas.openxmlformats.org/package/2006/relationships"><Relationship Id="rId2" Type="http://schemas.openxmlformats.org/officeDocument/2006/relationships/image" Target="../media/image209.jpeg" /><Relationship Id="rId1" Type="http://schemas.openxmlformats.org/officeDocument/2006/relationships/slideLayout" Target="../slideLayouts/slideLayout2.xml" /></Relationships>
</file>

<file path=ppt/slides/_rels/slide409.xml.rels><?xml version="1.0" encoding="UTF-8" standalone="yes"?>
<Relationships xmlns="http://schemas.openxmlformats.org/package/2006/relationships"><Relationship Id="rId2" Type="http://schemas.openxmlformats.org/officeDocument/2006/relationships/image" Target="../media/image210.jpe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410.xml.rels><?xml version="1.0" encoding="UTF-8" standalone="yes"?>
<Relationships xmlns="http://schemas.openxmlformats.org/package/2006/relationships"><Relationship Id="rId2" Type="http://schemas.openxmlformats.org/officeDocument/2006/relationships/image" Target="../media/image111.jpeg" /><Relationship Id="rId1" Type="http://schemas.openxmlformats.org/officeDocument/2006/relationships/slideLayout" Target="../slideLayouts/slideLayout2.xml" /></Relationships>
</file>

<file path=ppt/slides/_rels/slide411.xml.rels><?xml version="1.0" encoding="UTF-8" standalone="yes"?>
<Relationships xmlns="http://schemas.openxmlformats.org/package/2006/relationships"><Relationship Id="rId2" Type="http://schemas.openxmlformats.org/officeDocument/2006/relationships/image" Target="../media/image168.png" /><Relationship Id="rId1" Type="http://schemas.openxmlformats.org/officeDocument/2006/relationships/slideLayout" Target="../slideLayouts/slideLayout2.xml" /></Relationships>
</file>

<file path=ppt/slides/_rels/slide412.xml.rels><?xml version="1.0" encoding="UTF-8" standalone="yes"?>
<Relationships xmlns="http://schemas.openxmlformats.org/package/2006/relationships"><Relationship Id="rId2" Type="http://schemas.openxmlformats.org/officeDocument/2006/relationships/image" Target="../media/image163.jpeg" /><Relationship Id="rId1" Type="http://schemas.openxmlformats.org/officeDocument/2006/relationships/slideLayout" Target="../slideLayouts/slideLayout2.xml" /></Relationships>
</file>

<file path=ppt/slides/_rels/slide413.xml.rels><?xml version="1.0" encoding="UTF-8" standalone="yes"?>
<Relationships xmlns="http://schemas.openxmlformats.org/package/2006/relationships"><Relationship Id="rId2" Type="http://schemas.openxmlformats.org/officeDocument/2006/relationships/image" Target="../media/image211.jpeg" /><Relationship Id="rId1" Type="http://schemas.openxmlformats.org/officeDocument/2006/relationships/slideLayout" Target="../slideLayouts/slideLayout2.xml" /></Relationships>
</file>

<file path=ppt/slides/_rels/slide414.xml.rels><?xml version="1.0" encoding="UTF-8" standalone="yes"?>
<Relationships xmlns="http://schemas.openxmlformats.org/package/2006/relationships"><Relationship Id="rId2" Type="http://schemas.openxmlformats.org/officeDocument/2006/relationships/image" Target="../media/image180.jpeg" /><Relationship Id="rId1" Type="http://schemas.openxmlformats.org/officeDocument/2006/relationships/slideLayout" Target="../slideLayouts/slideLayout2.xml" /></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7.xml.rels><?xml version="1.0" encoding="UTF-8" standalone="yes"?>
<Relationships xmlns="http://schemas.openxmlformats.org/package/2006/relationships"><Relationship Id="rId2" Type="http://schemas.openxmlformats.org/officeDocument/2006/relationships/image" Target="../media/image212.jpeg" /><Relationship Id="rId1" Type="http://schemas.openxmlformats.org/officeDocument/2006/relationships/slideLayout" Target="../slideLayouts/slideLayout2.xml" /></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9.xml.rels><?xml version="1.0" encoding="UTF-8" standalone="yes"?>
<Relationships xmlns="http://schemas.openxmlformats.org/package/2006/relationships"><Relationship Id="rId2" Type="http://schemas.openxmlformats.org/officeDocument/2006/relationships/image" Target="../media/image213.jpe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1.xml.rels><?xml version="1.0" encoding="UTF-8" standalone="yes"?>
<Relationships xmlns="http://schemas.openxmlformats.org/package/2006/relationships"><Relationship Id="rId2" Type="http://schemas.openxmlformats.org/officeDocument/2006/relationships/image" Target="../media/image168.png" /><Relationship Id="rId1" Type="http://schemas.openxmlformats.org/officeDocument/2006/relationships/slideLayout" Target="../slideLayouts/slideLayout2.xml" /></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3.xml.rels><?xml version="1.0" encoding="UTF-8" standalone="yes"?>
<Relationships xmlns="http://schemas.openxmlformats.org/package/2006/relationships"><Relationship Id="rId2" Type="http://schemas.openxmlformats.org/officeDocument/2006/relationships/image" Target="../media/image214.jpeg" /><Relationship Id="rId1" Type="http://schemas.openxmlformats.org/officeDocument/2006/relationships/slideLayout" Target="../slideLayouts/slideLayout2.xml" /></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5.xml.rels><?xml version="1.0" encoding="UTF-8" standalone="yes"?>
<Relationships xmlns="http://schemas.openxmlformats.org/package/2006/relationships"><Relationship Id="rId2" Type="http://schemas.openxmlformats.org/officeDocument/2006/relationships/image" Target="../media/image215.jpeg" /><Relationship Id="rId1" Type="http://schemas.openxmlformats.org/officeDocument/2006/relationships/slideLayout" Target="../slideLayouts/slideLayout2.xml" /></Relationships>
</file>

<file path=ppt/slides/_rels/slide426.xml.rels><?xml version="1.0" encoding="UTF-8" standalone="yes"?>
<Relationships xmlns="http://schemas.openxmlformats.org/package/2006/relationships"><Relationship Id="rId2" Type="http://schemas.openxmlformats.org/officeDocument/2006/relationships/image" Target="../media/image216.png" /><Relationship Id="rId1" Type="http://schemas.openxmlformats.org/officeDocument/2006/relationships/slideLayout" Target="../slideLayouts/slideLayout2.xml" /></Relationships>
</file>

<file path=ppt/slides/_rels/slide427.xml.rels><?xml version="1.0" encoding="UTF-8" standalone="yes"?>
<Relationships xmlns="http://schemas.openxmlformats.org/package/2006/relationships"><Relationship Id="rId2" Type="http://schemas.openxmlformats.org/officeDocument/2006/relationships/image" Target="../media/image217.jpeg" /><Relationship Id="rId1" Type="http://schemas.openxmlformats.org/officeDocument/2006/relationships/slideLayout" Target="../slideLayouts/slideLayout2.xml" /></Relationships>
</file>

<file path=ppt/slides/_rels/slide428.xml.rels><?xml version="1.0" encoding="UTF-8" standalone="yes"?>
<Relationships xmlns="http://schemas.openxmlformats.org/package/2006/relationships"><Relationship Id="rId2" Type="http://schemas.openxmlformats.org/officeDocument/2006/relationships/image" Target="../media/image166.png" /><Relationship Id="rId1" Type="http://schemas.openxmlformats.org/officeDocument/2006/relationships/slideLayout" Target="../slideLayouts/slideLayout2.xml" /></Relationships>
</file>

<file path=ppt/slides/_rels/slide429.xml.rels><?xml version="1.0" encoding="UTF-8" standalone="yes"?>
<Relationships xmlns="http://schemas.openxmlformats.org/package/2006/relationships"><Relationship Id="rId2" Type="http://schemas.openxmlformats.org/officeDocument/2006/relationships/image" Target="../media/image218.jpe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430.xml.rels><?xml version="1.0" encoding="UTF-8" standalone="yes"?>
<Relationships xmlns="http://schemas.openxmlformats.org/package/2006/relationships"><Relationship Id="rId2" Type="http://schemas.openxmlformats.org/officeDocument/2006/relationships/image" Target="../media/image112.jpeg" /><Relationship Id="rId1" Type="http://schemas.openxmlformats.org/officeDocument/2006/relationships/slideLayout" Target="../slideLayouts/slideLayout2.xml" /></Relationships>
</file>

<file path=ppt/slides/_rels/slide431.xml.rels><?xml version="1.0" encoding="UTF-8" standalone="yes"?>
<Relationships xmlns="http://schemas.openxmlformats.org/package/2006/relationships"><Relationship Id="rId2" Type="http://schemas.openxmlformats.org/officeDocument/2006/relationships/image" Target="../media/image168.png" /><Relationship Id="rId1" Type="http://schemas.openxmlformats.org/officeDocument/2006/relationships/slideLayout" Target="../slideLayouts/slideLayout1.xml" /></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4.xml.rels><?xml version="1.0" encoding="UTF-8" standalone="yes"?>
<Relationships xmlns="http://schemas.openxmlformats.org/package/2006/relationships"><Relationship Id="rId3" Type="http://schemas.openxmlformats.org/officeDocument/2006/relationships/image" Target="../media/image185.jpeg" /><Relationship Id="rId2" Type="http://schemas.openxmlformats.org/officeDocument/2006/relationships/image" Target="../media/image184.jpeg" /><Relationship Id="rId1" Type="http://schemas.openxmlformats.org/officeDocument/2006/relationships/slideLayout" Target="../slideLayouts/slideLayout2.xml" /></Relationships>
</file>

<file path=ppt/slides/_rels/slide435.xml.rels><?xml version="1.0" encoding="UTF-8" standalone="yes"?>
<Relationships xmlns="http://schemas.openxmlformats.org/package/2006/relationships"><Relationship Id="rId2" Type="http://schemas.openxmlformats.org/officeDocument/2006/relationships/image" Target="../media/image219.jpeg" /><Relationship Id="rId1" Type="http://schemas.openxmlformats.org/officeDocument/2006/relationships/slideLayout" Target="../slideLayouts/slideLayout2.xml" /></Relationships>
</file>

<file path=ppt/slides/_rels/slide436.xml.rels><?xml version="1.0" encoding="UTF-8" standalone="yes"?>
<Relationships xmlns="http://schemas.openxmlformats.org/package/2006/relationships"><Relationship Id="rId2" Type="http://schemas.openxmlformats.org/officeDocument/2006/relationships/image" Target="../media/image220.jpeg" /><Relationship Id="rId1" Type="http://schemas.openxmlformats.org/officeDocument/2006/relationships/slideLayout" Target="../slideLayouts/slideLayout2.xml" /></Relationships>
</file>

<file path=ppt/slides/_rels/slide437.xml.rels><?xml version="1.0" encoding="UTF-8" standalone="yes"?>
<Relationships xmlns="http://schemas.openxmlformats.org/package/2006/relationships"><Relationship Id="rId2" Type="http://schemas.openxmlformats.org/officeDocument/2006/relationships/image" Target="../media/image221.jpeg" /><Relationship Id="rId1" Type="http://schemas.openxmlformats.org/officeDocument/2006/relationships/slideLayout" Target="../slideLayouts/slideLayout2.xml" /></Relationships>
</file>

<file path=ppt/slides/_rels/slide438.xml.rels><?xml version="1.0" encoding="UTF-8" standalone="yes"?>
<Relationships xmlns="http://schemas.openxmlformats.org/package/2006/relationships"><Relationship Id="rId2" Type="http://schemas.openxmlformats.org/officeDocument/2006/relationships/image" Target="../media/image222.jpeg" /><Relationship Id="rId1" Type="http://schemas.openxmlformats.org/officeDocument/2006/relationships/slideLayout" Target="../slideLayouts/slideLayout2.xml" /></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440.xml.rels><?xml version="1.0" encoding="UTF-8" standalone="yes"?>
<Relationships xmlns="http://schemas.openxmlformats.org/package/2006/relationships"><Relationship Id="rId3" Type="http://schemas.openxmlformats.org/officeDocument/2006/relationships/image" Target="../media/image187.jpeg" /><Relationship Id="rId2" Type="http://schemas.openxmlformats.org/officeDocument/2006/relationships/image" Target="../media/image186.jpeg" /><Relationship Id="rId1" Type="http://schemas.openxmlformats.org/officeDocument/2006/relationships/slideLayout" Target="../slideLayouts/slideLayout2.xml" /></Relationships>
</file>

<file path=ppt/slides/_rels/slide441.xml.rels><?xml version="1.0" encoding="UTF-8" standalone="yes"?>
<Relationships xmlns="http://schemas.openxmlformats.org/package/2006/relationships"><Relationship Id="rId2" Type="http://schemas.openxmlformats.org/officeDocument/2006/relationships/image" Target="../media/image188.jpeg" /><Relationship Id="rId1" Type="http://schemas.openxmlformats.org/officeDocument/2006/relationships/slideLayout" Target="../slideLayouts/slideLayout2.xml" /></Relationships>
</file>

<file path=ppt/slides/_rels/slide442.xml.rels><?xml version="1.0" encoding="UTF-8" standalone="yes"?>
<Relationships xmlns="http://schemas.openxmlformats.org/package/2006/relationships"><Relationship Id="rId2" Type="http://schemas.openxmlformats.org/officeDocument/2006/relationships/image" Target="../media/image223.jpeg" /><Relationship Id="rId1" Type="http://schemas.openxmlformats.org/officeDocument/2006/relationships/slideLayout" Target="../slideLayouts/slideLayout2.xml" /></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6.xml.rels><?xml version="1.0" encoding="UTF-8" standalone="yes"?>
<Relationships xmlns="http://schemas.openxmlformats.org/package/2006/relationships"><Relationship Id="rId2" Type="http://schemas.openxmlformats.org/officeDocument/2006/relationships/image" Target="../media/image224.jpeg" /><Relationship Id="rId1" Type="http://schemas.openxmlformats.org/officeDocument/2006/relationships/slideLayout" Target="../slideLayouts/slideLayout7.xml" /></Relationships>
</file>

<file path=ppt/slides/_rels/slide447.xml.rels><?xml version="1.0" encoding="UTF-8" standalone="yes"?>
<Relationships xmlns="http://schemas.openxmlformats.org/package/2006/relationships"><Relationship Id="rId2" Type="http://schemas.openxmlformats.org/officeDocument/2006/relationships/image" Target="../media/image225.png" /><Relationship Id="rId1" Type="http://schemas.openxmlformats.org/officeDocument/2006/relationships/slideLayout" Target="../slideLayouts/slideLayout2.xml" /></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9.xml.rels><?xml version="1.0" encoding="UTF-8" standalone="yes"?>
<Relationships xmlns="http://schemas.openxmlformats.org/package/2006/relationships"><Relationship Id="rId2" Type="http://schemas.openxmlformats.org/officeDocument/2006/relationships/image" Target="../media/image226.jpe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450.xml.rels><?xml version="1.0" encoding="UTF-8" standalone="yes"?>
<Relationships xmlns="http://schemas.openxmlformats.org/package/2006/relationships"><Relationship Id="rId2" Type="http://schemas.openxmlformats.org/officeDocument/2006/relationships/image" Target="../media/image227.jpeg" /><Relationship Id="rId1" Type="http://schemas.openxmlformats.org/officeDocument/2006/relationships/slideLayout" Target="../slideLayouts/slideLayout2.xml" /></Relationships>
</file>

<file path=ppt/slides/_rels/slide451.xml.rels><?xml version="1.0" encoding="UTF-8" standalone="yes"?>
<Relationships xmlns="http://schemas.openxmlformats.org/package/2006/relationships"><Relationship Id="rId2" Type="http://schemas.openxmlformats.org/officeDocument/2006/relationships/image" Target="../media/image131.jpeg" /><Relationship Id="rId1" Type="http://schemas.openxmlformats.org/officeDocument/2006/relationships/slideLayout" Target="../slideLayouts/slideLayout2.xml" /></Relationships>
</file>

<file path=ppt/slides/_rels/slide452.xml.rels><?xml version="1.0" encoding="UTF-8" standalone="yes"?>
<Relationships xmlns="http://schemas.openxmlformats.org/package/2006/relationships"><Relationship Id="rId2" Type="http://schemas.openxmlformats.org/officeDocument/2006/relationships/image" Target="../media/image228.png" /><Relationship Id="rId1" Type="http://schemas.openxmlformats.org/officeDocument/2006/relationships/slideLayout" Target="../slideLayouts/slideLayout2.xml" /></Relationships>
</file>

<file path=ppt/slides/_rels/slide453.xml.rels><?xml version="1.0" encoding="UTF-8" standalone="yes"?>
<Relationships xmlns="http://schemas.openxmlformats.org/package/2006/relationships"><Relationship Id="rId3" Type="http://schemas.openxmlformats.org/officeDocument/2006/relationships/image" Target="../media/image230.jpeg" /><Relationship Id="rId2" Type="http://schemas.openxmlformats.org/officeDocument/2006/relationships/image" Target="../media/image229.png" /><Relationship Id="rId1" Type="http://schemas.openxmlformats.org/officeDocument/2006/relationships/slideLayout" Target="../slideLayouts/slideLayout2.xml" /></Relationships>
</file>

<file path=ppt/slides/_rels/slide454.xml.rels><?xml version="1.0" encoding="UTF-8" standalone="yes"?>
<Relationships xmlns="http://schemas.openxmlformats.org/package/2006/relationships"><Relationship Id="rId2" Type="http://schemas.openxmlformats.org/officeDocument/2006/relationships/image" Target="../media/image231.png" /><Relationship Id="rId1" Type="http://schemas.openxmlformats.org/officeDocument/2006/relationships/slideLayout" Target="../slideLayouts/slideLayout2.xml" /></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6.xml.rels><?xml version="1.0" encoding="UTF-8" standalone="yes"?>
<Relationships xmlns="http://schemas.openxmlformats.org/package/2006/relationships"><Relationship Id="rId2" Type="http://schemas.openxmlformats.org/officeDocument/2006/relationships/image" Target="../media/image232.jpeg" /><Relationship Id="rId1" Type="http://schemas.openxmlformats.org/officeDocument/2006/relationships/slideLayout" Target="../slideLayouts/slideLayout2.xml" /></Relationships>
</file>

<file path=ppt/slides/_rels/slide457.xml.rels><?xml version="1.0" encoding="UTF-8" standalone="yes"?>
<Relationships xmlns="http://schemas.openxmlformats.org/package/2006/relationships"><Relationship Id="rId2" Type="http://schemas.openxmlformats.org/officeDocument/2006/relationships/image" Target="../media/image233.jpeg" /><Relationship Id="rId1" Type="http://schemas.openxmlformats.org/officeDocument/2006/relationships/slideLayout" Target="../slideLayouts/slideLayout2.xml" /></Relationships>
</file>

<file path=ppt/slides/_rels/slide458.xml.rels><?xml version="1.0" encoding="UTF-8" standalone="yes"?>
<Relationships xmlns="http://schemas.openxmlformats.org/package/2006/relationships"><Relationship Id="rId2" Type="http://schemas.openxmlformats.org/officeDocument/2006/relationships/image" Target="../media/image234.jpeg" /><Relationship Id="rId1" Type="http://schemas.openxmlformats.org/officeDocument/2006/relationships/slideLayout" Target="../slideLayouts/slideLayout2.xml" /></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2.xml.rels><?xml version="1.0" encoding="UTF-8" standalone="yes"?>
<Relationships xmlns="http://schemas.openxmlformats.org/package/2006/relationships"><Relationship Id="rId2" Type="http://schemas.openxmlformats.org/officeDocument/2006/relationships/image" Target="../media/image235.jpeg" /><Relationship Id="rId1" Type="http://schemas.openxmlformats.org/officeDocument/2006/relationships/slideLayout" Target="../slideLayouts/slideLayout2.xml" /></Relationships>
</file>

<file path=ppt/slides/_rels/slide463.xml.rels><?xml version="1.0" encoding="UTF-8" standalone="yes"?>
<Relationships xmlns="http://schemas.openxmlformats.org/package/2006/relationships"><Relationship Id="rId2" Type="http://schemas.openxmlformats.org/officeDocument/2006/relationships/image" Target="../media/image236.jpeg" /><Relationship Id="rId1" Type="http://schemas.openxmlformats.org/officeDocument/2006/relationships/slideLayout" Target="../slideLayouts/slideLayout2.xml" /></Relationships>
</file>

<file path=ppt/slides/_rels/slide464.xml.rels><?xml version="1.0" encoding="UTF-8" standalone="yes"?>
<Relationships xmlns="http://schemas.openxmlformats.org/package/2006/relationships"><Relationship Id="rId2" Type="http://schemas.openxmlformats.org/officeDocument/2006/relationships/image" Target="../media/image237.jpeg" /><Relationship Id="rId1" Type="http://schemas.openxmlformats.org/officeDocument/2006/relationships/slideLayout" Target="../slideLayouts/slideLayout2.xml" /></Relationships>
</file>

<file path=ppt/slides/_rels/slide465.xml.rels><?xml version="1.0" encoding="UTF-8" standalone="yes"?>
<Relationships xmlns="http://schemas.openxmlformats.org/package/2006/relationships"><Relationship Id="rId2" Type="http://schemas.openxmlformats.org/officeDocument/2006/relationships/image" Target="../media/image238.jpeg" /><Relationship Id="rId1" Type="http://schemas.openxmlformats.org/officeDocument/2006/relationships/slideLayout" Target="../slideLayouts/slideLayout2.xml" /></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8.xml.rels><?xml version="1.0" encoding="UTF-8" standalone="yes"?>
<Relationships xmlns="http://schemas.openxmlformats.org/package/2006/relationships"><Relationship Id="rId2" Type="http://schemas.openxmlformats.org/officeDocument/2006/relationships/image" Target="../media/image239.jpeg" /><Relationship Id="rId1" Type="http://schemas.openxmlformats.org/officeDocument/2006/relationships/slideLayout" Target="../slideLayouts/slideLayout2.xml" /></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472.xml.rels><?xml version="1.0" encoding="UTF-8" standalone="yes"?>
<Relationships xmlns="http://schemas.openxmlformats.org/package/2006/relationships"><Relationship Id="rId3" Type="http://schemas.openxmlformats.org/officeDocument/2006/relationships/image" Target="../media/image241.jpeg" /><Relationship Id="rId2" Type="http://schemas.openxmlformats.org/officeDocument/2006/relationships/image" Target="../media/image240.jpeg" /><Relationship Id="rId1" Type="http://schemas.openxmlformats.org/officeDocument/2006/relationships/slideLayout" Target="../slideLayouts/slideLayout2.xml" /></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6.xml.rels><?xml version="1.0" encoding="UTF-8" standalone="yes"?>
<Relationships xmlns="http://schemas.openxmlformats.org/package/2006/relationships"><Relationship Id="rId2" Type="http://schemas.openxmlformats.org/officeDocument/2006/relationships/image" Target="../media/image224.jpeg" /><Relationship Id="rId1" Type="http://schemas.openxmlformats.org/officeDocument/2006/relationships/slideLayout" Target="../slideLayouts/slideLayout7.xml" /></Relationships>
</file>

<file path=ppt/slides/_rels/slide477.xml.rels><?xml version="1.0" encoding="UTF-8" standalone="yes"?>
<Relationships xmlns="http://schemas.openxmlformats.org/package/2006/relationships"><Relationship Id="rId2" Type="http://schemas.openxmlformats.org/officeDocument/2006/relationships/image" Target="../media/image225.png" /><Relationship Id="rId1" Type="http://schemas.openxmlformats.org/officeDocument/2006/relationships/slideLayout" Target="../slideLayouts/slideLayout2.xml" /></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9.xml.rels><?xml version="1.0" encoding="UTF-8" standalone="yes"?>
<Relationships xmlns="http://schemas.openxmlformats.org/package/2006/relationships"><Relationship Id="rId2" Type="http://schemas.openxmlformats.org/officeDocument/2006/relationships/image" Target="../media/image226.jpe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480.xml.rels><?xml version="1.0" encoding="UTF-8" standalone="yes"?>
<Relationships xmlns="http://schemas.openxmlformats.org/package/2006/relationships"><Relationship Id="rId2" Type="http://schemas.openxmlformats.org/officeDocument/2006/relationships/image" Target="../media/image227.jpeg" /><Relationship Id="rId1" Type="http://schemas.openxmlformats.org/officeDocument/2006/relationships/slideLayout" Target="../slideLayouts/slideLayout2.xml" /></Relationships>
</file>

<file path=ppt/slides/_rels/slide481.xml.rels><?xml version="1.0" encoding="UTF-8" standalone="yes"?>
<Relationships xmlns="http://schemas.openxmlformats.org/package/2006/relationships"><Relationship Id="rId2" Type="http://schemas.openxmlformats.org/officeDocument/2006/relationships/image" Target="../media/image131.jpeg" /><Relationship Id="rId1" Type="http://schemas.openxmlformats.org/officeDocument/2006/relationships/slideLayout" Target="../slideLayouts/slideLayout2.xml" /></Relationships>
</file>

<file path=ppt/slides/_rels/slide482.xml.rels><?xml version="1.0" encoding="UTF-8" standalone="yes"?>
<Relationships xmlns="http://schemas.openxmlformats.org/package/2006/relationships"><Relationship Id="rId2" Type="http://schemas.openxmlformats.org/officeDocument/2006/relationships/image" Target="../media/image228.png" /><Relationship Id="rId1" Type="http://schemas.openxmlformats.org/officeDocument/2006/relationships/slideLayout" Target="../slideLayouts/slideLayout2.xml" /></Relationships>
</file>

<file path=ppt/slides/_rels/slide483.xml.rels><?xml version="1.0" encoding="UTF-8" standalone="yes"?>
<Relationships xmlns="http://schemas.openxmlformats.org/package/2006/relationships"><Relationship Id="rId3" Type="http://schemas.openxmlformats.org/officeDocument/2006/relationships/image" Target="../media/image230.jpeg" /><Relationship Id="rId2" Type="http://schemas.openxmlformats.org/officeDocument/2006/relationships/image" Target="../media/image229.png" /><Relationship Id="rId1" Type="http://schemas.openxmlformats.org/officeDocument/2006/relationships/slideLayout" Target="../slideLayouts/slideLayout2.xml" /></Relationships>
</file>

<file path=ppt/slides/_rels/slide484.xml.rels><?xml version="1.0" encoding="UTF-8" standalone="yes"?>
<Relationships xmlns="http://schemas.openxmlformats.org/package/2006/relationships"><Relationship Id="rId2" Type="http://schemas.openxmlformats.org/officeDocument/2006/relationships/image" Target="../media/image231.png" /><Relationship Id="rId1" Type="http://schemas.openxmlformats.org/officeDocument/2006/relationships/slideLayout" Target="../slideLayouts/slideLayout2.xml" /></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6.xml.rels><?xml version="1.0" encoding="UTF-8" standalone="yes"?>
<Relationships xmlns="http://schemas.openxmlformats.org/package/2006/relationships"><Relationship Id="rId2" Type="http://schemas.openxmlformats.org/officeDocument/2006/relationships/image" Target="../media/image232.jpeg" /><Relationship Id="rId1" Type="http://schemas.openxmlformats.org/officeDocument/2006/relationships/slideLayout" Target="../slideLayouts/slideLayout2.xml" /></Relationships>
</file>

<file path=ppt/slides/_rels/slide487.xml.rels><?xml version="1.0" encoding="UTF-8" standalone="yes"?>
<Relationships xmlns="http://schemas.openxmlformats.org/package/2006/relationships"><Relationship Id="rId2" Type="http://schemas.openxmlformats.org/officeDocument/2006/relationships/image" Target="../media/image233.jpeg" /><Relationship Id="rId1" Type="http://schemas.openxmlformats.org/officeDocument/2006/relationships/slideLayout" Target="../slideLayouts/slideLayout2.xml" /></Relationships>
</file>

<file path=ppt/slides/_rels/slide488.xml.rels><?xml version="1.0" encoding="UTF-8" standalone="yes"?>
<Relationships xmlns="http://schemas.openxmlformats.org/package/2006/relationships"><Relationship Id="rId2" Type="http://schemas.openxmlformats.org/officeDocument/2006/relationships/image" Target="../media/image234.jpeg" /><Relationship Id="rId1" Type="http://schemas.openxmlformats.org/officeDocument/2006/relationships/slideLayout" Target="../slideLayouts/slideLayout2.xml" /></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2.xml.rels><?xml version="1.0" encoding="UTF-8" standalone="yes"?>
<Relationships xmlns="http://schemas.openxmlformats.org/package/2006/relationships"><Relationship Id="rId2" Type="http://schemas.openxmlformats.org/officeDocument/2006/relationships/image" Target="../media/image235.jpeg" /><Relationship Id="rId1" Type="http://schemas.openxmlformats.org/officeDocument/2006/relationships/slideLayout" Target="../slideLayouts/slideLayout2.xml" /></Relationships>
</file>

<file path=ppt/slides/_rels/slide493.xml.rels><?xml version="1.0" encoding="UTF-8" standalone="yes"?>
<Relationships xmlns="http://schemas.openxmlformats.org/package/2006/relationships"><Relationship Id="rId2" Type="http://schemas.openxmlformats.org/officeDocument/2006/relationships/image" Target="../media/image236.jpeg" /><Relationship Id="rId1" Type="http://schemas.openxmlformats.org/officeDocument/2006/relationships/slideLayout" Target="../slideLayouts/slideLayout2.xml" /></Relationships>
</file>

<file path=ppt/slides/_rels/slide494.xml.rels><?xml version="1.0" encoding="UTF-8" standalone="yes"?>
<Relationships xmlns="http://schemas.openxmlformats.org/package/2006/relationships"><Relationship Id="rId2" Type="http://schemas.openxmlformats.org/officeDocument/2006/relationships/image" Target="../media/image237.jpeg" /><Relationship Id="rId1" Type="http://schemas.openxmlformats.org/officeDocument/2006/relationships/slideLayout" Target="../slideLayouts/slideLayout2.xml" /></Relationships>
</file>

<file path=ppt/slides/_rels/slide495.xml.rels><?xml version="1.0" encoding="UTF-8" standalone="yes"?>
<Relationships xmlns="http://schemas.openxmlformats.org/package/2006/relationships"><Relationship Id="rId2" Type="http://schemas.openxmlformats.org/officeDocument/2006/relationships/image" Target="../media/image238.jpeg" /><Relationship Id="rId1" Type="http://schemas.openxmlformats.org/officeDocument/2006/relationships/slideLayout" Target="../slideLayouts/slideLayout2.xml" /></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8.xml.rels><?xml version="1.0" encoding="UTF-8" standalone="yes"?>
<Relationships xmlns="http://schemas.openxmlformats.org/package/2006/relationships"><Relationship Id="rId2" Type="http://schemas.openxmlformats.org/officeDocument/2006/relationships/image" Target="../media/image239.jpeg" /><Relationship Id="rId1" Type="http://schemas.openxmlformats.org/officeDocument/2006/relationships/slideLayout" Target="../slideLayouts/slideLayout2.xml" /></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7.xml" /></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52.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7.xml" /></Relationships>
</file>

<file path=ppt/slides/_rels/slide54.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7.xml" /></Relationships>
</file>

<file path=ppt/slides/_rels/slide56.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4.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1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41.jp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8.xml" /></Relationships>
</file>

<file path=ppt/slides/_rels/slide62.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45.jp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8.xml" /></Relationships>
</file>

<file path=ppt/slides/_rels/slide66.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8.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9.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5.emf"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8.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9.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7.xml" /></Relationships>
</file>

<file path=ppt/slides/_rels/slide81.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7.xml" /></Relationships>
</file>

<file path=ppt/slides/_rels/slide82.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7.xml" /></Relationships>
</file>

<file path=ppt/slides/_rels/slide83.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7.xml" /></Relationships>
</file>

<file path=ppt/slides/_rels/slide84.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85.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7.xml" /></Relationships>
</file>

<file path=ppt/slides/_rels/slide86.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7.xml" /></Relationships>
</file>

<file path=ppt/slides/_rels/slide87.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7.xml" /></Relationships>
</file>

<file path=ppt/slides/_rels/slide88.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7.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9.xml.rels><?xml version="1.0" encoding="UTF-8" standalone="yes"?>
<Relationships xmlns="http://schemas.openxmlformats.org/package/2006/relationships"><Relationship Id="rId2" Type="http://schemas.openxmlformats.org/officeDocument/2006/relationships/image" Target="../media/image6.emf" /><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7.xml" /></Relationships>
</file>

<file path=ppt/slides/_rels/slide91.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7.xml" /></Relationships>
</file>

<file path=ppt/slides/_rels/slide92.xml.rels><?xml version="1.0" encoding="UTF-8" standalone="yes"?>
<Relationships xmlns="http://schemas.openxmlformats.org/package/2006/relationships"><Relationship Id="rId2" Type="http://schemas.openxmlformats.org/officeDocument/2006/relationships/image" Target="../media/image60.png" /><Relationship Id="rId1" Type="http://schemas.openxmlformats.org/officeDocument/2006/relationships/slideLayout" Target="../slideLayouts/slideLayout7.xml" /></Relationships>
</file>

<file path=ppt/slides/_rels/slide93.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7.xml" /></Relationships>
</file>

<file path=ppt/slides/_rels/slide94.xml.rels><?xml version="1.0" encoding="UTF-8" standalone="yes"?>
<Relationships xmlns="http://schemas.openxmlformats.org/package/2006/relationships"><Relationship Id="rId2" Type="http://schemas.openxmlformats.org/officeDocument/2006/relationships/image" Target="../media/image61.png" /><Relationship Id="rId1" Type="http://schemas.openxmlformats.org/officeDocument/2006/relationships/slideLayout" Target="../slideLayouts/slideLayout7.xml" /></Relationships>
</file>

<file path=ppt/slides/_rels/slide95.xml.rels><?xml version="1.0" encoding="UTF-8" standalone="yes"?>
<Relationships xmlns="http://schemas.openxmlformats.org/package/2006/relationships"><Relationship Id="rId2" Type="http://schemas.openxmlformats.org/officeDocument/2006/relationships/image" Target="../media/image62.png" /><Relationship Id="rId1" Type="http://schemas.openxmlformats.org/officeDocument/2006/relationships/slideLayout" Target="../slideLayouts/slideLayout7.xml" /></Relationships>
</file>

<file path=ppt/slides/_rels/slide96.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7.xml" /></Relationships>
</file>

<file path=ppt/slides/_rels/slide97.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7.xml" /></Relationships>
</file>

<file path=ppt/slides/_rels/slide98.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7.xml" /></Relationships>
</file>

<file path=ppt/slides/_rels/slide99.xml.rels><?xml version="1.0" encoding="UTF-8" standalone="yes"?>
<Relationships xmlns="http://schemas.openxmlformats.org/package/2006/relationships"><Relationship Id="rId2" Type="http://schemas.openxmlformats.org/officeDocument/2006/relationships/image" Target="../media/image63.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1.png"/>
          <p:cNvPicPr>
            <a:picLocks noChangeAspect="1"/>
          </p:cNvPicPr>
          <p:nvPr/>
        </p:nvPicPr>
        <p:blipFill>
          <a:blip r:embed="rId2"/>
          <a:stretch>
            <a:fillRect/>
          </a:stretch>
        </p:blipFill>
        <p:spPr>
          <a:xfrm>
            <a:off x="0" y="571480"/>
            <a:ext cx="9572660" cy="5448300"/>
          </a:xfrm>
          <a:prstGeom prst="rect">
            <a:avLst/>
          </a:prstGeom>
        </p:spPr>
      </p:pic>
      <p:sp>
        <p:nvSpPr>
          <p:cNvPr id="2" name="TextBox 1">
            <a:extLst>
              <a:ext uri="{FF2B5EF4-FFF2-40B4-BE49-F238E27FC236}">
                <a16:creationId xmlns:a16="http://schemas.microsoft.com/office/drawing/2014/main" id="{ABEB5022-7D8F-41D5-BA0F-87420846DB60}"/>
              </a:ext>
            </a:extLst>
          </p:cNvPr>
          <p:cNvSpPr txBox="1"/>
          <p:nvPr/>
        </p:nvSpPr>
        <p:spPr>
          <a:xfrm>
            <a:off x="2410066" y="5994132"/>
            <a:ext cx="4752528" cy="584775"/>
          </a:xfrm>
          <a:prstGeom prst="rect">
            <a:avLst/>
          </a:prstGeom>
          <a:noFill/>
        </p:spPr>
        <p:txBody>
          <a:bodyPr wrap="square" rtlCol="0">
            <a:spAutoFit/>
          </a:bodyPr>
          <a:lstStyle/>
          <a:p>
            <a:pPr algn="ctr"/>
            <a:r>
              <a:rPr lang="en-US" sz="3200" dirty="0"/>
              <a:t>Neurosurgery archives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FB0E133A-BB7B-1B69-E4CB-65FA77898528}"/>
              </a:ext>
            </a:extLst>
          </p:cNvPr>
          <p:cNvSpPr>
            <a:spLocks noGrp="1"/>
          </p:cNvSpPr>
          <p:nvPr>
            <p:ph idx="1"/>
          </p:nvPr>
        </p:nvSpPr>
        <p:spPr>
          <a:xfrm>
            <a:off x="0" y="1600200"/>
            <a:ext cx="9144000" cy="452596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1- Axial T1 MRI of the brain with contrast show lesion in the left cerebral hemisphere (I think it was parietal in the exam picture) with ring enhancement </a:t>
            </a:r>
          </a:p>
          <a:p>
            <a:pPr marL="0" indent="0">
              <a:buNone/>
            </a:pPr>
            <a:endParaRPr lang="en-US" dirty="0">
              <a:solidFill>
                <a:srgbClr val="FF0000"/>
              </a:solidFill>
            </a:endParaRPr>
          </a:p>
          <a:p>
            <a:pPr marL="0" indent="0">
              <a:buNone/>
            </a:pPr>
            <a:r>
              <a:rPr lang="en-US" dirty="0">
                <a:solidFill>
                  <a:srgbClr val="FF0000"/>
                </a:solidFill>
              </a:rPr>
              <a:t>2- </a:t>
            </a:r>
            <a:r>
              <a:rPr lang="pt-BR" dirty="0">
                <a:solidFill>
                  <a:srgbClr val="FF0000"/>
                </a:solidFill>
              </a:rPr>
              <a:t>Abscess, brain mets, GBM, and oligodendroglioma</a:t>
            </a:r>
            <a:endParaRPr lang="en-US" dirty="0">
              <a:solidFill>
                <a:srgbClr val="FF0000"/>
              </a:solidFill>
            </a:endParaRPr>
          </a:p>
          <a:p>
            <a:pPr marL="0" indent="0">
              <a:buNone/>
            </a:pPr>
            <a:endParaRPr lang="en-US" dirty="0">
              <a:solidFill>
                <a:srgbClr val="FF0000"/>
              </a:solidFill>
            </a:endParaRPr>
          </a:p>
          <a:p>
            <a:pPr marL="0" indent="0">
              <a:buNone/>
            </a:pPr>
            <a:r>
              <a:rPr lang="en-US" dirty="0">
                <a:solidFill>
                  <a:srgbClr val="FF0000"/>
                </a:solidFill>
              </a:rPr>
              <a:t>3- A form of aphasia caused by lesions in the inferior frontal gyrus of the</a:t>
            </a:r>
          </a:p>
          <a:p>
            <a:pPr marL="0" indent="0">
              <a:buNone/>
            </a:pPr>
            <a:r>
              <a:rPr lang="en-US" dirty="0">
                <a:solidFill>
                  <a:srgbClr val="FF0000"/>
                </a:solidFill>
              </a:rPr>
              <a:t>dominant hemisphere. Language production is greatly limited, resulting in</a:t>
            </a:r>
          </a:p>
          <a:p>
            <a:pPr marL="0" indent="0">
              <a:buNone/>
            </a:pPr>
            <a:r>
              <a:rPr lang="en-US" dirty="0">
                <a:solidFill>
                  <a:srgbClr val="FF0000"/>
                </a:solidFill>
              </a:rPr>
              <a:t>non fluent, telegraphic, and grammatically incorrect speech. The patient is</a:t>
            </a:r>
          </a:p>
          <a:p>
            <a:pPr marL="0" indent="0">
              <a:buNone/>
            </a:pPr>
            <a:r>
              <a:rPr lang="en-US" dirty="0">
                <a:solidFill>
                  <a:srgbClr val="FF0000"/>
                </a:solidFill>
              </a:rPr>
              <a:t>unable repeat after the examiner. Language comprehension, however, is</a:t>
            </a:r>
            <a:r>
              <a:rPr lang="en-GB" dirty="0">
                <a:solidFill>
                  <a:srgbClr val="FF0000"/>
                </a:solidFill>
              </a:rPr>
              <a:t> </a:t>
            </a:r>
            <a:r>
              <a:rPr lang="en-US" dirty="0">
                <a:solidFill>
                  <a:srgbClr val="FF0000"/>
                </a:solidFill>
              </a:rPr>
              <a:t>intact.</a:t>
            </a:r>
          </a:p>
          <a:p>
            <a:pPr marL="0" indent="0">
              <a:buNone/>
            </a:pPr>
            <a:endParaRPr lang="en-US" dirty="0">
              <a:solidFill>
                <a:srgbClr val="FF0000"/>
              </a:solidFill>
            </a:endParaRPr>
          </a:p>
          <a:p>
            <a:pPr marL="0" indent="0">
              <a:buNone/>
            </a:pPr>
            <a:r>
              <a:rPr lang="en-US" dirty="0">
                <a:solidFill>
                  <a:srgbClr val="FF0000"/>
                </a:solidFill>
              </a:rPr>
              <a:t>4- Vasogenic edema treated with glucocorticoid</a:t>
            </a:r>
            <a:endParaRPr lang="en-AE" dirty="0">
              <a:solidFill>
                <a:srgbClr val="FF0000"/>
              </a:solidFill>
            </a:endParaRPr>
          </a:p>
        </p:txBody>
      </p:sp>
      <p:sp>
        <p:nvSpPr>
          <p:cNvPr id="9" name="Title 1">
            <a:extLst>
              <a:ext uri="{FF2B5EF4-FFF2-40B4-BE49-F238E27FC236}">
                <a16:creationId xmlns:a16="http://schemas.microsoft.com/office/drawing/2014/main" id="{DF12D6F2-1F39-DBF4-CA75-E84B560AB3FB}"/>
              </a:ext>
            </a:extLst>
          </p:cNvPr>
          <p:cNvSpPr>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Answers</a:t>
            </a:r>
            <a:endParaRPr lang="en-AE" b="1" dirty="0"/>
          </a:p>
        </p:txBody>
      </p:sp>
    </p:spTree>
    <p:extLst>
      <p:ext uri="{BB962C8B-B14F-4D97-AF65-F5344CB8AC3E}">
        <p14:creationId xmlns:p14="http://schemas.microsoft.com/office/powerpoint/2010/main" val="8397313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Neurosurgery mini </a:t>
            </a:r>
            <a:r>
              <a:rPr lang="en-US" dirty="0" err="1"/>
              <a:t>osce</a:t>
            </a:r>
            <a:endParaRPr lang="en-US" dirty="0"/>
          </a:p>
        </p:txBody>
      </p:sp>
      <p:sp>
        <p:nvSpPr>
          <p:cNvPr id="3" name="Subtitle 2"/>
          <p:cNvSpPr>
            <a:spLocks noGrp="1"/>
          </p:cNvSpPr>
          <p:nvPr>
            <p:ph type="subTitle" idx="1"/>
          </p:nvPr>
        </p:nvSpPr>
        <p:spPr/>
        <p:txBody>
          <a:bodyPr/>
          <a:lstStyle/>
          <a:p>
            <a:r>
              <a:rPr lang="en-US" dirty="0"/>
              <a:t>30/11/2021</a:t>
            </a:r>
          </a:p>
          <a:p>
            <a:r>
              <a:rPr lang="en-US" dirty="0"/>
              <a:t>RAZAN TARAWNEH      ASMAA GHANEM</a:t>
            </a:r>
          </a:p>
        </p:txBody>
      </p:sp>
    </p:spTree>
    <p:extLst>
      <p:ext uri="{BB962C8B-B14F-4D97-AF65-F5344CB8AC3E}">
        <p14:creationId xmlns:p14="http://schemas.microsoft.com/office/powerpoint/2010/main" val="41094084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18043" y="2454857"/>
            <a:ext cx="3399182" cy="2606645"/>
          </a:xfrm>
          <a:prstGeom prst="rect">
            <a:avLst/>
          </a:prstGeom>
        </p:spPr>
      </p:pic>
      <p:sp>
        <p:nvSpPr>
          <p:cNvPr id="5" name="Rectangle 4"/>
          <p:cNvSpPr/>
          <p:nvPr/>
        </p:nvSpPr>
        <p:spPr>
          <a:xfrm>
            <a:off x="985962" y="2796959"/>
            <a:ext cx="4572000" cy="1753235"/>
          </a:xfrm>
          <a:prstGeom prst="rect">
            <a:avLst/>
          </a:prstGeom>
        </p:spPr>
        <p:txBody>
          <a:bodyPr>
            <a:spAutoFit/>
          </a:bodyPr>
          <a:lstStyle/>
          <a:p>
            <a:r>
              <a:rPr lang="en-US" sz="2700" dirty="0"/>
              <a:t>Q1:What is diagnosis ?</a:t>
            </a:r>
          </a:p>
          <a:p>
            <a:r>
              <a:rPr lang="en-US" sz="2700" dirty="0">
                <a:solidFill>
                  <a:srgbClr val="FF0000"/>
                </a:solidFill>
              </a:rPr>
              <a:t>Acute epidural hematoma </a:t>
            </a:r>
          </a:p>
          <a:p>
            <a:r>
              <a:rPr lang="en-US" sz="2700" dirty="0"/>
              <a:t>Definitive treatment? </a:t>
            </a:r>
          </a:p>
          <a:p>
            <a:r>
              <a:rPr lang="en-US" sz="2700" dirty="0">
                <a:solidFill>
                  <a:srgbClr val="FF0000"/>
                </a:solidFill>
              </a:rPr>
              <a:t>Craniotomy</a:t>
            </a:r>
            <a:r>
              <a:rPr lang="en-US" sz="2700" dirty="0"/>
              <a:t> </a:t>
            </a:r>
            <a:endParaRPr lang="ar-JO" sz="27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8650" y="2226469"/>
            <a:ext cx="3015035" cy="3263504"/>
          </a:xfrm>
        </p:spPr>
        <p:txBody>
          <a:bodyPr>
            <a:normAutofit fontScale="60000" lnSpcReduction="20000"/>
          </a:bodyPr>
          <a:lstStyle/>
          <a:p>
            <a:r>
              <a:rPr lang="en-US" dirty="0"/>
              <a:t>Q2: </a:t>
            </a:r>
          </a:p>
          <a:p>
            <a:r>
              <a:rPr lang="en-US" dirty="0"/>
              <a:t>A)what is the diagnosis</a:t>
            </a:r>
          </a:p>
          <a:p>
            <a:r>
              <a:rPr lang="en-US" dirty="0" err="1">
                <a:solidFill>
                  <a:srgbClr val="FF0000"/>
                </a:solidFill>
              </a:rPr>
              <a:t>hydrocephelus</a:t>
            </a:r>
            <a:endParaRPr lang="en-US" dirty="0">
              <a:solidFill>
                <a:srgbClr val="FF0000"/>
              </a:solidFill>
            </a:endParaRPr>
          </a:p>
          <a:p>
            <a:r>
              <a:rPr lang="en-US" dirty="0"/>
              <a:t>B)what are the types of it </a:t>
            </a:r>
          </a:p>
          <a:p>
            <a:r>
              <a:rPr lang="en-US" dirty="0">
                <a:solidFill>
                  <a:srgbClr val="FF0000"/>
                </a:solidFill>
              </a:rPr>
              <a:t>Communicating and </a:t>
            </a:r>
            <a:r>
              <a:rPr lang="en-US" dirty="0" err="1">
                <a:solidFill>
                  <a:srgbClr val="FF0000"/>
                </a:solidFill>
              </a:rPr>
              <a:t>obestructive</a:t>
            </a:r>
            <a:endParaRPr lang="en-US" dirty="0">
              <a:solidFill>
                <a:srgbClr val="FF0000"/>
              </a:solidFill>
            </a:endParaRPr>
          </a:p>
          <a:p>
            <a:r>
              <a:rPr lang="en-US" dirty="0"/>
              <a:t>C)what are the surgical procedures for it</a:t>
            </a:r>
          </a:p>
          <a:p>
            <a:r>
              <a:rPr lang="en-US" dirty="0">
                <a:solidFill>
                  <a:srgbClr val="FF0000"/>
                </a:solidFill>
              </a:rPr>
              <a:t>Endoscopic third </a:t>
            </a:r>
            <a:r>
              <a:rPr lang="en-US" dirty="0" err="1">
                <a:solidFill>
                  <a:srgbClr val="FF0000"/>
                </a:solidFill>
              </a:rPr>
              <a:t>ventriculostomy</a:t>
            </a:r>
            <a:r>
              <a:rPr lang="en-US" dirty="0">
                <a:solidFill>
                  <a:srgbClr val="FF0000"/>
                </a:solidFill>
              </a:rPr>
              <a:t> and shunt </a:t>
            </a:r>
          </a:p>
        </p:txBody>
      </p:sp>
      <p:pic>
        <p:nvPicPr>
          <p:cNvPr id="1026" name="Picture 2" descr="Non-communicatingprem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823" y="2058383"/>
            <a:ext cx="4700360" cy="29646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41024" y="2303994"/>
            <a:ext cx="4118279" cy="3263504"/>
          </a:xfrm>
        </p:spPr>
        <p:txBody>
          <a:bodyPr>
            <a:normAutofit fontScale="70000" lnSpcReduction="20000"/>
          </a:bodyPr>
          <a:lstStyle/>
          <a:p>
            <a:pPr lvl="1"/>
            <a:r>
              <a:rPr lang="en-US" b="1" dirty="0"/>
              <a:t>Q3: What is diagnosis  </a:t>
            </a:r>
            <a:r>
              <a:rPr lang="en-US" sz="2700" dirty="0"/>
              <a:t>?</a:t>
            </a:r>
          </a:p>
          <a:p>
            <a:pPr>
              <a:buNone/>
            </a:pPr>
            <a:r>
              <a:rPr lang="en-US" dirty="0">
                <a:solidFill>
                  <a:srgbClr val="0070C0"/>
                </a:solidFill>
              </a:rPr>
              <a:t>      </a:t>
            </a:r>
            <a:r>
              <a:rPr lang="en-US" b="1" dirty="0">
                <a:solidFill>
                  <a:srgbClr val="FF0000"/>
                </a:solidFill>
              </a:rPr>
              <a:t>left </a:t>
            </a:r>
            <a:r>
              <a:rPr lang="en-US" b="1" dirty="0" err="1">
                <a:solidFill>
                  <a:srgbClr val="FF0000"/>
                </a:solidFill>
              </a:rPr>
              <a:t>Fronto</a:t>
            </a:r>
            <a:r>
              <a:rPr lang="en-US" b="1" dirty="0">
                <a:solidFill>
                  <a:srgbClr val="FF0000"/>
                </a:solidFill>
              </a:rPr>
              <a:t>-</a:t>
            </a:r>
            <a:r>
              <a:rPr lang="en-US" b="1" dirty="0" err="1">
                <a:solidFill>
                  <a:srgbClr val="FF0000"/>
                </a:solidFill>
              </a:rPr>
              <a:t>Parietao</a:t>
            </a:r>
            <a:r>
              <a:rPr lang="en-US" b="1" dirty="0">
                <a:solidFill>
                  <a:srgbClr val="FF0000"/>
                </a:solidFill>
              </a:rPr>
              <a:t>-occipital</a:t>
            </a:r>
          </a:p>
          <a:p>
            <a:pPr>
              <a:buNone/>
            </a:pPr>
            <a:r>
              <a:rPr lang="en-US" b="1" dirty="0">
                <a:solidFill>
                  <a:srgbClr val="FF0000"/>
                </a:solidFill>
              </a:rPr>
              <a:t>      chronic Subdural Hematoma</a:t>
            </a:r>
          </a:p>
          <a:p>
            <a:pPr>
              <a:buNone/>
            </a:pPr>
            <a:endParaRPr lang="en-US" b="1" dirty="0">
              <a:solidFill>
                <a:srgbClr val="0070C0"/>
              </a:solidFill>
            </a:endParaRPr>
          </a:p>
          <a:p>
            <a:r>
              <a:rPr lang="en-US" b="1" dirty="0"/>
              <a:t>Definitive treatment ?</a:t>
            </a:r>
          </a:p>
          <a:p>
            <a:pPr>
              <a:buNone/>
            </a:pPr>
            <a:r>
              <a:rPr lang="en-US" sz="2400" b="1" dirty="0">
                <a:solidFill>
                  <a:schemeClr val="accent1"/>
                </a:solidFill>
              </a:rPr>
              <a:t> </a:t>
            </a:r>
            <a:r>
              <a:rPr lang="en-GB" sz="2400" dirty="0">
                <a:solidFill>
                  <a:srgbClr val="FF0000"/>
                </a:solidFill>
                <a:ea typeface="Times New Roman" panose="02020603050405020304"/>
                <a:cs typeface="Arial" panose="020B0604020202020204"/>
              </a:rPr>
              <a:t>burr hole</a:t>
            </a:r>
          </a:p>
          <a:p>
            <a:pPr>
              <a:buNone/>
            </a:pPr>
            <a:r>
              <a:rPr lang="en-GB" sz="2400" dirty="0">
                <a:cs typeface="Arial" panose="020B0604020202020204"/>
              </a:rPr>
              <a:t>Is there a midline shift?</a:t>
            </a:r>
          </a:p>
          <a:p>
            <a:pPr>
              <a:buNone/>
            </a:pPr>
            <a:r>
              <a:rPr lang="en-GB" sz="2400" dirty="0">
                <a:solidFill>
                  <a:srgbClr val="FF0000"/>
                </a:solidFill>
                <a:cs typeface="Arial" panose="020B0604020202020204"/>
              </a:rPr>
              <a:t>yes</a:t>
            </a:r>
            <a:endParaRPr lang="en-US" dirty="0">
              <a:solidFill>
                <a:schemeClr val="accent1"/>
              </a:solidFill>
            </a:endParaRPr>
          </a:p>
        </p:txBody>
      </p:sp>
      <p:pic>
        <p:nvPicPr>
          <p:cNvPr id="2054" name="Picture 6" descr="Chronic subdural hematoma (CSH) is still an important clinical problem.  Analysis of 700 consecutive pati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99410"/>
            <a:ext cx="3808696" cy="29450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8650" y="2226469"/>
            <a:ext cx="3987083" cy="3263504"/>
          </a:xfrm>
        </p:spPr>
        <p:txBody>
          <a:bodyPr>
            <a:normAutofit fontScale="60000" lnSpcReduction="20000"/>
          </a:bodyPr>
          <a:lstStyle/>
          <a:p>
            <a:r>
              <a:rPr lang="en-US" dirty="0"/>
              <a:t>Q4:</a:t>
            </a:r>
          </a:p>
          <a:p>
            <a:r>
              <a:rPr lang="en-US" dirty="0"/>
              <a:t>What is the name of the area that the tumor locate in?</a:t>
            </a:r>
          </a:p>
          <a:p>
            <a:r>
              <a:rPr lang="en-US" dirty="0" err="1">
                <a:solidFill>
                  <a:srgbClr val="FF0000"/>
                </a:solidFill>
              </a:rPr>
              <a:t>infratentorium</a:t>
            </a:r>
            <a:endParaRPr lang="en-US" dirty="0">
              <a:solidFill>
                <a:srgbClr val="FF0000"/>
              </a:solidFill>
            </a:endParaRPr>
          </a:p>
          <a:p>
            <a:r>
              <a:rPr lang="en-US" dirty="0"/>
              <a:t>Give 2 differentials </a:t>
            </a:r>
          </a:p>
          <a:p>
            <a:r>
              <a:rPr lang="en-US" dirty="0">
                <a:solidFill>
                  <a:srgbClr val="FF0000"/>
                </a:solidFill>
              </a:rPr>
              <a:t>Medulloblastoma and astrocytoma</a:t>
            </a:r>
          </a:p>
          <a:p>
            <a:r>
              <a:rPr lang="en-US" dirty="0"/>
              <a:t>What are the symptoms the patient suffer from?</a:t>
            </a:r>
          </a:p>
          <a:p>
            <a:r>
              <a:rPr lang="en-US" dirty="0">
                <a:solidFill>
                  <a:srgbClr val="FF0000"/>
                </a:solidFill>
              </a:rPr>
              <a:t>Headache , Papilledema , Nausea/vomiting</a:t>
            </a:r>
          </a:p>
        </p:txBody>
      </p:sp>
      <p:pic>
        <p:nvPicPr>
          <p:cNvPr id="3074" name="Picture 2" descr="Infratentorial Pediatric Brain Tumors - CHOP O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029" y="2465189"/>
            <a:ext cx="3805093" cy="2786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8650" y="2226469"/>
            <a:ext cx="3975155" cy="3263504"/>
          </a:xfrm>
        </p:spPr>
        <p:txBody>
          <a:bodyPr>
            <a:normAutofit fontScale="85000" lnSpcReduction="20000"/>
          </a:bodyPr>
          <a:lstStyle/>
          <a:p>
            <a:r>
              <a:rPr lang="en-US" dirty="0"/>
              <a:t>Q5:</a:t>
            </a:r>
          </a:p>
          <a:p>
            <a:r>
              <a:rPr lang="en-US" dirty="0"/>
              <a:t>What is the diagnosis?</a:t>
            </a:r>
          </a:p>
          <a:p>
            <a:r>
              <a:rPr lang="en-US" dirty="0">
                <a:solidFill>
                  <a:srgbClr val="FF0000"/>
                </a:solidFill>
              </a:rPr>
              <a:t>Burst fracture</a:t>
            </a:r>
          </a:p>
          <a:p>
            <a:r>
              <a:rPr lang="en-US" dirty="0"/>
              <a:t>At which level?</a:t>
            </a:r>
          </a:p>
          <a:p>
            <a:r>
              <a:rPr lang="en-US" dirty="0">
                <a:solidFill>
                  <a:srgbClr val="FF0000"/>
                </a:solidFill>
              </a:rPr>
              <a:t>L1</a:t>
            </a:r>
          </a:p>
          <a:p>
            <a:r>
              <a:rPr lang="en-US" dirty="0"/>
              <a:t>What is your management?</a:t>
            </a:r>
          </a:p>
          <a:p>
            <a:r>
              <a:rPr lang="en-US" dirty="0">
                <a:solidFill>
                  <a:srgbClr val="FF0000"/>
                </a:solidFill>
              </a:rPr>
              <a:t>Bed rest , surgery </a:t>
            </a:r>
          </a:p>
        </p:txBody>
      </p:sp>
      <p:pic>
        <p:nvPicPr>
          <p:cNvPr id="4098" name="Picture 2" descr="L1 Burst Fracture | Springer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234" y="2349051"/>
            <a:ext cx="3918007" cy="3018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8650" y="2226469"/>
            <a:ext cx="3969192" cy="3263504"/>
          </a:xfrm>
        </p:spPr>
        <p:txBody>
          <a:bodyPr>
            <a:normAutofit fontScale="65000" lnSpcReduction="20000"/>
          </a:bodyPr>
          <a:lstStyle/>
          <a:p>
            <a:r>
              <a:rPr lang="en-US" dirty="0"/>
              <a:t>Q6:</a:t>
            </a:r>
          </a:p>
          <a:p>
            <a:r>
              <a:rPr lang="en-US" dirty="0"/>
              <a:t>What is the diagnosis?</a:t>
            </a:r>
          </a:p>
          <a:p>
            <a:r>
              <a:rPr lang="en-US" dirty="0">
                <a:solidFill>
                  <a:srgbClr val="FF0000"/>
                </a:solidFill>
              </a:rPr>
              <a:t>Lumber disc herniation</a:t>
            </a:r>
          </a:p>
          <a:p>
            <a:r>
              <a:rPr lang="en-US" dirty="0"/>
              <a:t>What is your management?</a:t>
            </a:r>
          </a:p>
          <a:p>
            <a:r>
              <a:rPr lang="en-US" dirty="0">
                <a:solidFill>
                  <a:srgbClr val="FF0000"/>
                </a:solidFill>
              </a:rPr>
              <a:t>excision of the disc prolapse</a:t>
            </a:r>
          </a:p>
          <a:p>
            <a:r>
              <a:rPr lang="en-US" dirty="0"/>
              <a:t>If the patient had a </a:t>
            </a:r>
            <a:r>
              <a:rPr lang="en-US" dirty="0" err="1"/>
              <a:t>parasthesia</a:t>
            </a:r>
            <a:r>
              <a:rPr lang="en-US" dirty="0"/>
              <a:t> , urinary retention , stool incontinence what we call this syndrome? </a:t>
            </a:r>
            <a:r>
              <a:rPr lang="en-US" dirty="0">
                <a:solidFill>
                  <a:srgbClr val="FF0000"/>
                </a:solidFill>
              </a:rPr>
              <a:t>Cauda </a:t>
            </a:r>
            <a:r>
              <a:rPr lang="en-US" dirty="0" err="1">
                <a:solidFill>
                  <a:srgbClr val="FF0000"/>
                </a:solidFill>
              </a:rPr>
              <a:t>equina</a:t>
            </a:r>
            <a:r>
              <a:rPr lang="en-US" dirty="0">
                <a:solidFill>
                  <a:srgbClr val="FF0000"/>
                </a:solidFill>
              </a:rPr>
              <a:t> syndrome</a:t>
            </a:r>
          </a:p>
        </p:txBody>
      </p:sp>
      <p:pic>
        <p:nvPicPr>
          <p:cNvPr id="5122" name="Picture 2" descr="T2W MRI showing a huge L4–L5 herniated disc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825" y="2253853"/>
            <a:ext cx="3177808" cy="3236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8649" y="2226469"/>
            <a:ext cx="4058644" cy="3263504"/>
          </a:xfrm>
        </p:spPr>
        <p:txBody>
          <a:bodyPr>
            <a:normAutofit fontScale="90000" lnSpcReduction="10000"/>
          </a:bodyPr>
          <a:lstStyle/>
          <a:p>
            <a:r>
              <a:rPr lang="en-US" dirty="0"/>
              <a:t>Q7:</a:t>
            </a:r>
          </a:p>
          <a:p>
            <a:r>
              <a:rPr lang="en-US" dirty="0"/>
              <a:t>What is the diagnosis?</a:t>
            </a:r>
          </a:p>
          <a:p>
            <a:r>
              <a:rPr lang="en-US" dirty="0">
                <a:solidFill>
                  <a:srgbClr val="FF0000"/>
                </a:solidFill>
              </a:rPr>
              <a:t>meningioma</a:t>
            </a:r>
          </a:p>
          <a:p>
            <a:r>
              <a:rPr lang="en-US" dirty="0"/>
              <a:t>Where it locate?</a:t>
            </a:r>
          </a:p>
          <a:p>
            <a:r>
              <a:rPr lang="en-US" dirty="0"/>
              <a:t>Is it more common in females or males? </a:t>
            </a:r>
            <a:r>
              <a:rPr lang="en-US" dirty="0">
                <a:solidFill>
                  <a:srgbClr val="FF0000"/>
                </a:solidFill>
              </a:rPr>
              <a:t>In females</a:t>
            </a:r>
          </a:p>
        </p:txBody>
      </p:sp>
      <p:pic>
        <p:nvPicPr>
          <p:cNvPr id="6146" name="Picture 2" descr="Meningioma: Types, symptoms, treatment, and progn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794" y="2300412"/>
            <a:ext cx="3239556" cy="3022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28650" y="2226469"/>
            <a:ext cx="4189841" cy="3263504"/>
          </a:xfrm>
        </p:spPr>
        <p:txBody>
          <a:bodyPr>
            <a:normAutofit fontScale="60000" lnSpcReduction="20000"/>
          </a:bodyPr>
          <a:lstStyle/>
          <a:p>
            <a:r>
              <a:rPr lang="en-US" dirty="0"/>
              <a:t>Q8:</a:t>
            </a:r>
          </a:p>
          <a:p>
            <a:r>
              <a:rPr lang="en-GB" dirty="0"/>
              <a:t>1- What is your spot Diagnosis </a:t>
            </a:r>
          </a:p>
          <a:p>
            <a:r>
              <a:rPr lang="en-GB" dirty="0">
                <a:solidFill>
                  <a:srgbClr val="FF0000"/>
                </a:solidFill>
              </a:rPr>
              <a:t>Meningomyelocele /</a:t>
            </a:r>
            <a:r>
              <a:rPr lang="en-GB" dirty="0" err="1">
                <a:solidFill>
                  <a:srgbClr val="FF0000"/>
                </a:solidFill>
              </a:rPr>
              <a:t>Meningocele</a:t>
            </a:r>
            <a:endParaRPr lang="en-GB" dirty="0">
              <a:solidFill>
                <a:srgbClr val="FF0000"/>
              </a:solidFill>
            </a:endParaRPr>
          </a:p>
          <a:p>
            <a:pPr marL="0" indent="0">
              <a:buNone/>
            </a:pPr>
            <a:r>
              <a:rPr lang="en-GB" dirty="0"/>
              <a:t>How do you classify this</a:t>
            </a:r>
          </a:p>
          <a:p>
            <a:pPr marL="0" indent="0">
              <a:buNone/>
            </a:pPr>
            <a:r>
              <a:rPr lang="en-GB" dirty="0"/>
              <a:t>Pathology?</a:t>
            </a:r>
          </a:p>
          <a:p>
            <a:r>
              <a:rPr lang="en-GB" dirty="0" err="1">
                <a:solidFill>
                  <a:srgbClr val="FF0000"/>
                </a:solidFill>
              </a:rPr>
              <a:t>Occulta</a:t>
            </a:r>
            <a:r>
              <a:rPr lang="en-GB" dirty="0">
                <a:solidFill>
                  <a:srgbClr val="FF0000"/>
                </a:solidFill>
              </a:rPr>
              <a:t> , Aperta ;Meningomyelocele </a:t>
            </a:r>
            <a:r>
              <a:rPr lang="en-GB" dirty="0" err="1">
                <a:solidFill>
                  <a:srgbClr val="FF0000"/>
                </a:solidFill>
              </a:rPr>
              <a:t>Meningocele</a:t>
            </a:r>
            <a:endParaRPr lang="en-GB" dirty="0">
              <a:solidFill>
                <a:srgbClr val="FF0000"/>
              </a:solidFill>
            </a:endParaRPr>
          </a:p>
          <a:p>
            <a:pPr marL="0" indent="0">
              <a:buNone/>
            </a:pPr>
            <a:r>
              <a:rPr lang="en-GB" dirty="0"/>
              <a:t>What is your next step of </a:t>
            </a:r>
          </a:p>
          <a:p>
            <a:pPr marL="0" indent="0">
              <a:buNone/>
            </a:pPr>
            <a:r>
              <a:rPr lang="en-GB" dirty="0"/>
              <a:t>Management ?  </a:t>
            </a:r>
          </a:p>
          <a:p>
            <a:r>
              <a:rPr lang="en-GB" dirty="0">
                <a:solidFill>
                  <a:srgbClr val="FF0000"/>
                </a:solidFill>
              </a:rPr>
              <a:t>Surgery</a:t>
            </a:r>
            <a:r>
              <a:rPr lang="en-GB" dirty="0"/>
              <a:t> </a:t>
            </a:r>
            <a:r>
              <a:rPr lang="en-GB" dirty="0">
                <a:solidFill>
                  <a:srgbClr val="FF0000"/>
                </a:solidFill>
              </a:rPr>
              <a:t>to Prevent Deterioration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390" y="2315171"/>
            <a:ext cx="202196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Q9: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478" y="2487266"/>
            <a:ext cx="4086522" cy="2562058"/>
          </a:xfrm>
          <a:prstGeom prst="rect">
            <a:avLst/>
          </a:prstGeom>
        </p:spPr>
      </p:pic>
      <p:sp>
        <p:nvSpPr>
          <p:cNvPr id="5" name="TextBox 4"/>
          <p:cNvSpPr txBox="1"/>
          <p:nvPr/>
        </p:nvSpPr>
        <p:spPr>
          <a:xfrm>
            <a:off x="405684" y="2624876"/>
            <a:ext cx="3844344" cy="2168525"/>
          </a:xfrm>
          <a:prstGeom prst="rect">
            <a:avLst/>
          </a:prstGeom>
          <a:noFill/>
        </p:spPr>
        <p:txBody>
          <a:bodyPr wrap="square" rtlCol="1">
            <a:spAutoFit/>
          </a:bodyPr>
          <a:lstStyle/>
          <a:p>
            <a:pPr>
              <a:lnSpc>
                <a:spcPct val="150000"/>
              </a:lnSpc>
            </a:pPr>
            <a:r>
              <a:rPr lang="en-US" dirty="0"/>
              <a:t>1.</a:t>
            </a:r>
            <a:r>
              <a:rPr lang="en-GB" dirty="0"/>
              <a:t> What is your spot Diagnosis?</a:t>
            </a:r>
          </a:p>
          <a:p>
            <a:pPr>
              <a:lnSpc>
                <a:spcPct val="150000"/>
              </a:lnSpc>
            </a:pPr>
            <a:r>
              <a:rPr lang="en-GB" dirty="0">
                <a:solidFill>
                  <a:srgbClr val="FF0000"/>
                </a:solidFill>
              </a:rPr>
              <a:t>Depressed skull fracture of the left parietal bone</a:t>
            </a:r>
          </a:p>
          <a:p>
            <a:pPr>
              <a:lnSpc>
                <a:spcPct val="150000"/>
              </a:lnSpc>
            </a:pPr>
            <a:r>
              <a:rPr lang="en-GB" dirty="0"/>
              <a:t>2. What is  the management?</a:t>
            </a:r>
          </a:p>
          <a:p>
            <a:pPr>
              <a:lnSpc>
                <a:spcPct val="150000"/>
              </a:lnSpc>
            </a:pPr>
            <a:r>
              <a:rPr lang="en-GB" dirty="0">
                <a:solidFill>
                  <a:srgbClr val="FF0000"/>
                </a:solidFill>
              </a:rPr>
              <a:t>Surgical elevation</a:t>
            </a:r>
            <a:r>
              <a:rPr lang="en-US" dirty="0">
                <a:solidFill>
                  <a:srgbClr val="FF0000"/>
                </a:solidFill>
              </a:rPr>
              <a:t> </a:t>
            </a:r>
            <a:endParaRPr lang="ar-JO"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277CD01-CCFF-1FC4-B32F-3A7552AC5EFF}"/>
              </a:ext>
            </a:extLst>
          </p:cNvPr>
          <p:cNvSpPr>
            <a:spLocks noGrp="1"/>
          </p:cNvSpPr>
          <p:nvPr>
            <p:ph idx="1"/>
          </p:nvPr>
        </p:nvSpPr>
        <p:spPr>
          <a:xfrm>
            <a:off x="1" y="1480670"/>
            <a:ext cx="5159686" cy="45259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600" b="1" dirty="0"/>
              <a:t>17 year old boy, already diagnosed with hydrocephalus managed with VP shunt, came to the ER complain from headache with nausea and vomiting, the above image is the baseline while the below is new image.</a:t>
            </a:r>
          </a:p>
          <a:p>
            <a:pPr marL="0" indent="0">
              <a:buNone/>
            </a:pPr>
            <a:r>
              <a:rPr lang="en-US" dirty="0"/>
              <a:t>1- What is the diagnosis?</a:t>
            </a:r>
          </a:p>
          <a:p>
            <a:pPr marL="0" indent="0">
              <a:buNone/>
            </a:pPr>
            <a:r>
              <a:rPr lang="en-US" dirty="0"/>
              <a:t>2- What is the causes (mention 2)?</a:t>
            </a:r>
          </a:p>
          <a:p>
            <a:pPr marL="0" indent="0">
              <a:buNone/>
            </a:pPr>
            <a:r>
              <a:rPr lang="en-US" dirty="0"/>
              <a:t>3- Mention 2 surgical procedure for obstructive hydrocephalus.</a:t>
            </a:r>
          </a:p>
          <a:p>
            <a:pPr marL="0" indent="0">
              <a:buNone/>
            </a:pPr>
            <a:endParaRPr lang="en-US" dirty="0"/>
          </a:p>
        </p:txBody>
      </p:sp>
      <p:sp>
        <p:nvSpPr>
          <p:cNvPr id="9" name="Title 1">
            <a:extLst>
              <a:ext uri="{FF2B5EF4-FFF2-40B4-BE49-F238E27FC236}">
                <a16:creationId xmlns:a16="http://schemas.microsoft.com/office/drawing/2014/main" id="{E81F689F-35C5-4C94-6F98-BA8E27ABD174}"/>
              </a:ext>
            </a:extLst>
          </p:cNvPr>
          <p:cNvSpPr>
            <a:spLocks noGrp="1"/>
          </p:cNvSpPr>
          <p:nvPr>
            <p:ph type="title"/>
          </p:nvPr>
        </p:nvSpPr>
        <p:spPr>
          <a:xfrm>
            <a:off x="188259" y="234795"/>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Station 5</a:t>
            </a:r>
          </a:p>
        </p:txBody>
      </p:sp>
      <p:pic>
        <p:nvPicPr>
          <p:cNvPr id="12" name="Picture 11">
            <a:extLst>
              <a:ext uri="{FF2B5EF4-FFF2-40B4-BE49-F238E27FC236}">
                <a16:creationId xmlns:a16="http://schemas.microsoft.com/office/drawing/2014/main" id="{2BF8C5D2-66AA-8C17-286C-EFE866D33FCF}"/>
              </a:ext>
            </a:extLst>
          </p:cNvPr>
          <p:cNvPicPr>
            <a:picLocks noChangeAspect="1"/>
          </p:cNvPicPr>
          <p:nvPr/>
        </p:nvPicPr>
        <p:blipFill>
          <a:blip r:embed="rId2"/>
          <a:stretch>
            <a:fillRect/>
          </a:stretch>
        </p:blipFill>
        <p:spPr>
          <a:xfrm>
            <a:off x="5690348" y="3973509"/>
            <a:ext cx="3394884" cy="2649696"/>
          </a:xfrm>
          <a:prstGeom prst="rect">
            <a:avLst/>
          </a:prstGeom>
        </p:spPr>
      </p:pic>
      <p:pic>
        <p:nvPicPr>
          <p:cNvPr id="15" name="Picture 14">
            <a:extLst>
              <a:ext uri="{FF2B5EF4-FFF2-40B4-BE49-F238E27FC236}">
                <a16:creationId xmlns:a16="http://schemas.microsoft.com/office/drawing/2014/main" id="{578E2758-8408-86C5-EC5A-456AF1A4597A}"/>
              </a:ext>
            </a:extLst>
          </p:cNvPr>
          <p:cNvPicPr>
            <a:picLocks noChangeAspect="1"/>
          </p:cNvPicPr>
          <p:nvPr/>
        </p:nvPicPr>
        <p:blipFill>
          <a:blip r:embed="rId3"/>
          <a:stretch>
            <a:fillRect/>
          </a:stretch>
        </p:blipFill>
        <p:spPr>
          <a:xfrm>
            <a:off x="5690348" y="806295"/>
            <a:ext cx="3394885" cy="2649696"/>
          </a:xfrm>
          <a:prstGeom prst="rect">
            <a:avLst/>
          </a:prstGeom>
        </p:spPr>
      </p:pic>
    </p:spTree>
    <p:extLst>
      <p:ext uri="{BB962C8B-B14F-4D97-AF65-F5344CB8AC3E}">
        <p14:creationId xmlns:p14="http://schemas.microsoft.com/office/powerpoint/2010/main" val="7274322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040" y="1310677"/>
            <a:ext cx="2716587" cy="4067058"/>
          </a:xfrm>
          <a:prstGeom prst="rect">
            <a:avLst/>
          </a:prstGeom>
        </p:spPr>
      </p:pic>
      <p:sp>
        <p:nvSpPr>
          <p:cNvPr id="5" name="TextBox 4"/>
          <p:cNvSpPr txBox="1"/>
          <p:nvPr/>
        </p:nvSpPr>
        <p:spPr>
          <a:xfrm>
            <a:off x="821028" y="1562369"/>
            <a:ext cx="4066505" cy="506730"/>
          </a:xfrm>
          <a:prstGeom prst="rect">
            <a:avLst/>
          </a:prstGeom>
          <a:noFill/>
        </p:spPr>
        <p:txBody>
          <a:bodyPr wrap="square" rtlCol="1">
            <a:spAutoFit/>
          </a:bodyPr>
          <a:lstStyle/>
          <a:p>
            <a:r>
              <a:rPr lang="en-US" sz="1350" dirty="0"/>
              <a:t>Q10:</a:t>
            </a:r>
          </a:p>
          <a:p>
            <a:endParaRPr lang="en-US" sz="1350" dirty="0"/>
          </a:p>
        </p:txBody>
      </p:sp>
      <p:sp>
        <p:nvSpPr>
          <p:cNvPr id="6" name="TextBox 5"/>
          <p:cNvSpPr txBox="1"/>
          <p:nvPr/>
        </p:nvSpPr>
        <p:spPr>
          <a:xfrm>
            <a:off x="569891" y="2451010"/>
            <a:ext cx="4568780" cy="1822450"/>
          </a:xfrm>
          <a:prstGeom prst="rect">
            <a:avLst/>
          </a:prstGeom>
          <a:noFill/>
        </p:spPr>
        <p:txBody>
          <a:bodyPr wrap="square" rtlCol="1">
            <a:spAutoFit/>
          </a:bodyPr>
          <a:lstStyle/>
          <a:p>
            <a:r>
              <a:rPr lang="en-GB" dirty="0"/>
              <a:t>1,What is your spot Diagnosis?</a:t>
            </a:r>
          </a:p>
          <a:p>
            <a:r>
              <a:rPr lang="en-GB" dirty="0">
                <a:solidFill>
                  <a:srgbClr val="FF0000"/>
                </a:solidFill>
              </a:rPr>
              <a:t>Suprasellar mass  </a:t>
            </a:r>
          </a:p>
          <a:p>
            <a:r>
              <a:rPr lang="en-GB" dirty="0"/>
              <a:t>2. What is  the name of surgical procedure?</a:t>
            </a:r>
          </a:p>
          <a:p>
            <a:r>
              <a:rPr lang="en-GB" dirty="0">
                <a:solidFill>
                  <a:srgbClr val="FF0000"/>
                </a:solidFill>
              </a:rPr>
              <a:t>Trans sphenoidal </a:t>
            </a:r>
            <a:r>
              <a:rPr lang="en-GB" dirty="0" err="1">
                <a:solidFill>
                  <a:srgbClr val="FF0000"/>
                </a:solidFill>
              </a:rPr>
              <a:t>hypophysectomy</a:t>
            </a:r>
            <a:endParaRPr lang="en-GB" dirty="0">
              <a:solidFill>
                <a:srgbClr val="FF0000"/>
              </a:solidFill>
            </a:endParaRPr>
          </a:p>
          <a:p>
            <a:endParaRPr lang="en-GB" sz="1350" dirty="0"/>
          </a:p>
          <a:p>
            <a:endParaRPr lang="en-GB" sz="1350" dirty="0"/>
          </a:p>
          <a:p>
            <a:endParaRPr lang="ar-JO" sz="135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fontScale="90000"/>
          </a:bodyPr>
          <a:lstStyle/>
          <a:p>
            <a:r>
              <a:rPr lang="en-US" dirty="0"/>
              <a:t>Neurosurgery MINI_OSCE ARCHIVE </a:t>
            </a:r>
            <a:br>
              <a:rPr lang="en-US" dirty="0"/>
            </a:br>
            <a:r>
              <a:rPr lang="en-US" dirty="0"/>
              <a:t>3/11/2021</a:t>
            </a:r>
            <a:endParaRPr lang="ar-JO" dirty="0"/>
          </a:p>
        </p:txBody>
      </p:sp>
      <p:sp>
        <p:nvSpPr>
          <p:cNvPr id="3" name="عنوان فرعي 2"/>
          <p:cNvSpPr>
            <a:spLocks noGrp="1"/>
          </p:cNvSpPr>
          <p:nvPr>
            <p:ph type="subTitle" idx="1"/>
          </p:nvPr>
        </p:nvSpPr>
        <p:spPr/>
        <p:txBody>
          <a:bodyPr/>
          <a:lstStyle/>
          <a:p>
            <a:r>
              <a:rPr lang="ar-JO" dirty="0"/>
              <a:t>نورالهدى الكركي</a:t>
            </a:r>
          </a:p>
          <a:p>
            <a:r>
              <a:rPr lang="ar-JO" dirty="0"/>
              <a:t>دانية المعايطة </a:t>
            </a:r>
          </a:p>
        </p:txBody>
      </p:sp>
      <p:sp>
        <p:nvSpPr>
          <p:cNvPr id="4" name="مربع نص 3"/>
          <p:cNvSpPr txBox="1"/>
          <p:nvPr/>
        </p:nvSpPr>
        <p:spPr>
          <a:xfrm>
            <a:off x="0" y="5562600"/>
            <a:ext cx="9144000" cy="646331"/>
          </a:xfrm>
          <a:prstGeom prst="rect">
            <a:avLst/>
          </a:prstGeom>
          <a:solidFill>
            <a:schemeClr val="accent6">
              <a:lumMod val="75000"/>
            </a:schemeClr>
          </a:solidFill>
        </p:spPr>
        <p:txBody>
          <a:bodyPr wrap="square" rtlCol="1">
            <a:spAutoFit/>
          </a:bodyPr>
          <a:lstStyle/>
          <a:p>
            <a:pPr algn="l"/>
            <a:r>
              <a:rPr lang="en-US" dirty="0"/>
              <a:t>13 Stations , 10 From previous Archives ( some of them in different manner )  , 3 Totally new.</a:t>
            </a:r>
          </a:p>
          <a:p>
            <a:pPr algn="l"/>
            <a:r>
              <a:rPr lang="en-US" dirty="0">
                <a:sym typeface="Wingdings" panose="05000000000000000000" pitchFamily="2" charset="2"/>
              </a:rPr>
              <a:t> Study from Neurosurgery  Dossier + Archives </a:t>
            </a:r>
            <a:r>
              <a:rPr lang="en-US" dirty="0"/>
              <a:t> </a:t>
            </a:r>
            <a:endParaRPr lang="ar-JO"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 y="30480"/>
            <a:ext cx="8229600" cy="1143000"/>
          </a:xfrm>
        </p:spPr>
        <p:txBody>
          <a:bodyPr/>
          <a:lstStyle/>
          <a:p>
            <a:pPr algn="l"/>
            <a:r>
              <a:rPr lang="en-US" dirty="0"/>
              <a:t>Station 1</a:t>
            </a:r>
            <a:endParaRPr lang="ar-JO"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
            <a:ext cx="290333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30480" y="856357"/>
            <a:ext cx="6370320" cy="6001643"/>
          </a:xfrm>
          <a:prstGeom prst="rect">
            <a:avLst/>
          </a:prstGeom>
        </p:spPr>
        <p:txBody>
          <a:bodyPr wrap="square">
            <a:spAutoFit/>
          </a:bodyPr>
          <a:lstStyle/>
          <a:p>
            <a:pPr algn="l"/>
            <a:r>
              <a:rPr lang="en-US" sz="2400" dirty="0"/>
              <a:t>1-What is your diagnosis?</a:t>
            </a:r>
          </a:p>
          <a:p>
            <a:pPr algn="l"/>
            <a:r>
              <a:rPr lang="en-US" sz="2400" dirty="0">
                <a:sym typeface="Wingdings" panose="05000000000000000000" pitchFamily="2" charset="2"/>
              </a:rPr>
              <a:t> </a:t>
            </a:r>
            <a:r>
              <a:rPr lang="en-US" sz="2400" dirty="0">
                <a:solidFill>
                  <a:srgbClr val="FF0000"/>
                </a:solidFill>
              </a:rPr>
              <a:t>Hydrocephalus</a:t>
            </a:r>
          </a:p>
          <a:p>
            <a:pPr algn="l"/>
            <a:r>
              <a:rPr lang="en-US" sz="2400" dirty="0"/>
              <a:t>2- Mention 2 radiological signs :</a:t>
            </a:r>
          </a:p>
          <a:p>
            <a:pPr algn="l"/>
            <a:r>
              <a:rPr lang="en-US" sz="2400" dirty="0">
                <a:sym typeface="Wingdings" panose="05000000000000000000" pitchFamily="2" charset="2"/>
              </a:rPr>
              <a:t> </a:t>
            </a:r>
            <a:r>
              <a:rPr lang="en-US" sz="2400" dirty="0">
                <a:solidFill>
                  <a:srgbClr val="FF0000"/>
                </a:solidFill>
              </a:rPr>
              <a:t>Dilated ventricles and effacement of sulci  </a:t>
            </a:r>
          </a:p>
          <a:p>
            <a:pPr algn="l"/>
            <a:r>
              <a:rPr lang="en-US" sz="2400" dirty="0"/>
              <a:t>3-Mention 2 clinical  signs:</a:t>
            </a:r>
          </a:p>
          <a:p>
            <a:pPr algn="l"/>
            <a:r>
              <a:rPr lang="en-US" sz="2400" dirty="0">
                <a:sym typeface="Wingdings" panose="05000000000000000000" pitchFamily="2" charset="2"/>
              </a:rPr>
              <a:t></a:t>
            </a:r>
            <a:r>
              <a:rPr lang="en-US" sz="2400" dirty="0">
                <a:solidFill>
                  <a:srgbClr val="FF0000"/>
                </a:solidFill>
              </a:rPr>
              <a:t>Sun setting eye appearance ,  dilated superficial veins  and macrocephaly </a:t>
            </a:r>
          </a:p>
          <a:p>
            <a:pPr algn="l"/>
            <a:r>
              <a:rPr lang="en-US" sz="2400" dirty="0"/>
              <a:t>4-Mention 2 surgical procedures:</a:t>
            </a:r>
          </a:p>
          <a:p>
            <a:pPr algn="l"/>
            <a:r>
              <a:rPr lang="en-US" sz="2400" dirty="0">
                <a:sym typeface="Wingdings" panose="05000000000000000000" pitchFamily="2" charset="2"/>
              </a:rPr>
              <a:t></a:t>
            </a:r>
            <a:r>
              <a:rPr lang="en-US" sz="2400" dirty="0">
                <a:solidFill>
                  <a:srgbClr val="FF0000"/>
                </a:solidFill>
              </a:rPr>
              <a:t>Ventriculoperitoneal shunt and endoscopic third ventriculostomy  </a:t>
            </a:r>
          </a:p>
          <a:p>
            <a:pPr algn="l"/>
            <a:r>
              <a:rPr lang="en-US" sz="2400" dirty="0"/>
              <a:t>5-Mention 2 causes: </a:t>
            </a:r>
          </a:p>
          <a:p>
            <a:pPr algn="l"/>
            <a:r>
              <a:rPr lang="en-US" sz="2400" dirty="0">
                <a:sym typeface="Wingdings" panose="05000000000000000000" pitchFamily="2" charset="2"/>
              </a:rPr>
              <a:t> </a:t>
            </a:r>
            <a:r>
              <a:rPr lang="en-US" sz="2400" dirty="0">
                <a:solidFill>
                  <a:srgbClr val="FF0000"/>
                </a:solidFill>
                <a:sym typeface="Wingdings" panose="05000000000000000000" pitchFamily="2" charset="2"/>
              </a:rPr>
              <a:t>1. </a:t>
            </a:r>
            <a:r>
              <a:rPr lang="en-US" sz="2400" dirty="0">
                <a:solidFill>
                  <a:srgbClr val="FF0000"/>
                </a:solidFill>
              </a:rPr>
              <a:t>Obstructive ( non Communicating )  </a:t>
            </a:r>
            <a:r>
              <a:rPr lang="en-US" sz="2400" dirty="0">
                <a:solidFill>
                  <a:srgbClr val="FF0000"/>
                </a:solidFill>
                <a:sym typeface="Wingdings" panose="05000000000000000000" pitchFamily="2" charset="2"/>
              </a:rPr>
              <a:t></a:t>
            </a:r>
            <a:r>
              <a:rPr lang="en-US" sz="2400" dirty="0">
                <a:solidFill>
                  <a:srgbClr val="FF0000"/>
                </a:solidFill>
              </a:rPr>
              <a:t> tumors , Chiari malformation , dandy walker syndrome  </a:t>
            </a:r>
          </a:p>
          <a:p>
            <a:pPr algn="l"/>
            <a:r>
              <a:rPr lang="en-US" sz="2400" dirty="0">
                <a:solidFill>
                  <a:srgbClr val="FF0000"/>
                </a:solidFill>
              </a:rPr>
              <a:t>2. Communicating ( Non obstructive ) </a:t>
            </a:r>
            <a:r>
              <a:rPr lang="en-US" sz="2400" dirty="0">
                <a:solidFill>
                  <a:srgbClr val="FF0000"/>
                </a:solidFill>
                <a:sym typeface="Wingdings" panose="05000000000000000000" pitchFamily="2" charset="2"/>
              </a:rPr>
              <a:t> </a:t>
            </a:r>
            <a:r>
              <a:rPr lang="en-US" sz="2400" dirty="0">
                <a:solidFill>
                  <a:srgbClr val="FF0000"/>
                </a:solidFill>
              </a:rPr>
              <a:t> infection , Hemorrhage </a:t>
            </a:r>
            <a:endParaRPr lang="ar-JO" sz="2400" dirty="0">
              <a:solidFill>
                <a:srgbClr val="FF000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30480"/>
            <a:ext cx="8229600" cy="1143000"/>
          </a:xfrm>
        </p:spPr>
        <p:txBody>
          <a:bodyPr/>
          <a:lstStyle/>
          <a:p>
            <a:pPr algn="l"/>
            <a:r>
              <a:rPr lang="en-US" dirty="0"/>
              <a:t>Station 2</a:t>
            </a:r>
            <a:endParaRPr lang="ar-JO" dirty="0"/>
          </a:p>
        </p:txBody>
      </p:sp>
      <p:sp>
        <p:nvSpPr>
          <p:cNvPr id="3" name="عنصر نائب للمحتوى 2"/>
          <p:cNvSpPr>
            <a:spLocks noGrp="1"/>
          </p:cNvSpPr>
          <p:nvPr>
            <p:ph idx="1"/>
          </p:nvPr>
        </p:nvSpPr>
        <p:spPr>
          <a:xfrm>
            <a:off x="0" y="1219200"/>
            <a:ext cx="8229600" cy="4525963"/>
          </a:xfrm>
        </p:spPr>
        <p:txBody>
          <a:bodyPr/>
          <a:lstStyle/>
          <a:p>
            <a:pPr marL="0" indent="0" algn="l">
              <a:buNone/>
            </a:pPr>
            <a:r>
              <a:rPr lang="en-US" dirty="0"/>
              <a:t>1-What is the type of enhancement? </a:t>
            </a:r>
          </a:p>
          <a:p>
            <a:pPr marL="0" indent="0" algn="l">
              <a:buNone/>
            </a:pPr>
            <a:r>
              <a:rPr lang="en-US" dirty="0">
                <a:solidFill>
                  <a:srgbClr val="FF0000"/>
                </a:solidFill>
                <a:sym typeface="Wingdings" panose="05000000000000000000" pitchFamily="2" charset="2"/>
              </a:rPr>
              <a:t> </a:t>
            </a:r>
            <a:r>
              <a:rPr lang="en-US" dirty="0">
                <a:solidFill>
                  <a:srgbClr val="FF0000"/>
                </a:solidFill>
              </a:rPr>
              <a:t>Ring enhancement </a:t>
            </a:r>
          </a:p>
          <a:p>
            <a:pPr marL="0" indent="0" algn="l">
              <a:buNone/>
            </a:pPr>
            <a:r>
              <a:rPr lang="en-US" dirty="0"/>
              <a:t>2-Mention 2 other enhancements: </a:t>
            </a:r>
          </a:p>
          <a:p>
            <a:pPr marL="0" indent="0" algn="l">
              <a:buNone/>
            </a:pPr>
            <a:r>
              <a:rPr lang="en-US" dirty="0">
                <a:solidFill>
                  <a:srgbClr val="FF0000"/>
                </a:solidFill>
                <a:sym typeface="Wingdings" panose="05000000000000000000" pitchFamily="2" charset="2"/>
              </a:rPr>
              <a:t> </a:t>
            </a:r>
            <a:r>
              <a:rPr lang="en-US" dirty="0">
                <a:solidFill>
                  <a:srgbClr val="FF0000"/>
                </a:solidFill>
              </a:rPr>
              <a:t>Homogenous enhancement </a:t>
            </a:r>
          </a:p>
          <a:p>
            <a:pPr marL="0" indent="0" algn="l">
              <a:buNone/>
            </a:pPr>
            <a:r>
              <a:rPr lang="en-US" dirty="0">
                <a:solidFill>
                  <a:srgbClr val="FF0000"/>
                </a:solidFill>
                <a:sym typeface="Wingdings" panose="05000000000000000000" pitchFamily="2" charset="2"/>
              </a:rPr>
              <a:t> </a:t>
            </a:r>
            <a:r>
              <a:rPr lang="en-US" dirty="0">
                <a:solidFill>
                  <a:srgbClr val="FF0000"/>
                </a:solidFill>
              </a:rPr>
              <a:t>Heterogeneous enhancement </a:t>
            </a:r>
          </a:p>
          <a:p>
            <a:pPr marL="0" indent="0" algn="l">
              <a:buNone/>
            </a:pPr>
            <a:endParaRPr lang="ar-JO"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507" y="0"/>
            <a:ext cx="3402013"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8229600" cy="1143000"/>
          </a:xfrm>
        </p:spPr>
        <p:txBody>
          <a:bodyPr/>
          <a:lstStyle/>
          <a:p>
            <a:pPr algn="l"/>
            <a:r>
              <a:rPr lang="en-US" dirty="0"/>
              <a:t>Station 3</a:t>
            </a:r>
            <a:endParaRPr lang="ar-JO" dirty="0"/>
          </a:p>
        </p:txBody>
      </p:sp>
      <p:sp>
        <p:nvSpPr>
          <p:cNvPr id="3" name="عنصر نائب للمحتوى 2"/>
          <p:cNvSpPr>
            <a:spLocks noGrp="1"/>
          </p:cNvSpPr>
          <p:nvPr>
            <p:ph idx="1"/>
          </p:nvPr>
        </p:nvSpPr>
        <p:spPr>
          <a:xfrm>
            <a:off x="152400" y="1143000"/>
            <a:ext cx="6284913" cy="4525963"/>
          </a:xfrm>
        </p:spPr>
        <p:txBody>
          <a:bodyPr/>
          <a:lstStyle/>
          <a:p>
            <a:pPr marL="0" indent="0" algn="l">
              <a:buNone/>
            </a:pPr>
            <a:r>
              <a:rPr lang="en-US" dirty="0"/>
              <a:t>1-What is the diagnosis? </a:t>
            </a:r>
          </a:p>
          <a:p>
            <a:pPr marL="0" indent="0" algn="l">
              <a:buNone/>
            </a:pPr>
            <a:r>
              <a:rPr lang="en-US" dirty="0">
                <a:solidFill>
                  <a:srgbClr val="FF0000"/>
                </a:solidFill>
                <a:sym typeface="Wingdings" panose="05000000000000000000" pitchFamily="2" charset="2"/>
              </a:rPr>
              <a:t> </a:t>
            </a:r>
            <a:r>
              <a:rPr lang="en-US" dirty="0">
                <a:solidFill>
                  <a:srgbClr val="FF0000"/>
                </a:solidFill>
              </a:rPr>
              <a:t>Myelomeningocele </a:t>
            </a:r>
          </a:p>
          <a:p>
            <a:pPr marL="0" indent="0" algn="l">
              <a:buNone/>
            </a:pPr>
            <a:r>
              <a:rPr lang="en-US" dirty="0"/>
              <a:t>2-What is your next step of management ? </a:t>
            </a:r>
          </a:p>
          <a:p>
            <a:pPr marL="0" indent="0" algn="l">
              <a:buNone/>
            </a:pPr>
            <a:r>
              <a:rPr lang="en-US" dirty="0">
                <a:solidFill>
                  <a:srgbClr val="FF0000"/>
                </a:solidFill>
                <a:sym typeface="Wingdings" panose="05000000000000000000" pitchFamily="2" charset="2"/>
              </a:rPr>
              <a:t></a:t>
            </a:r>
            <a:r>
              <a:rPr lang="en-US" dirty="0">
                <a:solidFill>
                  <a:srgbClr val="FF0000"/>
                </a:solidFill>
              </a:rPr>
              <a:t>Surgery to prevent infection and for cosmetic causes</a:t>
            </a:r>
          </a:p>
          <a:p>
            <a:pPr marL="0" indent="0" algn="l">
              <a:buNone/>
            </a:pPr>
            <a:endParaRPr lang="ar-JO"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313" y="0"/>
            <a:ext cx="270668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 y="0"/>
            <a:ext cx="8229600" cy="1143000"/>
          </a:xfrm>
        </p:spPr>
        <p:txBody>
          <a:bodyPr/>
          <a:lstStyle/>
          <a:p>
            <a:pPr algn="l"/>
            <a:r>
              <a:rPr lang="en-US" dirty="0"/>
              <a:t>Station 4</a:t>
            </a:r>
            <a:endParaRPr lang="ar-JO" dirty="0"/>
          </a:p>
        </p:txBody>
      </p:sp>
      <p:sp>
        <p:nvSpPr>
          <p:cNvPr id="3" name="عنصر نائب للمحتوى 2"/>
          <p:cNvSpPr>
            <a:spLocks noGrp="1"/>
          </p:cNvSpPr>
          <p:nvPr>
            <p:ph idx="1"/>
          </p:nvPr>
        </p:nvSpPr>
        <p:spPr>
          <a:xfrm>
            <a:off x="0" y="1219200"/>
            <a:ext cx="6324600" cy="4525963"/>
          </a:xfrm>
        </p:spPr>
        <p:txBody>
          <a:bodyPr>
            <a:normAutofit fontScale="92500" lnSpcReduction="10000"/>
          </a:bodyPr>
          <a:lstStyle/>
          <a:p>
            <a:pPr marL="0" indent="0" algn="l">
              <a:buNone/>
            </a:pPr>
            <a:r>
              <a:rPr lang="en-US" dirty="0"/>
              <a:t>1-What is your spot diagnosis? </a:t>
            </a:r>
          </a:p>
          <a:p>
            <a:pPr marL="0" indent="0" algn="l">
              <a:buNone/>
            </a:pPr>
            <a:r>
              <a:rPr lang="en-US" dirty="0">
                <a:solidFill>
                  <a:srgbClr val="FF0000"/>
                </a:solidFill>
                <a:sym typeface="Wingdings" panose="05000000000000000000" pitchFamily="2" charset="2"/>
              </a:rPr>
              <a:t></a:t>
            </a:r>
            <a:r>
              <a:rPr lang="en-US" dirty="0">
                <a:solidFill>
                  <a:srgbClr val="FF0000"/>
                </a:solidFill>
              </a:rPr>
              <a:t>Depressed skull fracture </a:t>
            </a:r>
          </a:p>
          <a:p>
            <a:pPr marL="0" indent="0" algn="l">
              <a:buNone/>
            </a:pPr>
            <a:r>
              <a:rPr lang="en-US" dirty="0"/>
              <a:t>2-Mention 3 absolute indications for surgery :  </a:t>
            </a:r>
          </a:p>
          <a:p>
            <a:pPr marL="0" indent="0" algn="l">
              <a:buNone/>
            </a:pPr>
            <a:r>
              <a:rPr lang="en-US" dirty="0">
                <a:solidFill>
                  <a:srgbClr val="FF0000"/>
                </a:solidFill>
                <a:sym typeface="Wingdings" panose="05000000000000000000" pitchFamily="2" charset="2"/>
              </a:rPr>
              <a:t> 1-Focal </a:t>
            </a:r>
            <a:r>
              <a:rPr lang="en-US" dirty="0">
                <a:solidFill>
                  <a:srgbClr val="FF0000"/>
                </a:solidFill>
              </a:rPr>
              <a:t>Neurological signs, </a:t>
            </a:r>
          </a:p>
          <a:p>
            <a:pPr marL="0" indent="0" algn="l">
              <a:buNone/>
            </a:pPr>
            <a:r>
              <a:rPr lang="en-US" dirty="0">
                <a:solidFill>
                  <a:srgbClr val="FF0000"/>
                </a:solidFill>
              </a:rPr>
              <a:t>2-Cosmetic, </a:t>
            </a:r>
          </a:p>
          <a:p>
            <a:pPr marL="0" indent="0" algn="l">
              <a:buNone/>
            </a:pPr>
            <a:r>
              <a:rPr lang="en-US" dirty="0">
                <a:solidFill>
                  <a:srgbClr val="FF0000"/>
                </a:solidFill>
              </a:rPr>
              <a:t>3-Overlying an eloquent area of the brain.</a:t>
            </a:r>
          </a:p>
          <a:p>
            <a:pPr marL="0" indent="0" algn="l">
              <a:buNone/>
            </a:pPr>
            <a:r>
              <a:rPr lang="en-US" dirty="0">
                <a:solidFill>
                  <a:srgbClr val="FF0000"/>
                </a:solidFill>
              </a:rPr>
              <a:t>4-CSF leak </a:t>
            </a:r>
          </a:p>
          <a:p>
            <a:pPr marL="0" indent="0" algn="l">
              <a:buNone/>
            </a:pPr>
            <a:endParaRPr lang="ar-JO"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0480"/>
            <a:ext cx="2819400" cy="522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30480"/>
            <a:ext cx="8229600" cy="1143000"/>
          </a:xfrm>
        </p:spPr>
        <p:txBody>
          <a:bodyPr/>
          <a:lstStyle/>
          <a:p>
            <a:pPr algn="l"/>
            <a:r>
              <a:rPr lang="en-US" dirty="0"/>
              <a:t>Station 5</a:t>
            </a:r>
            <a:endParaRPr lang="ar-JO" dirty="0"/>
          </a:p>
        </p:txBody>
      </p:sp>
      <p:sp>
        <p:nvSpPr>
          <p:cNvPr id="3" name="عنصر نائب للمحتوى 2"/>
          <p:cNvSpPr>
            <a:spLocks noGrp="1"/>
          </p:cNvSpPr>
          <p:nvPr>
            <p:ph idx="1"/>
          </p:nvPr>
        </p:nvSpPr>
        <p:spPr>
          <a:xfrm>
            <a:off x="30480" y="1447800"/>
            <a:ext cx="8229600" cy="4525963"/>
          </a:xfrm>
        </p:spPr>
        <p:txBody>
          <a:bodyPr/>
          <a:lstStyle/>
          <a:p>
            <a:pPr marL="0" indent="0" algn="l">
              <a:buNone/>
            </a:pPr>
            <a:r>
              <a:rPr lang="en-US" dirty="0"/>
              <a:t>How are spinal tumors classified according to the picture, and give one example on each  one :</a:t>
            </a:r>
          </a:p>
          <a:p>
            <a:pPr marL="0" indent="0" algn="l">
              <a:buNone/>
            </a:pPr>
            <a:r>
              <a:rPr lang="en-US" dirty="0">
                <a:solidFill>
                  <a:srgbClr val="FF0000"/>
                </a:solidFill>
                <a:sym typeface="Wingdings" panose="05000000000000000000" pitchFamily="2" charset="2"/>
              </a:rPr>
              <a:t> 1. Extradural : osteochondroma </a:t>
            </a:r>
          </a:p>
          <a:p>
            <a:pPr marL="0" indent="0" algn="l">
              <a:buNone/>
            </a:pPr>
            <a:r>
              <a:rPr lang="en-US" dirty="0">
                <a:solidFill>
                  <a:srgbClr val="FF0000"/>
                </a:solidFill>
              </a:rPr>
              <a:t>2. Intradural Extramedullary : meningioma </a:t>
            </a:r>
          </a:p>
          <a:p>
            <a:pPr marL="0" indent="0" algn="l">
              <a:buNone/>
            </a:pPr>
            <a:r>
              <a:rPr lang="en-US" dirty="0">
                <a:solidFill>
                  <a:srgbClr val="FF0000"/>
                </a:solidFill>
              </a:rPr>
              <a:t>3.  Intradural Intramedullary :  astrocytoma</a:t>
            </a:r>
          </a:p>
          <a:p>
            <a:pPr marL="0" indent="0" algn="l">
              <a:buNone/>
            </a:pPr>
            <a:endParaRPr lang="ar-JO"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1"/>
            <a:ext cx="595884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8229600" cy="1143000"/>
          </a:xfrm>
        </p:spPr>
        <p:txBody>
          <a:bodyPr/>
          <a:lstStyle/>
          <a:p>
            <a:pPr algn="l"/>
            <a:r>
              <a:rPr lang="en-US" dirty="0"/>
              <a:t>Station 6</a:t>
            </a:r>
            <a:endParaRPr lang="ar-JO"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11386" y="152400"/>
            <a:ext cx="423261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15240" y="990600"/>
            <a:ext cx="4861560" cy="5693866"/>
          </a:xfrm>
          <a:prstGeom prst="rect">
            <a:avLst/>
          </a:prstGeom>
        </p:spPr>
        <p:txBody>
          <a:bodyPr wrap="square">
            <a:spAutoFit/>
          </a:bodyPr>
          <a:lstStyle/>
          <a:p>
            <a:pPr algn="l"/>
            <a:r>
              <a:rPr lang="en-US" sz="2800" dirty="0"/>
              <a:t>1-What is your diagnosis? </a:t>
            </a:r>
          </a:p>
          <a:p>
            <a:pPr algn="l"/>
            <a:r>
              <a:rPr lang="en-US" sz="2800" dirty="0">
                <a:solidFill>
                  <a:srgbClr val="FF0000"/>
                </a:solidFill>
                <a:sym typeface="Wingdings" panose="05000000000000000000" pitchFamily="2" charset="2"/>
              </a:rPr>
              <a:t></a:t>
            </a:r>
            <a:r>
              <a:rPr lang="en-US" sz="2800" dirty="0">
                <a:solidFill>
                  <a:srgbClr val="FF0000"/>
                </a:solidFill>
              </a:rPr>
              <a:t>spondylolisthesis</a:t>
            </a:r>
          </a:p>
          <a:p>
            <a:pPr algn="l"/>
            <a:r>
              <a:rPr lang="en-US" sz="2800" dirty="0"/>
              <a:t>2-Staging system ? </a:t>
            </a:r>
          </a:p>
          <a:p>
            <a:pPr algn="l"/>
            <a:r>
              <a:rPr lang="en-US" sz="2800" dirty="0">
                <a:solidFill>
                  <a:srgbClr val="FF0000"/>
                </a:solidFill>
                <a:sym typeface="Wingdings" panose="05000000000000000000" pitchFamily="2" charset="2"/>
              </a:rPr>
              <a:t></a:t>
            </a:r>
            <a:r>
              <a:rPr lang="en-US" sz="2800" dirty="0">
                <a:solidFill>
                  <a:srgbClr val="FF0000"/>
                </a:solidFill>
              </a:rPr>
              <a:t>Myerding classification system , according to degree of displacement  </a:t>
            </a:r>
          </a:p>
          <a:p>
            <a:pPr algn="l"/>
            <a:r>
              <a:rPr lang="en-US" sz="2800" dirty="0"/>
              <a:t>3-Mention 2 types  </a:t>
            </a:r>
          </a:p>
          <a:p>
            <a:pPr algn="l"/>
            <a:r>
              <a:rPr lang="en-US" sz="2800" dirty="0">
                <a:solidFill>
                  <a:srgbClr val="FF0000"/>
                </a:solidFill>
              </a:rPr>
              <a:t>1.Pathologic </a:t>
            </a:r>
          </a:p>
          <a:p>
            <a:pPr algn="l"/>
            <a:r>
              <a:rPr lang="en-US" sz="2800" dirty="0">
                <a:solidFill>
                  <a:srgbClr val="FF0000"/>
                </a:solidFill>
              </a:rPr>
              <a:t>2.Postsurgical</a:t>
            </a:r>
          </a:p>
          <a:p>
            <a:pPr algn="l"/>
            <a:r>
              <a:rPr lang="en-US" sz="2800" dirty="0">
                <a:solidFill>
                  <a:srgbClr val="FF0000"/>
                </a:solidFill>
              </a:rPr>
              <a:t>3.Post-trumatic</a:t>
            </a:r>
          </a:p>
          <a:p>
            <a:pPr algn="l"/>
            <a:r>
              <a:rPr lang="en-US" sz="2800" dirty="0">
                <a:solidFill>
                  <a:srgbClr val="FF0000"/>
                </a:solidFill>
              </a:rPr>
              <a:t>4.Degenerative </a:t>
            </a:r>
          </a:p>
          <a:p>
            <a:pPr algn="l"/>
            <a:r>
              <a:rPr lang="en-US" sz="2800" dirty="0">
                <a:solidFill>
                  <a:srgbClr val="FF0000"/>
                </a:solidFill>
              </a:rPr>
              <a:t>5.Dysplastic</a:t>
            </a:r>
          </a:p>
          <a:p>
            <a:pPr algn="l"/>
            <a:r>
              <a:rPr lang="en-US" sz="2800" dirty="0">
                <a:solidFill>
                  <a:srgbClr val="FF0000"/>
                </a:solidFill>
              </a:rPr>
              <a:t>6.Isthmic  </a:t>
            </a:r>
            <a:endParaRPr lang="ar-JO" sz="2800" dirty="0">
              <a:solidFill>
                <a:srgbClr val="FF0000"/>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330197"/>
            <a:ext cx="5334000" cy="292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8229600" cy="1143000"/>
          </a:xfrm>
        </p:spPr>
        <p:txBody>
          <a:bodyPr/>
          <a:lstStyle/>
          <a:p>
            <a:pPr algn="l"/>
            <a:r>
              <a:rPr lang="en-US" dirty="0"/>
              <a:t>Station 7</a:t>
            </a:r>
            <a:endParaRPr lang="ar-JO"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81087" y="0"/>
            <a:ext cx="2962913" cy="3956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0" y="838200"/>
            <a:ext cx="6172200" cy="4524315"/>
          </a:xfrm>
          <a:prstGeom prst="rect">
            <a:avLst/>
          </a:prstGeom>
        </p:spPr>
        <p:txBody>
          <a:bodyPr wrap="square">
            <a:spAutoFit/>
          </a:bodyPr>
          <a:lstStyle/>
          <a:p>
            <a:pPr algn="l"/>
            <a:r>
              <a:rPr lang="en-US" sz="3600" dirty="0"/>
              <a:t>1-What is the diagnosis ? </a:t>
            </a:r>
          </a:p>
          <a:p>
            <a:pPr algn="l"/>
            <a:r>
              <a:rPr lang="en-US" sz="3600" dirty="0">
                <a:solidFill>
                  <a:srgbClr val="FF0000"/>
                </a:solidFill>
                <a:sym typeface="Wingdings" panose="05000000000000000000" pitchFamily="2" charset="2"/>
              </a:rPr>
              <a:t></a:t>
            </a:r>
            <a:r>
              <a:rPr lang="en-US" sz="3600" dirty="0">
                <a:solidFill>
                  <a:srgbClr val="FF0000"/>
                </a:solidFill>
              </a:rPr>
              <a:t>Left frontoparietal acute subdural hemorrhage </a:t>
            </a:r>
          </a:p>
          <a:p>
            <a:pPr algn="l"/>
            <a:r>
              <a:rPr lang="en-US" sz="3600" dirty="0"/>
              <a:t>2-Mention differential diagnosis for this finding </a:t>
            </a:r>
          </a:p>
          <a:p>
            <a:pPr algn="l"/>
            <a:r>
              <a:rPr lang="en-US" sz="3600" dirty="0">
                <a:solidFill>
                  <a:srgbClr val="FF0000"/>
                </a:solidFill>
                <a:sym typeface="Wingdings" panose="05000000000000000000" pitchFamily="2" charset="2"/>
              </a:rPr>
              <a:t></a:t>
            </a:r>
            <a:r>
              <a:rPr lang="en-US" sz="3600" dirty="0">
                <a:solidFill>
                  <a:srgbClr val="FF0000"/>
                </a:solidFill>
              </a:rPr>
              <a:t>Brain hemorrhagic  contusion</a:t>
            </a:r>
          </a:p>
          <a:p>
            <a:pPr algn="l"/>
            <a:r>
              <a:rPr lang="en-US" sz="3600" dirty="0"/>
              <a:t>3-Management ? </a:t>
            </a:r>
          </a:p>
          <a:p>
            <a:pPr algn="l"/>
            <a:r>
              <a:rPr lang="en-US" sz="3600" dirty="0">
                <a:solidFill>
                  <a:srgbClr val="FF0000"/>
                </a:solidFill>
                <a:sym typeface="Wingdings" panose="05000000000000000000" pitchFamily="2" charset="2"/>
              </a:rPr>
              <a:t> </a:t>
            </a:r>
            <a:r>
              <a:rPr lang="en-US" sz="3600" dirty="0">
                <a:solidFill>
                  <a:srgbClr val="FF0000"/>
                </a:solidFill>
              </a:rPr>
              <a:t>Craniotomy and evacuation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 y="15240"/>
            <a:ext cx="8229600" cy="1143000"/>
          </a:xfrm>
        </p:spPr>
        <p:txBody>
          <a:bodyPr/>
          <a:lstStyle/>
          <a:p>
            <a:pPr algn="l"/>
            <a:r>
              <a:rPr lang="en-US" dirty="0"/>
              <a:t>Station 8</a:t>
            </a:r>
            <a:endParaRPr lang="ar-JO" dirty="0"/>
          </a:p>
        </p:txBody>
      </p:sp>
      <p:sp>
        <p:nvSpPr>
          <p:cNvPr id="3" name="عنصر نائب للمحتوى 2"/>
          <p:cNvSpPr>
            <a:spLocks noGrp="1"/>
          </p:cNvSpPr>
          <p:nvPr>
            <p:ph idx="1"/>
          </p:nvPr>
        </p:nvSpPr>
        <p:spPr>
          <a:xfrm>
            <a:off x="30480" y="1066800"/>
            <a:ext cx="8229600" cy="5562600"/>
          </a:xfrm>
        </p:spPr>
        <p:txBody>
          <a:bodyPr>
            <a:normAutofit fontScale="92500" lnSpcReduction="20000"/>
          </a:bodyPr>
          <a:lstStyle/>
          <a:p>
            <a:pPr marL="0" indent="0" algn="l">
              <a:buNone/>
            </a:pPr>
            <a:r>
              <a:rPr lang="en-US" dirty="0"/>
              <a:t>1-What this area is called ? </a:t>
            </a:r>
          </a:p>
          <a:p>
            <a:pPr marL="0" indent="0" algn="l">
              <a:buNone/>
            </a:pPr>
            <a:r>
              <a:rPr lang="en-US" dirty="0">
                <a:solidFill>
                  <a:srgbClr val="FF0000"/>
                </a:solidFill>
                <a:sym typeface="Wingdings" panose="05000000000000000000" pitchFamily="2" charset="2"/>
              </a:rPr>
              <a:t></a:t>
            </a:r>
            <a:r>
              <a:rPr lang="en-US" dirty="0">
                <a:solidFill>
                  <a:srgbClr val="FF0000"/>
                </a:solidFill>
              </a:rPr>
              <a:t>Suprasellar area </a:t>
            </a:r>
          </a:p>
          <a:p>
            <a:pPr marL="0" indent="0" algn="l">
              <a:buNone/>
            </a:pPr>
            <a:r>
              <a:rPr lang="en-US" dirty="0"/>
              <a:t>2-Mention 3 DDX  </a:t>
            </a:r>
          </a:p>
          <a:p>
            <a:pPr marL="0" indent="0" algn="l">
              <a:buNone/>
            </a:pPr>
            <a:r>
              <a:rPr lang="en-US" dirty="0">
                <a:solidFill>
                  <a:srgbClr val="FF0000"/>
                </a:solidFill>
                <a:sym typeface="Wingdings" panose="05000000000000000000" pitchFamily="2" charset="2"/>
              </a:rPr>
              <a:t> </a:t>
            </a:r>
            <a:r>
              <a:rPr lang="en-US" dirty="0">
                <a:solidFill>
                  <a:srgbClr val="FF0000"/>
                </a:solidFill>
              </a:rPr>
              <a:t>1.Pituitary adenoma </a:t>
            </a:r>
          </a:p>
          <a:p>
            <a:pPr marL="0" indent="0" algn="l">
              <a:buNone/>
            </a:pPr>
            <a:r>
              <a:rPr lang="en-US" dirty="0">
                <a:solidFill>
                  <a:srgbClr val="FF0000"/>
                </a:solidFill>
              </a:rPr>
              <a:t>2.Dermoid cyst </a:t>
            </a:r>
          </a:p>
          <a:p>
            <a:pPr marL="0" indent="0" algn="l">
              <a:buNone/>
            </a:pPr>
            <a:r>
              <a:rPr lang="en-US" dirty="0">
                <a:solidFill>
                  <a:srgbClr val="FF0000"/>
                </a:solidFill>
              </a:rPr>
              <a:t>3.Ranthky’s cyst </a:t>
            </a:r>
          </a:p>
          <a:p>
            <a:pPr marL="0" indent="0" algn="l">
              <a:buNone/>
            </a:pPr>
            <a:r>
              <a:rPr lang="en-US" dirty="0">
                <a:solidFill>
                  <a:srgbClr val="FF0000"/>
                </a:solidFill>
              </a:rPr>
              <a:t>4. Craniopharyngioma</a:t>
            </a:r>
            <a:br>
              <a:rPr lang="en-US" dirty="0"/>
            </a:br>
            <a:r>
              <a:rPr lang="en-US" dirty="0"/>
              <a:t>3- Mention 3 clinical manifestations :</a:t>
            </a:r>
          </a:p>
          <a:p>
            <a:pPr marL="0" indent="0" algn="l">
              <a:buNone/>
            </a:pPr>
            <a:r>
              <a:rPr lang="en-US" dirty="0">
                <a:solidFill>
                  <a:srgbClr val="FF0000"/>
                </a:solidFill>
                <a:sym typeface="Wingdings" panose="05000000000000000000" pitchFamily="2" charset="2"/>
              </a:rPr>
              <a:t> 1. Visual impairment</a:t>
            </a:r>
            <a:br>
              <a:rPr lang="en-US" dirty="0">
                <a:solidFill>
                  <a:srgbClr val="FF0000"/>
                </a:solidFill>
                <a:sym typeface="Wingdings" panose="05000000000000000000" pitchFamily="2" charset="2"/>
              </a:rPr>
            </a:br>
            <a:r>
              <a:rPr lang="en-US" dirty="0">
                <a:solidFill>
                  <a:srgbClr val="FF0000"/>
                </a:solidFill>
                <a:sym typeface="Wingdings" panose="05000000000000000000" pitchFamily="2" charset="2"/>
              </a:rPr>
              <a:t>2. Hydrocephalus , Vomiting , Headache </a:t>
            </a:r>
          </a:p>
          <a:p>
            <a:pPr marL="0" indent="0" algn="l">
              <a:buNone/>
            </a:pPr>
            <a:r>
              <a:rPr lang="en-US" dirty="0">
                <a:solidFill>
                  <a:srgbClr val="FF0000"/>
                </a:solidFill>
                <a:sym typeface="Wingdings" panose="05000000000000000000" pitchFamily="2" charset="2"/>
              </a:rPr>
              <a:t>3. Endocrine dysfunction  </a:t>
            </a:r>
          </a:p>
          <a:p>
            <a:pPr marL="0" indent="0" algn="l">
              <a:buNone/>
            </a:pPr>
            <a:r>
              <a:rPr lang="en-US" dirty="0">
                <a:sym typeface="Wingdings" panose="05000000000000000000" pitchFamily="2" charset="2"/>
              </a:rPr>
              <a:t> </a:t>
            </a:r>
            <a:r>
              <a:rPr lang="en-US" dirty="0"/>
              <a:t>  </a:t>
            </a:r>
          </a:p>
          <a:p>
            <a:pPr marL="0" indent="0" algn="l">
              <a:buNone/>
            </a:pPr>
            <a:endParaRPr lang="ar-JO"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1" y="-30479"/>
            <a:ext cx="3505200" cy="307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A511CCAF-B76B-D989-4B0A-862B5CA8CC42}"/>
              </a:ext>
            </a:extLst>
          </p:cNvPr>
          <p:cNvSpPr>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1- </a:t>
            </a:r>
            <a:r>
              <a:rPr lang="pt-BR" dirty="0">
                <a:solidFill>
                  <a:srgbClr val="FF0000"/>
                </a:solidFill>
              </a:rPr>
              <a:t>Non-communicating hydrocephalus (Shunt blockage)</a:t>
            </a:r>
            <a:endParaRPr lang="en-US" dirty="0">
              <a:solidFill>
                <a:srgbClr val="FF0000"/>
              </a:solidFill>
            </a:endParaRPr>
          </a:p>
          <a:p>
            <a:pPr marL="0" indent="0">
              <a:buNone/>
            </a:pPr>
            <a:endParaRPr lang="en-US" dirty="0">
              <a:solidFill>
                <a:srgbClr val="FF0000"/>
              </a:solidFill>
            </a:endParaRPr>
          </a:p>
          <a:p>
            <a:pPr marL="0" indent="0">
              <a:buNone/>
            </a:pPr>
            <a:r>
              <a:rPr lang="en-US" dirty="0">
                <a:solidFill>
                  <a:srgbClr val="FF0000"/>
                </a:solidFill>
              </a:rPr>
              <a:t>2- VP shunt blockage / </a:t>
            </a:r>
            <a:r>
              <a:rPr lang="en-US" dirty="0" err="1">
                <a:solidFill>
                  <a:srgbClr val="FF0000"/>
                </a:solidFill>
              </a:rPr>
              <a:t>Aqueductal</a:t>
            </a:r>
            <a:r>
              <a:rPr lang="en-US" dirty="0">
                <a:solidFill>
                  <a:srgbClr val="FF0000"/>
                </a:solidFill>
              </a:rPr>
              <a:t> stenosis / Chiari 2 malformation</a:t>
            </a:r>
          </a:p>
          <a:p>
            <a:pPr marL="0" indent="0">
              <a:buNone/>
            </a:pPr>
            <a:endParaRPr lang="en-US" dirty="0">
              <a:solidFill>
                <a:srgbClr val="FF0000"/>
              </a:solidFill>
            </a:endParaRPr>
          </a:p>
          <a:p>
            <a:pPr marL="0" indent="0">
              <a:buNone/>
            </a:pPr>
            <a:r>
              <a:rPr lang="en-US" dirty="0">
                <a:solidFill>
                  <a:srgbClr val="FF0000"/>
                </a:solidFill>
              </a:rPr>
              <a:t>3- External ventricular drains </a:t>
            </a:r>
          </a:p>
          <a:p>
            <a:pPr marL="0" indent="0">
              <a:buNone/>
            </a:pPr>
            <a:r>
              <a:rPr lang="en-US" dirty="0">
                <a:solidFill>
                  <a:srgbClr val="FF0000"/>
                </a:solidFill>
              </a:rPr>
              <a:t>    Endoscopic third ventriculostomy</a:t>
            </a:r>
          </a:p>
          <a:p>
            <a:pPr marL="0" indent="0">
              <a:buNone/>
            </a:pPr>
            <a:r>
              <a:rPr lang="en-US" dirty="0">
                <a:solidFill>
                  <a:srgbClr val="FF0000"/>
                </a:solidFill>
              </a:rPr>
              <a:t>    Ventriculoperitoneal shunt </a:t>
            </a:r>
          </a:p>
          <a:p>
            <a:pPr marL="0" indent="0">
              <a:buNone/>
            </a:pPr>
            <a:endParaRPr lang="en-AE" dirty="0">
              <a:solidFill>
                <a:srgbClr val="FF0000"/>
              </a:solidFill>
            </a:endParaRPr>
          </a:p>
        </p:txBody>
      </p:sp>
      <p:sp>
        <p:nvSpPr>
          <p:cNvPr id="9" name="Title 1">
            <a:extLst>
              <a:ext uri="{FF2B5EF4-FFF2-40B4-BE49-F238E27FC236}">
                <a16:creationId xmlns:a16="http://schemas.microsoft.com/office/drawing/2014/main" id="{E44D4322-2EE9-74D5-6765-031FE0C0C6C4}"/>
              </a:ext>
            </a:extLst>
          </p:cNvPr>
          <p:cNvSpPr>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Answers</a:t>
            </a:r>
            <a:endParaRPr lang="en-AE" b="1" dirty="0"/>
          </a:p>
        </p:txBody>
      </p:sp>
    </p:spTree>
    <p:extLst>
      <p:ext uri="{BB962C8B-B14F-4D97-AF65-F5344CB8AC3E}">
        <p14:creationId xmlns:p14="http://schemas.microsoft.com/office/powerpoint/2010/main" val="25315338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5240"/>
            <a:ext cx="8229600" cy="1143000"/>
          </a:xfrm>
        </p:spPr>
        <p:txBody>
          <a:bodyPr/>
          <a:lstStyle/>
          <a:p>
            <a:pPr algn="l"/>
            <a:r>
              <a:rPr lang="en-US" dirty="0"/>
              <a:t>Station 9</a:t>
            </a:r>
            <a:endParaRPr lang="ar-JO"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5240"/>
            <a:ext cx="6705600" cy="251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30480" y="2438400"/>
            <a:ext cx="9174480" cy="3416320"/>
          </a:xfrm>
          <a:prstGeom prst="rect">
            <a:avLst/>
          </a:prstGeom>
        </p:spPr>
        <p:txBody>
          <a:bodyPr wrap="square">
            <a:spAutoFit/>
          </a:bodyPr>
          <a:lstStyle/>
          <a:p>
            <a:pPr algn="l"/>
            <a:r>
              <a:rPr lang="en-US" sz="2400" dirty="0"/>
              <a:t>1- what is the DX , What is the level and site ? </a:t>
            </a:r>
          </a:p>
          <a:p>
            <a:pPr algn="l"/>
            <a:r>
              <a:rPr lang="en-US" sz="2400" dirty="0">
                <a:solidFill>
                  <a:srgbClr val="FF0000"/>
                </a:solidFill>
              </a:rPr>
              <a:t>  </a:t>
            </a:r>
            <a:r>
              <a:rPr lang="en-US" sz="2400" dirty="0">
                <a:solidFill>
                  <a:srgbClr val="FF0000"/>
                </a:solidFill>
                <a:sym typeface="Wingdings" panose="05000000000000000000" pitchFamily="2" charset="2"/>
              </a:rPr>
              <a:t> </a:t>
            </a:r>
            <a:r>
              <a:rPr lang="en-US" sz="2400" dirty="0">
                <a:solidFill>
                  <a:srgbClr val="FF0000"/>
                </a:solidFill>
              </a:rPr>
              <a:t>Cervical Disc prolapse  , Right side c6-c7</a:t>
            </a:r>
          </a:p>
          <a:p>
            <a:pPr algn="l"/>
            <a:r>
              <a:rPr lang="en-US" sz="2400" dirty="0"/>
              <a:t>2- What is the dermatome affected  ?</a:t>
            </a:r>
          </a:p>
          <a:p>
            <a:pPr algn="l"/>
            <a:r>
              <a:rPr lang="en-US" sz="2400" dirty="0">
                <a:solidFill>
                  <a:srgbClr val="FF0000"/>
                </a:solidFill>
                <a:sym typeface="Wingdings" panose="05000000000000000000" pitchFamily="2" charset="2"/>
              </a:rPr>
              <a:t>  Right C7</a:t>
            </a:r>
          </a:p>
          <a:p>
            <a:pPr algn="l"/>
            <a:r>
              <a:rPr lang="en-US" sz="2400" dirty="0"/>
              <a:t>3- 3 Indications For surgery : </a:t>
            </a:r>
          </a:p>
          <a:p>
            <a:pPr algn="l"/>
            <a:r>
              <a:rPr lang="en-US" sz="2400" dirty="0">
                <a:solidFill>
                  <a:srgbClr val="FF0000"/>
                </a:solidFill>
              </a:rPr>
              <a:t>1- Myelopathy </a:t>
            </a:r>
          </a:p>
          <a:p>
            <a:pPr algn="l"/>
            <a:r>
              <a:rPr lang="en-US" sz="2400" dirty="0">
                <a:solidFill>
                  <a:srgbClr val="FF0000"/>
                </a:solidFill>
              </a:rPr>
              <a:t>2- Intractable pain </a:t>
            </a:r>
          </a:p>
          <a:p>
            <a:pPr algn="l"/>
            <a:r>
              <a:rPr lang="en-US" sz="2400" dirty="0">
                <a:solidFill>
                  <a:srgbClr val="FF0000"/>
                </a:solidFill>
              </a:rPr>
              <a:t>3- Focal neurological signs </a:t>
            </a:r>
          </a:p>
          <a:p>
            <a:pPr algn="l"/>
            <a:r>
              <a:rPr lang="en-US" sz="2400" dirty="0">
                <a:solidFill>
                  <a:srgbClr val="FF0000"/>
                </a:solidFill>
              </a:rPr>
              <a:t>4- History of malignancy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5240"/>
            <a:ext cx="8229600" cy="1143000"/>
          </a:xfrm>
        </p:spPr>
        <p:txBody>
          <a:bodyPr/>
          <a:lstStyle/>
          <a:p>
            <a:pPr algn="l"/>
            <a:r>
              <a:rPr lang="en-US" dirty="0"/>
              <a:t>Station 10</a:t>
            </a:r>
            <a:endParaRPr lang="ar-JO" dirty="0"/>
          </a:p>
        </p:txBody>
      </p:sp>
      <p:sp>
        <p:nvSpPr>
          <p:cNvPr id="3" name="عنصر نائب للمحتوى 2"/>
          <p:cNvSpPr>
            <a:spLocks noGrp="1"/>
          </p:cNvSpPr>
          <p:nvPr>
            <p:ph idx="1"/>
          </p:nvPr>
        </p:nvSpPr>
        <p:spPr>
          <a:xfrm>
            <a:off x="0" y="990600"/>
            <a:ext cx="4648200" cy="4525963"/>
          </a:xfrm>
        </p:spPr>
        <p:txBody>
          <a:bodyPr>
            <a:normAutofit fontScale="92500" lnSpcReduction="10000"/>
          </a:bodyPr>
          <a:lstStyle/>
          <a:p>
            <a:pPr marL="0" indent="0" algn="l">
              <a:buNone/>
            </a:pPr>
            <a:r>
              <a:rPr lang="en-US" dirty="0"/>
              <a:t>1-  mention 3 clinical presentations with this syndrome : </a:t>
            </a:r>
          </a:p>
          <a:p>
            <a:pPr marL="0" indent="0" algn="l">
              <a:buNone/>
            </a:pPr>
            <a:r>
              <a:rPr lang="en-US" dirty="0">
                <a:sym typeface="Wingdings" panose="05000000000000000000" pitchFamily="2" charset="2"/>
              </a:rPr>
              <a:t> </a:t>
            </a:r>
            <a:r>
              <a:rPr lang="en-US" dirty="0">
                <a:solidFill>
                  <a:srgbClr val="FF0000"/>
                </a:solidFill>
                <a:sym typeface="Wingdings" panose="05000000000000000000" pitchFamily="2" charset="2"/>
              </a:rPr>
              <a:t>1-ipsilateral motor loss (paralysis) </a:t>
            </a:r>
          </a:p>
          <a:p>
            <a:pPr marL="0" indent="0" algn="l">
              <a:buNone/>
            </a:pPr>
            <a:r>
              <a:rPr lang="en-US" dirty="0">
                <a:solidFill>
                  <a:srgbClr val="FF0000"/>
                </a:solidFill>
                <a:sym typeface="Wingdings" panose="05000000000000000000" pitchFamily="2" charset="2"/>
              </a:rPr>
              <a:t>2-Ipsilateral sensory loss (vibration, proprioception, light touch).</a:t>
            </a:r>
          </a:p>
          <a:p>
            <a:pPr marL="0" indent="0" algn="l">
              <a:buNone/>
            </a:pPr>
            <a:r>
              <a:rPr lang="en-US" dirty="0">
                <a:solidFill>
                  <a:srgbClr val="FF0000"/>
                </a:solidFill>
                <a:sym typeface="Wingdings" panose="05000000000000000000" pitchFamily="2" charset="2"/>
              </a:rPr>
              <a:t>3- Contralateral sensory loss (pain ,temperature)</a:t>
            </a:r>
            <a:r>
              <a:rPr lang="en-US" dirty="0">
                <a:solidFill>
                  <a:srgbClr val="FF0000"/>
                </a:solidFill>
              </a:rPr>
              <a:t> </a:t>
            </a:r>
            <a:endParaRPr lang="ar-JO" dirty="0">
              <a:solidFill>
                <a:srgbClr val="FF00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752600"/>
            <a:ext cx="38671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8229600" cy="1143000"/>
          </a:xfrm>
        </p:spPr>
        <p:txBody>
          <a:bodyPr/>
          <a:lstStyle/>
          <a:p>
            <a:pPr algn="l"/>
            <a:r>
              <a:rPr lang="en-US" dirty="0"/>
              <a:t>Station 11</a:t>
            </a:r>
            <a:endParaRPr lang="ar-JO"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0" y="0"/>
            <a:ext cx="4953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0" y="990600"/>
            <a:ext cx="4267200" cy="4339650"/>
          </a:xfrm>
          <a:prstGeom prst="rect">
            <a:avLst/>
          </a:prstGeom>
          <a:noFill/>
        </p:spPr>
        <p:txBody>
          <a:bodyPr wrap="square" rtlCol="1">
            <a:spAutoFit/>
          </a:bodyPr>
          <a:lstStyle/>
          <a:p>
            <a:pPr algn="l"/>
            <a:r>
              <a:rPr lang="en-US" sz="4800" dirty="0"/>
              <a:t>What is the lesion / syndrome at this level ? </a:t>
            </a:r>
          </a:p>
          <a:p>
            <a:pPr algn="l"/>
            <a:r>
              <a:rPr lang="en-US" sz="4800" dirty="0">
                <a:solidFill>
                  <a:srgbClr val="FF0000"/>
                </a:solidFill>
                <a:sym typeface="Wingdings" panose="05000000000000000000" pitchFamily="2" charset="2"/>
              </a:rPr>
              <a:t></a:t>
            </a:r>
            <a:r>
              <a:rPr lang="en-US" sz="3600" dirty="0">
                <a:solidFill>
                  <a:srgbClr val="FF0000"/>
                </a:solidFill>
                <a:sym typeface="Wingdings" panose="05000000000000000000" pitchFamily="2" charset="2"/>
              </a:rPr>
              <a:t>conus medullaris syndrome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 y="0"/>
            <a:ext cx="8229600" cy="1143000"/>
          </a:xfrm>
        </p:spPr>
        <p:txBody>
          <a:bodyPr/>
          <a:lstStyle/>
          <a:p>
            <a:pPr algn="l"/>
            <a:r>
              <a:rPr lang="en-US" dirty="0"/>
              <a:t>Station 12 </a:t>
            </a:r>
            <a:endParaRPr lang="ar-JO"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0" y="30481"/>
            <a:ext cx="6096000" cy="217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0" y="2971800"/>
            <a:ext cx="9144000" cy="3170099"/>
          </a:xfrm>
          <a:prstGeom prst="rect">
            <a:avLst/>
          </a:prstGeom>
          <a:noFill/>
        </p:spPr>
        <p:txBody>
          <a:bodyPr wrap="square" rtlCol="1">
            <a:spAutoFit/>
          </a:bodyPr>
          <a:lstStyle/>
          <a:p>
            <a:pPr algn="l"/>
            <a:r>
              <a:rPr lang="en-US" sz="4000" dirty="0">
                <a:sym typeface="Wingdings" panose="05000000000000000000" pitchFamily="2" charset="2"/>
              </a:rPr>
              <a:t></a:t>
            </a:r>
            <a:r>
              <a:rPr lang="en-US" sz="4000" dirty="0"/>
              <a:t>Mention 3 complications of this procedure : </a:t>
            </a:r>
          </a:p>
          <a:p>
            <a:pPr algn="l"/>
            <a:r>
              <a:rPr lang="en-US" sz="4000" dirty="0">
                <a:solidFill>
                  <a:srgbClr val="FF0000"/>
                </a:solidFill>
              </a:rPr>
              <a:t>1- Infections </a:t>
            </a:r>
          </a:p>
          <a:p>
            <a:pPr algn="l"/>
            <a:r>
              <a:rPr lang="en-US" sz="4000" dirty="0">
                <a:solidFill>
                  <a:srgbClr val="FF0000"/>
                </a:solidFill>
              </a:rPr>
              <a:t>2- Bleeding </a:t>
            </a:r>
          </a:p>
          <a:p>
            <a:pPr algn="l"/>
            <a:r>
              <a:rPr lang="en-US" sz="4000" dirty="0">
                <a:solidFill>
                  <a:srgbClr val="FF0000"/>
                </a:solidFill>
              </a:rPr>
              <a:t>3- Blockage </a:t>
            </a:r>
            <a:endParaRPr lang="ar-JO" sz="4000" dirty="0">
              <a:solidFill>
                <a:srgbClr val="FF0000"/>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 y="0"/>
            <a:ext cx="8229600" cy="1143000"/>
          </a:xfrm>
        </p:spPr>
        <p:txBody>
          <a:bodyPr/>
          <a:lstStyle/>
          <a:p>
            <a:pPr algn="l"/>
            <a:r>
              <a:rPr lang="en-US" dirty="0"/>
              <a:t>Station 13 </a:t>
            </a:r>
            <a:endParaRPr lang="ar-JO"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29200" y="1143000"/>
            <a:ext cx="393382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0" y="1447800"/>
            <a:ext cx="4953000" cy="2308324"/>
          </a:xfrm>
          <a:prstGeom prst="rect">
            <a:avLst/>
          </a:prstGeom>
          <a:noFill/>
        </p:spPr>
        <p:txBody>
          <a:bodyPr wrap="square" rtlCol="1">
            <a:spAutoFit/>
          </a:bodyPr>
          <a:lstStyle/>
          <a:p>
            <a:pPr algn="l"/>
            <a:r>
              <a:rPr lang="en-US" sz="4800" dirty="0"/>
              <a:t>Spot Diagnosis ? </a:t>
            </a:r>
          </a:p>
          <a:p>
            <a:pPr algn="l"/>
            <a:r>
              <a:rPr lang="en-US" sz="4800" dirty="0">
                <a:solidFill>
                  <a:srgbClr val="FF0000"/>
                </a:solidFill>
                <a:sym typeface="Wingdings" panose="05000000000000000000" pitchFamily="2" charset="2"/>
              </a:rPr>
              <a:t></a:t>
            </a:r>
            <a:r>
              <a:rPr lang="en-US" sz="4800" dirty="0">
                <a:solidFill>
                  <a:srgbClr val="FF0000"/>
                </a:solidFill>
              </a:rPr>
              <a:t>Spina Bifida occulta  </a:t>
            </a:r>
            <a:endParaRPr lang="ar-JO" sz="4800" dirty="0">
              <a:solidFill>
                <a:srgbClr val="FF0000"/>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Neurosurgery</a:t>
            </a:r>
            <a:endParaRPr lang="ar-JO" dirty="0"/>
          </a:p>
        </p:txBody>
      </p:sp>
      <p:sp>
        <p:nvSpPr>
          <p:cNvPr id="3" name="عنوان فرعي 2"/>
          <p:cNvSpPr>
            <a:spLocks noGrp="1"/>
          </p:cNvSpPr>
          <p:nvPr>
            <p:ph type="subTitle" idx="1"/>
          </p:nvPr>
        </p:nvSpPr>
        <p:spPr/>
        <p:txBody>
          <a:bodyPr/>
          <a:lstStyle/>
          <a:p>
            <a:r>
              <a:rPr lang="en-US" dirty="0"/>
              <a:t>Group 4D </a:t>
            </a:r>
          </a:p>
          <a:p>
            <a:r>
              <a:rPr lang="en-US" dirty="0"/>
              <a:t>Done by </a:t>
            </a:r>
            <a:r>
              <a:rPr lang="en-US" dirty="0" err="1"/>
              <a:t>Nebal</a:t>
            </a:r>
            <a:r>
              <a:rPr lang="en-US" dirty="0"/>
              <a:t> </a:t>
            </a:r>
            <a:r>
              <a:rPr lang="en-US" dirty="0" err="1"/>
              <a:t>Jarab’a</a:t>
            </a:r>
            <a:r>
              <a:rPr lang="en-US" dirty="0"/>
              <a:t> </a:t>
            </a:r>
            <a:endParaRPr lang="ar-JO"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491654"/>
          </a:xfrm>
        </p:spPr>
        <p:txBody>
          <a:bodyPr>
            <a:normAutofit fontScale="90000"/>
          </a:bodyPr>
          <a:lstStyle/>
          <a:p>
            <a:pPr algn="l"/>
            <a:r>
              <a:rPr lang="en-US" sz="3200" dirty="0"/>
              <a:t>Q1:</a:t>
            </a:r>
            <a:endParaRPr lang="ar-JO" sz="3200" dirty="0"/>
          </a:p>
        </p:txBody>
      </p:sp>
      <p:sp>
        <p:nvSpPr>
          <p:cNvPr id="4" name="عنصر نائب للنص 3"/>
          <p:cNvSpPr>
            <a:spLocks noGrp="1"/>
          </p:cNvSpPr>
          <p:nvPr>
            <p:ph type="body" sz="half" idx="2"/>
          </p:nvPr>
        </p:nvSpPr>
        <p:spPr>
          <a:xfrm>
            <a:off x="323528" y="764704"/>
            <a:ext cx="5256584" cy="4691063"/>
          </a:xfrm>
        </p:spPr>
        <p:txBody>
          <a:bodyPr>
            <a:noAutofit/>
          </a:bodyPr>
          <a:lstStyle/>
          <a:p>
            <a:pPr marL="342900" indent="-342900" algn="l" rtl="0">
              <a:buFont typeface="+mj-lt"/>
              <a:buAutoNum type="arabicPeriod"/>
            </a:pPr>
            <a:r>
              <a:rPr lang="en-US" sz="2400" dirty="0"/>
              <a:t>What is your diagnosis?</a:t>
            </a:r>
          </a:p>
          <a:p>
            <a:pPr lvl="1" algn="l" rtl="0"/>
            <a:r>
              <a:rPr lang="en-US" sz="2400" dirty="0">
                <a:solidFill>
                  <a:srgbClr val="00B050"/>
                </a:solidFill>
              </a:rPr>
              <a:t>Hydrocephalus</a:t>
            </a:r>
          </a:p>
          <a:p>
            <a:pPr marL="342900" indent="-342900" algn="l" rtl="0">
              <a:buFont typeface="+mj-lt"/>
              <a:buAutoNum type="arabicPeriod"/>
            </a:pPr>
            <a:r>
              <a:rPr lang="en-US" sz="2400" dirty="0"/>
              <a:t>Mention 2 radiological signs</a:t>
            </a:r>
          </a:p>
          <a:p>
            <a:pPr lvl="1" algn="l" rtl="0"/>
            <a:r>
              <a:rPr lang="en-US" sz="2400" dirty="0">
                <a:solidFill>
                  <a:srgbClr val="00B050"/>
                </a:solidFill>
              </a:rPr>
              <a:t>Dilated ventricles and effacement of sulci  </a:t>
            </a:r>
          </a:p>
          <a:p>
            <a:pPr marL="342900" indent="-342900" algn="l" rtl="0">
              <a:buFont typeface="+mj-lt"/>
              <a:buAutoNum type="arabicPeriod"/>
            </a:pPr>
            <a:r>
              <a:rPr lang="en-US" sz="2400" dirty="0"/>
              <a:t>Mention 2 clinical  signs</a:t>
            </a:r>
          </a:p>
          <a:p>
            <a:pPr algn="l" rtl="0"/>
            <a:r>
              <a:rPr lang="en-US" sz="2400" dirty="0" err="1">
                <a:solidFill>
                  <a:srgbClr val="00B050"/>
                </a:solidFill>
              </a:rPr>
              <a:t>Sunsetting</a:t>
            </a:r>
            <a:r>
              <a:rPr lang="en-US" sz="2400" dirty="0">
                <a:solidFill>
                  <a:srgbClr val="00B050"/>
                </a:solidFill>
              </a:rPr>
              <a:t> eye appearance and macrocephaly </a:t>
            </a:r>
          </a:p>
          <a:p>
            <a:pPr marL="342900" indent="-342900" algn="l" rtl="0">
              <a:buFont typeface="+mj-lt"/>
              <a:buAutoNum type="arabicPeriod" startAt="4"/>
            </a:pPr>
            <a:r>
              <a:rPr lang="en-US" sz="2400" dirty="0"/>
              <a:t>Mention 2 surgical procedures</a:t>
            </a:r>
          </a:p>
          <a:p>
            <a:pPr lvl="1" algn="l" rtl="0"/>
            <a:r>
              <a:rPr lang="en-US" sz="2400" dirty="0" err="1">
                <a:solidFill>
                  <a:srgbClr val="00B050"/>
                </a:solidFill>
              </a:rPr>
              <a:t>Ventriculoperitoneal</a:t>
            </a:r>
            <a:r>
              <a:rPr lang="en-US" sz="2400" dirty="0">
                <a:solidFill>
                  <a:srgbClr val="00B050"/>
                </a:solidFill>
              </a:rPr>
              <a:t> shunt and </a:t>
            </a:r>
            <a:r>
              <a:rPr lang="en-US" sz="2400" dirty="0" err="1">
                <a:solidFill>
                  <a:srgbClr val="00B050"/>
                </a:solidFill>
              </a:rPr>
              <a:t>endoscopiv</a:t>
            </a:r>
            <a:r>
              <a:rPr lang="en-US" sz="2400" dirty="0">
                <a:solidFill>
                  <a:srgbClr val="00B050"/>
                </a:solidFill>
              </a:rPr>
              <a:t> third </a:t>
            </a:r>
            <a:r>
              <a:rPr lang="en-US" sz="2400" dirty="0" err="1">
                <a:solidFill>
                  <a:srgbClr val="00B050"/>
                </a:solidFill>
              </a:rPr>
              <a:t>ventriculostomy</a:t>
            </a:r>
            <a:r>
              <a:rPr lang="en-US" sz="2400" dirty="0">
                <a:solidFill>
                  <a:srgbClr val="00B050"/>
                </a:solidFill>
              </a:rPr>
              <a:t>  </a:t>
            </a:r>
          </a:p>
          <a:p>
            <a:pPr marL="342900" indent="-342900" algn="l" rtl="0">
              <a:buFont typeface="+mj-lt"/>
              <a:buAutoNum type="arabicPeriod" startAt="4"/>
            </a:pPr>
            <a:r>
              <a:rPr lang="en-US" sz="2400" dirty="0"/>
              <a:t>Mention 2 causes</a:t>
            </a:r>
          </a:p>
          <a:p>
            <a:pPr lvl="1" algn="l" rtl="0"/>
            <a:r>
              <a:rPr lang="en-US" sz="2400" dirty="0" err="1">
                <a:solidFill>
                  <a:srgbClr val="00B050"/>
                </a:solidFill>
              </a:rPr>
              <a:t>Obstructive;tumors</a:t>
            </a:r>
            <a:r>
              <a:rPr lang="en-US" sz="2400" dirty="0">
                <a:solidFill>
                  <a:srgbClr val="00B050"/>
                </a:solidFill>
              </a:rPr>
              <a:t> </a:t>
            </a:r>
          </a:p>
          <a:p>
            <a:pPr lvl="1" algn="l" rtl="0"/>
            <a:r>
              <a:rPr lang="en-US" sz="2400" dirty="0" err="1">
                <a:solidFill>
                  <a:srgbClr val="00B050"/>
                </a:solidFill>
              </a:rPr>
              <a:t>Communicating;infection</a:t>
            </a:r>
            <a:r>
              <a:rPr lang="en-US" sz="2400" dirty="0">
                <a:solidFill>
                  <a:srgbClr val="00B050"/>
                </a:solidFill>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634" y="332656"/>
            <a:ext cx="359385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88640"/>
            <a:ext cx="3008313" cy="526380"/>
          </a:xfrm>
        </p:spPr>
        <p:txBody>
          <a:bodyPr/>
          <a:lstStyle/>
          <a:p>
            <a:pPr algn="l" rtl="0"/>
            <a:r>
              <a:rPr lang="en-US" dirty="0"/>
              <a:t>Q2:</a:t>
            </a:r>
            <a:endParaRPr lang="ar-JO" dirty="0"/>
          </a:p>
        </p:txBody>
      </p:sp>
      <p:sp>
        <p:nvSpPr>
          <p:cNvPr id="4" name="عنصر نائب للنص 3"/>
          <p:cNvSpPr>
            <a:spLocks noGrp="1"/>
          </p:cNvSpPr>
          <p:nvPr>
            <p:ph type="body" sz="half" idx="2"/>
          </p:nvPr>
        </p:nvSpPr>
        <p:spPr>
          <a:xfrm>
            <a:off x="457200" y="908720"/>
            <a:ext cx="4762872" cy="5217443"/>
          </a:xfrm>
        </p:spPr>
        <p:txBody>
          <a:bodyPr>
            <a:normAutofit/>
          </a:bodyPr>
          <a:lstStyle/>
          <a:p>
            <a:pPr marL="342900" indent="-342900" algn="l" rtl="0">
              <a:buFont typeface="+mj-lt"/>
              <a:buAutoNum type="arabicPeriod"/>
            </a:pPr>
            <a:r>
              <a:rPr lang="en-US" sz="2400" dirty="0"/>
              <a:t>What is the type of enhancement? </a:t>
            </a:r>
          </a:p>
          <a:p>
            <a:pPr lvl="1" algn="l" rtl="0"/>
            <a:r>
              <a:rPr lang="en-US" sz="2400" dirty="0">
                <a:solidFill>
                  <a:srgbClr val="00B050"/>
                </a:solidFill>
              </a:rPr>
              <a:t>Ring enhancement </a:t>
            </a:r>
          </a:p>
          <a:p>
            <a:pPr marL="342900" indent="-342900" algn="l" rtl="0">
              <a:buFont typeface="+mj-lt"/>
              <a:buAutoNum type="arabicPeriod"/>
            </a:pPr>
            <a:r>
              <a:rPr lang="en-US" sz="2400" dirty="0"/>
              <a:t>Mention 2 other enhancements </a:t>
            </a:r>
          </a:p>
          <a:p>
            <a:pPr lvl="1" algn="l" rtl="0"/>
            <a:r>
              <a:rPr lang="en-US" sz="2400" dirty="0">
                <a:solidFill>
                  <a:srgbClr val="00B050"/>
                </a:solidFill>
              </a:rPr>
              <a:t>Homogenous enhancement </a:t>
            </a:r>
          </a:p>
          <a:p>
            <a:pPr lvl="1" algn="l" rtl="0"/>
            <a:r>
              <a:rPr lang="en-US" sz="2400" dirty="0" err="1">
                <a:solidFill>
                  <a:srgbClr val="00B050"/>
                </a:solidFill>
              </a:rPr>
              <a:t>Heterogenous</a:t>
            </a:r>
            <a:r>
              <a:rPr lang="en-US" sz="2400" dirty="0">
                <a:solidFill>
                  <a:srgbClr val="00B050"/>
                </a:solidFill>
              </a:rPr>
              <a:t> enhancement </a:t>
            </a:r>
            <a:endParaRPr lang="ar-JO" sz="2400" dirty="0">
              <a:solidFill>
                <a:srgbClr val="00B05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908720"/>
            <a:ext cx="3403848"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188640"/>
            <a:ext cx="3008313" cy="670396"/>
          </a:xfrm>
        </p:spPr>
        <p:txBody>
          <a:bodyPr/>
          <a:lstStyle/>
          <a:p>
            <a:pPr algn="l" rtl="0"/>
            <a:r>
              <a:rPr lang="en-US" dirty="0"/>
              <a:t>Q3: </a:t>
            </a:r>
            <a:endParaRPr lang="ar-JO" dirty="0"/>
          </a:p>
        </p:txBody>
      </p:sp>
      <p:sp>
        <p:nvSpPr>
          <p:cNvPr id="4" name="عنصر نائب للنص 3"/>
          <p:cNvSpPr>
            <a:spLocks noGrp="1"/>
          </p:cNvSpPr>
          <p:nvPr>
            <p:ph type="body" sz="half" idx="2"/>
          </p:nvPr>
        </p:nvSpPr>
        <p:spPr>
          <a:xfrm>
            <a:off x="457200" y="1435100"/>
            <a:ext cx="4042792" cy="4691063"/>
          </a:xfrm>
        </p:spPr>
        <p:txBody>
          <a:bodyPr>
            <a:normAutofit/>
          </a:bodyPr>
          <a:lstStyle/>
          <a:p>
            <a:pPr marL="342900" indent="-342900" algn="l" rtl="0">
              <a:buFont typeface="+mj-lt"/>
              <a:buAutoNum type="arabicPeriod"/>
            </a:pPr>
            <a:r>
              <a:rPr lang="en-US" sz="2400" dirty="0"/>
              <a:t>What is the diagnosis? </a:t>
            </a:r>
          </a:p>
          <a:p>
            <a:pPr lvl="1" algn="l" rtl="0"/>
            <a:r>
              <a:rPr lang="en-US" sz="2400" dirty="0" err="1">
                <a:solidFill>
                  <a:srgbClr val="00B050"/>
                </a:solidFill>
              </a:rPr>
              <a:t>meningomyelocele</a:t>
            </a:r>
            <a:endParaRPr lang="en-US" sz="2400" dirty="0">
              <a:solidFill>
                <a:srgbClr val="00B050"/>
              </a:solidFill>
            </a:endParaRPr>
          </a:p>
          <a:p>
            <a:pPr marL="342900" indent="-342900" algn="l" rtl="0">
              <a:buFont typeface="+mj-lt"/>
              <a:buAutoNum type="arabicPeriod"/>
            </a:pPr>
            <a:r>
              <a:rPr lang="en-US" sz="2400" dirty="0"/>
              <a:t>What is your next step of management ? </a:t>
            </a:r>
          </a:p>
          <a:p>
            <a:pPr lvl="1" algn="l" rtl="0"/>
            <a:r>
              <a:rPr lang="en-US" sz="2400" dirty="0">
                <a:solidFill>
                  <a:srgbClr val="00B050"/>
                </a:solidFill>
              </a:rPr>
              <a:t>Surgery to prevent infection and for cosmetic </a:t>
            </a:r>
          </a:p>
          <a:p>
            <a:pPr lvl="1" algn="l" rtl="0"/>
            <a:r>
              <a:rPr lang="en-US" sz="2400" dirty="0">
                <a:solidFill>
                  <a:srgbClr val="00B050"/>
                </a:solidFill>
              </a:rPr>
              <a:t>causes</a:t>
            </a:r>
            <a:endParaRPr lang="ar-JO" sz="2400" dirty="0">
              <a:solidFill>
                <a:srgbClr val="00B05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446" y="1052736"/>
            <a:ext cx="27051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260648"/>
            <a:ext cx="3008313" cy="526380"/>
          </a:xfrm>
        </p:spPr>
        <p:txBody>
          <a:bodyPr/>
          <a:lstStyle/>
          <a:p>
            <a:pPr algn="l" rtl="0"/>
            <a:r>
              <a:rPr lang="en-US" dirty="0"/>
              <a:t>Q4:</a:t>
            </a:r>
            <a:endParaRPr lang="ar-JO" dirty="0"/>
          </a:p>
        </p:txBody>
      </p:sp>
      <p:sp>
        <p:nvSpPr>
          <p:cNvPr id="4" name="عنصر نائب للنص 3"/>
          <p:cNvSpPr>
            <a:spLocks noGrp="1"/>
          </p:cNvSpPr>
          <p:nvPr>
            <p:ph type="body" sz="half" idx="2"/>
          </p:nvPr>
        </p:nvSpPr>
        <p:spPr>
          <a:xfrm>
            <a:off x="467544" y="1124744"/>
            <a:ext cx="3754760" cy="4691063"/>
          </a:xfrm>
        </p:spPr>
        <p:txBody>
          <a:bodyPr>
            <a:normAutofit/>
          </a:bodyPr>
          <a:lstStyle/>
          <a:p>
            <a:pPr marL="342900" indent="-342900" algn="l" rtl="0">
              <a:buFont typeface="+mj-lt"/>
              <a:buAutoNum type="arabicPeriod"/>
            </a:pPr>
            <a:r>
              <a:rPr lang="en-US" sz="2400" dirty="0"/>
              <a:t>What is your spot diagnosis? </a:t>
            </a:r>
          </a:p>
          <a:p>
            <a:pPr lvl="1" algn="l" rtl="0"/>
            <a:r>
              <a:rPr lang="en-US" sz="2400" dirty="0">
                <a:solidFill>
                  <a:srgbClr val="00B050"/>
                </a:solidFill>
              </a:rPr>
              <a:t>Depressed skull fracture </a:t>
            </a:r>
          </a:p>
          <a:p>
            <a:pPr marL="342900" indent="-342900" algn="l" rtl="0">
              <a:buFont typeface="+mj-lt"/>
              <a:buAutoNum type="arabicPeriod"/>
            </a:pPr>
            <a:r>
              <a:rPr lang="en-US" sz="2400" dirty="0"/>
              <a:t>Mention 3 absolute indications for surgery </a:t>
            </a:r>
          </a:p>
          <a:p>
            <a:pPr lvl="1" algn="l" rtl="0"/>
            <a:r>
              <a:rPr lang="en-US" sz="2400" dirty="0">
                <a:solidFill>
                  <a:srgbClr val="00B050"/>
                </a:solidFill>
              </a:rPr>
              <a:t>Neurological signs, Cosmetic, Overlying an eloquent area of the brain.</a:t>
            </a:r>
          </a:p>
          <a:p>
            <a:pPr lvl="1" algn="l" rtl="0"/>
            <a:endParaRPr lang="ar-JO"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24744"/>
            <a:ext cx="3381747"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162" y="1289695"/>
            <a:ext cx="8713694" cy="5471730"/>
          </a:xfrm>
          <a:prstGeom prst="rect">
            <a:avLst/>
          </a:prstGeom>
        </p:spPr>
        <p:txBody>
          <a:bodyPr rtlCol="0" anchor="t"/>
          <a:lstStyle/>
          <a:p>
            <a:pPr algn="l"/>
            <a:endParaRPr lang="en-US" sz="424" dirty="0"/>
          </a:p>
          <a:p>
            <a:pPr algn="ctr"/>
            <a:r>
              <a:rPr lang="en-US" sz="2772" dirty="0">
                <a:solidFill>
                  <a:srgbClr val="252525"/>
                </a:solidFill>
              </a:rPr>
              <a:t>NEUROSURGERY Mini-OSCE</a:t>
            </a:r>
          </a:p>
          <a:p>
            <a:pPr algn="ctr"/>
            <a:endParaRPr lang="en-US" sz="2772" dirty="0">
              <a:solidFill>
                <a:srgbClr val="252525"/>
              </a:solidFill>
            </a:endParaRPr>
          </a:p>
          <a:p>
            <a:pPr algn="ctr"/>
            <a:r>
              <a:rPr lang="en-US" sz="2772" dirty="0">
                <a:solidFill>
                  <a:srgbClr val="252525"/>
                </a:solidFill>
              </a:rPr>
              <a:t>Group </a:t>
            </a:r>
            <a:r>
              <a:rPr lang="en-GB" sz="2772" dirty="0">
                <a:solidFill>
                  <a:srgbClr val="252525"/>
                </a:solidFill>
              </a:rPr>
              <a:t>5 </a:t>
            </a:r>
            <a:r>
              <a:rPr lang="en-US" sz="2772" dirty="0">
                <a:solidFill>
                  <a:srgbClr val="252525"/>
                </a:solidFill>
              </a:rPr>
              <a:t>A+B</a:t>
            </a:r>
          </a:p>
          <a:p>
            <a:pPr algn="ctr"/>
            <a:r>
              <a:rPr lang="en-GB" sz="2772" dirty="0">
                <a:solidFill>
                  <a:srgbClr val="252525"/>
                </a:solidFill>
              </a:rPr>
              <a:t>9-3-2023</a:t>
            </a:r>
            <a:endParaRPr lang="en-US" sz="2772" dirty="0">
              <a:solidFill>
                <a:srgbClr val="252525"/>
              </a:solidFill>
            </a:endParaRPr>
          </a:p>
          <a:p>
            <a:pPr algn="ctr"/>
            <a:r>
              <a:rPr lang="en-US" sz="2310" dirty="0">
                <a:solidFill>
                  <a:srgbClr val="252525"/>
                </a:solidFill>
              </a:rPr>
              <a:t>By: </a:t>
            </a:r>
          </a:p>
          <a:p>
            <a:pPr algn="ctr"/>
            <a:r>
              <a:rPr lang="en-GB" sz="2310">
                <a:solidFill>
                  <a:srgbClr val="252525"/>
                </a:solidFill>
              </a:rPr>
              <a:t>Ahmad Abu-Morad</a:t>
            </a:r>
            <a:endParaRPr lang="en-GB" sz="2310" dirty="0">
              <a:solidFill>
                <a:srgbClr val="252525"/>
              </a:solidFill>
            </a:endParaRPr>
          </a:p>
          <a:p>
            <a:pPr algn="ctr"/>
            <a:r>
              <a:rPr lang="en-GB" sz="2310" dirty="0" err="1">
                <a:solidFill>
                  <a:srgbClr val="252525"/>
                </a:solidFill>
              </a:rPr>
              <a:t>Osamah</a:t>
            </a:r>
            <a:r>
              <a:rPr lang="en-GB" sz="2310" dirty="0">
                <a:solidFill>
                  <a:srgbClr val="252525"/>
                </a:solidFill>
              </a:rPr>
              <a:t> </a:t>
            </a:r>
            <a:r>
              <a:rPr lang="en-GB" sz="2310" dirty="0" err="1">
                <a:solidFill>
                  <a:srgbClr val="252525"/>
                </a:solidFill>
              </a:rPr>
              <a:t>Alawneh</a:t>
            </a:r>
            <a:endParaRPr lang="en-US" sz="1925" dirty="0"/>
          </a:p>
          <a:p>
            <a:pPr algn="ctr"/>
            <a:r>
              <a:rPr lang="en-US" sz="1425" dirty="0">
                <a:solidFill>
                  <a:srgbClr val="252525"/>
                </a:solidFill>
              </a:rPr>
              <a:t>5 Questions Only, 25 minutes </a:t>
            </a:r>
          </a:p>
          <a:p>
            <a:pPr algn="ctr"/>
            <a:r>
              <a:rPr lang="en-US" sz="1425" dirty="0">
                <a:solidFill>
                  <a:srgbClr val="252525"/>
                </a:solidFill>
              </a:rPr>
              <a:t>In university labs</a:t>
            </a:r>
          </a:p>
          <a:p>
            <a:pPr algn="ctr"/>
            <a:r>
              <a:rPr lang="en-US" sz="1425" dirty="0">
                <a:solidFill>
                  <a:srgbClr val="252525"/>
                </a:solidFill>
              </a:rPr>
              <a:t>(No archive)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332656"/>
            <a:ext cx="3008313" cy="526380"/>
          </a:xfrm>
        </p:spPr>
        <p:txBody>
          <a:bodyPr/>
          <a:lstStyle/>
          <a:p>
            <a:pPr algn="l" rtl="0"/>
            <a:r>
              <a:rPr lang="en-US" dirty="0"/>
              <a:t>Q5:</a:t>
            </a:r>
            <a:endParaRPr lang="ar-JO" dirty="0"/>
          </a:p>
        </p:txBody>
      </p:sp>
      <p:sp>
        <p:nvSpPr>
          <p:cNvPr id="4" name="عنصر نائب للنص 3"/>
          <p:cNvSpPr>
            <a:spLocks noGrp="1"/>
          </p:cNvSpPr>
          <p:nvPr>
            <p:ph type="body" sz="half" idx="2"/>
          </p:nvPr>
        </p:nvSpPr>
        <p:spPr>
          <a:xfrm>
            <a:off x="457200" y="1435100"/>
            <a:ext cx="4186808" cy="4691063"/>
          </a:xfrm>
        </p:spPr>
        <p:txBody>
          <a:bodyPr>
            <a:normAutofit/>
          </a:bodyPr>
          <a:lstStyle/>
          <a:p>
            <a:pPr algn="l" rtl="0"/>
            <a:r>
              <a:rPr lang="en-US" sz="2400" dirty="0"/>
              <a:t>How are spinal tumors classified according to the picture, and give one example on each  one </a:t>
            </a:r>
          </a:p>
          <a:p>
            <a:pPr lvl="1" algn="l" rtl="0"/>
            <a:endParaRPr lang="en-US" sz="2400" dirty="0"/>
          </a:p>
          <a:p>
            <a:pPr lvl="1" algn="l" rtl="0"/>
            <a:r>
              <a:rPr lang="pt-BR" sz="2400" dirty="0">
                <a:solidFill>
                  <a:srgbClr val="00B050"/>
                </a:solidFill>
              </a:rPr>
              <a:t>Intradural intramedullary; astrocytoma</a:t>
            </a:r>
          </a:p>
          <a:p>
            <a:pPr lvl="1" algn="l" rtl="0"/>
            <a:r>
              <a:rPr lang="pt-BR" sz="2400" dirty="0">
                <a:solidFill>
                  <a:srgbClr val="00B050"/>
                </a:solidFill>
              </a:rPr>
              <a:t>Intradural extramedullary; meningioma</a:t>
            </a:r>
          </a:p>
          <a:p>
            <a:pPr lvl="1" algn="l" rtl="0"/>
            <a:r>
              <a:rPr lang="pt-BR" sz="2400" dirty="0">
                <a:solidFill>
                  <a:srgbClr val="00B050"/>
                </a:solidFill>
              </a:rPr>
              <a:t>Extradural; osteochondroma</a:t>
            </a:r>
          </a:p>
          <a:p>
            <a:pPr lvl="1" algn="l" rtl="0"/>
            <a:endParaRPr lang="en-US" dirty="0">
              <a:solidFill>
                <a:srgbClr val="00B050"/>
              </a:solidFill>
            </a:endParaRPr>
          </a:p>
          <a:p>
            <a:pPr marL="342900" indent="-342900" algn="l" rtl="0">
              <a:buFont typeface="+mj-lt"/>
              <a:buAutoNum type="arabicPeriod"/>
            </a:pPr>
            <a:endParaRPr lang="ar-JO" dirty="0">
              <a:solidFill>
                <a:srgbClr val="00B05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268760"/>
            <a:ext cx="3843536"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88640"/>
            <a:ext cx="3008313" cy="598388"/>
          </a:xfrm>
        </p:spPr>
        <p:txBody>
          <a:bodyPr/>
          <a:lstStyle/>
          <a:p>
            <a:pPr algn="l" rtl="0"/>
            <a:r>
              <a:rPr lang="en-US" dirty="0"/>
              <a:t>Q6:</a:t>
            </a:r>
            <a:endParaRPr lang="ar-JO" dirty="0"/>
          </a:p>
        </p:txBody>
      </p:sp>
      <p:sp>
        <p:nvSpPr>
          <p:cNvPr id="4" name="عنصر نائب للنص 3"/>
          <p:cNvSpPr>
            <a:spLocks noGrp="1"/>
          </p:cNvSpPr>
          <p:nvPr>
            <p:ph type="body" sz="half" idx="2"/>
          </p:nvPr>
        </p:nvSpPr>
        <p:spPr>
          <a:xfrm>
            <a:off x="251520" y="1052736"/>
            <a:ext cx="4978896" cy="4691063"/>
          </a:xfrm>
        </p:spPr>
        <p:txBody>
          <a:bodyPr>
            <a:noAutofit/>
          </a:bodyPr>
          <a:lstStyle/>
          <a:p>
            <a:pPr marL="342900" indent="-342900" algn="l" rtl="0">
              <a:buFont typeface="+mj-lt"/>
              <a:buAutoNum type="arabicPeriod"/>
            </a:pPr>
            <a:r>
              <a:rPr lang="en-US" sz="2400" dirty="0"/>
              <a:t>What is your diagnosis? </a:t>
            </a:r>
          </a:p>
          <a:p>
            <a:pPr lvl="1" algn="l" rtl="0"/>
            <a:r>
              <a:rPr lang="en-US" sz="2400" dirty="0">
                <a:solidFill>
                  <a:srgbClr val="00B050"/>
                </a:solidFill>
              </a:rPr>
              <a:t>Cervical disk prolapse </a:t>
            </a:r>
          </a:p>
          <a:p>
            <a:pPr marL="342900" indent="-342900" algn="l" rtl="0">
              <a:buFont typeface="+mj-lt"/>
              <a:buAutoNum type="arabicPeriod"/>
            </a:pPr>
            <a:r>
              <a:rPr lang="en-US" sz="2400" dirty="0"/>
              <a:t>At which level ? </a:t>
            </a:r>
          </a:p>
          <a:p>
            <a:pPr lvl="1" algn="l" rtl="0"/>
            <a:r>
              <a:rPr lang="en-US" sz="2400" dirty="0">
                <a:solidFill>
                  <a:srgbClr val="00B050"/>
                </a:solidFill>
              </a:rPr>
              <a:t>C5-6 </a:t>
            </a:r>
          </a:p>
          <a:p>
            <a:pPr marL="342900" indent="-342900" algn="l" rtl="0">
              <a:buFont typeface="+mj-lt"/>
              <a:buAutoNum type="arabicPeriod"/>
            </a:pPr>
            <a:r>
              <a:rPr lang="en-US" sz="2400" dirty="0"/>
              <a:t>Mention 2 indications for surgery  </a:t>
            </a:r>
          </a:p>
          <a:p>
            <a:pPr lvl="1" algn="l" rtl="0"/>
            <a:r>
              <a:rPr lang="en-US" sz="2400" dirty="0">
                <a:solidFill>
                  <a:srgbClr val="00B050"/>
                </a:solidFill>
              </a:rPr>
              <a:t>Myelopathy </a:t>
            </a:r>
          </a:p>
          <a:p>
            <a:pPr lvl="1" algn="l" rtl="0"/>
            <a:r>
              <a:rPr lang="en-US" sz="2400" dirty="0">
                <a:solidFill>
                  <a:srgbClr val="00B050"/>
                </a:solidFill>
              </a:rPr>
              <a:t>Red </a:t>
            </a:r>
            <a:r>
              <a:rPr lang="en-US" sz="2400" dirty="0" err="1">
                <a:solidFill>
                  <a:srgbClr val="00B050"/>
                </a:solidFill>
              </a:rPr>
              <a:t>flags;radiculopathy</a:t>
            </a:r>
            <a:r>
              <a:rPr lang="en-US" sz="2400" dirty="0">
                <a:solidFill>
                  <a:srgbClr val="00B050"/>
                </a:solidFill>
              </a:rPr>
              <a:t>, significant compression…</a:t>
            </a:r>
            <a:endParaRPr lang="ar-JO" sz="2400" dirty="0">
              <a:solidFill>
                <a:srgbClr val="00B05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268760"/>
            <a:ext cx="291311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88640"/>
            <a:ext cx="3008313" cy="526380"/>
          </a:xfrm>
        </p:spPr>
        <p:txBody>
          <a:bodyPr/>
          <a:lstStyle/>
          <a:p>
            <a:pPr algn="l" rtl="0"/>
            <a:r>
              <a:rPr lang="en-US" dirty="0"/>
              <a:t>Q7: </a:t>
            </a:r>
            <a:endParaRPr lang="ar-JO" dirty="0"/>
          </a:p>
        </p:txBody>
      </p:sp>
      <p:sp>
        <p:nvSpPr>
          <p:cNvPr id="4" name="عنصر نائب للنص 3"/>
          <p:cNvSpPr>
            <a:spLocks noGrp="1"/>
          </p:cNvSpPr>
          <p:nvPr>
            <p:ph type="body" sz="half" idx="2"/>
          </p:nvPr>
        </p:nvSpPr>
        <p:spPr>
          <a:xfrm>
            <a:off x="457200" y="1435100"/>
            <a:ext cx="3898776" cy="4691063"/>
          </a:xfrm>
        </p:spPr>
        <p:txBody>
          <a:bodyPr>
            <a:normAutofit/>
          </a:bodyPr>
          <a:lstStyle/>
          <a:p>
            <a:pPr marL="342900" indent="-342900" algn="l" rtl="0">
              <a:buFont typeface="+mj-lt"/>
              <a:buAutoNum type="arabicPeriod"/>
            </a:pPr>
            <a:r>
              <a:rPr lang="en-US" sz="2400" dirty="0"/>
              <a:t>What is your diagnosis? </a:t>
            </a:r>
          </a:p>
          <a:p>
            <a:pPr lvl="1" algn="l" rtl="0"/>
            <a:r>
              <a:rPr lang="en-US" sz="2400" dirty="0">
                <a:solidFill>
                  <a:srgbClr val="00B050"/>
                </a:solidFill>
              </a:rPr>
              <a:t>spondylolisthesis</a:t>
            </a:r>
          </a:p>
          <a:p>
            <a:pPr marL="342900" indent="-342900" algn="l" rtl="0">
              <a:buFont typeface="+mj-lt"/>
              <a:buAutoNum type="arabicPeriod"/>
            </a:pPr>
            <a:r>
              <a:rPr lang="en-US" sz="2400" dirty="0"/>
              <a:t>Staging system ? </a:t>
            </a:r>
          </a:p>
          <a:p>
            <a:pPr lvl="1" algn="l" rtl="0"/>
            <a:r>
              <a:rPr lang="en-US" sz="2400" dirty="0" err="1">
                <a:solidFill>
                  <a:srgbClr val="00B050"/>
                </a:solidFill>
              </a:rPr>
              <a:t>Myerding</a:t>
            </a:r>
            <a:r>
              <a:rPr lang="en-US" sz="2400" dirty="0">
                <a:solidFill>
                  <a:srgbClr val="00B050"/>
                </a:solidFill>
              </a:rPr>
              <a:t> classification system </a:t>
            </a:r>
          </a:p>
          <a:p>
            <a:pPr marL="342900" indent="-342900" algn="l" rtl="0">
              <a:buFont typeface="+mj-lt"/>
              <a:buAutoNum type="arabicPeriod"/>
            </a:pPr>
            <a:r>
              <a:rPr lang="en-US" sz="2400" dirty="0"/>
              <a:t>Mention 2 types  </a:t>
            </a:r>
          </a:p>
          <a:p>
            <a:pPr lvl="1" algn="l" rtl="0"/>
            <a:r>
              <a:rPr lang="en-US" sz="2400" dirty="0">
                <a:solidFill>
                  <a:srgbClr val="00B050"/>
                </a:solidFill>
              </a:rPr>
              <a:t>Pathologic </a:t>
            </a:r>
          </a:p>
          <a:p>
            <a:pPr lvl="1" algn="l" rtl="0"/>
            <a:r>
              <a:rPr lang="en-US" sz="2400" dirty="0">
                <a:solidFill>
                  <a:srgbClr val="00B050"/>
                </a:solidFill>
              </a:rPr>
              <a:t>Postsurgical  </a:t>
            </a:r>
          </a:p>
          <a:p>
            <a:pPr algn="l" rtl="0"/>
            <a:r>
              <a:rPr lang="en-US" sz="2600" b="1" dirty="0">
                <a:solidFill>
                  <a:srgbClr val="FF0000"/>
                </a:solidFill>
              </a:rPr>
              <a:t>See next slide </a:t>
            </a:r>
            <a:endParaRPr lang="ar-JO" sz="2600" b="1"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08720"/>
            <a:ext cx="4309839"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وجه ضاحك 4"/>
          <p:cNvSpPr/>
          <p:nvPr/>
        </p:nvSpPr>
        <p:spPr>
          <a:xfrm>
            <a:off x="2627784" y="4943048"/>
            <a:ext cx="432048" cy="432048"/>
          </a:xfrm>
          <a:prstGeom prst="smileyFace">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ar-JO"/>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388843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124744"/>
            <a:ext cx="4478635"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88640"/>
            <a:ext cx="3008313" cy="670396"/>
          </a:xfrm>
        </p:spPr>
        <p:txBody>
          <a:bodyPr/>
          <a:lstStyle/>
          <a:p>
            <a:pPr algn="l" rtl="0"/>
            <a:r>
              <a:rPr lang="en-US" dirty="0"/>
              <a:t>Q8: </a:t>
            </a:r>
            <a:endParaRPr lang="ar-JO" dirty="0"/>
          </a:p>
        </p:txBody>
      </p:sp>
      <p:sp>
        <p:nvSpPr>
          <p:cNvPr id="4" name="عنصر نائب للنص 3"/>
          <p:cNvSpPr>
            <a:spLocks noGrp="1"/>
          </p:cNvSpPr>
          <p:nvPr>
            <p:ph type="body" sz="half" idx="2"/>
          </p:nvPr>
        </p:nvSpPr>
        <p:spPr>
          <a:xfrm>
            <a:off x="457200" y="1435100"/>
            <a:ext cx="4186808" cy="4691063"/>
          </a:xfrm>
        </p:spPr>
        <p:txBody>
          <a:bodyPr>
            <a:noAutofit/>
          </a:bodyPr>
          <a:lstStyle/>
          <a:p>
            <a:pPr marL="342900" indent="-342900" algn="l" rtl="0">
              <a:buFont typeface="+mj-lt"/>
              <a:buAutoNum type="arabicPeriod"/>
            </a:pPr>
            <a:r>
              <a:rPr lang="en-US" sz="2400" dirty="0"/>
              <a:t>What is the diagnosis ? </a:t>
            </a:r>
          </a:p>
          <a:p>
            <a:pPr lvl="1" algn="l" rtl="0"/>
            <a:r>
              <a:rPr lang="en-US" sz="2400" dirty="0">
                <a:solidFill>
                  <a:srgbClr val="00B050"/>
                </a:solidFill>
              </a:rPr>
              <a:t>Left </a:t>
            </a:r>
            <a:r>
              <a:rPr lang="en-US" sz="2400" dirty="0" err="1">
                <a:solidFill>
                  <a:srgbClr val="00B050"/>
                </a:solidFill>
              </a:rPr>
              <a:t>frontoparietal</a:t>
            </a:r>
            <a:r>
              <a:rPr lang="en-US" sz="2400" dirty="0">
                <a:solidFill>
                  <a:srgbClr val="00B050"/>
                </a:solidFill>
              </a:rPr>
              <a:t> acute subdural hemorrhage </a:t>
            </a:r>
          </a:p>
          <a:p>
            <a:pPr marL="342900" indent="-342900" algn="l" rtl="0">
              <a:buFont typeface="+mj-lt"/>
              <a:buAutoNum type="arabicPeriod"/>
            </a:pPr>
            <a:r>
              <a:rPr lang="en-US" sz="2400" dirty="0"/>
              <a:t>Mention differential diagnosis for this finding </a:t>
            </a:r>
          </a:p>
          <a:p>
            <a:pPr lvl="1" algn="l" rtl="0"/>
            <a:r>
              <a:rPr lang="en-US" sz="2400" dirty="0">
                <a:solidFill>
                  <a:srgbClr val="00B050"/>
                </a:solidFill>
              </a:rPr>
              <a:t>Brain contusion</a:t>
            </a:r>
          </a:p>
          <a:p>
            <a:pPr marL="342900" indent="-342900" algn="l" rtl="0">
              <a:buFont typeface="+mj-lt"/>
              <a:buAutoNum type="arabicPeriod"/>
            </a:pPr>
            <a:r>
              <a:rPr lang="en-US" sz="2400" dirty="0"/>
              <a:t>Management ? </a:t>
            </a:r>
          </a:p>
          <a:p>
            <a:pPr lvl="1" algn="l" rtl="0"/>
            <a:r>
              <a:rPr lang="en-US" sz="2400" dirty="0">
                <a:solidFill>
                  <a:srgbClr val="00B050"/>
                </a:solidFill>
              </a:rPr>
              <a:t>Craniotomy </a:t>
            </a:r>
            <a:endParaRPr lang="ar-JO" sz="2400" dirty="0">
              <a:solidFill>
                <a:srgbClr val="00B05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9" y="1124744"/>
            <a:ext cx="2960574"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260648"/>
            <a:ext cx="3008313" cy="598388"/>
          </a:xfrm>
        </p:spPr>
        <p:txBody>
          <a:bodyPr/>
          <a:lstStyle/>
          <a:p>
            <a:pPr algn="l" rtl="0"/>
            <a:r>
              <a:rPr lang="en-US" dirty="0"/>
              <a:t>Q9: </a:t>
            </a:r>
            <a:endParaRPr lang="ar-JO" dirty="0"/>
          </a:p>
        </p:txBody>
      </p:sp>
      <p:sp>
        <p:nvSpPr>
          <p:cNvPr id="4" name="عنصر نائب للنص 3"/>
          <p:cNvSpPr>
            <a:spLocks noGrp="1"/>
          </p:cNvSpPr>
          <p:nvPr>
            <p:ph type="body" sz="half" idx="2"/>
          </p:nvPr>
        </p:nvSpPr>
        <p:spPr>
          <a:xfrm>
            <a:off x="457200" y="1052736"/>
            <a:ext cx="3898776" cy="5073427"/>
          </a:xfrm>
        </p:spPr>
        <p:txBody>
          <a:bodyPr/>
          <a:lstStyle/>
          <a:p>
            <a:pPr marL="342900" indent="-342900" algn="l" rtl="0">
              <a:buFont typeface="+mj-lt"/>
              <a:buAutoNum type="arabicPeriod"/>
            </a:pPr>
            <a:r>
              <a:rPr lang="en-US" sz="2400" dirty="0"/>
              <a:t>What this area is called ? </a:t>
            </a:r>
          </a:p>
          <a:p>
            <a:pPr lvl="1" algn="l" rtl="0"/>
            <a:r>
              <a:rPr lang="en-US" sz="2400" dirty="0" err="1">
                <a:solidFill>
                  <a:srgbClr val="00B050"/>
                </a:solidFill>
              </a:rPr>
              <a:t>Suprasellar</a:t>
            </a:r>
            <a:r>
              <a:rPr lang="en-US" sz="2400" dirty="0">
                <a:solidFill>
                  <a:srgbClr val="00B050"/>
                </a:solidFill>
              </a:rPr>
              <a:t> area </a:t>
            </a:r>
          </a:p>
          <a:p>
            <a:pPr marL="342900" indent="-342900" algn="l" rtl="0">
              <a:buFont typeface="+mj-lt"/>
              <a:buAutoNum type="arabicPeriod"/>
            </a:pPr>
            <a:r>
              <a:rPr lang="en-US" sz="2400" dirty="0"/>
              <a:t>Mention 3 DDX  </a:t>
            </a:r>
          </a:p>
          <a:p>
            <a:pPr lvl="1" algn="l" rtl="0"/>
            <a:r>
              <a:rPr lang="en-US" sz="2400" dirty="0">
                <a:solidFill>
                  <a:srgbClr val="00B050"/>
                </a:solidFill>
              </a:rPr>
              <a:t>Pituitary adenoma </a:t>
            </a:r>
          </a:p>
          <a:p>
            <a:pPr lvl="1" algn="l" rtl="0"/>
            <a:r>
              <a:rPr lang="en-US" sz="2400" dirty="0">
                <a:solidFill>
                  <a:srgbClr val="00B050"/>
                </a:solidFill>
              </a:rPr>
              <a:t>Dermoid cyst </a:t>
            </a:r>
          </a:p>
          <a:p>
            <a:pPr lvl="1" algn="l" rtl="0"/>
            <a:r>
              <a:rPr lang="en-US" sz="2400" dirty="0" err="1">
                <a:solidFill>
                  <a:srgbClr val="00B050"/>
                </a:solidFill>
              </a:rPr>
              <a:t>Ranthky’s</a:t>
            </a:r>
            <a:r>
              <a:rPr lang="en-US" sz="2400" dirty="0">
                <a:solidFill>
                  <a:srgbClr val="00B050"/>
                </a:solidFill>
              </a:rPr>
              <a:t> cyst </a:t>
            </a:r>
          </a:p>
          <a:p>
            <a:pPr lvl="1" algn="l" rtl="0"/>
            <a:r>
              <a:rPr lang="en-US" sz="2400" dirty="0" err="1">
                <a:solidFill>
                  <a:srgbClr val="00B050"/>
                </a:solidFill>
              </a:rPr>
              <a:t>Craniopharyngioma</a:t>
            </a:r>
            <a:r>
              <a:rPr lang="en-US" sz="2400" dirty="0">
                <a:solidFill>
                  <a:srgbClr val="00B050"/>
                </a:solidFill>
              </a:rPr>
              <a:t> </a:t>
            </a:r>
          </a:p>
          <a:p>
            <a:pPr marL="342900" indent="-342900" algn="l" rtl="0">
              <a:buFont typeface="+mj-lt"/>
              <a:buAutoNum type="arabicPeriod"/>
            </a:pPr>
            <a:endParaRPr lang="ar-JO"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501140"/>
            <a:ext cx="2843014" cy="358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88640"/>
            <a:ext cx="3008313" cy="670396"/>
          </a:xfrm>
        </p:spPr>
        <p:txBody>
          <a:bodyPr/>
          <a:lstStyle/>
          <a:p>
            <a:pPr algn="l" rtl="0"/>
            <a:r>
              <a:rPr lang="en-US" dirty="0"/>
              <a:t>Q10:</a:t>
            </a:r>
            <a:endParaRPr lang="ar-JO" dirty="0"/>
          </a:p>
        </p:txBody>
      </p:sp>
      <p:sp>
        <p:nvSpPr>
          <p:cNvPr id="4" name="عنصر نائب للنص 3"/>
          <p:cNvSpPr>
            <a:spLocks noGrp="1"/>
          </p:cNvSpPr>
          <p:nvPr>
            <p:ph type="body" sz="half" idx="2"/>
          </p:nvPr>
        </p:nvSpPr>
        <p:spPr>
          <a:xfrm>
            <a:off x="457200" y="1052736"/>
            <a:ext cx="4114800" cy="5073427"/>
          </a:xfrm>
        </p:spPr>
        <p:txBody>
          <a:bodyPr>
            <a:normAutofit/>
          </a:bodyPr>
          <a:lstStyle/>
          <a:p>
            <a:pPr marL="342900" indent="-342900" algn="l" rtl="0">
              <a:buFont typeface="+mj-lt"/>
              <a:buAutoNum type="arabicPeriod"/>
            </a:pPr>
            <a:r>
              <a:rPr lang="en-US" sz="2400" dirty="0"/>
              <a:t>What is the name of this syndrome ?  </a:t>
            </a:r>
          </a:p>
          <a:p>
            <a:pPr lvl="1" algn="l" rtl="0"/>
            <a:r>
              <a:rPr lang="en-US" sz="2400" dirty="0" err="1">
                <a:solidFill>
                  <a:srgbClr val="00B050"/>
                </a:solidFill>
              </a:rPr>
              <a:t>Qauda</a:t>
            </a:r>
            <a:r>
              <a:rPr lang="en-US" sz="2400" dirty="0">
                <a:solidFill>
                  <a:srgbClr val="00B050"/>
                </a:solidFill>
              </a:rPr>
              <a:t> </a:t>
            </a:r>
            <a:r>
              <a:rPr lang="en-US" sz="2400" dirty="0" err="1">
                <a:solidFill>
                  <a:srgbClr val="00B050"/>
                </a:solidFill>
              </a:rPr>
              <a:t>equina</a:t>
            </a:r>
            <a:r>
              <a:rPr lang="en-US" sz="2400" dirty="0">
                <a:solidFill>
                  <a:srgbClr val="00B050"/>
                </a:solidFill>
              </a:rPr>
              <a:t> syndrome </a:t>
            </a:r>
          </a:p>
          <a:p>
            <a:pPr marL="342900" indent="-342900" algn="l" rtl="0">
              <a:buFont typeface="+mj-lt"/>
              <a:buAutoNum type="arabicPeriod"/>
            </a:pPr>
            <a:r>
              <a:rPr lang="en-US" sz="2400" dirty="0"/>
              <a:t>Mention 3 symptoms the patient </a:t>
            </a:r>
            <a:r>
              <a:rPr lang="en-US" sz="2400"/>
              <a:t>could have </a:t>
            </a:r>
            <a:endParaRPr lang="en-US" sz="2400" dirty="0"/>
          </a:p>
          <a:p>
            <a:pPr lvl="1" algn="l" rtl="0"/>
            <a:r>
              <a:rPr lang="en-US" sz="2400" dirty="0">
                <a:solidFill>
                  <a:srgbClr val="00B050"/>
                </a:solidFill>
              </a:rPr>
              <a:t>Severe low Back pain </a:t>
            </a:r>
          </a:p>
          <a:p>
            <a:pPr lvl="1" algn="l" rtl="0"/>
            <a:r>
              <a:rPr lang="en-US" sz="2400" dirty="0">
                <a:solidFill>
                  <a:srgbClr val="00B050"/>
                </a:solidFill>
              </a:rPr>
              <a:t>Bladder disturbances</a:t>
            </a:r>
          </a:p>
          <a:p>
            <a:pPr lvl="1" algn="l" rtl="0"/>
            <a:r>
              <a:rPr lang="en-US" sz="2400" dirty="0">
                <a:solidFill>
                  <a:srgbClr val="00B050"/>
                </a:solidFill>
              </a:rPr>
              <a:t>Saddle numbness</a:t>
            </a:r>
          </a:p>
          <a:p>
            <a:pPr lvl="1" algn="l" rtl="0"/>
            <a:endParaRPr lang="en-US" dirty="0"/>
          </a:p>
          <a:p>
            <a:pPr lvl="1" algn="l" rtl="0"/>
            <a:endParaRPr lang="ar-JO"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764704"/>
            <a:ext cx="3384376" cy="444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Neurosurgery </a:t>
            </a:r>
            <a:br>
              <a:rPr lang="en-US" dirty="0"/>
            </a:br>
            <a:r>
              <a:rPr lang="en-US" dirty="0"/>
              <a:t>group 3A </a:t>
            </a:r>
            <a:br>
              <a:rPr lang="en-US" dirty="0"/>
            </a:br>
            <a:r>
              <a:rPr lang="en-US" dirty="0"/>
              <a:t>done by Lara shdaifat </a:t>
            </a:r>
            <a:br>
              <a:rPr lang="en-US" dirty="0"/>
            </a:br>
            <a:endParaRPr lang="ar-JO"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p:txBody>
          <a:bodyPr/>
          <a:lstStyle/>
          <a:p>
            <a:r>
              <a:rPr lang="en-US" dirty="0"/>
              <a:t>Station 1</a:t>
            </a:r>
            <a:endParaRPr lang="ar-JO"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41380" y="1757363"/>
            <a:ext cx="2270239" cy="2546350"/>
          </a:xfrm>
          <a:prstGeom prst="rect">
            <a:avLst/>
          </a:prstGeom>
        </p:spPr>
      </p:pic>
      <p:sp>
        <p:nvSpPr>
          <p:cNvPr id="6" name="عنصر نائب للمحتوى 5"/>
          <p:cNvSpPr>
            <a:spLocks noGrp="1"/>
          </p:cNvSpPr>
          <p:nvPr>
            <p:ph sz="half" idx="2"/>
          </p:nvPr>
        </p:nvSpPr>
        <p:spPr/>
        <p:txBody>
          <a:bodyPr>
            <a:normAutofit/>
          </a:bodyPr>
          <a:lstStyle/>
          <a:p>
            <a:pPr marL="0" indent="0" algn="l">
              <a:buNone/>
            </a:pPr>
            <a:r>
              <a:rPr lang="en-US" dirty="0"/>
              <a:t>Q1 what is diagnosis </a:t>
            </a:r>
          </a:p>
          <a:p>
            <a:pPr marL="0" indent="0" algn="l">
              <a:buNone/>
            </a:pPr>
            <a:r>
              <a:rPr lang="en-US" dirty="0">
                <a:solidFill>
                  <a:srgbClr val="FF0000"/>
                </a:solidFill>
              </a:rPr>
              <a:t>Intradural extra medullary tumor </a:t>
            </a:r>
          </a:p>
          <a:p>
            <a:pPr marL="0" indent="0" algn="l">
              <a:buNone/>
            </a:pPr>
            <a:r>
              <a:rPr lang="en-US" dirty="0"/>
              <a:t>2 differential diagnosis </a:t>
            </a:r>
          </a:p>
          <a:p>
            <a:pPr marL="0" indent="0" algn="l">
              <a:buNone/>
            </a:pPr>
            <a:r>
              <a:rPr lang="en-US" dirty="0">
                <a:solidFill>
                  <a:srgbClr val="FF0000"/>
                </a:solidFill>
              </a:rPr>
              <a:t>Meningioma , schwanoma and neurofibroma  </a:t>
            </a:r>
            <a:endParaRPr lang="ar-JO" dirty="0">
              <a:solidFill>
                <a:srgbClr val="FF000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Station 2 </a:t>
            </a:r>
            <a:endParaRPr lang="ar-JO" dirty="0"/>
          </a:p>
        </p:txBody>
      </p:sp>
      <p:sp>
        <p:nvSpPr>
          <p:cNvPr id="5" name="عنصر نائب للمحتوى 4"/>
          <p:cNvSpPr>
            <a:spLocks noGrp="1"/>
          </p:cNvSpPr>
          <p:nvPr>
            <p:ph idx="1"/>
          </p:nvPr>
        </p:nvSpPr>
        <p:spPr/>
        <p:txBody>
          <a:bodyPr/>
          <a:lstStyle/>
          <a:p>
            <a:pPr marL="0" indent="0" algn="l">
              <a:buNone/>
            </a:pPr>
            <a:r>
              <a:rPr lang="en-US" dirty="0"/>
              <a:t>Q2    GCS for patient </a:t>
            </a:r>
          </a:p>
          <a:p>
            <a:pPr marL="0" indent="0" algn="l">
              <a:buNone/>
            </a:pPr>
            <a:r>
              <a:rPr lang="en-US" dirty="0"/>
              <a:t>Open eye to painful stimuli </a:t>
            </a:r>
          </a:p>
          <a:p>
            <a:pPr marL="0" indent="0" algn="l">
              <a:buNone/>
            </a:pPr>
            <a:r>
              <a:rPr lang="en-US" dirty="0"/>
              <a:t>Inappropriate words</a:t>
            </a:r>
          </a:p>
          <a:p>
            <a:pPr marL="0" indent="0" algn="l">
              <a:buNone/>
            </a:pPr>
            <a:r>
              <a:rPr lang="en-US" dirty="0"/>
              <a:t>Decerbrate on both side </a:t>
            </a:r>
          </a:p>
          <a:p>
            <a:pPr marL="0" indent="0" algn="l">
              <a:buNone/>
            </a:pPr>
            <a:r>
              <a:rPr lang="en-US" dirty="0"/>
              <a:t>15</a:t>
            </a:r>
            <a:r>
              <a:rPr lang="ar-JO" dirty="0"/>
              <a:t>/</a:t>
            </a:r>
            <a:r>
              <a:rPr lang="en-US" dirty="0"/>
              <a:t>7 </a:t>
            </a:r>
          </a:p>
          <a:p>
            <a:pPr marL="0" indent="0" algn="l">
              <a:buNone/>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160" y="1404606"/>
            <a:ext cx="5603757" cy="4688690"/>
          </a:xfrm>
          <a:prstGeom prst="rect">
            <a:avLst/>
          </a:prstGeom>
        </p:spPr>
        <p:txBody>
          <a:bodyPr rtlCol="0" anchor="t"/>
          <a:lstStyle/>
          <a:p>
            <a:pPr algn="l"/>
            <a:endParaRPr lang="en-US" sz="693" dirty="0"/>
          </a:p>
          <a:p>
            <a:pPr algn="l"/>
            <a:r>
              <a:rPr lang="en-US" sz="2079" dirty="0">
                <a:solidFill>
                  <a:srgbClr val="252525"/>
                </a:solidFill>
              </a:rPr>
              <a:t>Q</a:t>
            </a:r>
            <a:r>
              <a:rPr lang="en-GB" sz="2079" dirty="0">
                <a:solidFill>
                  <a:srgbClr val="252525"/>
                </a:solidFill>
              </a:rPr>
              <a:t>1</a:t>
            </a:r>
            <a:r>
              <a:rPr lang="en-US" sz="2079" dirty="0">
                <a:solidFill>
                  <a:srgbClr val="252525"/>
                </a:solidFill>
              </a:rPr>
              <a:t>:</a:t>
            </a:r>
          </a:p>
          <a:p>
            <a:pPr algn="l"/>
            <a:r>
              <a:rPr lang="en-US" sz="2079" dirty="0">
                <a:solidFill>
                  <a:srgbClr val="252525"/>
                </a:solidFill>
              </a:rPr>
              <a:t>Patient came to the ER, opens eyes to painful stimulus, </a:t>
            </a:r>
            <a:r>
              <a:rPr lang="en-GB" sz="2079" dirty="0">
                <a:solidFill>
                  <a:srgbClr val="252525"/>
                </a:solidFill>
              </a:rPr>
              <a:t>inappropriate words</a:t>
            </a:r>
            <a:r>
              <a:rPr lang="en-US" sz="2079" dirty="0">
                <a:solidFill>
                  <a:srgbClr val="252525"/>
                </a:solidFill>
              </a:rPr>
              <a:t>, </a:t>
            </a:r>
            <a:r>
              <a:rPr lang="en-GB" sz="2079" dirty="0">
                <a:solidFill>
                  <a:srgbClr val="252525"/>
                </a:solidFill>
              </a:rPr>
              <a:t>withdraws from pain</a:t>
            </a:r>
            <a:endParaRPr lang="en-US" sz="2079" dirty="0">
              <a:solidFill>
                <a:srgbClr val="252525"/>
              </a:solidFill>
            </a:endParaRPr>
          </a:p>
          <a:p>
            <a:pPr algn="l"/>
            <a:endParaRPr lang="en-US" sz="2079" dirty="0">
              <a:solidFill>
                <a:srgbClr val="252525"/>
              </a:solidFill>
            </a:endParaRPr>
          </a:p>
          <a:p>
            <a:pPr algn="l"/>
            <a:r>
              <a:rPr lang="en-US" sz="2079" dirty="0">
                <a:solidFill>
                  <a:srgbClr val="252525"/>
                </a:solidFill>
              </a:rPr>
              <a:t>1.Finding?</a:t>
            </a:r>
          </a:p>
          <a:p>
            <a:pPr algn="l"/>
            <a:r>
              <a:rPr lang="en-US" sz="2079" dirty="0">
                <a:solidFill>
                  <a:srgbClr val="00B050"/>
                </a:solidFill>
              </a:rPr>
              <a:t> </a:t>
            </a:r>
            <a:r>
              <a:rPr lang="en-US" sz="2079" dirty="0" err="1">
                <a:solidFill>
                  <a:srgbClr val="00B050"/>
                </a:solidFill>
              </a:rPr>
              <a:t>Frontoparietal</a:t>
            </a:r>
            <a:r>
              <a:rPr lang="en-US" sz="2079" dirty="0">
                <a:solidFill>
                  <a:srgbClr val="00B050"/>
                </a:solidFill>
              </a:rPr>
              <a:t> Acute left subdural hematoma</a:t>
            </a:r>
            <a:endParaRPr lang="en-US" sz="2079" dirty="0">
              <a:solidFill>
                <a:srgbClr val="252525"/>
              </a:solidFill>
            </a:endParaRPr>
          </a:p>
          <a:p>
            <a:pPr algn="l"/>
            <a:r>
              <a:rPr lang="en-GB" sz="2079" dirty="0">
                <a:solidFill>
                  <a:srgbClr val="252525"/>
                </a:solidFill>
              </a:rPr>
              <a:t>2.</a:t>
            </a:r>
            <a:r>
              <a:rPr lang="en-US" sz="2079" dirty="0">
                <a:solidFill>
                  <a:srgbClr val="252525"/>
                </a:solidFill>
              </a:rPr>
              <a:t> Glasgow Coma scale for this patient? </a:t>
            </a:r>
            <a:r>
              <a:rPr lang="en-GB" sz="2079" dirty="0">
                <a:solidFill>
                  <a:srgbClr val="00B050"/>
                </a:solidFill>
              </a:rPr>
              <a:t>9</a:t>
            </a:r>
            <a:endParaRPr lang="en-US" sz="2079" dirty="0">
              <a:solidFill>
                <a:srgbClr val="00B050"/>
              </a:solidFill>
            </a:endParaRPr>
          </a:p>
          <a:p>
            <a:pPr algn="l"/>
            <a:r>
              <a:rPr lang="en-GB" sz="2079" dirty="0">
                <a:solidFill>
                  <a:srgbClr val="252525"/>
                </a:solidFill>
              </a:rPr>
              <a:t>3</a:t>
            </a:r>
            <a:r>
              <a:rPr lang="en-US" sz="2079" dirty="0">
                <a:solidFill>
                  <a:srgbClr val="252525"/>
                </a:solidFill>
              </a:rPr>
              <a:t>. Severity of the injury according to GCS?  </a:t>
            </a:r>
            <a:r>
              <a:rPr lang="en-GB" sz="2079" dirty="0">
                <a:solidFill>
                  <a:srgbClr val="00B050"/>
                </a:solidFill>
              </a:rPr>
              <a:t>Moderate</a:t>
            </a:r>
          </a:p>
          <a:p>
            <a:pPr algn="l"/>
            <a:r>
              <a:rPr lang="en-GB" sz="2079" dirty="0"/>
              <a:t>4. Definite management?</a:t>
            </a:r>
          </a:p>
          <a:p>
            <a:pPr algn="l"/>
            <a:r>
              <a:rPr lang="en-GB" sz="2079" dirty="0" err="1">
                <a:solidFill>
                  <a:srgbClr val="00B050"/>
                </a:solidFill>
              </a:rPr>
              <a:t>Crainotomy</a:t>
            </a:r>
            <a:r>
              <a:rPr lang="en-GB" sz="2079" dirty="0">
                <a:solidFill>
                  <a:srgbClr val="00B050"/>
                </a:solidFill>
              </a:rPr>
              <a:t> &amp; Evacuation</a:t>
            </a:r>
            <a:endParaRPr lang="en-US" sz="2079" dirty="0">
              <a:solidFill>
                <a:srgbClr val="00B050"/>
              </a:solidFill>
            </a:endParaRPr>
          </a:p>
        </p:txBody>
      </p:sp>
      <p:pic>
        <p:nvPicPr>
          <p:cNvPr id="12" name="Picture 12"/>
          <p:cNvPicPr>
            <a:picLocks noChangeAspect="1"/>
          </p:cNvPicPr>
          <p:nvPr/>
        </p:nvPicPr>
        <p:blipFill>
          <a:blip r:embed="rId2"/>
          <a:stretch>
            <a:fillRect/>
          </a:stretch>
        </p:blipFill>
        <p:spPr>
          <a:xfrm>
            <a:off x="5862918" y="1052538"/>
            <a:ext cx="2929014" cy="3652889"/>
          </a:xfrm>
          <a:prstGeom prst="rect">
            <a:avLst/>
          </a:prstGeom>
        </p:spPr>
      </p:pic>
    </p:spTree>
    <p:extLst>
      <p:ext uri="{BB962C8B-B14F-4D97-AF65-F5344CB8AC3E}">
        <p14:creationId xmlns:p14="http://schemas.microsoft.com/office/powerpoint/2010/main" val="33086422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Station 3 </a:t>
            </a:r>
            <a:endParaRPr lang="ar-JO" dirty="0"/>
          </a:p>
        </p:txBody>
      </p:sp>
      <p:sp>
        <p:nvSpPr>
          <p:cNvPr id="5" name="عنصر نائب للمحتوى 4"/>
          <p:cNvSpPr>
            <a:spLocks noGrp="1"/>
          </p:cNvSpPr>
          <p:nvPr>
            <p:ph sz="half" idx="1"/>
          </p:nvPr>
        </p:nvSpPr>
        <p:spPr/>
        <p:txBody>
          <a:bodyPr>
            <a:normAutofit/>
          </a:bodyPr>
          <a:lstStyle/>
          <a:p>
            <a:pPr marL="0" indent="0" algn="l">
              <a:buNone/>
            </a:pPr>
            <a:r>
              <a:rPr lang="en-US" dirty="0"/>
              <a:t>Q3</a:t>
            </a:r>
          </a:p>
          <a:p>
            <a:pPr marL="0" indent="0" algn="l">
              <a:buNone/>
            </a:pPr>
            <a:r>
              <a:rPr lang="en-US" dirty="0"/>
              <a:t>What is  diagnosis  …..hydrocephalus</a:t>
            </a:r>
          </a:p>
          <a:p>
            <a:pPr marL="0" indent="0" algn="l">
              <a:buNone/>
            </a:pPr>
            <a:r>
              <a:rPr lang="en-US" dirty="0"/>
              <a:t>2 sign </a:t>
            </a:r>
          </a:p>
          <a:p>
            <a:pPr marL="0" indent="0" algn="l">
              <a:buNone/>
            </a:pPr>
            <a:r>
              <a:rPr lang="en-US" dirty="0"/>
              <a:t>Suns setting appearance eye </a:t>
            </a:r>
          </a:p>
          <a:p>
            <a:pPr marL="0" indent="0" algn="l">
              <a:buNone/>
            </a:pPr>
            <a:r>
              <a:rPr lang="en-US" dirty="0"/>
              <a:t>Dilated vein </a:t>
            </a:r>
          </a:p>
          <a:p>
            <a:pPr marL="0" indent="0" algn="l">
              <a:buNone/>
            </a:pPr>
            <a:r>
              <a:rPr lang="en-US" dirty="0"/>
              <a:t>Macrocephaly  </a:t>
            </a:r>
          </a:p>
          <a:p>
            <a:pPr marL="0" indent="0" algn="l">
              <a:buNone/>
            </a:pPr>
            <a:endParaRPr lang="ar-JO" dirty="0"/>
          </a:p>
        </p:txBody>
      </p:sp>
      <p:pic>
        <p:nvPicPr>
          <p:cNvPr id="8" name="Picture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tretch>
            <a:fillRect/>
          </a:stretch>
        </p:blipFill>
        <p:spPr>
          <a:xfrm>
            <a:off x="4969933" y="1757363"/>
            <a:ext cx="3395133" cy="254635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p:cNvSpPr>
            <a:spLocks noGrp="1"/>
          </p:cNvSpPr>
          <p:nvPr>
            <p:ph type="title"/>
          </p:nvPr>
        </p:nvSpPr>
        <p:spPr/>
        <p:txBody>
          <a:bodyPr/>
          <a:lstStyle/>
          <a:p>
            <a:r>
              <a:rPr lang="en-US" dirty="0"/>
              <a:t>Station 4 </a:t>
            </a:r>
            <a:endParaRPr lang="ar-JO" dirty="0"/>
          </a:p>
        </p:txBody>
      </p:sp>
      <p:sp>
        <p:nvSpPr>
          <p:cNvPr id="8" name="عنصر نائب للمحتوى 7"/>
          <p:cNvSpPr>
            <a:spLocks noGrp="1"/>
          </p:cNvSpPr>
          <p:nvPr>
            <p:ph sz="half" idx="1"/>
          </p:nvPr>
        </p:nvSpPr>
        <p:spPr/>
        <p:txBody>
          <a:bodyPr/>
          <a:lstStyle/>
          <a:p>
            <a:pPr marL="0" indent="0" algn="l">
              <a:buNone/>
            </a:pPr>
            <a:r>
              <a:rPr lang="en-US" dirty="0"/>
              <a:t>What is diagnosis ?</a:t>
            </a:r>
          </a:p>
          <a:p>
            <a:pPr marL="0" indent="0" algn="l">
              <a:buNone/>
            </a:pPr>
            <a:r>
              <a:rPr lang="en-US" dirty="0"/>
              <a:t>Acute epidural hematoma </a:t>
            </a:r>
          </a:p>
          <a:p>
            <a:pPr marL="0" indent="0" algn="l">
              <a:buNone/>
            </a:pPr>
            <a:r>
              <a:rPr lang="en-US" dirty="0"/>
              <a:t>Definitive treatment? </a:t>
            </a:r>
          </a:p>
          <a:p>
            <a:pPr marL="0" indent="0" algn="l">
              <a:buNone/>
            </a:pPr>
            <a:r>
              <a:rPr lang="en-US" dirty="0"/>
              <a:t>Craniotomy </a:t>
            </a:r>
            <a:endParaRPr lang="ar-JO" dirty="0"/>
          </a:p>
        </p:txBody>
      </p:sp>
      <p:pic>
        <p:nvPicPr>
          <p:cNvPr id="10" name="Picture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29084" y="1757363"/>
            <a:ext cx="2676831" cy="254635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Station 5</a:t>
            </a:r>
            <a:endParaRPr lang="ar-JO" dirty="0"/>
          </a:p>
        </p:txBody>
      </p:sp>
      <p:sp>
        <p:nvSpPr>
          <p:cNvPr id="3" name="عنصر نائب للمحتوى 2"/>
          <p:cNvSpPr>
            <a:spLocks noGrp="1"/>
          </p:cNvSpPr>
          <p:nvPr>
            <p:ph sz="half" idx="1"/>
          </p:nvPr>
        </p:nvSpPr>
        <p:spPr/>
        <p:txBody>
          <a:bodyPr>
            <a:normAutofit fontScale="92500" lnSpcReduction="10000"/>
          </a:bodyPr>
          <a:lstStyle/>
          <a:p>
            <a:pPr marL="0" indent="0" algn="l">
              <a:buNone/>
            </a:pPr>
            <a:r>
              <a:rPr lang="en-US" dirty="0"/>
              <a:t>What is diagnosis? </a:t>
            </a:r>
          </a:p>
          <a:p>
            <a:pPr marL="0" indent="0" algn="l">
              <a:buNone/>
            </a:pPr>
            <a:r>
              <a:rPr lang="en-US" dirty="0"/>
              <a:t>Disc prolapse </a:t>
            </a:r>
          </a:p>
          <a:p>
            <a:pPr marL="0" indent="0" algn="l">
              <a:buNone/>
            </a:pPr>
            <a:r>
              <a:rPr lang="en-US" dirty="0"/>
              <a:t>At which level? </a:t>
            </a:r>
          </a:p>
          <a:p>
            <a:pPr marL="0" indent="0" algn="l">
              <a:buNone/>
            </a:pPr>
            <a:r>
              <a:rPr lang="en-US" dirty="0"/>
              <a:t>S1</a:t>
            </a:r>
            <a:r>
              <a:rPr lang="ar-JO" dirty="0"/>
              <a:t>/</a:t>
            </a:r>
            <a:r>
              <a:rPr lang="en-US" dirty="0"/>
              <a:t>L5</a:t>
            </a:r>
            <a:endParaRPr lang="ar-JO" dirty="0"/>
          </a:p>
          <a:p>
            <a:pPr marL="0" indent="0" algn="l">
              <a:buNone/>
            </a:pPr>
            <a:r>
              <a:rPr lang="en-US" dirty="0"/>
              <a:t>2 indication for surgery? </a:t>
            </a:r>
          </a:p>
          <a:p>
            <a:pPr marL="0" indent="0" algn="l">
              <a:buNone/>
            </a:pPr>
            <a:r>
              <a:rPr lang="en-US" dirty="0"/>
              <a:t>Cauda equina syndrome </a:t>
            </a:r>
          </a:p>
          <a:p>
            <a:pPr marL="0" indent="0" algn="l">
              <a:buNone/>
            </a:pPr>
            <a:r>
              <a:rPr lang="en-US" dirty="0"/>
              <a:t>Intractable pain </a:t>
            </a:r>
          </a:p>
          <a:p>
            <a:pPr marL="0" indent="0" algn="l">
              <a:buNone/>
            </a:pPr>
            <a:r>
              <a:rPr lang="en-US" dirty="0"/>
              <a:t>History of malignancy </a:t>
            </a:r>
          </a:p>
          <a:p>
            <a:pPr marL="0" indent="0" algn="l">
              <a:buNone/>
            </a:pPr>
            <a:r>
              <a:rPr lang="en-US" dirty="0"/>
              <a:t>Progressive neurological deficit </a:t>
            </a:r>
          </a:p>
        </p:txBody>
      </p:sp>
      <p:pic>
        <p:nvPicPr>
          <p:cNvPr id="5" name="Google Shape;113;p9"/>
          <p:cNvPicPr preferRelativeResize="0">
            <a:picLocks noGrp="1"/>
          </p:cNvPicPr>
          <p:nvPr>
            <p:ph sz="half" idx="2"/>
          </p:nvPr>
        </p:nvPicPr>
        <p:blipFill rotWithShape="1">
          <a:blip r:embed="rId2"/>
          <a:srcRect/>
          <a:stretch>
            <a:fillRect/>
          </a:stretch>
        </p:blipFill>
        <p:spPr>
          <a:xfrm>
            <a:off x="5575204" y="1757363"/>
            <a:ext cx="3192278" cy="254635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en-US" dirty="0"/>
              <a:t>Station 6 </a:t>
            </a:r>
            <a:endParaRPr lang="ar-JO" dirty="0"/>
          </a:p>
        </p:txBody>
      </p:sp>
      <p:pic>
        <p:nvPicPr>
          <p:cNvPr id="7"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235" t="7353"/>
          <a:stretch>
            <a:fillRect/>
          </a:stretch>
        </p:blipFill>
        <p:spPr bwMode="auto">
          <a:xfrm>
            <a:off x="753035" y="2166004"/>
            <a:ext cx="7315200" cy="31768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Station 7 </a:t>
            </a:r>
            <a:br>
              <a:rPr lang="en-US" dirty="0"/>
            </a:br>
            <a:endParaRPr lang="ar-JO" dirty="0"/>
          </a:p>
        </p:txBody>
      </p:sp>
      <p:sp>
        <p:nvSpPr>
          <p:cNvPr id="3" name="عنصر نائب للمحتوى 2"/>
          <p:cNvSpPr>
            <a:spLocks noGrp="1"/>
          </p:cNvSpPr>
          <p:nvPr>
            <p:ph idx="1"/>
          </p:nvPr>
        </p:nvSpPr>
        <p:spPr/>
        <p:txBody>
          <a:bodyPr>
            <a:normAutofit/>
          </a:bodyPr>
          <a:lstStyle/>
          <a:p>
            <a:pPr marL="0" indent="0" algn="l">
              <a:buNone/>
            </a:pPr>
            <a:r>
              <a:rPr lang="en-US" dirty="0"/>
              <a:t>Mention 2 nerves exit from superior orbital? fissure …..occulomotor , trochlear , abducent </a:t>
            </a:r>
          </a:p>
          <a:p>
            <a:pPr marL="0" indent="0" algn="l">
              <a:buNone/>
            </a:pPr>
            <a:r>
              <a:rPr lang="en-US" dirty="0"/>
              <a:t>Mention structure exit from foramen </a:t>
            </a:r>
            <a:r>
              <a:rPr lang="en-US" dirty="0" err="1"/>
              <a:t>spinosum</a:t>
            </a:r>
            <a:r>
              <a:rPr lang="en-US" dirty="0"/>
              <a:t>? …..middle meningeal artery </a:t>
            </a:r>
          </a:p>
          <a:p>
            <a:pPr marL="0" indent="0" algn="l">
              <a:buNone/>
            </a:pPr>
            <a:r>
              <a:rPr lang="en-US" dirty="0"/>
              <a:t>Mention structure exit from foramen </a:t>
            </a:r>
            <a:r>
              <a:rPr lang="en-US" dirty="0" err="1"/>
              <a:t>rotundum</a:t>
            </a:r>
            <a:r>
              <a:rPr lang="en-US" dirty="0"/>
              <a:t>? ….maxillary division of trigminal nerve </a:t>
            </a:r>
            <a:endParaRPr lang="ar-JO"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Station 8</a:t>
            </a:r>
            <a:endParaRPr lang="ar-JO"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1285" y="2057400"/>
            <a:ext cx="5881429" cy="3394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Station 9</a:t>
            </a:r>
            <a:endParaRPr lang="ar-JO" dirty="0"/>
          </a:p>
        </p:txBody>
      </p:sp>
      <p:sp>
        <p:nvSpPr>
          <p:cNvPr id="4" name="عنصر نائب للمحتوى 3"/>
          <p:cNvSpPr>
            <a:spLocks noGrp="1"/>
          </p:cNvSpPr>
          <p:nvPr>
            <p:ph sz="half" idx="1"/>
          </p:nvPr>
        </p:nvSpPr>
        <p:spPr/>
        <p:txBody>
          <a:bodyPr>
            <a:normAutofit fontScale="95000" lnSpcReduction="10000"/>
          </a:bodyPr>
          <a:lstStyle/>
          <a:p>
            <a:pPr marL="0" indent="0" algn="l">
              <a:buNone/>
            </a:pPr>
            <a:r>
              <a:rPr lang="en-US" dirty="0"/>
              <a:t>Mention the entity classification of this pic and example on each 0ne and treatment? </a:t>
            </a:r>
          </a:p>
          <a:p>
            <a:pPr marL="0" indent="0" algn="l">
              <a:buNone/>
            </a:pPr>
            <a:r>
              <a:rPr lang="en-US" dirty="0"/>
              <a:t>1)Obstructive (tumor , aqudecut stenosis )  treated by VP shunt and ETV </a:t>
            </a:r>
          </a:p>
          <a:p>
            <a:pPr marL="0" indent="0" algn="l">
              <a:buNone/>
            </a:pPr>
            <a:r>
              <a:rPr lang="en-US" dirty="0"/>
              <a:t>2)Communicating (infection and hemorrhage )treated by VP shunt </a:t>
            </a:r>
            <a:endParaRPr lang="ar-JO" dirty="0"/>
          </a:p>
        </p:txBody>
      </p:sp>
      <p:pic>
        <p:nvPicPr>
          <p:cNvPr id="6" name="Picture 2" descr="C:\Users\Pc city\Downloads\105043843_209500686763692_6106200289381121224_n.jpg"/>
          <p:cNvPicPr>
            <a:picLocks noGrp="1" noChangeAspect="1" noChangeArrowheads="1"/>
          </p:cNvPicPr>
          <p:nvPr>
            <p:ph sz="half" idx="2"/>
          </p:nvPr>
        </p:nvPicPr>
        <p:blipFill>
          <a:blip r:embed="rId2" cstate="print"/>
          <a:srcRect/>
          <a:stretch>
            <a:fillRect/>
          </a:stretch>
        </p:blipFill>
        <p:spPr bwMode="auto">
          <a:xfrm>
            <a:off x="5259369" y="2040591"/>
            <a:ext cx="3185384" cy="2282770"/>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عنوان 9"/>
          <p:cNvSpPr>
            <a:spLocks noGrp="1"/>
          </p:cNvSpPr>
          <p:nvPr>
            <p:ph type="title"/>
          </p:nvPr>
        </p:nvSpPr>
        <p:spPr/>
        <p:txBody>
          <a:bodyPr/>
          <a:lstStyle/>
          <a:p>
            <a:r>
              <a:rPr lang="en-US" dirty="0"/>
              <a:t>Station 10 </a:t>
            </a:r>
            <a:endParaRPr lang="ar-JO" dirty="0"/>
          </a:p>
        </p:txBody>
      </p:sp>
      <p:pic>
        <p:nvPicPr>
          <p:cNvPr id="12" name="Content Placeholder 3"/>
          <p:cNvPicPr>
            <a:picLocks noGrp="1" noChangeAspect="1"/>
          </p:cNvPicPr>
          <p:nvPr>
            <p:ph idx="1"/>
          </p:nvPr>
        </p:nvPicPr>
        <p:blipFill>
          <a:blip r:embed="rId2"/>
          <a:stretch>
            <a:fillRect/>
          </a:stretch>
        </p:blipFill>
        <p:spPr>
          <a:xfrm>
            <a:off x="688489" y="2057400"/>
            <a:ext cx="7594899" cy="3394075"/>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24744"/>
            <a:ext cx="8697144" cy="1143000"/>
          </a:xfrm>
        </p:spPr>
        <p:txBody>
          <a:bodyPr/>
          <a:lstStyle/>
          <a:p>
            <a:r>
              <a:rPr lang="en-GB" dirty="0"/>
              <a:t>Neurosurgery Group 4C</a:t>
            </a:r>
          </a:p>
        </p:txBody>
      </p:sp>
      <p:sp>
        <p:nvSpPr>
          <p:cNvPr id="3" name="Content Placeholder 2"/>
          <p:cNvSpPr>
            <a:spLocks noGrp="1"/>
          </p:cNvSpPr>
          <p:nvPr>
            <p:ph idx="1"/>
          </p:nvPr>
        </p:nvSpPr>
        <p:spPr>
          <a:xfrm>
            <a:off x="539552" y="2852936"/>
            <a:ext cx="8229600" cy="4525963"/>
          </a:xfrm>
        </p:spPr>
        <p:txBody>
          <a:bodyPr/>
          <a:lstStyle/>
          <a:p>
            <a:pPr marL="0" indent="0" algn="ctr">
              <a:buNone/>
            </a:pPr>
            <a:r>
              <a:rPr lang="en-GB" b="1" i="1" dirty="0"/>
              <a:t>Done by : Mutayam Abuqdeiri </a:t>
            </a:r>
          </a:p>
          <a:p>
            <a:pPr marL="0" indent="0" algn="ctr">
              <a:buNone/>
            </a:pPr>
            <a:endParaRPr lang="en-GB" b="1" i="1"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GB" sz="8000" b="1" dirty="0"/>
              <a:t>NOTES : You have 1 min. for each Question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2917406-8217-6422-BB8F-99B61F311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7814" y="625564"/>
            <a:ext cx="2362901" cy="3259928"/>
          </a:xfrm>
          <a:prstGeom prst="rect">
            <a:avLst/>
          </a:prstGeom>
        </p:spPr>
      </p:pic>
      <p:sp>
        <p:nvSpPr>
          <p:cNvPr id="3" name="TextBox 2">
            <a:extLst>
              <a:ext uri="{FF2B5EF4-FFF2-40B4-BE49-F238E27FC236}">
                <a16:creationId xmlns:a16="http://schemas.microsoft.com/office/drawing/2014/main" id="{C3BF3976-E7DF-1E64-6FB0-7D3D05088BFB}"/>
              </a:ext>
            </a:extLst>
          </p:cNvPr>
          <p:cNvSpPr txBox="1"/>
          <p:nvPr/>
        </p:nvSpPr>
        <p:spPr>
          <a:xfrm>
            <a:off x="234677" y="271063"/>
            <a:ext cx="5543019" cy="5907505"/>
          </a:xfrm>
          <a:prstGeom prst="rect">
            <a:avLst/>
          </a:prstGeom>
          <a:noFill/>
        </p:spPr>
        <p:txBody>
          <a:bodyPr wrap="square" rtlCol="0">
            <a:spAutoFit/>
          </a:bodyPr>
          <a:lstStyle/>
          <a:p>
            <a:pPr algn="l"/>
            <a:endParaRPr lang="en-US" dirty="0"/>
          </a:p>
        </p:txBody>
      </p:sp>
      <p:sp>
        <p:nvSpPr>
          <p:cNvPr id="5" name="TextBox 4">
            <a:extLst>
              <a:ext uri="{FF2B5EF4-FFF2-40B4-BE49-F238E27FC236}">
                <a16:creationId xmlns:a16="http://schemas.microsoft.com/office/drawing/2014/main" id="{FC4CAB42-E0BC-C326-ACFB-29EAE6BF8094}"/>
              </a:ext>
            </a:extLst>
          </p:cNvPr>
          <p:cNvSpPr txBox="1"/>
          <p:nvPr/>
        </p:nvSpPr>
        <p:spPr>
          <a:xfrm>
            <a:off x="259160" y="1404606"/>
            <a:ext cx="5603757" cy="4688690"/>
          </a:xfrm>
          <a:prstGeom prst="rect">
            <a:avLst/>
          </a:prstGeom>
        </p:spPr>
        <p:txBody>
          <a:bodyPr rtlCol="0" anchor="t"/>
          <a:lstStyle/>
          <a:p>
            <a:pPr algn="l"/>
            <a:endParaRPr lang="en-US" sz="693" dirty="0"/>
          </a:p>
          <a:p>
            <a:pPr algn="l"/>
            <a:r>
              <a:rPr lang="en-US" sz="2079" dirty="0">
                <a:solidFill>
                  <a:srgbClr val="252525"/>
                </a:solidFill>
              </a:rPr>
              <a:t>Q</a:t>
            </a:r>
            <a:r>
              <a:rPr lang="en-GB" sz="2079" dirty="0">
                <a:solidFill>
                  <a:srgbClr val="252525"/>
                </a:solidFill>
              </a:rPr>
              <a:t>2</a:t>
            </a:r>
            <a:r>
              <a:rPr lang="en-US" sz="2079" dirty="0">
                <a:solidFill>
                  <a:srgbClr val="252525"/>
                </a:solidFill>
              </a:rPr>
              <a:t>:</a:t>
            </a:r>
          </a:p>
          <a:p>
            <a:pPr algn="l"/>
            <a:r>
              <a:rPr lang="en-GB" sz="2079" dirty="0">
                <a:solidFill>
                  <a:srgbClr val="252525"/>
                </a:solidFill>
              </a:rPr>
              <a:t>Known case of hydrocephalus came the ER complaining of </a:t>
            </a:r>
            <a:r>
              <a:rPr lang="en-GB" sz="2079" dirty="0" err="1">
                <a:solidFill>
                  <a:srgbClr val="252525"/>
                </a:solidFill>
              </a:rPr>
              <a:t>headeach</a:t>
            </a:r>
            <a:r>
              <a:rPr lang="en-GB" sz="2079" dirty="0">
                <a:solidFill>
                  <a:srgbClr val="252525"/>
                </a:solidFill>
              </a:rPr>
              <a:t> , nausea and vomiting</a:t>
            </a:r>
            <a:endParaRPr lang="en-US" sz="2079" dirty="0">
              <a:solidFill>
                <a:srgbClr val="252525"/>
              </a:solidFill>
            </a:endParaRPr>
          </a:p>
          <a:p>
            <a:pPr algn="l"/>
            <a:r>
              <a:rPr lang="en-GB" sz="2079" b="1" dirty="0">
                <a:solidFill>
                  <a:srgbClr val="FF0000"/>
                </a:solidFill>
              </a:rPr>
              <a:t>Not the same image</a:t>
            </a:r>
          </a:p>
          <a:p>
            <a:pPr algn="l"/>
            <a:endParaRPr lang="en-US" sz="2079" b="1" dirty="0">
              <a:solidFill>
                <a:srgbClr val="FF0000"/>
              </a:solidFill>
            </a:endParaRPr>
          </a:p>
          <a:p>
            <a:pPr algn="l"/>
            <a:r>
              <a:rPr lang="en-US" sz="2079" dirty="0">
                <a:solidFill>
                  <a:srgbClr val="252525"/>
                </a:solidFill>
              </a:rPr>
              <a:t>1. </a:t>
            </a:r>
            <a:r>
              <a:rPr lang="en-GB" sz="2079" dirty="0">
                <a:solidFill>
                  <a:srgbClr val="252525"/>
                </a:solidFill>
              </a:rPr>
              <a:t>Diagnosis</a:t>
            </a:r>
            <a:r>
              <a:rPr lang="en-US" sz="2079" dirty="0">
                <a:solidFill>
                  <a:srgbClr val="252525"/>
                </a:solidFill>
              </a:rPr>
              <a:t>?</a:t>
            </a:r>
          </a:p>
          <a:p>
            <a:pPr algn="l"/>
            <a:r>
              <a:rPr lang="en-GB" sz="2079" dirty="0">
                <a:solidFill>
                  <a:srgbClr val="252525"/>
                </a:solidFill>
              </a:rPr>
              <a:t>2.</a:t>
            </a:r>
            <a:r>
              <a:rPr lang="en-US" sz="2079" dirty="0">
                <a:solidFill>
                  <a:srgbClr val="252525"/>
                </a:solidFill>
              </a:rPr>
              <a:t> </a:t>
            </a:r>
            <a:r>
              <a:rPr lang="en-GB" sz="2079" dirty="0">
                <a:solidFill>
                  <a:srgbClr val="252525"/>
                </a:solidFill>
              </a:rPr>
              <a:t>2 causes of this clinical condition?</a:t>
            </a:r>
          </a:p>
          <a:p>
            <a:pPr algn="l"/>
            <a:r>
              <a:rPr lang="en-GB" sz="2079" dirty="0">
                <a:solidFill>
                  <a:srgbClr val="252525"/>
                </a:solidFill>
              </a:rPr>
              <a:t>3</a:t>
            </a:r>
            <a:r>
              <a:rPr lang="en-US" sz="2079" dirty="0">
                <a:solidFill>
                  <a:srgbClr val="252525"/>
                </a:solidFill>
              </a:rPr>
              <a:t>.</a:t>
            </a:r>
            <a:r>
              <a:rPr lang="en-GB" sz="2079" dirty="0">
                <a:solidFill>
                  <a:srgbClr val="252525"/>
                </a:solidFill>
              </a:rPr>
              <a:t>Treatment of obstructive hydrocephalus?</a:t>
            </a:r>
          </a:p>
          <a:p>
            <a:pPr algn="l"/>
            <a:r>
              <a:rPr lang="en-GB" sz="2079" b="1" dirty="0">
                <a:solidFill>
                  <a:srgbClr val="00B050"/>
                </a:solidFill>
              </a:rPr>
              <a:t>Endoscopic third ventriculostomy and ventriculoperitoneal shunt</a:t>
            </a:r>
          </a:p>
          <a:p>
            <a:pPr algn="l"/>
            <a:endParaRPr lang="en-US" sz="2079" dirty="0">
              <a:solidFill>
                <a:srgbClr val="00B050"/>
              </a:solidFill>
            </a:endParaRPr>
          </a:p>
        </p:txBody>
      </p:sp>
    </p:spTree>
    <p:extLst>
      <p:ext uri="{BB962C8B-B14F-4D97-AF65-F5344CB8AC3E}">
        <p14:creationId xmlns:p14="http://schemas.microsoft.com/office/powerpoint/2010/main" val="16466452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t>Q1 : </a:t>
            </a:r>
          </a:p>
          <a:p>
            <a:pPr marL="0" indent="0" algn="l">
              <a:buNone/>
            </a:pPr>
            <a:r>
              <a:rPr lang="en-GB" dirty="0"/>
              <a:t>1- What is your Diagnosis </a:t>
            </a:r>
          </a:p>
          <a:p>
            <a:pPr marL="0" indent="0" algn="l">
              <a:buNone/>
            </a:pPr>
            <a:r>
              <a:rPr lang="en-GB" dirty="0"/>
              <a:t>2- mention 3 Radiological findings </a:t>
            </a:r>
          </a:p>
          <a:p>
            <a:pPr marL="0" indent="0" algn="l">
              <a:buNone/>
            </a:pPr>
            <a:r>
              <a:rPr lang="en-GB" dirty="0"/>
              <a:t>Seen by CT scan </a:t>
            </a:r>
          </a:p>
          <a:p>
            <a:pPr marL="0" indent="0" algn="l">
              <a:buNone/>
            </a:pPr>
            <a:r>
              <a:rPr lang="en-GB" dirty="0"/>
              <a:t>3- mention 2 Surgical Procedures </a:t>
            </a:r>
          </a:p>
        </p:txBody>
      </p:sp>
      <p:pic>
        <p:nvPicPr>
          <p:cNvPr id="4" name="Picture 4"/>
          <p:cNvPicPr>
            <a:picLocks noChangeAspect="1"/>
          </p:cNvPicPr>
          <p:nvPr/>
        </p:nvPicPr>
        <p:blipFill rotWithShape="1">
          <a:blip r:embed="rId2">
            <a:extLst>
              <a:ext uri="{28A0092B-C50C-407E-A947-70E740481C1C}">
                <a14:useLocalDpi xmlns:a14="http://schemas.microsoft.com/office/drawing/2010/main" val="0"/>
              </a:ext>
            </a:extLst>
          </a:blip>
          <a:srcRect l="13312" t="15975" r="64594" b="50000"/>
          <a:stretch>
            <a:fillRect/>
          </a:stretch>
        </p:blipFill>
        <p:spPr>
          <a:xfrm>
            <a:off x="6516216" y="1378981"/>
            <a:ext cx="2041072" cy="3405962"/>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80728"/>
            <a:ext cx="8229600" cy="4525963"/>
          </a:xfrm>
        </p:spPr>
        <p:txBody>
          <a:bodyPr/>
          <a:lstStyle/>
          <a:p>
            <a:pPr marL="0" indent="0" algn="l">
              <a:buNone/>
            </a:pPr>
            <a:r>
              <a:rPr lang="en-GB" dirty="0"/>
              <a:t>1- </a:t>
            </a:r>
            <a:r>
              <a:rPr lang="en-GB" dirty="0">
                <a:solidFill>
                  <a:srgbClr val="FF0000"/>
                </a:solidFill>
              </a:rPr>
              <a:t>h</a:t>
            </a:r>
            <a:r>
              <a:rPr lang="en-GB" dirty="0">
                <a:solidFill>
                  <a:srgbClr val="FF0000"/>
                </a:solidFill>
                <a:latin typeface="Century Gothic" panose="020B0502020202020204" pitchFamily="34" charset="0"/>
              </a:rPr>
              <a:t>ydrocephalus </a:t>
            </a:r>
            <a:r>
              <a:rPr lang="en-GB" dirty="0"/>
              <a:t> </a:t>
            </a:r>
          </a:p>
          <a:p>
            <a:pPr marL="0" indent="0" algn="l">
              <a:buNone/>
            </a:pPr>
            <a:r>
              <a:rPr lang="en-GB" dirty="0"/>
              <a:t>2- </a:t>
            </a:r>
            <a:r>
              <a:rPr lang="en-GB" dirty="0">
                <a:solidFill>
                  <a:srgbClr val="FF0000"/>
                </a:solidFill>
              </a:rPr>
              <a:t>Effacement of Sulci , dilated Ventricles and </a:t>
            </a:r>
            <a:r>
              <a:rPr lang="en-GB" dirty="0" err="1">
                <a:solidFill>
                  <a:srgbClr val="FF0000"/>
                </a:solidFill>
              </a:rPr>
              <a:t>transependymal</a:t>
            </a:r>
            <a:r>
              <a:rPr lang="en-GB" dirty="0">
                <a:solidFill>
                  <a:srgbClr val="FF0000"/>
                </a:solidFill>
              </a:rPr>
              <a:t> edema</a:t>
            </a:r>
          </a:p>
          <a:p>
            <a:pPr marL="0" indent="0" algn="l">
              <a:buNone/>
            </a:pPr>
            <a:r>
              <a:rPr lang="ar-JO" dirty="0">
                <a:solidFill>
                  <a:srgbClr val="FF0000"/>
                </a:solidFill>
              </a:rPr>
              <a:t> اكتبوا الاسم كامل مش الاختصار بس </a:t>
            </a:r>
            <a:r>
              <a:rPr lang="en-GB" dirty="0">
                <a:solidFill>
                  <a:srgbClr val="FF0000"/>
                </a:solidFill>
              </a:rPr>
              <a:t>3- VP , ETV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t>Q2:</a:t>
            </a:r>
          </a:p>
          <a:p>
            <a:pPr marL="0" indent="0" algn="l">
              <a:buNone/>
            </a:pPr>
            <a:r>
              <a:rPr lang="en-GB" dirty="0"/>
              <a:t>1- What is your spot Diagnosis </a:t>
            </a:r>
          </a:p>
          <a:p>
            <a:pPr marL="0" indent="0" algn="l">
              <a:buNone/>
            </a:pPr>
            <a:r>
              <a:rPr lang="en-GB" dirty="0"/>
              <a:t>2- How do you classify this</a:t>
            </a:r>
          </a:p>
          <a:p>
            <a:pPr marL="0" indent="0" algn="l">
              <a:buNone/>
            </a:pPr>
            <a:r>
              <a:rPr lang="en-GB" dirty="0"/>
              <a:t>Pathology?</a:t>
            </a:r>
          </a:p>
          <a:p>
            <a:pPr marL="0" indent="0" algn="l">
              <a:buNone/>
            </a:pPr>
            <a:r>
              <a:rPr lang="en-GB" dirty="0"/>
              <a:t>3- What is your next step of </a:t>
            </a:r>
          </a:p>
          <a:p>
            <a:pPr marL="0" indent="0" algn="l">
              <a:buNone/>
            </a:pPr>
            <a:r>
              <a:rPr lang="en-GB" dirty="0"/>
              <a:t>Management ?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401" y="1844824"/>
            <a:ext cx="269594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t>1- </a:t>
            </a:r>
            <a:r>
              <a:rPr lang="en-GB" dirty="0" err="1">
                <a:solidFill>
                  <a:srgbClr val="FF0000"/>
                </a:solidFill>
              </a:rPr>
              <a:t>Meningomyelocele</a:t>
            </a:r>
            <a:r>
              <a:rPr lang="en-GB" dirty="0">
                <a:solidFill>
                  <a:srgbClr val="FF0000"/>
                </a:solidFill>
              </a:rPr>
              <a:t> </a:t>
            </a:r>
          </a:p>
          <a:p>
            <a:pPr marL="0" indent="0" algn="l">
              <a:buNone/>
            </a:pPr>
            <a:r>
              <a:rPr lang="en-GB" dirty="0">
                <a:solidFill>
                  <a:srgbClr val="FF0000"/>
                </a:solidFill>
              </a:rPr>
              <a:t>2- ( </a:t>
            </a:r>
            <a:r>
              <a:rPr lang="en-GB" dirty="0" err="1">
                <a:solidFill>
                  <a:srgbClr val="FF0000"/>
                </a:solidFill>
              </a:rPr>
              <a:t>Occulta</a:t>
            </a:r>
            <a:r>
              <a:rPr lang="en-GB" dirty="0">
                <a:solidFill>
                  <a:srgbClr val="FF0000"/>
                </a:solidFill>
              </a:rPr>
              <a:t> , </a:t>
            </a:r>
            <a:r>
              <a:rPr lang="en-GB" dirty="0" err="1">
                <a:solidFill>
                  <a:srgbClr val="FF0000"/>
                </a:solidFill>
              </a:rPr>
              <a:t>Aperta</a:t>
            </a:r>
            <a:r>
              <a:rPr lang="en-GB" dirty="0">
                <a:solidFill>
                  <a:srgbClr val="FF0000"/>
                </a:solidFill>
              </a:rPr>
              <a:t> – No skin , </a:t>
            </a:r>
            <a:r>
              <a:rPr lang="en-GB" dirty="0" err="1">
                <a:solidFill>
                  <a:srgbClr val="FF0000"/>
                </a:solidFill>
              </a:rPr>
              <a:t>cystica</a:t>
            </a:r>
            <a:r>
              <a:rPr lang="en-GB" dirty="0">
                <a:solidFill>
                  <a:srgbClr val="FF0000"/>
                </a:solidFill>
              </a:rPr>
              <a:t> – Skin , Open ) </a:t>
            </a:r>
            <a:r>
              <a:rPr lang="en-GB" dirty="0"/>
              <a:t>,,, ( presence of Nerve tissue or CSF only ) </a:t>
            </a:r>
          </a:p>
          <a:p>
            <a:pPr marL="0" indent="0" algn="l">
              <a:buNone/>
            </a:pPr>
            <a:r>
              <a:rPr lang="en-GB" dirty="0"/>
              <a:t>3- </a:t>
            </a:r>
            <a:r>
              <a:rPr lang="en-GB" dirty="0">
                <a:solidFill>
                  <a:srgbClr val="FF0000"/>
                </a:solidFill>
              </a:rPr>
              <a:t>Surgery</a:t>
            </a:r>
            <a:r>
              <a:rPr lang="en-GB" dirty="0"/>
              <a:t> </a:t>
            </a:r>
            <a:r>
              <a:rPr lang="en-GB" dirty="0">
                <a:solidFill>
                  <a:srgbClr val="FF0000"/>
                </a:solidFill>
              </a:rPr>
              <a:t>to Prevent Deterioration </a:t>
            </a:r>
            <a:r>
              <a:rPr lang="en-GB" dirty="0"/>
              <a:t>or Neurological Examination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t>Q3:</a:t>
            </a:r>
          </a:p>
          <a:p>
            <a:pPr marL="0" indent="0" algn="l">
              <a:buNone/>
            </a:pPr>
            <a:r>
              <a:rPr lang="en-GB" dirty="0"/>
              <a:t>1- What type of enhancement </a:t>
            </a:r>
          </a:p>
          <a:p>
            <a:pPr marL="0" indent="0" algn="l">
              <a:buNone/>
            </a:pPr>
            <a:r>
              <a:rPr lang="en-GB" dirty="0"/>
              <a:t>Seen here ?</a:t>
            </a:r>
          </a:p>
          <a:p>
            <a:pPr marL="0" indent="0" algn="l">
              <a:buNone/>
            </a:pPr>
            <a:r>
              <a:rPr lang="en-GB" dirty="0"/>
              <a:t>2- mention 2 other Enhancement </a:t>
            </a:r>
          </a:p>
          <a:p>
            <a:pPr marL="0" indent="0" algn="l">
              <a:buNone/>
            </a:pPr>
            <a:r>
              <a:rPr lang="en-GB" dirty="0"/>
              <a:t>3-Give 3 </a:t>
            </a:r>
            <a:r>
              <a:rPr lang="en-GB" dirty="0" err="1"/>
              <a:t>DDx</a:t>
            </a:r>
            <a:r>
              <a:rPr lang="en-GB" dirty="0"/>
              <a:t>  </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562" t="14585" r="3427" b="16711"/>
          <a:stretch>
            <a:fillRect/>
          </a:stretch>
        </p:blipFill>
        <p:spPr bwMode="auto">
          <a:xfrm>
            <a:off x="6300192" y="1484783"/>
            <a:ext cx="2968831" cy="382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solidFill>
                  <a:srgbClr val="FF0000"/>
                </a:solidFill>
              </a:rPr>
              <a:t>1- Ring enhancement ( Contrast enhanced ) </a:t>
            </a:r>
          </a:p>
          <a:p>
            <a:pPr marL="0" indent="0" algn="l">
              <a:buNone/>
            </a:pPr>
            <a:r>
              <a:rPr lang="en-GB" dirty="0">
                <a:solidFill>
                  <a:srgbClr val="FF0000"/>
                </a:solidFill>
              </a:rPr>
              <a:t>2-homogenous and heterogeneous</a:t>
            </a:r>
          </a:p>
          <a:p>
            <a:pPr marL="0" indent="0" algn="l">
              <a:buNone/>
            </a:pPr>
            <a:r>
              <a:rPr lang="en-GB" dirty="0">
                <a:solidFill>
                  <a:srgbClr val="FF0000"/>
                </a:solidFill>
              </a:rPr>
              <a:t>3- Mets , GBM , brain abscess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t>Q4:</a:t>
            </a:r>
          </a:p>
          <a:p>
            <a:pPr marL="0" indent="0" algn="l">
              <a:buNone/>
            </a:pPr>
            <a:r>
              <a:rPr lang="en-GB" dirty="0"/>
              <a:t>1- what is your spot Diagnosis ?</a:t>
            </a:r>
          </a:p>
          <a:p>
            <a:pPr marL="0" indent="0" algn="l">
              <a:buNone/>
            </a:pPr>
            <a:r>
              <a:rPr lang="en-GB" dirty="0"/>
              <a:t>2- mention 3 indications for </a:t>
            </a:r>
          </a:p>
          <a:p>
            <a:pPr marL="0" indent="0" algn="l">
              <a:buNone/>
            </a:pPr>
            <a:r>
              <a:rPr lang="en-GB" dirty="0"/>
              <a:t>Surgery </a:t>
            </a:r>
          </a:p>
        </p:txBody>
      </p:sp>
      <p:pic>
        <p:nvPicPr>
          <p:cNvPr id="3074" name="Picture 2" descr="C:\Users\Dr.Mutayam Abuqdeiri\Desktop\4971936a69591673e9865d41d405a2_gall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584" y="1412776"/>
            <a:ext cx="2728084" cy="2752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solidFill>
                  <a:srgbClr val="FF0000"/>
                </a:solidFill>
              </a:rPr>
              <a:t>1- Depressed Skull fracture </a:t>
            </a:r>
          </a:p>
          <a:p>
            <a:pPr marL="0" indent="0" algn="l">
              <a:buNone/>
            </a:pPr>
            <a:r>
              <a:rPr lang="en-GB" dirty="0">
                <a:solidFill>
                  <a:srgbClr val="FF0000"/>
                </a:solidFill>
              </a:rPr>
              <a:t>2- </a:t>
            </a:r>
            <a:r>
              <a:rPr lang="en-US" dirty="0">
                <a:solidFill>
                  <a:srgbClr val="FF0000"/>
                </a:solidFill>
              </a:rPr>
              <a:t>Neurological signs, Cosmetic, Overlying an eloquent area of the brain.</a:t>
            </a:r>
          </a:p>
          <a:p>
            <a:pPr marL="0" indent="0" algn="l">
              <a:buNone/>
            </a:pPr>
            <a:endParaRPr lang="en-GB"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t>Q5:</a:t>
            </a:r>
          </a:p>
          <a:p>
            <a:pPr marL="0" indent="0" algn="l">
              <a:buNone/>
            </a:pPr>
            <a:r>
              <a:rPr lang="en-GB" dirty="0"/>
              <a:t>1- </a:t>
            </a:r>
            <a:r>
              <a:rPr lang="en-US" dirty="0"/>
              <a:t>How are spinal tumors classified according to the picture, and give one example on each </a:t>
            </a:r>
            <a:endParaRPr lang="en-GB"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5" y="3501008"/>
            <a:ext cx="4410785" cy="2466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l"/>
            <a:r>
              <a:rPr lang="en-US" dirty="0" err="1">
                <a:solidFill>
                  <a:srgbClr val="FF0000"/>
                </a:solidFill>
              </a:rPr>
              <a:t>Intradural</a:t>
            </a:r>
            <a:r>
              <a:rPr lang="en-US" dirty="0">
                <a:solidFill>
                  <a:srgbClr val="FF0000"/>
                </a:solidFill>
              </a:rPr>
              <a:t> intramedullary; astrocytoma</a:t>
            </a:r>
          </a:p>
          <a:p>
            <a:pPr algn="l"/>
            <a:r>
              <a:rPr lang="en-US" dirty="0" err="1">
                <a:solidFill>
                  <a:srgbClr val="FF0000"/>
                </a:solidFill>
              </a:rPr>
              <a:t>Intradural</a:t>
            </a:r>
            <a:r>
              <a:rPr lang="en-US" dirty="0">
                <a:solidFill>
                  <a:srgbClr val="FF0000"/>
                </a:solidFill>
              </a:rPr>
              <a:t> </a:t>
            </a:r>
            <a:r>
              <a:rPr lang="en-US" dirty="0" err="1">
                <a:solidFill>
                  <a:srgbClr val="FF0000"/>
                </a:solidFill>
              </a:rPr>
              <a:t>extramedullary</a:t>
            </a:r>
            <a:r>
              <a:rPr lang="en-US" dirty="0">
                <a:solidFill>
                  <a:srgbClr val="FF0000"/>
                </a:solidFill>
              </a:rPr>
              <a:t>; meningioma</a:t>
            </a:r>
          </a:p>
          <a:p>
            <a:pPr algn="l"/>
            <a:r>
              <a:rPr lang="en-US" dirty="0">
                <a:solidFill>
                  <a:srgbClr val="FF0000"/>
                </a:solidFill>
              </a:rPr>
              <a:t>Extradural; </a:t>
            </a:r>
            <a:r>
              <a:rPr lang="en-US" dirty="0" err="1">
                <a:solidFill>
                  <a:srgbClr val="FF0000"/>
                </a:solidFill>
              </a:rPr>
              <a:t>osteochondroma</a:t>
            </a:r>
            <a:endParaRPr lang="en-US" dirty="0">
              <a:solidFill>
                <a:srgbClr val="FF0000"/>
              </a:solidFill>
            </a:endParaRPr>
          </a:p>
          <a:p>
            <a:pPr marL="0" indent="0" algn="l">
              <a:buNone/>
            </a:pPr>
            <a:endParaRPr lang="en-GB"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21" y="770333"/>
            <a:ext cx="3516388" cy="4000528"/>
          </a:xfrm>
        </p:spPr>
      </p:pic>
      <p:sp>
        <p:nvSpPr>
          <p:cNvPr id="6" name="مربع نص 5"/>
          <p:cNvSpPr txBox="1"/>
          <p:nvPr/>
        </p:nvSpPr>
        <p:spPr>
          <a:xfrm>
            <a:off x="64991" y="0"/>
            <a:ext cx="5640404" cy="7417415"/>
          </a:xfrm>
          <a:prstGeom prst="rect">
            <a:avLst/>
          </a:prstGeom>
          <a:noFill/>
        </p:spPr>
        <p:txBody>
          <a:bodyPr wrap="square" rtlCol="1">
            <a:spAutoFit/>
          </a:bodyPr>
          <a:lstStyle/>
          <a:p>
            <a:pPr algn="l">
              <a:buNone/>
            </a:pPr>
            <a:r>
              <a:rPr lang="en-US" sz="2800" dirty="0"/>
              <a:t>Q </a:t>
            </a:r>
            <a:r>
              <a:rPr lang="en-GB" sz="2800" dirty="0"/>
              <a:t>3 patient </a:t>
            </a:r>
            <a:r>
              <a:rPr lang="en-GB" sz="2800" dirty="0" err="1"/>
              <a:t>complaing</a:t>
            </a:r>
            <a:r>
              <a:rPr lang="en-GB" sz="2800" dirty="0"/>
              <a:t> of long-term severe low back pain, retention of urine and numbness in the lower limb</a:t>
            </a:r>
            <a:r>
              <a:rPr lang="en-GB" sz="2800" dirty="0">
                <a:solidFill>
                  <a:srgbClr val="00B050"/>
                </a:solidFill>
              </a:rPr>
              <a:t>: </a:t>
            </a:r>
            <a:r>
              <a:rPr lang="en-GB" sz="2800" dirty="0"/>
              <a:t>1. What physical examination would be crucial in this case</a:t>
            </a:r>
            <a:r>
              <a:rPr lang="en-US" sz="2800" dirty="0"/>
              <a:t> ? </a:t>
            </a:r>
          </a:p>
          <a:p>
            <a:pPr algn="l">
              <a:buNone/>
            </a:pPr>
            <a:r>
              <a:rPr lang="en-GB" sz="2800" dirty="0">
                <a:solidFill>
                  <a:srgbClr val="00B050"/>
                </a:solidFill>
              </a:rPr>
              <a:t>Nerve root tension signs, straight leg raising test, bowstring sign</a:t>
            </a:r>
            <a:endParaRPr lang="en-US" sz="2800" dirty="0">
              <a:solidFill>
                <a:srgbClr val="00B050"/>
              </a:solidFill>
            </a:endParaRPr>
          </a:p>
          <a:p>
            <a:pPr algn="l">
              <a:buNone/>
            </a:pPr>
            <a:r>
              <a:rPr lang="en-US" sz="2800" dirty="0"/>
              <a:t>2</a:t>
            </a:r>
            <a:r>
              <a:rPr lang="en-GB" sz="2800" dirty="0"/>
              <a:t>.</a:t>
            </a:r>
            <a:r>
              <a:rPr lang="en-US" sz="2800" dirty="0"/>
              <a:t> </a:t>
            </a:r>
            <a:r>
              <a:rPr lang="en-GB" sz="2800" dirty="0"/>
              <a:t>What is the diagnosis and the cause?</a:t>
            </a:r>
          </a:p>
          <a:p>
            <a:pPr algn="l">
              <a:buNone/>
            </a:pPr>
            <a:r>
              <a:rPr lang="en-GB" sz="2800" dirty="0">
                <a:solidFill>
                  <a:srgbClr val="00B050"/>
                </a:solidFill>
              </a:rPr>
              <a:t>Cauda equina syndrome,  L5–S1 disc prolapse </a:t>
            </a:r>
          </a:p>
          <a:p>
            <a:pPr algn="l">
              <a:buNone/>
            </a:pPr>
            <a:r>
              <a:rPr lang="en-GB" sz="2800" dirty="0"/>
              <a:t>3.Other 2 causes of this clinical condition? </a:t>
            </a:r>
          </a:p>
          <a:p>
            <a:pPr algn="l">
              <a:buNone/>
            </a:pPr>
            <a:r>
              <a:rPr lang="en-GB" sz="2800" dirty="0">
                <a:solidFill>
                  <a:srgbClr val="00B050"/>
                </a:solidFill>
              </a:rPr>
              <a:t>Spinal tumour, spinal trauma</a:t>
            </a:r>
          </a:p>
          <a:p>
            <a:pPr algn="l">
              <a:buNone/>
            </a:pPr>
            <a:r>
              <a:rPr lang="en-GB" sz="2800" dirty="0"/>
              <a:t>4. Immediate treatment? </a:t>
            </a:r>
            <a:r>
              <a:rPr lang="en-GB" sz="2800" dirty="0">
                <a:solidFill>
                  <a:srgbClr val="00B050"/>
                </a:solidFill>
              </a:rPr>
              <a:t>Surgery (Disc prolapse excision)</a:t>
            </a:r>
          </a:p>
          <a:p>
            <a:pPr algn="l">
              <a:buNone/>
            </a:pPr>
            <a:endParaRPr lang="ar-JO" sz="2800" dirty="0"/>
          </a:p>
        </p:txBody>
      </p:sp>
    </p:spTree>
    <p:extLst>
      <p:ext uri="{BB962C8B-B14F-4D97-AF65-F5344CB8AC3E}">
        <p14:creationId xmlns:p14="http://schemas.microsoft.com/office/powerpoint/2010/main" val="264166830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t>Q6:</a:t>
            </a:r>
          </a:p>
          <a:p>
            <a:pPr marL="0" indent="0" algn="l">
              <a:buNone/>
            </a:pPr>
            <a:r>
              <a:rPr lang="en-GB" dirty="0"/>
              <a:t>1- what is this area called </a:t>
            </a:r>
          </a:p>
          <a:p>
            <a:pPr marL="0" indent="0" algn="l">
              <a:buNone/>
            </a:pPr>
            <a:r>
              <a:rPr lang="en-GB" dirty="0"/>
              <a:t>2- mention 3 </a:t>
            </a:r>
            <a:r>
              <a:rPr lang="en-GB" dirty="0" err="1"/>
              <a:t>DDx</a:t>
            </a:r>
            <a:r>
              <a:rPr lang="en-GB" dirty="0"/>
              <a:t>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844824"/>
            <a:ext cx="3230563" cy="35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solidFill>
                  <a:srgbClr val="FF0000"/>
                </a:solidFill>
              </a:rPr>
              <a:t>1- </a:t>
            </a:r>
            <a:r>
              <a:rPr lang="en-GB" dirty="0" err="1">
                <a:solidFill>
                  <a:srgbClr val="FF0000"/>
                </a:solidFill>
              </a:rPr>
              <a:t>Supracellar</a:t>
            </a:r>
            <a:r>
              <a:rPr lang="en-GB" dirty="0">
                <a:solidFill>
                  <a:srgbClr val="FF0000"/>
                </a:solidFill>
              </a:rPr>
              <a:t> area </a:t>
            </a:r>
          </a:p>
          <a:p>
            <a:pPr marL="0" indent="0" algn="l">
              <a:buNone/>
            </a:pPr>
            <a:r>
              <a:rPr lang="en-GB" dirty="0">
                <a:solidFill>
                  <a:srgbClr val="FF0000"/>
                </a:solidFill>
              </a:rPr>
              <a:t>2- pituitary adenoma , </a:t>
            </a:r>
            <a:r>
              <a:rPr lang="en-GB" dirty="0" err="1">
                <a:solidFill>
                  <a:srgbClr val="FF0000"/>
                </a:solidFill>
              </a:rPr>
              <a:t>dermoid</a:t>
            </a:r>
            <a:r>
              <a:rPr lang="en-GB" dirty="0">
                <a:solidFill>
                  <a:srgbClr val="FF0000"/>
                </a:solidFill>
              </a:rPr>
              <a:t> cyst and </a:t>
            </a:r>
            <a:r>
              <a:rPr lang="en-GB" dirty="0" err="1">
                <a:solidFill>
                  <a:srgbClr val="FF0000"/>
                </a:solidFill>
              </a:rPr>
              <a:t>Craniopharyngioma</a:t>
            </a:r>
            <a:r>
              <a:rPr lang="en-GB" dirty="0">
                <a:solidFill>
                  <a:srgbClr val="FF0000"/>
                </a:solidFill>
              </a:rPr>
              <a:t>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t>Q7:</a:t>
            </a:r>
          </a:p>
          <a:p>
            <a:pPr marL="0" indent="0" algn="l">
              <a:buNone/>
            </a:pPr>
            <a:r>
              <a:rPr lang="en-GB" dirty="0"/>
              <a:t>1- What is your Diagnosis </a:t>
            </a:r>
          </a:p>
          <a:p>
            <a:pPr marL="0" indent="0" algn="l">
              <a:buNone/>
            </a:pPr>
            <a:r>
              <a:rPr lang="en-GB" dirty="0"/>
              <a:t>2- Mention 2 </a:t>
            </a:r>
            <a:r>
              <a:rPr lang="en-GB" dirty="0" err="1"/>
              <a:t>DDx</a:t>
            </a:r>
            <a:endParaRPr lang="en-GB" dirty="0"/>
          </a:p>
          <a:p>
            <a:pPr marL="0" indent="0" algn="l">
              <a:buNone/>
            </a:pPr>
            <a:r>
              <a:rPr lang="en-GB" dirty="0"/>
              <a:t>3- type of Surgery  </a:t>
            </a:r>
          </a:p>
        </p:txBody>
      </p:sp>
      <p:pic>
        <p:nvPicPr>
          <p:cNvPr id="5122" name="Picture 2" descr="C:\Users\Dr.Mutayam Abuqdeiri\Desktop\downloa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859" y="1844824"/>
            <a:ext cx="2479542" cy="3096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solidFill>
                  <a:srgbClr val="FF0000"/>
                </a:solidFill>
              </a:rPr>
              <a:t>1- Acute Subdural hematoma at </a:t>
            </a:r>
            <a:r>
              <a:rPr lang="en-GB" dirty="0" err="1">
                <a:solidFill>
                  <a:srgbClr val="FF0000"/>
                </a:solidFill>
              </a:rPr>
              <a:t>frontoparital</a:t>
            </a:r>
            <a:r>
              <a:rPr lang="en-GB" dirty="0">
                <a:solidFill>
                  <a:srgbClr val="FF0000"/>
                </a:solidFill>
              </a:rPr>
              <a:t> area </a:t>
            </a:r>
          </a:p>
          <a:p>
            <a:pPr marL="0" indent="0" algn="l">
              <a:buNone/>
            </a:pPr>
            <a:endParaRPr lang="en-GB" dirty="0">
              <a:solidFill>
                <a:srgbClr val="FF0000"/>
              </a:solidFill>
            </a:endParaRPr>
          </a:p>
          <a:p>
            <a:pPr marL="0" indent="0" algn="l">
              <a:buNone/>
            </a:pPr>
            <a:r>
              <a:rPr lang="en-GB" dirty="0">
                <a:solidFill>
                  <a:srgbClr val="FF0000"/>
                </a:solidFill>
              </a:rPr>
              <a:t>2- Brain contusion , Acute epidural hematoma of </a:t>
            </a:r>
          </a:p>
          <a:p>
            <a:pPr marL="0" indent="0" algn="l">
              <a:buNone/>
            </a:pPr>
            <a:r>
              <a:rPr lang="en-GB" dirty="0">
                <a:solidFill>
                  <a:srgbClr val="FF0000"/>
                </a:solidFill>
              </a:rPr>
              <a:t>SAH</a:t>
            </a:r>
          </a:p>
          <a:p>
            <a:pPr marL="0" indent="0" algn="l">
              <a:buNone/>
            </a:pPr>
            <a:endParaRPr lang="en-GB" dirty="0">
              <a:solidFill>
                <a:srgbClr val="FF0000"/>
              </a:solidFill>
            </a:endParaRPr>
          </a:p>
          <a:p>
            <a:pPr marL="0" indent="0" algn="l">
              <a:buNone/>
            </a:pPr>
            <a:r>
              <a:rPr lang="en-GB" dirty="0">
                <a:solidFill>
                  <a:srgbClr val="FF0000"/>
                </a:solidFill>
              </a:rPr>
              <a:t>3- Craniotomy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t>Q8:</a:t>
            </a:r>
          </a:p>
          <a:p>
            <a:pPr marL="0" indent="0" algn="l">
              <a:buNone/>
            </a:pPr>
            <a:r>
              <a:rPr lang="en-GB" dirty="0"/>
              <a:t>1- What is your diagnosis and at which</a:t>
            </a:r>
          </a:p>
          <a:p>
            <a:pPr marL="0" indent="0" algn="l">
              <a:buNone/>
            </a:pPr>
            <a:r>
              <a:rPr lang="en-GB" dirty="0"/>
              <a:t>Level ? </a:t>
            </a:r>
          </a:p>
          <a:p>
            <a:pPr marL="0" indent="0" algn="l">
              <a:buNone/>
            </a:pPr>
            <a:endParaRPr lang="en-GB" dirty="0"/>
          </a:p>
          <a:p>
            <a:pPr marL="0" indent="0" algn="l">
              <a:buNone/>
            </a:pPr>
            <a:r>
              <a:rPr lang="en-GB" dirty="0"/>
              <a:t>2- mention 2 indication of surgery</a:t>
            </a:r>
          </a:p>
          <a:p>
            <a:pPr marL="0" indent="0" algn="l">
              <a:buNone/>
            </a:pPr>
            <a:endParaRPr lang="en-GB" dirty="0"/>
          </a:p>
          <a:p>
            <a:pPr marL="0" indent="0" algn="l">
              <a:buNone/>
            </a:pPr>
            <a:r>
              <a:rPr lang="en-GB" dirty="0"/>
              <a:t> </a:t>
            </a:r>
            <a:r>
              <a:rPr lang="ar-JO" dirty="0"/>
              <a:t>كان معها صوره تحدد من خلالها اذا يمين او يسار </a:t>
            </a:r>
            <a:endParaRPr lang="en-GB" dirty="0"/>
          </a:p>
        </p:txBody>
      </p:sp>
      <p:pic>
        <p:nvPicPr>
          <p:cNvPr id="6146" name="Picture 2" descr="C:\Users\Dr.Mutayam Abuqdeiri\Desktop\herniated_disc_cervical.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a:fillRect/>
          </a:stretch>
        </p:blipFill>
        <p:spPr bwMode="auto">
          <a:xfrm>
            <a:off x="7092280" y="1628800"/>
            <a:ext cx="19050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solidFill>
                  <a:srgbClr val="FF0000"/>
                </a:solidFill>
              </a:rPr>
              <a:t>1- cervical herniated disc at c5-6 </a:t>
            </a:r>
          </a:p>
          <a:p>
            <a:pPr marL="0" indent="0" algn="l">
              <a:buNone/>
            </a:pPr>
            <a:endParaRPr lang="en-GB" dirty="0">
              <a:solidFill>
                <a:srgbClr val="FF0000"/>
              </a:solidFill>
            </a:endParaRPr>
          </a:p>
          <a:p>
            <a:pPr marL="0" indent="0" algn="l">
              <a:buNone/>
            </a:pPr>
            <a:r>
              <a:rPr lang="en-GB" dirty="0">
                <a:solidFill>
                  <a:srgbClr val="FF0000"/>
                </a:solidFill>
              </a:rPr>
              <a:t>2-myelopathy and Red flags such as Night sweat and fever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t>	</a:t>
            </a:r>
            <a:r>
              <a:rPr lang="ar-JO" dirty="0"/>
              <a:t>فرع 2 و3 من برا السيمينار وممكن ينحذفوا ... </a:t>
            </a:r>
            <a:r>
              <a:rPr lang="en-GB" dirty="0"/>
              <a:t>Q9: </a:t>
            </a:r>
          </a:p>
          <a:p>
            <a:pPr marL="0" indent="0" algn="l">
              <a:buNone/>
            </a:pPr>
            <a:r>
              <a:rPr lang="en-GB" dirty="0"/>
              <a:t>1- what is your diagnosis </a:t>
            </a:r>
          </a:p>
          <a:p>
            <a:pPr marL="0" indent="0" algn="l">
              <a:buNone/>
            </a:pPr>
            <a:r>
              <a:rPr lang="en-GB" dirty="0"/>
              <a:t>2- staging system ? </a:t>
            </a:r>
          </a:p>
          <a:p>
            <a:pPr marL="0" indent="0" algn="l">
              <a:buNone/>
            </a:pPr>
            <a:r>
              <a:rPr lang="en-GB" dirty="0"/>
              <a:t>3- mention 2 types ? </a:t>
            </a:r>
          </a:p>
        </p:txBody>
      </p:sp>
      <p:pic>
        <p:nvPicPr>
          <p:cNvPr id="7170" name="Picture 2" descr="C:\Users\Dr.Mutayam Abuqdeiri\Desktop\spondylolisthesis-stages-1200x800-1024x683.jpg"/>
          <p:cNvPicPr>
            <a:picLocks noChangeAspect="1" noChangeArrowheads="1"/>
          </p:cNvPicPr>
          <p:nvPr/>
        </p:nvPicPr>
        <p:blipFill rotWithShape="1">
          <a:blip r:embed="rId2">
            <a:extLst>
              <a:ext uri="{28A0092B-C50C-407E-A947-70E740481C1C}">
                <a14:useLocalDpi xmlns:a14="http://schemas.microsoft.com/office/drawing/2010/main" val="0"/>
              </a:ext>
            </a:extLst>
          </a:blip>
          <a:srcRect b="17291"/>
          <a:stretch>
            <a:fillRect/>
          </a:stretch>
        </p:blipFill>
        <p:spPr bwMode="auto">
          <a:xfrm>
            <a:off x="3707904" y="4005064"/>
            <a:ext cx="4906938" cy="2706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l">
              <a:buNone/>
            </a:pPr>
            <a:r>
              <a:rPr lang="en-GB" dirty="0">
                <a:solidFill>
                  <a:srgbClr val="FF0000"/>
                </a:solidFill>
              </a:rPr>
              <a:t>1- Spondylolisthesis </a:t>
            </a:r>
          </a:p>
          <a:p>
            <a:pPr marL="0" indent="0" algn="l">
              <a:buNone/>
            </a:pPr>
            <a:endParaRPr lang="en-GB" dirty="0">
              <a:solidFill>
                <a:srgbClr val="FF0000"/>
              </a:solidFill>
            </a:endParaRPr>
          </a:p>
          <a:p>
            <a:pPr marL="0" indent="0" algn="l">
              <a:buNone/>
            </a:pPr>
            <a:r>
              <a:rPr lang="en-GB" dirty="0">
                <a:solidFill>
                  <a:srgbClr val="FF0000"/>
                </a:solidFill>
              </a:rPr>
              <a:t>2- according the degree of displacement of the vertebral body</a:t>
            </a:r>
          </a:p>
          <a:p>
            <a:pPr marL="0" indent="0" algn="l">
              <a:buNone/>
            </a:pPr>
            <a:r>
              <a:rPr lang="en-GB" dirty="0">
                <a:solidFill>
                  <a:srgbClr val="FF0000"/>
                </a:solidFill>
              </a:rPr>
              <a:t> </a:t>
            </a:r>
          </a:p>
          <a:p>
            <a:pPr marL="0" indent="0" algn="l">
              <a:buNone/>
            </a:pPr>
            <a:r>
              <a:rPr lang="en-GB" dirty="0">
                <a:solidFill>
                  <a:srgbClr val="FF0000"/>
                </a:solidFill>
              </a:rPr>
              <a:t>3- ischemic , Congenital or traumatic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13505"/>
            <a:ext cx="7886700" cy="994172"/>
          </a:xfrm>
        </p:spPr>
        <p:txBody>
          <a:bodyPr/>
          <a:lstStyle/>
          <a:p>
            <a:r>
              <a:rPr lang="en-US" dirty="0">
                <a:latin typeface="Century Gothic" panose="020B0502020202020204" pitchFamily="34" charset="0"/>
              </a:rPr>
              <a:t>Neurosurgery Group A1</a:t>
            </a:r>
            <a:endParaRPr lang="x-none" dirty="0">
              <a:latin typeface="Century Gothic" panose="020B0502020202020204" pitchFamily="34" charset="0"/>
            </a:endParaRPr>
          </a:p>
        </p:txBody>
      </p:sp>
      <p:sp>
        <p:nvSpPr>
          <p:cNvPr id="3" name="Content Placeholder 2"/>
          <p:cNvSpPr>
            <a:spLocks noGrp="1"/>
          </p:cNvSpPr>
          <p:nvPr>
            <p:ph idx="1"/>
          </p:nvPr>
        </p:nvSpPr>
        <p:spPr>
          <a:xfrm>
            <a:off x="628650" y="3639553"/>
            <a:ext cx="7886700" cy="1850420"/>
          </a:xfrm>
        </p:spPr>
        <p:txBody>
          <a:bodyPr/>
          <a:lstStyle/>
          <a:p>
            <a:r>
              <a:rPr lang="en-US" dirty="0">
                <a:latin typeface="Century Gothic" panose="020B0502020202020204" pitchFamily="34" charset="0"/>
              </a:rPr>
              <a:t>Done by : </a:t>
            </a:r>
            <a:r>
              <a:rPr lang="en-US" dirty="0" err="1">
                <a:latin typeface="Century Gothic" panose="020B0502020202020204" pitchFamily="34" charset="0"/>
              </a:rPr>
              <a:t>Rahaf</a:t>
            </a:r>
            <a:r>
              <a:rPr lang="en-US" dirty="0">
                <a:latin typeface="Century Gothic" panose="020B0502020202020204" pitchFamily="34" charset="0"/>
              </a:rPr>
              <a:t> Al </a:t>
            </a:r>
            <a:r>
              <a:rPr lang="en-US" dirty="0" err="1">
                <a:latin typeface="Century Gothic" panose="020B0502020202020204" pitchFamily="34" charset="0"/>
              </a:rPr>
              <a:t>Hosban</a:t>
            </a:r>
            <a:r>
              <a:rPr lang="en-US" dirty="0">
                <a:latin typeface="Century Gothic" panose="020B0502020202020204" pitchFamily="34" charset="0"/>
              </a:rPr>
              <a:t> </a:t>
            </a:r>
            <a:endParaRPr lang="x-none" dirty="0">
              <a:latin typeface="Century Gothic" panose="020B0502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0205" y="3528825"/>
            <a:ext cx="6858000" cy="1241822"/>
          </a:xfrm>
        </p:spPr>
        <p:txBody>
          <a:bodyPr/>
          <a:lstStyle/>
          <a:p>
            <a:r>
              <a:rPr lang="en-GB" b="1" dirty="0">
                <a:solidFill>
                  <a:srgbClr val="FF0000"/>
                </a:solidFill>
              </a:rPr>
              <a:t>GCS 9/15</a:t>
            </a:r>
            <a:endParaRPr lang="x-none" b="1" dirty="0">
              <a:solidFill>
                <a:srgbClr val="FF0000"/>
              </a:solidFill>
            </a:endParaRPr>
          </a:p>
        </p:txBody>
      </p:sp>
      <p:sp>
        <p:nvSpPr>
          <p:cNvPr id="3" name="Subtitle 2"/>
          <p:cNvSpPr>
            <a:spLocks noGrp="1"/>
          </p:cNvSpPr>
          <p:nvPr>
            <p:ph type="subTitle" idx="1"/>
          </p:nvPr>
        </p:nvSpPr>
        <p:spPr>
          <a:xfrm>
            <a:off x="817145" y="2187178"/>
            <a:ext cx="6858000" cy="1241822"/>
          </a:xfrm>
        </p:spPr>
        <p:txBody>
          <a:bodyPr>
            <a:normAutofit fontScale="85000" lnSpcReduction="20000"/>
          </a:bodyPr>
          <a:lstStyle/>
          <a:p>
            <a:r>
              <a:rPr lang="en-US" sz="2700" b="1" dirty="0">
                <a:latin typeface="Century Gothic" panose="020B0502020202020204" pitchFamily="34" charset="0"/>
              </a:rPr>
              <a:t>Q1</a:t>
            </a:r>
            <a:r>
              <a:rPr lang="en-US" dirty="0">
                <a:latin typeface="Century Gothic" panose="020B0502020202020204" pitchFamily="34" charset="0"/>
              </a:rPr>
              <a:t>: </a:t>
            </a:r>
            <a:r>
              <a:rPr lang="en-US" sz="2250" dirty="0">
                <a:latin typeface="Century Gothic" panose="020B0502020202020204" pitchFamily="34" charset="0"/>
              </a:rPr>
              <a:t>Opens his left eye to painful stimuli </a:t>
            </a:r>
          </a:p>
          <a:p>
            <a:r>
              <a:rPr lang="en-US" sz="2250" dirty="0">
                <a:latin typeface="Century Gothic" panose="020B0502020202020204" pitchFamily="34" charset="0"/>
              </a:rPr>
              <a:t>Right eye </a:t>
            </a:r>
            <a:r>
              <a:rPr lang="en-US" sz="2250">
                <a:latin typeface="Century Gothic" panose="020B0502020202020204" pitchFamily="34" charset="0"/>
              </a:rPr>
              <a:t>: no response </a:t>
            </a:r>
            <a:endParaRPr lang="en-US" sz="2250" dirty="0">
              <a:latin typeface="Century Gothic" panose="020B0502020202020204" pitchFamily="34" charset="0"/>
            </a:endParaRPr>
          </a:p>
          <a:p>
            <a:r>
              <a:rPr lang="en-US" sz="2250" dirty="0">
                <a:latin typeface="Century Gothic" panose="020B0502020202020204" pitchFamily="34" charset="0"/>
              </a:rPr>
              <a:t>Incomprehensible sounds </a:t>
            </a:r>
          </a:p>
          <a:p>
            <a:r>
              <a:rPr lang="en-US" sz="2250" dirty="0">
                <a:latin typeface="Century Gothic" panose="020B0502020202020204" pitchFamily="34" charset="0"/>
              </a:rPr>
              <a:t>Localizes pain</a:t>
            </a:r>
            <a:endParaRPr lang="x-none" sz="2250" dirty="0">
              <a:latin typeface="Century Gothic" panose="020B0502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c city\Downloads\300px-Trigonocephaly_(2).png">
            <a:extLst>
              <a:ext uri="{FF2B5EF4-FFF2-40B4-BE49-F238E27FC236}">
                <a16:creationId xmlns:a16="http://schemas.microsoft.com/office/drawing/2014/main" id="{5942E03A-6325-5F7F-1C03-491600444FD9}"/>
              </a:ext>
            </a:extLst>
          </p:cNvPr>
          <p:cNvPicPr>
            <a:picLocks noChangeAspect="1" noChangeArrowheads="1"/>
          </p:cNvPicPr>
          <p:nvPr/>
        </p:nvPicPr>
        <p:blipFill>
          <a:blip r:embed="rId2"/>
          <a:srcRect/>
          <a:stretch>
            <a:fillRect/>
          </a:stretch>
        </p:blipFill>
        <p:spPr bwMode="auto">
          <a:xfrm>
            <a:off x="5772955" y="1357087"/>
            <a:ext cx="2857501" cy="3762375"/>
          </a:xfrm>
          <a:prstGeom prst="rect">
            <a:avLst/>
          </a:prstGeom>
          <a:noFill/>
        </p:spPr>
      </p:pic>
      <p:sp>
        <p:nvSpPr>
          <p:cNvPr id="5" name="TextBox 4">
            <a:extLst>
              <a:ext uri="{FF2B5EF4-FFF2-40B4-BE49-F238E27FC236}">
                <a16:creationId xmlns:a16="http://schemas.microsoft.com/office/drawing/2014/main" id="{BA46AB1F-E156-4088-73E4-C0E9D75C6F47}"/>
              </a:ext>
            </a:extLst>
          </p:cNvPr>
          <p:cNvSpPr txBox="1"/>
          <p:nvPr/>
        </p:nvSpPr>
        <p:spPr>
          <a:xfrm>
            <a:off x="259160" y="1404606"/>
            <a:ext cx="5603757" cy="4688690"/>
          </a:xfrm>
          <a:prstGeom prst="rect">
            <a:avLst/>
          </a:prstGeom>
        </p:spPr>
        <p:txBody>
          <a:bodyPr rtlCol="0" anchor="t"/>
          <a:lstStyle/>
          <a:p>
            <a:pPr algn="l"/>
            <a:endParaRPr lang="en-US" sz="693" dirty="0"/>
          </a:p>
          <a:p>
            <a:pPr algn="l"/>
            <a:r>
              <a:rPr lang="en-US" sz="2079" dirty="0">
                <a:solidFill>
                  <a:srgbClr val="252525"/>
                </a:solidFill>
              </a:rPr>
              <a:t>Q</a:t>
            </a:r>
            <a:r>
              <a:rPr lang="en-GB" sz="2079" dirty="0">
                <a:solidFill>
                  <a:srgbClr val="252525"/>
                </a:solidFill>
              </a:rPr>
              <a:t>4</a:t>
            </a:r>
            <a:r>
              <a:rPr lang="en-US" sz="2079" dirty="0">
                <a:solidFill>
                  <a:srgbClr val="252525"/>
                </a:solidFill>
              </a:rPr>
              <a:t>:</a:t>
            </a:r>
            <a:endParaRPr lang="en-US" sz="2079" b="1" dirty="0">
              <a:solidFill>
                <a:srgbClr val="FF0000"/>
              </a:solidFill>
            </a:endParaRPr>
          </a:p>
          <a:p>
            <a:pPr algn="l"/>
            <a:r>
              <a:rPr lang="en-US" sz="2079" dirty="0">
                <a:solidFill>
                  <a:srgbClr val="252525"/>
                </a:solidFill>
              </a:rPr>
              <a:t>1. </a:t>
            </a:r>
            <a:r>
              <a:rPr lang="en-GB" sz="2079" dirty="0">
                <a:solidFill>
                  <a:srgbClr val="252525"/>
                </a:solidFill>
              </a:rPr>
              <a:t>What is the name of this anomaly</a:t>
            </a:r>
            <a:r>
              <a:rPr lang="en-US" sz="2079" dirty="0">
                <a:solidFill>
                  <a:srgbClr val="252525"/>
                </a:solidFill>
              </a:rPr>
              <a:t>?</a:t>
            </a:r>
          </a:p>
          <a:p>
            <a:pPr algn="l"/>
            <a:r>
              <a:rPr lang="en-GB" sz="2079" dirty="0" err="1">
                <a:solidFill>
                  <a:srgbClr val="00B050"/>
                </a:solidFill>
              </a:rPr>
              <a:t>Trigonocephaly</a:t>
            </a:r>
            <a:r>
              <a:rPr lang="en-GB" sz="2079" dirty="0">
                <a:solidFill>
                  <a:srgbClr val="00B050"/>
                </a:solidFill>
              </a:rPr>
              <a:t> </a:t>
            </a:r>
            <a:r>
              <a:rPr lang="en-GB" sz="2079" dirty="0" err="1">
                <a:solidFill>
                  <a:srgbClr val="00B050"/>
                </a:solidFill>
              </a:rPr>
              <a:t>craniosynostosis</a:t>
            </a:r>
            <a:endParaRPr lang="en-US" sz="2079" dirty="0">
              <a:solidFill>
                <a:srgbClr val="00B050"/>
              </a:solidFill>
            </a:endParaRPr>
          </a:p>
          <a:p>
            <a:pPr algn="l"/>
            <a:r>
              <a:rPr lang="en-GB" sz="2079" dirty="0">
                <a:solidFill>
                  <a:srgbClr val="252525"/>
                </a:solidFill>
              </a:rPr>
              <a:t>2.</a:t>
            </a:r>
            <a:r>
              <a:rPr lang="en-US" sz="2079" dirty="0">
                <a:solidFill>
                  <a:srgbClr val="252525"/>
                </a:solidFill>
              </a:rPr>
              <a:t> </a:t>
            </a:r>
            <a:r>
              <a:rPr lang="en-GB" sz="2079" dirty="0">
                <a:solidFill>
                  <a:srgbClr val="252525"/>
                </a:solidFill>
              </a:rPr>
              <a:t>Preferred imaging for this case and explain why?</a:t>
            </a:r>
          </a:p>
          <a:p>
            <a:pPr algn="l"/>
            <a:r>
              <a:rPr lang="en-GB" sz="2079" dirty="0">
                <a:solidFill>
                  <a:srgbClr val="00B050"/>
                </a:solidFill>
              </a:rPr>
              <a:t>CT, to identify whether any sutures have fused or not,  as in this case probably the metopic suture will be fused</a:t>
            </a:r>
            <a:endParaRPr lang="en-US" sz="2079" dirty="0">
              <a:solidFill>
                <a:srgbClr val="00B050"/>
              </a:solidFill>
            </a:endParaRPr>
          </a:p>
          <a:p>
            <a:pPr algn="l"/>
            <a:r>
              <a:rPr lang="en-GB" sz="2079" dirty="0">
                <a:solidFill>
                  <a:srgbClr val="252525"/>
                </a:solidFill>
              </a:rPr>
              <a:t>3</a:t>
            </a:r>
            <a:r>
              <a:rPr lang="en-US" sz="2079" dirty="0">
                <a:solidFill>
                  <a:srgbClr val="252525"/>
                </a:solidFill>
              </a:rPr>
              <a:t>.</a:t>
            </a:r>
            <a:r>
              <a:rPr lang="en-GB" sz="2079" dirty="0">
                <a:solidFill>
                  <a:srgbClr val="252525"/>
                </a:solidFill>
              </a:rPr>
              <a:t>Treatment and at what age?</a:t>
            </a:r>
          </a:p>
          <a:p>
            <a:pPr algn="l"/>
            <a:r>
              <a:rPr lang="en-GB" sz="2079" dirty="0">
                <a:solidFill>
                  <a:srgbClr val="00B050"/>
                </a:solidFill>
              </a:rPr>
              <a:t>Surgery , less than 1 year</a:t>
            </a:r>
          </a:p>
          <a:p>
            <a:pPr algn="l"/>
            <a:r>
              <a:rPr lang="en-GB" sz="2079" dirty="0"/>
              <a:t>4. One goal for the treatment?</a:t>
            </a:r>
          </a:p>
          <a:p>
            <a:pPr algn="l"/>
            <a:r>
              <a:rPr lang="en-GB" sz="2079" dirty="0">
                <a:solidFill>
                  <a:srgbClr val="00B050"/>
                </a:solidFill>
              </a:rPr>
              <a:t>Cosmetic</a:t>
            </a:r>
            <a:endParaRPr lang="en-US" sz="2079" dirty="0">
              <a:solidFill>
                <a:srgbClr val="00B050"/>
              </a:solidFill>
            </a:endParaRPr>
          </a:p>
        </p:txBody>
      </p:sp>
    </p:spTree>
    <p:extLst>
      <p:ext uri="{BB962C8B-B14F-4D97-AF65-F5344CB8AC3E}">
        <p14:creationId xmlns:p14="http://schemas.microsoft.com/office/powerpoint/2010/main" val="406949055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25" b="1" dirty="0"/>
              <a:t>Q2</a:t>
            </a:r>
            <a:r>
              <a:rPr lang="en-US" dirty="0"/>
              <a:t>:</a:t>
            </a:r>
            <a:endParaRPr lang="x-none" dirty="0"/>
          </a:p>
        </p:txBody>
      </p:sp>
      <p:sp>
        <p:nvSpPr>
          <p:cNvPr id="3" name="Content Placeholder 2"/>
          <p:cNvSpPr>
            <a:spLocks noGrp="1"/>
          </p:cNvSpPr>
          <p:nvPr>
            <p:ph idx="1"/>
          </p:nvPr>
        </p:nvSpPr>
        <p:spPr/>
        <p:txBody>
          <a:bodyPr/>
          <a:lstStyle/>
          <a:p>
            <a:r>
              <a:rPr lang="en-US" dirty="0">
                <a:latin typeface="Century Gothic" panose="020B0502020202020204" pitchFamily="34" charset="0"/>
              </a:rPr>
              <a:t>What is the CPP ? </a:t>
            </a:r>
            <a:r>
              <a:rPr lang="en-US" dirty="0">
                <a:solidFill>
                  <a:srgbClr val="FF0000"/>
                </a:solidFill>
                <a:latin typeface="Century Gothic" panose="020B0502020202020204" pitchFamily="34" charset="0"/>
              </a:rPr>
              <a:t>Cerebral perfusion pressure = mean arterial blood pressure – intracranial pressure </a:t>
            </a:r>
          </a:p>
          <a:p>
            <a:r>
              <a:rPr lang="en-US" dirty="0">
                <a:latin typeface="Century Gothic" panose="020B0502020202020204" pitchFamily="34" charset="0"/>
              </a:rPr>
              <a:t>Normal CBF with unit ? </a:t>
            </a:r>
            <a:r>
              <a:rPr lang="en-US" dirty="0">
                <a:solidFill>
                  <a:srgbClr val="FF0000"/>
                </a:solidFill>
                <a:latin typeface="Century Gothic" panose="020B0502020202020204" pitchFamily="34" charset="0"/>
              </a:rPr>
              <a:t>average CBF in adults is 50ml /100g of brain/min ( not sure if the number is accurate)</a:t>
            </a:r>
            <a:endParaRPr lang="x-none" dirty="0">
              <a:solidFill>
                <a:srgbClr val="FF0000"/>
              </a:solidFill>
              <a:latin typeface="Century Gothic" panose="020B050202020202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Q3 : What’s the diagnosis according to the spinal tumor classification ?</a:t>
            </a:r>
            <a:endParaRPr lang="x-none" dirty="0"/>
          </a:p>
        </p:txBody>
      </p:sp>
      <p:sp>
        <p:nvSpPr>
          <p:cNvPr id="3" name="Content Placeholder 2"/>
          <p:cNvSpPr>
            <a:spLocks noGrp="1"/>
          </p:cNvSpPr>
          <p:nvPr>
            <p:ph idx="1"/>
          </p:nvPr>
        </p:nvSpPr>
        <p:spPr/>
        <p:txBody>
          <a:bodyPr/>
          <a:lstStyle/>
          <a:p>
            <a:r>
              <a:rPr lang="en-GB" dirty="0">
                <a:solidFill>
                  <a:srgbClr val="FF0000"/>
                </a:solidFill>
              </a:rPr>
              <a:t>Intramural extra medullary </a:t>
            </a:r>
          </a:p>
          <a:p>
            <a:r>
              <a:rPr lang="en-GB" dirty="0">
                <a:solidFill>
                  <a:srgbClr val="FF0000"/>
                </a:solidFill>
              </a:rPr>
              <a:t>2 DDX</a:t>
            </a:r>
            <a:r>
              <a:rPr lang="en-US" dirty="0">
                <a:solidFill>
                  <a:srgbClr val="FF0000"/>
                </a:solidFill>
              </a:rPr>
              <a:t> : meningioma/ neurofibroma</a:t>
            </a:r>
            <a:endParaRPr lang="x-none" dirty="0">
              <a:solidFill>
                <a:srgbClr val="FF0000"/>
              </a:solidFill>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2858" y="2136420"/>
            <a:ext cx="3072493" cy="3443601"/>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75" b="1">
                <a:latin typeface="Century Gothic" panose="020B0502020202020204" pitchFamily="34" charset="0"/>
              </a:rPr>
              <a:t>Q4</a:t>
            </a:r>
            <a:r>
              <a:rPr lang="en-US" sz="2100">
                <a:latin typeface="Century Gothic" panose="020B0502020202020204" pitchFamily="34" charset="0"/>
              </a:rPr>
              <a:t>: Adult male came after RTA ?</a:t>
            </a:r>
            <a:endParaRPr lang="x-none" sz="2100" dirty="0">
              <a:latin typeface="Century Gothic" panose="020B0502020202020204" pitchFamily="34" charset="0"/>
            </a:endParaRPr>
          </a:p>
        </p:txBody>
      </p:sp>
      <p:sp>
        <p:nvSpPr>
          <p:cNvPr id="3" name="Content Placeholder 2"/>
          <p:cNvSpPr>
            <a:spLocks noGrp="1"/>
          </p:cNvSpPr>
          <p:nvPr>
            <p:ph idx="1"/>
          </p:nvPr>
        </p:nvSpPr>
        <p:spPr/>
        <p:txBody>
          <a:bodyPr>
            <a:normAutofit/>
          </a:bodyPr>
          <a:lstStyle/>
          <a:p>
            <a:r>
              <a:rPr lang="en-GB" sz="2700">
                <a:solidFill>
                  <a:srgbClr val="FF0000"/>
                </a:solidFill>
                <a:latin typeface="Century Gothic" panose="020B0502020202020204" pitchFamily="34" charset="0"/>
              </a:rPr>
              <a:t>Central cord prolapse</a:t>
            </a:r>
            <a:endParaRPr lang="x-none" sz="2700" dirty="0">
              <a:solidFill>
                <a:srgbClr val="FF0000"/>
              </a:solidFill>
              <a:latin typeface="Century Gothic" panose="020B0502020202020204" pitchFamily="34" charset="0"/>
            </a:endParaRPr>
          </a:p>
        </p:txBody>
      </p:sp>
      <p:pic>
        <p:nvPicPr>
          <p:cNvPr id="6" name="Google Shape;129;p11"/>
          <p:cNvPicPr preferRelativeResize="0"/>
          <p:nvPr/>
        </p:nvPicPr>
        <p:blipFill rotWithShape="1">
          <a:blip r:embed="rId2"/>
          <a:srcRect/>
          <a:stretch>
            <a:fillRect/>
          </a:stretch>
        </p:blipFill>
        <p:spPr>
          <a:xfrm>
            <a:off x="5436096" y="1412776"/>
            <a:ext cx="3279605" cy="514350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Q5</a:t>
            </a:r>
            <a:r>
              <a:rPr lang="en-US" dirty="0"/>
              <a:t>: </a:t>
            </a:r>
            <a:r>
              <a:rPr lang="en-US" sz="2325" dirty="0">
                <a:latin typeface="Century Gothic" panose="020B0502020202020204" pitchFamily="34" charset="0"/>
              </a:rPr>
              <a:t>What is the m</a:t>
            </a:r>
            <a:r>
              <a:rPr lang="en-GB" sz="2325" dirty="0" err="1">
                <a:latin typeface="Century Gothic" panose="020B0502020202020204" pitchFamily="34" charset="0"/>
              </a:rPr>
              <a:t>echanism</a:t>
            </a:r>
            <a:r>
              <a:rPr lang="en-GB" sz="2325" dirty="0">
                <a:latin typeface="Century Gothic" panose="020B0502020202020204" pitchFamily="34" charset="0"/>
              </a:rPr>
              <a:t> of early morning headache </a:t>
            </a:r>
            <a:r>
              <a:rPr lang="en-US" sz="2325" dirty="0">
                <a:latin typeface="Century Gothic" panose="020B0502020202020204" pitchFamily="34" charset="0"/>
              </a:rPr>
              <a:t>in brain tumor patient’s ?</a:t>
            </a:r>
            <a:br>
              <a:rPr lang="x-none" dirty="0"/>
            </a:br>
            <a:endParaRPr lang="x-none" dirty="0"/>
          </a:p>
        </p:txBody>
      </p:sp>
      <p:sp>
        <p:nvSpPr>
          <p:cNvPr id="3" name="Content Placeholder 2"/>
          <p:cNvSpPr>
            <a:spLocks noGrp="1"/>
          </p:cNvSpPr>
          <p:nvPr>
            <p:ph idx="1"/>
          </p:nvPr>
        </p:nvSpPr>
        <p:spPr/>
        <p:txBody>
          <a:bodyPr/>
          <a:lstStyle/>
          <a:p>
            <a:r>
              <a:rPr lang="en-US" dirty="0">
                <a:solidFill>
                  <a:srgbClr val="FF0000"/>
                </a:solidFill>
                <a:latin typeface="Century Gothic" panose="020B0502020202020204" pitchFamily="34" charset="0"/>
              </a:rPr>
              <a:t>While sleeping hypoventilation occurs leading to increase in PaCO2 which will result in dilatation of the cerebral vessels and hypotension then the ICP will increase .</a:t>
            </a:r>
            <a:endParaRPr lang="x-none" dirty="0">
              <a:solidFill>
                <a:srgbClr val="FF0000"/>
              </a:solidFill>
              <a:latin typeface="Century Gothic" panose="020B0502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latin typeface="Century Gothic" panose="020B0502020202020204" pitchFamily="34" charset="0"/>
              </a:rPr>
              <a:t>Q6:</a:t>
            </a:r>
            <a:endParaRPr lang="x-none" sz="2400" b="1" dirty="0">
              <a:latin typeface="Century Gothic" panose="020B0502020202020204" pitchFamily="34" charset="0"/>
            </a:endParaRPr>
          </a:p>
        </p:txBody>
      </p:sp>
      <p:sp>
        <p:nvSpPr>
          <p:cNvPr id="3" name="Content Placeholder 2"/>
          <p:cNvSpPr>
            <a:spLocks noGrp="1"/>
          </p:cNvSpPr>
          <p:nvPr>
            <p:ph idx="1"/>
          </p:nvPr>
        </p:nvSpPr>
        <p:spPr/>
        <p:txBody>
          <a:bodyPr/>
          <a:lstStyle/>
          <a:p>
            <a:r>
              <a:rPr lang="en-US" dirty="0">
                <a:latin typeface="Century Gothic" panose="020B0502020202020204" pitchFamily="34" charset="0"/>
              </a:rPr>
              <a:t>What’s the diagnosis? </a:t>
            </a:r>
            <a:r>
              <a:rPr lang="en-US" dirty="0">
                <a:solidFill>
                  <a:srgbClr val="FF0000"/>
                </a:solidFill>
                <a:latin typeface="Century Gothic" panose="020B0502020202020204" pitchFamily="34" charset="0"/>
              </a:rPr>
              <a:t>H</a:t>
            </a:r>
            <a:r>
              <a:rPr lang="en-GB" dirty="0" err="1">
                <a:solidFill>
                  <a:srgbClr val="FF0000"/>
                </a:solidFill>
                <a:latin typeface="Century Gothic" panose="020B0502020202020204" pitchFamily="34" charset="0"/>
              </a:rPr>
              <a:t>ydrocephalus</a:t>
            </a:r>
            <a:r>
              <a:rPr lang="en-GB" dirty="0">
                <a:latin typeface="Century Gothic" panose="020B0502020202020204" pitchFamily="34" charset="0"/>
              </a:rPr>
              <a:t> </a:t>
            </a:r>
          </a:p>
          <a:p>
            <a:r>
              <a:rPr lang="en-GB" dirty="0">
                <a:latin typeface="Century Gothic" panose="020B0502020202020204" pitchFamily="34" charset="0"/>
              </a:rPr>
              <a:t>2signs </a:t>
            </a:r>
            <a:r>
              <a:rPr lang="en-US" dirty="0">
                <a:latin typeface="Century Gothic" panose="020B0502020202020204" pitchFamily="34" charset="0"/>
              </a:rPr>
              <a:t>: </a:t>
            </a:r>
            <a:r>
              <a:rPr lang="en-US" dirty="0">
                <a:solidFill>
                  <a:srgbClr val="FF0000"/>
                </a:solidFill>
                <a:latin typeface="Century Gothic" panose="020B0502020202020204" pitchFamily="34" charset="0"/>
              </a:rPr>
              <a:t>sun setting appearance/ Macrocephaly</a:t>
            </a:r>
            <a:endParaRPr lang="en-GB" dirty="0">
              <a:solidFill>
                <a:srgbClr val="FF0000"/>
              </a:solidFill>
              <a:latin typeface="Century Gothic" panose="020B0502020202020204" pitchFamily="34" charset="0"/>
            </a:endParaRPr>
          </a:p>
          <a:p>
            <a:r>
              <a:rPr lang="en-GB" dirty="0">
                <a:latin typeface="Century Gothic" panose="020B0502020202020204" pitchFamily="34" charset="0"/>
              </a:rPr>
              <a:t>2 symptoms </a:t>
            </a:r>
            <a:r>
              <a:rPr lang="en-US" dirty="0">
                <a:latin typeface="Century Gothic" panose="020B0502020202020204" pitchFamily="34" charset="0"/>
              </a:rPr>
              <a:t>: </a:t>
            </a:r>
            <a:r>
              <a:rPr lang="en-US" dirty="0">
                <a:solidFill>
                  <a:srgbClr val="FF0000"/>
                </a:solidFill>
                <a:latin typeface="Century Gothic" panose="020B0502020202020204" pitchFamily="34" charset="0"/>
              </a:rPr>
              <a:t>Vomiting / headache </a:t>
            </a:r>
            <a:endParaRPr lang="x-none" dirty="0">
              <a:solidFill>
                <a:srgbClr val="FF0000"/>
              </a:solidFill>
              <a:latin typeface="Century Gothic" panose="020B0502020202020204" pitchFamily="34" charset="0"/>
            </a:endParaRPr>
          </a:p>
        </p:txBody>
      </p:sp>
      <p:pic>
        <p:nvPicPr>
          <p:cNvPr id="4" name="Picture 4"/>
          <p:cNvPicPr>
            <a:picLocks noChangeAspect="1"/>
          </p:cNvPicPr>
          <p:nvPr/>
        </p:nvPicPr>
        <p:blipFill rotWithShape="1">
          <a:blip r:embed="rId2">
            <a:extLst>
              <a:ext uri="{28A0092B-C50C-407E-A947-70E740481C1C}">
                <a14:useLocalDpi xmlns:a14="http://schemas.microsoft.com/office/drawing/2010/main" val="0"/>
              </a:ext>
            </a:extLst>
          </a:blip>
          <a:srcRect l="13312" t="15975" r="64594" b="50000"/>
          <a:stretch>
            <a:fillRect/>
          </a:stretch>
        </p:blipFill>
        <p:spPr>
          <a:xfrm>
            <a:off x="7102929" y="1368028"/>
            <a:ext cx="2041072" cy="3405962"/>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b="1" dirty="0">
                <a:latin typeface="Century Gothic" panose="020B0502020202020204" pitchFamily="34" charset="0"/>
              </a:rPr>
              <a:t>Q7</a:t>
            </a:r>
            <a:r>
              <a:rPr lang="en-US" dirty="0"/>
              <a:t>:</a:t>
            </a:r>
            <a:br>
              <a:rPr lang="en-US" dirty="0"/>
            </a:br>
            <a:endParaRPr lang="x-none" dirty="0"/>
          </a:p>
        </p:txBody>
      </p:sp>
      <p:sp>
        <p:nvSpPr>
          <p:cNvPr id="3" name="Content Placeholder 2"/>
          <p:cNvSpPr>
            <a:spLocks noGrp="1"/>
          </p:cNvSpPr>
          <p:nvPr>
            <p:ph idx="1"/>
          </p:nvPr>
        </p:nvSpPr>
        <p:spPr>
          <a:xfrm>
            <a:off x="628650" y="1887962"/>
            <a:ext cx="7886700" cy="3263504"/>
          </a:xfrm>
        </p:spPr>
        <p:txBody>
          <a:bodyPr/>
          <a:lstStyle/>
          <a:p>
            <a:r>
              <a:rPr lang="en-US" dirty="0">
                <a:latin typeface="Century Gothic" panose="020B0502020202020204" pitchFamily="34" charset="0"/>
              </a:rPr>
              <a:t>What’s the level of the prolapse ? </a:t>
            </a:r>
            <a:r>
              <a:rPr lang="en-US" dirty="0">
                <a:solidFill>
                  <a:srgbClr val="FF0000"/>
                </a:solidFill>
                <a:latin typeface="Century Gothic" panose="020B0502020202020204" pitchFamily="34" charset="0"/>
              </a:rPr>
              <a:t>L5-S1 </a:t>
            </a:r>
            <a:r>
              <a:rPr lang="en-GB" dirty="0">
                <a:solidFill>
                  <a:srgbClr val="FF0000"/>
                </a:solidFill>
                <a:latin typeface="Century Gothic" panose="020B0502020202020204" pitchFamily="34" charset="0"/>
              </a:rPr>
              <a:t>disc prolapse </a:t>
            </a:r>
          </a:p>
          <a:p>
            <a:r>
              <a:rPr lang="en-US" dirty="0">
                <a:latin typeface="Century Gothic" panose="020B0502020202020204" pitchFamily="34" charset="0"/>
              </a:rPr>
              <a:t>Will it cause </a:t>
            </a:r>
            <a:r>
              <a:rPr lang="en-GB" dirty="0">
                <a:latin typeface="Century Gothic" panose="020B0502020202020204" pitchFamily="34" charset="0"/>
              </a:rPr>
              <a:t>Knee jerk </a:t>
            </a:r>
            <a:r>
              <a:rPr lang="en-GB" dirty="0" err="1">
                <a:latin typeface="Century Gothic" panose="020B0502020202020204" pitchFamily="34" charset="0"/>
              </a:rPr>
              <a:t>hyperreflex</a:t>
            </a:r>
            <a:r>
              <a:rPr lang="en-US" dirty="0" err="1">
                <a:latin typeface="Century Gothic" panose="020B0502020202020204" pitchFamily="34" charset="0"/>
              </a:rPr>
              <a:t>ia</a:t>
            </a:r>
            <a:r>
              <a:rPr lang="en-US" dirty="0">
                <a:latin typeface="Century Gothic" panose="020B0502020202020204" pitchFamily="34" charset="0"/>
              </a:rPr>
              <a:t> </a:t>
            </a:r>
            <a:r>
              <a:rPr lang="en-GB" dirty="0">
                <a:latin typeface="Century Gothic" panose="020B0502020202020204" pitchFamily="34" charset="0"/>
              </a:rPr>
              <a:t>?</a:t>
            </a:r>
            <a:r>
              <a:rPr lang="en-US" dirty="0">
                <a:latin typeface="Century Gothic" panose="020B0502020202020204" pitchFamily="34" charset="0"/>
              </a:rPr>
              <a:t> </a:t>
            </a:r>
            <a:r>
              <a:rPr lang="en-US" dirty="0">
                <a:solidFill>
                  <a:srgbClr val="FF0000"/>
                </a:solidFill>
                <a:latin typeface="Century Gothic" panose="020B0502020202020204" pitchFamily="34" charset="0"/>
              </a:rPr>
              <a:t>No because the spinal cord end at L1 ( no spinal cord compression)</a:t>
            </a:r>
            <a:endParaRPr lang="x-none" dirty="0">
              <a:solidFill>
                <a:srgbClr val="FF0000"/>
              </a:solidFill>
              <a:latin typeface="Century Gothic" panose="020B0502020202020204"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280" y="4581128"/>
            <a:ext cx="1952625" cy="3011714"/>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latin typeface="Century Gothic" panose="020B0502020202020204" pitchFamily="34" charset="0"/>
              </a:rPr>
              <a:t>Q8</a:t>
            </a:r>
            <a:r>
              <a:rPr lang="en-US" dirty="0"/>
              <a:t>: </a:t>
            </a:r>
            <a:endParaRPr lang="x-none" dirty="0"/>
          </a:p>
        </p:txBody>
      </p:sp>
      <p:sp>
        <p:nvSpPr>
          <p:cNvPr id="3" name="Content Placeholder 2"/>
          <p:cNvSpPr>
            <a:spLocks noGrp="1"/>
          </p:cNvSpPr>
          <p:nvPr>
            <p:ph idx="1"/>
          </p:nvPr>
        </p:nvSpPr>
        <p:spPr/>
        <p:txBody>
          <a:bodyPr>
            <a:normAutofit lnSpcReduction="10000"/>
          </a:bodyPr>
          <a:lstStyle/>
          <a:p>
            <a:r>
              <a:rPr lang="en-GB" dirty="0">
                <a:latin typeface="Century Gothic" panose="020B0502020202020204" pitchFamily="34" charset="0"/>
              </a:rPr>
              <a:t>2 complications of VP shunt </a:t>
            </a:r>
            <a:r>
              <a:rPr lang="en-US" dirty="0">
                <a:latin typeface="Century Gothic" panose="020B0502020202020204" pitchFamily="34" charset="0"/>
              </a:rPr>
              <a:t>: </a:t>
            </a:r>
            <a:r>
              <a:rPr lang="en-US" dirty="0">
                <a:solidFill>
                  <a:srgbClr val="FF0000"/>
                </a:solidFill>
                <a:latin typeface="Century Gothic" panose="020B0502020202020204" pitchFamily="34" charset="0"/>
              </a:rPr>
              <a:t>infection / blockage </a:t>
            </a:r>
            <a:endParaRPr lang="en-GB" dirty="0">
              <a:solidFill>
                <a:srgbClr val="FF0000"/>
              </a:solidFill>
              <a:latin typeface="Century Gothic" panose="020B0502020202020204" pitchFamily="34" charset="0"/>
            </a:endParaRPr>
          </a:p>
          <a:p>
            <a:endParaRPr lang="en-GB" dirty="0">
              <a:latin typeface="Century Gothic" panose="020B0502020202020204" pitchFamily="34" charset="0"/>
            </a:endParaRPr>
          </a:p>
          <a:p>
            <a:r>
              <a:rPr lang="en-US" dirty="0">
                <a:latin typeface="Century Gothic" panose="020B0502020202020204" pitchFamily="34" charset="0"/>
              </a:rPr>
              <a:t>Example of </a:t>
            </a:r>
            <a:r>
              <a:rPr lang="en-GB" dirty="0">
                <a:latin typeface="Century Gothic" panose="020B0502020202020204" pitchFamily="34" charset="0"/>
              </a:rPr>
              <a:t>Pure sensory cranial nerve </a:t>
            </a:r>
            <a:r>
              <a:rPr lang="en-US" dirty="0">
                <a:latin typeface="Century Gothic" panose="020B0502020202020204" pitchFamily="34" charset="0"/>
              </a:rPr>
              <a:t>: </a:t>
            </a:r>
            <a:r>
              <a:rPr lang="en-US" dirty="0">
                <a:solidFill>
                  <a:srgbClr val="FF0000"/>
                </a:solidFill>
                <a:latin typeface="Century Gothic" panose="020B0502020202020204" pitchFamily="34" charset="0"/>
              </a:rPr>
              <a:t>olfactory nerve</a:t>
            </a:r>
            <a:endParaRPr lang="en-GB" dirty="0">
              <a:solidFill>
                <a:srgbClr val="FF0000"/>
              </a:solidFill>
              <a:latin typeface="Century Gothic" panose="020B0502020202020204" pitchFamily="34" charset="0"/>
            </a:endParaRPr>
          </a:p>
          <a:p>
            <a:endParaRPr lang="en-GB" dirty="0">
              <a:latin typeface="Century Gothic" panose="020B0502020202020204" pitchFamily="34" charset="0"/>
            </a:endParaRPr>
          </a:p>
          <a:p>
            <a:r>
              <a:rPr lang="en-US" dirty="0">
                <a:latin typeface="Century Gothic" panose="020B0502020202020204" pitchFamily="34" charset="0"/>
              </a:rPr>
              <a:t>Mention one </a:t>
            </a:r>
            <a:r>
              <a:rPr lang="en-GB" dirty="0">
                <a:latin typeface="Century Gothic" panose="020B0502020202020204" pitchFamily="34" charset="0"/>
              </a:rPr>
              <a:t>Sign used for the diagnosis of lumbar PID </a:t>
            </a:r>
            <a:r>
              <a:rPr lang="en-US" dirty="0">
                <a:latin typeface="Century Gothic" panose="020B0502020202020204" pitchFamily="34" charset="0"/>
              </a:rPr>
              <a:t>: </a:t>
            </a:r>
            <a:r>
              <a:rPr lang="en-US" dirty="0">
                <a:solidFill>
                  <a:srgbClr val="FF0000"/>
                </a:solidFill>
                <a:latin typeface="Century Gothic" panose="020B0502020202020204" pitchFamily="34" charset="0"/>
              </a:rPr>
              <a:t>bowstring sign </a:t>
            </a:r>
            <a:endParaRPr lang="x-none" dirty="0">
              <a:solidFill>
                <a:srgbClr val="FF0000"/>
              </a:solidFill>
              <a:latin typeface="Century Gothic" panose="020B0502020202020204" pitchFamily="34"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latin typeface="Century Gothic" panose="020B0502020202020204" pitchFamily="34" charset="0"/>
              </a:rPr>
              <a:t>Q9</a:t>
            </a:r>
            <a:r>
              <a:rPr lang="en-US" dirty="0"/>
              <a:t> :</a:t>
            </a:r>
            <a:endParaRPr lang="x-none" dirty="0"/>
          </a:p>
        </p:txBody>
      </p:sp>
      <p:sp>
        <p:nvSpPr>
          <p:cNvPr id="3" name="Content Placeholder 2"/>
          <p:cNvSpPr>
            <a:spLocks noGrp="1"/>
          </p:cNvSpPr>
          <p:nvPr>
            <p:ph idx="1"/>
          </p:nvPr>
        </p:nvSpPr>
        <p:spPr/>
        <p:txBody>
          <a:bodyPr/>
          <a:lstStyle/>
          <a:p>
            <a:r>
              <a:rPr lang="en-US" dirty="0">
                <a:latin typeface="Century Gothic" panose="020B0502020202020204" pitchFamily="34" charset="0"/>
              </a:rPr>
              <a:t>What’s your diagnosis ? </a:t>
            </a:r>
            <a:r>
              <a:rPr lang="en-GB" dirty="0">
                <a:solidFill>
                  <a:srgbClr val="FF0000"/>
                </a:solidFill>
                <a:latin typeface="Century Gothic" panose="020B0502020202020204" pitchFamily="34" charset="0"/>
              </a:rPr>
              <a:t>Acute epidural </a:t>
            </a:r>
            <a:r>
              <a:rPr lang="en-GB" dirty="0" err="1">
                <a:solidFill>
                  <a:srgbClr val="FF0000"/>
                </a:solidFill>
                <a:latin typeface="Century Gothic" panose="020B0502020202020204" pitchFamily="34" charset="0"/>
              </a:rPr>
              <a:t>hematoma</a:t>
            </a:r>
            <a:r>
              <a:rPr lang="en-GB" dirty="0">
                <a:solidFill>
                  <a:srgbClr val="FF0000"/>
                </a:solidFill>
                <a:latin typeface="Century Gothic" panose="020B0502020202020204" pitchFamily="34" charset="0"/>
              </a:rPr>
              <a:t> </a:t>
            </a:r>
          </a:p>
          <a:p>
            <a:r>
              <a:rPr lang="en-US" dirty="0">
                <a:latin typeface="Century Gothic" panose="020B0502020202020204" pitchFamily="34" charset="0"/>
              </a:rPr>
              <a:t>Definitive </a:t>
            </a:r>
            <a:r>
              <a:rPr lang="en-GB" dirty="0">
                <a:latin typeface="Century Gothic" panose="020B0502020202020204" pitchFamily="34" charset="0"/>
              </a:rPr>
              <a:t>treatment</a:t>
            </a:r>
            <a:r>
              <a:rPr lang="en-US" dirty="0">
                <a:latin typeface="Century Gothic" panose="020B0502020202020204" pitchFamily="34" charset="0"/>
              </a:rPr>
              <a:t> ? </a:t>
            </a:r>
            <a:r>
              <a:rPr lang="en-GB" dirty="0">
                <a:latin typeface="Century Gothic" panose="020B0502020202020204" pitchFamily="34" charset="0"/>
              </a:rPr>
              <a:t> </a:t>
            </a:r>
            <a:r>
              <a:rPr lang="en-GB" dirty="0">
                <a:solidFill>
                  <a:srgbClr val="FF0000"/>
                </a:solidFill>
                <a:latin typeface="Century Gothic" panose="020B0502020202020204" pitchFamily="34" charset="0"/>
              </a:rPr>
              <a:t>craniotomy</a:t>
            </a:r>
            <a:r>
              <a:rPr lang="en-GB" dirty="0">
                <a:latin typeface="Century Gothic" panose="020B0502020202020204" pitchFamily="34" charset="0"/>
              </a:rPr>
              <a:t> </a:t>
            </a:r>
            <a:endParaRPr lang="x-none" dirty="0">
              <a:latin typeface="Century Gothic" panose="020B0502020202020204" pitchFamily="34" charset="0"/>
            </a:endParaRP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3429000"/>
            <a:ext cx="2811689" cy="2681514"/>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latin typeface="Century Gothic" panose="020B0502020202020204" pitchFamily="34" charset="0"/>
              </a:rPr>
              <a:t>Q10</a:t>
            </a:r>
            <a:r>
              <a:rPr lang="en-US" dirty="0"/>
              <a:t>: </a:t>
            </a:r>
            <a:r>
              <a:rPr lang="en-GB" sz="2400" dirty="0">
                <a:latin typeface="Century Gothic" panose="020B0502020202020204" pitchFamily="34" charset="0"/>
              </a:rPr>
              <a:t>True or false </a:t>
            </a:r>
            <a:r>
              <a:rPr lang="en-US" sz="2400" dirty="0">
                <a:latin typeface="Century Gothic" panose="020B0502020202020204" pitchFamily="34" charset="0"/>
              </a:rPr>
              <a:t>, and if false correct it</a:t>
            </a:r>
            <a:endParaRPr lang="x-none" sz="2400" dirty="0">
              <a:latin typeface="Century Gothic" panose="020B0502020202020204" pitchFamily="34" charset="0"/>
            </a:endParaRPr>
          </a:p>
        </p:txBody>
      </p:sp>
      <p:sp>
        <p:nvSpPr>
          <p:cNvPr id="3" name="Content Placeholder 2"/>
          <p:cNvSpPr>
            <a:spLocks noGrp="1"/>
          </p:cNvSpPr>
          <p:nvPr>
            <p:ph idx="1"/>
          </p:nvPr>
        </p:nvSpPr>
        <p:spPr>
          <a:xfrm>
            <a:off x="628650" y="2226469"/>
            <a:ext cx="8363404" cy="3263504"/>
          </a:xfrm>
        </p:spPr>
        <p:txBody>
          <a:bodyPr>
            <a:noAutofit/>
          </a:bodyPr>
          <a:lstStyle/>
          <a:p>
            <a:r>
              <a:rPr lang="en-GB" sz="1800" dirty="0">
                <a:latin typeface="Century Gothic" panose="020B0502020202020204" pitchFamily="34" charset="0"/>
              </a:rPr>
              <a:t>1/ meningioma originate from dermal cells</a:t>
            </a:r>
            <a:endParaRPr lang="en-US" sz="1800" dirty="0">
              <a:latin typeface="Century Gothic" panose="020B0502020202020204" pitchFamily="34" charset="0"/>
            </a:endParaRPr>
          </a:p>
          <a:p>
            <a:pPr marL="0" indent="0">
              <a:buNone/>
            </a:pPr>
            <a:r>
              <a:rPr lang="en-US" sz="1800" dirty="0">
                <a:solidFill>
                  <a:srgbClr val="FF0000"/>
                </a:solidFill>
                <a:latin typeface="Century Gothic" panose="020B0502020202020204" pitchFamily="34" charset="0"/>
              </a:rPr>
              <a:t>False, it originates from arachnoid cap cells</a:t>
            </a:r>
            <a:endParaRPr lang="en-GB" sz="1800" dirty="0">
              <a:solidFill>
                <a:srgbClr val="FF0000"/>
              </a:solidFill>
              <a:latin typeface="Century Gothic" panose="020B0502020202020204" pitchFamily="34" charset="0"/>
            </a:endParaRPr>
          </a:p>
          <a:p>
            <a:r>
              <a:rPr lang="en-GB" sz="1800" dirty="0">
                <a:latin typeface="Century Gothic" panose="020B0502020202020204" pitchFamily="34" charset="0"/>
              </a:rPr>
              <a:t>2/ GBM </a:t>
            </a:r>
            <a:r>
              <a:rPr lang="en-US" sz="1800" dirty="0">
                <a:latin typeface="Century Gothic" panose="020B0502020202020204" pitchFamily="34" charset="0"/>
              </a:rPr>
              <a:t>considered </a:t>
            </a:r>
            <a:r>
              <a:rPr lang="en-GB" sz="1800" dirty="0">
                <a:latin typeface="Century Gothic" panose="020B0502020202020204" pitchFamily="34" charset="0"/>
              </a:rPr>
              <a:t>grade 3 </a:t>
            </a:r>
            <a:r>
              <a:rPr lang="en-US" sz="1800" dirty="0">
                <a:latin typeface="Century Gothic" panose="020B0502020202020204" pitchFamily="34" charset="0"/>
              </a:rPr>
              <a:t>tumor</a:t>
            </a:r>
          </a:p>
          <a:p>
            <a:pPr marL="0" indent="0">
              <a:buNone/>
            </a:pPr>
            <a:r>
              <a:rPr lang="en-US" sz="1800" dirty="0">
                <a:solidFill>
                  <a:srgbClr val="FF0000"/>
                </a:solidFill>
                <a:latin typeface="Century Gothic" panose="020B0502020202020204" pitchFamily="34" charset="0"/>
              </a:rPr>
              <a:t>False, it’s grade 4</a:t>
            </a:r>
            <a:endParaRPr lang="en-GB" sz="1800" dirty="0">
              <a:latin typeface="Century Gothic" panose="020B0502020202020204" pitchFamily="34" charset="0"/>
            </a:endParaRPr>
          </a:p>
          <a:p>
            <a:r>
              <a:rPr lang="en-GB" sz="1800" dirty="0">
                <a:latin typeface="Century Gothic" panose="020B0502020202020204" pitchFamily="34" charset="0"/>
              </a:rPr>
              <a:t>3/</a:t>
            </a:r>
            <a:r>
              <a:rPr lang="en-US" sz="1800" dirty="0">
                <a:latin typeface="Century Gothic" panose="020B0502020202020204" pitchFamily="34" charset="0"/>
              </a:rPr>
              <a:t>GBM tends to calcify</a:t>
            </a:r>
          </a:p>
          <a:p>
            <a:pPr marL="0" indent="0">
              <a:buNone/>
            </a:pPr>
            <a:r>
              <a:rPr lang="en-US" sz="1800" dirty="0">
                <a:solidFill>
                  <a:srgbClr val="FF0000"/>
                </a:solidFill>
                <a:latin typeface="Century Gothic" panose="020B0502020202020204" pitchFamily="34" charset="0"/>
              </a:rPr>
              <a:t>False, it doesn’t calcify ( meningioma does and it’s the most common calcifying tumor .</a:t>
            </a:r>
          </a:p>
          <a:p>
            <a:r>
              <a:rPr lang="en-US" sz="1800" dirty="0">
                <a:latin typeface="Century Gothic" panose="020B0502020202020204" pitchFamily="34" charset="0"/>
              </a:rPr>
              <a:t>4/ </a:t>
            </a:r>
            <a:r>
              <a:rPr lang="en-US" sz="1800" dirty="0" err="1">
                <a:latin typeface="Century Gothic" panose="020B0502020202020204" pitchFamily="34" charset="0"/>
              </a:rPr>
              <a:t>Prolactinoma</a:t>
            </a:r>
            <a:r>
              <a:rPr lang="en-US" sz="1800" dirty="0">
                <a:latin typeface="Century Gothic" panose="020B0502020202020204" pitchFamily="34" charset="0"/>
              </a:rPr>
              <a:t> always considered </a:t>
            </a:r>
            <a:r>
              <a:rPr lang="en-US" sz="1800" dirty="0" err="1">
                <a:latin typeface="Century Gothic" panose="020B0502020202020204" pitchFamily="34" charset="0"/>
              </a:rPr>
              <a:t>macroadenoma</a:t>
            </a:r>
            <a:endParaRPr lang="en-US" sz="1800" dirty="0">
              <a:latin typeface="Century Gothic" panose="020B0502020202020204" pitchFamily="34" charset="0"/>
            </a:endParaRPr>
          </a:p>
          <a:p>
            <a:pPr marL="0" indent="0">
              <a:buNone/>
            </a:pPr>
            <a:r>
              <a:rPr lang="en-US" sz="1800" dirty="0">
                <a:solidFill>
                  <a:srgbClr val="FF0000"/>
                </a:solidFill>
                <a:latin typeface="Century Gothic" panose="020B0502020202020204" pitchFamily="34" charset="0"/>
              </a:rPr>
              <a:t>False, 99% of functioning adenoma are </a:t>
            </a:r>
            <a:r>
              <a:rPr lang="en-US" sz="1800" dirty="0" err="1">
                <a:solidFill>
                  <a:srgbClr val="FF0000"/>
                </a:solidFill>
                <a:latin typeface="Century Gothic" panose="020B0502020202020204" pitchFamily="34" charset="0"/>
              </a:rPr>
              <a:t>microadenoma</a:t>
            </a:r>
            <a:r>
              <a:rPr lang="en-US" sz="1800" dirty="0">
                <a:solidFill>
                  <a:srgbClr val="FF0000"/>
                </a:solidFill>
                <a:latin typeface="Century Gothic" panose="020B0502020202020204" pitchFamily="34" charset="0"/>
              </a:rPr>
              <a:t> because patient seek care early due to the signs and symptoms of hormonal imbalance .</a:t>
            </a:r>
            <a:endParaRPr lang="x-none" sz="1800" dirty="0">
              <a:solidFill>
                <a:srgbClr val="FF0000"/>
              </a:solidFill>
              <a:latin typeface="Century Gothic" panose="020B050202020202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Neurosurgery Mini-OSCE</a:t>
            </a:r>
          </a:p>
        </p:txBody>
      </p:sp>
      <p:sp>
        <p:nvSpPr>
          <p:cNvPr id="3" name="Subtitle 2"/>
          <p:cNvSpPr>
            <a:spLocks noGrp="1"/>
          </p:cNvSpPr>
          <p:nvPr>
            <p:ph type="subTitle" idx="1"/>
          </p:nvPr>
        </p:nvSpPr>
        <p:spPr/>
        <p:txBody>
          <a:bodyPr/>
          <a:lstStyle/>
          <a:p>
            <a:r>
              <a:rPr lang="en-US" dirty="0"/>
              <a:t>4/3/2021</a:t>
            </a:r>
          </a:p>
          <a:p>
            <a:r>
              <a:rPr lang="en-US" dirty="0"/>
              <a:t>Group 1B</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A9B3CE9-0851-9527-2BB7-C547A6F7F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2247" y="669732"/>
            <a:ext cx="3157801" cy="3254686"/>
          </a:xfrm>
          <a:prstGeom prst="rect">
            <a:avLst/>
          </a:prstGeom>
        </p:spPr>
      </p:pic>
      <p:sp>
        <p:nvSpPr>
          <p:cNvPr id="4" name="مستطيل 4">
            <a:extLst>
              <a:ext uri="{FF2B5EF4-FFF2-40B4-BE49-F238E27FC236}">
                <a16:creationId xmlns:a16="http://schemas.microsoft.com/office/drawing/2014/main" id="{15FDCD60-6FE5-72D5-0540-AC19CDB099F0}"/>
              </a:ext>
            </a:extLst>
          </p:cNvPr>
          <p:cNvSpPr/>
          <p:nvPr/>
        </p:nvSpPr>
        <p:spPr>
          <a:xfrm>
            <a:off x="335926" y="482357"/>
            <a:ext cx="5318916" cy="5940088"/>
          </a:xfrm>
          <a:prstGeom prst="rect">
            <a:avLst/>
          </a:prstGeom>
        </p:spPr>
        <p:txBody>
          <a:bodyPr wrap="square">
            <a:spAutoFit/>
          </a:bodyPr>
          <a:lstStyle/>
          <a:p>
            <a:pPr algn="l" rtl="0">
              <a:buNone/>
            </a:pPr>
            <a:endParaRPr lang="en-US" sz="2000" dirty="0"/>
          </a:p>
          <a:p>
            <a:pPr algn="l" rtl="0">
              <a:buNone/>
            </a:pPr>
            <a:r>
              <a:rPr lang="en-US" sz="2000" dirty="0"/>
              <a:t> Q</a:t>
            </a:r>
            <a:r>
              <a:rPr lang="en-GB" sz="2000" dirty="0"/>
              <a:t>5 patient complained of motor aphasia </a:t>
            </a:r>
          </a:p>
          <a:p>
            <a:pPr algn="l" rtl="0">
              <a:buNone/>
            </a:pPr>
            <a:r>
              <a:rPr lang="en-GB" sz="2000" b="1" dirty="0">
                <a:solidFill>
                  <a:srgbClr val="FF0000"/>
                </a:solidFill>
              </a:rPr>
              <a:t>not the same image</a:t>
            </a:r>
          </a:p>
          <a:p>
            <a:pPr algn="l" rtl="0">
              <a:buNone/>
            </a:pPr>
            <a:r>
              <a:rPr lang="en-GB" sz="2000" dirty="0"/>
              <a:t>1.</a:t>
            </a:r>
            <a:r>
              <a:rPr lang="en-US" sz="2000" dirty="0"/>
              <a:t> </a:t>
            </a:r>
            <a:r>
              <a:rPr lang="en-GB" sz="2000" dirty="0"/>
              <a:t>MRI finding? </a:t>
            </a:r>
            <a:endParaRPr lang="en-US" sz="2000" dirty="0"/>
          </a:p>
          <a:p>
            <a:pPr algn="l" rtl="0">
              <a:buNone/>
            </a:pPr>
            <a:r>
              <a:rPr lang="en-US" sz="2000" b="1" dirty="0">
                <a:solidFill>
                  <a:srgbClr val="00B050"/>
                </a:solidFill>
              </a:rPr>
              <a:t>Ring enhancement</a:t>
            </a:r>
            <a:r>
              <a:rPr lang="en-GB" sz="2000" b="1" dirty="0">
                <a:solidFill>
                  <a:srgbClr val="00B050"/>
                </a:solidFill>
              </a:rPr>
              <a:t> in the left parietal lobe </a:t>
            </a:r>
            <a:r>
              <a:rPr lang="en-US" sz="2000" b="1" dirty="0">
                <a:solidFill>
                  <a:srgbClr val="00B050"/>
                </a:solidFill>
              </a:rPr>
              <a:t> </a:t>
            </a:r>
          </a:p>
          <a:p>
            <a:pPr algn="l" rtl="0">
              <a:buNone/>
            </a:pPr>
            <a:r>
              <a:rPr lang="en-GB" sz="2000" dirty="0"/>
              <a:t>2. </a:t>
            </a:r>
            <a:r>
              <a:rPr lang="en-US" sz="2000" dirty="0"/>
              <a:t>3 </a:t>
            </a:r>
            <a:r>
              <a:rPr lang="en-US" sz="2000" dirty="0" err="1"/>
              <a:t>differntial</a:t>
            </a:r>
            <a:r>
              <a:rPr lang="en-US" sz="2000" dirty="0"/>
              <a:t> diagnosis?</a:t>
            </a:r>
          </a:p>
          <a:p>
            <a:pPr algn="l" rtl="0">
              <a:buNone/>
            </a:pPr>
            <a:r>
              <a:rPr lang="en-US" sz="2000" dirty="0"/>
              <a:t> </a:t>
            </a:r>
            <a:r>
              <a:rPr lang="en-US" sz="2000" b="1" dirty="0">
                <a:solidFill>
                  <a:srgbClr val="00B050"/>
                </a:solidFill>
              </a:rPr>
              <a:t>GBM</a:t>
            </a:r>
          </a:p>
          <a:p>
            <a:pPr algn="l" rtl="0">
              <a:buNone/>
            </a:pPr>
            <a:r>
              <a:rPr lang="en-US" sz="2000" dirty="0">
                <a:solidFill>
                  <a:srgbClr val="00B050"/>
                </a:solidFill>
              </a:rPr>
              <a:t> </a:t>
            </a:r>
            <a:r>
              <a:rPr lang="en-US" sz="2000" b="1" dirty="0" err="1">
                <a:solidFill>
                  <a:srgbClr val="00B050"/>
                </a:solidFill>
              </a:rPr>
              <a:t>absecss</a:t>
            </a:r>
            <a:r>
              <a:rPr lang="en-US" sz="2000" dirty="0">
                <a:solidFill>
                  <a:srgbClr val="00B050"/>
                </a:solidFill>
              </a:rPr>
              <a:t> </a:t>
            </a:r>
          </a:p>
          <a:p>
            <a:pPr algn="l" rtl="0">
              <a:buNone/>
            </a:pPr>
            <a:r>
              <a:rPr lang="en-US" sz="2000" b="1" dirty="0">
                <a:solidFill>
                  <a:srgbClr val="00B050"/>
                </a:solidFill>
              </a:rPr>
              <a:t>Metastasis</a:t>
            </a:r>
            <a:r>
              <a:rPr lang="en-US" sz="2000" dirty="0">
                <a:solidFill>
                  <a:srgbClr val="00B050"/>
                </a:solidFill>
              </a:rPr>
              <a:t> </a:t>
            </a:r>
          </a:p>
          <a:p>
            <a:pPr algn="l" rtl="0">
              <a:buNone/>
            </a:pPr>
            <a:r>
              <a:rPr lang="en-US" sz="2000" dirty="0">
                <a:solidFill>
                  <a:srgbClr val="00B050"/>
                </a:solidFill>
              </a:rPr>
              <a:t>Resolving </a:t>
            </a:r>
            <a:r>
              <a:rPr lang="en-US" sz="2000" b="1" dirty="0">
                <a:solidFill>
                  <a:srgbClr val="00B050"/>
                </a:solidFill>
              </a:rPr>
              <a:t>hematoma</a:t>
            </a:r>
            <a:endParaRPr lang="en-GB" sz="2000" b="1" dirty="0"/>
          </a:p>
          <a:p>
            <a:pPr algn="l" rtl="0">
              <a:buNone/>
            </a:pPr>
            <a:r>
              <a:rPr lang="en-GB" sz="2000" dirty="0"/>
              <a:t>3.Define motor aphasia </a:t>
            </a:r>
          </a:p>
          <a:p>
            <a:pPr algn="l" rtl="0">
              <a:buNone/>
            </a:pPr>
            <a:r>
              <a:rPr lang="en-GB" sz="2000" b="1" dirty="0">
                <a:solidFill>
                  <a:srgbClr val="00B050"/>
                </a:solidFill>
              </a:rPr>
              <a:t>(impairment of the ability to speak and write, due to a lesion in the insula and surrounding operculum including </a:t>
            </a:r>
            <a:r>
              <a:rPr lang="en-GB" sz="2000" b="1" dirty="0" err="1">
                <a:solidFill>
                  <a:srgbClr val="00B050"/>
                </a:solidFill>
              </a:rPr>
              <a:t>Broca’s</a:t>
            </a:r>
            <a:r>
              <a:rPr lang="en-GB" sz="2000" b="1" dirty="0">
                <a:solidFill>
                  <a:srgbClr val="00B050"/>
                </a:solidFill>
              </a:rPr>
              <a:t> motor speech area. (The patient understands written and spoken words but has difficulty uttering the words)</a:t>
            </a:r>
          </a:p>
          <a:p>
            <a:pPr algn="l" rtl="0">
              <a:buNone/>
            </a:pPr>
            <a:r>
              <a:rPr lang="en-GB" sz="2000" dirty="0"/>
              <a:t>4. Type of </a:t>
            </a:r>
            <a:r>
              <a:rPr lang="en-GB" sz="2000" dirty="0" err="1"/>
              <a:t>edema</a:t>
            </a:r>
            <a:r>
              <a:rPr lang="en-GB" sz="2000" dirty="0"/>
              <a:t> surrounding this lesion &amp; treatment?</a:t>
            </a:r>
          </a:p>
          <a:p>
            <a:pPr algn="l" rtl="0">
              <a:buNone/>
            </a:pPr>
            <a:r>
              <a:rPr lang="en-GB" sz="2000" dirty="0" err="1">
                <a:solidFill>
                  <a:srgbClr val="00B050"/>
                </a:solidFill>
              </a:rPr>
              <a:t>Vasogenic</a:t>
            </a:r>
            <a:r>
              <a:rPr lang="en-GB" sz="2000" dirty="0">
                <a:solidFill>
                  <a:srgbClr val="00B050"/>
                </a:solidFill>
              </a:rPr>
              <a:t> </a:t>
            </a:r>
            <a:r>
              <a:rPr lang="en-GB" sz="2000" dirty="0" err="1">
                <a:solidFill>
                  <a:srgbClr val="00B050"/>
                </a:solidFill>
              </a:rPr>
              <a:t>edema</a:t>
            </a:r>
            <a:r>
              <a:rPr lang="en-GB" sz="2000" dirty="0">
                <a:solidFill>
                  <a:srgbClr val="00B050"/>
                </a:solidFill>
              </a:rPr>
              <a:t> , steroids (dexamethasone)</a:t>
            </a:r>
            <a:endParaRPr lang="en-US" sz="2000" dirty="0">
              <a:solidFill>
                <a:srgbClr val="00B050"/>
              </a:solidFill>
            </a:endParaRPr>
          </a:p>
        </p:txBody>
      </p:sp>
    </p:spTree>
    <p:extLst>
      <p:ext uri="{BB962C8B-B14F-4D97-AF65-F5344CB8AC3E}">
        <p14:creationId xmlns:p14="http://schemas.microsoft.com/office/powerpoint/2010/main" val="344944859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601"/>
          <a:stretch>
            <a:fillRect/>
          </a:stretch>
        </p:blipFill>
        <p:spPr bwMode="auto">
          <a:xfrm>
            <a:off x="480061" y="1003729"/>
            <a:ext cx="8239396" cy="49065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923" y="936137"/>
            <a:ext cx="6657372" cy="4993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565" y="3522408"/>
            <a:ext cx="8866415" cy="2253007"/>
          </a:xfrm>
        </p:spPr>
        <p:txBody>
          <a:bodyPr>
            <a:normAutofit fontScale="77500" lnSpcReduction="20000"/>
          </a:bodyPr>
          <a:lstStyle/>
          <a:p>
            <a:r>
              <a:rPr lang="en-US" dirty="0"/>
              <a:t>Q: How are spinal tumors classified according to the picture, and give one example on each (you can use any example):</a:t>
            </a:r>
          </a:p>
          <a:p>
            <a:r>
              <a:rPr lang="en-US" dirty="0"/>
              <a:t>A: </a:t>
            </a:r>
            <a:r>
              <a:rPr lang="en-US" dirty="0" err="1"/>
              <a:t>Intradural</a:t>
            </a:r>
            <a:r>
              <a:rPr lang="en-US" dirty="0"/>
              <a:t> intramedullary; astrocytoma</a:t>
            </a:r>
          </a:p>
          <a:p>
            <a:r>
              <a:rPr lang="en-US" dirty="0" err="1"/>
              <a:t>Intradural</a:t>
            </a:r>
            <a:r>
              <a:rPr lang="en-US" dirty="0"/>
              <a:t> </a:t>
            </a:r>
            <a:r>
              <a:rPr lang="en-US" dirty="0" err="1"/>
              <a:t>extramedullary</a:t>
            </a:r>
            <a:r>
              <a:rPr lang="en-US" dirty="0"/>
              <a:t>; meningioma</a:t>
            </a:r>
          </a:p>
          <a:p>
            <a:r>
              <a:rPr lang="en-US" dirty="0"/>
              <a:t>Extradural; </a:t>
            </a:r>
            <a:r>
              <a:rPr lang="en-US" dirty="0" err="1"/>
              <a:t>osteochondroma</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5380" y="938707"/>
            <a:ext cx="4410785" cy="2466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745"/>
            <a:ext cx="7886700" cy="4270228"/>
          </a:xfrm>
        </p:spPr>
        <p:txBody>
          <a:bodyPr>
            <a:normAutofit fontScale="92500" lnSpcReduction="20000"/>
          </a:bodyPr>
          <a:lstStyle/>
          <a:p>
            <a:r>
              <a:rPr lang="en-US" dirty="0"/>
              <a:t>Q: 57 year old male, complaining of incontinence, family says he has dementia, and physical exam shows ataxic gait. </a:t>
            </a:r>
          </a:p>
          <a:p>
            <a:pPr lvl="1"/>
            <a:r>
              <a:rPr lang="en-US" dirty="0"/>
              <a:t>What is the diagnosis?</a:t>
            </a:r>
          </a:p>
          <a:p>
            <a:pPr lvl="1"/>
            <a:r>
              <a:rPr lang="en-US" dirty="0"/>
              <a:t>What is the definitive treatment?</a:t>
            </a:r>
          </a:p>
          <a:p>
            <a:pPr lvl="1"/>
            <a:endParaRPr lang="en-US" dirty="0"/>
          </a:p>
          <a:p>
            <a:pPr lvl="1"/>
            <a:endParaRPr lang="en-US" dirty="0"/>
          </a:p>
          <a:p>
            <a:r>
              <a:rPr lang="en-US" dirty="0"/>
              <a:t>A: </a:t>
            </a:r>
            <a:r>
              <a:rPr lang="en-US" dirty="0" err="1"/>
              <a:t>Dx</a:t>
            </a:r>
            <a:r>
              <a:rPr lang="en-US" dirty="0"/>
              <a:t> normal pressure hydrocephalus</a:t>
            </a:r>
          </a:p>
          <a:p>
            <a:r>
              <a:rPr lang="en-US" dirty="0"/>
              <a:t>Definitive treatment is </a:t>
            </a:r>
            <a:r>
              <a:rPr lang="en-US" dirty="0" err="1"/>
              <a:t>ventriculoperitoneal</a:t>
            </a:r>
            <a:r>
              <a:rPr lang="en-US" dirty="0"/>
              <a:t> shunt</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60962"/>
            <a:ext cx="7886700" cy="4309417"/>
          </a:xfrm>
        </p:spPr>
        <p:txBody>
          <a:bodyPr/>
          <a:lstStyle/>
          <a:p>
            <a:r>
              <a:rPr lang="en-US" dirty="0"/>
              <a:t>Q: What is Acetazolamide and mention one indication for it in neurosurgery?</a:t>
            </a:r>
          </a:p>
          <a:p>
            <a:endParaRPr lang="en-US" dirty="0"/>
          </a:p>
          <a:p>
            <a:r>
              <a:rPr lang="en-US" dirty="0"/>
              <a:t>A: Carbonic Anhydrase inhibitor , used in cases of increased ICP (</a:t>
            </a:r>
            <a:r>
              <a:rPr lang="en-US" dirty="0" err="1"/>
              <a:t>Pseudotumor</a:t>
            </a:r>
            <a:r>
              <a:rPr lang="en-US" dirty="0"/>
              <a:t> </a:t>
            </a:r>
            <a:r>
              <a:rPr lang="en-US" dirty="0" err="1"/>
              <a:t>cerebri</a:t>
            </a:r>
            <a:r>
              <a:rPr lang="en-US" dirty="0"/>
              <a:t>) to decrease CSF production</a:t>
            </a:r>
          </a:p>
          <a:p>
            <a:endParaRPr 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9947"/>
            <a:ext cx="7886700" cy="4280025"/>
          </a:xfrm>
        </p:spPr>
        <p:txBody>
          <a:bodyPr>
            <a:normAutofit fontScale="92500" lnSpcReduction="20000"/>
          </a:bodyPr>
          <a:lstStyle/>
          <a:p>
            <a:r>
              <a:rPr lang="en-US" dirty="0"/>
              <a:t>Q: Write the pathway of CSF from secretion to absorption</a:t>
            </a:r>
          </a:p>
          <a:p>
            <a:endParaRPr lang="en-US" dirty="0"/>
          </a:p>
          <a:p>
            <a:r>
              <a:rPr lang="en-US" dirty="0"/>
              <a:t>A: Formed by choroid plexus (mainly) &gt; Lateral ventricles &gt; Foramen of Monroe &gt; 3rd ventricle &gt; Aqueduct of </a:t>
            </a:r>
            <a:r>
              <a:rPr lang="en-US" dirty="0" err="1"/>
              <a:t>Sylvius</a:t>
            </a:r>
            <a:r>
              <a:rPr lang="en-US" dirty="0"/>
              <a:t> &gt; 4th ventricle &gt; Foramen of </a:t>
            </a:r>
            <a:r>
              <a:rPr lang="en-US" dirty="0" err="1"/>
              <a:t>Magendie</a:t>
            </a:r>
            <a:r>
              <a:rPr lang="en-US" dirty="0"/>
              <a:t> and </a:t>
            </a:r>
            <a:r>
              <a:rPr lang="en-US" dirty="0" err="1"/>
              <a:t>Luschka</a:t>
            </a:r>
            <a:r>
              <a:rPr lang="en-US" dirty="0"/>
              <a:t> &gt; Subarachnoid space over the brain and spinal cord &gt; CSF is reabsorbed by arachnoids villi into the superior </a:t>
            </a:r>
            <a:r>
              <a:rPr lang="en-US" dirty="0" err="1"/>
              <a:t>saggital</a:t>
            </a:r>
            <a:r>
              <a:rPr lang="en-US" dirty="0"/>
              <a:t> sinus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49136"/>
            <a:ext cx="7886700" cy="4240837"/>
          </a:xfrm>
        </p:spPr>
        <p:txBody>
          <a:bodyPr/>
          <a:lstStyle/>
          <a:p>
            <a:r>
              <a:rPr lang="en-US" dirty="0"/>
              <a:t>Q: True or false, and correct the false statement</a:t>
            </a:r>
          </a:p>
          <a:p>
            <a:pPr marL="342900" lvl="1" indent="0">
              <a:buNone/>
            </a:pPr>
            <a:endParaRPr lang="en-US" dirty="0"/>
          </a:p>
          <a:p>
            <a:pPr marL="342900" lvl="1" indent="0">
              <a:buNone/>
            </a:pPr>
            <a:endParaRPr lang="en-US" dirty="0"/>
          </a:p>
          <a:p>
            <a:pPr marL="342900" lvl="1" indent="0">
              <a:buNone/>
            </a:pPr>
            <a:endParaRPr lang="en-US" dirty="0"/>
          </a:p>
        </p:txBody>
      </p:sp>
      <p:graphicFrame>
        <p:nvGraphicFramePr>
          <p:cNvPr id="4" name="Table 3"/>
          <p:cNvGraphicFramePr>
            <a:graphicFrameLocks noGrp="1"/>
          </p:cNvGraphicFramePr>
          <p:nvPr/>
        </p:nvGraphicFramePr>
        <p:xfrm>
          <a:off x="628650" y="2257034"/>
          <a:ext cx="7886701" cy="3106904"/>
        </p:xfrm>
        <a:graphic>
          <a:graphicData uri="http://schemas.openxmlformats.org/drawingml/2006/table">
            <a:tbl>
              <a:tblPr firstRow="1" bandRow="1">
                <a:tableStyleId>{5940675A-B579-460E-94D1-54222C63F5DA}</a:tableStyleId>
              </a:tblPr>
              <a:tblGrid>
                <a:gridCol w="2628900">
                  <a:extLst>
                    <a:ext uri="{9D8B030D-6E8A-4147-A177-3AD203B41FA5}">
                      <a16:colId xmlns:a16="http://schemas.microsoft.com/office/drawing/2014/main" val="20000"/>
                    </a:ext>
                  </a:extLst>
                </a:gridCol>
                <a:gridCol w="1905545">
                  <a:extLst>
                    <a:ext uri="{9D8B030D-6E8A-4147-A177-3AD203B41FA5}">
                      <a16:colId xmlns:a16="http://schemas.microsoft.com/office/drawing/2014/main" val="20001"/>
                    </a:ext>
                  </a:extLst>
                </a:gridCol>
                <a:gridCol w="3352256">
                  <a:extLst>
                    <a:ext uri="{9D8B030D-6E8A-4147-A177-3AD203B41FA5}">
                      <a16:colId xmlns:a16="http://schemas.microsoft.com/office/drawing/2014/main" val="20002"/>
                    </a:ext>
                  </a:extLst>
                </a:gridCol>
              </a:tblGrid>
              <a:tr h="776726">
                <a:tc>
                  <a:txBody>
                    <a:bodyPr/>
                    <a:lstStyle/>
                    <a:p>
                      <a:r>
                        <a:rPr lang="en-US" sz="1400" dirty="0"/>
                        <a:t>Meningioma</a:t>
                      </a:r>
                      <a:r>
                        <a:rPr lang="en-US" sz="1400" baseline="0" dirty="0"/>
                        <a:t> is the most common primary tumor in adults</a:t>
                      </a:r>
                      <a:endParaRPr lang="en-US" sz="1400" dirty="0"/>
                    </a:p>
                  </a:txBody>
                  <a:tcPr marL="68580" marR="68580" marT="34290" marB="34290"/>
                </a:tc>
                <a:tc>
                  <a:txBody>
                    <a:bodyPr/>
                    <a:lstStyle/>
                    <a:p>
                      <a:r>
                        <a:rPr lang="en-US" sz="1400" dirty="0"/>
                        <a:t>False</a:t>
                      </a:r>
                    </a:p>
                  </a:txBody>
                  <a:tcPr marL="68580" marR="68580" marT="34290" marB="34290"/>
                </a:tc>
                <a:tc>
                  <a:txBody>
                    <a:bodyPr/>
                    <a:lstStyle/>
                    <a:p>
                      <a:r>
                        <a:rPr lang="en-US" sz="1400" dirty="0">
                          <a:solidFill>
                            <a:srgbClr val="FF0000"/>
                          </a:solidFill>
                        </a:rPr>
                        <a:t>Glioblastoma</a:t>
                      </a:r>
                      <a:r>
                        <a:rPr lang="en-US" sz="1400" baseline="0" dirty="0">
                          <a:solidFill>
                            <a:srgbClr val="FF0000"/>
                          </a:solidFill>
                        </a:rPr>
                        <a:t> </a:t>
                      </a:r>
                      <a:r>
                        <a:rPr lang="en-US" sz="1400" baseline="0" dirty="0" err="1">
                          <a:solidFill>
                            <a:srgbClr val="FF0000"/>
                          </a:solidFill>
                        </a:rPr>
                        <a:t>Multiforme</a:t>
                      </a:r>
                      <a:r>
                        <a:rPr lang="en-US" sz="1400" baseline="0" dirty="0">
                          <a:solidFill>
                            <a:srgbClr val="FF0000"/>
                          </a:solidFill>
                        </a:rPr>
                        <a:t> </a:t>
                      </a:r>
                      <a:r>
                        <a:rPr lang="en-US" sz="1400" baseline="0" dirty="0"/>
                        <a:t>is the most common primary tumor in adults</a:t>
                      </a:r>
                      <a:endParaRPr lang="en-US" sz="1400" dirty="0"/>
                    </a:p>
                  </a:txBody>
                  <a:tcPr marL="68580" marR="68580" marT="34290" marB="34290"/>
                </a:tc>
                <a:extLst>
                  <a:ext uri="{0D108BD9-81ED-4DB2-BD59-A6C34878D82A}">
                    <a16:rowId xmlns:a16="http://schemas.microsoft.com/office/drawing/2014/main" val="10000"/>
                  </a:ext>
                </a:extLst>
              </a:tr>
              <a:tr h="776726">
                <a:tc>
                  <a:txBody>
                    <a:bodyPr/>
                    <a:lstStyle/>
                    <a:p>
                      <a:r>
                        <a:rPr lang="en-US" sz="1400" dirty="0" err="1"/>
                        <a:t>Craniopharyngioma</a:t>
                      </a:r>
                      <a:r>
                        <a:rPr lang="en-US" sz="1400" baseline="0" dirty="0"/>
                        <a:t> is a kind of tumor that can cause drop </a:t>
                      </a:r>
                      <a:r>
                        <a:rPr lang="en-US" sz="1400" baseline="0" dirty="0" err="1"/>
                        <a:t>mets</a:t>
                      </a:r>
                      <a:endParaRPr lang="en-US" sz="1400" dirty="0"/>
                    </a:p>
                  </a:txBody>
                  <a:tcPr marL="68580" marR="68580" marT="34290" marB="34290"/>
                </a:tc>
                <a:tc>
                  <a:txBody>
                    <a:bodyPr/>
                    <a:lstStyle/>
                    <a:p>
                      <a:r>
                        <a:rPr lang="en-US" sz="1400" dirty="0"/>
                        <a:t>False</a:t>
                      </a:r>
                    </a:p>
                  </a:txBody>
                  <a:tcPr marL="68580" marR="68580" marT="34290" marB="34290"/>
                </a:tc>
                <a:tc>
                  <a:txBody>
                    <a:bodyPr/>
                    <a:lstStyle/>
                    <a:p>
                      <a:r>
                        <a:rPr lang="en-US" sz="1400" dirty="0" err="1">
                          <a:solidFill>
                            <a:srgbClr val="FF0000"/>
                          </a:solidFill>
                        </a:rPr>
                        <a:t>Medulloblastoma</a:t>
                      </a:r>
                      <a:r>
                        <a:rPr lang="en-US" sz="1400" dirty="0"/>
                        <a:t> </a:t>
                      </a:r>
                      <a:r>
                        <a:rPr lang="en-US" sz="1400" baseline="0" dirty="0"/>
                        <a:t>is a kind of tumor that can cause drop </a:t>
                      </a:r>
                      <a:r>
                        <a:rPr lang="en-US" sz="1400" baseline="0" dirty="0" err="1"/>
                        <a:t>mets</a:t>
                      </a:r>
                      <a:endParaRPr lang="en-US" sz="1400" dirty="0"/>
                    </a:p>
                  </a:txBody>
                  <a:tcPr marL="68580" marR="68580" marT="34290" marB="34290"/>
                </a:tc>
                <a:extLst>
                  <a:ext uri="{0D108BD9-81ED-4DB2-BD59-A6C34878D82A}">
                    <a16:rowId xmlns:a16="http://schemas.microsoft.com/office/drawing/2014/main" val="10001"/>
                  </a:ext>
                </a:extLst>
              </a:tr>
              <a:tr h="776726">
                <a:tc>
                  <a:txBody>
                    <a:bodyPr/>
                    <a:lstStyle/>
                    <a:p>
                      <a:r>
                        <a:rPr lang="en-US" sz="1400" dirty="0"/>
                        <a:t>Functioning pituitary</a:t>
                      </a:r>
                      <a:r>
                        <a:rPr lang="en-US" sz="1400" baseline="0" dirty="0"/>
                        <a:t> adenoma is mostly a </a:t>
                      </a:r>
                      <a:r>
                        <a:rPr lang="en-US" sz="1400" baseline="0" dirty="0" err="1"/>
                        <a:t>macroadenoma</a:t>
                      </a:r>
                      <a:endParaRPr lang="en-US" sz="1400" dirty="0"/>
                    </a:p>
                  </a:txBody>
                  <a:tcPr marL="68580" marR="68580" marT="34290" marB="34290"/>
                </a:tc>
                <a:tc>
                  <a:txBody>
                    <a:bodyPr/>
                    <a:lstStyle/>
                    <a:p>
                      <a:r>
                        <a:rPr lang="en-US" sz="1400" dirty="0"/>
                        <a:t>False</a:t>
                      </a:r>
                    </a:p>
                  </a:txBody>
                  <a:tcPr marL="68580" marR="68580" marT="34290" marB="34290"/>
                </a:tc>
                <a:tc>
                  <a:txBody>
                    <a:bodyPr/>
                    <a:lstStyle/>
                    <a:p>
                      <a:r>
                        <a:rPr lang="en-US" sz="1400" dirty="0"/>
                        <a:t>Functioning pituitary</a:t>
                      </a:r>
                      <a:r>
                        <a:rPr lang="en-US" sz="1400" baseline="0" dirty="0"/>
                        <a:t> adenoma is mostly a </a:t>
                      </a:r>
                      <a:r>
                        <a:rPr lang="en-US" sz="1400" baseline="0" dirty="0" err="1">
                          <a:solidFill>
                            <a:srgbClr val="FF0000"/>
                          </a:solidFill>
                        </a:rPr>
                        <a:t>microadenoma</a:t>
                      </a:r>
                      <a:endParaRPr lang="en-US" sz="1400" dirty="0">
                        <a:solidFill>
                          <a:srgbClr val="FF0000"/>
                        </a:solidFill>
                      </a:endParaRPr>
                    </a:p>
                  </a:txBody>
                  <a:tcPr marL="68580" marR="68580" marT="34290" marB="34290"/>
                </a:tc>
                <a:extLst>
                  <a:ext uri="{0D108BD9-81ED-4DB2-BD59-A6C34878D82A}">
                    <a16:rowId xmlns:a16="http://schemas.microsoft.com/office/drawing/2014/main" val="10002"/>
                  </a:ext>
                </a:extLst>
              </a:tr>
              <a:tr h="776726">
                <a:tc>
                  <a:txBody>
                    <a:bodyPr/>
                    <a:lstStyle/>
                    <a:p>
                      <a:r>
                        <a:rPr lang="en-US" sz="1400" dirty="0"/>
                        <a:t>Battle sign is a sign of hydrocephalus</a:t>
                      </a:r>
                    </a:p>
                  </a:txBody>
                  <a:tcPr marL="68580" marR="68580" marT="34290" marB="34290"/>
                </a:tc>
                <a:tc>
                  <a:txBody>
                    <a:bodyPr/>
                    <a:lstStyle/>
                    <a:p>
                      <a:r>
                        <a:rPr lang="en-US" sz="1400" dirty="0"/>
                        <a:t>False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400" dirty="0"/>
                        <a:t>Battle sign is a sign of </a:t>
                      </a:r>
                      <a:r>
                        <a:rPr lang="en-US" sz="1400" dirty="0">
                          <a:solidFill>
                            <a:srgbClr val="FF0000"/>
                          </a:solidFill>
                        </a:rPr>
                        <a:t>basal skull fracture</a:t>
                      </a:r>
                    </a:p>
                    <a:p>
                      <a:endParaRPr lang="en-US" sz="1400" dirty="0"/>
                    </a:p>
                  </a:txBody>
                  <a:tcPr marL="68580" marR="68580" marT="34290" marB="34290"/>
                </a:tc>
                <a:extLst>
                  <a:ext uri="{0D108BD9-81ED-4DB2-BD59-A6C34878D82A}">
                    <a16:rowId xmlns:a16="http://schemas.microsoft.com/office/drawing/2014/main" val="10003"/>
                  </a:ext>
                </a:extLst>
              </a:tr>
            </a:tbl>
          </a:graphicData>
        </a:graphic>
      </p:graphicFrame>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3669030"/>
            <a:ext cx="8188778" cy="1820942"/>
          </a:xfrm>
        </p:spPr>
        <p:txBody>
          <a:bodyPr>
            <a:normAutofit fontScale="77500" lnSpcReduction="20000"/>
          </a:bodyPr>
          <a:lstStyle/>
          <a:p>
            <a:r>
              <a:rPr lang="en-US" dirty="0"/>
              <a:t>Q: What is this approach called in neurosurgery, and what is it used for?</a:t>
            </a:r>
          </a:p>
          <a:p>
            <a:endParaRPr lang="en-US" dirty="0"/>
          </a:p>
          <a:p>
            <a:r>
              <a:rPr lang="en-US" dirty="0"/>
              <a:t>A: </a:t>
            </a:r>
            <a:r>
              <a:rPr lang="en-US" dirty="0" err="1"/>
              <a:t>Transsphenoidal</a:t>
            </a:r>
            <a:r>
              <a:rPr lang="en-US" dirty="0"/>
              <a:t> approach, used for pituitary resection/pituitary adenoma</a:t>
            </a:r>
          </a:p>
        </p:txBody>
      </p:sp>
      <p:pic>
        <p:nvPicPr>
          <p:cNvPr id="1026" name="Picture 2" descr="Brainspinemd – Endoscopic Transsphenoidal Surg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515" y="1191232"/>
            <a:ext cx="4243048" cy="22340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90353"/>
            <a:ext cx="5710102" cy="4299620"/>
          </a:xfrm>
        </p:spPr>
        <p:txBody>
          <a:bodyPr>
            <a:normAutofit fontScale="77500" lnSpcReduction="20000"/>
          </a:bodyPr>
          <a:lstStyle/>
          <a:p>
            <a:r>
              <a:rPr lang="en-US" dirty="0"/>
              <a:t>Q: what is this fracture? What is the site? Will this fracture cause hyperreflexia? Why?</a:t>
            </a:r>
          </a:p>
          <a:p>
            <a:endParaRPr lang="en-US" dirty="0"/>
          </a:p>
          <a:p>
            <a:r>
              <a:rPr lang="en-US" dirty="0"/>
              <a:t>A: compression fracture (not the same picture though)</a:t>
            </a:r>
          </a:p>
          <a:p>
            <a:r>
              <a:rPr lang="en-US" dirty="0"/>
              <a:t>L4</a:t>
            </a:r>
          </a:p>
          <a:p>
            <a:r>
              <a:rPr lang="en-US" dirty="0"/>
              <a:t>No, it will cause </a:t>
            </a:r>
            <a:r>
              <a:rPr lang="en-US" dirty="0" err="1"/>
              <a:t>hyporeflexia</a:t>
            </a:r>
            <a:endParaRPr lang="en-US" dirty="0"/>
          </a:p>
          <a:p>
            <a:r>
              <a:rPr lang="en-US" dirty="0"/>
              <a:t>Because it will cause compression on the nerve root and not the spinal cord, because the spinal cord ends at the level of L1</a:t>
            </a:r>
          </a:p>
        </p:txBody>
      </p:sp>
      <p:pic>
        <p:nvPicPr>
          <p:cNvPr id="2050" name="Picture 2" descr="Thoracolumbar Burst Fractures - Spine - Orthobullets"/>
          <p:cNvPicPr>
            <a:picLocks noChangeAspect="1" noChangeArrowheads="1"/>
          </p:cNvPicPr>
          <p:nvPr/>
        </p:nvPicPr>
        <p:blipFill rotWithShape="1">
          <a:blip r:embed="rId2">
            <a:extLst>
              <a:ext uri="{28A0092B-C50C-407E-A947-70E740481C1C}">
                <a14:useLocalDpi xmlns:a14="http://schemas.microsoft.com/office/drawing/2010/main" val="0"/>
              </a:ext>
            </a:extLst>
          </a:blip>
          <a:srcRect r="53247"/>
          <a:stretch>
            <a:fillRect/>
          </a:stretch>
        </p:blipFill>
        <p:spPr bwMode="auto">
          <a:xfrm>
            <a:off x="6638146" y="1493401"/>
            <a:ext cx="2424212" cy="3693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90353"/>
            <a:ext cx="7886700" cy="4299620"/>
          </a:xfrm>
        </p:spPr>
        <p:txBody>
          <a:bodyPr>
            <a:normAutofit lnSpcReduction="10000"/>
          </a:bodyPr>
          <a:lstStyle/>
          <a:p>
            <a:r>
              <a:rPr lang="en-US" dirty="0" err="1"/>
              <a:t>Glascow</a:t>
            </a:r>
            <a:r>
              <a:rPr lang="en-US" dirty="0"/>
              <a:t> Coma Scale;</a:t>
            </a:r>
          </a:p>
          <a:p>
            <a:pPr lvl="1"/>
            <a:r>
              <a:rPr lang="en-US" dirty="0"/>
              <a:t>One eye opens to pain</a:t>
            </a:r>
          </a:p>
          <a:p>
            <a:pPr lvl="1"/>
            <a:r>
              <a:rPr lang="en-US" dirty="0"/>
              <a:t>The other eye does not open</a:t>
            </a:r>
          </a:p>
          <a:p>
            <a:pPr lvl="1"/>
            <a:r>
              <a:rPr lang="en-US" dirty="0"/>
              <a:t>One side withdraws from pain</a:t>
            </a:r>
          </a:p>
          <a:p>
            <a:pPr lvl="1"/>
            <a:r>
              <a:rPr lang="en-US" dirty="0"/>
              <a:t>The other side decorticate position</a:t>
            </a:r>
          </a:p>
          <a:p>
            <a:pPr lvl="1"/>
            <a:r>
              <a:rPr lang="en-US" dirty="0"/>
              <a:t>Patient is confused</a:t>
            </a:r>
          </a:p>
          <a:p>
            <a:pPr lvl="1"/>
            <a:endParaRPr lang="en-US" dirty="0"/>
          </a:p>
          <a:p>
            <a:pPr marL="342900" lvl="1" indent="0">
              <a:buNone/>
            </a:pPr>
            <a:r>
              <a:rPr lang="en-US" dirty="0"/>
              <a:t>A: (you take the higher number in GCS)</a:t>
            </a:r>
          </a:p>
          <a:p>
            <a:pPr marL="342900" lvl="1" indent="0">
              <a:buNone/>
            </a:pPr>
            <a:r>
              <a:rPr lang="en-US" dirty="0"/>
              <a:t>Eyes (2) + Verbal (4) </a:t>
            </a:r>
            <a:r>
              <a:rPr lang="en-US"/>
              <a:t>+ Movement (4) = 10</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162" y="1289695"/>
            <a:ext cx="8713694" cy="5471730"/>
          </a:xfrm>
          <a:prstGeom prst="rect">
            <a:avLst/>
          </a:prstGeom>
        </p:spPr>
        <p:txBody>
          <a:bodyPr rtlCol="0" anchor="t"/>
          <a:lstStyle/>
          <a:p>
            <a:pPr algn="l"/>
            <a:endParaRPr lang="en-US" sz="424" dirty="0"/>
          </a:p>
          <a:p>
            <a:pPr algn="ctr"/>
            <a:r>
              <a:rPr lang="en-US" sz="2772" dirty="0">
                <a:solidFill>
                  <a:srgbClr val="252525"/>
                </a:solidFill>
              </a:rPr>
              <a:t>NEUROSURGERY Mini-OSCE</a:t>
            </a:r>
          </a:p>
          <a:p>
            <a:pPr algn="ctr"/>
            <a:endParaRPr lang="en-US" sz="2772" dirty="0">
              <a:solidFill>
                <a:srgbClr val="252525"/>
              </a:solidFill>
            </a:endParaRPr>
          </a:p>
          <a:p>
            <a:pPr algn="ctr"/>
            <a:endParaRPr lang="en-US" sz="1425" dirty="0">
              <a:solidFill>
                <a:srgbClr val="252525"/>
              </a:solidFill>
            </a:endParaRPr>
          </a:p>
          <a:p>
            <a:pPr algn="ctr"/>
            <a:r>
              <a:rPr lang="en-US" sz="1425" dirty="0">
                <a:solidFill>
                  <a:srgbClr val="252525"/>
                </a:solidFill>
              </a:rPr>
              <a:t>In university labs</a:t>
            </a:r>
          </a:p>
          <a:p>
            <a:pPr algn="ctr"/>
            <a:r>
              <a:rPr lang="en-US" sz="1425" dirty="0">
                <a:solidFill>
                  <a:srgbClr val="252525"/>
                </a:solidFill>
              </a:rPr>
              <a:t>(No archive) 🙂</a:t>
            </a:r>
          </a:p>
        </p:txBody>
      </p:sp>
    </p:spTree>
    <p:extLst>
      <p:ext uri="{BB962C8B-B14F-4D97-AF65-F5344CB8AC3E}">
        <p14:creationId xmlns:p14="http://schemas.microsoft.com/office/powerpoint/2010/main" val="373963100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2517775"/>
          </a:xfrm>
        </p:spPr>
        <p:txBody>
          <a:bodyPr>
            <a:normAutofit fontScale="90000"/>
          </a:bodyPr>
          <a:lstStyle/>
          <a:p>
            <a:r>
              <a:rPr lang="it-IT" b="1" dirty="0"/>
              <a:t>Neurosurgery Mini-OSCE </a:t>
            </a:r>
            <a:br>
              <a:rPr lang="it-IT" dirty="0"/>
            </a:br>
            <a:r>
              <a:rPr lang="it-IT" b="1" dirty="0"/>
              <a:t>Group (1) .sub (d) </a:t>
            </a:r>
            <a:br>
              <a:rPr lang="it-IT" dirty="0"/>
            </a:br>
            <a:r>
              <a:rPr lang="it-IT" b="1" dirty="0"/>
              <a:t>4/2/2021</a:t>
            </a:r>
            <a:br>
              <a:rPr lang="it-IT" b="1" dirty="0"/>
            </a:br>
            <a:endParaRPr lang="en-US" dirty="0"/>
          </a:p>
        </p:txBody>
      </p:sp>
      <p:sp>
        <p:nvSpPr>
          <p:cNvPr id="3" name="Subtitle 2"/>
          <p:cNvSpPr>
            <a:spLocks noGrp="1"/>
          </p:cNvSpPr>
          <p:nvPr>
            <p:ph type="subTitle" idx="1"/>
          </p:nvPr>
        </p:nvSpPr>
        <p:spPr>
          <a:xfrm>
            <a:off x="1371600" y="3733800"/>
            <a:ext cx="6400800" cy="2133600"/>
          </a:xfrm>
        </p:spPr>
        <p:txBody>
          <a:bodyPr>
            <a:normAutofit/>
          </a:bodyPr>
          <a:lstStyle/>
          <a:p>
            <a:r>
              <a:rPr lang="en-US" dirty="0" err="1">
                <a:solidFill>
                  <a:srgbClr val="FF0000"/>
                </a:solidFill>
              </a:rPr>
              <a:t>Luma</a:t>
            </a:r>
            <a:r>
              <a:rPr lang="en-US" dirty="0">
                <a:solidFill>
                  <a:srgbClr val="FF0000"/>
                </a:solidFill>
              </a:rPr>
              <a:t> </a:t>
            </a:r>
            <a:r>
              <a:rPr lang="en-US" dirty="0" err="1">
                <a:solidFill>
                  <a:srgbClr val="FF0000"/>
                </a:solidFill>
              </a:rPr>
              <a:t>albdairat</a:t>
            </a:r>
            <a:r>
              <a:rPr lang="en-US" dirty="0">
                <a:solidFill>
                  <a:srgbClr val="FF0000"/>
                </a:solidFill>
              </a:rPr>
              <a:t> </a:t>
            </a:r>
          </a:p>
          <a:p>
            <a:r>
              <a:rPr lang="en-US" dirty="0" err="1">
                <a:solidFill>
                  <a:srgbClr val="FF0000"/>
                </a:solidFill>
              </a:rPr>
              <a:t>Alaa</a:t>
            </a:r>
            <a:r>
              <a:rPr lang="en-US" dirty="0">
                <a:solidFill>
                  <a:srgbClr val="FF0000"/>
                </a:solidFill>
              </a:rPr>
              <a:t> </a:t>
            </a:r>
            <a:r>
              <a:rPr lang="en-US" dirty="0" err="1">
                <a:solidFill>
                  <a:srgbClr val="FF0000"/>
                </a:solidFill>
              </a:rPr>
              <a:t>alhashaika</a:t>
            </a:r>
            <a:endParaRPr lang="en-US" dirty="0">
              <a:solidFill>
                <a:srgbClr val="FF0000"/>
              </a:solidFill>
            </a:endParaRPr>
          </a:p>
          <a:p>
            <a:endParaRPr lang="ar-DZ" dirty="0">
              <a:solidFill>
                <a:srgbClr val="FF0000"/>
              </a:solidFill>
            </a:endParaRPr>
          </a:p>
          <a:p>
            <a:r>
              <a:rPr lang="ar-DZ" b="1" dirty="0">
                <a:solidFill>
                  <a:srgbClr val="FF0000"/>
                </a:solidFill>
              </a:rPr>
              <a:t>يمنع استخدام الاختصارات </a:t>
            </a:r>
          </a:p>
          <a:p>
            <a:endParaRPr lang="en-US"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a:t>
            </a:r>
          </a:p>
        </p:txBody>
      </p:sp>
      <p:sp>
        <p:nvSpPr>
          <p:cNvPr id="3" name="Content Placeholder 2"/>
          <p:cNvSpPr>
            <a:spLocks noGrp="1"/>
          </p:cNvSpPr>
          <p:nvPr>
            <p:ph idx="1"/>
          </p:nvPr>
        </p:nvSpPr>
        <p:spPr>
          <a:xfrm>
            <a:off x="304800" y="1600200"/>
            <a:ext cx="8686800" cy="4525963"/>
          </a:xfrm>
        </p:spPr>
        <p:txBody>
          <a:bodyPr/>
          <a:lstStyle/>
          <a:p>
            <a:pPr algn="l" rtl="0"/>
            <a:r>
              <a:rPr lang="en-US" b="1" dirty="0"/>
              <a:t>CPP ?</a:t>
            </a:r>
          </a:p>
          <a:p>
            <a:pPr algn="l" rtl="0">
              <a:buNone/>
            </a:pPr>
            <a:r>
              <a:rPr lang="en-US" dirty="0"/>
              <a:t>       </a:t>
            </a:r>
            <a:r>
              <a:rPr lang="en-US" sz="2400" dirty="0">
                <a:solidFill>
                  <a:srgbClr val="0070C0"/>
                </a:solidFill>
              </a:rPr>
              <a:t>cerebral perfusion pressure</a:t>
            </a:r>
            <a:endParaRPr lang="ar-DZ" sz="2400" dirty="0">
              <a:solidFill>
                <a:srgbClr val="0070C0"/>
              </a:solidFill>
            </a:endParaRPr>
          </a:p>
          <a:p>
            <a:pPr algn="l" rtl="0">
              <a:buNone/>
            </a:pPr>
            <a:endParaRPr lang="en-US" dirty="0">
              <a:solidFill>
                <a:srgbClr val="0070C0"/>
              </a:solidFill>
            </a:endParaRPr>
          </a:p>
          <a:p>
            <a:pPr algn="l" rtl="0"/>
            <a:r>
              <a:rPr lang="en-US" b="1" dirty="0"/>
              <a:t>Equation?</a:t>
            </a:r>
          </a:p>
          <a:p>
            <a:pPr algn="l" rtl="0">
              <a:buNone/>
            </a:pPr>
            <a:r>
              <a:rPr lang="en-US" dirty="0"/>
              <a:t>        CPP= </a:t>
            </a:r>
            <a:r>
              <a:rPr lang="en-US" sz="2400" dirty="0">
                <a:solidFill>
                  <a:srgbClr val="0070C0"/>
                </a:solidFill>
              </a:rPr>
              <a:t>mean arterial pressure </a:t>
            </a:r>
            <a:r>
              <a:rPr lang="en-US" sz="2400" dirty="0"/>
              <a:t>–</a:t>
            </a:r>
            <a:r>
              <a:rPr lang="en-US" sz="2400" dirty="0">
                <a:solidFill>
                  <a:srgbClr val="0070C0"/>
                </a:solidFill>
              </a:rPr>
              <a:t>intracranial pressure</a:t>
            </a:r>
            <a:endParaRPr lang="ar-DZ" sz="2400" dirty="0">
              <a:solidFill>
                <a:srgbClr val="0070C0"/>
              </a:solidFill>
            </a:endParaRPr>
          </a:p>
          <a:p>
            <a:pPr algn="l" rtl="0">
              <a:buNone/>
            </a:pPr>
            <a:endParaRPr lang="en-US" sz="2400" dirty="0">
              <a:solidFill>
                <a:srgbClr val="0070C0"/>
              </a:solidFill>
            </a:endParaRPr>
          </a:p>
          <a:p>
            <a:pPr algn="l" rtl="0"/>
            <a:r>
              <a:rPr lang="en-US" sz="2800" b="1" dirty="0"/>
              <a:t>What is the amount of cerebral blood flow with unit ? </a:t>
            </a:r>
            <a:endParaRPr lang="ar-JO" sz="2800" b="1"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a:t>
            </a:r>
          </a:p>
        </p:txBody>
      </p:sp>
      <p:sp>
        <p:nvSpPr>
          <p:cNvPr id="3" name="Content Placeholder 2"/>
          <p:cNvSpPr>
            <a:spLocks noGrp="1"/>
          </p:cNvSpPr>
          <p:nvPr>
            <p:ph idx="1"/>
          </p:nvPr>
        </p:nvSpPr>
        <p:spPr>
          <a:xfrm>
            <a:off x="228600" y="1295400"/>
            <a:ext cx="8610600" cy="5410200"/>
          </a:xfrm>
        </p:spPr>
        <p:txBody>
          <a:bodyPr>
            <a:normAutofit fontScale="92500" lnSpcReduction="20000"/>
          </a:bodyPr>
          <a:lstStyle/>
          <a:p>
            <a:pPr algn="l" rtl="0"/>
            <a:r>
              <a:rPr lang="en-US" b="1" dirty="0"/>
              <a:t>True or false(if false correct)</a:t>
            </a:r>
          </a:p>
          <a:p>
            <a:pPr algn="l" rtl="0">
              <a:buNone/>
            </a:pPr>
            <a:r>
              <a:rPr lang="en-US" dirty="0"/>
              <a:t>    </a:t>
            </a:r>
            <a:r>
              <a:rPr lang="en-US" sz="2400" dirty="0"/>
              <a:t>1.GBM is most common primary  brain tumor in children</a:t>
            </a:r>
            <a:r>
              <a:rPr lang="en-US" dirty="0"/>
              <a:t>.</a:t>
            </a:r>
          </a:p>
          <a:p>
            <a:pPr algn="l" rtl="0">
              <a:buNone/>
            </a:pPr>
            <a:r>
              <a:rPr lang="en-US" dirty="0"/>
              <a:t>      </a:t>
            </a:r>
            <a:r>
              <a:rPr lang="en-US" sz="2400" dirty="0">
                <a:solidFill>
                  <a:srgbClr val="0070C0"/>
                </a:solidFill>
              </a:rPr>
              <a:t>false (GBM </a:t>
            </a:r>
            <a:r>
              <a:rPr lang="en-US" sz="2400" dirty="0" err="1">
                <a:solidFill>
                  <a:srgbClr val="0070C0"/>
                </a:solidFill>
              </a:rPr>
              <a:t>m.c</a:t>
            </a:r>
            <a:r>
              <a:rPr lang="en-US" sz="2400" dirty="0">
                <a:solidFill>
                  <a:srgbClr val="0070C0"/>
                </a:solidFill>
              </a:rPr>
              <a:t> primary tumor in adult or </a:t>
            </a:r>
            <a:r>
              <a:rPr lang="en-US" sz="2400" dirty="0" err="1">
                <a:solidFill>
                  <a:srgbClr val="0070C0"/>
                </a:solidFill>
              </a:rPr>
              <a:t>astrocytoma</a:t>
            </a:r>
            <a:r>
              <a:rPr lang="en-US" sz="2400" dirty="0">
                <a:solidFill>
                  <a:srgbClr val="0070C0"/>
                </a:solidFill>
              </a:rPr>
              <a:t> is </a:t>
            </a:r>
            <a:r>
              <a:rPr lang="en-US" sz="2400" dirty="0" err="1">
                <a:solidFill>
                  <a:srgbClr val="0070C0"/>
                </a:solidFill>
              </a:rPr>
              <a:t>m.c</a:t>
            </a:r>
            <a:r>
              <a:rPr lang="en-US" sz="2400" dirty="0">
                <a:solidFill>
                  <a:srgbClr val="0070C0"/>
                </a:solidFill>
              </a:rPr>
              <a:t> in children)</a:t>
            </a:r>
          </a:p>
          <a:p>
            <a:pPr algn="l" rtl="0">
              <a:buNone/>
            </a:pPr>
            <a:endParaRPr lang="en-US" sz="2400" dirty="0">
              <a:solidFill>
                <a:srgbClr val="0070C0"/>
              </a:solidFill>
            </a:endParaRPr>
          </a:p>
          <a:p>
            <a:pPr algn="l" rtl="0">
              <a:buNone/>
            </a:pPr>
            <a:r>
              <a:rPr lang="en-US" dirty="0"/>
              <a:t>    </a:t>
            </a:r>
            <a:r>
              <a:rPr lang="en-US" sz="2400" dirty="0"/>
              <a:t>2.CSF is reabsorbed into transverse sinus.</a:t>
            </a:r>
          </a:p>
          <a:p>
            <a:pPr algn="l" rtl="0">
              <a:buNone/>
            </a:pPr>
            <a:r>
              <a:rPr lang="en-US" sz="2400" dirty="0"/>
              <a:t>       </a:t>
            </a:r>
            <a:r>
              <a:rPr lang="en-US" sz="2400" dirty="0">
                <a:solidFill>
                  <a:srgbClr val="0070C0"/>
                </a:solidFill>
              </a:rPr>
              <a:t>false(reabsorbed into superior </a:t>
            </a:r>
            <a:r>
              <a:rPr lang="en-US" sz="2400" dirty="0" err="1">
                <a:solidFill>
                  <a:srgbClr val="0070C0"/>
                </a:solidFill>
              </a:rPr>
              <a:t>sagital</a:t>
            </a:r>
            <a:r>
              <a:rPr lang="en-US" sz="2400" dirty="0">
                <a:solidFill>
                  <a:srgbClr val="0070C0"/>
                </a:solidFill>
              </a:rPr>
              <a:t> sinus by </a:t>
            </a:r>
            <a:r>
              <a:rPr lang="en-US" sz="2400" dirty="0" err="1">
                <a:solidFill>
                  <a:srgbClr val="0070C0"/>
                </a:solidFill>
              </a:rPr>
              <a:t>arachnoid</a:t>
            </a:r>
            <a:r>
              <a:rPr lang="en-US" sz="2400" dirty="0">
                <a:solidFill>
                  <a:srgbClr val="0070C0"/>
                </a:solidFill>
              </a:rPr>
              <a:t> </a:t>
            </a:r>
            <a:r>
              <a:rPr lang="en-US" sz="2400" dirty="0" err="1">
                <a:solidFill>
                  <a:srgbClr val="0070C0"/>
                </a:solidFill>
              </a:rPr>
              <a:t>villi</a:t>
            </a:r>
            <a:r>
              <a:rPr lang="en-US" sz="2400" dirty="0">
                <a:solidFill>
                  <a:srgbClr val="0070C0"/>
                </a:solidFill>
              </a:rPr>
              <a:t>)</a:t>
            </a:r>
          </a:p>
          <a:p>
            <a:pPr algn="l" rtl="0">
              <a:buNone/>
            </a:pPr>
            <a:endParaRPr lang="en-US" sz="2400" dirty="0">
              <a:solidFill>
                <a:srgbClr val="0070C0"/>
              </a:solidFill>
            </a:endParaRPr>
          </a:p>
          <a:p>
            <a:pPr algn="l" rtl="0">
              <a:buNone/>
            </a:pPr>
            <a:r>
              <a:rPr lang="en-US" sz="2400" dirty="0">
                <a:solidFill>
                  <a:srgbClr val="0070C0"/>
                </a:solidFill>
              </a:rPr>
              <a:t>      </a:t>
            </a:r>
            <a:r>
              <a:rPr lang="en-US" sz="2400" dirty="0"/>
              <a:t>3.psammoma bodies seen in GBM tumor.</a:t>
            </a:r>
          </a:p>
          <a:p>
            <a:pPr algn="l" rtl="0">
              <a:buNone/>
            </a:pPr>
            <a:r>
              <a:rPr lang="en-US" sz="2400" dirty="0">
                <a:solidFill>
                  <a:schemeClr val="accent1"/>
                </a:solidFill>
              </a:rPr>
              <a:t>        false (seen in </a:t>
            </a:r>
            <a:r>
              <a:rPr lang="en-US" sz="2400" dirty="0" err="1">
                <a:solidFill>
                  <a:schemeClr val="accent1"/>
                </a:solidFill>
              </a:rPr>
              <a:t>meningioma</a:t>
            </a:r>
            <a:r>
              <a:rPr lang="en-US" sz="2400" dirty="0">
                <a:solidFill>
                  <a:schemeClr val="accent1"/>
                </a:solidFill>
              </a:rPr>
              <a:t> )</a:t>
            </a:r>
          </a:p>
          <a:p>
            <a:pPr algn="l" rtl="0">
              <a:buNone/>
            </a:pPr>
            <a:endParaRPr lang="en-US" sz="2400" dirty="0">
              <a:solidFill>
                <a:schemeClr val="accent1"/>
              </a:solidFill>
            </a:endParaRPr>
          </a:p>
          <a:p>
            <a:pPr algn="l" rtl="0">
              <a:buNone/>
            </a:pPr>
            <a:r>
              <a:rPr lang="en-US" sz="2400" dirty="0">
                <a:solidFill>
                  <a:schemeClr val="accent1"/>
                </a:solidFill>
              </a:rPr>
              <a:t>      </a:t>
            </a:r>
            <a:r>
              <a:rPr lang="en-US" sz="2400" dirty="0"/>
              <a:t>4.medial rectus muscle of the eye is innervated by the </a:t>
            </a:r>
            <a:r>
              <a:rPr lang="en-US" sz="2400" dirty="0" err="1"/>
              <a:t>oculomotor</a:t>
            </a:r>
            <a:r>
              <a:rPr lang="en-US" sz="2400" dirty="0"/>
              <a:t>  nerve.</a:t>
            </a:r>
          </a:p>
          <a:p>
            <a:pPr algn="l" rtl="0">
              <a:buNone/>
            </a:pPr>
            <a:r>
              <a:rPr lang="en-US" sz="2400" dirty="0">
                <a:solidFill>
                  <a:schemeClr val="accent1"/>
                </a:solidFill>
              </a:rPr>
              <a:t>               True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a:t>
            </a:r>
          </a:p>
        </p:txBody>
      </p:sp>
      <p:sp>
        <p:nvSpPr>
          <p:cNvPr id="3" name="Content Placeholder 2"/>
          <p:cNvSpPr>
            <a:spLocks noGrp="1"/>
          </p:cNvSpPr>
          <p:nvPr>
            <p:ph idx="1"/>
          </p:nvPr>
        </p:nvSpPr>
        <p:spPr/>
        <p:txBody>
          <a:bodyPr/>
          <a:lstStyle/>
          <a:p>
            <a:pPr algn="l" rtl="0"/>
            <a:r>
              <a:rPr lang="en-US" b="1" dirty="0"/>
              <a:t>Mention 4 </a:t>
            </a:r>
            <a:r>
              <a:rPr lang="en-US" b="1" u="sng" dirty="0"/>
              <a:t>congenital anomalies</a:t>
            </a:r>
          </a:p>
          <a:p>
            <a:pPr algn="l" rtl="0">
              <a:buNone/>
            </a:pPr>
            <a:r>
              <a:rPr lang="en-US" dirty="0"/>
              <a:t>( related to CNS abnormality)</a:t>
            </a:r>
          </a:p>
          <a:p>
            <a:pPr algn="l" rtl="0">
              <a:buNone/>
            </a:pPr>
            <a:r>
              <a:rPr lang="en-US" dirty="0"/>
              <a:t>     </a:t>
            </a:r>
            <a:r>
              <a:rPr lang="en-US" sz="2400" dirty="0">
                <a:solidFill>
                  <a:srgbClr val="0070C0"/>
                </a:solidFill>
              </a:rPr>
              <a:t>1.aqueductal </a:t>
            </a:r>
            <a:r>
              <a:rPr lang="en-US" sz="2400" dirty="0" err="1">
                <a:solidFill>
                  <a:srgbClr val="0070C0"/>
                </a:solidFill>
              </a:rPr>
              <a:t>stenosis</a:t>
            </a:r>
            <a:endParaRPr lang="en-US" sz="2400" dirty="0">
              <a:solidFill>
                <a:srgbClr val="0070C0"/>
              </a:solidFill>
            </a:endParaRPr>
          </a:p>
          <a:p>
            <a:pPr algn="l" rtl="0">
              <a:buNone/>
            </a:pPr>
            <a:r>
              <a:rPr lang="en-US" sz="2400" dirty="0">
                <a:solidFill>
                  <a:srgbClr val="0070C0"/>
                </a:solidFill>
              </a:rPr>
              <a:t>       2.spina </a:t>
            </a:r>
            <a:r>
              <a:rPr lang="en-US" sz="2400" dirty="0" err="1">
                <a:solidFill>
                  <a:srgbClr val="0070C0"/>
                </a:solidFill>
              </a:rPr>
              <a:t>befida</a:t>
            </a:r>
            <a:endParaRPr lang="en-US" sz="2400" dirty="0">
              <a:solidFill>
                <a:srgbClr val="0070C0"/>
              </a:solidFill>
            </a:endParaRPr>
          </a:p>
          <a:p>
            <a:pPr algn="l" rtl="0">
              <a:buNone/>
            </a:pPr>
            <a:r>
              <a:rPr lang="en-US" sz="2400" dirty="0">
                <a:solidFill>
                  <a:srgbClr val="0070C0"/>
                </a:solidFill>
              </a:rPr>
              <a:t>       3.chiari malformation </a:t>
            </a:r>
          </a:p>
          <a:p>
            <a:pPr algn="l" rtl="0">
              <a:buNone/>
            </a:pPr>
            <a:r>
              <a:rPr lang="en-US" sz="2400" dirty="0">
                <a:solidFill>
                  <a:srgbClr val="0070C0"/>
                </a:solidFill>
              </a:rPr>
              <a:t>       4.dandy-walker malformation</a:t>
            </a:r>
          </a:p>
          <a:p>
            <a:pPr algn="l" rtl="0">
              <a:buNone/>
            </a:pPr>
            <a:r>
              <a:rPr lang="en-US" sz="2400" dirty="0">
                <a:solidFill>
                  <a:srgbClr val="0070C0"/>
                </a:solidFill>
              </a:rPr>
              <a:t>       5. anencephaly</a:t>
            </a:r>
          </a:p>
          <a:p>
            <a:pPr algn="l" rtl="0">
              <a:buNone/>
            </a:pPr>
            <a:r>
              <a:rPr lang="en-US" sz="2400" dirty="0">
                <a:solidFill>
                  <a:srgbClr val="0070C0"/>
                </a:solidFill>
              </a:rPr>
              <a:t>       6.arachnoid cysts</a:t>
            </a:r>
            <a:endParaRPr lang="en-US" sz="2400"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Q4</a:t>
            </a:r>
          </a:p>
        </p:txBody>
      </p:sp>
      <p:sp>
        <p:nvSpPr>
          <p:cNvPr id="3" name="Content Placeholder 2"/>
          <p:cNvSpPr>
            <a:spLocks noGrp="1"/>
          </p:cNvSpPr>
          <p:nvPr>
            <p:ph idx="1"/>
          </p:nvPr>
        </p:nvSpPr>
        <p:spPr/>
        <p:txBody>
          <a:bodyPr/>
          <a:lstStyle/>
          <a:p>
            <a:pPr algn="l" rtl="0">
              <a:buNone/>
            </a:pPr>
            <a:r>
              <a:rPr lang="en-US" sz="3600" b="1" dirty="0"/>
              <a:t>Calculate GCS for this patient</a:t>
            </a:r>
          </a:p>
          <a:p>
            <a:pPr algn="l" rtl="0"/>
            <a:r>
              <a:rPr lang="en-US" dirty="0"/>
              <a:t>open left eye spontaneously</a:t>
            </a:r>
          </a:p>
          <a:p>
            <a:pPr algn="l" rtl="0"/>
            <a:r>
              <a:rPr lang="en-US" dirty="0"/>
              <a:t> incomprehensive sound </a:t>
            </a:r>
          </a:p>
          <a:p>
            <a:pPr algn="l" rtl="0"/>
            <a:r>
              <a:rPr lang="en-US" dirty="0"/>
              <a:t>Localize to pain right side </a:t>
            </a:r>
          </a:p>
          <a:p>
            <a:pPr algn="l" rtl="0"/>
            <a:r>
              <a:rPr lang="en-US" dirty="0"/>
              <a:t>Decorticate  left side</a:t>
            </a:r>
          </a:p>
          <a:p>
            <a:pPr algn="l" rtl="0">
              <a:buNone/>
            </a:pPr>
            <a:r>
              <a:rPr lang="en-US" dirty="0"/>
              <a:t>       </a:t>
            </a:r>
            <a:r>
              <a:rPr lang="en-US" sz="3600" dirty="0">
                <a:solidFill>
                  <a:srgbClr val="0070C0"/>
                </a:solidFill>
              </a:rPr>
              <a:t>4+2+5=11/15</a:t>
            </a:r>
            <a:endParaRPr lang="en-US" dirty="0">
              <a:solidFill>
                <a:srgbClr val="0070C0"/>
              </a:solidFill>
            </a:endParaRPr>
          </a:p>
        </p:txBody>
      </p:sp>
      <p:sp>
        <p:nvSpPr>
          <p:cNvPr id="4" name="Oval Callout 3"/>
          <p:cNvSpPr/>
          <p:nvPr/>
        </p:nvSpPr>
        <p:spPr>
          <a:xfrm>
            <a:off x="5943600" y="3048000"/>
            <a:ext cx="2590800" cy="685800"/>
          </a:xfrm>
          <a:prstGeom prst="wedgeEllipseCallout">
            <a:avLst>
              <a:gd name="adj1" fmla="val -79068"/>
              <a:gd name="adj2" fmla="val 625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800" dirty="0"/>
              <a:t>بتوخذ الأعلى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Q5</a:t>
            </a:r>
          </a:p>
        </p:txBody>
      </p:sp>
      <p:sp>
        <p:nvSpPr>
          <p:cNvPr id="3" name="Content Placeholder 2"/>
          <p:cNvSpPr>
            <a:spLocks noGrp="1"/>
          </p:cNvSpPr>
          <p:nvPr>
            <p:ph idx="1"/>
          </p:nvPr>
        </p:nvSpPr>
        <p:spPr>
          <a:xfrm>
            <a:off x="304800" y="1600200"/>
            <a:ext cx="8382000" cy="4525963"/>
          </a:xfrm>
        </p:spPr>
        <p:txBody>
          <a:bodyPr/>
          <a:lstStyle/>
          <a:p>
            <a:pPr algn="l" rtl="0"/>
            <a:r>
              <a:rPr lang="en-US" b="1" dirty="0"/>
              <a:t>Mention 2 tumors </a:t>
            </a:r>
            <a:r>
              <a:rPr lang="en-US" b="1" dirty="0" err="1"/>
              <a:t>occified</a:t>
            </a:r>
            <a:r>
              <a:rPr lang="en-US" b="1" dirty="0"/>
              <a:t>?</a:t>
            </a:r>
          </a:p>
          <a:p>
            <a:pPr algn="l" rtl="0">
              <a:buNone/>
            </a:pPr>
            <a:r>
              <a:rPr lang="en-US" dirty="0"/>
              <a:t>     </a:t>
            </a:r>
            <a:r>
              <a:rPr lang="en-US" sz="2400" dirty="0" err="1">
                <a:solidFill>
                  <a:srgbClr val="0070C0"/>
                </a:solidFill>
              </a:rPr>
              <a:t>meningioma</a:t>
            </a:r>
            <a:endParaRPr lang="en-US" sz="2400" dirty="0">
              <a:solidFill>
                <a:srgbClr val="0070C0"/>
              </a:solidFill>
            </a:endParaRPr>
          </a:p>
          <a:p>
            <a:pPr algn="l" rtl="0">
              <a:buNone/>
            </a:pPr>
            <a:r>
              <a:rPr lang="en-US" sz="2400" dirty="0">
                <a:solidFill>
                  <a:srgbClr val="0070C0"/>
                </a:solidFill>
              </a:rPr>
              <a:t>       </a:t>
            </a:r>
            <a:r>
              <a:rPr lang="en-US" sz="2400" dirty="0" err="1">
                <a:solidFill>
                  <a:srgbClr val="0070C0"/>
                </a:solidFill>
              </a:rPr>
              <a:t>oligodyndrioglioma</a:t>
            </a:r>
            <a:endParaRPr lang="en-US" sz="2400" dirty="0">
              <a:solidFill>
                <a:srgbClr val="0070C0"/>
              </a:solidFill>
            </a:endParaRPr>
          </a:p>
          <a:p>
            <a:pPr algn="l" rtl="0">
              <a:buNone/>
            </a:pPr>
            <a:r>
              <a:rPr lang="en-US" sz="2400" dirty="0">
                <a:solidFill>
                  <a:srgbClr val="0070C0"/>
                </a:solidFill>
              </a:rPr>
              <a:t>       </a:t>
            </a:r>
            <a:r>
              <a:rPr lang="en-US" sz="2400" dirty="0" err="1">
                <a:solidFill>
                  <a:srgbClr val="0070C0"/>
                </a:solidFill>
              </a:rPr>
              <a:t>ganglioma</a:t>
            </a:r>
            <a:endParaRPr lang="en-US" dirty="0">
              <a:solidFill>
                <a:srgbClr val="0070C0"/>
              </a:solidFill>
            </a:endParaRPr>
          </a:p>
          <a:p>
            <a:pPr algn="l" rtl="0"/>
            <a:r>
              <a:rPr lang="en-US" sz="2800" b="1" dirty="0"/>
              <a:t>Mention 2 causes for communicating hydrocephalus?</a:t>
            </a:r>
          </a:p>
          <a:p>
            <a:pPr algn="l" rtl="0">
              <a:buNone/>
            </a:pPr>
            <a:r>
              <a:rPr lang="en-US" sz="2400" dirty="0">
                <a:solidFill>
                  <a:srgbClr val="0070C0"/>
                </a:solidFill>
              </a:rPr>
              <a:t>      infection</a:t>
            </a:r>
          </a:p>
          <a:p>
            <a:pPr algn="l" rtl="0">
              <a:buNone/>
            </a:pPr>
            <a:r>
              <a:rPr lang="en-US" sz="2400" dirty="0">
                <a:solidFill>
                  <a:srgbClr val="0070C0"/>
                </a:solidFill>
              </a:rPr>
              <a:t>      subarachnoid hemorrhage</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9"/>
          <p:cNvSpPr txBox="1">
            <a:spLocks noGrp="1"/>
          </p:cNvSpPr>
          <p:nvPr>
            <p:ph type="title"/>
          </p:nvPr>
        </p:nvSpPr>
        <p:spPr>
          <a:xfrm>
            <a:off x="457200" y="228600"/>
            <a:ext cx="8520600" cy="76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Q6</a:t>
            </a:r>
          </a:p>
        </p:txBody>
      </p:sp>
      <p:sp>
        <p:nvSpPr>
          <p:cNvPr id="111" name="Google Shape;111;p9"/>
          <p:cNvSpPr txBox="1">
            <a:spLocks noGrp="1"/>
          </p:cNvSpPr>
          <p:nvPr>
            <p:ph type="body" idx="1"/>
          </p:nvPr>
        </p:nvSpPr>
        <p:spPr>
          <a:xfrm>
            <a:off x="311700" y="1143000"/>
            <a:ext cx="4565100" cy="548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GB" sz="3200" b="1" dirty="0"/>
              <a:t>What is the site of prolapse ?</a:t>
            </a:r>
            <a:endParaRPr sz="3200" b="1" dirty="0"/>
          </a:p>
          <a:p>
            <a:pPr marL="0" lvl="0" indent="0" algn="l" rtl="0">
              <a:lnSpc>
                <a:spcPct val="115000"/>
              </a:lnSpc>
              <a:spcBef>
                <a:spcPts val="1600"/>
              </a:spcBef>
              <a:spcAft>
                <a:spcPts val="0"/>
              </a:spcAft>
              <a:buSzPts val="1400"/>
              <a:buNone/>
            </a:pPr>
            <a:r>
              <a:rPr lang="en-US" sz="2400" b="1" dirty="0">
                <a:solidFill>
                  <a:srgbClr val="0070C0"/>
                </a:solidFill>
              </a:rPr>
              <a:t>L5-S1</a:t>
            </a:r>
            <a:endParaRPr sz="2400" b="1" dirty="0">
              <a:solidFill>
                <a:srgbClr val="0070C0"/>
              </a:solidFill>
            </a:endParaRPr>
          </a:p>
          <a:p>
            <a:pPr marL="0" lvl="0" indent="0" algn="l" rtl="0">
              <a:lnSpc>
                <a:spcPct val="115000"/>
              </a:lnSpc>
              <a:spcBef>
                <a:spcPts val="1600"/>
              </a:spcBef>
              <a:spcAft>
                <a:spcPts val="1600"/>
              </a:spcAft>
              <a:buSzPts val="1400"/>
              <a:buNone/>
            </a:pPr>
            <a:r>
              <a:rPr lang="en-GB" sz="3200" b="1" dirty="0"/>
              <a:t>Is it will cause hyperreflexia in knee jerk ? Why?</a:t>
            </a:r>
            <a:r>
              <a:rPr lang="en-GB" sz="3200" dirty="0"/>
              <a:t> </a:t>
            </a:r>
            <a:r>
              <a:rPr lang="en-GB" sz="2400" dirty="0">
                <a:solidFill>
                  <a:srgbClr val="0070C0"/>
                </a:solidFill>
              </a:rPr>
              <a:t>No , compression on nerve root (no spinal cord</a:t>
            </a:r>
            <a:endParaRPr sz="2400" dirty="0">
              <a:solidFill>
                <a:srgbClr val="0070C0"/>
              </a:solidFill>
            </a:endParaRPr>
          </a:p>
        </p:txBody>
      </p:sp>
      <p:pic>
        <p:nvPicPr>
          <p:cNvPr id="113" name="Google Shape;113;p9"/>
          <p:cNvPicPr preferRelativeResize="0"/>
          <p:nvPr/>
        </p:nvPicPr>
        <p:blipFill rotWithShape="1">
          <a:blip r:embed="rId3"/>
          <a:srcRect/>
          <a:stretch>
            <a:fillRect/>
          </a:stretch>
        </p:blipFill>
        <p:spPr>
          <a:xfrm>
            <a:off x="5029200" y="1066800"/>
            <a:ext cx="4114800" cy="5562600"/>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Q7</a:t>
            </a:r>
          </a:p>
        </p:txBody>
      </p:sp>
      <p:sp>
        <p:nvSpPr>
          <p:cNvPr id="3" name="Content Placeholder 2"/>
          <p:cNvSpPr>
            <a:spLocks noGrp="1"/>
          </p:cNvSpPr>
          <p:nvPr>
            <p:ph idx="1"/>
          </p:nvPr>
        </p:nvSpPr>
        <p:spPr>
          <a:xfrm>
            <a:off x="228600" y="1600200"/>
            <a:ext cx="8458200" cy="4525963"/>
          </a:xfrm>
        </p:spPr>
        <p:txBody>
          <a:bodyPr/>
          <a:lstStyle/>
          <a:p>
            <a:endParaRPr lang="en-US" sz="3600" dirty="0"/>
          </a:p>
          <a:p>
            <a:pPr algn="l" rtl="0"/>
            <a:r>
              <a:rPr lang="en-US" sz="3600" dirty="0"/>
              <a:t> </a:t>
            </a:r>
            <a:r>
              <a:rPr lang="en-US" b="1" dirty="0"/>
              <a:t>What is diagnosis  </a:t>
            </a:r>
            <a:r>
              <a:rPr lang="en-US" sz="3600" dirty="0"/>
              <a:t>?</a:t>
            </a:r>
          </a:p>
          <a:p>
            <a:pPr algn="l" rtl="0">
              <a:buNone/>
            </a:pPr>
            <a:r>
              <a:rPr lang="en-US" sz="2400" dirty="0">
                <a:solidFill>
                  <a:srgbClr val="0070C0"/>
                </a:solidFill>
              </a:rPr>
              <a:t>      </a:t>
            </a:r>
            <a:r>
              <a:rPr lang="en-US" sz="2400" b="1" dirty="0">
                <a:solidFill>
                  <a:srgbClr val="0070C0"/>
                </a:solidFill>
              </a:rPr>
              <a:t>left </a:t>
            </a:r>
            <a:r>
              <a:rPr lang="en-US" sz="2400" b="1" dirty="0" err="1">
                <a:solidFill>
                  <a:srgbClr val="0070C0"/>
                </a:solidFill>
              </a:rPr>
              <a:t>Fronto</a:t>
            </a:r>
            <a:r>
              <a:rPr lang="en-US" sz="2400" b="1" dirty="0">
                <a:solidFill>
                  <a:srgbClr val="0070C0"/>
                </a:solidFill>
              </a:rPr>
              <a:t>-</a:t>
            </a:r>
            <a:r>
              <a:rPr lang="en-US" sz="2400" b="1" dirty="0" err="1">
                <a:solidFill>
                  <a:srgbClr val="0070C0"/>
                </a:solidFill>
              </a:rPr>
              <a:t>Parietao</a:t>
            </a:r>
            <a:r>
              <a:rPr lang="en-US" sz="2400" b="1" dirty="0">
                <a:solidFill>
                  <a:srgbClr val="0070C0"/>
                </a:solidFill>
              </a:rPr>
              <a:t>-occipital</a:t>
            </a:r>
          </a:p>
          <a:p>
            <a:pPr algn="l" rtl="0">
              <a:buNone/>
            </a:pPr>
            <a:r>
              <a:rPr lang="en-US" sz="2400" b="1" dirty="0">
                <a:solidFill>
                  <a:srgbClr val="0070C0"/>
                </a:solidFill>
              </a:rPr>
              <a:t>      acute Subdural Hematoma</a:t>
            </a:r>
          </a:p>
          <a:p>
            <a:pPr algn="l" rtl="0">
              <a:buNone/>
            </a:pPr>
            <a:endParaRPr lang="en-US" sz="2400" b="1" dirty="0">
              <a:solidFill>
                <a:srgbClr val="0070C0"/>
              </a:solidFill>
            </a:endParaRPr>
          </a:p>
          <a:p>
            <a:pPr algn="l" rtl="0"/>
            <a:r>
              <a:rPr lang="en-US" b="1" dirty="0"/>
              <a:t>Definitive treatment ?</a:t>
            </a:r>
          </a:p>
          <a:p>
            <a:pPr algn="l" rtl="0">
              <a:buNone/>
            </a:pPr>
            <a:r>
              <a:rPr lang="en-US" sz="2800" b="1" dirty="0">
                <a:solidFill>
                  <a:schemeClr val="accent1"/>
                </a:solidFill>
              </a:rPr>
              <a:t>       craniotomy</a:t>
            </a:r>
            <a:endParaRPr lang="en-US" dirty="0">
              <a:solidFill>
                <a:schemeClr val="accent1"/>
              </a:solidFill>
            </a:endParaRPr>
          </a:p>
        </p:txBody>
      </p:sp>
      <p:pic>
        <p:nvPicPr>
          <p:cNvPr id="1026" name="Picture 2" descr="C:\Users\windows\Desktop\download.jpg"/>
          <p:cNvPicPr>
            <a:picLocks noChangeAspect="1" noChangeArrowheads="1"/>
          </p:cNvPicPr>
          <p:nvPr/>
        </p:nvPicPr>
        <p:blipFill>
          <a:blip r:embed="rId2"/>
          <a:srcRect/>
          <a:stretch>
            <a:fillRect/>
          </a:stretch>
        </p:blipFill>
        <p:spPr bwMode="auto">
          <a:xfrm>
            <a:off x="6019800" y="2362200"/>
            <a:ext cx="2840759" cy="3926494"/>
          </a:xfrm>
          <a:prstGeom prst="rect">
            <a:avLst/>
          </a:prstGeom>
          <a:noFill/>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Q8</a:t>
            </a:r>
          </a:p>
        </p:txBody>
      </p:sp>
      <p:sp>
        <p:nvSpPr>
          <p:cNvPr id="3" name="Content Placeholder 2"/>
          <p:cNvSpPr>
            <a:spLocks noGrp="1"/>
          </p:cNvSpPr>
          <p:nvPr>
            <p:ph idx="1"/>
          </p:nvPr>
        </p:nvSpPr>
        <p:spPr>
          <a:xfrm>
            <a:off x="0" y="1600200"/>
            <a:ext cx="8229600" cy="4525963"/>
          </a:xfrm>
        </p:spPr>
        <p:txBody>
          <a:bodyPr/>
          <a:lstStyle/>
          <a:p>
            <a:endParaRPr lang="en-US" sz="2800" b="1" dirty="0"/>
          </a:p>
          <a:p>
            <a:r>
              <a:rPr lang="en-US" sz="2800" b="1" dirty="0"/>
              <a:t>What is the location of this lesion?</a:t>
            </a:r>
          </a:p>
          <a:p>
            <a:pPr>
              <a:buNone/>
            </a:pPr>
            <a:r>
              <a:rPr lang="en-US" sz="2400" b="1" dirty="0">
                <a:solidFill>
                  <a:schemeClr val="accent1"/>
                </a:solidFill>
              </a:rPr>
              <a:t>     </a:t>
            </a:r>
            <a:r>
              <a:rPr lang="en-US" sz="2400" b="1" dirty="0" err="1">
                <a:solidFill>
                  <a:schemeClr val="accent1"/>
                </a:solidFill>
              </a:rPr>
              <a:t>Intradural</a:t>
            </a:r>
            <a:r>
              <a:rPr lang="en-US" sz="2400" b="1" dirty="0">
                <a:solidFill>
                  <a:schemeClr val="accent1"/>
                </a:solidFill>
              </a:rPr>
              <a:t> </a:t>
            </a:r>
            <a:r>
              <a:rPr lang="en-US" sz="2400" b="1" dirty="0" err="1">
                <a:solidFill>
                  <a:schemeClr val="accent1"/>
                </a:solidFill>
              </a:rPr>
              <a:t>Extramedullary</a:t>
            </a:r>
            <a:r>
              <a:rPr lang="en-US" sz="2400" b="1" dirty="0">
                <a:solidFill>
                  <a:schemeClr val="accent1"/>
                </a:solidFill>
              </a:rPr>
              <a:t> spinal tumor</a:t>
            </a:r>
          </a:p>
          <a:p>
            <a:endParaRPr lang="en-US" sz="2400" dirty="0"/>
          </a:p>
          <a:p>
            <a:r>
              <a:rPr lang="en-US" b="1" dirty="0"/>
              <a:t>2 </a:t>
            </a:r>
            <a:r>
              <a:rPr lang="en-US" b="1" dirty="0" err="1"/>
              <a:t>ddx</a:t>
            </a:r>
            <a:r>
              <a:rPr lang="en-US" b="1" dirty="0"/>
              <a:t>?</a:t>
            </a:r>
          </a:p>
          <a:p>
            <a:pPr>
              <a:buNone/>
            </a:pPr>
            <a:r>
              <a:rPr lang="en-US" sz="3600" b="1" dirty="0"/>
              <a:t>     </a:t>
            </a:r>
            <a:r>
              <a:rPr lang="en-US" sz="2400" b="1" dirty="0" err="1">
                <a:solidFill>
                  <a:schemeClr val="accent1"/>
                </a:solidFill>
              </a:rPr>
              <a:t>meningioma</a:t>
            </a:r>
            <a:r>
              <a:rPr lang="en-US" sz="2400" b="1" dirty="0">
                <a:solidFill>
                  <a:schemeClr val="accent1"/>
                </a:solidFill>
              </a:rPr>
              <a:t> </a:t>
            </a:r>
          </a:p>
          <a:p>
            <a:pPr>
              <a:buNone/>
            </a:pPr>
            <a:r>
              <a:rPr lang="en-US" sz="2400" b="1" dirty="0">
                <a:solidFill>
                  <a:schemeClr val="accent1"/>
                </a:solidFill>
              </a:rPr>
              <a:t>        </a:t>
            </a:r>
            <a:r>
              <a:rPr lang="en-US" sz="2400" b="1" dirty="0" err="1">
                <a:solidFill>
                  <a:schemeClr val="accent1"/>
                </a:solidFill>
              </a:rPr>
              <a:t>schwanomma</a:t>
            </a:r>
            <a:endParaRPr lang="en-US" sz="2400" b="1" dirty="0">
              <a:solidFill>
                <a:schemeClr val="accent1"/>
              </a:solidFill>
            </a:endParaRPr>
          </a:p>
          <a:p>
            <a:pPr>
              <a:buNone/>
            </a:pPr>
            <a:r>
              <a:rPr lang="en-US" sz="2400" b="1" dirty="0">
                <a:solidFill>
                  <a:schemeClr val="accent1"/>
                </a:solidFill>
              </a:rPr>
              <a:t>        </a:t>
            </a:r>
            <a:r>
              <a:rPr lang="en-US" sz="2400" b="1" dirty="0" err="1">
                <a:solidFill>
                  <a:schemeClr val="accent1"/>
                </a:solidFill>
              </a:rPr>
              <a:t>neurofibroma</a:t>
            </a:r>
            <a:endParaRPr lang="en-US" sz="3600" b="1" dirty="0"/>
          </a:p>
          <a:p>
            <a:endParaRPr lang="en-US" dirty="0"/>
          </a:p>
        </p:txBody>
      </p:sp>
      <p:pic>
        <p:nvPicPr>
          <p:cNvPr id="4" name="Picture 3" descr="C:\Users\Dr Ahmed\Downloads\ppt\spinal cord tumors.jpg"/>
          <p:cNvPicPr>
            <a:picLocks noChangeAspect="1" noChangeArrowheads="1"/>
          </p:cNvPicPr>
          <p:nvPr/>
        </p:nvPicPr>
        <p:blipFill>
          <a:blip r:embed="rId2" cstate="print"/>
          <a:srcRect l="27128" r="31678"/>
          <a:stretch>
            <a:fillRect/>
          </a:stretch>
        </p:blipFill>
        <p:spPr bwMode="auto">
          <a:xfrm>
            <a:off x="5486400" y="1905000"/>
            <a:ext cx="3657600" cy="4136088"/>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Q9</a:t>
            </a:r>
          </a:p>
        </p:txBody>
      </p:sp>
      <p:sp>
        <p:nvSpPr>
          <p:cNvPr id="3" name="Content Placeholder 2"/>
          <p:cNvSpPr>
            <a:spLocks noGrp="1"/>
          </p:cNvSpPr>
          <p:nvPr>
            <p:ph idx="1"/>
          </p:nvPr>
        </p:nvSpPr>
        <p:spPr/>
        <p:txBody>
          <a:bodyPr/>
          <a:lstStyle/>
          <a:p>
            <a:pPr algn="l" rtl="0">
              <a:buNone/>
            </a:pPr>
            <a:r>
              <a:rPr lang="en-US" b="1" dirty="0">
                <a:solidFill>
                  <a:srgbClr val="1C1E21"/>
                </a:solidFill>
                <a:latin typeface="Helvetica"/>
              </a:rPr>
              <a:t>Picture of skull fracture</a:t>
            </a:r>
          </a:p>
          <a:p>
            <a:pPr algn="l" rtl="0">
              <a:buNone/>
            </a:pPr>
            <a:endParaRPr lang="en-US" b="1" dirty="0">
              <a:solidFill>
                <a:srgbClr val="1C1E21"/>
              </a:solidFill>
              <a:latin typeface="Helvetica"/>
            </a:endParaRPr>
          </a:p>
          <a:p>
            <a:pPr algn="l" rtl="0"/>
            <a:r>
              <a:rPr lang="en-US" dirty="0">
                <a:solidFill>
                  <a:srgbClr val="1C1E21"/>
                </a:solidFill>
                <a:latin typeface="Helvetica"/>
              </a:rPr>
              <a:t>Diagnose?</a:t>
            </a:r>
          </a:p>
          <a:p>
            <a:pPr algn="l" rtl="0">
              <a:buNone/>
            </a:pPr>
            <a:r>
              <a:rPr lang="en-US" sz="2800" dirty="0">
                <a:solidFill>
                  <a:schemeClr val="accent1"/>
                </a:solidFill>
                <a:latin typeface="Helvetica"/>
              </a:rPr>
              <a:t>   Depressed skull fracture</a:t>
            </a:r>
          </a:p>
          <a:p>
            <a:pPr algn="l" rtl="0">
              <a:buNone/>
            </a:pPr>
            <a:endParaRPr lang="en-US" sz="2800" dirty="0">
              <a:solidFill>
                <a:schemeClr val="accent1"/>
              </a:solidFill>
              <a:latin typeface="Helvetica"/>
            </a:endParaRPr>
          </a:p>
          <a:p>
            <a:pPr algn="l" rtl="0"/>
            <a:r>
              <a:rPr lang="en-US" dirty="0">
                <a:latin typeface="Helvetica"/>
              </a:rPr>
              <a:t>Definitive treatment? </a:t>
            </a:r>
          </a:p>
          <a:p>
            <a:pPr algn="l" rtl="0">
              <a:buNone/>
            </a:pPr>
            <a:r>
              <a:rPr lang="en-US" sz="2800" dirty="0">
                <a:solidFill>
                  <a:schemeClr val="accent1"/>
                </a:solidFill>
                <a:latin typeface="Helvetica"/>
              </a:rPr>
              <a:t>Surgery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209800"/>
            <a:ext cx="3170064" cy="31700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D75462F-064F-4A7D-CCA7-534349F8F616}"/>
              </a:ext>
            </a:extLst>
          </p:cNvPr>
          <p:cNvSpPr>
            <a:spLocks noGrp="1"/>
          </p:cNvSpPr>
          <p:nvPr/>
        </p:nvSpPr>
        <p:spPr>
          <a:xfrm>
            <a:off x="0" y="780926"/>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Neurosurgery</a:t>
            </a:r>
            <a:br>
              <a:rPr lang="en-US" dirty="0"/>
            </a:br>
            <a:r>
              <a:rPr lang="en-US" dirty="0"/>
              <a:t> Mini-OSCE</a:t>
            </a:r>
            <a:endParaRPr lang="en-AE" dirty="0"/>
          </a:p>
        </p:txBody>
      </p:sp>
      <p:sp>
        <p:nvSpPr>
          <p:cNvPr id="9" name="Subtitle 2">
            <a:extLst>
              <a:ext uri="{FF2B5EF4-FFF2-40B4-BE49-F238E27FC236}">
                <a16:creationId xmlns:a16="http://schemas.microsoft.com/office/drawing/2014/main" id="{9AD77198-B7D9-D382-9191-7C034EB7F502}"/>
              </a:ext>
            </a:extLst>
          </p:cNvPr>
          <p:cNvSpPr>
            <a:spLocks noGrp="1"/>
          </p:cNvSpPr>
          <p:nvPr/>
        </p:nvSpPr>
        <p:spPr>
          <a:xfrm>
            <a:off x="-79686" y="3429000"/>
            <a:ext cx="9144000" cy="2387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t>Group A &amp; B</a:t>
            </a:r>
          </a:p>
          <a:p>
            <a:r>
              <a:rPr lang="en-US" sz="2000" b="1" dirty="0"/>
              <a:t>Done by:</a:t>
            </a:r>
          </a:p>
          <a:p>
            <a:r>
              <a:rPr lang="en-US" sz="2000" b="1" dirty="0"/>
              <a:t>Eslam </a:t>
            </a:r>
            <a:r>
              <a:rPr lang="en-US" sz="2000" b="1" dirty="0" err="1"/>
              <a:t>Tarawneh</a:t>
            </a:r>
            <a:endParaRPr lang="en-US" sz="2000" b="1" dirty="0"/>
          </a:p>
          <a:p>
            <a:r>
              <a:rPr lang="en-US" sz="2000" b="1" dirty="0"/>
              <a:t>Walid </a:t>
            </a:r>
            <a:r>
              <a:rPr lang="en-US" sz="2000" b="1" dirty="0" err="1"/>
              <a:t>Azayzeh</a:t>
            </a:r>
            <a:endParaRPr lang="en-US" sz="2000" b="1" dirty="0"/>
          </a:p>
          <a:p>
            <a:r>
              <a:rPr lang="en-US" sz="2000" b="1" dirty="0"/>
              <a:t>Laith </a:t>
            </a:r>
            <a:r>
              <a:rPr lang="en-US" sz="2000" b="1" dirty="0" err="1"/>
              <a:t>Najada</a:t>
            </a:r>
            <a:endParaRPr lang="en-US" sz="2000" b="1" dirty="0"/>
          </a:p>
        </p:txBody>
      </p:sp>
    </p:spTree>
    <p:extLst>
      <p:ext uri="{BB962C8B-B14F-4D97-AF65-F5344CB8AC3E}">
        <p14:creationId xmlns:p14="http://schemas.microsoft.com/office/powerpoint/2010/main" val="3061459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3555" y="702915"/>
            <a:ext cx="4576890" cy="6058511"/>
          </a:xfrm>
          <a:prstGeom prst="rect">
            <a:avLst/>
          </a:prstGeom>
        </p:spPr>
        <p:txBody>
          <a:bodyPr rtlCol="0" anchor="t"/>
          <a:lstStyle/>
          <a:p>
            <a:pPr algn="l"/>
            <a:endParaRPr lang="en-US" sz="1425" dirty="0">
              <a:solidFill>
                <a:srgbClr val="252525"/>
              </a:solidFill>
            </a:endParaRPr>
          </a:p>
        </p:txBody>
      </p:sp>
      <p:pic>
        <p:nvPicPr>
          <p:cNvPr id="4" name="Picture 4"/>
          <p:cNvPicPr>
            <a:picLocks noChangeAspect="1"/>
          </p:cNvPicPr>
          <p:nvPr/>
        </p:nvPicPr>
        <p:blipFill>
          <a:blip r:embed="rId2"/>
          <a:stretch>
            <a:fillRect/>
          </a:stretch>
        </p:blipFill>
        <p:spPr>
          <a:xfrm>
            <a:off x="6479037" y="919893"/>
            <a:ext cx="2664963" cy="2572056"/>
          </a:xfrm>
          <a:prstGeom prst="rect">
            <a:avLst/>
          </a:prstGeom>
        </p:spPr>
      </p:pic>
      <p:sp>
        <p:nvSpPr>
          <p:cNvPr id="3" name="Rectangle 2"/>
          <p:cNvSpPr/>
          <p:nvPr/>
        </p:nvSpPr>
        <p:spPr>
          <a:xfrm>
            <a:off x="700818" y="96574"/>
            <a:ext cx="7070708" cy="886268"/>
          </a:xfrm>
          <a:prstGeom prst="rect">
            <a:avLst/>
          </a:prstGeom>
        </p:spPr>
        <p:txBody>
          <a:bodyPr wrap="square">
            <a:spAutoFit/>
          </a:bodyPr>
          <a:lstStyle/>
          <a:p>
            <a:endParaRPr lang="en-US" sz="308" dirty="0"/>
          </a:p>
          <a:p>
            <a:pPr algn="l"/>
            <a:r>
              <a:rPr lang="en-US" sz="2079" dirty="0">
                <a:solidFill>
                  <a:srgbClr val="252525"/>
                </a:solidFill>
              </a:rPr>
              <a:t>Q1:</a:t>
            </a:r>
          </a:p>
          <a:p>
            <a:pPr algn="l"/>
            <a:r>
              <a:rPr lang="en-US" sz="2079" dirty="0">
                <a:solidFill>
                  <a:srgbClr val="252525"/>
                </a:solidFill>
              </a:rPr>
              <a:t>A 23 years old male complaining of numbness in his left big toe</a:t>
            </a:r>
          </a:p>
          <a:p>
            <a:endParaRPr lang="en-US" sz="693" dirty="0">
              <a:solidFill>
                <a:srgbClr val="252525"/>
              </a:solidFill>
            </a:endParaRPr>
          </a:p>
        </p:txBody>
      </p:sp>
      <p:sp>
        <p:nvSpPr>
          <p:cNvPr id="5" name="Rectangle 4"/>
          <p:cNvSpPr/>
          <p:nvPr/>
        </p:nvSpPr>
        <p:spPr>
          <a:xfrm>
            <a:off x="0" y="1672151"/>
            <a:ext cx="9098478" cy="4073551"/>
          </a:xfrm>
          <a:prstGeom prst="rect">
            <a:avLst/>
          </a:prstGeom>
        </p:spPr>
        <p:txBody>
          <a:bodyPr wrap="square">
            <a:spAutoFit/>
          </a:bodyPr>
          <a:lstStyle/>
          <a:p>
            <a:pPr algn="l"/>
            <a:r>
              <a:rPr lang="en-US" sz="1848" dirty="0">
                <a:solidFill>
                  <a:srgbClr val="252525"/>
                </a:solidFill>
              </a:rPr>
              <a:t>1. What is the clinical name for this neurological sign? </a:t>
            </a:r>
            <a:r>
              <a:rPr lang="en-US" sz="1848" b="1" dirty="0">
                <a:solidFill>
                  <a:srgbClr val="00B050"/>
                </a:solidFill>
              </a:rPr>
              <a:t>Foot drop</a:t>
            </a:r>
          </a:p>
          <a:p>
            <a:pPr algn="l"/>
            <a:r>
              <a:rPr lang="en-US" sz="1848" dirty="0">
                <a:solidFill>
                  <a:srgbClr val="252525"/>
                </a:solidFill>
              </a:rPr>
              <a:t>2. mention 4 questions in the history for this patient.</a:t>
            </a:r>
            <a:endParaRPr lang="en-GB" sz="1848" dirty="0">
              <a:solidFill>
                <a:srgbClr val="252525"/>
              </a:solidFill>
            </a:endParaRPr>
          </a:p>
          <a:p>
            <a:pPr algn="l"/>
            <a:r>
              <a:rPr lang="en-GB" sz="1848" b="1" dirty="0">
                <a:solidFill>
                  <a:srgbClr val="00B050"/>
                </a:solidFill>
              </a:rPr>
              <a:t>Previous fibular fracture
‣Knee or hip replacement surgery
Pain
-Decreased sensation </a:t>
            </a:r>
            <a:r>
              <a:rPr lang="en-GB" sz="1848" b="1" dirty="0" err="1">
                <a:solidFill>
                  <a:srgbClr val="00B050"/>
                </a:solidFill>
              </a:rPr>
              <a:t>tinglingNumbness</a:t>
            </a:r>
            <a:r>
              <a:rPr lang="en-GB" sz="1848" b="1" dirty="0">
                <a:solidFill>
                  <a:srgbClr val="00B050"/>
                </a:solidFill>
              </a:rPr>
              <a:t> and tingling of the skin
between the big toe and second toe</a:t>
            </a:r>
            <a:r>
              <a:rPr lang="en-US" sz="1848" b="1" dirty="0">
                <a:solidFill>
                  <a:srgbClr val="00B050"/>
                </a:solidFill>
              </a:rPr>
              <a:t> </a:t>
            </a:r>
          </a:p>
          <a:p>
            <a:pPr algn="l"/>
            <a:r>
              <a:rPr lang="en-US" sz="1848" dirty="0">
                <a:solidFill>
                  <a:srgbClr val="252525"/>
                </a:solidFill>
              </a:rPr>
              <a:t>3. Mention the expected physical exam findings.</a:t>
            </a:r>
            <a:endParaRPr lang="en-GB" sz="1848" dirty="0">
              <a:solidFill>
                <a:srgbClr val="252525"/>
              </a:solidFill>
            </a:endParaRPr>
          </a:p>
          <a:p>
            <a:pPr algn="l"/>
            <a:r>
              <a:rPr lang="en-US" sz="1848" dirty="0">
                <a:solidFill>
                  <a:srgbClr val="252525"/>
                </a:solidFill>
              </a:rPr>
              <a:t> </a:t>
            </a:r>
            <a:r>
              <a:rPr lang="en-GB" sz="1848" b="1" dirty="0">
                <a:solidFill>
                  <a:srgbClr val="00B050"/>
                </a:solidFill>
              </a:rPr>
              <a:t>Slapping” gait (walking pattern in which each step makes a slapping
noise
•Inability to point the toes upward or lift the ankle up (</a:t>
            </a:r>
            <a:r>
              <a:rPr lang="en-GB" sz="1848" b="1" dirty="0" err="1">
                <a:solidFill>
                  <a:srgbClr val="00B050"/>
                </a:solidFill>
              </a:rPr>
              <a:t>dorsifilexion</a:t>
            </a:r>
            <a:r>
              <a:rPr lang="en-GB" sz="1848" b="1" dirty="0">
                <a:solidFill>
                  <a:srgbClr val="00B050"/>
                </a:solidFill>
              </a:rPr>
              <a:t>)
•Muscle loss (atrophy) in the outer edge of the leg
Loss of ability to move the foot</a:t>
            </a:r>
            <a:endParaRPr lang="en-US" sz="1848" b="1" dirty="0">
              <a:solidFill>
                <a:srgbClr val="00B050"/>
              </a:solidFill>
            </a:endParaRPr>
          </a:p>
          <a:p>
            <a:pPr algn="l"/>
            <a:r>
              <a:rPr lang="en-US" sz="1848" dirty="0">
                <a:solidFill>
                  <a:srgbClr val="252525"/>
                </a:solidFill>
              </a:rPr>
              <a:t>4. Your diagnosis? </a:t>
            </a:r>
            <a:r>
              <a:rPr lang="en-GB" sz="1848" b="1" dirty="0">
                <a:solidFill>
                  <a:srgbClr val="00B050"/>
                </a:solidFill>
              </a:rPr>
              <a:t>Deep peroneal nerve injury</a:t>
            </a:r>
            <a:endParaRPr lang="en-US" sz="1848" b="1" dirty="0">
              <a:solidFill>
                <a:srgbClr val="00B050"/>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Q10</a:t>
            </a:r>
          </a:p>
        </p:txBody>
      </p:sp>
      <p:sp>
        <p:nvSpPr>
          <p:cNvPr id="3" name="Content Placeholder 2"/>
          <p:cNvSpPr>
            <a:spLocks noGrp="1"/>
          </p:cNvSpPr>
          <p:nvPr>
            <p:ph idx="1"/>
          </p:nvPr>
        </p:nvSpPr>
        <p:spPr/>
        <p:txBody>
          <a:bodyPr/>
          <a:lstStyle/>
          <a:p>
            <a:r>
              <a:rPr lang="en-US" dirty="0"/>
              <a:t>Type of fracture ?</a:t>
            </a:r>
          </a:p>
          <a:p>
            <a:pPr marL="0" indent="0" algn="l" rtl="0">
              <a:buNone/>
            </a:pPr>
            <a:r>
              <a:rPr lang="en-US" dirty="0">
                <a:solidFill>
                  <a:srgbClr val="FF0000"/>
                </a:solidFill>
              </a:rPr>
              <a:t>    </a:t>
            </a:r>
            <a:r>
              <a:rPr lang="en-US" dirty="0">
                <a:solidFill>
                  <a:schemeClr val="accent1"/>
                </a:solidFill>
              </a:rPr>
              <a:t>Burst cervical fracture </a:t>
            </a:r>
          </a:p>
          <a:p>
            <a:pPr algn="l" rtl="0"/>
            <a:endParaRPr lang="en-US" dirty="0"/>
          </a:p>
          <a:p>
            <a:pPr algn="l" rtl="0"/>
            <a:r>
              <a:rPr lang="en-US" dirty="0" err="1"/>
              <a:t>Whats</a:t>
            </a:r>
            <a:r>
              <a:rPr lang="en-US" dirty="0"/>
              <a:t> the level </a:t>
            </a:r>
          </a:p>
          <a:p>
            <a:pPr marL="0" indent="0" algn="l" rtl="0">
              <a:buNone/>
            </a:pPr>
            <a:r>
              <a:rPr lang="en-US" dirty="0">
                <a:solidFill>
                  <a:srgbClr val="FF0000"/>
                </a:solidFill>
              </a:rPr>
              <a:t>           </a:t>
            </a:r>
            <a:r>
              <a:rPr lang="en-US" dirty="0">
                <a:solidFill>
                  <a:schemeClr val="accent1"/>
                </a:solidFill>
              </a:rPr>
              <a:t>C5</a:t>
            </a:r>
          </a:p>
          <a:p>
            <a:pPr algn="l" rtl="0"/>
            <a:endParaRPr lang="en-US" dirty="0"/>
          </a:p>
        </p:txBody>
      </p:sp>
      <p:pic>
        <p:nvPicPr>
          <p:cNvPr id="4" name="Picture 2" descr="ÙØªÙØ¬Ø© Ø¨Ø­Ø« Ø§ÙØµÙØ± Ø¹Ù âªc5 burst fractureâ¬â"/>
          <p:cNvPicPr>
            <a:picLocks noChangeAspect="1" noChangeArrowheads="1"/>
          </p:cNvPicPr>
          <p:nvPr/>
        </p:nvPicPr>
        <p:blipFill>
          <a:blip r:embed="rId2" cstate="print"/>
          <a:srcRect/>
          <a:stretch>
            <a:fillRect/>
          </a:stretch>
        </p:blipFill>
        <p:spPr bwMode="auto">
          <a:xfrm>
            <a:off x="5101068" y="1524000"/>
            <a:ext cx="4042932" cy="4755006"/>
          </a:xfrm>
          <a:prstGeom prst="rect">
            <a:avLst/>
          </a:prstGeom>
          <a:noFill/>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311708" y="1601825"/>
            <a:ext cx="8520600" cy="2052600"/>
          </a:xfrm>
          <a:prstGeom prst="rect">
            <a:avLst/>
          </a:prstGeom>
          <a:noFill/>
          <a:ln>
            <a:noFill/>
          </a:ln>
        </p:spPr>
        <p:txBody>
          <a:bodyPr spcFirstLastPara="1" vert="horz" wrap="square" lIns="91425" tIns="91425" rIns="91425" bIns="91425" rtlCol="1" anchor="b" anchorCtr="0">
            <a:noAutofit/>
          </a:bodyPr>
          <a:lstStyle/>
          <a:p>
            <a:pPr rtl="0">
              <a:spcBef>
                <a:spcPts val="0"/>
              </a:spcBef>
              <a:buSzPts val="5200"/>
            </a:pPr>
            <a:r>
              <a:rPr lang="en-GB"/>
              <a:t>Neurosurgery </a:t>
            </a:r>
          </a:p>
        </p:txBody>
      </p:sp>
      <p:sp>
        <p:nvSpPr>
          <p:cNvPr id="55" name="Google Shape;55;p1"/>
          <p:cNvSpPr txBox="1">
            <a:spLocks noGrp="1"/>
          </p:cNvSpPr>
          <p:nvPr>
            <p:ph type="subTitle" idx="1"/>
          </p:nvPr>
        </p:nvSpPr>
        <p:spPr>
          <a:xfrm>
            <a:off x="311700" y="3691375"/>
            <a:ext cx="8520600" cy="792600"/>
          </a:xfrm>
          <a:prstGeom prst="rect">
            <a:avLst/>
          </a:prstGeom>
          <a:noFill/>
          <a:ln>
            <a:noFill/>
          </a:ln>
        </p:spPr>
        <p:txBody>
          <a:bodyPr spcFirstLastPara="1" vert="horz" wrap="square" lIns="91425" tIns="91425" rIns="91425" bIns="91425" rtlCol="1" anchor="t" anchorCtr="0">
            <a:noAutofit/>
          </a:bodyPr>
          <a:lstStyle/>
          <a:p>
            <a:pPr rtl="0">
              <a:spcBef>
                <a:spcPts val="0"/>
              </a:spcBef>
              <a:buSzPts val="2800"/>
            </a:pPr>
            <a:r>
              <a:rPr lang="en-GB" dirty="0"/>
              <a:t>Group 1/c</a:t>
            </a:r>
            <a:endParaRPr dirty="0"/>
          </a:p>
          <a:p>
            <a:pPr rtl="0">
              <a:spcBef>
                <a:spcPts val="0"/>
              </a:spcBef>
              <a:buSzPts val="2800"/>
            </a:pPr>
            <a:r>
              <a:rPr lang="en-GB" dirty="0"/>
              <a:t>24/1/2021</a:t>
            </a:r>
            <a:endParaRPr lang="ar-JO" dirty="0"/>
          </a:p>
          <a:p>
            <a:pPr rtl="0">
              <a:spcBef>
                <a:spcPts val="0"/>
              </a:spcBef>
              <a:buSzPts val="2800"/>
            </a:pPr>
            <a:endParaRPr lang="ar-JO" dirty="0"/>
          </a:p>
          <a:p>
            <a:pPr rtl="0">
              <a:spcBef>
                <a:spcPts val="0"/>
              </a:spcBef>
              <a:buSzPts val="2800"/>
            </a:pPr>
            <a:r>
              <a:rPr lang="en-US" dirty="0"/>
              <a:t>Prepared by : Dana </a:t>
            </a:r>
            <a:r>
              <a:rPr lang="en-US" dirty="0" err="1"/>
              <a:t>Abbadi</a:t>
            </a:r>
            <a:r>
              <a:rPr lang="en-US" dirty="0"/>
              <a:t> </a:t>
            </a:r>
            <a:endParaRPr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1" anchor="t" anchorCtr="0">
            <a:noAutofit/>
          </a:bodyPr>
          <a:lstStyle/>
          <a:p>
            <a:pPr rtl="0"/>
            <a:endParaRPr/>
          </a:p>
        </p:txBody>
      </p:sp>
      <p:sp>
        <p:nvSpPr>
          <p:cNvPr id="61" name="Google Shape;61;p2"/>
          <p:cNvSpPr txBox="1">
            <a:spLocks noGrp="1"/>
          </p:cNvSpPr>
          <p:nvPr>
            <p:ph type="body" idx="1"/>
          </p:nvPr>
        </p:nvSpPr>
        <p:spPr>
          <a:xfrm>
            <a:off x="311700" y="1720800"/>
            <a:ext cx="8520600" cy="3416400"/>
          </a:xfrm>
          <a:prstGeom prst="rect">
            <a:avLst/>
          </a:prstGeom>
          <a:noFill/>
          <a:ln>
            <a:noFill/>
          </a:ln>
        </p:spPr>
        <p:txBody>
          <a:bodyPr spcFirstLastPara="1" vert="horz" wrap="square" lIns="91425" tIns="91425" rIns="91425" bIns="91425" rtlCol="1" anchor="t" anchorCtr="0">
            <a:noAutofit/>
          </a:bodyPr>
          <a:lstStyle/>
          <a:p>
            <a:pPr marL="0" indent="0" rtl="0">
              <a:buNone/>
            </a:pPr>
            <a:r>
              <a:rPr lang="en-GB"/>
              <a:t>Calculate GCS for this patient </a:t>
            </a:r>
          </a:p>
          <a:p>
            <a:pPr marL="0" indent="0" rtl="0">
              <a:spcBef>
                <a:spcPts val="1600"/>
              </a:spcBef>
              <a:buNone/>
            </a:pPr>
            <a:r>
              <a:rPr lang="en-GB"/>
              <a:t>Open eyes to pain </a:t>
            </a:r>
          </a:p>
          <a:p>
            <a:pPr marL="0" indent="0" rtl="0">
              <a:spcBef>
                <a:spcPts val="1600"/>
              </a:spcBef>
              <a:buNone/>
            </a:pPr>
            <a:r>
              <a:rPr lang="en-GB"/>
              <a:t>Incomprehensive sounds </a:t>
            </a:r>
          </a:p>
          <a:p>
            <a:pPr marL="0" indent="0" rtl="0">
              <a:spcBef>
                <a:spcPts val="1600"/>
              </a:spcBef>
              <a:buNone/>
            </a:pPr>
            <a:r>
              <a:rPr lang="en-GB"/>
              <a:t>Decorticate on right side </a:t>
            </a:r>
          </a:p>
          <a:p>
            <a:pPr marL="0" indent="0" rtl="0">
              <a:spcBef>
                <a:spcPts val="1600"/>
              </a:spcBef>
              <a:buNone/>
            </a:pPr>
            <a:r>
              <a:rPr lang="en-GB"/>
              <a:t>Decerebrate on left side </a:t>
            </a:r>
          </a:p>
          <a:p>
            <a:pPr marL="0" indent="0" rtl="0">
              <a:spcBef>
                <a:spcPts val="1600"/>
              </a:spcBef>
              <a:buNone/>
            </a:pPr>
            <a:r>
              <a:rPr lang="en-GB">
                <a:solidFill>
                  <a:srgbClr val="CC0000"/>
                </a:solidFill>
              </a:rPr>
              <a:t>Gcs=7/15</a:t>
            </a:r>
            <a:endParaRPr>
              <a:solidFill>
                <a:srgbClr val="CC0000"/>
              </a:solidFill>
            </a:endParaRPr>
          </a:p>
          <a:p>
            <a:pPr marL="0" indent="0" rtl="0">
              <a:spcBef>
                <a:spcPts val="1600"/>
              </a:spcBef>
              <a:spcAft>
                <a:spcPts val="1600"/>
              </a:spcAft>
              <a:buNone/>
            </a:pPr>
            <a:endParaRPr>
              <a:solidFill>
                <a:srgbClr val="CC0000"/>
              </a:solidFil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Google Shape;67;p3"/>
          <p:cNvSpPr txBox="1">
            <a:spLocks noGrp="1"/>
          </p:cNvSpPr>
          <p:nvPr>
            <p:ph type="body" idx="1"/>
          </p:nvPr>
        </p:nvSpPr>
        <p:spPr>
          <a:xfrm>
            <a:off x="755576" y="476672"/>
            <a:ext cx="3594900" cy="4125900"/>
          </a:xfrm>
          <a:prstGeom prst="rect">
            <a:avLst/>
          </a:prstGeom>
          <a:noFill/>
          <a:ln>
            <a:noFill/>
          </a:ln>
        </p:spPr>
        <p:txBody>
          <a:bodyPr spcFirstLastPara="1" vert="horz" wrap="square" lIns="91425" tIns="91425" rIns="91425" bIns="91425" rtlCol="1" anchor="t" anchorCtr="0">
            <a:noAutofit/>
          </a:bodyPr>
          <a:lstStyle/>
          <a:p>
            <a:pPr marL="0" indent="0" rtl="0">
              <a:buNone/>
            </a:pPr>
            <a:r>
              <a:rPr lang="en-GB" dirty="0"/>
              <a:t>What is your diagnosis ?</a:t>
            </a:r>
            <a:endParaRPr dirty="0"/>
          </a:p>
          <a:p>
            <a:pPr marL="0" indent="0" rtl="0">
              <a:spcBef>
                <a:spcPts val="1600"/>
              </a:spcBef>
              <a:buNone/>
            </a:pPr>
            <a:r>
              <a:rPr lang="en-GB" dirty="0">
                <a:solidFill>
                  <a:srgbClr val="CC0000"/>
                </a:solidFill>
              </a:rPr>
              <a:t>Acute epidural hematoma</a:t>
            </a:r>
            <a:endParaRPr dirty="0">
              <a:solidFill>
                <a:srgbClr val="CC0000"/>
              </a:solidFill>
            </a:endParaRPr>
          </a:p>
          <a:p>
            <a:pPr marL="0" indent="0" rtl="0">
              <a:spcBef>
                <a:spcPts val="1600"/>
              </a:spcBef>
              <a:buNone/>
            </a:pPr>
            <a:r>
              <a:rPr lang="en-GB" dirty="0"/>
              <a:t>What is the definitive treatment ?</a:t>
            </a:r>
            <a:endParaRPr dirty="0"/>
          </a:p>
          <a:p>
            <a:pPr marL="0" indent="0" rtl="0">
              <a:spcBef>
                <a:spcPts val="1600"/>
              </a:spcBef>
              <a:spcAft>
                <a:spcPts val="1600"/>
              </a:spcAft>
              <a:buNone/>
            </a:pPr>
            <a:r>
              <a:rPr lang="en-GB" dirty="0">
                <a:solidFill>
                  <a:srgbClr val="CC0000"/>
                </a:solidFill>
              </a:rPr>
              <a:t>Cranitomy</a:t>
            </a:r>
            <a:endParaRPr dirty="0">
              <a:solidFill>
                <a:srgbClr val="CC0000"/>
              </a:solidFill>
            </a:endParaRPr>
          </a:p>
        </p:txBody>
      </p:sp>
      <p:pic>
        <p:nvPicPr>
          <p:cNvPr id="68" name="Google Shape;68;p3"/>
          <p:cNvPicPr preferRelativeResize="0"/>
          <p:nvPr/>
        </p:nvPicPr>
        <p:blipFill rotWithShape="1">
          <a:blip r:embed="rId3"/>
          <a:srcRect/>
          <a:stretch>
            <a:fillRect/>
          </a:stretch>
        </p:blipFill>
        <p:spPr>
          <a:xfrm>
            <a:off x="5224350" y="1874975"/>
            <a:ext cx="3607960" cy="3820976"/>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4"/>
          <p:cNvSpPr txBox="1">
            <a:spLocks noGrp="1"/>
          </p:cNvSpPr>
          <p:nvPr>
            <p:ph type="body" idx="1"/>
          </p:nvPr>
        </p:nvSpPr>
        <p:spPr>
          <a:xfrm>
            <a:off x="311700" y="2009713"/>
            <a:ext cx="3999900" cy="3416400"/>
          </a:xfrm>
          <a:prstGeom prst="rect">
            <a:avLst/>
          </a:prstGeom>
          <a:noFill/>
          <a:ln>
            <a:noFill/>
          </a:ln>
        </p:spPr>
        <p:txBody>
          <a:bodyPr spcFirstLastPara="1" vert="horz" wrap="square" lIns="91425" tIns="91425" rIns="91425" bIns="91425" rtlCol="1" anchor="t" anchorCtr="0">
            <a:noAutofit/>
          </a:bodyPr>
          <a:lstStyle/>
          <a:p>
            <a:pPr marL="0" indent="0" rtl="0">
              <a:buNone/>
            </a:pPr>
            <a:r>
              <a:rPr lang="en-GB" dirty="0"/>
              <a:t>1-what is phenytoin ?</a:t>
            </a:r>
          </a:p>
          <a:p>
            <a:pPr marL="0" indent="0" rtl="0">
              <a:spcBef>
                <a:spcPts val="1600"/>
              </a:spcBef>
              <a:buNone/>
            </a:pPr>
            <a:r>
              <a:rPr lang="en-GB" dirty="0"/>
              <a:t>-</a:t>
            </a:r>
            <a:r>
              <a:rPr lang="en-GB" dirty="0">
                <a:solidFill>
                  <a:srgbClr val="CC0000"/>
                </a:solidFill>
              </a:rPr>
              <a:t>anticonvulsant </a:t>
            </a:r>
            <a:endParaRPr dirty="0">
              <a:solidFill>
                <a:srgbClr val="CC0000"/>
              </a:solidFill>
            </a:endParaRPr>
          </a:p>
          <a:p>
            <a:pPr marL="0" indent="0" rtl="0">
              <a:spcBef>
                <a:spcPts val="1600"/>
              </a:spcBef>
              <a:buNone/>
            </a:pPr>
            <a:endParaRPr dirty="0">
              <a:solidFill>
                <a:srgbClr val="CC0000"/>
              </a:solidFill>
            </a:endParaRPr>
          </a:p>
          <a:p>
            <a:pPr marL="0" indent="0" rtl="0">
              <a:spcBef>
                <a:spcPts val="1600"/>
              </a:spcBef>
              <a:buNone/>
            </a:pPr>
            <a:r>
              <a:rPr lang="en-GB" dirty="0"/>
              <a:t>mention three side effect ?</a:t>
            </a:r>
          </a:p>
          <a:p>
            <a:pPr marL="0" indent="0" rtl="0">
              <a:spcBef>
                <a:spcPts val="1600"/>
              </a:spcBef>
              <a:buNone/>
            </a:pPr>
            <a:r>
              <a:rPr lang="en-GB" dirty="0">
                <a:solidFill>
                  <a:srgbClr val="CC0000"/>
                </a:solidFill>
              </a:rPr>
              <a:t>Gingival hyperplasia</a:t>
            </a:r>
            <a:endParaRPr dirty="0">
              <a:solidFill>
                <a:srgbClr val="CC0000"/>
              </a:solidFill>
            </a:endParaRPr>
          </a:p>
          <a:p>
            <a:pPr marL="0" indent="0" rtl="0">
              <a:spcBef>
                <a:spcPts val="1600"/>
              </a:spcBef>
              <a:buNone/>
            </a:pPr>
            <a:r>
              <a:rPr lang="en-GB" dirty="0">
                <a:solidFill>
                  <a:srgbClr val="CC0000"/>
                </a:solidFill>
              </a:rPr>
              <a:t>Vitamin b12 deficiency which lead to disc prolapse </a:t>
            </a:r>
            <a:endParaRPr dirty="0">
              <a:solidFill>
                <a:srgbClr val="CC0000"/>
              </a:solidFill>
            </a:endParaRPr>
          </a:p>
          <a:p>
            <a:pPr marL="0" indent="0" rtl="0">
              <a:spcBef>
                <a:spcPts val="1600"/>
              </a:spcBef>
              <a:buNone/>
            </a:pPr>
            <a:r>
              <a:rPr lang="en-GB" dirty="0">
                <a:solidFill>
                  <a:srgbClr val="CC0000"/>
                </a:solidFill>
              </a:rPr>
              <a:t>Neural tube defect </a:t>
            </a:r>
            <a:endParaRPr dirty="0">
              <a:solidFill>
                <a:srgbClr val="CC0000"/>
              </a:solidFill>
            </a:endParaRPr>
          </a:p>
          <a:p>
            <a:pPr marL="0" indent="0" rtl="0">
              <a:spcBef>
                <a:spcPts val="1600"/>
              </a:spcBef>
              <a:spcAft>
                <a:spcPts val="1600"/>
              </a:spcAft>
              <a:buNone/>
            </a:pPr>
            <a:endParaRPr dirty="0">
              <a:solidFill>
                <a:srgbClr val="CC0000"/>
              </a:solidFill>
            </a:endParaRPr>
          </a:p>
        </p:txBody>
      </p:sp>
      <p:sp>
        <p:nvSpPr>
          <p:cNvPr id="75" name="Google Shape;75;p4"/>
          <p:cNvSpPr txBox="1">
            <a:spLocks noGrp="1"/>
          </p:cNvSpPr>
          <p:nvPr>
            <p:ph type="body" idx="2"/>
          </p:nvPr>
        </p:nvSpPr>
        <p:spPr>
          <a:xfrm>
            <a:off x="4832400" y="2009725"/>
            <a:ext cx="3999900" cy="3416400"/>
          </a:xfrm>
          <a:prstGeom prst="rect">
            <a:avLst/>
          </a:prstGeom>
          <a:noFill/>
          <a:ln>
            <a:noFill/>
          </a:ln>
        </p:spPr>
        <p:txBody>
          <a:bodyPr spcFirstLastPara="1" vert="horz" wrap="square" lIns="91425" tIns="91425" rIns="91425" bIns="91425" rtlCol="1" anchor="t" anchorCtr="0">
            <a:noAutofit/>
          </a:bodyPr>
          <a:lstStyle/>
          <a:p>
            <a:pPr marL="0" indent="0" rtl="0">
              <a:spcAft>
                <a:spcPts val="1600"/>
              </a:spcAft>
              <a:buNone/>
            </a:pPr>
            <a:endParaRPr/>
          </a:p>
        </p:txBody>
      </p:sp>
      <p:pic>
        <p:nvPicPr>
          <p:cNvPr id="76" name="Google Shape;76;p4"/>
          <p:cNvPicPr preferRelativeResize="0"/>
          <p:nvPr/>
        </p:nvPicPr>
        <p:blipFill rotWithShape="1">
          <a:blip r:embed="rId3"/>
          <a:srcRect/>
          <a:stretch>
            <a:fillRect/>
          </a:stretch>
        </p:blipFill>
        <p:spPr>
          <a:xfrm>
            <a:off x="5413376" y="1817676"/>
            <a:ext cx="3418925" cy="3800475"/>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2" name="Google Shape;82;p5"/>
          <p:cNvSpPr txBox="1">
            <a:spLocks noGrp="1"/>
          </p:cNvSpPr>
          <p:nvPr>
            <p:ph type="body" idx="1"/>
          </p:nvPr>
        </p:nvSpPr>
        <p:spPr>
          <a:xfrm>
            <a:off x="323528" y="2492896"/>
            <a:ext cx="7572680" cy="3416400"/>
          </a:xfrm>
          <a:prstGeom prst="rect">
            <a:avLst/>
          </a:prstGeom>
          <a:noFill/>
          <a:ln>
            <a:noFill/>
          </a:ln>
        </p:spPr>
        <p:txBody>
          <a:bodyPr spcFirstLastPara="1" vert="horz" wrap="square" lIns="91425" tIns="91425" rIns="91425" bIns="91425" rtlCol="1" anchor="t" anchorCtr="0">
            <a:noAutofit/>
          </a:bodyPr>
          <a:lstStyle/>
          <a:p>
            <a:pPr marL="0" indent="0" rtl="0">
              <a:buNone/>
            </a:pPr>
            <a:r>
              <a:rPr lang="en-GB" sz="2400" dirty="0"/>
              <a:t>True or false statment and correct the false ?</a:t>
            </a:r>
            <a:endParaRPr sz="2400" dirty="0"/>
          </a:p>
          <a:p>
            <a:pPr marL="0" indent="0" rtl="0">
              <a:spcBef>
                <a:spcPts val="1600"/>
              </a:spcBef>
              <a:buNone/>
            </a:pPr>
            <a:r>
              <a:rPr lang="en-GB" sz="2400" dirty="0"/>
              <a:t>1-Most common brain tumor in children is mets</a:t>
            </a:r>
            <a:endParaRPr sz="2400" dirty="0"/>
          </a:p>
          <a:p>
            <a:pPr marL="0" indent="0" rtl="0">
              <a:spcBef>
                <a:spcPts val="1600"/>
              </a:spcBef>
              <a:buNone/>
            </a:pPr>
            <a:r>
              <a:rPr lang="en-GB" sz="2400" dirty="0"/>
              <a:t>2-Gbm is most common brain tumor in adult</a:t>
            </a:r>
            <a:endParaRPr sz="2400" dirty="0"/>
          </a:p>
          <a:p>
            <a:pPr marL="0" indent="0" rtl="0">
              <a:spcBef>
                <a:spcPts val="1600"/>
              </a:spcBef>
              <a:buNone/>
            </a:pPr>
            <a:r>
              <a:rPr lang="en-GB" sz="2400" dirty="0"/>
              <a:t>3- Gbm is grade 3 in WHO classification</a:t>
            </a:r>
            <a:endParaRPr sz="2400" dirty="0"/>
          </a:p>
          <a:p>
            <a:pPr marL="0" indent="0" rtl="0">
              <a:spcBef>
                <a:spcPts val="1600"/>
              </a:spcBef>
              <a:spcAft>
                <a:spcPts val="1600"/>
              </a:spcAft>
              <a:buNone/>
            </a:pPr>
            <a:r>
              <a:rPr lang="en-GB" sz="2400" dirty="0"/>
              <a:t>4-meningioma is most commom extraaxial brain tumor </a:t>
            </a:r>
            <a:endParaRPr sz="2400" dirty="0"/>
          </a:p>
        </p:txBody>
      </p:sp>
      <p:sp>
        <p:nvSpPr>
          <p:cNvPr id="83" name="Google Shape;83;p5"/>
          <p:cNvSpPr txBox="1">
            <a:spLocks noGrp="1"/>
          </p:cNvSpPr>
          <p:nvPr>
            <p:ph type="body" idx="2"/>
          </p:nvPr>
        </p:nvSpPr>
        <p:spPr>
          <a:xfrm>
            <a:off x="5292080" y="548680"/>
            <a:ext cx="3999900" cy="3416400"/>
          </a:xfrm>
          <a:prstGeom prst="rect">
            <a:avLst/>
          </a:prstGeom>
          <a:noFill/>
          <a:ln>
            <a:noFill/>
          </a:ln>
        </p:spPr>
        <p:txBody>
          <a:bodyPr spcFirstLastPara="1" vert="horz" wrap="square" lIns="91425" tIns="91425" rIns="91425" bIns="91425" rtlCol="1" anchor="t" anchorCtr="0">
            <a:noAutofit/>
          </a:bodyPr>
          <a:lstStyle/>
          <a:p>
            <a:pPr marL="0" indent="0" rtl="0">
              <a:spcAft>
                <a:spcPts val="1600"/>
              </a:spcAft>
              <a:buNone/>
            </a:pPr>
            <a:r>
              <a:rPr lang="en-GB" dirty="0">
                <a:solidFill>
                  <a:srgbClr val="CC0000"/>
                </a:solidFill>
              </a:rPr>
              <a:t>Back to the slide </a:t>
            </a:r>
            <a:endParaRPr dirty="0">
              <a:solidFill>
                <a:srgbClr val="CC0000"/>
              </a:solidFil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6"/>
          <p:cNvSpPr txBox="1">
            <a:spLocks noGrp="1"/>
          </p:cNvSpPr>
          <p:nvPr>
            <p:ph type="body" idx="1"/>
          </p:nvPr>
        </p:nvSpPr>
        <p:spPr>
          <a:xfrm>
            <a:off x="251520" y="692696"/>
            <a:ext cx="8520600" cy="3416400"/>
          </a:xfrm>
          <a:prstGeom prst="rect">
            <a:avLst/>
          </a:prstGeom>
          <a:noFill/>
          <a:ln>
            <a:noFill/>
          </a:ln>
        </p:spPr>
        <p:txBody>
          <a:bodyPr spcFirstLastPara="1" vert="horz" wrap="square" lIns="91425" tIns="91425" rIns="91425" bIns="91425" rtlCol="1" anchor="t" anchorCtr="0">
            <a:noAutofit/>
          </a:bodyPr>
          <a:lstStyle/>
          <a:p>
            <a:pPr marL="0" indent="0" rtl="0">
              <a:buNone/>
            </a:pPr>
            <a:r>
              <a:rPr lang="en-GB" dirty="0"/>
              <a:t>Write the triad of normal pressure hydrocephalus ?</a:t>
            </a:r>
            <a:endParaRPr dirty="0"/>
          </a:p>
          <a:p>
            <a:pPr marL="0" indent="0" rtl="0">
              <a:spcBef>
                <a:spcPts val="1600"/>
              </a:spcBef>
              <a:buNone/>
            </a:pPr>
            <a:r>
              <a:rPr lang="en-GB" dirty="0">
                <a:solidFill>
                  <a:srgbClr val="CC0000"/>
                </a:solidFill>
              </a:rPr>
              <a:t>Incontinence</a:t>
            </a:r>
            <a:endParaRPr dirty="0">
              <a:solidFill>
                <a:srgbClr val="CC0000"/>
              </a:solidFill>
            </a:endParaRPr>
          </a:p>
          <a:p>
            <a:pPr marL="0" indent="0" rtl="0">
              <a:spcBef>
                <a:spcPts val="1600"/>
              </a:spcBef>
              <a:buNone/>
            </a:pPr>
            <a:r>
              <a:rPr lang="en-GB" dirty="0">
                <a:solidFill>
                  <a:srgbClr val="CC0000"/>
                </a:solidFill>
              </a:rPr>
              <a:t>Dementia</a:t>
            </a:r>
            <a:endParaRPr dirty="0">
              <a:solidFill>
                <a:srgbClr val="CC0000"/>
              </a:solidFill>
            </a:endParaRPr>
          </a:p>
          <a:p>
            <a:pPr marL="0" indent="0" rtl="0">
              <a:spcBef>
                <a:spcPts val="1600"/>
              </a:spcBef>
              <a:buNone/>
            </a:pPr>
            <a:r>
              <a:rPr lang="en-GB" dirty="0">
                <a:solidFill>
                  <a:srgbClr val="CC0000"/>
                </a:solidFill>
              </a:rPr>
              <a:t>Ataxia</a:t>
            </a:r>
            <a:endParaRPr dirty="0">
              <a:solidFill>
                <a:srgbClr val="CC0000"/>
              </a:solidFill>
            </a:endParaRPr>
          </a:p>
          <a:p>
            <a:pPr marL="0" indent="0" rtl="0">
              <a:spcBef>
                <a:spcPts val="1600"/>
              </a:spcBef>
              <a:buNone/>
            </a:pPr>
            <a:r>
              <a:rPr lang="en-GB" dirty="0"/>
              <a:t>What is the defenitive treatment ?</a:t>
            </a:r>
            <a:endParaRPr dirty="0"/>
          </a:p>
          <a:p>
            <a:pPr marL="0" indent="0" rtl="0">
              <a:spcBef>
                <a:spcPts val="1600"/>
              </a:spcBef>
              <a:buNone/>
            </a:pPr>
            <a:r>
              <a:rPr lang="en-GB" dirty="0">
                <a:solidFill>
                  <a:srgbClr val="CC0000"/>
                </a:solidFill>
              </a:rPr>
              <a:t>Vp shunt </a:t>
            </a:r>
            <a:endParaRPr dirty="0">
              <a:solidFill>
                <a:srgbClr val="CC0000"/>
              </a:solidFill>
            </a:endParaRPr>
          </a:p>
          <a:p>
            <a:pPr marL="0" indent="0" rtl="0">
              <a:spcBef>
                <a:spcPts val="1600"/>
              </a:spcBef>
              <a:spcAft>
                <a:spcPts val="1600"/>
              </a:spcAft>
              <a:buNone/>
            </a:pPr>
            <a:endParaRPr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1" anchor="t" anchorCtr="0">
            <a:noAutofit/>
          </a:bodyPr>
          <a:lstStyle/>
          <a:p>
            <a:pPr rtl="0"/>
            <a:endParaRPr/>
          </a:p>
        </p:txBody>
      </p:sp>
      <p:sp>
        <p:nvSpPr>
          <p:cNvPr id="95" name="Google Shape;95;p7"/>
          <p:cNvSpPr txBox="1">
            <a:spLocks noGrp="1"/>
          </p:cNvSpPr>
          <p:nvPr>
            <p:ph type="body" idx="1"/>
          </p:nvPr>
        </p:nvSpPr>
        <p:spPr>
          <a:xfrm>
            <a:off x="311700" y="2009725"/>
            <a:ext cx="3999900" cy="3416400"/>
          </a:xfrm>
          <a:prstGeom prst="rect">
            <a:avLst/>
          </a:prstGeom>
          <a:noFill/>
          <a:ln>
            <a:noFill/>
          </a:ln>
        </p:spPr>
        <p:txBody>
          <a:bodyPr spcFirstLastPara="1" vert="horz" wrap="square" lIns="91425" tIns="91425" rIns="91425" bIns="91425" rtlCol="1" anchor="t" anchorCtr="0">
            <a:noAutofit/>
          </a:bodyPr>
          <a:lstStyle/>
          <a:p>
            <a:pPr marL="0" indent="0" rtl="0">
              <a:buNone/>
            </a:pPr>
            <a:r>
              <a:rPr lang="en-GB"/>
              <a:t>What is this sign ?</a:t>
            </a:r>
          </a:p>
          <a:p>
            <a:pPr marL="0" indent="0" rtl="0">
              <a:spcBef>
                <a:spcPts val="1600"/>
              </a:spcBef>
              <a:buNone/>
            </a:pPr>
            <a:r>
              <a:rPr lang="en-GB">
                <a:solidFill>
                  <a:srgbClr val="CC0000"/>
                </a:solidFill>
              </a:rPr>
              <a:t>Hait tuft </a:t>
            </a:r>
            <a:endParaRPr>
              <a:solidFill>
                <a:srgbClr val="CC0000"/>
              </a:solidFill>
            </a:endParaRPr>
          </a:p>
          <a:p>
            <a:pPr marL="0" indent="0" rtl="0">
              <a:spcBef>
                <a:spcPts val="1600"/>
              </a:spcBef>
              <a:buNone/>
            </a:pPr>
            <a:r>
              <a:rPr lang="en-GB"/>
              <a:t>What it’s clinical importance ?</a:t>
            </a:r>
          </a:p>
          <a:p>
            <a:pPr marL="0" indent="0" rtl="0">
              <a:spcBef>
                <a:spcPts val="1600"/>
              </a:spcBef>
              <a:buNone/>
            </a:pPr>
            <a:r>
              <a:rPr lang="en-GB"/>
              <a:t>   </a:t>
            </a:r>
            <a:r>
              <a:rPr lang="en-GB">
                <a:solidFill>
                  <a:srgbClr val="CC0000"/>
                </a:solidFill>
              </a:rPr>
              <a:t>It indicate spina bifida oculta </a:t>
            </a:r>
            <a:endParaRPr>
              <a:solidFill>
                <a:srgbClr val="CC0000"/>
              </a:solidFill>
            </a:endParaRPr>
          </a:p>
          <a:p>
            <a:pPr marL="0" indent="0" rtl="0">
              <a:spcBef>
                <a:spcPts val="1600"/>
              </a:spcBef>
              <a:spcAft>
                <a:spcPts val="1600"/>
              </a:spcAft>
              <a:buNone/>
            </a:pPr>
            <a:r>
              <a:rPr lang="en-GB"/>
              <a:t>Note : not the same picture</a:t>
            </a:r>
          </a:p>
        </p:txBody>
      </p:sp>
      <p:sp>
        <p:nvSpPr>
          <p:cNvPr id="96" name="Google Shape;96;p7"/>
          <p:cNvSpPr txBox="1">
            <a:spLocks noGrp="1"/>
          </p:cNvSpPr>
          <p:nvPr>
            <p:ph type="body" idx="2"/>
          </p:nvPr>
        </p:nvSpPr>
        <p:spPr>
          <a:xfrm>
            <a:off x="4832400" y="2009725"/>
            <a:ext cx="3999900" cy="3416400"/>
          </a:xfrm>
          <a:prstGeom prst="rect">
            <a:avLst/>
          </a:prstGeom>
          <a:noFill/>
          <a:ln>
            <a:noFill/>
          </a:ln>
        </p:spPr>
        <p:txBody>
          <a:bodyPr spcFirstLastPara="1" vert="horz" wrap="square" lIns="91425" tIns="91425" rIns="91425" bIns="91425" rtlCol="1" anchor="t" anchorCtr="0">
            <a:noAutofit/>
          </a:bodyPr>
          <a:lstStyle/>
          <a:p>
            <a:pPr marL="0" indent="0" rtl="0">
              <a:spcAft>
                <a:spcPts val="1600"/>
              </a:spcAft>
              <a:buNone/>
            </a:pPr>
            <a:endParaRPr/>
          </a:p>
        </p:txBody>
      </p:sp>
      <p:pic>
        <p:nvPicPr>
          <p:cNvPr id="97" name="Google Shape;97;p7"/>
          <p:cNvPicPr preferRelativeResize="0"/>
          <p:nvPr/>
        </p:nvPicPr>
        <p:blipFill rotWithShape="1">
          <a:blip r:embed="rId3"/>
          <a:srcRect/>
          <a:stretch>
            <a:fillRect/>
          </a:stretch>
        </p:blipFill>
        <p:spPr>
          <a:xfrm>
            <a:off x="4832400" y="1925801"/>
            <a:ext cx="3999900" cy="3006409"/>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8"/>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1" anchor="t" anchorCtr="0">
            <a:noAutofit/>
          </a:bodyPr>
          <a:lstStyle/>
          <a:p>
            <a:pPr rtl="0"/>
            <a:endParaRPr/>
          </a:p>
        </p:txBody>
      </p:sp>
      <p:sp>
        <p:nvSpPr>
          <p:cNvPr id="103" name="Google Shape;103;p8"/>
          <p:cNvSpPr txBox="1">
            <a:spLocks noGrp="1"/>
          </p:cNvSpPr>
          <p:nvPr>
            <p:ph type="body" idx="1"/>
          </p:nvPr>
        </p:nvSpPr>
        <p:spPr>
          <a:xfrm>
            <a:off x="311700" y="2009725"/>
            <a:ext cx="3999900" cy="3416400"/>
          </a:xfrm>
          <a:prstGeom prst="rect">
            <a:avLst/>
          </a:prstGeom>
          <a:noFill/>
          <a:ln>
            <a:noFill/>
          </a:ln>
        </p:spPr>
        <p:txBody>
          <a:bodyPr spcFirstLastPara="1" vert="horz" wrap="square" lIns="91425" tIns="91425" rIns="91425" bIns="91425" rtlCol="1" anchor="t" anchorCtr="0">
            <a:noAutofit/>
          </a:bodyPr>
          <a:lstStyle/>
          <a:p>
            <a:pPr marL="0" indent="0" rtl="0">
              <a:buNone/>
            </a:pPr>
            <a:r>
              <a:rPr lang="en-GB"/>
              <a:t>What is the anatomical site of the lesion ?</a:t>
            </a:r>
          </a:p>
          <a:p>
            <a:pPr marL="0" indent="0" rtl="0">
              <a:spcBef>
                <a:spcPts val="1600"/>
              </a:spcBef>
              <a:buNone/>
            </a:pPr>
            <a:r>
              <a:rPr lang="en-GB">
                <a:solidFill>
                  <a:srgbClr val="CC0000"/>
                </a:solidFill>
              </a:rPr>
              <a:t>Right cerebellopontine angle </a:t>
            </a:r>
            <a:endParaRPr>
              <a:solidFill>
                <a:srgbClr val="CC0000"/>
              </a:solidFill>
            </a:endParaRPr>
          </a:p>
          <a:p>
            <a:pPr marL="0" indent="0" rtl="0">
              <a:spcBef>
                <a:spcPts val="1600"/>
              </a:spcBef>
              <a:buNone/>
            </a:pPr>
            <a:r>
              <a:rPr lang="en-GB"/>
              <a:t>Write down 3 dd ?</a:t>
            </a:r>
          </a:p>
          <a:p>
            <a:pPr marL="0" indent="0" rtl="0">
              <a:spcBef>
                <a:spcPts val="1600"/>
              </a:spcBef>
              <a:buNone/>
            </a:pPr>
            <a:r>
              <a:rPr lang="en-GB"/>
              <a:t>D</a:t>
            </a:r>
            <a:r>
              <a:rPr lang="en-GB">
                <a:solidFill>
                  <a:srgbClr val="CC0000"/>
                </a:solidFill>
              </a:rPr>
              <a:t>dermoid cyst </a:t>
            </a:r>
            <a:endParaRPr>
              <a:solidFill>
                <a:srgbClr val="CC0000"/>
              </a:solidFill>
            </a:endParaRPr>
          </a:p>
          <a:p>
            <a:pPr marL="0" indent="0" rtl="0">
              <a:spcBef>
                <a:spcPts val="1600"/>
              </a:spcBef>
              <a:buNone/>
            </a:pPr>
            <a:r>
              <a:rPr lang="en-GB">
                <a:solidFill>
                  <a:srgbClr val="CC0000"/>
                </a:solidFill>
              </a:rPr>
              <a:t>Epidermoid cyst </a:t>
            </a:r>
            <a:endParaRPr>
              <a:solidFill>
                <a:srgbClr val="CC0000"/>
              </a:solidFill>
            </a:endParaRPr>
          </a:p>
          <a:p>
            <a:pPr marL="0" indent="0" rtl="0">
              <a:spcBef>
                <a:spcPts val="1600"/>
              </a:spcBef>
              <a:spcAft>
                <a:spcPts val="1600"/>
              </a:spcAft>
              <a:buNone/>
            </a:pPr>
            <a:r>
              <a:rPr lang="en-GB">
                <a:solidFill>
                  <a:srgbClr val="CC0000"/>
                </a:solidFill>
              </a:rPr>
              <a:t>Shwannoma </a:t>
            </a:r>
            <a:endParaRPr>
              <a:solidFill>
                <a:srgbClr val="CC0000"/>
              </a:solidFill>
            </a:endParaRPr>
          </a:p>
        </p:txBody>
      </p:sp>
      <p:sp>
        <p:nvSpPr>
          <p:cNvPr id="104" name="Google Shape;104;p8"/>
          <p:cNvSpPr txBox="1">
            <a:spLocks noGrp="1"/>
          </p:cNvSpPr>
          <p:nvPr>
            <p:ph type="body" idx="2"/>
          </p:nvPr>
        </p:nvSpPr>
        <p:spPr>
          <a:xfrm>
            <a:off x="4832400" y="2009725"/>
            <a:ext cx="3999900" cy="3416400"/>
          </a:xfrm>
          <a:prstGeom prst="rect">
            <a:avLst/>
          </a:prstGeom>
          <a:noFill/>
          <a:ln>
            <a:noFill/>
          </a:ln>
        </p:spPr>
        <p:txBody>
          <a:bodyPr spcFirstLastPara="1" vert="horz" wrap="square" lIns="91425" tIns="91425" rIns="91425" bIns="91425" rtlCol="1" anchor="t" anchorCtr="0">
            <a:noAutofit/>
          </a:bodyPr>
          <a:lstStyle/>
          <a:p>
            <a:pPr marL="0" indent="0" rtl="0">
              <a:spcAft>
                <a:spcPts val="1600"/>
              </a:spcAft>
              <a:buNone/>
            </a:pPr>
            <a:endParaRPr/>
          </a:p>
        </p:txBody>
      </p:sp>
      <p:pic>
        <p:nvPicPr>
          <p:cNvPr id="105" name="Google Shape;105;p8"/>
          <p:cNvPicPr preferRelativeResize="0"/>
          <p:nvPr/>
        </p:nvPicPr>
        <p:blipFill rotWithShape="1">
          <a:blip r:embed="rId3"/>
          <a:srcRect/>
          <a:stretch>
            <a:fillRect/>
          </a:stretch>
        </p:blipFill>
        <p:spPr>
          <a:xfrm>
            <a:off x="4774950" y="1460500"/>
            <a:ext cx="4114800" cy="4514850"/>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9"/>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1" anchor="t" anchorCtr="0">
            <a:noAutofit/>
          </a:bodyPr>
          <a:lstStyle/>
          <a:p>
            <a:pPr rtl="0"/>
            <a:endParaRPr/>
          </a:p>
        </p:txBody>
      </p:sp>
      <p:sp>
        <p:nvSpPr>
          <p:cNvPr id="111" name="Google Shape;111;p9"/>
          <p:cNvSpPr txBox="1">
            <a:spLocks noGrp="1"/>
          </p:cNvSpPr>
          <p:nvPr>
            <p:ph type="body" idx="1"/>
          </p:nvPr>
        </p:nvSpPr>
        <p:spPr>
          <a:xfrm>
            <a:off x="311700" y="2009725"/>
            <a:ext cx="3999900" cy="3416400"/>
          </a:xfrm>
          <a:prstGeom prst="rect">
            <a:avLst/>
          </a:prstGeom>
          <a:noFill/>
          <a:ln>
            <a:noFill/>
          </a:ln>
        </p:spPr>
        <p:txBody>
          <a:bodyPr spcFirstLastPara="1" vert="horz" wrap="square" lIns="91425" tIns="91425" rIns="91425" bIns="91425" rtlCol="1" anchor="t" anchorCtr="0">
            <a:noAutofit/>
          </a:bodyPr>
          <a:lstStyle/>
          <a:p>
            <a:pPr marL="0" indent="0" rtl="0">
              <a:buNone/>
            </a:pPr>
            <a:r>
              <a:rPr lang="en-GB" sz="1800" dirty="0"/>
              <a:t>What is the site of prolapse ?</a:t>
            </a:r>
            <a:endParaRPr sz="1800" dirty="0"/>
          </a:p>
          <a:p>
            <a:pPr marL="0" indent="0" rtl="0">
              <a:spcBef>
                <a:spcPts val="1600"/>
              </a:spcBef>
              <a:buNone/>
            </a:pPr>
            <a:r>
              <a:rPr lang="en-GB" sz="1800" dirty="0">
                <a:solidFill>
                  <a:srgbClr val="FF0000"/>
                </a:solidFill>
              </a:rPr>
              <a:t>(L5-s1)</a:t>
            </a:r>
            <a:endParaRPr sz="1800" dirty="0">
              <a:solidFill>
                <a:srgbClr val="FF0000"/>
              </a:solidFill>
            </a:endParaRPr>
          </a:p>
          <a:p>
            <a:pPr marL="0" indent="0" rtl="0">
              <a:spcBef>
                <a:spcPts val="1600"/>
              </a:spcBef>
              <a:buNone/>
            </a:pPr>
            <a:r>
              <a:rPr lang="en-GB" sz="1800" dirty="0"/>
              <a:t>Not the same picture </a:t>
            </a:r>
            <a:endParaRPr sz="1800" dirty="0"/>
          </a:p>
          <a:p>
            <a:pPr marL="0" indent="0" rtl="0">
              <a:spcBef>
                <a:spcPts val="1600"/>
              </a:spcBef>
              <a:spcAft>
                <a:spcPts val="1600"/>
              </a:spcAft>
              <a:buNone/>
            </a:pPr>
            <a:r>
              <a:rPr lang="en-GB" sz="1800" dirty="0"/>
              <a:t>Is it will cause hyperreflexia in knee jerk ? Why? </a:t>
            </a:r>
            <a:endParaRPr sz="1800" dirty="0"/>
          </a:p>
        </p:txBody>
      </p:sp>
      <p:sp>
        <p:nvSpPr>
          <p:cNvPr id="112" name="Google Shape;112;p9"/>
          <p:cNvSpPr txBox="1">
            <a:spLocks noGrp="1"/>
          </p:cNvSpPr>
          <p:nvPr>
            <p:ph type="body" idx="2"/>
          </p:nvPr>
        </p:nvSpPr>
        <p:spPr>
          <a:xfrm>
            <a:off x="4832400" y="2009725"/>
            <a:ext cx="3999900" cy="3416400"/>
          </a:xfrm>
          <a:prstGeom prst="rect">
            <a:avLst/>
          </a:prstGeom>
          <a:noFill/>
          <a:ln>
            <a:noFill/>
          </a:ln>
        </p:spPr>
        <p:txBody>
          <a:bodyPr spcFirstLastPara="1" vert="horz" wrap="square" lIns="91425" tIns="91425" rIns="91425" bIns="91425" rtlCol="1" anchor="t" anchorCtr="0">
            <a:noAutofit/>
          </a:bodyPr>
          <a:lstStyle/>
          <a:p>
            <a:pPr marL="0" indent="0" rtl="0">
              <a:spcAft>
                <a:spcPts val="1600"/>
              </a:spcAft>
              <a:buNone/>
            </a:pPr>
            <a:endParaRPr/>
          </a:p>
        </p:txBody>
      </p:sp>
      <p:pic>
        <p:nvPicPr>
          <p:cNvPr id="113" name="Google Shape;113;p9"/>
          <p:cNvPicPr preferRelativeResize="0"/>
          <p:nvPr/>
        </p:nvPicPr>
        <p:blipFill rotWithShape="1">
          <a:blip r:embed="rId3"/>
          <a:srcRect/>
          <a:stretch>
            <a:fillRect/>
          </a:stretch>
        </p:blipFill>
        <p:spPr>
          <a:xfrm>
            <a:off x="4832399" y="1386789"/>
            <a:ext cx="3999900" cy="46622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tretch>
            <a:fillRect/>
          </a:stretch>
        </p:blipFill>
        <p:spPr>
          <a:xfrm>
            <a:off x="195129" y="993860"/>
            <a:ext cx="2872486" cy="2954557"/>
          </a:xfrm>
          <a:prstGeom prst="rect">
            <a:avLst/>
          </a:prstGeom>
        </p:spPr>
      </p:pic>
      <p:pic>
        <p:nvPicPr>
          <p:cNvPr id="7" name="Picture 7"/>
          <p:cNvPicPr>
            <a:picLocks noChangeAspect="1"/>
          </p:cNvPicPr>
          <p:nvPr/>
        </p:nvPicPr>
        <p:blipFill>
          <a:blip r:embed="rId3"/>
          <a:stretch>
            <a:fillRect/>
          </a:stretch>
        </p:blipFill>
        <p:spPr>
          <a:xfrm>
            <a:off x="3006640" y="990376"/>
            <a:ext cx="2603081" cy="2953700"/>
          </a:xfrm>
          <a:prstGeom prst="rect">
            <a:avLst/>
          </a:prstGeom>
        </p:spPr>
      </p:pic>
      <p:pic>
        <p:nvPicPr>
          <p:cNvPr id="8" name="Picture 8"/>
          <p:cNvPicPr>
            <a:picLocks noChangeAspect="1"/>
          </p:cNvPicPr>
          <p:nvPr/>
        </p:nvPicPr>
        <p:blipFill>
          <a:blip r:embed="rId4"/>
          <a:stretch>
            <a:fillRect/>
          </a:stretch>
        </p:blipFill>
        <p:spPr>
          <a:xfrm>
            <a:off x="5548746" y="992089"/>
            <a:ext cx="2435140" cy="2951987"/>
          </a:xfrm>
          <a:prstGeom prst="rect">
            <a:avLst/>
          </a:prstGeom>
        </p:spPr>
      </p:pic>
      <p:sp>
        <p:nvSpPr>
          <p:cNvPr id="3" name="Rectangle 2"/>
          <p:cNvSpPr/>
          <p:nvPr/>
        </p:nvSpPr>
        <p:spPr>
          <a:xfrm>
            <a:off x="523213" y="4250493"/>
            <a:ext cx="7359040" cy="2367443"/>
          </a:xfrm>
          <a:prstGeom prst="rect">
            <a:avLst/>
          </a:prstGeom>
        </p:spPr>
        <p:txBody>
          <a:bodyPr wrap="square">
            <a:spAutoFit/>
          </a:bodyPr>
          <a:lstStyle/>
          <a:p>
            <a:endParaRPr lang="en-US" sz="924" dirty="0"/>
          </a:p>
          <a:p>
            <a:pPr algn="l"/>
            <a:r>
              <a:rPr lang="en-US" sz="2310" dirty="0">
                <a:solidFill>
                  <a:srgbClr val="252525"/>
                </a:solidFill>
              </a:rPr>
              <a:t>1. Spot diagnosis and why? </a:t>
            </a:r>
            <a:r>
              <a:rPr lang="en-US" sz="2310" dirty="0">
                <a:solidFill>
                  <a:srgbClr val="00B050"/>
                </a:solidFill>
              </a:rPr>
              <a:t>Meningioma</a:t>
            </a:r>
          </a:p>
          <a:p>
            <a:pPr algn="l"/>
            <a:r>
              <a:rPr lang="en-US" sz="2310" dirty="0">
                <a:solidFill>
                  <a:srgbClr val="252525"/>
                </a:solidFill>
              </a:rPr>
              <a:t>2. Imaging modality for A,B,C </a:t>
            </a:r>
          </a:p>
          <a:p>
            <a:pPr algn="l"/>
            <a:r>
              <a:rPr lang="en-US" sz="2310" dirty="0">
                <a:solidFill>
                  <a:srgbClr val="252525"/>
                </a:solidFill>
              </a:rPr>
              <a:t>3. Finding in image C? </a:t>
            </a:r>
            <a:r>
              <a:rPr lang="en-US" sz="2310" dirty="0">
                <a:solidFill>
                  <a:srgbClr val="00B050"/>
                </a:solidFill>
              </a:rPr>
              <a:t>There is a homogenous, well circumscribed, extra axial mass</a:t>
            </a:r>
          </a:p>
          <a:p>
            <a:pPr algn="l"/>
            <a:r>
              <a:rPr lang="en-US" sz="2310" dirty="0">
                <a:solidFill>
                  <a:srgbClr val="252525"/>
                </a:solidFill>
              </a:rPr>
              <a:t>4. Treatment options  </a:t>
            </a:r>
            <a:r>
              <a:rPr lang="en-US" sz="2310" dirty="0">
                <a:solidFill>
                  <a:srgbClr val="00B050"/>
                </a:solidFill>
              </a:rPr>
              <a:t>Observations or surgical resection</a:t>
            </a:r>
          </a:p>
          <a:p>
            <a:pPr algn="l"/>
            <a:r>
              <a:rPr lang="en-US" sz="2310" dirty="0">
                <a:solidFill>
                  <a:srgbClr val="252525"/>
                </a:solidFill>
              </a:rPr>
              <a:t>5. Stage according to WHO classification? </a:t>
            </a:r>
            <a:r>
              <a:rPr lang="en-US" sz="2310" dirty="0">
                <a:solidFill>
                  <a:srgbClr val="00B050"/>
                </a:solidFill>
              </a:rPr>
              <a:t>Grade </a:t>
            </a:r>
            <a:r>
              <a:rPr lang="en-GB" sz="2310" dirty="0">
                <a:solidFill>
                  <a:srgbClr val="00B050"/>
                </a:solidFill>
              </a:rPr>
              <a:t>1</a:t>
            </a:r>
            <a:endParaRPr lang="en-US" sz="2310" dirty="0">
              <a:solidFill>
                <a:srgbClr val="00B050"/>
              </a:solidFill>
            </a:endParaRPr>
          </a:p>
        </p:txBody>
      </p:sp>
      <p:sp>
        <p:nvSpPr>
          <p:cNvPr id="4" name="TextBox 3"/>
          <p:cNvSpPr txBox="1"/>
          <p:nvPr/>
        </p:nvSpPr>
        <p:spPr>
          <a:xfrm>
            <a:off x="409160" y="407079"/>
            <a:ext cx="651140" cy="566309"/>
          </a:xfrm>
          <a:prstGeom prst="rect">
            <a:avLst/>
          </a:prstGeom>
          <a:noFill/>
        </p:spPr>
        <p:txBody>
          <a:bodyPr wrap="none" rtlCol="0">
            <a:spAutoFit/>
          </a:bodyPr>
          <a:lstStyle/>
          <a:p>
            <a:r>
              <a:rPr lang="en-US" sz="3080" dirty="0"/>
              <a:t>Q2</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1" anchor="t" anchorCtr="0">
            <a:noAutofit/>
          </a:bodyPr>
          <a:lstStyle/>
          <a:p>
            <a:pPr rtl="0"/>
            <a:endParaRPr/>
          </a:p>
        </p:txBody>
      </p:sp>
      <p:sp>
        <p:nvSpPr>
          <p:cNvPr id="119" name="Google Shape;119;p10"/>
          <p:cNvSpPr txBox="1">
            <a:spLocks noGrp="1"/>
          </p:cNvSpPr>
          <p:nvPr>
            <p:ph type="body" idx="1"/>
          </p:nvPr>
        </p:nvSpPr>
        <p:spPr>
          <a:xfrm>
            <a:off x="311700" y="2009725"/>
            <a:ext cx="3999900" cy="3416400"/>
          </a:xfrm>
          <a:prstGeom prst="rect">
            <a:avLst/>
          </a:prstGeom>
          <a:noFill/>
          <a:ln>
            <a:noFill/>
          </a:ln>
        </p:spPr>
        <p:txBody>
          <a:bodyPr spcFirstLastPara="1" vert="horz" wrap="square" lIns="91425" tIns="91425" rIns="91425" bIns="91425" rtlCol="1" anchor="t" anchorCtr="0">
            <a:noAutofit/>
          </a:bodyPr>
          <a:lstStyle/>
          <a:p>
            <a:pPr marL="0" indent="0" rtl="0">
              <a:buNone/>
            </a:pPr>
            <a:r>
              <a:rPr lang="en-GB"/>
              <a:t>What is the classification of the tumor ?</a:t>
            </a:r>
          </a:p>
          <a:p>
            <a:pPr marL="0" indent="0" rtl="0">
              <a:spcBef>
                <a:spcPts val="1600"/>
              </a:spcBef>
              <a:buNone/>
            </a:pPr>
            <a:r>
              <a:rPr lang="en-GB">
                <a:solidFill>
                  <a:srgbClr val="CC0000"/>
                </a:solidFill>
              </a:rPr>
              <a:t>Intradural intramedulary </a:t>
            </a:r>
            <a:endParaRPr>
              <a:solidFill>
                <a:srgbClr val="CC0000"/>
              </a:solidFill>
            </a:endParaRPr>
          </a:p>
          <a:p>
            <a:pPr marL="0" indent="0" rtl="0">
              <a:spcBef>
                <a:spcPts val="1600"/>
              </a:spcBef>
              <a:buNone/>
            </a:pPr>
            <a:r>
              <a:rPr lang="en-GB"/>
              <a:t>Write down two Dd </a:t>
            </a:r>
          </a:p>
          <a:p>
            <a:pPr marL="0" indent="0" rtl="0">
              <a:spcBef>
                <a:spcPts val="1600"/>
              </a:spcBef>
              <a:buNone/>
            </a:pPr>
            <a:r>
              <a:rPr lang="en-GB"/>
              <a:t> </a:t>
            </a:r>
            <a:r>
              <a:rPr lang="en-GB">
                <a:solidFill>
                  <a:srgbClr val="CC0000"/>
                </a:solidFill>
              </a:rPr>
              <a:t>Ependymoma </a:t>
            </a:r>
            <a:endParaRPr>
              <a:solidFill>
                <a:srgbClr val="CC0000"/>
              </a:solidFill>
            </a:endParaRPr>
          </a:p>
          <a:p>
            <a:pPr marL="0" indent="0" rtl="0">
              <a:spcBef>
                <a:spcPts val="1600"/>
              </a:spcBef>
              <a:buNone/>
            </a:pPr>
            <a:r>
              <a:rPr lang="en-GB">
                <a:solidFill>
                  <a:srgbClr val="CC0000"/>
                </a:solidFill>
              </a:rPr>
              <a:t>Astrocytoma </a:t>
            </a:r>
            <a:endParaRPr>
              <a:solidFill>
                <a:srgbClr val="CC0000"/>
              </a:solidFill>
            </a:endParaRPr>
          </a:p>
          <a:p>
            <a:pPr marL="0" indent="0" rtl="0">
              <a:spcBef>
                <a:spcPts val="1600"/>
              </a:spcBef>
              <a:spcAft>
                <a:spcPts val="1600"/>
              </a:spcAft>
              <a:buNone/>
            </a:pPr>
            <a:endParaRPr>
              <a:solidFill>
                <a:srgbClr val="CC0000"/>
              </a:solidFill>
            </a:endParaRPr>
          </a:p>
        </p:txBody>
      </p:sp>
      <p:sp>
        <p:nvSpPr>
          <p:cNvPr id="120" name="Google Shape;120;p10"/>
          <p:cNvSpPr txBox="1">
            <a:spLocks noGrp="1"/>
          </p:cNvSpPr>
          <p:nvPr>
            <p:ph type="body" idx="2"/>
          </p:nvPr>
        </p:nvSpPr>
        <p:spPr>
          <a:xfrm>
            <a:off x="4832400" y="2009725"/>
            <a:ext cx="3999900" cy="3416400"/>
          </a:xfrm>
          <a:prstGeom prst="rect">
            <a:avLst/>
          </a:prstGeom>
          <a:noFill/>
          <a:ln>
            <a:noFill/>
          </a:ln>
        </p:spPr>
        <p:txBody>
          <a:bodyPr spcFirstLastPara="1" vert="horz" wrap="square" lIns="91425" tIns="91425" rIns="91425" bIns="91425" rtlCol="1" anchor="t" anchorCtr="0">
            <a:noAutofit/>
          </a:bodyPr>
          <a:lstStyle/>
          <a:p>
            <a:pPr marL="0" indent="0" rtl="0">
              <a:spcAft>
                <a:spcPts val="1600"/>
              </a:spcAft>
              <a:buNone/>
            </a:pPr>
            <a:endParaRPr/>
          </a:p>
        </p:txBody>
      </p:sp>
      <p:pic>
        <p:nvPicPr>
          <p:cNvPr id="121" name="Google Shape;121;p10"/>
          <p:cNvPicPr preferRelativeResize="0"/>
          <p:nvPr/>
        </p:nvPicPr>
        <p:blipFill rotWithShape="1">
          <a:blip r:embed="rId3"/>
          <a:srcRect/>
          <a:stretch>
            <a:fillRect/>
          </a:stretch>
        </p:blipFill>
        <p:spPr>
          <a:xfrm>
            <a:off x="5395294" y="857250"/>
            <a:ext cx="3437012" cy="5143500"/>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1"/>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1" anchor="t" anchorCtr="0">
            <a:noAutofit/>
          </a:bodyPr>
          <a:lstStyle/>
          <a:p>
            <a:pPr rtl="0"/>
            <a:endParaRPr/>
          </a:p>
        </p:txBody>
      </p:sp>
      <p:sp>
        <p:nvSpPr>
          <p:cNvPr id="127" name="Google Shape;127;p11"/>
          <p:cNvSpPr txBox="1">
            <a:spLocks noGrp="1"/>
          </p:cNvSpPr>
          <p:nvPr>
            <p:ph type="body" idx="1"/>
          </p:nvPr>
        </p:nvSpPr>
        <p:spPr>
          <a:xfrm>
            <a:off x="311700" y="2009725"/>
            <a:ext cx="3999900" cy="3416400"/>
          </a:xfrm>
          <a:prstGeom prst="rect">
            <a:avLst/>
          </a:prstGeom>
          <a:noFill/>
          <a:ln>
            <a:noFill/>
          </a:ln>
        </p:spPr>
        <p:txBody>
          <a:bodyPr spcFirstLastPara="1" vert="horz" wrap="square" lIns="91425" tIns="91425" rIns="91425" bIns="91425" rtlCol="1" anchor="t" anchorCtr="0">
            <a:noAutofit/>
          </a:bodyPr>
          <a:lstStyle/>
          <a:p>
            <a:pPr marL="0" indent="0" rtl="0">
              <a:buNone/>
            </a:pPr>
            <a:r>
              <a:rPr lang="en-GB"/>
              <a:t>This patient complai from upper limb weakness and sensory loss ,</a:t>
            </a:r>
          </a:p>
          <a:p>
            <a:pPr marL="0" indent="0" rtl="0">
              <a:spcBef>
                <a:spcPts val="1600"/>
              </a:spcBef>
              <a:buNone/>
            </a:pPr>
            <a:r>
              <a:rPr lang="en-GB"/>
              <a:t>What is this syndrome ?</a:t>
            </a:r>
          </a:p>
          <a:p>
            <a:pPr marL="0" indent="0" rtl="0">
              <a:spcBef>
                <a:spcPts val="1600"/>
              </a:spcBef>
              <a:spcAft>
                <a:spcPts val="1600"/>
              </a:spcAft>
              <a:buNone/>
            </a:pPr>
            <a:r>
              <a:rPr lang="en-GB">
                <a:solidFill>
                  <a:srgbClr val="CC0000"/>
                </a:solidFill>
              </a:rPr>
              <a:t>Central cord syndrome </a:t>
            </a:r>
            <a:endParaRPr>
              <a:solidFill>
                <a:srgbClr val="CC0000"/>
              </a:solidFill>
            </a:endParaRPr>
          </a:p>
        </p:txBody>
      </p:sp>
      <p:sp>
        <p:nvSpPr>
          <p:cNvPr id="128" name="Google Shape;128;p11"/>
          <p:cNvSpPr txBox="1">
            <a:spLocks noGrp="1"/>
          </p:cNvSpPr>
          <p:nvPr>
            <p:ph type="body" idx="2"/>
          </p:nvPr>
        </p:nvSpPr>
        <p:spPr>
          <a:xfrm>
            <a:off x="4832400" y="2009725"/>
            <a:ext cx="3999900" cy="3416400"/>
          </a:xfrm>
          <a:prstGeom prst="rect">
            <a:avLst/>
          </a:prstGeom>
          <a:noFill/>
          <a:ln>
            <a:noFill/>
          </a:ln>
        </p:spPr>
        <p:txBody>
          <a:bodyPr spcFirstLastPara="1" vert="horz" wrap="square" lIns="91425" tIns="91425" rIns="91425" bIns="91425" rtlCol="1" anchor="t" anchorCtr="0">
            <a:noAutofit/>
          </a:bodyPr>
          <a:lstStyle/>
          <a:p>
            <a:pPr marL="0" indent="0" rtl="0">
              <a:spcAft>
                <a:spcPts val="1600"/>
              </a:spcAft>
              <a:buNone/>
            </a:pPr>
            <a:endParaRPr/>
          </a:p>
        </p:txBody>
      </p:sp>
      <p:pic>
        <p:nvPicPr>
          <p:cNvPr id="129" name="Google Shape;129;p11"/>
          <p:cNvPicPr preferRelativeResize="0"/>
          <p:nvPr/>
        </p:nvPicPr>
        <p:blipFill rotWithShape="1">
          <a:blip r:embed="rId3"/>
          <a:srcRect/>
          <a:stretch>
            <a:fillRect/>
          </a:stretch>
        </p:blipFill>
        <p:spPr>
          <a:xfrm>
            <a:off x="5713151" y="2000250"/>
            <a:ext cx="2238375" cy="2857500"/>
          </a:xfrm>
          <a:prstGeom prst="rect">
            <a:avLst/>
          </a:prstGeom>
          <a:noFill/>
          <a:ln>
            <a:noFill/>
          </a:ln>
        </p:spPr>
      </p:pic>
      <p:pic>
        <p:nvPicPr>
          <p:cNvPr id="2" name="Picture 1"/>
          <p:cNvPicPr>
            <a:picLocks noChangeAspect="1"/>
          </p:cNvPicPr>
          <p:nvPr/>
        </p:nvPicPr>
        <p:blipFill rotWithShape="1">
          <a:blip r:embed="rId4"/>
          <a:srcRect t="35303" r="62598" b="35302"/>
          <a:stretch>
            <a:fillRect/>
          </a:stretch>
        </p:blipFill>
        <p:spPr>
          <a:xfrm>
            <a:off x="7020272" y="5849887"/>
            <a:ext cx="1710255" cy="1008113"/>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Group 5 ( </a:t>
            </a:r>
            <a:r>
              <a:rPr lang="en-US" sz="5400" dirty="0" err="1"/>
              <a:t>a+b</a:t>
            </a:r>
            <a:r>
              <a:rPr lang="en-US" sz="5400" dirty="0"/>
              <a:t>) </a:t>
            </a:r>
          </a:p>
        </p:txBody>
      </p:sp>
      <p:sp>
        <p:nvSpPr>
          <p:cNvPr id="3" name="Subtitle 2"/>
          <p:cNvSpPr>
            <a:spLocks noGrp="1"/>
          </p:cNvSpPr>
          <p:nvPr>
            <p:ph type="subTitle" idx="1"/>
          </p:nvPr>
        </p:nvSpPr>
        <p:spPr/>
        <p:txBody>
          <a:bodyPr/>
          <a:lstStyle/>
          <a:p>
            <a:r>
              <a:rPr lang="en-US" sz="2400" b="1" dirty="0"/>
              <a:t>Prepared by : </a:t>
            </a:r>
            <a:r>
              <a:rPr lang="en-US" sz="2400" b="1" dirty="0" err="1"/>
              <a:t>heba</a:t>
            </a:r>
            <a:r>
              <a:rPr lang="en-US" sz="2400" b="1" dirty="0"/>
              <a:t> </a:t>
            </a:r>
            <a:r>
              <a:rPr lang="en-US" sz="2400" b="1" dirty="0" err="1"/>
              <a:t>mohammad</a:t>
            </a:r>
            <a:r>
              <a:rPr lang="en-US" sz="2400" b="1" dirty="0"/>
              <a:t> </a:t>
            </a:r>
          </a:p>
          <a:p>
            <a:r>
              <a:rPr lang="en-US" sz="2400" b="1" dirty="0" err="1"/>
              <a:t>Randa</a:t>
            </a:r>
            <a:r>
              <a:rPr lang="en-US" sz="2400" b="1" dirty="0"/>
              <a:t> Hussain</a:t>
            </a:r>
            <a:endParaRPr lang="ar-JO" sz="2400" b="1" dirty="0"/>
          </a:p>
          <a:p>
            <a:r>
              <a:rPr lang="ar-JO" dirty="0"/>
              <a:t>الامتحان كامل من أسئلة المجموعات السابقة الا 3 أسئلة </a:t>
            </a:r>
            <a:r>
              <a:rPr lang="en-US" dirty="0"/>
              <a:t>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 </a:t>
            </a:r>
          </a:p>
        </p:txBody>
      </p:sp>
      <p:sp>
        <p:nvSpPr>
          <p:cNvPr id="3" name="Content Placeholder 2"/>
          <p:cNvSpPr>
            <a:spLocks noGrp="1"/>
          </p:cNvSpPr>
          <p:nvPr>
            <p:ph idx="1"/>
          </p:nvPr>
        </p:nvSpPr>
        <p:spPr>
          <a:xfrm>
            <a:off x="251520" y="3140968"/>
            <a:ext cx="8229600" cy="4525963"/>
          </a:xfrm>
        </p:spPr>
        <p:txBody>
          <a:bodyPr>
            <a:normAutofit fontScale="92500" lnSpcReduction="10000"/>
          </a:bodyPr>
          <a:lstStyle/>
          <a:p>
            <a:pPr algn="l" rtl="0"/>
            <a:r>
              <a:rPr lang="en-US" dirty="0"/>
              <a:t>1- what is the phenytoin?</a:t>
            </a:r>
          </a:p>
          <a:p>
            <a:pPr marL="0" indent="0" algn="l" rtl="0">
              <a:buNone/>
            </a:pPr>
            <a:r>
              <a:rPr lang="en-US" dirty="0">
                <a:solidFill>
                  <a:srgbClr val="00B050"/>
                </a:solidFill>
              </a:rPr>
              <a:t>Antiepileptic or Anticonvulsant drug </a:t>
            </a:r>
          </a:p>
          <a:p>
            <a:pPr algn="l" rtl="0"/>
            <a:r>
              <a:rPr lang="en-US" dirty="0"/>
              <a:t>2- mention two sides effects of this drug related </a:t>
            </a:r>
            <a:r>
              <a:rPr lang="ar-JO" dirty="0"/>
              <a:t>ونركز ع هالجملة) </a:t>
            </a:r>
            <a:r>
              <a:rPr lang="en-US" dirty="0"/>
              <a:t>to neurosurgery) ?</a:t>
            </a:r>
          </a:p>
          <a:p>
            <a:pPr marL="0" indent="0" algn="l" rtl="0">
              <a:buNone/>
            </a:pPr>
            <a:r>
              <a:rPr lang="en-US" dirty="0">
                <a:solidFill>
                  <a:srgbClr val="00B050"/>
                </a:solidFill>
              </a:rPr>
              <a:t>       A- in pregnancy can cause neural tube defect </a:t>
            </a:r>
          </a:p>
          <a:p>
            <a:pPr marL="0" indent="0" algn="l" rtl="0">
              <a:buNone/>
            </a:pPr>
            <a:r>
              <a:rPr lang="en-US" dirty="0">
                <a:solidFill>
                  <a:srgbClr val="00B050"/>
                </a:solidFill>
              </a:rPr>
              <a:t>       B- VB12 deficiency that lead to disc prolapse</a:t>
            </a:r>
          </a:p>
          <a:p>
            <a:pPr marL="0" indent="0">
              <a:buNone/>
            </a:pPr>
            <a:br>
              <a:rPr lang="en-US" dirty="0"/>
            </a:br>
            <a:br>
              <a:rPr lang="en-US" dirty="0"/>
            </a:br>
            <a:endParaRPr lang="en-US" dirty="0"/>
          </a:p>
        </p:txBody>
      </p:sp>
      <p:pic>
        <p:nvPicPr>
          <p:cNvPr id="4" name="Picture 3"/>
          <p:cNvPicPr>
            <a:picLocks noChangeAspect="1"/>
          </p:cNvPicPr>
          <p:nvPr/>
        </p:nvPicPr>
        <p:blipFill>
          <a:blip r:embed="rId2"/>
          <a:stretch>
            <a:fillRect/>
          </a:stretch>
        </p:blipFill>
        <p:spPr>
          <a:xfrm>
            <a:off x="5580112" y="0"/>
            <a:ext cx="3372280" cy="3600909"/>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 </a:t>
            </a:r>
          </a:p>
        </p:txBody>
      </p:sp>
      <p:sp>
        <p:nvSpPr>
          <p:cNvPr id="3" name="Content Placeholder 2"/>
          <p:cNvSpPr>
            <a:spLocks noGrp="1"/>
          </p:cNvSpPr>
          <p:nvPr>
            <p:ph idx="1"/>
          </p:nvPr>
        </p:nvSpPr>
        <p:spPr/>
        <p:txBody>
          <a:bodyPr>
            <a:normAutofit fontScale="92500" lnSpcReduction="10000"/>
          </a:bodyPr>
          <a:lstStyle/>
          <a:p>
            <a:pPr marL="0" indent="0" algn="l" rtl="0">
              <a:buNone/>
            </a:pPr>
            <a:r>
              <a:rPr lang="en-US" dirty="0"/>
              <a:t>Fill the gap </a:t>
            </a:r>
          </a:p>
          <a:p>
            <a:pPr marL="0" indent="0" algn="l" rtl="0">
              <a:buNone/>
            </a:pPr>
            <a:r>
              <a:rPr lang="ar-JO" dirty="0"/>
              <a:t> 1- </a:t>
            </a:r>
            <a:r>
              <a:rPr lang="en-US" dirty="0"/>
              <a:t>the vessel affected in epidural hematoma is:</a:t>
            </a:r>
          </a:p>
          <a:p>
            <a:pPr marL="0" indent="0" algn="l" rtl="0">
              <a:buNone/>
            </a:pPr>
            <a:r>
              <a:rPr lang="en-US" b="1" dirty="0"/>
              <a:t>           </a:t>
            </a:r>
            <a:r>
              <a:rPr lang="ar-JO" b="1" dirty="0"/>
              <a:t> </a:t>
            </a:r>
            <a:r>
              <a:rPr lang="en-US" b="1" dirty="0">
                <a:solidFill>
                  <a:srgbClr val="00B050"/>
                </a:solidFill>
              </a:rPr>
              <a:t>middle meningeal artery </a:t>
            </a:r>
          </a:p>
          <a:p>
            <a:pPr marL="0" indent="0" algn="l" rtl="0">
              <a:buNone/>
            </a:pPr>
            <a:r>
              <a:rPr lang="en-US" dirty="0"/>
              <a:t>2- the artery may injured in endoscopic third </a:t>
            </a:r>
            <a:r>
              <a:rPr lang="en-US" dirty="0" err="1"/>
              <a:t>ventriculostomy</a:t>
            </a:r>
            <a:r>
              <a:rPr lang="en-US" dirty="0"/>
              <a:t> ( ETV) is </a:t>
            </a:r>
            <a:r>
              <a:rPr lang="en-US" b="1" dirty="0">
                <a:solidFill>
                  <a:srgbClr val="00B050"/>
                </a:solidFill>
              </a:rPr>
              <a:t>basilar artery </a:t>
            </a:r>
          </a:p>
          <a:p>
            <a:pPr marL="0" indent="0" algn="l" rtl="0">
              <a:buNone/>
            </a:pPr>
            <a:r>
              <a:rPr lang="en-US" dirty="0"/>
              <a:t>3- </a:t>
            </a:r>
            <a:r>
              <a:rPr lang="en-US" dirty="0" err="1"/>
              <a:t>psammoma</a:t>
            </a:r>
            <a:r>
              <a:rPr lang="en-US" dirty="0"/>
              <a:t> bodies found in</a:t>
            </a:r>
          </a:p>
          <a:p>
            <a:pPr marL="0" indent="0" algn="l" rtl="0">
              <a:buNone/>
            </a:pPr>
            <a:r>
              <a:rPr lang="en-US" b="1" dirty="0">
                <a:solidFill>
                  <a:srgbClr val="00B050"/>
                </a:solidFill>
              </a:rPr>
              <a:t>            meningioma </a:t>
            </a:r>
          </a:p>
          <a:p>
            <a:pPr marL="0" indent="0" algn="l" rtl="0">
              <a:buNone/>
            </a:pPr>
            <a:r>
              <a:rPr lang="en-US" dirty="0"/>
              <a:t>4- tumor has </a:t>
            </a:r>
            <a:r>
              <a:rPr lang="en-US" dirty="0" err="1"/>
              <a:t>dural</a:t>
            </a:r>
            <a:r>
              <a:rPr lang="en-US" dirty="0"/>
              <a:t> tail sign is </a:t>
            </a:r>
            <a:r>
              <a:rPr lang="en-US" b="1" dirty="0">
                <a:solidFill>
                  <a:srgbClr val="00B050"/>
                </a:solidFill>
              </a:rPr>
              <a:t>meningioma</a:t>
            </a:r>
            <a:br>
              <a:rPr lang="ar-JO" dirty="0"/>
            </a:br>
            <a:endParaRPr lang="en-US"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 </a:t>
            </a:r>
          </a:p>
        </p:txBody>
      </p:sp>
      <p:sp>
        <p:nvSpPr>
          <p:cNvPr id="3" name="Content Placeholder 2"/>
          <p:cNvSpPr>
            <a:spLocks noGrp="1"/>
          </p:cNvSpPr>
          <p:nvPr>
            <p:ph idx="1"/>
          </p:nvPr>
        </p:nvSpPr>
        <p:spPr>
          <a:xfrm>
            <a:off x="628650" y="1944732"/>
            <a:ext cx="7886700" cy="4580611"/>
          </a:xfrm>
        </p:spPr>
        <p:txBody>
          <a:bodyPr>
            <a:normAutofit fontScale="62500" lnSpcReduction="20000"/>
          </a:bodyPr>
          <a:lstStyle/>
          <a:p>
            <a:pPr marL="0" indent="0">
              <a:buNone/>
            </a:pPr>
            <a:r>
              <a:rPr lang="ar-JO" dirty="0"/>
              <a:t> كان عن ال</a:t>
            </a:r>
            <a:r>
              <a:rPr lang="en-US" dirty="0"/>
              <a:t>normal pressure hydrocephalus </a:t>
            </a:r>
            <a:endParaRPr lang="ar-JO" dirty="0"/>
          </a:p>
          <a:p>
            <a:pPr marL="0" indent="0">
              <a:buNone/>
            </a:pPr>
            <a:endParaRPr lang="ar-JO" dirty="0"/>
          </a:p>
          <a:p>
            <a:pPr algn="l" rtl="0"/>
            <a:r>
              <a:rPr lang="ar-JO" sz="4400" dirty="0"/>
              <a:t>1</a:t>
            </a:r>
            <a:r>
              <a:rPr lang="en-US" sz="4400" dirty="0"/>
              <a:t>-mention the triad of this condition?</a:t>
            </a:r>
          </a:p>
          <a:p>
            <a:pPr marL="342900" lvl="1" indent="0" algn="l" rtl="0">
              <a:buNone/>
            </a:pPr>
            <a:r>
              <a:rPr lang="en-US" sz="4400" b="1" dirty="0">
                <a:solidFill>
                  <a:srgbClr val="00B050"/>
                </a:solidFill>
              </a:rPr>
              <a:t>3W - </a:t>
            </a:r>
            <a:r>
              <a:rPr lang="en-US" sz="4400" b="1" dirty="0" err="1">
                <a:solidFill>
                  <a:srgbClr val="00B050"/>
                </a:solidFill>
              </a:rPr>
              <a:t>waky</a:t>
            </a:r>
            <a:r>
              <a:rPr lang="en-US" sz="4400" b="1" dirty="0">
                <a:solidFill>
                  <a:srgbClr val="00B050"/>
                </a:solidFill>
              </a:rPr>
              <a:t>( dementia)</a:t>
            </a:r>
          </a:p>
          <a:p>
            <a:pPr marL="342900" lvl="1" indent="0" algn="l" rtl="0">
              <a:buNone/>
            </a:pPr>
            <a:r>
              <a:rPr lang="en-US" sz="4400" b="1" dirty="0">
                <a:solidFill>
                  <a:srgbClr val="00B050"/>
                </a:solidFill>
              </a:rPr>
              <a:t>        </a:t>
            </a:r>
            <a:r>
              <a:rPr lang="en-US" sz="4400" b="1" dirty="0" err="1">
                <a:solidFill>
                  <a:srgbClr val="00B050"/>
                </a:solidFill>
              </a:rPr>
              <a:t>Wubbly</a:t>
            </a:r>
            <a:r>
              <a:rPr lang="en-US" sz="4400" b="1" dirty="0">
                <a:solidFill>
                  <a:srgbClr val="00B050"/>
                </a:solidFill>
              </a:rPr>
              <a:t>(ataxia)</a:t>
            </a:r>
          </a:p>
          <a:p>
            <a:pPr marL="342900" lvl="1" indent="0" algn="l" rtl="0">
              <a:buNone/>
            </a:pPr>
            <a:r>
              <a:rPr lang="en-US" sz="4400" b="1" dirty="0">
                <a:solidFill>
                  <a:srgbClr val="00B050"/>
                </a:solidFill>
              </a:rPr>
              <a:t>        Wet( incontinence) </a:t>
            </a:r>
            <a:endParaRPr lang="ar-JO" sz="4400" b="1" dirty="0">
              <a:solidFill>
                <a:srgbClr val="00B050"/>
              </a:solidFill>
            </a:endParaRPr>
          </a:p>
          <a:p>
            <a:pPr algn="l" rtl="0"/>
            <a:r>
              <a:rPr lang="en-US" sz="4400" dirty="0"/>
              <a:t>2- what is the treatment? </a:t>
            </a:r>
          </a:p>
          <a:p>
            <a:pPr marL="0" indent="0" algn="l" rtl="0">
              <a:buNone/>
            </a:pPr>
            <a:r>
              <a:rPr lang="en-US" sz="4400" b="1" dirty="0" err="1">
                <a:solidFill>
                  <a:srgbClr val="00B050"/>
                </a:solidFill>
              </a:rPr>
              <a:t>Vp</a:t>
            </a:r>
            <a:r>
              <a:rPr lang="en-US" sz="4400" b="1" dirty="0">
                <a:solidFill>
                  <a:srgbClr val="00B050"/>
                </a:solidFill>
              </a:rPr>
              <a:t> shunt </a:t>
            </a:r>
          </a:p>
          <a:p>
            <a:pPr algn="l" rtl="0"/>
            <a:r>
              <a:rPr lang="en-US" sz="4400" dirty="0"/>
              <a:t>3- which the first symptom improves after treatment? </a:t>
            </a:r>
          </a:p>
          <a:p>
            <a:pPr marL="0" indent="0" algn="l" rtl="0">
              <a:buNone/>
            </a:pPr>
            <a:r>
              <a:rPr lang="en-US" sz="4400" dirty="0"/>
              <a:t> </a:t>
            </a:r>
            <a:r>
              <a:rPr lang="en-US" sz="4400" b="1" dirty="0">
                <a:solidFill>
                  <a:srgbClr val="00B050"/>
                </a:solidFill>
              </a:rPr>
              <a:t>gait ( ataxia)</a:t>
            </a:r>
          </a:p>
          <a:p>
            <a:pPr algn="l" rtl="0"/>
            <a:endParaRPr lang="en-US"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386080" indent="-386080" algn="l" rtl="0">
              <a:buFont typeface="+mj-lt"/>
              <a:buAutoNum type="arabicParenR"/>
            </a:pPr>
            <a:r>
              <a:rPr lang="en-US" dirty="0"/>
              <a:t>MRI showing lesion in the </a:t>
            </a:r>
            <a:r>
              <a:rPr lang="en-US" dirty="0" err="1"/>
              <a:t>infratentorial</a:t>
            </a:r>
            <a:r>
              <a:rPr lang="en-US" dirty="0"/>
              <a:t> region, there (is  no cerebellar hypoplasia ), young age </a:t>
            </a:r>
            <a:r>
              <a:rPr lang="en-US" dirty="0" err="1"/>
              <a:t>pt</a:t>
            </a:r>
            <a:r>
              <a:rPr lang="en-US" dirty="0"/>
              <a:t> </a:t>
            </a:r>
            <a:r>
              <a:rPr lang="ar-JO" dirty="0"/>
              <a:t>,</a:t>
            </a:r>
            <a:r>
              <a:rPr lang="en-US" dirty="0"/>
              <a:t>Diagnosis?</a:t>
            </a:r>
          </a:p>
          <a:p>
            <a:pPr marL="386080" indent="-386080" algn="l" rtl="0">
              <a:buFont typeface="+mj-lt"/>
              <a:buAutoNum type="arabicParenR"/>
            </a:pPr>
            <a:endParaRPr lang="en-US" dirty="0"/>
          </a:p>
          <a:p>
            <a:pPr marL="386080" indent="-386080" algn="l" rtl="0">
              <a:buFont typeface="+mj-lt"/>
              <a:buAutoNum type="arabicParenR"/>
            </a:pPr>
            <a:endParaRPr lang="en-US" dirty="0"/>
          </a:p>
          <a:p>
            <a:pPr marL="386080" indent="-386080" algn="l" rtl="0">
              <a:buFont typeface="+mj-lt"/>
              <a:buAutoNum type="arabicParenR"/>
            </a:pPr>
            <a:r>
              <a:rPr lang="en-US" dirty="0"/>
              <a:t>Pic of Homogenous lesion at the pituitary region </a:t>
            </a:r>
          </a:p>
          <a:p>
            <a:pPr algn="l" rtl="0"/>
            <a:r>
              <a:rPr lang="en-US" dirty="0"/>
              <a:t>Description</a:t>
            </a:r>
            <a:r>
              <a:rPr lang="ar-JO" dirty="0"/>
              <a:t>:</a:t>
            </a:r>
          </a:p>
          <a:p>
            <a:pPr algn="l" rtl="0"/>
            <a:r>
              <a:rPr lang="en-US" dirty="0"/>
              <a:t>Differentials</a:t>
            </a:r>
            <a:r>
              <a:rPr lang="ar-JO" dirty="0">
                <a:solidFill>
                  <a:srgbClr val="00B050"/>
                </a:solidFill>
              </a:rPr>
              <a:t>:</a:t>
            </a:r>
          </a:p>
          <a:p>
            <a:pPr marL="342900" lvl="1" indent="0" algn="l" rtl="0">
              <a:buNone/>
            </a:pPr>
            <a:r>
              <a:rPr lang="en-US" dirty="0">
                <a:solidFill>
                  <a:srgbClr val="00B050"/>
                </a:solidFill>
              </a:rPr>
              <a:t>Pituitary adenoma</a:t>
            </a:r>
          </a:p>
          <a:p>
            <a:pPr marL="342900" lvl="1" indent="0" algn="l" rtl="0">
              <a:buNone/>
            </a:pPr>
            <a:r>
              <a:rPr lang="en-US" dirty="0" err="1">
                <a:solidFill>
                  <a:srgbClr val="00B050"/>
                </a:solidFill>
              </a:rPr>
              <a:t>Rathkeys</a:t>
            </a:r>
            <a:r>
              <a:rPr lang="en-US" dirty="0">
                <a:solidFill>
                  <a:srgbClr val="00B050"/>
                </a:solidFill>
              </a:rPr>
              <a:t> cleft cyst</a:t>
            </a:r>
          </a:p>
          <a:p>
            <a:pPr marL="342900" lvl="1" indent="0" algn="l" rtl="0">
              <a:buNone/>
            </a:pPr>
            <a:r>
              <a:rPr lang="en-US" dirty="0" err="1">
                <a:solidFill>
                  <a:srgbClr val="00B050"/>
                </a:solidFill>
              </a:rPr>
              <a:t>Dermoid</a:t>
            </a:r>
            <a:r>
              <a:rPr lang="en-US" dirty="0">
                <a:solidFill>
                  <a:srgbClr val="00B050"/>
                </a:solidFill>
              </a:rPr>
              <a:t> cyst</a:t>
            </a:r>
          </a:p>
          <a:p>
            <a:pPr marL="342900" lvl="1" indent="0" algn="l" rtl="0">
              <a:buNone/>
            </a:pPr>
            <a:r>
              <a:rPr lang="en-US" dirty="0" err="1">
                <a:solidFill>
                  <a:srgbClr val="00B050"/>
                </a:solidFill>
              </a:rPr>
              <a:t>Craniopharyngioma</a:t>
            </a:r>
            <a:endParaRPr lang="en-US" dirty="0">
              <a:solidFill>
                <a:srgbClr val="00B050"/>
              </a:solidFill>
            </a:endParaRPr>
          </a:p>
          <a:p>
            <a:endParaRPr lang="en-US"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a:t>Neurosurgery </a:t>
            </a:r>
            <a:br>
              <a:rPr lang="ar-JO" dirty="0"/>
            </a:br>
            <a:r>
              <a:rPr lang="en-US" dirty="0"/>
              <a:t>group A5 </a:t>
            </a:r>
          </a:p>
        </p:txBody>
      </p:sp>
      <p:sp>
        <p:nvSpPr>
          <p:cNvPr id="3" name="عنوان فرعي 2"/>
          <p:cNvSpPr>
            <a:spLocks noGrp="1"/>
          </p:cNvSpPr>
          <p:nvPr>
            <p:ph type="subTitle" idx="1"/>
          </p:nvPr>
        </p:nvSpPr>
        <p:spPr/>
        <p:txBody>
          <a:bodyPr/>
          <a:lstStyle/>
          <a:p>
            <a:r>
              <a:rPr lang="en-US" dirty="0" err="1"/>
              <a:t>Saja</a:t>
            </a:r>
            <a:r>
              <a:rPr lang="en-US" dirty="0"/>
              <a:t> </a:t>
            </a:r>
            <a:r>
              <a:rPr lang="en-US" dirty="0" err="1"/>
              <a:t>saraireh</a:t>
            </a:r>
            <a:r>
              <a:rPr lang="en-US" dirty="0"/>
              <a:t>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normAutofit/>
          </a:bodyPr>
          <a:lstStyle/>
          <a:p>
            <a:pPr algn="l" rtl="0">
              <a:buNone/>
            </a:pPr>
            <a:r>
              <a:rPr lang="ar-JO" sz="3600" dirty="0"/>
              <a:t>الامتحان سنوات ما عدا : </a:t>
            </a:r>
          </a:p>
          <a:p>
            <a:pPr algn="l" rtl="0">
              <a:buFontTx/>
              <a:buChar char="-"/>
            </a:pPr>
            <a:r>
              <a:rPr lang="en-US" sz="3600" dirty="0"/>
              <a:t>What is the normal amount of CSF produced daily ? </a:t>
            </a:r>
            <a:r>
              <a:rPr lang="en-US" sz="3600" dirty="0">
                <a:solidFill>
                  <a:srgbClr val="00B050"/>
                </a:solidFill>
              </a:rPr>
              <a:t>500-600</a:t>
            </a:r>
          </a:p>
          <a:p>
            <a:pPr algn="l" rtl="0">
              <a:buFontTx/>
              <a:buChar char="-"/>
            </a:pPr>
            <a:r>
              <a:rPr lang="en-US" sz="3600" dirty="0"/>
              <a:t>Complete this ? </a:t>
            </a:r>
          </a:p>
          <a:p>
            <a:pPr algn="l" rtl="0">
              <a:buFontTx/>
              <a:buChar char="-"/>
            </a:pPr>
            <a:r>
              <a:rPr lang="en-US" sz="3600" dirty="0"/>
              <a:t>CPP </a:t>
            </a:r>
            <a:r>
              <a:rPr lang="en-US" sz="3600" dirty="0">
                <a:solidFill>
                  <a:srgbClr val="00B050"/>
                </a:solidFill>
              </a:rPr>
              <a:t>= mean arterial pressure  - intracranial pressure </a:t>
            </a:r>
            <a:r>
              <a:rPr lang="en-US" sz="3600" dirty="0">
                <a:solidFill>
                  <a:srgbClr val="FF0000"/>
                </a:solidFill>
              </a:rPr>
              <a:t>( </a:t>
            </a:r>
            <a:r>
              <a:rPr lang="ar-JO" sz="3600" dirty="0">
                <a:solidFill>
                  <a:srgbClr val="FF0000"/>
                </a:solidFill>
              </a:rPr>
              <a:t>بدون اختصارات </a:t>
            </a:r>
            <a:r>
              <a:rPr lang="en-US" sz="3600" dirty="0">
                <a:solidFill>
                  <a:srgbClr val="FF0000"/>
                </a:solidFill>
              </a:rPr>
              <a:t> )</a:t>
            </a:r>
          </a:p>
          <a:p>
            <a:pPr algn="l" rtl="0">
              <a:buFontTx/>
              <a:buChar char="-"/>
            </a:pPr>
            <a:endParaRPr lang="en-US" dirty="0"/>
          </a:p>
          <a:p>
            <a:pPr>
              <a:buFontTx/>
              <a:buChar char="-"/>
            </a:pPr>
            <a:endParaRPr lang="en-US"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a:xfrm>
            <a:off x="457200" y="1772816"/>
            <a:ext cx="8229600" cy="4525963"/>
          </a:xfrm>
        </p:spPr>
        <p:txBody>
          <a:bodyPr/>
          <a:lstStyle/>
          <a:p>
            <a:pPr algn="l" rtl="0">
              <a:buFontTx/>
              <a:buChar char="-"/>
            </a:pPr>
            <a:r>
              <a:rPr lang="en-US" dirty="0"/>
              <a:t>What is the amount of cerebral blood flow with unit ? </a:t>
            </a:r>
            <a:endParaRPr lang="ar-JO" dirty="0"/>
          </a:p>
          <a:p>
            <a:pPr algn="l" rtl="0">
              <a:buFontTx/>
              <a:buChar char="-"/>
            </a:pPr>
            <a:r>
              <a:rPr lang="ar-JO" dirty="0"/>
              <a:t> </a:t>
            </a:r>
            <a:r>
              <a:rPr lang="en-US" dirty="0"/>
              <a:t>two type of brain </a:t>
            </a:r>
            <a:r>
              <a:rPr lang="en-US" dirty="0" err="1"/>
              <a:t>herniation</a:t>
            </a:r>
            <a:r>
              <a:rPr lang="en-US" dirty="0"/>
              <a:t> other than </a:t>
            </a:r>
            <a:r>
              <a:rPr lang="en-US" dirty="0" err="1"/>
              <a:t>chiari</a:t>
            </a:r>
            <a:r>
              <a:rPr lang="en-US" dirty="0"/>
              <a:t> malformation ? </a:t>
            </a:r>
          </a:p>
          <a:p>
            <a:pPr algn="l" rtl="0">
              <a:buFontTx/>
              <a:buChar char="-"/>
            </a:pPr>
            <a:r>
              <a:rPr lang="ar-JO" dirty="0">
                <a:solidFill>
                  <a:srgbClr val="FF0000"/>
                </a:solidFill>
              </a:rPr>
              <a:t>ما مرت علينا </a:t>
            </a:r>
            <a:r>
              <a:rPr lang="ar-JO" dirty="0" err="1">
                <a:solidFill>
                  <a:srgbClr val="FF0000"/>
                </a:solidFill>
              </a:rPr>
              <a:t>هالاسئلة</a:t>
            </a:r>
            <a:r>
              <a:rPr lang="ar-JO" dirty="0">
                <a:solidFill>
                  <a:srgbClr val="FF0000"/>
                </a:solidFill>
              </a:rPr>
              <a:t> خلال الكورس وحكينا  الدكتور </a:t>
            </a:r>
            <a:r>
              <a:rPr lang="ar-JO" dirty="0" err="1">
                <a:solidFill>
                  <a:srgbClr val="FF0000"/>
                </a:solidFill>
              </a:rPr>
              <a:t>وحكى</a:t>
            </a:r>
            <a:r>
              <a:rPr lang="ar-JO" dirty="0">
                <a:solidFill>
                  <a:srgbClr val="FF0000"/>
                </a:solidFill>
              </a:rPr>
              <a:t> بحذفهم </a:t>
            </a:r>
          </a:p>
          <a:p>
            <a:pPr algn="l" rtl="0"/>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230" y="1580641"/>
            <a:ext cx="5256914" cy="3538941"/>
          </a:xfrm>
          <a:prstGeom prst="rect">
            <a:avLst/>
          </a:prstGeom>
        </p:spPr>
        <p:txBody>
          <a:bodyPr rtlCol="0" anchor="t"/>
          <a:lstStyle/>
          <a:p>
            <a:pPr algn="l"/>
            <a:endParaRPr lang="en-US" sz="616" dirty="0"/>
          </a:p>
          <a:p>
            <a:pPr algn="l"/>
            <a:r>
              <a:rPr lang="en-US" sz="1848" dirty="0">
                <a:solidFill>
                  <a:srgbClr val="252525"/>
                </a:solidFill>
              </a:rPr>
              <a:t>Q3:</a:t>
            </a:r>
            <a:endParaRPr lang="en-US" sz="2541" dirty="0"/>
          </a:p>
          <a:p>
            <a:pPr algn="l"/>
            <a:r>
              <a:rPr lang="en-US" sz="1848" dirty="0">
                <a:solidFill>
                  <a:srgbClr val="252525"/>
                </a:solidFill>
              </a:rPr>
              <a:t>1. What are the findings in this image?</a:t>
            </a:r>
          </a:p>
          <a:p>
            <a:pPr algn="l"/>
            <a:r>
              <a:rPr lang="en-US" sz="1848" dirty="0" err="1">
                <a:solidFill>
                  <a:srgbClr val="00B050"/>
                </a:solidFill>
              </a:rPr>
              <a:t>Intradural</a:t>
            </a:r>
            <a:r>
              <a:rPr lang="en-US" sz="1848" dirty="0">
                <a:solidFill>
                  <a:srgbClr val="00B050"/>
                </a:solidFill>
              </a:rPr>
              <a:t> intramedullary lesion</a:t>
            </a:r>
          </a:p>
          <a:p>
            <a:pPr algn="l"/>
            <a:r>
              <a:rPr lang="en-US" sz="1848" dirty="0">
                <a:solidFill>
                  <a:srgbClr val="252525"/>
                </a:solidFill>
              </a:rPr>
              <a:t>2. Give </a:t>
            </a:r>
            <a:r>
              <a:rPr lang="en-US" sz="1848" dirty="0" err="1">
                <a:solidFill>
                  <a:srgbClr val="252525"/>
                </a:solidFill>
              </a:rPr>
              <a:t>ddx</a:t>
            </a:r>
            <a:endParaRPr lang="en-US" sz="1848" dirty="0">
              <a:solidFill>
                <a:srgbClr val="252525"/>
              </a:solidFill>
            </a:endParaRPr>
          </a:p>
          <a:p>
            <a:pPr algn="l"/>
            <a:r>
              <a:rPr lang="en-US" sz="1848" dirty="0">
                <a:solidFill>
                  <a:srgbClr val="00B050"/>
                </a:solidFill>
              </a:rPr>
              <a:t>Astrocytoma, </a:t>
            </a:r>
            <a:r>
              <a:rPr lang="en-US" sz="1848" dirty="0" err="1">
                <a:solidFill>
                  <a:srgbClr val="00B050"/>
                </a:solidFill>
              </a:rPr>
              <a:t>ependymoma</a:t>
            </a:r>
            <a:r>
              <a:rPr lang="en-US" sz="1848" dirty="0">
                <a:solidFill>
                  <a:srgbClr val="00B050"/>
                </a:solidFill>
              </a:rPr>
              <a:t>, </a:t>
            </a:r>
            <a:r>
              <a:rPr lang="en-US" sz="1848" dirty="0" err="1">
                <a:solidFill>
                  <a:srgbClr val="00B050"/>
                </a:solidFill>
              </a:rPr>
              <a:t>medulloblastoma</a:t>
            </a:r>
            <a:r>
              <a:rPr lang="en-US" sz="1848" dirty="0">
                <a:solidFill>
                  <a:srgbClr val="00B050"/>
                </a:solidFill>
              </a:rPr>
              <a:t> </a:t>
            </a:r>
          </a:p>
          <a:p>
            <a:pPr algn="l"/>
            <a:r>
              <a:rPr lang="en-US" sz="1848" dirty="0">
                <a:solidFill>
                  <a:srgbClr val="252525"/>
                </a:solidFill>
              </a:rPr>
              <a:t>3. What is the most likely diagnosis?</a:t>
            </a:r>
          </a:p>
          <a:p>
            <a:pPr algn="l"/>
            <a:r>
              <a:rPr lang="en-US" sz="1848" dirty="0">
                <a:solidFill>
                  <a:srgbClr val="00B050"/>
                </a:solidFill>
              </a:rPr>
              <a:t>Astrocytoma</a:t>
            </a:r>
          </a:p>
          <a:p>
            <a:pPr algn="l"/>
            <a:r>
              <a:rPr lang="en-US" sz="1848" dirty="0">
                <a:solidFill>
                  <a:srgbClr val="252525"/>
                </a:solidFill>
              </a:rPr>
              <a:t>4. Mention 4 Upper motor neuron lesion symptoms?</a:t>
            </a:r>
          </a:p>
          <a:p>
            <a:pPr algn="l"/>
            <a:r>
              <a:rPr lang="en-US" sz="1848" dirty="0">
                <a:solidFill>
                  <a:srgbClr val="00B050"/>
                </a:solidFill>
              </a:rPr>
              <a:t>muscle weakness./increase in muscle tone./ </a:t>
            </a:r>
            <a:endParaRPr lang="en-GB" sz="1848" dirty="0">
              <a:solidFill>
                <a:srgbClr val="00B050"/>
              </a:solidFill>
            </a:endParaRPr>
          </a:p>
          <a:p>
            <a:pPr algn="l"/>
            <a:r>
              <a:rPr lang="en-US" sz="1848" dirty="0">
                <a:solidFill>
                  <a:srgbClr val="00B050"/>
                </a:solidFill>
              </a:rPr>
              <a:t>. /muscle spasms./Babinski sign/</a:t>
            </a:r>
          </a:p>
        </p:txBody>
      </p:sp>
      <p:pic>
        <p:nvPicPr>
          <p:cNvPr id="10" name="Picture 10"/>
          <p:cNvPicPr>
            <a:picLocks noChangeAspect="1"/>
          </p:cNvPicPr>
          <p:nvPr/>
        </p:nvPicPr>
        <p:blipFill>
          <a:blip r:embed="rId2"/>
          <a:stretch>
            <a:fillRect/>
          </a:stretch>
        </p:blipFill>
        <p:spPr>
          <a:xfrm>
            <a:off x="6273664" y="1433946"/>
            <a:ext cx="2733420" cy="3685636"/>
          </a:xfrm>
          <a:prstGeom prst="rect">
            <a:avLst/>
          </a:prstGeo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789040"/>
            <a:ext cx="8229600" cy="4525963"/>
          </a:xfrm>
        </p:spPr>
        <p:txBody>
          <a:bodyPr/>
          <a:lstStyle/>
          <a:p>
            <a:r>
              <a:rPr lang="en-US" dirty="0"/>
              <a:t>Dumbbell shape tumor( hourglass)??</a:t>
            </a:r>
            <a:br>
              <a:rPr lang="en-US" dirty="0"/>
            </a:br>
            <a:endParaRPr lang="en-US" dirty="0"/>
          </a:p>
          <a:p>
            <a:pPr>
              <a:buNone/>
            </a:pPr>
            <a:r>
              <a:rPr lang="en-US" dirty="0" err="1">
                <a:solidFill>
                  <a:srgbClr val="00B050"/>
                </a:solidFill>
              </a:rPr>
              <a:t>Schwannoma</a:t>
            </a:r>
            <a:r>
              <a:rPr lang="en-US" dirty="0">
                <a:solidFill>
                  <a:srgbClr val="00B050"/>
                </a:solidFill>
              </a:rPr>
              <a:t> </a:t>
            </a:r>
          </a:p>
        </p:txBody>
      </p:sp>
      <p:sp>
        <p:nvSpPr>
          <p:cNvPr id="2" name="TextBox 1"/>
          <p:cNvSpPr txBox="1"/>
          <p:nvPr/>
        </p:nvSpPr>
        <p:spPr>
          <a:xfrm>
            <a:off x="971600" y="908720"/>
            <a:ext cx="7128792" cy="1969770"/>
          </a:xfrm>
          <a:prstGeom prst="rect">
            <a:avLst/>
          </a:prstGeom>
          <a:noFill/>
        </p:spPr>
        <p:txBody>
          <a:bodyPr wrap="square" rtlCol="0">
            <a:spAutoFit/>
          </a:bodyPr>
          <a:lstStyle/>
          <a:p>
            <a:pPr algn="ctr"/>
            <a:r>
              <a:rPr lang="en-US" sz="3200" dirty="0"/>
              <a:t>Group 5 (C+D) </a:t>
            </a:r>
            <a:endParaRPr lang="ar-JO" sz="3200" dirty="0"/>
          </a:p>
          <a:p>
            <a:endParaRPr lang="ar-JO" dirty="0"/>
          </a:p>
          <a:p>
            <a:endParaRPr lang="ar-JO" dirty="0"/>
          </a:p>
          <a:p>
            <a:endParaRPr lang="ar-JO" dirty="0"/>
          </a:p>
          <a:p>
            <a:endParaRPr lang="ar-JO" dirty="0"/>
          </a:p>
          <a:p>
            <a:r>
              <a:rPr lang="ar-JO" dirty="0"/>
              <a:t>الامتحان كامل سنوات الا سؤال . </a:t>
            </a:r>
            <a:endParaRPr lang="en-US"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143000" y="1122363"/>
            <a:ext cx="6858000" cy="23876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4800" b="1" dirty="0">
                <a:effectLst>
                  <a:outerShdw blurRad="38100" dist="38100" dir="2700000" algn="tl">
                    <a:srgbClr val="000000">
                      <a:alpha val="43137"/>
                    </a:srgbClr>
                  </a:outerShdw>
                </a:effectLst>
              </a:rPr>
              <a:t>Neurosurgery mini OSCE </a:t>
            </a:r>
          </a:p>
        </p:txBody>
      </p:sp>
      <p:sp>
        <p:nvSpPr>
          <p:cNvPr id="9" name="TextBox 8"/>
          <p:cNvSpPr txBox="1"/>
          <p:nvPr/>
        </p:nvSpPr>
        <p:spPr>
          <a:xfrm>
            <a:off x="2771800" y="3140968"/>
            <a:ext cx="3960440" cy="1754326"/>
          </a:xfrm>
          <a:prstGeom prst="rect">
            <a:avLst/>
          </a:prstGeom>
          <a:noFill/>
        </p:spPr>
        <p:txBody>
          <a:bodyPr wrap="square" rtlCol="0">
            <a:spAutoFit/>
          </a:bodyPr>
          <a:lstStyle/>
          <a:p>
            <a:endParaRPr lang="ar-JO" dirty="0"/>
          </a:p>
          <a:p>
            <a:pPr algn="ctr"/>
            <a:r>
              <a:rPr lang="en-US" sz="2400" dirty="0">
                <a:solidFill>
                  <a:srgbClr val="0070C0"/>
                </a:solidFill>
              </a:rPr>
              <a:t>Group 4 C + D</a:t>
            </a:r>
            <a:endParaRPr lang="ar-JO" sz="2400" dirty="0">
              <a:solidFill>
                <a:srgbClr val="0070C0"/>
              </a:solidFill>
            </a:endParaRPr>
          </a:p>
          <a:p>
            <a:pPr algn="ctr"/>
            <a:r>
              <a:rPr lang="en-US" sz="2400" dirty="0">
                <a:solidFill>
                  <a:srgbClr val="0070C0"/>
                </a:solidFill>
              </a:rPr>
              <a:t>2020/2021</a:t>
            </a:r>
          </a:p>
          <a:p>
            <a:pPr algn="ctr"/>
            <a:r>
              <a:rPr lang="en-US" sz="2400" dirty="0">
                <a:solidFill>
                  <a:srgbClr val="0070C0"/>
                </a:solidFill>
              </a:rPr>
              <a:t>Abdelrahman Nour </a:t>
            </a:r>
          </a:p>
          <a:p>
            <a:endParaRPr lang="en-US"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1738536" cy="1143000"/>
          </a:xfrm>
        </p:spPr>
        <p:txBody>
          <a:bodyPr/>
          <a:lstStyle/>
          <a:p>
            <a:r>
              <a:rPr lang="en-US" dirty="0"/>
              <a:t>Q1</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35" t="7353"/>
          <a:stretch>
            <a:fillRect/>
          </a:stretch>
        </p:blipFill>
        <p:spPr bwMode="auto">
          <a:xfrm>
            <a:off x="1830683" y="1484784"/>
            <a:ext cx="5664629" cy="4536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60337"/>
            <a:ext cx="2746648" cy="1143000"/>
          </a:xfrm>
        </p:spPr>
        <p:txBody>
          <a:bodyPr/>
          <a:lstStyle/>
          <a:p>
            <a:r>
              <a:rPr lang="en-US" dirty="0"/>
              <a:t>Q2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60748"/>
            <a:ext cx="7416824" cy="55626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60337"/>
            <a:ext cx="1882552" cy="1143000"/>
          </a:xfrm>
        </p:spPr>
        <p:txBody>
          <a:bodyPr/>
          <a:lstStyle/>
          <a:p>
            <a:r>
              <a:rPr lang="en-US" dirty="0"/>
              <a:t>Q3 </a:t>
            </a:r>
          </a:p>
        </p:txBody>
      </p:sp>
      <p:pic>
        <p:nvPicPr>
          <p:cNvPr id="4" name="Picture 3"/>
          <p:cNvPicPr>
            <a:picLocks noChangeAspect="1"/>
          </p:cNvPicPr>
          <p:nvPr/>
        </p:nvPicPr>
        <p:blipFill rotWithShape="1">
          <a:blip r:embed="rId2"/>
          <a:srcRect l="9375" t="6250"/>
          <a:stretch>
            <a:fillRect/>
          </a:stretch>
        </p:blipFill>
        <p:spPr>
          <a:xfrm>
            <a:off x="1403648" y="1124744"/>
            <a:ext cx="6948772" cy="5391288"/>
          </a:xfrm>
          <a:prstGeom prst="rect">
            <a:avLst/>
          </a:prstGeo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882552" cy="1143000"/>
          </a:xfrm>
        </p:spPr>
        <p:txBody>
          <a:bodyPr/>
          <a:lstStyle/>
          <a:p>
            <a:r>
              <a:rPr lang="en-US" dirty="0"/>
              <a:t>Q4</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601"/>
          <a:stretch>
            <a:fillRect/>
          </a:stretch>
        </p:blipFill>
        <p:spPr bwMode="auto">
          <a:xfrm>
            <a:off x="611560" y="1556792"/>
            <a:ext cx="8280920" cy="4931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098576" cy="1143000"/>
          </a:xfrm>
        </p:spPr>
        <p:txBody>
          <a:bodyPr/>
          <a:lstStyle/>
          <a:p>
            <a:r>
              <a:rPr lang="en-US" dirty="0"/>
              <a:t>Q5 </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375" t="-2" r="2750" b="83601"/>
          <a:stretch>
            <a:fillRect/>
          </a:stretch>
        </p:blipFill>
        <p:spPr bwMode="auto">
          <a:xfrm>
            <a:off x="2051720" y="1417638"/>
            <a:ext cx="2646040" cy="7735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1331640" y="1401313"/>
            <a:ext cx="6913463" cy="5182049"/>
          </a:xfrm>
          <a:prstGeom prst="rect">
            <a:avLst/>
          </a:prstGeom>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1954560" cy="1143000"/>
          </a:xfrm>
        </p:spPr>
        <p:txBody>
          <a:bodyPr/>
          <a:lstStyle/>
          <a:p>
            <a:r>
              <a:rPr lang="en-US" dirty="0"/>
              <a:t>Q6</a:t>
            </a:r>
          </a:p>
        </p:txBody>
      </p:sp>
      <p:pic>
        <p:nvPicPr>
          <p:cNvPr id="8" name="Picture 7"/>
          <p:cNvPicPr>
            <a:picLocks noChangeAspect="1"/>
          </p:cNvPicPr>
          <p:nvPr/>
        </p:nvPicPr>
        <p:blipFill>
          <a:blip r:embed="rId2"/>
          <a:stretch>
            <a:fillRect/>
          </a:stretch>
        </p:blipFill>
        <p:spPr>
          <a:xfrm>
            <a:off x="323528" y="1484784"/>
            <a:ext cx="8492464" cy="4340728"/>
          </a:xfrm>
          <a:prstGeom prst="rect">
            <a:avLst/>
          </a:prstGeo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738536" cy="1143000"/>
          </a:xfrm>
        </p:spPr>
        <p:txBody>
          <a:bodyPr/>
          <a:lstStyle/>
          <a:p>
            <a:r>
              <a:rPr lang="en-US" dirty="0"/>
              <a:t>Q7</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0588" y="1600200"/>
            <a:ext cx="7842823" cy="4525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882552" cy="1143000"/>
          </a:xfrm>
        </p:spPr>
        <p:txBody>
          <a:bodyPr/>
          <a:lstStyle/>
          <a:p>
            <a:r>
              <a:rPr lang="en-US" dirty="0"/>
              <a:t>Q8</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163632"/>
            <a:ext cx="8784976" cy="5582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160" y="1404606"/>
            <a:ext cx="5603757" cy="4688690"/>
          </a:xfrm>
          <a:prstGeom prst="rect">
            <a:avLst/>
          </a:prstGeom>
        </p:spPr>
        <p:txBody>
          <a:bodyPr rtlCol="0" anchor="t"/>
          <a:lstStyle/>
          <a:p>
            <a:pPr algn="l"/>
            <a:endParaRPr lang="en-US" sz="693" dirty="0"/>
          </a:p>
          <a:p>
            <a:pPr algn="l"/>
            <a:r>
              <a:rPr lang="en-US" sz="2079" dirty="0">
                <a:solidFill>
                  <a:srgbClr val="252525"/>
                </a:solidFill>
              </a:rPr>
              <a:t>Q4:</a:t>
            </a:r>
          </a:p>
          <a:p>
            <a:pPr algn="l"/>
            <a:r>
              <a:rPr lang="en-US" sz="2079" dirty="0">
                <a:solidFill>
                  <a:srgbClr val="252525"/>
                </a:solidFill>
              </a:rPr>
              <a:t>Patient came to the ER, opens eyes to painful stimulus, incomprehensive sounds, flexion to painful stimuli</a:t>
            </a:r>
          </a:p>
          <a:p>
            <a:pPr algn="l"/>
            <a:endParaRPr lang="en-US" sz="2079" dirty="0">
              <a:solidFill>
                <a:srgbClr val="252525"/>
              </a:solidFill>
            </a:endParaRPr>
          </a:p>
          <a:p>
            <a:pPr algn="l"/>
            <a:r>
              <a:rPr lang="en-US" sz="2079" dirty="0">
                <a:solidFill>
                  <a:srgbClr val="252525"/>
                </a:solidFill>
              </a:rPr>
              <a:t>1. Finding?</a:t>
            </a:r>
          </a:p>
          <a:p>
            <a:pPr algn="l"/>
            <a:r>
              <a:rPr lang="en-US" sz="2079" dirty="0">
                <a:solidFill>
                  <a:srgbClr val="00B050"/>
                </a:solidFill>
              </a:rPr>
              <a:t> </a:t>
            </a:r>
            <a:r>
              <a:rPr lang="en-US" sz="2079" dirty="0" err="1">
                <a:solidFill>
                  <a:srgbClr val="00B050"/>
                </a:solidFill>
              </a:rPr>
              <a:t>Frontoparietal</a:t>
            </a:r>
            <a:r>
              <a:rPr lang="en-US" sz="2079" dirty="0">
                <a:solidFill>
                  <a:srgbClr val="00B050"/>
                </a:solidFill>
              </a:rPr>
              <a:t> Acute left subdural hematoma</a:t>
            </a:r>
          </a:p>
          <a:p>
            <a:pPr algn="l"/>
            <a:r>
              <a:rPr lang="en-US" sz="2079" dirty="0">
                <a:solidFill>
                  <a:srgbClr val="252525"/>
                </a:solidFill>
              </a:rPr>
              <a:t>2. Initial management in the ER? mention 3 simple measures.</a:t>
            </a:r>
          </a:p>
          <a:p>
            <a:pPr algn="l"/>
            <a:r>
              <a:rPr lang="en-US" sz="2079" dirty="0">
                <a:solidFill>
                  <a:srgbClr val="252525"/>
                </a:solidFill>
              </a:rPr>
              <a:t>3. Glasgow Coma scale for this patient? </a:t>
            </a:r>
            <a:r>
              <a:rPr lang="en-US" sz="2079" dirty="0">
                <a:solidFill>
                  <a:srgbClr val="00B050"/>
                </a:solidFill>
              </a:rPr>
              <a:t>8</a:t>
            </a:r>
          </a:p>
          <a:p>
            <a:pPr algn="l"/>
            <a:r>
              <a:rPr lang="en-US" sz="2079" dirty="0">
                <a:solidFill>
                  <a:srgbClr val="252525"/>
                </a:solidFill>
              </a:rPr>
              <a:t>4. Severity of the injury according to GCS?  </a:t>
            </a:r>
            <a:r>
              <a:rPr lang="en-US" sz="2079" dirty="0">
                <a:solidFill>
                  <a:srgbClr val="00B050"/>
                </a:solidFill>
              </a:rPr>
              <a:t>Severe and must be intubated</a:t>
            </a:r>
          </a:p>
        </p:txBody>
      </p:sp>
      <p:pic>
        <p:nvPicPr>
          <p:cNvPr id="12" name="Picture 12"/>
          <p:cNvPicPr>
            <a:picLocks noChangeAspect="1"/>
          </p:cNvPicPr>
          <p:nvPr/>
        </p:nvPicPr>
        <p:blipFill>
          <a:blip r:embed="rId2"/>
          <a:stretch>
            <a:fillRect/>
          </a:stretch>
        </p:blipFill>
        <p:spPr>
          <a:xfrm>
            <a:off x="5862918" y="1052538"/>
            <a:ext cx="2929014" cy="3652889"/>
          </a:xfrm>
          <a:prstGeom prst="rect">
            <a:avLst/>
          </a:prstGeom>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530624" cy="1143000"/>
          </a:xfrm>
        </p:spPr>
        <p:txBody>
          <a:bodyPr/>
          <a:lstStyle/>
          <a:p>
            <a:r>
              <a:rPr lang="en-US" dirty="0"/>
              <a:t>Q9</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163" y="1556792"/>
            <a:ext cx="8973979" cy="4608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810544" cy="1143000"/>
          </a:xfrm>
        </p:spPr>
        <p:txBody>
          <a:bodyPr/>
          <a:lstStyle/>
          <a:p>
            <a:r>
              <a:rPr lang="en-US" dirty="0"/>
              <a:t>Q10 </a:t>
            </a:r>
          </a:p>
        </p:txBody>
      </p:sp>
      <p:pic>
        <p:nvPicPr>
          <p:cNvPr id="13" name="Picture 12"/>
          <p:cNvPicPr>
            <a:picLocks noChangeAspect="1"/>
          </p:cNvPicPr>
          <p:nvPr/>
        </p:nvPicPr>
        <p:blipFill>
          <a:blip r:embed="rId2"/>
          <a:stretch>
            <a:fillRect/>
          </a:stretch>
        </p:blipFill>
        <p:spPr>
          <a:xfrm>
            <a:off x="323528" y="1268760"/>
            <a:ext cx="8623703" cy="4752528"/>
          </a:xfrm>
          <a:prstGeom prst="rect">
            <a:avLst/>
          </a:prstGeom>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Neurosurgery mini OSCE </a:t>
            </a:r>
          </a:p>
        </p:txBody>
      </p:sp>
      <p:sp>
        <p:nvSpPr>
          <p:cNvPr id="3" name="Subtitle 2"/>
          <p:cNvSpPr>
            <a:spLocks noGrp="1"/>
          </p:cNvSpPr>
          <p:nvPr>
            <p:ph type="subTitle" idx="1"/>
          </p:nvPr>
        </p:nvSpPr>
        <p:spPr/>
        <p:txBody>
          <a:bodyPr>
            <a:normAutofit/>
          </a:bodyPr>
          <a:lstStyle/>
          <a:p>
            <a:r>
              <a:rPr lang="en-US" dirty="0"/>
              <a:t>Group 3 b</a:t>
            </a:r>
          </a:p>
          <a:p>
            <a:r>
              <a:rPr lang="en-US" dirty="0"/>
              <a:t>2020/2021</a:t>
            </a:r>
          </a:p>
          <a:p>
            <a:r>
              <a:rPr lang="en-US" dirty="0"/>
              <a:t>Done by : </a:t>
            </a:r>
          </a:p>
          <a:p>
            <a:r>
              <a:rPr lang="en-US" dirty="0" err="1"/>
              <a:t>Loay</a:t>
            </a:r>
            <a:r>
              <a:rPr lang="en-US" dirty="0"/>
              <a:t> al abed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c city\Downloads\105043843_209500686763692_6106200289381121224_n.jpg"/>
          <p:cNvPicPr>
            <a:picLocks noGrp="1" noChangeAspect="1" noChangeArrowheads="1"/>
          </p:cNvPicPr>
          <p:nvPr>
            <p:ph idx="1"/>
          </p:nvPr>
        </p:nvPicPr>
        <p:blipFill>
          <a:blip r:embed="rId2" cstate="print"/>
          <a:srcRect/>
          <a:stretch>
            <a:fillRect/>
          </a:stretch>
        </p:blipFill>
        <p:spPr bwMode="auto">
          <a:xfrm>
            <a:off x="5643570" y="1500174"/>
            <a:ext cx="3500430" cy="4347308"/>
          </a:xfrm>
          <a:prstGeom prst="rect">
            <a:avLst/>
          </a:prstGeom>
          <a:noFill/>
        </p:spPr>
      </p:pic>
      <p:sp>
        <p:nvSpPr>
          <p:cNvPr id="5" name="مربع نص 4"/>
          <p:cNvSpPr txBox="1"/>
          <p:nvPr/>
        </p:nvSpPr>
        <p:spPr>
          <a:xfrm>
            <a:off x="642910" y="928670"/>
            <a:ext cx="4071966" cy="3785652"/>
          </a:xfrm>
          <a:prstGeom prst="rect">
            <a:avLst/>
          </a:prstGeom>
          <a:noFill/>
        </p:spPr>
        <p:txBody>
          <a:bodyPr wrap="square" rtlCol="1">
            <a:spAutoFit/>
          </a:bodyPr>
          <a:lstStyle/>
          <a:p>
            <a:pPr algn="l" rtl="0"/>
            <a:r>
              <a:rPr lang="en-US" sz="2400" dirty="0"/>
              <a:t> mention  the entity classification of this picture and example on each one and treatment ?</a:t>
            </a:r>
          </a:p>
          <a:p>
            <a:pPr algn="l" rtl="0"/>
            <a:endParaRPr lang="en-US" sz="2400" dirty="0"/>
          </a:p>
          <a:p>
            <a:pPr algn="l" rtl="0"/>
            <a:r>
              <a:rPr lang="en-US" sz="2400" dirty="0"/>
              <a:t>Obstructive  hydrocephalus , tumor  , </a:t>
            </a:r>
            <a:r>
              <a:rPr lang="en-US" sz="2400" dirty="0" err="1"/>
              <a:t>vp</a:t>
            </a:r>
            <a:r>
              <a:rPr lang="en-US" sz="2400" dirty="0"/>
              <a:t> + </a:t>
            </a:r>
            <a:r>
              <a:rPr lang="en-US" sz="2400" dirty="0" err="1"/>
              <a:t>evt</a:t>
            </a:r>
            <a:r>
              <a:rPr lang="en-US" sz="2400" dirty="0"/>
              <a:t>  </a:t>
            </a:r>
          </a:p>
          <a:p>
            <a:pPr algn="l" rtl="0"/>
            <a:r>
              <a:rPr lang="en-US" sz="2400" dirty="0"/>
              <a:t>Communicating hydrocephalus , infection , </a:t>
            </a:r>
            <a:r>
              <a:rPr lang="en-US" sz="2400" dirty="0" err="1"/>
              <a:t>vp</a:t>
            </a:r>
            <a:r>
              <a:rPr lang="en-US" sz="2400" dirty="0"/>
              <a:t> shunt  </a:t>
            </a:r>
          </a:p>
          <a:p>
            <a:pPr algn="l" rtl="0"/>
            <a:endParaRPr lang="ar-JO" sz="2400"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357158" y="1643050"/>
            <a:ext cx="4572000" cy="4401205"/>
          </a:xfrm>
          <a:prstGeom prst="rect">
            <a:avLst/>
          </a:prstGeom>
        </p:spPr>
        <p:txBody>
          <a:bodyPr>
            <a:spAutoFit/>
          </a:bodyPr>
          <a:lstStyle/>
          <a:p>
            <a:pPr algn="l" rtl="0">
              <a:buNone/>
            </a:pPr>
            <a:r>
              <a:rPr lang="en-US" sz="2800" dirty="0"/>
              <a:t> What  is the type of enhancement ? </a:t>
            </a:r>
          </a:p>
          <a:p>
            <a:pPr algn="l" rtl="0">
              <a:buNone/>
            </a:pPr>
            <a:r>
              <a:rPr lang="en-US" sz="2800" dirty="0"/>
              <a:t>Ring </a:t>
            </a:r>
            <a:r>
              <a:rPr lang="en-US" sz="2800" dirty="0" err="1"/>
              <a:t>enhancment</a:t>
            </a:r>
            <a:r>
              <a:rPr lang="en-US" sz="2800" dirty="0"/>
              <a:t> </a:t>
            </a:r>
          </a:p>
          <a:p>
            <a:pPr algn="l" rtl="0">
              <a:buNone/>
            </a:pPr>
            <a:endParaRPr lang="en-US" sz="2800" dirty="0"/>
          </a:p>
          <a:p>
            <a:pPr algn="l" rtl="0">
              <a:buNone/>
            </a:pPr>
            <a:endParaRPr lang="en-US" sz="2800" dirty="0"/>
          </a:p>
          <a:p>
            <a:pPr algn="l" rtl="0">
              <a:buNone/>
            </a:pPr>
            <a:r>
              <a:rPr lang="en-US" sz="2800" b="1" dirty="0"/>
              <a:t>3 </a:t>
            </a:r>
            <a:r>
              <a:rPr lang="en-US" sz="2800" b="1" dirty="0" err="1"/>
              <a:t>differntial</a:t>
            </a:r>
            <a:r>
              <a:rPr lang="en-US" sz="2800" b="1" dirty="0"/>
              <a:t> diagnosis?</a:t>
            </a:r>
          </a:p>
          <a:p>
            <a:pPr algn="l" rtl="0">
              <a:buNone/>
            </a:pPr>
            <a:r>
              <a:rPr lang="en-US" sz="2800" dirty="0"/>
              <a:t> </a:t>
            </a:r>
            <a:r>
              <a:rPr lang="en-US" sz="2800" u="sng" dirty="0"/>
              <a:t>GBM</a:t>
            </a:r>
          </a:p>
          <a:p>
            <a:pPr algn="l" rtl="0">
              <a:buNone/>
            </a:pPr>
            <a:r>
              <a:rPr lang="en-US" sz="2800" dirty="0"/>
              <a:t> </a:t>
            </a:r>
            <a:r>
              <a:rPr lang="en-US" sz="2800" u="sng" dirty="0" err="1"/>
              <a:t>absecss</a:t>
            </a:r>
            <a:r>
              <a:rPr lang="en-US" sz="2800" dirty="0"/>
              <a:t> </a:t>
            </a:r>
          </a:p>
          <a:p>
            <a:pPr algn="l" rtl="0">
              <a:buNone/>
            </a:pPr>
            <a:r>
              <a:rPr lang="en-US" sz="2800" u="sng" dirty="0"/>
              <a:t>Metastasis</a:t>
            </a:r>
            <a:r>
              <a:rPr lang="en-US" sz="2800" dirty="0"/>
              <a:t> </a:t>
            </a:r>
          </a:p>
          <a:p>
            <a:pPr algn="l" rtl="0">
              <a:buNone/>
            </a:pPr>
            <a:r>
              <a:rPr lang="en-US" sz="2800" dirty="0"/>
              <a:t>Resolving hematoma</a:t>
            </a:r>
          </a:p>
        </p:txBody>
      </p:sp>
      <p:pic>
        <p:nvPicPr>
          <p:cNvPr id="7"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57818" y="1214422"/>
            <a:ext cx="3408374" cy="4429156"/>
          </a:xfrm>
          <a:prstGeom prst="rect">
            <a:avLst/>
          </a:prstGeom>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20072" y="731912"/>
            <a:ext cx="3516388" cy="4000528"/>
          </a:xfrm>
        </p:spPr>
      </p:pic>
      <p:sp>
        <p:nvSpPr>
          <p:cNvPr id="6" name="مربع نص 5"/>
          <p:cNvSpPr txBox="1"/>
          <p:nvPr/>
        </p:nvSpPr>
        <p:spPr>
          <a:xfrm>
            <a:off x="142844" y="714356"/>
            <a:ext cx="4071966" cy="5262979"/>
          </a:xfrm>
          <a:prstGeom prst="rect">
            <a:avLst/>
          </a:prstGeom>
          <a:noFill/>
        </p:spPr>
        <p:txBody>
          <a:bodyPr wrap="square" rtlCol="1">
            <a:spAutoFit/>
          </a:bodyPr>
          <a:lstStyle/>
          <a:p>
            <a:pPr algn="l">
              <a:buNone/>
            </a:pPr>
            <a:r>
              <a:rPr lang="en-US" sz="2800" dirty="0"/>
              <a:t>Q 7 </a:t>
            </a:r>
          </a:p>
          <a:p>
            <a:pPr algn="l">
              <a:buNone/>
            </a:pPr>
            <a:r>
              <a:rPr lang="en-US" sz="2800" dirty="0"/>
              <a:t> Diagnose? Lumber disk </a:t>
            </a:r>
            <a:r>
              <a:rPr lang="en-US" sz="2800" dirty="0" err="1"/>
              <a:t>prolapse</a:t>
            </a:r>
            <a:endParaRPr lang="en-US" sz="2800" dirty="0"/>
          </a:p>
          <a:p>
            <a:pPr algn="l">
              <a:buNone/>
            </a:pPr>
            <a:r>
              <a:rPr lang="en-US" sz="2800" dirty="0"/>
              <a:t> </a:t>
            </a:r>
          </a:p>
          <a:p>
            <a:pPr algn="l">
              <a:buNone/>
            </a:pPr>
            <a:r>
              <a:rPr lang="en-US" sz="2800" dirty="0"/>
              <a:t>Site ? L5 – S1</a:t>
            </a:r>
          </a:p>
          <a:p>
            <a:pPr algn="l">
              <a:buNone/>
            </a:pPr>
            <a:endParaRPr lang="en-US" sz="2800" dirty="0"/>
          </a:p>
          <a:p>
            <a:pPr algn="l">
              <a:buNone/>
            </a:pPr>
            <a:r>
              <a:rPr lang="en-US" sz="2800" dirty="0"/>
              <a:t>2 Indications for surgery? </a:t>
            </a:r>
          </a:p>
          <a:p>
            <a:pPr algn="l">
              <a:buNone/>
            </a:pPr>
            <a:r>
              <a:rPr lang="en-US" sz="2800" dirty="0" err="1"/>
              <a:t>Progessive</a:t>
            </a:r>
            <a:r>
              <a:rPr lang="en-US" sz="2800" dirty="0"/>
              <a:t> neurological deficit</a:t>
            </a:r>
          </a:p>
          <a:p>
            <a:pPr algn="l">
              <a:buNone/>
            </a:pPr>
            <a:r>
              <a:rPr lang="en-US" sz="2800" dirty="0"/>
              <a:t> </a:t>
            </a:r>
            <a:r>
              <a:rPr lang="en-US" sz="2800" u="sng" dirty="0"/>
              <a:t>Intractable pain </a:t>
            </a:r>
          </a:p>
          <a:p>
            <a:pPr algn="l">
              <a:buNone/>
            </a:pPr>
            <a:r>
              <a:rPr lang="en-US" sz="2800" dirty="0"/>
              <a:t>Unstable fracture </a:t>
            </a:r>
            <a:endParaRPr lang="ar-JO" sz="2800" dirty="0"/>
          </a:p>
          <a:p>
            <a:pPr algn="l">
              <a:buNone/>
            </a:pPr>
            <a:r>
              <a:rPr lang="en-US" sz="2800" dirty="0" err="1"/>
              <a:t>Cauda</a:t>
            </a:r>
            <a:r>
              <a:rPr lang="en-US" sz="2800" dirty="0"/>
              <a:t> </a:t>
            </a:r>
            <a:r>
              <a:rPr lang="en-US" sz="2800" dirty="0" err="1"/>
              <a:t>eqina</a:t>
            </a:r>
            <a:r>
              <a:rPr lang="en-US" sz="2800" dirty="0"/>
              <a:t> syndrome</a:t>
            </a:r>
            <a:endParaRPr lang="ar-JO" sz="2800"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DELL\Desktop\received_645876249508193.jpeg"/>
          <p:cNvPicPr>
            <a:picLocks noGrp="1" noChangeAspect="1" noChangeArrowheads="1"/>
          </p:cNvPicPr>
          <p:nvPr>
            <p:ph idx="1"/>
          </p:nvPr>
        </p:nvPicPr>
        <p:blipFill>
          <a:blip r:embed="rId2" cstate="print"/>
          <a:srcRect/>
          <a:stretch>
            <a:fillRect/>
          </a:stretch>
        </p:blipFill>
        <p:spPr bwMode="auto">
          <a:xfrm>
            <a:off x="5269503" y="785794"/>
            <a:ext cx="3874497" cy="3286148"/>
          </a:xfrm>
          <a:prstGeom prst="rect">
            <a:avLst/>
          </a:prstGeom>
          <a:noFill/>
        </p:spPr>
      </p:pic>
      <p:sp>
        <p:nvSpPr>
          <p:cNvPr id="5" name="مربع نص 4"/>
          <p:cNvSpPr txBox="1"/>
          <p:nvPr/>
        </p:nvSpPr>
        <p:spPr>
          <a:xfrm>
            <a:off x="357158" y="500042"/>
            <a:ext cx="4429156" cy="4524315"/>
          </a:xfrm>
          <a:prstGeom prst="rect">
            <a:avLst/>
          </a:prstGeom>
          <a:noFill/>
        </p:spPr>
        <p:txBody>
          <a:bodyPr wrap="square" rtlCol="1">
            <a:spAutoFit/>
          </a:bodyPr>
          <a:lstStyle/>
          <a:p>
            <a:pPr algn="l" rtl="0"/>
            <a:endParaRPr lang="en-US" sz="2400" dirty="0"/>
          </a:p>
          <a:p>
            <a:pPr algn="l" rtl="0"/>
            <a:r>
              <a:rPr lang="en-US" sz="2400" dirty="0"/>
              <a:t>Diagnose : </a:t>
            </a:r>
          </a:p>
          <a:p>
            <a:pPr algn="l" rtl="0"/>
            <a:r>
              <a:rPr lang="en-US" sz="2400" dirty="0" err="1"/>
              <a:t>meningiocele</a:t>
            </a:r>
            <a:r>
              <a:rPr lang="en-US" sz="2400" dirty="0"/>
              <a:t>  or </a:t>
            </a:r>
            <a:r>
              <a:rPr lang="en-US" sz="2400" dirty="0" err="1"/>
              <a:t>myelomeningiocele</a:t>
            </a:r>
            <a:r>
              <a:rPr lang="en-US" sz="2400" dirty="0"/>
              <a:t> </a:t>
            </a:r>
          </a:p>
          <a:p>
            <a:pPr algn="l" rtl="0"/>
            <a:endParaRPr lang="en-US" sz="2400" dirty="0"/>
          </a:p>
          <a:p>
            <a:pPr algn="l" rtl="0"/>
            <a:r>
              <a:rPr lang="en-US" sz="2400" dirty="0"/>
              <a:t>What is the next step ?</a:t>
            </a:r>
          </a:p>
          <a:p>
            <a:pPr algn="l" rtl="0"/>
            <a:r>
              <a:rPr lang="en-US" sz="2400" dirty="0" err="1"/>
              <a:t>illuminatiobn</a:t>
            </a:r>
            <a:r>
              <a:rPr lang="en-US" sz="2400" dirty="0"/>
              <a:t> test ,physical and neurological exam then we can do surgery </a:t>
            </a:r>
            <a:br>
              <a:rPr lang="en-US" sz="2400" dirty="0"/>
            </a:br>
            <a:endParaRPr lang="en-US" sz="2400" dirty="0"/>
          </a:p>
          <a:p>
            <a:br>
              <a:rPr lang="en-US" sz="2400" dirty="0"/>
            </a:br>
            <a:endParaRPr lang="en-US" sz="2400"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862149" y="857250"/>
            <a:ext cx="7778932" cy="5143500"/>
          </a:xfrm>
          <a:prstGeom prst="rect">
            <a:avLst/>
          </a:prstGeom>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604" y="2342405"/>
            <a:ext cx="3891835" cy="1171113"/>
          </a:xfrm>
        </p:spPr>
        <p:txBody>
          <a:bodyPr>
            <a:noAutofit/>
          </a:bodyPr>
          <a:lstStyle/>
          <a:p>
            <a:pPr algn="l" rtl="0"/>
            <a:r>
              <a:rPr lang="en-US" dirty="0">
                <a:solidFill>
                  <a:srgbClr val="FF0000"/>
                </a:solidFill>
              </a:rPr>
              <a:t>Diagnosis??</a:t>
            </a:r>
            <a:br>
              <a:rPr lang="en-US" dirty="0"/>
            </a:br>
            <a:br>
              <a:rPr lang="en-US" dirty="0"/>
            </a:br>
            <a:r>
              <a:rPr lang="en-US" dirty="0"/>
              <a:t> </a:t>
            </a:r>
            <a:r>
              <a:rPr lang="en-US" sz="3600" b="1" u="sng" dirty="0">
                <a:solidFill>
                  <a:srgbClr val="FF0000"/>
                </a:solidFill>
                <a:effectLst>
                  <a:outerShdw blurRad="38100" dist="38100" dir="2700000" algn="tl">
                    <a:srgbClr val="000000">
                      <a:alpha val="43137"/>
                    </a:srgbClr>
                  </a:outerShdw>
                </a:effectLst>
              </a:rPr>
              <a:t>Acute</a:t>
            </a:r>
            <a:r>
              <a:rPr lang="en-US" sz="3600" dirty="0">
                <a:effectLst>
                  <a:outerShdw blurRad="38100" dist="38100" dir="2700000" algn="tl">
                    <a:srgbClr val="000000">
                      <a:alpha val="43137"/>
                    </a:srgbClr>
                  </a:outerShdw>
                </a:effectLst>
              </a:rPr>
              <a:t> </a:t>
            </a:r>
            <a:r>
              <a:rPr lang="en-US" dirty="0"/>
              <a:t>epidural hematoma</a:t>
            </a:r>
          </a:p>
          <a:p>
            <a:pPr algn="l" rtl="0"/>
            <a:r>
              <a:rPr lang="en-US" dirty="0"/>
              <a:t>Management </a:t>
            </a:r>
          </a:p>
          <a:p>
            <a:pPr algn="l" rtl="0"/>
            <a:r>
              <a:rPr lang="en-US" dirty="0" err="1"/>
              <a:t>Crainotomy</a:t>
            </a:r>
            <a:r>
              <a:rPr lang="en-US" dirty="0"/>
              <a:t> </a:t>
            </a:r>
            <a:endParaRPr lang="ar-JO"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666" y="1279922"/>
            <a:ext cx="3695700" cy="4210050"/>
          </a:xfrm>
          <a:prstGeom prst="rect">
            <a:avLst/>
          </a:prstGeom>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 y="1219200"/>
            <a:ext cx="8229600" cy="4525963"/>
          </a:xfrm>
        </p:spPr>
        <p:txBody>
          <a:bodyPr>
            <a:normAutofit fontScale="85000" lnSpcReduction="20000"/>
          </a:bodyPr>
          <a:lstStyle/>
          <a:p>
            <a:pPr algn="l" rtl="0"/>
            <a:r>
              <a:rPr lang="en-US" dirty="0"/>
              <a:t>Type of fracture ??</a:t>
            </a:r>
          </a:p>
          <a:p>
            <a:pPr marL="0" indent="0" algn="l" rtl="0">
              <a:buNone/>
            </a:pPr>
            <a:r>
              <a:rPr lang="en-US" dirty="0">
                <a:solidFill>
                  <a:srgbClr val="FF0000"/>
                </a:solidFill>
              </a:rPr>
              <a:t>           Burst</a:t>
            </a:r>
            <a:r>
              <a:rPr lang="en-US" dirty="0"/>
              <a:t> </a:t>
            </a:r>
          </a:p>
          <a:p>
            <a:pPr algn="l" rtl="0"/>
            <a:endParaRPr lang="en-US" dirty="0"/>
          </a:p>
          <a:p>
            <a:pPr algn="l" rtl="0"/>
            <a:r>
              <a:rPr lang="en-US" dirty="0" err="1"/>
              <a:t>Whats</a:t>
            </a:r>
            <a:r>
              <a:rPr lang="en-US" dirty="0"/>
              <a:t> the level </a:t>
            </a:r>
          </a:p>
          <a:p>
            <a:pPr marL="0" indent="0" algn="l" rtl="0">
              <a:buNone/>
            </a:pPr>
            <a:r>
              <a:rPr lang="en-US" dirty="0">
                <a:solidFill>
                  <a:srgbClr val="FF0000"/>
                </a:solidFill>
              </a:rPr>
              <a:t>           C5</a:t>
            </a:r>
          </a:p>
          <a:p>
            <a:pPr algn="l" rtl="0"/>
            <a:endParaRPr lang="en-US" dirty="0"/>
          </a:p>
          <a:p>
            <a:pPr algn="l" rtl="0"/>
            <a:r>
              <a:rPr lang="en-US" dirty="0"/>
              <a:t>Write three complication</a:t>
            </a:r>
          </a:p>
          <a:p>
            <a:pPr marL="0" indent="0" algn="l" rtl="0">
              <a:buNone/>
            </a:pPr>
            <a:r>
              <a:rPr lang="en-US" dirty="0">
                <a:solidFill>
                  <a:srgbClr val="FF0000"/>
                </a:solidFill>
              </a:rPr>
              <a:t>      a-Nerve root compression</a:t>
            </a:r>
          </a:p>
          <a:p>
            <a:pPr marL="0" indent="0" algn="l" rtl="0">
              <a:buNone/>
            </a:pPr>
            <a:r>
              <a:rPr lang="en-US" dirty="0">
                <a:solidFill>
                  <a:srgbClr val="FF0000"/>
                </a:solidFill>
              </a:rPr>
              <a:t>      b-Vascular injury </a:t>
            </a:r>
          </a:p>
          <a:p>
            <a:pPr marL="0" indent="0" algn="l" rtl="0">
              <a:buNone/>
            </a:pPr>
            <a:r>
              <a:rPr lang="en-US" dirty="0">
                <a:solidFill>
                  <a:srgbClr val="FF0000"/>
                </a:solidFill>
              </a:rPr>
              <a:t>      c-Upper limb weakness </a:t>
            </a:r>
          </a:p>
          <a:p>
            <a:pPr algn="l" rtl="0"/>
            <a:endParaRPr lang="en-US" dirty="0"/>
          </a:p>
          <a:p>
            <a:pPr algn="l" rtl="0"/>
            <a:endParaRPr lang="ar-JO" dirty="0"/>
          </a:p>
        </p:txBody>
      </p:sp>
      <p:pic>
        <p:nvPicPr>
          <p:cNvPr id="16386" name="Picture 2" descr="ÙØªÙØ¬Ø© Ø¨Ø­Ø« Ø§ÙØµÙØ± Ø¹Ù âªc5 burst fractureâ¬â"/>
          <p:cNvPicPr>
            <a:picLocks noChangeAspect="1" noChangeArrowheads="1"/>
          </p:cNvPicPr>
          <p:nvPr/>
        </p:nvPicPr>
        <p:blipFill>
          <a:blip r:embed="rId2" cstate="print"/>
          <a:srcRect/>
          <a:stretch>
            <a:fillRect/>
          </a:stretch>
        </p:blipFill>
        <p:spPr bwMode="auto">
          <a:xfrm>
            <a:off x="5101068" y="1219200"/>
            <a:ext cx="4042932" cy="4755006"/>
          </a:xfrm>
          <a:prstGeom prst="rect">
            <a:avLst/>
          </a:prstGeom>
          <a:noFill/>
        </p:spPr>
      </p:pic>
      <p:grpSp>
        <p:nvGrpSpPr>
          <p:cNvPr id="6" name="Group 5"/>
          <p:cNvGrpSpPr/>
          <p:nvPr/>
        </p:nvGrpSpPr>
        <p:grpSpPr>
          <a:xfrm>
            <a:off x="7740384" y="143835"/>
            <a:ext cx="693000" cy="646560"/>
            <a:chOff x="7740384" y="143835"/>
            <a:chExt cx="693000" cy="646560"/>
          </a:xfrm>
        </p:grpSpPr>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740384" y="218715"/>
                <a:ext cx="221040" cy="571680"/>
              </p14:xfrm>
            </p:contentPart>
          </mc:Choice>
          <mc:Fallback xmlns="">
            <p:pic>
              <p:nvPicPr>
                <p:cNvPr id="2" name="Ink 1"/>
              </p:nvPicPr>
              <p:blipFill>
                <a:blip r:embed="rId4"/>
              </p:blipFill>
              <p:spPr>
                <a:xfrm>
                  <a:off x="7740384" y="218715"/>
                  <a:ext cx="221040" cy="57168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8065824" y="143835"/>
                <a:ext cx="367560" cy="513720"/>
              </p14:xfrm>
            </p:contentPart>
          </mc:Choice>
          <mc:Fallback xmlns="">
            <p:pic>
              <p:nvPicPr>
                <p:cNvPr id="4" name="Ink 3"/>
              </p:nvPicPr>
              <p:blipFill>
                <a:blip r:embed="rId6"/>
              </p:blipFill>
              <p:spPr>
                <a:xfrm>
                  <a:off x="8065824" y="143835"/>
                  <a:ext cx="367560" cy="51372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8055744" y="433635"/>
                <a:ext cx="325080" cy="102600"/>
              </p14:xfrm>
            </p:contentPart>
          </mc:Choice>
          <mc:Fallback xmlns="">
            <p:pic>
              <p:nvPicPr>
                <p:cNvPr id="5" name="Ink 4"/>
              </p:nvPicPr>
              <p:blipFill>
                <a:blip r:embed="rId8"/>
              </p:blipFill>
              <p:spPr>
                <a:xfrm>
                  <a:off x="8055744" y="433635"/>
                  <a:ext cx="325080" cy="102600"/>
                </a:xfrm>
                <a:prstGeom prst="rect"/>
              </p:spPr>
            </p:pic>
          </mc:Fallback>
        </mc:AlternateContent>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822" y="964520"/>
            <a:ext cx="5350290" cy="5488816"/>
          </a:xfrm>
          <a:prstGeom prst="rect">
            <a:avLst/>
          </a:prstGeom>
        </p:spPr>
        <p:txBody>
          <a:bodyPr rtlCol="0" anchor="t"/>
          <a:lstStyle/>
          <a:p>
            <a:pPr algn="l"/>
            <a:endParaRPr lang="en-US" sz="770" dirty="0"/>
          </a:p>
          <a:p>
            <a:pPr algn="l"/>
            <a:r>
              <a:rPr lang="en-US" sz="2310" dirty="0">
                <a:solidFill>
                  <a:srgbClr val="252525"/>
                </a:solidFill>
              </a:rPr>
              <a:t>Q5:</a:t>
            </a:r>
          </a:p>
          <a:p>
            <a:pPr algn="l"/>
            <a:r>
              <a:rPr lang="en-US" sz="2310" dirty="0">
                <a:solidFill>
                  <a:srgbClr val="252525"/>
                </a:solidFill>
              </a:rPr>
              <a:t>A 3 months old child with VP, came with irritability, decreased oral intake. Vitals are stable, head circumference 45 cm</a:t>
            </a:r>
          </a:p>
          <a:p>
            <a:pPr algn="l"/>
            <a:endParaRPr lang="en-US" sz="2310" dirty="0">
              <a:solidFill>
                <a:srgbClr val="252525"/>
              </a:solidFill>
            </a:endParaRPr>
          </a:p>
          <a:p>
            <a:pPr algn="l"/>
            <a:r>
              <a:rPr lang="en-US" sz="2310" dirty="0">
                <a:solidFill>
                  <a:srgbClr val="252525"/>
                </a:solidFill>
              </a:rPr>
              <a:t>1. Diagnosis?</a:t>
            </a:r>
            <a:r>
              <a:rPr lang="en-GB" sz="2310" b="1" dirty="0">
                <a:solidFill>
                  <a:srgbClr val="00B050"/>
                </a:solidFill>
              </a:rPr>
              <a:t>subcutaneous CSF
</a:t>
            </a:r>
            <a:r>
              <a:rPr lang="en-GB" sz="2310" b="1" dirty="0" err="1">
                <a:solidFill>
                  <a:srgbClr val="00B050"/>
                </a:solidFill>
              </a:rPr>
              <a:t>pseudocyst</a:t>
            </a:r>
            <a:r>
              <a:rPr lang="en-US" sz="2310" b="1" dirty="0">
                <a:solidFill>
                  <a:srgbClr val="00B050"/>
                </a:solidFill>
              </a:rPr>
              <a:t> </a:t>
            </a:r>
          </a:p>
          <a:p>
            <a:pPr algn="l"/>
            <a:r>
              <a:rPr lang="en-US" sz="2310" dirty="0">
                <a:solidFill>
                  <a:srgbClr val="252525"/>
                </a:solidFill>
              </a:rPr>
              <a:t>2. The most common cause of hydrocephalus for this patient? </a:t>
            </a:r>
            <a:r>
              <a:rPr lang="en-GB" sz="2310" dirty="0">
                <a:solidFill>
                  <a:srgbClr val="00B050"/>
                </a:solidFill>
              </a:rPr>
              <a:t>Shunt blockage</a:t>
            </a:r>
            <a:endParaRPr lang="en-US" sz="2310" dirty="0">
              <a:solidFill>
                <a:srgbClr val="00B050"/>
              </a:solidFill>
            </a:endParaRPr>
          </a:p>
          <a:p>
            <a:pPr algn="l"/>
            <a:r>
              <a:rPr lang="en-US" sz="2310" dirty="0">
                <a:solidFill>
                  <a:srgbClr val="252525"/>
                </a:solidFill>
              </a:rPr>
              <a:t>3. Mention 4 signs of hydrocephalus can be present in this patient  </a:t>
            </a:r>
            <a:r>
              <a:rPr lang="en-US" sz="2310" dirty="0">
                <a:solidFill>
                  <a:srgbClr val="00B050"/>
                </a:solidFill>
              </a:rPr>
              <a:t>Sun setting eye, increased skull circumference, thin scalp, dilated veins, </a:t>
            </a:r>
          </a:p>
          <a:p>
            <a:pPr algn="l"/>
            <a:r>
              <a:rPr lang="en-US" sz="2310" dirty="0">
                <a:solidFill>
                  <a:srgbClr val="252525"/>
                </a:solidFill>
              </a:rPr>
              <a:t>4. Investigations to be done?</a:t>
            </a:r>
          </a:p>
          <a:p>
            <a:pPr algn="l"/>
            <a:r>
              <a:rPr lang="en-US" sz="2310" dirty="0">
                <a:solidFill>
                  <a:srgbClr val="00B050"/>
                </a:solidFill>
              </a:rPr>
              <a:t>CT, MRI</a:t>
            </a:r>
          </a:p>
          <a:p>
            <a:endParaRPr lang="ar-JO" sz="2310" dirty="0">
              <a:solidFill>
                <a:srgbClr val="252525"/>
              </a:solidFill>
            </a:endParaRPr>
          </a:p>
        </p:txBody>
      </p:sp>
      <p:pic>
        <p:nvPicPr>
          <p:cNvPr id="14" name="Picture 14"/>
          <p:cNvPicPr>
            <a:picLocks noChangeAspect="1"/>
          </p:cNvPicPr>
          <p:nvPr/>
        </p:nvPicPr>
        <p:blipFill>
          <a:blip r:embed="rId2"/>
          <a:stretch>
            <a:fillRect/>
          </a:stretch>
        </p:blipFill>
        <p:spPr>
          <a:xfrm>
            <a:off x="5481510" y="1521963"/>
            <a:ext cx="3256344" cy="2728530"/>
          </a:xfrm>
          <a:prstGeom prst="rect">
            <a:avLst/>
          </a:prstGeo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9075" y="1124744"/>
            <a:ext cx="4432837"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3"/>
          <p:cNvSpPr txBox="1"/>
          <p:nvPr/>
        </p:nvSpPr>
        <p:spPr>
          <a:xfrm>
            <a:off x="4629150" y="2034370"/>
            <a:ext cx="3886200" cy="3455603"/>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1.diagnosis?</a:t>
            </a:r>
          </a:p>
          <a:p>
            <a:pPr marL="0" indent="0">
              <a:buFont typeface="Arial" panose="020B0604020202020204" pitchFamily="34" charset="0"/>
              <a:buNone/>
            </a:pPr>
            <a:r>
              <a:rPr lang="en-US" dirty="0" err="1">
                <a:solidFill>
                  <a:srgbClr val="FF0000"/>
                </a:solidFill>
              </a:rPr>
              <a:t>cerebellopontine</a:t>
            </a:r>
            <a:r>
              <a:rPr lang="en-US" dirty="0">
                <a:solidFill>
                  <a:srgbClr val="FF0000"/>
                </a:solidFill>
              </a:rPr>
              <a:t> angle tumor</a:t>
            </a:r>
          </a:p>
          <a:p>
            <a:pPr marL="0" indent="0">
              <a:buFont typeface="Arial" panose="020B0604020202020204" pitchFamily="34" charset="0"/>
              <a:buNone/>
            </a:pPr>
            <a:r>
              <a:rPr lang="en-US" dirty="0">
                <a:solidFill>
                  <a:srgbClr val="FF0000"/>
                </a:solidFill>
              </a:rPr>
              <a:t>(</a:t>
            </a:r>
            <a:r>
              <a:rPr lang="en-US" dirty="0" err="1">
                <a:solidFill>
                  <a:srgbClr val="FF0000"/>
                </a:solidFill>
              </a:rPr>
              <a:t>cpa</a:t>
            </a:r>
            <a:r>
              <a:rPr lang="en-US" dirty="0">
                <a:solidFill>
                  <a:srgbClr val="FF0000"/>
                </a:solidFill>
              </a:rPr>
              <a:t>) (right side)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2.ddx?</a:t>
            </a:r>
          </a:p>
          <a:p>
            <a:pPr marL="0" indent="0">
              <a:buFont typeface="Arial" panose="020B0604020202020204" pitchFamily="34" charset="0"/>
              <a:buNone/>
            </a:pPr>
            <a:r>
              <a:rPr lang="en-US" dirty="0">
                <a:solidFill>
                  <a:srgbClr val="FF0000"/>
                </a:solidFill>
              </a:rPr>
              <a:t>-vestibular </a:t>
            </a:r>
            <a:r>
              <a:rPr lang="en-US" dirty="0" err="1">
                <a:solidFill>
                  <a:srgbClr val="FF0000"/>
                </a:solidFill>
              </a:rPr>
              <a:t>schawanoma</a:t>
            </a:r>
            <a:endParaRPr lang="en-US" dirty="0">
              <a:solidFill>
                <a:srgbClr val="FF0000"/>
              </a:solidFill>
            </a:endParaRPr>
          </a:p>
          <a:p>
            <a:pPr marL="0" indent="0">
              <a:buFont typeface="Arial" panose="020B0604020202020204" pitchFamily="34" charset="0"/>
              <a:buNone/>
            </a:pPr>
            <a:r>
              <a:rPr lang="en-US" dirty="0">
                <a:solidFill>
                  <a:srgbClr val="FF0000"/>
                </a:solidFill>
              </a:rPr>
              <a:t>-meningioma</a:t>
            </a:r>
          </a:p>
          <a:p>
            <a:pPr marL="0" indent="0">
              <a:buFont typeface="Arial" panose="020B0604020202020204" pitchFamily="34" charset="0"/>
              <a:buNone/>
            </a:pPr>
            <a:r>
              <a:rPr lang="en-US" dirty="0">
                <a:solidFill>
                  <a:srgbClr val="FF0000"/>
                </a:solidFill>
              </a:rPr>
              <a:t>-</a:t>
            </a:r>
            <a:r>
              <a:rPr lang="en-US" dirty="0" err="1">
                <a:solidFill>
                  <a:srgbClr val="FF0000"/>
                </a:solidFill>
              </a:rPr>
              <a:t>epidermoid</a:t>
            </a:r>
            <a:r>
              <a:rPr lang="en-US" dirty="0">
                <a:solidFill>
                  <a:srgbClr val="FF0000"/>
                </a:solidFill>
              </a:rPr>
              <a:t> cyst</a:t>
            </a:r>
          </a:p>
          <a:p>
            <a:pPr marL="0" indent="0">
              <a:buFont typeface="Arial" panose="020B0604020202020204" pitchFamily="34" charset="0"/>
              <a:buNone/>
            </a:pPr>
            <a:r>
              <a:rPr lang="en-US" dirty="0">
                <a:solidFill>
                  <a:srgbClr val="FF0000"/>
                </a:solidFill>
              </a:rPr>
              <a:t>-dermoid cyst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476672"/>
            <a:ext cx="6355663" cy="355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07704" y="3546764"/>
            <a:ext cx="457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5" name="Rectangle 4"/>
          <p:cNvSpPr/>
          <p:nvPr/>
        </p:nvSpPr>
        <p:spPr>
          <a:xfrm>
            <a:off x="3886200" y="3546764"/>
            <a:ext cx="609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6" name="Rectangle 5"/>
          <p:cNvSpPr/>
          <p:nvPr/>
        </p:nvSpPr>
        <p:spPr>
          <a:xfrm>
            <a:off x="5868144" y="3546764"/>
            <a:ext cx="609600" cy="346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7" name="TextBox 6"/>
          <p:cNvSpPr txBox="1"/>
          <p:nvPr/>
        </p:nvSpPr>
        <p:spPr>
          <a:xfrm>
            <a:off x="457200" y="4343400"/>
            <a:ext cx="7467600" cy="1477328"/>
          </a:xfrm>
          <a:prstGeom prst="rect">
            <a:avLst/>
          </a:prstGeom>
          <a:noFill/>
        </p:spPr>
        <p:txBody>
          <a:bodyPr wrap="square" rtlCol="0">
            <a:spAutoFit/>
          </a:bodyPr>
          <a:lstStyle/>
          <a:p>
            <a:r>
              <a:rPr lang="en-US" dirty="0"/>
              <a:t>Mention the anatomical site and </a:t>
            </a:r>
            <a:r>
              <a:rPr lang="en-US" b="1" dirty="0">
                <a:solidFill>
                  <a:srgbClr val="FF0000"/>
                </a:solidFill>
              </a:rPr>
              <a:t>an example </a:t>
            </a:r>
            <a:r>
              <a:rPr lang="en-US" dirty="0"/>
              <a:t>for each one </a:t>
            </a:r>
          </a:p>
          <a:p>
            <a:pPr marL="342900" indent="-342900">
              <a:buAutoNum type="alphaUcPeriod"/>
            </a:pPr>
            <a:r>
              <a:rPr lang="en-US" dirty="0" err="1"/>
              <a:t>Intradural</a:t>
            </a:r>
            <a:r>
              <a:rPr lang="en-US" dirty="0"/>
              <a:t> intramedullary : </a:t>
            </a:r>
            <a:r>
              <a:rPr lang="en-US" dirty="0" err="1"/>
              <a:t>ependymoma</a:t>
            </a:r>
            <a:r>
              <a:rPr lang="en-US" dirty="0"/>
              <a:t> , </a:t>
            </a:r>
            <a:r>
              <a:rPr lang="en-US" dirty="0" err="1"/>
              <a:t>hemangioblastoma</a:t>
            </a:r>
            <a:r>
              <a:rPr lang="en-US" dirty="0"/>
              <a:t>, astrocytoma </a:t>
            </a:r>
          </a:p>
          <a:p>
            <a:pPr marL="342900" indent="-342900">
              <a:buAutoNum type="alphaUcPeriod"/>
            </a:pPr>
            <a:r>
              <a:rPr lang="en-US" dirty="0" err="1"/>
              <a:t>Intradural</a:t>
            </a:r>
            <a:r>
              <a:rPr lang="en-US" dirty="0"/>
              <a:t> </a:t>
            </a:r>
            <a:r>
              <a:rPr lang="en-US" dirty="0" err="1"/>
              <a:t>extramedullary</a:t>
            </a:r>
            <a:r>
              <a:rPr lang="en-US" dirty="0"/>
              <a:t> : meningioma, </a:t>
            </a:r>
            <a:r>
              <a:rPr lang="en-US" dirty="0" err="1"/>
              <a:t>schwannoma</a:t>
            </a:r>
            <a:r>
              <a:rPr lang="en-US" dirty="0"/>
              <a:t>, </a:t>
            </a:r>
          </a:p>
          <a:p>
            <a:pPr marL="342900" indent="-342900">
              <a:buAutoNum type="alphaUcPeriod"/>
            </a:pPr>
            <a:r>
              <a:rPr lang="en-US" dirty="0"/>
              <a:t>Extradural : osteoid </a:t>
            </a:r>
            <a:r>
              <a:rPr lang="en-US" dirty="0" err="1"/>
              <a:t>osteoma</a:t>
            </a:r>
            <a:r>
              <a:rPr lang="en-US" dirty="0"/>
              <a:t>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rtl="0">
              <a:buNone/>
            </a:pPr>
            <a:r>
              <a:rPr lang="en-US" sz="4400" b="1" dirty="0"/>
              <a:t>Calculate GCS for this patient</a:t>
            </a:r>
          </a:p>
          <a:p>
            <a:pPr algn="l" rtl="0"/>
            <a:r>
              <a:rPr lang="en-US" sz="4000" dirty="0"/>
              <a:t>open eye to pain </a:t>
            </a:r>
          </a:p>
          <a:p>
            <a:pPr algn="l" rtl="0"/>
            <a:r>
              <a:rPr lang="en-US" sz="4000" dirty="0"/>
              <a:t> incomprehensive sound </a:t>
            </a:r>
          </a:p>
          <a:p>
            <a:pPr algn="l" rtl="0"/>
            <a:r>
              <a:rPr lang="en-US" sz="4000" dirty="0" err="1"/>
              <a:t>Decerebrate</a:t>
            </a:r>
            <a:r>
              <a:rPr lang="en-US" sz="4000" dirty="0"/>
              <a:t> right side </a:t>
            </a:r>
          </a:p>
          <a:p>
            <a:pPr algn="l" rtl="0"/>
            <a:r>
              <a:rPr lang="en-US" sz="4000" dirty="0"/>
              <a:t>Decorticate  left side </a:t>
            </a:r>
          </a:p>
          <a:p>
            <a:pPr algn="l" rtl="0">
              <a:buNone/>
            </a:pPr>
            <a:r>
              <a:rPr lang="en-US" sz="4400" b="1" dirty="0"/>
              <a:t>Answer =2+2+3=7/15</a:t>
            </a:r>
          </a:p>
        </p:txBody>
      </p:sp>
      <p:sp>
        <p:nvSpPr>
          <p:cNvPr id="4" name="Oval Callout 3"/>
          <p:cNvSpPr/>
          <p:nvPr/>
        </p:nvSpPr>
        <p:spPr>
          <a:xfrm>
            <a:off x="6012160" y="4221088"/>
            <a:ext cx="2590800" cy="685800"/>
          </a:xfrm>
          <a:prstGeom prst="wedgeEllipseCallout">
            <a:avLst>
              <a:gd name="adj1" fmla="val -79068"/>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800" dirty="0"/>
              <a:t>بتوخذ الأعلى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Neurosurgery mini OSCE </a:t>
            </a:r>
          </a:p>
        </p:txBody>
      </p:sp>
      <p:sp>
        <p:nvSpPr>
          <p:cNvPr id="3" name="Subtitle 2"/>
          <p:cNvSpPr>
            <a:spLocks noGrp="1"/>
          </p:cNvSpPr>
          <p:nvPr>
            <p:ph type="subTitle" idx="1"/>
          </p:nvPr>
        </p:nvSpPr>
        <p:spPr/>
        <p:txBody>
          <a:bodyPr>
            <a:normAutofit/>
          </a:bodyPr>
          <a:lstStyle/>
          <a:p>
            <a:r>
              <a:rPr lang="en-US" dirty="0"/>
              <a:t>Group 3 a</a:t>
            </a:r>
          </a:p>
          <a:p>
            <a:r>
              <a:rPr lang="en-US" dirty="0"/>
              <a:t>2020/2021</a:t>
            </a:r>
          </a:p>
          <a:p>
            <a:r>
              <a:rPr lang="en-US" dirty="0"/>
              <a:t>Done by : </a:t>
            </a:r>
          </a:p>
          <a:p>
            <a:r>
              <a:rPr lang="en-US" dirty="0"/>
              <a:t>Raghad Abu al-sheikh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107504" y="277255"/>
            <a:ext cx="6072198" cy="6186309"/>
          </a:xfrm>
          <a:prstGeom prst="rect">
            <a:avLst/>
          </a:prstGeom>
          <a:noFill/>
        </p:spPr>
        <p:txBody>
          <a:bodyPr wrap="square" rtlCol="1">
            <a:spAutoFit/>
          </a:bodyPr>
          <a:lstStyle/>
          <a:p>
            <a:pPr algn="l" rtl="0"/>
            <a:r>
              <a:rPr lang="en-US" sz="2800" dirty="0"/>
              <a:t>Q1 : patient present with </a:t>
            </a:r>
            <a:r>
              <a:rPr lang="en-US" sz="2800" b="1" dirty="0"/>
              <a:t>dizziness</a:t>
            </a:r>
            <a:r>
              <a:rPr lang="en-US" sz="2800" dirty="0"/>
              <a:t>, </a:t>
            </a:r>
            <a:r>
              <a:rPr lang="en-US" sz="2800" b="1" dirty="0"/>
              <a:t>vertigo</a:t>
            </a:r>
            <a:r>
              <a:rPr lang="en-US" sz="2800" dirty="0"/>
              <a:t>  and hearing loss in</a:t>
            </a:r>
          </a:p>
          <a:p>
            <a:pPr algn="l" rtl="0"/>
            <a:r>
              <a:rPr lang="en-US" sz="2800" dirty="0"/>
              <a:t> his right ear what is the </a:t>
            </a:r>
          </a:p>
          <a:p>
            <a:pPr algn="l" rtl="0"/>
            <a:r>
              <a:rPr lang="en-US" sz="2800" dirty="0"/>
              <a:t>most probable diagnose ?</a:t>
            </a:r>
          </a:p>
          <a:p>
            <a:pPr algn="l" rtl="0"/>
            <a:r>
              <a:rPr lang="en-US" sz="2800" dirty="0"/>
              <a:t> </a:t>
            </a:r>
            <a:r>
              <a:rPr lang="en-US" sz="2800" u="sng" dirty="0"/>
              <a:t>Vestibular </a:t>
            </a:r>
            <a:r>
              <a:rPr lang="en-US" sz="2800" u="sng" dirty="0" err="1"/>
              <a:t>schwanoma</a:t>
            </a:r>
            <a:r>
              <a:rPr lang="en-US" sz="2800" u="sng" dirty="0"/>
              <a:t> </a:t>
            </a:r>
          </a:p>
          <a:p>
            <a:pPr algn="l" rtl="0"/>
            <a:endParaRPr lang="en-US" sz="2800" dirty="0"/>
          </a:p>
          <a:p>
            <a:pPr algn="l" rtl="0"/>
            <a:r>
              <a:rPr lang="en-US" sz="2800" dirty="0"/>
              <a:t>What is site of mass ?  Right </a:t>
            </a:r>
            <a:r>
              <a:rPr lang="en-US" sz="2800" u="sng" dirty="0" err="1"/>
              <a:t>Cerebullopontaine</a:t>
            </a:r>
            <a:r>
              <a:rPr lang="en-US" sz="2800" u="sng" dirty="0"/>
              <a:t> angle </a:t>
            </a:r>
          </a:p>
          <a:p>
            <a:pPr algn="l" rtl="0"/>
            <a:endParaRPr lang="en-US" sz="2800" dirty="0"/>
          </a:p>
          <a:p>
            <a:pPr algn="l" rtl="0"/>
            <a:r>
              <a:rPr lang="en-US" sz="2800" dirty="0"/>
              <a:t>Give me 3DDX ?</a:t>
            </a:r>
          </a:p>
          <a:p>
            <a:pPr algn="l" rtl="0"/>
            <a:r>
              <a:rPr lang="en-US" sz="2800" dirty="0" err="1"/>
              <a:t>Epidermoid</a:t>
            </a:r>
            <a:r>
              <a:rPr lang="en-US" sz="2800" dirty="0"/>
              <a:t> cyst </a:t>
            </a:r>
          </a:p>
          <a:p>
            <a:pPr algn="l" rtl="0"/>
            <a:r>
              <a:rPr lang="en-US" sz="2800" dirty="0" err="1"/>
              <a:t>Dermoid</a:t>
            </a:r>
            <a:r>
              <a:rPr lang="en-US" sz="2800" dirty="0"/>
              <a:t> cyst </a:t>
            </a:r>
          </a:p>
          <a:p>
            <a:pPr algn="l" rtl="0"/>
            <a:r>
              <a:rPr lang="en-US" sz="2800" dirty="0" err="1"/>
              <a:t>Arachinoid</a:t>
            </a:r>
            <a:r>
              <a:rPr lang="en-US" sz="2800" dirty="0"/>
              <a:t> cyst </a:t>
            </a:r>
          </a:p>
          <a:p>
            <a:pPr algn="l" rtl="0"/>
            <a:endParaRPr lang="ar-JO" sz="32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186" y="1340768"/>
            <a:ext cx="4286646" cy="515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14282" y="785794"/>
            <a:ext cx="8229600" cy="4525963"/>
          </a:xfrm>
        </p:spPr>
        <p:txBody>
          <a:bodyPr/>
          <a:lstStyle/>
          <a:p>
            <a:pPr algn="l" rtl="0">
              <a:buNone/>
            </a:pPr>
            <a:r>
              <a:rPr lang="en-US" dirty="0"/>
              <a:t>Q2 </a:t>
            </a:r>
            <a:r>
              <a:rPr lang="en-US" dirty="0" err="1"/>
              <a:t>glassgow</a:t>
            </a:r>
            <a:r>
              <a:rPr lang="en-US" dirty="0"/>
              <a:t> coma for Patient his eye open in response to speech , confused , decelerate and decorticate in response to pain ? 10</a:t>
            </a:r>
          </a:p>
          <a:p>
            <a:pPr algn="l" rtl="0">
              <a:buNone/>
            </a:pPr>
            <a:endParaRPr lang="en-US"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عنصر نائب للمحتوى 7"/>
          <p:cNvSpPr>
            <a:spLocks noGrp="1"/>
          </p:cNvSpPr>
          <p:nvPr>
            <p:ph idx="1"/>
          </p:nvPr>
        </p:nvSpPr>
        <p:spPr>
          <a:xfrm>
            <a:off x="285720" y="642918"/>
            <a:ext cx="8229600" cy="4525963"/>
          </a:xfrm>
        </p:spPr>
        <p:txBody>
          <a:bodyPr/>
          <a:lstStyle/>
          <a:p>
            <a:pPr algn="l" rtl="0">
              <a:buNone/>
            </a:pPr>
            <a:r>
              <a:rPr lang="en-US" dirty="0"/>
              <a:t>Q3  </a:t>
            </a:r>
            <a:endParaRPr lang="ar-JO" dirty="0"/>
          </a:p>
        </p:txBody>
      </p:sp>
      <p:pic>
        <p:nvPicPr>
          <p:cNvPr id="9" name="Content Placeholder 3"/>
          <p:cNvPicPr>
            <a:picLocks noChangeAspect="1"/>
          </p:cNvPicPr>
          <p:nvPr/>
        </p:nvPicPr>
        <p:blipFill>
          <a:blip r:embed="rId2"/>
          <a:stretch>
            <a:fillRect/>
          </a:stretch>
        </p:blipFill>
        <p:spPr>
          <a:xfrm>
            <a:off x="911135" y="857250"/>
            <a:ext cx="7622177" cy="5143500"/>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c city\Downloads\105043843_209500686763692_6106200289381121224_n.jpg"/>
          <p:cNvPicPr>
            <a:picLocks noGrp="1" noChangeAspect="1" noChangeArrowheads="1"/>
          </p:cNvPicPr>
          <p:nvPr>
            <p:ph idx="1"/>
          </p:nvPr>
        </p:nvPicPr>
        <p:blipFill>
          <a:blip r:embed="rId2"/>
          <a:srcRect/>
          <a:stretch>
            <a:fillRect/>
          </a:stretch>
        </p:blipFill>
        <p:spPr bwMode="auto">
          <a:xfrm>
            <a:off x="5643570" y="1500174"/>
            <a:ext cx="3500430" cy="4347308"/>
          </a:xfrm>
          <a:prstGeom prst="rect">
            <a:avLst/>
          </a:prstGeom>
          <a:noFill/>
        </p:spPr>
      </p:pic>
      <p:sp>
        <p:nvSpPr>
          <p:cNvPr id="5" name="مربع نص 4"/>
          <p:cNvSpPr txBox="1"/>
          <p:nvPr/>
        </p:nvSpPr>
        <p:spPr>
          <a:xfrm>
            <a:off x="642910" y="928670"/>
            <a:ext cx="4071966" cy="3785652"/>
          </a:xfrm>
          <a:prstGeom prst="rect">
            <a:avLst/>
          </a:prstGeom>
          <a:noFill/>
        </p:spPr>
        <p:txBody>
          <a:bodyPr wrap="square" rtlCol="1">
            <a:spAutoFit/>
          </a:bodyPr>
          <a:lstStyle/>
          <a:p>
            <a:pPr algn="l" rtl="0"/>
            <a:r>
              <a:rPr lang="en-US" sz="2400" dirty="0"/>
              <a:t>Q4 : mention  the entity classification of this picture and example on each one and treatment ?</a:t>
            </a:r>
          </a:p>
          <a:p>
            <a:pPr algn="l" rtl="0"/>
            <a:endParaRPr lang="en-US" sz="2400" dirty="0"/>
          </a:p>
          <a:p>
            <a:pPr algn="l" rtl="0"/>
            <a:r>
              <a:rPr lang="en-US" sz="2400" dirty="0"/>
              <a:t>Obstructive  hydrocephalus , tumor  , </a:t>
            </a:r>
            <a:r>
              <a:rPr lang="en-US" sz="2400" dirty="0" err="1"/>
              <a:t>vp</a:t>
            </a:r>
            <a:r>
              <a:rPr lang="en-US" sz="2400" dirty="0"/>
              <a:t> + </a:t>
            </a:r>
            <a:r>
              <a:rPr lang="en-US" sz="2400" dirty="0" err="1"/>
              <a:t>evt</a:t>
            </a:r>
            <a:r>
              <a:rPr lang="en-US" sz="2400" dirty="0"/>
              <a:t>  </a:t>
            </a:r>
          </a:p>
          <a:p>
            <a:pPr algn="l" rtl="0"/>
            <a:r>
              <a:rPr lang="en-US" sz="2400" dirty="0"/>
              <a:t>Communicating hydrocephalus , infection , </a:t>
            </a:r>
            <a:r>
              <a:rPr lang="en-US" sz="2400" dirty="0" err="1"/>
              <a:t>vp</a:t>
            </a:r>
            <a:r>
              <a:rPr lang="en-US" sz="2400" dirty="0"/>
              <a:t> shunt  </a:t>
            </a:r>
          </a:p>
          <a:p>
            <a:pPr algn="l" rtl="0"/>
            <a:endParaRPr lang="ar-JO" sz="2400"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41223"/>
          <a:stretch>
            <a:fillRect/>
          </a:stretch>
        </p:blipFill>
        <p:spPr>
          <a:xfrm>
            <a:off x="4429124" y="642918"/>
            <a:ext cx="4074371" cy="5155228"/>
          </a:xfrm>
          <a:prstGeom prst="rect">
            <a:avLst/>
          </a:prstGeom>
        </p:spPr>
      </p:pic>
      <p:sp>
        <p:nvSpPr>
          <p:cNvPr id="5" name="مربع نص 4"/>
          <p:cNvSpPr txBox="1"/>
          <p:nvPr/>
        </p:nvSpPr>
        <p:spPr>
          <a:xfrm>
            <a:off x="571472" y="928670"/>
            <a:ext cx="642942" cy="461665"/>
          </a:xfrm>
          <a:prstGeom prst="rect">
            <a:avLst/>
          </a:prstGeom>
          <a:noFill/>
        </p:spPr>
        <p:txBody>
          <a:bodyPr wrap="square" rtlCol="1">
            <a:spAutoFit/>
          </a:bodyPr>
          <a:lstStyle/>
          <a:p>
            <a:r>
              <a:rPr lang="en-US" sz="2400" dirty="0"/>
              <a:t>Q5</a:t>
            </a:r>
            <a:endParaRPr lang="ar-JO" sz="2400" dirty="0"/>
          </a:p>
        </p:txBody>
      </p:sp>
      <p:sp>
        <p:nvSpPr>
          <p:cNvPr id="7" name="مربع نص 6"/>
          <p:cNvSpPr txBox="1"/>
          <p:nvPr/>
        </p:nvSpPr>
        <p:spPr>
          <a:xfrm>
            <a:off x="1214414" y="1214422"/>
            <a:ext cx="2500330" cy="2308324"/>
          </a:xfrm>
          <a:prstGeom prst="rect">
            <a:avLst/>
          </a:prstGeom>
          <a:noFill/>
        </p:spPr>
        <p:txBody>
          <a:bodyPr wrap="square" rtlCol="1">
            <a:spAutoFit/>
          </a:bodyPr>
          <a:lstStyle/>
          <a:p>
            <a:pPr algn="l" rtl="0"/>
            <a:r>
              <a:rPr lang="en-US" dirty="0"/>
              <a:t>What is the site of fenestration in this procedure  ? The floor of 3</a:t>
            </a:r>
            <a:r>
              <a:rPr lang="en-US" baseline="30000" dirty="0"/>
              <a:t>rd</a:t>
            </a:r>
            <a:r>
              <a:rPr lang="en-US" dirty="0"/>
              <a:t>  ventricle </a:t>
            </a:r>
          </a:p>
          <a:p>
            <a:pPr algn="l" rtl="0"/>
            <a:endParaRPr lang="en-US" dirty="0"/>
          </a:p>
          <a:p>
            <a:pPr algn="l" rtl="0"/>
            <a:endParaRPr lang="en-US" dirty="0"/>
          </a:p>
          <a:p>
            <a:pPr algn="l" rtl="0"/>
            <a:r>
              <a:rPr lang="en-US" dirty="0"/>
              <a:t>The artery affected ? Basilar artery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357158" y="1643050"/>
            <a:ext cx="4572000" cy="4832092"/>
          </a:xfrm>
          <a:prstGeom prst="rect">
            <a:avLst/>
          </a:prstGeom>
        </p:spPr>
        <p:txBody>
          <a:bodyPr>
            <a:spAutoFit/>
          </a:bodyPr>
          <a:lstStyle/>
          <a:p>
            <a:pPr algn="l" rtl="0">
              <a:buNone/>
            </a:pPr>
            <a:endParaRPr lang="en-US" sz="2800" dirty="0"/>
          </a:p>
          <a:p>
            <a:pPr algn="l" rtl="0">
              <a:buNone/>
            </a:pPr>
            <a:r>
              <a:rPr lang="en-US" sz="2800" dirty="0"/>
              <a:t> Q6 What  is the type of enhancement ? </a:t>
            </a:r>
          </a:p>
          <a:p>
            <a:pPr algn="l" rtl="0">
              <a:buNone/>
            </a:pPr>
            <a:r>
              <a:rPr lang="en-US" sz="2800" dirty="0"/>
              <a:t>Ring </a:t>
            </a:r>
            <a:r>
              <a:rPr lang="en-US" sz="2800" dirty="0" err="1"/>
              <a:t>enhancment</a:t>
            </a:r>
            <a:r>
              <a:rPr lang="en-US" sz="2800" dirty="0"/>
              <a:t> </a:t>
            </a:r>
          </a:p>
          <a:p>
            <a:pPr algn="l" rtl="0">
              <a:buNone/>
            </a:pPr>
            <a:endParaRPr lang="en-US" sz="2800" dirty="0"/>
          </a:p>
          <a:p>
            <a:pPr algn="l" rtl="0">
              <a:buNone/>
            </a:pPr>
            <a:endParaRPr lang="en-US" sz="2800" dirty="0"/>
          </a:p>
          <a:p>
            <a:pPr algn="l" rtl="0">
              <a:buNone/>
            </a:pPr>
            <a:r>
              <a:rPr lang="en-US" sz="2800" dirty="0"/>
              <a:t>3 </a:t>
            </a:r>
            <a:r>
              <a:rPr lang="en-US" sz="2800" dirty="0" err="1"/>
              <a:t>differntial</a:t>
            </a:r>
            <a:r>
              <a:rPr lang="en-US" sz="2800" dirty="0"/>
              <a:t> diagnosis?</a:t>
            </a:r>
          </a:p>
          <a:p>
            <a:pPr algn="l" rtl="0">
              <a:buNone/>
            </a:pPr>
            <a:r>
              <a:rPr lang="en-US" sz="2800" dirty="0"/>
              <a:t> </a:t>
            </a:r>
            <a:r>
              <a:rPr lang="en-US" sz="2800" b="1" dirty="0"/>
              <a:t>GBM</a:t>
            </a:r>
          </a:p>
          <a:p>
            <a:pPr algn="l" rtl="0">
              <a:buNone/>
            </a:pPr>
            <a:r>
              <a:rPr lang="en-US" sz="2800" dirty="0"/>
              <a:t> </a:t>
            </a:r>
            <a:r>
              <a:rPr lang="en-US" sz="2800" b="1" dirty="0" err="1"/>
              <a:t>absecss</a:t>
            </a:r>
            <a:r>
              <a:rPr lang="en-US" sz="2800" dirty="0"/>
              <a:t> </a:t>
            </a:r>
          </a:p>
          <a:p>
            <a:pPr algn="l" rtl="0">
              <a:buNone/>
            </a:pPr>
            <a:r>
              <a:rPr lang="en-US" sz="2800" b="1" dirty="0"/>
              <a:t>Metastasis</a:t>
            </a:r>
            <a:r>
              <a:rPr lang="en-US" sz="2800" dirty="0"/>
              <a:t> </a:t>
            </a:r>
          </a:p>
          <a:p>
            <a:pPr algn="l" rtl="0">
              <a:buNone/>
            </a:pPr>
            <a:r>
              <a:rPr lang="en-US" sz="2800" dirty="0"/>
              <a:t>Resolving </a:t>
            </a:r>
            <a:r>
              <a:rPr lang="en-US" sz="2800" b="1" dirty="0"/>
              <a:t>hematoma</a:t>
            </a:r>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57818" y="1214422"/>
            <a:ext cx="3408374" cy="44291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D9A70-527E-CA3D-4CCE-AFBBD0A36222}"/>
              </a:ext>
            </a:extLst>
          </p:cNvPr>
          <p:cNvSpPr>
            <a:spLocks noGrp="1"/>
          </p:cNvSpPr>
          <p:nvPr>
            <p:ph type="title"/>
          </p:nvPr>
        </p:nvSpPr>
        <p:spPr>
          <a:xfrm>
            <a:off x="0" y="476672"/>
            <a:ext cx="9144000" cy="5976664"/>
          </a:xfrm>
        </p:spPr>
        <p:txBody>
          <a:bodyPr>
            <a:normAutofit/>
          </a:bodyPr>
          <a:lstStyle/>
          <a:p>
            <a:r>
              <a:rPr lang="en-US" dirty="0">
                <a:cs typeface="Calibri Light"/>
              </a:rPr>
              <a:t>Neurosurgery Mini-</a:t>
            </a:r>
            <a:r>
              <a:rPr lang="en-US" dirty="0" err="1">
                <a:cs typeface="Calibri Light"/>
              </a:rPr>
              <a:t>osce</a:t>
            </a:r>
            <a:r>
              <a:rPr lang="en-US" dirty="0">
                <a:cs typeface="Calibri Light"/>
              </a:rPr>
              <a:t> exam</a:t>
            </a:r>
            <a:br>
              <a:rPr lang="en-US" dirty="0">
                <a:cs typeface="Calibri Light"/>
              </a:rPr>
            </a:br>
            <a:br>
              <a:rPr lang="en-US" dirty="0">
                <a:cs typeface="Calibri Light"/>
              </a:rPr>
            </a:br>
            <a:br>
              <a:rPr lang="en-US" dirty="0">
                <a:cs typeface="Calibri Light"/>
              </a:rPr>
            </a:br>
            <a:br>
              <a:rPr lang="en-US" dirty="0">
                <a:cs typeface="Calibri Light"/>
              </a:rPr>
            </a:br>
            <a:br>
              <a:rPr lang="en-US" dirty="0">
                <a:cs typeface="Calibri Light"/>
              </a:rPr>
            </a:br>
            <a:r>
              <a:rPr lang="en-US" dirty="0">
                <a:cs typeface="Calibri Light"/>
              </a:rPr>
              <a:t>collected by : Mustafa al-</a:t>
            </a:r>
            <a:r>
              <a:rPr lang="en-US" dirty="0" err="1">
                <a:cs typeface="Calibri Light"/>
              </a:rPr>
              <a:t>fawwaz</a:t>
            </a:r>
            <a:br>
              <a:rPr lang="en-US" dirty="0">
                <a:cs typeface="Calibri Light"/>
              </a:rPr>
            </a:br>
            <a:endParaRPr lang="en-US" dirty="0"/>
          </a:p>
        </p:txBody>
      </p:sp>
    </p:spTree>
    <p:extLst>
      <p:ext uri="{BB962C8B-B14F-4D97-AF65-F5344CB8AC3E}">
        <p14:creationId xmlns:p14="http://schemas.microsoft.com/office/powerpoint/2010/main" val="382585529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27613" y="928670"/>
            <a:ext cx="3516388" cy="4000528"/>
          </a:xfrm>
        </p:spPr>
      </p:pic>
      <p:sp>
        <p:nvSpPr>
          <p:cNvPr id="6" name="مربع نص 5"/>
          <p:cNvSpPr txBox="1"/>
          <p:nvPr/>
        </p:nvSpPr>
        <p:spPr>
          <a:xfrm>
            <a:off x="142844" y="714356"/>
            <a:ext cx="4071966" cy="5262979"/>
          </a:xfrm>
          <a:prstGeom prst="rect">
            <a:avLst/>
          </a:prstGeom>
          <a:noFill/>
        </p:spPr>
        <p:txBody>
          <a:bodyPr wrap="square" rtlCol="1">
            <a:spAutoFit/>
          </a:bodyPr>
          <a:lstStyle/>
          <a:p>
            <a:pPr algn="l">
              <a:buNone/>
            </a:pPr>
            <a:r>
              <a:rPr lang="en-US" sz="2800" dirty="0"/>
              <a:t>Q 7 </a:t>
            </a:r>
          </a:p>
          <a:p>
            <a:pPr algn="l">
              <a:buNone/>
            </a:pPr>
            <a:r>
              <a:rPr lang="en-US" sz="2800" dirty="0"/>
              <a:t> Diagnose? Lumber disk </a:t>
            </a:r>
            <a:r>
              <a:rPr lang="en-US" sz="2800" dirty="0" err="1"/>
              <a:t>prolapse</a:t>
            </a:r>
            <a:endParaRPr lang="en-US" sz="2800" dirty="0"/>
          </a:p>
          <a:p>
            <a:pPr algn="l">
              <a:buNone/>
            </a:pPr>
            <a:r>
              <a:rPr lang="en-US" sz="2800" dirty="0"/>
              <a:t> </a:t>
            </a:r>
          </a:p>
          <a:p>
            <a:pPr algn="l">
              <a:buNone/>
            </a:pPr>
            <a:r>
              <a:rPr lang="en-US" sz="2800" dirty="0"/>
              <a:t>Site ? L5 – S1</a:t>
            </a:r>
          </a:p>
          <a:p>
            <a:pPr algn="l">
              <a:buNone/>
            </a:pPr>
            <a:endParaRPr lang="en-US" sz="2800" dirty="0"/>
          </a:p>
          <a:p>
            <a:pPr algn="l">
              <a:buNone/>
            </a:pPr>
            <a:r>
              <a:rPr lang="en-US" sz="2800" dirty="0"/>
              <a:t>2 Indications for surgery? </a:t>
            </a:r>
          </a:p>
          <a:p>
            <a:pPr algn="l">
              <a:buNone/>
            </a:pPr>
            <a:r>
              <a:rPr lang="en-US" sz="2800" dirty="0" err="1"/>
              <a:t>Progessive</a:t>
            </a:r>
            <a:r>
              <a:rPr lang="en-US" sz="2800" dirty="0"/>
              <a:t> neurological deficit</a:t>
            </a:r>
          </a:p>
          <a:p>
            <a:pPr algn="l">
              <a:buNone/>
            </a:pPr>
            <a:r>
              <a:rPr lang="en-US" sz="2800" dirty="0"/>
              <a:t> Intractable pain </a:t>
            </a:r>
          </a:p>
          <a:p>
            <a:pPr algn="l">
              <a:buNone/>
            </a:pPr>
            <a:r>
              <a:rPr lang="en-US" sz="2800" dirty="0"/>
              <a:t>Unstable fracture </a:t>
            </a:r>
            <a:endParaRPr lang="ar-JO" sz="2800" dirty="0"/>
          </a:p>
          <a:p>
            <a:pPr algn="l">
              <a:buNone/>
            </a:pPr>
            <a:r>
              <a:rPr lang="en-US" sz="2800" dirty="0" err="1"/>
              <a:t>Cauda</a:t>
            </a:r>
            <a:r>
              <a:rPr lang="en-US" sz="2800" dirty="0"/>
              <a:t> </a:t>
            </a:r>
            <a:r>
              <a:rPr lang="en-US" sz="2800" dirty="0" err="1"/>
              <a:t>eqina</a:t>
            </a:r>
            <a:r>
              <a:rPr lang="en-US" sz="2800" dirty="0"/>
              <a:t> syndrome</a:t>
            </a:r>
            <a:endParaRPr lang="ar-JO" sz="2800"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rtl="0">
              <a:buNone/>
            </a:pPr>
            <a:r>
              <a:rPr lang="en-US" dirty="0"/>
              <a:t>Q 8 :Most tumor associated with ossification ?</a:t>
            </a:r>
          </a:p>
          <a:p>
            <a:pPr algn="l" rtl="0">
              <a:buNone/>
            </a:pPr>
            <a:r>
              <a:rPr lang="en-US" b="1" u="sng" dirty="0" err="1">
                <a:solidFill>
                  <a:srgbClr val="FF0000"/>
                </a:solidFill>
              </a:rPr>
              <a:t>Meningioma</a:t>
            </a:r>
            <a:r>
              <a:rPr lang="en-US" dirty="0"/>
              <a:t> </a:t>
            </a:r>
          </a:p>
          <a:p>
            <a:pPr algn="l" rtl="0">
              <a:buNone/>
            </a:pPr>
            <a:r>
              <a:rPr lang="en-US" dirty="0"/>
              <a:t> </a:t>
            </a:r>
          </a:p>
          <a:p>
            <a:pPr algn="l" rtl="0">
              <a:buNone/>
            </a:pPr>
            <a:endParaRPr lang="en-US" dirty="0"/>
          </a:p>
          <a:p>
            <a:pPr algn="l" rtl="0">
              <a:buNone/>
            </a:pPr>
            <a:r>
              <a:rPr lang="en-US" dirty="0"/>
              <a:t>2ddx for tumor  cause calcification ?</a:t>
            </a:r>
          </a:p>
          <a:p>
            <a:pPr algn="l" rtl="0">
              <a:buNone/>
            </a:pPr>
            <a:r>
              <a:rPr lang="en-US" b="1" dirty="0" err="1"/>
              <a:t>Oligodyndrioglioma</a:t>
            </a:r>
            <a:r>
              <a:rPr lang="en-US" dirty="0"/>
              <a:t> </a:t>
            </a:r>
          </a:p>
          <a:p>
            <a:pPr algn="l" rtl="0">
              <a:buNone/>
            </a:pPr>
            <a:r>
              <a:rPr lang="en-US" b="1" dirty="0" err="1"/>
              <a:t>ganglioma</a:t>
            </a:r>
            <a:endParaRPr lang="en-US" b="1" dirty="0"/>
          </a:p>
          <a:p>
            <a:pPr algn="l" rtl="0">
              <a:buNone/>
            </a:pPr>
            <a:endParaRPr lang="en-US" dirty="0"/>
          </a:p>
          <a:p>
            <a:pPr algn="l" rtl="0"/>
            <a:endParaRPr lang="en-US"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571480"/>
            <a:ext cx="8229600" cy="4525963"/>
          </a:xfrm>
        </p:spPr>
        <p:txBody>
          <a:bodyPr/>
          <a:lstStyle/>
          <a:p>
            <a:pPr algn="l" rtl="0">
              <a:buNone/>
            </a:pPr>
            <a:r>
              <a:rPr lang="en-US" dirty="0"/>
              <a:t>Q9 What is </a:t>
            </a:r>
            <a:r>
              <a:rPr lang="en-US" b="1" dirty="0" err="1"/>
              <a:t>Acetazolamide</a:t>
            </a:r>
            <a:r>
              <a:rPr lang="en-US" dirty="0"/>
              <a:t> and mention one indication for it in neurosurgery?</a:t>
            </a:r>
          </a:p>
          <a:p>
            <a:pPr algn="l" rtl="0">
              <a:buNone/>
            </a:pPr>
            <a:endParaRPr lang="en-US" dirty="0"/>
          </a:p>
          <a:p>
            <a:pPr algn="l" rtl="0">
              <a:buNone/>
            </a:pPr>
            <a:r>
              <a:rPr lang="en-US" dirty="0"/>
              <a:t>Carbonic </a:t>
            </a:r>
            <a:r>
              <a:rPr lang="en-US" dirty="0" err="1"/>
              <a:t>Anhydrase</a:t>
            </a:r>
            <a:r>
              <a:rPr lang="en-US" dirty="0"/>
              <a:t> inhibitor , used in cases of increased ICP (</a:t>
            </a:r>
            <a:r>
              <a:rPr lang="en-US" dirty="0" err="1"/>
              <a:t>Pseudotumor</a:t>
            </a:r>
            <a:r>
              <a:rPr lang="en-US" dirty="0"/>
              <a:t> </a:t>
            </a:r>
            <a:r>
              <a:rPr lang="en-US" dirty="0" err="1"/>
              <a:t>cerebri</a:t>
            </a:r>
            <a:r>
              <a:rPr lang="en-US" dirty="0"/>
              <a:t>)</a:t>
            </a:r>
          </a:p>
          <a:p>
            <a:pPr algn="l" rtl="0">
              <a:buNone/>
            </a:pPr>
            <a:endParaRPr lang="ar-JO" dirty="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DELL\Desktop\received_645876249508193.jpeg"/>
          <p:cNvPicPr>
            <a:picLocks noGrp="1" noChangeAspect="1" noChangeArrowheads="1"/>
          </p:cNvPicPr>
          <p:nvPr>
            <p:ph idx="1"/>
          </p:nvPr>
        </p:nvPicPr>
        <p:blipFill>
          <a:blip r:embed="rId2" cstate="print"/>
          <a:srcRect/>
          <a:stretch>
            <a:fillRect/>
          </a:stretch>
        </p:blipFill>
        <p:spPr bwMode="auto">
          <a:xfrm>
            <a:off x="5269503" y="785794"/>
            <a:ext cx="3874497" cy="3286148"/>
          </a:xfrm>
          <a:prstGeom prst="rect">
            <a:avLst/>
          </a:prstGeom>
          <a:noFill/>
        </p:spPr>
      </p:pic>
      <p:sp>
        <p:nvSpPr>
          <p:cNvPr id="5" name="مربع نص 4"/>
          <p:cNvSpPr txBox="1"/>
          <p:nvPr/>
        </p:nvSpPr>
        <p:spPr>
          <a:xfrm>
            <a:off x="357158" y="500042"/>
            <a:ext cx="4429156" cy="4154984"/>
          </a:xfrm>
          <a:prstGeom prst="rect">
            <a:avLst/>
          </a:prstGeom>
          <a:noFill/>
        </p:spPr>
        <p:txBody>
          <a:bodyPr wrap="square" rtlCol="1">
            <a:spAutoFit/>
          </a:bodyPr>
          <a:lstStyle/>
          <a:p>
            <a:pPr algn="l" rtl="0"/>
            <a:r>
              <a:rPr lang="en-US" sz="2400" dirty="0"/>
              <a:t>Q 1Q :</a:t>
            </a:r>
          </a:p>
          <a:p>
            <a:pPr algn="l" rtl="0"/>
            <a:r>
              <a:rPr lang="en-US" sz="2400" dirty="0"/>
              <a:t>Diagnose : </a:t>
            </a:r>
            <a:r>
              <a:rPr lang="en-US" sz="2400" dirty="0" err="1"/>
              <a:t>meningiocele</a:t>
            </a:r>
            <a:r>
              <a:rPr lang="en-US" sz="2400" dirty="0"/>
              <a:t>  or </a:t>
            </a:r>
            <a:r>
              <a:rPr lang="en-US" sz="2400" dirty="0" err="1"/>
              <a:t>myelomeningiocele</a:t>
            </a:r>
            <a:r>
              <a:rPr lang="en-US" sz="2400" dirty="0"/>
              <a:t> </a:t>
            </a:r>
          </a:p>
          <a:p>
            <a:pPr algn="l" rtl="0"/>
            <a:endParaRPr lang="en-US" sz="2400" dirty="0"/>
          </a:p>
          <a:p>
            <a:pPr algn="l" rtl="0"/>
            <a:r>
              <a:rPr lang="en-US" sz="2400" dirty="0"/>
              <a:t>What is the next step ?</a:t>
            </a:r>
          </a:p>
          <a:p>
            <a:pPr algn="l" rtl="0"/>
            <a:r>
              <a:rPr lang="en-US" sz="2400" dirty="0" err="1"/>
              <a:t>illuminatiobn</a:t>
            </a:r>
            <a:r>
              <a:rPr lang="en-US" sz="2400" dirty="0"/>
              <a:t> test ,physical and neurological exam then we can do surgery </a:t>
            </a:r>
            <a:br>
              <a:rPr lang="en-US" sz="2400" dirty="0"/>
            </a:br>
            <a:endParaRPr lang="en-US" sz="2400" dirty="0"/>
          </a:p>
          <a:p>
            <a:br>
              <a:rPr lang="en-US" sz="2400" dirty="0"/>
            </a:br>
            <a:endParaRPr lang="en-US" sz="2400" dirty="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Neurosurgery mini OSCE </a:t>
            </a:r>
          </a:p>
        </p:txBody>
      </p:sp>
      <p:sp>
        <p:nvSpPr>
          <p:cNvPr id="3" name="Subtitle 2"/>
          <p:cNvSpPr>
            <a:spLocks noGrp="1"/>
          </p:cNvSpPr>
          <p:nvPr>
            <p:ph type="subTitle" idx="1"/>
          </p:nvPr>
        </p:nvSpPr>
        <p:spPr/>
        <p:txBody>
          <a:bodyPr>
            <a:normAutofit/>
          </a:bodyPr>
          <a:lstStyle/>
          <a:p>
            <a:r>
              <a:rPr lang="en-US" dirty="0"/>
              <a:t>Group 3 c </a:t>
            </a:r>
          </a:p>
          <a:p>
            <a:r>
              <a:rPr lang="en-US" dirty="0"/>
              <a:t>2020/2021</a:t>
            </a:r>
          </a:p>
          <a:p>
            <a:r>
              <a:rPr lang="en-US" dirty="0"/>
              <a:t>Done by : </a:t>
            </a:r>
          </a:p>
          <a:p>
            <a:r>
              <a:rPr lang="en-US" dirty="0" err="1"/>
              <a:t>Ghaidaa</a:t>
            </a:r>
            <a:r>
              <a:rPr lang="en-US" dirty="0"/>
              <a:t> </a:t>
            </a:r>
            <a:r>
              <a:rPr lang="en-US" dirty="0" err="1"/>
              <a:t>yaseen</a:t>
            </a:r>
            <a:r>
              <a:rPr lang="en-US" dirty="0"/>
              <a:t>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4989" y="856051"/>
            <a:ext cx="7576993" cy="5144699"/>
          </a:xfrm>
          <a:prstGeom prst="rect">
            <a:avLst/>
          </a:prstGeom>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9512" y="401455"/>
            <a:ext cx="8827432" cy="5979873"/>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3772" y="857250"/>
            <a:ext cx="6857999" cy="5143500"/>
          </a:xfrm>
          <a:prstGeom prst="rect">
            <a:avLst/>
          </a:prstGeom>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52351" y="857250"/>
            <a:ext cx="7671163" cy="5143500"/>
          </a:xfrm>
          <a:prstGeom prst="rect">
            <a:avLst/>
          </a:prstGeom>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863" y="476672"/>
            <a:ext cx="8761385" cy="59046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10;&#10;Description automatically generated">
            <a:extLst>
              <a:ext uri="{FF2B5EF4-FFF2-40B4-BE49-F238E27FC236}">
                <a16:creationId xmlns:a16="http://schemas.microsoft.com/office/drawing/2014/main" id="{D2A44894-FA80-D118-07A7-0EC3992F978E}"/>
              </a:ext>
            </a:extLst>
          </p:cNvPr>
          <p:cNvPicPr>
            <a:picLocks noGrp="1" noChangeAspect="1"/>
          </p:cNvPicPr>
          <p:nvPr>
            <p:ph idx="1"/>
          </p:nvPr>
        </p:nvPicPr>
        <p:blipFill rotWithShape="1">
          <a:blip r:embed="rId2"/>
          <a:srcRect b="19"/>
          <a:stretch/>
        </p:blipFill>
        <p:spPr>
          <a:xfrm>
            <a:off x="15" y="858211"/>
            <a:ext cx="9143985" cy="5142539"/>
          </a:xfrm>
          <a:prstGeom prst="rect">
            <a:avLst/>
          </a:prstGeom>
        </p:spPr>
      </p:pic>
    </p:spTree>
    <p:extLst>
      <p:ext uri="{BB962C8B-B14F-4D97-AF65-F5344CB8AC3E}">
        <p14:creationId xmlns:p14="http://schemas.microsoft.com/office/powerpoint/2010/main" val="236873654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62149" y="857250"/>
            <a:ext cx="7778932" cy="5143500"/>
          </a:xfrm>
          <a:prstGeom prst="rect">
            <a:avLst/>
          </a:prstGeom>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71945" y="857250"/>
            <a:ext cx="7573192" cy="5143500"/>
          </a:xfrm>
          <a:prstGeom prst="rect">
            <a:avLst/>
          </a:prstGeom>
        </p:spPr>
      </p:pic>
      <p:grpSp>
        <p:nvGrpSpPr>
          <p:cNvPr id="14" name="Group 13"/>
          <p:cNvGrpSpPr/>
          <p:nvPr/>
        </p:nvGrpSpPr>
        <p:grpSpPr>
          <a:xfrm>
            <a:off x="5677882" y="2809575"/>
            <a:ext cx="1789920" cy="1232640"/>
            <a:chOff x="5677882" y="2809575"/>
            <a:chExt cx="1789920" cy="1232640"/>
          </a:xfrm>
        </p:grpSpPr>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5716042" y="2809575"/>
                <a:ext cx="780840" cy="27000"/>
              </p14:xfrm>
            </p:contentPart>
          </mc:Choice>
          <mc:Fallback xmlns="">
            <p:pic>
              <p:nvPicPr>
                <p:cNvPr id="6" name="Ink 5"/>
              </p:nvPicPr>
              <p:blipFill>
                <a:blip r:embed="rId4"/>
              </p:blipFill>
              <p:spPr>
                <a:xfrm>
                  <a:off x="5716042" y="2809575"/>
                  <a:ext cx="780840" cy="2700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5805322" y="2813175"/>
                <a:ext cx="156240" cy="536760"/>
              </p14:xfrm>
            </p:contentPart>
          </mc:Choice>
          <mc:Fallback xmlns="">
            <p:pic>
              <p:nvPicPr>
                <p:cNvPr id="7" name="Ink 6"/>
              </p:nvPicPr>
              <p:blipFill>
                <a:blip r:embed="rId6"/>
              </p:blipFill>
              <p:spPr>
                <a:xfrm>
                  <a:off x="5805322" y="2813175"/>
                  <a:ext cx="156240" cy="53676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5677882" y="3457215"/>
                <a:ext cx="191520" cy="149400"/>
              </p14:xfrm>
            </p:contentPart>
          </mc:Choice>
          <mc:Fallback xmlns="">
            <p:pic>
              <p:nvPicPr>
                <p:cNvPr id="8" name="Ink 7"/>
              </p:nvPicPr>
              <p:blipFill>
                <a:blip r:embed="rId8"/>
              </p:blipFill>
              <p:spPr>
                <a:xfrm>
                  <a:off x="5677882" y="3457215"/>
                  <a:ext cx="191520" cy="14940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10" name="Ink 9"/>
                <p14:cNvContentPartPr/>
                <p14:nvPr/>
              </p14:nvContentPartPr>
              <p14:xfrm>
                <a:off x="6033202" y="3067695"/>
                <a:ext cx="1434600" cy="28800"/>
              </p14:xfrm>
            </p:contentPart>
          </mc:Choice>
          <mc:Fallback xmlns="">
            <p:pic>
              <p:nvPicPr>
                <p:cNvPr id="10" name="Ink 9"/>
              </p:nvPicPr>
              <p:blipFill>
                <a:blip r:embed="rId10"/>
              </p:blipFill>
              <p:spPr>
                <a:xfrm>
                  <a:off x="6033202" y="3067695"/>
                  <a:ext cx="1434600" cy="2880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2" name="Ink 11"/>
                <p14:cNvContentPartPr/>
                <p14:nvPr/>
              </p14:nvContentPartPr>
              <p14:xfrm>
                <a:off x="6553042" y="3092535"/>
                <a:ext cx="152280" cy="653760"/>
              </p14:xfrm>
            </p:contentPart>
          </mc:Choice>
          <mc:Fallback xmlns="">
            <p:pic>
              <p:nvPicPr>
                <p:cNvPr id="12" name="Ink 11"/>
              </p:nvPicPr>
              <p:blipFill>
                <a:blip r:embed="rId12"/>
              </p:blipFill>
              <p:spPr>
                <a:xfrm>
                  <a:off x="6553042" y="3092535"/>
                  <a:ext cx="152280" cy="65376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3" name="Ink 12"/>
                <p14:cNvContentPartPr/>
                <p14:nvPr/>
              </p14:nvContentPartPr>
              <p14:xfrm>
                <a:off x="6567442" y="3865095"/>
                <a:ext cx="147600" cy="177120"/>
              </p14:xfrm>
            </p:contentPart>
          </mc:Choice>
          <mc:Fallback xmlns="">
            <p:pic>
              <p:nvPicPr>
                <p:cNvPr id="13" name="Ink 12"/>
              </p:nvPicPr>
              <p:blipFill>
                <a:blip r:embed="rId14"/>
              </p:blipFill>
              <p:spPr>
                <a:xfrm>
                  <a:off x="6567442" y="3865095"/>
                  <a:ext cx="147600" cy="177120"/>
                </a:xfrm>
                <a:prstGeom prst="rect"/>
              </p:spPr>
            </p:pic>
          </mc:Fallback>
        </mc:AlternateContent>
      </p:grpSp>
      <p:grpSp>
        <p:nvGrpSpPr>
          <p:cNvPr id="17" name="Group 16"/>
          <p:cNvGrpSpPr/>
          <p:nvPr/>
        </p:nvGrpSpPr>
        <p:grpSpPr>
          <a:xfrm>
            <a:off x="3745042" y="2844495"/>
            <a:ext cx="490320" cy="416520"/>
            <a:chOff x="3745042" y="2844495"/>
            <a:chExt cx="490320" cy="416520"/>
          </a:xfrm>
        </p:grpSpPr>
        <mc:AlternateContent xmlns:mc="http://schemas.openxmlformats.org/markup-compatibility/2006" xmlns:p14="http://schemas.microsoft.com/office/powerpoint/2010/main">
          <mc:Choice Requires="p14">
            <p:contentPart p14:bwMode="auto" r:id="rId15">
              <p14:nvContentPartPr>
                <p14:cNvPr id="15" name="Ink 14"/>
                <p14:cNvContentPartPr/>
                <p14:nvPr/>
              </p14:nvContentPartPr>
              <p14:xfrm>
                <a:off x="3745042" y="2844495"/>
                <a:ext cx="490320" cy="22680"/>
              </p14:xfrm>
            </p:contentPart>
          </mc:Choice>
          <mc:Fallback xmlns="">
            <p:pic>
              <p:nvPicPr>
                <p:cNvPr id="15" name="Ink 14"/>
              </p:nvPicPr>
              <p:blipFill>
                <a:blip r:embed="rId16"/>
              </p:blipFill>
              <p:spPr>
                <a:xfrm>
                  <a:off x="3745042" y="2844495"/>
                  <a:ext cx="490320" cy="22680"/>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6" name="Ink 15"/>
                <p14:cNvContentPartPr/>
                <p14:nvPr/>
              </p14:nvContentPartPr>
              <p14:xfrm>
                <a:off x="3855202" y="2884095"/>
                <a:ext cx="223920" cy="376920"/>
              </p14:xfrm>
            </p:contentPart>
          </mc:Choice>
          <mc:Fallback xmlns="">
            <p:pic>
              <p:nvPicPr>
                <p:cNvPr id="16" name="Ink 15"/>
              </p:nvPicPr>
              <p:blipFill>
                <a:blip r:embed="rId18"/>
              </p:blipFill>
              <p:spPr>
                <a:xfrm>
                  <a:off x="3855202" y="2884095"/>
                  <a:ext cx="223920" cy="376920"/>
                </a:xfrm>
                <a:prstGeom prst="rect"/>
              </p:spPr>
            </p:pic>
          </mc:Fallback>
        </mc:AlternateContent>
      </p:grpSp>
      <mc:AlternateContent xmlns:mc="http://schemas.openxmlformats.org/markup-compatibility/2006" xmlns:p14="http://schemas.microsoft.com/office/powerpoint/2010/main">
        <mc:Choice Requires="p14">
          <p:contentPart p14:bwMode="auto" r:id="rId19">
            <p14:nvContentPartPr>
              <p14:cNvPr id="18" name="Ink 17"/>
              <p14:cNvContentPartPr/>
              <p14:nvPr/>
            </p14:nvContentPartPr>
            <p14:xfrm>
              <a:off x="3792562" y="3422295"/>
              <a:ext cx="438840" cy="293400"/>
            </p14:xfrm>
          </p:contentPart>
        </mc:Choice>
        <mc:Fallback xmlns="">
          <p:pic>
            <p:nvPicPr>
              <p:cNvPr id="18" name="Ink 17"/>
            </p:nvPicPr>
            <p:blipFill>
              <a:blip r:embed="rId20"/>
            </p:blipFill>
            <p:spPr>
              <a:xfrm>
                <a:off x="3792562" y="3422295"/>
                <a:ext cx="438840" cy="293400"/>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3" name="Ink 2"/>
              <p14:cNvContentPartPr/>
              <p14:nvPr/>
            </p14:nvContentPartPr>
            <p14:xfrm>
              <a:off x="6539784" y="3972435"/>
              <a:ext cx="213840" cy="237240"/>
            </p14:xfrm>
          </p:contentPart>
        </mc:Choice>
        <mc:Fallback xmlns="">
          <p:pic>
            <p:nvPicPr>
              <p:cNvPr id="3" name="Ink 2"/>
            </p:nvPicPr>
            <p:blipFill>
              <a:blip r:embed="rId22"/>
            </p:blipFill>
            <p:spPr>
              <a:xfrm>
                <a:off x="6539784" y="3972435"/>
                <a:ext cx="213840" cy="237240"/>
              </a:xfrm>
              <a:prstGeom prst="rect"/>
            </p:spPr>
          </p:pic>
        </mc:Fallback>
      </mc:AlternateContent>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596" y="260647"/>
            <a:ext cx="8935892" cy="6108521"/>
          </a:xfrm>
          <a:prstGeom prst="rect">
            <a:avLst/>
          </a:prstGeom>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4988" y="857250"/>
            <a:ext cx="7455626" cy="5143500"/>
          </a:xfrm>
          <a:prstGeom prst="rect">
            <a:avLst/>
          </a:prstGeom>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11135" y="857250"/>
            <a:ext cx="7622177" cy="5143500"/>
          </a:xfrm>
          <a:prstGeom prst="rect">
            <a:avLst/>
          </a:prstGeom>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NEUROSURGERY </a:t>
            </a:r>
            <a:br>
              <a:rPr lang="en-US" dirty="0"/>
            </a:br>
            <a:r>
              <a:rPr lang="en-US" dirty="0"/>
              <a:t>MINI-OSCE</a:t>
            </a:r>
            <a:br>
              <a:rPr lang="en-US" dirty="0"/>
            </a:br>
            <a:r>
              <a:rPr lang="en-US" dirty="0"/>
              <a:t>2020/2021</a:t>
            </a:r>
            <a:br>
              <a:rPr lang="en-US" dirty="0"/>
            </a:br>
            <a:r>
              <a:rPr lang="en-US" dirty="0"/>
              <a:t>group 3d </a:t>
            </a:r>
          </a:p>
        </p:txBody>
      </p:sp>
      <p:sp>
        <p:nvSpPr>
          <p:cNvPr id="3" name="Subtitle 2"/>
          <p:cNvSpPr>
            <a:spLocks noGrp="1"/>
          </p:cNvSpPr>
          <p:nvPr>
            <p:ph type="subTitle" idx="1"/>
          </p:nvPr>
        </p:nvSpPr>
        <p:spPr>
          <a:xfrm>
            <a:off x="1295400" y="4191000"/>
            <a:ext cx="6400800" cy="1752600"/>
          </a:xfrm>
        </p:spPr>
        <p:txBody>
          <a:bodyPr>
            <a:normAutofit/>
          </a:bodyPr>
          <a:lstStyle/>
          <a:p>
            <a:pPr algn="l" rtl="0"/>
            <a:r>
              <a:rPr lang="en-US" sz="2800" b="1" dirty="0">
                <a:solidFill>
                  <a:schemeClr val="tx1"/>
                </a:solidFill>
              </a:rPr>
              <a:t>DONE BY :</a:t>
            </a:r>
            <a:r>
              <a:rPr lang="en-US" sz="2800" b="1" dirty="0"/>
              <a:t> </a:t>
            </a:r>
            <a:r>
              <a:rPr lang="en-US" sz="2800" b="1" dirty="0" err="1"/>
              <a:t>sawsan</a:t>
            </a:r>
            <a:r>
              <a:rPr lang="en-US" sz="2800" b="1" dirty="0"/>
              <a:t> </a:t>
            </a:r>
            <a:r>
              <a:rPr lang="en-US" sz="2800" b="1" dirty="0" err="1"/>
              <a:t>abosafi</a:t>
            </a:r>
            <a:endParaRPr lang="en-US" sz="2800" b="1" dirty="0">
              <a:solidFill>
                <a:schemeClr val="tx1"/>
              </a:solidFill>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604" y="2342405"/>
            <a:ext cx="3891835" cy="1171113"/>
          </a:xfrm>
        </p:spPr>
        <p:txBody>
          <a:bodyPr>
            <a:noAutofit/>
          </a:bodyPr>
          <a:lstStyle/>
          <a:p>
            <a:pPr algn="l" rtl="0"/>
            <a:r>
              <a:rPr lang="en-US" dirty="0">
                <a:solidFill>
                  <a:srgbClr val="FF0000"/>
                </a:solidFill>
              </a:rPr>
              <a:t>Diagnosis??</a:t>
            </a:r>
            <a:br>
              <a:rPr lang="en-US" dirty="0"/>
            </a:br>
            <a:br>
              <a:rPr lang="en-US" dirty="0"/>
            </a:br>
            <a:r>
              <a:rPr lang="en-US" dirty="0"/>
              <a:t> </a:t>
            </a:r>
            <a:r>
              <a:rPr lang="en-US" sz="3600" b="1" u="sng" dirty="0">
                <a:solidFill>
                  <a:srgbClr val="FF0000"/>
                </a:solidFill>
                <a:effectLst>
                  <a:outerShdw blurRad="38100" dist="38100" dir="2700000" algn="tl">
                    <a:srgbClr val="000000">
                      <a:alpha val="43137"/>
                    </a:srgbClr>
                  </a:outerShdw>
                </a:effectLst>
              </a:rPr>
              <a:t>Acute</a:t>
            </a:r>
            <a:r>
              <a:rPr lang="en-US" sz="3600" dirty="0">
                <a:effectLst>
                  <a:outerShdw blurRad="38100" dist="38100" dir="2700000" algn="tl">
                    <a:srgbClr val="000000">
                      <a:alpha val="43137"/>
                    </a:srgbClr>
                  </a:outerShdw>
                </a:effectLst>
              </a:rPr>
              <a:t> </a:t>
            </a:r>
            <a:r>
              <a:rPr lang="en-US" dirty="0"/>
              <a:t>epidural hematoma</a:t>
            </a:r>
          </a:p>
          <a:p>
            <a:pPr algn="l" rtl="0"/>
            <a:r>
              <a:rPr lang="en-US" dirty="0"/>
              <a:t>Management </a:t>
            </a:r>
          </a:p>
          <a:p>
            <a:pPr algn="l" rtl="0"/>
            <a:r>
              <a:rPr lang="en-US" dirty="0" err="1"/>
              <a:t>Crainotomy</a:t>
            </a:r>
            <a:r>
              <a:rPr lang="en-US" dirty="0"/>
              <a:t> </a:t>
            </a:r>
            <a:endParaRPr lang="ar-JO"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666" y="1279922"/>
            <a:ext cx="3695700" cy="4210050"/>
          </a:xfrm>
          <a:prstGeom prst="rect">
            <a:avLst/>
          </a:prstGeom>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204864"/>
            <a:ext cx="7560840" cy="1754326"/>
          </a:xfrm>
          <a:prstGeom prst="rect">
            <a:avLst/>
          </a:prstGeom>
          <a:noFill/>
        </p:spPr>
        <p:txBody>
          <a:bodyPr wrap="square" rtlCol="0">
            <a:spAutoFit/>
          </a:bodyPr>
          <a:lstStyle/>
          <a:p>
            <a:pPr algn="l"/>
            <a:r>
              <a:rPr lang="en-US" sz="3600" dirty="0"/>
              <a:t>Types of hydrocephalus :</a:t>
            </a:r>
          </a:p>
          <a:p>
            <a:pPr algn="l"/>
            <a:r>
              <a:rPr lang="en-US" sz="3600" dirty="0"/>
              <a:t>Cause of each type : </a:t>
            </a:r>
          </a:p>
          <a:p>
            <a:pPr algn="l"/>
            <a:r>
              <a:rPr lang="en-US" sz="3600" dirty="0"/>
              <a:t>Management of hydrocephalus </a:t>
            </a:r>
            <a:r>
              <a:rPr lang="en-US" dirty="0"/>
              <a:t>: </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pPr algn="r" rtl="1"/>
            <a:r>
              <a:rPr lang="ar-JO" dirty="0"/>
              <a:t>نوع ال </a:t>
            </a:r>
            <a:r>
              <a:rPr lang="en-GB" dirty="0"/>
              <a:t> ? enhancement </a:t>
            </a:r>
            <a:endParaRPr lang="ar-JO" dirty="0"/>
          </a:p>
          <a:p>
            <a:pPr algn="r" rtl="1"/>
            <a:r>
              <a:rPr lang="ar-JO" dirty="0"/>
              <a:t>3 </a:t>
            </a:r>
            <a:r>
              <a:rPr lang="en-GB" dirty="0" err="1"/>
              <a:t>DDx</a:t>
            </a:r>
            <a:endParaRPr lang="en-GB" dirty="0"/>
          </a:p>
        </p:txBody>
      </p:sp>
      <p:pic>
        <p:nvPicPr>
          <p:cNvPr id="4" name="عنصر نائب للمحتوى 3" descr="download.jpg"/>
          <p:cNvPicPr>
            <a:picLocks noChangeAspect="1"/>
          </p:cNvPicPr>
          <p:nvPr/>
        </p:nvPicPr>
        <p:blipFill>
          <a:blip r:embed="rId2" cstate="print"/>
          <a:srcRect/>
          <a:stretch>
            <a:fillRect/>
          </a:stretch>
        </p:blipFill>
        <p:spPr bwMode="auto">
          <a:xfrm>
            <a:off x="1043608" y="1556792"/>
            <a:ext cx="2812256" cy="4000500"/>
          </a:xfrm>
          <a:prstGeom prst="rect">
            <a:avLst/>
          </a:prstGeom>
          <a:noFill/>
          <a:ln w="9525">
            <a:noFill/>
            <a:miter lim="800000"/>
            <a:headEnd/>
            <a:tailEnd/>
          </a:ln>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pPr algn="r" rtl="1"/>
            <a:r>
              <a:rPr lang="ar-JO" dirty="0"/>
              <a:t>سؤال </a:t>
            </a:r>
            <a:r>
              <a:rPr lang="en-GB" b="1" dirty="0" err="1"/>
              <a:t>gcs</a:t>
            </a:r>
            <a:r>
              <a:rPr lang="ar-JO" dirty="0"/>
              <a:t> جوابو 12</a:t>
            </a:r>
            <a:endParaRPr lang="en-GB" dirty="0"/>
          </a:p>
          <a:p>
            <a:pPr algn="r" rtl="1"/>
            <a:r>
              <a:rPr lang="en-US" dirty="0"/>
              <a:t>L</a:t>
            </a:r>
            <a:r>
              <a:rPr lang="en-GB" dirty="0" err="1"/>
              <a:t>ocalize</a:t>
            </a:r>
            <a:r>
              <a:rPr lang="en-GB" dirty="0"/>
              <a:t> to pain +confused verbal response</a:t>
            </a:r>
            <a:r>
              <a:rPr lang="ar-JO" dirty="0"/>
              <a:t>+</a:t>
            </a:r>
            <a:r>
              <a:rPr lang="en-US" dirty="0"/>
              <a:t>eye opening to speech </a:t>
            </a:r>
            <a:endParaRPr lang="ar-JO"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phical user interface&#10;&#10;Description automatically generated">
            <a:extLst>
              <a:ext uri="{FF2B5EF4-FFF2-40B4-BE49-F238E27FC236}">
                <a16:creationId xmlns:a16="http://schemas.microsoft.com/office/drawing/2014/main" id="{43557F77-E8A5-101E-F897-34958DD914B3}"/>
              </a:ext>
            </a:extLst>
          </p:cNvPr>
          <p:cNvPicPr>
            <a:picLocks noGrp="1" noChangeAspect="1"/>
          </p:cNvPicPr>
          <p:nvPr>
            <p:ph idx="1"/>
          </p:nvPr>
        </p:nvPicPr>
        <p:blipFill>
          <a:blip r:embed="rId2"/>
          <a:stretch>
            <a:fillRect/>
          </a:stretch>
        </p:blipFill>
        <p:spPr>
          <a:xfrm>
            <a:off x="276637" y="908530"/>
            <a:ext cx="8871083" cy="4976243"/>
          </a:xfrm>
          <a:prstGeom prst="rect">
            <a:avLst/>
          </a:prstGeom>
        </p:spPr>
      </p:pic>
    </p:spTree>
    <p:extLst>
      <p:ext uri="{BB962C8B-B14F-4D97-AF65-F5344CB8AC3E}">
        <p14:creationId xmlns:p14="http://schemas.microsoft.com/office/powerpoint/2010/main" val="373452246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rtl="1"/>
            <a:r>
              <a:rPr lang="ar-JO" dirty="0"/>
              <a:t>اجت الصورة</a:t>
            </a:r>
            <a:r>
              <a:rPr lang="en-GB" dirty="0"/>
              <a:t> </a:t>
            </a:r>
            <a:r>
              <a:rPr lang="ar-JO" dirty="0" err="1"/>
              <a:t>الثانيه</a:t>
            </a:r>
            <a:endParaRPr lang="en-GB" dirty="0"/>
          </a:p>
          <a:p>
            <a:pPr rtl="1"/>
            <a:r>
              <a:rPr lang="ar-JO" dirty="0"/>
              <a:t>وسال </a:t>
            </a:r>
            <a:r>
              <a:rPr lang="ar-JO" dirty="0" err="1"/>
              <a:t>شو</a:t>
            </a:r>
            <a:r>
              <a:rPr lang="ar-JO" dirty="0"/>
              <a:t> نوعه </a:t>
            </a:r>
          </a:p>
          <a:p>
            <a:pPr rtl="1"/>
            <a:r>
              <a:rPr lang="en-GB" dirty="0" err="1"/>
              <a:t>Intradural</a:t>
            </a:r>
            <a:r>
              <a:rPr lang="en-GB" dirty="0"/>
              <a:t> </a:t>
            </a:r>
            <a:r>
              <a:rPr lang="en-GB" dirty="0" err="1"/>
              <a:t>extramedullary</a:t>
            </a:r>
            <a:r>
              <a:rPr lang="en-GB" dirty="0"/>
              <a:t> </a:t>
            </a:r>
          </a:p>
          <a:p>
            <a:pPr rtl="1"/>
            <a:r>
              <a:rPr lang="ar-JO" dirty="0"/>
              <a:t>سال كمان عن </a:t>
            </a:r>
            <a:r>
              <a:rPr lang="en-GB" dirty="0"/>
              <a:t>3DDx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041" y="3717032"/>
            <a:ext cx="4224894"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8651" y="2000995"/>
            <a:ext cx="2868398" cy="3263504"/>
          </a:xfrm>
        </p:spPr>
      </p:pic>
      <p:sp>
        <p:nvSpPr>
          <p:cNvPr id="4" name="Content Placeholder 3"/>
          <p:cNvSpPr>
            <a:spLocks noGrp="1"/>
          </p:cNvSpPr>
          <p:nvPr>
            <p:ph sz="half" idx="2"/>
          </p:nvPr>
        </p:nvSpPr>
        <p:spPr>
          <a:xfrm>
            <a:off x="4572000" y="1876722"/>
            <a:ext cx="3886200" cy="4648621"/>
          </a:xfrm>
        </p:spPr>
        <p:txBody>
          <a:bodyPr>
            <a:normAutofit fontScale="92500"/>
          </a:bodyPr>
          <a:lstStyle/>
          <a:p>
            <a:r>
              <a:rPr lang="ar-JO" dirty="0"/>
              <a:t>الصورة بتشبهها مش نفسها </a:t>
            </a:r>
          </a:p>
          <a:p>
            <a:r>
              <a:rPr lang="en-US" dirty="0"/>
              <a:t>1. level of degeneration?</a:t>
            </a:r>
          </a:p>
          <a:p>
            <a:r>
              <a:rPr lang="en-US" dirty="0">
                <a:solidFill>
                  <a:srgbClr val="FF0000"/>
                </a:solidFill>
              </a:rPr>
              <a:t>L5-S1</a:t>
            </a:r>
          </a:p>
          <a:p>
            <a:pPr marL="0" indent="0">
              <a:buNone/>
            </a:pPr>
            <a:endParaRPr lang="en-US" dirty="0"/>
          </a:p>
          <a:p>
            <a:r>
              <a:rPr lang="en-US" dirty="0"/>
              <a:t>2. expected presentation in this </a:t>
            </a:r>
            <a:r>
              <a:rPr lang="en-US" dirty="0" err="1"/>
              <a:t>pt</a:t>
            </a:r>
            <a:r>
              <a:rPr lang="en-US" dirty="0"/>
              <a:t>?</a:t>
            </a:r>
          </a:p>
          <a:p>
            <a:r>
              <a:rPr lang="en-US" dirty="0">
                <a:solidFill>
                  <a:srgbClr val="FF0000"/>
                </a:solidFill>
              </a:rPr>
              <a:t>Numbness ,weakness, urinary incontinence</a:t>
            </a:r>
            <a:endParaRPr lang="ar-JO" dirty="0">
              <a:solidFill>
                <a:srgbClr val="FF0000"/>
              </a:solidFill>
            </a:endParaRPr>
          </a:p>
          <a:p>
            <a:r>
              <a:rPr lang="en-US" dirty="0">
                <a:solidFill>
                  <a:srgbClr val="FF0000"/>
                </a:solidFill>
              </a:rPr>
              <a:t>3. </a:t>
            </a:r>
            <a:r>
              <a:rPr lang="en-US" b="1" dirty="0">
                <a:solidFill>
                  <a:srgbClr val="FF0000"/>
                </a:solidFill>
              </a:rPr>
              <a:t>is there affection on </a:t>
            </a:r>
            <a:r>
              <a:rPr lang="en-US" b="1" u="sng" dirty="0">
                <a:solidFill>
                  <a:srgbClr val="FF0000"/>
                </a:solidFill>
              </a:rPr>
              <a:t>knee jerk </a:t>
            </a:r>
            <a:r>
              <a:rPr lang="en-US" dirty="0">
                <a:solidFill>
                  <a:srgbClr val="FF0000"/>
                </a:solidFill>
              </a:rPr>
              <a:t>?</a:t>
            </a:r>
          </a:p>
          <a:p>
            <a:endParaRPr lang="en-US" dirty="0">
              <a:solidFill>
                <a:srgbClr val="FF0000"/>
              </a:solidFill>
            </a:endParaRPr>
          </a:p>
        </p:txBody>
      </p:sp>
      <p:grpSp>
        <p:nvGrpSpPr>
          <p:cNvPr id="7" name="Group 6"/>
          <p:cNvGrpSpPr/>
          <p:nvPr/>
        </p:nvGrpSpPr>
        <p:grpSpPr>
          <a:xfrm>
            <a:off x="8191042" y="6077295"/>
            <a:ext cx="476280" cy="433800"/>
            <a:chOff x="8191042" y="6077295"/>
            <a:chExt cx="476280" cy="433800"/>
          </a:xfrm>
        </p:grpSpPr>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8191042" y="6077295"/>
                <a:ext cx="378000" cy="433800"/>
              </p14:xfrm>
            </p:contentPart>
          </mc:Choice>
          <mc:Fallback xmlns="">
            <p:pic>
              <p:nvPicPr>
                <p:cNvPr id="3" name="Ink 2"/>
              </p:nvPicPr>
              <p:blipFill>
                <a:blip r:embed="rId4"/>
              </p:blipFill>
              <p:spPr>
                <a:xfrm>
                  <a:off x="8191042" y="6077295"/>
                  <a:ext cx="378000" cy="43380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8510002" y="6280695"/>
                <a:ext cx="157320" cy="218160"/>
              </p14:xfrm>
            </p:contentPart>
          </mc:Choice>
          <mc:Fallback xmlns="">
            <p:pic>
              <p:nvPicPr>
                <p:cNvPr id="6" name="Ink 5"/>
              </p:nvPicPr>
              <p:blipFill>
                <a:blip r:embed="rId6"/>
              </p:blipFill>
              <p:spPr>
                <a:xfrm>
                  <a:off x="8510002" y="6280695"/>
                  <a:ext cx="157320" cy="218160"/>
                </a:xfrm>
                <a:prstGeom prst="rect"/>
              </p:spPr>
            </p:pic>
          </mc:Fallback>
        </mc:AlternateContent>
      </p:gr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عنصر نائب للمحتوى 6" descr="stereotactic-1.199124820_std.jpg"/>
          <p:cNvPicPr>
            <a:picLocks noChangeAspect="1"/>
          </p:cNvPicPr>
          <p:nvPr/>
        </p:nvPicPr>
        <p:blipFill>
          <a:blip r:embed="rId2" cstate="print"/>
          <a:srcRect/>
          <a:stretch>
            <a:fillRect/>
          </a:stretch>
        </p:blipFill>
        <p:spPr bwMode="auto">
          <a:xfrm>
            <a:off x="250825" y="1700213"/>
            <a:ext cx="4075113" cy="3929062"/>
          </a:xfrm>
          <a:prstGeom prst="rect">
            <a:avLst/>
          </a:prstGeom>
          <a:noFill/>
          <a:ln w="9525">
            <a:noFill/>
            <a:miter lim="800000"/>
            <a:headEnd/>
            <a:tailEnd/>
          </a:ln>
        </p:spPr>
      </p:pic>
      <p:sp>
        <p:nvSpPr>
          <p:cNvPr id="8197" name="Rectangle 5"/>
          <p:cNvSpPr>
            <a:spLocks noChangeArrowheads="1"/>
          </p:cNvSpPr>
          <p:nvPr/>
        </p:nvSpPr>
        <p:spPr bwMode="auto">
          <a:xfrm>
            <a:off x="4572000" y="2057400"/>
            <a:ext cx="4572000" cy="4031873"/>
          </a:xfrm>
          <a:prstGeom prst="rect">
            <a:avLst/>
          </a:prstGeom>
          <a:noFill/>
          <a:ln w="9525">
            <a:noFill/>
            <a:miter lim="800000"/>
          </a:ln>
          <a:effectLst/>
        </p:spPr>
        <p:txBody>
          <a:bodyPr>
            <a:spAutoFit/>
          </a:bodyPr>
          <a:lstStyle/>
          <a:p>
            <a:pPr algn="l"/>
            <a:r>
              <a:rPr lang="en-US" sz="3200" b="1" dirty="0">
                <a:latin typeface="Garamond" panose="02020404030301010803" pitchFamily="18" charset="0"/>
              </a:rPr>
              <a:t>1- What is this ?</a:t>
            </a:r>
          </a:p>
          <a:p>
            <a:pPr algn="l"/>
            <a:r>
              <a:rPr lang="en-US" sz="3200" b="1" dirty="0">
                <a:solidFill>
                  <a:srgbClr val="FF0000"/>
                </a:solidFill>
                <a:latin typeface="Garamond" panose="02020404030301010803" pitchFamily="18" charset="0"/>
              </a:rPr>
              <a:t>stereotactic frame</a:t>
            </a:r>
          </a:p>
          <a:p>
            <a:pPr algn="l"/>
            <a:endParaRPr lang="en-US" sz="3200" b="1" dirty="0">
              <a:latin typeface="Garamond" panose="02020404030301010803" pitchFamily="18" charset="0"/>
            </a:endParaRPr>
          </a:p>
          <a:p>
            <a:pPr algn="l"/>
            <a:r>
              <a:rPr lang="en-US" sz="3200" b="1" dirty="0">
                <a:latin typeface="Garamond" panose="02020404030301010803" pitchFamily="18" charset="0"/>
              </a:rPr>
              <a:t>2- Mention its uses ?</a:t>
            </a:r>
          </a:p>
          <a:p>
            <a:pPr algn="l"/>
            <a:r>
              <a:rPr lang="en-US" sz="3200" b="1" dirty="0">
                <a:latin typeface="Garamond" panose="02020404030301010803" pitchFamily="18" charset="0"/>
              </a:rPr>
              <a:t>1-biopsy</a:t>
            </a:r>
          </a:p>
          <a:p>
            <a:pPr algn="l"/>
            <a:r>
              <a:rPr lang="en-US" sz="3200" b="1" dirty="0">
                <a:latin typeface="Garamond" panose="02020404030301010803" pitchFamily="18" charset="0"/>
              </a:rPr>
              <a:t>2-deep brain stimulation in case of movement disorder</a:t>
            </a:r>
            <a:endParaRPr lang="ar-JO" sz="3200" b="1" dirty="0">
              <a:latin typeface="Garamond" panose="02020404030301010803" pitchFamily="18" charset="0"/>
            </a:endParaRPr>
          </a:p>
        </p:txBody>
      </p:sp>
      <p:sp>
        <p:nvSpPr>
          <p:cNvPr id="8198" name="WordArt 6"/>
          <p:cNvSpPr>
            <a:spLocks noChangeArrowheads="1" noChangeShapeType="1" noTextEdit="1"/>
          </p:cNvSpPr>
          <p:nvPr/>
        </p:nvSpPr>
        <p:spPr bwMode="auto">
          <a:xfrm>
            <a:off x="457200" y="304800"/>
            <a:ext cx="2895600" cy="762000"/>
          </a:xfrm>
          <a:prstGeom prst="rect">
            <a:avLst/>
          </a:prstGeom>
        </p:spPr>
        <p:txBody>
          <a:bodyPr wrap="none" fromWordArt="1">
            <a:prstTxWarp prst="textDeflate">
              <a:avLst>
                <a:gd name="adj" fmla="val 0"/>
              </a:avLst>
            </a:prstTxWarp>
          </a:bodyPr>
          <a:lstStyle/>
          <a:p>
            <a:pPr algn="ctr" rtl="0"/>
            <a:endParaRPr lang="ar-JO" sz="3600" kern="10" dirty="0">
              <a:ln w="9525">
                <a:solidFill>
                  <a:srgbClr val="000000"/>
                </a:solidFill>
                <a:round/>
              </a:ln>
              <a:solidFill>
                <a:srgbClr val="000000"/>
              </a:solidFill>
              <a:latin typeface="Lucida Console" panose="020B0609040504020204"/>
            </a:endParaRPr>
          </a:p>
        </p:txBody>
      </p:sp>
      <p:sp>
        <p:nvSpPr>
          <p:cNvPr id="2" name="عنوان 1"/>
          <p:cNvSpPr>
            <a:spLocks noGrp="1"/>
          </p:cNvSpPr>
          <p:nvPr>
            <p:ph type="title"/>
          </p:nvPr>
        </p:nvSpPr>
        <p:spPr/>
        <p:txBody>
          <a:bodyPr/>
          <a:lstStyle/>
          <a:p>
            <a:r>
              <a:rPr lang="ar-JO" dirty="0"/>
              <a:t>مش </a:t>
            </a:r>
            <a:r>
              <a:rPr lang="ar-JO" dirty="0" err="1"/>
              <a:t>متاكدة</a:t>
            </a:r>
            <a:r>
              <a:rPr lang="ar-JO" dirty="0"/>
              <a:t> انه اجا او لا </a:t>
            </a:r>
            <a:endParaRPr lang="en-GB" dirty="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r>
              <a:rPr lang="en-GB" dirty="0"/>
              <a:t>What is </a:t>
            </a:r>
            <a:r>
              <a:rPr lang="en-GB" b="1" dirty="0" err="1"/>
              <a:t>dexamethazone</a:t>
            </a:r>
            <a:r>
              <a:rPr lang="en-GB" dirty="0"/>
              <a:t>?</a:t>
            </a:r>
          </a:p>
          <a:p>
            <a:pPr marL="0" indent="0" algn="l">
              <a:buNone/>
            </a:pPr>
            <a:r>
              <a:rPr lang="en-GB" dirty="0" err="1"/>
              <a:t>Stroids</a:t>
            </a:r>
            <a:r>
              <a:rPr lang="en-GB" dirty="0"/>
              <a:t> </a:t>
            </a:r>
          </a:p>
          <a:p>
            <a:pPr algn="l"/>
            <a:r>
              <a:rPr lang="en-GB" dirty="0"/>
              <a:t>One use in neurosurgery?</a:t>
            </a:r>
          </a:p>
          <a:p>
            <a:pPr marL="0" indent="0" algn="l">
              <a:buNone/>
            </a:pPr>
            <a:r>
              <a:rPr lang="en-GB" dirty="0" err="1"/>
              <a:t>Vasogenic</a:t>
            </a:r>
            <a:r>
              <a:rPr lang="en-GB" dirty="0"/>
              <a:t> </a:t>
            </a:r>
            <a:r>
              <a:rPr lang="en-GB" dirty="0" err="1"/>
              <a:t>edema</a:t>
            </a:r>
            <a:r>
              <a:rPr lang="en-GB" dirty="0"/>
              <a:t> ( not sure)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 y="1219200"/>
            <a:ext cx="8229600" cy="4525963"/>
          </a:xfrm>
        </p:spPr>
        <p:txBody>
          <a:bodyPr>
            <a:normAutofit fontScale="85000" lnSpcReduction="20000"/>
          </a:bodyPr>
          <a:lstStyle/>
          <a:p>
            <a:pPr algn="l" rtl="0"/>
            <a:r>
              <a:rPr lang="en-US" dirty="0"/>
              <a:t>Type of fracture ??</a:t>
            </a:r>
          </a:p>
          <a:p>
            <a:pPr marL="0" indent="0" algn="l" rtl="0">
              <a:buNone/>
            </a:pPr>
            <a:r>
              <a:rPr lang="en-US" dirty="0">
                <a:solidFill>
                  <a:srgbClr val="FF0000"/>
                </a:solidFill>
              </a:rPr>
              <a:t>           Burst</a:t>
            </a:r>
            <a:r>
              <a:rPr lang="en-US" dirty="0"/>
              <a:t> </a:t>
            </a:r>
          </a:p>
          <a:p>
            <a:pPr algn="l" rtl="0"/>
            <a:endParaRPr lang="en-US" dirty="0"/>
          </a:p>
          <a:p>
            <a:pPr algn="l" rtl="0"/>
            <a:r>
              <a:rPr lang="en-US" dirty="0" err="1"/>
              <a:t>Whats</a:t>
            </a:r>
            <a:r>
              <a:rPr lang="en-US" dirty="0"/>
              <a:t> the level </a:t>
            </a:r>
          </a:p>
          <a:p>
            <a:pPr marL="0" indent="0" algn="l" rtl="0">
              <a:buNone/>
            </a:pPr>
            <a:r>
              <a:rPr lang="en-US" dirty="0">
                <a:solidFill>
                  <a:srgbClr val="FF0000"/>
                </a:solidFill>
              </a:rPr>
              <a:t>           C5</a:t>
            </a:r>
          </a:p>
          <a:p>
            <a:pPr algn="l" rtl="0"/>
            <a:endParaRPr lang="en-US" dirty="0"/>
          </a:p>
          <a:p>
            <a:pPr algn="l" rtl="0"/>
            <a:r>
              <a:rPr lang="en-US" dirty="0"/>
              <a:t>Write three complication</a:t>
            </a:r>
          </a:p>
          <a:p>
            <a:pPr marL="0" indent="0" algn="l" rtl="0">
              <a:buNone/>
            </a:pPr>
            <a:r>
              <a:rPr lang="en-US" dirty="0">
                <a:solidFill>
                  <a:srgbClr val="FF0000"/>
                </a:solidFill>
              </a:rPr>
              <a:t>      a-Nerve root compression</a:t>
            </a:r>
          </a:p>
          <a:p>
            <a:pPr marL="0" indent="0" algn="l" rtl="0">
              <a:buNone/>
            </a:pPr>
            <a:r>
              <a:rPr lang="en-US" dirty="0">
                <a:solidFill>
                  <a:srgbClr val="FF0000"/>
                </a:solidFill>
              </a:rPr>
              <a:t>      b-Vascular injury </a:t>
            </a:r>
          </a:p>
          <a:p>
            <a:pPr marL="0" indent="0" algn="l" rtl="0">
              <a:buNone/>
            </a:pPr>
            <a:r>
              <a:rPr lang="en-US" dirty="0">
                <a:solidFill>
                  <a:srgbClr val="FF0000"/>
                </a:solidFill>
              </a:rPr>
              <a:t>      c-Upper limb weakness </a:t>
            </a:r>
          </a:p>
          <a:p>
            <a:pPr algn="l" rtl="0"/>
            <a:endParaRPr lang="en-US" dirty="0"/>
          </a:p>
          <a:p>
            <a:pPr algn="l" rtl="0"/>
            <a:endParaRPr lang="ar-JO" dirty="0"/>
          </a:p>
        </p:txBody>
      </p:sp>
      <p:pic>
        <p:nvPicPr>
          <p:cNvPr id="16386" name="Picture 2" descr="ÙØªÙØ¬Ø© Ø¨Ø­Ø« Ø§ÙØµÙØ± Ø¹Ù âªc5 burst fractureâ¬â"/>
          <p:cNvPicPr>
            <a:picLocks noChangeAspect="1" noChangeArrowheads="1"/>
          </p:cNvPicPr>
          <p:nvPr/>
        </p:nvPicPr>
        <p:blipFill>
          <a:blip r:embed="rId2" cstate="print"/>
          <a:srcRect/>
          <a:stretch>
            <a:fillRect/>
          </a:stretch>
        </p:blipFill>
        <p:spPr bwMode="auto">
          <a:xfrm>
            <a:off x="5101068" y="1219200"/>
            <a:ext cx="4042932" cy="4755006"/>
          </a:xfrm>
          <a:prstGeom prst="rect">
            <a:avLst/>
          </a:prstGeom>
          <a:noFill/>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GB" dirty="0"/>
              <a:t>Write the pathway of </a:t>
            </a:r>
            <a:r>
              <a:rPr lang="en-GB" dirty="0" err="1"/>
              <a:t>csf</a:t>
            </a:r>
            <a:r>
              <a:rPr lang="en-GB" dirty="0"/>
              <a:t> from </a:t>
            </a:r>
            <a:r>
              <a:rPr lang="en-GB" dirty="0" err="1"/>
              <a:t>secreation</a:t>
            </a:r>
            <a:r>
              <a:rPr lang="en-GB" dirty="0"/>
              <a:t> to </a:t>
            </a:r>
            <a:r>
              <a:rPr lang="en-GB" dirty="0" err="1"/>
              <a:t>absorbtion</a:t>
            </a:r>
            <a:r>
              <a:rPr lang="en-GB" dirty="0"/>
              <a:t>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GB" dirty="0"/>
              <a:t>What is the mechanism of early morning headache in brain tumour patient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NEUROSURGERY </a:t>
            </a:r>
            <a:br>
              <a:rPr lang="en-US" dirty="0"/>
            </a:br>
            <a:r>
              <a:rPr lang="en-US" dirty="0"/>
              <a:t>MINI-OSCI </a:t>
            </a:r>
          </a:p>
        </p:txBody>
      </p:sp>
      <p:sp>
        <p:nvSpPr>
          <p:cNvPr id="3" name="Subtitle 2"/>
          <p:cNvSpPr>
            <a:spLocks noGrp="1"/>
          </p:cNvSpPr>
          <p:nvPr>
            <p:ph type="subTitle" idx="1"/>
          </p:nvPr>
        </p:nvSpPr>
        <p:spPr>
          <a:xfrm>
            <a:off x="1295400" y="4191000"/>
            <a:ext cx="6400800" cy="1752600"/>
          </a:xfrm>
        </p:spPr>
        <p:txBody>
          <a:bodyPr>
            <a:normAutofit/>
          </a:bodyPr>
          <a:lstStyle/>
          <a:p>
            <a:pPr algn="l" rtl="0"/>
            <a:r>
              <a:rPr lang="en-US" sz="2800" b="1" dirty="0">
                <a:solidFill>
                  <a:schemeClr val="tx1"/>
                </a:solidFill>
              </a:rPr>
              <a:t>DONE BY :MAHMOUD YONUS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l" rtl="0"/>
            <a:r>
              <a:rPr lang="en-US" dirty="0"/>
              <a:t>1-Dx ; </a:t>
            </a:r>
          </a:p>
          <a:p>
            <a:pPr algn="l" rtl="0">
              <a:buNone/>
            </a:pPr>
            <a:r>
              <a:rPr lang="en-US" dirty="0"/>
              <a:t>Obstructive hydrocephalus </a:t>
            </a:r>
          </a:p>
          <a:p>
            <a:pPr algn="l" rtl="0">
              <a:buNone/>
            </a:pPr>
            <a:endParaRPr lang="en-US" dirty="0"/>
          </a:p>
          <a:p>
            <a:pPr algn="l" rtl="0">
              <a:buNone/>
            </a:pPr>
            <a:r>
              <a:rPr lang="en-US" dirty="0"/>
              <a:t>2-management : </a:t>
            </a:r>
          </a:p>
          <a:p>
            <a:pPr algn="l" rtl="0">
              <a:buNone/>
            </a:pPr>
            <a:r>
              <a:rPr lang="en-US" dirty="0"/>
              <a:t>VP shunt +ETV</a:t>
            </a:r>
          </a:p>
          <a:p>
            <a:pPr algn="l" rtl="0">
              <a:buNone/>
            </a:pPr>
            <a:endParaRPr lang="en-US" dirty="0"/>
          </a:p>
        </p:txBody>
      </p:sp>
      <p:pic>
        <p:nvPicPr>
          <p:cNvPr id="1026" name="Picture 2" descr="C:\Users\Pc city\Downloads\105043843_209500686763692_6106200289381121224_n.jpg"/>
          <p:cNvPicPr>
            <a:picLocks noChangeAspect="1" noChangeArrowheads="1"/>
          </p:cNvPicPr>
          <p:nvPr/>
        </p:nvPicPr>
        <p:blipFill>
          <a:blip r:embed="rId2"/>
          <a:srcRect/>
          <a:stretch>
            <a:fillRect/>
          </a:stretch>
        </p:blipFill>
        <p:spPr bwMode="auto">
          <a:xfrm>
            <a:off x="5562600" y="2819400"/>
            <a:ext cx="3179762" cy="3295650"/>
          </a:xfrm>
          <a:prstGeom prst="rect">
            <a:avLst/>
          </a:prstGeom>
          <a:noFill/>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buNone/>
            </a:pPr>
            <a:r>
              <a:rPr lang="en-US" dirty="0"/>
              <a:t>1- </a:t>
            </a:r>
            <a:r>
              <a:rPr lang="en-US" dirty="0" err="1"/>
              <a:t>Dx</a:t>
            </a:r>
            <a:r>
              <a:rPr lang="en-US" dirty="0"/>
              <a:t> : </a:t>
            </a:r>
          </a:p>
          <a:p>
            <a:pPr algn="l" rtl="0">
              <a:buNone/>
            </a:pPr>
            <a:r>
              <a:rPr lang="en-US" dirty="0"/>
              <a:t>Anencephaly </a:t>
            </a:r>
          </a:p>
          <a:p>
            <a:pPr algn="l" rtl="0">
              <a:buNone/>
            </a:pPr>
            <a:endParaRPr lang="en-US" dirty="0"/>
          </a:p>
          <a:p>
            <a:pPr algn="l" rtl="0">
              <a:buNone/>
            </a:pPr>
            <a:r>
              <a:rPr lang="en-US" dirty="0"/>
              <a:t>2-prevention : </a:t>
            </a:r>
          </a:p>
          <a:p>
            <a:pPr algn="l" rtl="0">
              <a:buNone/>
            </a:pPr>
            <a:r>
              <a:rPr lang="en-US" dirty="0"/>
              <a:t>4 mg folic acid started 3 M</a:t>
            </a:r>
          </a:p>
          <a:p>
            <a:pPr algn="l" rtl="0">
              <a:buNone/>
            </a:pPr>
            <a:r>
              <a:rPr lang="en-US" dirty="0"/>
              <a:t>Before contraception</a:t>
            </a:r>
          </a:p>
        </p:txBody>
      </p:sp>
      <p:pic>
        <p:nvPicPr>
          <p:cNvPr id="2050" name="Picture 2" descr="C:\Users\Pc city\Downloads\104464329_626896711367992_1845216730561669566_n.jpg"/>
          <p:cNvPicPr>
            <a:picLocks noChangeAspect="1" noChangeArrowheads="1"/>
          </p:cNvPicPr>
          <p:nvPr/>
        </p:nvPicPr>
        <p:blipFill>
          <a:blip r:embed="rId2"/>
          <a:srcRect/>
          <a:stretch>
            <a:fillRect/>
          </a:stretch>
        </p:blipFill>
        <p:spPr bwMode="auto">
          <a:xfrm>
            <a:off x="5181600" y="3352800"/>
            <a:ext cx="3514725" cy="267652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close&#10;&#10;Description automatically generated">
            <a:extLst>
              <a:ext uri="{FF2B5EF4-FFF2-40B4-BE49-F238E27FC236}">
                <a16:creationId xmlns:a16="http://schemas.microsoft.com/office/drawing/2014/main" id="{9013466F-2766-18B9-18BE-D1D4458E5672}"/>
              </a:ext>
            </a:extLst>
          </p:cNvPr>
          <p:cNvPicPr>
            <a:picLocks noGrp="1" noChangeAspect="1"/>
          </p:cNvPicPr>
          <p:nvPr>
            <p:ph idx="1"/>
          </p:nvPr>
        </p:nvPicPr>
        <p:blipFill>
          <a:blip r:embed="rId2"/>
          <a:stretch>
            <a:fillRect/>
          </a:stretch>
        </p:blipFill>
        <p:spPr>
          <a:xfrm>
            <a:off x="5810905" y="932507"/>
            <a:ext cx="3258755" cy="4999569"/>
          </a:xfrm>
        </p:spPr>
      </p:pic>
      <p:sp>
        <p:nvSpPr>
          <p:cNvPr id="5" name="TextBox 4">
            <a:extLst>
              <a:ext uri="{FF2B5EF4-FFF2-40B4-BE49-F238E27FC236}">
                <a16:creationId xmlns:a16="http://schemas.microsoft.com/office/drawing/2014/main" id="{21B517F9-A44C-EF2E-0CA0-7DB9E779097D}"/>
              </a:ext>
            </a:extLst>
          </p:cNvPr>
          <p:cNvSpPr txBox="1"/>
          <p:nvPr/>
        </p:nvSpPr>
        <p:spPr>
          <a:xfrm>
            <a:off x="256096" y="1097663"/>
            <a:ext cx="5065568" cy="37625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ea typeface="+mn-lt"/>
                <a:cs typeface="+mn-lt"/>
              </a:rPr>
              <a:t>What is the diagnosis?</a:t>
            </a:r>
            <a:endParaRPr lang="en-US" sz="2400">
              <a:cs typeface="Calibri"/>
            </a:endParaRPr>
          </a:p>
          <a:p>
            <a:r>
              <a:rPr lang="en-US" sz="2400" dirty="0">
                <a:solidFill>
                  <a:srgbClr val="FF0000"/>
                </a:solidFill>
                <a:ea typeface="+mn-lt"/>
                <a:cs typeface="+mn-lt"/>
              </a:rPr>
              <a:t>Compression fracture (Burst fracture)</a:t>
            </a:r>
          </a:p>
          <a:p>
            <a:endParaRPr lang="en-US" sz="2400" dirty="0">
              <a:cs typeface="Calibri"/>
            </a:endParaRPr>
          </a:p>
          <a:p>
            <a:r>
              <a:rPr lang="en-US" sz="2400" dirty="0">
                <a:ea typeface="+mn-lt"/>
                <a:cs typeface="+mn-lt"/>
              </a:rPr>
              <a:t>At which level?</a:t>
            </a:r>
            <a:endParaRPr lang="en-US" sz="2400">
              <a:cs typeface="Calibri"/>
            </a:endParaRPr>
          </a:p>
          <a:p>
            <a:r>
              <a:rPr lang="en-US" sz="2400" dirty="0">
                <a:solidFill>
                  <a:srgbClr val="FF0000"/>
                </a:solidFill>
                <a:ea typeface="+mn-lt"/>
                <a:cs typeface="+mn-lt"/>
              </a:rPr>
              <a:t>L1</a:t>
            </a:r>
          </a:p>
          <a:p>
            <a:endParaRPr lang="en-US" sz="2400" dirty="0">
              <a:ea typeface="+mn-lt"/>
              <a:cs typeface="+mn-lt"/>
            </a:endParaRPr>
          </a:p>
          <a:p>
            <a:r>
              <a:rPr lang="en-US" sz="2400" dirty="0">
                <a:ea typeface="+mn-lt"/>
                <a:cs typeface="+mn-lt"/>
              </a:rPr>
              <a:t>What is your initial management to this </a:t>
            </a:r>
            <a:r>
              <a:rPr lang="en-US" sz="2400" dirty="0" err="1">
                <a:ea typeface="+mn-lt"/>
                <a:cs typeface="+mn-lt"/>
              </a:rPr>
              <a:t>pt</a:t>
            </a:r>
            <a:endParaRPr lang="en-US" sz="2400" dirty="0">
              <a:ea typeface="+mn-lt"/>
              <a:cs typeface="+mn-lt"/>
            </a:endParaRPr>
          </a:p>
          <a:p>
            <a:r>
              <a:rPr lang="en-US" sz="2400" dirty="0">
                <a:solidFill>
                  <a:srgbClr val="FF0000"/>
                </a:solidFill>
                <a:ea typeface="+mn-lt"/>
                <a:cs typeface="+mn-lt"/>
              </a:rPr>
              <a:t>Spinal lift-log roll . + fixation and immobilization</a:t>
            </a:r>
            <a:endParaRPr lang="en-US" sz="2400" dirty="0">
              <a:solidFill>
                <a:srgbClr val="FF0000"/>
              </a:solidFill>
              <a:cs typeface="Calibri"/>
            </a:endParaRPr>
          </a:p>
        </p:txBody>
      </p:sp>
    </p:spTree>
    <p:extLst>
      <p:ext uri="{BB962C8B-B14F-4D97-AF65-F5344CB8AC3E}">
        <p14:creationId xmlns:p14="http://schemas.microsoft.com/office/powerpoint/2010/main" val="209582470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buNone/>
            </a:pPr>
            <a:r>
              <a:rPr lang="en-US" dirty="0"/>
              <a:t>1-Dx : </a:t>
            </a:r>
          </a:p>
          <a:p>
            <a:pPr algn="l" rtl="0">
              <a:buNone/>
            </a:pPr>
            <a:r>
              <a:rPr lang="en-US" dirty="0"/>
              <a:t>L5-S1 </a:t>
            </a:r>
            <a:r>
              <a:rPr lang="en-US" dirty="0" err="1"/>
              <a:t>spondylolisthesis</a:t>
            </a:r>
            <a:r>
              <a:rPr lang="en-US" dirty="0"/>
              <a:t> with </a:t>
            </a:r>
          </a:p>
          <a:p>
            <a:pPr algn="l" rtl="0">
              <a:buNone/>
            </a:pPr>
            <a:r>
              <a:rPr lang="en-US" dirty="0"/>
              <a:t>Secondary canal </a:t>
            </a:r>
            <a:r>
              <a:rPr lang="en-US" dirty="0" err="1"/>
              <a:t>stenosis</a:t>
            </a:r>
            <a:r>
              <a:rPr lang="en-US" dirty="0"/>
              <a:t> </a:t>
            </a:r>
          </a:p>
          <a:p>
            <a:pPr algn="l" rtl="0">
              <a:buNone/>
            </a:pPr>
            <a:endParaRPr lang="en-US" dirty="0"/>
          </a:p>
          <a:p>
            <a:pPr algn="l" rtl="0">
              <a:buNone/>
            </a:pPr>
            <a:r>
              <a:rPr lang="en-US" dirty="0"/>
              <a:t>2- clinical picture : </a:t>
            </a:r>
          </a:p>
          <a:p>
            <a:pPr algn="l" rtl="0">
              <a:buNone/>
            </a:pPr>
            <a:r>
              <a:rPr lang="en-US" dirty="0" err="1"/>
              <a:t>radiculopathy</a:t>
            </a:r>
            <a:endParaRPr lang="en-US" dirty="0"/>
          </a:p>
          <a:p>
            <a:pPr algn="l" rtl="0">
              <a:buNone/>
            </a:pPr>
            <a:endParaRPr lang="en-US" dirty="0"/>
          </a:p>
        </p:txBody>
      </p:sp>
      <p:pic>
        <p:nvPicPr>
          <p:cNvPr id="3074" name="Picture 2" descr="C:\Users\Pc city\Downloads\104436229_582498452650578_6817038042600897142_n.jpg"/>
          <p:cNvPicPr>
            <a:picLocks noChangeAspect="1" noChangeArrowheads="1"/>
          </p:cNvPicPr>
          <p:nvPr/>
        </p:nvPicPr>
        <p:blipFill>
          <a:blip r:embed="rId2"/>
          <a:srcRect/>
          <a:stretch>
            <a:fillRect/>
          </a:stretch>
        </p:blipFill>
        <p:spPr bwMode="auto">
          <a:xfrm>
            <a:off x="5486400" y="2895600"/>
            <a:ext cx="3267075" cy="3152775"/>
          </a:xfrm>
          <a:prstGeom prst="rect">
            <a:avLst/>
          </a:prstGeom>
          <a:noFill/>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buNone/>
            </a:pPr>
            <a:r>
              <a:rPr lang="en-US" dirty="0"/>
              <a:t>1-name of wave : </a:t>
            </a:r>
          </a:p>
          <a:p>
            <a:pPr algn="l" rtl="0">
              <a:buNone/>
            </a:pPr>
            <a:r>
              <a:rPr lang="en-US" dirty="0"/>
              <a:t>Lundberg B wave </a:t>
            </a:r>
          </a:p>
          <a:p>
            <a:pPr algn="l" rtl="0">
              <a:buNone/>
            </a:pPr>
            <a:endParaRPr lang="en-US" dirty="0"/>
          </a:p>
          <a:p>
            <a:pPr algn="l" rtl="0">
              <a:buNone/>
            </a:pPr>
            <a:r>
              <a:rPr lang="en-US" dirty="0"/>
              <a:t>2-Not type of ICP </a:t>
            </a:r>
          </a:p>
          <a:p>
            <a:pPr algn="l" rtl="0">
              <a:buNone/>
            </a:pPr>
            <a:r>
              <a:rPr lang="en-US" dirty="0"/>
              <a:t>Monitoring :</a:t>
            </a:r>
          </a:p>
          <a:p>
            <a:pPr algn="l" rtl="0">
              <a:buNone/>
            </a:pPr>
            <a:r>
              <a:rPr lang="en-US" dirty="0"/>
              <a:t>skull(right A) /subdural/</a:t>
            </a:r>
          </a:p>
          <a:p>
            <a:pPr algn="l" rtl="0">
              <a:buNone/>
            </a:pPr>
            <a:r>
              <a:rPr lang="en-US" dirty="0" err="1"/>
              <a:t>Intraparechymall</a:t>
            </a:r>
            <a:r>
              <a:rPr lang="en-US" dirty="0"/>
              <a:t>….</a:t>
            </a:r>
          </a:p>
        </p:txBody>
      </p:sp>
      <p:pic>
        <p:nvPicPr>
          <p:cNvPr id="4098" name="Picture 2" descr="C:\Users\Pc city\Downloads\104424175_678782836019702_4471558777867731905_n.jpg"/>
          <p:cNvPicPr>
            <a:picLocks noChangeAspect="1" noChangeArrowheads="1"/>
          </p:cNvPicPr>
          <p:nvPr/>
        </p:nvPicPr>
        <p:blipFill>
          <a:blip r:embed="rId2"/>
          <a:srcRect/>
          <a:stretch>
            <a:fillRect/>
          </a:stretch>
        </p:blipFill>
        <p:spPr bwMode="auto">
          <a:xfrm>
            <a:off x="4648200" y="4191000"/>
            <a:ext cx="4019550" cy="1866900"/>
          </a:xfrm>
          <a:prstGeom prst="rect">
            <a:avLst/>
          </a:prstGeom>
          <a:noFill/>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buNone/>
            </a:pPr>
            <a:r>
              <a:rPr lang="en-US" dirty="0"/>
              <a:t>1- </a:t>
            </a:r>
            <a:r>
              <a:rPr lang="en-US" dirty="0" err="1"/>
              <a:t>Dx</a:t>
            </a:r>
            <a:r>
              <a:rPr lang="en-US" dirty="0"/>
              <a:t> :</a:t>
            </a:r>
          </a:p>
          <a:p>
            <a:pPr algn="l" rtl="0">
              <a:buNone/>
            </a:pPr>
            <a:r>
              <a:rPr lang="en-US" dirty="0"/>
              <a:t>Acute spontaneous SAH</a:t>
            </a:r>
          </a:p>
          <a:p>
            <a:pPr algn="l" rtl="0">
              <a:buNone/>
            </a:pPr>
            <a:endParaRPr lang="en-US" dirty="0"/>
          </a:p>
          <a:p>
            <a:pPr algn="l" rtl="0">
              <a:buNone/>
            </a:pPr>
            <a:r>
              <a:rPr lang="en-US" dirty="0"/>
              <a:t>2-gold stander investigation : </a:t>
            </a:r>
          </a:p>
          <a:p>
            <a:pPr algn="l" rtl="0">
              <a:buNone/>
            </a:pPr>
            <a:r>
              <a:rPr lang="en-US" dirty="0"/>
              <a:t>Digital subtraction angiography </a:t>
            </a:r>
          </a:p>
          <a:p>
            <a:pPr algn="l" rtl="0">
              <a:buNone/>
            </a:pPr>
            <a:r>
              <a:rPr lang="en-US" dirty="0"/>
              <a:t>DSA </a:t>
            </a:r>
          </a:p>
        </p:txBody>
      </p:sp>
      <p:pic>
        <p:nvPicPr>
          <p:cNvPr id="5122" name="Picture 2" descr="C:\Users\Pc city\Downloads\104331346_257368575333729_3931981507199711964_n.jpg"/>
          <p:cNvPicPr>
            <a:picLocks noChangeAspect="1" noChangeArrowheads="1"/>
          </p:cNvPicPr>
          <p:nvPr/>
        </p:nvPicPr>
        <p:blipFill>
          <a:blip r:embed="rId2"/>
          <a:srcRect/>
          <a:stretch>
            <a:fillRect/>
          </a:stretch>
        </p:blipFill>
        <p:spPr bwMode="auto">
          <a:xfrm>
            <a:off x="5857884" y="3286124"/>
            <a:ext cx="3057525" cy="3268043"/>
          </a:xfrm>
          <a:prstGeom prst="rect">
            <a:avLst/>
          </a:prstGeom>
          <a:noFill/>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buNone/>
            </a:pPr>
            <a:r>
              <a:rPr lang="en-US" dirty="0"/>
              <a:t>1-one of the following </a:t>
            </a:r>
          </a:p>
          <a:p>
            <a:pPr algn="l" rtl="0">
              <a:buNone/>
            </a:pPr>
            <a:r>
              <a:rPr lang="en-US" dirty="0"/>
              <a:t>Maybe this tumor :</a:t>
            </a:r>
          </a:p>
          <a:p>
            <a:pPr algn="l" rtl="0">
              <a:buNone/>
            </a:pPr>
            <a:r>
              <a:rPr lang="en-US" dirty="0" err="1"/>
              <a:t>schwanoma</a:t>
            </a:r>
            <a:r>
              <a:rPr lang="en-US" dirty="0"/>
              <a:t>(right A .)</a:t>
            </a:r>
          </a:p>
          <a:p>
            <a:pPr algn="l" rtl="0">
              <a:buNone/>
            </a:pPr>
            <a:r>
              <a:rPr lang="en-US" dirty="0" err="1"/>
              <a:t>Osteoid</a:t>
            </a:r>
            <a:r>
              <a:rPr lang="en-US" dirty="0"/>
              <a:t> </a:t>
            </a:r>
            <a:r>
              <a:rPr lang="en-US" dirty="0" err="1"/>
              <a:t>osteoma</a:t>
            </a:r>
            <a:r>
              <a:rPr lang="en-US" dirty="0"/>
              <a:t> </a:t>
            </a:r>
          </a:p>
          <a:p>
            <a:pPr algn="l" rtl="0">
              <a:buNone/>
            </a:pPr>
            <a:r>
              <a:rPr lang="en-US" dirty="0" err="1"/>
              <a:t>Ependymoma</a:t>
            </a:r>
            <a:r>
              <a:rPr lang="en-US" dirty="0"/>
              <a:t> </a:t>
            </a:r>
          </a:p>
          <a:p>
            <a:pPr algn="l" rtl="0">
              <a:buNone/>
            </a:pPr>
            <a:r>
              <a:rPr lang="en-US" dirty="0"/>
              <a:t>….</a:t>
            </a:r>
          </a:p>
          <a:p>
            <a:pPr algn="l" rtl="0">
              <a:buNone/>
            </a:pPr>
            <a:endParaRPr lang="en-US" dirty="0"/>
          </a:p>
          <a:p>
            <a:pPr algn="l" rtl="0">
              <a:buNone/>
            </a:pPr>
            <a:endParaRPr lang="en-US" dirty="0"/>
          </a:p>
        </p:txBody>
      </p:sp>
      <p:pic>
        <p:nvPicPr>
          <p:cNvPr id="6146" name="Picture 2" descr="C:\Users\Pc city\Downloads\104429368_629572867917266_4591856755106599438_n.jpg"/>
          <p:cNvPicPr>
            <a:picLocks noChangeAspect="1" noChangeArrowheads="1"/>
          </p:cNvPicPr>
          <p:nvPr/>
        </p:nvPicPr>
        <p:blipFill>
          <a:blip r:embed="rId2"/>
          <a:srcRect/>
          <a:stretch>
            <a:fillRect/>
          </a:stretch>
        </p:blipFill>
        <p:spPr bwMode="auto">
          <a:xfrm>
            <a:off x="4724400" y="2667000"/>
            <a:ext cx="4057650" cy="3486150"/>
          </a:xfrm>
          <a:prstGeom prst="rect">
            <a:avLst/>
          </a:prstGeom>
          <a:noFill/>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5486400"/>
          </a:xfrm>
        </p:spPr>
        <p:txBody>
          <a:bodyPr>
            <a:normAutofit/>
          </a:bodyPr>
          <a:lstStyle/>
          <a:p>
            <a:pPr algn="l" rtl="0">
              <a:buNone/>
            </a:pPr>
            <a:r>
              <a:rPr lang="en-US" dirty="0"/>
              <a:t>GCS :</a:t>
            </a:r>
          </a:p>
          <a:p>
            <a:pPr algn="l" rtl="0">
              <a:buNone/>
            </a:pPr>
            <a:r>
              <a:rPr lang="en-US" dirty="0"/>
              <a:t>Open his eyes to pain </a:t>
            </a:r>
          </a:p>
          <a:p>
            <a:pPr algn="l" rtl="0">
              <a:buNone/>
            </a:pPr>
            <a:r>
              <a:rPr lang="en-US" dirty="0"/>
              <a:t>Localized to pain </a:t>
            </a:r>
          </a:p>
          <a:p>
            <a:pPr algn="l" rtl="0">
              <a:buNone/>
            </a:pPr>
            <a:r>
              <a:rPr lang="en-US" dirty="0"/>
              <a:t>Confused and disoriented </a:t>
            </a:r>
            <a:endParaRPr lang="ar-JO" dirty="0"/>
          </a:p>
          <a:p>
            <a:pPr algn="l" rtl="0">
              <a:buNone/>
            </a:pPr>
            <a:r>
              <a:rPr lang="ar-JO" dirty="0"/>
              <a:t>(بتوخذ الاعلى ) </a:t>
            </a:r>
          </a:p>
          <a:p>
            <a:pPr algn="l" rtl="0">
              <a:buNone/>
            </a:pPr>
            <a:r>
              <a:rPr lang="en-US" dirty="0"/>
              <a:t>Answer :11 </a:t>
            </a:r>
          </a:p>
          <a:p>
            <a:pPr algn="l" rtl="0">
              <a:buNone/>
            </a:pPr>
            <a:endParaRPr lang="en-US" dirty="0"/>
          </a:p>
          <a:p>
            <a:pPr algn="l" rtl="0">
              <a:buNone/>
            </a:pPr>
            <a:endParaRPr lang="en-US" dirty="0"/>
          </a:p>
          <a:p>
            <a:pPr algn="l" rtl="0">
              <a:buNone/>
            </a:pPr>
            <a:endParaRPr lang="en-US" dirty="0"/>
          </a:p>
          <a:p>
            <a:pPr algn="l" rtl="0">
              <a:buNone/>
            </a:pPr>
            <a:endParaRPr lang="en-US" dirty="0"/>
          </a:p>
        </p:txBody>
      </p:sp>
      <p:grpSp>
        <p:nvGrpSpPr>
          <p:cNvPr id="6" name="Group 5"/>
          <p:cNvGrpSpPr/>
          <p:nvPr/>
        </p:nvGrpSpPr>
        <p:grpSpPr>
          <a:xfrm>
            <a:off x="4259122" y="2233342"/>
            <a:ext cx="754920" cy="328680"/>
            <a:chOff x="4259122" y="2233342"/>
            <a:chExt cx="754920" cy="32868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4259122" y="2366902"/>
                <a:ext cx="379440" cy="183960"/>
              </p14:xfrm>
            </p:contentPart>
          </mc:Choice>
          <mc:Fallback xmlns="">
            <p:pic>
              <p:nvPicPr>
                <p:cNvPr id="4" name="Ink 3"/>
              </p:nvPicPr>
              <p:blipFill>
                <a:blip r:embed="rId3"/>
              </p:blipFill>
              <p:spPr>
                <a:xfrm>
                  <a:off x="4259122" y="2366902"/>
                  <a:ext cx="379440" cy="183960"/>
                </a:xfrm>
                <a:prstGeom prst="rect"/>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782562" y="2233342"/>
                <a:ext cx="231480" cy="328680"/>
              </p14:xfrm>
            </p:contentPart>
          </mc:Choice>
          <mc:Fallback xmlns="">
            <p:pic>
              <p:nvPicPr>
                <p:cNvPr id="5" name="Ink 4"/>
              </p:nvPicPr>
              <p:blipFill>
                <a:blip r:embed="rId5"/>
              </p:blipFill>
              <p:spPr>
                <a:xfrm>
                  <a:off x="4782562" y="2233342"/>
                  <a:ext cx="231480" cy="328680"/>
                </a:xfrm>
                <a:prstGeom prst="rect"/>
              </p:spPr>
            </p:pic>
          </mc:Fallback>
        </mc:AlternateContent>
      </p:grpSp>
      <p:grpSp>
        <p:nvGrpSpPr>
          <p:cNvPr id="9" name="Group 8"/>
          <p:cNvGrpSpPr/>
          <p:nvPr/>
        </p:nvGrpSpPr>
        <p:grpSpPr>
          <a:xfrm>
            <a:off x="3508522" y="2900062"/>
            <a:ext cx="752400" cy="282600"/>
            <a:chOff x="3508522" y="2900062"/>
            <a:chExt cx="752400" cy="282600"/>
          </a:xfrm>
        </p:grpSpPr>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3508522" y="3045142"/>
                <a:ext cx="384840" cy="137520"/>
              </p14:xfrm>
            </p:contentPart>
          </mc:Choice>
          <mc:Fallback xmlns="">
            <p:pic>
              <p:nvPicPr>
                <p:cNvPr id="7" name="Ink 6"/>
              </p:nvPicPr>
              <p:blipFill>
                <a:blip r:embed="rId7"/>
              </p:blipFill>
              <p:spPr>
                <a:xfrm>
                  <a:off x="3508522" y="3045142"/>
                  <a:ext cx="384840" cy="137520"/>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8" name="Ink 7"/>
                <p14:cNvContentPartPr/>
                <p14:nvPr/>
              </p14:nvContentPartPr>
              <p14:xfrm>
                <a:off x="4116922" y="2900062"/>
                <a:ext cx="144000" cy="276840"/>
              </p14:xfrm>
            </p:contentPart>
          </mc:Choice>
          <mc:Fallback xmlns="">
            <p:pic>
              <p:nvPicPr>
                <p:cNvPr id="8" name="Ink 7"/>
              </p:nvPicPr>
              <p:blipFill>
                <a:blip r:embed="rId9"/>
              </p:blipFill>
              <p:spPr>
                <a:xfrm>
                  <a:off x="4116922" y="2900062"/>
                  <a:ext cx="144000" cy="276840"/>
                </a:xfrm>
                <a:prstGeom prst="rect"/>
              </p:spPr>
            </p:pic>
          </mc:Fallback>
        </mc:AlternateContent>
      </p:grpSp>
      <p:grpSp>
        <p:nvGrpSpPr>
          <p:cNvPr id="13" name="Group 12"/>
          <p:cNvGrpSpPr/>
          <p:nvPr/>
        </p:nvGrpSpPr>
        <p:grpSpPr>
          <a:xfrm>
            <a:off x="4977322" y="3357262"/>
            <a:ext cx="710280" cy="328320"/>
            <a:chOff x="4977322" y="3357262"/>
            <a:chExt cx="710280" cy="328320"/>
          </a:xfrm>
        </p:grpSpPr>
        <mc:AlternateContent xmlns:mc="http://schemas.openxmlformats.org/markup-compatibility/2006" xmlns:p14="http://schemas.microsoft.com/office/powerpoint/2010/main">
          <mc:Choice Requires="p14">
            <p:contentPart p14:bwMode="auto" r:id="rId10">
              <p14:nvContentPartPr>
                <p14:cNvPr id="10" name="Ink 9"/>
                <p14:cNvContentPartPr/>
                <p14:nvPr/>
              </p14:nvContentPartPr>
              <p14:xfrm>
                <a:off x="4977322" y="3582262"/>
                <a:ext cx="283680" cy="103320"/>
              </p14:xfrm>
            </p:contentPart>
          </mc:Choice>
          <mc:Fallback xmlns="">
            <p:pic>
              <p:nvPicPr>
                <p:cNvPr id="10" name="Ink 9"/>
              </p:nvPicPr>
              <p:blipFill>
                <a:blip r:embed="rId11"/>
              </p:blipFill>
              <p:spPr>
                <a:xfrm>
                  <a:off x="4977322" y="3582262"/>
                  <a:ext cx="283680" cy="103320"/>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1" name="Ink 10"/>
                <p14:cNvContentPartPr/>
                <p14:nvPr/>
              </p14:nvContentPartPr>
              <p14:xfrm>
                <a:off x="5522722" y="3357262"/>
                <a:ext cx="164880" cy="146160"/>
              </p14:xfrm>
            </p:contentPart>
          </mc:Choice>
          <mc:Fallback xmlns="">
            <p:pic>
              <p:nvPicPr>
                <p:cNvPr id="11" name="Ink 10"/>
              </p:nvPicPr>
              <p:blipFill>
                <a:blip r:embed="rId13"/>
              </p:blipFill>
              <p:spPr>
                <a:xfrm>
                  <a:off x="5522722" y="3357262"/>
                  <a:ext cx="164880" cy="146160"/>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2" name="Ink 11"/>
                <p14:cNvContentPartPr/>
                <p14:nvPr/>
              </p14:nvContentPartPr>
              <p14:xfrm>
                <a:off x="5609482" y="3368062"/>
                <a:ext cx="15120" cy="304200"/>
              </p14:xfrm>
            </p:contentPart>
          </mc:Choice>
          <mc:Fallback xmlns="">
            <p:pic>
              <p:nvPicPr>
                <p:cNvPr id="12" name="Ink 11"/>
              </p:nvPicPr>
              <p:blipFill>
                <a:blip r:embed="rId15"/>
              </p:blipFill>
              <p:spPr>
                <a:xfrm>
                  <a:off x="5609482" y="3368062"/>
                  <a:ext cx="15120" cy="304200"/>
                </a:xfrm>
                <a:prstGeom prst="rect"/>
              </p:spPr>
            </p:pic>
          </mc:Fallback>
        </mc:AlternateContent>
      </p:gr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5334000" cy="4038600"/>
          </a:xfrm>
        </p:spPr>
        <p:txBody>
          <a:bodyPr>
            <a:normAutofit/>
          </a:bodyPr>
          <a:lstStyle/>
          <a:p>
            <a:r>
              <a:rPr lang="en-US" dirty="0"/>
              <a:t>Management : craniotomy and evacuation </a:t>
            </a:r>
          </a:p>
        </p:txBody>
      </p:sp>
      <p:pic>
        <p:nvPicPr>
          <p:cNvPr id="4" name="Picture 2" descr="C:\Users\Pc city\Downloads\104411757_639023660017955_9120295887367918922_n(1).jpg"/>
          <p:cNvPicPr>
            <a:picLocks noGrp="1" noChangeAspect="1" noChangeArrowheads="1"/>
          </p:cNvPicPr>
          <p:nvPr>
            <p:ph idx="1"/>
          </p:nvPr>
        </p:nvPicPr>
        <p:blipFill>
          <a:blip r:embed="rId2"/>
          <a:srcRect/>
          <a:stretch>
            <a:fillRect/>
          </a:stretch>
        </p:blipFill>
        <p:spPr bwMode="auto">
          <a:xfrm>
            <a:off x="5410200" y="2286000"/>
            <a:ext cx="2914650" cy="3581400"/>
          </a:xfrm>
          <a:prstGeom prst="rect">
            <a:avLst/>
          </a:prstGeom>
          <a:noFill/>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buNone/>
            </a:pPr>
            <a:r>
              <a:rPr lang="en-US" dirty="0"/>
              <a:t>1-dermatome affected : </a:t>
            </a:r>
          </a:p>
          <a:p>
            <a:pPr algn="l" rtl="0">
              <a:buNone/>
            </a:pPr>
            <a:r>
              <a:rPr lang="en-US" dirty="0"/>
              <a:t>L4 </a:t>
            </a:r>
          </a:p>
          <a:p>
            <a:pPr algn="l" rtl="0">
              <a:buNone/>
            </a:pPr>
            <a:endParaRPr lang="en-US" dirty="0"/>
          </a:p>
          <a:p>
            <a:pPr algn="l" rtl="0">
              <a:buNone/>
            </a:pPr>
            <a:r>
              <a:rPr lang="en-US" dirty="0"/>
              <a:t>2-reflex affected : </a:t>
            </a:r>
          </a:p>
          <a:p>
            <a:pPr algn="l" rtl="0">
              <a:buNone/>
            </a:pPr>
            <a:r>
              <a:rPr lang="en-US" dirty="0"/>
              <a:t>Knee jerk</a:t>
            </a:r>
          </a:p>
        </p:txBody>
      </p:sp>
      <p:pic>
        <p:nvPicPr>
          <p:cNvPr id="8194" name="Picture 2" descr="C:\Users\Pc city\Downloads\104578757_2999883390100471_8836826214284738686_n.jpg"/>
          <p:cNvPicPr>
            <a:picLocks noChangeAspect="1" noChangeArrowheads="1"/>
          </p:cNvPicPr>
          <p:nvPr/>
        </p:nvPicPr>
        <p:blipFill>
          <a:blip r:embed="rId3"/>
          <a:srcRect/>
          <a:stretch>
            <a:fillRect/>
          </a:stretch>
        </p:blipFill>
        <p:spPr bwMode="auto">
          <a:xfrm>
            <a:off x="5943600" y="2895600"/>
            <a:ext cx="2743200" cy="3200400"/>
          </a:xfrm>
          <a:prstGeom prst="rect">
            <a:avLst/>
          </a:prstGeom>
          <a:noFill/>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Lesion enhanced regularly after IV contrast administration </a:t>
            </a:r>
          </a:p>
        </p:txBody>
      </p:sp>
      <p:sp>
        <p:nvSpPr>
          <p:cNvPr id="3" name="Content Placeholder 2"/>
          <p:cNvSpPr>
            <a:spLocks noGrp="1"/>
          </p:cNvSpPr>
          <p:nvPr>
            <p:ph idx="1"/>
          </p:nvPr>
        </p:nvSpPr>
        <p:spPr/>
        <p:txBody>
          <a:bodyPr/>
          <a:lstStyle/>
          <a:p>
            <a:pPr algn="l" rtl="0">
              <a:buNone/>
            </a:pPr>
            <a:r>
              <a:rPr lang="en-US" dirty="0"/>
              <a:t>1-most likely </a:t>
            </a:r>
            <a:r>
              <a:rPr lang="en-US" dirty="0" err="1"/>
              <a:t>Dx</a:t>
            </a:r>
            <a:r>
              <a:rPr lang="en-US" dirty="0"/>
              <a:t> if this</a:t>
            </a:r>
          </a:p>
          <a:p>
            <a:pPr algn="l" rtl="0">
              <a:buNone/>
            </a:pPr>
            <a:r>
              <a:rPr lang="en-US" dirty="0"/>
              <a:t> tumor is slowly growing : </a:t>
            </a:r>
          </a:p>
          <a:p>
            <a:pPr algn="l" rtl="0">
              <a:buNone/>
            </a:pPr>
            <a:r>
              <a:rPr lang="en-US" dirty="0" err="1"/>
              <a:t>Meningioma</a:t>
            </a:r>
            <a:r>
              <a:rPr lang="en-US" dirty="0"/>
              <a:t> </a:t>
            </a:r>
          </a:p>
          <a:p>
            <a:pPr algn="l" rtl="0">
              <a:buNone/>
            </a:pPr>
            <a:endParaRPr lang="en-US" dirty="0"/>
          </a:p>
          <a:p>
            <a:pPr algn="l" rtl="0">
              <a:buNone/>
            </a:pPr>
            <a:r>
              <a:rPr lang="en-US" dirty="0"/>
              <a:t>2-this tumor originate from :</a:t>
            </a:r>
          </a:p>
          <a:p>
            <a:pPr algn="l" rtl="0">
              <a:buNone/>
            </a:pPr>
            <a:r>
              <a:rPr lang="en-US" b="1" u="sng" dirty="0" err="1"/>
              <a:t>Arachnoid</a:t>
            </a:r>
            <a:r>
              <a:rPr lang="en-US" b="1" u="sng" dirty="0"/>
              <a:t> cap cells </a:t>
            </a:r>
          </a:p>
          <a:p>
            <a:pPr algn="l" rtl="0">
              <a:buNone/>
            </a:pPr>
            <a:endParaRPr lang="en-US" dirty="0"/>
          </a:p>
        </p:txBody>
      </p:sp>
      <p:pic>
        <p:nvPicPr>
          <p:cNvPr id="9219" name="Picture 3" descr="C:\Users\Pc city\Downloads\104447847_572089233449579_7272435880494944554_n(1).jpg"/>
          <p:cNvPicPr>
            <a:picLocks noChangeAspect="1" noChangeArrowheads="1"/>
          </p:cNvPicPr>
          <p:nvPr/>
        </p:nvPicPr>
        <p:blipFill>
          <a:blip r:embed="rId2"/>
          <a:srcRect/>
          <a:stretch>
            <a:fillRect/>
          </a:stretch>
        </p:blipFill>
        <p:spPr bwMode="auto">
          <a:xfrm>
            <a:off x="5791200" y="1801182"/>
            <a:ext cx="3352800" cy="4340538"/>
          </a:xfrm>
          <a:prstGeom prst="rect">
            <a:avLst/>
          </a:prstGeom>
          <a:noFill/>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714356"/>
            <a:ext cx="8229600" cy="3114684"/>
          </a:xfrm>
        </p:spPr>
        <p:txBody>
          <a:bodyPr/>
          <a:lstStyle/>
          <a:p>
            <a:pPr algn="l" rtl="0">
              <a:buNone/>
            </a:pPr>
            <a:r>
              <a:rPr lang="en-US" b="1" dirty="0"/>
              <a:t>1-metopic suture </a:t>
            </a:r>
          </a:p>
          <a:p>
            <a:pPr algn="l" rtl="0">
              <a:buNone/>
            </a:pPr>
            <a:endParaRPr lang="en-US" dirty="0"/>
          </a:p>
          <a:p>
            <a:pPr algn="l" rtl="0">
              <a:buNone/>
            </a:pPr>
            <a:r>
              <a:rPr lang="en-US" b="1" dirty="0"/>
              <a:t>2-Trigonocephaly</a:t>
            </a:r>
            <a:r>
              <a:rPr lang="en-US" dirty="0"/>
              <a:t> </a:t>
            </a:r>
            <a:r>
              <a:rPr lang="en-US" dirty="0" err="1"/>
              <a:t>craniosynotosis</a:t>
            </a:r>
            <a:endParaRPr lang="en-US" dirty="0"/>
          </a:p>
        </p:txBody>
      </p:sp>
      <p:pic>
        <p:nvPicPr>
          <p:cNvPr id="10243" name="Picture 3" descr="C:\Users\Pc city\Downloads\300px-Trigonocephaly_(2).png"/>
          <p:cNvPicPr>
            <a:picLocks noChangeAspect="1" noChangeArrowheads="1"/>
          </p:cNvPicPr>
          <p:nvPr/>
        </p:nvPicPr>
        <p:blipFill>
          <a:blip r:embed="rId2"/>
          <a:srcRect/>
          <a:stretch>
            <a:fillRect/>
          </a:stretch>
        </p:blipFill>
        <p:spPr bwMode="auto">
          <a:xfrm>
            <a:off x="5857884" y="2857496"/>
            <a:ext cx="2857501" cy="3762375"/>
          </a:xfrm>
          <a:prstGeom prst="rect">
            <a:avLst/>
          </a:prstGeom>
          <a:noFill/>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472518" cy="2154230"/>
          </a:xfrm>
        </p:spPr>
        <p:txBody>
          <a:bodyPr>
            <a:normAutofit/>
          </a:bodyPr>
          <a:lstStyle/>
          <a:p>
            <a:pPr rtl="0"/>
            <a:r>
              <a:rPr lang="en-US" dirty="0">
                <a:latin typeface="Times New Roman" panose="02020603050405020304" charset="0"/>
                <a:cs typeface="Times New Roman" panose="02020603050405020304" charset="0"/>
              </a:rPr>
              <a:t>MINI-OSCE Of NEUROSURGERY</a:t>
            </a:r>
            <a:br>
              <a:rPr lang="en-US">
                <a:latin typeface="Times New Roman" panose="02020603050405020304" charset="0"/>
                <a:cs typeface="Times New Roman" panose="02020603050405020304" charset="0"/>
              </a:rPr>
            </a:br>
            <a:r>
              <a:rPr lang="en-US">
                <a:latin typeface="Times New Roman" panose="02020603050405020304" charset="0"/>
                <a:cs typeface="Times New Roman" panose="02020603050405020304" charset="0"/>
              </a:rPr>
              <a:t>5/3/2020</a:t>
            </a:r>
            <a:endParaRPr lang="ar-JO" dirty="0"/>
          </a:p>
        </p:txBody>
      </p:sp>
      <p:sp>
        <p:nvSpPr>
          <p:cNvPr id="3" name="Content Placeholder 2"/>
          <p:cNvSpPr>
            <a:spLocks noGrp="1"/>
          </p:cNvSpPr>
          <p:nvPr>
            <p:ph idx="1"/>
          </p:nvPr>
        </p:nvSpPr>
        <p:spPr>
          <a:xfrm>
            <a:off x="457200" y="2571744"/>
            <a:ext cx="8229600" cy="3554419"/>
          </a:xfrm>
        </p:spPr>
        <p:txBody>
          <a:bodyPr/>
          <a:lstStyle/>
          <a:p>
            <a:pPr algn="ctr" rtl="0">
              <a:buNone/>
            </a:pPr>
            <a:r>
              <a:rPr lang="en-US" dirty="0"/>
              <a:t>Done By :</a:t>
            </a:r>
            <a:br>
              <a:rPr lang="en-US" dirty="0"/>
            </a:br>
            <a:r>
              <a:rPr lang="en-US" dirty="0" err="1"/>
              <a:t>Deema</a:t>
            </a:r>
            <a:r>
              <a:rPr lang="en-US" dirty="0"/>
              <a:t> </a:t>
            </a:r>
            <a:r>
              <a:rPr lang="en-US" dirty="0" err="1"/>
              <a:t>Almousa</a:t>
            </a:r>
            <a:endParaRPr lang="ar-JO"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underpants&#10;&#10;Description automatically generated">
            <a:extLst>
              <a:ext uri="{FF2B5EF4-FFF2-40B4-BE49-F238E27FC236}">
                <a16:creationId xmlns:a16="http://schemas.microsoft.com/office/drawing/2014/main" id="{78DC5F27-3E03-B959-454E-ECDFEB9C2F92}"/>
              </a:ext>
            </a:extLst>
          </p:cNvPr>
          <p:cNvPicPr>
            <a:picLocks noGrp="1" noChangeAspect="1"/>
          </p:cNvPicPr>
          <p:nvPr>
            <p:ph idx="1"/>
          </p:nvPr>
        </p:nvPicPr>
        <p:blipFill>
          <a:blip r:embed="rId2"/>
          <a:stretch>
            <a:fillRect/>
          </a:stretch>
        </p:blipFill>
        <p:spPr>
          <a:xfrm>
            <a:off x="5100639" y="859868"/>
            <a:ext cx="3967612" cy="5004669"/>
          </a:xfrm>
        </p:spPr>
      </p:pic>
      <p:sp>
        <p:nvSpPr>
          <p:cNvPr id="5" name="TextBox 4">
            <a:extLst>
              <a:ext uri="{FF2B5EF4-FFF2-40B4-BE49-F238E27FC236}">
                <a16:creationId xmlns:a16="http://schemas.microsoft.com/office/drawing/2014/main" id="{EC447FB1-0EF9-7133-F39B-A55C0F68FDB7}"/>
              </a:ext>
            </a:extLst>
          </p:cNvPr>
          <p:cNvSpPr txBox="1"/>
          <p:nvPr/>
        </p:nvSpPr>
        <p:spPr>
          <a:xfrm>
            <a:off x="2941" y="758977"/>
            <a:ext cx="4623954" cy="46397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ea typeface="+mn-lt"/>
                <a:cs typeface="+mn-lt"/>
              </a:rPr>
              <a:t> </a:t>
            </a:r>
            <a:r>
              <a:rPr lang="en-US" sz="2100" dirty="0">
                <a:ea typeface="+mn-lt"/>
                <a:cs typeface="+mn-lt"/>
              </a:rPr>
              <a:t>What is your spot Diagnosis </a:t>
            </a:r>
            <a:endParaRPr lang="en-US" sz="2100" dirty="0">
              <a:cs typeface="Calibri"/>
            </a:endParaRPr>
          </a:p>
          <a:p>
            <a:r>
              <a:rPr lang="en-US" sz="2100" dirty="0">
                <a:solidFill>
                  <a:srgbClr val="FF0000"/>
                </a:solidFill>
                <a:cs typeface="Calibri"/>
              </a:rPr>
              <a:t>Myelomeningocele</a:t>
            </a:r>
          </a:p>
          <a:p>
            <a:endParaRPr lang="en-US" sz="2100" dirty="0">
              <a:ea typeface="+mn-lt"/>
              <a:cs typeface="+mn-lt"/>
            </a:endParaRPr>
          </a:p>
          <a:p>
            <a:r>
              <a:rPr lang="en-US" sz="2100" dirty="0">
                <a:ea typeface="+mn-lt"/>
                <a:cs typeface="+mn-lt"/>
              </a:rPr>
              <a:t>How do you classify this</a:t>
            </a:r>
            <a:endParaRPr lang="en-US" sz="2100" dirty="0">
              <a:cs typeface="Calibri"/>
            </a:endParaRPr>
          </a:p>
          <a:p>
            <a:r>
              <a:rPr lang="en-US" sz="2100" dirty="0">
                <a:ea typeface="+mn-lt"/>
                <a:cs typeface="+mn-lt"/>
              </a:rPr>
              <a:t>Pathology?</a:t>
            </a:r>
            <a:endParaRPr lang="en-US" sz="2100" dirty="0">
              <a:cs typeface="Calibri"/>
            </a:endParaRPr>
          </a:p>
          <a:p>
            <a:r>
              <a:rPr lang="en-US" sz="2100" dirty="0">
                <a:solidFill>
                  <a:srgbClr val="FF0000"/>
                </a:solidFill>
                <a:ea typeface="+mn-lt"/>
                <a:cs typeface="+mn-lt"/>
              </a:rPr>
              <a:t>Occulta , Aperta , cystica , open </a:t>
            </a:r>
            <a:endParaRPr lang="en-US" sz="2100" dirty="0">
              <a:solidFill>
                <a:srgbClr val="FF0000"/>
              </a:solidFill>
              <a:cs typeface="Calibri"/>
            </a:endParaRPr>
          </a:p>
          <a:p>
            <a:endParaRPr lang="en-US" sz="2100" dirty="0">
              <a:solidFill>
                <a:srgbClr val="000000"/>
              </a:solidFill>
              <a:ea typeface="+mn-lt"/>
              <a:cs typeface="+mn-lt"/>
            </a:endParaRPr>
          </a:p>
          <a:p>
            <a:r>
              <a:rPr lang="en-US" sz="2100" dirty="0">
                <a:ea typeface="+mn-lt"/>
                <a:cs typeface="+mn-lt"/>
              </a:rPr>
              <a:t>What is your next step of </a:t>
            </a:r>
            <a:endParaRPr lang="en-US" sz="2100" dirty="0">
              <a:cs typeface="Calibri"/>
            </a:endParaRPr>
          </a:p>
          <a:p>
            <a:r>
              <a:rPr lang="en-US" sz="2100" dirty="0">
                <a:ea typeface="+mn-lt"/>
                <a:cs typeface="+mn-lt"/>
              </a:rPr>
              <a:t>Management ?  </a:t>
            </a:r>
            <a:endParaRPr lang="en-US" sz="2100" dirty="0">
              <a:cs typeface="Calibri"/>
            </a:endParaRPr>
          </a:p>
          <a:p>
            <a:r>
              <a:rPr lang="en-US" sz="2100" dirty="0">
                <a:solidFill>
                  <a:srgbClr val="FF0000"/>
                </a:solidFill>
                <a:ea typeface="+mn-lt"/>
                <a:cs typeface="+mn-lt"/>
              </a:rPr>
              <a:t>Surgical excision</a:t>
            </a:r>
          </a:p>
          <a:p>
            <a:endParaRPr lang="en-US" sz="2100" dirty="0">
              <a:solidFill>
                <a:srgbClr val="FF0000"/>
              </a:solidFill>
              <a:cs typeface="Calibri" panose="020F0502020204030204"/>
            </a:endParaRPr>
          </a:p>
          <a:p>
            <a:r>
              <a:rPr lang="en-US" sz="2100" dirty="0">
                <a:cs typeface="Calibri" panose="020F0502020204030204"/>
              </a:rPr>
              <a:t>Mention 2  pathologies this disease is usually </a:t>
            </a:r>
            <a:r>
              <a:rPr lang="en-US" sz="2100" dirty="0" err="1">
                <a:cs typeface="Calibri" panose="020F0502020204030204"/>
              </a:rPr>
              <a:t>asocciated</a:t>
            </a:r>
            <a:r>
              <a:rPr lang="en-US" sz="2100" dirty="0">
                <a:cs typeface="Calibri" panose="020F0502020204030204"/>
              </a:rPr>
              <a:t> with</a:t>
            </a:r>
          </a:p>
          <a:p>
            <a:r>
              <a:rPr lang="en-US" sz="2100" dirty="0">
                <a:solidFill>
                  <a:srgbClr val="FF0000"/>
                </a:solidFill>
                <a:cs typeface="Calibri" panose="020F0502020204030204"/>
              </a:rPr>
              <a:t>Chiara 2 malformation , hydrocephalus</a:t>
            </a:r>
          </a:p>
        </p:txBody>
      </p:sp>
    </p:spTree>
    <p:extLst>
      <p:ext uri="{BB962C8B-B14F-4D97-AF65-F5344CB8AC3E}">
        <p14:creationId xmlns:p14="http://schemas.microsoft.com/office/powerpoint/2010/main" val="424854248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8229600" cy="5554683"/>
          </a:xfrm>
        </p:spPr>
        <p:txBody>
          <a:bodyPr/>
          <a:lstStyle/>
          <a:p>
            <a:pPr algn="l" rtl="0"/>
            <a:r>
              <a:rPr lang="en-US" dirty="0"/>
              <a:t>What is the name of this abnormality and what is the suture?</a:t>
            </a:r>
          </a:p>
          <a:p>
            <a:pPr algn="l" rtl="0">
              <a:buNone/>
            </a:pPr>
            <a:endParaRPr lang="en-US" dirty="0"/>
          </a:p>
          <a:p>
            <a:pPr algn="l" rtl="0">
              <a:buFontTx/>
              <a:buChar char="-"/>
            </a:pPr>
            <a:r>
              <a:rPr lang="en-US" b="1" u="sng" dirty="0" err="1"/>
              <a:t>Brachycephaly</a:t>
            </a:r>
            <a:r>
              <a:rPr lang="en-US" dirty="0"/>
              <a:t> or </a:t>
            </a:r>
            <a:r>
              <a:rPr lang="en-US" u="sng" dirty="0"/>
              <a:t>posterior </a:t>
            </a:r>
            <a:r>
              <a:rPr lang="en-US" u="sng" dirty="0" err="1"/>
              <a:t>plagiocephaly</a:t>
            </a:r>
            <a:r>
              <a:rPr lang="en-US" u="sng" dirty="0"/>
              <a:t> </a:t>
            </a:r>
            <a:r>
              <a:rPr lang="en-US" dirty="0"/>
              <a:t>(not sure)</a:t>
            </a:r>
          </a:p>
          <a:p>
            <a:pPr algn="l" rtl="0">
              <a:buFontTx/>
              <a:buChar char="-"/>
            </a:pPr>
            <a:r>
              <a:rPr lang="en-US" u="sng" dirty="0" err="1"/>
              <a:t>lambdoid</a:t>
            </a:r>
            <a:r>
              <a:rPr lang="en-US" u="sng" dirty="0"/>
              <a:t> sutures</a:t>
            </a:r>
            <a:endParaRPr lang="ar-JO" u="sng" dirty="0"/>
          </a:p>
        </p:txBody>
      </p:sp>
      <p:pic>
        <p:nvPicPr>
          <p:cNvPr id="4" name="Picture 3" descr="88240625_1044808162567372_4503262983538868224_n.jpg"/>
          <p:cNvPicPr>
            <a:picLocks noChangeAspect="1"/>
          </p:cNvPicPr>
          <p:nvPr/>
        </p:nvPicPr>
        <p:blipFill>
          <a:blip r:embed="rId2"/>
          <a:stretch>
            <a:fillRect/>
          </a:stretch>
        </p:blipFill>
        <p:spPr>
          <a:xfrm>
            <a:off x="4214810" y="3214686"/>
            <a:ext cx="4621338" cy="3171841"/>
          </a:xfrm>
          <a:prstGeom prst="rect">
            <a:avLst/>
          </a:prstGeom>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00042"/>
            <a:ext cx="8258204" cy="5626121"/>
          </a:xfrm>
        </p:spPr>
        <p:txBody>
          <a:bodyPr/>
          <a:lstStyle/>
          <a:p>
            <a:pPr algn="l" rtl="0"/>
            <a:r>
              <a:rPr lang="en-US" dirty="0"/>
              <a:t>what are the types of brain edema and the cause of each one</a:t>
            </a:r>
          </a:p>
          <a:p>
            <a:pPr algn="l" rtl="0">
              <a:buNone/>
            </a:pPr>
            <a:endParaRPr lang="en-US" dirty="0"/>
          </a:p>
          <a:p>
            <a:pPr algn="l" rtl="0">
              <a:buNone/>
            </a:pPr>
            <a:r>
              <a:rPr lang="en-US" dirty="0"/>
              <a:t>1- </a:t>
            </a:r>
            <a:r>
              <a:rPr lang="en-US" dirty="0" err="1"/>
              <a:t>vasogenic</a:t>
            </a:r>
            <a:r>
              <a:rPr lang="en-US" dirty="0"/>
              <a:t> : due to tumors, it responds well  to steroid</a:t>
            </a:r>
          </a:p>
          <a:p>
            <a:pPr algn="l" rtl="0">
              <a:buNone/>
            </a:pPr>
            <a:r>
              <a:rPr lang="en-US" dirty="0"/>
              <a:t>2- </a:t>
            </a:r>
            <a:r>
              <a:rPr lang="en-US" dirty="0" err="1"/>
              <a:t>cytotoxic</a:t>
            </a:r>
            <a:r>
              <a:rPr lang="en-US" dirty="0"/>
              <a:t> : due to trauma</a:t>
            </a:r>
            <a:endParaRPr lang="ar-JO" dirty="0"/>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052736"/>
            <a:ext cx="7772400" cy="1470025"/>
          </a:xfrm>
        </p:spPr>
        <p:txBody>
          <a:bodyPr>
            <a:normAutofit fontScale="90000"/>
          </a:bodyPr>
          <a:lstStyle/>
          <a:p>
            <a:r>
              <a:rPr lang="en-US" dirty="0">
                <a:latin typeface="Times New Roman" panose="02020603050405020304" charset="0"/>
                <a:cs typeface="Times New Roman" panose="02020603050405020304" charset="0"/>
              </a:rPr>
              <a:t>MINI-OSCE Of NEUROSURGERY</a:t>
            </a:r>
            <a:br>
              <a:rPr lang="en-US" dirty="0">
                <a:latin typeface="Times New Roman" panose="02020603050405020304" charset="0"/>
                <a:cs typeface="Times New Roman" panose="02020603050405020304" charset="0"/>
              </a:rPr>
            </a:br>
            <a:r>
              <a:rPr lang="en-US" dirty="0">
                <a:latin typeface="Times New Roman" panose="02020603050405020304" charset="0"/>
                <a:cs typeface="Times New Roman" panose="02020603050405020304" charset="0"/>
              </a:rPr>
              <a:t>20/2/2020</a:t>
            </a:r>
            <a:endParaRPr lang="ar-JO" dirty="0">
              <a:latin typeface="Times New Roman" panose="02020603050405020304" charset="0"/>
              <a:cs typeface="Times New Roman" panose="02020603050405020304" charset="0"/>
            </a:endParaRPr>
          </a:p>
        </p:txBody>
      </p:sp>
      <p:sp>
        <p:nvSpPr>
          <p:cNvPr id="3" name="Subtitle 2"/>
          <p:cNvSpPr>
            <a:spLocks noGrp="1"/>
          </p:cNvSpPr>
          <p:nvPr>
            <p:ph type="subTitle" idx="1"/>
          </p:nvPr>
        </p:nvSpPr>
        <p:spPr>
          <a:xfrm>
            <a:off x="1403648" y="2756520"/>
            <a:ext cx="6400800" cy="1752600"/>
          </a:xfrm>
        </p:spPr>
        <p:txBody>
          <a:bodyPr>
            <a:normAutofit lnSpcReduction="10000"/>
          </a:bodyPr>
          <a:lstStyle/>
          <a:p>
            <a:r>
              <a:rPr lang="en-US" sz="3600" dirty="0">
                <a:solidFill>
                  <a:schemeClr val="tx1"/>
                </a:solidFill>
                <a:latin typeface="Times New Roman" panose="02020603050405020304" charset="0"/>
                <a:cs typeface="Times New Roman" panose="02020603050405020304" charset="0"/>
              </a:rPr>
              <a:t>Done By :</a:t>
            </a:r>
            <a:br>
              <a:rPr lang="en-US" sz="3600" dirty="0">
                <a:solidFill>
                  <a:schemeClr val="tx1"/>
                </a:solidFill>
                <a:latin typeface="Times New Roman" panose="02020603050405020304" charset="0"/>
                <a:cs typeface="Times New Roman" panose="02020603050405020304" charset="0"/>
              </a:rPr>
            </a:br>
            <a:r>
              <a:rPr lang="en-US" sz="3600" dirty="0">
                <a:solidFill>
                  <a:schemeClr val="tx1"/>
                </a:solidFill>
                <a:latin typeface="Times New Roman" panose="02020603050405020304" charset="0"/>
                <a:cs typeface="Times New Roman" panose="02020603050405020304" charset="0"/>
              </a:rPr>
              <a:t> Amr Mohammed Al-</a:t>
            </a:r>
            <a:r>
              <a:rPr lang="en-US" sz="3600" dirty="0" err="1">
                <a:solidFill>
                  <a:schemeClr val="tx1"/>
                </a:solidFill>
                <a:latin typeface="Times New Roman" panose="02020603050405020304" charset="0"/>
                <a:cs typeface="Times New Roman" panose="02020603050405020304" charset="0"/>
              </a:rPr>
              <a:t>Khattab</a:t>
            </a:r>
            <a:r>
              <a:rPr lang="en-US" sz="3600" dirty="0">
                <a:solidFill>
                  <a:schemeClr val="tx1"/>
                </a:solidFill>
                <a:latin typeface="Times New Roman" panose="02020603050405020304" charset="0"/>
                <a:cs typeface="Times New Roman" panose="02020603050405020304" charset="0"/>
              </a:rPr>
              <a:t> </a:t>
            </a:r>
          </a:p>
          <a:p>
            <a:r>
              <a:rPr lang="en-US" sz="3600" dirty="0">
                <a:solidFill>
                  <a:schemeClr val="tx1"/>
                </a:solidFill>
                <a:latin typeface="Times New Roman" panose="02020603050405020304" charset="0"/>
                <a:cs typeface="Times New Roman" panose="02020603050405020304" charset="0"/>
              </a:rPr>
              <a:t>Farah Al-</a:t>
            </a:r>
            <a:r>
              <a:rPr lang="en-US" sz="3600" dirty="0" err="1">
                <a:solidFill>
                  <a:schemeClr val="tx1"/>
                </a:solidFill>
                <a:latin typeface="Times New Roman" panose="02020603050405020304" charset="0"/>
                <a:cs typeface="Times New Roman" panose="02020603050405020304" charset="0"/>
              </a:rPr>
              <a:t>Dalain</a:t>
            </a:r>
            <a:r>
              <a:rPr lang="en-US" sz="3600" dirty="0">
                <a:solidFill>
                  <a:schemeClr val="tx1"/>
                </a:solidFill>
                <a:latin typeface="Times New Roman" panose="02020603050405020304" charset="0"/>
                <a:cs typeface="Times New Roman" panose="02020603050405020304" charset="0"/>
              </a:rPr>
              <a:t> </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3861048"/>
            <a:ext cx="4471990" cy="2265115"/>
          </a:xfrm>
        </p:spPr>
        <p:txBody>
          <a:bodyPr>
            <a:normAutofit fontScale="92500" lnSpcReduction="10000"/>
          </a:bodyPr>
          <a:lstStyle/>
          <a:p>
            <a:pPr algn="l">
              <a:buNone/>
            </a:pPr>
            <a:r>
              <a:rPr lang="en-US" dirty="0"/>
              <a:t>Q1: Pregnant women deliver the child in the picture ( note the child has left lower limb weakness)? </a:t>
            </a:r>
            <a:endParaRPr lang="ar-JO" dirty="0"/>
          </a:p>
        </p:txBody>
      </p:sp>
      <p:pic>
        <p:nvPicPr>
          <p:cNvPr id="1027" name="Picture 3" descr="C:\Users\DELL\Desktop\received_645876249508193.jpeg"/>
          <p:cNvPicPr>
            <a:picLocks noChangeAspect="1" noChangeArrowheads="1"/>
          </p:cNvPicPr>
          <p:nvPr/>
        </p:nvPicPr>
        <p:blipFill>
          <a:blip r:embed="rId2" cstate="print"/>
          <a:srcRect/>
          <a:stretch>
            <a:fillRect/>
          </a:stretch>
        </p:blipFill>
        <p:spPr bwMode="auto">
          <a:xfrm>
            <a:off x="1002380" y="-747464"/>
            <a:ext cx="5153796" cy="4032448"/>
          </a:xfrm>
          <a:prstGeom prst="rect">
            <a:avLst/>
          </a:prstGeom>
          <a:noFill/>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14282" y="1600200"/>
            <a:ext cx="8715436" cy="4757758"/>
          </a:xfrm>
        </p:spPr>
        <p:txBody>
          <a:bodyPr>
            <a:normAutofit/>
          </a:bodyPr>
          <a:lstStyle/>
          <a:p>
            <a:pPr algn="l">
              <a:buNone/>
            </a:pPr>
            <a:r>
              <a:rPr lang="en-US" dirty="0"/>
              <a:t>1-Diagnosis</a:t>
            </a:r>
            <a:r>
              <a:rPr lang="en-US" dirty="0">
                <a:solidFill>
                  <a:srgbClr val="FF0000"/>
                </a:solidFill>
              </a:rPr>
              <a:t>: </a:t>
            </a:r>
            <a:r>
              <a:rPr lang="en-US" dirty="0" err="1">
                <a:solidFill>
                  <a:srgbClr val="FF0000"/>
                </a:solidFill>
              </a:rPr>
              <a:t>Myelomeningocele</a:t>
            </a:r>
            <a:r>
              <a:rPr lang="en-US" dirty="0">
                <a:solidFill>
                  <a:srgbClr val="FF0000"/>
                </a:solidFill>
              </a:rPr>
              <a:t> </a:t>
            </a:r>
          </a:p>
          <a:p>
            <a:pPr algn="l">
              <a:buNone/>
            </a:pPr>
            <a:r>
              <a:rPr lang="en-US" dirty="0"/>
              <a:t>2-What is the dose of folic acid in the next pregnancy and when she should start it ? </a:t>
            </a:r>
            <a:br>
              <a:rPr lang="en-US" dirty="0"/>
            </a:br>
            <a:r>
              <a:rPr lang="en-US" dirty="0">
                <a:solidFill>
                  <a:srgbClr val="FF0000"/>
                </a:solidFill>
              </a:rPr>
              <a:t>4 mg / day started 3 months before conception</a:t>
            </a:r>
          </a:p>
          <a:p>
            <a:pPr algn="l">
              <a:buNone/>
            </a:pPr>
            <a:r>
              <a:rPr lang="en-US" dirty="0"/>
              <a:t>3 - the aim of treatment is cosmetic , to reduce the infection and hemorrhage and try to improve motor function </a:t>
            </a:r>
            <a:r>
              <a:rPr lang="en-US" dirty="0">
                <a:solidFill>
                  <a:srgbClr val="FF0000"/>
                </a:solidFill>
              </a:rPr>
              <a:t>&gt;&gt;&gt; false</a:t>
            </a:r>
            <a:endParaRPr lang="ar-JO" dirty="0">
              <a:solidFill>
                <a:srgbClr val="FF0000"/>
              </a:solidFill>
            </a:endParaRPr>
          </a:p>
          <a:p>
            <a:pPr algn="l">
              <a:buNone/>
            </a:pPr>
            <a:r>
              <a:rPr lang="ar-JO" dirty="0"/>
              <a:t>*ملاحظة... </a:t>
            </a:r>
            <a:r>
              <a:rPr lang="ar-JO" dirty="0" err="1"/>
              <a:t>ال</a:t>
            </a:r>
            <a:r>
              <a:rPr lang="ar-JO" dirty="0"/>
              <a:t> </a:t>
            </a:r>
            <a:r>
              <a:rPr lang="en-US" dirty="0"/>
              <a:t>motor function </a:t>
            </a:r>
            <a:r>
              <a:rPr lang="ar-JO" dirty="0"/>
              <a:t>لا يمكن يتحسن شو ما عملت</a:t>
            </a:r>
            <a:endParaRPr lang="en-US" dirty="0"/>
          </a:p>
          <a:p>
            <a:pPr algn="l"/>
            <a:endParaRPr lang="en-US" dirty="0"/>
          </a:p>
          <a:p>
            <a:endParaRPr lang="ar-JO" dirty="0"/>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600200"/>
            <a:ext cx="4972056" cy="4525963"/>
          </a:xfrm>
        </p:spPr>
        <p:txBody>
          <a:bodyPr/>
          <a:lstStyle/>
          <a:p>
            <a:pPr algn="l">
              <a:buNone/>
            </a:pPr>
            <a:r>
              <a:rPr lang="en-US" dirty="0"/>
              <a:t>Q2:</a:t>
            </a:r>
            <a:endParaRPr lang="ar-JO" dirty="0"/>
          </a:p>
        </p:txBody>
      </p:sp>
      <p:pic>
        <p:nvPicPr>
          <p:cNvPr id="2050" name="Picture 2" descr="C:\Users\DELL\Desktop\received_638679110281842.jpeg"/>
          <p:cNvPicPr>
            <a:picLocks noChangeAspect="1" noChangeArrowheads="1"/>
          </p:cNvPicPr>
          <p:nvPr/>
        </p:nvPicPr>
        <p:blipFill>
          <a:blip r:embed="rId2" cstate="print"/>
          <a:srcRect/>
          <a:stretch>
            <a:fillRect/>
          </a:stretch>
        </p:blipFill>
        <p:spPr bwMode="auto">
          <a:xfrm>
            <a:off x="3929058" y="285728"/>
            <a:ext cx="4714908" cy="6215106"/>
          </a:xfrm>
          <a:prstGeom prst="rect">
            <a:avLst/>
          </a:prstGeom>
          <a:noFill/>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14282" y="428604"/>
            <a:ext cx="8643998" cy="6429396"/>
          </a:xfrm>
        </p:spPr>
        <p:txBody>
          <a:bodyPr>
            <a:normAutofit fontScale="85000" lnSpcReduction="20000"/>
          </a:bodyPr>
          <a:lstStyle/>
          <a:p>
            <a:pPr algn="l">
              <a:buNone/>
            </a:pPr>
            <a:r>
              <a:rPr lang="en-US" dirty="0"/>
              <a:t>1-What is the type of hydrocephalus that shown in this CT scan ??</a:t>
            </a:r>
            <a:br>
              <a:rPr lang="en-US" dirty="0"/>
            </a:br>
            <a:r>
              <a:rPr lang="en-US" dirty="0">
                <a:solidFill>
                  <a:srgbClr val="FF0000"/>
                </a:solidFill>
              </a:rPr>
              <a:t>Non- communicating hydrocephalus </a:t>
            </a:r>
            <a:r>
              <a:rPr lang="en-US" b="1" dirty="0"/>
              <a:t>OR</a:t>
            </a:r>
            <a:r>
              <a:rPr lang="en-US" dirty="0">
                <a:solidFill>
                  <a:srgbClr val="FF0000"/>
                </a:solidFill>
              </a:rPr>
              <a:t> obstructive hydrocephalus</a:t>
            </a:r>
            <a:br>
              <a:rPr lang="en-US" dirty="0"/>
            </a:br>
            <a:br>
              <a:rPr lang="en-US" dirty="0"/>
            </a:br>
            <a:r>
              <a:rPr lang="en-US" dirty="0"/>
              <a:t>2-MCQ</a:t>
            </a:r>
            <a:br>
              <a:rPr lang="en-US" dirty="0"/>
            </a:br>
            <a:r>
              <a:rPr lang="en-US" dirty="0"/>
              <a:t>The management is :</a:t>
            </a:r>
            <a:br>
              <a:rPr lang="en-US" dirty="0"/>
            </a:br>
            <a:r>
              <a:rPr lang="en-US" dirty="0"/>
              <a:t>VP Shunt</a:t>
            </a:r>
            <a:br>
              <a:rPr lang="en-US" dirty="0"/>
            </a:br>
            <a:r>
              <a:rPr lang="en-US" dirty="0"/>
              <a:t>ETV</a:t>
            </a:r>
            <a:br>
              <a:rPr lang="en-US" dirty="0"/>
            </a:br>
            <a:r>
              <a:rPr lang="en-US" dirty="0">
                <a:solidFill>
                  <a:srgbClr val="FF0000"/>
                </a:solidFill>
              </a:rPr>
              <a:t>VP shunt or ETV </a:t>
            </a:r>
            <a:br>
              <a:rPr lang="en-US" dirty="0"/>
            </a:br>
            <a:br>
              <a:rPr lang="en-US" dirty="0"/>
            </a:br>
            <a:r>
              <a:rPr lang="en-US" dirty="0"/>
              <a:t>3-Mention 2 signs of acute hydrocephalus in adult on CT scan?</a:t>
            </a:r>
            <a:br>
              <a:rPr lang="en-US" dirty="0"/>
            </a:br>
            <a:r>
              <a:rPr lang="en-US" dirty="0" err="1">
                <a:solidFill>
                  <a:srgbClr val="FF0000"/>
                </a:solidFill>
              </a:rPr>
              <a:t>Dialated</a:t>
            </a:r>
            <a:r>
              <a:rPr lang="en-US" dirty="0">
                <a:solidFill>
                  <a:srgbClr val="FF0000"/>
                </a:solidFill>
              </a:rPr>
              <a:t> ventricles</a:t>
            </a:r>
            <a:br>
              <a:rPr lang="en-US" dirty="0">
                <a:solidFill>
                  <a:srgbClr val="FF0000"/>
                </a:solidFill>
              </a:rPr>
            </a:br>
            <a:r>
              <a:rPr lang="en-US" dirty="0">
                <a:solidFill>
                  <a:srgbClr val="FF0000"/>
                </a:solidFill>
              </a:rPr>
              <a:t>Effacement of the </a:t>
            </a:r>
            <a:r>
              <a:rPr lang="en-US" dirty="0" err="1">
                <a:solidFill>
                  <a:srgbClr val="FF0000"/>
                </a:solidFill>
              </a:rPr>
              <a:t>sulci</a:t>
            </a:r>
            <a:br>
              <a:rPr lang="en-US" dirty="0">
                <a:solidFill>
                  <a:srgbClr val="FF0000"/>
                </a:solidFill>
              </a:rPr>
            </a:br>
            <a:r>
              <a:rPr lang="en-US" dirty="0" err="1">
                <a:solidFill>
                  <a:srgbClr val="FF0000"/>
                </a:solidFill>
              </a:rPr>
              <a:t>TRANSepindymal</a:t>
            </a:r>
            <a:r>
              <a:rPr lang="en-US" dirty="0">
                <a:solidFill>
                  <a:srgbClr val="FF0000"/>
                </a:solidFill>
              </a:rPr>
              <a:t> edema</a:t>
            </a:r>
            <a:br>
              <a:rPr lang="en-US" dirty="0"/>
            </a:br>
            <a:r>
              <a:rPr lang="en-US" dirty="0"/>
              <a:t>( </a:t>
            </a:r>
            <a:r>
              <a:rPr lang="en-US" dirty="0" err="1"/>
              <a:t>epindymal</a:t>
            </a:r>
            <a:r>
              <a:rPr lang="en-US" dirty="0"/>
              <a:t> edema , white matter edema , </a:t>
            </a:r>
            <a:r>
              <a:rPr lang="en-US" dirty="0" err="1"/>
              <a:t>paraepindymal</a:t>
            </a:r>
            <a:r>
              <a:rPr lang="en-US" dirty="0"/>
              <a:t>, </a:t>
            </a:r>
            <a:r>
              <a:rPr lang="en-US" dirty="0" err="1"/>
              <a:t>subepindymal</a:t>
            </a:r>
            <a:r>
              <a:rPr lang="en-US" dirty="0"/>
              <a:t> ALL ARE WRONG ANSEWERS)</a:t>
            </a:r>
            <a:endParaRPr lang="ar-JO" dirty="0"/>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buNone/>
            </a:pPr>
            <a:r>
              <a:rPr lang="en-US" dirty="0"/>
              <a:t>Q3:</a:t>
            </a:r>
            <a:endParaRPr lang="ar-JO" dirty="0"/>
          </a:p>
        </p:txBody>
      </p:sp>
      <p:pic>
        <p:nvPicPr>
          <p:cNvPr id="3074" name="Picture 2" descr="C:\Users\DELL\Desktop\received_181854599809300.jpeg"/>
          <p:cNvPicPr>
            <a:picLocks noChangeAspect="1" noChangeArrowheads="1"/>
          </p:cNvPicPr>
          <p:nvPr/>
        </p:nvPicPr>
        <p:blipFill>
          <a:blip r:embed="rId2" cstate="print"/>
          <a:srcRect/>
          <a:stretch>
            <a:fillRect/>
          </a:stretch>
        </p:blipFill>
        <p:spPr bwMode="auto">
          <a:xfrm>
            <a:off x="4786314" y="357166"/>
            <a:ext cx="3600000" cy="6143668"/>
          </a:xfrm>
          <a:prstGeom prst="rect">
            <a:avLst/>
          </a:prstGeom>
          <a:noFill/>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260648"/>
            <a:ext cx="6419056" cy="6408712"/>
          </a:xfrm>
        </p:spPr>
        <p:txBody>
          <a:bodyPr>
            <a:normAutofit fontScale="92500" lnSpcReduction="10000"/>
          </a:bodyPr>
          <a:lstStyle/>
          <a:p>
            <a:pPr algn="l">
              <a:buNone/>
            </a:pPr>
            <a:r>
              <a:rPr lang="en-US" dirty="0"/>
              <a:t>1-What is malformation shown in this MRI and what its type? </a:t>
            </a:r>
            <a:br>
              <a:rPr lang="en-US" dirty="0"/>
            </a:br>
            <a:r>
              <a:rPr lang="en-US" dirty="0" err="1">
                <a:solidFill>
                  <a:srgbClr val="FF0000"/>
                </a:solidFill>
              </a:rPr>
              <a:t>Chiari</a:t>
            </a:r>
            <a:r>
              <a:rPr lang="en-US" dirty="0">
                <a:solidFill>
                  <a:srgbClr val="FF0000"/>
                </a:solidFill>
              </a:rPr>
              <a:t> malformation type 4</a:t>
            </a:r>
          </a:p>
          <a:p>
            <a:pPr algn="l">
              <a:buNone/>
            </a:pPr>
            <a:r>
              <a:rPr lang="en-US" dirty="0"/>
              <a:t>2-Give 2 </a:t>
            </a:r>
            <a:r>
              <a:rPr lang="en-US" dirty="0" err="1"/>
              <a:t>differntial</a:t>
            </a:r>
            <a:r>
              <a:rPr lang="en-US" dirty="0"/>
              <a:t> diagnosis? </a:t>
            </a:r>
            <a:br>
              <a:rPr lang="en-US" dirty="0"/>
            </a:br>
            <a:r>
              <a:rPr lang="en-US" dirty="0">
                <a:solidFill>
                  <a:srgbClr val="FF0000"/>
                </a:solidFill>
              </a:rPr>
              <a:t>Dandy walker malformation</a:t>
            </a:r>
          </a:p>
          <a:p>
            <a:pPr algn="l">
              <a:buNone/>
            </a:pPr>
            <a:r>
              <a:rPr lang="en-US" dirty="0">
                <a:solidFill>
                  <a:srgbClr val="FF0000"/>
                </a:solidFill>
              </a:rPr>
              <a:t> </a:t>
            </a:r>
            <a:r>
              <a:rPr lang="en-US" dirty="0" err="1">
                <a:solidFill>
                  <a:srgbClr val="FF0000"/>
                </a:solidFill>
              </a:rPr>
              <a:t>Arachnoid</a:t>
            </a:r>
            <a:r>
              <a:rPr lang="en-US" dirty="0">
                <a:solidFill>
                  <a:srgbClr val="FF0000"/>
                </a:solidFill>
              </a:rPr>
              <a:t> cyst</a:t>
            </a:r>
          </a:p>
          <a:p>
            <a:pPr algn="l">
              <a:buNone/>
            </a:pPr>
            <a:r>
              <a:rPr lang="en-US" dirty="0">
                <a:solidFill>
                  <a:srgbClr val="FF0000"/>
                </a:solidFill>
              </a:rPr>
              <a:t> </a:t>
            </a:r>
            <a:r>
              <a:rPr lang="en-US" dirty="0" err="1">
                <a:solidFill>
                  <a:srgbClr val="FF0000"/>
                </a:solidFill>
              </a:rPr>
              <a:t>Megacysterna</a:t>
            </a:r>
            <a:r>
              <a:rPr lang="en-US" dirty="0">
                <a:solidFill>
                  <a:srgbClr val="FF0000"/>
                </a:solidFill>
              </a:rPr>
              <a:t> magna</a:t>
            </a:r>
          </a:p>
          <a:p>
            <a:pPr algn="l">
              <a:buNone/>
            </a:pPr>
            <a:r>
              <a:rPr lang="en-US" dirty="0"/>
              <a:t>3-Menstion tow way of spread of brain tumor to the spinal cord? </a:t>
            </a:r>
            <a:br>
              <a:rPr lang="en-US" dirty="0"/>
            </a:br>
            <a:r>
              <a:rPr lang="en-US" dirty="0" err="1">
                <a:solidFill>
                  <a:srgbClr val="FF0000"/>
                </a:solidFill>
              </a:rPr>
              <a:t>Hematogenous</a:t>
            </a:r>
            <a:r>
              <a:rPr lang="en-US" dirty="0">
                <a:solidFill>
                  <a:srgbClr val="FF0000"/>
                </a:solidFill>
              </a:rPr>
              <a:t> spread</a:t>
            </a:r>
          </a:p>
          <a:p>
            <a:pPr algn="l">
              <a:buNone/>
            </a:pPr>
            <a:r>
              <a:rPr lang="en-US" dirty="0">
                <a:solidFill>
                  <a:srgbClr val="FF0000"/>
                </a:solidFill>
              </a:rPr>
              <a:t>Direct invasion</a:t>
            </a:r>
          </a:p>
          <a:p>
            <a:pPr algn="l">
              <a:buNone/>
            </a:pPr>
            <a:r>
              <a:rPr lang="en-US" dirty="0">
                <a:solidFill>
                  <a:srgbClr val="FF0000"/>
                </a:solidFill>
              </a:rPr>
              <a:t> Drop metastasis</a:t>
            </a:r>
          </a:p>
          <a:p>
            <a:pPr algn="l">
              <a:buNone/>
            </a:pPr>
            <a:r>
              <a:rPr lang="en-US" dirty="0"/>
              <a:t>Lymphatic is WRONG answer</a:t>
            </a:r>
          </a:p>
          <a:p>
            <a:endParaRPr lang="en-US" dirty="0"/>
          </a:p>
          <a:p>
            <a:endParaRPr lang="ar-JO" dirty="0"/>
          </a:p>
        </p:txBody>
      </p:sp>
      <p:pic>
        <p:nvPicPr>
          <p:cNvPr id="4" name="Picture 3"/>
          <p:cNvPicPr>
            <a:picLocks noChangeAspect="1"/>
          </p:cNvPicPr>
          <p:nvPr/>
        </p:nvPicPr>
        <p:blipFill>
          <a:blip r:embed="rId2"/>
          <a:stretch>
            <a:fillRect/>
          </a:stretch>
        </p:blipFill>
        <p:spPr>
          <a:xfrm>
            <a:off x="6855759" y="1484784"/>
            <a:ext cx="2282089" cy="3888432"/>
          </a:xfrm>
          <a:prstGeom prst="rect">
            <a:avLst/>
          </a:prstGeom>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buNone/>
            </a:pPr>
            <a:r>
              <a:rPr lang="en-US" dirty="0"/>
              <a:t>Q4:</a:t>
            </a:r>
            <a:endParaRPr lang="ar-JO" dirty="0"/>
          </a:p>
        </p:txBody>
      </p:sp>
      <p:pic>
        <p:nvPicPr>
          <p:cNvPr id="4098" name="Picture 2" descr="C:\Users\DELL\Desktop\received_1358790910980998.jpeg"/>
          <p:cNvPicPr>
            <a:picLocks noChangeAspect="1" noChangeArrowheads="1"/>
          </p:cNvPicPr>
          <p:nvPr/>
        </p:nvPicPr>
        <p:blipFill>
          <a:blip r:embed="rId2" cstate="print"/>
          <a:srcRect/>
          <a:stretch>
            <a:fillRect/>
          </a:stretch>
        </p:blipFill>
        <p:spPr bwMode="auto">
          <a:xfrm>
            <a:off x="1619672" y="1731044"/>
            <a:ext cx="6840930" cy="426427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69DC2BA-3BD7-770A-B1C4-78D7909237BF}"/>
              </a:ext>
            </a:extLst>
          </p:cNvPr>
          <p:cNvSpPr>
            <a:spLocks noGrp="1"/>
          </p:cNvSpPr>
          <p:nvPr/>
        </p:nvSpPr>
        <p:spPr>
          <a:xfrm>
            <a:off x="71220" y="1325563"/>
            <a:ext cx="7213980" cy="4871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600" b="1" dirty="0"/>
              <a:t>24-year-old male patient present after RTA to the ER, patient open his eyes to painful stimuli, incomprehensible sounds, and localizes pain.</a:t>
            </a:r>
          </a:p>
          <a:p>
            <a:pPr marL="0" indent="0">
              <a:buNone/>
            </a:pPr>
            <a:r>
              <a:rPr lang="en-US" dirty="0"/>
              <a:t>1- What is the GCS of this patient?</a:t>
            </a:r>
          </a:p>
          <a:p>
            <a:pPr marL="0" indent="0">
              <a:buNone/>
            </a:pPr>
            <a:r>
              <a:rPr lang="en-US" dirty="0"/>
              <a:t>2- What is head injury classification of this patient case ?</a:t>
            </a:r>
          </a:p>
          <a:p>
            <a:pPr marL="0" indent="0">
              <a:buNone/>
            </a:pPr>
            <a:r>
              <a:rPr lang="en-US" dirty="0"/>
              <a:t>3- Mention two findings in this picture.</a:t>
            </a:r>
          </a:p>
          <a:p>
            <a:pPr marL="0" indent="0">
              <a:buNone/>
            </a:pPr>
            <a:r>
              <a:rPr lang="en-US" dirty="0"/>
              <a:t>4- What is the definitive treatment ?</a:t>
            </a:r>
          </a:p>
          <a:p>
            <a:pPr marL="0" indent="0">
              <a:buNone/>
            </a:pPr>
            <a:endParaRPr lang="en-US" dirty="0"/>
          </a:p>
        </p:txBody>
      </p:sp>
      <p:sp>
        <p:nvSpPr>
          <p:cNvPr id="9" name="Title 1">
            <a:extLst>
              <a:ext uri="{FF2B5EF4-FFF2-40B4-BE49-F238E27FC236}">
                <a16:creationId xmlns:a16="http://schemas.microsoft.com/office/drawing/2014/main" id="{1E160240-8AAA-B791-8E0F-F2328C9B84BA}"/>
              </a:ext>
            </a:extLst>
          </p:cNvPr>
          <p:cNvSpPr>
            <a:spLocks noGrp="1"/>
          </p:cNvSpPr>
          <p:nvPr/>
        </p:nvSpPr>
        <p:spPr>
          <a:xfrm>
            <a:off x="7122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Station 1</a:t>
            </a:r>
          </a:p>
        </p:txBody>
      </p:sp>
      <p:pic>
        <p:nvPicPr>
          <p:cNvPr id="12" name="Picture 11">
            <a:extLst>
              <a:ext uri="{FF2B5EF4-FFF2-40B4-BE49-F238E27FC236}">
                <a16:creationId xmlns:a16="http://schemas.microsoft.com/office/drawing/2014/main" id="{9429B465-051A-DA3D-6391-0D4C68704940}"/>
              </a:ext>
            </a:extLst>
          </p:cNvPr>
          <p:cNvPicPr>
            <a:picLocks noChangeAspect="1"/>
          </p:cNvPicPr>
          <p:nvPr/>
        </p:nvPicPr>
        <p:blipFill>
          <a:blip r:embed="rId2"/>
          <a:stretch>
            <a:fillRect/>
          </a:stretch>
        </p:blipFill>
        <p:spPr>
          <a:xfrm>
            <a:off x="6538562" y="2740232"/>
            <a:ext cx="2397448" cy="3579108"/>
          </a:xfrm>
          <a:prstGeom prst="rect">
            <a:avLst/>
          </a:prstGeom>
        </p:spPr>
      </p:pic>
    </p:spTree>
    <p:extLst>
      <p:ext uri="{BB962C8B-B14F-4D97-AF65-F5344CB8AC3E}">
        <p14:creationId xmlns:p14="http://schemas.microsoft.com/office/powerpoint/2010/main" val="3144084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phical user interface&#10;&#10;Description automatically generated">
            <a:extLst>
              <a:ext uri="{FF2B5EF4-FFF2-40B4-BE49-F238E27FC236}">
                <a16:creationId xmlns:a16="http://schemas.microsoft.com/office/drawing/2014/main" id="{5B49EA74-B382-3BB4-001D-CE5112F92DBC}"/>
              </a:ext>
            </a:extLst>
          </p:cNvPr>
          <p:cNvPicPr>
            <a:picLocks noGrp="1" noChangeAspect="1"/>
          </p:cNvPicPr>
          <p:nvPr>
            <p:ph idx="1"/>
          </p:nvPr>
        </p:nvPicPr>
        <p:blipFill>
          <a:blip r:embed="rId2"/>
          <a:stretch>
            <a:fillRect/>
          </a:stretch>
        </p:blipFill>
        <p:spPr>
          <a:xfrm>
            <a:off x="985477" y="1339850"/>
            <a:ext cx="7173047" cy="4178300"/>
          </a:xfrm>
          <a:prstGeom prst="rect">
            <a:avLst/>
          </a:prstGeom>
        </p:spPr>
      </p:pic>
    </p:spTree>
    <p:extLst>
      <p:ext uri="{BB962C8B-B14F-4D97-AF65-F5344CB8AC3E}">
        <p14:creationId xmlns:p14="http://schemas.microsoft.com/office/powerpoint/2010/main" val="126109719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buNone/>
            </a:pPr>
            <a:r>
              <a:rPr lang="en-US" dirty="0"/>
              <a:t>1-What is the name of this abnormality and what is the suture? </a:t>
            </a:r>
            <a:br>
              <a:rPr lang="en-US" dirty="0"/>
            </a:br>
            <a:r>
              <a:rPr lang="en-US" dirty="0" err="1">
                <a:solidFill>
                  <a:srgbClr val="FF0000"/>
                </a:solidFill>
              </a:rPr>
              <a:t>Scaphocephaly</a:t>
            </a:r>
            <a:r>
              <a:rPr lang="en-US" dirty="0">
                <a:solidFill>
                  <a:srgbClr val="FF0000"/>
                </a:solidFill>
              </a:rPr>
              <a:t> </a:t>
            </a:r>
            <a:r>
              <a:rPr lang="en-US" dirty="0" err="1">
                <a:solidFill>
                  <a:srgbClr val="FF0000"/>
                </a:solidFill>
              </a:rPr>
              <a:t>Saggtal</a:t>
            </a:r>
            <a:r>
              <a:rPr lang="en-US" dirty="0">
                <a:solidFill>
                  <a:srgbClr val="FF0000"/>
                </a:solidFill>
              </a:rPr>
              <a:t> suture </a:t>
            </a:r>
            <a:br>
              <a:rPr lang="en-US" dirty="0">
                <a:solidFill>
                  <a:srgbClr val="FF0000"/>
                </a:solidFill>
              </a:rPr>
            </a:br>
            <a:r>
              <a:rPr lang="en-US" dirty="0"/>
              <a:t>( </a:t>
            </a:r>
            <a:r>
              <a:rPr lang="en-US" dirty="0" err="1"/>
              <a:t>saggital</a:t>
            </a:r>
            <a:r>
              <a:rPr lang="en-US" dirty="0"/>
              <a:t> sinus is WORNG answer)</a:t>
            </a:r>
            <a:endParaRPr lang="ar-JO" dirty="0"/>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buNone/>
            </a:pPr>
            <a:r>
              <a:rPr lang="en-US" dirty="0"/>
              <a:t>Q5:</a:t>
            </a:r>
            <a:endParaRPr lang="ar-JO" dirty="0"/>
          </a:p>
        </p:txBody>
      </p:sp>
      <p:pic>
        <p:nvPicPr>
          <p:cNvPr id="5122" name="Picture 2" descr="C:\Users\DELL\Desktop\received_657820491424327.jpeg"/>
          <p:cNvPicPr>
            <a:picLocks noChangeAspect="1" noChangeArrowheads="1"/>
          </p:cNvPicPr>
          <p:nvPr/>
        </p:nvPicPr>
        <p:blipFill>
          <a:blip r:embed="rId2" cstate="print"/>
          <a:srcRect/>
          <a:stretch>
            <a:fillRect/>
          </a:stretch>
        </p:blipFill>
        <p:spPr bwMode="auto">
          <a:xfrm>
            <a:off x="2485878" y="980728"/>
            <a:ext cx="6118570" cy="3000396"/>
          </a:xfrm>
          <a:prstGeom prst="rect">
            <a:avLst/>
          </a:prstGeom>
          <a:noFill/>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buNone/>
            </a:pPr>
            <a:r>
              <a:rPr lang="en-US" dirty="0"/>
              <a:t>1-What is the type of this wave and what is the description of it? </a:t>
            </a:r>
          </a:p>
          <a:p>
            <a:pPr algn="l">
              <a:buNone/>
            </a:pPr>
            <a:r>
              <a:rPr lang="en-US" dirty="0">
                <a:solidFill>
                  <a:srgbClr val="FF0000"/>
                </a:solidFill>
              </a:rPr>
              <a:t>Lundberg Wave A </a:t>
            </a:r>
            <a:r>
              <a:rPr lang="en-US" dirty="0"/>
              <a:t>( if you don't write Lundberg the answer is WRONG) </a:t>
            </a:r>
          </a:p>
          <a:p>
            <a:pPr algn="l">
              <a:buNone/>
            </a:pPr>
            <a:r>
              <a:rPr lang="en-US" dirty="0"/>
              <a:t>2-Description : </a:t>
            </a:r>
          </a:p>
          <a:p>
            <a:pPr algn="l">
              <a:buNone/>
            </a:pPr>
            <a:r>
              <a:rPr lang="en-US" dirty="0">
                <a:solidFill>
                  <a:srgbClr val="FF0000"/>
                </a:solidFill>
              </a:rPr>
              <a:t>Increase mean ICP &gt; 50 mmHg</a:t>
            </a:r>
          </a:p>
          <a:p>
            <a:pPr algn="l">
              <a:buNone/>
            </a:pPr>
            <a:r>
              <a:rPr lang="en-US" dirty="0">
                <a:solidFill>
                  <a:srgbClr val="FF0000"/>
                </a:solidFill>
              </a:rPr>
              <a:t> Lasting for 5-20 minutes </a:t>
            </a:r>
          </a:p>
          <a:p>
            <a:pPr algn="l">
              <a:buNone/>
            </a:pPr>
            <a:r>
              <a:rPr lang="en-US" dirty="0"/>
              <a:t>( these 2 points are enough)</a:t>
            </a:r>
            <a:endParaRPr lang="ar-JO" dirty="0"/>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5720" y="571480"/>
            <a:ext cx="5143536" cy="5554683"/>
          </a:xfrm>
        </p:spPr>
        <p:txBody>
          <a:bodyPr>
            <a:normAutofit/>
          </a:bodyPr>
          <a:lstStyle/>
          <a:p>
            <a:pPr algn="l">
              <a:buNone/>
            </a:pPr>
            <a:r>
              <a:rPr lang="en-US" dirty="0"/>
              <a:t>Q6  :45 years old female patient presented back pain , and right leg pain , numbness and </a:t>
            </a:r>
            <a:r>
              <a:rPr lang="en-US" dirty="0" err="1"/>
              <a:t>paresthesia</a:t>
            </a:r>
            <a:r>
              <a:rPr lang="en-US" dirty="0"/>
              <a:t> on the posterior aspect of the thigh and big toe , along with urinary incontinence . These symptoms developed following heavy lifting 2 days ago</a:t>
            </a:r>
            <a:endParaRPr lang="ar-JO" dirty="0"/>
          </a:p>
        </p:txBody>
      </p:sp>
      <p:pic>
        <p:nvPicPr>
          <p:cNvPr id="6146" name="Picture 2" descr="C:\Users\DELL\Desktop\received_1103358926666999.jpeg"/>
          <p:cNvPicPr>
            <a:picLocks noChangeAspect="1" noChangeArrowheads="1"/>
          </p:cNvPicPr>
          <p:nvPr/>
        </p:nvPicPr>
        <p:blipFill>
          <a:blip r:embed="rId2" cstate="print"/>
          <a:srcRect/>
          <a:stretch>
            <a:fillRect/>
          </a:stretch>
        </p:blipFill>
        <p:spPr bwMode="auto">
          <a:xfrm>
            <a:off x="5544000" y="571480"/>
            <a:ext cx="3600000" cy="5214974"/>
          </a:xfrm>
          <a:prstGeom prst="rect">
            <a:avLst/>
          </a:prstGeom>
          <a:noFill/>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908720"/>
            <a:ext cx="8229600" cy="5217443"/>
          </a:xfrm>
        </p:spPr>
        <p:txBody>
          <a:bodyPr>
            <a:normAutofit/>
          </a:bodyPr>
          <a:lstStyle/>
          <a:p>
            <a:pPr algn="l">
              <a:buNone/>
            </a:pPr>
            <a:br>
              <a:rPr lang="en-US" dirty="0"/>
            </a:br>
            <a:r>
              <a:rPr lang="en-US" dirty="0"/>
              <a:t>1-What is the diagnosis?</a:t>
            </a:r>
            <a:br>
              <a:rPr lang="en-US" dirty="0"/>
            </a:br>
            <a:r>
              <a:rPr lang="en-US" dirty="0">
                <a:solidFill>
                  <a:srgbClr val="FF0000"/>
                </a:solidFill>
              </a:rPr>
              <a:t>L4-L5 disc </a:t>
            </a:r>
            <a:r>
              <a:rPr lang="en-US" dirty="0" err="1">
                <a:solidFill>
                  <a:srgbClr val="FF0000"/>
                </a:solidFill>
              </a:rPr>
              <a:t>prolapse</a:t>
            </a:r>
            <a:br>
              <a:rPr lang="en-US" dirty="0"/>
            </a:br>
            <a:r>
              <a:rPr lang="ar-JO" dirty="0"/>
              <a:t>حكا </a:t>
            </a:r>
            <a:r>
              <a:rPr lang="ar-JO" dirty="0" err="1"/>
              <a:t>ال</a:t>
            </a:r>
            <a:r>
              <a:rPr lang="ar-JO" dirty="0"/>
              <a:t> </a:t>
            </a:r>
            <a:r>
              <a:rPr lang="en-US" dirty="0"/>
              <a:t>site </a:t>
            </a:r>
            <a:r>
              <a:rPr lang="ar-JO" dirty="0"/>
              <a:t> مش مطلوب لانه </a:t>
            </a:r>
            <a:r>
              <a:rPr lang="en-US" dirty="0"/>
              <a:t> central </a:t>
            </a:r>
            <a:r>
              <a:rPr lang="ar-JO" dirty="0"/>
              <a:t>بس اللي كان كاتب </a:t>
            </a:r>
            <a:r>
              <a:rPr lang="en-US" dirty="0"/>
              <a:t>right </a:t>
            </a:r>
            <a:r>
              <a:rPr lang="ar-JO" dirty="0"/>
              <a:t> حسبله اياها</a:t>
            </a:r>
            <a:br>
              <a:rPr lang="ar-JO" dirty="0"/>
            </a:br>
            <a:endParaRPr lang="en-US" dirty="0"/>
          </a:p>
          <a:p>
            <a:pPr algn="l">
              <a:buNone/>
            </a:pPr>
            <a:r>
              <a:rPr lang="en-US" dirty="0"/>
              <a:t>2-The clinical picture of this patient MCQ ? </a:t>
            </a:r>
            <a:br>
              <a:rPr lang="en-US" dirty="0"/>
            </a:br>
            <a:r>
              <a:rPr lang="en-US" dirty="0" err="1">
                <a:solidFill>
                  <a:srgbClr val="FF0000"/>
                </a:solidFill>
              </a:rPr>
              <a:t>Radiculopathy</a:t>
            </a:r>
            <a:r>
              <a:rPr lang="en-US" dirty="0">
                <a:solidFill>
                  <a:srgbClr val="FF0000"/>
                </a:solidFill>
              </a:rPr>
              <a:t> </a:t>
            </a:r>
            <a:br>
              <a:rPr lang="en-US" dirty="0"/>
            </a:br>
            <a:r>
              <a:rPr lang="en-US" dirty="0" err="1"/>
              <a:t>Myelopathy</a:t>
            </a:r>
            <a:br>
              <a:rPr lang="en-US" dirty="0"/>
            </a:br>
            <a:r>
              <a:rPr lang="en-US" dirty="0" err="1"/>
              <a:t>Rediculopathy</a:t>
            </a:r>
            <a:r>
              <a:rPr lang="en-US" dirty="0"/>
              <a:t> and </a:t>
            </a:r>
            <a:r>
              <a:rPr lang="en-US" dirty="0" err="1"/>
              <a:t>myelopathy</a:t>
            </a:r>
            <a:endParaRPr lang="ar-JO" dirty="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000108"/>
            <a:ext cx="8507288" cy="5500726"/>
          </a:xfrm>
        </p:spPr>
        <p:txBody>
          <a:bodyPr>
            <a:normAutofit/>
          </a:bodyPr>
          <a:lstStyle/>
          <a:p>
            <a:pPr algn="l">
              <a:buNone/>
            </a:pPr>
            <a:r>
              <a:rPr lang="en-US" dirty="0"/>
              <a:t>3-What is the dermatome that is affected?</a:t>
            </a:r>
            <a:br>
              <a:rPr lang="en-US" dirty="0"/>
            </a:br>
            <a:r>
              <a:rPr lang="en-US" dirty="0">
                <a:solidFill>
                  <a:srgbClr val="FF0000"/>
                </a:solidFill>
              </a:rPr>
              <a:t>Right L5</a:t>
            </a:r>
            <a:br>
              <a:rPr lang="en-US" dirty="0"/>
            </a:br>
            <a:br>
              <a:rPr lang="en-US" dirty="0"/>
            </a:br>
            <a:r>
              <a:rPr lang="en-US" dirty="0"/>
              <a:t>4-What is the key muscle for this dermatome ?</a:t>
            </a:r>
            <a:br>
              <a:rPr lang="en-US" dirty="0"/>
            </a:br>
            <a:r>
              <a:rPr lang="en-US" dirty="0">
                <a:solidFill>
                  <a:srgbClr val="FF0000"/>
                </a:solidFill>
              </a:rPr>
              <a:t>Extensor </a:t>
            </a:r>
            <a:r>
              <a:rPr lang="en-US" dirty="0" err="1">
                <a:solidFill>
                  <a:srgbClr val="FF0000"/>
                </a:solidFill>
              </a:rPr>
              <a:t>hallucis</a:t>
            </a:r>
            <a:r>
              <a:rPr lang="en-US" dirty="0">
                <a:solidFill>
                  <a:srgbClr val="FF0000"/>
                </a:solidFill>
              </a:rPr>
              <a:t> </a:t>
            </a:r>
            <a:r>
              <a:rPr lang="en-US" dirty="0" err="1">
                <a:solidFill>
                  <a:srgbClr val="FF0000"/>
                </a:solidFill>
              </a:rPr>
              <a:t>longus</a:t>
            </a:r>
            <a:endParaRPr lang="en-US" dirty="0">
              <a:solidFill>
                <a:srgbClr val="FF0000"/>
              </a:solidFill>
            </a:endParaRPr>
          </a:p>
          <a:p>
            <a:pPr algn="l">
              <a:buNone/>
            </a:pPr>
            <a:r>
              <a:rPr lang="en-US" dirty="0"/>
              <a:t>5-What is the approximate next step MCQs ?</a:t>
            </a:r>
            <a:br>
              <a:rPr lang="en-US" dirty="0"/>
            </a:br>
            <a:r>
              <a:rPr lang="en-US" dirty="0">
                <a:solidFill>
                  <a:srgbClr val="FF0000"/>
                </a:solidFill>
              </a:rPr>
              <a:t>Surgery</a:t>
            </a:r>
            <a:r>
              <a:rPr lang="en-US" dirty="0"/>
              <a:t> </a:t>
            </a:r>
            <a:br>
              <a:rPr lang="en-US" dirty="0"/>
            </a:br>
            <a:r>
              <a:rPr lang="en-US" dirty="0"/>
              <a:t>Steroid , analgesia and wait the improvement of symptoms</a:t>
            </a:r>
            <a:endParaRPr lang="ar-JO" dirty="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04664"/>
            <a:ext cx="8401080" cy="6048672"/>
          </a:xfrm>
        </p:spPr>
        <p:txBody>
          <a:bodyPr>
            <a:normAutofit fontScale="85000" lnSpcReduction="20000"/>
          </a:bodyPr>
          <a:lstStyle/>
          <a:p>
            <a:pPr algn="l">
              <a:buNone/>
            </a:pPr>
            <a:r>
              <a:rPr lang="en-US" dirty="0"/>
              <a:t>Q7:</a:t>
            </a:r>
          </a:p>
          <a:p>
            <a:pPr algn="l">
              <a:buNone/>
            </a:pPr>
            <a:r>
              <a:rPr lang="en-US" dirty="0"/>
              <a:t>1-Mention 2 devices used in monitoring of ICP ? </a:t>
            </a:r>
            <a:r>
              <a:rPr lang="en-US" dirty="0" err="1">
                <a:solidFill>
                  <a:srgbClr val="FF0000"/>
                </a:solidFill>
              </a:rPr>
              <a:t>Intraparynchymal</a:t>
            </a:r>
            <a:r>
              <a:rPr lang="en-US" dirty="0">
                <a:solidFill>
                  <a:srgbClr val="FF0000"/>
                </a:solidFill>
              </a:rPr>
              <a:t> catheter </a:t>
            </a:r>
          </a:p>
          <a:p>
            <a:pPr algn="l">
              <a:buNone/>
            </a:pPr>
            <a:r>
              <a:rPr lang="en-US" dirty="0">
                <a:solidFill>
                  <a:srgbClr val="FF0000"/>
                </a:solidFill>
              </a:rPr>
              <a:t>Subdural catheter </a:t>
            </a:r>
          </a:p>
          <a:p>
            <a:pPr algn="l">
              <a:buNone/>
            </a:pPr>
            <a:r>
              <a:rPr lang="en-US" dirty="0">
                <a:solidFill>
                  <a:srgbClr val="FF0000"/>
                </a:solidFill>
              </a:rPr>
              <a:t>Subdural bolt </a:t>
            </a:r>
          </a:p>
          <a:p>
            <a:pPr algn="l">
              <a:buNone/>
            </a:pPr>
            <a:r>
              <a:rPr lang="en-US" dirty="0"/>
              <a:t>( lumber puncture is WORNG answer)</a:t>
            </a:r>
          </a:p>
          <a:p>
            <a:pPr algn="l">
              <a:buNone/>
            </a:pPr>
            <a:r>
              <a:rPr lang="en-US" dirty="0"/>
              <a:t> </a:t>
            </a:r>
          </a:p>
          <a:p>
            <a:pPr algn="l">
              <a:buNone/>
            </a:pPr>
            <a:r>
              <a:rPr lang="en-US" dirty="0"/>
              <a:t>2-2 Indications for ICP Monitor insertion </a:t>
            </a:r>
            <a:r>
              <a:rPr lang="en-US" dirty="0">
                <a:solidFill>
                  <a:srgbClr val="FF0000"/>
                </a:solidFill>
              </a:rPr>
              <a:t>?</a:t>
            </a:r>
          </a:p>
          <a:p>
            <a:pPr algn="l">
              <a:buNone/>
            </a:pPr>
            <a:r>
              <a:rPr lang="en-US" dirty="0">
                <a:solidFill>
                  <a:srgbClr val="FF0000"/>
                </a:solidFill>
              </a:rPr>
              <a:t> Head trauma</a:t>
            </a:r>
          </a:p>
          <a:p>
            <a:pPr algn="l">
              <a:buNone/>
            </a:pPr>
            <a:r>
              <a:rPr lang="en-US" dirty="0">
                <a:solidFill>
                  <a:srgbClr val="FF0000"/>
                </a:solidFill>
              </a:rPr>
              <a:t> Closed head injury</a:t>
            </a:r>
          </a:p>
          <a:p>
            <a:pPr algn="l">
              <a:buNone/>
            </a:pPr>
            <a:r>
              <a:rPr lang="en-US" dirty="0">
                <a:solidFill>
                  <a:srgbClr val="FF0000"/>
                </a:solidFill>
              </a:rPr>
              <a:t> Normal pressure hydrocephalus </a:t>
            </a:r>
            <a:r>
              <a:rPr lang="en-US" dirty="0"/>
              <a:t>( but hydrocephalus alone is WRONG answer)</a:t>
            </a:r>
            <a:r>
              <a:rPr lang="en-US" dirty="0">
                <a:solidFill>
                  <a:srgbClr val="FF0000"/>
                </a:solidFill>
              </a:rPr>
              <a:t> </a:t>
            </a:r>
          </a:p>
          <a:p>
            <a:pPr algn="l">
              <a:buNone/>
            </a:pPr>
            <a:r>
              <a:rPr lang="en-US" dirty="0">
                <a:solidFill>
                  <a:srgbClr val="FF0000"/>
                </a:solidFill>
              </a:rPr>
              <a:t>Post brain tumor surgery or intracranial surgery </a:t>
            </a:r>
            <a:r>
              <a:rPr lang="en-US" dirty="0"/>
              <a:t>( post operative alone is WORNG answer) </a:t>
            </a:r>
            <a:r>
              <a:rPr lang="ar-JO" dirty="0"/>
              <a:t>يعني اللي في الملخص غلط بالنسبة للدكتور</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buNone/>
            </a:pPr>
            <a:r>
              <a:rPr lang="en-US" dirty="0"/>
              <a:t>Q8:</a:t>
            </a:r>
            <a:endParaRPr lang="ar-JO" dirty="0"/>
          </a:p>
        </p:txBody>
      </p:sp>
      <p:pic>
        <p:nvPicPr>
          <p:cNvPr id="7170" name="Picture 2" descr="C:\Users\DELL\Desktop\received_498062491106097.jpeg"/>
          <p:cNvPicPr>
            <a:picLocks noChangeAspect="1" noChangeArrowheads="1"/>
          </p:cNvPicPr>
          <p:nvPr/>
        </p:nvPicPr>
        <p:blipFill>
          <a:blip r:embed="rId2" cstate="print"/>
          <a:srcRect/>
          <a:stretch>
            <a:fillRect/>
          </a:stretch>
        </p:blipFill>
        <p:spPr bwMode="auto">
          <a:xfrm>
            <a:off x="4500562" y="857232"/>
            <a:ext cx="3600000" cy="3886666"/>
          </a:xfrm>
          <a:prstGeom prst="rect">
            <a:avLst/>
          </a:prstGeom>
          <a:noFill/>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548680"/>
            <a:ext cx="8229600" cy="5577483"/>
          </a:xfrm>
        </p:spPr>
        <p:txBody>
          <a:bodyPr>
            <a:normAutofit/>
          </a:bodyPr>
          <a:lstStyle/>
          <a:p>
            <a:pPr algn="l">
              <a:buNone/>
            </a:pPr>
            <a:r>
              <a:rPr lang="ar-JO" dirty="0"/>
              <a:t>كان معها صورة ثانية </a:t>
            </a:r>
            <a:r>
              <a:rPr lang="en-US" dirty="0"/>
              <a:t>T2</a:t>
            </a:r>
          </a:p>
          <a:p>
            <a:pPr algn="l" rtl="0">
              <a:buNone/>
            </a:pPr>
            <a:r>
              <a:rPr lang="en-US" dirty="0"/>
              <a:t>1-What is the anatomical site of this </a:t>
            </a:r>
            <a:r>
              <a:rPr lang="en-US" dirty="0" err="1"/>
              <a:t>leaion</a:t>
            </a:r>
            <a:r>
              <a:rPr lang="en-US" dirty="0"/>
              <a:t>? </a:t>
            </a:r>
            <a:r>
              <a:rPr lang="en-US" dirty="0">
                <a:solidFill>
                  <a:srgbClr val="FF0000"/>
                </a:solidFill>
              </a:rPr>
              <a:t>RIGHT </a:t>
            </a:r>
            <a:r>
              <a:rPr lang="en-US" dirty="0" err="1">
                <a:solidFill>
                  <a:srgbClr val="FF0000"/>
                </a:solidFill>
              </a:rPr>
              <a:t>occipittal</a:t>
            </a:r>
            <a:r>
              <a:rPr lang="en-US" dirty="0">
                <a:solidFill>
                  <a:srgbClr val="FF0000"/>
                </a:solidFill>
              </a:rPr>
              <a:t> lobe </a:t>
            </a:r>
          </a:p>
          <a:p>
            <a:pPr algn="l" rtl="0">
              <a:buNone/>
            </a:pPr>
            <a:r>
              <a:rPr lang="en-US" dirty="0"/>
              <a:t>2-2 </a:t>
            </a:r>
            <a:r>
              <a:rPr lang="en-US" dirty="0" err="1"/>
              <a:t>differntial</a:t>
            </a:r>
            <a:r>
              <a:rPr lang="en-US" dirty="0"/>
              <a:t> diagnosis?</a:t>
            </a:r>
          </a:p>
          <a:p>
            <a:pPr algn="l" rtl="0">
              <a:buNone/>
            </a:pPr>
            <a:r>
              <a:rPr lang="en-US" dirty="0"/>
              <a:t> </a:t>
            </a:r>
            <a:r>
              <a:rPr lang="en-US" dirty="0">
                <a:solidFill>
                  <a:srgbClr val="FF0000"/>
                </a:solidFill>
              </a:rPr>
              <a:t>GBM</a:t>
            </a:r>
          </a:p>
          <a:p>
            <a:pPr algn="l" rtl="0">
              <a:buNone/>
            </a:pPr>
            <a:r>
              <a:rPr lang="en-US" dirty="0">
                <a:solidFill>
                  <a:srgbClr val="FF0000"/>
                </a:solidFill>
              </a:rPr>
              <a:t> </a:t>
            </a:r>
            <a:r>
              <a:rPr lang="en-US" dirty="0" err="1">
                <a:solidFill>
                  <a:srgbClr val="FF0000"/>
                </a:solidFill>
              </a:rPr>
              <a:t>absecss</a:t>
            </a:r>
            <a:r>
              <a:rPr lang="en-US" dirty="0">
                <a:solidFill>
                  <a:srgbClr val="FF0000"/>
                </a:solidFill>
              </a:rPr>
              <a:t> Metastasis </a:t>
            </a:r>
          </a:p>
          <a:p>
            <a:pPr algn="l" rtl="0">
              <a:buNone/>
            </a:pPr>
            <a:r>
              <a:rPr lang="en-US" dirty="0">
                <a:solidFill>
                  <a:srgbClr val="FF0000"/>
                </a:solidFill>
              </a:rPr>
              <a:t>Resolving hematoma</a:t>
            </a:r>
          </a:p>
          <a:p>
            <a:pPr algn="l" rtl="0">
              <a:buNone/>
            </a:pPr>
            <a:r>
              <a:rPr lang="en-US" dirty="0">
                <a:solidFill>
                  <a:srgbClr val="FF0000"/>
                </a:solidFill>
              </a:rPr>
              <a:t> </a:t>
            </a:r>
            <a:r>
              <a:rPr lang="en-US" dirty="0"/>
              <a:t>( </a:t>
            </a:r>
            <a:r>
              <a:rPr lang="en-US" dirty="0" err="1"/>
              <a:t>hemangioma</a:t>
            </a:r>
            <a:r>
              <a:rPr lang="en-US" dirty="0"/>
              <a:t> and </a:t>
            </a:r>
            <a:r>
              <a:rPr lang="en-US" dirty="0" err="1"/>
              <a:t>arachnoid</a:t>
            </a:r>
            <a:r>
              <a:rPr lang="en-US" dirty="0"/>
              <a:t> cyst are WRONG answers)</a:t>
            </a:r>
          </a:p>
          <a:p>
            <a:endParaRPr lang="ar-JO" dirty="0"/>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Q9:</a:t>
            </a:r>
            <a:endParaRPr lang="ar-JO" dirty="0"/>
          </a:p>
        </p:txBody>
      </p:sp>
      <p:pic>
        <p:nvPicPr>
          <p:cNvPr id="8194" name="Picture 2" descr="C:\Users\DELL\Desktop\received_186011292674008.jpeg"/>
          <p:cNvPicPr>
            <a:picLocks noGrp="1" noChangeAspect="1" noChangeArrowheads="1"/>
          </p:cNvPicPr>
          <p:nvPr>
            <p:ph idx="1"/>
          </p:nvPr>
        </p:nvPicPr>
        <p:blipFill>
          <a:blip r:embed="rId2" cstate="print"/>
          <a:srcRect/>
          <a:stretch>
            <a:fillRect/>
          </a:stretch>
        </p:blipFill>
        <p:spPr bwMode="auto">
          <a:xfrm>
            <a:off x="1903856" y="1600200"/>
            <a:ext cx="5336288" cy="4525963"/>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7270E78-BEFB-0089-8A66-298CC225F07C}"/>
              </a:ext>
            </a:extLst>
          </p:cNvPr>
          <p:cNvPicPr>
            <a:picLocks noGrp="1" noChangeAspect="1"/>
          </p:cNvPicPr>
          <p:nvPr>
            <p:ph idx="1"/>
          </p:nvPr>
        </p:nvPicPr>
        <p:blipFill>
          <a:blip r:embed="rId2"/>
          <a:stretch>
            <a:fillRect/>
          </a:stretch>
        </p:blipFill>
        <p:spPr>
          <a:xfrm>
            <a:off x="5637503" y="997205"/>
            <a:ext cx="3131110" cy="3511513"/>
          </a:xfrm>
        </p:spPr>
      </p:pic>
      <p:sp>
        <p:nvSpPr>
          <p:cNvPr id="5" name="TextBox 4">
            <a:extLst>
              <a:ext uri="{FF2B5EF4-FFF2-40B4-BE49-F238E27FC236}">
                <a16:creationId xmlns:a16="http://schemas.microsoft.com/office/drawing/2014/main" id="{526861F7-CD5F-3365-CDA8-3B4EC1621191}"/>
              </a:ext>
            </a:extLst>
          </p:cNvPr>
          <p:cNvSpPr txBox="1"/>
          <p:nvPr/>
        </p:nvSpPr>
        <p:spPr>
          <a:xfrm>
            <a:off x="389659" y="1207942"/>
            <a:ext cx="5064587" cy="380873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ea typeface="+mn-lt"/>
                <a:cs typeface="+mn-lt"/>
              </a:rPr>
              <a:t>What is your spot Diagnosis?</a:t>
            </a:r>
            <a:endParaRPr lang="en-US" sz="2400" dirty="0">
              <a:cs typeface="Calibri"/>
            </a:endParaRPr>
          </a:p>
          <a:p>
            <a:r>
              <a:rPr lang="en-US" sz="2400" dirty="0">
                <a:solidFill>
                  <a:srgbClr val="FF0000"/>
                </a:solidFill>
                <a:ea typeface="+mn-lt"/>
                <a:cs typeface="+mn-lt"/>
              </a:rPr>
              <a:t>Suprasellar mass ( pituitary adenoma )</a:t>
            </a:r>
          </a:p>
          <a:p>
            <a:endParaRPr lang="en-US" sz="1350"/>
          </a:p>
          <a:p>
            <a:r>
              <a:rPr lang="en-US" sz="2400" dirty="0">
                <a:cs typeface="Calibri"/>
              </a:rPr>
              <a:t>What is the visual abnormality you expect to see in this patient</a:t>
            </a:r>
          </a:p>
          <a:p>
            <a:r>
              <a:rPr lang="en-US" sz="2400" dirty="0">
                <a:solidFill>
                  <a:srgbClr val="FF0000"/>
                </a:solidFill>
                <a:ea typeface="+mn-lt"/>
                <a:cs typeface="+mn-lt"/>
              </a:rPr>
              <a:t>Bitemporal hemianopia</a:t>
            </a:r>
          </a:p>
          <a:p>
            <a:endParaRPr lang="en-US" sz="2400" dirty="0">
              <a:solidFill>
                <a:srgbClr val="FF0000"/>
              </a:solidFill>
              <a:ea typeface="+mn-lt"/>
              <a:cs typeface="+mn-lt"/>
            </a:endParaRPr>
          </a:p>
          <a:p>
            <a:r>
              <a:rPr lang="en-US" sz="2400" dirty="0">
                <a:ea typeface="+mn-lt"/>
                <a:cs typeface="+mn-lt"/>
              </a:rPr>
              <a:t> Mention 2 surgical procedure?</a:t>
            </a:r>
            <a:endParaRPr lang="en-US" sz="2400" dirty="0">
              <a:cs typeface="Calibri"/>
            </a:endParaRPr>
          </a:p>
          <a:p>
            <a:r>
              <a:rPr lang="en-US" sz="2400" dirty="0">
                <a:solidFill>
                  <a:srgbClr val="FF0000"/>
                </a:solidFill>
                <a:ea typeface="+mn-lt"/>
                <a:cs typeface="+mn-lt"/>
              </a:rPr>
              <a:t>Trans sphenoidal hypophysectomy </a:t>
            </a:r>
          </a:p>
          <a:p>
            <a:r>
              <a:rPr lang="en-US" sz="2400" dirty="0">
                <a:solidFill>
                  <a:srgbClr val="FF0000"/>
                </a:solidFill>
                <a:ea typeface="+mn-lt"/>
                <a:cs typeface="+mn-lt"/>
              </a:rPr>
              <a:t>Craniotomy </a:t>
            </a:r>
            <a:endParaRPr lang="en-US" sz="2400" dirty="0">
              <a:solidFill>
                <a:srgbClr val="FF0000"/>
              </a:solidFill>
              <a:cs typeface="Calibri"/>
            </a:endParaRPr>
          </a:p>
          <a:p>
            <a:pPr algn="l"/>
            <a:endParaRPr lang="en-US" sz="1350" dirty="0">
              <a:cs typeface="Calibri"/>
            </a:endParaRPr>
          </a:p>
        </p:txBody>
      </p:sp>
    </p:spTree>
    <p:extLst>
      <p:ext uri="{BB962C8B-B14F-4D97-AF65-F5344CB8AC3E}">
        <p14:creationId xmlns:p14="http://schemas.microsoft.com/office/powerpoint/2010/main" val="418801532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buNone/>
            </a:pPr>
            <a:r>
              <a:rPr lang="en-US" dirty="0"/>
              <a:t>1-What is the anatomical site? </a:t>
            </a:r>
          </a:p>
          <a:p>
            <a:pPr algn="l">
              <a:buNone/>
            </a:pPr>
            <a:r>
              <a:rPr lang="en-US" dirty="0">
                <a:solidFill>
                  <a:srgbClr val="FF0000"/>
                </a:solidFill>
              </a:rPr>
              <a:t>Right</a:t>
            </a:r>
            <a:r>
              <a:rPr lang="en-US" dirty="0"/>
              <a:t> </a:t>
            </a:r>
            <a:r>
              <a:rPr lang="en-US" dirty="0" err="1">
                <a:solidFill>
                  <a:srgbClr val="FF0000"/>
                </a:solidFill>
              </a:rPr>
              <a:t>cerebellopontine</a:t>
            </a:r>
            <a:r>
              <a:rPr lang="en-US" dirty="0">
                <a:solidFill>
                  <a:srgbClr val="FF0000"/>
                </a:solidFill>
              </a:rPr>
              <a:t> angle</a:t>
            </a:r>
            <a:r>
              <a:rPr lang="en-US" dirty="0"/>
              <a:t> </a:t>
            </a:r>
          </a:p>
          <a:p>
            <a:pPr algn="l">
              <a:buNone/>
            </a:pPr>
            <a:r>
              <a:rPr lang="en-US" dirty="0"/>
              <a:t>2-Mention 2 clinical symptoms ?? </a:t>
            </a:r>
          </a:p>
          <a:p>
            <a:pPr algn="l">
              <a:buNone/>
            </a:pPr>
            <a:r>
              <a:rPr lang="en-US" dirty="0">
                <a:solidFill>
                  <a:srgbClr val="FF0000"/>
                </a:solidFill>
              </a:rPr>
              <a:t>Ataxia , headache, vertigo, hearing loss.... Etc...</a:t>
            </a:r>
            <a:endParaRPr lang="ar-JO" dirty="0">
              <a:solidFill>
                <a:srgbClr val="FF0000"/>
              </a:solidFill>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Q10:</a:t>
            </a:r>
            <a:endParaRPr lang="ar-JO" dirty="0"/>
          </a:p>
        </p:txBody>
      </p:sp>
      <p:pic>
        <p:nvPicPr>
          <p:cNvPr id="9218" name="Picture 2" descr="C:\Users\DELL\Desktop\received_819428608559024.jpeg"/>
          <p:cNvPicPr>
            <a:picLocks noGrp="1" noChangeAspect="1" noChangeArrowheads="1"/>
          </p:cNvPicPr>
          <p:nvPr>
            <p:ph idx="1"/>
          </p:nvPr>
        </p:nvPicPr>
        <p:blipFill>
          <a:blip r:embed="rId2" cstate="print"/>
          <a:srcRect/>
          <a:stretch>
            <a:fillRect/>
          </a:stretch>
        </p:blipFill>
        <p:spPr bwMode="auto">
          <a:xfrm>
            <a:off x="2830004" y="1600200"/>
            <a:ext cx="3483991" cy="4525963"/>
          </a:xfrm>
          <a:prstGeom prst="rect">
            <a:avLst/>
          </a:prstGeom>
          <a:noFill/>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980728"/>
            <a:ext cx="8229600" cy="5145435"/>
          </a:xfrm>
        </p:spPr>
        <p:txBody>
          <a:bodyPr/>
          <a:lstStyle/>
          <a:p>
            <a:pPr algn="l">
              <a:buNone/>
            </a:pPr>
            <a:r>
              <a:rPr lang="en-US" dirty="0"/>
              <a:t>1-What is the diagnosis? </a:t>
            </a:r>
          </a:p>
          <a:p>
            <a:pPr algn="l">
              <a:buNone/>
            </a:pPr>
            <a:r>
              <a:rPr lang="en-US" dirty="0">
                <a:solidFill>
                  <a:srgbClr val="FF0000"/>
                </a:solidFill>
              </a:rPr>
              <a:t>L5 burst fracture </a:t>
            </a:r>
          </a:p>
          <a:p>
            <a:pPr algn="l">
              <a:buNone/>
            </a:pPr>
            <a:endParaRPr lang="ar-JO" dirty="0"/>
          </a:p>
          <a:p>
            <a:pPr algn="l">
              <a:buNone/>
            </a:pPr>
            <a:r>
              <a:rPr lang="en-US" dirty="0"/>
              <a:t>2-2 Indications for surgery? </a:t>
            </a:r>
          </a:p>
          <a:p>
            <a:pPr algn="l">
              <a:buNone/>
            </a:pPr>
            <a:r>
              <a:rPr lang="en-US" dirty="0" err="1">
                <a:solidFill>
                  <a:srgbClr val="FF0000"/>
                </a:solidFill>
              </a:rPr>
              <a:t>Progessive</a:t>
            </a:r>
            <a:r>
              <a:rPr lang="en-US" dirty="0">
                <a:solidFill>
                  <a:srgbClr val="FF0000"/>
                </a:solidFill>
              </a:rPr>
              <a:t> neurological deficit</a:t>
            </a:r>
          </a:p>
          <a:p>
            <a:pPr algn="l">
              <a:buNone/>
            </a:pPr>
            <a:r>
              <a:rPr lang="en-US" dirty="0">
                <a:solidFill>
                  <a:srgbClr val="FF0000"/>
                </a:solidFill>
              </a:rPr>
              <a:t> Intractable pain </a:t>
            </a:r>
          </a:p>
          <a:p>
            <a:pPr algn="l">
              <a:buNone/>
            </a:pPr>
            <a:r>
              <a:rPr lang="en-US" dirty="0">
                <a:solidFill>
                  <a:srgbClr val="FF0000"/>
                </a:solidFill>
              </a:rPr>
              <a:t>Unstable fracture </a:t>
            </a:r>
            <a:endParaRPr lang="ar-JO" dirty="0">
              <a:solidFill>
                <a:srgbClr val="FF0000"/>
              </a:solidFill>
            </a:endParaRPr>
          </a:p>
          <a:p>
            <a:pPr algn="l">
              <a:buNone/>
            </a:pPr>
            <a:r>
              <a:rPr lang="en-US" dirty="0" err="1">
                <a:solidFill>
                  <a:srgbClr val="FF0000"/>
                </a:solidFill>
              </a:rPr>
              <a:t>Cauda</a:t>
            </a:r>
            <a:r>
              <a:rPr lang="en-US" dirty="0">
                <a:solidFill>
                  <a:srgbClr val="FF0000"/>
                </a:solidFill>
              </a:rPr>
              <a:t> </a:t>
            </a:r>
            <a:r>
              <a:rPr lang="en-US" dirty="0" err="1">
                <a:solidFill>
                  <a:srgbClr val="FF0000"/>
                </a:solidFill>
              </a:rPr>
              <a:t>eqina</a:t>
            </a:r>
            <a:r>
              <a:rPr lang="en-US" dirty="0">
                <a:solidFill>
                  <a:srgbClr val="FF0000"/>
                </a:solidFill>
              </a:rPr>
              <a:t> syndrome</a:t>
            </a:r>
            <a:endParaRPr lang="ar-JO" dirty="0">
              <a:solidFill>
                <a:srgbClr val="FF0000"/>
              </a:solidFill>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Q11:</a:t>
            </a:r>
            <a:endParaRPr lang="ar-JO" dirty="0"/>
          </a:p>
        </p:txBody>
      </p:sp>
      <p:pic>
        <p:nvPicPr>
          <p:cNvPr id="10242" name="Picture 2" descr="C:\Users\DELL\Desktop\received_614534139342605.jpeg"/>
          <p:cNvPicPr>
            <a:picLocks noGrp="1" noChangeAspect="1" noChangeArrowheads="1"/>
          </p:cNvPicPr>
          <p:nvPr>
            <p:ph idx="1"/>
          </p:nvPr>
        </p:nvPicPr>
        <p:blipFill>
          <a:blip r:embed="rId2" cstate="print"/>
          <a:srcRect/>
          <a:stretch>
            <a:fillRect/>
          </a:stretch>
        </p:blipFill>
        <p:spPr bwMode="auto">
          <a:xfrm>
            <a:off x="2537012" y="1600200"/>
            <a:ext cx="4069975" cy="4525963"/>
          </a:xfrm>
          <a:prstGeom prst="rect">
            <a:avLst/>
          </a:prstGeom>
          <a:noFill/>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buNone/>
            </a:pPr>
            <a:r>
              <a:rPr lang="en-US" dirty="0"/>
              <a:t>1-Give 2 </a:t>
            </a:r>
            <a:r>
              <a:rPr lang="en-US" dirty="0" err="1"/>
              <a:t>differntial</a:t>
            </a:r>
            <a:r>
              <a:rPr lang="en-US" dirty="0"/>
              <a:t> diagnosis? </a:t>
            </a:r>
          </a:p>
          <a:p>
            <a:pPr algn="l">
              <a:buNone/>
            </a:pPr>
            <a:r>
              <a:rPr lang="en-US" dirty="0" err="1">
                <a:solidFill>
                  <a:srgbClr val="FF0000"/>
                </a:solidFill>
              </a:rPr>
              <a:t>Meningioma</a:t>
            </a:r>
            <a:endParaRPr lang="en-US" dirty="0">
              <a:solidFill>
                <a:srgbClr val="FF0000"/>
              </a:solidFill>
            </a:endParaRPr>
          </a:p>
          <a:p>
            <a:pPr algn="l">
              <a:buNone/>
            </a:pPr>
            <a:r>
              <a:rPr lang="en-US" dirty="0">
                <a:solidFill>
                  <a:srgbClr val="FF0000"/>
                </a:solidFill>
              </a:rPr>
              <a:t> </a:t>
            </a:r>
            <a:r>
              <a:rPr lang="en-US" dirty="0" err="1">
                <a:solidFill>
                  <a:srgbClr val="FF0000"/>
                </a:solidFill>
              </a:rPr>
              <a:t>Schwanoma</a:t>
            </a:r>
            <a:endParaRPr lang="en-US" dirty="0">
              <a:solidFill>
                <a:srgbClr val="FF0000"/>
              </a:solidFill>
            </a:endParaRPr>
          </a:p>
          <a:p>
            <a:pPr algn="l">
              <a:buNone/>
            </a:pPr>
            <a:r>
              <a:rPr lang="en-US" dirty="0">
                <a:solidFill>
                  <a:srgbClr val="FF0000"/>
                </a:solidFill>
              </a:rPr>
              <a:t> </a:t>
            </a:r>
            <a:r>
              <a:rPr lang="en-US" dirty="0" err="1">
                <a:solidFill>
                  <a:srgbClr val="FF0000"/>
                </a:solidFill>
              </a:rPr>
              <a:t>Neurofibroma</a:t>
            </a:r>
            <a:endParaRPr lang="ar-JO" dirty="0">
              <a:solidFill>
                <a:srgbClr val="FF0000"/>
              </a:solidFill>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0"/>
            <a:ext cx="8229600" cy="714356"/>
          </a:xfrm>
        </p:spPr>
        <p:txBody>
          <a:bodyPr>
            <a:normAutofit fontScale="90000"/>
          </a:bodyPr>
          <a:lstStyle/>
          <a:p>
            <a:r>
              <a:rPr lang="en-US" dirty="0"/>
              <a:t>Q12:</a:t>
            </a:r>
            <a:endParaRPr lang="ar-JO" dirty="0"/>
          </a:p>
        </p:txBody>
      </p:sp>
      <p:sp>
        <p:nvSpPr>
          <p:cNvPr id="3" name="عنصر نائب للمحتوى 2"/>
          <p:cNvSpPr>
            <a:spLocks noGrp="1"/>
          </p:cNvSpPr>
          <p:nvPr>
            <p:ph idx="1"/>
          </p:nvPr>
        </p:nvSpPr>
        <p:spPr>
          <a:xfrm>
            <a:off x="214282" y="928670"/>
            <a:ext cx="8643998" cy="5572164"/>
          </a:xfrm>
        </p:spPr>
        <p:txBody>
          <a:bodyPr>
            <a:normAutofit fontScale="85000" lnSpcReduction="20000"/>
          </a:bodyPr>
          <a:lstStyle/>
          <a:p>
            <a:pPr algn="l">
              <a:buNone/>
            </a:pPr>
            <a:r>
              <a:rPr lang="en-US" dirty="0"/>
              <a:t>Patient with HTN and DM came to ER after RTA with direct trauma to head and orbital area with chest injury and hypotension, O2 sat 60%</a:t>
            </a:r>
            <a:br>
              <a:rPr lang="en-US" dirty="0"/>
            </a:br>
            <a:r>
              <a:rPr lang="en-US" dirty="0"/>
              <a:t>He open his eyes when the doctor calls him, obeys command, disoriented to time </a:t>
            </a:r>
            <a:r>
              <a:rPr lang="en-US" dirty="0" err="1"/>
              <a:t>palce</a:t>
            </a:r>
            <a:r>
              <a:rPr lang="en-US" dirty="0"/>
              <a:t> and person</a:t>
            </a:r>
          </a:p>
          <a:p>
            <a:pPr algn="l">
              <a:buNone/>
            </a:pPr>
            <a:br>
              <a:rPr lang="en-US" dirty="0"/>
            </a:br>
            <a:r>
              <a:rPr lang="en-US" dirty="0"/>
              <a:t>1-What is the GCS?</a:t>
            </a:r>
            <a:br>
              <a:rPr lang="en-US" dirty="0"/>
            </a:br>
            <a:r>
              <a:rPr lang="en-US" dirty="0">
                <a:solidFill>
                  <a:srgbClr val="FF0000"/>
                </a:solidFill>
              </a:rPr>
              <a:t>3 + 6 + 4 = 13/15 </a:t>
            </a:r>
            <a:br>
              <a:rPr lang="en-US" dirty="0"/>
            </a:br>
            <a:r>
              <a:rPr lang="en-US" dirty="0"/>
              <a:t>( if you don't write /15 the answer is WRONG)</a:t>
            </a:r>
            <a:br>
              <a:rPr lang="en-US" dirty="0"/>
            </a:br>
            <a:br>
              <a:rPr lang="en-US" dirty="0"/>
            </a:br>
            <a:r>
              <a:rPr lang="en-US" dirty="0"/>
              <a:t>2-What is the classification of injury according to GCS?</a:t>
            </a:r>
            <a:br>
              <a:rPr lang="en-US" dirty="0"/>
            </a:br>
            <a:r>
              <a:rPr lang="en-US" dirty="0">
                <a:solidFill>
                  <a:srgbClr val="FF0000"/>
                </a:solidFill>
              </a:rPr>
              <a:t>Moderate</a:t>
            </a:r>
            <a:br>
              <a:rPr lang="en-US" dirty="0"/>
            </a:br>
            <a:br>
              <a:rPr lang="en-US" dirty="0"/>
            </a:br>
            <a:r>
              <a:rPr lang="en-US" dirty="0"/>
              <a:t>3-What is the Appropriate first measure to be taken MCQ?</a:t>
            </a:r>
            <a:br>
              <a:rPr lang="en-US" dirty="0"/>
            </a:br>
            <a:r>
              <a:rPr lang="en-US" dirty="0">
                <a:solidFill>
                  <a:srgbClr val="FF0000"/>
                </a:solidFill>
              </a:rPr>
              <a:t>Managing his airway at 1st</a:t>
            </a:r>
            <a:endParaRPr lang="ar-JO" dirty="0">
              <a:solidFill>
                <a:srgbClr val="FF0000"/>
              </a:solidFill>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629816"/>
            <a:ext cx="8229600" cy="1143000"/>
          </a:xfrm>
        </p:spPr>
        <p:txBody>
          <a:bodyPr>
            <a:noAutofit/>
          </a:bodyPr>
          <a:lstStyle/>
          <a:p>
            <a:r>
              <a:rPr lang="ar-JO" sz="3600" dirty="0"/>
              <a:t>تابع لسوال </a:t>
            </a:r>
            <a:r>
              <a:rPr lang="en-US" sz="3600" dirty="0"/>
              <a:t>RTA</a:t>
            </a:r>
            <a:br>
              <a:rPr lang="en-US" sz="3600" dirty="0"/>
            </a:br>
            <a:r>
              <a:rPr lang="ar-JO" sz="3600" dirty="0"/>
              <a:t>كانت صورتين لمقطعين </a:t>
            </a:r>
            <a:r>
              <a:rPr lang="en-US" sz="3600" dirty="0"/>
              <a:t>CT </a:t>
            </a:r>
            <a:r>
              <a:rPr lang="ar-JO" sz="3600" dirty="0"/>
              <a:t> واحد فوق و واحد تحت وكل صورة فيها </a:t>
            </a:r>
            <a:r>
              <a:rPr lang="en-US" sz="3600" dirty="0"/>
              <a:t>contusion </a:t>
            </a:r>
            <a:r>
              <a:rPr lang="ar-JO" sz="3600" dirty="0"/>
              <a:t> بجهة عكس الثانية مش نفس الصورة هاي  </a:t>
            </a:r>
          </a:p>
        </p:txBody>
      </p:sp>
      <p:pic>
        <p:nvPicPr>
          <p:cNvPr id="11266" name="Picture 2" descr="C:\Users\DELL\Desktop\received_616705749111090.jpeg"/>
          <p:cNvPicPr>
            <a:picLocks noGrp="1" noChangeAspect="1" noChangeArrowheads="1"/>
          </p:cNvPicPr>
          <p:nvPr>
            <p:ph idx="1"/>
          </p:nvPr>
        </p:nvPicPr>
        <p:blipFill>
          <a:blip r:embed="rId2" cstate="print"/>
          <a:srcRect/>
          <a:stretch>
            <a:fillRect/>
          </a:stretch>
        </p:blipFill>
        <p:spPr bwMode="auto">
          <a:xfrm>
            <a:off x="2927802" y="2359421"/>
            <a:ext cx="3288395" cy="4525963"/>
          </a:xfrm>
          <a:prstGeom prst="rect">
            <a:avLst/>
          </a:prstGeom>
          <a:noFill/>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071546"/>
            <a:ext cx="8229600" cy="5054617"/>
          </a:xfrm>
        </p:spPr>
        <p:txBody>
          <a:bodyPr/>
          <a:lstStyle/>
          <a:p>
            <a:pPr algn="l">
              <a:buNone/>
            </a:pPr>
            <a:r>
              <a:rPr lang="en-US" dirty="0"/>
              <a:t>4 -What is </a:t>
            </a:r>
            <a:r>
              <a:rPr lang="en-US" dirty="0" err="1"/>
              <a:t>th</a:t>
            </a:r>
            <a:r>
              <a:rPr lang="en-US" dirty="0"/>
              <a:t> diagnosis according to these CT scan? </a:t>
            </a:r>
          </a:p>
          <a:p>
            <a:pPr algn="l">
              <a:buNone/>
            </a:pPr>
            <a:r>
              <a:rPr lang="en-US" dirty="0">
                <a:solidFill>
                  <a:srgbClr val="FF0000"/>
                </a:solidFill>
              </a:rPr>
              <a:t>Hemorrhagic contusion coup counter- coup </a:t>
            </a:r>
          </a:p>
          <a:p>
            <a:pPr algn="l">
              <a:buNone/>
            </a:pPr>
            <a:r>
              <a:rPr lang="en-US" b="1" dirty="0"/>
              <a:t>OR </a:t>
            </a:r>
          </a:p>
          <a:p>
            <a:pPr algn="l">
              <a:buNone/>
            </a:pPr>
            <a:r>
              <a:rPr lang="en-US" dirty="0">
                <a:solidFill>
                  <a:srgbClr val="FF0000"/>
                </a:solidFill>
              </a:rPr>
              <a:t>Post traumatic contusion coup counter coup</a:t>
            </a:r>
            <a:r>
              <a:rPr lang="en-US" dirty="0"/>
              <a:t> </a:t>
            </a:r>
          </a:p>
          <a:p>
            <a:pPr algn="l">
              <a:buNone/>
            </a:pPr>
            <a:r>
              <a:rPr lang="en-US" dirty="0"/>
              <a:t>( if you don't write coup counter-coup the answer is WRONG) </a:t>
            </a:r>
          </a:p>
          <a:p>
            <a:pPr algn="l">
              <a:buNone/>
            </a:pPr>
            <a:r>
              <a:rPr lang="en-US" dirty="0"/>
              <a:t>Not the same pictures in the exam but to clarify the idea</a:t>
            </a:r>
            <a:endParaRPr lang="ar-JO" dirty="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5000" t="-2000" r="-8000" b="1000"/>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130425"/>
            <a:ext cx="7772400" cy="1470025"/>
          </a:xfrm>
        </p:spPr>
        <p:txBody>
          <a:bodyPr>
            <a:normAutofit/>
          </a:bodyPr>
          <a:lstStyle/>
          <a:p>
            <a:r>
              <a:rPr lang="en-US" b="1" u="sng" dirty="0">
                <a:effectLst>
                  <a:outerShdw blurRad="38100" dist="38100" dir="2700000" algn="tl">
                    <a:srgbClr val="C0C0C0"/>
                  </a:outerShdw>
                </a:effectLst>
              </a:rPr>
              <a:t>Neurosurgery Exam</a:t>
            </a:r>
            <a:br>
              <a:rPr lang="ar-JO" b="1" u="sng" dirty="0">
                <a:effectLst>
                  <a:outerShdw blurRad="38100" dist="38100" dir="2700000" algn="tl">
                    <a:srgbClr val="C0C0C0"/>
                  </a:outerShdw>
                </a:effectLst>
              </a:rPr>
            </a:br>
            <a:endParaRPr lang="en-US" b="1" u="sng" dirty="0">
              <a:effectLst>
                <a:outerShdw blurRad="38100" dist="38100" dir="2700000" algn="tl">
                  <a:srgbClr val="C0C0C0"/>
                </a:outerShdw>
              </a:effectLst>
            </a:endParaRPr>
          </a:p>
        </p:txBody>
      </p:sp>
      <p:sp>
        <p:nvSpPr>
          <p:cNvPr id="5123" name="Rectangle 3"/>
          <p:cNvSpPr>
            <a:spLocks noGrp="1" noChangeArrowheads="1"/>
          </p:cNvSpPr>
          <p:nvPr>
            <p:ph type="subTitle" idx="1"/>
          </p:nvPr>
        </p:nvSpPr>
        <p:spPr>
          <a:xfrm>
            <a:off x="1371600" y="3214686"/>
            <a:ext cx="6400800" cy="2424114"/>
          </a:xfrm>
        </p:spPr>
        <p:txBody>
          <a:bodyPr>
            <a:normAutofit fontScale="47500" lnSpcReduction="20000"/>
          </a:bodyPr>
          <a:lstStyle/>
          <a:p>
            <a:pPr>
              <a:lnSpc>
                <a:spcPct val="80000"/>
              </a:lnSpc>
            </a:pPr>
            <a:endParaRPr lang="ar-JO" sz="8000" b="1">
              <a:solidFill>
                <a:schemeClr val="tx1"/>
              </a:solidFill>
            </a:endParaRPr>
          </a:p>
          <a:p>
            <a:pPr>
              <a:lnSpc>
                <a:spcPct val="80000"/>
              </a:lnSpc>
            </a:pPr>
            <a:r>
              <a:rPr lang="en-US" sz="8000" b="1">
                <a:solidFill>
                  <a:schemeClr val="tx1"/>
                </a:solidFill>
              </a:rPr>
              <a:t>Done </a:t>
            </a:r>
            <a:r>
              <a:rPr lang="en-US" sz="8000" b="1" dirty="0">
                <a:solidFill>
                  <a:schemeClr val="tx1"/>
                </a:solidFill>
              </a:rPr>
              <a:t>by :</a:t>
            </a:r>
            <a:endParaRPr lang="ar-JO" sz="8000" dirty="0">
              <a:solidFill>
                <a:srgbClr val="FF0000"/>
              </a:solidFill>
            </a:endParaRPr>
          </a:p>
          <a:p>
            <a:pPr>
              <a:lnSpc>
                <a:spcPct val="80000"/>
              </a:lnSpc>
            </a:pPr>
            <a:r>
              <a:rPr lang="ar-JO" sz="8600" dirty="0">
                <a:solidFill>
                  <a:schemeClr val="tx1"/>
                </a:solidFill>
              </a:rPr>
              <a:t>حاتم الشريدة </a:t>
            </a:r>
          </a:p>
          <a:p>
            <a:pPr>
              <a:lnSpc>
                <a:spcPct val="80000"/>
              </a:lnSpc>
            </a:pPr>
            <a:br>
              <a:rPr lang="ar-JO" sz="8600" dirty="0">
                <a:solidFill>
                  <a:schemeClr val="tx1"/>
                </a:solidFill>
              </a:rPr>
            </a:br>
            <a:r>
              <a:rPr lang="ar-JO" sz="8600" dirty="0">
                <a:solidFill>
                  <a:schemeClr val="tx1"/>
                </a:solidFill>
              </a:rPr>
              <a:t>بلقيس </a:t>
            </a:r>
            <a:r>
              <a:rPr lang="ar-JO" sz="8600" dirty="0" err="1">
                <a:solidFill>
                  <a:schemeClr val="tx1"/>
                </a:solidFill>
              </a:rPr>
              <a:t>المجالي</a:t>
            </a:r>
            <a:endParaRPr lang="ar-JO" sz="8600" dirty="0">
              <a:solidFill>
                <a:schemeClr val="tx1"/>
              </a:solidFill>
            </a:endParaRPr>
          </a:p>
          <a:p>
            <a:pPr>
              <a:lnSpc>
                <a:spcPct val="80000"/>
              </a:lnSpc>
            </a:pPr>
            <a:endParaRPr lang="en-US" sz="2800" dirty="0"/>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1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2353260" cy="2828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3"/>
          <p:cNvSpPr txBox="1"/>
          <p:nvPr/>
        </p:nvSpPr>
        <p:spPr>
          <a:xfrm>
            <a:off x="4629150" y="2034370"/>
            <a:ext cx="3886200" cy="3455603"/>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1.diagnosis?</a:t>
            </a:r>
          </a:p>
          <a:p>
            <a:pPr marL="0" indent="0">
              <a:buFont typeface="Arial" panose="020B0604020202020204" pitchFamily="34" charset="0"/>
              <a:buNone/>
            </a:pPr>
            <a:r>
              <a:rPr lang="en-US" dirty="0" err="1">
                <a:solidFill>
                  <a:srgbClr val="FF0000"/>
                </a:solidFill>
              </a:rPr>
              <a:t>cerebellopontine</a:t>
            </a:r>
            <a:r>
              <a:rPr lang="en-US" dirty="0">
                <a:solidFill>
                  <a:srgbClr val="FF0000"/>
                </a:solidFill>
              </a:rPr>
              <a:t> angle tumor</a:t>
            </a:r>
          </a:p>
          <a:p>
            <a:pPr marL="0" indent="0">
              <a:buFont typeface="Arial" panose="020B0604020202020204" pitchFamily="34" charset="0"/>
              <a:buNone/>
            </a:pPr>
            <a:r>
              <a:rPr lang="en-US" dirty="0">
                <a:solidFill>
                  <a:srgbClr val="FF0000"/>
                </a:solidFill>
              </a:rPr>
              <a:t>(</a:t>
            </a:r>
            <a:r>
              <a:rPr lang="en-US" dirty="0" err="1">
                <a:solidFill>
                  <a:srgbClr val="FF0000"/>
                </a:solidFill>
              </a:rPr>
              <a:t>cpa</a:t>
            </a:r>
            <a:r>
              <a:rPr lang="en-US" dirty="0">
                <a:solidFill>
                  <a:srgbClr val="FF0000"/>
                </a:solidFill>
              </a:rPr>
              <a:t>) (right side)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2.ddx?</a:t>
            </a:r>
          </a:p>
          <a:p>
            <a:pPr marL="0" indent="0">
              <a:buFont typeface="Arial" panose="020B0604020202020204" pitchFamily="34" charset="0"/>
              <a:buNone/>
            </a:pPr>
            <a:r>
              <a:rPr lang="en-US" dirty="0">
                <a:solidFill>
                  <a:srgbClr val="FF0000"/>
                </a:solidFill>
              </a:rPr>
              <a:t>-vestibular </a:t>
            </a:r>
            <a:r>
              <a:rPr lang="en-US" dirty="0" err="1">
                <a:solidFill>
                  <a:srgbClr val="FF0000"/>
                </a:solidFill>
              </a:rPr>
              <a:t>schawanoma</a:t>
            </a:r>
            <a:endParaRPr lang="en-US" dirty="0">
              <a:solidFill>
                <a:srgbClr val="FF0000"/>
              </a:solidFill>
            </a:endParaRPr>
          </a:p>
          <a:p>
            <a:pPr marL="0" indent="0">
              <a:buFont typeface="Arial" panose="020B0604020202020204" pitchFamily="34" charset="0"/>
              <a:buNone/>
            </a:pPr>
            <a:r>
              <a:rPr lang="en-US" dirty="0">
                <a:solidFill>
                  <a:srgbClr val="FF0000"/>
                </a:solidFill>
              </a:rPr>
              <a:t>-meningioma</a:t>
            </a:r>
          </a:p>
          <a:p>
            <a:pPr marL="0" indent="0">
              <a:buFont typeface="Arial" panose="020B0604020202020204" pitchFamily="34" charset="0"/>
              <a:buNone/>
            </a:pPr>
            <a:r>
              <a:rPr lang="en-US" dirty="0">
                <a:solidFill>
                  <a:srgbClr val="FF0000"/>
                </a:solidFill>
              </a:rPr>
              <a:t>-</a:t>
            </a:r>
            <a:r>
              <a:rPr lang="en-US" dirty="0" err="1">
                <a:solidFill>
                  <a:srgbClr val="FF0000"/>
                </a:solidFill>
              </a:rPr>
              <a:t>epidermoid</a:t>
            </a:r>
            <a:r>
              <a:rPr lang="en-US" dirty="0">
                <a:solidFill>
                  <a:srgbClr val="FF0000"/>
                </a:solidFill>
              </a:rPr>
              <a:t> cyst</a:t>
            </a:r>
          </a:p>
          <a:p>
            <a:pPr marL="0" indent="0">
              <a:buFont typeface="Arial" panose="020B0604020202020204" pitchFamily="34" charset="0"/>
              <a:buNone/>
            </a:pPr>
            <a:r>
              <a:rPr lang="en-US" dirty="0">
                <a:solidFill>
                  <a:srgbClr val="FF0000"/>
                </a:solidFill>
              </a:rPr>
              <a:t>-</a:t>
            </a:r>
            <a:r>
              <a:rPr lang="en-US" dirty="0" err="1">
                <a:solidFill>
                  <a:srgbClr val="FF0000"/>
                </a:solidFill>
              </a:rPr>
              <a:t>dermoid</a:t>
            </a:r>
            <a:r>
              <a:rPr lang="en-US" dirty="0">
                <a:solidFill>
                  <a:srgbClr val="FF0000"/>
                </a:solidFill>
              </a:rPr>
              <a:t> cyst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CD01673-55E2-253D-345D-44DBB9FE3498}"/>
              </a:ext>
            </a:extLst>
          </p:cNvPr>
          <p:cNvPicPr>
            <a:picLocks noGrp="1" noChangeAspect="1"/>
          </p:cNvPicPr>
          <p:nvPr>
            <p:ph idx="1"/>
          </p:nvPr>
        </p:nvPicPr>
        <p:blipFill>
          <a:blip r:embed="rId2"/>
          <a:stretch>
            <a:fillRect/>
          </a:stretch>
        </p:blipFill>
        <p:spPr>
          <a:xfrm>
            <a:off x="1383971" y="1339850"/>
            <a:ext cx="6376059" cy="4178300"/>
          </a:xfrm>
          <a:prstGeom prst="rect">
            <a:avLst/>
          </a:prstGeom>
        </p:spPr>
      </p:pic>
    </p:spTree>
    <p:extLst>
      <p:ext uri="{BB962C8B-B14F-4D97-AF65-F5344CB8AC3E}">
        <p14:creationId xmlns:p14="http://schemas.microsoft.com/office/powerpoint/2010/main" val="49912952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2</a:t>
            </a:r>
          </a:p>
        </p:txBody>
      </p:sp>
      <p:pic>
        <p:nvPicPr>
          <p:cNvPr id="4" name="صورة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45774"/>
            <a:ext cx="8229600" cy="4234815"/>
          </a:xfrm>
          <a:prstGeom prst="rect">
            <a:avLst/>
          </a:prstGeom>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3</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981200"/>
            <a:ext cx="2000250" cy="2286000"/>
          </a:xfrm>
        </p:spPr>
      </p:pic>
      <p:sp>
        <p:nvSpPr>
          <p:cNvPr id="5" name="TextBox 4"/>
          <p:cNvSpPr txBox="1"/>
          <p:nvPr/>
        </p:nvSpPr>
        <p:spPr>
          <a:xfrm>
            <a:off x="3733800" y="1981200"/>
            <a:ext cx="4800600" cy="1754326"/>
          </a:xfrm>
          <a:prstGeom prst="rect">
            <a:avLst/>
          </a:prstGeom>
          <a:noFill/>
        </p:spPr>
        <p:txBody>
          <a:bodyPr wrap="square" rtlCol="0">
            <a:spAutoFit/>
          </a:bodyPr>
          <a:lstStyle/>
          <a:p>
            <a:pPr marL="285750" indent="-285750">
              <a:buFontTx/>
              <a:buChar char="-"/>
            </a:pPr>
            <a:r>
              <a:rPr lang="en-US" dirty="0"/>
              <a:t>Left frontal lobe (ring enhancement )</a:t>
            </a:r>
          </a:p>
          <a:p>
            <a:pPr marL="285750" indent="-285750">
              <a:buFontTx/>
              <a:buChar char="-"/>
            </a:pPr>
            <a:r>
              <a:rPr lang="en-US" dirty="0" err="1"/>
              <a:t>Ddx</a:t>
            </a:r>
            <a:r>
              <a:rPr lang="en-US" dirty="0"/>
              <a:t>:</a:t>
            </a:r>
          </a:p>
          <a:p>
            <a:r>
              <a:rPr lang="en-US" dirty="0"/>
              <a:t>GBM </a:t>
            </a:r>
          </a:p>
          <a:p>
            <a:r>
              <a:rPr lang="en-US" dirty="0"/>
              <a:t>Brain abscess </a:t>
            </a:r>
          </a:p>
          <a:p>
            <a:r>
              <a:rPr lang="en-US" dirty="0"/>
              <a:t>Mets </a:t>
            </a:r>
          </a:p>
          <a:p>
            <a:pPr marL="285750" indent="-285750">
              <a:buFontTx/>
              <a:buChar char="-"/>
            </a:pPr>
            <a:endParaRPr lang="en-US" dirty="0"/>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4</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357165"/>
            <a:ext cx="8229600" cy="3012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8200" y="4495800"/>
            <a:ext cx="4114800" cy="369332"/>
          </a:xfrm>
          <a:prstGeom prst="rect">
            <a:avLst/>
          </a:prstGeom>
          <a:noFill/>
        </p:spPr>
        <p:txBody>
          <a:bodyPr wrap="square" rtlCol="0">
            <a:spAutoFit/>
          </a:bodyPr>
          <a:lstStyle/>
          <a:p>
            <a:r>
              <a:rPr lang="en-US" dirty="0"/>
              <a:t>Shunt only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0" indent="0">
              <a:buNone/>
            </a:pPr>
            <a:r>
              <a:rPr lang="en-US" dirty="0"/>
              <a:t>Mention 2 devices for ICP monitoring </a:t>
            </a:r>
          </a:p>
          <a:p>
            <a:pPr marL="0" indent="0">
              <a:buNone/>
            </a:pPr>
            <a:r>
              <a:rPr lang="en-US" dirty="0"/>
              <a:t>2 complication</a:t>
            </a:r>
          </a:p>
          <a:p>
            <a:endParaRPr lang="en-US" dirty="0"/>
          </a:p>
          <a:p>
            <a:endParaRPr lang="en-US" dirty="0"/>
          </a:p>
          <a:p>
            <a:r>
              <a:rPr lang="ar-JO" dirty="0"/>
              <a:t>اه في سؤال عصورة ال </a:t>
            </a:r>
            <a:r>
              <a:rPr lang="en-US" dirty="0"/>
              <a:t>hydrocephalus </a:t>
            </a:r>
          </a:p>
          <a:p>
            <a:r>
              <a:rPr lang="en-US" dirty="0"/>
              <a:t>Give 2 signs on brain </a:t>
            </a:r>
            <a:r>
              <a:rPr lang="en-US" dirty="0" err="1"/>
              <a:t>ct</a:t>
            </a:r>
            <a:r>
              <a:rPr lang="en-US" dirty="0"/>
              <a:t> in acute hydrocephalus </a:t>
            </a:r>
          </a:p>
          <a:p>
            <a:r>
              <a:rPr lang="en-US" dirty="0"/>
              <a:t>1. Dilatation of ventricular systems </a:t>
            </a:r>
          </a:p>
          <a:p>
            <a:r>
              <a:rPr lang="en-US" dirty="0"/>
              <a:t>2. Trans ependymal edema </a:t>
            </a:r>
          </a:p>
          <a:p>
            <a:endParaRPr lang="ar-JO" dirty="0"/>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lstStyle/>
          <a:p>
            <a:pPr marL="0" indent="0" algn="l">
              <a:buNone/>
            </a:pPr>
            <a:endParaRPr lang="en-US" dirty="0"/>
          </a:p>
          <a:p>
            <a:pPr marL="0" indent="0" algn="l">
              <a:buNone/>
            </a:pPr>
            <a:r>
              <a:rPr lang="en-US" dirty="0"/>
              <a:t>ICP wave </a:t>
            </a:r>
          </a:p>
          <a:p>
            <a:pPr marL="0" indent="0" algn="l">
              <a:buNone/>
            </a:pPr>
            <a:r>
              <a:rPr lang="en-US" dirty="0"/>
              <a:t>Type : B wave</a:t>
            </a:r>
          </a:p>
          <a:p>
            <a:pPr marL="0" indent="0" algn="l">
              <a:buNone/>
            </a:pPr>
            <a:r>
              <a:rPr lang="en-US" dirty="0"/>
              <a:t>Characteristics : Sharp, </a:t>
            </a:r>
            <a:r>
              <a:rPr lang="en-US" dirty="0" err="1"/>
              <a:t>rhytmic</a:t>
            </a:r>
            <a:r>
              <a:rPr lang="en-US" dirty="0"/>
              <a:t> increase ICP of (20-50) for 30s to 2 minutes</a:t>
            </a:r>
          </a:p>
          <a:p>
            <a:pPr marL="0" indent="0" algn="l">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05" y="3429000"/>
            <a:ext cx="8280251" cy="3318264"/>
          </a:xfrm>
          <a:prstGeom prst="rect">
            <a:avLst/>
          </a:prstGeom>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905000"/>
            <a:ext cx="1914525" cy="2390775"/>
          </a:xfrm>
        </p:spPr>
      </p:pic>
      <p:sp>
        <p:nvSpPr>
          <p:cNvPr id="5" name="TextBox 4"/>
          <p:cNvSpPr txBox="1"/>
          <p:nvPr/>
        </p:nvSpPr>
        <p:spPr>
          <a:xfrm>
            <a:off x="1219200" y="4724400"/>
            <a:ext cx="6705600" cy="646331"/>
          </a:xfrm>
          <a:prstGeom prst="rect">
            <a:avLst/>
          </a:prstGeom>
          <a:noFill/>
        </p:spPr>
        <p:txBody>
          <a:bodyPr wrap="square" rtlCol="0">
            <a:spAutoFit/>
          </a:bodyPr>
          <a:lstStyle/>
          <a:p>
            <a:r>
              <a:rPr lang="en-US" dirty="0"/>
              <a:t>Left </a:t>
            </a:r>
            <a:r>
              <a:rPr lang="en-US" dirty="0" err="1"/>
              <a:t>frontoparietooccipital</a:t>
            </a:r>
            <a:r>
              <a:rPr lang="en-US" dirty="0"/>
              <a:t> acute subdural </a:t>
            </a:r>
            <a:r>
              <a:rPr lang="en-US" dirty="0" err="1"/>
              <a:t>hmatoma</a:t>
            </a:r>
            <a:r>
              <a:rPr lang="en-US" dirty="0"/>
              <a:t> </a:t>
            </a:r>
          </a:p>
          <a:p>
            <a:r>
              <a:rPr lang="en-US" dirty="0" err="1"/>
              <a:t>Tt</a:t>
            </a:r>
            <a:r>
              <a:rPr lang="en-US" dirty="0"/>
              <a:t>: craniotomy and evacuation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l">
              <a:buNone/>
            </a:pPr>
            <a:r>
              <a:rPr lang="en-US" dirty="0"/>
              <a:t>A case of brown </a:t>
            </a:r>
            <a:r>
              <a:rPr lang="en-US" dirty="0" err="1"/>
              <a:t>sequard</a:t>
            </a:r>
            <a:r>
              <a:rPr lang="en-US" dirty="0"/>
              <a:t> syndrome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عنصر نائب للمحتوى 2"/>
          <p:cNvSpPr>
            <a:spLocks noGrp="1"/>
          </p:cNvSpPr>
          <p:nvPr>
            <p:ph idx="1"/>
          </p:nvPr>
        </p:nvSpPr>
        <p:spPr>
          <a:xfrm>
            <a:off x="381000" y="609600"/>
            <a:ext cx="8305800" cy="5516563"/>
          </a:xfrm>
        </p:spPr>
        <p:txBody>
          <a:bodyPr>
            <a:normAutofit lnSpcReduction="10000"/>
          </a:bodyPr>
          <a:lstStyle/>
          <a:p>
            <a:pPr marL="0" indent="0" algn="l">
              <a:buNone/>
            </a:pPr>
            <a:endParaRPr lang="ar-JO" sz="2000" b="1" dirty="0"/>
          </a:p>
          <a:p>
            <a:pPr marL="0" indent="0" algn="l">
              <a:buNone/>
            </a:pPr>
            <a:r>
              <a:rPr lang="en-US" sz="2000" b="1" dirty="0" err="1"/>
              <a:t>Trigoncephaly</a:t>
            </a:r>
            <a:r>
              <a:rPr lang="en-US" sz="2000" b="1" dirty="0"/>
              <a:t> </a:t>
            </a:r>
          </a:p>
          <a:p>
            <a:pPr marL="0" indent="0" algn="l">
              <a:buNone/>
            </a:pPr>
            <a:r>
              <a:rPr lang="en-US" sz="2000" b="1" dirty="0"/>
              <a:t>Metopic suture</a:t>
            </a:r>
          </a:p>
          <a:p>
            <a:pPr marL="0" indent="0" algn="l">
              <a:buNone/>
            </a:pPr>
            <a:r>
              <a:rPr lang="en-US" sz="2000" b="1" dirty="0"/>
              <a:t> </a:t>
            </a:r>
          </a:p>
          <a:p>
            <a:pPr marL="0" indent="0" algn="l">
              <a:buNone/>
            </a:pPr>
            <a:r>
              <a:rPr lang="en-US" sz="2000" b="1" dirty="0" err="1"/>
              <a:t>Lunberg</a:t>
            </a:r>
            <a:r>
              <a:rPr lang="en-US" sz="2000" b="1" dirty="0"/>
              <a:t> B wave </a:t>
            </a:r>
          </a:p>
          <a:p>
            <a:pPr marL="0" indent="0" algn="l">
              <a:buNone/>
            </a:pPr>
            <a:r>
              <a:rPr lang="en-US" sz="2000" b="1" dirty="0" err="1"/>
              <a:t>Discription</a:t>
            </a:r>
            <a:r>
              <a:rPr lang="en-US" sz="2000" b="1" dirty="0"/>
              <a:t> </a:t>
            </a:r>
          </a:p>
          <a:p>
            <a:pPr marL="0" indent="0" algn="l">
              <a:buNone/>
            </a:pPr>
            <a:endParaRPr lang="en-US" sz="2000" b="1" dirty="0"/>
          </a:p>
          <a:p>
            <a:pPr marL="0" indent="0" algn="l">
              <a:buNone/>
            </a:pPr>
            <a:r>
              <a:rPr lang="en-US" sz="2000" b="1" dirty="0"/>
              <a:t>Right </a:t>
            </a:r>
            <a:r>
              <a:rPr lang="en-US" sz="2000" b="1" dirty="0" err="1"/>
              <a:t>frontoparito</a:t>
            </a:r>
            <a:r>
              <a:rPr lang="en-US" sz="2000" b="1" dirty="0"/>
              <a:t>-occipital acute subdural hematoma Treatment </a:t>
            </a:r>
          </a:p>
          <a:p>
            <a:pPr marL="0" indent="0" algn="l">
              <a:buNone/>
            </a:pPr>
            <a:r>
              <a:rPr lang="en-US" sz="2000" b="1" dirty="0"/>
              <a:t>Craniotomy </a:t>
            </a:r>
          </a:p>
          <a:p>
            <a:pPr marL="0" indent="0" algn="l">
              <a:buNone/>
            </a:pPr>
            <a:endParaRPr lang="en-US" sz="2000" b="1" dirty="0"/>
          </a:p>
          <a:p>
            <a:pPr marL="0" indent="0" algn="l">
              <a:buNone/>
            </a:pPr>
            <a:r>
              <a:rPr lang="en-US" sz="2000" b="1" dirty="0"/>
              <a:t>Permanent tube+ eye open to pain+ </a:t>
            </a:r>
            <a:r>
              <a:rPr lang="en-US" sz="2000" b="1" dirty="0" err="1"/>
              <a:t>decerebrate</a:t>
            </a:r>
            <a:r>
              <a:rPr lang="en-US" sz="2000" b="1" dirty="0"/>
              <a:t> + no verbal response </a:t>
            </a:r>
          </a:p>
          <a:p>
            <a:pPr marL="0" indent="0" algn="l">
              <a:buNone/>
            </a:pPr>
            <a:r>
              <a:rPr lang="en-US" sz="2000" b="1" dirty="0"/>
              <a:t>GCS: 5/15+T </a:t>
            </a:r>
          </a:p>
          <a:p>
            <a:pPr marL="0" indent="0" algn="l">
              <a:buNone/>
            </a:pPr>
            <a:endParaRPr lang="en-US" sz="2000" b="1" dirty="0"/>
          </a:p>
          <a:p>
            <a:pPr marL="0" indent="0" algn="l">
              <a:buNone/>
            </a:pPr>
            <a:r>
              <a:rPr lang="en-US" sz="2000" b="1" dirty="0"/>
              <a:t>Sever head injury </a:t>
            </a:r>
          </a:p>
          <a:p>
            <a:pPr marL="0" indent="0" algn="l">
              <a:buNone/>
            </a:pPr>
            <a:r>
              <a:rPr lang="en-US" sz="2000" b="1" dirty="0"/>
              <a:t>True or false : next step to do </a:t>
            </a:r>
            <a:r>
              <a:rPr lang="en-US" sz="2000" b="1" dirty="0" err="1"/>
              <a:t>ct</a:t>
            </a:r>
            <a:r>
              <a:rPr lang="en-US" sz="2000" b="1" dirty="0"/>
              <a:t>? False</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tile tx="1016000" ty="-673100" sx="100000" sy="100000" flip="none" algn="tr"/>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130425"/>
            <a:ext cx="7772400" cy="1470025"/>
          </a:xfrm>
        </p:spPr>
        <p:txBody>
          <a:bodyPr>
            <a:normAutofit/>
          </a:bodyPr>
          <a:lstStyle/>
          <a:p>
            <a:r>
              <a:rPr lang="en-US" b="1" u="sng" dirty="0">
                <a:effectLst>
                  <a:outerShdw blurRad="38100" dist="38100" dir="2700000" algn="tl">
                    <a:srgbClr val="C0C0C0"/>
                  </a:outerShdw>
                </a:effectLst>
              </a:rPr>
              <a:t>Neurosurgery Exam</a:t>
            </a:r>
            <a:br>
              <a:rPr lang="ar-JO" b="1" u="sng" dirty="0">
                <a:effectLst>
                  <a:outerShdw blurRad="38100" dist="38100" dir="2700000" algn="tl">
                    <a:srgbClr val="C0C0C0"/>
                  </a:outerShdw>
                </a:effectLst>
              </a:rPr>
            </a:br>
            <a:endParaRPr lang="en-US" b="1" u="sng" dirty="0">
              <a:effectLst>
                <a:outerShdw blurRad="38100" dist="38100" dir="2700000" algn="tl">
                  <a:srgbClr val="C0C0C0"/>
                </a:outerShdw>
              </a:effectLst>
            </a:endParaRPr>
          </a:p>
        </p:txBody>
      </p:sp>
      <p:sp>
        <p:nvSpPr>
          <p:cNvPr id="5123" name="Rectangle 3"/>
          <p:cNvSpPr>
            <a:spLocks noGrp="1" noChangeArrowheads="1"/>
          </p:cNvSpPr>
          <p:nvPr>
            <p:ph type="subTitle" idx="1"/>
          </p:nvPr>
        </p:nvSpPr>
        <p:spPr/>
        <p:txBody>
          <a:bodyPr>
            <a:normAutofit fontScale="32500" lnSpcReduction="20000"/>
          </a:bodyPr>
          <a:lstStyle/>
          <a:p>
            <a:pPr>
              <a:lnSpc>
                <a:spcPct val="80000"/>
              </a:lnSpc>
            </a:pPr>
            <a:r>
              <a:rPr lang="en-US" sz="2800" dirty="0">
                <a:solidFill>
                  <a:srgbClr val="FF0000"/>
                </a:solidFill>
              </a:rPr>
              <a:t>GROUP 5 – C</a:t>
            </a:r>
          </a:p>
          <a:p>
            <a:pPr>
              <a:lnSpc>
                <a:spcPct val="80000"/>
              </a:lnSpc>
            </a:pPr>
            <a:r>
              <a:rPr lang="en-US" sz="8000" dirty="0">
                <a:solidFill>
                  <a:srgbClr val="FF0000"/>
                </a:solidFill>
              </a:rPr>
              <a:t>30-10-2019</a:t>
            </a:r>
          </a:p>
          <a:p>
            <a:pPr>
              <a:lnSpc>
                <a:spcPct val="80000"/>
              </a:lnSpc>
            </a:pPr>
            <a:r>
              <a:rPr lang="en-US" sz="8000" b="1" dirty="0">
                <a:solidFill>
                  <a:schemeClr val="tx1"/>
                </a:solidFill>
              </a:rPr>
              <a:t>Done by :</a:t>
            </a:r>
            <a:endParaRPr lang="ar-JO" sz="8000" dirty="0">
              <a:solidFill>
                <a:srgbClr val="FF0000"/>
              </a:solidFill>
            </a:endParaRPr>
          </a:p>
          <a:p>
            <a:pPr>
              <a:lnSpc>
                <a:spcPct val="80000"/>
              </a:lnSpc>
            </a:pPr>
            <a:r>
              <a:rPr lang="ar-JO" sz="8600" dirty="0">
                <a:solidFill>
                  <a:schemeClr val="tx1"/>
                </a:solidFill>
              </a:rPr>
              <a:t>عبدالرحمن وردات</a:t>
            </a:r>
          </a:p>
          <a:p>
            <a:pPr>
              <a:lnSpc>
                <a:spcPct val="80000"/>
              </a:lnSpc>
            </a:pPr>
            <a:br>
              <a:rPr lang="ar-JO" sz="8600" dirty="0">
                <a:solidFill>
                  <a:schemeClr val="tx1"/>
                </a:solidFill>
              </a:rPr>
            </a:br>
            <a:r>
              <a:rPr lang="ar-JO" sz="8600" dirty="0">
                <a:solidFill>
                  <a:schemeClr val="tx1"/>
                </a:solidFill>
              </a:rPr>
              <a:t>مهند الخزاعلة</a:t>
            </a:r>
          </a:p>
          <a:p>
            <a:pPr>
              <a:lnSpc>
                <a:spcPct val="80000"/>
              </a:lnSpc>
            </a:pPr>
            <a:endParaRPr lang="en-US" sz="2800" dirty="0"/>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5" y="1124744"/>
            <a:ext cx="8352928" cy="1477328"/>
          </a:xfrm>
          <a:prstGeom prst="rect">
            <a:avLst/>
          </a:prstGeom>
          <a:noFill/>
        </p:spPr>
        <p:txBody>
          <a:bodyPr wrap="square" rtlCol="0">
            <a:spAutoFit/>
          </a:bodyPr>
          <a:lstStyle/>
          <a:p>
            <a:pPr algn="l" rtl="0"/>
            <a:r>
              <a:rPr lang="en-US" dirty="0"/>
              <a:t>Hx of 30 years old male patient came after falling down:</a:t>
            </a:r>
          </a:p>
          <a:p>
            <a:pPr algn="l" rtl="0"/>
            <a:r>
              <a:rPr lang="en-US" dirty="0"/>
              <a:t>His eyes do not respond to verbal or pain </a:t>
            </a:r>
            <a:r>
              <a:rPr lang="en-US" dirty="0" err="1"/>
              <a:t>stmulations</a:t>
            </a:r>
            <a:r>
              <a:rPr lang="en-US" dirty="0"/>
              <a:t> , produces sounds, extension of arms in response to pain and there is NO movement or sensation in lower limbs ,, on Examination , doctor noticed bruises in his lower back , absent </a:t>
            </a:r>
            <a:r>
              <a:rPr lang="en-US" dirty="0" err="1"/>
              <a:t>cremastric</a:t>
            </a:r>
            <a:r>
              <a:rPr lang="en-US" dirty="0"/>
              <a:t> reflex , anal examination reveals weak anal tone </a:t>
            </a:r>
          </a:p>
        </p:txBody>
      </p:sp>
      <p:sp>
        <p:nvSpPr>
          <p:cNvPr id="3" name="TextBox 2"/>
          <p:cNvSpPr txBox="1"/>
          <p:nvPr/>
        </p:nvSpPr>
        <p:spPr>
          <a:xfrm>
            <a:off x="3053795" y="332656"/>
            <a:ext cx="3036409" cy="584775"/>
          </a:xfrm>
          <a:prstGeom prst="rect">
            <a:avLst/>
          </a:prstGeom>
          <a:noFill/>
        </p:spPr>
        <p:txBody>
          <a:bodyPr wrap="none" rtlCol="0">
            <a:spAutoFit/>
          </a:bodyPr>
          <a:lstStyle/>
          <a:p>
            <a:r>
              <a:rPr lang="en-US" sz="3200" b="1" dirty="0"/>
              <a:t>Case Scenario #1</a:t>
            </a:r>
          </a:p>
        </p:txBody>
      </p:sp>
      <p:sp>
        <p:nvSpPr>
          <p:cNvPr id="4" name="TextBox 3"/>
          <p:cNvSpPr txBox="1"/>
          <p:nvPr/>
        </p:nvSpPr>
        <p:spPr>
          <a:xfrm>
            <a:off x="395471" y="3059668"/>
            <a:ext cx="5142690" cy="1107996"/>
          </a:xfrm>
          <a:prstGeom prst="rect">
            <a:avLst/>
          </a:prstGeom>
          <a:noFill/>
        </p:spPr>
        <p:txBody>
          <a:bodyPr wrap="none" rtlCol="0">
            <a:spAutoFit/>
          </a:bodyPr>
          <a:lstStyle/>
          <a:p>
            <a:pPr marL="342900" indent="-342900" algn="l" rtl="0">
              <a:buAutoNum type="arabicParenR"/>
            </a:pPr>
            <a:r>
              <a:rPr lang="en-US" sz="2400" dirty="0"/>
              <a:t>Calculate GCS (Glasgow Coma Scale)</a:t>
            </a:r>
          </a:p>
          <a:p>
            <a:pPr algn="l" rtl="0"/>
            <a:r>
              <a:rPr lang="en-US" dirty="0">
                <a:solidFill>
                  <a:srgbClr val="FF0000"/>
                </a:solidFill>
              </a:rPr>
              <a:t>                 </a:t>
            </a:r>
            <a:r>
              <a:rPr lang="en-US" sz="2400" dirty="0">
                <a:solidFill>
                  <a:srgbClr val="FF0000"/>
                </a:solidFill>
              </a:rPr>
              <a:t>5/15</a:t>
            </a:r>
            <a:endParaRPr lang="en-US" dirty="0">
              <a:solidFill>
                <a:srgbClr val="FF0000"/>
              </a:solidFill>
            </a:endParaRPr>
          </a:p>
          <a:p>
            <a:endParaRPr lang="en-US" dirty="0"/>
          </a:p>
        </p:txBody>
      </p:sp>
      <p:sp>
        <p:nvSpPr>
          <p:cNvPr id="5" name="TextBox 4"/>
          <p:cNvSpPr txBox="1"/>
          <p:nvPr/>
        </p:nvSpPr>
        <p:spPr>
          <a:xfrm>
            <a:off x="395471" y="4106108"/>
            <a:ext cx="5381538" cy="1107996"/>
          </a:xfrm>
          <a:prstGeom prst="rect">
            <a:avLst/>
          </a:prstGeom>
          <a:noFill/>
        </p:spPr>
        <p:txBody>
          <a:bodyPr wrap="none" rtlCol="0">
            <a:spAutoFit/>
          </a:bodyPr>
          <a:lstStyle/>
          <a:p>
            <a:pPr algn="l" rtl="0"/>
            <a:r>
              <a:rPr lang="en-US" sz="2400" dirty="0"/>
              <a:t>2) What is the severity according to GCS?</a:t>
            </a:r>
          </a:p>
          <a:p>
            <a:pPr algn="l" rtl="0"/>
            <a:r>
              <a:rPr lang="en-US" dirty="0">
                <a:solidFill>
                  <a:srgbClr val="FF0000"/>
                </a:solidFill>
              </a:rPr>
              <a:t>                 </a:t>
            </a:r>
            <a:r>
              <a:rPr lang="en-US" sz="2400" dirty="0">
                <a:solidFill>
                  <a:srgbClr val="FF0000"/>
                </a:solidFill>
              </a:rPr>
              <a:t>Severe</a:t>
            </a:r>
            <a:endParaRPr lang="en-US" dirty="0">
              <a:solidFill>
                <a:srgbClr val="FF0000"/>
              </a:solidFill>
            </a:endParaRPr>
          </a:p>
          <a:p>
            <a:endParaRPr lang="en-US" dirty="0"/>
          </a:p>
        </p:txBody>
      </p:sp>
      <p:sp>
        <p:nvSpPr>
          <p:cNvPr id="6" name="TextBox 5"/>
          <p:cNvSpPr txBox="1"/>
          <p:nvPr/>
        </p:nvSpPr>
        <p:spPr>
          <a:xfrm>
            <a:off x="395471" y="5214104"/>
            <a:ext cx="6643293" cy="1107996"/>
          </a:xfrm>
          <a:prstGeom prst="rect">
            <a:avLst/>
          </a:prstGeom>
          <a:noFill/>
        </p:spPr>
        <p:txBody>
          <a:bodyPr wrap="none" rtlCol="0">
            <a:spAutoFit/>
          </a:bodyPr>
          <a:lstStyle/>
          <a:p>
            <a:pPr algn="l" rtl="0"/>
            <a:r>
              <a:rPr lang="en-US" sz="2400" dirty="0"/>
              <a:t>3) What is your next step in management :     (MCQ)</a:t>
            </a:r>
          </a:p>
          <a:p>
            <a:pPr algn="l" rtl="0"/>
            <a:r>
              <a:rPr lang="en-US" sz="2400" dirty="0">
                <a:solidFill>
                  <a:srgbClr val="FF0000"/>
                </a:solidFill>
              </a:rPr>
              <a:t>    </a:t>
            </a:r>
            <a:r>
              <a:rPr lang="en-US" sz="2400" dirty="0"/>
              <a:t>a) intubation             b) urgent head CT</a:t>
            </a:r>
            <a:endParaRPr lang="en-US" dirty="0"/>
          </a:p>
          <a:p>
            <a:endParaRPr lang="en-US" dirty="0"/>
          </a:p>
        </p:txBody>
      </p:sp>
      <p:sp>
        <p:nvSpPr>
          <p:cNvPr id="7" name="Oval 6"/>
          <p:cNvSpPr/>
          <p:nvPr/>
        </p:nvSpPr>
        <p:spPr>
          <a:xfrm>
            <a:off x="683568" y="5671700"/>
            <a:ext cx="1800200" cy="349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4FC8BD1-E7BE-672A-3EC1-A7C761496303}"/>
              </a:ext>
            </a:extLst>
          </p:cNvPr>
          <p:cNvPicPr>
            <a:picLocks noGrp="1" noChangeAspect="1"/>
          </p:cNvPicPr>
          <p:nvPr>
            <p:ph idx="1"/>
          </p:nvPr>
        </p:nvPicPr>
        <p:blipFill>
          <a:blip r:embed="rId2"/>
          <a:stretch>
            <a:fillRect/>
          </a:stretch>
        </p:blipFill>
        <p:spPr>
          <a:xfrm>
            <a:off x="4793069" y="1158949"/>
            <a:ext cx="4216127" cy="3263504"/>
          </a:xfrm>
        </p:spPr>
      </p:pic>
      <p:sp>
        <p:nvSpPr>
          <p:cNvPr id="5" name="TextBox 4">
            <a:extLst>
              <a:ext uri="{FF2B5EF4-FFF2-40B4-BE49-F238E27FC236}">
                <a16:creationId xmlns:a16="http://schemas.microsoft.com/office/drawing/2014/main" id="{BDD0A44A-4F69-0CE8-726E-FE3868032D82}"/>
              </a:ext>
            </a:extLst>
          </p:cNvPr>
          <p:cNvSpPr txBox="1"/>
          <p:nvPr/>
        </p:nvSpPr>
        <p:spPr>
          <a:xfrm>
            <a:off x="90920" y="1246909"/>
            <a:ext cx="4507057" cy="417806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cs typeface="Calibri"/>
              </a:rPr>
              <a:t>What is the diagnosis</a:t>
            </a:r>
          </a:p>
          <a:p>
            <a:r>
              <a:rPr lang="en-US" sz="2400" dirty="0">
                <a:solidFill>
                  <a:srgbClr val="FF0000"/>
                </a:solidFill>
                <a:cs typeface="Calibri"/>
              </a:rPr>
              <a:t>Chronic subdural hemorrhage</a:t>
            </a:r>
          </a:p>
          <a:p>
            <a:endParaRPr lang="en-US" sz="2400" dirty="0">
              <a:cs typeface="Calibri"/>
            </a:endParaRPr>
          </a:p>
          <a:p>
            <a:r>
              <a:rPr lang="en-US" sz="2400" dirty="0">
                <a:cs typeface="Calibri"/>
              </a:rPr>
              <a:t>Where is it located </a:t>
            </a:r>
          </a:p>
          <a:p>
            <a:endParaRPr lang="en-US" sz="2400" dirty="0">
              <a:cs typeface="Calibri"/>
            </a:endParaRPr>
          </a:p>
          <a:p>
            <a:r>
              <a:rPr lang="en-US" sz="2400" dirty="0">
                <a:solidFill>
                  <a:srgbClr val="FF0000"/>
                </a:solidFill>
                <a:cs typeface="Calibri"/>
              </a:rPr>
              <a:t>Left side (he asked specifically for left or right)</a:t>
            </a:r>
          </a:p>
          <a:p>
            <a:endParaRPr lang="en-US" sz="2400" dirty="0">
              <a:cs typeface="Calibri"/>
            </a:endParaRPr>
          </a:p>
          <a:p>
            <a:r>
              <a:rPr lang="en-US" sz="2400" dirty="0">
                <a:cs typeface="Calibri"/>
              </a:rPr>
              <a:t>What is the treatment </a:t>
            </a:r>
          </a:p>
          <a:p>
            <a:r>
              <a:rPr lang="en-US" sz="2400" dirty="0">
                <a:solidFill>
                  <a:srgbClr val="FF0000"/>
                </a:solidFill>
                <a:cs typeface="Calibri"/>
              </a:rPr>
              <a:t>Craniotomy, burr holes</a:t>
            </a:r>
          </a:p>
          <a:p>
            <a:endParaRPr lang="en-US" sz="1350" dirty="0">
              <a:cs typeface="Calibri"/>
            </a:endParaRPr>
          </a:p>
          <a:p>
            <a:endParaRPr lang="en-US" sz="1350" dirty="0">
              <a:cs typeface="Calibri"/>
            </a:endParaRPr>
          </a:p>
        </p:txBody>
      </p:sp>
    </p:spTree>
    <p:extLst>
      <p:ext uri="{BB962C8B-B14F-4D97-AF65-F5344CB8AC3E}">
        <p14:creationId xmlns:p14="http://schemas.microsoft.com/office/powerpoint/2010/main" val="274413094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9481"/>
            <a:ext cx="6673468" cy="1354217"/>
          </a:xfrm>
          <a:prstGeom prst="rect">
            <a:avLst/>
          </a:prstGeom>
          <a:noFill/>
        </p:spPr>
        <p:txBody>
          <a:bodyPr wrap="square" rtlCol="0">
            <a:spAutoFit/>
          </a:bodyPr>
          <a:lstStyle/>
          <a:p>
            <a:pPr algn="l" rtl="0"/>
            <a:r>
              <a:rPr lang="en-US" sz="2400" dirty="0"/>
              <a:t>4) What is diagnosis and location ?</a:t>
            </a:r>
          </a:p>
          <a:p>
            <a:pPr algn="l" rtl="0"/>
            <a:r>
              <a:rPr lang="en-US" sz="2000" dirty="0">
                <a:solidFill>
                  <a:srgbClr val="FF0000"/>
                </a:solidFill>
              </a:rPr>
              <a:t>                 </a:t>
            </a:r>
            <a:r>
              <a:rPr lang="en-US" sz="2000" b="1" u="sng" dirty="0">
                <a:solidFill>
                  <a:srgbClr val="FF0000"/>
                </a:solidFill>
              </a:rPr>
              <a:t>Right</a:t>
            </a:r>
            <a:r>
              <a:rPr lang="en-US" sz="2000" b="1" dirty="0">
                <a:solidFill>
                  <a:srgbClr val="FF0000"/>
                </a:solidFill>
              </a:rPr>
              <a:t> </a:t>
            </a:r>
            <a:r>
              <a:rPr lang="en-US" sz="2000" b="1" u="sng" dirty="0" err="1">
                <a:solidFill>
                  <a:srgbClr val="002060"/>
                </a:solidFill>
              </a:rPr>
              <a:t>Fronto</a:t>
            </a:r>
            <a:r>
              <a:rPr lang="en-US" sz="2000" b="1" u="sng" dirty="0">
                <a:solidFill>
                  <a:srgbClr val="002060"/>
                </a:solidFill>
              </a:rPr>
              <a:t>-</a:t>
            </a:r>
            <a:r>
              <a:rPr lang="en-US" sz="2000" b="1" u="sng" dirty="0" err="1">
                <a:solidFill>
                  <a:srgbClr val="002060"/>
                </a:solidFill>
              </a:rPr>
              <a:t>Parietao</a:t>
            </a:r>
            <a:r>
              <a:rPr lang="en-US" sz="2000" b="1" u="sng" dirty="0">
                <a:solidFill>
                  <a:srgbClr val="002060"/>
                </a:solidFill>
              </a:rPr>
              <a:t>-occipital</a:t>
            </a:r>
            <a:r>
              <a:rPr lang="en-US" sz="2000" b="1" dirty="0">
                <a:solidFill>
                  <a:srgbClr val="FF0000"/>
                </a:solidFill>
              </a:rPr>
              <a:t> </a:t>
            </a:r>
            <a:r>
              <a:rPr lang="en-US" sz="2000" b="1" u="sng" dirty="0">
                <a:solidFill>
                  <a:schemeClr val="accent6"/>
                </a:solidFill>
              </a:rPr>
              <a:t>Chronic</a:t>
            </a:r>
            <a:r>
              <a:rPr lang="en-US" sz="2000" b="1" dirty="0">
                <a:solidFill>
                  <a:srgbClr val="FF0000"/>
                </a:solidFill>
              </a:rPr>
              <a:t> </a:t>
            </a:r>
            <a:r>
              <a:rPr lang="en-US" sz="2000" b="1" u="sng" dirty="0">
                <a:solidFill>
                  <a:srgbClr val="7030A0"/>
                </a:solidFill>
              </a:rPr>
              <a:t>Subdural Hematoma</a:t>
            </a:r>
            <a:r>
              <a:rPr lang="en-US" sz="2000" b="1" dirty="0">
                <a:solidFill>
                  <a:srgbClr val="7030A0"/>
                </a:solidFill>
              </a:rPr>
              <a:t>                </a:t>
            </a:r>
            <a:r>
              <a:rPr lang="ar-JO" sz="2000" b="1" dirty="0">
                <a:solidFill>
                  <a:srgbClr val="7030A0"/>
                </a:solidFill>
              </a:rPr>
              <a:t>كل نقطة مهمة</a:t>
            </a:r>
            <a:endParaRPr lang="en-US" sz="2000" b="1" dirty="0">
              <a:solidFill>
                <a:srgbClr val="7030A0"/>
              </a:solidFill>
            </a:endParaRPr>
          </a:p>
          <a:p>
            <a:endParaRPr lang="en-US" dirty="0"/>
          </a:p>
        </p:txBody>
      </p:sp>
      <p:pic>
        <p:nvPicPr>
          <p:cNvPr id="4" name="Picture 3" descr="A picture containing photo, sitting, white, sid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r="67325"/>
          <a:stretch>
            <a:fillRect/>
          </a:stretch>
        </p:blipFill>
        <p:spPr>
          <a:xfrm>
            <a:off x="6164996" y="1753289"/>
            <a:ext cx="2987824" cy="3351421"/>
          </a:xfrm>
          <a:prstGeom prst="rect">
            <a:avLst/>
          </a:prstGeom>
        </p:spPr>
      </p:pic>
      <p:sp>
        <p:nvSpPr>
          <p:cNvPr id="5" name="TextBox 4"/>
          <p:cNvSpPr txBox="1"/>
          <p:nvPr/>
        </p:nvSpPr>
        <p:spPr>
          <a:xfrm>
            <a:off x="17839" y="2996952"/>
            <a:ext cx="5381538" cy="1107996"/>
          </a:xfrm>
          <a:prstGeom prst="rect">
            <a:avLst/>
          </a:prstGeom>
          <a:noFill/>
        </p:spPr>
        <p:txBody>
          <a:bodyPr wrap="none" rtlCol="0">
            <a:spAutoFit/>
          </a:bodyPr>
          <a:lstStyle/>
          <a:p>
            <a:pPr algn="l" rtl="0"/>
            <a:r>
              <a:rPr lang="ar-JO" sz="2400" dirty="0"/>
              <a:t>5</a:t>
            </a:r>
            <a:r>
              <a:rPr lang="en-US" sz="2400" dirty="0"/>
              <a:t>) What is the timing?</a:t>
            </a:r>
          </a:p>
          <a:p>
            <a:pPr algn="l" rtl="0"/>
            <a:r>
              <a:rPr lang="en-US" dirty="0">
                <a:solidFill>
                  <a:srgbClr val="FF0000"/>
                </a:solidFill>
              </a:rPr>
              <a:t>                 </a:t>
            </a:r>
            <a:r>
              <a:rPr lang="en-US" sz="2400" dirty="0">
                <a:solidFill>
                  <a:srgbClr val="FF0000"/>
                </a:solidFill>
              </a:rPr>
              <a:t>&gt;14 days</a:t>
            </a:r>
            <a:endParaRPr lang="en-US" dirty="0">
              <a:solidFill>
                <a:srgbClr val="FF0000"/>
              </a:solidFill>
            </a:endParaRPr>
          </a:p>
          <a:p>
            <a:endParaRPr lang="en-US" dirty="0"/>
          </a:p>
        </p:txBody>
      </p:sp>
      <p:sp>
        <p:nvSpPr>
          <p:cNvPr id="7" name="TextBox 6"/>
          <p:cNvSpPr txBox="1"/>
          <p:nvPr/>
        </p:nvSpPr>
        <p:spPr>
          <a:xfrm>
            <a:off x="0" y="5798130"/>
            <a:ext cx="6643293" cy="1107996"/>
          </a:xfrm>
          <a:prstGeom prst="rect">
            <a:avLst/>
          </a:prstGeom>
          <a:noFill/>
        </p:spPr>
        <p:txBody>
          <a:bodyPr wrap="none" rtlCol="0">
            <a:spAutoFit/>
          </a:bodyPr>
          <a:lstStyle/>
          <a:p>
            <a:pPr algn="l" rtl="0"/>
            <a:r>
              <a:rPr lang="en-US" sz="2400" dirty="0"/>
              <a:t>6) What is your next step in management :     (MCQ)</a:t>
            </a:r>
          </a:p>
          <a:p>
            <a:pPr algn="l" rtl="0"/>
            <a:r>
              <a:rPr lang="en-US" sz="2400" dirty="0">
                <a:solidFill>
                  <a:srgbClr val="FF0000"/>
                </a:solidFill>
              </a:rPr>
              <a:t>    </a:t>
            </a:r>
            <a:r>
              <a:rPr lang="en-US" sz="2400" dirty="0"/>
              <a:t>a) Craniotomy             b) Burr holes</a:t>
            </a:r>
            <a:endParaRPr lang="en-US" dirty="0"/>
          </a:p>
          <a:p>
            <a:endParaRPr lang="en-US" dirty="0"/>
          </a:p>
        </p:txBody>
      </p:sp>
      <p:sp>
        <p:nvSpPr>
          <p:cNvPr id="8" name="Oval 7"/>
          <p:cNvSpPr/>
          <p:nvPr/>
        </p:nvSpPr>
        <p:spPr>
          <a:xfrm>
            <a:off x="2843808" y="6237312"/>
            <a:ext cx="187220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43293" y="1106958"/>
            <a:ext cx="2515515" cy="646331"/>
          </a:xfrm>
          <a:prstGeom prst="rect">
            <a:avLst/>
          </a:prstGeom>
          <a:noFill/>
        </p:spPr>
        <p:txBody>
          <a:bodyPr wrap="square" rtlCol="0">
            <a:spAutoFit/>
          </a:bodyPr>
          <a:lstStyle/>
          <a:p>
            <a:pPr rtl="0"/>
            <a:r>
              <a:rPr lang="ar-JO" dirty="0"/>
              <a:t>هاي الصورة والاسئلة الي عليها ما الهم علاقة بالسيناريو**</a:t>
            </a:r>
            <a:endParaRPr lang="en-US" sz="1400"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332656"/>
            <a:ext cx="7533857" cy="1107996"/>
          </a:xfrm>
          <a:prstGeom prst="rect">
            <a:avLst/>
          </a:prstGeom>
          <a:noFill/>
        </p:spPr>
        <p:txBody>
          <a:bodyPr wrap="none" rtlCol="0">
            <a:spAutoFit/>
          </a:bodyPr>
          <a:lstStyle/>
          <a:p>
            <a:pPr algn="l" rtl="0"/>
            <a:r>
              <a:rPr lang="en-US" sz="2400" dirty="0"/>
              <a:t>7) What is the type of spinal injury in this patient:     (MCQ)</a:t>
            </a:r>
          </a:p>
          <a:p>
            <a:pPr algn="l" rtl="0"/>
            <a:r>
              <a:rPr lang="en-US" sz="2400" dirty="0">
                <a:solidFill>
                  <a:srgbClr val="FF0000"/>
                </a:solidFill>
              </a:rPr>
              <a:t>    </a:t>
            </a:r>
            <a:r>
              <a:rPr lang="en-US" sz="2400" dirty="0"/>
              <a:t>a) complete             b) incomplete</a:t>
            </a:r>
            <a:endParaRPr lang="en-US" dirty="0"/>
          </a:p>
          <a:p>
            <a:endParaRPr lang="en-US" dirty="0"/>
          </a:p>
        </p:txBody>
      </p:sp>
      <p:sp>
        <p:nvSpPr>
          <p:cNvPr id="3" name="Oval 2"/>
          <p:cNvSpPr/>
          <p:nvPr/>
        </p:nvSpPr>
        <p:spPr>
          <a:xfrm>
            <a:off x="395536" y="764704"/>
            <a:ext cx="165618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street, photo, ma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926" y="1844824"/>
            <a:ext cx="2857500" cy="4905375"/>
          </a:xfrm>
          <a:prstGeom prst="rect">
            <a:avLst/>
          </a:prstGeom>
        </p:spPr>
      </p:pic>
      <p:sp>
        <p:nvSpPr>
          <p:cNvPr id="6" name="TextBox 5"/>
          <p:cNvSpPr txBox="1"/>
          <p:nvPr/>
        </p:nvSpPr>
        <p:spPr>
          <a:xfrm>
            <a:off x="-107326" y="1298083"/>
            <a:ext cx="9358652" cy="461665"/>
          </a:xfrm>
          <a:prstGeom prst="rect">
            <a:avLst/>
          </a:prstGeom>
          <a:noFill/>
        </p:spPr>
        <p:txBody>
          <a:bodyPr wrap="none" rtlCol="0">
            <a:spAutoFit/>
          </a:bodyPr>
          <a:lstStyle/>
          <a:p>
            <a:pPr algn="l" rtl="0"/>
            <a:r>
              <a:rPr lang="en-US" sz="2400" dirty="0"/>
              <a:t>-------------------------------------------------------------------------------------------------</a:t>
            </a:r>
            <a:endParaRPr lang="en-US" dirty="0"/>
          </a:p>
        </p:txBody>
      </p:sp>
      <p:sp>
        <p:nvSpPr>
          <p:cNvPr id="7" name="TextBox 6"/>
          <p:cNvSpPr txBox="1"/>
          <p:nvPr/>
        </p:nvSpPr>
        <p:spPr>
          <a:xfrm>
            <a:off x="7259" y="1872700"/>
            <a:ext cx="5465792" cy="1107996"/>
          </a:xfrm>
          <a:prstGeom prst="rect">
            <a:avLst/>
          </a:prstGeom>
          <a:noFill/>
        </p:spPr>
        <p:txBody>
          <a:bodyPr wrap="none" rtlCol="0">
            <a:spAutoFit/>
          </a:bodyPr>
          <a:lstStyle/>
          <a:p>
            <a:pPr algn="l" rtl="0"/>
            <a:r>
              <a:rPr lang="en-US" sz="2400" dirty="0"/>
              <a:t>8) What is the type of injury in this image?</a:t>
            </a:r>
          </a:p>
          <a:p>
            <a:pPr algn="l" rtl="0"/>
            <a:r>
              <a:rPr lang="en-US" dirty="0">
                <a:solidFill>
                  <a:srgbClr val="FF0000"/>
                </a:solidFill>
              </a:rPr>
              <a:t>                 </a:t>
            </a:r>
            <a:r>
              <a:rPr lang="en-US" sz="2400" dirty="0">
                <a:solidFill>
                  <a:srgbClr val="FF0000"/>
                </a:solidFill>
              </a:rPr>
              <a:t>burst fracture at L5</a:t>
            </a:r>
            <a:endParaRPr lang="en-US" dirty="0">
              <a:solidFill>
                <a:srgbClr val="FF0000"/>
              </a:solidFill>
            </a:endParaRPr>
          </a:p>
          <a:p>
            <a:endParaRPr lang="en-US" dirty="0"/>
          </a:p>
        </p:txBody>
      </p:sp>
      <p:sp>
        <p:nvSpPr>
          <p:cNvPr id="8" name="TextBox 7"/>
          <p:cNvSpPr txBox="1"/>
          <p:nvPr/>
        </p:nvSpPr>
        <p:spPr>
          <a:xfrm>
            <a:off x="17839" y="2996952"/>
            <a:ext cx="6293087" cy="2492990"/>
          </a:xfrm>
          <a:prstGeom prst="rect">
            <a:avLst/>
          </a:prstGeom>
          <a:noFill/>
        </p:spPr>
        <p:txBody>
          <a:bodyPr wrap="square" rtlCol="0">
            <a:spAutoFit/>
          </a:bodyPr>
          <a:lstStyle/>
          <a:p>
            <a:pPr algn="l" rtl="0"/>
            <a:r>
              <a:rPr lang="en-US" sz="2400" dirty="0"/>
              <a:t>9) Mention 2 indications for surgery in this patient? </a:t>
            </a:r>
          </a:p>
          <a:p>
            <a:pPr algn="l" rtl="0"/>
            <a:r>
              <a:rPr lang="en-US" dirty="0">
                <a:solidFill>
                  <a:srgbClr val="FF0000"/>
                </a:solidFill>
              </a:rPr>
              <a:t>                 </a:t>
            </a:r>
            <a:r>
              <a:rPr lang="en-US" sz="2400" dirty="0">
                <a:solidFill>
                  <a:srgbClr val="FF0000"/>
                </a:solidFill>
              </a:rPr>
              <a:t>a- progressive neurological deficit</a:t>
            </a:r>
          </a:p>
          <a:p>
            <a:pPr algn="l" rtl="0"/>
            <a:r>
              <a:rPr lang="en-US" sz="2400" dirty="0">
                <a:solidFill>
                  <a:srgbClr val="FF0000"/>
                </a:solidFill>
              </a:rPr>
              <a:t>             b- intractable pain</a:t>
            </a:r>
          </a:p>
          <a:p>
            <a:pPr algn="l" rtl="0"/>
            <a:r>
              <a:rPr lang="en-US" sz="2400" dirty="0">
                <a:solidFill>
                  <a:srgbClr val="FF0000"/>
                </a:solidFill>
              </a:rPr>
              <a:t>             c- cauda equina syndrome</a:t>
            </a:r>
          </a:p>
          <a:p>
            <a:pPr algn="l" rtl="0"/>
            <a:endParaRPr lang="en-US" dirty="0">
              <a:solidFill>
                <a:srgbClr val="FF0000"/>
              </a:solidFill>
            </a:endParaRPr>
          </a:p>
          <a:p>
            <a:r>
              <a:rPr lang="en-US" dirty="0"/>
              <a:t> ** </a:t>
            </a:r>
            <a:r>
              <a:rPr lang="ar-JO" dirty="0"/>
              <a:t>ما نقدر نكتب </a:t>
            </a:r>
            <a:r>
              <a:rPr lang="en-US" dirty="0"/>
              <a:t> myelopathy </a:t>
            </a:r>
            <a:r>
              <a:rPr lang="ar-JO" dirty="0"/>
              <a:t>كونه الاصابة في ال </a:t>
            </a:r>
            <a:r>
              <a:rPr lang="en-US" dirty="0"/>
              <a:t>! lumbar</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hoto, white, man, frui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2" y="0"/>
            <a:ext cx="9093999" cy="5373216"/>
          </a:xfrm>
          <a:prstGeom prst="rect">
            <a:avLst/>
          </a:prstGeom>
        </p:spPr>
      </p:pic>
      <p:sp>
        <p:nvSpPr>
          <p:cNvPr id="4" name="TextBox 3"/>
          <p:cNvSpPr txBox="1"/>
          <p:nvPr/>
        </p:nvSpPr>
        <p:spPr>
          <a:xfrm>
            <a:off x="24062" y="5589240"/>
            <a:ext cx="8796410" cy="830997"/>
          </a:xfrm>
          <a:prstGeom prst="rect">
            <a:avLst/>
          </a:prstGeom>
          <a:noFill/>
        </p:spPr>
        <p:txBody>
          <a:bodyPr wrap="square" rtlCol="0">
            <a:spAutoFit/>
          </a:bodyPr>
          <a:lstStyle/>
          <a:p>
            <a:pPr algn="l" rtl="0"/>
            <a:r>
              <a:rPr lang="en-US" sz="2400" dirty="0"/>
              <a:t>What is the type of </a:t>
            </a:r>
            <a:r>
              <a:rPr lang="en-US" sz="2400" dirty="0" err="1"/>
              <a:t>hydroceph</a:t>
            </a:r>
            <a:r>
              <a:rPr lang="en-US" sz="2400" dirty="0"/>
              <a:t> seen in this image?</a:t>
            </a:r>
          </a:p>
          <a:p>
            <a:pPr algn="l" rtl="0"/>
            <a:r>
              <a:rPr lang="en-US" dirty="0">
                <a:solidFill>
                  <a:srgbClr val="FF0000"/>
                </a:solidFill>
              </a:rPr>
              <a:t>                 </a:t>
            </a:r>
            <a:r>
              <a:rPr lang="en-US" sz="2400" dirty="0">
                <a:solidFill>
                  <a:srgbClr val="FF0000"/>
                </a:solidFill>
              </a:rPr>
              <a:t>Obstructive (non-communicating) Hydrocephalus</a:t>
            </a:r>
            <a:endParaRPr lang="en-US" dirty="0"/>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04049" y="1772816"/>
            <a:ext cx="4014616" cy="4982099"/>
            <a:chOff x="1691680" y="0"/>
            <a:chExt cx="3547065" cy="4550051"/>
          </a:xfrm>
        </p:grpSpPr>
        <p:pic>
          <p:nvPicPr>
            <p:cNvPr id="7" name="Picture 6" descr="A close up of a barre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r="61674"/>
            <a:stretch>
              <a:fillRect/>
            </a:stretch>
          </p:blipFill>
          <p:spPr>
            <a:xfrm>
              <a:off x="1691680" y="0"/>
              <a:ext cx="2016224" cy="4550051"/>
            </a:xfrm>
            <a:prstGeom prst="rect">
              <a:avLst/>
            </a:prstGeom>
          </p:spPr>
        </p:pic>
        <p:pic>
          <p:nvPicPr>
            <p:cNvPr id="9" name="Picture 8" descr="A close up of a barre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8163"/>
            <a:stretch>
              <a:fillRect/>
            </a:stretch>
          </p:blipFill>
          <p:spPr>
            <a:xfrm>
              <a:off x="3563888" y="0"/>
              <a:ext cx="1674857" cy="4550051"/>
            </a:xfrm>
            <a:prstGeom prst="rect">
              <a:avLst/>
            </a:prstGeom>
          </p:spPr>
        </p:pic>
      </p:grpSp>
      <p:sp>
        <p:nvSpPr>
          <p:cNvPr id="11" name="TextBox 10"/>
          <p:cNvSpPr txBox="1"/>
          <p:nvPr/>
        </p:nvSpPr>
        <p:spPr>
          <a:xfrm>
            <a:off x="5807" y="836712"/>
            <a:ext cx="8494570" cy="1846659"/>
          </a:xfrm>
          <a:prstGeom prst="rect">
            <a:avLst/>
          </a:prstGeom>
          <a:noFill/>
        </p:spPr>
        <p:txBody>
          <a:bodyPr wrap="none" rtlCol="0">
            <a:spAutoFit/>
          </a:bodyPr>
          <a:lstStyle/>
          <a:p>
            <a:pPr algn="l" rtl="0"/>
            <a:r>
              <a:rPr lang="en-US" sz="2400" dirty="0"/>
              <a:t>Mention 2 deferential diagnosis for the lesion seen in this image :</a:t>
            </a:r>
          </a:p>
          <a:p>
            <a:pPr algn="l" rtl="0"/>
            <a:r>
              <a:rPr lang="en-US" dirty="0">
                <a:solidFill>
                  <a:srgbClr val="FF0000"/>
                </a:solidFill>
              </a:rPr>
              <a:t>                 </a:t>
            </a:r>
            <a:r>
              <a:rPr lang="en-US" sz="2400" dirty="0">
                <a:solidFill>
                  <a:srgbClr val="FF0000"/>
                </a:solidFill>
              </a:rPr>
              <a:t>a- Schwannoma</a:t>
            </a:r>
          </a:p>
          <a:p>
            <a:pPr algn="l" rtl="0"/>
            <a:r>
              <a:rPr lang="en-US" sz="2400" dirty="0">
                <a:solidFill>
                  <a:srgbClr val="FF0000"/>
                </a:solidFill>
              </a:rPr>
              <a:t>             b- meningioma</a:t>
            </a:r>
          </a:p>
          <a:p>
            <a:pPr algn="l" rtl="0"/>
            <a:r>
              <a:rPr lang="en-US" sz="2400" dirty="0">
                <a:solidFill>
                  <a:srgbClr val="FF0000"/>
                </a:solidFill>
              </a:rPr>
              <a:t>             c- neurofibroma</a:t>
            </a:r>
            <a:endParaRPr lang="en-US" dirty="0">
              <a:solidFill>
                <a:srgbClr val="FF0000"/>
              </a:solidFill>
            </a:endParaRPr>
          </a:p>
          <a:p>
            <a:endParaRPr lang="en-US" dirty="0"/>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3795" y="332656"/>
            <a:ext cx="3036409" cy="584775"/>
          </a:xfrm>
          <a:prstGeom prst="rect">
            <a:avLst/>
          </a:prstGeom>
          <a:noFill/>
        </p:spPr>
        <p:txBody>
          <a:bodyPr wrap="none" rtlCol="0">
            <a:spAutoFit/>
          </a:bodyPr>
          <a:lstStyle/>
          <a:p>
            <a:r>
              <a:rPr lang="en-US" sz="3200" b="1" dirty="0"/>
              <a:t>Case Scenario #2</a:t>
            </a:r>
          </a:p>
        </p:txBody>
      </p:sp>
      <p:pic>
        <p:nvPicPr>
          <p:cNvPr id="4" name="Picture 3" descr="A picture containing photo, dog, sitting, whit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574" y="2420888"/>
            <a:ext cx="6800850" cy="4314825"/>
          </a:xfrm>
          <a:prstGeom prst="rect">
            <a:avLst/>
          </a:prstGeom>
        </p:spPr>
      </p:pic>
      <p:sp>
        <p:nvSpPr>
          <p:cNvPr id="5" name="TextBox 4"/>
          <p:cNvSpPr txBox="1"/>
          <p:nvPr/>
        </p:nvSpPr>
        <p:spPr>
          <a:xfrm>
            <a:off x="-10580" y="1052736"/>
            <a:ext cx="9144000" cy="923330"/>
          </a:xfrm>
          <a:prstGeom prst="rect">
            <a:avLst/>
          </a:prstGeom>
          <a:noFill/>
        </p:spPr>
        <p:txBody>
          <a:bodyPr wrap="square" rtlCol="0">
            <a:spAutoFit/>
          </a:bodyPr>
          <a:lstStyle/>
          <a:p>
            <a:pPr algn="l" rtl="0"/>
            <a:r>
              <a:rPr lang="en-US" dirty="0"/>
              <a:t>45 years old female patient presented back pain , and right leg pain , numbness and paresthesia on the posterior aspect of the thigh and big toe , along with urinary incontinence . These symptoms developed following heavy lifting 5 days ago </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7" y="836712"/>
            <a:ext cx="5402313" cy="1508105"/>
          </a:xfrm>
          <a:prstGeom prst="rect">
            <a:avLst/>
          </a:prstGeom>
          <a:noFill/>
        </p:spPr>
        <p:txBody>
          <a:bodyPr wrap="none" rtlCol="0">
            <a:spAutoFit/>
          </a:bodyPr>
          <a:lstStyle/>
          <a:p>
            <a:pPr algn="l" rtl="0"/>
            <a:r>
              <a:rPr lang="en-US" sz="2400" dirty="0"/>
              <a:t>1) What is the dermatomal distribution? :</a:t>
            </a:r>
          </a:p>
          <a:p>
            <a:pPr algn="l" rtl="0"/>
            <a:r>
              <a:rPr lang="en-US" dirty="0">
                <a:solidFill>
                  <a:srgbClr val="FF0000"/>
                </a:solidFill>
              </a:rPr>
              <a:t>                 </a:t>
            </a:r>
            <a:r>
              <a:rPr lang="en-US" sz="2400" dirty="0">
                <a:solidFill>
                  <a:srgbClr val="FF0000"/>
                </a:solidFill>
              </a:rPr>
              <a:t>Right L5 </a:t>
            </a:r>
            <a:endParaRPr lang="ar-JO" sz="2400" dirty="0">
              <a:solidFill>
                <a:srgbClr val="FF0000"/>
              </a:solidFill>
            </a:endParaRPr>
          </a:p>
          <a:p>
            <a:pPr algn="l" rtl="0"/>
            <a:endParaRPr lang="ar-JO" sz="2400" dirty="0">
              <a:solidFill>
                <a:srgbClr val="FF0000"/>
              </a:solidFill>
            </a:endParaRPr>
          </a:p>
          <a:p>
            <a:pPr algn="r"/>
            <a:r>
              <a:rPr lang="ar-JO" sz="2000" dirty="0">
                <a:solidFill>
                  <a:srgbClr val="FF0000"/>
                </a:solidFill>
              </a:rPr>
              <a:t>اذا ما كتبت</a:t>
            </a:r>
            <a:r>
              <a:rPr lang="en-US" sz="2000" dirty="0">
                <a:solidFill>
                  <a:srgbClr val="FF0000"/>
                </a:solidFill>
              </a:rPr>
              <a:t> </a:t>
            </a:r>
            <a:r>
              <a:rPr lang="ar-JO" sz="2000" dirty="0">
                <a:solidFill>
                  <a:srgbClr val="FF0000"/>
                </a:solidFill>
              </a:rPr>
              <a:t> </a:t>
            </a:r>
            <a:r>
              <a:rPr lang="en-US" sz="2000" dirty="0">
                <a:solidFill>
                  <a:srgbClr val="FF0000"/>
                </a:solidFill>
              </a:rPr>
              <a:t>Right</a:t>
            </a:r>
            <a:r>
              <a:rPr lang="ar-JO" sz="2000" dirty="0">
                <a:solidFill>
                  <a:srgbClr val="FF0000"/>
                </a:solidFill>
              </a:rPr>
              <a:t> خطأ</a:t>
            </a:r>
            <a:r>
              <a:rPr lang="en-US" sz="2000" dirty="0">
                <a:solidFill>
                  <a:srgbClr val="FF0000"/>
                </a:solidFill>
              </a:rPr>
              <a:t> </a:t>
            </a:r>
            <a:r>
              <a:rPr lang="ar-JO" sz="2000" dirty="0">
                <a:solidFill>
                  <a:srgbClr val="FF0000"/>
                </a:solidFill>
              </a:rPr>
              <a:t> **</a:t>
            </a:r>
            <a:endParaRPr lang="en-US" sz="1600" dirty="0"/>
          </a:p>
        </p:txBody>
      </p:sp>
      <p:sp>
        <p:nvSpPr>
          <p:cNvPr id="3" name="TextBox 2"/>
          <p:cNvSpPr txBox="1"/>
          <p:nvPr/>
        </p:nvSpPr>
        <p:spPr>
          <a:xfrm>
            <a:off x="30004" y="2685090"/>
            <a:ext cx="9113996" cy="2092881"/>
          </a:xfrm>
          <a:prstGeom prst="rect">
            <a:avLst/>
          </a:prstGeom>
          <a:noFill/>
        </p:spPr>
        <p:txBody>
          <a:bodyPr wrap="square" rtlCol="0">
            <a:spAutoFit/>
          </a:bodyPr>
          <a:lstStyle/>
          <a:p>
            <a:pPr algn="l" rtl="0"/>
            <a:r>
              <a:rPr lang="en-US" sz="2400" dirty="0"/>
              <a:t>2) What is the Diagnosis and the level of the lesion?</a:t>
            </a:r>
          </a:p>
          <a:p>
            <a:pPr algn="l" rtl="0"/>
            <a:r>
              <a:rPr lang="en-US" dirty="0">
                <a:solidFill>
                  <a:srgbClr val="FF0000"/>
                </a:solidFill>
              </a:rPr>
              <a:t>                 </a:t>
            </a:r>
            <a:r>
              <a:rPr lang="en-US" sz="2400" dirty="0">
                <a:solidFill>
                  <a:srgbClr val="FF0000"/>
                </a:solidFill>
              </a:rPr>
              <a:t>Right L4-L5 disk prolapse </a:t>
            </a:r>
          </a:p>
          <a:p>
            <a:pPr algn="l" rtl="0"/>
            <a:endParaRPr lang="en-US" sz="2400" dirty="0">
              <a:solidFill>
                <a:srgbClr val="FF0000"/>
              </a:solidFill>
            </a:endParaRPr>
          </a:p>
          <a:p>
            <a:pPr algn="r"/>
            <a:r>
              <a:rPr lang="ar-JO" dirty="0">
                <a:solidFill>
                  <a:srgbClr val="FF0000"/>
                </a:solidFill>
              </a:rPr>
              <a:t>اذا كتبت </a:t>
            </a:r>
            <a:r>
              <a:rPr lang="en-US" dirty="0">
                <a:solidFill>
                  <a:srgbClr val="FF0000"/>
                </a:solidFill>
              </a:rPr>
              <a:t>central </a:t>
            </a:r>
            <a:r>
              <a:rPr lang="ar-JO" dirty="0">
                <a:solidFill>
                  <a:srgbClr val="FF0000"/>
                </a:solidFill>
              </a:rPr>
              <a:t> حسب الصورة يعتبر صح**</a:t>
            </a:r>
          </a:p>
          <a:p>
            <a:pPr algn="r"/>
            <a:r>
              <a:rPr lang="ar-JO" dirty="0">
                <a:solidFill>
                  <a:srgbClr val="FF0000"/>
                </a:solidFill>
              </a:rPr>
              <a:t>اذا كتبت </a:t>
            </a:r>
            <a:r>
              <a:rPr lang="en-US" dirty="0">
                <a:solidFill>
                  <a:srgbClr val="FF0000"/>
                </a:solidFill>
              </a:rPr>
              <a:t>right </a:t>
            </a:r>
            <a:r>
              <a:rPr lang="ar-JO" dirty="0">
                <a:solidFill>
                  <a:srgbClr val="FF0000"/>
                </a:solidFill>
              </a:rPr>
              <a:t> حسب الهستوري يعتبر صح**</a:t>
            </a:r>
            <a:endParaRPr lang="en-US" sz="1400" dirty="0">
              <a:solidFill>
                <a:srgbClr val="FF0000"/>
              </a:solidFill>
            </a:endParaRPr>
          </a:p>
          <a:p>
            <a:endParaRPr lang="en-US" dirty="0"/>
          </a:p>
        </p:txBody>
      </p:sp>
      <p:sp>
        <p:nvSpPr>
          <p:cNvPr id="5" name="TextBox 4"/>
          <p:cNvSpPr txBox="1"/>
          <p:nvPr/>
        </p:nvSpPr>
        <p:spPr>
          <a:xfrm>
            <a:off x="0" y="5409220"/>
            <a:ext cx="6643293" cy="1107996"/>
          </a:xfrm>
          <a:prstGeom prst="rect">
            <a:avLst/>
          </a:prstGeom>
          <a:noFill/>
        </p:spPr>
        <p:txBody>
          <a:bodyPr wrap="none" rtlCol="0">
            <a:spAutoFit/>
          </a:bodyPr>
          <a:lstStyle/>
          <a:p>
            <a:pPr algn="l" rtl="0"/>
            <a:r>
              <a:rPr lang="ar-JO" sz="2400" dirty="0"/>
              <a:t>3</a:t>
            </a:r>
            <a:r>
              <a:rPr lang="en-US" sz="2400" dirty="0"/>
              <a:t>) What is your management :     (MCQ)</a:t>
            </a:r>
          </a:p>
          <a:p>
            <a:pPr algn="l" rtl="0"/>
            <a:r>
              <a:rPr lang="en-US" sz="2400" dirty="0">
                <a:solidFill>
                  <a:srgbClr val="FF0000"/>
                </a:solidFill>
              </a:rPr>
              <a:t>    </a:t>
            </a:r>
            <a:r>
              <a:rPr lang="en-US" sz="2400" dirty="0"/>
              <a:t>a) immediate Surgery             b) conservative</a:t>
            </a:r>
            <a:endParaRPr lang="en-US" dirty="0"/>
          </a:p>
          <a:p>
            <a:endParaRPr lang="en-US" dirty="0"/>
          </a:p>
        </p:txBody>
      </p:sp>
      <p:sp>
        <p:nvSpPr>
          <p:cNvPr id="6" name="Oval 5"/>
          <p:cNvSpPr/>
          <p:nvPr/>
        </p:nvSpPr>
        <p:spPr>
          <a:xfrm>
            <a:off x="251520" y="5769260"/>
            <a:ext cx="288032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04664"/>
            <a:ext cx="7630422" cy="1846659"/>
          </a:xfrm>
          <a:prstGeom prst="rect">
            <a:avLst/>
          </a:prstGeom>
          <a:noFill/>
        </p:spPr>
        <p:txBody>
          <a:bodyPr wrap="none" rtlCol="0">
            <a:spAutoFit/>
          </a:bodyPr>
          <a:lstStyle/>
          <a:p>
            <a:pPr algn="l" rtl="0"/>
            <a:r>
              <a:rPr lang="en-US" sz="2400" dirty="0"/>
              <a:t>4) Mention 2 complications of lumbar surgery?</a:t>
            </a:r>
          </a:p>
          <a:p>
            <a:pPr algn="l" rtl="0"/>
            <a:r>
              <a:rPr lang="en-US" dirty="0">
                <a:solidFill>
                  <a:srgbClr val="FF0000"/>
                </a:solidFill>
              </a:rPr>
              <a:t>                 </a:t>
            </a:r>
            <a:r>
              <a:rPr lang="en-US" sz="2400" dirty="0">
                <a:solidFill>
                  <a:srgbClr val="FF0000"/>
                </a:solidFill>
              </a:rPr>
              <a:t>a- infection</a:t>
            </a:r>
          </a:p>
          <a:p>
            <a:pPr algn="l" rtl="0"/>
            <a:r>
              <a:rPr lang="en-US" sz="2400" dirty="0">
                <a:solidFill>
                  <a:srgbClr val="FF0000"/>
                </a:solidFill>
              </a:rPr>
              <a:t>             b- hemorrhage</a:t>
            </a:r>
          </a:p>
          <a:p>
            <a:pPr algn="l" rtl="0"/>
            <a:r>
              <a:rPr lang="en-US" sz="2400" dirty="0">
                <a:solidFill>
                  <a:srgbClr val="FF0000"/>
                </a:solidFill>
              </a:rPr>
              <a:t>             c- Dural injury (CSF leak)</a:t>
            </a:r>
            <a:endParaRPr lang="en-US" dirty="0">
              <a:solidFill>
                <a:srgbClr val="FF0000"/>
              </a:solidFill>
            </a:endParaRPr>
          </a:p>
          <a:p>
            <a:endParaRPr lang="en-US" dirty="0"/>
          </a:p>
        </p:txBody>
      </p:sp>
      <p:sp>
        <p:nvSpPr>
          <p:cNvPr id="3" name="TextBox 2"/>
          <p:cNvSpPr txBox="1"/>
          <p:nvPr/>
        </p:nvSpPr>
        <p:spPr>
          <a:xfrm>
            <a:off x="1996" y="2996952"/>
            <a:ext cx="9142004" cy="2215991"/>
          </a:xfrm>
          <a:prstGeom prst="rect">
            <a:avLst/>
          </a:prstGeom>
          <a:noFill/>
        </p:spPr>
        <p:txBody>
          <a:bodyPr wrap="square" rtlCol="0">
            <a:spAutoFit/>
          </a:bodyPr>
          <a:lstStyle/>
          <a:p>
            <a:pPr algn="l" rtl="0"/>
            <a:r>
              <a:rPr lang="en-US" sz="2400" dirty="0"/>
              <a:t>5) What is Acetazolamide and mention one indication for it in neurosurgery?</a:t>
            </a:r>
          </a:p>
          <a:p>
            <a:pPr algn="l" rtl="0"/>
            <a:endParaRPr lang="en-US" sz="2400" dirty="0"/>
          </a:p>
          <a:p>
            <a:pPr algn="l" rtl="0"/>
            <a:r>
              <a:rPr lang="en-US" dirty="0">
                <a:solidFill>
                  <a:srgbClr val="FF0000"/>
                </a:solidFill>
              </a:rPr>
              <a:t>                 </a:t>
            </a:r>
            <a:r>
              <a:rPr lang="en-US" sz="2400" dirty="0">
                <a:solidFill>
                  <a:srgbClr val="FF0000"/>
                </a:solidFill>
              </a:rPr>
              <a:t>Carbonic Anhydrase inhibitor , used in cases of increased ICP (Pseudotumor cerebri)</a:t>
            </a:r>
            <a:endParaRPr lang="en-US" dirty="0">
              <a:solidFill>
                <a:srgbClr val="FF0000"/>
              </a:solidFill>
            </a:endParaRPr>
          </a:p>
          <a:p>
            <a:endParaRPr lang="en-US" dirty="0"/>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3795" y="332656"/>
            <a:ext cx="3036409" cy="584775"/>
          </a:xfrm>
          <a:prstGeom prst="rect">
            <a:avLst/>
          </a:prstGeom>
          <a:noFill/>
        </p:spPr>
        <p:txBody>
          <a:bodyPr wrap="none" rtlCol="0">
            <a:spAutoFit/>
          </a:bodyPr>
          <a:lstStyle/>
          <a:p>
            <a:r>
              <a:rPr lang="en-US" sz="3200" b="1" dirty="0"/>
              <a:t>Case Scenario #3</a:t>
            </a:r>
          </a:p>
        </p:txBody>
      </p:sp>
      <p:pic>
        <p:nvPicPr>
          <p:cNvPr id="3" name="Picture 5" descr="download (1)"/>
          <p:cNvPicPr>
            <a:picLocks noChangeAspect="1" noChangeArrowheads="1"/>
          </p:cNvPicPr>
          <p:nvPr/>
        </p:nvPicPr>
        <p:blipFill>
          <a:blip r:embed="rId2">
            <a:extLst>
              <a:ext uri="{28A0092B-C50C-407E-A947-70E740481C1C}">
                <a14:useLocalDpi xmlns:a14="http://schemas.microsoft.com/office/drawing/2010/main" val="0"/>
              </a:ext>
            </a:extLst>
          </a:blip>
          <a:srcRect l="21022"/>
          <a:stretch>
            <a:fillRect/>
          </a:stretch>
        </p:blipFill>
        <p:spPr bwMode="auto">
          <a:xfrm>
            <a:off x="1990309" y="2348880"/>
            <a:ext cx="5163379" cy="439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9512" y="940658"/>
            <a:ext cx="7992316" cy="461665"/>
          </a:xfrm>
          <a:prstGeom prst="rect">
            <a:avLst/>
          </a:prstGeom>
          <a:noFill/>
        </p:spPr>
        <p:txBody>
          <a:bodyPr wrap="none" rtlCol="0">
            <a:spAutoFit/>
          </a:bodyPr>
          <a:lstStyle/>
          <a:p>
            <a:pPr algn="l" rtl="0"/>
            <a:r>
              <a:rPr lang="en-US" sz="2400" dirty="0"/>
              <a:t>Insignificant Hx , </a:t>
            </a:r>
            <a:r>
              <a:rPr lang="en-US" sz="2400" u="sng" dirty="0"/>
              <a:t>Transillumination was positive on Examination</a:t>
            </a:r>
            <a:endParaRPr lang="en-US" u="sng" dirty="0"/>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04664"/>
            <a:ext cx="7704289" cy="1107996"/>
          </a:xfrm>
          <a:prstGeom prst="rect">
            <a:avLst/>
          </a:prstGeom>
          <a:noFill/>
        </p:spPr>
        <p:txBody>
          <a:bodyPr wrap="none" rtlCol="0">
            <a:spAutoFit/>
          </a:bodyPr>
          <a:lstStyle/>
          <a:p>
            <a:pPr algn="l" rtl="0"/>
            <a:r>
              <a:rPr lang="en-US" sz="2400" dirty="0"/>
              <a:t>1) What is your Diagnosis?</a:t>
            </a:r>
          </a:p>
          <a:p>
            <a:pPr algn="l" rtl="0"/>
            <a:r>
              <a:rPr lang="en-US" dirty="0">
                <a:solidFill>
                  <a:srgbClr val="FF0000"/>
                </a:solidFill>
              </a:rPr>
              <a:t>                 </a:t>
            </a:r>
            <a:r>
              <a:rPr lang="en-US" sz="2400" dirty="0">
                <a:solidFill>
                  <a:srgbClr val="FF0000"/>
                </a:solidFill>
              </a:rPr>
              <a:t>Meningocele</a:t>
            </a:r>
            <a:endParaRPr lang="en-US" dirty="0">
              <a:solidFill>
                <a:srgbClr val="FF0000"/>
              </a:solidFill>
            </a:endParaRPr>
          </a:p>
          <a:p>
            <a:endParaRPr lang="en-US" dirty="0"/>
          </a:p>
        </p:txBody>
      </p:sp>
      <p:sp>
        <p:nvSpPr>
          <p:cNvPr id="3" name="TextBox 2"/>
          <p:cNvSpPr txBox="1"/>
          <p:nvPr/>
        </p:nvSpPr>
        <p:spPr>
          <a:xfrm>
            <a:off x="179511" y="2113239"/>
            <a:ext cx="7704289" cy="1107996"/>
          </a:xfrm>
          <a:prstGeom prst="rect">
            <a:avLst/>
          </a:prstGeom>
          <a:noFill/>
        </p:spPr>
        <p:txBody>
          <a:bodyPr wrap="none" rtlCol="0">
            <a:spAutoFit/>
          </a:bodyPr>
          <a:lstStyle/>
          <a:p>
            <a:pPr algn="l" rtl="0"/>
            <a:r>
              <a:rPr lang="en-US" sz="2400" dirty="0"/>
              <a:t>2) What is the site of the lesion?</a:t>
            </a:r>
          </a:p>
          <a:p>
            <a:pPr algn="l" rtl="0"/>
            <a:r>
              <a:rPr lang="en-US" dirty="0">
                <a:solidFill>
                  <a:srgbClr val="FF0000"/>
                </a:solidFill>
              </a:rPr>
              <a:t>                 </a:t>
            </a:r>
            <a:r>
              <a:rPr lang="en-US" sz="2400" dirty="0">
                <a:solidFill>
                  <a:srgbClr val="FF0000"/>
                </a:solidFill>
              </a:rPr>
              <a:t>Limbo-sacral</a:t>
            </a:r>
            <a:endParaRPr lang="en-US" dirty="0">
              <a:solidFill>
                <a:srgbClr val="FF0000"/>
              </a:solidFill>
            </a:endParaRPr>
          </a:p>
          <a:p>
            <a:endParaRPr lang="en-US" dirty="0"/>
          </a:p>
        </p:txBody>
      </p:sp>
      <p:sp>
        <p:nvSpPr>
          <p:cNvPr id="5" name="TextBox 4"/>
          <p:cNvSpPr txBox="1"/>
          <p:nvPr/>
        </p:nvSpPr>
        <p:spPr>
          <a:xfrm>
            <a:off x="179512" y="3789040"/>
            <a:ext cx="9144000" cy="1200329"/>
          </a:xfrm>
          <a:prstGeom prst="rect">
            <a:avLst/>
          </a:prstGeom>
          <a:noFill/>
        </p:spPr>
        <p:txBody>
          <a:bodyPr wrap="square" rtlCol="0">
            <a:spAutoFit/>
          </a:bodyPr>
          <a:lstStyle/>
          <a:p>
            <a:pPr algn="l" rtl="0"/>
            <a:r>
              <a:rPr lang="ar-JO" sz="2400" dirty="0"/>
              <a:t>3</a:t>
            </a:r>
            <a:r>
              <a:rPr lang="en-US" sz="2400" dirty="0"/>
              <a:t>) True or False : the aim of surgery in this patient is to improve neurological function.</a:t>
            </a:r>
          </a:p>
          <a:p>
            <a:pPr algn="l" rtl="0"/>
            <a:r>
              <a:rPr lang="en-US" sz="2400" dirty="0"/>
              <a:t>               </a:t>
            </a:r>
            <a:r>
              <a:rPr lang="en-US" sz="2400" dirty="0">
                <a:solidFill>
                  <a:srgbClr val="FF0000"/>
                </a:solidFill>
              </a:rPr>
              <a:t>False</a:t>
            </a:r>
            <a:endParaRPr lang="en-US" dirty="0">
              <a:solidFill>
                <a:srgbClr val="FF0000"/>
              </a:solidFill>
            </a:endParaRP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r Ahmed\Downloads\ppt\spinal cord tumors.jpg"/>
          <p:cNvPicPr>
            <a:picLocks noChangeAspect="1" noChangeArrowheads="1"/>
          </p:cNvPicPr>
          <p:nvPr/>
        </p:nvPicPr>
        <p:blipFill>
          <a:blip r:embed="rId2" cstate="print"/>
          <a:srcRect l="27128" r="31678"/>
          <a:stretch>
            <a:fillRect/>
          </a:stretch>
        </p:blipFill>
        <p:spPr bwMode="auto">
          <a:xfrm>
            <a:off x="4947220" y="31921"/>
            <a:ext cx="4177852" cy="4724400"/>
          </a:xfrm>
          <a:prstGeom prst="rect">
            <a:avLst/>
          </a:prstGeom>
          <a:noFill/>
          <a:ln>
            <a:noFill/>
          </a:ln>
        </p:spPr>
      </p:pic>
      <p:sp>
        <p:nvSpPr>
          <p:cNvPr id="3" name="TextBox 2"/>
          <p:cNvSpPr txBox="1"/>
          <p:nvPr/>
        </p:nvSpPr>
        <p:spPr>
          <a:xfrm>
            <a:off x="107504" y="260648"/>
            <a:ext cx="7853368" cy="1107996"/>
          </a:xfrm>
          <a:prstGeom prst="rect">
            <a:avLst/>
          </a:prstGeom>
          <a:noFill/>
        </p:spPr>
        <p:txBody>
          <a:bodyPr wrap="none" rtlCol="0">
            <a:spAutoFit/>
          </a:bodyPr>
          <a:lstStyle/>
          <a:p>
            <a:pPr algn="l" rtl="0"/>
            <a:r>
              <a:rPr lang="en-US" sz="2400" dirty="0"/>
              <a:t>4) What is the location of this lesion?</a:t>
            </a:r>
          </a:p>
          <a:p>
            <a:pPr algn="l" rtl="0"/>
            <a:r>
              <a:rPr lang="en-US" dirty="0">
                <a:solidFill>
                  <a:srgbClr val="FF0000"/>
                </a:solidFill>
              </a:rPr>
              <a:t>                 </a:t>
            </a:r>
            <a:r>
              <a:rPr lang="en-US" sz="2400" dirty="0">
                <a:solidFill>
                  <a:srgbClr val="FF0000"/>
                </a:solidFill>
              </a:rPr>
              <a:t>Intradural Extramedullary</a:t>
            </a:r>
            <a:endParaRPr lang="en-US" dirty="0">
              <a:solidFill>
                <a:srgbClr val="FF0000"/>
              </a:solidFill>
            </a:endParaRPr>
          </a:p>
          <a:p>
            <a:endParaRPr lang="en-US" dirty="0"/>
          </a:p>
        </p:txBody>
      </p:sp>
      <p:sp>
        <p:nvSpPr>
          <p:cNvPr id="4" name="TextBox 3"/>
          <p:cNvSpPr txBox="1"/>
          <p:nvPr/>
        </p:nvSpPr>
        <p:spPr>
          <a:xfrm>
            <a:off x="182043" y="4985048"/>
            <a:ext cx="8161145" cy="1846659"/>
          </a:xfrm>
          <a:prstGeom prst="rect">
            <a:avLst/>
          </a:prstGeom>
          <a:noFill/>
        </p:spPr>
        <p:txBody>
          <a:bodyPr wrap="none" rtlCol="0">
            <a:spAutoFit/>
          </a:bodyPr>
          <a:lstStyle/>
          <a:p>
            <a:pPr algn="l" rtl="0"/>
            <a:r>
              <a:rPr lang="en-US" sz="2400" dirty="0"/>
              <a:t>5) Mention 2 indications of surgery in spinal tumors?</a:t>
            </a:r>
          </a:p>
          <a:p>
            <a:pPr algn="l" rtl="0"/>
            <a:r>
              <a:rPr lang="en-US" dirty="0">
                <a:solidFill>
                  <a:srgbClr val="FF0000"/>
                </a:solidFill>
              </a:rPr>
              <a:t>                 </a:t>
            </a:r>
            <a:r>
              <a:rPr lang="en-US" sz="2400" dirty="0">
                <a:solidFill>
                  <a:srgbClr val="FF0000"/>
                </a:solidFill>
              </a:rPr>
              <a:t>a-Myelopathy</a:t>
            </a:r>
          </a:p>
          <a:p>
            <a:pPr algn="l" rtl="0"/>
            <a:r>
              <a:rPr lang="en-US" sz="2400" dirty="0">
                <a:solidFill>
                  <a:srgbClr val="FF0000"/>
                </a:solidFill>
              </a:rPr>
              <a:t>             b-progressive neurological deficit</a:t>
            </a:r>
          </a:p>
          <a:p>
            <a:pPr algn="l" rtl="0"/>
            <a:r>
              <a:rPr lang="en-US" sz="2400" dirty="0">
                <a:solidFill>
                  <a:srgbClr val="FF0000"/>
                </a:solidFill>
              </a:rPr>
              <a:t>             c-intractable pain</a:t>
            </a:r>
            <a:endParaRPr lang="en-US" dirty="0">
              <a:solidFill>
                <a:srgbClr val="FF0000"/>
              </a:solidFill>
            </a:endParaRP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10;&#10;Description automatically generated">
            <a:extLst>
              <a:ext uri="{FF2B5EF4-FFF2-40B4-BE49-F238E27FC236}">
                <a16:creationId xmlns:a16="http://schemas.microsoft.com/office/drawing/2014/main" id="{5F053611-6142-428B-38C1-585097CE4327}"/>
              </a:ext>
            </a:extLst>
          </p:cNvPr>
          <p:cNvPicPr>
            <a:picLocks noGrp="1" noChangeAspect="1"/>
          </p:cNvPicPr>
          <p:nvPr>
            <p:ph idx="1"/>
          </p:nvPr>
        </p:nvPicPr>
        <p:blipFill>
          <a:blip r:embed="rId2"/>
          <a:stretch>
            <a:fillRect/>
          </a:stretch>
        </p:blipFill>
        <p:spPr>
          <a:xfrm>
            <a:off x="4534124" y="1237340"/>
            <a:ext cx="4604619" cy="4583996"/>
          </a:xfrm>
        </p:spPr>
      </p:pic>
      <p:sp>
        <p:nvSpPr>
          <p:cNvPr id="5" name="TextBox 4">
            <a:extLst>
              <a:ext uri="{FF2B5EF4-FFF2-40B4-BE49-F238E27FC236}">
                <a16:creationId xmlns:a16="http://schemas.microsoft.com/office/drawing/2014/main" id="{5D5D6DA1-6848-4AC3-9B4F-3D3F26034349}"/>
              </a:ext>
            </a:extLst>
          </p:cNvPr>
          <p:cNvSpPr txBox="1"/>
          <p:nvPr/>
        </p:nvSpPr>
        <p:spPr>
          <a:xfrm>
            <a:off x="103909" y="1117022"/>
            <a:ext cx="4297523" cy="41319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ea typeface="+mn-lt"/>
                <a:cs typeface="+mn-lt"/>
              </a:rPr>
              <a:t>What is the diagnosis?</a:t>
            </a:r>
            <a:endParaRPr lang="en-US" sz="2400" dirty="0">
              <a:cs typeface="Calibri"/>
            </a:endParaRPr>
          </a:p>
          <a:p>
            <a:r>
              <a:rPr lang="en-US" sz="2400" dirty="0">
                <a:solidFill>
                  <a:srgbClr val="FF0000"/>
                </a:solidFill>
                <a:ea typeface="+mn-lt"/>
                <a:cs typeface="+mn-lt"/>
              </a:rPr>
              <a:t>Lumber disc herniation</a:t>
            </a:r>
            <a:endParaRPr lang="en-US" sz="2400" dirty="0">
              <a:solidFill>
                <a:srgbClr val="FF0000"/>
              </a:solidFill>
              <a:cs typeface="Calibri"/>
            </a:endParaRPr>
          </a:p>
          <a:p>
            <a:endParaRPr lang="en-US" sz="2400" dirty="0">
              <a:ea typeface="+mn-lt"/>
              <a:cs typeface="+mn-lt"/>
            </a:endParaRPr>
          </a:p>
          <a:p>
            <a:r>
              <a:rPr lang="en-US" sz="2400" dirty="0">
                <a:ea typeface="+mn-lt"/>
                <a:cs typeface="+mn-lt"/>
              </a:rPr>
              <a:t>What is your management?</a:t>
            </a:r>
            <a:endParaRPr lang="en-US" sz="2400" dirty="0">
              <a:cs typeface="Calibri"/>
            </a:endParaRPr>
          </a:p>
          <a:p>
            <a:r>
              <a:rPr lang="en-US" sz="2400" dirty="0">
                <a:solidFill>
                  <a:srgbClr val="FF0000"/>
                </a:solidFill>
                <a:ea typeface="+mn-lt"/>
                <a:cs typeface="+mn-lt"/>
              </a:rPr>
              <a:t>excision of the disc prolapse</a:t>
            </a:r>
            <a:endParaRPr lang="en-US" sz="2400" dirty="0">
              <a:solidFill>
                <a:srgbClr val="FF0000"/>
              </a:solidFill>
              <a:cs typeface="Calibri"/>
            </a:endParaRPr>
          </a:p>
          <a:p>
            <a:endParaRPr lang="en-US" sz="2400" dirty="0">
              <a:ea typeface="+mn-lt"/>
              <a:cs typeface="+mn-lt"/>
            </a:endParaRPr>
          </a:p>
          <a:p>
            <a:r>
              <a:rPr lang="en-US" sz="2400" dirty="0">
                <a:ea typeface="+mn-lt"/>
                <a:cs typeface="+mn-lt"/>
              </a:rPr>
              <a:t>If the patient had a </a:t>
            </a:r>
            <a:r>
              <a:rPr lang="en-US" sz="2400" dirty="0" err="1">
                <a:ea typeface="+mn-lt"/>
                <a:cs typeface="+mn-lt"/>
              </a:rPr>
              <a:t>parasthesia</a:t>
            </a:r>
            <a:r>
              <a:rPr lang="en-US" sz="2400" dirty="0">
                <a:ea typeface="+mn-lt"/>
                <a:cs typeface="+mn-lt"/>
              </a:rPr>
              <a:t> , urinary retention , stool incontinence what we call this syndrome? </a:t>
            </a:r>
            <a:r>
              <a:rPr lang="en-US" sz="2400" dirty="0">
                <a:solidFill>
                  <a:srgbClr val="FF0000"/>
                </a:solidFill>
                <a:ea typeface="+mn-lt"/>
                <a:cs typeface="+mn-lt"/>
              </a:rPr>
              <a:t>Cauda equina syndrome</a:t>
            </a:r>
            <a:endParaRPr lang="en-US" sz="2400" dirty="0">
              <a:solidFill>
                <a:srgbClr val="FF0000"/>
              </a:solidFill>
              <a:cs typeface="Calibri"/>
            </a:endParaRPr>
          </a:p>
        </p:txBody>
      </p:sp>
    </p:spTree>
    <p:extLst>
      <p:ext uri="{BB962C8B-B14F-4D97-AF65-F5344CB8AC3E}">
        <p14:creationId xmlns:p14="http://schemas.microsoft.com/office/powerpoint/2010/main" val="76917440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marL="0" indent="0" algn="ctr">
              <a:buNone/>
            </a:pPr>
            <a:r>
              <a:rPr lang="en-US" sz="5400" dirty="0"/>
              <a:t>Neurosurgery Exam</a:t>
            </a:r>
            <a:br>
              <a:rPr lang="en-US" sz="5400" dirty="0"/>
            </a:br>
            <a:endParaRPr lang="en-US" dirty="0"/>
          </a:p>
          <a:p>
            <a:pPr marL="0" indent="0" algn="ctr">
              <a:buNone/>
            </a:pPr>
            <a:r>
              <a:rPr lang="en-US" dirty="0"/>
              <a:t>Date : 6/2/2020</a:t>
            </a:r>
          </a:p>
          <a:p>
            <a:pPr marL="0" indent="0" algn="ctr">
              <a:buNone/>
            </a:pPr>
            <a:endParaRPr lang="en-US" sz="1050" dirty="0"/>
          </a:p>
          <a:p>
            <a:pPr marL="0" indent="0" algn="ctr">
              <a:buNone/>
            </a:pPr>
            <a:r>
              <a:rPr lang="en-US" dirty="0"/>
              <a:t>Done By :</a:t>
            </a:r>
            <a:br>
              <a:rPr lang="en-US" dirty="0"/>
            </a:br>
            <a:r>
              <a:rPr lang="en-US" dirty="0"/>
              <a:t> </a:t>
            </a:r>
            <a:br>
              <a:rPr lang="en-US" dirty="0"/>
            </a:br>
            <a:r>
              <a:rPr lang="en-US" dirty="0"/>
              <a:t>Ahmad </a:t>
            </a:r>
            <a:r>
              <a:rPr lang="en-US" dirty="0" err="1"/>
              <a:t>Alzboon</a:t>
            </a:r>
            <a:br>
              <a:rPr lang="en-US" dirty="0"/>
            </a:br>
            <a:r>
              <a:rPr lang="en-US" dirty="0" err="1"/>
              <a:t>Enas</a:t>
            </a:r>
            <a:r>
              <a:rPr lang="en-US" dirty="0"/>
              <a:t> </a:t>
            </a:r>
            <a:r>
              <a:rPr lang="en-US" dirty="0" err="1"/>
              <a:t>Jaradat</a:t>
            </a:r>
            <a:endParaRPr lang="en-US" dirty="0"/>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4896037" y="1772818"/>
            <a:ext cx="3010962" cy="4982099"/>
            <a:chOff x="1691680" y="0"/>
            <a:chExt cx="3547065" cy="4550051"/>
          </a:xfrm>
        </p:grpSpPr>
        <p:pic>
          <p:nvPicPr>
            <p:cNvPr id="7" name="Picture 6" descr="A close up of a barre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r="61674"/>
            <a:stretch>
              <a:fillRect/>
            </a:stretch>
          </p:blipFill>
          <p:spPr>
            <a:xfrm>
              <a:off x="1691680" y="0"/>
              <a:ext cx="2016224" cy="4550051"/>
            </a:xfrm>
            <a:prstGeom prst="rect">
              <a:avLst/>
            </a:prstGeom>
          </p:spPr>
        </p:pic>
        <p:pic>
          <p:nvPicPr>
            <p:cNvPr id="9" name="Picture 8" descr="A close up of a barre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8163"/>
            <a:stretch>
              <a:fillRect/>
            </a:stretch>
          </p:blipFill>
          <p:spPr>
            <a:xfrm>
              <a:off x="3563888" y="0"/>
              <a:ext cx="1674857" cy="4550051"/>
            </a:xfrm>
            <a:prstGeom prst="rect">
              <a:avLst/>
            </a:prstGeom>
          </p:spPr>
        </p:pic>
      </p:grpSp>
      <p:sp>
        <p:nvSpPr>
          <p:cNvPr id="11" name="TextBox 10"/>
          <p:cNvSpPr txBox="1"/>
          <p:nvPr/>
        </p:nvSpPr>
        <p:spPr>
          <a:xfrm>
            <a:off x="428596" y="571480"/>
            <a:ext cx="7710925" cy="2862322"/>
          </a:xfrm>
          <a:prstGeom prst="rect">
            <a:avLst/>
          </a:prstGeom>
          <a:noFill/>
        </p:spPr>
        <p:txBody>
          <a:bodyPr wrap="square" rtlCol="0">
            <a:spAutoFit/>
          </a:bodyPr>
          <a:lstStyle/>
          <a:p>
            <a:pPr algn="l" rtl="0"/>
            <a:r>
              <a:rPr lang="en-US" sz="2400" dirty="0"/>
              <a:t> type of lesion and Mention 2 deferential diagnosis for the lesion seen in this image :</a:t>
            </a:r>
          </a:p>
          <a:p>
            <a:pPr algn="l" rtl="0"/>
            <a:endParaRPr lang="en-US" sz="2400" dirty="0"/>
          </a:p>
          <a:p>
            <a:pPr algn="l" rtl="0"/>
            <a:r>
              <a:rPr lang="en-US" dirty="0">
                <a:solidFill>
                  <a:srgbClr val="FF0000"/>
                </a:solidFill>
              </a:rPr>
              <a:t>Intradural extramedullary tumor                 </a:t>
            </a:r>
          </a:p>
          <a:p>
            <a:pPr algn="l" rtl="0"/>
            <a:r>
              <a:rPr lang="en-US" sz="2400" dirty="0">
                <a:solidFill>
                  <a:srgbClr val="FF0000"/>
                </a:solidFill>
              </a:rPr>
              <a:t>a- Schwannoma</a:t>
            </a:r>
          </a:p>
          <a:p>
            <a:pPr algn="l" rtl="0"/>
            <a:r>
              <a:rPr lang="en-US" sz="2400" dirty="0">
                <a:solidFill>
                  <a:srgbClr val="FF0000"/>
                </a:solidFill>
              </a:rPr>
              <a:t>             b- meningioma</a:t>
            </a:r>
          </a:p>
          <a:p>
            <a:pPr algn="l" rtl="0"/>
            <a:r>
              <a:rPr lang="en-US" sz="2400" dirty="0">
                <a:solidFill>
                  <a:srgbClr val="FF0000"/>
                </a:solidFill>
              </a:rPr>
              <a:t>             c- neurofibroma</a:t>
            </a:r>
            <a:endParaRPr lang="en-US" dirty="0">
              <a:solidFill>
                <a:srgbClr val="FF0000"/>
              </a:solidFill>
            </a:endParaRPr>
          </a:p>
          <a:p>
            <a:endParaRPr lang="en-US" dirty="0"/>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4246" y="332658"/>
            <a:ext cx="3036409" cy="584775"/>
          </a:xfrm>
          <a:prstGeom prst="rect">
            <a:avLst/>
          </a:prstGeom>
          <a:noFill/>
        </p:spPr>
        <p:txBody>
          <a:bodyPr wrap="none" rtlCol="0">
            <a:spAutoFit/>
          </a:bodyPr>
          <a:lstStyle/>
          <a:p>
            <a:r>
              <a:rPr lang="en-US" sz="3200" b="1" dirty="0"/>
              <a:t>Case Scenario #2</a:t>
            </a:r>
          </a:p>
        </p:txBody>
      </p:sp>
      <p:pic>
        <p:nvPicPr>
          <p:cNvPr id="4" name="Picture 3" descr="A picture containing photo, dog, sitting, whit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680" y="2420890"/>
            <a:ext cx="5100638" cy="4314825"/>
          </a:xfrm>
          <a:prstGeom prst="rect">
            <a:avLst/>
          </a:prstGeom>
        </p:spPr>
      </p:pic>
      <p:sp>
        <p:nvSpPr>
          <p:cNvPr id="5" name="TextBox 4"/>
          <p:cNvSpPr txBox="1"/>
          <p:nvPr/>
        </p:nvSpPr>
        <p:spPr>
          <a:xfrm>
            <a:off x="1135065" y="1052736"/>
            <a:ext cx="6858000" cy="1200329"/>
          </a:xfrm>
          <a:prstGeom prst="rect">
            <a:avLst/>
          </a:prstGeom>
          <a:noFill/>
        </p:spPr>
        <p:txBody>
          <a:bodyPr wrap="square" rtlCol="0">
            <a:spAutoFit/>
          </a:bodyPr>
          <a:lstStyle/>
          <a:p>
            <a:pPr algn="l" rtl="0"/>
            <a:r>
              <a:rPr lang="en-US" dirty="0"/>
              <a:t>45 years old female patient presented back pain , and right leg pain , numbness and paresthesia on the posterior aspect of the thigh and big toe , along with urinary incontinence . These symptoms developed following heavy lifting 5 days ago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0644" y="116634"/>
            <a:ext cx="5351721" cy="1138773"/>
          </a:xfrm>
          <a:prstGeom prst="rect">
            <a:avLst/>
          </a:prstGeom>
          <a:noFill/>
        </p:spPr>
        <p:txBody>
          <a:bodyPr wrap="none" rtlCol="0">
            <a:spAutoFit/>
          </a:bodyPr>
          <a:lstStyle/>
          <a:p>
            <a:pPr algn="l" rtl="0"/>
            <a:r>
              <a:rPr lang="en-US" sz="2400" dirty="0"/>
              <a:t>1) What is the dermatomal distribution? :</a:t>
            </a:r>
          </a:p>
          <a:p>
            <a:pPr algn="l" rtl="0"/>
            <a:r>
              <a:rPr lang="en-US" dirty="0">
                <a:solidFill>
                  <a:srgbClr val="FF0000"/>
                </a:solidFill>
              </a:rPr>
              <a:t>                 </a:t>
            </a:r>
            <a:r>
              <a:rPr lang="en-US" sz="2400" dirty="0">
                <a:solidFill>
                  <a:srgbClr val="FF0000"/>
                </a:solidFill>
              </a:rPr>
              <a:t>Right L5 </a:t>
            </a:r>
            <a:endParaRPr lang="ar-JO" sz="2400" dirty="0">
              <a:solidFill>
                <a:srgbClr val="FF0000"/>
              </a:solidFill>
            </a:endParaRPr>
          </a:p>
          <a:p>
            <a:pPr algn="r"/>
            <a:r>
              <a:rPr lang="ar-JO" sz="2000" dirty="0">
                <a:solidFill>
                  <a:srgbClr val="FF0000"/>
                </a:solidFill>
              </a:rPr>
              <a:t>اذا ما كتبت</a:t>
            </a:r>
            <a:r>
              <a:rPr lang="en-US" sz="2000" dirty="0">
                <a:solidFill>
                  <a:srgbClr val="FF0000"/>
                </a:solidFill>
              </a:rPr>
              <a:t> </a:t>
            </a:r>
            <a:r>
              <a:rPr lang="ar-JO" sz="2000" dirty="0">
                <a:solidFill>
                  <a:srgbClr val="FF0000"/>
                </a:solidFill>
              </a:rPr>
              <a:t> </a:t>
            </a:r>
            <a:r>
              <a:rPr lang="en-US" sz="2000" dirty="0">
                <a:solidFill>
                  <a:srgbClr val="FF0000"/>
                </a:solidFill>
              </a:rPr>
              <a:t>Right</a:t>
            </a:r>
            <a:r>
              <a:rPr lang="ar-JO" sz="2000" dirty="0">
                <a:solidFill>
                  <a:srgbClr val="FF0000"/>
                </a:solidFill>
              </a:rPr>
              <a:t> خطأ</a:t>
            </a:r>
            <a:r>
              <a:rPr lang="en-US" sz="2000" dirty="0">
                <a:solidFill>
                  <a:srgbClr val="FF0000"/>
                </a:solidFill>
              </a:rPr>
              <a:t> </a:t>
            </a:r>
            <a:r>
              <a:rPr lang="ar-JO" sz="2000" dirty="0">
                <a:solidFill>
                  <a:srgbClr val="FF0000"/>
                </a:solidFill>
              </a:rPr>
              <a:t> **</a:t>
            </a:r>
            <a:endParaRPr lang="en-US" sz="1600" dirty="0"/>
          </a:p>
        </p:txBody>
      </p:sp>
      <p:sp>
        <p:nvSpPr>
          <p:cNvPr id="3" name="TextBox 2"/>
          <p:cNvSpPr txBox="1"/>
          <p:nvPr/>
        </p:nvSpPr>
        <p:spPr>
          <a:xfrm>
            <a:off x="1105318" y="1393650"/>
            <a:ext cx="6835497" cy="1661993"/>
          </a:xfrm>
          <a:prstGeom prst="rect">
            <a:avLst/>
          </a:prstGeom>
          <a:noFill/>
        </p:spPr>
        <p:txBody>
          <a:bodyPr wrap="square" rtlCol="0">
            <a:spAutoFit/>
          </a:bodyPr>
          <a:lstStyle/>
          <a:p>
            <a:pPr algn="l" rtl="0"/>
            <a:r>
              <a:rPr lang="en-US" sz="2400" dirty="0"/>
              <a:t>2) What is the Diagnosis and the level of the lesion?</a:t>
            </a:r>
          </a:p>
          <a:p>
            <a:pPr algn="l" rtl="0"/>
            <a:r>
              <a:rPr lang="en-US" dirty="0">
                <a:solidFill>
                  <a:srgbClr val="FF0000"/>
                </a:solidFill>
              </a:rPr>
              <a:t>                 </a:t>
            </a:r>
            <a:r>
              <a:rPr lang="en-US" sz="2400" dirty="0">
                <a:solidFill>
                  <a:srgbClr val="FF0000"/>
                </a:solidFill>
              </a:rPr>
              <a:t>Right L4-L5 disk </a:t>
            </a:r>
            <a:r>
              <a:rPr lang="en-US" sz="2400" dirty="0" err="1">
                <a:solidFill>
                  <a:srgbClr val="FF0000"/>
                </a:solidFill>
              </a:rPr>
              <a:t>prolapse</a:t>
            </a:r>
            <a:r>
              <a:rPr lang="en-US" sz="2400" dirty="0">
                <a:solidFill>
                  <a:srgbClr val="FF0000"/>
                </a:solidFill>
              </a:rPr>
              <a:t> </a:t>
            </a:r>
          </a:p>
          <a:p>
            <a:pPr algn="r"/>
            <a:r>
              <a:rPr lang="ar-JO" dirty="0">
                <a:solidFill>
                  <a:srgbClr val="FF0000"/>
                </a:solidFill>
              </a:rPr>
              <a:t>اذا كتبت </a:t>
            </a:r>
            <a:r>
              <a:rPr lang="en-US" dirty="0">
                <a:solidFill>
                  <a:srgbClr val="FF0000"/>
                </a:solidFill>
              </a:rPr>
              <a:t>central </a:t>
            </a:r>
            <a:r>
              <a:rPr lang="ar-JO" dirty="0">
                <a:solidFill>
                  <a:srgbClr val="FF0000"/>
                </a:solidFill>
              </a:rPr>
              <a:t> حسب الصورة يعتبر صح**</a:t>
            </a:r>
          </a:p>
          <a:p>
            <a:pPr algn="r"/>
            <a:r>
              <a:rPr lang="ar-JO" dirty="0">
                <a:solidFill>
                  <a:srgbClr val="FF0000"/>
                </a:solidFill>
              </a:rPr>
              <a:t>اذا كتبت </a:t>
            </a:r>
            <a:r>
              <a:rPr lang="en-US" dirty="0">
                <a:solidFill>
                  <a:srgbClr val="FF0000"/>
                </a:solidFill>
              </a:rPr>
              <a:t>right </a:t>
            </a:r>
            <a:r>
              <a:rPr lang="ar-JO" dirty="0">
                <a:solidFill>
                  <a:srgbClr val="FF0000"/>
                </a:solidFill>
              </a:rPr>
              <a:t> حسب الهستوري يعتبر صح**</a:t>
            </a:r>
            <a:endParaRPr lang="en-US" sz="1400" dirty="0">
              <a:solidFill>
                <a:srgbClr val="FF0000"/>
              </a:solidFill>
            </a:endParaRPr>
          </a:p>
          <a:p>
            <a:endParaRPr lang="en-US" dirty="0"/>
          </a:p>
        </p:txBody>
      </p:sp>
      <p:sp>
        <p:nvSpPr>
          <p:cNvPr id="5" name="TextBox 4"/>
          <p:cNvSpPr txBox="1"/>
          <p:nvPr/>
        </p:nvSpPr>
        <p:spPr>
          <a:xfrm>
            <a:off x="1094918" y="2933940"/>
            <a:ext cx="6341608" cy="3323987"/>
          </a:xfrm>
          <a:prstGeom prst="rect">
            <a:avLst/>
          </a:prstGeom>
          <a:noFill/>
        </p:spPr>
        <p:txBody>
          <a:bodyPr wrap="none" rtlCol="0">
            <a:spAutoFit/>
          </a:bodyPr>
          <a:lstStyle/>
          <a:p>
            <a:pPr algn="l" rtl="0"/>
            <a:r>
              <a:rPr lang="ar-JO" sz="2400" dirty="0"/>
              <a:t>3</a:t>
            </a:r>
            <a:r>
              <a:rPr lang="en-US" sz="2400" dirty="0"/>
              <a:t>) What is your management :     (MCQ)</a:t>
            </a:r>
          </a:p>
          <a:p>
            <a:pPr algn="l" rtl="0"/>
            <a:r>
              <a:rPr lang="en-US" sz="2400" dirty="0">
                <a:solidFill>
                  <a:srgbClr val="FF0000"/>
                </a:solidFill>
              </a:rPr>
              <a:t>    </a:t>
            </a:r>
            <a:r>
              <a:rPr lang="en-US" sz="2400" dirty="0"/>
              <a:t>a) immediate Surgery             b) conservative</a:t>
            </a:r>
          </a:p>
          <a:p>
            <a:pPr algn="l" rtl="0"/>
            <a:endParaRPr lang="en-US" sz="2400" dirty="0"/>
          </a:p>
          <a:p>
            <a:pPr algn="l" rtl="0"/>
            <a:r>
              <a:rPr lang="en-US" sz="2400" dirty="0"/>
              <a:t>4)Key muscle of L5:</a:t>
            </a:r>
            <a:r>
              <a:rPr lang="en-US" sz="2400" dirty="0">
                <a:solidFill>
                  <a:srgbClr val="FF0000"/>
                </a:solidFill>
              </a:rPr>
              <a:t>EHL(new question).</a:t>
            </a:r>
          </a:p>
          <a:p>
            <a:pPr algn="l" rtl="0"/>
            <a:r>
              <a:rPr lang="en-US" sz="2400" dirty="0">
                <a:solidFill>
                  <a:srgbClr val="FF0000"/>
                </a:solidFill>
              </a:rPr>
              <a:t>5) 4) Mention 2 complications of lumbar surgery?</a:t>
            </a:r>
          </a:p>
          <a:p>
            <a:pPr algn="l" rtl="0"/>
            <a:r>
              <a:rPr lang="en-US" sz="2400" dirty="0">
                <a:solidFill>
                  <a:srgbClr val="FF0000"/>
                </a:solidFill>
              </a:rPr>
              <a:t>                 a- infection</a:t>
            </a:r>
          </a:p>
          <a:p>
            <a:pPr algn="l" rtl="0"/>
            <a:r>
              <a:rPr lang="en-US" sz="2400" dirty="0">
                <a:solidFill>
                  <a:srgbClr val="FF0000"/>
                </a:solidFill>
              </a:rPr>
              <a:t>             b- hemorrhage</a:t>
            </a:r>
          </a:p>
          <a:p>
            <a:pPr algn="l" rtl="0"/>
            <a:r>
              <a:rPr lang="en-US" sz="2400" dirty="0">
                <a:solidFill>
                  <a:srgbClr val="FF0000"/>
                </a:solidFill>
              </a:rPr>
              <a:t>             c- Dural injury (CSF leak)</a:t>
            </a:r>
            <a:endParaRPr lang="en-US" dirty="0">
              <a:solidFill>
                <a:srgbClr val="FF0000"/>
              </a:solidFill>
            </a:endParaRPr>
          </a:p>
          <a:p>
            <a:endParaRPr lang="en-US" dirty="0"/>
          </a:p>
        </p:txBody>
      </p:sp>
      <p:sp>
        <p:nvSpPr>
          <p:cNvPr id="6" name="Oval 5"/>
          <p:cNvSpPr/>
          <p:nvPr/>
        </p:nvSpPr>
        <p:spPr>
          <a:xfrm>
            <a:off x="1320924" y="3290118"/>
            <a:ext cx="216024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14425" y="6161796"/>
            <a:ext cx="2607469" cy="830997"/>
          </a:xfrm>
          <a:prstGeom prst="rect">
            <a:avLst/>
          </a:prstGeom>
          <a:noFill/>
        </p:spPr>
        <p:txBody>
          <a:bodyPr wrap="square" rtlCol="0">
            <a:spAutoFit/>
          </a:bodyPr>
          <a:lstStyle/>
          <a:p>
            <a:r>
              <a:rPr lang="en-US" sz="2400" dirty="0"/>
              <a:t>6) Indications of Surgery?</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4246" y="332658"/>
            <a:ext cx="3036409" cy="584775"/>
          </a:xfrm>
          <a:prstGeom prst="rect">
            <a:avLst/>
          </a:prstGeom>
          <a:noFill/>
        </p:spPr>
        <p:txBody>
          <a:bodyPr wrap="none" rtlCol="0">
            <a:spAutoFit/>
          </a:bodyPr>
          <a:lstStyle/>
          <a:p>
            <a:r>
              <a:rPr lang="en-US" sz="3200" b="1" dirty="0"/>
              <a:t>Case Scenario #3</a:t>
            </a:r>
          </a:p>
        </p:txBody>
      </p:sp>
      <p:pic>
        <p:nvPicPr>
          <p:cNvPr id="3" name="Picture 5" descr="download (1)"/>
          <p:cNvPicPr>
            <a:picLocks noChangeAspect="1" noChangeArrowheads="1"/>
          </p:cNvPicPr>
          <p:nvPr/>
        </p:nvPicPr>
        <p:blipFill>
          <a:blip r:embed="rId2">
            <a:extLst>
              <a:ext uri="{28A0092B-C50C-407E-A947-70E740481C1C}">
                <a14:useLocalDpi xmlns:a14="http://schemas.microsoft.com/office/drawing/2010/main" val="0"/>
              </a:ext>
            </a:extLst>
          </a:blip>
          <a:srcRect l="21022"/>
          <a:stretch>
            <a:fillRect/>
          </a:stretch>
        </p:blipFill>
        <p:spPr bwMode="auto">
          <a:xfrm>
            <a:off x="2635733" y="2348880"/>
            <a:ext cx="3872534" cy="439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6508" y="1071753"/>
            <a:ext cx="8843210" cy="830997"/>
          </a:xfrm>
          <a:prstGeom prst="rect">
            <a:avLst/>
          </a:prstGeom>
          <a:noFill/>
        </p:spPr>
        <p:txBody>
          <a:bodyPr wrap="square" rtlCol="0">
            <a:spAutoFit/>
          </a:bodyPr>
          <a:lstStyle/>
          <a:p>
            <a:pPr algn="l" rtl="0"/>
            <a:r>
              <a:rPr lang="en-US" sz="2400" dirty="0"/>
              <a:t>Urinary incontinence and lower limb weakness Hx , </a:t>
            </a:r>
            <a:r>
              <a:rPr lang="en-US" sz="2400" u="sng" dirty="0"/>
              <a:t>Transillumination was positive on Examination</a:t>
            </a:r>
            <a:endParaRPr lang="en-US" u="sng" dirty="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5"/>
          <p:cNvSpPr>
            <a:spLocks noGrp="1"/>
          </p:cNvSpPr>
          <p:nvPr>
            <p:ph type="title"/>
          </p:nvPr>
        </p:nvSpPr>
        <p:spPr>
          <a:xfrm>
            <a:off x="1439652" y="4437112"/>
            <a:ext cx="6172200" cy="1143000"/>
          </a:xfrm>
        </p:spPr>
        <p:txBody>
          <a:bodyPr>
            <a:normAutofit fontScale="90000"/>
          </a:bodyPr>
          <a:lstStyle/>
          <a:p>
            <a:pPr marL="342900" indent="-342900">
              <a:spcBef>
                <a:spcPct val="20000"/>
              </a:spcBef>
            </a:pPr>
            <a:r>
              <a:rPr lang="en-US" sz="2200" dirty="0">
                <a:solidFill>
                  <a:srgbClr val="FF0000"/>
                </a:solidFill>
                <a:ea typeface="+mn-ea"/>
                <a:cs typeface="+mn-cs"/>
              </a:rPr>
              <a:t>A. Diagnosis?? (</a:t>
            </a:r>
            <a:r>
              <a:rPr lang="ar-AE" sz="2200" dirty="0">
                <a:solidFill>
                  <a:srgbClr val="FF0000"/>
                </a:solidFill>
                <a:ea typeface="+mn-ea"/>
                <a:cs typeface="+mn-cs"/>
              </a:rPr>
              <a:t>أي </a:t>
            </a:r>
            <a:r>
              <a:rPr lang="ar-AE" sz="2200" dirty="0" err="1">
                <a:solidFill>
                  <a:srgbClr val="FF0000"/>
                </a:solidFill>
                <a:ea typeface="+mn-ea"/>
                <a:cs typeface="+mn-cs"/>
              </a:rPr>
              <a:t>شي</a:t>
            </a:r>
            <a:r>
              <a:rPr lang="ar-AE" sz="2200" dirty="0">
                <a:solidFill>
                  <a:srgbClr val="FF0000"/>
                </a:solidFill>
                <a:ea typeface="+mn-ea"/>
                <a:cs typeface="+mn-cs"/>
              </a:rPr>
              <a:t> فيه</a:t>
            </a:r>
            <a:r>
              <a:rPr lang="en-US" sz="2200" dirty="0">
                <a:solidFill>
                  <a:srgbClr val="FF0000"/>
                </a:solidFill>
                <a:ea typeface="+mn-ea"/>
                <a:cs typeface="+mn-cs"/>
              </a:rPr>
              <a:t>motor deficit even just </a:t>
            </a:r>
            <a:r>
              <a:rPr lang="en-US" sz="2200" dirty="0" err="1">
                <a:solidFill>
                  <a:srgbClr val="FF0000"/>
                </a:solidFill>
                <a:ea typeface="+mn-ea"/>
                <a:cs typeface="+mn-cs"/>
              </a:rPr>
              <a:t>weaknees</a:t>
            </a:r>
            <a:r>
              <a:rPr lang="en-US" sz="2200" dirty="0">
                <a:solidFill>
                  <a:srgbClr val="FF0000"/>
                </a:solidFill>
                <a:ea typeface="+mn-ea"/>
                <a:cs typeface="+mn-cs"/>
              </a:rPr>
              <a:t>)</a:t>
            </a:r>
            <a:br>
              <a:rPr lang="en-US" sz="2200" dirty="0">
                <a:solidFill>
                  <a:srgbClr val="FF0000"/>
                </a:solidFill>
                <a:ea typeface="+mn-ea"/>
                <a:cs typeface="+mn-cs"/>
              </a:rPr>
            </a:br>
            <a:br>
              <a:rPr lang="en-US" sz="2200" dirty="0">
                <a:solidFill>
                  <a:srgbClr val="FF0000"/>
                </a:solidFill>
                <a:ea typeface="+mn-ea"/>
                <a:cs typeface="+mn-cs"/>
              </a:rPr>
            </a:br>
            <a:r>
              <a:rPr lang="en-US" sz="2200" dirty="0">
                <a:solidFill>
                  <a:prstClr val="black"/>
                </a:solidFill>
                <a:ea typeface="+mn-ea"/>
                <a:cs typeface="+mn-cs"/>
              </a:rPr>
              <a:t>Myelomeningocele</a:t>
            </a:r>
            <a:br>
              <a:rPr lang="en-US" sz="2200" dirty="0">
                <a:solidFill>
                  <a:prstClr val="black"/>
                </a:solidFill>
                <a:ea typeface="+mn-ea"/>
                <a:cs typeface="+mn-cs"/>
              </a:rPr>
            </a:br>
            <a:r>
              <a:rPr lang="en-US" sz="2200" dirty="0">
                <a:solidFill>
                  <a:srgbClr val="FF0000"/>
                </a:solidFill>
                <a:ea typeface="+mn-ea"/>
                <a:cs typeface="+mn-cs"/>
              </a:rPr>
              <a:t>B. True or false:</a:t>
            </a:r>
            <a:r>
              <a:rPr lang="en-US" sz="2200" dirty="0">
                <a:solidFill>
                  <a:prstClr val="black"/>
                </a:solidFill>
                <a:ea typeface="+mn-ea"/>
                <a:cs typeface="+mn-cs"/>
              </a:rPr>
              <a:t> </a:t>
            </a:r>
            <a:br>
              <a:rPr lang="en-US" sz="2200" dirty="0">
                <a:solidFill>
                  <a:prstClr val="black"/>
                </a:solidFill>
                <a:ea typeface="+mn-ea"/>
                <a:cs typeface="+mn-cs"/>
              </a:rPr>
            </a:br>
            <a:br>
              <a:rPr lang="en-US" sz="2200" dirty="0">
                <a:solidFill>
                  <a:prstClr val="black"/>
                </a:solidFill>
                <a:ea typeface="+mn-ea"/>
                <a:cs typeface="+mn-cs"/>
              </a:rPr>
            </a:br>
            <a:r>
              <a:rPr lang="en-US" sz="2200" dirty="0">
                <a:solidFill>
                  <a:prstClr val="black"/>
                </a:solidFill>
                <a:ea typeface="+mn-ea"/>
                <a:cs typeface="+mn-cs"/>
              </a:rPr>
              <a:t>the aim of surgery is cosmetic and there is  improvement of motor function.</a:t>
            </a:r>
            <a:br>
              <a:rPr lang="en-US" sz="2200" dirty="0">
                <a:solidFill>
                  <a:prstClr val="black"/>
                </a:solidFill>
                <a:ea typeface="+mn-ea"/>
                <a:cs typeface="+mn-cs"/>
              </a:rPr>
            </a:br>
            <a:r>
              <a:rPr lang="en-US" sz="2200" dirty="0">
                <a:solidFill>
                  <a:prstClr val="black"/>
                </a:solidFill>
                <a:ea typeface="+mn-ea"/>
                <a:cs typeface="+mn-cs"/>
              </a:rPr>
              <a:t>&gt;&gt;&gt;</a:t>
            </a:r>
            <a:r>
              <a:rPr lang="en-US" sz="2200" dirty="0">
                <a:solidFill>
                  <a:srgbClr val="FF0000"/>
                </a:solidFill>
                <a:ea typeface="+mn-ea"/>
                <a:cs typeface="+mn-cs"/>
              </a:rPr>
              <a:t>false </a:t>
            </a:r>
            <a:br>
              <a:rPr lang="en-US" sz="2200" dirty="0">
                <a:solidFill>
                  <a:prstClr val="black"/>
                </a:solidFill>
                <a:ea typeface="+mn-ea"/>
                <a:cs typeface="+mn-cs"/>
              </a:rPr>
            </a:br>
            <a:br>
              <a:rPr lang="en-US" sz="2200" dirty="0">
                <a:solidFill>
                  <a:prstClr val="black"/>
                </a:solidFill>
                <a:ea typeface="+mn-ea"/>
                <a:cs typeface="+mn-cs"/>
              </a:rPr>
            </a:br>
            <a:r>
              <a:rPr lang="en-US" sz="2200" dirty="0">
                <a:solidFill>
                  <a:srgbClr val="FF0000"/>
                </a:solidFill>
                <a:ea typeface="+mn-ea"/>
                <a:cs typeface="+mn-cs"/>
              </a:rPr>
              <a:t>C. Which type of </a:t>
            </a:r>
            <a:r>
              <a:rPr lang="en-US" sz="2200" dirty="0" err="1">
                <a:solidFill>
                  <a:srgbClr val="FF0000"/>
                </a:solidFill>
                <a:ea typeface="+mn-ea"/>
                <a:cs typeface="+mn-cs"/>
              </a:rPr>
              <a:t>chiari</a:t>
            </a:r>
            <a:r>
              <a:rPr lang="en-US" sz="2200" dirty="0">
                <a:solidFill>
                  <a:srgbClr val="FF0000"/>
                </a:solidFill>
                <a:ea typeface="+mn-ea"/>
                <a:cs typeface="+mn-cs"/>
              </a:rPr>
              <a:t> malformation is associated with this case??</a:t>
            </a:r>
            <a:br>
              <a:rPr lang="en-US" sz="2200" dirty="0">
                <a:solidFill>
                  <a:srgbClr val="FF0000"/>
                </a:solidFill>
                <a:ea typeface="+mn-ea"/>
                <a:cs typeface="+mn-cs"/>
              </a:rPr>
            </a:br>
            <a:r>
              <a:rPr lang="en-US" sz="2200" dirty="0">
                <a:solidFill>
                  <a:prstClr val="black"/>
                </a:solidFill>
                <a:ea typeface="+mn-ea"/>
                <a:cs typeface="+mn-cs"/>
              </a:rPr>
              <a:t>&gt;&gt;type 2</a:t>
            </a:r>
            <a:br>
              <a:rPr lang="en-US" sz="2200" dirty="0">
                <a:solidFill>
                  <a:prstClr val="black"/>
                </a:solidFill>
                <a:ea typeface="+mn-ea"/>
                <a:cs typeface="+mn-cs"/>
              </a:rPr>
            </a:br>
            <a:endParaRPr lang="en-US" dirty="0"/>
          </a:p>
        </p:txBody>
      </p:sp>
      <p:pic>
        <p:nvPicPr>
          <p:cNvPr id="4" name="عنصر نائب للمحتوى 3"/>
          <p:cNvPicPr>
            <a:picLocks noGrp="1" noChangeAspect="1"/>
          </p:cNvPicPr>
          <p:nvPr>
            <p:ph idx="1"/>
          </p:nvPr>
        </p:nvPicPr>
        <p:blipFill>
          <a:blip r:embed="rId2"/>
          <a:stretch>
            <a:fillRect/>
          </a:stretch>
        </p:blipFill>
        <p:spPr>
          <a:xfrm>
            <a:off x="3069444" y="19509"/>
            <a:ext cx="2690689" cy="2889216"/>
          </a:xfrm>
          <a:prstGeom prst="rect">
            <a:avLst/>
          </a:prstGeom>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7635" y="404664"/>
            <a:ext cx="3695755" cy="1107996"/>
          </a:xfrm>
          <a:prstGeom prst="rect">
            <a:avLst/>
          </a:prstGeom>
          <a:noFill/>
        </p:spPr>
        <p:txBody>
          <a:bodyPr wrap="none" rtlCol="0">
            <a:spAutoFit/>
          </a:bodyPr>
          <a:lstStyle/>
          <a:p>
            <a:pPr algn="l" rtl="0"/>
            <a:r>
              <a:rPr lang="en-US" sz="2400" dirty="0"/>
              <a:t>1) What is your Diagnosis?</a:t>
            </a:r>
          </a:p>
          <a:p>
            <a:pPr algn="l" rtl="0"/>
            <a:r>
              <a:rPr lang="en-US" sz="2400" dirty="0">
                <a:solidFill>
                  <a:srgbClr val="FF0000"/>
                </a:solidFill>
              </a:rPr>
              <a:t>                </a:t>
            </a:r>
            <a:r>
              <a:rPr lang="en-US" sz="2400" dirty="0" err="1">
                <a:solidFill>
                  <a:srgbClr val="FF0000"/>
                </a:solidFill>
              </a:rPr>
              <a:t>MyeloMeningocele</a:t>
            </a:r>
            <a:endParaRPr lang="en-US" sz="2400" dirty="0">
              <a:solidFill>
                <a:srgbClr val="FF0000"/>
              </a:solidFill>
            </a:endParaRPr>
          </a:p>
          <a:p>
            <a:endParaRPr lang="en-US" dirty="0"/>
          </a:p>
        </p:txBody>
      </p:sp>
      <p:sp>
        <p:nvSpPr>
          <p:cNvPr id="5" name="TextBox 4"/>
          <p:cNvSpPr txBox="1"/>
          <p:nvPr/>
        </p:nvSpPr>
        <p:spPr>
          <a:xfrm>
            <a:off x="1143000" y="2393379"/>
            <a:ext cx="6858000" cy="1200329"/>
          </a:xfrm>
          <a:prstGeom prst="rect">
            <a:avLst/>
          </a:prstGeom>
          <a:noFill/>
        </p:spPr>
        <p:txBody>
          <a:bodyPr wrap="square" rtlCol="0">
            <a:spAutoFit/>
          </a:bodyPr>
          <a:lstStyle/>
          <a:p>
            <a:pPr algn="l" rtl="0"/>
            <a:r>
              <a:rPr lang="en-US" sz="2400" dirty="0"/>
              <a:t>2) True or False : the aim of surgery in this patient is to improve neurological function.</a:t>
            </a:r>
          </a:p>
          <a:p>
            <a:pPr algn="l" rtl="0"/>
            <a:r>
              <a:rPr lang="en-US" sz="2400" dirty="0"/>
              <a:t>               </a:t>
            </a:r>
            <a:r>
              <a:rPr lang="en-US" sz="2400" dirty="0">
                <a:solidFill>
                  <a:srgbClr val="FF0000"/>
                </a:solidFill>
              </a:rPr>
              <a:t>False</a:t>
            </a:r>
            <a:endParaRPr lang="en-US" dirty="0">
              <a:solidFill>
                <a:srgbClr val="FF0000"/>
              </a:solidFill>
            </a:endParaRPr>
          </a:p>
        </p:txBody>
      </p:sp>
      <p:sp>
        <p:nvSpPr>
          <p:cNvPr id="4" name="TextBox 3"/>
          <p:cNvSpPr txBox="1"/>
          <p:nvPr/>
        </p:nvSpPr>
        <p:spPr>
          <a:xfrm>
            <a:off x="1143000" y="4389121"/>
            <a:ext cx="4531093" cy="1569660"/>
          </a:xfrm>
          <a:prstGeom prst="rect">
            <a:avLst/>
          </a:prstGeom>
          <a:noFill/>
        </p:spPr>
        <p:txBody>
          <a:bodyPr wrap="square" rtlCol="0">
            <a:spAutoFit/>
          </a:bodyPr>
          <a:lstStyle/>
          <a:p>
            <a:r>
              <a:rPr lang="en-US" sz="2400" dirty="0"/>
              <a:t>Folic Acid Dose for next pregnancy and duration?</a:t>
            </a:r>
          </a:p>
          <a:p>
            <a:r>
              <a:rPr lang="en-US" sz="2400" dirty="0">
                <a:solidFill>
                  <a:srgbClr val="FF0000"/>
                </a:solidFill>
              </a:rPr>
              <a:t>4 mg/day  3 months prior to conception</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25641" y="2125267"/>
            <a:ext cx="1763120" cy="2832452"/>
          </a:xfrm>
        </p:spPr>
      </p:pic>
      <p:sp>
        <p:nvSpPr>
          <p:cNvPr id="4" name="Content Placeholder 3"/>
          <p:cNvSpPr>
            <a:spLocks noGrp="1"/>
          </p:cNvSpPr>
          <p:nvPr>
            <p:ph sz="half" idx="2"/>
          </p:nvPr>
        </p:nvSpPr>
        <p:spPr>
          <a:xfrm>
            <a:off x="4463988" y="2034370"/>
            <a:ext cx="3065525" cy="4058926"/>
          </a:xfrm>
        </p:spPr>
        <p:txBody>
          <a:bodyPr>
            <a:normAutofit fontScale="77500" lnSpcReduction="20000"/>
          </a:bodyPr>
          <a:lstStyle/>
          <a:p>
            <a:pPr marL="0" indent="0" algn="l" rtl="0">
              <a:buNone/>
            </a:pPr>
            <a:r>
              <a:rPr lang="en-US" dirty="0"/>
              <a:t>1.diagnosis?</a:t>
            </a:r>
          </a:p>
          <a:p>
            <a:pPr marL="0" indent="0" algn="l" rtl="0">
              <a:buNone/>
            </a:pPr>
            <a:r>
              <a:rPr lang="en-US" dirty="0">
                <a:solidFill>
                  <a:srgbClr val="FF0000"/>
                </a:solidFill>
              </a:rPr>
              <a:t>Right cerebellopontine angle tumor</a:t>
            </a:r>
          </a:p>
          <a:p>
            <a:pPr marL="0" indent="0" algn="l" rtl="0">
              <a:buNone/>
            </a:pPr>
            <a:r>
              <a:rPr lang="en-US" dirty="0" err="1">
                <a:solidFill>
                  <a:srgbClr val="FF0000"/>
                </a:solidFill>
              </a:rPr>
              <a:t>Rt</a:t>
            </a:r>
            <a:r>
              <a:rPr lang="en-US" dirty="0">
                <a:solidFill>
                  <a:srgbClr val="FF0000"/>
                </a:solidFill>
              </a:rPr>
              <a:t>(</a:t>
            </a:r>
            <a:r>
              <a:rPr lang="en-US" dirty="0" err="1">
                <a:solidFill>
                  <a:srgbClr val="FF0000"/>
                </a:solidFill>
              </a:rPr>
              <a:t>cpa</a:t>
            </a:r>
            <a:r>
              <a:rPr lang="en-US" dirty="0">
                <a:solidFill>
                  <a:srgbClr val="FF0000"/>
                </a:solidFill>
              </a:rPr>
              <a:t>)</a:t>
            </a:r>
          </a:p>
          <a:p>
            <a:pPr marL="0" indent="0" algn="l" rtl="0">
              <a:buNone/>
            </a:pPr>
            <a:endParaRPr lang="en-US" dirty="0"/>
          </a:p>
          <a:p>
            <a:pPr marL="0" indent="0" algn="l" rtl="0">
              <a:buNone/>
            </a:pPr>
            <a:r>
              <a:rPr lang="en-US" dirty="0"/>
              <a:t>2.ddx?</a:t>
            </a:r>
          </a:p>
          <a:p>
            <a:pPr marL="0" indent="0" algn="l" rtl="0">
              <a:buNone/>
            </a:pPr>
            <a:r>
              <a:rPr lang="en-US" dirty="0">
                <a:solidFill>
                  <a:srgbClr val="FF0000"/>
                </a:solidFill>
              </a:rPr>
              <a:t>-vestibular </a:t>
            </a:r>
            <a:r>
              <a:rPr lang="en-US" dirty="0" err="1">
                <a:solidFill>
                  <a:srgbClr val="FF0000"/>
                </a:solidFill>
              </a:rPr>
              <a:t>schawanoma</a:t>
            </a:r>
            <a:endParaRPr lang="en-US" dirty="0">
              <a:solidFill>
                <a:srgbClr val="FF0000"/>
              </a:solidFill>
            </a:endParaRPr>
          </a:p>
          <a:p>
            <a:pPr marL="0" indent="0" algn="l" rtl="0">
              <a:buNone/>
            </a:pPr>
            <a:r>
              <a:rPr lang="en-US" dirty="0">
                <a:solidFill>
                  <a:srgbClr val="FF0000"/>
                </a:solidFill>
              </a:rPr>
              <a:t>-arachnoid cyst</a:t>
            </a:r>
          </a:p>
          <a:p>
            <a:pPr marL="0" indent="0" algn="l" rtl="0">
              <a:buNone/>
            </a:pPr>
            <a:r>
              <a:rPr lang="en-US" dirty="0">
                <a:solidFill>
                  <a:srgbClr val="FF0000"/>
                </a:solidFill>
              </a:rPr>
              <a:t>-meningioma</a:t>
            </a:r>
          </a:p>
          <a:p>
            <a:pPr marL="0" indent="0" algn="l" rtl="0">
              <a:buNone/>
            </a:pPr>
            <a:r>
              <a:rPr lang="en-US" dirty="0">
                <a:solidFill>
                  <a:srgbClr val="FF0000"/>
                </a:solidFill>
              </a:rPr>
              <a:t>-epidermoid cyst</a:t>
            </a:r>
          </a:p>
          <a:p>
            <a:pPr marL="0" indent="0" algn="l" rtl="0">
              <a:buNone/>
            </a:pPr>
            <a:r>
              <a:rPr lang="en-US" dirty="0">
                <a:solidFill>
                  <a:srgbClr val="FF0000"/>
                </a:solidFill>
              </a:rPr>
              <a:t>-dermoid cyst</a:t>
            </a:r>
          </a:p>
          <a:p>
            <a:pPr marL="0" indent="0" algn="l" rtl="0">
              <a:buNone/>
            </a:pPr>
            <a:r>
              <a:rPr lang="en-US" dirty="0"/>
              <a:t>3-Signs and symptoms??</a:t>
            </a:r>
          </a:p>
          <a:p>
            <a:pPr marL="0" indent="0" algn="l" rtl="0">
              <a:buNone/>
            </a:pPr>
            <a:endParaRPr lang="en-US" dirty="0"/>
          </a:p>
          <a:p>
            <a:pPr marL="0" indent="0" algn="l" rtl="0">
              <a:buNone/>
            </a:pPr>
            <a:endParaRPr lang="en-US" dirty="0"/>
          </a:p>
          <a:p>
            <a:pPr marL="0" indent="0" algn="l" rtl="0">
              <a:buNone/>
            </a:pPr>
            <a:endParaRPr lang="en-US"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74638"/>
            <a:ext cx="6172200" cy="411162"/>
          </a:xfrm>
        </p:spPr>
        <p:txBody>
          <a:bodyPr>
            <a:normAutofit fontScale="90000"/>
          </a:bodyPr>
          <a:lstStyle/>
          <a:p>
            <a:r>
              <a:rPr lang="en-US" dirty="0"/>
              <a:t>Station 6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1802" y="785794"/>
            <a:ext cx="2628899" cy="2971006"/>
          </a:xfrm>
        </p:spPr>
      </p:pic>
      <p:sp>
        <p:nvSpPr>
          <p:cNvPr id="5" name="TextBox 4"/>
          <p:cNvSpPr txBox="1"/>
          <p:nvPr/>
        </p:nvSpPr>
        <p:spPr>
          <a:xfrm>
            <a:off x="714348" y="3857628"/>
            <a:ext cx="8072494" cy="2967094"/>
          </a:xfrm>
          <a:prstGeom prst="rect">
            <a:avLst/>
          </a:prstGeom>
          <a:noFill/>
        </p:spPr>
        <p:txBody>
          <a:bodyPr wrap="square" rtlCol="0">
            <a:spAutoFit/>
          </a:bodyPr>
          <a:lstStyle/>
          <a:p>
            <a:pPr algn="l" rtl="0"/>
            <a:r>
              <a:rPr lang="en-US" dirty="0"/>
              <a:t>This is an enhanced brain CT .. </a:t>
            </a:r>
          </a:p>
          <a:p>
            <a:pPr marL="342900" indent="-342900" algn="l" rtl="0">
              <a:buAutoNum type="arabicPeriod"/>
            </a:pPr>
            <a:r>
              <a:rPr lang="en-US" dirty="0"/>
              <a:t>What is the anatomical site of the lesion ? </a:t>
            </a:r>
          </a:p>
          <a:p>
            <a:pPr marL="285750" indent="-285750" algn="l" rtl="0">
              <a:buFontTx/>
              <a:buChar char="-"/>
            </a:pPr>
            <a:r>
              <a:rPr lang="en-US" dirty="0"/>
              <a:t>Right </a:t>
            </a:r>
            <a:r>
              <a:rPr lang="en-US" dirty="0" err="1"/>
              <a:t>cerbellopontine</a:t>
            </a:r>
            <a:r>
              <a:rPr lang="en-US" dirty="0"/>
              <a:t> angle </a:t>
            </a:r>
          </a:p>
          <a:p>
            <a:pPr algn="l" rtl="0"/>
            <a:r>
              <a:rPr lang="en-US" dirty="0"/>
              <a:t>2. Mention 2 </a:t>
            </a:r>
            <a:r>
              <a:rPr lang="en-US" dirty="0" err="1"/>
              <a:t>ddx</a:t>
            </a:r>
            <a:r>
              <a:rPr lang="en-US" dirty="0"/>
              <a:t> </a:t>
            </a:r>
          </a:p>
          <a:p>
            <a:pPr marL="285750" indent="-285750" algn="l" rtl="0">
              <a:buFontTx/>
              <a:buChar char="-"/>
            </a:pPr>
            <a:r>
              <a:rPr lang="en-US" dirty="0" err="1"/>
              <a:t>Dermoid</a:t>
            </a:r>
            <a:r>
              <a:rPr lang="en-US" dirty="0"/>
              <a:t> cyst </a:t>
            </a:r>
          </a:p>
          <a:p>
            <a:pPr marL="285750" indent="-285750" algn="l" rtl="0">
              <a:buFontTx/>
              <a:buChar char="-"/>
            </a:pPr>
            <a:r>
              <a:rPr lang="en-US" dirty="0" err="1"/>
              <a:t>Epidermoid</a:t>
            </a:r>
            <a:r>
              <a:rPr lang="en-US" dirty="0"/>
              <a:t> cyst </a:t>
            </a:r>
          </a:p>
          <a:p>
            <a:pPr marL="285750" indent="-285750" algn="l" rtl="0">
              <a:buFontTx/>
              <a:buChar char="-"/>
            </a:pPr>
            <a:r>
              <a:rPr lang="en-US" dirty="0" err="1"/>
              <a:t>Vestibuler</a:t>
            </a:r>
            <a:r>
              <a:rPr lang="en-US" dirty="0"/>
              <a:t> </a:t>
            </a:r>
            <a:r>
              <a:rPr lang="en-US" dirty="0" err="1"/>
              <a:t>schwannoma</a:t>
            </a:r>
            <a:r>
              <a:rPr lang="en-US" dirty="0"/>
              <a:t> </a:t>
            </a:r>
          </a:p>
          <a:p>
            <a:pPr algn="l" rtl="0"/>
            <a:r>
              <a:rPr lang="en-US" dirty="0"/>
              <a:t>PS: arachnoid cyst is a wrong answer </a:t>
            </a:r>
            <a:r>
              <a:rPr lang="en-US" dirty="0" err="1"/>
              <a:t>bcz</a:t>
            </a:r>
            <a:r>
              <a:rPr lang="en-US" dirty="0"/>
              <a:t> this lesion is solid not cystic</a:t>
            </a:r>
          </a:p>
          <a:p>
            <a:pPr algn="l" rtl="0"/>
            <a:r>
              <a:rPr lang="en-US" dirty="0"/>
              <a:t>3.2 presentations?</a:t>
            </a:r>
          </a:p>
          <a:p>
            <a:pPr algn="l" rtl="0"/>
            <a:r>
              <a:rPr lang="en-US" dirty="0"/>
              <a:t>Headache ,vomiting , hearing loss…</a:t>
            </a:r>
            <a:r>
              <a:rPr lang="en-US" dirty="0" err="1"/>
              <a:t>etc</a:t>
            </a:r>
            <a:r>
              <a:rPr lang="en-US" dirty="0"/>
              <a:t>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57098" y="749218"/>
            <a:ext cx="5886902" cy="4351338"/>
          </a:xfrm>
        </p:spPr>
        <p:txBody>
          <a:bodyPr>
            <a:normAutofit fontScale="85000" lnSpcReduction="20000"/>
          </a:bodyPr>
          <a:lstStyle/>
          <a:p>
            <a:pPr marL="0" indent="0" algn="l" rtl="0">
              <a:buNone/>
            </a:pPr>
            <a:r>
              <a:rPr lang="en-US" dirty="0"/>
              <a:t>1.Mention 2 sign in </a:t>
            </a:r>
            <a:r>
              <a:rPr lang="en-US" dirty="0">
                <a:solidFill>
                  <a:srgbClr val="FF0000"/>
                </a:solidFill>
              </a:rPr>
              <a:t>adults</a:t>
            </a:r>
            <a:r>
              <a:rPr lang="en-US" dirty="0"/>
              <a:t>?</a:t>
            </a:r>
          </a:p>
          <a:p>
            <a:pPr marL="0" indent="0" algn="l" rtl="0">
              <a:buNone/>
            </a:pPr>
            <a:r>
              <a:rPr lang="en-US" dirty="0">
                <a:solidFill>
                  <a:schemeClr val="accent4">
                    <a:lumMod val="60000"/>
                    <a:lumOff val="40000"/>
                  </a:schemeClr>
                </a:solidFill>
              </a:rPr>
              <a:t>-increase skull circumference(Wrong)</a:t>
            </a:r>
          </a:p>
          <a:p>
            <a:pPr marL="0" indent="0" algn="l" rtl="0">
              <a:buNone/>
            </a:pPr>
            <a:r>
              <a:rPr lang="en-US" dirty="0">
                <a:solidFill>
                  <a:srgbClr val="FF0000"/>
                </a:solidFill>
              </a:rPr>
              <a:t>-setting sun eyes</a:t>
            </a:r>
          </a:p>
          <a:p>
            <a:pPr marL="0" indent="0" algn="l" rtl="0">
              <a:buNone/>
            </a:pPr>
            <a:r>
              <a:rPr lang="en-US" dirty="0">
                <a:solidFill>
                  <a:srgbClr val="FF0000"/>
                </a:solidFill>
              </a:rPr>
              <a:t>-dilated superficial veins</a:t>
            </a:r>
          </a:p>
          <a:p>
            <a:pPr marL="0" indent="0" algn="l" rtl="0">
              <a:buNone/>
            </a:pPr>
            <a:r>
              <a:rPr lang="en-US" dirty="0"/>
              <a:t>2.Give 2 signs on brain </a:t>
            </a:r>
            <a:r>
              <a:rPr lang="en-US" dirty="0" err="1"/>
              <a:t>ct</a:t>
            </a:r>
            <a:r>
              <a:rPr lang="en-US" dirty="0"/>
              <a:t> in acute hydrocephalus </a:t>
            </a:r>
          </a:p>
          <a:p>
            <a:pPr marL="0" indent="0" algn="l" rtl="0">
              <a:buNone/>
            </a:pPr>
            <a:r>
              <a:rPr lang="en-US" dirty="0">
                <a:solidFill>
                  <a:srgbClr val="FF0000"/>
                </a:solidFill>
              </a:rPr>
              <a:t>1. Dilatation of ventricular systems </a:t>
            </a:r>
          </a:p>
          <a:p>
            <a:pPr marL="0" indent="0" algn="l" rtl="0">
              <a:buNone/>
            </a:pPr>
            <a:r>
              <a:rPr lang="en-US" dirty="0">
                <a:solidFill>
                  <a:srgbClr val="FF0000"/>
                </a:solidFill>
              </a:rPr>
              <a:t>2. Trans ependymal edema </a:t>
            </a:r>
          </a:p>
          <a:p>
            <a:pPr marL="0" indent="0" algn="l" rtl="0">
              <a:buNone/>
            </a:pPr>
            <a:r>
              <a:rPr lang="en-US" dirty="0">
                <a:solidFill>
                  <a:srgbClr val="FF0000"/>
                </a:solidFill>
              </a:rPr>
              <a:t>3. effacement of sulci </a:t>
            </a:r>
          </a:p>
          <a:p>
            <a:pPr marL="0" indent="0" algn="l" rtl="0">
              <a:buNone/>
            </a:pPr>
            <a:r>
              <a:rPr lang="en-US" dirty="0"/>
              <a:t>3. Mention 2 devices for ICP monitoring </a:t>
            </a:r>
          </a:p>
          <a:p>
            <a:pPr marL="0" indent="0" algn="l" rtl="0">
              <a:buNone/>
            </a:pPr>
            <a:r>
              <a:rPr lang="en-US" dirty="0" err="1">
                <a:solidFill>
                  <a:srgbClr val="FF0000"/>
                </a:solidFill>
              </a:rPr>
              <a:t>Note:Intraventricular</a:t>
            </a:r>
            <a:r>
              <a:rPr lang="en-US" dirty="0">
                <a:solidFill>
                  <a:srgbClr val="FF0000"/>
                </a:solidFill>
              </a:rPr>
              <a:t> catheter same as EVD</a:t>
            </a:r>
          </a:p>
          <a:p>
            <a:pPr marL="0" indent="0" algn="l" rtl="0">
              <a:buNone/>
            </a:pPr>
            <a:endParaRPr lang="ar-JO" dirty="0"/>
          </a:p>
          <a:p>
            <a:pPr marL="0" indent="0" algn="l" rtl="0">
              <a:buNone/>
            </a:pPr>
            <a:endParaRPr lang="en-US"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811" y="857251"/>
            <a:ext cx="1758002" cy="206763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DDBC0EC-1589-2642-B8AF-D65F97B35892}"/>
              </a:ext>
            </a:extLst>
          </p:cNvPr>
          <p:cNvPicPr>
            <a:picLocks noGrp="1" noChangeAspect="1"/>
          </p:cNvPicPr>
          <p:nvPr>
            <p:ph idx="1"/>
          </p:nvPr>
        </p:nvPicPr>
        <p:blipFill>
          <a:blip r:embed="rId2"/>
          <a:stretch>
            <a:fillRect/>
          </a:stretch>
        </p:blipFill>
        <p:spPr>
          <a:xfrm>
            <a:off x="4575235" y="1160445"/>
            <a:ext cx="4457700" cy="3810449"/>
          </a:xfrm>
        </p:spPr>
      </p:pic>
      <p:sp>
        <p:nvSpPr>
          <p:cNvPr id="5" name="TextBox 4">
            <a:extLst>
              <a:ext uri="{FF2B5EF4-FFF2-40B4-BE49-F238E27FC236}">
                <a16:creationId xmlns:a16="http://schemas.microsoft.com/office/drawing/2014/main" id="{D76E47E2-B843-2271-C45A-F3E452C59673}"/>
              </a:ext>
            </a:extLst>
          </p:cNvPr>
          <p:cNvSpPr txBox="1"/>
          <p:nvPr/>
        </p:nvSpPr>
        <p:spPr>
          <a:xfrm>
            <a:off x="147531" y="1020466"/>
            <a:ext cx="4273261" cy="49167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dirty="0">
                <a:cs typeface="Calibri"/>
              </a:rPr>
              <a:t>What is the diagnosis ?</a:t>
            </a:r>
          </a:p>
          <a:p>
            <a:r>
              <a:rPr lang="en-US" sz="2100" dirty="0">
                <a:solidFill>
                  <a:srgbClr val="FF0000"/>
                </a:solidFill>
                <a:cs typeface="Calibri"/>
              </a:rPr>
              <a:t>Cerebellar tumor (infratentorial tumor)</a:t>
            </a:r>
          </a:p>
          <a:p>
            <a:endParaRPr lang="en-US" sz="2100" dirty="0">
              <a:solidFill>
                <a:srgbClr val="FF0000"/>
              </a:solidFill>
              <a:cs typeface="Calibri"/>
            </a:endParaRPr>
          </a:p>
          <a:p>
            <a:r>
              <a:rPr lang="en-US" sz="2100" dirty="0">
                <a:cs typeface="Calibri"/>
              </a:rPr>
              <a:t>What type of hydrocephalus is seen in this patient </a:t>
            </a:r>
          </a:p>
          <a:p>
            <a:r>
              <a:rPr lang="en-US" sz="2100" dirty="0">
                <a:solidFill>
                  <a:srgbClr val="FF0000"/>
                </a:solidFill>
                <a:cs typeface="Calibri"/>
              </a:rPr>
              <a:t>Obstructive</a:t>
            </a:r>
          </a:p>
          <a:p>
            <a:endParaRPr lang="en-US" sz="2100" dirty="0">
              <a:cs typeface="Calibri"/>
            </a:endParaRPr>
          </a:p>
          <a:p>
            <a:r>
              <a:rPr lang="en-US" sz="2100" dirty="0">
                <a:cs typeface="Calibri"/>
              </a:rPr>
              <a:t>Give 2 differential diagnosis </a:t>
            </a:r>
          </a:p>
          <a:p>
            <a:r>
              <a:rPr lang="en-US" sz="2100" dirty="0">
                <a:solidFill>
                  <a:srgbClr val="FF0000"/>
                </a:solidFill>
                <a:cs typeface="Calibri"/>
              </a:rPr>
              <a:t>Astrocytoma , medulloblastoma</a:t>
            </a:r>
          </a:p>
          <a:p>
            <a:endParaRPr lang="en-US" sz="2100" dirty="0">
              <a:cs typeface="Calibri"/>
            </a:endParaRPr>
          </a:p>
          <a:p>
            <a:r>
              <a:rPr lang="en-US" sz="2100" dirty="0">
                <a:cs typeface="Calibri"/>
              </a:rPr>
              <a:t>What are the signs and symptoms </a:t>
            </a:r>
            <a:r>
              <a:rPr lang="en-US" sz="2100" dirty="0" err="1">
                <a:cs typeface="Calibri"/>
              </a:rPr>
              <a:t>excpexted</a:t>
            </a:r>
            <a:r>
              <a:rPr lang="en-US" sz="2100" dirty="0">
                <a:cs typeface="Calibri"/>
              </a:rPr>
              <a:t> to be seen in this patient ?</a:t>
            </a:r>
          </a:p>
          <a:p>
            <a:r>
              <a:rPr lang="en-US" sz="2100" dirty="0">
                <a:solidFill>
                  <a:srgbClr val="FF0000"/>
                </a:solidFill>
                <a:ea typeface="+mn-lt"/>
                <a:cs typeface="+mn-lt"/>
              </a:rPr>
              <a:t>Headache , Papilledema , Nausea/vomiting</a:t>
            </a:r>
            <a:endParaRPr lang="en-US" sz="2100" dirty="0">
              <a:solidFill>
                <a:srgbClr val="FF0000"/>
              </a:solidFill>
            </a:endParaRPr>
          </a:p>
        </p:txBody>
      </p:sp>
    </p:spTree>
    <p:extLst>
      <p:ext uri="{BB962C8B-B14F-4D97-AF65-F5344CB8AC3E}">
        <p14:creationId xmlns:p14="http://schemas.microsoft.com/office/powerpoint/2010/main" val="695936569"/>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عنصر نائب للمحتوى 3" descr="download.jpg"/>
          <p:cNvPicPr>
            <a:picLocks noChangeAspect="1"/>
          </p:cNvPicPr>
          <p:nvPr/>
        </p:nvPicPr>
        <p:blipFill>
          <a:blip r:embed="rId2"/>
          <a:srcRect/>
          <a:stretch>
            <a:fillRect/>
          </a:stretch>
        </p:blipFill>
        <p:spPr bwMode="auto">
          <a:xfrm>
            <a:off x="1371601" y="2057400"/>
            <a:ext cx="2812256" cy="4000500"/>
          </a:xfrm>
          <a:prstGeom prst="rect">
            <a:avLst/>
          </a:prstGeom>
          <a:noFill/>
          <a:ln w="9525">
            <a:noFill/>
            <a:miter lim="800000"/>
            <a:headEnd/>
            <a:tailEnd/>
          </a:ln>
        </p:spPr>
      </p:pic>
      <p:sp>
        <p:nvSpPr>
          <p:cNvPr id="11269" name="Rectangle 5"/>
          <p:cNvSpPr>
            <a:spLocks noChangeArrowheads="1"/>
          </p:cNvSpPr>
          <p:nvPr/>
        </p:nvSpPr>
        <p:spPr bwMode="auto">
          <a:xfrm>
            <a:off x="4400550" y="1447802"/>
            <a:ext cx="3429000" cy="3662541"/>
          </a:xfrm>
          <a:prstGeom prst="rect">
            <a:avLst/>
          </a:prstGeom>
          <a:noFill/>
          <a:ln w="9525">
            <a:noFill/>
            <a:miter lim="800000"/>
          </a:ln>
          <a:effectLst/>
        </p:spPr>
        <p:txBody>
          <a:bodyPr>
            <a:spAutoFit/>
          </a:bodyPr>
          <a:lstStyle/>
          <a:p>
            <a:pPr algn="l" rtl="0"/>
            <a:r>
              <a:rPr lang="en-US" sz="4000" dirty="0"/>
              <a:t>* </a:t>
            </a:r>
            <a:r>
              <a:rPr lang="en-US" sz="3200" b="1" dirty="0">
                <a:latin typeface="Garamond" panose="02020404030301010803" pitchFamily="18" charset="0"/>
              </a:rPr>
              <a:t>Write Three deferential diagnosis ??</a:t>
            </a:r>
          </a:p>
          <a:p>
            <a:pPr algn="l" rtl="0"/>
            <a:endParaRPr lang="en-US" sz="3200" b="1" dirty="0">
              <a:latin typeface="Garamond" panose="02020404030301010803" pitchFamily="18" charset="0"/>
            </a:endParaRPr>
          </a:p>
          <a:p>
            <a:pPr algn="l" rtl="0"/>
            <a:r>
              <a:rPr lang="en-MY" sz="3200" b="1" dirty="0">
                <a:latin typeface="Garamond" panose="02020404030301010803" pitchFamily="18" charset="0"/>
              </a:rPr>
              <a:t>1. Brain abscess</a:t>
            </a:r>
            <a:br>
              <a:rPr lang="en-MY" sz="3200" b="1" dirty="0">
                <a:latin typeface="Garamond" panose="02020404030301010803" pitchFamily="18" charset="0"/>
              </a:rPr>
            </a:br>
            <a:r>
              <a:rPr lang="en-MY" sz="3200" b="1" dirty="0">
                <a:latin typeface="Garamond" panose="02020404030301010803" pitchFamily="18" charset="0"/>
              </a:rPr>
              <a:t>2. Metastasis</a:t>
            </a:r>
            <a:br>
              <a:rPr lang="en-MY" sz="3200" b="1" dirty="0">
                <a:latin typeface="Garamond" panose="02020404030301010803" pitchFamily="18" charset="0"/>
              </a:rPr>
            </a:br>
            <a:r>
              <a:rPr lang="en-MY" sz="3200" b="1" dirty="0">
                <a:latin typeface="Garamond" panose="02020404030301010803" pitchFamily="18" charset="0"/>
              </a:rPr>
              <a:t>3. GMB</a:t>
            </a:r>
            <a:endParaRPr lang="ar-JO" sz="3200" b="1" dirty="0">
              <a:latin typeface="Garamond" panose="02020404030301010803" pitchFamily="18" charset="0"/>
            </a:endParaRPr>
          </a:p>
        </p:txBody>
      </p:sp>
      <p:sp>
        <p:nvSpPr>
          <p:cNvPr id="11270" name="WordArt 6"/>
          <p:cNvSpPr>
            <a:spLocks noChangeArrowheads="1" noChangeShapeType="1" noTextEdit="1"/>
          </p:cNvSpPr>
          <p:nvPr/>
        </p:nvSpPr>
        <p:spPr bwMode="auto">
          <a:xfrm>
            <a:off x="1485900" y="304800"/>
            <a:ext cx="2171700" cy="762000"/>
          </a:xfrm>
          <a:prstGeom prst="rect">
            <a:avLst/>
          </a:prstGeom>
        </p:spPr>
        <p:txBody>
          <a:bodyPr wrap="none" fromWordArt="1">
            <a:prstTxWarp prst="textDeflate">
              <a:avLst>
                <a:gd name="adj" fmla="val 0"/>
              </a:avLst>
            </a:prstTxWarp>
          </a:bodyPr>
          <a:lstStyle/>
          <a:p>
            <a:pPr algn="ctr" rtl="0"/>
            <a:endParaRPr lang="ar-JO" sz="3600" kern="10" dirty="0">
              <a:ln w="9525">
                <a:solidFill>
                  <a:srgbClr val="000000"/>
                </a:solidFill>
                <a:round/>
              </a:ln>
              <a:solidFill>
                <a:srgbClr val="000000"/>
              </a:solidFill>
              <a:latin typeface="Lucida Console" panose="020B0609040504020204"/>
            </a:endParaRPr>
          </a:p>
        </p:txBody>
      </p:sp>
      <p:sp>
        <p:nvSpPr>
          <p:cNvPr id="2" name="TextBox 1"/>
          <p:cNvSpPr txBox="1"/>
          <p:nvPr/>
        </p:nvSpPr>
        <p:spPr>
          <a:xfrm>
            <a:off x="4572000" y="5188018"/>
            <a:ext cx="2697480" cy="923330"/>
          </a:xfrm>
          <a:prstGeom prst="rect">
            <a:avLst/>
          </a:prstGeom>
          <a:noFill/>
        </p:spPr>
        <p:txBody>
          <a:bodyPr wrap="square" rtlCol="0">
            <a:spAutoFit/>
          </a:bodyPr>
          <a:lstStyle/>
          <a:p>
            <a:pPr algn="l" rtl="0"/>
            <a:r>
              <a:rPr lang="en-US" dirty="0"/>
              <a:t>What is the anatomical site?</a:t>
            </a:r>
          </a:p>
          <a:p>
            <a:pPr algn="l" rtl="0"/>
            <a:endParaRPr lang="en-US" dirty="0"/>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428604"/>
            <a:ext cx="4114830" cy="6312764"/>
          </a:xfrm>
        </p:spPr>
        <p:txBody>
          <a:bodyPr>
            <a:normAutofit/>
          </a:bodyPr>
          <a:lstStyle/>
          <a:p>
            <a:pPr algn="l" rtl="0"/>
            <a:r>
              <a:rPr lang="en-US" dirty="0"/>
              <a:t> what is </a:t>
            </a:r>
            <a:r>
              <a:rPr lang="en-US" dirty="0" err="1"/>
              <a:t>theType</a:t>
            </a:r>
            <a:r>
              <a:rPr lang="en-US" dirty="0"/>
              <a:t> of hydrocephalus?</a:t>
            </a:r>
          </a:p>
          <a:p>
            <a:pPr algn="l" rtl="0">
              <a:buNone/>
            </a:pPr>
            <a:r>
              <a:rPr lang="en-US" dirty="0">
                <a:solidFill>
                  <a:srgbClr val="FF0000"/>
                </a:solidFill>
              </a:rPr>
              <a:t>obstructive</a:t>
            </a:r>
          </a:p>
          <a:p>
            <a:pPr algn="l" rtl="0">
              <a:buNone/>
            </a:pPr>
            <a:r>
              <a:rPr lang="en-US" dirty="0">
                <a:solidFill>
                  <a:schemeClr val="accent1">
                    <a:lumMod val="75000"/>
                  </a:schemeClr>
                </a:solidFill>
              </a:rPr>
              <a:t>Aqueduct stenosis</a:t>
            </a:r>
          </a:p>
          <a:p>
            <a:pPr algn="l" rtl="0">
              <a:buNone/>
            </a:pPr>
            <a:r>
              <a:rPr lang="en-US" dirty="0"/>
              <a:t>Management?</a:t>
            </a:r>
          </a:p>
          <a:p>
            <a:pPr marL="0" indent="0" algn="l" rtl="0">
              <a:buNone/>
            </a:pPr>
            <a:r>
              <a:rPr lang="en-US" dirty="0"/>
              <a:t>A. Shunt only</a:t>
            </a:r>
            <a:endParaRPr lang="ar-JO" dirty="0"/>
          </a:p>
          <a:p>
            <a:pPr marL="0" indent="0" algn="l" rtl="0">
              <a:buNone/>
            </a:pPr>
            <a:r>
              <a:rPr lang="en-US" dirty="0"/>
              <a:t>B. ETV only </a:t>
            </a:r>
          </a:p>
          <a:p>
            <a:pPr marL="0" indent="0" algn="l" rtl="0">
              <a:buNone/>
            </a:pPr>
            <a:r>
              <a:rPr lang="en-US" dirty="0">
                <a:solidFill>
                  <a:srgbClr val="FF0000"/>
                </a:solidFill>
              </a:rPr>
              <a:t>C. ETV + shunt</a:t>
            </a:r>
          </a:p>
          <a:p>
            <a:pPr algn="l" rtl="0">
              <a:buNone/>
            </a:pPr>
            <a:endParaRPr lang="ar-JO" dirty="0"/>
          </a:p>
        </p:txBody>
      </p:sp>
      <p:pic>
        <p:nvPicPr>
          <p:cNvPr id="17410" name="Picture 2" descr="ÙØªÙØ¬Ø© Ø¨Ø­Ø« Ø§ÙØµÙØ± Ø¹Ù âªhydrocephalus ctâ¬â"/>
          <p:cNvPicPr>
            <a:picLocks noChangeAspect="1" noChangeArrowheads="1"/>
          </p:cNvPicPr>
          <p:nvPr/>
        </p:nvPicPr>
        <p:blipFill>
          <a:blip r:embed="rId2"/>
          <a:srcRect/>
          <a:stretch>
            <a:fillRect/>
          </a:stretch>
        </p:blipFill>
        <p:spPr bwMode="auto">
          <a:xfrm>
            <a:off x="6072198" y="285728"/>
            <a:ext cx="2850356" cy="3800475"/>
          </a:xfrm>
          <a:prstGeom prst="rect">
            <a:avLst/>
          </a:prstGeom>
          <a:noFill/>
        </p:spPr>
      </p:pic>
      <p:pic>
        <p:nvPicPr>
          <p:cNvPr id="1026" name="Picture 2" descr="Image result for aqueductal sten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678" y="2714620"/>
            <a:ext cx="2771775" cy="3695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28596" y="214290"/>
            <a:ext cx="8245241" cy="5793507"/>
          </a:xfrm>
        </p:spPr>
        <p:txBody>
          <a:bodyPr/>
          <a:lstStyle/>
          <a:p>
            <a:pPr marL="0" indent="0">
              <a:buNone/>
            </a:pPr>
            <a:r>
              <a:rPr lang="en-US" dirty="0"/>
              <a:t>Q3</a:t>
            </a:r>
          </a:p>
          <a:p>
            <a:r>
              <a:rPr lang="en-US" dirty="0"/>
              <a:t>Diagnosis ?                            *2 differentials?</a:t>
            </a:r>
          </a:p>
          <a:p>
            <a:pPr marL="0" indent="0">
              <a:buNone/>
            </a:pPr>
            <a:r>
              <a:rPr lang="en-US" dirty="0"/>
              <a:t>Chiari 4 malformation               dandy walker and </a:t>
            </a:r>
            <a:r>
              <a:rPr lang="en-US" dirty="0" err="1"/>
              <a:t>archanoid</a:t>
            </a:r>
            <a:r>
              <a:rPr lang="en-US" dirty="0"/>
              <a:t> cyst</a:t>
            </a:r>
          </a:p>
          <a:p>
            <a:pPr marL="0" indent="0">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794" y="2357743"/>
            <a:ext cx="5400600" cy="4500257"/>
          </a:xfrm>
          <a:prstGeom prst="rect">
            <a:avLst/>
          </a:prstGeom>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3714744" y="857232"/>
            <a:ext cx="5829300" cy="1470025"/>
          </a:xfrm>
        </p:spPr>
        <p:txBody>
          <a:bodyPr>
            <a:normAutofit/>
          </a:bodyPr>
          <a:lstStyle/>
          <a:p>
            <a:r>
              <a:rPr lang="en-US" dirty="0"/>
              <a:t>Chiari type 4</a:t>
            </a:r>
          </a:p>
        </p:txBody>
      </p:sp>
      <p:sp>
        <p:nvSpPr>
          <p:cNvPr id="6" name="عنوان فرعي 5"/>
          <p:cNvSpPr>
            <a:spLocks noGrp="1"/>
          </p:cNvSpPr>
          <p:nvPr>
            <p:ph type="subTitle" idx="1"/>
          </p:nvPr>
        </p:nvSpPr>
        <p:spPr>
          <a:xfrm>
            <a:off x="575556" y="1340768"/>
            <a:ext cx="4800600" cy="1752600"/>
          </a:xfrm>
        </p:spPr>
        <p:txBody>
          <a:bodyPr/>
          <a:lstStyle/>
          <a:p>
            <a:r>
              <a:rPr lang="en-US" dirty="0"/>
              <a:t>Dandy-Walker Malformation </a:t>
            </a:r>
          </a:p>
        </p:txBody>
      </p:sp>
      <p:pic>
        <p:nvPicPr>
          <p:cNvPr id="4" name="عنصر نائب للمحتوى 3"/>
          <p:cNvPicPr>
            <a:picLocks noGrp="1" noChangeAspect="1"/>
          </p:cNvPicPr>
          <p:nvPr>
            <p:ph idx="4294967295"/>
          </p:nvPr>
        </p:nvPicPr>
        <p:blipFill>
          <a:blip r:embed="rId2"/>
          <a:stretch>
            <a:fillRect/>
          </a:stretch>
        </p:blipFill>
        <p:spPr>
          <a:xfrm>
            <a:off x="5004048" y="1916113"/>
            <a:ext cx="2892954" cy="2944384"/>
          </a:xfrm>
          <a:prstGeom prst="rect">
            <a:avLst/>
          </a:prstGeom>
        </p:spPr>
      </p:pic>
      <p:pic>
        <p:nvPicPr>
          <p:cNvPr id="5" name="صورة 4"/>
          <p:cNvPicPr>
            <a:picLocks noChangeAspect="1"/>
          </p:cNvPicPr>
          <p:nvPr/>
        </p:nvPicPr>
        <p:blipFill>
          <a:blip r:embed="rId3" cstate="print"/>
          <a:stretch>
            <a:fillRect/>
          </a:stretch>
        </p:blipFill>
        <p:spPr>
          <a:xfrm>
            <a:off x="1293939" y="1962494"/>
            <a:ext cx="3005902" cy="2851622"/>
          </a:xfrm>
          <a:prstGeom prst="rect">
            <a:avLst/>
          </a:prstGeom>
        </p:spPr>
      </p:pic>
      <p:pic>
        <p:nvPicPr>
          <p:cNvPr id="7" name="صورة 6"/>
          <p:cNvPicPr>
            <a:picLocks noChangeAspect="1"/>
          </p:cNvPicPr>
          <p:nvPr/>
        </p:nvPicPr>
        <p:blipFill>
          <a:blip r:embed="rId4"/>
          <a:stretch>
            <a:fillRect/>
          </a:stretch>
        </p:blipFill>
        <p:spPr>
          <a:xfrm>
            <a:off x="3167845" y="5086384"/>
            <a:ext cx="2866892" cy="853514"/>
          </a:xfrm>
          <a:prstGeom prst="rect">
            <a:avLst/>
          </a:prstGeom>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651" y="1124744"/>
            <a:ext cx="6264696" cy="1754326"/>
          </a:xfrm>
          <a:prstGeom prst="rect">
            <a:avLst/>
          </a:prstGeom>
          <a:noFill/>
        </p:spPr>
        <p:txBody>
          <a:bodyPr wrap="square" rtlCol="0">
            <a:spAutoFit/>
          </a:bodyPr>
          <a:lstStyle/>
          <a:p>
            <a:pPr algn="l" rtl="0"/>
            <a:r>
              <a:rPr lang="en-US" dirty="0"/>
              <a:t>Hx of 30 years old male patient came after falling down:</a:t>
            </a:r>
          </a:p>
          <a:p>
            <a:pPr algn="l" rtl="0"/>
            <a:r>
              <a:rPr lang="en-US" dirty="0"/>
              <a:t>His eyes do not respond to verbal or pain </a:t>
            </a:r>
            <a:r>
              <a:rPr lang="en-US" dirty="0" err="1"/>
              <a:t>stmulations</a:t>
            </a:r>
            <a:r>
              <a:rPr lang="en-US" dirty="0"/>
              <a:t> , produces sounds, extension of arms in response to pain and there is NO movement or sensation in lower limbs ,, on Examination , doctor noticed bruises in his lower back , absent </a:t>
            </a:r>
            <a:r>
              <a:rPr lang="en-US" dirty="0" err="1"/>
              <a:t>cremastric</a:t>
            </a:r>
            <a:r>
              <a:rPr lang="en-US" dirty="0"/>
              <a:t> reflex , anal examination reveals weak anal tone </a:t>
            </a:r>
          </a:p>
        </p:txBody>
      </p:sp>
      <p:sp>
        <p:nvSpPr>
          <p:cNvPr id="3" name="TextBox 2"/>
          <p:cNvSpPr txBox="1"/>
          <p:nvPr/>
        </p:nvSpPr>
        <p:spPr>
          <a:xfrm>
            <a:off x="402790" y="332658"/>
            <a:ext cx="5307863" cy="584775"/>
          </a:xfrm>
          <a:prstGeom prst="rect">
            <a:avLst/>
          </a:prstGeom>
          <a:noFill/>
        </p:spPr>
        <p:txBody>
          <a:bodyPr wrap="none" rtlCol="0">
            <a:spAutoFit/>
          </a:bodyPr>
          <a:lstStyle/>
          <a:p>
            <a:r>
              <a:rPr lang="ar-JO" sz="3200" b="1" dirty="0" err="1"/>
              <a:t>مو</a:t>
            </a:r>
            <a:r>
              <a:rPr lang="ar-JO" sz="3200" b="1" dirty="0"/>
              <a:t> ذاكرة التفاصيل بس كان نفس النمط</a:t>
            </a:r>
            <a:endParaRPr lang="en-US" sz="3200" b="1" dirty="0"/>
          </a:p>
        </p:txBody>
      </p:sp>
      <p:sp>
        <p:nvSpPr>
          <p:cNvPr id="4" name="TextBox 3"/>
          <p:cNvSpPr txBox="1"/>
          <p:nvPr/>
        </p:nvSpPr>
        <p:spPr>
          <a:xfrm>
            <a:off x="1428728" y="2857496"/>
            <a:ext cx="5098768" cy="1477328"/>
          </a:xfrm>
          <a:prstGeom prst="rect">
            <a:avLst/>
          </a:prstGeom>
          <a:noFill/>
        </p:spPr>
        <p:txBody>
          <a:bodyPr wrap="none" rtlCol="0">
            <a:spAutoFit/>
          </a:bodyPr>
          <a:lstStyle/>
          <a:p>
            <a:pPr marL="342900" indent="-342900" algn="l" rtl="0">
              <a:buAutoNum type="arabicParenR"/>
            </a:pPr>
            <a:r>
              <a:rPr lang="en-US" sz="2400" dirty="0"/>
              <a:t>Calculate GCS (Glasgow Coma Scale)</a:t>
            </a:r>
          </a:p>
          <a:p>
            <a:pPr algn="l" rtl="0"/>
            <a:r>
              <a:rPr lang="en-US" dirty="0">
                <a:solidFill>
                  <a:srgbClr val="FF0000"/>
                </a:solidFill>
              </a:rPr>
              <a:t>                 </a:t>
            </a:r>
            <a:r>
              <a:rPr lang="en-US" sz="2400" dirty="0">
                <a:solidFill>
                  <a:srgbClr val="FF0000"/>
                </a:solidFill>
              </a:rPr>
              <a:t>5/15</a:t>
            </a:r>
            <a:endParaRPr lang="ar-JO" sz="2400" dirty="0">
              <a:solidFill>
                <a:srgbClr val="FF0000"/>
              </a:solidFill>
            </a:endParaRPr>
          </a:p>
          <a:p>
            <a:pPr algn="l" rtl="0"/>
            <a:r>
              <a:rPr lang="en-US" sz="2400" dirty="0">
                <a:solidFill>
                  <a:srgbClr val="FF0000"/>
                </a:solidFill>
              </a:rPr>
              <a:t>Don’t forget +T in case of tracheostomy</a:t>
            </a:r>
            <a:endParaRPr lang="en-US" dirty="0">
              <a:solidFill>
                <a:srgbClr val="FF0000"/>
              </a:solidFill>
            </a:endParaRPr>
          </a:p>
          <a:p>
            <a:pPr algn="l" rtl="0"/>
            <a:endParaRPr lang="en-US" dirty="0"/>
          </a:p>
        </p:txBody>
      </p:sp>
      <p:sp>
        <p:nvSpPr>
          <p:cNvPr id="5" name="TextBox 4"/>
          <p:cNvSpPr txBox="1"/>
          <p:nvPr/>
        </p:nvSpPr>
        <p:spPr>
          <a:xfrm>
            <a:off x="1439603" y="4106108"/>
            <a:ext cx="5301901" cy="1107996"/>
          </a:xfrm>
          <a:prstGeom prst="rect">
            <a:avLst/>
          </a:prstGeom>
          <a:noFill/>
        </p:spPr>
        <p:txBody>
          <a:bodyPr wrap="none" rtlCol="0">
            <a:spAutoFit/>
          </a:bodyPr>
          <a:lstStyle/>
          <a:p>
            <a:pPr algn="l" rtl="0"/>
            <a:r>
              <a:rPr lang="en-US" sz="2400" dirty="0"/>
              <a:t>2) What is the severity according to GCS?</a:t>
            </a:r>
          </a:p>
          <a:p>
            <a:pPr algn="l" rtl="0"/>
            <a:r>
              <a:rPr lang="en-US" dirty="0">
                <a:solidFill>
                  <a:srgbClr val="FF0000"/>
                </a:solidFill>
              </a:rPr>
              <a:t>                 </a:t>
            </a:r>
            <a:r>
              <a:rPr lang="en-US" sz="2400" dirty="0">
                <a:solidFill>
                  <a:srgbClr val="FF0000"/>
                </a:solidFill>
              </a:rPr>
              <a:t>Severe</a:t>
            </a:r>
            <a:endParaRPr lang="en-US" dirty="0">
              <a:solidFill>
                <a:srgbClr val="FF0000"/>
              </a:solidFill>
            </a:endParaRPr>
          </a:p>
          <a:p>
            <a:endParaRPr lang="en-US" dirty="0"/>
          </a:p>
        </p:txBody>
      </p:sp>
      <p:sp>
        <p:nvSpPr>
          <p:cNvPr id="6" name="TextBox 5"/>
          <p:cNvSpPr txBox="1"/>
          <p:nvPr/>
        </p:nvSpPr>
        <p:spPr>
          <a:xfrm>
            <a:off x="1439604" y="5214104"/>
            <a:ext cx="6643293" cy="1107996"/>
          </a:xfrm>
          <a:prstGeom prst="rect">
            <a:avLst/>
          </a:prstGeom>
          <a:noFill/>
        </p:spPr>
        <p:txBody>
          <a:bodyPr wrap="none" rtlCol="0">
            <a:spAutoFit/>
          </a:bodyPr>
          <a:lstStyle/>
          <a:p>
            <a:pPr algn="l" rtl="0"/>
            <a:r>
              <a:rPr lang="en-US" sz="2400" dirty="0"/>
              <a:t>3) What is your next step in management :     (MCQ)</a:t>
            </a:r>
          </a:p>
          <a:p>
            <a:pPr algn="l" rtl="0"/>
            <a:r>
              <a:rPr lang="en-US" sz="2400" dirty="0">
                <a:solidFill>
                  <a:srgbClr val="FF0000"/>
                </a:solidFill>
              </a:rPr>
              <a:t>    </a:t>
            </a:r>
            <a:r>
              <a:rPr lang="en-US" sz="2400" dirty="0"/>
              <a:t>a) intubation             b) urgent head CT</a:t>
            </a:r>
            <a:endParaRPr lang="en-US" dirty="0"/>
          </a:p>
          <a:p>
            <a:endParaRPr lang="en-US" dirty="0"/>
          </a:p>
        </p:txBody>
      </p:sp>
      <p:sp>
        <p:nvSpPr>
          <p:cNvPr id="7" name="Oval 6"/>
          <p:cNvSpPr/>
          <p:nvPr/>
        </p:nvSpPr>
        <p:spPr>
          <a:xfrm>
            <a:off x="1655676" y="5671700"/>
            <a:ext cx="1350150" cy="349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2" y="357166"/>
            <a:ext cx="8286808" cy="5448098"/>
          </a:xfrm>
        </p:spPr>
        <p:txBody>
          <a:bodyPr/>
          <a:lstStyle/>
          <a:p>
            <a:pPr marL="0" indent="0" algn="l">
              <a:buNone/>
            </a:pPr>
            <a:r>
              <a:rPr lang="en-US" dirty="0"/>
              <a:t>1.What is the diagnosis? </a:t>
            </a:r>
            <a:r>
              <a:rPr lang="ar-JO" dirty="0">
                <a:solidFill>
                  <a:schemeClr val="accent1">
                    <a:lumMod val="75000"/>
                  </a:schemeClr>
                </a:solidFill>
              </a:rPr>
              <a:t>تابع لسؤال ال </a:t>
            </a:r>
            <a:r>
              <a:rPr lang="en-US" dirty="0">
                <a:solidFill>
                  <a:schemeClr val="accent1">
                    <a:lumMod val="75000"/>
                  </a:schemeClr>
                </a:solidFill>
              </a:rPr>
              <a:t>GCS</a:t>
            </a:r>
            <a:br>
              <a:rPr lang="en-US" dirty="0"/>
            </a:br>
            <a:r>
              <a:rPr lang="en-US" dirty="0"/>
              <a:t>A-hyperdense area in the </a:t>
            </a:r>
            <a:r>
              <a:rPr lang="en-US" dirty="0" err="1"/>
              <a:t>Rt.pariteal</a:t>
            </a:r>
            <a:r>
              <a:rPr lang="en-US" dirty="0"/>
              <a:t> lobe </a:t>
            </a:r>
            <a:br>
              <a:rPr lang="en-US" dirty="0"/>
            </a:br>
            <a:r>
              <a:rPr lang="en-US" dirty="0"/>
              <a:t>B-hyperdense area in the Lt temporal lobe</a:t>
            </a:r>
            <a:br>
              <a:rPr lang="en-US" dirty="0"/>
            </a:br>
            <a:r>
              <a:rPr lang="en-US" dirty="0"/>
              <a:t>Diagnosis&gt;&gt;&gt;&gt;&gt;</a:t>
            </a:r>
            <a:r>
              <a:rPr lang="en-US" dirty="0">
                <a:solidFill>
                  <a:srgbClr val="FF0000"/>
                </a:solidFill>
              </a:rPr>
              <a:t>Acute hemorrhagic contusion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480" y="2857496"/>
            <a:ext cx="2484276" cy="37599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28" y="2736305"/>
            <a:ext cx="2584653" cy="4121695"/>
          </a:xfrm>
          <a:prstGeom prst="rect">
            <a:avLst/>
          </a:prstGeom>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670" y="-315416"/>
            <a:ext cx="6172200" cy="1143000"/>
          </a:xfrm>
        </p:spPr>
        <p:txBody>
          <a:bodyPr/>
          <a:lstStyle/>
          <a:p>
            <a:r>
              <a:rPr lang="en-US" dirty="0"/>
              <a:t>Q7</a:t>
            </a:r>
          </a:p>
        </p:txBody>
      </p:sp>
      <p:sp>
        <p:nvSpPr>
          <p:cNvPr id="3" name="Content Placeholder 2"/>
          <p:cNvSpPr>
            <a:spLocks noGrp="1"/>
          </p:cNvSpPr>
          <p:nvPr>
            <p:ph idx="1"/>
          </p:nvPr>
        </p:nvSpPr>
        <p:spPr>
          <a:xfrm>
            <a:off x="1223628" y="476674"/>
            <a:ext cx="6172200" cy="4525963"/>
          </a:xfrm>
        </p:spPr>
        <p:txBody>
          <a:bodyPr/>
          <a:lstStyle/>
          <a:p>
            <a:pPr marL="0" indent="0">
              <a:buNone/>
            </a:pPr>
            <a:r>
              <a:rPr lang="en-US" dirty="0">
                <a:solidFill>
                  <a:srgbClr val="1C1E21"/>
                </a:solidFill>
                <a:latin typeface="Helvetica"/>
              </a:rPr>
              <a:t>Type and the description of the wave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605" y="1052737"/>
            <a:ext cx="3543625" cy="35283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922" y="3068960"/>
            <a:ext cx="4194641" cy="3789040"/>
          </a:xfrm>
          <a:prstGeom prst="rect">
            <a:avLst/>
          </a:prstGeom>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2560413" cy="1143000"/>
          </a:xfrm>
        </p:spPr>
        <p:txBody>
          <a:bodyPr/>
          <a:lstStyle/>
          <a:p>
            <a:r>
              <a:rPr lang="en-US" dirty="0"/>
              <a:t>Q8</a:t>
            </a:r>
          </a:p>
        </p:txBody>
      </p:sp>
      <p:sp>
        <p:nvSpPr>
          <p:cNvPr id="3" name="Content Placeholder 2"/>
          <p:cNvSpPr>
            <a:spLocks noGrp="1"/>
          </p:cNvSpPr>
          <p:nvPr>
            <p:ph idx="1"/>
          </p:nvPr>
        </p:nvSpPr>
        <p:spPr>
          <a:xfrm>
            <a:off x="1500166" y="642918"/>
            <a:ext cx="6172200" cy="1528751"/>
          </a:xfrm>
        </p:spPr>
        <p:txBody>
          <a:bodyPr>
            <a:normAutofit fontScale="77500" lnSpcReduction="20000"/>
          </a:bodyPr>
          <a:lstStyle/>
          <a:p>
            <a:pPr marL="0" indent="0" algn="l" rtl="0">
              <a:buNone/>
            </a:pPr>
            <a:r>
              <a:rPr lang="en-US" dirty="0">
                <a:solidFill>
                  <a:srgbClr val="1C1E21"/>
                </a:solidFill>
                <a:latin typeface="Helvetica"/>
              </a:rPr>
              <a:t>   </a:t>
            </a:r>
            <a:r>
              <a:rPr lang="en-US" dirty="0">
                <a:solidFill>
                  <a:srgbClr val="1C1E21"/>
                </a:solidFill>
                <a:latin typeface="inherit"/>
              </a:rPr>
              <a:t>Name this abnormality</a:t>
            </a:r>
          </a:p>
          <a:p>
            <a:pPr marL="0" indent="0" algn="l" rtl="0">
              <a:buNone/>
            </a:pPr>
            <a:endParaRPr lang="en-US" dirty="0">
              <a:solidFill>
                <a:srgbClr val="1C1E21"/>
              </a:solidFill>
              <a:latin typeface="inherit"/>
            </a:endParaRPr>
          </a:p>
          <a:p>
            <a:pPr marL="0" indent="0" algn="l" rtl="0">
              <a:buNone/>
            </a:pPr>
            <a:r>
              <a:rPr lang="en-US" dirty="0" err="1"/>
              <a:t>Scaphocephaly</a:t>
            </a:r>
            <a:r>
              <a:rPr lang="en-US" dirty="0"/>
              <a:t> - Early fusion of the </a:t>
            </a:r>
            <a:r>
              <a:rPr lang="en-US" dirty="0" err="1"/>
              <a:t>sagittal</a:t>
            </a:r>
            <a:r>
              <a:rPr lang="en-US" dirty="0"/>
              <a:t> suture</a:t>
            </a:r>
          </a:p>
          <a:p>
            <a:pPr marL="0" indent="0" algn="ctr" rtl="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202011"/>
            <a:ext cx="6858000" cy="4343400"/>
          </a:xfrm>
          <a:prstGeom prst="rect">
            <a:avLst/>
          </a:prstGeom>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7242" y="1907717"/>
            <a:ext cx="5945942" cy="3432823"/>
          </a:xfrm>
        </p:spPr>
        <p:txBody>
          <a:bodyPr>
            <a:normAutofit fontScale="85000" lnSpcReduction="20000"/>
          </a:bodyPr>
          <a:lstStyle/>
          <a:p>
            <a:pPr algn="l" rtl="0"/>
            <a:r>
              <a:rPr lang="en-US" dirty="0">
                <a:solidFill>
                  <a:srgbClr val="FF0000"/>
                </a:solidFill>
              </a:rPr>
              <a:t>Mention 2 roots via which tumor can spread to the spinal cord??</a:t>
            </a:r>
            <a:br>
              <a:rPr lang="en-US" dirty="0">
                <a:solidFill>
                  <a:srgbClr val="FF0000"/>
                </a:solidFill>
              </a:rPr>
            </a:br>
            <a:br>
              <a:rPr lang="en-US" dirty="0">
                <a:solidFill>
                  <a:srgbClr val="FF0000"/>
                </a:solidFill>
              </a:rPr>
            </a:br>
            <a:endParaRPr lang="en-US" dirty="0">
              <a:solidFill>
                <a:srgbClr val="FF0000"/>
              </a:solidFill>
            </a:endParaRPr>
          </a:p>
          <a:p>
            <a:pPr algn="l" rtl="0">
              <a:buFontTx/>
              <a:buChar char="-"/>
            </a:pPr>
            <a:r>
              <a:rPr lang="en-US" dirty="0" err="1"/>
              <a:t>Hematogenous</a:t>
            </a:r>
            <a:r>
              <a:rPr lang="en-US" dirty="0"/>
              <a:t> spread</a:t>
            </a:r>
          </a:p>
          <a:p>
            <a:pPr algn="l" rtl="0">
              <a:buFontTx/>
              <a:buChar char="-"/>
            </a:pPr>
            <a:r>
              <a:rPr lang="en-US" dirty="0"/>
              <a:t>Drop metastasis</a:t>
            </a:r>
          </a:p>
          <a:p>
            <a:pPr algn="l" rtl="0">
              <a:buFontTx/>
              <a:buChar char="-"/>
            </a:pPr>
            <a:r>
              <a:rPr lang="en-US" dirty="0"/>
              <a:t>Direct invasion</a:t>
            </a:r>
            <a:br>
              <a:rPr lang="en-US" dirty="0"/>
            </a:br>
            <a:r>
              <a:rPr lang="en-US" dirty="0"/>
              <a:t>  </a:t>
            </a:r>
          </a:p>
          <a:p>
            <a:pPr algn="l" rtl="0">
              <a:buFontTx/>
              <a:buChar char="-"/>
            </a:pPr>
            <a:r>
              <a:rPr lang="en-US" dirty="0"/>
              <a:t>**** </a:t>
            </a:r>
            <a:r>
              <a:rPr lang="en-US" dirty="0">
                <a:solidFill>
                  <a:srgbClr val="FF0000"/>
                </a:solidFill>
              </a:rPr>
              <a:t>No lymphatic</a:t>
            </a:r>
            <a:r>
              <a:rPr lang="en-US" dirty="0"/>
              <a:t> :3 </a:t>
            </a:r>
            <a:endParaRPr lang="ar-JO" dirty="0"/>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764704"/>
            <a:ext cx="4244548" cy="5415608"/>
          </a:xfrm>
          <a:prstGeom prst="rect">
            <a:avLst/>
          </a:prstGeom>
        </p:spPr>
      </p:pic>
      <p:sp>
        <p:nvSpPr>
          <p:cNvPr id="3" name="TextBox 2"/>
          <p:cNvSpPr txBox="1"/>
          <p:nvPr/>
        </p:nvSpPr>
        <p:spPr>
          <a:xfrm>
            <a:off x="285720" y="1285860"/>
            <a:ext cx="4572032" cy="3072259"/>
          </a:xfrm>
          <a:prstGeom prst="rect">
            <a:avLst/>
          </a:prstGeom>
          <a:noFill/>
        </p:spPr>
        <p:txBody>
          <a:bodyPr wrap="square" rtlCol="1">
            <a:spAutoFit/>
          </a:bodyPr>
          <a:lstStyle/>
          <a:p>
            <a:pPr algn="l" rtl="0"/>
            <a:r>
              <a:rPr lang="en-US" sz="2100" dirty="0"/>
              <a:t>14-15&gt;&gt; mild</a:t>
            </a:r>
          </a:p>
          <a:p>
            <a:pPr algn="l" rtl="0"/>
            <a:r>
              <a:rPr lang="en-US" sz="2100" dirty="0"/>
              <a:t>9-13&gt;&gt; moderate</a:t>
            </a:r>
          </a:p>
          <a:p>
            <a:pPr algn="l" rtl="0"/>
            <a:r>
              <a:rPr lang="en-US" sz="2100" dirty="0"/>
              <a:t>3-8&gt;&gt; severe</a:t>
            </a:r>
            <a:br>
              <a:rPr lang="en-US" sz="2100" dirty="0"/>
            </a:br>
            <a:endParaRPr lang="en-US" sz="2100" dirty="0"/>
          </a:p>
          <a:p>
            <a:pPr algn="l" rtl="0"/>
            <a:r>
              <a:rPr lang="en-US" sz="2100" dirty="0">
                <a:solidFill>
                  <a:srgbClr val="FF0000"/>
                </a:solidFill>
              </a:rPr>
              <a:t>**in severe cases we should intubate the patient</a:t>
            </a:r>
          </a:p>
          <a:p>
            <a:pPr algn="l" rtl="0"/>
            <a:r>
              <a:rPr lang="en-US" sz="2100" dirty="0">
                <a:solidFill>
                  <a:srgbClr val="FF0000"/>
                </a:solidFill>
              </a:rPr>
              <a:t>If there is tracheostomy…verbal response =1</a:t>
            </a:r>
          </a:p>
          <a:p>
            <a:pPr algn="l" rtl="0"/>
            <a:r>
              <a:rPr lang="en-US" sz="2100" dirty="0">
                <a:solidFill>
                  <a:srgbClr val="FF0000"/>
                </a:solidFill>
              </a:rPr>
              <a:t> </a:t>
            </a:r>
            <a:r>
              <a:rPr lang="ar-AE" sz="2100" dirty="0">
                <a:solidFill>
                  <a:srgbClr val="FF0000"/>
                </a:solidFill>
              </a:rPr>
              <a:t>ونكتب </a:t>
            </a:r>
            <a:r>
              <a:rPr lang="en-US" sz="2100" dirty="0">
                <a:solidFill>
                  <a:srgbClr val="FF0000"/>
                </a:solidFill>
              </a:rPr>
              <a:t>+T</a:t>
            </a:r>
            <a:endParaRPr lang="ar-JO" sz="2100" dirty="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cs typeface="Calibri Light"/>
              </a:rPr>
              <a:t>Neurosurgery Mini-</a:t>
            </a:r>
            <a:r>
              <a:rPr lang="en-US" dirty="0" err="1">
                <a:cs typeface="Calibri Light"/>
              </a:rPr>
              <a:t>osce</a:t>
            </a:r>
            <a:r>
              <a:rPr lang="en-US" dirty="0">
                <a:cs typeface="Calibri Light"/>
              </a:rPr>
              <a:t> exam 3-11-2022</a:t>
            </a:r>
            <a:endParaRPr lang="en-US" dirty="0"/>
          </a:p>
        </p:txBody>
      </p:sp>
      <p:sp>
        <p:nvSpPr>
          <p:cNvPr id="3" name="Subtitle 2"/>
          <p:cNvSpPr>
            <a:spLocks noGrp="1"/>
          </p:cNvSpPr>
          <p:nvPr>
            <p:ph type="subTitle" idx="1"/>
          </p:nvPr>
        </p:nvSpPr>
        <p:spPr/>
        <p:txBody>
          <a:bodyPr vert="horz" lIns="68580" tIns="34290" rIns="68580" bIns="34290" rtlCol="0" anchor="t">
            <a:normAutofit/>
          </a:bodyPr>
          <a:lstStyle/>
          <a:p>
            <a:r>
              <a:rPr lang="en-US" dirty="0">
                <a:cs typeface="Calibri"/>
              </a:rPr>
              <a:t>Made by :- Osama </a:t>
            </a:r>
            <a:r>
              <a:rPr lang="en-US" dirty="0" err="1">
                <a:cs typeface="Calibri"/>
              </a:rPr>
              <a:t>Alqaryouti</a:t>
            </a:r>
            <a:endParaRPr lang="en-US" dirty="0" err="1"/>
          </a:p>
        </p:txBody>
      </p:sp>
    </p:spTree>
    <p:extLst>
      <p:ext uri="{BB962C8B-B14F-4D97-AF65-F5344CB8AC3E}">
        <p14:creationId xmlns:p14="http://schemas.microsoft.com/office/powerpoint/2010/main" val="109857222"/>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3629" y="332656"/>
            <a:ext cx="7259744" cy="1107996"/>
          </a:xfrm>
          <a:prstGeom prst="rect">
            <a:avLst/>
          </a:prstGeom>
          <a:noFill/>
        </p:spPr>
        <p:txBody>
          <a:bodyPr wrap="none" rtlCol="0">
            <a:spAutoFit/>
          </a:bodyPr>
          <a:lstStyle/>
          <a:p>
            <a:pPr algn="l" rtl="0"/>
            <a:r>
              <a:rPr lang="en-US" sz="2400" dirty="0"/>
              <a:t> What is the type of spinal injury in this patient:     (MCQ)</a:t>
            </a:r>
          </a:p>
          <a:p>
            <a:pPr algn="l" rtl="0"/>
            <a:r>
              <a:rPr lang="en-US" sz="2400" dirty="0">
                <a:solidFill>
                  <a:srgbClr val="FF0000"/>
                </a:solidFill>
              </a:rPr>
              <a:t>    </a:t>
            </a:r>
            <a:r>
              <a:rPr lang="en-US" sz="2400" dirty="0"/>
              <a:t>a) complete             b) incomplete</a:t>
            </a:r>
            <a:endParaRPr lang="en-US" dirty="0"/>
          </a:p>
          <a:p>
            <a:endParaRPr lang="en-US" dirty="0"/>
          </a:p>
        </p:txBody>
      </p:sp>
      <p:sp>
        <p:nvSpPr>
          <p:cNvPr id="3" name="Oval 2"/>
          <p:cNvSpPr/>
          <p:nvPr/>
        </p:nvSpPr>
        <p:spPr>
          <a:xfrm>
            <a:off x="1439652" y="764704"/>
            <a:ext cx="124213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street, photo, ma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950" y="1643050"/>
            <a:ext cx="2143125" cy="4905375"/>
          </a:xfrm>
          <a:prstGeom prst="rect">
            <a:avLst/>
          </a:prstGeom>
        </p:spPr>
      </p:pic>
      <p:sp>
        <p:nvSpPr>
          <p:cNvPr id="7" name="TextBox 6"/>
          <p:cNvSpPr txBox="1"/>
          <p:nvPr/>
        </p:nvSpPr>
        <p:spPr>
          <a:xfrm>
            <a:off x="1061610" y="1556774"/>
            <a:ext cx="5217326" cy="1107996"/>
          </a:xfrm>
          <a:prstGeom prst="rect">
            <a:avLst/>
          </a:prstGeom>
          <a:noFill/>
        </p:spPr>
        <p:txBody>
          <a:bodyPr wrap="none" rtlCol="0">
            <a:spAutoFit/>
          </a:bodyPr>
          <a:lstStyle/>
          <a:p>
            <a:pPr algn="l" rtl="0"/>
            <a:r>
              <a:rPr lang="en-US" sz="2400" dirty="0"/>
              <a:t> What is the type of injury in this image?</a:t>
            </a:r>
          </a:p>
          <a:p>
            <a:pPr algn="l" rtl="0"/>
            <a:r>
              <a:rPr lang="en-US" dirty="0">
                <a:solidFill>
                  <a:srgbClr val="FF0000"/>
                </a:solidFill>
              </a:rPr>
              <a:t>                 </a:t>
            </a:r>
            <a:r>
              <a:rPr lang="en-US" sz="2400" dirty="0">
                <a:solidFill>
                  <a:srgbClr val="FF0000"/>
                </a:solidFill>
              </a:rPr>
              <a:t>burst fracture at L5</a:t>
            </a:r>
            <a:endParaRPr lang="en-US" dirty="0">
              <a:solidFill>
                <a:srgbClr val="FF0000"/>
              </a:solidFill>
            </a:endParaRPr>
          </a:p>
          <a:p>
            <a:endParaRPr lang="en-US" dirty="0"/>
          </a:p>
        </p:txBody>
      </p:sp>
      <p:sp>
        <p:nvSpPr>
          <p:cNvPr id="8" name="TextBox 7"/>
          <p:cNvSpPr txBox="1"/>
          <p:nvPr/>
        </p:nvSpPr>
        <p:spPr>
          <a:xfrm>
            <a:off x="1116625" y="2564904"/>
            <a:ext cx="4719815" cy="3139321"/>
          </a:xfrm>
          <a:prstGeom prst="rect">
            <a:avLst/>
          </a:prstGeom>
          <a:noFill/>
        </p:spPr>
        <p:txBody>
          <a:bodyPr wrap="square" rtlCol="0">
            <a:spAutoFit/>
          </a:bodyPr>
          <a:lstStyle/>
          <a:p>
            <a:pPr algn="l" rtl="0"/>
            <a:r>
              <a:rPr lang="en-US" sz="2400" dirty="0"/>
              <a:t> Mention 2 indications for surgery in this patient? </a:t>
            </a:r>
          </a:p>
          <a:p>
            <a:pPr algn="l" rtl="0"/>
            <a:r>
              <a:rPr lang="en-US" dirty="0">
                <a:solidFill>
                  <a:srgbClr val="FF0000"/>
                </a:solidFill>
              </a:rPr>
              <a:t>                 </a:t>
            </a:r>
            <a:r>
              <a:rPr lang="en-US" sz="2400" dirty="0">
                <a:solidFill>
                  <a:srgbClr val="FF0000"/>
                </a:solidFill>
              </a:rPr>
              <a:t>a- progressive neurological deficit</a:t>
            </a:r>
          </a:p>
          <a:p>
            <a:pPr algn="l" rtl="0"/>
            <a:r>
              <a:rPr lang="en-US" sz="2400" dirty="0">
                <a:solidFill>
                  <a:srgbClr val="FF0000"/>
                </a:solidFill>
              </a:rPr>
              <a:t>             b- intractable pain</a:t>
            </a:r>
          </a:p>
          <a:p>
            <a:pPr algn="l" rtl="0"/>
            <a:r>
              <a:rPr lang="en-US" sz="2400" dirty="0">
                <a:solidFill>
                  <a:srgbClr val="FF0000"/>
                </a:solidFill>
              </a:rPr>
              <a:t>             c- cauda equina syndrome</a:t>
            </a:r>
          </a:p>
          <a:p>
            <a:pPr algn="l" rtl="0"/>
            <a:endParaRPr lang="en-US" dirty="0">
              <a:solidFill>
                <a:srgbClr val="FF0000"/>
              </a:solidFill>
            </a:endParaRPr>
          </a:p>
          <a:p>
            <a:r>
              <a:rPr lang="en-US" dirty="0"/>
              <a:t> ** </a:t>
            </a:r>
            <a:r>
              <a:rPr lang="ar-JO" dirty="0"/>
              <a:t>ما نقدر نكتب </a:t>
            </a:r>
            <a:r>
              <a:rPr lang="en-US" dirty="0"/>
              <a:t> myelopathy </a:t>
            </a:r>
            <a:r>
              <a:rPr lang="ar-JO" dirty="0"/>
              <a:t>كونه الاصابة في ال </a:t>
            </a:r>
            <a:r>
              <a:rPr lang="en-US" dirty="0"/>
              <a:t>! lumbar</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485900" y="404666"/>
            <a:ext cx="6172200" cy="5721499"/>
          </a:xfrm>
        </p:spPr>
        <p:txBody>
          <a:bodyPr>
            <a:normAutofit/>
          </a:bodyPr>
          <a:lstStyle/>
          <a:p>
            <a:pPr marL="0" indent="0" algn="l" rtl="0">
              <a:buNone/>
            </a:pPr>
            <a:endParaRPr lang="en-US" dirty="0"/>
          </a:p>
          <a:p>
            <a:pPr marL="0" indent="0" algn="l" rtl="0">
              <a:buNone/>
            </a:pPr>
            <a:r>
              <a:rPr lang="en-US" sz="2000" dirty="0"/>
              <a:t>Mention 2 devices for ICP monitoring :</a:t>
            </a:r>
          </a:p>
          <a:p>
            <a:pPr marL="0" indent="0" algn="l" rtl="0">
              <a:buNone/>
            </a:pPr>
            <a:endParaRPr lang="en-US" dirty="0"/>
          </a:p>
          <a:p>
            <a:pPr marL="0" indent="0" algn="l" rtl="0">
              <a:buNone/>
            </a:pPr>
            <a:endParaRPr lang="en-US" dirty="0"/>
          </a:p>
          <a:p>
            <a:pPr marL="0" indent="0" algn="l" rtl="0">
              <a:buNone/>
            </a:pPr>
            <a:endParaRPr lang="en-US" dirty="0"/>
          </a:p>
        </p:txBody>
      </p:sp>
      <p:pic>
        <p:nvPicPr>
          <p:cNvPr id="2" name="صورة 1"/>
          <p:cNvPicPr>
            <a:picLocks noChangeAspect="1"/>
          </p:cNvPicPr>
          <p:nvPr/>
        </p:nvPicPr>
        <p:blipFill>
          <a:blip r:embed="rId2"/>
          <a:stretch>
            <a:fillRect/>
          </a:stretch>
        </p:blipFill>
        <p:spPr>
          <a:xfrm>
            <a:off x="500034" y="2214554"/>
            <a:ext cx="8138616" cy="3786214"/>
          </a:xfrm>
          <a:prstGeom prst="rect">
            <a:avLst/>
          </a:prstGeom>
        </p:spPr>
      </p:pic>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a:xfrm>
            <a:off x="500034" y="3429000"/>
            <a:ext cx="5829300" cy="2880322"/>
          </a:xfrm>
        </p:spPr>
        <p:txBody>
          <a:bodyPr>
            <a:normAutofit fontScale="90000"/>
          </a:bodyPr>
          <a:lstStyle/>
          <a:p>
            <a:pPr algn="l" rtl="0"/>
            <a:r>
              <a:rPr lang="en-US" sz="2800" dirty="0"/>
              <a:t>Management:</a:t>
            </a:r>
            <a:br>
              <a:rPr lang="en-US" sz="2800" dirty="0"/>
            </a:br>
            <a:r>
              <a:rPr lang="en-US" sz="2800" dirty="0" err="1"/>
              <a:t>communicating:VP</a:t>
            </a:r>
            <a:r>
              <a:rPr lang="en-US" sz="2800" dirty="0"/>
              <a:t> only</a:t>
            </a:r>
            <a:br>
              <a:rPr lang="en-US" sz="2800" dirty="0"/>
            </a:br>
            <a:r>
              <a:rPr lang="en-US" sz="2800" dirty="0" err="1"/>
              <a:t>non-communicating:VP</a:t>
            </a:r>
            <a:r>
              <a:rPr lang="en-US" sz="2800" dirty="0"/>
              <a:t> &amp;ETV </a:t>
            </a:r>
            <a:br>
              <a:rPr lang="en-US" sz="2800" dirty="0"/>
            </a:br>
            <a:r>
              <a:rPr lang="en-US" sz="2800" dirty="0"/>
              <a:t>complications of shunt…. .</a:t>
            </a:r>
            <a:br>
              <a:rPr lang="en-US" sz="2800" dirty="0"/>
            </a:br>
            <a:br>
              <a:rPr lang="en-US" sz="2800" dirty="0"/>
            </a:br>
            <a:br>
              <a:rPr lang="en-US" sz="2800" dirty="0"/>
            </a:br>
            <a:endParaRPr lang="en-US" sz="2800" dirty="0"/>
          </a:p>
        </p:txBody>
      </p:sp>
      <p:sp>
        <p:nvSpPr>
          <p:cNvPr id="3" name="عنصر نائب للمحتوى 2"/>
          <p:cNvSpPr>
            <a:spLocks noGrp="1"/>
          </p:cNvSpPr>
          <p:nvPr>
            <p:ph type="subTitle" idx="1"/>
          </p:nvPr>
        </p:nvSpPr>
        <p:spPr>
          <a:xfrm>
            <a:off x="642910" y="428604"/>
            <a:ext cx="7650342" cy="1752600"/>
          </a:xfrm>
        </p:spPr>
        <p:txBody>
          <a:bodyPr>
            <a:noAutofit/>
          </a:bodyPr>
          <a:lstStyle/>
          <a:p>
            <a:pPr algn="l" rtl="0"/>
            <a:r>
              <a:rPr lang="en-US" sz="2400" dirty="0">
                <a:solidFill>
                  <a:prstClr val="black"/>
                </a:solidFill>
              </a:rPr>
              <a:t>Give 2 signs on brain </a:t>
            </a:r>
            <a:r>
              <a:rPr lang="en-US" sz="2400" dirty="0" err="1">
                <a:solidFill>
                  <a:prstClr val="black"/>
                </a:solidFill>
              </a:rPr>
              <a:t>ct</a:t>
            </a:r>
            <a:r>
              <a:rPr lang="en-US" sz="2400" dirty="0">
                <a:solidFill>
                  <a:prstClr val="black"/>
                </a:solidFill>
              </a:rPr>
              <a:t> in acute hydrocephalus </a:t>
            </a:r>
          </a:p>
          <a:p>
            <a:pPr algn="l" rtl="0"/>
            <a:r>
              <a:rPr lang="en-US" sz="2400" dirty="0">
                <a:solidFill>
                  <a:prstClr val="black"/>
                </a:solidFill>
              </a:rPr>
              <a:t>1. Dilatation of ventricular systems </a:t>
            </a:r>
          </a:p>
          <a:p>
            <a:pPr algn="l" rtl="0"/>
            <a:r>
              <a:rPr lang="en-US" sz="2400" dirty="0">
                <a:solidFill>
                  <a:prstClr val="black"/>
                </a:solidFill>
              </a:rPr>
              <a:t>2. </a:t>
            </a:r>
            <a:r>
              <a:rPr lang="en-US" sz="2400" dirty="0">
                <a:solidFill>
                  <a:srgbClr val="FF0000"/>
                </a:solidFill>
              </a:rPr>
              <a:t>Trans</a:t>
            </a:r>
            <a:r>
              <a:rPr lang="en-US" sz="2400" dirty="0">
                <a:solidFill>
                  <a:prstClr val="black"/>
                </a:solidFill>
              </a:rPr>
              <a:t> ependymal edema</a:t>
            </a:r>
          </a:p>
          <a:p>
            <a:pPr algn="l" rtl="0"/>
            <a:r>
              <a:rPr lang="en-US" sz="2400" dirty="0"/>
              <a:t>Signs in </a:t>
            </a:r>
            <a:r>
              <a:rPr lang="en-US" sz="2400" dirty="0">
                <a:solidFill>
                  <a:srgbClr val="FF0000"/>
                </a:solidFill>
              </a:rPr>
              <a:t>Adult</a:t>
            </a:r>
            <a:r>
              <a:rPr lang="en-US" sz="2400" dirty="0"/>
              <a:t>:</a:t>
            </a:r>
          </a:p>
          <a:p>
            <a:pPr algn="l" rtl="0"/>
            <a:r>
              <a:rPr lang="en-US" sz="2400" dirty="0"/>
              <a:t>Signs &amp;symptoms of increase ICP</a:t>
            </a:r>
          </a:p>
          <a:p>
            <a:pPr algn="l" rtl="0"/>
            <a:r>
              <a:rPr lang="en-US" sz="2400" dirty="0"/>
              <a:t>Enlargement of the head(false)</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1214422"/>
            <a:ext cx="7772400" cy="1470025"/>
          </a:xfrm>
        </p:spPr>
        <p:txBody>
          <a:bodyPr/>
          <a:lstStyle/>
          <a:p>
            <a:r>
              <a:rPr lang="en-US" dirty="0"/>
              <a:t>Neurosurgery exam </a:t>
            </a:r>
          </a:p>
        </p:txBody>
      </p:sp>
      <p:sp>
        <p:nvSpPr>
          <p:cNvPr id="3" name="Subtitle 2"/>
          <p:cNvSpPr>
            <a:spLocks noGrp="1"/>
          </p:cNvSpPr>
          <p:nvPr>
            <p:ph type="subTitle" idx="1"/>
          </p:nvPr>
        </p:nvSpPr>
        <p:spPr>
          <a:xfrm>
            <a:off x="1357290" y="3071810"/>
            <a:ext cx="6400800" cy="2552720"/>
          </a:xfrm>
        </p:spPr>
        <p:txBody>
          <a:bodyPr>
            <a:noAutofit/>
          </a:bodyPr>
          <a:lstStyle/>
          <a:p>
            <a:pPr>
              <a:lnSpc>
                <a:spcPct val="150000"/>
              </a:lnSpc>
            </a:pPr>
            <a:r>
              <a:rPr lang="en-US" sz="2400" b="1" dirty="0"/>
              <a:t>Group 1 C </a:t>
            </a:r>
            <a:br>
              <a:rPr lang="en-US" sz="2400" b="1" dirty="0"/>
            </a:br>
            <a:r>
              <a:rPr lang="en-US" sz="2400" b="1" dirty="0"/>
              <a:t>Done By:</a:t>
            </a:r>
            <a:endParaRPr lang="ar-JO" sz="2400" b="1" dirty="0"/>
          </a:p>
          <a:p>
            <a:pPr>
              <a:lnSpc>
                <a:spcPct val="150000"/>
              </a:lnSpc>
            </a:pPr>
            <a:r>
              <a:rPr lang="ar-JO" sz="2400" dirty="0">
                <a:latin typeface="BatangChe" pitchFamily="49" charset="-127"/>
                <a:ea typeface="BatangChe" pitchFamily="49" charset="-127"/>
              </a:rPr>
              <a:t>بلقيس </a:t>
            </a:r>
            <a:r>
              <a:rPr lang="ar-JO" sz="2400" dirty="0" err="1">
                <a:latin typeface="BatangChe" pitchFamily="49" charset="-127"/>
                <a:ea typeface="BatangChe" pitchFamily="49" charset="-127"/>
              </a:rPr>
              <a:t>المجالي</a:t>
            </a:r>
            <a:br>
              <a:rPr lang="ar-JO" sz="2400" dirty="0">
                <a:latin typeface="BatangChe" pitchFamily="49" charset="-127"/>
                <a:ea typeface="BatangChe" pitchFamily="49" charset="-127"/>
              </a:rPr>
            </a:br>
            <a:r>
              <a:rPr lang="ar-JO" sz="2400" dirty="0" err="1">
                <a:latin typeface="BatangChe" pitchFamily="49" charset="-127"/>
                <a:ea typeface="BatangChe" pitchFamily="49" charset="-127"/>
              </a:rPr>
              <a:t>تيماء</a:t>
            </a:r>
            <a:r>
              <a:rPr lang="ar-JO" sz="2400" dirty="0">
                <a:latin typeface="BatangChe" pitchFamily="49" charset="-127"/>
                <a:ea typeface="BatangChe" pitchFamily="49" charset="-127"/>
              </a:rPr>
              <a:t> </a:t>
            </a:r>
            <a:r>
              <a:rPr lang="ar-JO" sz="2400" dirty="0" err="1">
                <a:latin typeface="BatangChe" pitchFamily="49" charset="-127"/>
                <a:ea typeface="BatangChe" pitchFamily="49" charset="-127"/>
              </a:rPr>
              <a:t>رواشدة</a:t>
            </a:r>
            <a:r>
              <a:rPr lang="ar-JO" sz="2400" dirty="0">
                <a:latin typeface="BatangChe" pitchFamily="49" charset="-127"/>
                <a:ea typeface="BatangChe" pitchFamily="49" charset="-127"/>
              </a:rPr>
              <a:t> </a:t>
            </a:r>
            <a:br>
              <a:rPr lang="en-US" sz="2400" dirty="0"/>
            </a:br>
            <a:endParaRPr lang="en-US" sz="2400" dirty="0"/>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639762"/>
          </a:xfrm>
        </p:spPr>
        <p:txBody>
          <a:bodyPr>
            <a:normAutofit fontScale="90000"/>
          </a:bodyPr>
          <a:lstStyle/>
          <a:p>
            <a:r>
              <a:rPr lang="en-US" dirty="0"/>
              <a:t>Station 1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5172" y="990600"/>
            <a:ext cx="5169856"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7145" y="3352800"/>
            <a:ext cx="8458200" cy="2308324"/>
          </a:xfrm>
          <a:prstGeom prst="rect">
            <a:avLst/>
          </a:prstGeom>
          <a:noFill/>
        </p:spPr>
        <p:txBody>
          <a:bodyPr wrap="square" rtlCol="0">
            <a:spAutoFit/>
          </a:bodyPr>
          <a:lstStyle/>
          <a:p>
            <a:pPr marL="342900" indent="-342900">
              <a:buAutoNum type="arabicPeriod"/>
            </a:pPr>
            <a:r>
              <a:rPr lang="en-US" dirty="0"/>
              <a:t>What is the dose of folic acid for the mother in the next pregnancy and when should it be started : </a:t>
            </a:r>
          </a:p>
          <a:p>
            <a:pPr marL="285750" indent="-285750">
              <a:buFontTx/>
              <a:buChar char="-"/>
            </a:pPr>
            <a:r>
              <a:rPr lang="en-US" dirty="0"/>
              <a:t>4 mg/day 3 months before conception </a:t>
            </a:r>
          </a:p>
          <a:p>
            <a:r>
              <a:rPr lang="en-US" dirty="0"/>
              <a:t>2. If </a:t>
            </a:r>
            <a:r>
              <a:rPr lang="en-US" dirty="0" err="1"/>
              <a:t>transillumination</a:t>
            </a:r>
            <a:r>
              <a:rPr lang="en-US" dirty="0"/>
              <a:t> test was positive what is your DX ? </a:t>
            </a:r>
          </a:p>
          <a:p>
            <a:pPr marL="285750" indent="-285750">
              <a:buFontTx/>
              <a:buChar char="-"/>
            </a:pPr>
            <a:r>
              <a:rPr lang="en-US" dirty="0" err="1"/>
              <a:t>Meningiocele</a:t>
            </a:r>
            <a:r>
              <a:rPr lang="en-US" dirty="0"/>
              <a:t> </a:t>
            </a:r>
          </a:p>
          <a:p>
            <a:r>
              <a:rPr lang="en-US" dirty="0"/>
              <a:t>3. The aim of surgery in such case is to decrease infection, CSF leak and to improve motor function (true or false ) </a:t>
            </a:r>
          </a:p>
          <a:p>
            <a:r>
              <a:rPr lang="en-US" dirty="0"/>
              <a:t>- False </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a:t>Station 2 </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1371601"/>
            <a:ext cx="5562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9600" y="3657600"/>
            <a:ext cx="7696200" cy="2862322"/>
          </a:xfrm>
          <a:prstGeom prst="rect">
            <a:avLst/>
          </a:prstGeom>
          <a:noFill/>
        </p:spPr>
        <p:txBody>
          <a:bodyPr wrap="square" rtlCol="0">
            <a:spAutoFit/>
          </a:bodyPr>
          <a:lstStyle/>
          <a:p>
            <a:pPr marL="342900" indent="-342900">
              <a:buAutoNum type="arabicPeriod"/>
            </a:pPr>
            <a:r>
              <a:rPr lang="en-US" dirty="0"/>
              <a:t>What is the type of hydrocephalus ? </a:t>
            </a:r>
          </a:p>
          <a:p>
            <a:pPr marL="285750" indent="-285750">
              <a:buFontTx/>
              <a:buChar char="-"/>
            </a:pPr>
            <a:r>
              <a:rPr lang="en-US" dirty="0"/>
              <a:t>Communicating </a:t>
            </a:r>
          </a:p>
          <a:p>
            <a:r>
              <a:rPr lang="en-US" dirty="0"/>
              <a:t>2. Mention 2 signs of acute hydrocephalus on CT scan </a:t>
            </a:r>
          </a:p>
          <a:p>
            <a:pPr marL="285750" indent="-285750">
              <a:buFontTx/>
              <a:buChar char="-"/>
            </a:pPr>
            <a:r>
              <a:rPr lang="en-US" dirty="0"/>
              <a:t>A. dilated ventricles  B. </a:t>
            </a:r>
            <a:r>
              <a:rPr lang="en-US" dirty="0" err="1"/>
              <a:t>transepindymal</a:t>
            </a:r>
            <a:r>
              <a:rPr lang="en-US" dirty="0"/>
              <a:t> edema </a:t>
            </a:r>
          </a:p>
          <a:p>
            <a:r>
              <a:rPr lang="en-US" dirty="0"/>
              <a:t>3. What is the appropriate management for this type ?(multiple choice)</a:t>
            </a:r>
          </a:p>
          <a:p>
            <a:pPr marL="285750" indent="-285750">
              <a:buFontTx/>
              <a:buChar char="-"/>
            </a:pPr>
            <a:r>
              <a:rPr lang="en-US" dirty="0"/>
              <a:t>AP shunt only </a:t>
            </a:r>
          </a:p>
          <a:p>
            <a:pPr marL="285750" indent="-285750">
              <a:buFontTx/>
              <a:buChar char="-"/>
            </a:pPr>
            <a:r>
              <a:rPr lang="en-US" dirty="0" err="1"/>
              <a:t>Ventriculostomy</a:t>
            </a:r>
            <a:r>
              <a:rPr lang="en-US" dirty="0"/>
              <a:t> </a:t>
            </a:r>
          </a:p>
          <a:p>
            <a:pPr marL="285750" indent="-285750">
              <a:buFontTx/>
              <a:buChar char="-"/>
            </a:pPr>
            <a:r>
              <a:rPr lang="en-US" dirty="0"/>
              <a:t>AP shunt and </a:t>
            </a:r>
            <a:r>
              <a:rPr lang="en-US" dirty="0" err="1"/>
              <a:t>ventriculostomy</a:t>
            </a:r>
            <a:r>
              <a:rPr lang="en-US" dirty="0"/>
              <a:t> both are appropriate </a:t>
            </a:r>
          </a:p>
          <a:p>
            <a:r>
              <a:rPr lang="en-US" dirty="0"/>
              <a:t>* The answer is AP shunt only  </a:t>
            </a:r>
          </a:p>
          <a:p>
            <a:endParaRPr lang="en-US" dirty="0"/>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dirty="0"/>
              <a:t>Station 3 </a:t>
            </a: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685800"/>
            <a:ext cx="6324600" cy="3733800"/>
          </a:xfrm>
        </p:spPr>
      </p:pic>
      <p:sp>
        <p:nvSpPr>
          <p:cNvPr id="11" name="TextBox 10"/>
          <p:cNvSpPr txBox="1"/>
          <p:nvPr/>
        </p:nvSpPr>
        <p:spPr>
          <a:xfrm>
            <a:off x="3276600" y="3581400"/>
            <a:ext cx="762000" cy="369332"/>
          </a:xfrm>
          <a:prstGeom prst="rect">
            <a:avLst/>
          </a:prstGeom>
          <a:noFill/>
        </p:spPr>
        <p:txBody>
          <a:bodyPr wrap="square" rtlCol="0">
            <a:spAutoFit/>
          </a:bodyPr>
          <a:lstStyle/>
          <a:p>
            <a:r>
              <a:rPr lang="en-US" b="1" dirty="0">
                <a:solidFill>
                  <a:schemeClr val="bg1"/>
                </a:solidFill>
              </a:rPr>
              <a:t>T</a:t>
            </a:r>
          </a:p>
        </p:txBody>
      </p:sp>
      <p:sp>
        <p:nvSpPr>
          <p:cNvPr id="13" name="TextBox 12"/>
          <p:cNvSpPr txBox="1"/>
          <p:nvPr/>
        </p:nvSpPr>
        <p:spPr>
          <a:xfrm>
            <a:off x="6331527" y="3886200"/>
            <a:ext cx="762000" cy="369332"/>
          </a:xfrm>
          <a:prstGeom prst="rect">
            <a:avLst/>
          </a:prstGeom>
          <a:noFill/>
        </p:spPr>
        <p:txBody>
          <a:bodyPr wrap="square" rtlCol="0">
            <a:spAutoFit/>
          </a:bodyPr>
          <a:lstStyle/>
          <a:p>
            <a:r>
              <a:rPr lang="en-US" b="1" dirty="0">
                <a:solidFill>
                  <a:schemeClr val="bg1"/>
                </a:solidFill>
              </a:rPr>
              <a:t>T</a:t>
            </a:r>
          </a:p>
        </p:txBody>
      </p:sp>
      <p:sp>
        <p:nvSpPr>
          <p:cNvPr id="14" name="TextBox 13"/>
          <p:cNvSpPr txBox="1"/>
          <p:nvPr/>
        </p:nvSpPr>
        <p:spPr>
          <a:xfrm>
            <a:off x="5867400" y="3886200"/>
            <a:ext cx="762000" cy="369332"/>
          </a:xfrm>
          <a:prstGeom prst="rect">
            <a:avLst/>
          </a:prstGeom>
          <a:noFill/>
        </p:spPr>
        <p:txBody>
          <a:bodyPr wrap="square" rtlCol="0">
            <a:spAutoFit/>
          </a:bodyPr>
          <a:lstStyle/>
          <a:p>
            <a:r>
              <a:rPr lang="en-US" b="1" dirty="0">
                <a:solidFill>
                  <a:schemeClr val="bg1"/>
                </a:solidFill>
              </a:rPr>
              <a:t>T</a:t>
            </a:r>
          </a:p>
        </p:txBody>
      </p:sp>
      <p:sp>
        <p:nvSpPr>
          <p:cNvPr id="12" name="TextBox 11"/>
          <p:cNvSpPr txBox="1"/>
          <p:nvPr/>
        </p:nvSpPr>
        <p:spPr>
          <a:xfrm>
            <a:off x="457200" y="4953000"/>
            <a:ext cx="7924800" cy="923330"/>
          </a:xfrm>
          <a:prstGeom prst="rect">
            <a:avLst/>
          </a:prstGeom>
          <a:noFill/>
        </p:spPr>
        <p:txBody>
          <a:bodyPr wrap="square" rtlCol="0">
            <a:spAutoFit/>
          </a:bodyPr>
          <a:lstStyle/>
          <a:p>
            <a:pPr marL="285750" indent="-285750">
              <a:buFontTx/>
              <a:buChar char="-"/>
            </a:pPr>
            <a:r>
              <a:rPr lang="en-US" dirty="0"/>
              <a:t>What is your DX ? </a:t>
            </a:r>
          </a:p>
          <a:p>
            <a:pPr marL="285750" indent="-285750">
              <a:buFontTx/>
              <a:buChar char="-"/>
            </a:pPr>
            <a:r>
              <a:rPr lang="en-US" dirty="0"/>
              <a:t> </a:t>
            </a:r>
            <a:r>
              <a:rPr lang="en-US" dirty="0" err="1"/>
              <a:t>chiari</a:t>
            </a:r>
            <a:r>
              <a:rPr lang="en-US" dirty="0"/>
              <a:t> type 1 malformation </a:t>
            </a:r>
          </a:p>
          <a:p>
            <a:r>
              <a:rPr lang="en-US" dirty="0"/>
              <a:t>PS: T stands for cerebellar tonsils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Station 4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066800"/>
            <a:ext cx="6705600" cy="2677319"/>
          </a:xfrm>
        </p:spPr>
      </p:pic>
      <p:sp>
        <p:nvSpPr>
          <p:cNvPr id="6" name="TextBox 5"/>
          <p:cNvSpPr txBox="1"/>
          <p:nvPr/>
        </p:nvSpPr>
        <p:spPr>
          <a:xfrm>
            <a:off x="1309255" y="4191000"/>
            <a:ext cx="5701145" cy="1200329"/>
          </a:xfrm>
          <a:prstGeom prst="rect">
            <a:avLst/>
          </a:prstGeom>
          <a:noFill/>
        </p:spPr>
        <p:txBody>
          <a:bodyPr wrap="square" rtlCol="0">
            <a:spAutoFit/>
          </a:bodyPr>
          <a:lstStyle/>
          <a:p>
            <a:pPr marL="342900" indent="-342900">
              <a:buAutoNum type="arabicPeriod"/>
            </a:pPr>
            <a:r>
              <a:rPr lang="en-US" dirty="0"/>
              <a:t>what’s your DX ? </a:t>
            </a:r>
          </a:p>
          <a:p>
            <a:pPr marL="285750" indent="-285750">
              <a:buFontTx/>
              <a:buChar char="-"/>
            </a:pPr>
            <a:r>
              <a:rPr lang="en-US" dirty="0" err="1"/>
              <a:t>Trigonocephaly</a:t>
            </a:r>
            <a:r>
              <a:rPr lang="en-US" dirty="0"/>
              <a:t> </a:t>
            </a:r>
          </a:p>
          <a:p>
            <a:r>
              <a:rPr lang="en-US" dirty="0"/>
              <a:t>2. what’s the suture affected ? </a:t>
            </a:r>
          </a:p>
          <a:p>
            <a:r>
              <a:rPr lang="en-US" dirty="0"/>
              <a:t>- Metopic suture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5 </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524000"/>
            <a:ext cx="4224894"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67000" y="3505200"/>
            <a:ext cx="457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5" name="Rectangle 4"/>
          <p:cNvSpPr/>
          <p:nvPr/>
        </p:nvSpPr>
        <p:spPr>
          <a:xfrm>
            <a:off x="3886200" y="3546764"/>
            <a:ext cx="609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6" name="Rectangle 5"/>
          <p:cNvSpPr/>
          <p:nvPr/>
        </p:nvSpPr>
        <p:spPr>
          <a:xfrm>
            <a:off x="5181600" y="3505200"/>
            <a:ext cx="609600" cy="346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7" name="TextBox 6"/>
          <p:cNvSpPr txBox="1"/>
          <p:nvPr/>
        </p:nvSpPr>
        <p:spPr>
          <a:xfrm>
            <a:off x="457200" y="4343400"/>
            <a:ext cx="7467600" cy="1477328"/>
          </a:xfrm>
          <a:prstGeom prst="rect">
            <a:avLst/>
          </a:prstGeom>
          <a:noFill/>
        </p:spPr>
        <p:txBody>
          <a:bodyPr wrap="square" rtlCol="0">
            <a:spAutoFit/>
          </a:bodyPr>
          <a:lstStyle/>
          <a:p>
            <a:r>
              <a:rPr lang="en-US" dirty="0"/>
              <a:t>Mention the anatomical site and an example for each one </a:t>
            </a:r>
          </a:p>
          <a:p>
            <a:pPr marL="342900" indent="-342900">
              <a:buAutoNum type="alphaUcPeriod"/>
            </a:pPr>
            <a:r>
              <a:rPr lang="en-US" dirty="0" err="1"/>
              <a:t>Intradural</a:t>
            </a:r>
            <a:r>
              <a:rPr lang="en-US" dirty="0"/>
              <a:t> intramedullary : </a:t>
            </a:r>
            <a:r>
              <a:rPr lang="en-US" dirty="0" err="1"/>
              <a:t>ependymoma</a:t>
            </a:r>
            <a:r>
              <a:rPr lang="en-US" dirty="0"/>
              <a:t> , </a:t>
            </a:r>
            <a:r>
              <a:rPr lang="en-US" dirty="0" err="1"/>
              <a:t>hemangioblastoma</a:t>
            </a:r>
            <a:r>
              <a:rPr lang="en-US" dirty="0"/>
              <a:t>, astrocytoma </a:t>
            </a:r>
          </a:p>
          <a:p>
            <a:pPr marL="342900" indent="-342900">
              <a:buAutoNum type="alphaUcPeriod"/>
            </a:pPr>
            <a:r>
              <a:rPr lang="en-US" dirty="0" err="1"/>
              <a:t>Intradural</a:t>
            </a:r>
            <a:r>
              <a:rPr lang="en-US" dirty="0"/>
              <a:t> </a:t>
            </a:r>
            <a:r>
              <a:rPr lang="en-US" dirty="0" err="1"/>
              <a:t>extramedullary</a:t>
            </a:r>
            <a:r>
              <a:rPr lang="en-US" dirty="0"/>
              <a:t> : meningioma, </a:t>
            </a:r>
            <a:r>
              <a:rPr lang="en-US" dirty="0" err="1"/>
              <a:t>schwannoma</a:t>
            </a:r>
            <a:r>
              <a:rPr lang="en-US" dirty="0"/>
              <a:t>, </a:t>
            </a:r>
          </a:p>
          <a:p>
            <a:pPr marL="342900" indent="-342900">
              <a:buAutoNum type="alphaUcPeriod"/>
            </a:pPr>
            <a:r>
              <a:rPr lang="en-US" dirty="0"/>
              <a:t>Extradural : osteoid </a:t>
            </a:r>
            <a:r>
              <a:rPr lang="en-US" dirty="0" err="1"/>
              <a:t>osteoma</a:t>
            </a:r>
            <a:r>
              <a:rPr lang="en-US" dirty="0"/>
              <a:t> </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a:t>Station 6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914400"/>
            <a:ext cx="3505199" cy="2971006"/>
          </a:xfrm>
        </p:spPr>
      </p:pic>
      <p:sp>
        <p:nvSpPr>
          <p:cNvPr id="5" name="TextBox 4"/>
          <p:cNvSpPr txBox="1"/>
          <p:nvPr/>
        </p:nvSpPr>
        <p:spPr>
          <a:xfrm>
            <a:off x="387927" y="3962400"/>
            <a:ext cx="8077200" cy="2308324"/>
          </a:xfrm>
          <a:prstGeom prst="rect">
            <a:avLst/>
          </a:prstGeom>
          <a:noFill/>
        </p:spPr>
        <p:txBody>
          <a:bodyPr wrap="square" rtlCol="0">
            <a:spAutoFit/>
          </a:bodyPr>
          <a:lstStyle/>
          <a:p>
            <a:r>
              <a:rPr lang="en-US" dirty="0"/>
              <a:t>This is an enhanced brain CT .. </a:t>
            </a:r>
          </a:p>
          <a:p>
            <a:pPr marL="342900" indent="-342900">
              <a:buAutoNum type="arabicPeriod"/>
            </a:pPr>
            <a:r>
              <a:rPr lang="en-US" dirty="0"/>
              <a:t>What is the anatomical site of the lesion ? </a:t>
            </a:r>
          </a:p>
          <a:p>
            <a:pPr marL="285750" indent="-285750">
              <a:buFontTx/>
              <a:buChar char="-"/>
            </a:pPr>
            <a:r>
              <a:rPr lang="en-US" dirty="0"/>
              <a:t>Right </a:t>
            </a:r>
            <a:r>
              <a:rPr lang="en-US" dirty="0" err="1"/>
              <a:t>cerbellopontine</a:t>
            </a:r>
            <a:r>
              <a:rPr lang="en-US" dirty="0"/>
              <a:t> angle </a:t>
            </a:r>
          </a:p>
          <a:p>
            <a:r>
              <a:rPr lang="en-US" dirty="0"/>
              <a:t>2. Mention 2 </a:t>
            </a:r>
            <a:r>
              <a:rPr lang="en-US" dirty="0" err="1"/>
              <a:t>ddx</a:t>
            </a:r>
            <a:r>
              <a:rPr lang="en-US" dirty="0"/>
              <a:t> </a:t>
            </a:r>
          </a:p>
          <a:p>
            <a:pPr marL="285750" indent="-285750">
              <a:buFontTx/>
              <a:buChar char="-"/>
            </a:pPr>
            <a:r>
              <a:rPr lang="en-US" dirty="0" err="1"/>
              <a:t>Dermoid</a:t>
            </a:r>
            <a:r>
              <a:rPr lang="en-US" dirty="0"/>
              <a:t> cyst </a:t>
            </a:r>
          </a:p>
          <a:p>
            <a:pPr marL="285750" indent="-285750">
              <a:buFontTx/>
              <a:buChar char="-"/>
            </a:pPr>
            <a:r>
              <a:rPr lang="en-US" dirty="0" err="1"/>
              <a:t>Epidermoid</a:t>
            </a:r>
            <a:r>
              <a:rPr lang="en-US" dirty="0"/>
              <a:t> cyst </a:t>
            </a:r>
          </a:p>
          <a:p>
            <a:pPr marL="285750" indent="-285750">
              <a:buFontTx/>
              <a:buChar char="-"/>
            </a:pPr>
            <a:r>
              <a:rPr lang="en-US" dirty="0" err="1"/>
              <a:t>Vestibuler</a:t>
            </a:r>
            <a:r>
              <a:rPr lang="en-US" dirty="0"/>
              <a:t> </a:t>
            </a:r>
            <a:r>
              <a:rPr lang="en-US" dirty="0" err="1"/>
              <a:t>schwannoma</a:t>
            </a:r>
            <a:r>
              <a:rPr lang="en-US" dirty="0"/>
              <a:t> </a:t>
            </a:r>
          </a:p>
          <a:p>
            <a:r>
              <a:rPr lang="en-US" dirty="0"/>
              <a:t>PS: arachnoid cyst is a wrong answer </a:t>
            </a:r>
            <a:r>
              <a:rPr lang="en-US" dirty="0" err="1"/>
              <a:t>bcz</a:t>
            </a:r>
            <a:r>
              <a:rPr lang="en-US" dirty="0"/>
              <a:t> this lesion is solid not cystic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10;&#10;Description automatically generated">
            <a:extLst>
              <a:ext uri="{FF2B5EF4-FFF2-40B4-BE49-F238E27FC236}">
                <a16:creationId xmlns:a16="http://schemas.microsoft.com/office/drawing/2014/main" id="{D2A44894-FA80-D118-07A7-0EC3992F978E}"/>
              </a:ext>
            </a:extLst>
          </p:cNvPr>
          <p:cNvPicPr>
            <a:picLocks noGrp="1" noChangeAspect="1"/>
          </p:cNvPicPr>
          <p:nvPr>
            <p:ph idx="1"/>
          </p:nvPr>
        </p:nvPicPr>
        <p:blipFill rotWithShape="1">
          <a:blip r:embed="rId2"/>
          <a:srcRect b="19"/>
          <a:stretch/>
        </p:blipFill>
        <p:spPr>
          <a:xfrm>
            <a:off x="15" y="858211"/>
            <a:ext cx="9143985" cy="5142539"/>
          </a:xfrm>
          <a:prstGeom prst="rect">
            <a:avLst/>
          </a:prstGeom>
        </p:spPr>
      </p:pic>
    </p:spTree>
    <p:extLst>
      <p:ext uri="{BB962C8B-B14F-4D97-AF65-F5344CB8AC3E}">
        <p14:creationId xmlns:p14="http://schemas.microsoft.com/office/powerpoint/2010/main" val="52045011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Station 7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295400"/>
            <a:ext cx="4571999" cy="2918619"/>
          </a:xfrm>
        </p:spPr>
      </p:pic>
      <p:sp>
        <p:nvSpPr>
          <p:cNvPr id="5" name="TextBox 4"/>
          <p:cNvSpPr txBox="1"/>
          <p:nvPr/>
        </p:nvSpPr>
        <p:spPr>
          <a:xfrm>
            <a:off x="685800" y="4343400"/>
            <a:ext cx="7162800" cy="1754326"/>
          </a:xfrm>
          <a:prstGeom prst="rect">
            <a:avLst/>
          </a:prstGeom>
          <a:noFill/>
        </p:spPr>
        <p:txBody>
          <a:bodyPr wrap="square" rtlCol="0">
            <a:spAutoFit/>
          </a:bodyPr>
          <a:lstStyle/>
          <a:p>
            <a:pPr marL="342900" indent="-342900">
              <a:buAutoNum type="arabicPeriod"/>
            </a:pPr>
            <a:r>
              <a:rPr lang="en-US" dirty="0"/>
              <a:t>What is the anatomical site ? </a:t>
            </a:r>
          </a:p>
          <a:p>
            <a:pPr marL="285750" indent="-285750">
              <a:buFontTx/>
              <a:buChar char="-"/>
            </a:pPr>
            <a:r>
              <a:rPr lang="en-US" dirty="0"/>
              <a:t>Left frontal lobe </a:t>
            </a:r>
          </a:p>
          <a:p>
            <a:r>
              <a:rPr lang="en-US" dirty="0"/>
              <a:t>2. Mention 2 </a:t>
            </a:r>
            <a:r>
              <a:rPr lang="en-US" dirty="0" err="1"/>
              <a:t>ddx</a:t>
            </a:r>
            <a:r>
              <a:rPr lang="en-US" dirty="0"/>
              <a:t> </a:t>
            </a:r>
          </a:p>
          <a:p>
            <a:pPr marL="285750" indent="-285750">
              <a:buFontTx/>
              <a:buChar char="-"/>
            </a:pPr>
            <a:r>
              <a:rPr lang="en-US" dirty="0" err="1"/>
              <a:t>Glioblastoma</a:t>
            </a:r>
            <a:r>
              <a:rPr lang="en-US" dirty="0"/>
              <a:t> multiform </a:t>
            </a:r>
          </a:p>
          <a:p>
            <a:pPr marL="285750" indent="-285750">
              <a:buFontTx/>
              <a:buChar char="-"/>
            </a:pPr>
            <a:r>
              <a:rPr lang="en-US" dirty="0"/>
              <a:t>Mets </a:t>
            </a:r>
          </a:p>
          <a:p>
            <a:pPr marL="285750" indent="-285750">
              <a:buFontTx/>
              <a:buChar char="-"/>
            </a:pPr>
            <a:r>
              <a:rPr lang="en-US" dirty="0"/>
              <a:t>Brain abscess </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8153400" cy="5638800"/>
          </a:xfrm>
        </p:spPr>
        <p:txBody>
          <a:bodyPr>
            <a:normAutofit fontScale="77500" lnSpcReduction="20000"/>
          </a:bodyPr>
          <a:lstStyle/>
          <a:p>
            <a:r>
              <a:rPr lang="en-US" dirty="0"/>
              <a:t>A 55year old patient with a history of laryngeal tumor and permanent traciostomy presented to the ER after falling down from the 3</a:t>
            </a:r>
            <a:r>
              <a:rPr lang="en-US" baseline="30000" dirty="0"/>
              <a:t>rd</a:t>
            </a:r>
            <a:r>
              <a:rPr lang="en-US" dirty="0"/>
              <a:t> floor </a:t>
            </a:r>
          </a:p>
          <a:p>
            <a:pPr marL="0" indent="0">
              <a:buNone/>
            </a:pPr>
            <a:r>
              <a:rPr lang="en-US" dirty="0"/>
              <a:t>Physical examination revealed :</a:t>
            </a:r>
          </a:p>
          <a:p>
            <a:r>
              <a:rPr lang="en-US" dirty="0"/>
              <a:t>a fixed dilated right pupil  </a:t>
            </a:r>
          </a:p>
          <a:p>
            <a:r>
              <a:rPr lang="en-US" dirty="0"/>
              <a:t>Eye opening after painful stimulation and </a:t>
            </a:r>
          </a:p>
          <a:p>
            <a:r>
              <a:rPr lang="en-US" dirty="0" err="1"/>
              <a:t>Decerebrate</a:t>
            </a:r>
            <a:r>
              <a:rPr lang="en-US" dirty="0"/>
              <a:t> posture to painful stimulus </a:t>
            </a:r>
          </a:p>
          <a:p>
            <a:pPr marL="0" indent="0">
              <a:buNone/>
            </a:pPr>
            <a:endParaRPr lang="en-US" dirty="0"/>
          </a:p>
          <a:p>
            <a:pPr marL="514350" indent="-514350">
              <a:buAutoNum type="arabicPeriod"/>
            </a:pPr>
            <a:r>
              <a:rPr lang="en-US" dirty="0"/>
              <a:t>Calculate GCS </a:t>
            </a:r>
          </a:p>
          <a:p>
            <a:pPr>
              <a:buFontTx/>
              <a:buChar char="-"/>
            </a:pPr>
            <a:r>
              <a:rPr lang="en-US" sz="2600" dirty="0">
                <a:solidFill>
                  <a:schemeClr val="accent1">
                    <a:lumMod val="75000"/>
                  </a:schemeClr>
                </a:solidFill>
              </a:rPr>
              <a:t>Eye opening = 2  verbal= 1  motor=2 </a:t>
            </a:r>
          </a:p>
          <a:p>
            <a:pPr marL="0" indent="0">
              <a:buNone/>
            </a:pPr>
            <a:r>
              <a:rPr lang="en-US" sz="2600" dirty="0">
                <a:solidFill>
                  <a:schemeClr val="accent1">
                    <a:lumMod val="75000"/>
                  </a:schemeClr>
                </a:solidFill>
              </a:rPr>
              <a:t>2+2+1= 5\15 +T  (permanent traciostomy) </a:t>
            </a:r>
          </a:p>
          <a:p>
            <a:pPr marL="0" indent="0">
              <a:buNone/>
            </a:pPr>
            <a:r>
              <a:rPr lang="en-US" dirty="0"/>
              <a:t>2. What is the degree of trauma according to GCS </a:t>
            </a:r>
          </a:p>
          <a:p>
            <a:pPr marL="0" indent="0">
              <a:buNone/>
            </a:pPr>
            <a:r>
              <a:rPr lang="en-US" sz="2600" dirty="0">
                <a:solidFill>
                  <a:schemeClr val="accent1">
                    <a:lumMod val="75000"/>
                  </a:schemeClr>
                </a:solidFill>
              </a:rPr>
              <a:t>- Severe </a:t>
            </a:r>
          </a:p>
          <a:p>
            <a:pPr marL="0" indent="0">
              <a:buNone/>
            </a:pPr>
            <a:r>
              <a:rPr lang="en-US" dirty="0"/>
              <a:t>3. The immediate next step is brain CT (true or false)</a:t>
            </a:r>
          </a:p>
          <a:p>
            <a:pPr marL="0" indent="0">
              <a:buNone/>
            </a:pPr>
            <a:r>
              <a:rPr lang="en-US" sz="3000" dirty="0">
                <a:solidFill>
                  <a:schemeClr val="accent1">
                    <a:lumMod val="75000"/>
                  </a:schemeClr>
                </a:solidFill>
              </a:rPr>
              <a:t>- False \ this patient should be intubated </a:t>
            </a:r>
          </a:p>
        </p:txBody>
      </p:sp>
      <p:sp>
        <p:nvSpPr>
          <p:cNvPr id="4" name="TextBox 3"/>
          <p:cNvSpPr txBox="1"/>
          <p:nvPr/>
        </p:nvSpPr>
        <p:spPr>
          <a:xfrm>
            <a:off x="3200400" y="207816"/>
            <a:ext cx="5410200" cy="646331"/>
          </a:xfrm>
          <a:prstGeom prst="rect">
            <a:avLst/>
          </a:prstGeom>
          <a:noFill/>
        </p:spPr>
        <p:txBody>
          <a:bodyPr wrap="square" rtlCol="0">
            <a:spAutoFit/>
          </a:bodyPr>
          <a:lstStyle/>
          <a:p>
            <a:r>
              <a:rPr lang="en-US" sz="3600" dirty="0"/>
              <a:t>Station 8 </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036" y="145473"/>
            <a:ext cx="8229600" cy="808038"/>
          </a:xfrm>
        </p:spPr>
        <p:txBody>
          <a:bodyPr/>
          <a:lstStyle/>
          <a:p>
            <a:r>
              <a:rPr lang="en-US" dirty="0"/>
              <a:t>Station 9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914400"/>
            <a:ext cx="6248400" cy="1828800"/>
          </a:xfrm>
        </p:spPr>
      </p:pic>
      <p:sp>
        <p:nvSpPr>
          <p:cNvPr id="5" name="TextBox 4"/>
          <p:cNvSpPr txBox="1"/>
          <p:nvPr/>
        </p:nvSpPr>
        <p:spPr>
          <a:xfrm>
            <a:off x="685800" y="2895600"/>
            <a:ext cx="7848600" cy="3693319"/>
          </a:xfrm>
          <a:prstGeom prst="rect">
            <a:avLst/>
          </a:prstGeom>
          <a:noFill/>
        </p:spPr>
        <p:txBody>
          <a:bodyPr wrap="square" rtlCol="0">
            <a:spAutoFit/>
          </a:bodyPr>
          <a:lstStyle/>
          <a:p>
            <a:pPr marL="342900" indent="-342900">
              <a:buAutoNum type="arabicPeriod"/>
            </a:pPr>
            <a:r>
              <a:rPr lang="en-US" dirty="0"/>
              <a:t>What is the wave ? </a:t>
            </a:r>
          </a:p>
          <a:p>
            <a:pPr marL="285750" indent="-285750">
              <a:buFontTx/>
              <a:buChar char="-"/>
            </a:pPr>
            <a:r>
              <a:rPr lang="en-US" dirty="0"/>
              <a:t>Lundberg B wave </a:t>
            </a:r>
          </a:p>
          <a:p>
            <a:r>
              <a:rPr lang="en-US" dirty="0"/>
              <a:t>2. Describe it </a:t>
            </a:r>
          </a:p>
          <a:p>
            <a:pPr marL="285750" indent="-285750">
              <a:buFontTx/>
              <a:buChar char="-"/>
            </a:pPr>
            <a:r>
              <a:rPr lang="en-US" dirty="0"/>
              <a:t>Sharp </a:t>
            </a:r>
            <a:r>
              <a:rPr lang="en-US" dirty="0" err="1"/>
              <a:t>rythmic</a:t>
            </a:r>
            <a:r>
              <a:rPr lang="en-US" dirty="0"/>
              <a:t> increase in ICP 20-30 mmHg for 30 seconds up to 2 minutes and return to an elevated base line . </a:t>
            </a:r>
          </a:p>
          <a:p>
            <a:r>
              <a:rPr lang="en-US" dirty="0"/>
              <a:t>3. Write 2 devices used for ICP monitoring </a:t>
            </a:r>
          </a:p>
          <a:p>
            <a:pPr marL="285750" indent="-285750">
              <a:buFontTx/>
              <a:buChar char="-"/>
            </a:pPr>
            <a:r>
              <a:rPr lang="en-US" dirty="0"/>
              <a:t>Intraventricular catheter </a:t>
            </a:r>
          </a:p>
          <a:p>
            <a:pPr marL="285750" indent="-285750">
              <a:buFontTx/>
              <a:buChar char="-"/>
            </a:pPr>
            <a:r>
              <a:rPr lang="en-US" dirty="0"/>
              <a:t>Extradural sensor </a:t>
            </a:r>
          </a:p>
          <a:p>
            <a:pPr marL="285750" indent="-285750">
              <a:buFontTx/>
              <a:buChar char="-"/>
            </a:pPr>
            <a:r>
              <a:rPr lang="en-US" dirty="0"/>
              <a:t>Subdural sensor </a:t>
            </a:r>
          </a:p>
          <a:p>
            <a:r>
              <a:rPr lang="en-US" dirty="0"/>
              <a:t>4. 2 </a:t>
            </a:r>
            <a:r>
              <a:rPr lang="en-US" dirty="0" err="1"/>
              <a:t>complicaions</a:t>
            </a:r>
            <a:r>
              <a:rPr lang="en-US" dirty="0"/>
              <a:t> </a:t>
            </a:r>
          </a:p>
          <a:p>
            <a:pPr marL="285750" indent="-285750">
              <a:buFontTx/>
              <a:buChar char="-"/>
            </a:pPr>
            <a:r>
              <a:rPr lang="en-US" dirty="0"/>
              <a:t>Infection </a:t>
            </a:r>
          </a:p>
          <a:p>
            <a:pPr marL="285750" indent="-285750">
              <a:buFontTx/>
              <a:buChar char="-"/>
            </a:pPr>
            <a:r>
              <a:rPr lang="en-US" dirty="0"/>
              <a:t>Hemorrhage </a:t>
            </a:r>
          </a:p>
          <a:p>
            <a:pPr marL="285750" indent="-285750">
              <a:buFontTx/>
              <a:buChar char="-"/>
            </a:pPr>
            <a:r>
              <a:rPr lang="en-US" dirty="0"/>
              <a:t>CSF leak </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a:t>Station 10</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914400"/>
            <a:ext cx="5715000" cy="2743200"/>
          </a:xfrm>
        </p:spPr>
      </p:pic>
      <p:sp>
        <p:nvSpPr>
          <p:cNvPr id="5" name="TextBox 4"/>
          <p:cNvSpPr txBox="1"/>
          <p:nvPr/>
        </p:nvSpPr>
        <p:spPr>
          <a:xfrm>
            <a:off x="381000" y="3810000"/>
            <a:ext cx="7924800" cy="2031325"/>
          </a:xfrm>
          <a:prstGeom prst="rect">
            <a:avLst/>
          </a:prstGeom>
          <a:noFill/>
        </p:spPr>
        <p:txBody>
          <a:bodyPr wrap="square" rtlCol="0">
            <a:spAutoFit/>
          </a:bodyPr>
          <a:lstStyle/>
          <a:p>
            <a:r>
              <a:rPr lang="en-US" dirty="0"/>
              <a:t>a female patient presented with neck pain radiated to the right shoulder reaching the right middle finger , associated with decreased sensation</a:t>
            </a:r>
          </a:p>
          <a:p>
            <a:r>
              <a:rPr lang="en-US" dirty="0"/>
              <a:t>Physical examination revealed : </a:t>
            </a:r>
          </a:p>
          <a:p>
            <a:pPr marL="285750" indent="-285750">
              <a:buFont typeface="Arial" panose="020B0604020202020204" pitchFamily="34" charset="0"/>
              <a:buChar char="•"/>
            </a:pPr>
            <a:r>
              <a:rPr lang="en-US" dirty="0"/>
              <a:t>Upper limb reflexes +++ </a:t>
            </a:r>
          </a:p>
          <a:p>
            <a:pPr marL="285750" indent="-285750">
              <a:buFont typeface="Arial" panose="020B0604020202020204" pitchFamily="34" charset="0"/>
              <a:buChar char="•"/>
            </a:pPr>
            <a:r>
              <a:rPr lang="en-US" dirty="0"/>
              <a:t>Positive </a:t>
            </a:r>
            <a:r>
              <a:rPr lang="en-US" dirty="0" err="1"/>
              <a:t>hoffman</a:t>
            </a:r>
            <a:r>
              <a:rPr lang="en-US" dirty="0"/>
              <a:t> sign </a:t>
            </a:r>
          </a:p>
          <a:p>
            <a:pPr marL="285750" indent="-285750">
              <a:buFont typeface="Arial" panose="020B0604020202020204" pitchFamily="34" charset="0"/>
              <a:buChar char="•"/>
            </a:pPr>
            <a:r>
              <a:rPr lang="en-US" dirty="0"/>
              <a:t>Spasticity in upper and lower limbs </a:t>
            </a:r>
          </a:p>
          <a:p>
            <a:pPr marL="285750" indent="-285750">
              <a:buFont typeface="Arial" panose="020B0604020202020204" pitchFamily="34" charset="0"/>
              <a:buChar char="•"/>
            </a:pPr>
            <a:endParaRPr lang="en-US" dirty="0"/>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382000" cy="6553200"/>
          </a:xfrm>
        </p:spPr>
        <p:txBody>
          <a:bodyPr>
            <a:normAutofit fontScale="70000" lnSpcReduction="20000"/>
          </a:bodyPr>
          <a:lstStyle/>
          <a:p>
            <a:pPr marL="0" indent="0">
              <a:buNone/>
            </a:pPr>
            <a:r>
              <a:rPr lang="en-US" dirty="0"/>
              <a:t>Cont.. Station 10 </a:t>
            </a:r>
          </a:p>
          <a:p>
            <a:pPr marL="514350" indent="-514350">
              <a:buAutoNum type="arabicPeriod"/>
            </a:pPr>
            <a:r>
              <a:rPr lang="en-US" dirty="0"/>
              <a:t>This patient has : (</a:t>
            </a:r>
            <a:r>
              <a:rPr lang="en-US" dirty="0" err="1"/>
              <a:t>mcq</a:t>
            </a:r>
            <a:r>
              <a:rPr lang="en-US" dirty="0"/>
              <a:t>) </a:t>
            </a:r>
          </a:p>
          <a:p>
            <a:pPr marL="0" indent="0">
              <a:buNone/>
            </a:pPr>
            <a:r>
              <a:rPr lang="en-US" dirty="0"/>
              <a:t>a)Radiculopathy  b)myelopathy c)</a:t>
            </a:r>
            <a:r>
              <a:rPr lang="en-US" dirty="0" err="1"/>
              <a:t>myeloradiculopathy</a:t>
            </a:r>
            <a:r>
              <a:rPr lang="en-US" dirty="0"/>
              <a:t> </a:t>
            </a:r>
          </a:p>
          <a:p>
            <a:pPr>
              <a:buFontTx/>
              <a:buChar char="-"/>
            </a:pPr>
            <a:r>
              <a:rPr lang="en-US" dirty="0">
                <a:solidFill>
                  <a:schemeClr val="accent1">
                    <a:lumMod val="75000"/>
                  </a:schemeClr>
                </a:solidFill>
              </a:rPr>
              <a:t>The answer is C (</a:t>
            </a:r>
            <a:r>
              <a:rPr lang="en-US" dirty="0" err="1">
                <a:solidFill>
                  <a:schemeClr val="accent1">
                    <a:lumMod val="75000"/>
                  </a:schemeClr>
                </a:solidFill>
              </a:rPr>
              <a:t>myeloradiculopathy</a:t>
            </a:r>
            <a:r>
              <a:rPr lang="en-US" dirty="0">
                <a:solidFill>
                  <a:schemeClr val="accent1">
                    <a:lumMod val="75000"/>
                  </a:schemeClr>
                </a:solidFill>
              </a:rPr>
              <a:t> ) </a:t>
            </a:r>
          </a:p>
          <a:p>
            <a:pPr>
              <a:buFontTx/>
              <a:buChar char="-"/>
            </a:pPr>
            <a:endParaRPr lang="en-US" dirty="0"/>
          </a:p>
          <a:p>
            <a:pPr marL="0" indent="0">
              <a:buNone/>
            </a:pPr>
            <a:r>
              <a:rPr lang="en-US" dirty="0"/>
              <a:t>2. what is the DX ? </a:t>
            </a:r>
          </a:p>
          <a:p>
            <a:pPr>
              <a:buFontTx/>
              <a:buChar char="-"/>
            </a:pPr>
            <a:r>
              <a:rPr lang="en-US" dirty="0">
                <a:solidFill>
                  <a:schemeClr val="accent1">
                    <a:lumMod val="75000"/>
                  </a:schemeClr>
                </a:solidFill>
              </a:rPr>
              <a:t>Disc prolapse </a:t>
            </a:r>
          </a:p>
          <a:p>
            <a:pPr>
              <a:buFontTx/>
              <a:buChar char="-"/>
            </a:pPr>
            <a:endParaRPr lang="en-US" dirty="0">
              <a:solidFill>
                <a:schemeClr val="accent1">
                  <a:lumMod val="75000"/>
                </a:schemeClr>
              </a:solidFill>
            </a:endParaRPr>
          </a:p>
          <a:p>
            <a:pPr marL="0" indent="0">
              <a:buNone/>
            </a:pPr>
            <a:r>
              <a:rPr lang="en-US" dirty="0"/>
              <a:t>3. What is the level and site ? </a:t>
            </a:r>
          </a:p>
          <a:p>
            <a:pPr>
              <a:buFontTx/>
              <a:buChar char="-"/>
            </a:pPr>
            <a:r>
              <a:rPr lang="en-US" dirty="0">
                <a:solidFill>
                  <a:schemeClr val="accent1">
                    <a:lumMod val="75000"/>
                  </a:schemeClr>
                </a:solidFill>
              </a:rPr>
              <a:t>Right side c6-c7 </a:t>
            </a:r>
          </a:p>
          <a:p>
            <a:pPr>
              <a:buFontTx/>
              <a:buChar char="-"/>
            </a:pPr>
            <a:endParaRPr lang="en-US" dirty="0">
              <a:solidFill>
                <a:schemeClr val="accent1">
                  <a:lumMod val="75000"/>
                </a:schemeClr>
              </a:solidFill>
            </a:endParaRPr>
          </a:p>
          <a:p>
            <a:pPr marL="0" indent="0">
              <a:buNone/>
            </a:pPr>
            <a:r>
              <a:rPr lang="en-US" dirty="0"/>
              <a:t>4. What is the dermatome affected and what is the reflex that is suspected to be lost in this patient ? </a:t>
            </a:r>
          </a:p>
          <a:p>
            <a:pPr>
              <a:buFontTx/>
              <a:buChar char="-"/>
            </a:pPr>
            <a:r>
              <a:rPr lang="en-US" dirty="0">
                <a:solidFill>
                  <a:schemeClr val="accent1">
                    <a:lumMod val="75000"/>
                  </a:schemeClr>
                </a:solidFill>
              </a:rPr>
              <a:t>Dermatome : c7 – reflex : triceps </a:t>
            </a:r>
          </a:p>
          <a:p>
            <a:pPr>
              <a:buFontTx/>
              <a:buChar char="-"/>
            </a:pPr>
            <a:endParaRPr lang="en-US" dirty="0">
              <a:solidFill>
                <a:schemeClr val="accent1">
                  <a:lumMod val="75000"/>
                </a:schemeClr>
              </a:solidFill>
            </a:endParaRPr>
          </a:p>
          <a:p>
            <a:pPr marL="0" indent="0">
              <a:buNone/>
            </a:pPr>
            <a:r>
              <a:rPr lang="en-US" dirty="0"/>
              <a:t>5. Post op </a:t>
            </a:r>
            <a:r>
              <a:rPr lang="en-US" dirty="0" err="1"/>
              <a:t>evalution</a:t>
            </a:r>
            <a:r>
              <a:rPr lang="en-US" dirty="0"/>
              <a:t> for this patient by physical examination revealed bilateral upper limb weakness (triceps and </a:t>
            </a:r>
            <a:r>
              <a:rPr lang="en-US" dirty="0" err="1"/>
              <a:t>interossei</a:t>
            </a:r>
            <a:r>
              <a:rPr lang="en-US" dirty="0"/>
              <a:t> muscles ) and loss of sensation but lower limbs were preserved . What’s you DX ? </a:t>
            </a:r>
          </a:p>
          <a:p>
            <a:pPr>
              <a:buFontTx/>
              <a:buChar char="-"/>
            </a:pPr>
            <a:r>
              <a:rPr lang="en-US" dirty="0">
                <a:solidFill>
                  <a:schemeClr val="accent1">
                    <a:lumMod val="75000"/>
                  </a:schemeClr>
                </a:solidFill>
              </a:rPr>
              <a:t>Central cord syndrome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457200"/>
          </a:xfrm>
        </p:spPr>
        <p:txBody>
          <a:bodyPr>
            <a:normAutofit fontScale="90000"/>
          </a:bodyPr>
          <a:lstStyle/>
          <a:p>
            <a:r>
              <a:rPr lang="en-US" dirty="0"/>
              <a:t>Station 11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914400"/>
            <a:ext cx="4343400" cy="2895600"/>
          </a:xfrm>
        </p:spPr>
      </p:pic>
      <p:sp>
        <p:nvSpPr>
          <p:cNvPr id="5" name="TextBox 4"/>
          <p:cNvSpPr txBox="1"/>
          <p:nvPr/>
        </p:nvSpPr>
        <p:spPr>
          <a:xfrm>
            <a:off x="457200" y="4114800"/>
            <a:ext cx="7696200" cy="1754326"/>
          </a:xfrm>
          <a:prstGeom prst="rect">
            <a:avLst/>
          </a:prstGeom>
          <a:noFill/>
        </p:spPr>
        <p:txBody>
          <a:bodyPr wrap="square" rtlCol="0">
            <a:spAutoFit/>
          </a:bodyPr>
          <a:lstStyle/>
          <a:p>
            <a:r>
              <a:rPr lang="en-US" dirty="0"/>
              <a:t>This is an axial </a:t>
            </a:r>
            <a:r>
              <a:rPr lang="en-US" dirty="0" err="1"/>
              <a:t>noncontrasted</a:t>
            </a:r>
            <a:r>
              <a:rPr lang="en-US" dirty="0"/>
              <a:t> brain CT scan for a patient with a history of head trauma . </a:t>
            </a:r>
          </a:p>
          <a:p>
            <a:pPr marL="342900" indent="-342900">
              <a:buAutoNum type="arabicPeriod"/>
            </a:pPr>
            <a:r>
              <a:rPr lang="en-US" dirty="0"/>
              <a:t>What are the radiological findings ? </a:t>
            </a:r>
          </a:p>
          <a:p>
            <a:pPr marL="285750" indent="-285750">
              <a:buFontTx/>
              <a:buChar char="-"/>
            </a:pPr>
            <a:r>
              <a:rPr lang="en-US" dirty="0"/>
              <a:t>Right acute </a:t>
            </a:r>
            <a:r>
              <a:rPr lang="en-US" dirty="0" err="1"/>
              <a:t>frontoparitooccipital</a:t>
            </a:r>
            <a:r>
              <a:rPr lang="en-US" dirty="0"/>
              <a:t> subdural hematoma </a:t>
            </a:r>
          </a:p>
          <a:p>
            <a:r>
              <a:rPr lang="en-US" dirty="0"/>
              <a:t>2. What is the appropriate management ? </a:t>
            </a:r>
          </a:p>
          <a:p>
            <a:r>
              <a:rPr lang="en-US" dirty="0"/>
              <a:t>- Craniotomy and evacuation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a:t>Neurosurgery </a:t>
            </a:r>
            <a:br>
              <a:rPr lang="en-US" sz="6600" dirty="0"/>
            </a:br>
            <a:r>
              <a:rPr lang="en-US" sz="6600" dirty="0"/>
              <a:t>Group A -a</a:t>
            </a:r>
          </a:p>
        </p:txBody>
      </p:sp>
      <p:sp>
        <p:nvSpPr>
          <p:cNvPr id="3" name="Subtitle 2"/>
          <p:cNvSpPr>
            <a:spLocks noGrp="1"/>
          </p:cNvSpPr>
          <p:nvPr>
            <p:ph type="subTitle" idx="1"/>
          </p:nvPr>
        </p:nvSpPr>
        <p:spPr>
          <a:xfrm>
            <a:off x="1143000" y="3784695"/>
            <a:ext cx="6858000" cy="1607024"/>
          </a:xfrm>
        </p:spPr>
        <p:txBody>
          <a:bodyPr>
            <a:normAutofit fontScale="77500" lnSpcReduction="20000"/>
          </a:bodyPr>
          <a:lstStyle/>
          <a:p>
            <a:r>
              <a:rPr lang="en-US" sz="4500" dirty="0"/>
              <a:t>2019-10-2</a:t>
            </a:r>
          </a:p>
          <a:p>
            <a:r>
              <a:rPr lang="en-US" sz="4500" dirty="0"/>
              <a:t>Done by : Rana Wadi</a:t>
            </a:r>
          </a:p>
          <a:p>
            <a:r>
              <a:rPr lang="en-US" sz="4500" dirty="0"/>
              <a:t>                     </a:t>
            </a:r>
            <a:r>
              <a:rPr lang="en-US" sz="4500" dirty="0" err="1"/>
              <a:t>Sajeda</a:t>
            </a:r>
            <a:r>
              <a:rPr lang="en-US" sz="4500" dirty="0"/>
              <a:t> </a:t>
            </a:r>
            <a:r>
              <a:rPr lang="en-US" sz="4500" dirty="0" err="1"/>
              <a:t>subuh</a:t>
            </a:r>
            <a:endParaRPr lang="en-US" sz="4500" dirty="0"/>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Q1                                                                                            </a:t>
            </a:r>
          </a:p>
        </p:txBody>
      </p:sp>
      <p:sp>
        <p:nvSpPr>
          <p:cNvPr id="5" name="Content Placeholder 4"/>
          <p:cNvSpPr>
            <a:spLocks noGrp="1"/>
          </p:cNvSpPr>
          <p:nvPr>
            <p:ph sz="half" idx="2"/>
          </p:nvPr>
        </p:nvSpPr>
        <p:spPr/>
        <p:txBody>
          <a:bodyPr/>
          <a:lstStyle/>
          <a:p>
            <a:pPr marL="0" indent="0">
              <a:buNone/>
            </a:pPr>
            <a:r>
              <a:rPr lang="en-US" dirty="0"/>
              <a:t>1.Diagnosis ?</a:t>
            </a:r>
          </a:p>
          <a:p>
            <a:pPr marL="0" indent="0">
              <a:buNone/>
            </a:pPr>
            <a:r>
              <a:rPr lang="en-US" dirty="0">
                <a:solidFill>
                  <a:srgbClr val="FF0000"/>
                </a:solidFill>
              </a:rPr>
              <a:t>Acute epidural hemorrhage</a:t>
            </a:r>
          </a:p>
          <a:p>
            <a:pPr marL="0" indent="0">
              <a:buNone/>
            </a:pPr>
            <a:r>
              <a:rPr lang="en-US" dirty="0"/>
              <a:t>2.Management?</a:t>
            </a:r>
          </a:p>
          <a:p>
            <a:pPr marL="0" indent="0">
              <a:buNone/>
            </a:pPr>
            <a:r>
              <a:rPr lang="en-US" dirty="0">
                <a:solidFill>
                  <a:srgbClr val="FF0000"/>
                </a:solidFill>
              </a:rPr>
              <a:t>craniotomy</a:t>
            </a:r>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638" y="2371117"/>
            <a:ext cx="2754245" cy="2974208"/>
          </a:xfrm>
          <a:prstGeom prst="rect">
            <a:avLst/>
          </a:prstGeom>
        </p:spPr>
      </p:pic>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Q2</a:t>
            </a:r>
          </a:p>
        </p:txBody>
      </p:sp>
      <p:sp>
        <p:nvSpPr>
          <p:cNvPr id="4" name="Content Placeholder 3"/>
          <p:cNvSpPr>
            <a:spLocks noGrp="1"/>
          </p:cNvSpPr>
          <p:nvPr>
            <p:ph sz="half" idx="2"/>
          </p:nvPr>
        </p:nvSpPr>
        <p:spPr/>
        <p:txBody>
          <a:bodyPr>
            <a:normAutofit fontScale="85000" lnSpcReduction="10000"/>
          </a:bodyPr>
          <a:lstStyle/>
          <a:p>
            <a:pPr marL="0" indent="0">
              <a:buNone/>
            </a:pPr>
            <a:r>
              <a:rPr lang="en-US" dirty="0"/>
              <a:t>1.Mention 2 sign in the pic 1?</a:t>
            </a:r>
          </a:p>
          <a:p>
            <a:pPr marL="0" indent="0">
              <a:buNone/>
            </a:pPr>
            <a:r>
              <a:rPr lang="en-US" dirty="0">
                <a:solidFill>
                  <a:srgbClr val="FF0000"/>
                </a:solidFill>
              </a:rPr>
              <a:t>-increase skull circumference</a:t>
            </a:r>
          </a:p>
          <a:p>
            <a:pPr marL="0" indent="0">
              <a:buNone/>
            </a:pPr>
            <a:r>
              <a:rPr lang="en-US" dirty="0">
                <a:solidFill>
                  <a:srgbClr val="FF0000"/>
                </a:solidFill>
              </a:rPr>
              <a:t>-setting sun eyes</a:t>
            </a:r>
          </a:p>
          <a:p>
            <a:pPr marL="0" indent="0">
              <a:buNone/>
            </a:pPr>
            <a:r>
              <a:rPr lang="en-US" dirty="0">
                <a:solidFill>
                  <a:srgbClr val="FF0000"/>
                </a:solidFill>
              </a:rPr>
              <a:t>-less craniofacial proportion</a:t>
            </a:r>
          </a:p>
          <a:p>
            <a:pPr marL="0" indent="0">
              <a:buNone/>
            </a:pPr>
            <a:r>
              <a:rPr lang="en-US" dirty="0"/>
              <a:t>2.pic 2?</a:t>
            </a:r>
          </a:p>
          <a:p>
            <a:pPr marL="0" indent="0">
              <a:buNone/>
            </a:pPr>
            <a:r>
              <a:rPr lang="en-US" dirty="0" err="1">
                <a:solidFill>
                  <a:srgbClr val="FF0000"/>
                </a:solidFill>
              </a:rPr>
              <a:t>Vp</a:t>
            </a:r>
            <a:r>
              <a:rPr lang="en-US" dirty="0">
                <a:solidFill>
                  <a:srgbClr val="FF0000"/>
                </a:solidFill>
              </a:rPr>
              <a:t> shunt</a:t>
            </a:r>
          </a:p>
          <a:p>
            <a:pPr marL="0" indent="0">
              <a:buNone/>
            </a:pPr>
            <a:endParaRPr lang="en-US" dirty="0"/>
          </a:p>
          <a:p>
            <a:pPr marL="0" indent="0">
              <a:buNone/>
            </a:pPr>
            <a:r>
              <a:rPr lang="en-US" dirty="0"/>
              <a:t>3.mention 2 complication?</a:t>
            </a:r>
          </a:p>
          <a:p>
            <a:pPr marL="0" indent="0">
              <a:buNone/>
            </a:pPr>
            <a:r>
              <a:rPr lang="en-US" dirty="0">
                <a:solidFill>
                  <a:srgbClr val="FF0000"/>
                </a:solidFill>
              </a:rPr>
              <a:t>-infection </a:t>
            </a:r>
          </a:p>
          <a:p>
            <a:pPr marL="0" indent="0">
              <a:buNone/>
            </a:pPr>
            <a:r>
              <a:rPr lang="en-US" dirty="0">
                <a:solidFill>
                  <a:srgbClr val="FF0000"/>
                </a:solidFill>
              </a:rPr>
              <a:t>-hemorrhage</a:t>
            </a:r>
          </a:p>
          <a:p>
            <a:pPr marL="0" indent="0">
              <a:buNone/>
            </a:pPr>
            <a:endParaRPr lang="en-US"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48" y="857251"/>
            <a:ext cx="2344002" cy="2067636"/>
          </a:xfrm>
          <a:prstGeom prst="rect">
            <a:avLst/>
          </a:prstGeom>
        </p:spPr>
      </p:pic>
      <p:pic>
        <p:nvPicPr>
          <p:cNvPr id="11"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38" y="3590214"/>
            <a:ext cx="1944806" cy="189975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400" y="3590215"/>
            <a:ext cx="1862872" cy="189975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phical user interface&#10;&#10;Description automatically generated">
            <a:extLst>
              <a:ext uri="{FF2B5EF4-FFF2-40B4-BE49-F238E27FC236}">
                <a16:creationId xmlns:a16="http://schemas.microsoft.com/office/drawing/2014/main" id="{43557F77-E8A5-101E-F897-34958DD914B3}"/>
              </a:ext>
            </a:extLst>
          </p:cNvPr>
          <p:cNvPicPr>
            <a:picLocks noGrp="1" noChangeAspect="1"/>
          </p:cNvPicPr>
          <p:nvPr>
            <p:ph idx="1"/>
          </p:nvPr>
        </p:nvPicPr>
        <p:blipFill>
          <a:blip r:embed="rId2"/>
          <a:stretch>
            <a:fillRect/>
          </a:stretch>
        </p:blipFill>
        <p:spPr>
          <a:xfrm>
            <a:off x="276637" y="908530"/>
            <a:ext cx="8871083" cy="4976243"/>
          </a:xfrm>
          <a:prstGeom prst="rect">
            <a:avLst/>
          </a:prstGeom>
        </p:spPr>
      </p:pic>
    </p:spTree>
    <p:extLst>
      <p:ext uri="{BB962C8B-B14F-4D97-AF65-F5344CB8AC3E}">
        <p14:creationId xmlns:p14="http://schemas.microsoft.com/office/powerpoint/2010/main" val="3628513729"/>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Q3</a:t>
            </a:r>
          </a:p>
        </p:txBody>
      </p:sp>
      <p:sp>
        <p:nvSpPr>
          <p:cNvPr id="3" name="Content Placeholder 2"/>
          <p:cNvSpPr>
            <a:spLocks noGrp="1"/>
          </p:cNvSpPr>
          <p:nvPr>
            <p:ph sz="half" idx="1"/>
          </p:nvPr>
        </p:nvSpPr>
        <p:spPr>
          <a:xfrm>
            <a:off x="628650" y="2226469"/>
            <a:ext cx="7037980" cy="3263504"/>
          </a:xfrm>
        </p:spPr>
        <p:txBody>
          <a:bodyPr>
            <a:normAutofit lnSpcReduction="10000"/>
          </a:bodyPr>
          <a:lstStyle/>
          <a:p>
            <a:r>
              <a:rPr lang="en-US" dirty="0"/>
              <a:t>Patient opens his eye in response to pain and in verbal response has inappropriate words and in motor response has </a:t>
            </a:r>
            <a:r>
              <a:rPr lang="en-US" dirty="0" err="1"/>
              <a:t>decorticate,calculate</a:t>
            </a:r>
            <a:r>
              <a:rPr lang="en-US" dirty="0"/>
              <a:t> the GCS for this patent?</a:t>
            </a:r>
          </a:p>
          <a:p>
            <a:endParaRPr lang="en-US" dirty="0"/>
          </a:p>
          <a:p>
            <a:endParaRPr lang="en-US" dirty="0"/>
          </a:p>
          <a:p>
            <a:r>
              <a:rPr lang="en-US" dirty="0">
                <a:solidFill>
                  <a:srgbClr val="FF0000"/>
                </a:solidFill>
              </a:rPr>
              <a:t>eight</a:t>
            </a:r>
          </a:p>
        </p:txBody>
      </p:sp>
      <mc:AlternateContent xmlns:mc="http://schemas.openxmlformats.org/markup-compatibility/2006" xmlns:p14="http://schemas.microsoft.com/office/powerpoint/2010/main">
        <mc:Choice Requires="p14">
          <p:contentPart p14:bwMode="auto" r:id="rId2">
            <p14:nvContentPartPr>
              <p14:cNvPr id="13" name="Ink 12"/>
              <p14:cNvContentPartPr/>
              <p14:nvPr/>
            </p14:nvContentPartPr>
            <p14:xfrm>
              <a:off x="2256082" y="4425975"/>
              <a:ext cx="61920" cy="104040"/>
            </p14:xfrm>
          </p:contentPart>
        </mc:Choice>
        <mc:Fallback xmlns="">
          <p:pic>
            <p:nvPicPr>
              <p:cNvPr id="13" name="Ink 12"/>
            </p:nvPicPr>
            <p:blipFill>
              <a:blip r:embed="rId3"/>
            </p:blipFill>
            <p:spPr>
              <a:xfrm>
                <a:off x="2256082" y="4425975"/>
                <a:ext cx="61920" cy="104040"/>
              </a:xfrm>
              <a:prstGeom prst="rect"/>
            </p:spPr>
          </p:pic>
        </mc:Fallback>
      </mc:AlternateContent>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Q4</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71600" y="2226469"/>
            <a:ext cx="2016457" cy="2849011"/>
          </a:xfrm>
        </p:spPr>
      </p:pic>
      <p:sp>
        <p:nvSpPr>
          <p:cNvPr id="4" name="Content Placeholder 3"/>
          <p:cNvSpPr>
            <a:spLocks noGrp="1"/>
          </p:cNvSpPr>
          <p:nvPr>
            <p:ph sz="half" idx="2"/>
          </p:nvPr>
        </p:nvSpPr>
        <p:spPr/>
        <p:txBody>
          <a:bodyPr/>
          <a:lstStyle/>
          <a:p>
            <a:pPr marL="0" indent="0">
              <a:buNone/>
            </a:pPr>
            <a:r>
              <a:rPr lang="en-US" dirty="0"/>
              <a:t>1.What is the name of this pathology?</a:t>
            </a:r>
          </a:p>
          <a:p>
            <a:pPr marL="0" indent="0">
              <a:buNone/>
            </a:pPr>
            <a:r>
              <a:rPr lang="en-US" dirty="0">
                <a:solidFill>
                  <a:srgbClr val="FF0000"/>
                </a:solidFill>
              </a:rPr>
              <a:t>-</a:t>
            </a:r>
            <a:r>
              <a:rPr lang="en-US" dirty="0" err="1">
                <a:solidFill>
                  <a:srgbClr val="FF0000"/>
                </a:solidFill>
              </a:rPr>
              <a:t>intradural</a:t>
            </a:r>
            <a:r>
              <a:rPr lang="en-US" dirty="0">
                <a:solidFill>
                  <a:srgbClr val="FF0000"/>
                </a:solidFill>
              </a:rPr>
              <a:t> extramedullary spinal tumor</a:t>
            </a:r>
          </a:p>
          <a:p>
            <a:pPr marL="0" indent="0">
              <a:buNone/>
            </a:pPr>
            <a:r>
              <a:rPr lang="en-US" dirty="0"/>
              <a:t>2. Mention 2 </a:t>
            </a:r>
            <a:r>
              <a:rPr lang="en-US" dirty="0" err="1"/>
              <a:t>ddx</a:t>
            </a:r>
            <a:r>
              <a:rPr lang="en-US" dirty="0"/>
              <a:t>?</a:t>
            </a:r>
          </a:p>
          <a:p>
            <a:pPr marL="0" indent="0">
              <a:buNone/>
            </a:pPr>
            <a:r>
              <a:rPr lang="en-US" dirty="0">
                <a:solidFill>
                  <a:srgbClr val="FF0000"/>
                </a:solidFill>
              </a:rPr>
              <a:t>-meningioma</a:t>
            </a:r>
          </a:p>
          <a:p>
            <a:pPr marL="0" indent="0">
              <a:buNone/>
            </a:pPr>
            <a:r>
              <a:rPr lang="en-US" dirty="0">
                <a:solidFill>
                  <a:srgbClr val="FF0000"/>
                </a:solidFill>
              </a:rPr>
              <a:t>-</a:t>
            </a:r>
            <a:r>
              <a:rPr lang="en-US" dirty="0" err="1">
                <a:solidFill>
                  <a:srgbClr val="FF0000"/>
                </a:solidFill>
              </a:rPr>
              <a:t>neurofibroma</a:t>
            </a:r>
            <a:endParaRPr lang="en-US" dirty="0">
              <a:solidFill>
                <a:srgbClr val="FF0000"/>
              </a:solidFill>
            </a:endParaRP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Q5</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6056" y="2125266"/>
            <a:ext cx="3886200" cy="3131061"/>
          </a:xfrm>
        </p:spPr>
      </p:pic>
      <p:sp>
        <p:nvSpPr>
          <p:cNvPr id="4" name="Content Placeholder 3"/>
          <p:cNvSpPr>
            <a:spLocks noGrp="1"/>
          </p:cNvSpPr>
          <p:nvPr>
            <p:ph sz="half" idx="2"/>
          </p:nvPr>
        </p:nvSpPr>
        <p:spPr/>
        <p:txBody>
          <a:bodyPr/>
          <a:lstStyle/>
          <a:p>
            <a:pPr marL="0" indent="0">
              <a:buNone/>
            </a:pPr>
            <a:r>
              <a:rPr lang="en-US" dirty="0"/>
              <a:t>1.diagnosis?</a:t>
            </a:r>
          </a:p>
          <a:p>
            <a:pPr marL="0" indent="0">
              <a:buNone/>
            </a:pPr>
            <a:r>
              <a:rPr lang="en-US" dirty="0" err="1">
                <a:solidFill>
                  <a:srgbClr val="FF0000"/>
                </a:solidFill>
              </a:rPr>
              <a:t>Myelomeningiocele</a:t>
            </a:r>
            <a:endParaRPr lang="en-US" dirty="0">
              <a:solidFill>
                <a:srgbClr val="FF0000"/>
              </a:solidFill>
            </a:endParaRPr>
          </a:p>
          <a:p>
            <a:pPr marL="0" indent="0">
              <a:buNone/>
            </a:pPr>
            <a:endParaRPr lang="en-US" dirty="0">
              <a:solidFill>
                <a:srgbClr val="FF0000"/>
              </a:solidFill>
            </a:endParaRPr>
          </a:p>
          <a:p>
            <a:pPr marL="0" indent="0">
              <a:buNone/>
            </a:pPr>
            <a:r>
              <a:rPr lang="en-US" dirty="0">
                <a:solidFill>
                  <a:schemeClr val="tx1">
                    <a:lumMod val="95000"/>
                    <a:lumOff val="5000"/>
                  </a:schemeClr>
                </a:solidFill>
              </a:rPr>
              <a:t>2.The most important step?</a:t>
            </a:r>
          </a:p>
          <a:p>
            <a:pPr marL="0" indent="0">
              <a:buNone/>
            </a:pPr>
            <a:r>
              <a:rPr lang="en-US" dirty="0">
                <a:solidFill>
                  <a:srgbClr val="FF0000"/>
                </a:solidFill>
              </a:rPr>
              <a:t>examination</a:t>
            </a:r>
            <a:endParaRPr lang="en-US" dirty="0">
              <a:solidFill>
                <a:schemeClr val="tx1">
                  <a:lumMod val="95000"/>
                  <a:lumOff val="5000"/>
                </a:schemeClr>
              </a:solidFill>
            </a:endParaRPr>
          </a:p>
          <a:p>
            <a:pPr marL="0" indent="0">
              <a:buNone/>
            </a:pPr>
            <a:endParaRPr lang="en-US" dirty="0"/>
          </a:p>
          <a:p>
            <a:pPr marL="0" indent="0">
              <a:buNone/>
            </a:pPr>
            <a:endParaRPr lang="en-US" dirty="0"/>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Q6</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10186" y="2125267"/>
            <a:ext cx="2350827" cy="2832452"/>
          </a:xfrm>
        </p:spPr>
      </p:pic>
      <p:sp>
        <p:nvSpPr>
          <p:cNvPr id="4" name="Content Placeholder 3"/>
          <p:cNvSpPr>
            <a:spLocks noGrp="1"/>
          </p:cNvSpPr>
          <p:nvPr>
            <p:ph sz="half" idx="2"/>
          </p:nvPr>
        </p:nvSpPr>
        <p:spPr>
          <a:xfrm>
            <a:off x="4629150" y="2034370"/>
            <a:ext cx="3886200" cy="3455603"/>
          </a:xfrm>
        </p:spPr>
        <p:txBody>
          <a:bodyPr>
            <a:normAutofit fontScale="77500" lnSpcReduction="20000"/>
          </a:bodyPr>
          <a:lstStyle/>
          <a:p>
            <a:pPr marL="0" indent="0">
              <a:buNone/>
            </a:pPr>
            <a:r>
              <a:rPr lang="en-US" dirty="0"/>
              <a:t>1.diagnosis?</a:t>
            </a:r>
          </a:p>
          <a:p>
            <a:pPr marL="0" indent="0">
              <a:buNone/>
            </a:pPr>
            <a:r>
              <a:rPr lang="en-US" dirty="0">
                <a:solidFill>
                  <a:srgbClr val="FF0000"/>
                </a:solidFill>
              </a:rPr>
              <a:t>cerebellopontine angle tumor</a:t>
            </a:r>
          </a:p>
          <a:p>
            <a:pPr marL="0" indent="0">
              <a:buNone/>
            </a:pPr>
            <a:r>
              <a:rPr lang="en-US" dirty="0">
                <a:solidFill>
                  <a:srgbClr val="FF0000"/>
                </a:solidFill>
              </a:rPr>
              <a:t>(</a:t>
            </a:r>
            <a:r>
              <a:rPr lang="en-US" dirty="0" err="1">
                <a:solidFill>
                  <a:srgbClr val="FF0000"/>
                </a:solidFill>
              </a:rPr>
              <a:t>cpa</a:t>
            </a:r>
            <a:r>
              <a:rPr lang="en-US" dirty="0">
                <a:solidFill>
                  <a:srgbClr val="FF0000"/>
                </a:solidFill>
              </a:rPr>
              <a:t>)</a:t>
            </a:r>
          </a:p>
          <a:p>
            <a:pPr marL="0" indent="0">
              <a:buNone/>
            </a:pPr>
            <a:endParaRPr lang="en-US" dirty="0"/>
          </a:p>
          <a:p>
            <a:pPr marL="0" indent="0">
              <a:buNone/>
            </a:pPr>
            <a:r>
              <a:rPr lang="en-US" dirty="0"/>
              <a:t>2.ddx?</a:t>
            </a:r>
          </a:p>
          <a:p>
            <a:pPr marL="0" indent="0">
              <a:buNone/>
            </a:pPr>
            <a:r>
              <a:rPr lang="en-US" dirty="0">
                <a:solidFill>
                  <a:srgbClr val="FF0000"/>
                </a:solidFill>
              </a:rPr>
              <a:t>-vestibular </a:t>
            </a:r>
            <a:r>
              <a:rPr lang="en-US" dirty="0" err="1">
                <a:solidFill>
                  <a:srgbClr val="FF0000"/>
                </a:solidFill>
              </a:rPr>
              <a:t>schawanoma</a:t>
            </a:r>
            <a:endParaRPr lang="en-US" dirty="0">
              <a:solidFill>
                <a:srgbClr val="FF0000"/>
              </a:solidFill>
            </a:endParaRPr>
          </a:p>
          <a:p>
            <a:pPr marL="0" indent="0">
              <a:buNone/>
            </a:pPr>
            <a:r>
              <a:rPr lang="en-US" dirty="0">
                <a:solidFill>
                  <a:srgbClr val="FF0000"/>
                </a:solidFill>
              </a:rPr>
              <a:t>-arachnoid cyst</a:t>
            </a:r>
          </a:p>
          <a:p>
            <a:pPr marL="0" indent="0">
              <a:buNone/>
            </a:pPr>
            <a:r>
              <a:rPr lang="en-US" dirty="0">
                <a:solidFill>
                  <a:srgbClr val="FF0000"/>
                </a:solidFill>
              </a:rPr>
              <a:t>-meningioma</a:t>
            </a:r>
          </a:p>
          <a:p>
            <a:pPr marL="0" indent="0">
              <a:buNone/>
            </a:pPr>
            <a:r>
              <a:rPr lang="en-US" dirty="0">
                <a:solidFill>
                  <a:srgbClr val="FF0000"/>
                </a:solidFill>
              </a:rPr>
              <a:t>-epidermoid cyst</a:t>
            </a:r>
          </a:p>
          <a:p>
            <a:pPr marL="0" indent="0">
              <a:buNone/>
            </a:pPr>
            <a:r>
              <a:rPr lang="en-US" dirty="0">
                <a:solidFill>
                  <a:srgbClr val="FF0000"/>
                </a:solidFill>
              </a:rPr>
              <a:t>-dermoid cyst</a:t>
            </a:r>
          </a:p>
          <a:p>
            <a:pPr marL="0" indent="0">
              <a:buNone/>
            </a:pPr>
            <a:endParaRPr lang="en-US" dirty="0"/>
          </a:p>
          <a:p>
            <a:pPr marL="0" indent="0">
              <a:buNone/>
            </a:pPr>
            <a:endParaRPr lang="en-US" dirty="0"/>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Q7</a:t>
            </a:r>
          </a:p>
        </p:txBody>
      </p:sp>
      <p:sp>
        <p:nvSpPr>
          <p:cNvPr id="3" name="Content Placeholder 2"/>
          <p:cNvSpPr>
            <a:spLocks noGrp="1"/>
          </p:cNvSpPr>
          <p:nvPr>
            <p:ph sz="half" idx="1"/>
          </p:nvPr>
        </p:nvSpPr>
        <p:spPr/>
        <p:txBody>
          <a:bodyPr>
            <a:normAutofit fontScale="92500" lnSpcReduction="10000"/>
          </a:bodyPr>
          <a:lstStyle/>
          <a:p>
            <a:pPr marL="0" indent="0">
              <a:buNone/>
            </a:pPr>
            <a:r>
              <a:rPr lang="en-US" dirty="0"/>
              <a:t>Mention one :</a:t>
            </a:r>
          </a:p>
          <a:p>
            <a:pPr marL="0" indent="0">
              <a:buNone/>
            </a:pPr>
            <a:r>
              <a:rPr lang="en-US" dirty="0"/>
              <a:t>1.Homogeneous enhancement lesion?</a:t>
            </a:r>
          </a:p>
          <a:p>
            <a:pPr marL="0" indent="0">
              <a:buNone/>
            </a:pPr>
            <a:r>
              <a:rPr lang="en-US" dirty="0"/>
              <a:t>2.Communicated hydrocephalus?</a:t>
            </a:r>
          </a:p>
          <a:p>
            <a:pPr marL="0" indent="0">
              <a:buNone/>
            </a:pPr>
            <a:endParaRPr lang="en-US" dirty="0"/>
          </a:p>
          <a:p>
            <a:pPr marL="0" indent="0">
              <a:buNone/>
            </a:pPr>
            <a:r>
              <a:rPr lang="en-US" dirty="0"/>
              <a:t>3.Hourglass appearance lesion?</a:t>
            </a:r>
          </a:p>
          <a:p>
            <a:pPr marL="0" indent="0">
              <a:buNone/>
            </a:pPr>
            <a:endParaRPr lang="en-US" dirty="0"/>
          </a:p>
          <a:p>
            <a:pPr marL="0" indent="0">
              <a:buNone/>
            </a:pPr>
            <a:r>
              <a:rPr lang="en-US" dirty="0"/>
              <a:t>4. Example of nerve root tension sign?</a:t>
            </a:r>
          </a:p>
          <a:p>
            <a:pPr marL="0" indent="0">
              <a:buNone/>
            </a:pPr>
            <a:endParaRPr lang="en-US" dirty="0"/>
          </a:p>
        </p:txBody>
      </p:sp>
      <p:sp>
        <p:nvSpPr>
          <p:cNvPr id="4" name="Content Placeholder 3"/>
          <p:cNvSpPr>
            <a:spLocks noGrp="1"/>
          </p:cNvSpPr>
          <p:nvPr>
            <p:ph sz="half" idx="2"/>
          </p:nvPr>
        </p:nvSpPr>
        <p:spPr/>
        <p:txBody>
          <a:bodyPr>
            <a:normAutofit fontScale="92500" lnSpcReduction="10000"/>
          </a:bodyPr>
          <a:lstStyle/>
          <a:p>
            <a:endParaRPr lang="en-US" dirty="0"/>
          </a:p>
          <a:p>
            <a:r>
              <a:rPr lang="en-US" dirty="0">
                <a:solidFill>
                  <a:srgbClr val="FF0000"/>
                </a:solidFill>
              </a:rPr>
              <a:t>Meningioma/lymphoma</a:t>
            </a:r>
          </a:p>
          <a:p>
            <a:endParaRPr lang="en-US" dirty="0">
              <a:solidFill>
                <a:srgbClr val="FF0000"/>
              </a:solidFill>
            </a:endParaRPr>
          </a:p>
          <a:p>
            <a:r>
              <a:rPr lang="en-US" dirty="0">
                <a:solidFill>
                  <a:srgbClr val="FF0000"/>
                </a:solidFill>
              </a:rPr>
              <a:t>infection/SAH</a:t>
            </a:r>
          </a:p>
          <a:p>
            <a:endParaRPr lang="en-US" dirty="0">
              <a:solidFill>
                <a:srgbClr val="FF0000"/>
              </a:solidFill>
            </a:endParaRPr>
          </a:p>
          <a:p>
            <a:r>
              <a:rPr lang="en-US" dirty="0" err="1">
                <a:solidFill>
                  <a:srgbClr val="FF0000"/>
                </a:solidFill>
              </a:rPr>
              <a:t>Schwanomma</a:t>
            </a:r>
            <a:endParaRPr lang="en-US" dirty="0">
              <a:solidFill>
                <a:srgbClr val="FF0000"/>
              </a:solidFill>
            </a:endParaRPr>
          </a:p>
          <a:p>
            <a:endParaRPr lang="en-US" dirty="0">
              <a:solidFill>
                <a:srgbClr val="FF0000"/>
              </a:solidFill>
            </a:endParaRP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Q8</a:t>
            </a:r>
          </a:p>
        </p:txBody>
      </p:sp>
      <p:sp>
        <p:nvSpPr>
          <p:cNvPr id="6" name="Content Placeholder 5"/>
          <p:cNvSpPr>
            <a:spLocks noGrp="1"/>
          </p:cNvSpPr>
          <p:nvPr>
            <p:ph sz="half" idx="1"/>
          </p:nvPr>
        </p:nvSpPr>
        <p:spPr>
          <a:xfrm>
            <a:off x="628650" y="1992200"/>
            <a:ext cx="7456796" cy="3263504"/>
          </a:xfrm>
        </p:spPr>
        <p:txBody>
          <a:bodyPr>
            <a:normAutofit lnSpcReduction="10000"/>
          </a:bodyPr>
          <a:lstStyle/>
          <a:p>
            <a:r>
              <a:rPr lang="en-US" dirty="0"/>
              <a:t>A 43 </a:t>
            </a:r>
            <a:r>
              <a:rPr lang="en-US" dirty="0" err="1"/>
              <a:t>yr</a:t>
            </a:r>
            <a:r>
              <a:rPr lang="en-US" dirty="0"/>
              <a:t> male </a:t>
            </a:r>
            <a:r>
              <a:rPr lang="en-US" dirty="0" err="1"/>
              <a:t>pt</a:t>
            </a:r>
            <a:r>
              <a:rPr lang="en-US" dirty="0"/>
              <a:t> come to ER with ataxia ,</a:t>
            </a:r>
            <a:r>
              <a:rPr lang="en-US" dirty="0" err="1"/>
              <a:t>dementia,urine</a:t>
            </a:r>
            <a:r>
              <a:rPr lang="en-US" dirty="0"/>
              <a:t> incontinence , </a:t>
            </a:r>
            <a:r>
              <a:rPr lang="en-US" dirty="0" err="1"/>
              <a:t>tachycardia,with</a:t>
            </a:r>
            <a:r>
              <a:rPr lang="en-US" dirty="0"/>
              <a:t>  B.PR:90/50 and he doesn’t take medication ,what is your diagnosis?</a:t>
            </a:r>
          </a:p>
          <a:p>
            <a:pPr marL="0" indent="0">
              <a:buNone/>
            </a:pPr>
            <a:r>
              <a:rPr lang="en-US" dirty="0">
                <a:solidFill>
                  <a:srgbClr val="FF0000"/>
                </a:solidFill>
              </a:rPr>
              <a:t>Normal pressure </a:t>
            </a:r>
            <a:r>
              <a:rPr lang="en-US" dirty="0" err="1">
                <a:solidFill>
                  <a:srgbClr val="FF0000"/>
                </a:solidFill>
              </a:rPr>
              <a:t>hydroceph</a:t>
            </a:r>
            <a:endParaRPr lang="en-US" dirty="0">
              <a:solidFill>
                <a:srgbClr val="FF0000"/>
              </a:solidFill>
            </a:endParaRPr>
          </a:p>
          <a:p>
            <a:r>
              <a:rPr lang="en-US" dirty="0"/>
              <a:t>What is the treatment?</a:t>
            </a:r>
          </a:p>
          <a:p>
            <a:r>
              <a:rPr lang="en-US" dirty="0" err="1">
                <a:solidFill>
                  <a:srgbClr val="FF0000"/>
                </a:solidFill>
              </a:rPr>
              <a:t>Vp</a:t>
            </a:r>
            <a:r>
              <a:rPr lang="en-US" dirty="0">
                <a:solidFill>
                  <a:srgbClr val="FF0000"/>
                </a:solidFill>
              </a:rPr>
              <a:t> shunt</a:t>
            </a:r>
          </a:p>
          <a:p>
            <a:pPr marL="0" indent="0">
              <a:buNone/>
            </a:pPr>
            <a:endParaRPr lang="en-US" dirty="0"/>
          </a:p>
          <a:p>
            <a:endParaRPr lang="en-US" dirty="0">
              <a:solidFill>
                <a:srgbClr val="FF0000"/>
              </a:solidFill>
            </a:endParaRP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Q9</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8651" y="2000995"/>
            <a:ext cx="2868398" cy="3263504"/>
          </a:xfrm>
        </p:spPr>
      </p:pic>
      <p:sp>
        <p:nvSpPr>
          <p:cNvPr id="4" name="Content Placeholder 3"/>
          <p:cNvSpPr>
            <a:spLocks noGrp="1"/>
          </p:cNvSpPr>
          <p:nvPr>
            <p:ph sz="half" idx="2"/>
          </p:nvPr>
        </p:nvSpPr>
        <p:spPr>
          <a:xfrm>
            <a:off x="4572000" y="1876723"/>
            <a:ext cx="3886200" cy="3263504"/>
          </a:xfrm>
        </p:spPr>
        <p:txBody>
          <a:bodyPr>
            <a:normAutofit fontScale="92500"/>
          </a:bodyPr>
          <a:lstStyle/>
          <a:p>
            <a:r>
              <a:rPr lang="en-US" dirty="0"/>
              <a:t>1. level of degeneration?</a:t>
            </a:r>
          </a:p>
          <a:p>
            <a:r>
              <a:rPr lang="en-US" dirty="0">
                <a:solidFill>
                  <a:srgbClr val="FF0000"/>
                </a:solidFill>
              </a:rPr>
              <a:t>L5-S1</a:t>
            </a:r>
          </a:p>
          <a:p>
            <a:pPr marL="0" indent="0">
              <a:buNone/>
            </a:pPr>
            <a:endParaRPr lang="en-US" dirty="0"/>
          </a:p>
          <a:p>
            <a:r>
              <a:rPr lang="en-US" dirty="0"/>
              <a:t>2. expected presentation in this </a:t>
            </a:r>
            <a:r>
              <a:rPr lang="en-US" dirty="0" err="1"/>
              <a:t>pt</a:t>
            </a:r>
            <a:r>
              <a:rPr lang="en-US" dirty="0"/>
              <a:t>?</a:t>
            </a:r>
          </a:p>
          <a:p>
            <a:r>
              <a:rPr lang="en-US" dirty="0">
                <a:solidFill>
                  <a:srgbClr val="FF0000"/>
                </a:solidFill>
              </a:rPr>
              <a:t>Numbness ,weakness, urinary incontinence</a:t>
            </a:r>
          </a:p>
          <a:p>
            <a:endParaRPr lang="en-US" dirty="0">
              <a:solidFill>
                <a:srgbClr val="FF0000"/>
              </a:solidFill>
            </a:endParaRP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Q10</a:t>
            </a:r>
          </a:p>
        </p:txBody>
      </p:sp>
      <p:sp>
        <p:nvSpPr>
          <p:cNvPr id="3" name="Content Placeholder 2"/>
          <p:cNvSpPr>
            <a:spLocks noGrp="1"/>
          </p:cNvSpPr>
          <p:nvPr>
            <p:ph sz="half" idx="1"/>
          </p:nvPr>
        </p:nvSpPr>
        <p:spPr>
          <a:xfrm>
            <a:off x="296839" y="2239087"/>
            <a:ext cx="8608325" cy="3322536"/>
          </a:xfrm>
        </p:spPr>
        <p:txBody>
          <a:bodyPr/>
          <a:lstStyle/>
          <a:p>
            <a:r>
              <a:rPr lang="en-US" dirty="0"/>
              <a:t>A 22 </a:t>
            </a:r>
            <a:r>
              <a:rPr lang="en-US" dirty="0" err="1"/>
              <a:t>yr</a:t>
            </a:r>
            <a:r>
              <a:rPr lang="en-US" dirty="0"/>
              <a:t> </a:t>
            </a:r>
            <a:r>
              <a:rPr lang="en-US" dirty="0" err="1"/>
              <a:t>pt</a:t>
            </a:r>
            <a:r>
              <a:rPr lang="en-US" dirty="0"/>
              <a:t> come to ER with RTA what is your </a:t>
            </a:r>
            <a:r>
              <a:rPr lang="en-US" dirty="0" err="1"/>
              <a:t>manegment</a:t>
            </a:r>
            <a:r>
              <a:rPr lang="en-US" dirty="0"/>
              <a:t>?</a:t>
            </a:r>
          </a:p>
          <a:p>
            <a:r>
              <a:rPr lang="en-US" dirty="0">
                <a:solidFill>
                  <a:srgbClr val="FF0000"/>
                </a:solidFill>
              </a:rPr>
              <a:t>ABC / vital sign/ iv fluid /  GCS /&gt;&gt;&gt;</a:t>
            </a:r>
          </a:p>
          <a:p>
            <a:pPr marL="0" indent="0">
              <a:buNone/>
            </a:pPr>
            <a:endParaRPr lang="en-US" dirty="0"/>
          </a:p>
          <a:p>
            <a:pPr marL="0" indent="0">
              <a:buNone/>
            </a:pPr>
            <a:r>
              <a:rPr lang="en-US" dirty="0"/>
              <a:t>On examination RR :45 and bp:80/40 what is the type of shock?</a:t>
            </a:r>
          </a:p>
          <a:p>
            <a:pPr marL="0" indent="0">
              <a:buNone/>
            </a:pPr>
            <a:endParaRPr lang="en-US" dirty="0"/>
          </a:p>
          <a:p>
            <a:pPr marL="0" indent="0">
              <a:buNone/>
            </a:pPr>
            <a:endParaRPr lang="en-US" dirty="0"/>
          </a:p>
          <a:p>
            <a:endParaRPr lang="en-US" dirty="0"/>
          </a:p>
          <a:p>
            <a:pPr marL="0" indent="0">
              <a:buNone/>
            </a:pPr>
            <a:endParaRPr lang="en-US" dirty="0"/>
          </a:p>
          <a:p>
            <a:pPr marL="0" indent="0">
              <a:buNone/>
            </a:pPr>
            <a:endParaRPr lang="en-US" dirty="0"/>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l="-13000" r="-13000"/>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normAutofit/>
          </a:bodyPr>
          <a:lstStyle/>
          <a:p>
            <a:r>
              <a:rPr lang="en-US" b="1" u="sng" dirty="0">
                <a:effectLst>
                  <a:outerShdw blurRad="38100" dist="38100" dir="2700000" algn="tl">
                    <a:srgbClr val="C0C0C0"/>
                  </a:outerShdw>
                </a:effectLst>
              </a:rPr>
              <a:t>Neurosurgery Exam</a:t>
            </a:r>
          </a:p>
        </p:txBody>
      </p:sp>
      <p:sp>
        <p:nvSpPr>
          <p:cNvPr id="5123" name="Rectangle 3"/>
          <p:cNvSpPr>
            <a:spLocks noGrp="1" noChangeArrowheads="1"/>
          </p:cNvSpPr>
          <p:nvPr>
            <p:ph type="subTitle" idx="1"/>
          </p:nvPr>
        </p:nvSpPr>
        <p:spPr/>
        <p:txBody>
          <a:bodyPr>
            <a:normAutofit fontScale="85000" lnSpcReduction="20000"/>
          </a:bodyPr>
          <a:lstStyle/>
          <a:p>
            <a:pPr>
              <a:lnSpc>
                <a:spcPct val="80000"/>
              </a:lnSpc>
            </a:pPr>
            <a:r>
              <a:rPr lang="en-US" sz="2800" dirty="0"/>
              <a:t>GROUP 4 – D</a:t>
            </a:r>
          </a:p>
          <a:p>
            <a:pPr>
              <a:lnSpc>
                <a:spcPct val="80000"/>
              </a:lnSpc>
            </a:pPr>
            <a:r>
              <a:rPr lang="en-US" sz="8000" dirty="0">
                <a:solidFill>
                  <a:srgbClr val="898989"/>
                </a:solidFill>
              </a:rPr>
              <a:t>18-9-2019</a:t>
            </a:r>
            <a:endParaRPr lang="ar-JO" sz="8000" dirty="0">
              <a:solidFill>
                <a:srgbClr val="898989"/>
              </a:solidFill>
            </a:endParaRPr>
          </a:p>
          <a:p>
            <a:pPr>
              <a:lnSpc>
                <a:spcPct val="80000"/>
              </a:lnSpc>
            </a:pPr>
            <a:r>
              <a:rPr lang="en-US" sz="4000" b="1" dirty="0">
                <a:solidFill>
                  <a:schemeClr val="tx1"/>
                </a:solidFill>
              </a:rPr>
              <a:t>Done by : Ahmad Niaz </a:t>
            </a:r>
            <a:r>
              <a:rPr lang="en-US" sz="4000" b="1" dirty="0" err="1">
                <a:solidFill>
                  <a:schemeClr val="tx1"/>
                </a:solidFill>
              </a:rPr>
              <a:t>Rawashdeh</a:t>
            </a:r>
            <a:endParaRPr lang="en-US" sz="2800" dirty="0"/>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57200" y="1371600"/>
            <a:ext cx="3124200" cy="5203825"/>
          </a:xfrm>
          <a:prstGeom prst="rect">
            <a:avLst/>
          </a:prstGeom>
          <a:noFill/>
          <a:ln w="9525">
            <a:noFill/>
            <a:miter lim="800000"/>
          </a:ln>
          <a:effectLst/>
        </p:spPr>
        <p:txBody>
          <a:bodyPr>
            <a:spAutoFit/>
          </a:bodyPr>
          <a:lstStyle/>
          <a:p>
            <a:pPr marL="342900" indent="-342900"/>
            <a:r>
              <a:rPr lang="en-US" sz="2400" b="1" dirty="0">
                <a:latin typeface="Garamond" panose="02020404030301010803" pitchFamily="18" charset="0"/>
              </a:rPr>
              <a:t>This MRI image show herniated disc ….</a:t>
            </a:r>
          </a:p>
          <a:p>
            <a:pPr marL="342900" indent="-342900">
              <a:buFontTx/>
              <a:buAutoNum type="arabicParenR"/>
            </a:pPr>
            <a:r>
              <a:rPr lang="en-US" sz="2400" b="1" dirty="0">
                <a:latin typeface="Garamond" panose="02020404030301010803" pitchFamily="18" charset="0"/>
              </a:rPr>
              <a:t>what's the level of herniation ? L5 – S1</a:t>
            </a:r>
          </a:p>
          <a:p>
            <a:pPr marL="342900" indent="-342900"/>
            <a:endParaRPr lang="en-US" sz="2400" b="1" dirty="0">
              <a:latin typeface="Garamond" panose="02020404030301010803" pitchFamily="18" charset="0"/>
            </a:endParaRPr>
          </a:p>
          <a:p>
            <a:pPr marL="342900" indent="-342900"/>
            <a:r>
              <a:rPr lang="en-US" sz="2400" b="1" dirty="0">
                <a:latin typeface="Garamond" panose="02020404030301010803" pitchFamily="18" charset="0"/>
              </a:rPr>
              <a:t>2) write two indication of surgery?</a:t>
            </a:r>
          </a:p>
          <a:p>
            <a:pPr marL="342900" indent="-342900"/>
            <a:r>
              <a:rPr lang="en-US" sz="2400" b="1" dirty="0">
                <a:latin typeface="Garamond" panose="02020404030301010803" pitchFamily="18" charset="0"/>
              </a:rPr>
              <a:t>1-conservative treatment fails </a:t>
            </a:r>
          </a:p>
          <a:p>
            <a:pPr marL="342900" indent="-342900"/>
            <a:r>
              <a:rPr lang="en-US" sz="2400" b="1" dirty="0">
                <a:latin typeface="Garamond" panose="02020404030301010803" pitchFamily="18" charset="0"/>
              </a:rPr>
              <a:t>2- Intractable pain .</a:t>
            </a:r>
          </a:p>
          <a:p>
            <a:pPr marL="342900" indent="-342900"/>
            <a:r>
              <a:rPr lang="en-US" sz="2400" b="1" dirty="0" err="1">
                <a:latin typeface="Garamond" panose="02020404030301010803" pitchFamily="18" charset="0"/>
              </a:rPr>
              <a:t>Hx</a:t>
            </a:r>
            <a:r>
              <a:rPr lang="en-US" sz="2400" b="1" dirty="0">
                <a:latin typeface="Garamond" panose="02020404030301010803" pitchFamily="18" charset="0"/>
              </a:rPr>
              <a:t> of malignancy</a:t>
            </a:r>
          </a:p>
          <a:p>
            <a:pPr marL="342900" indent="-342900"/>
            <a:endParaRPr lang="en-US" sz="2400" b="1" dirty="0">
              <a:latin typeface="Garamond" panose="02020404030301010803" pitchFamily="18" charset="0"/>
            </a:endParaRPr>
          </a:p>
          <a:p>
            <a:pPr marL="342900" indent="-342900"/>
            <a:endParaRPr lang="en-US" sz="2400" b="1" dirty="0">
              <a:latin typeface="Garamond" panose="02020404030301010803" pitchFamily="18" charset="0"/>
            </a:endParaRPr>
          </a:p>
          <a:p>
            <a:pPr marL="342900" indent="-342900"/>
            <a:r>
              <a:rPr lang="en-US" sz="2400" b="1" dirty="0">
                <a:latin typeface="Garamond" panose="02020404030301010803" pitchFamily="18" charset="0"/>
              </a:rPr>
              <a:t> </a:t>
            </a:r>
            <a:endParaRPr lang="ar-JO" sz="2400" b="1" dirty="0">
              <a:latin typeface="Garamond" panose="02020404030301010803" pitchFamily="18" charset="0"/>
            </a:endParaRPr>
          </a:p>
        </p:txBody>
      </p:sp>
      <p:pic>
        <p:nvPicPr>
          <p:cNvPr id="7173" name="Picture 2" descr="ÙØªÙØ¬Ø© Ø¨Ø­Ø« Ø§ÙØµÙØ± Ø¹Ù âªl5 s1 herniated discâ¬â"/>
          <p:cNvPicPr>
            <a:picLocks noChangeAspect="1" noChangeArrowheads="1"/>
          </p:cNvPicPr>
          <p:nvPr/>
        </p:nvPicPr>
        <p:blipFill>
          <a:blip r:embed="rId2"/>
          <a:srcRect/>
          <a:stretch>
            <a:fillRect/>
          </a:stretch>
        </p:blipFill>
        <p:spPr bwMode="auto">
          <a:xfrm>
            <a:off x="4343400" y="1295400"/>
            <a:ext cx="4338638" cy="5181600"/>
          </a:xfrm>
          <a:prstGeom prst="rect">
            <a:avLst/>
          </a:prstGeom>
          <a:noFill/>
          <a:ln w="9525">
            <a:noFill/>
            <a:miter lim="800000"/>
            <a:headEnd/>
            <a:tailEnd/>
          </a:ln>
        </p:spPr>
      </p:pic>
      <p:sp>
        <p:nvSpPr>
          <p:cNvPr id="7174" name="WordArt 6"/>
          <p:cNvSpPr>
            <a:spLocks noChangeArrowheads="1" noChangeShapeType="1" noTextEdit="1"/>
          </p:cNvSpPr>
          <p:nvPr/>
        </p:nvSpPr>
        <p:spPr bwMode="auto">
          <a:xfrm>
            <a:off x="457200" y="304800"/>
            <a:ext cx="2895600" cy="762000"/>
          </a:xfrm>
          <a:prstGeom prst="rect">
            <a:avLst/>
          </a:prstGeom>
        </p:spPr>
        <p:txBody>
          <a:bodyPr wrap="none" fromWordArt="1">
            <a:prstTxWarp prst="textDeflate">
              <a:avLst>
                <a:gd name="adj" fmla="val 0"/>
              </a:avLst>
            </a:prstTxWarp>
          </a:bodyPr>
          <a:lstStyle/>
          <a:p>
            <a:pPr algn="ctr" rtl="0"/>
            <a:r>
              <a:rPr lang="en-US" sz="3600" kern="10">
                <a:ln w="9525">
                  <a:solidFill>
                    <a:srgbClr val="000000"/>
                  </a:solidFill>
                  <a:round/>
                </a:ln>
                <a:solidFill>
                  <a:srgbClr val="000000"/>
                </a:solidFill>
                <a:latin typeface="Lucida Console" panose="020B0609040504020204"/>
              </a:rPr>
              <a:t>Q1 : </a:t>
            </a:r>
            <a:endParaRPr lang="ar-JO" sz="3600" kern="10">
              <a:ln w="9525">
                <a:solidFill>
                  <a:srgbClr val="000000"/>
                </a:solidFill>
                <a:round/>
              </a:ln>
              <a:solidFill>
                <a:srgbClr val="000000"/>
              </a:solidFill>
              <a:latin typeface="Lucida Console" panose="020B060904050402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close&#10;&#10;Description automatically generated">
            <a:extLst>
              <a:ext uri="{FF2B5EF4-FFF2-40B4-BE49-F238E27FC236}">
                <a16:creationId xmlns:a16="http://schemas.microsoft.com/office/drawing/2014/main" id="{9013466F-2766-18B9-18BE-D1D4458E5672}"/>
              </a:ext>
            </a:extLst>
          </p:cNvPr>
          <p:cNvPicPr>
            <a:picLocks noGrp="1" noChangeAspect="1"/>
          </p:cNvPicPr>
          <p:nvPr>
            <p:ph idx="1"/>
          </p:nvPr>
        </p:nvPicPr>
        <p:blipFill>
          <a:blip r:embed="rId2"/>
          <a:stretch>
            <a:fillRect/>
          </a:stretch>
        </p:blipFill>
        <p:spPr>
          <a:xfrm>
            <a:off x="5810905" y="932507"/>
            <a:ext cx="3258755" cy="4999569"/>
          </a:xfrm>
        </p:spPr>
      </p:pic>
      <p:sp>
        <p:nvSpPr>
          <p:cNvPr id="5" name="TextBox 4">
            <a:extLst>
              <a:ext uri="{FF2B5EF4-FFF2-40B4-BE49-F238E27FC236}">
                <a16:creationId xmlns:a16="http://schemas.microsoft.com/office/drawing/2014/main" id="{21B517F9-A44C-EF2E-0CA0-7DB9E779097D}"/>
              </a:ext>
            </a:extLst>
          </p:cNvPr>
          <p:cNvSpPr txBox="1"/>
          <p:nvPr/>
        </p:nvSpPr>
        <p:spPr>
          <a:xfrm>
            <a:off x="256096" y="1097663"/>
            <a:ext cx="5065568" cy="37625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ea typeface="+mn-lt"/>
                <a:cs typeface="+mn-lt"/>
              </a:rPr>
              <a:t>What is the diagnosis?</a:t>
            </a:r>
            <a:endParaRPr lang="en-US" sz="2400">
              <a:cs typeface="Calibri"/>
            </a:endParaRPr>
          </a:p>
          <a:p>
            <a:r>
              <a:rPr lang="en-US" sz="2400" dirty="0">
                <a:solidFill>
                  <a:srgbClr val="FF0000"/>
                </a:solidFill>
                <a:ea typeface="+mn-lt"/>
                <a:cs typeface="+mn-lt"/>
              </a:rPr>
              <a:t>Compression fracture (Burst fracture)</a:t>
            </a:r>
          </a:p>
          <a:p>
            <a:endParaRPr lang="en-US" sz="2400" dirty="0">
              <a:cs typeface="Calibri"/>
            </a:endParaRPr>
          </a:p>
          <a:p>
            <a:r>
              <a:rPr lang="en-US" sz="2400" dirty="0">
                <a:ea typeface="+mn-lt"/>
                <a:cs typeface="+mn-lt"/>
              </a:rPr>
              <a:t>At which level?</a:t>
            </a:r>
            <a:endParaRPr lang="en-US" sz="2400">
              <a:cs typeface="Calibri"/>
            </a:endParaRPr>
          </a:p>
          <a:p>
            <a:r>
              <a:rPr lang="en-US" sz="2400" dirty="0">
                <a:solidFill>
                  <a:srgbClr val="FF0000"/>
                </a:solidFill>
                <a:ea typeface="+mn-lt"/>
                <a:cs typeface="+mn-lt"/>
              </a:rPr>
              <a:t>L1</a:t>
            </a:r>
          </a:p>
          <a:p>
            <a:endParaRPr lang="en-US" sz="2400" dirty="0">
              <a:ea typeface="+mn-lt"/>
              <a:cs typeface="+mn-lt"/>
            </a:endParaRPr>
          </a:p>
          <a:p>
            <a:r>
              <a:rPr lang="en-US" sz="2400" dirty="0">
                <a:ea typeface="+mn-lt"/>
                <a:cs typeface="+mn-lt"/>
              </a:rPr>
              <a:t>What is your initial management to this </a:t>
            </a:r>
            <a:r>
              <a:rPr lang="en-US" sz="2400" dirty="0" err="1">
                <a:ea typeface="+mn-lt"/>
                <a:cs typeface="+mn-lt"/>
              </a:rPr>
              <a:t>pt</a:t>
            </a:r>
            <a:endParaRPr lang="en-US" sz="2400" dirty="0">
              <a:ea typeface="+mn-lt"/>
              <a:cs typeface="+mn-lt"/>
            </a:endParaRPr>
          </a:p>
          <a:p>
            <a:r>
              <a:rPr lang="en-US" sz="2400" dirty="0">
                <a:solidFill>
                  <a:srgbClr val="FF0000"/>
                </a:solidFill>
                <a:ea typeface="+mn-lt"/>
                <a:cs typeface="+mn-lt"/>
              </a:rPr>
              <a:t>Spinal lift-log roll . + fixation and immobilization</a:t>
            </a:r>
            <a:endParaRPr lang="en-US" sz="2400" dirty="0">
              <a:solidFill>
                <a:srgbClr val="FF0000"/>
              </a:solidFill>
              <a:cs typeface="Calibri"/>
            </a:endParaRPr>
          </a:p>
        </p:txBody>
      </p:sp>
    </p:spTree>
    <p:extLst>
      <p:ext uri="{BB962C8B-B14F-4D97-AF65-F5344CB8AC3E}">
        <p14:creationId xmlns:p14="http://schemas.microsoft.com/office/powerpoint/2010/main" val="2097172586"/>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عنصر نائب للمحتوى 3" descr="download.jpg"/>
          <p:cNvPicPr>
            <a:picLocks noChangeAspect="1"/>
          </p:cNvPicPr>
          <p:nvPr/>
        </p:nvPicPr>
        <p:blipFill>
          <a:blip r:embed="rId2"/>
          <a:srcRect/>
          <a:stretch>
            <a:fillRect/>
          </a:stretch>
        </p:blipFill>
        <p:spPr bwMode="auto">
          <a:xfrm>
            <a:off x="304800" y="2057400"/>
            <a:ext cx="3749675" cy="4000500"/>
          </a:xfrm>
          <a:prstGeom prst="rect">
            <a:avLst/>
          </a:prstGeom>
          <a:noFill/>
          <a:ln w="9525">
            <a:noFill/>
            <a:miter lim="800000"/>
            <a:headEnd/>
            <a:tailEnd/>
          </a:ln>
        </p:spPr>
      </p:pic>
      <p:sp>
        <p:nvSpPr>
          <p:cNvPr id="11269" name="Rectangle 5"/>
          <p:cNvSpPr>
            <a:spLocks noChangeArrowheads="1"/>
          </p:cNvSpPr>
          <p:nvPr/>
        </p:nvSpPr>
        <p:spPr bwMode="auto">
          <a:xfrm>
            <a:off x="4343400" y="1447800"/>
            <a:ext cx="4572000" cy="3138488"/>
          </a:xfrm>
          <a:prstGeom prst="rect">
            <a:avLst/>
          </a:prstGeom>
          <a:noFill/>
          <a:ln w="9525">
            <a:noFill/>
            <a:miter lim="800000"/>
          </a:ln>
          <a:effectLst/>
        </p:spPr>
        <p:txBody>
          <a:bodyPr>
            <a:spAutoFit/>
          </a:bodyPr>
          <a:lstStyle/>
          <a:p>
            <a:r>
              <a:rPr lang="en-US" sz="4000"/>
              <a:t>* </a:t>
            </a:r>
            <a:r>
              <a:rPr lang="en-US" sz="3200" b="1">
                <a:latin typeface="Garamond" panose="02020404030301010803" pitchFamily="18" charset="0"/>
              </a:rPr>
              <a:t>Write Three deferential diagnosis ??</a:t>
            </a:r>
          </a:p>
          <a:p>
            <a:endParaRPr lang="en-US" sz="3200" b="1">
              <a:latin typeface="Garamond" panose="02020404030301010803" pitchFamily="18" charset="0"/>
            </a:endParaRPr>
          </a:p>
          <a:p>
            <a:r>
              <a:rPr lang="en-MY" sz="3200" b="1">
                <a:latin typeface="Garamond" panose="02020404030301010803" pitchFamily="18" charset="0"/>
              </a:rPr>
              <a:t>1. Brain abscess</a:t>
            </a:r>
            <a:br>
              <a:rPr lang="en-MY" sz="3200" b="1">
                <a:latin typeface="Garamond" panose="02020404030301010803" pitchFamily="18" charset="0"/>
              </a:rPr>
            </a:br>
            <a:r>
              <a:rPr lang="en-MY" sz="3200" b="1">
                <a:latin typeface="Garamond" panose="02020404030301010803" pitchFamily="18" charset="0"/>
              </a:rPr>
              <a:t>2. Metastasis</a:t>
            </a:r>
            <a:br>
              <a:rPr lang="en-MY" sz="3200" b="1">
                <a:latin typeface="Garamond" panose="02020404030301010803" pitchFamily="18" charset="0"/>
              </a:rPr>
            </a:br>
            <a:r>
              <a:rPr lang="en-MY" sz="3200" b="1">
                <a:latin typeface="Garamond" panose="02020404030301010803" pitchFamily="18" charset="0"/>
              </a:rPr>
              <a:t>3. GMB</a:t>
            </a:r>
            <a:endParaRPr lang="ar-JO" sz="3200" b="1">
              <a:latin typeface="Garamond" panose="02020404030301010803" pitchFamily="18" charset="0"/>
            </a:endParaRPr>
          </a:p>
        </p:txBody>
      </p:sp>
      <p:sp>
        <p:nvSpPr>
          <p:cNvPr id="11270" name="WordArt 6"/>
          <p:cNvSpPr>
            <a:spLocks noChangeArrowheads="1" noChangeShapeType="1" noTextEdit="1"/>
          </p:cNvSpPr>
          <p:nvPr/>
        </p:nvSpPr>
        <p:spPr bwMode="auto">
          <a:xfrm>
            <a:off x="457200" y="304800"/>
            <a:ext cx="2895600" cy="762000"/>
          </a:xfrm>
          <a:prstGeom prst="rect">
            <a:avLst/>
          </a:prstGeom>
        </p:spPr>
        <p:txBody>
          <a:bodyPr wrap="none" fromWordArt="1">
            <a:prstTxWarp prst="textDeflate">
              <a:avLst>
                <a:gd name="adj" fmla="val 0"/>
              </a:avLst>
            </a:prstTxWarp>
          </a:bodyPr>
          <a:lstStyle/>
          <a:p>
            <a:pPr algn="ctr" rtl="0"/>
            <a:r>
              <a:rPr lang="en-US" sz="3600" kern="10">
                <a:ln w="9525">
                  <a:solidFill>
                    <a:srgbClr val="000000"/>
                  </a:solidFill>
                  <a:round/>
                </a:ln>
                <a:solidFill>
                  <a:srgbClr val="000000"/>
                </a:solidFill>
                <a:latin typeface="Lucida Console" panose="020B0609040504020204"/>
              </a:rPr>
              <a:t>Q2 : </a:t>
            </a:r>
            <a:endParaRPr lang="ar-JO" sz="3600" kern="10">
              <a:ln w="9525">
                <a:solidFill>
                  <a:srgbClr val="000000"/>
                </a:solidFill>
                <a:round/>
              </a:ln>
              <a:solidFill>
                <a:srgbClr val="000000"/>
              </a:solidFill>
              <a:latin typeface="Lucida Console" panose="020B0609040504020204"/>
            </a:endParaRP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عنصر نائب للمحتوى 6" descr="stereotactic-1.199124820_std.jpg"/>
          <p:cNvPicPr>
            <a:picLocks noChangeAspect="1"/>
          </p:cNvPicPr>
          <p:nvPr/>
        </p:nvPicPr>
        <p:blipFill>
          <a:blip r:embed="rId2"/>
          <a:srcRect/>
          <a:stretch>
            <a:fillRect/>
          </a:stretch>
        </p:blipFill>
        <p:spPr bwMode="auto">
          <a:xfrm>
            <a:off x="250825" y="1700213"/>
            <a:ext cx="4075113" cy="3929062"/>
          </a:xfrm>
          <a:prstGeom prst="rect">
            <a:avLst/>
          </a:prstGeom>
          <a:noFill/>
          <a:ln w="9525">
            <a:noFill/>
            <a:miter lim="800000"/>
            <a:headEnd/>
            <a:tailEnd/>
          </a:ln>
        </p:spPr>
      </p:pic>
      <p:sp>
        <p:nvSpPr>
          <p:cNvPr id="8197" name="Rectangle 5"/>
          <p:cNvSpPr>
            <a:spLocks noChangeArrowheads="1"/>
          </p:cNvSpPr>
          <p:nvPr/>
        </p:nvSpPr>
        <p:spPr bwMode="auto">
          <a:xfrm>
            <a:off x="4572000" y="2057400"/>
            <a:ext cx="4572000" cy="3990975"/>
          </a:xfrm>
          <a:prstGeom prst="rect">
            <a:avLst/>
          </a:prstGeom>
          <a:noFill/>
          <a:ln w="9525">
            <a:noFill/>
            <a:miter lim="800000"/>
          </a:ln>
          <a:effectLst/>
        </p:spPr>
        <p:txBody>
          <a:bodyPr>
            <a:spAutoFit/>
          </a:bodyPr>
          <a:lstStyle/>
          <a:p>
            <a:r>
              <a:rPr lang="en-US" sz="3200" b="1">
                <a:latin typeface="Garamond" panose="02020404030301010803" pitchFamily="18" charset="0"/>
              </a:rPr>
              <a:t>1- What is this ?</a:t>
            </a:r>
          </a:p>
          <a:p>
            <a:r>
              <a:rPr lang="en-US" sz="3200" b="1">
                <a:latin typeface="Garamond" panose="02020404030301010803" pitchFamily="18" charset="0"/>
              </a:rPr>
              <a:t>stereotactic frame</a:t>
            </a:r>
          </a:p>
          <a:p>
            <a:endParaRPr lang="en-US" sz="3200" b="1">
              <a:latin typeface="Garamond" panose="02020404030301010803" pitchFamily="18" charset="0"/>
            </a:endParaRPr>
          </a:p>
          <a:p>
            <a:r>
              <a:rPr lang="en-US" sz="3200" b="1">
                <a:latin typeface="Garamond" panose="02020404030301010803" pitchFamily="18" charset="0"/>
              </a:rPr>
              <a:t>2- Mention its uses ?</a:t>
            </a:r>
          </a:p>
          <a:p>
            <a:r>
              <a:rPr lang="en-US" sz="3200" b="1">
                <a:latin typeface="Garamond" panose="02020404030301010803" pitchFamily="18" charset="0"/>
              </a:rPr>
              <a:t>1-biopsy</a:t>
            </a:r>
          </a:p>
          <a:p>
            <a:r>
              <a:rPr lang="en-US" sz="3200" b="1">
                <a:latin typeface="Garamond" panose="02020404030301010803" pitchFamily="18" charset="0"/>
              </a:rPr>
              <a:t>2-deep brain stimulation in case of movement disorder</a:t>
            </a:r>
            <a:endParaRPr lang="ar-JO" sz="3200" b="1">
              <a:latin typeface="Garamond" panose="02020404030301010803" pitchFamily="18" charset="0"/>
            </a:endParaRPr>
          </a:p>
        </p:txBody>
      </p:sp>
      <p:sp>
        <p:nvSpPr>
          <p:cNvPr id="8198" name="WordArt 6"/>
          <p:cNvSpPr>
            <a:spLocks noChangeArrowheads="1" noChangeShapeType="1" noTextEdit="1"/>
          </p:cNvSpPr>
          <p:nvPr/>
        </p:nvSpPr>
        <p:spPr bwMode="auto">
          <a:xfrm>
            <a:off x="457200" y="304800"/>
            <a:ext cx="2895600" cy="762000"/>
          </a:xfrm>
          <a:prstGeom prst="rect">
            <a:avLst/>
          </a:prstGeom>
        </p:spPr>
        <p:txBody>
          <a:bodyPr wrap="none" fromWordArt="1">
            <a:prstTxWarp prst="textDeflate">
              <a:avLst>
                <a:gd name="adj" fmla="val 0"/>
              </a:avLst>
            </a:prstTxWarp>
          </a:bodyPr>
          <a:lstStyle/>
          <a:p>
            <a:pPr algn="ctr" rtl="0"/>
            <a:r>
              <a:rPr lang="en-US" sz="3600" kern="10">
                <a:ln w="9525">
                  <a:solidFill>
                    <a:srgbClr val="000000"/>
                  </a:solidFill>
                  <a:round/>
                </a:ln>
                <a:solidFill>
                  <a:srgbClr val="000000"/>
                </a:solidFill>
                <a:latin typeface="Lucida Console" panose="020B0609040504020204"/>
              </a:rPr>
              <a:t>Q3 : </a:t>
            </a:r>
            <a:endParaRPr lang="ar-JO" sz="3600" kern="10">
              <a:ln w="9525">
                <a:solidFill>
                  <a:srgbClr val="000000"/>
                </a:solidFill>
                <a:round/>
              </a:ln>
              <a:solidFill>
                <a:srgbClr val="000000"/>
              </a:solidFill>
              <a:latin typeface="Lucida Console" panose="020B0609040504020204"/>
            </a:endParaRP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Content Placeholder 4"/>
          <p:cNvPicPr>
            <a:picLocks noChangeAspect="1"/>
          </p:cNvPicPr>
          <p:nvPr/>
        </p:nvPicPr>
        <p:blipFill>
          <a:blip r:embed="rId2"/>
          <a:srcRect l="323" r="1099" b="-2"/>
          <a:stretch>
            <a:fillRect/>
          </a:stretch>
        </p:blipFill>
        <p:spPr bwMode="auto">
          <a:xfrm>
            <a:off x="304800" y="1447800"/>
            <a:ext cx="3810000" cy="5121275"/>
          </a:xfrm>
          <a:prstGeom prst="rect">
            <a:avLst/>
          </a:prstGeom>
          <a:noFill/>
          <a:ln w="9525">
            <a:noFill/>
            <a:miter lim="800000"/>
            <a:headEnd/>
            <a:tailEnd/>
          </a:ln>
        </p:spPr>
      </p:pic>
      <p:sp>
        <p:nvSpPr>
          <p:cNvPr id="9221" name="Rectangle 5"/>
          <p:cNvSpPr>
            <a:spLocks noChangeArrowheads="1"/>
          </p:cNvSpPr>
          <p:nvPr/>
        </p:nvSpPr>
        <p:spPr bwMode="auto">
          <a:xfrm>
            <a:off x="4419600" y="1524000"/>
            <a:ext cx="4565650" cy="4600575"/>
          </a:xfrm>
          <a:prstGeom prst="rect">
            <a:avLst/>
          </a:prstGeom>
          <a:noFill/>
          <a:ln w="9525">
            <a:noFill/>
            <a:miter lim="800000"/>
          </a:ln>
          <a:effectLst/>
        </p:spPr>
        <p:txBody>
          <a:bodyPr>
            <a:spAutoFit/>
          </a:bodyPr>
          <a:lstStyle/>
          <a:p>
            <a:pPr rtl="0">
              <a:lnSpc>
                <a:spcPct val="90000"/>
              </a:lnSpc>
              <a:spcBef>
                <a:spcPts val="1000"/>
              </a:spcBef>
              <a:buFont typeface="Arial" panose="020B0604020202020204" pitchFamily="34" charset="0"/>
              <a:buNone/>
            </a:pPr>
            <a:r>
              <a:rPr lang="en-MY" sz="2200" b="1">
                <a:latin typeface="Garamond" panose="02020404030301010803" pitchFamily="18" charset="0"/>
              </a:rPr>
              <a:t>1- What is this?</a:t>
            </a:r>
            <a:r>
              <a:rPr lang="en-US" sz="2200" b="1">
                <a:latin typeface="Garamond" panose="02020404030301010803" pitchFamily="18" charset="0"/>
              </a:rPr>
              <a:t> </a:t>
            </a:r>
          </a:p>
          <a:p>
            <a:pPr rtl="0">
              <a:lnSpc>
                <a:spcPct val="90000"/>
              </a:lnSpc>
              <a:spcBef>
                <a:spcPts val="1000"/>
              </a:spcBef>
              <a:buFont typeface="Arial" panose="020B0604020202020204" pitchFamily="34" charset="0"/>
              <a:buNone/>
            </a:pPr>
            <a:endParaRPr lang="en-US" sz="2200" b="1">
              <a:latin typeface="Garamond" panose="02020404030301010803" pitchFamily="18" charset="0"/>
            </a:endParaRPr>
          </a:p>
          <a:p>
            <a:pPr rtl="0">
              <a:lnSpc>
                <a:spcPct val="90000"/>
              </a:lnSpc>
              <a:spcBef>
                <a:spcPts val="1000"/>
              </a:spcBef>
              <a:buFont typeface="Arial" panose="020B0604020202020204" pitchFamily="34" charset="0"/>
              <a:buNone/>
            </a:pPr>
            <a:r>
              <a:rPr lang="en-MY" sz="2200" b="1">
                <a:latin typeface="Garamond" panose="02020404030301010803" pitchFamily="18" charset="0"/>
              </a:rPr>
              <a:t>Ventriculo peritoneal shunt</a:t>
            </a:r>
            <a:br>
              <a:rPr lang="en-MY" sz="2200" b="1">
                <a:latin typeface="Garamond" panose="02020404030301010803" pitchFamily="18" charset="0"/>
              </a:rPr>
            </a:br>
            <a:endParaRPr lang="en-US" sz="2200" b="1">
              <a:latin typeface="Garamond" panose="02020404030301010803" pitchFamily="18" charset="0"/>
            </a:endParaRPr>
          </a:p>
          <a:p>
            <a:pPr rtl="0">
              <a:lnSpc>
                <a:spcPct val="90000"/>
              </a:lnSpc>
              <a:spcBef>
                <a:spcPts val="1000"/>
              </a:spcBef>
              <a:buFont typeface="Arial" panose="020B0604020202020204" pitchFamily="34" charset="0"/>
              <a:buNone/>
            </a:pPr>
            <a:endParaRPr lang="en-US" sz="2200" b="1">
              <a:latin typeface="Garamond" panose="02020404030301010803" pitchFamily="18" charset="0"/>
            </a:endParaRPr>
          </a:p>
          <a:p>
            <a:pPr rtl="0">
              <a:lnSpc>
                <a:spcPct val="90000"/>
              </a:lnSpc>
              <a:spcBef>
                <a:spcPts val="1000"/>
              </a:spcBef>
              <a:buFont typeface="Arial" panose="020B0604020202020204" pitchFamily="34" charset="0"/>
              <a:buNone/>
            </a:pPr>
            <a:r>
              <a:rPr lang="en-US" sz="2200" b="1">
                <a:latin typeface="Garamond" panose="02020404030301010803" pitchFamily="18" charset="0"/>
              </a:rPr>
              <a:t>2- Mention 3 complications of it?</a:t>
            </a:r>
          </a:p>
          <a:p>
            <a:pPr rtl="0">
              <a:lnSpc>
                <a:spcPct val="90000"/>
              </a:lnSpc>
              <a:spcBef>
                <a:spcPts val="1000"/>
              </a:spcBef>
              <a:buFont typeface="Arial" panose="020B0604020202020204" pitchFamily="34" charset="0"/>
              <a:buNone/>
            </a:pPr>
            <a:endParaRPr lang="en-US" sz="2200" b="1">
              <a:latin typeface="Garamond" panose="02020404030301010803" pitchFamily="18" charset="0"/>
            </a:endParaRPr>
          </a:p>
          <a:p>
            <a:pPr rtl="0">
              <a:lnSpc>
                <a:spcPct val="90000"/>
              </a:lnSpc>
              <a:spcBef>
                <a:spcPts val="1000"/>
              </a:spcBef>
              <a:buFont typeface="Arial" panose="020B0604020202020204" pitchFamily="34" charset="0"/>
              <a:buNone/>
            </a:pPr>
            <a:r>
              <a:rPr lang="en-MY" sz="2200" b="1">
                <a:latin typeface="Garamond" panose="02020404030301010803" pitchFamily="18" charset="0"/>
              </a:rPr>
              <a:t>complications:</a:t>
            </a:r>
            <a:br>
              <a:rPr lang="en-MY" sz="2200" b="1">
                <a:latin typeface="Garamond" panose="02020404030301010803" pitchFamily="18" charset="0"/>
              </a:rPr>
            </a:br>
            <a:r>
              <a:rPr lang="en-MY" sz="2200" b="1">
                <a:latin typeface="Garamond" panose="02020404030301010803" pitchFamily="18" charset="0"/>
              </a:rPr>
              <a:t> -obstruction</a:t>
            </a:r>
            <a:br>
              <a:rPr lang="en-MY" sz="2200" b="1">
                <a:latin typeface="Garamond" panose="02020404030301010803" pitchFamily="18" charset="0"/>
              </a:rPr>
            </a:br>
            <a:r>
              <a:rPr lang="en-MY" sz="2200" b="1">
                <a:latin typeface="Garamond" panose="02020404030301010803" pitchFamily="18" charset="0"/>
              </a:rPr>
              <a:t> -infection</a:t>
            </a:r>
            <a:br>
              <a:rPr lang="en-MY" sz="2200" b="1">
                <a:latin typeface="Garamond" panose="02020404030301010803" pitchFamily="18" charset="0"/>
              </a:rPr>
            </a:br>
            <a:r>
              <a:rPr lang="en-MY" sz="2200" b="1">
                <a:latin typeface="Garamond" panose="02020404030301010803" pitchFamily="18" charset="0"/>
              </a:rPr>
              <a:t> -haemorrhage</a:t>
            </a:r>
            <a:endParaRPr lang="en-US" sz="2200" b="1">
              <a:latin typeface="Garamond" panose="02020404030301010803" pitchFamily="18" charset="0"/>
            </a:endParaRPr>
          </a:p>
          <a:p>
            <a:pPr rtl="0">
              <a:lnSpc>
                <a:spcPct val="90000"/>
              </a:lnSpc>
              <a:spcBef>
                <a:spcPts val="1000"/>
              </a:spcBef>
              <a:buFont typeface="Arial" panose="020B0604020202020204" pitchFamily="34" charset="0"/>
              <a:buNone/>
            </a:pPr>
            <a:endParaRPr lang="en-US" sz="2200" b="1">
              <a:latin typeface="Garamond" panose="02020404030301010803" pitchFamily="18" charset="0"/>
            </a:endParaRPr>
          </a:p>
        </p:txBody>
      </p:sp>
      <p:sp>
        <p:nvSpPr>
          <p:cNvPr id="9222" name="WordArt 6"/>
          <p:cNvSpPr>
            <a:spLocks noChangeArrowheads="1" noChangeShapeType="1" noTextEdit="1"/>
          </p:cNvSpPr>
          <p:nvPr/>
        </p:nvSpPr>
        <p:spPr bwMode="auto">
          <a:xfrm>
            <a:off x="457200" y="304800"/>
            <a:ext cx="2895600" cy="762000"/>
          </a:xfrm>
          <a:prstGeom prst="rect">
            <a:avLst/>
          </a:prstGeom>
        </p:spPr>
        <p:txBody>
          <a:bodyPr wrap="none" fromWordArt="1">
            <a:prstTxWarp prst="textDeflate">
              <a:avLst>
                <a:gd name="adj" fmla="val 0"/>
              </a:avLst>
            </a:prstTxWarp>
          </a:bodyPr>
          <a:lstStyle/>
          <a:p>
            <a:pPr algn="ctr" rtl="0"/>
            <a:r>
              <a:rPr lang="en-US" sz="3600" kern="10">
                <a:ln w="9525">
                  <a:solidFill>
                    <a:srgbClr val="000000"/>
                  </a:solidFill>
                  <a:round/>
                </a:ln>
                <a:solidFill>
                  <a:srgbClr val="000000"/>
                </a:solidFill>
                <a:latin typeface="Lucida Console" panose="020B0609040504020204"/>
              </a:rPr>
              <a:t>Q4 : </a:t>
            </a:r>
            <a:endParaRPr lang="ar-JO" sz="3600" kern="10">
              <a:ln w="9525">
                <a:solidFill>
                  <a:srgbClr val="000000"/>
                </a:solidFill>
                <a:round/>
              </a:ln>
              <a:solidFill>
                <a:srgbClr val="000000"/>
              </a:solidFill>
              <a:latin typeface="Lucida Console" panose="020B0609040504020204"/>
            </a:endParaRP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p:cNvPicPr>
            <a:picLocks noChangeAspect="1" noChangeArrowheads="1"/>
          </p:cNvPicPr>
          <p:nvPr/>
        </p:nvPicPr>
        <p:blipFill>
          <a:blip r:embed="rId2"/>
          <a:srcRect/>
          <a:stretch>
            <a:fillRect/>
          </a:stretch>
        </p:blipFill>
        <p:spPr bwMode="auto">
          <a:xfrm>
            <a:off x="533400" y="2286000"/>
            <a:ext cx="3479800" cy="4000500"/>
          </a:xfrm>
          <a:prstGeom prst="rect">
            <a:avLst/>
          </a:prstGeom>
          <a:noFill/>
          <a:ln w="9525">
            <a:noFill/>
            <a:miter lim="800000"/>
            <a:headEnd/>
            <a:tailEnd/>
          </a:ln>
        </p:spPr>
      </p:pic>
      <p:sp>
        <p:nvSpPr>
          <p:cNvPr id="10245" name="Rectangle 5"/>
          <p:cNvSpPr>
            <a:spLocks noChangeArrowheads="1"/>
          </p:cNvSpPr>
          <p:nvPr/>
        </p:nvSpPr>
        <p:spPr bwMode="auto">
          <a:xfrm>
            <a:off x="4267200" y="1524000"/>
            <a:ext cx="4572000" cy="5021263"/>
          </a:xfrm>
          <a:prstGeom prst="rect">
            <a:avLst/>
          </a:prstGeom>
          <a:noFill/>
          <a:ln w="9525">
            <a:noFill/>
            <a:miter lim="800000"/>
          </a:ln>
          <a:effectLst/>
        </p:spPr>
        <p:txBody>
          <a:bodyPr>
            <a:spAutoFit/>
          </a:bodyPr>
          <a:lstStyle/>
          <a:p>
            <a:endParaRPr lang="ar-JO" sz="2400" b="1">
              <a:latin typeface="Garamond" panose="02020404030301010803" pitchFamily="18" charset="0"/>
            </a:endParaRPr>
          </a:p>
          <a:p>
            <a:r>
              <a:rPr lang="en-US" sz="2400" b="1">
                <a:latin typeface="Garamond" panose="02020404030301010803" pitchFamily="18" charset="0"/>
              </a:rPr>
              <a:t>1- What Is The Name Of This Pathology?</a:t>
            </a:r>
            <a:endParaRPr lang="ar-JO" sz="2400" b="1">
              <a:latin typeface="Garamond" panose="02020404030301010803" pitchFamily="18" charset="0"/>
            </a:endParaRPr>
          </a:p>
          <a:p>
            <a:r>
              <a:rPr lang="en-US" sz="2400" b="1">
                <a:latin typeface="Garamond" panose="02020404030301010803" pitchFamily="18" charset="0"/>
              </a:rPr>
              <a:t>Brown Sequard Syndrome</a:t>
            </a:r>
          </a:p>
          <a:p>
            <a:endParaRPr lang="en-US" sz="2400" b="1">
              <a:latin typeface="Garamond" panose="02020404030301010803" pitchFamily="18" charset="0"/>
            </a:endParaRPr>
          </a:p>
          <a:p>
            <a:r>
              <a:rPr lang="en-US" sz="2400" b="1">
                <a:latin typeface="Garamond" panose="02020404030301010803" pitchFamily="18" charset="0"/>
              </a:rPr>
              <a:t>3- Mention 3 Spinal Tracts That Are Affected In This Pathology ?</a:t>
            </a:r>
          </a:p>
          <a:p>
            <a:endParaRPr lang="ar-JO" sz="2400" b="1">
              <a:latin typeface="Garamond" panose="02020404030301010803" pitchFamily="18" charset="0"/>
            </a:endParaRPr>
          </a:p>
          <a:p>
            <a:r>
              <a:rPr lang="en-US" sz="2400" b="1">
                <a:latin typeface="Garamond" panose="02020404030301010803" pitchFamily="18" charset="0"/>
              </a:rPr>
              <a:t>1-Spinothalamic Tract</a:t>
            </a:r>
          </a:p>
          <a:p>
            <a:r>
              <a:rPr lang="en-US" sz="2400" b="1">
                <a:latin typeface="Garamond" panose="02020404030301010803" pitchFamily="18" charset="0"/>
              </a:rPr>
              <a:t> 2- Corticospinal Tract (Anterior &amp; Lateral) </a:t>
            </a:r>
          </a:p>
          <a:p>
            <a:r>
              <a:rPr lang="en-US" sz="2400" b="1">
                <a:latin typeface="Garamond" panose="02020404030301010803" pitchFamily="18" charset="0"/>
              </a:rPr>
              <a:t>3- Dorsal Column</a:t>
            </a:r>
          </a:p>
          <a:p>
            <a:pPr rtl="0">
              <a:spcBef>
                <a:spcPct val="50000"/>
              </a:spcBef>
              <a:buFont typeface="Arial" panose="020B0604020202020204" pitchFamily="34" charset="0"/>
              <a:buChar char="•"/>
            </a:pPr>
            <a:endParaRPr lang="en-US" sz="2400" b="1">
              <a:latin typeface="Garamond" panose="02020404030301010803" pitchFamily="18" charset="0"/>
            </a:endParaRPr>
          </a:p>
        </p:txBody>
      </p:sp>
      <p:sp>
        <p:nvSpPr>
          <p:cNvPr id="10246" name="WordArt 6"/>
          <p:cNvSpPr>
            <a:spLocks noChangeArrowheads="1" noChangeShapeType="1" noTextEdit="1"/>
          </p:cNvSpPr>
          <p:nvPr/>
        </p:nvSpPr>
        <p:spPr bwMode="auto">
          <a:xfrm>
            <a:off x="457200" y="304800"/>
            <a:ext cx="2895600" cy="762000"/>
          </a:xfrm>
          <a:prstGeom prst="rect">
            <a:avLst/>
          </a:prstGeom>
        </p:spPr>
        <p:txBody>
          <a:bodyPr wrap="none" fromWordArt="1">
            <a:prstTxWarp prst="textDeflate">
              <a:avLst>
                <a:gd name="adj" fmla="val 0"/>
              </a:avLst>
            </a:prstTxWarp>
          </a:bodyPr>
          <a:lstStyle/>
          <a:p>
            <a:pPr algn="ctr" rtl="0"/>
            <a:r>
              <a:rPr lang="en-US" sz="3600" kern="10">
                <a:ln w="9525">
                  <a:solidFill>
                    <a:srgbClr val="000000"/>
                  </a:solidFill>
                  <a:round/>
                </a:ln>
                <a:solidFill>
                  <a:srgbClr val="000000"/>
                </a:solidFill>
                <a:latin typeface="Lucida Console" panose="020B0609040504020204"/>
              </a:rPr>
              <a:t>Q5 : </a:t>
            </a:r>
            <a:endParaRPr lang="ar-JO" sz="3600" kern="10">
              <a:ln w="9525">
                <a:solidFill>
                  <a:srgbClr val="000000"/>
                </a:solidFill>
                <a:round/>
              </a:ln>
              <a:solidFill>
                <a:srgbClr val="000000"/>
              </a:solidFill>
              <a:latin typeface="Lucida Console" panose="020B0609040504020204"/>
            </a:endParaRP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p:txBody>
          <a:bodyPr/>
          <a:lstStyle/>
          <a:p>
            <a:pPr algn="l"/>
            <a:r>
              <a:rPr lang="en-US" b="1"/>
              <a:t>1- What is (Acetazolamide)</a:t>
            </a:r>
            <a:r>
              <a:rPr lang="en-US" b="1">
                <a:sym typeface="Wingdings" panose="05000000000000000000" pitchFamily="2" charset="2"/>
              </a:rPr>
              <a:t></a:t>
            </a:r>
          </a:p>
          <a:p>
            <a:pPr algn="l"/>
            <a:r>
              <a:rPr lang="en-US" b="1"/>
              <a:t> </a:t>
            </a:r>
            <a:r>
              <a:rPr lang="en-US">
                <a:solidFill>
                  <a:srgbClr val="FF0000"/>
                </a:solidFill>
              </a:rPr>
              <a:t>Carbonic Anhydrase Inhibitor </a:t>
            </a:r>
          </a:p>
          <a:p>
            <a:pPr algn="l"/>
            <a:r>
              <a:rPr lang="en-US" sz="3600" b="1"/>
              <a:t>2- Mention one indication to use this medication in neurosurgery </a:t>
            </a:r>
          </a:p>
          <a:p>
            <a:pPr algn="l"/>
            <a:r>
              <a:rPr lang="en-US">
                <a:solidFill>
                  <a:srgbClr val="FF0000"/>
                </a:solidFill>
              </a:rPr>
              <a:t>used in case of increased ICP especially </a:t>
            </a:r>
            <a:r>
              <a:rPr lang="en-US"/>
              <a:t>glaucoma</a:t>
            </a:r>
            <a:r>
              <a:rPr lang="en-US">
                <a:solidFill>
                  <a:srgbClr val="FF0000"/>
                </a:solidFill>
              </a:rPr>
              <a:t>    (it inhibit enzyme in choroid plexus so decrease CSF production) </a:t>
            </a:r>
            <a:endParaRPr lang="ar-JO">
              <a:solidFill>
                <a:srgbClr val="FF0000"/>
              </a:solidFill>
            </a:endParaRPr>
          </a:p>
          <a:p>
            <a:pPr algn="l"/>
            <a:endParaRPr lang="en-US"/>
          </a:p>
        </p:txBody>
      </p:sp>
      <p:sp>
        <p:nvSpPr>
          <p:cNvPr id="12292" name="WordArt 4"/>
          <p:cNvSpPr>
            <a:spLocks noChangeArrowheads="1" noChangeShapeType="1" noTextEdit="1"/>
          </p:cNvSpPr>
          <p:nvPr/>
        </p:nvSpPr>
        <p:spPr bwMode="auto">
          <a:xfrm>
            <a:off x="457200" y="304800"/>
            <a:ext cx="2895600" cy="762000"/>
          </a:xfrm>
          <a:prstGeom prst="rect">
            <a:avLst/>
          </a:prstGeom>
        </p:spPr>
        <p:txBody>
          <a:bodyPr wrap="none" fromWordArt="1">
            <a:prstTxWarp prst="textDeflate">
              <a:avLst>
                <a:gd name="adj" fmla="val 0"/>
              </a:avLst>
            </a:prstTxWarp>
          </a:bodyPr>
          <a:lstStyle/>
          <a:p>
            <a:pPr algn="ctr" rtl="0"/>
            <a:r>
              <a:rPr lang="en-US" sz="3600" kern="10">
                <a:ln w="9525">
                  <a:solidFill>
                    <a:srgbClr val="000000"/>
                  </a:solidFill>
                  <a:round/>
                </a:ln>
                <a:solidFill>
                  <a:srgbClr val="000000"/>
                </a:solidFill>
                <a:latin typeface="Lucida Console" panose="020B0609040504020204"/>
              </a:rPr>
              <a:t>Q6 : </a:t>
            </a:r>
            <a:endParaRPr lang="ar-JO" sz="3600" kern="10">
              <a:ln w="9525">
                <a:solidFill>
                  <a:srgbClr val="000000"/>
                </a:solidFill>
                <a:round/>
              </a:ln>
              <a:solidFill>
                <a:srgbClr val="000000"/>
              </a:solidFill>
              <a:latin typeface="Lucida Console" panose="020B0609040504020204"/>
            </a:endParaRP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Content Placeholder 4"/>
          <p:cNvPicPr>
            <a:picLocks noChangeAspect="1"/>
          </p:cNvPicPr>
          <p:nvPr/>
        </p:nvPicPr>
        <p:blipFill>
          <a:blip r:embed="rId2"/>
          <a:srcRect r="13618"/>
          <a:stretch>
            <a:fillRect/>
          </a:stretch>
        </p:blipFill>
        <p:spPr bwMode="auto">
          <a:xfrm>
            <a:off x="228600" y="1828800"/>
            <a:ext cx="3352800" cy="4724400"/>
          </a:xfrm>
          <a:prstGeom prst="rect">
            <a:avLst/>
          </a:prstGeom>
          <a:noFill/>
          <a:ln w="9525">
            <a:noFill/>
            <a:miter lim="800000"/>
            <a:headEnd/>
            <a:tailEnd/>
          </a:ln>
        </p:spPr>
      </p:pic>
      <p:sp>
        <p:nvSpPr>
          <p:cNvPr id="13317" name="Rectangle 5"/>
          <p:cNvSpPr>
            <a:spLocks noChangeArrowheads="1"/>
          </p:cNvSpPr>
          <p:nvPr/>
        </p:nvSpPr>
        <p:spPr bwMode="auto">
          <a:xfrm>
            <a:off x="4267200" y="1981200"/>
            <a:ext cx="4184650" cy="3667125"/>
          </a:xfrm>
          <a:prstGeom prst="rect">
            <a:avLst/>
          </a:prstGeom>
          <a:noFill/>
          <a:ln w="9525">
            <a:noFill/>
            <a:miter lim="800000"/>
          </a:ln>
          <a:effectLst/>
        </p:spPr>
        <p:txBody>
          <a:bodyPr>
            <a:spAutoFit/>
          </a:bodyPr>
          <a:lstStyle/>
          <a:p>
            <a:pPr marL="342900" indent="-342900" rtl="0">
              <a:lnSpc>
                <a:spcPct val="90000"/>
              </a:lnSpc>
              <a:spcBef>
                <a:spcPts val="1000"/>
              </a:spcBef>
              <a:buFont typeface="Arial" panose="020B0604020202020204" pitchFamily="34" charset="0"/>
              <a:buAutoNum type="arabicPeriod"/>
            </a:pPr>
            <a:r>
              <a:rPr lang="en-MY" sz="3200" b="1">
                <a:latin typeface="Garamond" panose="02020404030301010803" pitchFamily="18" charset="0"/>
              </a:rPr>
              <a:t>What is this sign?</a:t>
            </a:r>
          </a:p>
          <a:p>
            <a:pPr marL="342900" indent="-342900" rtl="0">
              <a:lnSpc>
                <a:spcPct val="90000"/>
              </a:lnSpc>
              <a:spcBef>
                <a:spcPts val="1000"/>
              </a:spcBef>
              <a:buFont typeface="Arial" panose="020B0604020202020204" pitchFamily="34" charset="0"/>
              <a:buNone/>
            </a:pPr>
            <a:r>
              <a:rPr lang="en-MY" sz="3200" b="1">
                <a:latin typeface="Garamond" panose="02020404030301010803" pitchFamily="18" charset="0"/>
              </a:rPr>
              <a:t>Battle’s sign</a:t>
            </a:r>
          </a:p>
          <a:p>
            <a:pPr marL="342900" indent="-342900" rtl="0">
              <a:lnSpc>
                <a:spcPct val="90000"/>
              </a:lnSpc>
              <a:spcBef>
                <a:spcPts val="1000"/>
              </a:spcBef>
              <a:buFont typeface="Arial" panose="020B0604020202020204" pitchFamily="34" charset="0"/>
              <a:buNone/>
            </a:pPr>
            <a:endParaRPr lang="en-MY" sz="3200" b="1">
              <a:latin typeface="Garamond" panose="02020404030301010803" pitchFamily="18" charset="0"/>
            </a:endParaRPr>
          </a:p>
          <a:p>
            <a:pPr marL="342900" indent="-342900" rtl="0">
              <a:lnSpc>
                <a:spcPct val="90000"/>
              </a:lnSpc>
              <a:spcBef>
                <a:spcPts val="1000"/>
              </a:spcBef>
              <a:buFont typeface="Arial" panose="020B0604020202020204" pitchFamily="34" charset="0"/>
              <a:buNone/>
            </a:pPr>
            <a:endParaRPr lang="en-MY" sz="3200" b="1">
              <a:latin typeface="Garamond" panose="02020404030301010803" pitchFamily="18" charset="0"/>
            </a:endParaRPr>
          </a:p>
          <a:p>
            <a:pPr marL="342900" indent="-342900" rtl="0">
              <a:lnSpc>
                <a:spcPct val="90000"/>
              </a:lnSpc>
              <a:spcBef>
                <a:spcPts val="1000"/>
              </a:spcBef>
              <a:buFont typeface="Arial" panose="020B0604020202020204" pitchFamily="34" charset="0"/>
              <a:buNone/>
            </a:pPr>
            <a:r>
              <a:rPr lang="en-MY" sz="3200" b="1">
                <a:latin typeface="Garamond" panose="02020404030301010803" pitchFamily="18" charset="0"/>
              </a:rPr>
              <a:t>2. What is these sign indicate?</a:t>
            </a:r>
            <a:br>
              <a:rPr lang="en-MY" sz="3200" b="1">
                <a:latin typeface="Garamond" panose="02020404030301010803" pitchFamily="18" charset="0"/>
              </a:rPr>
            </a:br>
            <a:r>
              <a:rPr lang="en-US" sz="3200" b="1">
                <a:latin typeface="Garamond" panose="02020404030301010803" pitchFamily="18" charset="0"/>
              </a:rPr>
              <a:t>Basal skull fracture </a:t>
            </a:r>
            <a:endParaRPr lang="en-MY" sz="3200" b="1">
              <a:latin typeface="Garamond" panose="02020404030301010803" pitchFamily="18" charset="0"/>
            </a:endParaRPr>
          </a:p>
        </p:txBody>
      </p:sp>
      <p:sp>
        <p:nvSpPr>
          <p:cNvPr id="13318" name="WordArt 6"/>
          <p:cNvSpPr>
            <a:spLocks noChangeArrowheads="1" noChangeShapeType="1" noTextEdit="1"/>
          </p:cNvSpPr>
          <p:nvPr/>
        </p:nvSpPr>
        <p:spPr bwMode="auto">
          <a:xfrm>
            <a:off x="457200" y="304800"/>
            <a:ext cx="2895600" cy="762000"/>
          </a:xfrm>
          <a:prstGeom prst="rect">
            <a:avLst/>
          </a:prstGeom>
        </p:spPr>
        <p:txBody>
          <a:bodyPr wrap="none" fromWordArt="1">
            <a:prstTxWarp prst="textDeflate">
              <a:avLst>
                <a:gd name="adj" fmla="val 0"/>
              </a:avLst>
            </a:prstTxWarp>
          </a:bodyPr>
          <a:lstStyle/>
          <a:p>
            <a:pPr algn="ctr" rtl="0"/>
            <a:r>
              <a:rPr lang="en-US" sz="3600" kern="10">
                <a:ln w="9525">
                  <a:solidFill>
                    <a:srgbClr val="000000"/>
                  </a:solidFill>
                  <a:round/>
                </a:ln>
                <a:solidFill>
                  <a:srgbClr val="000000"/>
                </a:solidFill>
                <a:latin typeface="Lucida Console" panose="020B0609040504020204"/>
              </a:rPr>
              <a:t>Q7 : </a:t>
            </a:r>
            <a:endParaRPr lang="ar-JO" sz="3600" kern="10">
              <a:ln w="9525">
                <a:solidFill>
                  <a:srgbClr val="000000"/>
                </a:solidFill>
                <a:round/>
              </a:ln>
              <a:solidFill>
                <a:srgbClr val="000000"/>
              </a:solidFill>
              <a:latin typeface="Lucida Console" panose="020B0609040504020204"/>
            </a:endParaRP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457200" y="1600200"/>
            <a:ext cx="2901950" cy="4670425"/>
          </a:xfrm>
          <a:prstGeom prst="rect">
            <a:avLst/>
          </a:prstGeom>
          <a:noFill/>
          <a:ln w="9525">
            <a:noFill/>
            <a:miter lim="800000"/>
          </a:ln>
          <a:effectLst/>
        </p:spPr>
        <p:txBody>
          <a:bodyPr>
            <a:spAutoFit/>
          </a:bodyPr>
          <a:lstStyle/>
          <a:p>
            <a:pPr rtl="0">
              <a:lnSpc>
                <a:spcPct val="90000"/>
              </a:lnSpc>
              <a:spcBef>
                <a:spcPts val="1000"/>
              </a:spcBef>
              <a:buFont typeface="Arial" panose="020B0604020202020204" pitchFamily="34" charset="0"/>
              <a:buNone/>
            </a:pPr>
            <a:r>
              <a:rPr lang="en-US" sz="3200" b="1">
                <a:latin typeface="Garamond" panose="02020404030301010803" pitchFamily="18" charset="0"/>
              </a:rPr>
              <a:t>1- Diagnosis??</a:t>
            </a:r>
            <a:br>
              <a:rPr lang="en-US" sz="3200" b="1">
                <a:latin typeface="Garamond" panose="02020404030301010803" pitchFamily="18" charset="0"/>
              </a:rPr>
            </a:br>
            <a:br>
              <a:rPr lang="en-US" sz="3200" b="1">
                <a:latin typeface="Garamond" panose="02020404030301010803" pitchFamily="18" charset="0"/>
              </a:rPr>
            </a:br>
            <a:r>
              <a:rPr lang="en-US" sz="3200" b="1">
                <a:latin typeface="Garamond" panose="02020404030301010803" pitchFamily="18" charset="0"/>
              </a:rPr>
              <a:t> Acute epidural hematoma</a:t>
            </a:r>
          </a:p>
          <a:p>
            <a:pPr rtl="0">
              <a:lnSpc>
                <a:spcPct val="90000"/>
              </a:lnSpc>
              <a:spcBef>
                <a:spcPts val="1000"/>
              </a:spcBef>
              <a:buFont typeface="Arial" panose="020B0604020202020204" pitchFamily="34" charset="0"/>
              <a:buNone/>
            </a:pPr>
            <a:r>
              <a:rPr lang="en-US" sz="3200" b="1">
                <a:latin typeface="Garamond" panose="02020404030301010803" pitchFamily="18" charset="0"/>
              </a:rPr>
              <a:t> Acute </a:t>
            </a:r>
            <a:r>
              <a:rPr lang="ar-SA" sz="3200" b="1">
                <a:latin typeface="Garamond" panose="02020404030301010803" pitchFamily="18" charset="0"/>
              </a:rPr>
              <a:t>مهمه كثير </a:t>
            </a:r>
          </a:p>
          <a:p>
            <a:pPr rtl="0">
              <a:lnSpc>
                <a:spcPct val="90000"/>
              </a:lnSpc>
              <a:spcBef>
                <a:spcPts val="1000"/>
              </a:spcBef>
              <a:buFont typeface="Arial" panose="020B0604020202020204" pitchFamily="34" charset="0"/>
              <a:buNone/>
            </a:pPr>
            <a:endParaRPr lang="ar-SA" sz="3200" b="1">
              <a:latin typeface="Garamond" panose="02020404030301010803" pitchFamily="18" charset="0"/>
            </a:endParaRPr>
          </a:p>
          <a:p>
            <a:pPr rtl="0">
              <a:lnSpc>
                <a:spcPct val="90000"/>
              </a:lnSpc>
              <a:spcBef>
                <a:spcPts val="1000"/>
              </a:spcBef>
              <a:buFont typeface="Arial" panose="020B0604020202020204" pitchFamily="34" charset="0"/>
              <a:buNone/>
            </a:pPr>
            <a:r>
              <a:rPr lang="en-US" sz="3200" b="1">
                <a:latin typeface="Garamond" panose="02020404030301010803" pitchFamily="18" charset="0"/>
              </a:rPr>
              <a:t>2- treatment ?</a:t>
            </a:r>
          </a:p>
          <a:p>
            <a:pPr rtl="0">
              <a:lnSpc>
                <a:spcPct val="90000"/>
              </a:lnSpc>
              <a:spcBef>
                <a:spcPts val="1000"/>
              </a:spcBef>
              <a:buFont typeface="Arial" panose="020B0604020202020204" pitchFamily="34" charset="0"/>
              <a:buNone/>
            </a:pPr>
            <a:r>
              <a:rPr lang="en-US" sz="3200" b="1">
                <a:latin typeface="Garamond" panose="02020404030301010803" pitchFamily="18" charset="0"/>
              </a:rPr>
              <a:t>Craniotomy </a:t>
            </a:r>
            <a:endParaRPr lang="ar-SA" sz="3200" b="1">
              <a:latin typeface="Garamond" panose="02020404030301010803" pitchFamily="18" charset="0"/>
            </a:endParaRPr>
          </a:p>
          <a:p>
            <a:pPr algn="r">
              <a:lnSpc>
                <a:spcPct val="90000"/>
              </a:lnSpc>
              <a:spcBef>
                <a:spcPts val="1000"/>
              </a:spcBef>
              <a:buFont typeface="Arial" panose="020B0604020202020204" pitchFamily="34" charset="0"/>
              <a:buNone/>
            </a:pPr>
            <a:endParaRPr lang="ar-JO" sz="3200" b="1">
              <a:latin typeface="Garamond" panose="02020404030301010803" pitchFamily="18" charset="0"/>
            </a:endParaRPr>
          </a:p>
        </p:txBody>
      </p:sp>
      <p:pic>
        <p:nvPicPr>
          <p:cNvPr id="14341" name="Picture 3"/>
          <p:cNvPicPr>
            <a:picLocks noChangeAspect="1"/>
          </p:cNvPicPr>
          <p:nvPr/>
        </p:nvPicPr>
        <p:blipFill>
          <a:blip r:embed="rId2"/>
          <a:srcRect/>
          <a:stretch>
            <a:fillRect/>
          </a:stretch>
        </p:blipFill>
        <p:spPr bwMode="auto">
          <a:xfrm>
            <a:off x="3733800" y="685800"/>
            <a:ext cx="4927600" cy="5613400"/>
          </a:xfrm>
          <a:prstGeom prst="rect">
            <a:avLst/>
          </a:prstGeom>
          <a:noFill/>
          <a:ln w="9525">
            <a:noFill/>
            <a:miter lim="800000"/>
            <a:headEnd/>
            <a:tailEnd/>
          </a:ln>
        </p:spPr>
      </p:pic>
      <p:sp>
        <p:nvSpPr>
          <p:cNvPr id="14342" name="WordArt 6"/>
          <p:cNvSpPr>
            <a:spLocks noChangeArrowheads="1" noChangeShapeType="1" noTextEdit="1"/>
          </p:cNvSpPr>
          <p:nvPr/>
        </p:nvSpPr>
        <p:spPr bwMode="auto">
          <a:xfrm>
            <a:off x="457200" y="304800"/>
            <a:ext cx="2895600" cy="762000"/>
          </a:xfrm>
          <a:prstGeom prst="rect">
            <a:avLst/>
          </a:prstGeom>
        </p:spPr>
        <p:txBody>
          <a:bodyPr wrap="none" fromWordArt="1">
            <a:prstTxWarp prst="textDeflate">
              <a:avLst>
                <a:gd name="adj" fmla="val 0"/>
              </a:avLst>
            </a:prstTxWarp>
          </a:bodyPr>
          <a:lstStyle/>
          <a:p>
            <a:pPr algn="ctr" rtl="0"/>
            <a:r>
              <a:rPr lang="en-US" sz="3600" kern="10">
                <a:ln w="9525">
                  <a:solidFill>
                    <a:srgbClr val="000000"/>
                  </a:solidFill>
                  <a:round/>
                </a:ln>
                <a:solidFill>
                  <a:srgbClr val="000000"/>
                </a:solidFill>
                <a:latin typeface="Lucida Console" panose="020B0609040504020204"/>
              </a:rPr>
              <a:t>Q8 : </a:t>
            </a:r>
            <a:endParaRPr lang="ar-JO" sz="3600" kern="10">
              <a:ln w="9525">
                <a:solidFill>
                  <a:srgbClr val="000000"/>
                </a:solidFill>
                <a:round/>
              </a:ln>
              <a:solidFill>
                <a:srgbClr val="000000"/>
              </a:solidFill>
              <a:latin typeface="Lucida Console" panose="020B0609040504020204"/>
            </a:endParaRP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1066800" y="2057400"/>
            <a:ext cx="5715000" cy="2654300"/>
          </a:xfrm>
          <a:prstGeom prst="rect">
            <a:avLst/>
          </a:prstGeom>
          <a:noFill/>
          <a:ln w="9525">
            <a:noFill/>
            <a:miter lim="800000"/>
          </a:ln>
          <a:effectLst/>
        </p:spPr>
        <p:txBody>
          <a:bodyPr>
            <a:spAutoFit/>
          </a:bodyPr>
          <a:lstStyle/>
          <a:p>
            <a:r>
              <a:rPr lang="en-US" sz="2800" b="1">
                <a:latin typeface="Garamond" panose="02020404030301010803" pitchFamily="18" charset="0"/>
              </a:rPr>
              <a:t>Calculate GCS for this patient</a:t>
            </a:r>
          </a:p>
          <a:p>
            <a:r>
              <a:rPr lang="en-US" sz="2800" b="1">
                <a:latin typeface="Garamond" panose="02020404030301010803" pitchFamily="18" charset="0"/>
              </a:rPr>
              <a:t># Eyes opening in response to pain</a:t>
            </a:r>
          </a:p>
          <a:p>
            <a:r>
              <a:rPr lang="en-US" sz="2800" b="1">
                <a:latin typeface="Garamond" panose="02020404030301010803" pitchFamily="18" charset="0"/>
              </a:rPr>
              <a:t> # stimulus  Inappropriate words </a:t>
            </a:r>
          </a:p>
          <a:p>
            <a:r>
              <a:rPr lang="en-US" sz="2800" b="1">
                <a:latin typeface="Garamond" panose="02020404030301010803" pitchFamily="18" charset="0"/>
              </a:rPr>
              <a:t># Decerebrate left side </a:t>
            </a:r>
          </a:p>
          <a:p>
            <a:pPr algn="r"/>
            <a:r>
              <a:rPr lang="en-US" sz="2800" b="1">
                <a:latin typeface="Garamond" panose="02020404030301010803" pitchFamily="18" charset="0"/>
              </a:rPr>
              <a:t>  </a:t>
            </a:r>
          </a:p>
          <a:p>
            <a:r>
              <a:rPr lang="en-US" sz="2800" b="1">
                <a:latin typeface="Garamond" panose="02020404030301010803" pitchFamily="18" charset="0"/>
              </a:rPr>
              <a:t>Answer =2+3+2 =7</a:t>
            </a:r>
          </a:p>
        </p:txBody>
      </p:sp>
      <p:sp>
        <p:nvSpPr>
          <p:cNvPr id="15366" name="WordArt 6"/>
          <p:cNvSpPr>
            <a:spLocks noChangeArrowheads="1" noChangeShapeType="1" noTextEdit="1"/>
          </p:cNvSpPr>
          <p:nvPr/>
        </p:nvSpPr>
        <p:spPr bwMode="auto">
          <a:xfrm>
            <a:off x="457200" y="304800"/>
            <a:ext cx="2895600" cy="762000"/>
          </a:xfrm>
          <a:prstGeom prst="rect">
            <a:avLst/>
          </a:prstGeom>
        </p:spPr>
        <p:txBody>
          <a:bodyPr wrap="none" fromWordArt="1">
            <a:prstTxWarp prst="textDeflate">
              <a:avLst>
                <a:gd name="adj" fmla="val 0"/>
              </a:avLst>
            </a:prstTxWarp>
          </a:bodyPr>
          <a:lstStyle/>
          <a:p>
            <a:pPr algn="ctr" rtl="0"/>
            <a:r>
              <a:rPr lang="en-US" sz="3600" kern="10">
                <a:ln w="9525">
                  <a:solidFill>
                    <a:srgbClr val="000000"/>
                  </a:solidFill>
                  <a:round/>
                </a:ln>
                <a:solidFill>
                  <a:srgbClr val="000000"/>
                </a:solidFill>
                <a:latin typeface="Lucida Console" panose="020B0609040504020204"/>
              </a:rPr>
              <a:t>Q9 : </a:t>
            </a:r>
            <a:endParaRPr lang="ar-JO" sz="3600" kern="10">
              <a:ln w="9525">
                <a:solidFill>
                  <a:srgbClr val="000000"/>
                </a:solidFill>
                <a:round/>
              </a:ln>
              <a:solidFill>
                <a:srgbClr val="000000"/>
              </a:solidFill>
              <a:latin typeface="Lucida Console" panose="020B0609040504020204"/>
            </a:endParaRP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WordArt 4"/>
          <p:cNvSpPr>
            <a:spLocks noChangeArrowheads="1" noChangeShapeType="1" noTextEdit="1"/>
          </p:cNvSpPr>
          <p:nvPr/>
        </p:nvSpPr>
        <p:spPr bwMode="auto">
          <a:xfrm>
            <a:off x="457200" y="304800"/>
            <a:ext cx="2895600" cy="762000"/>
          </a:xfrm>
          <a:prstGeom prst="rect">
            <a:avLst/>
          </a:prstGeom>
        </p:spPr>
        <p:txBody>
          <a:bodyPr wrap="none" fromWordArt="1">
            <a:prstTxWarp prst="textDeflate">
              <a:avLst>
                <a:gd name="adj" fmla="val 0"/>
              </a:avLst>
            </a:prstTxWarp>
          </a:bodyPr>
          <a:lstStyle/>
          <a:p>
            <a:pPr algn="ctr" rtl="0"/>
            <a:r>
              <a:rPr lang="en-US" sz="3600" kern="10">
                <a:ln w="9525">
                  <a:solidFill>
                    <a:srgbClr val="000000"/>
                  </a:solidFill>
                  <a:round/>
                </a:ln>
                <a:solidFill>
                  <a:srgbClr val="000000"/>
                </a:solidFill>
                <a:latin typeface="Lucida Console" panose="020B0609040504020204"/>
              </a:rPr>
              <a:t>Q10 : </a:t>
            </a:r>
            <a:endParaRPr lang="ar-JO" sz="3600" kern="10">
              <a:ln w="9525">
                <a:solidFill>
                  <a:srgbClr val="000000"/>
                </a:solidFill>
                <a:round/>
              </a:ln>
              <a:solidFill>
                <a:srgbClr val="000000"/>
              </a:solidFill>
              <a:latin typeface="Lucida Console" panose="020B0609040504020204"/>
            </a:endParaRPr>
          </a:p>
        </p:txBody>
      </p:sp>
      <p:pic>
        <p:nvPicPr>
          <p:cNvPr id="16389" name="Picture 5"/>
          <p:cNvPicPr>
            <a:picLocks noChangeAspect="1" noChangeArrowheads="1"/>
          </p:cNvPicPr>
          <p:nvPr/>
        </p:nvPicPr>
        <p:blipFill>
          <a:blip r:embed="rId2"/>
          <a:srcRect/>
          <a:stretch>
            <a:fillRect/>
          </a:stretch>
        </p:blipFill>
        <p:spPr bwMode="auto">
          <a:xfrm>
            <a:off x="381000" y="1752600"/>
            <a:ext cx="3240088" cy="4648200"/>
          </a:xfrm>
          <a:prstGeom prst="rect">
            <a:avLst/>
          </a:prstGeom>
          <a:noFill/>
        </p:spPr>
      </p:pic>
      <p:sp>
        <p:nvSpPr>
          <p:cNvPr id="16390" name="Rectangle 6"/>
          <p:cNvSpPr>
            <a:spLocks noChangeArrowheads="1"/>
          </p:cNvSpPr>
          <p:nvPr/>
        </p:nvSpPr>
        <p:spPr bwMode="auto">
          <a:xfrm>
            <a:off x="4419600" y="1905000"/>
            <a:ext cx="4572000" cy="3508375"/>
          </a:xfrm>
          <a:prstGeom prst="rect">
            <a:avLst/>
          </a:prstGeom>
          <a:noFill/>
          <a:ln w="9525">
            <a:noFill/>
            <a:miter lim="800000"/>
          </a:ln>
          <a:effectLst/>
        </p:spPr>
        <p:txBody>
          <a:bodyPr>
            <a:spAutoFit/>
          </a:bodyPr>
          <a:lstStyle/>
          <a:p>
            <a:r>
              <a:rPr lang="en-US" sz="2800" b="1">
                <a:latin typeface="Garamond" panose="02020404030301010803" pitchFamily="18" charset="0"/>
              </a:rPr>
              <a:t>1- Type of tumor ? </a:t>
            </a:r>
          </a:p>
          <a:p>
            <a:r>
              <a:rPr lang="en-US" sz="2800" b="1">
                <a:latin typeface="Garamond" panose="02020404030301010803" pitchFamily="18" charset="0"/>
              </a:rPr>
              <a:t> Intradural intramedullary</a:t>
            </a:r>
          </a:p>
          <a:p>
            <a:endParaRPr lang="en-US" sz="2800" b="1">
              <a:latin typeface="Garamond" panose="02020404030301010803" pitchFamily="18" charset="0"/>
            </a:endParaRPr>
          </a:p>
          <a:p>
            <a:r>
              <a:rPr lang="en-US" sz="2800" b="1">
                <a:latin typeface="Garamond" panose="02020404030301010803" pitchFamily="18" charset="0"/>
              </a:rPr>
              <a:t>Three DDx</a:t>
            </a:r>
          </a:p>
          <a:p>
            <a:endParaRPr lang="en-US" sz="2800" b="1">
              <a:latin typeface="Garamond" panose="02020404030301010803" pitchFamily="18" charset="0"/>
            </a:endParaRPr>
          </a:p>
          <a:p>
            <a:r>
              <a:rPr lang="en-US" sz="2800" b="1">
                <a:latin typeface="Garamond" panose="02020404030301010803" pitchFamily="18" charset="0"/>
              </a:rPr>
              <a:t>Astrocytoma </a:t>
            </a:r>
          </a:p>
          <a:p>
            <a:r>
              <a:rPr lang="en-US" sz="2800" b="1">
                <a:latin typeface="Garamond" panose="02020404030301010803" pitchFamily="18" charset="0"/>
              </a:rPr>
              <a:t> Ependymoma </a:t>
            </a:r>
          </a:p>
          <a:p>
            <a:r>
              <a:rPr lang="en-US" sz="2800" b="1">
                <a:latin typeface="Garamond" panose="02020404030301010803" pitchFamily="18" charset="0"/>
              </a:rPr>
              <a:t> Hemangioblastom</a:t>
            </a:r>
            <a:endParaRPr lang="ar-JO" sz="2800" b="1">
              <a:latin typeface="Garamond" panose="02020404030301010803" pitchFamily="18" charset="0"/>
            </a:endParaRP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GROUP 4 – C </a:t>
            </a:r>
            <a:endParaRPr lang="ar-JO" dirty="0"/>
          </a:p>
        </p:txBody>
      </p:sp>
      <p:sp>
        <p:nvSpPr>
          <p:cNvPr id="3" name="Subtitle 2"/>
          <p:cNvSpPr>
            <a:spLocks noGrp="1"/>
          </p:cNvSpPr>
          <p:nvPr>
            <p:ph type="subTitle" idx="1"/>
          </p:nvPr>
        </p:nvSpPr>
        <p:spPr/>
        <p:txBody>
          <a:bodyPr>
            <a:normAutofit/>
          </a:bodyPr>
          <a:lstStyle/>
          <a:p>
            <a:r>
              <a:rPr lang="en-US" sz="8800" dirty="0"/>
              <a:t>4-9-2019</a:t>
            </a:r>
            <a:endParaRPr lang="ar-JO" sz="8800" dirty="0"/>
          </a:p>
        </p:txBody>
      </p:sp>
      <p:sp>
        <p:nvSpPr>
          <p:cNvPr id="4" name="Rectangle 2"/>
          <p:cNvSpPr txBox="1">
            <a:spLocks noChangeArrowheads="1"/>
          </p:cNvSpPr>
          <p:nvPr/>
        </p:nvSpPr>
        <p:spPr>
          <a:xfrm>
            <a:off x="827584" y="836712"/>
            <a:ext cx="7772400" cy="1470025"/>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b="1" u="sng" dirty="0">
                <a:effectLst>
                  <a:outerShdw blurRad="38100" dist="38100" dir="2700000" algn="tl">
                    <a:srgbClr val="C0C0C0"/>
                  </a:outerShdw>
                </a:effectLst>
              </a:rPr>
              <a:t>Neurosurgery Exam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A9ACF52F-93B7-506B-2AD4-2069F90BBF49}"/>
              </a:ext>
            </a:extLst>
          </p:cNvPr>
          <p:cNvSpPr>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1- 9/15 </a:t>
            </a:r>
          </a:p>
          <a:p>
            <a:pPr marL="0" indent="0">
              <a:buNone/>
            </a:pPr>
            <a:endParaRPr lang="en-US" dirty="0">
              <a:solidFill>
                <a:srgbClr val="FF0000"/>
              </a:solidFill>
            </a:endParaRPr>
          </a:p>
          <a:p>
            <a:pPr marL="0" indent="0">
              <a:buNone/>
            </a:pPr>
            <a:r>
              <a:rPr lang="en-US" dirty="0">
                <a:solidFill>
                  <a:srgbClr val="FF0000"/>
                </a:solidFill>
              </a:rPr>
              <a:t>2- Moderate severity (9-13 GCS) / Traumatic brain injury / Intracranial extra-axial </a:t>
            </a:r>
          </a:p>
          <a:p>
            <a:pPr marL="0" indent="0">
              <a:buNone/>
            </a:pPr>
            <a:endParaRPr lang="en-US" dirty="0">
              <a:solidFill>
                <a:srgbClr val="FF0000"/>
              </a:solidFill>
            </a:endParaRPr>
          </a:p>
          <a:p>
            <a:pPr marL="0" indent="0">
              <a:buNone/>
            </a:pPr>
            <a:r>
              <a:rPr lang="en-US" dirty="0">
                <a:solidFill>
                  <a:srgbClr val="FF0000"/>
                </a:solidFill>
              </a:rPr>
              <a:t>3- Left frontoparietal crescent shape acute subdural hemorrhage / Midline shift and mass effect</a:t>
            </a:r>
          </a:p>
          <a:p>
            <a:pPr marL="0" indent="0">
              <a:buNone/>
            </a:pPr>
            <a:endParaRPr lang="en-US" dirty="0">
              <a:solidFill>
                <a:srgbClr val="FF0000"/>
              </a:solidFill>
            </a:endParaRPr>
          </a:p>
          <a:p>
            <a:pPr marL="0" indent="0">
              <a:buNone/>
            </a:pPr>
            <a:r>
              <a:rPr lang="en-US" dirty="0">
                <a:solidFill>
                  <a:srgbClr val="FF0000"/>
                </a:solidFill>
              </a:rPr>
              <a:t>4- Craniotomy and </a:t>
            </a:r>
            <a:r>
              <a:rPr lang="en-US" dirty="0" err="1">
                <a:solidFill>
                  <a:srgbClr val="FF0000"/>
                </a:solidFill>
              </a:rPr>
              <a:t>dural</a:t>
            </a:r>
            <a:r>
              <a:rPr lang="en-US" dirty="0">
                <a:solidFill>
                  <a:srgbClr val="FF0000"/>
                </a:solidFill>
              </a:rPr>
              <a:t> slitting</a:t>
            </a:r>
            <a:endParaRPr lang="en-AE" dirty="0">
              <a:solidFill>
                <a:srgbClr val="FF0000"/>
              </a:solidFill>
            </a:endParaRPr>
          </a:p>
        </p:txBody>
      </p:sp>
      <p:sp>
        <p:nvSpPr>
          <p:cNvPr id="9" name="Title 1">
            <a:extLst>
              <a:ext uri="{FF2B5EF4-FFF2-40B4-BE49-F238E27FC236}">
                <a16:creationId xmlns:a16="http://schemas.microsoft.com/office/drawing/2014/main" id="{2AC23D29-1C78-E8FC-4DA1-8E95E8B66D08}"/>
              </a:ext>
            </a:extLst>
          </p:cNvPr>
          <p:cNvSpPr>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Answers</a:t>
            </a:r>
            <a:endParaRPr lang="en-AE" b="1" dirty="0"/>
          </a:p>
        </p:txBody>
      </p:sp>
    </p:spTree>
    <p:extLst>
      <p:ext uri="{BB962C8B-B14F-4D97-AF65-F5344CB8AC3E}">
        <p14:creationId xmlns:p14="http://schemas.microsoft.com/office/powerpoint/2010/main" val="2226536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underpants&#10;&#10;Description automatically generated">
            <a:extLst>
              <a:ext uri="{FF2B5EF4-FFF2-40B4-BE49-F238E27FC236}">
                <a16:creationId xmlns:a16="http://schemas.microsoft.com/office/drawing/2014/main" id="{78DC5F27-3E03-B959-454E-ECDFEB9C2F92}"/>
              </a:ext>
            </a:extLst>
          </p:cNvPr>
          <p:cNvPicPr>
            <a:picLocks noGrp="1" noChangeAspect="1"/>
          </p:cNvPicPr>
          <p:nvPr>
            <p:ph idx="1"/>
          </p:nvPr>
        </p:nvPicPr>
        <p:blipFill>
          <a:blip r:embed="rId2"/>
          <a:stretch>
            <a:fillRect/>
          </a:stretch>
        </p:blipFill>
        <p:spPr>
          <a:xfrm>
            <a:off x="5100639" y="859868"/>
            <a:ext cx="3967612" cy="5004669"/>
          </a:xfrm>
        </p:spPr>
      </p:pic>
      <p:sp>
        <p:nvSpPr>
          <p:cNvPr id="5" name="TextBox 4">
            <a:extLst>
              <a:ext uri="{FF2B5EF4-FFF2-40B4-BE49-F238E27FC236}">
                <a16:creationId xmlns:a16="http://schemas.microsoft.com/office/drawing/2014/main" id="{EC447FB1-0EF9-7133-F39B-A55C0F68FDB7}"/>
              </a:ext>
            </a:extLst>
          </p:cNvPr>
          <p:cNvSpPr txBox="1"/>
          <p:nvPr/>
        </p:nvSpPr>
        <p:spPr>
          <a:xfrm>
            <a:off x="2941" y="758977"/>
            <a:ext cx="4623954" cy="46397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ea typeface="+mn-lt"/>
                <a:cs typeface="+mn-lt"/>
              </a:rPr>
              <a:t> </a:t>
            </a:r>
            <a:r>
              <a:rPr lang="en-US" sz="2100" dirty="0">
                <a:ea typeface="+mn-lt"/>
                <a:cs typeface="+mn-lt"/>
              </a:rPr>
              <a:t>What is your spot Diagnosis </a:t>
            </a:r>
            <a:endParaRPr lang="en-US" sz="2100" dirty="0">
              <a:cs typeface="Calibri"/>
            </a:endParaRPr>
          </a:p>
          <a:p>
            <a:r>
              <a:rPr lang="en-US" sz="2100" dirty="0">
                <a:solidFill>
                  <a:srgbClr val="FF0000"/>
                </a:solidFill>
                <a:cs typeface="Calibri"/>
              </a:rPr>
              <a:t>Myelomeningocele</a:t>
            </a:r>
          </a:p>
          <a:p>
            <a:endParaRPr lang="en-US" sz="2100" dirty="0">
              <a:ea typeface="+mn-lt"/>
              <a:cs typeface="+mn-lt"/>
            </a:endParaRPr>
          </a:p>
          <a:p>
            <a:r>
              <a:rPr lang="en-US" sz="2100" dirty="0">
                <a:ea typeface="+mn-lt"/>
                <a:cs typeface="+mn-lt"/>
              </a:rPr>
              <a:t>How do you classify this</a:t>
            </a:r>
            <a:endParaRPr lang="en-US" sz="2100" dirty="0">
              <a:cs typeface="Calibri"/>
            </a:endParaRPr>
          </a:p>
          <a:p>
            <a:r>
              <a:rPr lang="en-US" sz="2100" dirty="0">
                <a:ea typeface="+mn-lt"/>
                <a:cs typeface="+mn-lt"/>
              </a:rPr>
              <a:t>Pathology?</a:t>
            </a:r>
            <a:endParaRPr lang="en-US" sz="2100" dirty="0">
              <a:cs typeface="Calibri"/>
            </a:endParaRPr>
          </a:p>
          <a:p>
            <a:r>
              <a:rPr lang="en-US" sz="2100" dirty="0">
                <a:solidFill>
                  <a:srgbClr val="FF0000"/>
                </a:solidFill>
                <a:ea typeface="+mn-lt"/>
                <a:cs typeface="+mn-lt"/>
              </a:rPr>
              <a:t>Occulta , Aperta , cystica , open </a:t>
            </a:r>
            <a:endParaRPr lang="en-US" sz="2100" dirty="0">
              <a:solidFill>
                <a:srgbClr val="FF0000"/>
              </a:solidFill>
              <a:cs typeface="Calibri"/>
            </a:endParaRPr>
          </a:p>
          <a:p>
            <a:endParaRPr lang="en-US" sz="2100" dirty="0">
              <a:solidFill>
                <a:srgbClr val="000000"/>
              </a:solidFill>
              <a:ea typeface="+mn-lt"/>
              <a:cs typeface="+mn-lt"/>
            </a:endParaRPr>
          </a:p>
          <a:p>
            <a:r>
              <a:rPr lang="en-US" sz="2100" dirty="0">
                <a:ea typeface="+mn-lt"/>
                <a:cs typeface="+mn-lt"/>
              </a:rPr>
              <a:t>What is your next step of </a:t>
            </a:r>
            <a:endParaRPr lang="en-US" sz="2100" dirty="0">
              <a:cs typeface="Calibri"/>
            </a:endParaRPr>
          </a:p>
          <a:p>
            <a:r>
              <a:rPr lang="en-US" sz="2100" dirty="0">
                <a:ea typeface="+mn-lt"/>
                <a:cs typeface="+mn-lt"/>
              </a:rPr>
              <a:t>Management ?  </a:t>
            </a:r>
            <a:endParaRPr lang="en-US" sz="2100" dirty="0">
              <a:cs typeface="Calibri"/>
            </a:endParaRPr>
          </a:p>
          <a:p>
            <a:r>
              <a:rPr lang="en-US" sz="2100" dirty="0">
                <a:solidFill>
                  <a:srgbClr val="FF0000"/>
                </a:solidFill>
                <a:ea typeface="+mn-lt"/>
                <a:cs typeface="+mn-lt"/>
              </a:rPr>
              <a:t>Surgical excision</a:t>
            </a:r>
          </a:p>
          <a:p>
            <a:endParaRPr lang="en-US" sz="2100" dirty="0">
              <a:solidFill>
                <a:srgbClr val="FF0000"/>
              </a:solidFill>
              <a:cs typeface="Calibri" panose="020F0502020204030204"/>
            </a:endParaRPr>
          </a:p>
          <a:p>
            <a:r>
              <a:rPr lang="en-US" sz="2100" dirty="0">
                <a:cs typeface="Calibri" panose="020F0502020204030204"/>
              </a:rPr>
              <a:t>Mention 2  pathologies this disease is usually </a:t>
            </a:r>
            <a:r>
              <a:rPr lang="en-US" sz="2100" dirty="0" err="1">
                <a:cs typeface="Calibri" panose="020F0502020204030204"/>
              </a:rPr>
              <a:t>asocciated</a:t>
            </a:r>
            <a:r>
              <a:rPr lang="en-US" sz="2100" dirty="0">
                <a:cs typeface="Calibri" panose="020F0502020204030204"/>
              </a:rPr>
              <a:t> with</a:t>
            </a:r>
          </a:p>
          <a:p>
            <a:r>
              <a:rPr lang="en-US" sz="2100" dirty="0">
                <a:solidFill>
                  <a:srgbClr val="FF0000"/>
                </a:solidFill>
                <a:cs typeface="Calibri" panose="020F0502020204030204"/>
              </a:rPr>
              <a:t>Chiara 2 malformation , hydrocephalus</a:t>
            </a:r>
          </a:p>
        </p:txBody>
      </p:sp>
    </p:spTree>
    <p:extLst>
      <p:ext uri="{BB962C8B-B14F-4D97-AF65-F5344CB8AC3E}">
        <p14:creationId xmlns:p14="http://schemas.microsoft.com/office/powerpoint/2010/main" val="1275199467"/>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rtl="0">
              <a:buNone/>
            </a:pPr>
            <a:r>
              <a:rPr lang="en-US" sz="4400" b="1" dirty="0"/>
              <a:t>Q1)Calculate GCS for this patient</a:t>
            </a:r>
          </a:p>
          <a:p>
            <a:pPr algn="l" rtl="0"/>
            <a:r>
              <a:rPr lang="en-US" sz="4000" dirty="0"/>
              <a:t>open eye to speech </a:t>
            </a:r>
          </a:p>
          <a:p>
            <a:pPr algn="l" rtl="0"/>
            <a:r>
              <a:rPr lang="en-US" sz="4000" dirty="0"/>
              <a:t> confused </a:t>
            </a:r>
          </a:p>
          <a:p>
            <a:pPr algn="l" rtl="0"/>
            <a:r>
              <a:rPr lang="en-US" sz="4000" dirty="0" err="1"/>
              <a:t>Decerebrate</a:t>
            </a:r>
            <a:r>
              <a:rPr lang="en-US" sz="4000" dirty="0"/>
              <a:t> right side </a:t>
            </a:r>
          </a:p>
          <a:p>
            <a:pPr algn="l" rtl="0"/>
            <a:r>
              <a:rPr lang="en-US" sz="4000" dirty="0"/>
              <a:t>Decorticate  left side </a:t>
            </a:r>
          </a:p>
          <a:p>
            <a:pPr algn="l" rtl="0">
              <a:buNone/>
            </a:pPr>
            <a:r>
              <a:rPr lang="en-US" sz="4400" b="1" dirty="0"/>
              <a:t>Answer =3+4+3=10</a:t>
            </a:r>
          </a:p>
        </p:txBody>
      </p:sp>
      <p:sp>
        <p:nvSpPr>
          <p:cNvPr id="4" name="Oval Callout 3"/>
          <p:cNvSpPr/>
          <p:nvPr/>
        </p:nvSpPr>
        <p:spPr>
          <a:xfrm>
            <a:off x="6012160" y="4221088"/>
            <a:ext cx="2590800" cy="685800"/>
          </a:xfrm>
          <a:prstGeom prst="wedgeEllipseCallout">
            <a:avLst>
              <a:gd name="adj1" fmla="val -79068"/>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800" dirty="0"/>
              <a:t>بتوخذ الأعلى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200"/>
            <a:ext cx="5638800" cy="4525963"/>
          </a:xfrm>
        </p:spPr>
        <p:txBody>
          <a:bodyPr>
            <a:normAutofit fontScale="92500" lnSpcReduction="10000"/>
          </a:bodyPr>
          <a:lstStyle/>
          <a:p>
            <a:r>
              <a:rPr lang="en-US" dirty="0"/>
              <a:t>This MRI image show herniated disc ….</a:t>
            </a:r>
          </a:p>
          <a:p>
            <a:r>
              <a:rPr lang="en-US" dirty="0"/>
              <a:t>1) </a:t>
            </a:r>
            <a:r>
              <a:rPr lang="en-US" dirty="0" err="1"/>
              <a:t>whats</a:t>
            </a:r>
            <a:r>
              <a:rPr lang="en-US" dirty="0"/>
              <a:t> the level of </a:t>
            </a:r>
            <a:r>
              <a:rPr lang="en-US" dirty="0" err="1"/>
              <a:t>herniation</a:t>
            </a:r>
            <a:r>
              <a:rPr lang="en-US" dirty="0"/>
              <a:t> ? L5 – S1</a:t>
            </a:r>
          </a:p>
          <a:p>
            <a:r>
              <a:rPr lang="en-US" dirty="0"/>
              <a:t>2) write three symptoms  in this patient? </a:t>
            </a:r>
          </a:p>
          <a:p>
            <a:pPr>
              <a:buNone/>
            </a:pPr>
            <a:r>
              <a:rPr lang="en-US" dirty="0"/>
              <a:t>     lower back pain </a:t>
            </a:r>
          </a:p>
          <a:p>
            <a:pPr>
              <a:buNone/>
            </a:pPr>
            <a:r>
              <a:rPr lang="en-US" dirty="0"/>
              <a:t>     saddle sensation</a:t>
            </a:r>
          </a:p>
          <a:p>
            <a:pPr>
              <a:buNone/>
            </a:pPr>
            <a:r>
              <a:rPr lang="en-US" dirty="0"/>
              <a:t>     bowel or bladder </a:t>
            </a:r>
            <a:r>
              <a:rPr lang="en-US" dirty="0" err="1"/>
              <a:t>incontinane</a:t>
            </a:r>
            <a:endParaRPr lang="ar-JO" dirty="0"/>
          </a:p>
        </p:txBody>
      </p:sp>
      <p:pic>
        <p:nvPicPr>
          <p:cNvPr id="1026" name="Picture 2" descr="ÙØªÙØ¬Ø© Ø¨Ø­Ø« Ø§ÙØµÙØ± Ø¹Ù âªl5 s1 herniated discâ¬â"/>
          <p:cNvPicPr>
            <a:picLocks noChangeAspect="1" noChangeArrowheads="1"/>
          </p:cNvPicPr>
          <p:nvPr/>
        </p:nvPicPr>
        <p:blipFill>
          <a:blip r:embed="rId2"/>
          <a:srcRect/>
          <a:stretch>
            <a:fillRect/>
          </a:stretch>
        </p:blipFill>
        <p:spPr bwMode="auto">
          <a:xfrm>
            <a:off x="5667375" y="838200"/>
            <a:ext cx="3476625" cy="4762500"/>
          </a:xfrm>
          <a:prstGeom prst="rect">
            <a:avLst/>
          </a:prstGeom>
          <a:noFill/>
        </p:spPr>
      </p:pic>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pPr algn="l" rtl="0"/>
            <a:r>
              <a:rPr lang="en-US" b="1" dirty="0"/>
              <a:t>What is (</a:t>
            </a:r>
            <a:r>
              <a:rPr lang="en-US" b="1" dirty="0" err="1"/>
              <a:t>Acetazolamide</a:t>
            </a:r>
            <a:r>
              <a:rPr lang="en-US" b="1" dirty="0"/>
              <a:t>)</a:t>
            </a:r>
            <a:r>
              <a:rPr lang="en-US" b="1" dirty="0">
                <a:sym typeface="Wingdings" panose="05000000000000000000" pitchFamily="2" charset="2"/>
              </a:rPr>
              <a:t></a:t>
            </a:r>
          </a:p>
          <a:p>
            <a:pPr algn="l" rtl="0"/>
            <a:r>
              <a:rPr lang="en-US" b="1" dirty="0"/>
              <a:t> </a:t>
            </a:r>
            <a:r>
              <a:rPr lang="en-US" dirty="0">
                <a:solidFill>
                  <a:srgbClr val="FF0000"/>
                </a:solidFill>
              </a:rPr>
              <a:t>Carbonic </a:t>
            </a:r>
            <a:r>
              <a:rPr lang="en-US" dirty="0" err="1">
                <a:solidFill>
                  <a:srgbClr val="FF0000"/>
                </a:solidFill>
              </a:rPr>
              <a:t>Anhydrase</a:t>
            </a:r>
            <a:r>
              <a:rPr lang="en-US" dirty="0">
                <a:solidFill>
                  <a:srgbClr val="FF0000"/>
                </a:solidFill>
              </a:rPr>
              <a:t> Inhibitor </a:t>
            </a:r>
          </a:p>
          <a:p>
            <a:pPr algn="l" rtl="0"/>
            <a:r>
              <a:rPr lang="en-US" sz="3600" b="1" dirty="0"/>
              <a:t>Mention one indication to use this medication in neurosurgery </a:t>
            </a:r>
          </a:p>
          <a:p>
            <a:pPr algn="l" rtl="0"/>
            <a:r>
              <a:rPr lang="en-US" dirty="0">
                <a:solidFill>
                  <a:srgbClr val="FF0000"/>
                </a:solidFill>
              </a:rPr>
              <a:t>used in case of increased ICP especially </a:t>
            </a:r>
            <a:r>
              <a:rPr lang="en-US" dirty="0"/>
              <a:t>glaucoma</a:t>
            </a:r>
            <a:r>
              <a:rPr lang="en-US" dirty="0">
                <a:solidFill>
                  <a:srgbClr val="FF0000"/>
                </a:solidFill>
              </a:rPr>
              <a:t>    (it inhibit enzyme in choroid plexus so decrease CSF production) </a:t>
            </a:r>
            <a:endParaRPr lang="ar-JO" dirty="0">
              <a:solidFill>
                <a:srgbClr val="FF0000"/>
              </a:solidFill>
            </a:endParaRP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l" rtl="0"/>
            <a:r>
              <a:rPr lang="en-US" sz="4000" dirty="0"/>
              <a:t>Q4  ) what the mechanism of early morning headache in intracranial hypertension </a:t>
            </a:r>
          </a:p>
          <a:p>
            <a:pPr marL="822960" lvl="2" algn="l" rtl="0">
              <a:lnSpc>
                <a:spcPct val="110000"/>
              </a:lnSpc>
              <a:spcBef>
                <a:spcPct val="0"/>
              </a:spcBef>
              <a:buClr>
                <a:schemeClr val="accent1">
                  <a:tint val="60000"/>
                </a:schemeClr>
              </a:buClr>
              <a:buFont typeface="Wingdings 2" panose="05020102010507070707"/>
              <a:buChar char=""/>
              <a:defRPr/>
            </a:pPr>
            <a:r>
              <a:rPr lang="en-US" sz="3200" dirty="0">
                <a:solidFill>
                  <a:srgbClr val="FF0000"/>
                </a:solidFill>
                <a:latin typeface="Tahoma" panose="020B0604030504040204" pitchFamily="34" charset="0"/>
              </a:rPr>
              <a:t> Co2 retention due to hypoventilation during sleep</a:t>
            </a:r>
          </a:p>
          <a:p>
            <a:pPr marL="822960" lvl="2" algn="l" rtl="0">
              <a:lnSpc>
                <a:spcPct val="110000"/>
              </a:lnSpc>
              <a:spcBef>
                <a:spcPct val="0"/>
              </a:spcBef>
              <a:buClr>
                <a:schemeClr val="accent1">
                  <a:tint val="60000"/>
                </a:schemeClr>
              </a:buClr>
              <a:buFont typeface="Wingdings 2" panose="05020102010507070707"/>
              <a:buChar char=""/>
              <a:defRPr/>
            </a:pPr>
            <a:r>
              <a:rPr lang="en-US" sz="3200" dirty="0">
                <a:solidFill>
                  <a:srgbClr val="FF0000"/>
                </a:solidFill>
                <a:latin typeface="Tahoma" panose="020B0604030504040204" pitchFamily="34" charset="0"/>
                <a:sym typeface="Wingdings" panose="05000000000000000000" pitchFamily="2" charset="2"/>
              </a:rPr>
              <a:t> Recumbent position during sleep decreases venous return</a:t>
            </a:r>
          </a:p>
          <a:p>
            <a:pPr marL="822960" lvl="2" algn="l" rtl="0">
              <a:lnSpc>
                <a:spcPct val="110000"/>
              </a:lnSpc>
              <a:spcBef>
                <a:spcPct val="0"/>
              </a:spcBef>
              <a:buClr>
                <a:schemeClr val="accent1">
                  <a:tint val="60000"/>
                </a:schemeClr>
              </a:buClr>
              <a:buFont typeface="Wingdings 2" panose="05020102010507070707"/>
              <a:buChar char=""/>
              <a:defRPr/>
            </a:pPr>
            <a:r>
              <a:rPr lang="en-US" sz="3200" dirty="0">
                <a:solidFill>
                  <a:srgbClr val="FF0000"/>
                </a:solidFill>
                <a:latin typeface="Tahoma" panose="020B0604030504040204" pitchFamily="34" charset="0"/>
                <a:sym typeface="Wingdings" panose="05000000000000000000" pitchFamily="2" charset="2"/>
              </a:rPr>
              <a:t> Cortisol level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r>
              <a:rPr lang="ar-JO" dirty="0"/>
              <a:t>صورة </a:t>
            </a:r>
            <a:r>
              <a:rPr lang="en-US" dirty="0"/>
              <a:t>epidural hematoma </a:t>
            </a:r>
          </a:p>
          <a:p>
            <a:r>
              <a:rPr lang="en-US" dirty="0"/>
              <a:t>Diagnoses : acute right </a:t>
            </a:r>
            <a:r>
              <a:rPr lang="en-US" dirty="0" err="1"/>
              <a:t>frontoparietal</a:t>
            </a:r>
            <a:r>
              <a:rPr lang="en-US" dirty="0"/>
              <a:t> epidural hematoma </a:t>
            </a:r>
          </a:p>
          <a:p>
            <a:endParaRPr lang="en-US" dirty="0"/>
          </a:p>
          <a:p>
            <a:r>
              <a:rPr lang="en-US" dirty="0"/>
              <a:t>Management  </a:t>
            </a:r>
            <a:r>
              <a:rPr lang="ar-JO" dirty="0"/>
              <a:t>مش متأكد</a:t>
            </a:r>
            <a:endParaRPr lang="en-US" dirty="0"/>
          </a:p>
          <a:p>
            <a:r>
              <a:rPr lang="en-US" dirty="0"/>
              <a:t>If small :  drilling a small hole in the skull </a:t>
            </a:r>
          </a:p>
          <a:p>
            <a:r>
              <a:rPr lang="en-US" dirty="0"/>
              <a:t>Large; craniotomy </a:t>
            </a:r>
            <a:endParaRPr lang="ar-JO" dirty="0"/>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4419600" cy="4525963"/>
          </a:xfrm>
        </p:spPr>
        <p:txBody>
          <a:bodyPr/>
          <a:lstStyle/>
          <a:p>
            <a:pPr algn="l" rtl="0"/>
            <a:r>
              <a:rPr lang="en-US" dirty="0"/>
              <a:t>1)Type of </a:t>
            </a:r>
            <a:r>
              <a:rPr lang="en-US" dirty="0" err="1"/>
              <a:t>enhacment</a:t>
            </a:r>
            <a:r>
              <a:rPr lang="en-US" dirty="0"/>
              <a:t> </a:t>
            </a:r>
          </a:p>
          <a:p>
            <a:pPr algn="l" rtl="0"/>
            <a:r>
              <a:rPr lang="en-US" dirty="0">
                <a:solidFill>
                  <a:srgbClr val="FF0000"/>
                </a:solidFill>
              </a:rPr>
              <a:t>Ring enhancement</a:t>
            </a:r>
          </a:p>
          <a:p>
            <a:pPr algn="l" rtl="0"/>
            <a:endParaRPr lang="en-US" dirty="0">
              <a:solidFill>
                <a:srgbClr val="FF0000"/>
              </a:solidFill>
            </a:endParaRPr>
          </a:p>
          <a:p>
            <a:pPr algn="l" rtl="0"/>
            <a:r>
              <a:rPr lang="en-US" dirty="0"/>
              <a:t>2)Three </a:t>
            </a:r>
            <a:r>
              <a:rPr lang="en-US" dirty="0" err="1"/>
              <a:t>deffrantial</a:t>
            </a:r>
            <a:r>
              <a:rPr lang="en-US" dirty="0"/>
              <a:t> diagnosis</a:t>
            </a:r>
          </a:p>
          <a:p>
            <a:pPr algn="l" rtl="0"/>
            <a:r>
              <a:rPr lang="en-MY" dirty="0">
                <a:solidFill>
                  <a:srgbClr val="FF0000"/>
                </a:solidFill>
              </a:rPr>
              <a:t>1.Abscess</a:t>
            </a:r>
            <a:br>
              <a:rPr lang="en-MY" dirty="0">
                <a:solidFill>
                  <a:srgbClr val="FF0000"/>
                </a:solidFill>
              </a:rPr>
            </a:br>
            <a:r>
              <a:rPr lang="en-MY" dirty="0">
                <a:solidFill>
                  <a:srgbClr val="FF0000"/>
                </a:solidFill>
              </a:rPr>
              <a:t>2. Metastasis</a:t>
            </a:r>
            <a:br>
              <a:rPr lang="en-MY" dirty="0">
                <a:solidFill>
                  <a:srgbClr val="FF0000"/>
                </a:solidFill>
              </a:rPr>
            </a:br>
            <a:r>
              <a:rPr lang="en-MY" dirty="0">
                <a:solidFill>
                  <a:srgbClr val="FF0000"/>
                </a:solidFill>
              </a:rPr>
              <a:t>3. GMB</a:t>
            </a:r>
            <a:endParaRPr lang="ar-JO" dirty="0">
              <a:solidFill>
                <a:srgbClr val="FF0000"/>
              </a:solidFill>
            </a:endParaRP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2343" y="1295400"/>
            <a:ext cx="4761657" cy="4773591"/>
          </a:xfrm>
          <a:prstGeom prst="rect">
            <a:avLst/>
          </a:prstGeom>
          <a:effectLst/>
        </p:spPr>
      </p:pic>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a:xfrm>
            <a:off x="0" y="1600200"/>
            <a:ext cx="4343400" cy="5141168"/>
          </a:xfrm>
        </p:spPr>
        <p:txBody>
          <a:bodyPr>
            <a:normAutofit fontScale="92500" lnSpcReduction="10000"/>
          </a:bodyPr>
          <a:lstStyle/>
          <a:p>
            <a:pPr algn="l" rtl="0"/>
            <a:r>
              <a:rPr lang="en-US" dirty="0"/>
              <a:t>Types of hydrocephalus</a:t>
            </a:r>
          </a:p>
          <a:p>
            <a:pPr algn="l" rtl="0">
              <a:buNone/>
            </a:pPr>
            <a:r>
              <a:rPr lang="en-US" dirty="0">
                <a:solidFill>
                  <a:srgbClr val="FF0000"/>
                </a:solidFill>
              </a:rPr>
              <a:t>Communicating / non communicating</a:t>
            </a:r>
          </a:p>
          <a:p>
            <a:pPr algn="l" rtl="0">
              <a:buNone/>
            </a:pPr>
            <a:endParaRPr lang="en-US" dirty="0">
              <a:solidFill>
                <a:srgbClr val="FF0000"/>
              </a:solidFill>
            </a:endParaRPr>
          </a:p>
          <a:p>
            <a:pPr algn="l" rtl="0">
              <a:buNone/>
            </a:pPr>
            <a:r>
              <a:rPr lang="en-US" dirty="0"/>
              <a:t>One cause of each one ?</a:t>
            </a:r>
          </a:p>
          <a:p>
            <a:pPr algn="l" rtl="0">
              <a:buNone/>
            </a:pPr>
            <a:r>
              <a:rPr lang="en-US" dirty="0"/>
              <a:t>   </a:t>
            </a:r>
            <a:r>
              <a:rPr lang="en-US" dirty="0">
                <a:solidFill>
                  <a:srgbClr val="FF0000"/>
                </a:solidFill>
              </a:rPr>
              <a:t>Communicating </a:t>
            </a:r>
          </a:p>
          <a:p>
            <a:pPr algn="l" rtl="0">
              <a:buNone/>
            </a:pPr>
            <a:r>
              <a:rPr lang="en-US" dirty="0" err="1">
                <a:solidFill>
                  <a:srgbClr val="FF0000"/>
                </a:solidFill>
              </a:rPr>
              <a:t>Hemorhhage</a:t>
            </a:r>
            <a:r>
              <a:rPr lang="en-US" dirty="0">
                <a:solidFill>
                  <a:srgbClr val="FF0000"/>
                </a:solidFill>
              </a:rPr>
              <a:t> /infection </a:t>
            </a:r>
          </a:p>
          <a:p>
            <a:pPr algn="l" rtl="0">
              <a:buNone/>
            </a:pPr>
            <a:endParaRPr lang="en-US" dirty="0">
              <a:solidFill>
                <a:srgbClr val="FF0000"/>
              </a:solidFill>
            </a:endParaRPr>
          </a:p>
          <a:p>
            <a:pPr algn="l" rtl="0">
              <a:buNone/>
            </a:pPr>
            <a:r>
              <a:rPr lang="en-US" dirty="0">
                <a:solidFill>
                  <a:srgbClr val="FF0000"/>
                </a:solidFill>
              </a:rPr>
              <a:t>non communicating:</a:t>
            </a:r>
          </a:p>
          <a:p>
            <a:pPr algn="l" rtl="0">
              <a:buNone/>
            </a:pPr>
            <a:r>
              <a:rPr lang="en-US" dirty="0">
                <a:solidFill>
                  <a:srgbClr val="FF0000"/>
                </a:solidFill>
              </a:rPr>
              <a:t>tumor</a:t>
            </a:r>
          </a:p>
          <a:p>
            <a:pPr algn="l" rtl="0">
              <a:buNone/>
            </a:pPr>
            <a:endParaRPr lang="ar-JO" dirty="0"/>
          </a:p>
        </p:txBody>
      </p:sp>
      <p:pic>
        <p:nvPicPr>
          <p:cNvPr id="17410" name="Picture 2" descr="ÙØªÙØ¬Ø© Ø¨Ø­Ø« Ø§ÙØµÙØ± Ø¹Ù âªhydrocephalus ctâ¬â"/>
          <p:cNvPicPr>
            <a:picLocks noChangeAspect="1" noChangeArrowheads="1"/>
          </p:cNvPicPr>
          <p:nvPr/>
        </p:nvPicPr>
        <p:blipFill>
          <a:blip r:embed="rId2"/>
          <a:srcRect/>
          <a:stretch>
            <a:fillRect/>
          </a:stretch>
        </p:blipFill>
        <p:spPr bwMode="auto">
          <a:xfrm>
            <a:off x="4724400" y="1524000"/>
            <a:ext cx="4419600" cy="4419600"/>
          </a:xfrm>
          <a:prstGeom prst="rect">
            <a:avLst/>
          </a:prstGeom>
          <a:noFill/>
        </p:spPr>
      </p:pic>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 y="1219200"/>
            <a:ext cx="8229600" cy="4525963"/>
          </a:xfrm>
        </p:spPr>
        <p:txBody>
          <a:bodyPr>
            <a:normAutofit fontScale="85000" lnSpcReduction="20000"/>
          </a:bodyPr>
          <a:lstStyle/>
          <a:p>
            <a:pPr algn="l" rtl="0"/>
            <a:r>
              <a:rPr lang="en-US" dirty="0"/>
              <a:t>Type of fracture ??</a:t>
            </a:r>
          </a:p>
          <a:p>
            <a:pPr marL="0" indent="0" algn="l" rtl="0">
              <a:buNone/>
            </a:pPr>
            <a:r>
              <a:rPr lang="en-US" dirty="0">
                <a:solidFill>
                  <a:srgbClr val="FF0000"/>
                </a:solidFill>
              </a:rPr>
              <a:t>           Burst</a:t>
            </a:r>
            <a:r>
              <a:rPr lang="en-US" dirty="0"/>
              <a:t> </a:t>
            </a:r>
          </a:p>
          <a:p>
            <a:pPr algn="l" rtl="0"/>
            <a:endParaRPr lang="en-US" dirty="0"/>
          </a:p>
          <a:p>
            <a:pPr algn="l" rtl="0"/>
            <a:r>
              <a:rPr lang="en-US" dirty="0" err="1"/>
              <a:t>Whats</a:t>
            </a:r>
            <a:r>
              <a:rPr lang="en-US" dirty="0"/>
              <a:t> the level </a:t>
            </a:r>
          </a:p>
          <a:p>
            <a:pPr marL="0" indent="0" algn="l" rtl="0">
              <a:buNone/>
            </a:pPr>
            <a:r>
              <a:rPr lang="en-US" dirty="0">
                <a:solidFill>
                  <a:srgbClr val="FF0000"/>
                </a:solidFill>
              </a:rPr>
              <a:t>           C5</a:t>
            </a:r>
          </a:p>
          <a:p>
            <a:pPr algn="l" rtl="0"/>
            <a:endParaRPr lang="en-US" dirty="0"/>
          </a:p>
          <a:p>
            <a:pPr algn="l" rtl="0"/>
            <a:r>
              <a:rPr lang="en-US" dirty="0"/>
              <a:t>Write three complication</a:t>
            </a:r>
          </a:p>
          <a:p>
            <a:pPr marL="0" indent="0" algn="l" rtl="0">
              <a:buNone/>
            </a:pPr>
            <a:r>
              <a:rPr lang="en-US" dirty="0">
                <a:solidFill>
                  <a:srgbClr val="FF0000"/>
                </a:solidFill>
              </a:rPr>
              <a:t>      a-Nerve root compression</a:t>
            </a:r>
          </a:p>
          <a:p>
            <a:pPr marL="0" indent="0" algn="l" rtl="0">
              <a:buNone/>
            </a:pPr>
            <a:r>
              <a:rPr lang="en-US" dirty="0">
                <a:solidFill>
                  <a:srgbClr val="FF0000"/>
                </a:solidFill>
              </a:rPr>
              <a:t>      b-Vascular injury </a:t>
            </a:r>
          </a:p>
          <a:p>
            <a:pPr marL="0" indent="0" algn="l" rtl="0">
              <a:buNone/>
            </a:pPr>
            <a:r>
              <a:rPr lang="en-US" dirty="0">
                <a:solidFill>
                  <a:srgbClr val="FF0000"/>
                </a:solidFill>
              </a:rPr>
              <a:t>      c-Upper limb weakness </a:t>
            </a:r>
          </a:p>
          <a:p>
            <a:pPr algn="l" rtl="0"/>
            <a:endParaRPr lang="en-US" dirty="0"/>
          </a:p>
          <a:p>
            <a:pPr algn="l" rtl="0"/>
            <a:endParaRPr lang="ar-JO" dirty="0"/>
          </a:p>
        </p:txBody>
      </p:sp>
      <p:pic>
        <p:nvPicPr>
          <p:cNvPr id="16386" name="Picture 2" descr="ÙØªÙØ¬Ø© Ø¨Ø­Ø« Ø§ÙØµÙØ± Ø¹Ù âªc5 burst fractureâ¬â"/>
          <p:cNvPicPr>
            <a:picLocks noChangeAspect="1" noChangeArrowheads="1"/>
          </p:cNvPicPr>
          <p:nvPr/>
        </p:nvPicPr>
        <p:blipFill>
          <a:blip r:embed="rId2"/>
          <a:srcRect/>
          <a:stretch>
            <a:fillRect/>
          </a:stretch>
        </p:blipFill>
        <p:spPr bwMode="auto">
          <a:xfrm>
            <a:off x="5101068" y="1219200"/>
            <a:ext cx="4042932" cy="4755006"/>
          </a:xfrm>
          <a:prstGeom prst="rect">
            <a:avLst/>
          </a:prstGeom>
          <a:noFill/>
        </p:spPr>
      </p:pic>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a:t>Write dawn the pathway of CSF  from production to absorption </a:t>
            </a:r>
            <a:endParaRPr lang="ar-JO" dirty="0"/>
          </a:p>
        </p:txBody>
      </p:sp>
      <p:pic>
        <p:nvPicPr>
          <p:cNvPr id="4" name="Picture 4"/>
          <p:cNvPicPr>
            <a:picLocks noChangeAspect="1"/>
          </p:cNvPicPr>
          <p:nvPr/>
        </p:nvPicPr>
        <p:blipFill>
          <a:blip r:embed="rId2"/>
          <a:srcRect b="42269"/>
          <a:stretch>
            <a:fillRect/>
          </a:stretch>
        </p:blipFill>
        <p:spPr bwMode="auto">
          <a:xfrm>
            <a:off x="228600" y="2133600"/>
            <a:ext cx="6750143" cy="3254525"/>
          </a:xfrm>
          <a:prstGeom prst="rect">
            <a:avLst/>
          </a:prstGeom>
          <a:noFill/>
          <a:ln w="9525">
            <a:noFill/>
            <a:miter lim="800000"/>
            <a:headEnd/>
            <a:tailEnd/>
          </a:ln>
        </p:spPr>
      </p:pic>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noChangeArrowheads="1"/>
          </p:cNvPicPr>
          <p:nvPr/>
        </p:nvPicPr>
        <p:blipFill>
          <a:blip r:embed="rId2"/>
          <a:srcRect/>
          <a:stretch>
            <a:fillRect/>
          </a:stretch>
        </p:blipFill>
        <p:spPr>
          <a:xfrm>
            <a:off x="1295400" y="0"/>
            <a:ext cx="6429420" cy="6286519"/>
          </a:xfrm>
          <a:prstGeom prst="rect">
            <a:avLst/>
          </a:prstGeom>
        </p:spPr>
      </p:pic>
      <p:sp>
        <p:nvSpPr>
          <p:cNvPr id="5" name="TextBox 4"/>
          <p:cNvSpPr txBox="1"/>
          <p:nvPr/>
        </p:nvSpPr>
        <p:spPr>
          <a:xfrm>
            <a:off x="4114800" y="5943600"/>
            <a:ext cx="2757743" cy="369332"/>
          </a:xfrm>
          <a:prstGeom prst="rect">
            <a:avLst/>
          </a:prstGeom>
          <a:noFill/>
        </p:spPr>
        <p:txBody>
          <a:bodyPr wrap="none" rtlCol="1">
            <a:spAutoFit/>
          </a:bodyPr>
          <a:lstStyle/>
          <a:p>
            <a:r>
              <a:rPr lang="en-US" dirty="0"/>
              <a:t>Absorbed by </a:t>
            </a:r>
            <a:r>
              <a:rPr lang="en-US" dirty="0" err="1"/>
              <a:t>venus</a:t>
            </a:r>
            <a:r>
              <a:rPr lang="en-US" dirty="0"/>
              <a:t> sinuses </a:t>
            </a:r>
            <a:endParaRPr lang="ar-JO"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phical user interface&#10;&#10;Description automatically generated">
            <a:extLst>
              <a:ext uri="{FF2B5EF4-FFF2-40B4-BE49-F238E27FC236}">
                <a16:creationId xmlns:a16="http://schemas.microsoft.com/office/drawing/2014/main" id="{5B49EA74-B382-3BB4-001D-CE5112F92DBC}"/>
              </a:ext>
            </a:extLst>
          </p:cNvPr>
          <p:cNvPicPr>
            <a:picLocks noGrp="1" noChangeAspect="1"/>
          </p:cNvPicPr>
          <p:nvPr>
            <p:ph idx="1"/>
          </p:nvPr>
        </p:nvPicPr>
        <p:blipFill>
          <a:blip r:embed="rId2"/>
          <a:stretch>
            <a:fillRect/>
          </a:stretch>
        </p:blipFill>
        <p:spPr>
          <a:xfrm>
            <a:off x="985477" y="1339850"/>
            <a:ext cx="7173047" cy="4178300"/>
          </a:xfrm>
          <a:prstGeom prst="rect">
            <a:avLst/>
          </a:prstGeom>
        </p:spPr>
      </p:pic>
    </p:spTree>
    <p:extLst>
      <p:ext uri="{BB962C8B-B14F-4D97-AF65-F5344CB8AC3E}">
        <p14:creationId xmlns:p14="http://schemas.microsoft.com/office/powerpoint/2010/main" val="764681304"/>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28800"/>
            <a:ext cx="8229600" cy="4525963"/>
          </a:xfrm>
        </p:spPr>
        <p:txBody>
          <a:bodyPr/>
          <a:lstStyle/>
          <a:p>
            <a:pPr algn="l" rtl="0"/>
            <a:r>
              <a:rPr lang="en-US" dirty="0">
                <a:solidFill>
                  <a:srgbClr val="FF0000"/>
                </a:solidFill>
              </a:rPr>
              <a:t>Type of tumor ? </a:t>
            </a:r>
          </a:p>
          <a:p>
            <a:pPr algn="l" rtl="0"/>
            <a:r>
              <a:rPr lang="en-US" dirty="0" err="1"/>
              <a:t>Intradural</a:t>
            </a:r>
            <a:r>
              <a:rPr lang="en-US" dirty="0"/>
              <a:t> </a:t>
            </a:r>
            <a:r>
              <a:rPr lang="en-US" dirty="0" err="1"/>
              <a:t>extramellary</a:t>
            </a:r>
            <a:r>
              <a:rPr lang="en-US" dirty="0"/>
              <a:t> </a:t>
            </a:r>
          </a:p>
          <a:p>
            <a:pPr algn="l" rtl="0"/>
            <a:r>
              <a:rPr lang="en-US" dirty="0">
                <a:solidFill>
                  <a:srgbClr val="FF0000"/>
                </a:solidFill>
              </a:rPr>
              <a:t>Three </a:t>
            </a:r>
            <a:r>
              <a:rPr lang="en-US" dirty="0" err="1">
                <a:solidFill>
                  <a:srgbClr val="FF0000"/>
                </a:solidFill>
              </a:rPr>
              <a:t>DDx</a:t>
            </a:r>
            <a:endParaRPr lang="ar-JO" dirty="0">
              <a:solidFill>
                <a:srgbClr val="FF0000"/>
              </a:solidFill>
            </a:endParaRPr>
          </a:p>
        </p:txBody>
      </p:sp>
      <p:pic>
        <p:nvPicPr>
          <p:cNvPr id="4" name="Picture 3" descr="C:\Users\Dr Ahmed\Downloads\ppt\spinal cord tumors.jpg"/>
          <p:cNvPicPr>
            <a:picLocks noChangeAspect="1" noChangeArrowheads="1"/>
          </p:cNvPicPr>
          <p:nvPr/>
        </p:nvPicPr>
        <p:blipFill>
          <a:blip r:embed="rId2" cstate="print"/>
          <a:srcRect l="27128" r="31678"/>
          <a:stretch>
            <a:fillRect/>
          </a:stretch>
        </p:blipFill>
        <p:spPr bwMode="auto">
          <a:xfrm>
            <a:off x="4966148" y="1988840"/>
            <a:ext cx="4177852" cy="4724400"/>
          </a:xfrm>
          <a:prstGeom prst="rect">
            <a:avLst/>
          </a:prstGeom>
          <a:noFill/>
          <a:ln>
            <a:noFill/>
          </a:ln>
        </p:spPr>
      </p:pic>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l="-13000" r="-13000"/>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2708920"/>
            <a:ext cx="8229600" cy="1143000"/>
          </a:xfrm>
        </p:spPr>
        <p:txBody>
          <a:bodyPr>
            <a:normAutofit fontScale="90000"/>
          </a:bodyPr>
          <a:lstStyle/>
          <a:p>
            <a:r>
              <a:rPr lang="ar-JO" dirty="0"/>
              <a:t>المجموعة الثالثة جروب (ب)</a:t>
            </a:r>
            <a:br>
              <a:rPr lang="en-US" dirty="0"/>
            </a:br>
            <a:r>
              <a:rPr lang="en-US" b="1" dirty="0"/>
              <a:t>Done by : Rayan </a:t>
            </a:r>
            <a:r>
              <a:rPr lang="en-US" b="1" dirty="0" err="1"/>
              <a:t>nihad</a:t>
            </a:r>
            <a:endParaRPr lang="en-US" dirty="0"/>
          </a:p>
        </p:txBody>
      </p:sp>
      <p:sp>
        <p:nvSpPr>
          <p:cNvPr id="3" name="Rectangle 2"/>
          <p:cNvSpPr txBox="1">
            <a:spLocks noChangeArrowheads="1"/>
          </p:cNvSpPr>
          <p:nvPr/>
        </p:nvSpPr>
        <p:spPr>
          <a:xfrm>
            <a:off x="611560" y="980728"/>
            <a:ext cx="7772400" cy="1470025"/>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b="1" u="sng">
                <a:effectLst>
                  <a:outerShdw blurRad="38100" dist="38100" dir="2700000" algn="tl">
                    <a:srgbClr val="C0C0C0"/>
                  </a:outerShdw>
                </a:effectLst>
              </a:rPr>
              <a:t>Neurosurgery Exam</a:t>
            </a:r>
            <a:endParaRPr lang="en-US" b="1" u="sng" dirty="0">
              <a:effectLst>
                <a:outerShdw blurRad="38100" dist="38100" dir="2700000" algn="tl">
                  <a:srgbClr val="C0C0C0"/>
                </a:outerShdw>
              </a:effectLst>
            </a:endParaRP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620688"/>
            <a:ext cx="8229600" cy="5505475"/>
          </a:xfrm>
        </p:spPr>
        <p:txBody>
          <a:bodyPr/>
          <a:lstStyle/>
          <a:p>
            <a:pPr marL="0" indent="0" algn="l">
              <a:buNone/>
            </a:pPr>
            <a:r>
              <a:rPr lang="en-US" dirty="0"/>
              <a:t>Q1</a:t>
            </a:r>
          </a:p>
          <a:p>
            <a:pPr marL="0" indent="0" algn="l">
              <a:buNone/>
            </a:pPr>
            <a:r>
              <a:rPr lang="ar-JO" dirty="0"/>
              <a:t>+مثال عكل وحدة</a:t>
            </a:r>
          </a:p>
          <a:p>
            <a:pPr marL="0" indent="0" algn="l">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6832"/>
            <a:ext cx="9144000" cy="4705350"/>
          </a:xfrm>
          <a:prstGeom prst="rect">
            <a:avLst/>
          </a:prstGeom>
        </p:spPr>
      </p:pic>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548680"/>
            <a:ext cx="8229600" cy="5577483"/>
          </a:xfrm>
        </p:spPr>
        <p:txBody>
          <a:bodyPr/>
          <a:lstStyle/>
          <a:p>
            <a:pPr marL="0" indent="0" algn="l">
              <a:buNone/>
            </a:pPr>
            <a:r>
              <a:rPr lang="en-US" dirty="0"/>
              <a:t>Q2</a:t>
            </a:r>
            <a:endParaRPr lang="ar-JO" dirty="0"/>
          </a:p>
          <a:p>
            <a:pPr marL="0" indent="0" algn="l">
              <a:buNone/>
            </a:pPr>
            <a:r>
              <a:rPr lang="ar-JO" dirty="0"/>
              <a:t>كان فوق بال </a:t>
            </a:r>
            <a:r>
              <a:rPr lang="en-US" dirty="0"/>
              <a:t>frontal </a:t>
            </a:r>
          </a:p>
          <a:p>
            <a:pPr marL="0" indent="0" algn="l">
              <a:buNone/>
            </a:pPr>
            <a:r>
              <a:rPr lang="en-US" dirty="0"/>
              <a:t>Anatomical location:</a:t>
            </a:r>
          </a:p>
          <a:p>
            <a:pPr marL="0" indent="0" algn="l">
              <a:buNone/>
            </a:pPr>
            <a:r>
              <a:rPr lang="en-US" dirty="0"/>
              <a:t>Give 2 differential</a:t>
            </a:r>
          </a:p>
          <a:p>
            <a:pPr marL="0" indent="0" algn="l">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1" y="692696"/>
            <a:ext cx="4992625" cy="5328592"/>
          </a:xfrm>
          <a:prstGeom prst="rect">
            <a:avLst/>
          </a:prstGeom>
        </p:spPr>
      </p:pic>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332656"/>
            <a:ext cx="8229600" cy="5793507"/>
          </a:xfrm>
        </p:spPr>
        <p:txBody>
          <a:bodyPr/>
          <a:lstStyle/>
          <a:p>
            <a:pPr marL="0" indent="0" algn="l">
              <a:buNone/>
            </a:pPr>
            <a:r>
              <a:rPr lang="en-US" dirty="0"/>
              <a:t>Q3</a:t>
            </a:r>
          </a:p>
          <a:p>
            <a:pPr marL="0" indent="0" algn="l">
              <a:buNone/>
            </a:pPr>
            <a:r>
              <a:rPr lang="en-US" dirty="0" err="1"/>
              <a:t>Chiari</a:t>
            </a:r>
            <a:r>
              <a:rPr lang="en-US" dirty="0"/>
              <a:t> 4 malformation</a:t>
            </a:r>
          </a:p>
          <a:p>
            <a:pPr marL="0" indent="0" algn="l">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640652"/>
            <a:ext cx="7200800" cy="5121541"/>
          </a:xfrm>
          <a:prstGeom prst="rect">
            <a:avLst/>
          </a:prstGeom>
        </p:spPr>
      </p:pic>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260648"/>
            <a:ext cx="8229600" cy="5865515"/>
          </a:xfrm>
        </p:spPr>
        <p:txBody>
          <a:bodyPr/>
          <a:lstStyle/>
          <a:p>
            <a:pPr marL="0" indent="0" algn="l">
              <a:buNone/>
            </a:pPr>
            <a:r>
              <a:rPr lang="en-US" dirty="0"/>
              <a:t>Q4</a:t>
            </a:r>
          </a:p>
          <a:p>
            <a:pPr marL="0" indent="0" algn="l">
              <a:buNone/>
            </a:pPr>
            <a:endParaRPr lang="ar-JO" dirty="0"/>
          </a:p>
          <a:p>
            <a:pPr marL="0" indent="0" algn="l">
              <a:buNone/>
            </a:pPr>
            <a:r>
              <a:rPr lang="ar-JO" dirty="0"/>
              <a:t>صورة </a:t>
            </a:r>
            <a:r>
              <a:rPr lang="en-US" dirty="0"/>
              <a:t>sagittal +axial of C6 C7 cervical prolapse</a:t>
            </a:r>
          </a:p>
          <a:p>
            <a:pPr marL="0" indent="0" algn="l">
              <a:buNone/>
            </a:pPr>
            <a:r>
              <a:rPr lang="en-US" dirty="0"/>
              <a:t>Diagnosis : cervical disc prolapse </a:t>
            </a:r>
          </a:p>
          <a:p>
            <a:pPr marL="0" indent="0" algn="l">
              <a:buNone/>
            </a:pPr>
            <a:r>
              <a:rPr lang="en-US" dirty="0"/>
              <a:t>Site and level: right c6 c7 </a:t>
            </a:r>
          </a:p>
          <a:p>
            <a:pPr marL="0" indent="0" algn="l">
              <a:buNone/>
            </a:pPr>
            <a:r>
              <a:rPr lang="en-US" dirty="0"/>
              <a:t>According to symptom: myelopathy</a:t>
            </a:r>
          </a:p>
          <a:p>
            <a:pPr marL="0" indent="0" algn="l">
              <a:buNone/>
            </a:pPr>
            <a:r>
              <a:rPr lang="en-US" dirty="0"/>
              <a:t>Dermatome c7 </a:t>
            </a:r>
          </a:p>
          <a:p>
            <a:pPr marL="0" indent="0" algn="l">
              <a:buNone/>
            </a:pPr>
            <a:r>
              <a:rPr lang="en-US" dirty="0"/>
              <a:t>Reflex : triceps</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332656"/>
            <a:ext cx="8229600" cy="6525344"/>
          </a:xfrm>
        </p:spPr>
        <p:txBody>
          <a:bodyPr>
            <a:normAutofit/>
          </a:bodyPr>
          <a:lstStyle/>
          <a:p>
            <a:pPr marL="0" indent="0" algn="l">
              <a:buNone/>
            </a:pPr>
            <a:r>
              <a:rPr lang="en-US" sz="2000" b="1" dirty="0"/>
              <a:t>Q5</a:t>
            </a:r>
          </a:p>
          <a:p>
            <a:pPr marL="0" indent="0" algn="l">
              <a:buNone/>
            </a:pPr>
            <a:r>
              <a:rPr lang="ar-JO" sz="2000" b="1" dirty="0"/>
              <a:t>الاسئلة النظرية</a:t>
            </a:r>
          </a:p>
          <a:p>
            <a:pPr marL="0" indent="0" algn="l">
              <a:buNone/>
            </a:pPr>
            <a:r>
              <a:rPr lang="en-US" sz="2000" b="1" dirty="0" err="1"/>
              <a:t>Trigoncephaly</a:t>
            </a:r>
            <a:r>
              <a:rPr lang="en-US" sz="2000" b="1" dirty="0"/>
              <a:t> </a:t>
            </a:r>
          </a:p>
          <a:p>
            <a:pPr marL="0" indent="0" algn="l">
              <a:buNone/>
            </a:pPr>
            <a:r>
              <a:rPr lang="en-US" sz="2000" b="1" dirty="0"/>
              <a:t>Metopic suture</a:t>
            </a:r>
          </a:p>
          <a:p>
            <a:pPr marL="0" indent="0" algn="l">
              <a:buNone/>
            </a:pPr>
            <a:r>
              <a:rPr lang="en-US" sz="2000" b="1" dirty="0"/>
              <a:t> </a:t>
            </a:r>
          </a:p>
          <a:p>
            <a:pPr marL="0" indent="0" algn="l">
              <a:buNone/>
            </a:pPr>
            <a:r>
              <a:rPr lang="en-US" sz="2000" b="1" dirty="0" err="1"/>
              <a:t>Lunberg</a:t>
            </a:r>
            <a:r>
              <a:rPr lang="en-US" sz="2000" b="1" dirty="0"/>
              <a:t> B wave </a:t>
            </a:r>
          </a:p>
          <a:p>
            <a:pPr marL="0" indent="0" algn="l">
              <a:buNone/>
            </a:pPr>
            <a:r>
              <a:rPr lang="en-US" sz="2000" b="1" dirty="0" err="1"/>
              <a:t>Discription</a:t>
            </a:r>
            <a:r>
              <a:rPr lang="en-US" sz="2000" b="1" dirty="0"/>
              <a:t> </a:t>
            </a:r>
          </a:p>
          <a:p>
            <a:pPr marL="0" indent="0" algn="l">
              <a:buNone/>
            </a:pPr>
            <a:endParaRPr lang="en-US" sz="2000" b="1" dirty="0"/>
          </a:p>
          <a:p>
            <a:pPr marL="0" indent="0" algn="l">
              <a:buNone/>
            </a:pPr>
            <a:r>
              <a:rPr lang="en-US" sz="2000" b="1" dirty="0"/>
              <a:t>Right </a:t>
            </a:r>
            <a:r>
              <a:rPr lang="en-US" sz="2000" b="1" dirty="0" err="1"/>
              <a:t>frontoparito</a:t>
            </a:r>
            <a:r>
              <a:rPr lang="en-US" sz="2000" b="1" dirty="0"/>
              <a:t>-occipital acute subdural hematoma Treatment </a:t>
            </a:r>
          </a:p>
          <a:p>
            <a:pPr marL="0" indent="0" algn="l">
              <a:buNone/>
            </a:pPr>
            <a:r>
              <a:rPr lang="en-US" sz="2000" b="1" dirty="0"/>
              <a:t>Craniotomy </a:t>
            </a:r>
          </a:p>
          <a:p>
            <a:pPr marL="0" indent="0" algn="l">
              <a:buNone/>
            </a:pPr>
            <a:endParaRPr lang="en-US" sz="2000" b="1" dirty="0"/>
          </a:p>
          <a:p>
            <a:pPr marL="0" indent="0" algn="l">
              <a:buNone/>
            </a:pPr>
            <a:r>
              <a:rPr lang="en-US" sz="2000" b="1" dirty="0"/>
              <a:t>Permanent tube+ eye open to pain+ </a:t>
            </a:r>
            <a:r>
              <a:rPr lang="en-US" sz="2000" b="1" dirty="0" err="1"/>
              <a:t>decerebrate</a:t>
            </a:r>
            <a:r>
              <a:rPr lang="en-US" sz="2000" b="1" dirty="0"/>
              <a:t> + no verbal response </a:t>
            </a:r>
          </a:p>
          <a:p>
            <a:pPr marL="0" indent="0" algn="l">
              <a:buNone/>
            </a:pPr>
            <a:r>
              <a:rPr lang="en-US" sz="2000" b="1" dirty="0"/>
              <a:t>GCS: 5/15+T </a:t>
            </a:r>
          </a:p>
          <a:p>
            <a:pPr marL="0" indent="0" algn="l">
              <a:buNone/>
            </a:pPr>
            <a:endParaRPr lang="en-US" sz="2000" b="1" dirty="0"/>
          </a:p>
          <a:p>
            <a:pPr marL="0" indent="0" algn="l">
              <a:buNone/>
            </a:pPr>
            <a:r>
              <a:rPr lang="en-US" sz="2000" b="1" dirty="0"/>
              <a:t>Sever head injury </a:t>
            </a:r>
          </a:p>
          <a:p>
            <a:pPr marL="0" indent="0" algn="l">
              <a:buNone/>
            </a:pPr>
            <a:r>
              <a:rPr lang="en-US" sz="2000" b="1" dirty="0"/>
              <a:t>True or false : next step to do </a:t>
            </a:r>
            <a:r>
              <a:rPr lang="en-US" sz="2000" b="1" dirty="0" err="1"/>
              <a:t>ct</a:t>
            </a:r>
            <a:r>
              <a:rPr lang="en-US" sz="2000" b="1" dirty="0"/>
              <a:t>? False</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548680"/>
            <a:ext cx="8229600" cy="5904656"/>
          </a:xfrm>
        </p:spPr>
        <p:txBody>
          <a:bodyPr/>
          <a:lstStyle/>
          <a:p>
            <a:pPr marL="0" indent="0" algn="l">
              <a:buNone/>
            </a:pPr>
            <a:r>
              <a:rPr lang="en-US" dirty="0"/>
              <a:t>Q6</a:t>
            </a:r>
          </a:p>
          <a:p>
            <a:pPr marL="0" indent="0" algn="l">
              <a:buNone/>
            </a:pPr>
            <a:r>
              <a:rPr lang="en-US" dirty="0"/>
              <a:t> Anatomic location: right </a:t>
            </a:r>
            <a:r>
              <a:rPr lang="en-US" dirty="0" err="1"/>
              <a:t>cerebellopontine</a:t>
            </a:r>
            <a:r>
              <a:rPr lang="en-US" dirty="0"/>
              <a:t> angle </a:t>
            </a:r>
          </a:p>
          <a:p>
            <a:pPr marL="0" indent="0" algn="l">
              <a:buNone/>
            </a:pPr>
            <a:r>
              <a:rPr lang="en-US" dirty="0" err="1"/>
              <a:t>Dx</a:t>
            </a:r>
            <a:r>
              <a:rPr lang="en-US" dirty="0"/>
              <a:t>: 1. Acoustic neuroma </a:t>
            </a:r>
          </a:p>
          <a:p>
            <a:pPr marL="0" indent="0" algn="l">
              <a:buNone/>
            </a:pPr>
            <a:r>
              <a:rPr lang="en-US" dirty="0"/>
              <a:t>2. </a:t>
            </a:r>
            <a:r>
              <a:rPr lang="en-US" dirty="0" err="1"/>
              <a:t>Dermoid</a:t>
            </a:r>
            <a:r>
              <a:rPr lang="en-US" dirty="0"/>
              <a:t> cyst </a:t>
            </a:r>
          </a:p>
          <a:p>
            <a:pPr marL="0" indent="0" algn="l">
              <a:buNone/>
            </a:pPr>
            <a:r>
              <a:rPr lang="en-US" dirty="0"/>
              <a:t>3. </a:t>
            </a:r>
            <a:r>
              <a:rPr lang="en-US" dirty="0" err="1"/>
              <a:t>Epidermoid</a:t>
            </a:r>
            <a:r>
              <a:rPr lang="en-US" dirty="0"/>
              <a:t> cyst</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821841"/>
            <a:ext cx="4634065" cy="4839866"/>
          </a:xfrm>
          <a:prstGeom prst="rect">
            <a:avLst/>
          </a:prstGeom>
        </p:spPr>
      </p:pic>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04664"/>
            <a:ext cx="8229600" cy="5721499"/>
          </a:xfrm>
        </p:spPr>
        <p:txBody>
          <a:bodyPr>
            <a:normAutofit fontScale="92500" lnSpcReduction="20000"/>
          </a:bodyPr>
          <a:lstStyle/>
          <a:p>
            <a:pPr marL="0" indent="0" algn="l">
              <a:buNone/>
            </a:pPr>
            <a:r>
              <a:rPr lang="en-US" dirty="0"/>
              <a:t>Q7</a:t>
            </a:r>
          </a:p>
          <a:p>
            <a:pPr marL="0" indent="0" algn="l">
              <a:buNone/>
            </a:pPr>
            <a:endParaRPr lang="ar-JO" dirty="0"/>
          </a:p>
          <a:p>
            <a:pPr marL="0" indent="0" algn="l">
              <a:buNone/>
            </a:pPr>
            <a:r>
              <a:rPr lang="ar-JO" dirty="0"/>
              <a:t>صورة </a:t>
            </a:r>
            <a:r>
              <a:rPr lang="en-US" dirty="0"/>
              <a:t>spinal cord malformation </a:t>
            </a:r>
            <a:r>
              <a:rPr lang="ar-JO" dirty="0"/>
              <a:t>كلمة </a:t>
            </a:r>
            <a:r>
              <a:rPr lang="ar-JO" dirty="0" err="1"/>
              <a:t>بعرفهاش</a:t>
            </a:r>
            <a:r>
              <a:rPr lang="ar-JO" dirty="0"/>
              <a:t> المهم الجواب مش </a:t>
            </a:r>
            <a:r>
              <a:rPr lang="en-US" dirty="0" err="1"/>
              <a:t>myelomeningocele</a:t>
            </a:r>
            <a:r>
              <a:rPr lang="en-US" dirty="0"/>
              <a:t> </a:t>
            </a:r>
          </a:p>
          <a:p>
            <a:pPr marL="0" indent="0" algn="l">
              <a:buNone/>
            </a:pPr>
            <a:r>
              <a:rPr lang="ar-JO" dirty="0"/>
              <a:t>سؤال انو </a:t>
            </a:r>
            <a:r>
              <a:rPr lang="ar-JO" dirty="0" err="1"/>
              <a:t>هاي</a:t>
            </a:r>
            <a:r>
              <a:rPr lang="ar-JO" dirty="0"/>
              <a:t> الام ولدت الطفل بهذاك </a:t>
            </a:r>
            <a:r>
              <a:rPr lang="ar-JO" dirty="0" err="1"/>
              <a:t>الانومالي</a:t>
            </a:r>
            <a:r>
              <a:rPr lang="ar-JO" dirty="0"/>
              <a:t> كم جرعة </a:t>
            </a:r>
            <a:r>
              <a:rPr lang="ar-JO" dirty="0" err="1"/>
              <a:t>الفولك</a:t>
            </a:r>
            <a:r>
              <a:rPr lang="ar-JO" dirty="0"/>
              <a:t> اسيد اللي لازم </a:t>
            </a:r>
            <a:r>
              <a:rPr lang="ar-JO" dirty="0" err="1"/>
              <a:t>توخذها</a:t>
            </a:r>
            <a:r>
              <a:rPr lang="ar-JO" dirty="0"/>
              <a:t> المرة </a:t>
            </a:r>
            <a:r>
              <a:rPr lang="ar-JO" dirty="0" err="1"/>
              <a:t>الجاي</a:t>
            </a:r>
            <a:r>
              <a:rPr lang="ar-JO" dirty="0"/>
              <a:t>؟ </a:t>
            </a:r>
          </a:p>
          <a:p>
            <a:pPr marL="0" indent="0" algn="l">
              <a:buNone/>
            </a:pPr>
            <a:r>
              <a:rPr lang="ar-JO" dirty="0"/>
              <a:t>4</a:t>
            </a:r>
            <a:r>
              <a:rPr lang="en-US" dirty="0"/>
              <a:t>mg </a:t>
            </a:r>
          </a:p>
          <a:p>
            <a:pPr marL="0" indent="0" algn="l">
              <a:buNone/>
            </a:pPr>
            <a:r>
              <a:rPr lang="en-US" dirty="0"/>
              <a:t>True or false: surgical procedure goal is cosmetic, prevent </a:t>
            </a:r>
            <a:r>
              <a:rPr lang="en-US" dirty="0" err="1"/>
              <a:t>csf</a:t>
            </a:r>
            <a:r>
              <a:rPr lang="en-US" dirty="0"/>
              <a:t> leak and improve motor function? False</a:t>
            </a:r>
          </a:p>
          <a:p>
            <a:pPr marL="0" indent="0" algn="l">
              <a:buNone/>
            </a:pPr>
            <a:r>
              <a:rPr lang="en-US" dirty="0" err="1"/>
              <a:t>Posrerior</a:t>
            </a:r>
            <a:r>
              <a:rPr lang="en-US" dirty="0"/>
              <a:t> </a:t>
            </a:r>
            <a:r>
              <a:rPr lang="en-US" dirty="0" err="1"/>
              <a:t>neuropore</a:t>
            </a:r>
            <a:r>
              <a:rPr lang="en-US" dirty="0"/>
              <a:t> </a:t>
            </a:r>
            <a:r>
              <a:rPr lang="ar-JO" dirty="0"/>
              <a:t>متى بسكر ؟ </a:t>
            </a:r>
          </a:p>
          <a:p>
            <a:pPr marL="0" indent="0" algn="l">
              <a:buNone/>
            </a:pPr>
            <a:r>
              <a:rPr lang="ar-JO" dirty="0"/>
              <a:t>28 </a:t>
            </a:r>
            <a:r>
              <a:rPr lang="en-US" dirty="0"/>
              <a:t>days</a:t>
            </a:r>
          </a:p>
          <a:p>
            <a:pPr marL="0" indent="0" algn="l">
              <a:buNone/>
            </a:pPr>
            <a:r>
              <a:rPr lang="ar-JO" dirty="0"/>
              <a:t>وفرع اعراض ال </a:t>
            </a:r>
            <a:r>
              <a:rPr lang="en-US" dirty="0"/>
              <a:t>central cord syndrome</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0"/>
            <a:ext cx="8229600" cy="6453336"/>
          </a:xfrm>
        </p:spPr>
        <p:txBody>
          <a:bodyPr/>
          <a:lstStyle/>
          <a:p>
            <a:pPr marL="0" indent="0" algn="l">
              <a:buNone/>
            </a:pPr>
            <a:r>
              <a:rPr lang="en-US" dirty="0"/>
              <a:t>Q8</a:t>
            </a:r>
            <a:endParaRPr lang="ar-JO" dirty="0"/>
          </a:p>
          <a:p>
            <a:pPr marL="0" indent="0" algn="l">
              <a:buNone/>
            </a:pPr>
            <a:r>
              <a:rPr lang="ar-JO" dirty="0"/>
              <a:t>السؤال هيك </a:t>
            </a:r>
          </a:p>
          <a:p>
            <a:pPr marL="0" indent="0" algn="l">
              <a:buNone/>
            </a:pPr>
            <a:r>
              <a:rPr lang="ar-JO" dirty="0"/>
              <a:t>وكمان فرع انو </a:t>
            </a:r>
            <a:r>
              <a:rPr lang="ar-JO" dirty="0" err="1"/>
              <a:t>شو</a:t>
            </a:r>
            <a:r>
              <a:rPr lang="ar-JO" dirty="0"/>
              <a:t> ال </a:t>
            </a:r>
            <a:r>
              <a:rPr lang="en-US" dirty="0"/>
              <a:t>procedure </a:t>
            </a:r>
          </a:p>
          <a:p>
            <a:pPr marL="0" indent="0" algn="l">
              <a:buNone/>
            </a:pPr>
            <a:r>
              <a:rPr lang="en-US" dirty="0"/>
              <a:t>A. Shunt only </a:t>
            </a:r>
            <a:r>
              <a:rPr lang="ar-JO" dirty="0"/>
              <a:t>الجواب </a:t>
            </a:r>
          </a:p>
          <a:p>
            <a:pPr marL="0" indent="0" algn="l">
              <a:buNone/>
            </a:pPr>
            <a:r>
              <a:rPr lang="en-US" dirty="0"/>
              <a:t>B. ETV only </a:t>
            </a:r>
          </a:p>
          <a:p>
            <a:pPr marL="0" indent="0" algn="l">
              <a:buNone/>
            </a:pPr>
            <a:r>
              <a:rPr lang="en-US" dirty="0"/>
              <a:t>C. ETV + shunt</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7" y="3512046"/>
            <a:ext cx="9144000" cy="334595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7270E78-BEFB-0089-8A66-298CC225F07C}"/>
              </a:ext>
            </a:extLst>
          </p:cNvPr>
          <p:cNvPicPr>
            <a:picLocks noGrp="1" noChangeAspect="1"/>
          </p:cNvPicPr>
          <p:nvPr>
            <p:ph idx="1"/>
          </p:nvPr>
        </p:nvPicPr>
        <p:blipFill>
          <a:blip r:embed="rId2"/>
          <a:stretch>
            <a:fillRect/>
          </a:stretch>
        </p:blipFill>
        <p:spPr>
          <a:xfrm>
            <a:off x="5637503" y="997205"/>
            <a:ext cx="3131110" cy="3511513"/>
          </a:xfrm>
        </p:spPr>
      </p:pic>
      <p:sp>
        <p:nvSpPr>
          <p:cNvPr id="5" name="TextBox 4">
            <a:extLst>
              <a:ext uri="{FF2B5EF4-FFF2-40B4-BE49-F238E27FC236}">
                <a16:creationId xmlns:a16="http://schemas.microsoft.com/office/drawing/2014/main" id="{526861F7-CD5F-3365-CDA8-3B4EC1621191}"/>
              </a:ext>
            </a:extLst>
          </p:cNvPr>
          <p:cNvSpPr txBox="1"/>
          <p:nvPr/>
        </p:nvSpPr>
        <p:spPr>
          <a:xfrm>
            <a:off x="389659" y="1207942"/>
            <a:ext cx="5064587" cy="380873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ea typeface="+mn-lt"/>
                <a:cs typeface="+mn-lt"/>
              </a:rPr>
              <a:t>What is your spot Diagnosis?</a:t>
            </a:r>
            <a:endParaRPr lang="en-US" sz="2400" dirty="0">
              <a:cs typeface="Calibri"/>
            </a:endParaRPr>
          </a:p>
          <a:p>
            <a:r>
              <a:rPr lang="en-US" sz="2400" dirty="0">
                <a:solidFill>
                  <a:srgbClr val="FF0000"/>
                </a:solidFill>
                <a:ea typeface="+mn-lt"/>
                <a:cs typeface="+mn-lt"/>
              </a:rPr>
              <a:t>Suprasellar mass ( pituitary adenoma )</a:t>
            </a:r>
          </a:p>
          <a:p>
            <a:endParaRPr lang="en-US" sz="1350"/>
          </a:p>
          <a:p>
            <a:r>
              <a:rPr lang="en-US" sz="2400" dirty="0">
                <a:cs typeface="Calibri"/>
              </a:rPr>
              <a:t>What is the visual abnormality you expect to see in this patient</a:t>
            </a:r>
          </a:p>
          <a:p>
            <a:r>
              <a:rPr lang="en-US" sz="2400" dirty="0">
                <a:solidFill>
                  <a:srgbClr val="FF0000"/>
                </a:solidFill>
                <a:ea typeface="+mn-lt"/>
                <a:cs typeface="+mn-lt"/>
              </a:rPr>
              <a:t>Bitemporal hemianopia</a:t>
            </a:r>
          </a:p>
          <a:p>
            <a:endParaRPr lang="en-US" sz="2400" dirty="0">
              <a:solidFill>
                <a:srgbClr val="FF0000"/>
              </a:solidFill>
              <a:ea typeface="+mn-lt"/>
              <a:cs typeface="+mn-lt"/>
            </a:endParaRPr>
          </a:p>
          <a:p>
            <a:r>
              <a:rPr lang="en-US" sz="2400" dirty="0">
                <a:ea typeface="+mn-lt"/>
                <a:cs typeface="+mn-lt"/>
              </a:rPr>
              <a:t> Mention 2 surgical procedure?</a:t>
            </a:r>
            <a:endParaRPr lang="en-US" sz="2400" dirty="0">
              <a:cs typeface="Calibri"/>
            </a:endParaRPr>
          </a:p>
          <a:p>
            <a:r>
              <a:rPr lang="en-US" sz="2400" dirty="0">
                <a:solidFill>
                  <a:srgbClr val="FF0000"/>
                </a:solidFill>
                <a:ea typeface="+mn-lt"/>
                <a:cs typeface="+mn-lt"/>
              </a:rPr>
              <a:t>Trans sphenoidal hypophysectomy </a:t>
            </a:r>
          </a:p>
          <a:p>
            <a:r>
              <a:rPr lang="en-US" sz="2400" dirty="0">
                <a:solidFill>
                  <a:srgbClr val="FF0000"/>
                </a:solidFill>
                <a:ea typeface="+mn-lt"/>
                <a:cs typeface="+mn-lt"/>
              </a:rPr>
              <a:t>Craniotomy </a:t>
            </a:r>
            <a:endParaRPr lang="en-US" sz="2400" dirty="0">
              <a:solidFill>
                <a:srgbClr val="FF0000"/>
              </a:solidFill>
              <a:cs typeface="Calibri"/>
            </a:endParaRPr>
          </a:p>
          <a:p>
            <a:pPr algn="l"/>
            <a:endParaRPr lang="en-US" sz="1350" dirty="0">
              <a:cs typeface="Calibri"/>
            </a:endParaRPr>
          </a:p>
        </p:txBody>
      </p:sp>
    </p:spTree>
    <p:extLst>
      <p:ext uri="{BB962C8B-B14F-4D97-AF65-F5344CB8AC3E}">
        <p14:creationId xmlns:p14="http://schemas.microsoft.com/office/powerpoint/2010/main" val="3552884632"/>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04664"/>
            <a:ext cx="8229600" cy="5721499"/>
          </a:xfrm>
        </p:spPr>
        <p:txBody>
          <a:bodyPr>
            <a:normAutofit lnSpcReduction="10000"/>
          </a:bodyPr>
          <a:lstStyle/>
          <a:p>
            <a:pPr marL="0" indent="0" algn="l">
              <a:buNone/>
            </a:pPr>
            <a:r>
              <a:rPr lang="en-US" dirty="0"/>
              <a:t>Q9</a:t>
            </a:r>
          </a:p>
          <a:p>
            <a:pPr marL="0" indent="0" algn="l">
              <a:buNone/>
            </a:pPr>
            <a:r>
              <a:rPr lang="en-US" dirty="0"/>
              <a:t>Mention 2 devices for ICP monitoring </a:t>
            </a:r>
          </a:p>
          <a:p>
            <a:pPr marL="0" indent="0" algn="l">
              <a:buNone/>
            </a:pPr>
            <a:r>
              <a:rPr lang="en-US" dirty="0"/>
              <a:t>2 complication</a:t>
            </a:r>
          </a:p>
          <a:p>
            <a:pPr marL="0" indent="0" algn="l">
              <a:buNone/>
            </a:pPr>
            <a:endParaRPr lang="en-US" dirty="0"/>
          </a:p>
          <a:p>
            <a:pPr marL="0" indent="0" algn="l">
              <a:buNone/>
            </a:pPr>
            <a:endParaRPr lang="ar-JO" dirty="0"/>
          </a:p>
          <a:p>
            <a:pPr marL="0" indent="0" algn="l">
              <a:buNone/>
            </a:pPr>
            <a:r>
              <a:rPr lang="ar-JO" dirty="0"/>
              <a:t>اه في سؤال </a:t>
            </a:r>
            <a:r>
              <a:rPr lang="ar-JO" dirty="0" err="1"/>
              <a:t>عصورة</a:t>
            </a:r>
            <a:r>
              <a:rPr lang="ar-JO" dirty="0"/>
              <a:t> ال </a:t>
            </a:r>
            <a:r>
              <a:rPr lang="en-US" dirty="0"/>
              <a:t>hydrocephalus </a:t>
            </a:r>
          </a:p>
          <a:p>
            <a:pPr marL="0" indent="0" algn="l">
              <a:buNone/>
            </a:pPr>
            <a:r>
              <a:rPr lang="en-US" dirty="0"/>
              <a:t>Give 2 signs on brain </a:t>
            </a:r>
            <a:r>
              <a:rPr lang="en-US" dirty="0" err="1"/>
              <a:t>ct</a:t>
            </a:r>
            <a:r>
              <a:rPr lang="en-US" dirty="0"/>
              <a:t> in acute hydrocephalus </a:t>
            </a:r>
          </a:p>
          <a:p>
            <a:pPr marL="0" indent="0" algn="l">
              <a:buNone/>
            </a:pPr>
            <a:r>
              <a:rPr lang="en-US" dirty="0"/>
              <a:t>1. Dilatation of ventricular systems </a:t>
            </a:r>
          </a:p>
          <a:p>
            <a:pPr marL="0" indent="0" algn="l">
              <a:buNone/>
            </a:pPr>
            <a:r>
              <a:rPr lang="en-US" dirty="0"/>
              <a:t>2. Trans ependymal edema </a:t>
            </a:r>
          </a:p>
          <a:p>
            <a:pPr marL="0" indent="0" algn="l">
              <a:buNone/>
            </a:pPr>
            <a:r>
              <a:rPr lang="ar-JO" dirty="0"/>
              <a:t>في اجوبة كمان بس ناسيتها بس هو طالب 2</a:t>
            </a:r>
          </a:p>
          <a:p>
            <a:pPr marL="0" indent="0" algn="l">
              <a:buNone/>
            </a:pPr>
            <a:endParaRPr lang="en-US" dirty="0"/>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4102" y="2564726"/>
            <a:ext cx="8229600" cy="1143000"/>
          </a:xfrm>
        </p:spPr>
        <p:txBody>
          <a:bodyPr>
            <a:normAutofit fontScale="90000"/>
          </a:bodyPr>
          <a:lstStyle/>
          <a:p>
            <a:r>
              <a:rPr lang="ar-JO" b="1" dirty="0"/>
              <a:t>المجموعة الثالثة جروب (أ)</a:t>
            </a:r>
            <a:br>
              <a:rPr lang="en-US" b="1" dirty="0"/>
            </a:br>
            <a:r>
              <a:rPr lang="en-US" b="1" dirty="0"/>
              <a:t>done by : Rayan </a:t>
            </a:r>
            <a:r>
              <a:rPr lang="en-US" b="1" dirty="0" err="1"/>
              <a:t>nihad</a:t>
            </a:r>
            <a:endParaRPr lang="en-US" b="1" dirty="0"/>
          </a:p>
        </p:txBody>
      </p:sp>
      <p:sp>
        <p:nvSpPr>
          <p:cNvPr id="3" name="Rectangle 2"/>
          <p:cNvSpPr txBox="1">
            <a:spLocks noChangeArrowheads="1"/>
          </p:cNvSpPr>
          <p:nvPr/>
        </p:nvSpPr>
        <p:spPr>
          <a:xfrm>
            <a:off x="840160" y="1094879"/>
            <a:ext cx="7772400" cy="1470025"/>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b="1" u="sng">
                <a:effectLst>
                  <a:outerShdw blurRad="38100" dist="38100" dir="2700000" algn="tl">
                    <a:srgbClr val="C0C0C0"/>
                  </a:outerShdw>
                </a:effectLst>
              </a:rPr>
              <a:t>Neurosurgery Exam</a:t>
            </a:r>
            <a:endParaRPr lang="en-US" b="1" u="sng" dirty="0">
              <a:effectLst>
                <a:outerShdw blurRad="38100" dist="38100" dir="2700000" algn="tl">
                  <a:srgbClr val="C0C0C0"/>
                </a:outerShdw>
              </a:effectLst>
            </a:endParaRP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976664"/>
          </a:xfrm>
        </p:spPr>
        <p:txBody>
          <a:bodyPr>
            <a:normAutofit fontScale="85000" lnSpcReduction="10000"/>
          </a:bodyPr>
          <a:lstStyle/>
          <a:p>
            <a:pPr marL="0" indent="0" algn="l">
              <a:buNone/>
            </a:pPr>
            <a:r>
              <a:rPr lang="en-US" dirty="0"/>
              <a:t>Q1</a:t>
            </a:r>
          </a:p>
          <a:p>
            <a:pPr marL="0" indent="0" algn="l">
              <a:buNone/>
            </a:pPr>
            <a:r>
              <a:rPr lang="en-US" sz="3300" dirty="0"/>
              <a:t>*30 years old male with a past history of laryngeal cancer and permanent tracheostomy</a:t>
            </a:r>
          </a:p>
          <a:p>
            <a:pPr marL="0" indent="0" algn="l">
              <a:buNone/>
            </a:pPr>
            <a:r>
              <a:rPr lang="en-US" sz="3300" dirty="0"/>
              <a:t>Presented to the emergency department following a fall.</a:t>
            </a:r>
          </a:p>
          <a:p>
            <a:pPr marL="0" indent="0" algn="l">
              <a:buNone/>
            </a:pPr>
            <a:r>
              <a:rPr lang="en-US" sz="3300" dirty="0"/>
              <a:t>There was no sensory or motor response in his right leg.</a:t>
            </a:r>
          </a:p>
          <a:p>
            <a:pPr marL="0" indent="0" algn="l">
              <a:buNone/>
            </a:pPr>
            <a:r>
              <a:rPr lang="en-US" sz="3300" dirty="0"/>
              <a:t>Opens his eyes to verbal command, localizes the pain.</a:t>
            </a:r>
          </a:p>
          <a:p>
            <a:pPr marL="0" indent="0" algn="l">
              <a:buNone/>
            </a:pPr>
            <a:r>
              <a:rPr lang="en-US" sz="3300" dirty="0"/>
              <a:t>=&gt;</a:t>
            </a:r>
          </a:p>
          <a:p>
            <a:pPr marL="0" indent="0" algn="l">
              <a:buNone/>
            </a:pPr>
            <a:r>
              <a:rPr lang="en-US" sz="3300" dirty="0"/>
              <a:t>GCS : 9/15 + T</a:t>
            </a:r>
          </a:p>
          <a:p>
            <a:pPr marL="0" indent="0" algn="l">
              <a:buNone/>
            </a:pPr>
            <a:r>
              <a:rPr lang="en-US" sz="3300" dirty="0"/>
              <a:t>Moderate severity</a:t>
            </a:r>
          </a:p>
          <a:p>
            <a:pPr marL="0" indent="0" algn="l">
              <a:buNone/>
            </a:pPr>
            <a:r>
              <a:rPr lang="en-US" sz="3300" dirty="0"/>
              <a:t>Next step : Emergent non-contrast brain CT</a:t>
            </a:r>
          </a:p>
          <a:p>
            <a:pPr marL="0" indent="0" algn="l">
              <a:buNone/>
            </a:pPr>
            <a:r>
              <a:rPr lang="en-US" sz="3300" dirty="0"/>
              <a:t>Type of spinal injury : incomplete</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32"/>
            <a:ext cx="5482952" cy="6408712"/>
          </a:xfrm>
        </p:spPr>
        <p:txBody>
          <a:bodyPr>
            <a:normAutofit fontScale="70000" lnSpcReduction="20000"/>
          </a:bodyPr>
          <a:lstStyle/>
          <a:p>
            <a:pPr marL="0" indent="0" algn="l">
              <a:buNone/>
            </a:pPr>
            <a:r>
              <a:rPr lang="en-US" dirty="0"/>
              <a:t>Q2</a:t>
            </a:r>
          </a:p>
          <a:p>
            <a:pPr marL="0" indent="0" algn="l">
              <a:buNone/>
            </a:pPr>
            <a:r>
              <a:rPr lang="en-US" dirty="0"/>
              <a:t> </a:t>
            </a:r>
            <a:r>
              <a:rPr lang="en-US" sz="3500" dirty="0"/>
              <a:t>Picture of epidural hematoma </a:t>
            </a:r>
          </a:p>
          <a:p>
            <a:pPr marL="0" indent="0" algn="l">
              <a:buNone/>
            </a:pPr>
            <a:r>
              <a:rPr lang="en-US" sz="3500" dirty="0"/>
              <a:t>Findings : non-contrast enhanced brain CT, axial view, that shows a lenticular shaped </a:t>
            </a:r>
            <a:r>
              <a:rPr lang="en-US" sz="3500" dirty="0" err="1"/>
              <a:t>hyperdensity</a:t>
            </a:r>
            <a:r>
              <a:rPr lang="en-US" sz="3500" dirty="0"/>
              <a:t> over the right frontal with mass effects in the form of effaced brain sulci and compressed frontal horn of the right lateral ventricle with </a:t>
            </a:r>
            <a:r>
              <a:rPr lang="en-US" sz="3500" dirty="0" err="1"/>
              <a:t>mininal</a:t>
            </a:r>
            <a:r>
              <a:rPr lang="en-US" sz="3500" dirty="0"/>
              <a:t> midline shift to the left. </a:t>
            </a:r>
          </a:p>
          <a:p>
            <a:pPr marL="0" indent="0" algn="l">
              <a:buNone/>
            </a:pPr>
            <a:r>
              <a:rPr lang="en-US" sz="3500" dirty="0"/>
              <a:t>Diagnosis : acute epidural hematoma on the right side. </a:t>
            </a:r>
          </a:p>
          <a:p>
            <a:pPr marL="0" indent="0" algn="l">
              <a:buNone/>
            </a:pPr>
            <a:r>
              <a:rPr lang="en-US" sz="3500" dirty="0"/>
              <a:t>Management : Craniotomy and evacuation</a:t>
            </a:r>
          </a:p>
          <a:p>
            <a:pPr marL="0" indent="0" algn="l">
              <a:buNone/>
            </a:pPr>
            <a:r>
              <a:rPr lang="en-US" sz="3500" dirty="0"/>
              <a:t>Mention two types of ICP sensors( Intraventricular catheter, epidural sensor.. </a:t>
            </a:r>
            <a:r>
              <a:rPr lang="en-US" sz="3500" dirty="0" err="1"/>
              <a:t>Etc</a:t>
            </a:r>
            <a:r>
              <a:rPr lang="en-US" sz="3500" dirty="0"/>
              <a:t>) and their possible complications ( infection, </a:t>
            </a:r>
            <a:r>
              <a:rPr lang="en-US" sz="3500" dirty="0" err="1"/>
              <a:t>csf</a:t>
            </a:r>
            <a:r>
              <a:rPr lang="en-US" sz="3500" dirty="0"/>
              <a:t> leak)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078237"/>
            <a:ext cx="3619500" cy="3619500"/>
          </a:xfrm>
          <a:prstGeom prst="rect">
            <a:avLst/>
          </a:prstGeom>
        </p:spPr>
      </p:pic>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6264696"/>
          </a:xfrm>
        </p:spPr>
        <p:txBody>
          <a:bodyPr/>
          <a:lstStyle/>
          <a:p>
            <a:pPr marL="0" indent="0" algn="l">
              <a:buNone/>
            </a:pPr>
            <a:r>
              <a:rPr lang="en-US" dirty="0"/>
              <a:t>Q3</a:t>
            </a:r>
          </a:p>
          <a:p>
            <a:pPr marL="0" indent="0" algn="l">
              <a:buNone/>
            </a:pPr>
            <a:r>
              <a:rPr lang="ar-JO" dirty="0"/>
              <a:t>(كان صورة لأكثر من مقطع)</a:t>
            </a:r>
            <a:r>
              <a:rPr lang="en-US" dirty="0"/>
              <a:t>* Picture of hydrocephalus </a:t>
            </a:r>
          </a:p>
          <a:p>
            <a:pPr marL="0" indent="0" algn="l">
              <a:buNone/>
            </a:pPr>
            <a:endParaRPr lang="ar-JO" dirty="0"/>
          </a:p>
          <a:p>
            <a:pPr marL="0" indent="0" algn="l">
              <a:buNone/>
            </a:pPr>
            <a:r>
              <a:rPr lang="en-US" dirty="0"/>
              <a:t>Lateral and third ventricles were grossly enlarged, fourth ventricle was relatively normal in size</a:t>
            </a:r>
          </a:p>
          <a:p>
            <a:pPr marL="0" indent="0" algn="l">
              <a:buNone/>
            </a:pPr>
            <a:r>
              <a:rPr lang="en-US" dirty="0"/>
              <a:t>Diagnosis : Obstructive hydrocephalus.</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0"/>
            <a:ext cx="8229600" cy="5976664"/>
          </a:xfrm>
        </p:spPr>
        <p:txBody>
          <a:bodyPr/>
          <a:lstStyle/>
          <a:p>
            <a:pPr marL="0" indent="0" algn="l">
              <a:buNone/>
            </a:pPr>
            <a:r>
              <a:rPr lang="en-US" dirty="0"/>
              <a:t>Q4</a:t>
            </a:r>
          </a:p>
          <a:p>
            <a:pPr marL="0" indent="0" algn="l">
              <a:buNone/>
            </a:pPr>
            <a:r>
              <a:rPr lang="en-US" dirty="0">
                <a:solidFill>
                  <a:srgbClr val="1C1E21"/>
                </a:solidFill>
                <a:latin typeface="Helvetica"/>
              </a:rPr>
              <a:t>* Picture of red eyes </a:t>
            </a:r>
            <a:br>
              <a:rPr lang="en-US" dirty="0"/>
            </a:br>
            <a:r>
              <a:rPr lang="en-US" dirty="0">
                <a:solidFill>
                  <a:srgbClr val="1C1E21"/>
                </a:solidFill>
                <a:latin typeface="Helvetica"/>
              </a:rPr>
              <a:t>Findings : periorbital ecchymosis, </a:t>
            </a:r>
            <a:r>
              <a:rPr lang="en-US" dirty="0" err="1">
                <a:solidFill>
                  <a:srgbClr val="1C1E21"/>
                </a:solidFill>
                <a:latin typeface="Helvetica"/>
              </a:rPr>
              <a:t>raccon</a:t>
            </a:r>
            <a:r>
              <a:rPr lang="en-US" dirty="0">
                <a:solidFill>
                  <a:srgbClr val="1C1E21"/>
                </a:solidFill>
                <a:latin typeface="Helvetica"/>
              </a:rPr>
              <a:t> or panda eyes</a:t>
            </a:r>
            <a:br>
              <a:rPr lang="en-US" dirty="0"/>
            </a:br>
            <a:r>
              <a:rPr lang="en-US" dirty="0">
                <a:solidFill>
                  <a:srgbClr val="1C1E21"/>
                </a:solidFill>
                <a:latin typeface="Helvetica"/>
              </a:rPr>
              <a:t>Clinical significance : Basal frontal skull fracture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3356992"/>
            <a:ext cx="5427162" cy="2826616"/>
          </a:xfrm>
          <a:prstGeom prst="rect">
            <a:avLst/>
          </a:prstGeom>
        </p:spPr>
      </p:pic>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4546848" cy="6120680"/>
          </a:xfrm>
        </p:spPr>
        <p:txBody>
          <a:bodyPr>
            <a:normAutofit fontScale="92500"/>
          </a:bodyPr>
          <a:lstStyle/>
          <a:p>
            <a:pPr marL="0" indent="0" algn="l">
              <a:buNone/>
            </a:pPr>
            <a:r>
              <a:rPr lang="en-US" dirty="0"/>
              <a:t>Q5</a:t>
            </a:r>
          </a:p>
          <a:p>
            <a:pPr marL="0" indent="0" algn="l">
              <a:buNone/>
            </a:pPr>
            <a:r>
              <a:rPr lang="en-US" dirty="0"/>
              <a:t>* Picture of subarachnoid hemorrhage in a man with no history of head trauma. </a:t>
            </a:r>
          </a:p>
          <a:p>
            <a:pPr marL="0" indent="0" algn="l">
              <a:buNone/>
            </a:pPr>
            <a:r>
              <a:rPr lang="en-US" dirty="0" err="1"/>
              <a:t>Dx</a:t>
            </a:r>
            <a:r>
              <a:rPr lang="en-US" dirty="0"/>
              <a:t> : Spontaneous acute subarachnoid hemorrhage </a:t>
            </a:r>
          </a:p>
          <a:p>
            <a:pPr marL="0" indent="0" algn="l">
              <a:buNone/>
            </a:pPr>
            <a:r>
              <a:rPr lang="en-US" dirty="0"/>
              <a:t>Possible causes : Ruptured arterial aneurysm, AV malformation </a:t>
            </a:r>
          </a:p>
          <a:p>
            <a:pPr marL="0" indent="0" algn="l">
              <a:buNone/>
            </a:pPr>
            <a:r>
              <a:rPr lang="en-US" dirty="0"/>
              <a:t>Gold standard investigation : Digital </a:t>
            </a:r>
            <a:r>
              <a:rPr lang="en-US" dirty="0" err="1"/>
              <a:t>substraction</a:t>
            </a:r>
            <a:r>
              <a:rPr lang="en-US" dirty="0"/>
              <a:t> angiogram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260648"/>
            <a:ext cx="3168352" cy="6375144"/>
          </a:xfrm>
          <a:prstGeom prst="rect">
            <a:avLst/>
          </a:prstGeom>
        </p:spPr>
      </p:pic>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lstStyle/>
          <a:p>
            <a:pPr marL="0" indent="0" algn="l">
              <a:buNone/>
            </a:pPr>
            <a:r>
              <a:rPr lang="en-US" dirty="0"/>
              <a:t>Q6</a:t>
            </a:r>
          </a:p>
          <a:p>
            <a:pPr marL="0" indent="0" algn="l">
              <a:buNone/>
            </a:pPr>
            <a:r>
              <a:rPr lang="en-US" dirty="0"/>
              <a:t>radiographic pictures of a skull with </a:t>
            </a:r>
            <a:r>
              <a:rPr lang="en-US" dirty="0" err="1"/>
              <a:t>craniosynostosis</a:t>
            </a:r>
            <a:endParaRPr lang="en-US" dirty="0"/>
          </a:p>
          <a:p>
            <a:pPr marL="0" indent="0" algn="l">
              <a:buNone/>
            </a:pPr>
            <a:r>
              <a:rPr lang="en-US" dirty="0" err="1"/>
              <a:t>Dx</a:t>
            </a:r>
            <a:r>
              <a:rPr lang="en-US" dirty="0"/>
              <a:t> : </a:t>
            </a:r>
            <a:r>
              <a:rPr lang="en-US" dirty="0" err="1"/>
              <a:t>Scaphocephaly</a:t>
            </a:r>
            <a:endParaRPr lang="en-US" dirty="0"/>
          </a:p>
          <a:p>
            <a:pPr marL="0" indent="0" algn="l">
              <a:buNone/>
            </a:pPr>
            <a:r>
              <a:rPr lang="en-US" dirty="0"/>
              <a:t>Affected skull suture : Sagittal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9" y="4005064"/>
            <a:ext cx="8628589" cy="2603744"/>
          </a:xfrm>
          <a:prstGeom prst="rect">
            <a:avLst/>
          </a:prstGeom>
        </p:spPr>
      </p:pic>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lstStyle/>
          <a:p>
            <a:pPr marL="0" indent="0" algn="l">
              <a:buNone/>
            </a:pPr>
            <a:r>
              <a:rPr lang="en-US" dirty="0"/>
              <a:t>Q7 </a:t>
            </a:r>
          </a:p>
          <a:p>
            <a:pPr marL="0" indent="0" algn="l">
              <a:buNone/>
            </a:pPr>
            <a:r>
              <a:rPr lang="en-US" dirty="0"/>
              <a:t>ICP wave </a:t>
            </a:r>
          </a:p>
          <a:p>
            <a:pPr marL="0" indent="0" algn="l">
              <a:buNone/>
            </a:pPr>
            <a:r>
              <a:rPr lang="en-US" dirty="0"/>
              <a:t>Type : B wave</a:t>
            </a:r>
          </a:p>
          <a:p>
            <a:pPr marL="0" indent="0" algn="l">
              <a:buNone/>
            </a:pPr>
            <a:r>
              <a:rPr lang="en-US" dirty="0"/>
              <a:t>Characteristics : Sharp, </a:t>
            </a:r>
            <a:r>
              <a:rPr lang="en-US" dirty="0" err="1"/>
              <a:t>rhytmic</a:t>
            </a:r>
            <a:r>
              <a:rPr lang="en-US" dirty="0"/>
              <a:t> increase ICP of (20-50) for 30s to 2 minutes</a:t>
            </a:r>
          </a:p>
          <a:p>
            <a:pPr marL="0" indent="0" algn="l">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05" y="3429000"/>
            <a:ext cx="8280251" cy="3318264"/>
          </a:xfrm>
          <a:prstGeom prst="rect">
            <a:avLst/>
          </a:prstGeom>
        </p:spPr>
      </p:pic>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4834880" cy="5865515"/>
          </a:xfrm>
        </p:spPr>
        <p:txBody>
          <a:bodyPr/>
          <a:lstStyle/>
          <a:p>
            <a:pPr marL="0" indent="0" algn="l">
              <a:buNone/>
            </a:pPr>
            <a:r>
              <a:rPr lang="en-US" dirty="0"/>
              <a:t>Q8</a:t>
            </a:r>
          </a:p>
          <a:p>
            <a:pPr marL="0" indent="0" algn="l">
              <a:buNone/>
            </a:pPr>
            <a:r>
              <a:rPr lang="en-US" dirty="0"/>
              <a:t>MRI picture of the spine</a:t>
            </a:r>
          </a:p>
          <a:p>
            <a:pPr marL="0" indent="0" algn="l">
              <a:buNone/>
            </a:pPr>
            <a:r>
              <a:rPr lang="en-US" dirty="0" err="1"/>
              <a:t>Dx</a:t>
            </a:r>
            <a:r>
              <a:rPr lang="en-US" dirty="0"/>
              <a:t> : Right ( or left I'm not sure) C6/7 cervical disc prolapse</a:t>
            </a:r>
          </a:p>
          <a:p>
            <a:pPr marL="0" indent="0" algn="l">
              <a:buNone/>
            </a:pPr>
            <a:r>
              <a:rPr lang="en-US" dirty="0"/>
              <a:t>Affected dermatome : C7</a:t>
            </a:r>
          </a:p>
          <a:p>
            <a:pPr marL="0" indent="0" algn="l">
              <a:buNone/>
            </a:pPr>
            <a:r>
              <a:rPr lang="en-US" dirty="0"/>
              <a:t>Type of pathology : radiculopathy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9660" y="1124744"/>
            <a:ext cx="4217168" cy="417687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CD01673-55E2-253D-345D-44DBB9FE3498}"/>
              </a:ext>
            </a:extLst>
          </p:cNvPr>
          <p:cNvPicPr>
            <a:picLocks noGrp="1" noChangeAspect="1"/>
          </p:cNvPicPr>
          <p:nvPr>
            <p:ph idx="1"/>
          </p:nvPr>
        </p:nvPicPr>
        <p:blipFill>
          <a:blip r:embed="rId2"/>
          <a:stretch>
            <a:fillRect/>
          </a:stretch>
        </p:blipFill>
        <p:spPr>
          <a:xfrm>
            <a:off x="1383971" y="1339850"/>
            <a:ext cx="6376059" cy="4178300"/>
          </a:xfrm>
          <a:prstGeom prst="rect">
            <a:avLst/>
          </a:prstGeom>
        </p:spPr>
      </p:pic>
    </p:spTree>
    <p:extLst>
      <p:ext uri="{BB962C8B-B14F-4D97-AF65-F5344CB8AC3E}">
        <p14:creationId xmlns:p14="http://schemas.microsoft.com/office/powerpoint/2010/main" val="1926392041"/>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4402832" cy="6192688"/>
          </a:xfrm>
        </p:spPr>
        <p:txBody>
          <a:bodyPr>
            <a:normAutofit/>
          </a:bodyPr>
          <a:lstStyle/>
          <a:p>
            <a:pPr marL="0" indent="0" algn="l">
              <a:buNone/>
            </a:pPr>
            <a:r>
              <a:rPr lang="en-US" dirty="0"/>
              <a:t>Q9</a:t>
            </a:r>
          </a:p>
          <a:p>
            <a:pPr marL="0" indent="0" algn="l">
              <a:buNone/>
            </a:pPr>
            <a:r>
              <a:rPr lang="en-US" dirty="0">
                <a:solidFill>
                  <a:srgbClr val="1C1E21"/>
                </a:solidFill>
                <a:latin typeface="Helvetica"/>
              </a:rPr>
              <a:t>Picture of skull fracture</a:t>
            </a:r>
            <a:br>
              <a:rPr lang="en-US" dirty="0"/>
            </a:br>
            <a:r>
              <a:rPr lang="en-US" dirty="0" err="1">
                <a:solidFill>
                  <a:srgbClr val="1C1E21"/>
                </a:solidFill>
                <a:latin typeface="Helvetica"/>
              </a:rPr>
              <a:t>Dx</a:t>
            </a:r>
            <a:r>
              <a:rPr lang="en-US" dirty="0">
                <a:solidFill>
                  <a:srgbClr val="1C1E21"/>
                </a:solidFill>
                <a:latin typeface="Helvetica"/>
              </a:rPr>
              <a:t> : Depressed skull fracture</a:t>
            </a:r>
            <a:br>
              <a:rPr lang="en-US" dirty="0"/>
            </a:br>
            <a:r>
              <a:rPr lang="en-US" dirty="0">
                <a:solidFill>
                  <a:srgbClr val="1C1E21"/>
                </a:solidFill>
                <a:latin typeface="Helvetica"/>
              </a:rPr>
              <a:t>Two indications for surgery : Cosmetic disfigurement, depressed more than one cm, presence of neurological deficits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776" y="1916832"/>
            <a:ext cx="4392488" cy="4392488"/>
          </a:xfrm>
          <a:prstGeom prst="rect">
            <a:avLst/>
          </a:prstGeom>
        </p:spPr>
      </p:pic>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l="-13000" r="-13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ar-JO" b="1" dirty="0">
                <a:solidFill>
                  <a:schemeClr val="tx1"/>
                </a:solidFill>
              </a:rPr>
              <a:t>المجموعة الثالثة جروب د</a:t>
            </a:r>
            <a:br>
              <a:rPr lang="ar-JO" b="1" dirty="0">
                <a:solidFill>
                  <a:schemeClr val="tx1"/>
                </a:solidFill>
              </a:rPr>
            </a:br>
            <a:r>
              <a:rPr lang="en-US" b="1" dirty="0">
                <a:solidFill>
                  <a:schemeClr val="tx1"/>
                </a:solidFill>
              </a:rPr>
              <a:t>done by : Rayan </a:t>
            </a:r>
            <a:r>
              <a:rPr lang="en-US" b="1" dirty="0" err="1">
                <a:solidFill>
                  <a:schemeClr val="tx1"/>
                </a:solidFill>
              </a:rPr>
              <a:t>nihad</a:t>
            </a:r>
            <a:endParaRPr lang="en-US" b="1" dirty="0">
              <a:solidFill>
                <a:schemeClr val="tx1"/>
              </a:solidFill>
            </a:endParaRPr>
          </a:p>
        </p:txBody>
      </p:sp>
      <p:sp>
        <p:nvSpPr>
          <p:cNvPr id="6" name="Rectangle 2"/>
          <p:cNvSpPr>
            <a:spLocks noGrp="1" noChangeArrowheads="1"/>
          </p:cNvSpPr>
          <p:nvPr>
            <p:ph type="ctrTitle"/>
          </p:nvPr>
        </p:nvSpPr>
        <p:spPr>
          <a:xfrm>
            <a:off x="685800" y="1501775"/>
            <a:ext cx="7772400" cy="1470025"/>
          </a:xfrm>
        </p:spPr>
        <p:txBody>
          <a:bodyPr>
            <a:normAutofit/>
          </a:bodyPr>
          <a:lstStyle/>
          <a:p>
            <a:r>
              <a:rPr lang="en-US" b="1" u="sng" dirty="0">
                <a:effectLst>
                  <a:outerShdw blurRad="38100" dist="38100" dir="2700000" algn="tl">
                    <a:srgbClr val="C0C0C0"/>
                  </a:outerShdw>
                </a:effectLst>
              </a:rPr>
              <a:t>Neurosurgery Exam</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a:t>
            </a:r>
          </a:p>
        </p:txBody>
      </p:sp>
      <p:sp>
        <p:nvSpPr>
          <p:cNvPr id="3" name="Content Placeholder 2"/>
          <p:cNvSpPr>
            <a:spLocks noGrp="1"/>
          </p:cNvSpPr>
          <p:nvPr>
            <p:ph idx="1"/>
          </p:nvPr>
        </p:nvSpPr>
        <p:spPr/>
        <p:txBody>
          <a:bodyPr/>
          <a:lstStyle/>
          <a:p>
            <a:pPr algn="l"/>
            <a:r>
              <a:rPr lang="en-US" dirty="0">
                <a:solidFill>
                  <a:srgbClr val="1C1E21"/>
                </a:solidFill>
                <a:latin typeface="Helvetica"/>
              </a:rPr>
              <a:t> </a:t>
            </a:r>
            <a:r>
              <a:rPr lang="en-US" dirty="0">
                <a:solidFill>
                  <a:srgbClr val="1C1E21"/>
                </a:solidFill>
                <a:latin typeface="inherit"/>
              </a:rPr>
              <a:t>A male </a:t>
            </a:r>
            <a:r>
              <a:rPr lang="en-US" dirty="0" err="1">
                <a:solidFill>
                  <a:srgbClr val="1C1E21"/>
                </a:solidFill>
                <a:latin typeface="inherit"/>
              </a:rPr>
              <a:t>pt</a:t>
            </a:r>
            <a:r>
              <a:rPr lang="en-US" dirty="0">
                <a:solidFill>
                  <a:srgbClr val="1C1E21"/>
                </a:solidFill>
                <a:latin typeface="inherit"/>
              </a:rPr>
              <a:t> represents to the ER falling down during his work. </a:t>
            </a:r>
            <a:br>
              <a:rPr lang="en-US" dirty="0">
                <a:solidFill>
                  <a:srgbClr val="1C1E21"/>
                </a:solidFill>
                <a:latin typeface="inherit"/>
              </a:rPr>
            </a:br>
            <a:r>
              <a:rPr lang="en-US" dirty="0">
                <a:solidFill>
                  <a:srgbClr val="1C1E21"/>
                </a:solidFill>
                <a:latin typeface="inherit"/>
              </a:rPr>
              <a:t>He has lost sensory and motor function in the lower limbs. </a:t>
            </a:r>
            <a:br>
              <a:rPr lang="en-US" dirty="0">
                <a:solidFill>
                  <a:srgbClr val="1C1E21"/>
                </a:solidFill>
                <a:latin typeface="inherit"/>
              </a:rPr>
            </a:br>
            <a:r>
              <a:rPr lang="en-US" dirty="0">
                <a:solidFill>
                  <a:srgbClr val="1C1E21"/>
                </a:solidFill>
                <a:latin typeface="inherit"/>
              </a:rPr>
              <a:t>He opens his eye to painful stimulation, localizes pain, and produce incomprehensible sounds.</a:t>
            </a:r>
            <a:endParaRPr lang="en-US" dirty="0"/>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 CONT…</a:t>
            </a:r>
          </a:p>
        </p:txBody>
      </p:sp>
      <p:sp>
        <p:nvSpPr>
          <p:cNvPr id="3" name="Content Placeholder 2"/>
          <p:cNvSpPr>
            <a:spLocks noGrp="1"/>
          </p:cNvSpPr>
          <p:nvPr>
            <p:ph idx="1"/>
          </p:nvPr>
        </p:nvSpPr>
        <p:spPr/>
        <p:txBody>
          <a:bodyPr/>
          <a:lstStyle/>
          <a:p>
            <a:pPr algn="l"/>
            <a:r>
              <a:rPr lang="en-US" dirty="0">
                <a:solidFill>
                  <a:srgbClr val="1C1E21"/>
                </a:solidFill>
                <a:latin typeface="inherit"/>
              </a:rPr>
              <a:t>Q1)what is his GCS&gt;&gt;&gt;&gt;9 </a:t>
            </a:r>
            <a:br>
              <a:rPr lang="en-US" dirty="0">
                <a:solidFill>
                  <a:srgbClr val="1C1E21"/>
                </a:solidFill>
                <a:latin typeface="Helvetica"/>
              </a:rPr>
            </a:br>
            <a:r>
              <a:rPr lang="en-US" dirty="0">
                <a:solidFill>
                  <a:srgbClr val="1C1E21"/>
                </a:solidFill>
                <a:latin typeface="inherit"/>
              </a:rPr>
              <a:t>Q2)what is the severity&gt;&gt;&gt;&gt;moderate</a:t>
            </a:r>
            <a:br>
              <a:rPr lang="en-US" dirty="0">
                <a:solidFill>
                  <a:srgbClr val="1C1E21"/>
                </a:solidFill>
                <a:latin typeface="Helvetica"/>
              </a:rPr>
            </a:br>
            <a:r>
              <a:rPr lang="en-US" dirty="0">
                <a:solidFill>
                  <a:srgbClr val="1C1E21"/>
                </a:solidFill>
                <a:latin typeface="inherit"/>
              </a:rPr>
              <a:t>Q3)what is the next step to diagnose&gt;&gt;&gt;&gt;Brain CT</a:t>
            </a:r>
            <a:br>
              <a:rPr lang="en-US" dirty="0">
                <a:solidFill>
                  <a:srgbClr val="1C1E21"/>
                </a:solidFill>
                <a:latin typeface="inherit"/>
              </a:rPr>
            </a:br>
            <a:r>
              <a:rPr lang="ar-JO" dirty="0">
                <a:solidFill>
                  <a:srgbClr val="1C1E21"/>
                </a:solidFill>
                <a:latin typeface="inherit"/>
              </a:rPr>
              <a:t>كان في خيار ثاني </a:t>
            </a:r>
            <a:r>
              <a:rPr lang="en-US" dirty="0">
                <a:solidFill>
                  <a:srgbClr val="1C1E21"/>
                </a:solidFill>
                <a:latin typeface="inherit"/>
              </a:rPr>
              <a:t>intubation</a:t>
            </a:r>
            <a:endParaRPr lang="en-US" dirty="0"/>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3408"/>
            <a:ext cx="8229600" cy="1143000"/>
          </a:xfrm>
        </p:spPr>
        <p:txBody>
          <a:bodyPr/>
          <a:lstStyle/>
          <a:p>
            <a:r>
              <a:rPr lang="en-US" dirty="0"/>
              <a:t>Q2</a:t>
            </a:r>
          </a:p>
        </p:txBody>
      </p:sp>
      <p:sp>
        <p:nvSpPr>
          <p:cNvPr id="3" name="Content Placeholder 2"/>
          <p:cNvSpPr>
            <a:spLocks noGrp="1"/>
          </p:cNvSpPr>
          <p:nvPr>
            <p:ph idx="1"/>
          </p:nvPr>
        </p:nvSpPr>
        <p:spPr>
          <a:xfrm>
            <a:off x="611560" y="404664"/>
            <a:ext cx="8229600" cy="5400600"/>
          </a:xfrm>
        </p:spPr>
        <p:txBody>
          <a:bodyPr/>
          <a:lstStyle/>
          <a:p>
            <a:pPr algn="l"/>
            <a:r>
              <a:rPr lang="en-US" dirty="0"/>
              <a:t>what are the findings and diagnosis in picture a and b </a:t>
            </a:r>
            <a:br>
              <a:rPr lang="en-US" dirty="0"/>
            </a:br>
            <a:r>
              <a:rPr lang="en-US" dirty="0"/>
              <a:t>A-</a:t>
            </a:r>
            <a:r>
              <a:rPr lang="en-US" dirty="0" err="1"/>
              <a:t>hyperdense</a:t>
            </a:r>
            <a:r>
              <a:rPr lang="en-US" dirty="0"/>
              <a:t> area in the </a:t>
            </a:r>
            <a:r>
              <a:rPr lang="en-US" dirty="0" err="1"/>
              <a:t>Rt.pariteal</a:t>
            </a:r>
            <a:r>
              <a:rPr lang="en-US" dirty="0"/>
              <a:t> lobe </a:t>
            </a:r>
            <a:br>
              <a:rPr lang="en-US" dirty="0"/>
            </a:br>
            <a:r>
              <a:rPr lang="en-US" dirty="0"/>
              <a:t>B-</a:t>
            </a:r>
            <a:r>
              <a:rPr lang="en-US" dirty="0" err="1"/>
              <a:t>hyperdense</a:t>
            </a:r>
            <a:r>
              <a:rPr lang="en-US" dirty="0"/>
              <a:t> area in the Lt temporal lobe</a:t>
            </a:r>
            <a:br>
              <a:rPr lang="en-US" dirty="0"/>
            </a:br>
            <a:r>
              <a:rPr lang="en-US" dirty="0"/>
              <a:t>Diagnosis&gt;&gt;&gt;&gt;&gt;Acute hemorrhagic contusion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924943"/>
            <a:ext cx="3312368" cy="37599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924943"/>
            <a:ext cx="3446204" cy="4121695"/>
          </a:xfrm>
          <a:prstGeom prst="rect">
            <a:avLst/>
          </a:prstGeom>
        </p:spPr>
      </p:pic>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3408"/>
            <a:ext cx="8229600" cy="1143000"/>
          </a:xfrm>
        </p:spPr>
        <p:txBody>
          <a:bodyPr/>
          <a:lstStyle/>
          <a:p>
            <a:r>
              <a:rPr lang="en-US" dirty="0"/>
              <a:t>Q3</a:t>
            </a:r>
          </a:p>
        </p:txBody>
      </p:sp>
      <p:sp>
        <p:nvSpPr>
          <p:cNvPr id="3" name="Content Placeholder 2"/>
          <p:cNvSpPr>
            <a:spLocks noGrp="1"/>
          </p:cNvSpPr>
          <p:nvPr>
            <p:ph idx="1"/>
          </p:nvPr>
        </p:nvSpPr>
        <p:spPr>
          <a:xfrm>
            <a:off x="611560" y="476672"/>
            <a:ext cx="8229600" cy="5904656"/>
          </a:xfrm>
        </p:spPr>
        <p:txBody>
          <a:bodyPr/>
          <a:lstStyle/>
          <a:p>
            <a:pPr algn="l"/>
            <a:r>
              <a:rPr lang="en-US" dirty="0">
                <a:solidFill>
                  <a:srgbClr val="1C1E21"/>
                </a:solidFill>
                <a:latin typeface="Helvetica"/>
              </a:rPr>
              <a:t>What is the type of the fracture? &gt;&gt;&gt;&gt;depressed </a:t>
            </a:r>
            <a:br>
              <a:rPr lang="en-US" dirty="0"/>
            </a:br>
            <a:r>
              <a:rPr lang="en-US" dirty="0">
                <a:solidFill>
                  <a:srgbClr val="1C1E21"/>
                </a:solidFill>
                <a:latin typeface="Helvetica"/>
              </a:rPr>
              <a:t>Give 2 indication for surgery ?&gt;&gt;&gt;&gt;&gt; leak of </a:t>
            </a:r>
            <a:r>
              <a:rPr lang="en-US" dirty="0" err="1">
                <a:solidFill>
                  <a:srgbClr val="1C1E21"/>
                </a:solidFill>
                <a:latin typeface="Helvetica"/>
              </a:rPr>
              <a:t>csf</a:t>
            </a:r>
            <a:r>
              <a:rPr lang="en-US" dirty="0">
                <a:solidFill>
                  <a:srgbClr val="1C1E21"/>
                </a:solidFill>
                <a:latin typeface="Helvetica"/>
              </a:rPr>
              <a:t> </a:t>
            </a:r>
            <a:br>
              <a:rPr lang="en-US" dirty="0"/>
            </a:br>
            <a:r>
              <a:rPr lang="en-US" dirty="0">
                <a:solidFill>
                  <a:srgbClr val="1C1E21"/>
                </a:solidFill>
                <a:latin typeface="Helvetica"/>
              </a:rPr>
              <a:t>Underlying brain lacerations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441" y="2708920"/>
            <a:ext cx="3962240" cy="3995537"/>
          </a:xfrm>
          <a:prstGeom prst="rect">
            <a:avLst/>
          </a:prstGeom>
        </p:spPr>
      </p:pic>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70604"/>
            <a:ext cx="8229600" cy="5865515"/>
          </a:xfrm>
        </p:spPr>
        <p:txBody>
          <a:bodyPr/>
          <a:lstStyle/>
          <a:p>
            <a:pPr algn="l"/>
            <a:r>
              <a:rPr lang="en-US" dirty="0">
                <a:solidFill>
                  <a:srgbClr val="1C1E21"/>
                </a:solidFill>
                <a:latin typeface="Helvetica"/>
              </a:rPr>
              <a:t>What is the finding&gt;&gt;&gt;&gt;periorbital ecchymosis </a:t>
            </a:r>
            <a:r>
              <a:rPr lang="en-US" dirty="0"/>
              <a:t> </a:t>
            </a:r>
          </a:p>
          <a:p>
            <a:pPr marL="0" indent="0" algn="l">
              <a:buNone/>
            </a:pPr>
            <a:r>
              <a:rPr lang="en-US" dirty="0">
                <a:solidFill>
                  <a:srgbClr val="1C1E21"/>
                </a:solidFill>
                <a:latin typeface="Helvetica"/>
              </a:rPr>
              <a:t>What does it indicates</a:t>
            </a:r>
            <a:br>
              <a:rPr lang="en-US" dirty="0"/>
            </a:br>
            <a:r>
              <a:rPr lang="en-US" dirty="0">
                <a:solidFill>
                  <a:srgbClr val="1C1E21"/>
                </a:solidFill>
                <a:latin typeface="Helvetica"/>
              </a:rPr>
              <a:t>&gt;&gt;basal cell fracture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2797130"/>
            <a:ext cx="5364088" cy="3710161"/>
          </a:xfrm>
          <a:prstGeom prst="rect">
            <a:avLst/>
          </a:prstGeom>
        </p:spPr>
      </p:pic>
      <p:sp>
        <p:nvSpPr>
          <p:cNvPr id="5" name="TextBox 4"/>
          <p:cNvSpPr txBox="1"/>
          <p:nvPr/>
        </p:nvSpPr>
        <p:spPr>
          <a:xfrm>
            <a:off x="3059832" y="188640"/>
            <a:ext cx="2880320" cy="584775"/>
          </a:xfrm>
          <a:prstGeom prst="rect">
            <a:avLst/>
          </a:prstGeom>
          <a:noFill/>
        </p:spPr>
        <p:txBody>
          <a:bodyPr wrap="square" rtlCol="0">
            <a:spAutoFit/>
          </a:bodyPr>
          <a:lstStyle/>
          <a:p>
            <a:pPr algn="ctr"/>
            <a:r>
              <a:rPr lang="en-US" sz="3200" b="1" dirty="0"/>
              <a:t>Q4</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04664"/>
            <a:ext cx="8229600" cy="5904656"/>
          </a:xfrm>
        </p:spPr>
        <p:txBody>
          <a:bodyPr/>
          <a:lstStyle/>
          <a:p>
            <a:pPr algn="l"/>
            <a:r>
              <a:rPr lang="en-US" dirty="0">
                <a:solidFill>
                  <a:srgbClr val="1C1E21"/>
                </a:solidFill>
                <a:latin typeface="Helvetica"/>
              </a:rPr>
              <a:t>What is the type of hydrocephalus ?&gt;&gt;&gt;&gt;&gt;communicating (non-obstructive)</a:t>
            </a:r>
          </a:p>
          <a:p>
            <a:pPr marL="0" indent="0" algn="l">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453761"/>
            <a:ext cx="4392488" cy="5402762"/>
          </a:xfrm>
          <a:prstGeom prst="rect">
            <a:avLst/>
          </a:prstGeom>
        </p:spPr>
      </p:pic>
      <p:sp>
        <p:nvSpPr>
          <p:cNvPr id="5" name="TextBox 4"/>
          <p:cNvSpPr txBox="1"/>
          <p:nvPr/>
        </p:nvSpPr>
        <p:spPr>
          <a:xfrm>
            <a:off x="3539910" y="-103748"/>
            <a:ext cx="2376264" cy="584775"/>
          </a:xfrm>
          <a:prstGeom prst="rect">
            <a:avLst/>
          </a:prstGeom>
          <a:noFill/>
        </p:spPr>
        <p:txBody>
          <a:bodyPr wrap="square" rtlCol="0">
            <a:spAutoFit/>
          </a:bodyPr>
          <a:lstStyle/>
          <a:p>
            <a:pPr algn="ctr"/>
            <a:r>
              <a:rPr lang="en-US" sz="3200" dirty="0"/>
              <a:t>Q5</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92696"/>
            <a:ext cx="5742654" cy="5904656"/>
          </a:xfrm>
        </p:spPr>
        <p:txBody>
          <a:bodyPr/>
          <a:lstStyle/>
          <a:p>
            <a:pPr algn="l"/>
            <a:r>
              <a:rPr lang="en-US" dirty="0">
                <a:solidFill>
                  <a:srgbClr val="1C1E21"/>
                </a:solidFill>
                <a:latin typeface="inherit"/>
              </a:rPr>
              <a:t>A female </a:t>
            </a:r>
            <a:r>
              <a:rPr lang="en-US" dirty="0" err="1">
                <a:solidFill>
                  <a:srgbClr val="1C1E21"/>
                </a:solidFill>
                <a:latin typeface="inherit"/>
              </a:rPr>
              <a:t>pt</a:t>
            </a:r>
            <a:r>
              <a:rPr lang="en-US" dirty="0">
                <a:solidFill>
                  <a:srgbClr val="1C1E21"/>
                </a:solidFill>
                <a:latin typeface="inherit"/>
              </a:rPr>
              <a:t> complaining of neck pain radiating to left arm and </a:t>
            </a:r>
            <a:r>
              <a:rPr lang="en-US" dirty="0" err="1">
                <a:solidFill>
                  <a:srgbClr val="1C1E21"/>
                </a:solidFill>
                <a:latin typeface="inherit"/>
              </a:rPr>
              <a:t>forearm,middle</a:t>
            </a:r>
            <a:r>
              <a:rPr lang="en-US" dirty="0">
                <a:solidFill>
                  <a:srgbClr val="1C1E21"/>
                </a:solidFill>
                <a:latin typeface="inherit"/>
              </a:rPr>
              <a:t> and index finger. </a:t>
            </a:r>
            <a:br>
              <a:rPr lang="en-US" dirty="0">
                <a:solidFill>
                  <a:srgbClr val="1C1E21"/>
                </a:solidFill>
                <a:latin typeface="Helvetica"/>
              </a:rPr>
            </a:br>
            <a:r>
              <a:rPr lang="en-US" dirty="0">
                <a:solidFill>
                  <a:srgbClr val="1C1E21"/>
                </a:solidFill>
                <a:latin typeface="inherit"/>
              </a:rPr>
              <a:t>The pain associated with numbness and </a:t>
            </a:r>
            <a:r>
              <a:rPr lang="en-US" dirty="0" err="1">
                <a:solidFill>
                  <a:srgbClr val="1C1E21"/>
                </a:solidFill>
                <a:latin typeface="inherit"/>
              </a:rPr>
              <a:t>parasthesia</a:t>
            </a:r>
            <a:r>
              <a:rPr lang="en-US" dirty="0">
                <a:solidFill>
                  <a:srgbClr val="1C1E21"/>
                </a:solidFill>
                <a:latin typeface="inherit"/>
              </a:rPr>
              <a:t>. </a:t>
            </a:r>
            <a:br>
              <a:rPr lang="en-US" dirty="0">
                <a:solidFill>
                  <a:srgbClr val="1C1E21"/>
                </a:solidFill>
                <a:latin typeface="Helvetica"/>
              </a:rPr>
            </a:br>
            <a:r>
              <a:rPr lang="en-US" dirty="0">
                <a:solidFill>
                  <a:srgbClr val="1C1E21"/>
                </a:solidFill>
                <a:latin typeface="inherit"/>
              </a:rPr>
              <a:t>Sensory examination normal </a:t>
            </a:r>
            <a:br>
              <a:rPr lang="en-US" dirty="0">
                <a:solidFill>
                  <a:srgbClr val="1C1E21"/>
                </a:solidFill>
                <a:latin typeface="inherit"/>
              </a:rPr>
            </a:br>
            <a:r>
              <a:rPr lang="en-US" dirty="0">
                <a:solidFill>
                  <a:srgbClr val="1C1E21"/>
                </a:solidFill>
                <a:latin typeface="inherit"/>
              </a:rPr>
              <a:t>Motor examination is normal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764704"/>
            <a:ext cx="3368124" cy="5943749"/>
          </a:xfrm>
          <a:prstGeom prst="rect">
            <a:avLst/>
          </a:prstGeom>
        </p:spPr>
      </p:pic>
      <p:sp>
        <p:nvSpPr>
          <p:cNvPr id="5" name="TextBox 4"/>
          <p:cNvSpPr txBox="1"/>
          <p:nvPr/>
        </p:nvSpPr>
        <p:spPr>
          <a:xfrm>
            <a:off x="3491880" y="-4737"/>
            <a:ext cx="1584176" cy="769441"/>
          </a:xfrm>
          <a:prstGeom prst="rect">
            <a:avLst/>
          </a:prstGeom>
          <a:noFill/>
        </p:spPr>
        <p:txBody>
          <a:bodyPr wrap="square" rtlCol="0">
            <a:spAutoFit/>
          </a:bodyPr>
          <a:lstStyle/>
          <a:p>
            <a:pPr algn="ctr"/>
            <a:r>
              <a:rPr lang="en-US" sz="4400" dirty="0"/>
              <a:t>Q6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Q6 CONT…</a:t>
            </a:r>
          </a:p>
        </p:txBody>
      </p:sp>
      <p:sp>
        <p:nvSpPr>
          <p:cNvPr id="3" name="Content Placeholder 2"/>
          <p:cNvSpPr>
            <a:spLocks noGrp="1"/>
          </p:cNvSpPr>
          <p:nvPr>
            <p:ph idx="1"/>
          </p:nvPr>
        </p:nvSpPr>
        <p:spPr/>
        <p:txBody>
          <a:bodyPr/>
          <a:lstStyle/>
          <a:p>
            <a:pPr marL="0" indent="0" algn="l">
              <a:buNone/>
            </a:pPr>
            <a:r>
              <a:rPr lang="en-US" dirty="0">
                <a:solidFill>
                  <a:srgbClr val="1C1E21"/>
                </a:solidFill>
                <a:latin typeface="inherit"/>
              </a:rPr>
              <a:t>Q1)what is the dermatomal distribution of pain? &gt;&gt;&gt;&gt;&gt;&gt;C7</a:t>
            </a:r>
            <a:br>
              <a:rPr lang="en-US" dirty="0">
                <a:solidFill>
                  <a:srgbClr val="1C1E21"/>
                </a:solidFill>
                <a:latin typeface="Helvetica"/>
              </a:rPr>
            </a:br>
            <a:r>
              <a:rPr lang="en-US" dirty="0">
                <a:solidFill>
                  <a:srgbClr val="1C1E21"/>
                </a:solidFill>
                <a:latin typeface="inherit"/>
              </a:rPr>
              <a:t>Q2)what is the level, site and diagnosis of the lesion? </a:t>
            </a:r>
            <a:br>
              <a:rPr lang="en-US" dirty="0">
                <a:solidFill>
                  <a:srgbClr val="1C1E21"/>
                </a:solidFill>
                <a:latin typeface="Helvetica"/>
              </a:rPr>
            </a:br>
            <a:r>
              <a:rPr lang="en-US" dirty="0">
                <a:solidFill>
                  <a:srgbClr val="1C1E21"/>
                </a:solidFill>
                <a:latin typeface="inherit"/>
              </a:rPr>
              <a:t>&gt;&gt;&gt;&gt;&gt;c6-c7-left-disc herniation.</a:t>
            </a:r>
            <a:br>
              <a:rPr lang="en-US" dirty="0">
                <a:solidFill>
                  <a:srgbClr val="1C1E21"/>
                </a:solidFill>
                <a:latin typeface="inherit"/>
              </a:rPr>
            </a:br>
            <a:r>
              <a:rPr lang="en-US" dirty="0">
                <a:solidFill>
                  <a:srgbClr val="1C1E21"/>
                </a:solidFill>
                <a:latin typeface="inherit"/>
              </a:rPr>
              <a:t>The pain is due to&gt;&gt;&gt;&gt;&gt;&gt;&gt;Radiculopathy </a:t>
            </a:r>
            <a:br>
              <a:rPr lang="en-US" dirty="0">
                <a:solidFill>
                  <a:srgbClr val="1C1E21"/>
                </a:solidFill>
                <a:latin typeface="inherit"/>
              </a:rPr>
            </a:br>
            <a:r>
              <a:rPr lang="ar-JO" dirty="0">
                <a:solidFill>
                  <a:srgbClr val="1C1E21"/>
                </a:solidFill>
                <a:latin typeface="inherit"/>
              </a:rPr>
              <a:t>كان في خيار ثاني </a:t>
            </a:r>
            <a:r>
              <a:rPr lang="en-US" dirty="0">
                <a:solidFill>
                  <a:srgbClr val="1C1E21"/>
                </a:solidFill>
                <a:latin typeface="inherit"/>
              </a:rPr>
              <a:t>myelopathy</a:t>
            </a:r>
          </a:p>
          <a:p>
            <a:pPr marL="0" indent="0" algn="l">
              <a:buNone/>
            </a:pPr>
            <a:r>
              <a:rPr lang="ar-JO" dirty="0">
                <a:solidFill>
                  <a:srgbClr val="1C1E21"/>
                </a:solidFill>
                <a:latin typeface="inherit"/>
              </a:rPr>
              <a:t>***اهم اشي تعدوا ال </a:t>
            </a:r>
            <a:r>
              <a:rPr lang="en-US" dirty="0">
                <a:solidFill>
                  <a:srgbClr val="1C1E21"/>
                </a:solidFill>
                <a:latin typeface="inherit"/>
              </a:rPr>
              <a:t>vertebrae</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4FC8BD1-E7BE-672A-3EC1-A7C761496303}"/>
              </a:ext>
            </a:extLst>
          </p:cNvPr>
          <p:cNvPicPr>
            <a:picLocks noGrp="1" noChangeAspect="1"/>
          </p:cNvPicPr>
          <p:nvPr>
            <p:ph idx="1"/>
          </p:nvPr>
        </p:nvPicPr>
        <p:blipFill>
          <a:blip r:embed="rId2"/>
          <a:stretch>
            <a:fillRect/>
          </a:stretch>
        </p:blipFill>
        <p:spPr>
          <a:xfrm>
            <a:off x="4793069" y="1158949"/>
            <a:ext cx="4216127" cy="3263504"/>
          </a:xfrm>
        </p:spPr>
      </p:pic>
      <p:sp>
        <p:nvSpPr>
          <p:cNvPr id="5" name="TextBox 4">
            <a:extLst>
              <a:ext uri="{FF2B5EF4-FFF2-40B4-BE49-F238E27FC236}">
                <a16:creationId xmlns:a16="http://schemas.microsoft.com/office/drawing/2014/main" id="{BDD0A44A-4F69-0CE8-726E-FE3868032D82}"/>
              </a:ext>
            </a:extLst>
          </p:cNvPr>
          <p:cNvSpPr txBox="1"/>
          <p:nvPr/>
        </p:nvSpPr>
        <p:spPr>
          <a:xfrm>
            <a:off x="90920" y="1246909"/>
            <a:ext cx="4507057" cy="417806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cs typeface="Calibri"/>
              </a:rPr>
              <a:t>What is the diagnosis</a:t>
            </a:r>
          </a:p>
          <a:p>
            <a:r>
              <a:rPr lang="en-US" sz="2400" dirty="0">
                <a:solidFill>
                  <a:srgbClr val="FF0000"/>
                </a:solidFill>
                <a:cs typeface="Calibri"/>
              </a:rPr>
              <a:t>Chronic subdural hemorrhage</a:t>
            </a:r>
          </a:p>
          <a:p>
            <a:endParaRPr lang="en-US" sz="2400" dirty="0">
              <a:cs typeface="Calibri"/>
            </a:endParaRPr>
          </a:p>
          <a:p>
            <a:r>
              <a:rPr lang="en-US" sz="2400" dirty="0">
                <a:cs typeface="Calibri"/>
              </a:rPr>
              <a:t>Where is it located </a:t>
            </a:r>
          </a:p>
          <a:p>
            <a:endParaRPr lang="en-US" sz="2400" dirty="0">
              <a:cs typeface="Calibri"/>
            </a:endParaRPr>
          </a:p>
          <a:p>
            <a:r>
              <a:rPr lang="en-US" sz="2400" dirty="0">
                <a:solidFill>
                  <a:srgbClr val="FF0000"/>
                </a:solidFill>
                <a:cs typeface="Calibri"/>
              </a:rPr>
              <a:t>Left side (he asked specifically for left or right)</a:t>
            </a:r>
          </a:p>
          <a:p>
            <a:endParaRPr lang="en-US" sz="2400" dirty="0">
              <a:cs typeface="Calibri"/>
            </a:endParaRPr>
          </a:p>
          <a:p>
            <a:r>
              <a:rPr lang="en-US" sz="2400" dirty="0">
                <a:cs typeface="Calibri"/>
              </a:rPr>
              <a:t>What is the treatment </a:t>
            </a:r>
          </a:p>
          <a:p>
            <a:r>
              <a:rPr lang="en-US" sz="2400" dirty="0">
                <a:solidFill>
                  <a:srgbClr val="FF0000"/>
                </a:solidFill>
                <a:cs typeface="Calibri"/>
              </a:rPr>
              <a:t>Craniotomy, burr holes</a:t>
            </a:r>
          </a:p>
          <a:p>
            <a:endParaRPr lang="en-US" sz="1350" dirty="0">
              <a:cs typeface="Calibri"/>
            </a:endParaRPr>
          </a:p>
          <a:p>
            <a:endParaRPr lang="en-US" sz="1350" dirty="0">
              <a:cs typeface="Calibri"/>
            </a:endParaRPr>
          </a:p>
        </p:txBody>
      </p:sp>
    </p:spTree>
    <p:extLst>
      <p:ext uri="{BB962C8B-B14F-4D97-AF65-F5344CB8AC3E}">
        <p14:creationId xmlns:p14="http://schemas.microsoft.com/office/powerpoint/2010/main" val="3092413684"/>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15416"/>
            <a:ext cx="8229600" cy="1143000"/>
          </a:xfrm>
        </p:spPr>
        <p:txBody>
          <a:bodyPr/>
          <a:lstStyle/>
          <a:p>
            <a:r>
              <a:rPr lang="en-US" dirty="0"/>
              <a:t>Q7</a:t>
            </a:r>
          </a:p>
        </p:txBody>
      </p:sp>
      <p:sp>
        <p:nvSpPr>
          <p:cNvPr id="3" name="Content Placeholder 2"/>
          <p:cNvSpPr>
            <a:spLocks noGrp="1"/>
          </p:cNvSpPr>
          <p:nvPr>
            <p:ph idx="1"/>
          </p:nvPr>
        </p:nvSpPr>
        <p:spPr>
          <a:xfrm>
            <a:off x="107504" y="476672"/>
            <a:ext cx="8229600" cy="4525963"/>
          </a:xfrm>
        </p:spPr>
        <p:txBody>
          <a:bodyPr/>
          <a:lstStyle/>
          <a:p>
            <a:pPr marL="0" indent="0" algn="l">
              <a:buNone/>
            </a:pPr>
            <a:r>
              <a:rPr lang="en-US" dirty="0">
                <a:solidFill>
                  <a:srgbClr val="1C1E21"/>
                </a:solidFill>
                <a:latin typeface="Helvetica"/>
              </a:rPr>
              <a:t>Type and the description of the wave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1052737"/>
            <a:ext cx="4724833" cy="35283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3068960"/>
            <a:ext cx="5592854" cy="3789040"/>
          </a:xfrm>
          <a:prstGeom prst="rect">
            <a:avLst/>
          </a:prstGeom>
        </p:spPr>
      </p:pic>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15416"/>
            <a:ext cx="8229600" cy="1143000"/>
          </a:xfrm>
        </p:spPr>
        <p:txBody>
          <a:bodyPr/>
          <a:lstStyle/>
          <a:p>
            <a:r>
              <a:rPr lang="en-US" dirty="0"/>
              <a:t>Q8</a:t>
            </a:r>
          </a:p>
        </p:txBody>
      </p:sp>
      <p:sp>
        <p:nvSpPr>
          <p:cNvPr id="3" name="Content Placeholder 2"/>
          <p:cNvSpPr>
            <a:spLocks noGrp="1"/>
          </p:cNvSpPr>
          <p:nvPr>
            <p:ph idx="1"/>
          </p:nvPr>
        </p:nvSpPr>
        <p:spPr>
          <a:xfrm>
            <a:off x="395536" y="836712"/>
            <a:ext cx="8229600" cy="4525963"/>
          </a:xfrm>
        </p:spPr>
        <p:txBody>
          <a:bodyPr/>
          <a:lstStyle/>
          <a:p>
            <a:pPr marL="0" indent="0" algn="ctr">
              <a:buNone/>
            </a:pPr>
            <a:r>
              <a:rPr lang="en-US" dirty="0">
                <a:solidFill>
                  <a:srgbClr val="1C1E21"/>
                </a:solidFill>
                <a:latin typeface="Helvetica"/>
              </a:rPr>
              <a:t> </a:t>
            </a:r>
            <a:r>
              <a:rPr lang="en-US" dirty="0">
                <a:solidFill>
                  <a:srgbClr val="1C1E21"/>
                </a:solidFill>
                <a:latin typeface="inherit"/>
              </a:rPr>
              <a:t>Name this abnormality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824"/>
            <a:ext cx="9144000" cy="4343400"/>
          </a:xfrm>
          <a:prstGeom prst="rect">
            <a:avLst/>
          </a:prstGeom>
        </p:spPr>
      </p:pic>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3408"/>
            <a:ext cx="8229600" cy="1143000"/>
          </a:xfrm>
        </p:spPr>
        <p:txBody>
          <a:bodyPr/>
          <a:lstStyle/>
          <a:p>
            <a:r>
              <a:rPr lang="en-US" dirty="0"/>
              <a:t>Q9</a:t>
            </a:r>
          </a:p>
        </p:txBody>
      </p:sp>
      <p:sp>
        <p:nvSpPr>
          <p:cNvPr id="3" name="Content Placeholder 2"/>
          <p:cNvSpPr>
            <a:spLocks noGrp="1"/>
          </p:cNvSpPr>
          <p:nvPr>
            <p:ph idx="1"/>
          </p:nvPr>
        </p:nvSpPr>
        <p:spPr>
          <a:xfrm>
            <a:off x="395536" y="692696"/>
            <a:ext cx="8229600" cy="4525963"/>
          </a:xfrm>
        </p:spPr>
        <p:txBody>
          <a:bodyPr/>
          <a:lstStyle/>
          <a:p>
            <a:pPr marL="0" indent="0" algn="l">
              <a:buNone/>
            </a:pPr>
            <a:r>
              <a:rPr lang="en-US" dirty="0">
                <a:solidFill>
                  <a:srgbClr val="1C1E21"/>
                </a:solidFill>
                <a:latin typeface="Helvetica"/>
              </a:rPr>
              <a:t> </a:t>
            </a:r>
            <a:r>
              <a:rPr lang="en-US" dirty="0">
                <a:solidFill>
                  <a:srgbClr val="1C1E21"/>
                </a:solidFill>
                <a:latin typeface="inherit"/>
              </a:rPr>
              <a:t>A female </a:t>
            </a:r>
            <a:r>
              <a:rPr lang="en-US" dirty="0" err="1">
                <a:solidFill>
                  <a:srgbClr val="1C1E21"/>
                </a:solidFill>
                <a:latin typeface="inherit"/>
              </a:rPr>
              <a:t>pt</a:t>
            </a:r>
            <a:r>
              <a:rPr lang="en-US" dirty="0">
                <a:solidFill>
                  <a:srgbClr val="1C1E21"/>
                </a:solidFill>
                <a:latin typeface="inherit"/>
              </a:rPr>
              <a:t> presents with sudden onset of severe </a:t>
            </a:r>
            <a:r>
              <a:rPr lang="en-US" dirty="0" err="1">
                <a:solidFill>
                  <a:srgbClr val="1C1E21"/>
                </a:solidFill>
                <a:latin typeface="inherit"/>
              </a:rPr>
              <a:t>headache,vomiting</a:t>
            </a:r>
            <a:r>
              <a:rPr lang="en-US" dirty="0">
                <a:solidFill>
                  <a:srgbClr val="1C1E21"/>
                </a:solidFill>
                <a:latin typeface="inherit"/>
              </a:rPr>
              <a:t>, photophobia </a:t>
            </a:r>
            <a:br>
              <a:rPr lang="en-US" dirty="0">
                <a:solidFill>
                  <a:srgbClr val="1C1E21"/>
                </a:solidFill>
                <a:latin typeface="inherit"/>
              </a:rPr>
            </a:br>
            <a:r>
              <a:rPr lang="en-US" dirty="0">
                <a:solidFill>
                  <a:srgbClr val="1C1E21"/>
                </a:solidFill>
                <a:latin typeface="inherit"/>
              </a:rPr>
              <a:t>There is no previous </a:t>
            </a:r>
            <a:r>
              <a:rPr lang="en-US" dirty="0" err="1">
                <a:solidFill>
                  <a:srgbClr val="1C1E21"/>
                </a:solidFill>
                <a:latin typeface="inherit"/>
              </a:rPr>
              <a:t>hx</a:t>
            </a:r>
            <a:r>
              <a:rPr lang="en-US" dirty="0">
                <a:solidFill>
                  <a:srgbClr val="1C1E21"/>
                </a:solidFill>
                <a:latin typeface="inherit"/>
              </a:rPr>
              <a:t> of trauma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2194576"/>
            <a:ext cx="4080495" cy="4663423"/>
          </a:xfrm>
          <a:prstGeom prst="rect">
            <a:avLst/>
          </a:prstGeom>
        </p:spPr>
      </p:pic>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3408"/>
            <a:ext cx="8229600" cy="1143000"/>
          </a:xfrm>
        </p:spPr>
        <p:txBody>
          <a:bodyPr/>
          <a:lstStyle/>
          <a:p>
            <a:r>
              <a:rPr lang="en-US" dirty="0"/>
              <a:t>Q9 CONT…</a:t>
            </a:r>
          </a:p>
        </p:txBody>
      </p:sp>
      <p:sp>
        <p:nvSpPr>
          <p:cNvPr id="3" name="Content Placeholder 2"/>
          <p:cNvSpPr>
            <a:spLocks noGrp="1"/>
          </p:cNvSpPr>
          <p:nvPr>
            <p:ph idx="1"/>
          </p:nvPr>
        </p:nvSpPr>
        <p:spPr>
          <a:xfrm>
            <a:off x="107504" y="764704"/>
            <a:ext cx="8229600" cy="4525963"/>
          </a:xfrm>
        </p:spPr>
        <p:txBody>
          <a:bodyPr>
            <a:normAutofit lnSpcReduction="10000"/>
          </a:bodyPr>
          <a:lstStyle/>
          <a:p>
            <a:pPr marL="0" indent="0" algn="l">
              <a:buNone/>
            </a:pPr>
            <a:r>
              <a:rPr lang="en-US" dirty="0">
                <a:solidFill>
                  <a:srgbClr val="1C1E21"/>
                </a:solidFill>
                <a:latin typeface="inherit"/>
              </a:rPr>
              <a:t>What is the diagnosis? &gt;&gt;&gt;&gt; Acute subarachnoid hemorrhage </a:t>
            </a:r>
            <a:r>
              <a:rPr lang="ar-JO" dirty="0">
                <a:solidFill>
                  <a:srgbClr val="1C1E21"/>
                </a:solidFill>
                <a:latin typeface="inherit"/>
              </a:rPr>
              <a:t>و ركزوا على </a:t>
            </a:r>
            <a:r>
              <a:rPr lang="en-US" dirty="0">
                <a:solidFill>
                  <a:srgbClr val="1C1E21"/>
                </a:solidFill>
                <a:latin typeface="inherit"/>
              </a:rPr>
              <a:t>acute </a:t>
            </a:r>
            <a:br>
              <a:rPr lang="en-US" dirty="0">
                <a:solidFill>
                  <a:srgbClr val="1C1E21"/>
                </a:solidFill>
                <a:latin typeface="Helvetica"/>
              </a:rPr>
            </a:br>
            <a:r>
              <a:rPr lang="en-US" dirty="0">
                <a:solidFill>
                  <a:srgbClr val="1C1E21"/>
                </a:solidFill>
                <a:latin typeface="inherit"/>
              </a:rPr>
              <a:t>If the CT scan was negative, what is the next step to confirm the diagnosis?&gt;&gt;&gt;&gt;&gt; Lumbar puncture</a:t>
            </a:r>
            <a:br>
              <a:rPr lang="en-US" dirty="0">
                <a:solidFill>
                  <a:srgbClr val="1C1E21"/>
                </a:solidFill>
                <a:latin typeface="Helvetica"/>
              </a:rPr>
            </a:br>
            <a:r>
              <a:rPr lang="en-US" dirty="0">
                <a:solidFill>
                  <a:srgbClr val="1C1E21"/>
                </a:solidFill>
                <a:latin typeface="inherit"/>
              </a:rPr>
              <a:t>What is the gold standard test used to diagnose of the cause &gt;&gt;&gt;&gt;&gt;&gt;Digital subtraction angiogram</a:t>
            </a:r>
            <a:br>
              <a:rPr lang="en-US" dirty="0">
                <a:solidFill>
                  <a:srgbClr val="1C1E21"/>
                </a:solidFill>
                <a:latin typeface="inherit"/>
              </a:rPr>
            </a:br>
            <a:r>
              <a:rPr lang="en-US" dirty="0">
                <a:solidFill>
                  <a:srgbClr val="1C1E21"/>
                </a:solidFill>
                <a:latin typeface="inherit"/>
              </a:rPr>
              <a:t>Give two severity scale used ?&gt;&gt;&gt;&gt;Hunt and His </a:t>
            </a:r>
            <a:br>
              <a:rPr lang="en-US" dirty="0">
                <a:solidFill>
                  <a:srgbClr val="1C1E21"/>
                </a:solidFill>
                <a:latin typeface="inherit"/>
              </a:rPr>
            </a:br>
            <a:r>
              <a:rPr lang="en-US" dirty="0">
                <a:solidFill>
                  <a:srgbClr val="1C1E21"/>
                </a:solidFill>
                <a:latin typeface="inherit"/>
              </a:rPr>
              <a:t>Fisher scale</a:t>
            </a:r>
            <a:endParaRPr lang="en-US" dirty="0"/>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1369042"/>
            <a:ext cx="7886700" cy="4120931"/>
          </a:xfrm>
        </p:spPr>
        <p:txBody>
          <a:bodyPr>
            <a:normAutofit fontScale="92500" lnSpcReduction="10000"/>
          </a:bodyPr>
          <a:lstStyle/>
          <a:p>
            <a:pPr marL="0" indent="0" algn="ctr">
              <a:buNone/>
            </a:pPr>
            <a:r>
              <a:rPr lang="en-US" sz="6000" dirty="0" err="1"/>
              <a:t>Neurosurery</a:t>
            </a:r>
            <a:r>
              <a:rPr lang="en-US" sz="6000" dirty="0"/>
              <a:t> Exam</a:t>
            </a:r>
            <a:br>
              <a:rPr lang="en-US" sz="6000" dirty="0"/>
            </a:br>
            <a:endParaRPr lang="en-US" sz="3600" dirty="0"/>
          </a:p>
          <a:p>
            <a:pPr marL="0" indent="0" algn="ctr">
              <a:buNone/>
            </a:pPr>
            <a:r>
              <a:rPr lang="en-US" sz="3600" dirty="0"/>
              <a:t>Date : 7/3/2019</a:t>
            </a:r>
          </a:p>
          <a:p>
            <a:pPr marL="0" indent="0" algn="ctr">
              <a:buNone/>
            </a:pPr>
            <a:endParaRPr lang="en-US" sz="1200" dirty="0"/>
          </a:p>
          <a:p>
            <a:pPr marL="0" indent="0" algn="ctr">
              <a:buNone/>
            </a:pPr>
            <a:r>
              <a:rPr lang="en-US" sz="3600" dirty="0"/>
              <a:t>Done By :</a:t>
            </a:r>
            <a:br>
              <a:rPr lang="en-US" sz="3600" dirty="0"/>
            </a:br>
            <a:r>
              <a:rPr lang="en-US" sz="3600" dirty="0"/>
              <a:t> </a:t>
            </a:r>
            <a:br>
              <a:rPr lang="en-US" sz="3600" dirty="0"/>
            </a:br>
            <a:r>
              <a:rPr lang="en-US" sz="3600" dirty="0" err="1"/>
              <a:t>Ethar</a:t>
            </a:r>
            <a:r>
              <a:rPr lang="en-US" sz="3600" dirty="0"/>
              <a:t> Al-</a:t>
            </a:r>
            <a:r>
              <a:rPr lang="en-US" sz="3600" dirty="0" err="1"/>
              <a:t>maani</a:t>
            </a:r>
            <a:br>
              <a:rPr lang="en-US" sz="3600" dirty="0"/>
            </a:br>
            <a:r>
              <a:rPr lang="en-US" sz="3600" dirty="0" err="1"/>
              <a:t>Tareq</a:t>
            </a:r>
            <a:r>
              <a:rPr lang="en-US" sz="3600" dirty="0"/>
              <a:t> Abu-</a:t>
            </a:r>
            <a:r>
              <a:rPr lang="en-US" sz="3600" dirty="0" err="1"/>
              <a:t>Lebdeh</a:t>
            </a:r>
            <a:endParaRPr lang="ar-JO" sz="3600" dirty="0"/>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41718" y="1939075"/>
            <a:ext cx="7886700" cy="3043211"/>
          </a:xfrm>
        </p:spPr>
        <p:txBody>
          <a:bodyPr>
            <a:normAutofit fontScale="85000" lnSpcReduction="20000"/>
          </a:bodyPr>
          <a:lstStyle/>
          <a:p>
            <a:pPr algn="l" rtl="0"/>
            <a:r>
              <a:rPr lang="en-US" dirty="0"/>
              <a:t>Q1: Patient open his eyes to painful stimulus, produce words, moves to localized pain.</a:t>
            </a:r>
          </a:p>
          <a:p>
            <a:pPr algn="l" rtl="0"/>
            <a:r>
              <a:rPr lang="en-US" dirty="0">
                <a:solidFill>
                  <a:srgbClr val="FF0000"/>
                </a:solidFill>
              </a:rPr>
              <a:t>A. GCS? </a:t>
            </a:r>
            <a:br>
              <a:rPr lang="en-US" dirty="0">
                <a:solidFill>
                  <a:srgbClr val="FF0000"/>
                </a:solidFill>
              </a:rPr>
            </a:br>
            <a:r>
              <a:rPr lang="en-US" dirty="0"/>
              <a:t>2+3+5=10.</a:t>
            </a:r>
          </a:p>
          <a:p>
            <a:pPr algn="l" rtl="0"/>
            <a:r>
              <a:rPr lang="en-US" dirty="0">
                <a:solidFill>
                  <a:srgbClr val="FF0000"/>
                </a:solidFill>
              </a:rPr>
              <a:t>B. Classification? </a:t>
            </a:r>
            <a:br>
              <a:rPr lang="en-US" dirty="0">
                <a:solidFill>
                  <a:srgbClr val="FF0000"/>
                </a:solidFill>
              </a:rPr>
            </a:br>
            <a:r>
              <a:rPr lang="en-US" dirty="0"/>
              <a:t>Moderate.</a:t>
            </a:r>
          </a:p>
          <a:p>
            <a:pPr algn="l" rtl="0"/>
            <a:r>
              <a:rPr lang="en-US" dirty="0">
                <a:solidFill>
                  <a:srgbClr val="FF0000"/>
                </a:solidFill>
              </a:rPr>
              <a:t>C. Management?  </a:t>
            </a:r>
            <a:br>
              <a:rPr lang="en-US" dirty="0">
                <a:solidFill>
                  <a:srgbClr val="FF0000"/>
                </a:solidFill>
              </a:rPr>
            </a:br>
            <a:r>
              <a:rPr lang="en-US" dirty="0"/>
              <a:t>Urgent CT ( intubation or CT).</a:t>
            </a:r>
          </a:p>
          <a:p>
            <a:pPr algn="l" rtl="0"/>
            <a:endParaRPr lang="ar-JO" dirty="0"/>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1424" y="857250"/>
            <a:ext cx="5375040" cy="5143500"/>
          </a:xfrm>
          <a:prstGeom prst="rect">
            <a:avLst/>
          </a:prstGeom>
        </p:spPr>
      </p:pic>
      <p:sp>
        <p:nvSpPr>
          <p:cNvPr id="3" name="TextBox 2"/>
          <p:cNvSpPr txBox="1"/>
          <p:nvPr/>
        </p:nvSpPr>
        <p:spPr>
          <a:xfrm>
            <a:off x="453980" y="2344761"/>
            <a:ext cx="2984679" cy="2354491"/>
          </a:xfrm>
          <a:prstGeom prst="rect">
            <a:avLst/>
          </a:prstGeom>
          <a:noFill/>
        </p:spPr>
        <p:txBody>
          <a:bodyPr wrap="square" rtlCol="1">
            <a:spAutoFit/>
          </a:bodyPr>
          <a:lstStyle/>
          <a:p>
            <a:pPr algn="l" rtl="0"/>
            <a:r>
              <a:rPr lang="en-US" sz="2100" dirty="0"/>
              <a:t>14-15&gt;&gt; mild</a:t>
            </a:r>
          </a:p>
          <a:p>
            <a:pPr algn="l" rtl="0"/>
            <a:r>
              <a:rPr lang="en-US" sz="2100" dirty="0"/>
              <a:t>9-13&gt;&gt; moderate</a:t>
            </a:r>
          </a:p>
          <a:p>
            <a:pPr algn="l" rtl="0"/>
            <a:r>
              <a:rPr lang="en-US" sz="2100" dirty="0"/>
              <a:t>3-8&gt;&gt; severe</a:t>
            </a:r>
            <a:br>
              <a:rPr lang="en-US" sz="2100" dirty="0"/>
            </a:br>
            <a:endParaRPr lang="en-US" sz="2100" dirty="0"/>
          </a:p>
          <a:p>
            <a:pPr algn="l" rtl="0"/>
            <a:r>
              <a:rPr lang="en-US" sz="2100" dirty="0">
                <a:solidFill>
                  <a:srgbClr val="FF0000"/>
                </a:solidFill>
              </a:rPr>
              <a:t>**in severe cases we should intubate the patient</a:t>
            </a:r>
            <a:endParaRPr lang="ar-JO" sz="2100" dirty="0">
              <a:solidFill>
                <a:srgbClr val="FF0000"/>
              </a:solidFill>
            </a:endParaRP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21628" y="1336719"/>
            <a:ext cx="3267410" cy="4073371"/>
          </a:xfrm>
        </p:spPr>
      </p:pic>
      <p:sp>
        <p:nvSpPr>
          <p:cNvPr id="6" name="TextBox 5"/>
          <p:cNvSpPr txBox="1"/>
          <p:nvPr/>
        </p:nvSpPr>
        <p:spPr>
          <a:xfrm>
            <a:off x="685798" y="1336720"/>
            <a:ext cx="4530146" cy="4401205"/>
          </a:xfrm>
          <a:prstGeom prst="rect">
            <a:avLst/>
          </a:prstGeom>
          <a:noFill/>
        </p:spPr>
        <p:txBody>
          <a:bodyPr wrap="square" rtlCol="1">
            <a:spAutoFit/>
          </a:bodyPr>
          <a:lstStyle/>
          <a:p>
            <a:pPr marL="386080" indent="-386080" algn="l" rtl="0">
              <a:buAutoNum type="alphaUcPeriod"/>
            </a:pPr>
            <a:r>
              <a:rPr lang="en-US" sz="2100" dirty="0">
                <a:solidFill>
                  <a:srgbClr val="FF0000"/>
                </a:solidFill>
              </a:rPr>
              <a:t>Diagnosis?</a:t>
            </a:r>
            <a:br>
              <a:rPr lang="en-US" sz="2100" dirty="0">
                <a:solidFill>
                  <a:srgbClr val="FF0000"/>
                </a:solidFill>
              </a:rPr>
            </a:br>
            <a:r>
              <a:rPr lang="en-US" sz="2100" dirty="0">
                <a:solidFill>
                  <a:srgbClr val="FF0000"/>
                </a:solidFill>
              </a:rPr>
              <a:t> </a:t>
            </a:r>
            <a:br>
              <a:rPr lang="en-US" sz="2100" dirty="0"/>
            </a:br>
            <a:r>
              <a:rPr lang="en-US" sz="3600" b="1" u="sng" dirty="0">
                <a:solidFill>
                  <a:srgbClr val="FF0000"/>
                </a:solidFill>
                <a:effectLst>
                  <a:outerShdw blurRad="38100" dist="38100" dir="2700000" algn="tl">
                    <a:srgbClr val="000000">
                      <a:alpha val="43137"/>
                    </a:srgbClr>
                  </a:outerShdw>
                </a:effectLst>
              </a:rPr>
              <a:t>Acute</a:t>
            </a:r>
            <a:r>
              <a:rPr lang="en-US" sz="2100" dirty="0">
                <a:effectLst>
                  <a:outerShdw blurRad="38100" dist="38100" dir="2700000" algn="tl">
                    <a:srgbClr val="000000">
                      <a:alpha val="43137"/>
                    </a:srgbClr>
                  </a:outerShdw>
                </a:effectLst>
              </a:rPr>
              <a:t> </a:t>
            </a:r>
            <a:r>
              <a:rPr lang="en-US" sz="2100" dirty="0"/>
              <a:t>subdural hematoma.</a:t>
            </a:r>
            <a:br>
              <a:rPr lang="en-US" sz="2100" dirty="0"/>
            </a:br>
            <a:endParaRPr lang="en-US" sz="2100" dirty="0"/>
          </a:p>
          <a:p>
            <a:pPr marL="386080" indent="-386080" algn="l" rtl="0">
              <a:buAutoNum type="alphaUcPeriod"/>
            </a:pPr>
            <a:r>
              <a:rPr lang="en-US" sz="2100" dirty="0">
                <a:solidFill>
                  <a:srgbClr val="FF0000"/>
                </a:solidFill>
              </a:rPr>
              <a:t>True or false:</a:t>
            </a:r>
            <a:br>
              <a:rPr lang="en-US" sz="2100" dirty="0">
                <a:solidFill>
                  <a:srgbClr val="FF0000"/>
                </a:solidFill>
              </a:rPr>
            </a:br>
            <a:br>
              <a:rPr lang="en-US" sz="750" dirty="0"/>
            </a:br>
            <a:r>
              <a:rPr lang="en-US" sz="2100" dirty="0"/>
              <a:t> The blood can be evacuated by Burr hole.</a:t>
            </a:r>
            <a:br>
              <a:rPr lang="en-US" sz="2100" dirty="0"/>
            </a:br>
            <a:endParaRPr lang="en-US" sz="750" dirty="0"/>
          </a:p>
          <a:p>
            <a:pPr algn="l" rtl="0"/>
            <a:r>
              <a:rPr lang="en-US" sz="2100" dirty="0"/>
              <a:t>&gt;&gt;&gt;false</a:t>
            </a:r>
          </a:p>
          <a:p>
            <a:pPr algn="l" rtl="0"/>
            <a:endParaRPr lang="en-US" sz="100" dirty="0"/>
          </a:p>
          <a:p>
            <a:pPr algn="l" rtl="0"/>
            <a:endParaRPr lang="en-US" sz="2100" dirty="0"/>
          </a:p>
          <a:p>
            <a:pPr algn="l" rtl="0"/>
            <a:r>
              <a:rPr lang="en-US" sz="2100" dirty="0">
                <a:solidFill>
                  <a:srgbClr val="FF0000"/>
                </a:solidFill>
              </a:rPr>
              <a:t>****in acute cases&gt;&gt;craniotomy</a:t>
            </a:r>
          </a:p>
          <a:p>
            <a:pPr algn="l" rtl="0"/>
            <a:r>
              <a:rPr lang="en-US" sz="2100" dirty="0">
                <a:solidFill>
                  <a:srgbClr val="FF0000"/>
                </a:solidFill>
              </a:rPr>
              <a:t>         in chronic cases&gt;&gt; Burr hole</a:t>
            </a:r>
          </a:p>
          <a:p>
            <a:pPr algn="ctr" rtl="0"/>
            <a:r>
              <a:rPr lang="ar-SA" dirty="0">
                <a:solidFill>
                  <a:srgbClr val="FF0000"/>
                </a:solidFill>
              </a:rPr>
              <a:t>معلومة مش سؤال)</a:t>
            </a:r>
            <a:r>
              <a:rPr lang="en-GB" dirty="0">
                <a:solidFill>
                  <a:srgbClr val="FF0000"/>
                </a:solidFill>
              </a:rPr>
              <a:t> 3:</a:t>
            </a:r>
            <a:r>
              <a:rPr lang="ar-SA" dirty="0">
                <a:solidFill>
                  <a:srgbClr val="FF0000"/>
                </a:solidFill>
              </a:rPr>
              <a:t> </a:t>
            </a:r>
            <a:r>
              <a:rPr lang="en-GB" dirty="0">
                <a:solidFill>
                  <a:srgbClr val="FF0000"/>
                </a:solidFill>
              </a:rPr>
              <a:t>)</a:t>
            </a:r>
            <a:endParaRPr lang="en-US" dirty="0">
              <a:solidFill>
                <a:srgbClr val="FF0000"/>
              </a:solidFill>
            </a:endParaRPr>
          </a:p>
        </p:txBody>
      </p:sp>
      <p:sp>
        <p:nvSpPr>
          <p:cNvPr id="7" name="TextBox 6"/>
          <p:cNvSpPr txBox="1"/>
          <p:nvPr/>
        </p:nvSpPr>
        <p:spPr>
          <a:xfrm>
            <a:off x="880281" y="2584118"/>
            <a:ext cx="3345598" cy="369332"/>
          </a:xfrm>
          <a:prstGeom prst="rect">
            <a:avLst/>
          </a:prstGeom>
          <a:noFill/>
        </p:spPr>
        <p:txBody>
          <a:bodyPr wrap="square" rtlCol="1">
            <a:spAutoFit/>
          </a:bodyPr>
          <a:lstStyle/>
          <a:p>
            <a:r>
              <a:rPr lang="ar-SA" b="1" u="sng" dirty="0">
                <a:effectLst>
                  <a:outerShdw blurRad="38100" dist="38100" dir="2700000" algn="tl">
                    <a:srgbClr val="000000">
                      <a:alpha val="43137"/>
                    </a:srgbClr>
                  </a:outerShdw>
                </a:effectLst>
              </a:rPr>
              <a:t>الي ما بكتب </a:t>
            </a:r>
            <a:r>
              <a:rPr lang="en-GB" b="1" u="sng" dirty="0">
                <a:effectLst>
                  <a:outerShdw blurRad="38100" dist="38100" dir="2700000" algn="tl">
                    <a:srgbClr val="000000">
                      <a:alpha val="43137"/>
                    </a:srgbClr>
                  </a:outerShdw>
                </a:effectLst>
              </a:rPr>
              <a:t>acute</a:t>
            </a:r>
            <a:r>
              <a:rPr lang="ar-JO" b="1" u="sng" dirty="0">
                <a:effectLst>
                  <a:outerShdw blurRad="38100" dist="38100" dir="2700000" algn="tl">
                    <a:srgbClr val="000000">
                      <a:alpha val="43137"/>
                    </a:srgbClr>
                  </a:outerShdw>
                </a:effectLst>
              </a:rPr>
              <a:t>  &gt;&gt; الجواب غلط</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743" y="1563523"/>
            <a:ext cx="8014648" cy="3715602"/>
          </a:xfrm>
        </p:spPr>
        <p:txBody>
          <a:bodyPr/>
          <a:lstStyle/>
          <a:p>
            <a:pPr algn="l" rtl="0"/>
            <a:r>
              <a:rPr lang="en-US" dirty="0">
                <a:solidFill>
                  <a:srgbClr val="FF0000"/>
                </a:solidFill>
              </a:rPr>
              <a:t>Case&gt;&gt; patient with spinal injury no motor or sensory response, no anal sphincter tone, what’s the type of injury?? </a:t>
            </a:r>
            <a:br>
              <a:rPr lang="en-US" dirty="0">
                <a:solidFill>
                  <a:srgbClr val="FF0000"/>
                </a:solidFill>
              </a:rPr>
            </a:br>
            <a:br>
              <a:rPr lang="en-US" dirty="0">
                <a:solidFill>
                  <a:srgbClr val="FF0000"/>
                </a:solidFill>
              </a:rPr>
            </a:br>
            <a:r>
              <a:rPr lang="en-US" dirty="0"/>
              <a:t>( complete or incomplete) ??</a:t>
            </a:r>
            <a:br>
              <a:rPr lang="en-US" dirty="0"/>
            </a:br>
            <a:endParaRPr lang="en-US" dirty="0"/>
          </a:p>
          <a:p>
            <a:pPr marL="0" indent="0" algn="l" rtl="0">
              <a:buNone/>
            </a:pPr>
            <a:r>
              <a:rPr lang="en-US" dirty="0"/>
              <a:t>&gt;&gt;complete</a:t>
            </a:r>
          </a:p>
          <a:p>
            <a:pPr algn="l" rtl="0"/>
            <a:endParaRPr lang="ar-JO" dirty="0"/>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606" y="1758612"/>
            <a:ext cx="4790136" cy="3776408"/>
          </a:xfrm>
        </p:spPr>
        <p:txBody>
          <a:bodyPr>
            <a:normAutofit fontScale="77500" lnSpcReduction="20000"/>
          </a:bodyPr>
          <a:lstStyle/>
          <a:p>
            <a:pPr algn="l" rtl="0"/>
            <a:r>
              <a:rPr lang="en-US" dirty="0">
                <a:solidFill>
                  <a:srgbClr val="FF0000"/>
                </a:solidFill>
              </a:rPr>
              <a:t>A. Diagnosis??</a:t>
            </a:r>
            <a:br>
              <a:rPr lang="en-US" dirty="0">
                <a:solidFill>
                  <a:srgbClr val="FF0000"/>
                </a:solidFill>
              </a:rPr>
            </a:br>
            <a:br>
              <a:rPr lang="en-US" dirty="0">
                <a:solidFill>
                  <a:srgbClr val="FF0000"/>
                </a:solidFill>
              </a:rPr>
            </a:br>
            <a:r>
              <a:rPr lang="en-US" dirty="0">
                <a:solidFill>
                  <a:srgbClr val="FF0000"/>
                </a:solidFill>
              </a:rPr>
              <a:t> </a:t>
            </a:r>
            <a:r>
              <a:rPr lang="en-US" dirty="0"/>
              <a:t>Depressed skull fracture.</a:t>
            </a:r>
            <a:br>
              <a:rPr lang="en-US" dirty="0"/>
            </a:br>
            <a:endParaRPr lang="en-US" dirty="0"/>
          </a:p>
          <a:p>
            <a:pPr algn="l" rtl="0"/>
            <a:r>
              <a:rPr lang="en-US" dirty="0">
                <a:solidFill>
                  <a:srgbClr val="FF0000"/>
                </a:solidFill>
              </a:rPr>
              <a:t>B. 2 indications for surgery??</a:t>
            </a:r>
          </a:p>
          <a:p>
            <a:pPr marL="0" indent="0" algn="l" rtl="0">
              <a:buNone/>
            </a:pPr>
            <a:r>
              <a:rPr lang="en-US" dirty="0"/>
              <a:t>-cosmetic</a:t>
            </a:r>
          </a:p>
          <a:p>
            <a:pPr marL="0" indent="0" algn="l" rtl="0">
              <a:buNone/>
            </a:pPr>
            <a:r>
              <a:rPr lang="en-US" dirty="0"/>
              <a:t>-CSF leakage</a:t>
            </a:r>
          </a:p>
          <a:p>
            <a:pPr marL="0" indent="0" algn="l" rtl="0">
              <a:buNone/>
            </a:pPr>
            <a:r>
              <a:rPr lang="en-US" dirty="0"/>
              <a:t>-neurological deficit</a:t>
            </a:r>
          </a:p>
          <a:p>
            <a:pPr marL="0" indent="0" algn="l" rtl="0">
              <a:buNone/>
            </a:pPr>
            <a:r>
              <a:rPr lang="en-US" dirty="0"/>
              <a:t>-seizures</a:t>
            </a:r>
          </a:p>
          <a:p>
            <a:pPr marL="0" indent="0" algn="l" rtl="0">
              <a:buNone/>
            </a:pPr>
            <a:r>
              <a:rPr lang="en-US" dirty="0"/>
              <a:t>-compression on the brain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6609" y="1790164"/>
            <a:ext cx="3164681" cy="32004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10;&#10;Description automatically generated">
            <a:extLst>
              <a:ext uri="{FF2B5EF4-FFF2-40B4-BE49-F238E27FC236}">
                <a16:creationId xmlns:a16="http://schemas.microsoft.com/office/drawing/2014/main" id="{5F053611-6142-428B-38C1-585097CE4327}"/>
              </a:ext>
            </a:extLst>
          </p:cNvPr>
          <p:cNvPicPr>
            <a:picLocks noGrp="1" noChangeAspect="1"/>
          </p:cNvPicPr>
          <p:nvPr>
            <p:ph idx="1"/>
          </p:nvPr>
        </p:nvPicPr>
        <p:blipFill>
          <a:blip r:embed="rId2"/>
          <a:stretch>
            <a:fillRect/>
          </a:stretch>
        </p:blipFill>
        <p:spPr>
          <a:xfrm>
            <a:off x="4534124" y="1237340"/>
            <a:ext cx="4604619" cy="4583996"/>
          </a:xfrm>
        </p:spPr>
      </p:pic>
      <p:sp>
        <p:nvSpPr>
          <p:cNvPr id="5" name="TextBox 4">
            <a:extLst>
              <a:ext uri="{FF2B5EF4-FFF2-40B4-BE49-F238E27FC236}">
                <a16:creationId xmlns:a16="http://schemas.microsoft.com/office/drawing/2014/main" id="{5D5D6DA1-6848-4AC3-9B4F-3D3F26034349}"/>
              </a:ext>
            </a:extLst>
          </p:cNvPr>
          <p:cNvSpPr txBox="1"/>
          <p:nvPr/>
        </p:nvSpPr>
        <p:spPr>
          <a:xfrm>
            <a:off x="103909" y="1117022"/>
            <a:ext cx="4297523" cy="413190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ea typeface="+mn-lt"/>
                <a:cs typeface="+mn-lt"/>
              </a:rPr>
              <a:t>What is the diagnosis?</a:t>
            </a:r>
            <a:endParaRPr lang="en-US" sz="2400" dirty="0">
              <a:cs typeface="Calibri"/>
            </a:endParaRPr>
          </a:p>
          <a:p>
            <a:r>
              <a:rPr lang="en-US" sz="2400" dirty="0">
                <a:solidFill>
                  <a:srgbClr val="FF0000"/>
                </a:solidFill>
                <a:ea typeface="+mn-lt"/>
                <a:cs typeface="+mn-lt"/>
              </a:rPr>
              <a:t>Lumber disc herniation</a:t>
            </a:r>
            <a:endParaRPr lang="en-US" sz="2400" dirty="0">
              <a:solidFill>
                <a:srgbClr val="FF0000"/>
              </a:solidFill>
              <a:cs typeface="Calibri"/>
            </a:endParaRPr>
          </a:p>
          <a:p>
            <a:endParaRPr lang="en-US" sz="2400" dirty="0">
              <a:ea typeface="+mn-lt"/>
              <a:cs typeface="+mn-lt"/>
            </a:endParaRPr>
          </a:p>
          <a:p>
            <a:r>
              <a:rPr lang="en-US" sz="2400" dirty="0">
                <a:ea typeface="+mn-lt"/>
                <a:cs typeface="+mn-lt"/>
              </a:rPr>
              <a:t>What is your management?</a:t>
            </a:r>
            <a:endParaRPr lang="en-US" sz="2400" dirty="0">
              <a:cs typeface="Calibri"/>
            </a:endParaRPr>
          </a:p>
          <a:p>
            <a:r>
              <a:rPr lang="en-US" sz="2400" dirty="0">
                <a:solidFill>
                  <a:srgbClr val="FF0000"/>
                </a:solidFill>
                <a:ea typeface="+mn-lt"/>
                <a:cs typeface="+mn-lt"/>
              </a:rPr>
              <a:t>excision of the disc prolapse</a:t>
            </a:r>
            <a:endParaRPr lang="en-US" sz="2400" dirty="0">
              <a:solidFill>
                <a:srgbClr val="FF0000"/>
              </a:solidFill>
              <a:cs typeface="Calibri"/>
            </a:endParaRPr>
          </a:p>
          <a:p>
            <a:endParaRPr lang="en-US" sz="2400" dirty="0">
              <a:ea typeface="+mn-lt"/>
              <a:cs typeface="+mn-lt"/>
            </a:endParaRPr>
          </a:p>
          <a:p>
            <a:r>
              <a:rPr lang="en-US" sz="2400" dirty="0">
                <a:ea typeface="+mn-lt"/>
                <a:cs typeface="+mn-lt"/>
              </a:rPr>
              <a:t>If the patient had a </a:t>
            </a:r>
            <a:r>
              <a:rPr lang="en-US" sz="2400" dirty="0" err="1">
                <a:ea typeface="+mn-lt"/>
                <a:cs typeface="+mn-lt"/>
              </a:rPr>
              <a:t>parasthesia</a:t>
            </a:r>
            <a:r>
              <a:rPr lang="en-US" sz="2400" dirty="0">
                <a:ea typeface="+mn-lt"/>
                <a:cs typeface="+mn-lt"/>
              </a:rPr>
              <a:t> , urinary retention , stool incontinence what we call this syndrome? </a:t>
            </a:r>
            <a:r>
              <a:rPr lang="en-US" sz="2400" dirty="0">
                <a:solidFill>
                  <a:srgbClr val="FF0000"/>
                </a:solidFill>
                <a:ea typeface="+mn-lt"/>
                <a:cs typeface="+mn-lt"/>
              </a:rPr>
              <a:t>Cauda equina syndrome</a:t>
            </a:r>
            <a:endParaRPr lang="en-US" sz="2400" dirty="0">
              <a:solidFill>
                <a:srgbClr val="FF0000"/>
              </a:solidFill>
              <a:cs typeface="Calibri"/>
            </a:endParaRPr>
          </a:p>
        </p:txBody>
      </p:sp>
    </p:spTree>
    <p:extLst>
      <p:ext uri="{BB962C8B-B14F-4D97-AF65-F5344CB8AC3E}">
        <p14:creationId xmlns:p14="http://schemas.microsoft.com/office/powerpoint/2010/main" val="1624285440"/>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3878" y="2499307"/>
            <a:ext cx="4287860" cy="1168757"/>
          </a:xfrm>
        </p:spPr>
        <p:txBody>
          <a:bodyPr>
            <a:normAutofit fontScale="70000" lnSpcReduction="20000"/>
          </a:bodyPr>
          <a:lstStyle/>
          <a:p>
            <a:pPr algn="l" rtl="0"/>
            <a:r>
              <a:rPr lang="en-US" dirty="0">
                <a:solidFill>
                  <a:srgbClr val="FF0000"/>
                </a:solidFill>
              </a:rPr>
              <a:t>Which type of hydrocephalus??</a:t>
            </a:r>
            <a:br>
              <a:rPr lang="en-US" dirty="0">
                <a:solidFill>
                  <a:srgbClr val="FF0000"/>
                </a:solidFill>
              </a:rPr>
            </a:br>
            <a:br>
              <a:rPr lang="en-US" dirty="0">
                <a:solidFill>
                  <a:srgbClr val="FF0000"/>
                </a:solidFill>
              </a:rPr>
            </a:br>
            <a:r>
              <a:rPr lang="en-US" dirty="0">
                <a:solidFill>
                  <a:srgbClr val="FF0000"/>
                </a:solidFill>
              </a:rPr>
              <a:t> </a:t>
            </a:r>
            <a:r>
              <a:rPr lang="en-US" dirty="0"/>
              <a:t>&gt;&gt;Communicating</a:t>
            </a:r>
          </a:p>
          <a:p>
            <a:pPr algn="l" rtl="0"/>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074" y="1418639"/>
            <a:ext cx="3544111" cy="4071334"/>
          </a:xfrm>
          <a:prstGeom prst="rect">
            <a:avLst/>
          </a:prstGeom>
        </p:spPr>
      </p:pic>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604" y="2342405"/>
            <a:ext cx="3891835" cy="1171113"/>
          </a:xfrm>
        </p:spPr>
        <p:txBody>
          <a:bodyPr>
            <a:normAutofit fontScale="70000" lnSpcReduction="20000"/>
          </a:bodyPr>
          <a:lstStyle/>
          <a:p>
            <a:pPr algn="l" rtl="0"/>
            <a:r>
              <a:rPr lang="en-US" dirty="0">
                <a:solidFill>
                  <a:srgbClr val="FF0000"/>
                </a:solidFill>
              </a:rPr>
              <a:t>Diagnosis??</a:t>
            </a:r>
            <a:br>
              <a:rPr lang="en-US" dirty="0"/>
            </a:br>
            <a:br>
              <a:rPr lang="en-US" dirty="0"/>
            </a:br>
            <a:r>
              <a:rPr lang="en-US" dirty="0"/>
              <a:t> </a:t>
            </a:r>
            <a:r>
              <a:rPr lang="en-US" sz="3300" b="1" u="sng" dirty="0">
                <a:solidFill>
                  <a:srgbClr val="FF0000"/>
                </a:solidFill>
                <a:effectLst>
                  <a:outerShdw blurRad="38100" dist="38100" dir="2700000" algn="tl">
                    <a:srgbClr val="000000">
                      <a:alpha val="43137"/>
                    </a:srgbClr>
                  </a:outerShdw>
                </a:effectLst>
              </a:rPr>
              <a:t>Acute</a:t>
            </a:r>
            <a:r>
              <a:rPr lang="en-US" sz="3300" dirty="0">
                <a:effectLst>
                  <a:outerShdw blurRad="38100" dist="38100" dir="2700000" algn="tl">
                    <a:srgbClr val="000000">
                      <a:alpha val="43137"/>
                    </a:srgbClr>
                  </a:outerShdw>
                </a:effectLst>
              </a:rPr>
              <a:t> </a:t>
            </a:r>
            <a:r>
              <a:rPr lang="en-US" dirty="0"/>
              <a:t>epidural hematoma</a:t>
            </a:r>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1666" y="1279922"/>
            <a:ext cx="3695700" cy="4210050"/>
          </a:xfrm>
          <a:prstGeom prst="rect">
            <a:avLst/>
          </a:prstGeom>
        </p:spPr>
      </p:pic>
      <p:sp>
        <p:nvSpPr>
          <p:cNvPr id="5" name="TextBox 4"/>
          <p:cNvSpPr txBox="1"/>
          <p:nvPr/>
        </p:nvSpPr>
        <p:spPr>
          <a:xfrm>
            <a:off x="1202965" y="3994284"/>
            <a:ext cx="2859110" cy="369332"/>
          </a:xfrm>
          <a:prstGeom prst="rect">
            <a:avLst/>
          </a:prstGeom>
          <a:noFill/>
        </p:spPr>
        <p:txBody>
          <a:bodyPr wrap="square" rtlCol="1">
            <a:spAutoFit/>
          </a:bodyPr>
          <a:lstStyle/>
          <a:p>
            <a:r>
              <a:rPr lang="ar-SA" dirty="0">
                <a:solidFill>
                  <a:srgbClr val="FF0000"/>
                </a:solidFill>
              </a:rPr>
              <a:t>الي ما بكتب </a:t>
            </a:r>
            <a:r>
              <a:rPr lang="en-GB" dirty="0">
                <a:solidFill>
                  <a:srgbClr val="FF0000"/>
                </a:solidFill>
              </a:rPr>
              <a:t>acute</a:t>
            </a:r>
            <a:r>
              <a:rPr lang="ar-JO" dirty="0">
                <a:solidFill>
                  <a:srgbClr val="FF0000"/>
                </a:solidFill>
              </a:rPr>
              <a:t>&gt;&gt;الجواب غلط</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03" y="3922662"/>
            <a:ext cx="4210120" cy="1776352"/>
          </a:xfrm>
        </p:spPr>
        <p:txBody>
          <a:bodyPr>
            <a:normAutofit fontScale="47500" lnSpcReduction="20000"/>
          </a:bodyPr>
          <a:lstStyle/>
          <a:p>
            <a:pPr algn="l" rtl="0"/>
            <a:r>
              <a:rPr lang="en-US" dirty="0"/>
              <a:t>+ history of sciatica</a:t>
            </a:r>
          </a:p>
          <a:p>
            <a:pPr algn="l" rtl="0"/>
            <a:r>
              <a:rPr lang="en-US" dirty="0">
                <a:solidFill>
                  <a:srgbClr val="FF0000"/>
                </a:solidFill>
              </a:rPr>
              <a:t>A. Diagnosis?? </a:t>
            </a:r>
            <a:br>
              <a:rPr lang="en-US" dirty="0">
                <a:solidFill>
                  <a:srgbClr val="FF0000"/>
                </a:solidFill>
              </a:rPr>
            </a:br>
            <a:br>
              <a:rPr lang="en-US" dirty="0">
                <a:solidFill>
                  <a:srgbClr val="FF0000"/>
                </a:solidFill>
              </a:rPr>
            </a:br>
            <a:r>
              <a:rPr lang="en-US" dirty="0" err="1"/>
              <a:t>Spondylolisthesis</a:t>
            </a:r>
            <a:r>
              <a:rPr lang="en-US" dirty="0"/>
              <a:t> </a:t>
            </a:r>
            <a:br>
              <a:rPr lang="en-US" dirty="0"/>
            </a:br>
            <a:endParaRPr lang="en-US" dirty="0"/>
          </a:p>
          <a:p>
            <a:pPr algn="l" rtl="0"/>
            <a:r>
              <a:rPr lang="en-US" dirty="0">
                <a:solidFill>
                  <a:srgbClr val="FF0000"/>
                </a:solidFill>
              </a:rPr>
              <a:t>B. Affected dermatome??</a:t>
            </a:r>
            <a:br>
              <a:rPr lang="en-US" dirty="0">
                <a:solidFill>
                  <a:srgbClr val="FF0000"/>
                </a:solidFill>
              </a:rPr>
            </a:br>
            <a:br>
              <a:rPr lang="en-US" dirty="0">
                <a:solidFill>
                  <a:srgbClr val="FF0000"/>
                </a:solidFill>
              </a:rPr>
            </a:br>
            <a:r>
              <a:rPr lang="en-US" dirty="0">
                <a:solidFill>
                  <a:srgbClr val="FF0000"/>
                </a:solidFill>
              </a:rPr>
              <a:t> </a:t>
            </a:r>
            <a:r>
              <a:rPr lang="en-US" dirty="0"/>
              <a:t>S1</a:t>
            </a:r>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992" y="964103"/>
            <a:ext cx="6699428" cy="2866309"/>
          </a:xfrm>
          <a:prstGeom prst="rect">
            <a:avLst/>
          </a:prstGeom>
        </p:spPr>
      </p:pic>
      <p:sp>
        <p:nvSpPr>
          <p:cNvPr id="5" name="TextBox 4"/>
          <p:cNvSpPr txBox="1"/>
          <p:nvPr/>
        </p:nvSpPr>
        <p:spPr>
          <a:xfrm>
            <a:off x="2740198" y="4468919"/>
            <a:ext cx="1573841" cy="369332"/>
          </a:xfrm>
          <a:prstGeom prst="rect">
            <a:avLst/>
          </a:prstGeom>
          <a:noFill/>
        </p:spPr>
        <p:txBody>
          <a:bodyPr wrap="square" rtlCol="1">
            <a:spAutoFit/>
          </a:bodyPr>
          <a:lstStyle/>
          <a:p>
            <a:r>
              <a:rPr lang="ar-SA" dirty="0">
                <a:solidFill>
                  <a:srgbClr val="FF0000"/>
                </a:solidFill>
              </a:rPr>
              <a:t>الكتابة الصح مهمة</a:t>
            </a:r>
            <a:endParaRPr lang="ar-JO" dirty="0">
              <a:solidFill>
                <a:srgbClr val="FF0000"/>
              </a:solidFill>
            </a:endParaRP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map&#10;&#10;Description generated with very high confidence"/>
          <p:cNvPicPr>
            <a:picLocks noGrp="1" noChangeAspect="1"/>
          </p:cNvPicPr>
          <p:nvPr>
            <p:ph idx="1"/>
          </p:nvPr>
        </p:nvPicPr>
        <p:blipFill rotWithShape="1">
          <a:blip r:embed="rId2">
            <a:extLst>
              <a:ext uri="{28A0092B-C50C-407E-A947-70E740481C1C}">
                <a14:useLocalDpi xmlns:a14="http://schemas.microsoft.com/office/drawing/2010/main" val="0"/>
              </a:ext>
            </a:extLst>
          </a:blip>
          <a:srcRect l="50000"/>
          <a:stretch>
            <a:fillRect/>
          </a:stretch>
        </p:blipFill>
        <p:spPr>
          <a:xfrm>
            <a:off x="5575573" y="1339850"/>
            <a:ext cx="2327744" cy="4178300"/>
          </a:xfrm>
          <a:prstGeom prst="rect">
            <a:avLst/>
          </a:prstGeom>
        </p:spPr>
      </p:pic>
      <p:pic>
        <p:nvPicPr>
          <p:cNvPr id="7" name="Picture 6" descr="A screenshot of a cell phone&#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85" y="1732739"/>
            <a:ext cx="5094689" cy="3560324"/>
          </a:xfrm>
          <a:prstGeom prst="rect">
            <a:avLst/>
          </a:prstGeom>
        </p:spPr>
      </p:pic>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968" y="1511691"/>
            <a:ext cx="7886700" cy="736478"/>
          </a:xfrm>
        </p:spPr>
        <p:txBody>
          <a:bodyPr>
            <a:normAutofit fontScale="77500" lnSpcReduction="20000"/>
          </a:bodyPr>
          <a:lstStyle/>
          <a:p>
            <a:pPr algn="l" rtl="0"/>
            <a:r>
              <a:rPr lang="en-US" dirty="0">
                <a:solidFill>
                  <a:srgbClr val="FF0000"/>
                </a:solidFill>
              </a:rPr>
              <a:t>Mention 2 differences between neurogenic and vascular claudication.</a:t>
            </a:r>
            <a:endParaRPr lang="ar-JO"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3" y="2492896"/>
            <a:ext cx="9067673" cy="3744416"/>
          </a:xfrm>
          <a:prstGeom prst="rect">
            <a:avLst/>
          </a:prstGeom>
        </p:spPr>
      </p:pic>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989" y="1907716"/>
            <a:ext cx="7927922" cy="3432823"/>
          </a:xfrm>
        </p:spPr>
        <p:txBody>
          <a:bodyPr>
            <a:normAutofit fontScale="85000" lnSpcReduction="20000"/>
          </a:bodyPr>
          <a:lstStyle/>
          <a:p>
            <a:pPr algn="l" rtl="0"/>
            <a:r>
              <a:rPr lang="en-US" dirty="0">
                <a:solidFill>
                  <a:srgbClr val="FF0000"/>
                </a:solidFill>
              </a:rPr>
              <a:t>Mention 2 roots via which tumor can spread to the spinal cord??</a:t>
            </a:r>
            <a:br>
              <a:rPr lang="en-US" dirty="0">
                <a:solidFill>
                  <a:srgbClr val="FF0000"/>
                </a:solidFill>
              </a:rPr>
            </a:br>
            <a:br>
              <a:rPr lang="en-US" dirty="0">
                <a:solidFill>
                  <a:srgbClr val="FF0000"/>
                </a:solidFill>
              </a:rPr>
            </a:br>
            <a:endParaRPr lang="en-US" dirty="0">
              <a:solidFill>
                <a:srgbClr val="FF0000"/>
              </a:solidFill>
            </a:endParaRPr>
          </a:p>
          <a:p>
            <a:pPr algn="l" rtl="0">
              <a:buFontTx/>
              <a:buChar char="-"/>
            </a:pPr>
            <a:r>
              <a:rPr lang="en-US" dirty="0" err="1"/>
              <a:t>Hematogenous</a:t>
            </a:r>
            <a:r>
              <a:rPr lang="en-US" dirty="0"/>
              <a:t> spread</a:t>
            </a:r>
          </a:p>
          <a:p>
            <a:pPr algn="l" rtl="0">
              <a:buFontTx/>
              <a:buChar char="-"/>
            </a:pPr>
            <a:r>
              <a:rPr lang="en-US" dirty="0"/>
              <a:t>Drop metastasis</a:t>
            </a:r>
          </a:p>
          <a:p>
            <a:pPr algn="l" rtl="0">
              <a:buFontTx/>
              <a:buChar char="-"/>
            </a:pPr>
            <a:r>
              <a:rPr lang="en-US" dirty="0"/>
              <a:t>Direct invasion</a:t>
            </a:r>
            <a:br>
              <a:rPr lang="en-US" dirty="0"/>
            </a:br>
            <a:r>
              <a:rPr lang="en-US" dirty="0"/>
              <a:t>  </a:t>
            </a:r>
          </a:p>
          <a:p>
            <a:pPr algn="l" rtl="0">
              <a:buFontTx/>
              <a:buChar char="-"/>
            </a:pPr>
            <a:r>
              <a:rPr lang="en-US" dirty="0"/>
              <a:t>**** </a:t>
            </a:r>
            <a:r>
              <a:rPr lang="en-US" dirty="0">
                <a:solidFill>
                  <a:srgbClr val="FF0000"/>
                </a:solidFill>
              </a:rPr>
              <a:t>No lymphatic</a:t>
            </a:r>
            <a:r>
              <a:rPr lang="en-US" dirty="0"/>
              <a:t> :3 </a:t>
            </a:r>
            <a:endParaRPr lang="ar-JO" dirty="0"/>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537" y="1113146"/>
            <a:ext cx="4676041" cy="4376827"/>
          </a:xfrm>
        </p:spPr>
        <p:txBody>
          <a:bodyPr>
            <a:normAutofit fontScale="92500" lnSpcReduction="10000"/>
          </a:bodyPr>
          <a:lstStyle/>
          <a:p>
            <a:pPr algn="l" rtl="0"/>
            <a:r>
              <a:rPr lang="en-US" dirty="0">
                <a:solidFill>
                  <a:srgbClr val="FF0000"/>
                </a:solidFill>
              </a:rPr>
              <a:t>What is the categories of the classification seen in the imaging??</a:t>
            </a:r>
            <a:br>
              <a:rPr lang="en-US" dirty="0">
                <a:solidFill>
                  <a:srgbClr val="FF0000"/>
                </a:solidFill>
              </a:rPr>
            </a:br>
            <a:br>
              <a:rPr lang="en-US" dirty="0">
                <a:solidFill>
                  <a:srgbClr val="FF0000"/>
                </a:solidFill>
              </a:rPr>
            </a:br>
            <a:endParaRPr lang="en-US" dirty="0">
              <a:solidFill>
                <a:srgbClr val="FF0000"/>
              </a:solidFill>
            </a:endParaRPr>
          </a:p>
          <a:p>
            <a:pPr marL="0" indent="0" algn="l" rtl="0">
              <a:buNone/>
            </a:pPr>
            <a:r>
              <a:rPr lang="en-US" dirty="0"/>
              <a:t>&gt;&gt;From the left</a:t>
            </a:r>
          </a:p>
          <a:p>
            <a:pPr marL="386080" indent="-386080" algn="l" rtl="0">
              <a:buAutoNum type="alphaUcPeriod"/>
            </a:pPr>
            <a:r>
              <a:rPr lang="en-US" dirty="0" err="1"/>
              <a:t>Intradural</a:t>
            </a:r>
            <a:r>
              <a:rPr lang="en-US" dirty="0"/>
              <a:t> intramedullary</a:t>
            </a:r>
          </a:p>
          <a:p>
            <a:pPr marL="386080" indent="-386080" algn="l" rtl="0">
              <a:buAutoNum type="alphaUcPeriod"/>
            </a:pPr>
            <a:r>
              <a:rPr lang="en-US" dirty="0" err="1"/>
              <a:t>Intradural</a:t>
            </a:r>
            <a:r>
              <a:rPr lang="en-US" dirty="0"/>
              <a:t> extramedullary</a:t>
            </a:r>
          </a:p>
          <a:p>
            <a:pPr marL="386080" indent="-386080" algn="l" rtl="0">
              <a:buAutoNum type="alphaUcPeriod"/>
            </a:pPr>
            <a:r>
              <a:rPr lang="en-US" dirty="0"/>
              <a:t>Extradural </a:t>
            </a:r>
          </a:p>
          <a:p>
            <a:pPr algn="l" rtl="0"/>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120" y="1436799"/>
            <a:ext cx="4225880" cy="4225880"/>
          </a:xfrm>
          <a:prstGeom prst="rect">
            <a:avLst/>
          </a:prstGeom>
        </p:spPr>
      </p:pic>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481" y="1235975"/>
            <a:ext cx="4113503" cy="4565177"/>
          </a:xfrm>
        </p:spPr>
        <p:txBody>
          <a:bodyPr>
            <a:normAutofit fontScale="70000" lnSpcReduction="20000"/>
          </a:bodyPr>
          <a:lstStyle/>
          <a:p>
            <a:pPr algn="l" rtl="0"/>
            <a:r>
              <a:rPr lang="en-US" dirty="0">
                <a:solidFill>
                  <a:srgbClr val="FF0000"/>
                </a:solidFill>
              </a:rPr>
              <a:t>A. Diagnosis?? </a:t>
            </a:r>
            <a:br>
              <a:rPr lang="en-US" dirty="0">
                <a:solidFill>
                  <a:srgbClr val="FF0000"/>
                </a:solidFill>
              </a:rPr>
            </a:br>
            <a:br>
              <a:rPr lang="en-US" dirty="0">
                <a:solidFill>
                  <a:srgbClr val="FF0000"/>
                </a:solidFill>
              </a:rPr>
            </a:br>
            <a:r>
              <a:rPr lang="en-US" dirty="0" err="1"/>
              <a:t>Myelomeningocele</a:t>
            </a:r>
            <a:endParaRPr lang="en-US" dirty="0"/>
          </a:p>
          <a:p>
            <a:pPr algn="l" rtl="0"/>
            <a:r>
              <a:rPr lang="en-US" dirty="0">
                <a:solidFill>
                  <a:srgbClr val="FF0000"/>
                </a:solidFill>
              </a:rPr>
              <a:t>B. True or false:</a:t>
            </a:r>
            <a:r>
              <a:rPr lang="en-US" dirty="0"/>
              <a:t> </a:t>
            </a:r>
            <a:br>
              <a:rPr lang="en-US" dirty="0"/>
            </a:br>
            <a:br>
              <a:rPr lang="en-US" dirty="0"/>
            </a:br>
            <a:r>
              <a:rPr lang="en-US" dirty="0"/>
              <a:t>the aim of surgery is cosmetic and there is no improvement of motor function.</a:t>
            </a:r>
          </a:p>
          <a:p>
            <a:pPr marL="0" indent="0" algn="l" rtl="0">
              <a:buNone/>
            </a:pPr>
            <a:r>
              <a:rPr lang="en-US" dirty="0"/>
              <a:t>&gt;&gt;&gt;</a:t>
            </a:r>
            <a:r>
              <a:rPr lang="en-US" dirty="0">
                <a:solidFill>
                  <a:srgbClr val="FF0000"/>
                </a:solidFill>
              </a:rPr>
              <a:t>true </a:t>
            </a:r>
            <a:r>
              <a:rPr lang="en-US" dirty="0"/>
              <a:t>(it’s prevent further deterioration only)</a:t>
            </a:r>
            <a:br>
              <a:rPr lang="en-US" dirty="0"/>
            </a:br>
            <a:endParaRPr lang="en-US" dirty="0"/>
          </a:p>
          <a:p>
            <a:pPr algn="l" rtl="0"/>
            <a:r>
              <a:rPr lang="en-US" dirty="0">
                <a:solidFill>
                  <a:srgbClr val="FF0000"/>
                </a:solidFill>
              </a:rPr>
              <a:t>C. Which type of </a:t>
            </a:r>
            <a:r>
              <a:rPr lang="en-US" dirty="0" err="1">
                <a:solidFill>
                  <a:srgbClr val="FF0000"/>
                </a:solidFill>
              </a:rPr>
              <a:t>chiari</a:t>
            </a:r>
            <a:r>
              <a:rPr lang="en-US" dirty="0">
                <a:solidFill>
                  <a:srgbClr val="FF0000"/>
                </a:solidFill>
              </a:rPr>
              <a:t> malformation is associated with this case??</a:t>
            </a:r>
          </a:p>
          <a:p>
            <a:pPr marL="0" indent="0" algn="l" rtl="0">
              <a:buNone/>
            </a:pPr>
            <a:r>
              <a:rPr lang="en-US" dirty="0"/>
              <a:t>&gt;&gt;type 2</a:t>
            </a:r>
          </a:p>
          <a:p>
            <a:pPr algn="l" rtl="0"/>
            <a:endParaRPr lang="ar-JO"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593" y="1879712"/>
            <a:ext cx="4286250" cy="2886075"/>
          </a:xfrm>
          <a:prstGeom prst="rect">
            <a:avLst/>
          </a:prstGeom>
        </p:spPr>
      </p:pic>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037" y="1971079"/>
            <a:ext cx="5137865" cy="3717478"/>
          </a:xfrm>
        </p:spPr>
        <p:txBody>
          <a:bodyPr>
            <a:normAutofit fontScale="77500" lnSpcReduction="20000"/>
          </a:bodyPr>
          <a:lstStyle/>
          <a:p>
            <a:pPr algn="l" rtl="0"/>
            <a:r>
              <a:rPr lang="en-US" dirty="0">
                <a:solidFill>
                  <a:srgbClr val="FF0000"/>
                </a:solidFill>
              </a:rPr>
              <a:t>A. Diagnosis?? </a:t>
            </a:r>
            <a:br>
              <a:rPr lang="en-US" dirty="0">
                <a:solidFill>
                  <a:srgbClr val="FF0000"/>
                </a:solidFill>
              </a:rPr>
            </a:br>
            <a:br>
              <a:rPr lang="en-US" dirty="0">
                <a:solidFill>
                  <a:srgbClr val="FF0000"/>
                </a:solidFill>
              </a:rPr>
            </a:br>
            <a:r>
              <a:rPr lang="en-US" dirty="0"/>
              <a:t>Hydrocephalus</a:t>
            </a:r>
            <a:br>
              <a:rPr lang="en-US" dirty="0"/>
            </a:br>
            <a:br>
              <a:rPr lang="en-US" dirty="0"/>
            </a:br>
            <a:endParaRPr lang="en-US" dirty="0"/>
          </a:p>
          <a:p>
            <a:pPr algn="l" rtl="0"/>
            <a:r>
              <a:rPr lang="en-US" dirty="0">
                <a:solidFill>
                  <a:srgbClr val="FF0000"/>
                </a:solidFill>
              </a:rPr>
              <a:t>B. mention 2 clinical signs</a:t>
            </a:r>
            <a:r>
              <a:rPr lang="en-US" dirty="0"/>
              <a:t>.</a:t>
            </a:r>
          </a:p>
          <a:p>
            <a:pPr marL="0" indent="0" algn="l" rtl="0">
              <a:buNone/>
            </a:pPr>
            <a:r>
              <a:rPr lang="en-US" dirty="0"/>
              <a:t>-sun setting eyes</a:t>
            </a:r>
          </a:p>
          <a:p>
            <a:pPr marL="0" indent="0" algn="l" rtl="0">
              <a:buNone/>
            </a:pPr>
            <a:r>
              <a:rPr lang="en-US" dirty="0"/>
              <a:t>-macrocephaly</a:t>
            </a:r>
          </a:p>
          <a:p>
            <a:pPr marL="0" indent="0" algn="l" rtl="0">
              <a:buNone/>
            </a:pPr>
            <a:r>
              <a:rPr lang="en-US" dirty="0"/>
              <a:t>-dilated superficial veins</a:t>
            </a:r>
          </a:p>
          <a:p>
            <a:pPr marL="0" indent="0" algn="l" rtl="0">
              <a:buNone/>
            </a:pPr>
            <a:r>
              <a:rPr lang="en-US" dirty="0"/>
              <a:t>-craniofacial disproportion</a:t>
            </a:r>
          </a:p>
          <a:p>
            <a:pPr marL="0" indent="0" algn="l" rtl="0">
              <a:buNone/>
            </a:pPr>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787" y="1715692"/>
            <a:ext cx="3062507" cy="3774281"/>
          </a:xfrm>
          <a:prstGeom prst="rect">
            <a:avLst/>
          </a:prstGeom>
        </p:spPr>
      </p:pic>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1369042"/>
            <a:ext cx="7886700" cy="4120931"/>
          </a:xfrm>
        </p:spPr>
        <p:txBody>
          <a:bodyPr>
            <a:normAutofit fontScale="92500" lnSpcReduction="10000"/>
          </a:bodyPr>
          <a:lstStyle/>
          <a:p>
            <a:pPr marL="0" indent="0" algn="ctr">
              <a:buNone/>
            </a:pPr>
            <a:r>
              <a:rPr lang="en-US" sz="6000" dirty="0" err="1"/>
              <a:t>Neurosurery</a:t>
            </a:r>
            <a:r>
              <a:rPr lang="en-US" sz="6000" dirty="0"/>
              <a:t> Exam</a:t>
            </a:r>
            <a:br>
              <a:rPr lang="en-US" sz="6000" dirty="0"/>
            </a:br>
            <a:endParaRPr lang="en-US" sz="3600" dirty="0"/>
          </a:p>
          <a:p>
            <a:pPr marL="0" indent="0" algn="ctr">
              <a:buNone/>
            </a:pPr>
            <a:r>
              <a:rPr lang="en-US" sz="3600" dirty="0"/>
              <a:t>Date : 21/3/2019</a:t>
            </a:r>
          </a:p>
          <a:p>
            <a:pPr marL="0" indent="0" algn="ctr">
              <a:buNone/>
            </a:pPr>
            <a:endParaRPr lang="en-US" sz="1200" dirty="0"/>
          </a:p>
          <a:p>
            <a:pPr marL="0" indent="0" algn="ctr">
              <a:buNone/>
            </a:pPr>
            <a:r>
              <a:rPr lang="en-US" sz="3600" dirty="0"/>
              <a:t>Done By :</a:t>
            </a:r>
            <a:br>
              <a:rPr lang="en-US" sz="3600" dirty="0"/>
            </a:br>
            <a:r>
              <a:rPr lang="en-US" sz="3600" dirty="0"/>
              <a:t> </a:t>
            </a:r>
            <a:br>
              <a:rPr lang="en-US" sz="3600" dirty="0"/>
            </a:br>
            <a:r>
              <a:rPr lang="en-US" sz="3600" dirty="0" err="1"/>
              <a:t>Hajer</a:t>
            </a:r>
            <a:r>
              <a:rPr lang="en-US" sz="3600" dirty="0"/>
              <a:t> </a:t>
            </a:r>
            <a:r>
              <a:rPr lang="en-US" sz="3600" dirty="0" err="1"/>
              <a:t>Bani-Doumi</a:t>
            </a:r>
            <a:br>
              <a:rPr lang="en-US" sz="3600" dirty="0"/>
            </a:br>
            <a:r>
              <a:rPr lang="en-US" sz="3600" dirty="0" err="1"/>
              <a:t>Tareq</a:t>
            </a:r>
            <a:r>
              <a:rPr lang="en-US" sz="3600" dirty="0"/>
              <a:t> Abu-</a:t>
            </a:r>
            <a:r>
              <a:rPr lang="en-US" sz="3600" dirty="0" err="1"/>
              <a:t>Lebdeh</a:t>
            </a:r>
            <a:endParaRPr lang="ar-JO" sz="3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DDBC0EC-1589-2642-B8AF-D65F97B35892}"/>
              </a:ext>
            </a:extLst>
          </p:cNvPr>
          <p:cNvPicPr>
            <a:picLocks noGrp="1" noChangeAspect="1"/>
          </p:cNvPicPr>
          <p:nvPr>
            <p:ph idx="1"/>
          </p:nvPr>
        </p:nvPicPr>
        <p:blipFill>
          <a:blip r:embed="rId2"/>
          <a:stretch>
            <a:fillRect/>
          </a:stretch>
        </p:blipFill>
        <p:spPr>
          <a:xfrm>
            <a:off x="4575235" y="1160445"/>
            <a:ext cx="4457700" cy="3810449"/>
          </a:xfrm>
        </p:spPr>
      </p:pic>
      <p:sp>
        <p:nvSpPr>
          <p:cNvPr id="5" name="TextBox 4">
            <a:extLst>
              <a:ext uri="{FF2B5EF4-FFF2-40B4-BE49-F238E27FC236}">
                <a16:creationId xmlns:a16="http://schemas.microsoft.com/office/drawing/2014/main" id="{D76E47E2-B843-2271-C45A-F3E452C59673}"/>
              </a:ext>
            </a:extLst>
          </p:cNvPr>
          <p:cNvSpPr txBox="1"/>
          <p:nvPr/>
        </p:nvSpPr>
        <p:spPr>
          <a:xfrm>
            <a:off x="147531" y="1020466"/>
            <a:ext cx="4273261" cy="49167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dirty="0">
                <a:cs typeface="Calibri"/>
              </a:rPr>
              <a:t>What is the diagnosis ?</a:t>
            </a:r>
          </a:p>
          <a:p>
            <a:r>
              <a:rPr lang="en-US" sz="2100" dirty="0">
                <a:solidFill>
                  <a:srgbClr val="FF0000"/>
                </a:solidFill>
                <a:cs typeface="Calibri"/>
              </a:rPr>
              <a:t>Cerebellar tumor (infratentorial tumor)</a:t>
            </a:r>
          </a:p>
          <a:p>
            <a:endParaRPr lang="en-US" sz="2100" dirty="0">
              <a:solidFill>
                <a:srgbClr val="FF0000"/>
              </a:solidFill>
              <a:cs typeface="Calibri"/>
            </a:endParaRPr>
          </a:p>
          <a:p>
            <a:r>
              <a:rPr lang="en-US" sz="2100" dirty="0">
                <a:cs typeface="Calibri"/>
              </a:rPr>
              <a:t>What type of hydrocephalus is seen in this patient </a:t>
            </a:r>
          </a:p>
          <a:p>
            <a:r>
              <a:rPr lang="en-US" sz="2100" dirty="0">
                <a:solidFill>
                  <a:srgbClr val="FF0000"/>
                </a:solidFill>
                <a:cs typeface="Calibri"/>
              </a:rPr>
              <a:t>Obstructive</a:t>
            </a:r>
          </a:p>
          <a:p>
            <a:endParaRPr lang="en-US" sz="2100" dirty="0">
              <a:cs typeface="Calibri"/>
            </a:endParaRPr>
          </a:p>
          <a:p>
            <a:r>
              <a:rPr lang="en-US" sz="2100" dirty="0">
                <a:cs typeface="Calibri"/>
              </a:rPr>
              <a:t>Give 2 differential diagnosis </a:t>
            </a:r>
          </a:p>
          <a:p>
            <a:r>
              <a:rPr lang="en-US" sz="2100" dirty="0">
                <a:solidFill>
                  <a:srgbClr val="FF0000"/>
                </a:solidFill>
                <a:cs typeface="Calibri"/>
              </a:rPr>
              <a:t>Astrocytoma , medulloblastoma</a:t>
            </a:r>
          </a:p>
          <a:p>
            <a:endParaRPr lang="en-US" sz="2100" dirty="0">
              <a:cs typeface="Calibri"/>
            </a:endParaRPr>
          </a:p>
          <a:p>
            <a:r>
              <a:rPr lang="en-US" sz="2100" dirty="0">
                <a:cs typeface="Calibri"/>
              </a:rPr>
              <a:t>What are the signs and symptoms </a:t>
            </a:r>
            <a:r>
              <a:rPr lang="en-US" sz="2100" dirty="0" err="1">
                <a:cs typeface="Calibri"/>
              </a:rPr>
              <a:t>excpexted</a:t>
            </a:r>
            <a:r>
              <a:rPr lang="en-US" sz="2100" dirty="0">
                <a:cs typeface="Calibri"/>
              </a:rPr>
              <a:t> to be seen in this patient ?</a:t>
            </a:r>
          </a:p>
          <a:p>
            <a:r>
              <a:rPr lang="en-US" sz="2100" dirty="0">
                <a:solidFill>
                  <a:srgbClr val="FF0000"/>
                </a:solidFill>
                <a:ea typeface="+mn-lt"/>
                <a:cs typeface="+mn-lt"/>
              </a:rPr>
              <a:t>Headache , Papilledema , Nausea/vomiting</a:t>
            </a:r>
            <a:endParaRPr lang="en-US" sz="2100" dirty="0">
              <a:solidFill>
                <a:srgbClr val="FF0000"/>
              </a:solidFill>
            </a:endParaRPr>
          </a:p>
        </p:txBody>
      </p:sp>
    </p:spTree>
    <p:extLst>
      <p:ext uri="{BB962C8B-B14F-4D97-AF65-F5344CB8AC3E}">
        <p14:creationId xmlns:p14="http://schemas.microsoft.com/office/powerpoint/2010/main" val="338709619"/>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97042" y="2226469"/>
            <a:ext cx="8319836" cy="3263504"/>
          </a:xfrm>
        </p:spPr>
        <p:txBody>
          <a:bodyPr>
            <a:normAutofit/>
          </a:bodyPr>
          <a:lstStyle/>
          <a:p>
            <a:pPr marL="0" indent="0" algn="l" rtl="0">
              <a:buNone/>
            </a:pPr>
            <a:r>
              <a:rPr lang="en-US" sz="3300" dirty="0"/>
              <a:t>History of falling down,,, on examination : bruises in lower back no sensory or motor response, doesn’t open his eyes in response to speech or pain, moans incomprehensibly, show extension with pain stimulus </a:t>
            </a:r>
            <a:r>
              <a:rPr lang="ar-SA" sz="3300" dirty="0"/>
              <a:t>وتفاصيل اخرى...</a:t>
            </a:r>
            <a:endParaRPr lang="en-US" sz="3300" dirty="0"/>
          </a:p>
          <a:p>
            <a:pPr marL="0" indent="0" algn="l" rtl="0">
              <a:buNone/>
            </a:pPr>
            <a:endParaRPr lang="ar-JO" sz="3300" dirty="0"/>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2226469"/>
            <a:ext cx="8515350" cy="3263504"/>
          </a:xfrm>
        </p:spPr>
        <p:txBody>
          <a:bodyPr>
            <a:normAutofit/>
          </a:bodyPr>
          <a:lstStyle/>
          <a:p>
            <a:pPr marL="0" indent="0" algn="l" rtl="0">
              <a:buNone/>
            </a:pPr>
            <a:r>
              <a:rPr lang="en-US" sz="3000" b="1" dirty="0"/>
              <a:t>1_ calculate the </a:t>
            </a:r>
            <a:r>
              <a:rPr lang="en-US" sz="3000" b="1" dirty="0" err="1"/>
              <a:t>glascow</a:t>
            </a:r>
            <a:r>
              <a:rPr lang="en-US" sz="3000" b="1" dirty="0"/>
              <a:t> coma score ? </a:t>
            </a:r>
            <a:r>
              <a:rPr lang="en-US" sz="3000" dirty="0">
                <a:solidFill>
                  <a:srgbClr val="FF0000"/>
                </a:solidFill>
              </a:rPr>
              <a:t>1+2+2=5</a:t>
            </a:r>
          </a:p>
          <a:p>
            <a:pPr marL="0" indent="0" algn="l" rtl="0">
              <a:buNone/>
            </a:pPr>
            <a:r>
              <a:rPr lang="en-US" sz="3000" b="1" dirty="0"/>
              <a:t>2_ what is the </a:t>
            </a:r>
            <a:r>
              <a:rPr lang="en-US" sz="3000" b="1" dirty="0" err="1"/>
              <a:t>classifacation</a:t>
            </a:r>
            <a:r>
              <a:rPr lang="en-US" sz="3000" b="1" dirty="0"/>
              <a:t> of this injury? </a:t>
            </a:r>
            <a:r>
              <a:rPr lang="en-US" sz="3000" dirty="0">
                <a:solidFill>
                  <a:srgbClr val="FF0000"/>
                </a:solidFill>
              </a:rPr>
              <a:t>Severe</a:t>
            </a:r>
          </a:p>
          <a:p>
            <a:pPr marL="0" indent="0" algn="l" rtl="0">
              <a:buNone/>
            </a:pPr>
            <a:r>
              <a:rPr lang="en-US" sz="3000" b="1" dirty="0"/>
              <a:t>3_ the appropriate initial management is</a:t>
            </a:r>
          </a:p>
          <a:p>
            <a:pPr marL="0" indent="0" algn="l" rtl="0">
              <a:buNone/>
            </a:pPr>
            <a:r>
              <a:rPr lang="en-US" sz="3000" b="1" dirty="0"/>
              <a:t>          </a:t>
            </a:r>
            <a:r>
              <a:rPr lang="en-US" sz="3000" dirty="0">
                <a:solidFill>
                  <a:srgbClr val="FF0000"/>
                </a:solidFill>
              </a:rPr>
              <a:t>A_ intubation</a:t>
            </a:r>
            <a:r>
              <a:rPr lang="en-US" sz="3000" dirty="0"/>
              <a:t>           B_ immediate brain </a:t>
            </a:r>
            <a:r>
              <a:rPr lang="en-US" sz="3000" dirty="0" err="1"/>
              <a:t>ct</a:t>
            </a:r>
            <a:endParaRPr lang="en-US" sz="3000" dirty="0"/>
          </a:p>
          <a:p>
            <a:pPr marL="0" indent="0" algn="l" rtl="0">
              <a:buNone/>
            </a:pPr>
            <a:r>
              <a:rPr lang="en-US" sz="3000" b="1" dirty="0"/>
              <a:t> 5_ is it complete or in complete injury? </a:t>
            </a:r>
            <a:r>
              <a:rPr lang="en-US" sz="3000" dirty="0">
                <a:solidFill>
                  <a:srgbClr val="FF0000"/>
                </a:solidFill>
              </a:rPr>
              <a:t>Complete </a:t>
            </a:r>
          </a:p>
          <a:p>
            <a:pPr marL="0" indent="0" algn="l" rtl="0">
              <a:buNone/>
            </a:pPr>
            <a:endParaRPr lang="ar-JO" sz="3000" b="1" dirty="0"/>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p:nvPr/>
        </p:nvPicPr>
        <p:blipFill>
          <a:blip r:embed="rId2">
            <a:extLst>
              <a:ext uri="{28A0092B-C50C-407E-A947-70E740481C1C}">
                <a14:useLocalDpi xmlns:a14="http://schemas.microsoft.com/office/drawing/2010/main" val="0"/>
              </a:ext>
            </a:extLst>
          </a:blip>
          <a:stretch>
            <a:fillRect/>
          </a:stretch>
        </p:blipFill>
        <p:spPr>
          <a:xfrm rot="5400000">
            <a:off x="5115059" y="1902817"/>
            <a:ext cx="4306850" cy="3203221"/>
          </a:xfrm>
          <a:prstGeom prst="rect">
            <a:avLst/>
          </a:prstGeom>
        </p:spPr>
      </p:pic>
      <p:sp>
        <p:nvSpPr>
          <p:cNvPr id="5" name="Text Box 2"/>
          <p:cNvSpPr txBox="1"/>
          <p:nvPr/>
        </p:nvSpPr>
        <p:spPr>
          <a:xfrm>
            <a:off x="703847" y="1351003"/>
            <a:ext cx="4836695" cy="4146391"/>
          </a:xfrm>
          <a:prstGeom prst="rect">
            <a:avLst/>
          </a:prstGeom>
          <a:solidFill>
            <a:prstClr val="white"/>
          </a:solidFill>
          <a:ln w="6350">
            <a:solidFill>
              <a:prstClr val="black"/>
            </a:solidFill>
          </a:ln>
        </p:spPr>
        <p:txBody>
          <a:bodyPr rot="0" spcFirstLastPara="0" vert="horz" wrap="square" lIns="68580" tIns="34290" rIns="68580" bIns="34290" numCol="1" spcCol="0" rtlCol="0" fromWordArt="0" anchor="t" anchorCtr="0" forceAA="0" compatLnSpc="1">
            <a:spAutoFit/>
          </a:bodyPr>
          <a:lstStyle/>
          <a:p>
            <a:pPr algn="l" rtl="0">
              <a:lnSpc>
                <a:spcPct val="107000"/>
              </a:lnSpc>
              <a:spcAft>
                <a:spcPts val="600"/>
              </a:spcAft>
            </a:pPr>
            <a:r>
              <a:rPr lang="ar-SA" sz="2700" dirty="0">
                <a:latin typeface="Calibri" panose="020F0502020204030204"/>
                <a:ea typeface="Times New Roman" panose="02020603050405020304"/>
                <a:cs typeface="Arial" panose="020B0604020202020204"/>
              </a:rPr>
              <a:t>مش نفس الصورة بس بتشبهها</a:t>
            </a:r>
            <a:endParaRPr lang="en-US" sz="1350" dirty="0">
              <a:latin typeface="Calibri" panose="020F0502020204030204"/>
              <a:ea typeface="Times New Roman" panose="02020603050405020304"/>
              <a:cs typeface="Arial" panose="020B0604020202020204"/>
            </a:endParaRPr>
          </a:p>
          <a:p>
            <a:pPr algn="l" rtl="0">
              <a:lnSpc>
                <a:spcPct val="107000"/>
              </a:lnSpc>
              <a:spcAft>
                <a:spcPts val="600"/>
              </a:spcAft>
            </a:pPr>
            <a:r>
              <a:rPr lang="en-GB" sz="2700" b="1" dirty="0">
                <a:latin typeface="Calibri" panose="020F0502020204030204"/>
                <a:ea typeface="Times New Roman" panose="02020603050405020304"/>
                <a:cs typeface="Arial" panose="020B0604020202020204"/>
              </a:rPr>
              <a:t>1 _ </a:t>
            </a:r>
            <a:r>
              <a:rPr lang="en-GB" sz="2700" b="1" dirty="0" err="1">
                <a:latin typeface="Calibri" panose="020F0502020204030204"/>
                <a:ea typeface="Times New Roman" panose="02020603050405020304"/>
                <a:cs typeface="Arial" panose="020B0604020202020204"/>
              </a:rPr>
              <a:t>Dx</a:t>
            </a:r>
            <a:r>
              <a:rPr lang="en-GB" sz="2700" b="1" dirty="0">
                <a:latin typeface="Calibri" panose="020F0502020204030204"/>
                <a:ea typeface="Times New Roman" panose="02020603050405020304"/>
                <a:cs typeface="Arial" panose="020B0604020202020204"/>
              </a:rPr>
              <a:t>?</a:t>
            </a:r>
            <a:br>
              <a:rPr lang="en-GB" sz="2700" dirty="0">
                <a:latin typeface="Calibri" panose="020F0502020204030204"/>
                <a:ea typeface="Times New Roman" panose="02020603050405020304"/>
                <a:cs typeface="Arial" panose="020B0604020202020204"/>
              </a:rPr>
            </a:br>
            <a:r>
              <a:rPr lang="en-GB" sz="2700" dirty="0">
                <a:latin typeface="Calibri" panose="020F0502020204030204"/>
                <a:ea typeface="Times New Roman" panose="02020603050405020304"/>
                <a:cs typeface="Arial" panose="020B0604020202020204"/>
              </a:rPr>
              <a:t> </a:t>
            </a:r>
            <a:r>
              <a:rPr lang="en-GB" sz="2700" dirty="0">
                <a:solidFill>
                  <a:srgbClr val="FF0000"/>
                </a:solidFill>
                <a:latin typeface="Calibri" panose="020F0502020204030204"/>
                <a:ea typeface="Times New Roman" panose="02020603050405020304"/>
                <a:cs typeface="Arial" panose="020B0604020202020204"/>
              </a:rPr>
              <a:t>Chronic subdural hematoma in left hemisphere</a:t>
            </a:r>
            <a:br>
              <a:rPr lang="en-GB" sz="2700" dirty="0">
                <a:solidFill>
                  <a:srgbClr val="FF0000"/>
                </a:solidFill>
                <a:latin typeface="Calibri" panose="020F0502020204030204"/>
                <a:ea typeface="Times New Roman" panose="02020603050405020304"/>
                <a:cs typeface="Arial" panose="020B0604020202020204"/>
              </a:rPr>
            </a:br>
            <a:br>
              <a:rPr lang="en-GB" sz="2700" dirty="0">
                <a:solidFill>
                  <a:srgbClr val="FF0000"/>
                </a:solidFill>
                <a:latin typeface="Calibri" panose="020F0502020204030204"/>
                <a:ea typeface="Times New Roman" panose="02020603050405020304"/>
                <a:cs typeface="Arial" panose="020B0604020202020204"/>
              </a:rPr>
            </a:br>
            <a:endParaRPr lang="en-US" sz="1350" dirty="0">
              <a:solidFill>
                <a:srgbClr val="FF0000"/>
              </a:solidFill>
              <a:latin typeface="Calibri" panose="020F0502020204030204"/>
              <a:ea typeface="Times New Roman" panose="02020603050405020304"/>
              <a:cs typeface="Arial" panose="020B0604020202020204"/>
            </a:endParaRPr>
          </a:p>
          <a:p>
            <a:pPr algn="l" rtl="0">
              <a:lnSpc>
                <a:spcPct val="107000"/>
              </a:lnSpc>
              <a:spcAft>
                <a:spcPts val="600"/>
              </a:spcAft>
            </a:pPr>
            <a:r>
              <a:rPr lang="en-GB" sz="2700" b="1" dirty="0">
                <a:latin typeface="Calibri" panose="020F0502020204030204"/>
                <a:ea typeface="Times New Roman" panose="02020603050405020304"/>
                <a:cs typeface="Arial" panose="020B0604020202020204"/>
              </a:rPr>
              <a:t>2_ It could be removed by :</a:t>
            </a:r>
            <a:br>
              <a:rPr lang="en-GB" sz="2700" dirty="0">
                <a:latin typeface="Calibri" panose="020F0502020204030204"/>
                <a:ea typeface="Times New Roman" panose="02020603050405020304"/>
                <a:cs typeface="Arial" panose="020B0604020202020204"/>
              </a:rPr>
            </a:br>
            <a:endParaRPr lang="en-US" sz="1350" dirty="0">
              <a:latin typeface="Calibri" panose="020F0502020204030204"/>
              <a:ea typeface="Times New Roman" panose="02020603050405020304"/>
              <a:cs typeface="Arial" panose="020B0604020202020204"/>
            </a:endParaRPr>
          </a:p>
          <a:p>
            <a:pPr algn="l" rtl="0">
              <a:lnSpc>
                <a:spcPct val="107000"/>
              </a:lnSpc>
              <a:spcAft>
                <a:spcPts val="600"/>
              </a:spcAft>
            </a:pPr>
            <a:r>
              <a:rPr lang="en-GB" sz="2700" dirty="0">
                <a:latin typeface="Calibri" panose="020F0502020204030204"/>
                <a:ea typeface="Times New Roman" panose="02020603050405020304"/>
                <a:cs typeface="Arial" panose="020B0604020202020204"/>
              </a:rPr>
              <a:t>A_ craniotomy       B_ </a:t>
            </a:r>
            <a:r>
              <a:rPr lang="en-GB" sz="2700" dirty="0">
                <a:solidFill>
                  <a:srgbClr val="FF0000"/>
                </a:solidFill>
                <a:latin typeface="Calibri" panose="020F0502020204030204"/>
                <a:ea typeface="Times New Roman" panose="02020603050405020304"/>
                <a:cs typeface="Arial" panose="020B0604020202020204"/>
              </a:rPr>
              <a:t>burr hole</a:t>
            </a:r>
            <a:endParaRPr lang="en-US" sz="1350" dirty="0">
              <a:latin typeface="Calibri" panose="020F0502020204030204"/>
              <a:ea typeface="Times New Roman" panose="02020603050405020304"/>
              <a:cs typeface="Arial" panose="020B0604020202020204"/>
            </a:endParaRPr>
          </a:p>
          <a:p>
            <a:pPr algn="l" rtl="0">
              <a:lnSpc>
                <a:spcPct val="107000"/>
              </a:lnSpc>
              <a:spcAft>
                <a:spcPts val="600"/>
              </a:spcAft>
            </a:pPr>
            <a:r>
              <a:rPr lang="en-GB" sz="1350" dirty="0">
                <a:solidFill>
                  <a:srgbClr val="FF0000"/>
                </a:solidFill>
                <a:latin typeface="Calibri" panose="020F0502020204030204"/>
                <a:ea typeface="Times New Roman" panose="02020603050405020304"/>
                <a:cs typeface="Arial" panose="020B0604020202020204"/>
              </a:rPr>
              <a:t> </a:t>
            </a:r>
            <a:endParaRPr lang="en-US" sz="1350" dirty="0">
              <a:latin typeface="Calibri" panose="020F0502020204030204"/>
              <a:ea typeface="Times New Roman" panose="02020603050405020304"/>
              <a:cs typeface="Arial" panose="020B0604020202020204"/>
            </a:endParaRP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6100011" y="1318775"/>
            <a:ext cx="2792078" cy="4212744"/>
          </a:xfrm>
          <a:prstGeom prst="rect">
            <a:avLst/>
          </a:prstGeom>
        </p:spPr>
      </p:pic>
      <p:sp>
        <p:nvSpPr>
          <p:cNvPr id="5" name="Text Box 4"/>
          <p:cNvSpPr txBox="1"/>
          <p:nvPr/>
        </p:nvSpPr>
        <p:spPr>
          <a:xfrm>
            <a:off x="126331" y="893347"/>
            <a:ext cx="5863328" cy="5150000"/>
          </a:xfrm>
          <a:prstGeom prst="rect">
            <a:avLst/>
          </a:prstGeom>
          <a:solidFill>
            <a:prstClr val="white"/>
          </a:solidFill>
          <a:ln w="6350">
            <a:solidFill>
              <a:prstClr val="black"/>
            </a:solidFill>
          </a:ln>
        </p:spPr>
        <p:txBody>
          <a:bodyPr rot="0" spcFirstLastPara="0" vert="horz" wrap="square" lIns="68580" tIns="34290" rIns="68580" bIns="34290" numCol="1" spcCol="0" rtlCol="0" fromWordArt="0" anchor="t" anchorCtr="0" forceAA="0" compatLnSpc="1">
            <a:spAutoFit/>
          </a:bodyPr>
          <a:lstStyle/>
          <a:p>
            <a:pPr algn="l" rtl="0">
              <a:lnSpc>
                <a:spcPct val="107000"/>
              </a:lnSpc>
              <a:spcAft>
                <a:spcPts val="600"/>
              </a:spcAft>
            </a:pPr>
            <a:r>
              <a:rPr lang="en-US" sz="3300" b="1" dirty="0">
                <a:latin typeface="Calibri" panose="020F0502020204030204"/>
                <a:ea typeface="Times New Roman" panose="02020603050405020304"/>
                <a:cs typeface="Arial" panose="020B0604020202020204"/>
              </a:rPr>
              <a:t>Q2</a:t>
            </a:r>
            <a:endParaRPr lang="en-US" dirty="0">
              <a:latin typeface="Calibri" panose="020F0502020204030204"/>
              <a:ea typeface="Times New Roman" panose="02020603050405020304"/>
              <a:cs typeface="Arial" panose="020B0604020202020204"/>
            </a:endParaRPr>
          </a:p>
          <a:p>
            <a:pPr algn="l" rtl="0">
              <a:lnSpc>
                <a:spcPct val="107000"/>
              </a:lnSpc>
              <a:spcAft>
                <a:spcPts val="600"/>
              </a:spcAft>
            </a:pPr>
            <a:r>
              <a:rPr lang="en-GB" sz="3300" b="1" dirty="0">
                <a:latin typeface="Calibri" panose="020F0502020204030204"/>
                <a:ea typeface="Times New Roman" panose="02020603050405020304"/>
                <a:cs typeface="Arial" panose="020B0604020202020204"/>
              </a:rPr>
              <a:t>1_ dx? </a:t>
            </a:r>
            <a:r>
              <a:rPr lang="en-GB" sz="3300" dirty="0">
                <a:solidFill>
                  <a:srgbClr val="FF0000"/>
                </a:solidFill>
                <a:latin typeface="Calibri" panose="020F0502020204030204"/>
                <a:ea typeface="Times New Roman" panose="02020603050405020304"/>
                <a:cs typeface="Arial" panose="020B0604020202020204"/>
              </a:rPr>
              <a:t>L5 burst </a:t>
            </a:r>
            <a:r>
              <a:rPr lang="en-GB" sz="3300" dirty="0" err="1">
                <a:solidFill>
                  <a:srgbClr val="FF0000"/>
                </a:solidFill>
                <a:latin typeface="Calibri" panose="020F0502020204030204"/>
                <a:ea typeface="Times New Roman" panose="02020603050405020304"/>
                <a:cs typeface="Arial" panose="020B0604020202020204"/>
              </a:rPr>
              <a:t>fx</a:t>
            </a:r>
            <a:br>
              <a:rPr lang="en-GB" sz="3300" dirty="0">
                <a:solidFill>
                  <a:srgbClr val="FF0000"/>
                </a:solidFill>
                <a:latin typeface="Calibri" panose="020F0502020204030204"/>
                <a:ea typeface="Times New Roman" panose="02020603050405020304"/>
                <a:cs typeface="Arial" panose="020B0604020202020204"/>
              </a:rPr>
            </a:br>
            <a:endParaRPr lang="en-US" dirty="0">
              <a:latin typeface="Calibri" panose="020F0502020204030204"/>
              <a:ea typeface="Times New Roman" panose="02020603050405020304"/>
              <a:cs typeface="Arial" panose="020B0604020202020204"/>
            </a:endParaRPr>
          </a:p>
          <a:p>
            <a:pPr algn="l" rtl="0">
              <a:lnSpc>
                <a:spcPct val="107000"/>
              </a:lnSpc>
              <a:spcAft>
                <a:spcPts val="600"/>
              </a:spcAft>
            </a:pPr>
            <a:r>
              <a:rPr lang="en-GB" sz="3300" b="1" dirty="0">
                <a:latin typeface="Calibri" panose="020F0502020204030204"/>
                <a:ea typeface="Times New Roman" panose="02020603050405020304"/>
                <a:cs typeface="Arial" panose="020B0604020202020204"/>
              </a:rPr>
              <a:t>2_ mention 3 indication of surgery in this condition?</a:t>
            </a:r>
          </a:p>
          <a:p>
            <a:pPr algn="ctr" rtl="0">
              <a:lnSpc>
                <a:spcPct val="107000"/>
              </a:lnSpc>
              <a:spcAft>
                <a:spcPts val="600"/>
              </a:spcAft>
            </a:pPr>
            <a:r>
              <a:rPr lang="en-GB" sz="3300" dirty="0">
                <a:solidFill>
                  <a:srgbClr val="FF0000"/>
                </a:solidFill>
                <a:latin typeface="Calibri" panose="020F0502020204030204"/>
                <a:ea typeface="Times New Roman" panose="02020603050405020304"/>
                <a:cs typeface="Arial" panose="020B0604020202020204"/>
              </a:rPr>
              <a:t>Unstable </a:t>
            </a:r>
            <a:r>
              <a:rPr lang="en-GB" sz="3300" dirty="0" err="1">
                <a:solidFill>
                  <a:srgbClr val="FF0000"/>
                </a:solidFill>
                <a:latin typeface="Calibri" panose="020F0502020204030204"/>
                <a:ea typeface="Times New Roman" panose="02020603050405020304"/>
                <a:cs typeface="Arial" panose="020B0604020202020204"/>
              </a:rPr>
              <a:t>fx</a:t>
            </a:r>
            <a:endParaRPr lang="en-US" dirty="0">
              <a:latin typeface="Calibri" panose="020F0502020204030204"/>
              <a:ea typeface="Times New Roman" panose="02020603050405020304"/>
              <a:cs typeface="Arial" panose="020B0604020202020204"/>
            </a:endParaRPr>
          </a:p>
          <a:p>
            <a:pPr algn="ctr" rtl="0">
              <a:lnSpc>
                <a:spcPct val="107000"/>
              </a:lnSpc>
              <a:spcAft>
                <a:spcPts val="600"/>
              </a:spcAft>
            </a:pPr>
            <a:r>
              <a:rPr lang="en-GB" sz="3300" dirty="0">
                <a:solidFill>
                  <a:srgbClr val="FF0000"/>
                </a:solidFill>
                <a:latin typeface="Calibri" panose="020F0502020204030204"/>
                <a:ea typeface="Times New Roman" panose="02020603050405020304"/>
                <a:cs typeface="Arial" panose="020B0604020202020204"/>
              </a:rPr>
              <a:t>Progressive </a:t>
            </a:r>
            <a:r>
              <a:rPr lang="en-GB" sz="3300" dirty="0" err="1">
                <a:solidFill>
                  <a:srgbClr val="FF0000"/>
                </a:solidFill>
                <a:latin typeface="Calibri" panose="020F0502020204030204"/>
                <a:ea typeface="Times New Roman" panose="02020603050405020304"/>
                <a:cs typeface="Arial" panose="020B0604020202020204"/>
              </a:rPr>
              <a:t>weekness</a:t>
            </a:r>
            <a:endParaRPr lang="en-US" dirty="0">
              <a:latin typeface="Calibri" panose="020F0502020204030204"/>
              <a:ea typeface="Times New Roman" panose="02020603050405020304"/>
              <a:cs typeface="Arial" panose="020B0604020202020204"/>
            </a:endParaRPr>
          </a:p>
          <a:p>
            <a:pPr algn="ctr" rtl="0">
              <a:lnSpc>
                <a:spcPct val="107000"/>
              </a:lnSpc>
              <a:spcAft>
                <a:spcPts val="600"/>
              </a:spcAft>
            </a:pPr>
            <a:r>
              <a:rPr lang="en-GB" sz="3300" dirty="0">
                <a:solidFill>
                  <a:srgbClr val="FF0000"/>
                </a:solidFill>
                <a:latin typeface="Calibri" panose="020F0502020204030204"/>
                <a:ea typeface="Times New Roman" panose="02020603050405020304"/>
                <a:cs typeface="Arial" panose="020B0604020202020204"/>
              </a:rPr>
              <a:t>Cauda equina syndrome? </a:t>
            </a:r>
            <a:endParaRPr lang="en-US" dirty="0">
              <a:latin typeface="Calibri" panose="020F0502020204030204"/>
              <a:ea typeface="Times New Roman" panose="02020603050405020304"/>
              <a:cs typeface="Arial" panose="020B0604020202020204"/>
            </a:endParaRPr>
          </a:p>
          <a:p>
            <a:pPr algn="ctr" rtl="0">
              <a:lnSpc>
                <a:spcPct val="107000"/>
              </a:lnSpc>
              <a:spcAft>
                <a:spcPts val="600"/>
              </a:spcAft>
            </a:pPr>
            <a:r>
              <a:rPr lang="en-GB" sz="3300" dirty="0">
                <a:solidFill>
                  <a:srgbClr val="FF0000"/>
                </a:solidFill>
                <a:latin typeface="Calibri" panose="020F0502020204030204"/>
                <a:ea typeface="Times New Roman" panose="02020603050405020304"/>
                <a:cs typeface="Arial" panose="020B0604020202020204"/>
              </a:rPr>
              <a:t>Neural deficit </a:t>
            </a:r>
            <a:endParaRPr lang="en-US" dirty="0">
              <a:latin typeface="Calibri" panose="020F0502020204030204"/>
              <a:ea typeface="Times New Roman" panose="02020603050405020304"/>
              <a:cs typeface="Arial" panose="020B0604020202020204"/>
            </a:endParaRP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r>
              <a:rPr lang="en-US" dirty="0"/>
              <a:t>brain CT was done to this </a:t>
            </a:r>
            <a:r>
              <a:rPr lang="en-US" dirty="0" err="1"/>
              <a:t>pt</a:t>
            </a:r>
            <a:r>
              <a:rPr lang="en-US" dirty="0"/>
              <a:t> ;</a:t>
            </a:r>
            <a:endParaRPr lang="ar-JO" dirty="0"/>
          </a:p>
        </p:txBody>
      </p:sp>
      <p:sp>
        <p:nvSpPr>
          <p:cNvPr id="3" name="عنصر نائب للمحتوى 2"/>
          <p:cNvSpPr>
            <a:spLocks noGrp="1"/>
          </p:cNvSpPr>
          <p:nvPr>
            <p:ph idx="1"/>
          </p:nvPr>
        </p:nvSpPr>
        <p:spPr/>
        <p:txBody>
          <a:bodyPr/>
          <a:lstStyle/>
          <a:p>
            <a:pPr marL="0" indent="0" algn="l" rtl="0">
              <a:buNone/>
            </a:pPr>
            <a:r>
              <a:rPr lang="en-US" b="1" dirty="0"/>
              <a:t>what is the dx? </a:t>
            </a:r>
            <a:r>
              <a:rPr lang="en-US" dirty="0">
                <a:solidFill>
                  <a:srgbClr val="FF0000"/>
                </a:solidFill>
              </a:rPr>
              <a:t>Obstructive </a:t>
            </a:r>
            <a:r>
              <a:rPr lang="en-US" dirty="0" err="1">
                <a:solidFill>
                  <a:srgbClr val="FF0000"/>
                </a:solidFill>
              </a:rPr>
              <a:t>hydroceph</a:t>
            </a:r>
            <a:r>
              <a:rPr lang="en-US" dirty="0">
                <a:solidFill>
                  <a:srgbClr val="FF0000"/>
                </a:solidFill>
              </a:rPr>
              <a:t> </a:t>
            </a:r>
          </a:p>
          <a:p>
            <a:pPr marL="0" indent="0" algn="l" rtl="0">
              <a:buNone/>
            </a:pPr>
            <a:endParaRPr lang="ar-JO" dirty="0"/>
          </a:p>
        </p:txBody>
      </p:sp>
      <p:pic>
        <p:nvPicPr>
          <p:cNvPr id="4" name="Picture 5"/>
          <p:cNvPicPr/>
          <p:nvPr/>
        </p:nvPicPr>
        <p:blipFill>
          <a:blip r:embed="rId2" cstate="print">
            <a:extLst>
              <a:ext uri="{28A0092B-C50C-407E-A947-70E740481C1C}">
                <a14:useLocalDpi xmlns:a14="http://schemas.microsoft.com/office/drawing/2010/main" val="0"/>
              </a:ext>
            </a:extLst>
          </a:blip>
          <a:stretch>
            <a:fillRect/>
          </a:stretch>
        </p:blipFill>
        <p:spPr>
          <a:xfrm>
            <a:off x="1064794" y="2860509"/>
            <a:ext cx="7002380" cy="2616868"/>
          </a:xfrm>
          <a:prstGeom prst="rect">
            <a:avLst/>
          </a:prstGeom>
        </p:spPr>
      </p:pic>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meningiomaspine3.jpg"/>
          <p:cNvPicPr/>
          <p:nvPr/>
        </p:nvPicPr>
        <p:blipFill>
          <a:blip r:embed="rId2">
            <a:extLst>
              <a:ext uri="{28A0092B-C50C-407E-A947-70E740481C1C}">
                <a14:useLocalDpi xmlns:a14="http://schemas.microsoft.com/office/drawing/2010/main" val="0"/>
              </a:ext>
            </a:extLst>
          </a:blip>
          <a:srcRect/>
          <a:stretch>
            <a:fillRect/>
          </a:stretch>
        </p:blipFill>
        <p:spPr bwMode="auto">
          <a:xfrm>
            <a:off x="4908885" y="857250"/>
            <a:ext cx="423511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p:nvPr/>
        </p:nvSpPr>
        <p:spPr>
          <a:xfrm>
            <a:off x="725617" y="1301140"/>
            <a:ext cx="3064331" cy="3623428"/>
          </a:xfrm>
          <a:prstGeom prst="rect">
            <a:avLst/>
          </a:prstGeom>
          <a:solidFill>
            <a:prstClr val="white"/>
          </a:solidFill>
          <a:ln w="6350">
            <a:solidFill>
              <a:prstClr val="black"/>
            </a:solidFill>
          </a:ln>
        </p:spPr>
        <p:txBody>
          <a:bodyPr rot="0" spcFirstLastPara="0" vert="horz" wrap="square" lIns="68580" tIns="34290" rIns="68580" bIns="34290" numCol="1" spcCol="0" rtlCol="0" fromWordArt="0" anchor="t" anchorCtr="0" forceAA="0" compatLnSpc="1">
            <a:spAutoFit/>
          </a:bodyPr>
          <a:lstStyle/>
          <a:p>
            <a:pPr algn="ctr" rtl="0">
              <a:lnSpc>
                <a:spcPct val="107000"/>
              </a:lnSpc>
              <a:spcAft>
                <a:spcPts val="600"/>
              </a:spcAft>
            </a:pPr>
            <a:endParaRPr lang="en-US" sz="1350" dirty="0">
              <a:latin typeface="Calibri" panose="020F0502020204030204"/>
              <a:ea typeface="Times New Roman" panose="02020603050405020304"/>
              <a:cs typeface="Arial" panose="020B0604020202020204"/>
            </a:endParaRPr>
          </a:p>
          <a:p>
            <a:pPr algn="ctr" rtl="0">
              <a:lnSpc>
                <a:spcPct val="107000"/>
              </a:lnSpc>
              <a:spcAft>
                <a:spcPts val="600"/>
              </a:spcAft>
            </a:pPr>
            <a:r>
              <a:rPr lang="ar-SA" sz="2700" dirty="0">
                <a:latin typeface="Calibri" panose="020F0502020204030204"/>
                <a:ea typeface="Times New Roman" panose="02020603050405020304"/>
                <a:cs typeface="Arial" panose="020B0604020202020204"/>
              </a:rPr>
              <a:t>مش نفس الصورة </a:t>
            </a:r>
            <a:endParaRPr lang="en-US" sz="1350" dirty="0">
              <a:latin typeface="Calibri" panose="020F0502020204030204"/>
              <a:ea typeface="Times New Roman" panose="02020603050405020304"/>
              <a:cs typeface="Arial" panose="020B0604020202020204"/>
            </a:endParaRPr>
          </a:p>
          <a:p>
            <a:pPr algn="ctr" rtl="0">
              <a:lnSpc>
                <a:spcPct val="107000"/>
              </a:lnSpc>
              <a:spcAft>
                <a:spcPts val="600"/>
              </a:spcAft>
            </a:pPr>
            <a:r>
              <a:rPr lang="en-GB" sz="2700" b="1" dirty="0">
                <a:latin typeface="Calibri" panose="020F0502020204030204"/>
                <a:ea typeface="Times New Roman" panose="02020603050405020304"/>
                <a:cs typeface="Arial" panose="020B0604020202020204"/>
              </a:rPr>
              <a:t>Give 3 </a:t>
            </a:r>
            <a:r>
              <a:rPr lang="en-GB" sz="2700" b="1" dirty="0" err="1">
                <a:latin typeface="Calibri" panose="020F0502020204030204"/>
                <a:ea typeface="Times New Roman" panose="02020603050405020304"/>
                <a:cs typeface="Arial" panose="020B0604020202020204"/>
              </a:rPr>
              <a:t>ddx</a:t>
            </a:r>
            <a:br>
              <a:rPr lang="en-GB" sz="2700" dirty="0">
                <a:latin typeface="Calibri" panose="020F0502020204030204"/>
                <a:ea typeface="Times New Roman" panose="02020603050405020304"/>
                <a:cs typeface="Arial" panose="020B0604020202020204"/>
              </a:rPr>
            </a:br>
            <a:endParaRPr lang="en-US" sz="1350" dirty="0">
              <a:latin typeface="Calibri" panose="020F0502020204030204"/>
              <a:ea typeface="Times New Roman" panose="02020603050405020304"/>
              <a:cs typeface="Arial" panose="020B0604020202020204"/>
            </a:endParaRPr>
          </a:p>
          <a:p>
            <a:pPr algn="ctr" rtl="0">
              <a:lnSpc>
                <a:spcPct val="107000"/>
              </a:lnSpc>
              <a:spcAft>
                <a:spcPts val="600"/>
              </a:spcAft>
            </a:pPr>
            <a:r>
              <a:rPr lang="en-GB" sz="2700" dirty="0">
                <a:solidFill>
                  <a:srgbClr val="FF0000"/>
                </a:solidFill>
                <a:latin typeface="Calibri" panose="020F0502020204030204"/>
                <a:ea typeface="Times New Roman" panose="02020603050405020304"/>
                <a:cs typeface="Arial" panose="020B0604020202020204"/>
              </a:rPr>
              <a:t>Meningioma</a:t>
            </a:r>
            <a:endParaRPr lang="en-US" sz="1350" dirty="0">
              <a:latin typeface="Calibri" panose="020F0502020204030204"/>
              <a:ea typeface="Times New Roman" panose="02020603050405020304"/>
              <a:cs typeface="Arial" panose="020B0604020202020204"/>
            </a:endParaRPr>
          </a:p>
          <a:p>
            <a:pPr algn="ctr" rtl="0">
              <a:lnSpc>
                <a:spcPct val="107000"/>
              </a:lnSpc>
              <a:spcAft>
                <a:spcPts val="600"/>
              </a:spcAft>
            </a:pPr>
            <a:r>
              <a:rPr lang="en-GB" sz="2700" dirty="0" err="1">
                <a:solidFill>
                  <a:srgbClr val="FF0000"/>
                </a:solidFill>
                <a:latin typeface="Calibri" panose="020F0502020204030204"/>
                <a:ea typeface="Times New Roman" panose="02020603050405020304"/>
                <a:cs typeface="Arial" panose="020B0604020202020204"/>
              </a:rPr>
              <a:t>Neurofibroma</a:t>
            </a:r>
            <a:endParaRPr lang="en-US" sz="1350" dirty="0">
              <a:latin typeface="Calibri" panose="020F0502020204030204"/>
              <a:ea typeface="Times New Roman" panose="02020603050405020304"/>
              <a:cs typeface="Arial" panose="020B0604020202020204"/>
            </a:endParaRPr>
          </a:p>
          <a:p>
            <a:pPr algn="ctr" rtl="0">
              <a:lnSpc>
                <a:spcPct val="107000"/>
              </a:lnSpc>
              <a:spcAft>
                <a:spcPts val="600"/>
              </a:spcAft>
            </a:pPr>
            <a:r>
              <a:rPr lang="en-GB" sz="2700" dirty="0" err="1">
                <a:solidFill>
                  <a:srgbClr val="FF0000"/>
                </a:solidFill>
                <a:latin typeface="Calibri" panose="020F0502020204030204"/>
                <a:ea typeface="Times New Roman" panose="02020603050405020304"/>
                <a:cs typeface="Arial" panose="020B0604020202020204"/>
              </a:rPr>
              <a:t>Shwammoma</a:t>
            </a:r>
            <a:endParaRPr lang="en-US" sz="1350" dirty="0">
              <a:latin typeface="Calibri" panose="020F0502020204030204"/>
              <a:ea typeface="Times New Roman" panose="02020603050405020304"/>
              <a:cs typeface="Arial" panose="020B0604020202020204"/>
            </a:endParaRPr>
          </a:p>
          <a:p>
            <a:pPr algn="ctr" rtl="0">
              <a:lnSpc>
                <a:spcPct val="107000"/>
              </a:lnSpc>
              <a:spcAft>
                <a:spcPts val="600"/>
              </a:spcAft>
            </a:pPr>
            <a:r>
              <a:rPr lang="en-GB" sz="2700" dirty="0">
                <a:latin typeface="Calibri" panose="020F0502020204030204"/>
                <a:ea typeface="Times New Roman" panose="02020603050405020304"/>
                <a:cs typeface="Arial" panose="020B0604020202020204"/>
              </a:rPr>
              <a:t> </a:t>
            </a:r>
            <a:endParaRPr lang="en-US" sz="1350" dirty="0">
              <a:latin typeface="Calibri" panose="020F0502020204030204"/>
              <a:ea typeface="Times New Roman" panose="02020603050405020304"/>
              <a:cs typeface="Arial" panose="020B0604020202020204"/>
            </a:endParaRP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02319" y="1901616"/>
            <a:ext cx="7886700" cy="3263504"/>
          </a:xfrm>
        </p:spPr>
        <p:txBody>
          <a:bodyPr>
            <a:normAutofit/>
          </a:bodyPr>
          <a:lstStyle/>
          <a:p>
            <a:pPr marL="0" indent="0" algn="l" rtl="0">
              <a:buNone/>
            </a:pPr>
            <a:r>
              <a:rPr lang="en-US" sz="3600" dirty="0"/>
              <a:t>history of pain or numbness in the </a:t>
            </a:r>
            <a:r>
              <a:rPr lang="en-US" sz="3600" dirty="0" err="1"/>
              <a:t>bottocks</a:t>
            </a:r>
            <a:r>
              <a:rPr lang="en-US" sz="3600" dirty="0"/>
              <a:t> and lateral aspect of leg and it reach big toe and sudden complain of urinary incontinence and??  </a:t>
            </a:r>
            <a:r>
              <a:rPr lang="ar-SA" sz="3600" dirty="0"/>
              <a:t>نسيت والله </a:t>
            </a:r>
            <a:r>
              <a:rPr lang="en-US" sz="3600" dirty="0"/>
              <a:t>😂</a:t>
            </a:r>
          </a:p>
          <a:p>
            <a:pPr marL="0" indent="0" algn="l" rtl="0">
              <a:buNone/>
            </a:pPr>
            <a:r>
              <a:rPr lang="ar-SA" sz="3600" dirty="0"/>
              <a:t>وكان مع السؤال صورة </a:t>
            </a:r>
            <a:r>
              <a:rPr lang="en-US" sz="3600" dirty="0"/>
              <a:t>lumber disk prolapse </a:t>
            </a:r>
          </a:p>
          <a:p>
            <a:pPr marL="0" indent="0" algn="l" rtl="0">
              <a:buNone/>
            </a:pPr>
            <a:endParaRPr lang="ar-JO" sz="3600" dirty="0"/>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8522" y="2226469"/>
            <a:ext cx="8945479" cy="3263504"/>
          </a:xfrm>
        </p:spPr>
        <p:txBody>
          <a:bodyPr>
            <a:normAutofit/>
          </a:bodyPr>
          <a:lstStyle/>
          <a:p>
            <a:pPr marL="0" indent="0" algn="l" rtl="0">
              <a:buNone/>
            </a:pPr>
            <a:r>
              <a:rPr lang="en-US" sz="3000" b="1" dirty="0"/>
              <a:t>1 . what is the affected dermatome ? </a:t>
            </a:r>
            <a:r>
              <a:rPr lang="en-US" sz="3000" dirty="0">
                <a:solidFill>
                  <a:srgbClr val="FF0000"/>
                </a:solidFill>
              </a:rPr>
              <a:t>L5</a:t>
            </a:r>
          </a:p>
          <a:p>
            <a:pPr marL="0" indent="0" algn="l" rtl="0">
              <a:buNone/>
            </a:pPr>
            <a:r>
              <a:rPr lang="en-US" sz="3000" b="1" dirty="0"/>
              <a:t>2 . dx? </a:t>
            </a:r>
            <a:r>
              <a:rPr lang="en-US" sz="3000" dirty="0">
                <a:solidFill>
                  <a:srgbClr val="FF0000"/>
                </a:solidFill>
              </a:rPr>
              <a:t>L4_l5 disk prolapse</a:t>
            </a:r>
          </a:p>
          <a:p>
            <a:pPr marL="0" indent="0" algn="l" rtl="0">
              <a:buNone/>
            </a:pPr>
            <a:r>
              <a:rPr lang="en-US" sz="3000" b="1" dirty="0"/>
              <a:t>3 . mx? </a:t>
            </a:r>
            <a:r>
              <a:rPr lang="en-US" sz="3000" dirty="0">
                <a:solidFill>
                  <a:srgbClr val="FF0000"/>
                </a:solidFill>
              </a:rPr>
              <a:t>Surgery</a:t>
            </a:r>
          </a:p>
          <a:p>
            <a:pPr marL="0" indent="0" algn="l" rtl="0">
              <a:buNone/>
            </a:pPr>
            <a:r>
              <a:rPr lang="en-US" sz="3000" b="1" dirty="0"/>
              <a:t>4 . mention 2 complications of lumber Spine surgery? </a:t>
            </a:r>
            <a:br>
              <a:rPr lang="en-US" sz="3000" dirty="0"/>
            </a:br>
            <a:r>
              <a:rPr lang="en-US" sz="3000" dirty="0"/>
              <a:t>                    </a:t>
            </a:r>
            <a:r>
              <a:rPr lang="en-US" sz="3000" dirty="0">
                <a:solidFill>
                  <a:srgbClr val="FF0000"/>
                </a:solidFill>
              </a:rPr>
              <a:t>Infection  ,  </a:t>
            </a:r>
            <a:r>
              <a:rPr lang="en-US" sz="3000" dirty="0" err="1">
                <a:solidFill>
                  <a:srgbClr val="FF0000"/>
                </a:solidFill>
              </a:rPr>
              <a:t>Csf</a:t>
            </a:r>
            <a:r>
              <a:rPr lang="en-US" sz="3000" dirty="0">
                <a:solidFill>
                  <a:srgbClr val="FF0000"/>
                </a:solidFill>
              </a:rPr>
              <a:t> leakage</a:t>
            </a:r>
          </a:p>
          <a:p>
            <a:pPr marL="0" indent="0" algn="l" rtl="0">
              <a:buNone/>
            </a:pPr>
            <a:endParaRPr lang="ar-JO" sz="3000" dirty="0"/>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a:xfrm>
            <a:off x="628650" y="2226469"/>
            <a:ext cx="6121066" cy="3263504"/>
          </a:xfrm>
        </p:spPr>
        <p:txBody>
          <a:bodyPr>
            <a:normAutofit fontScale="77500" lnSpcReduction="20000"/>
          </a:bodyPr>
          <a:lstStyle/>
          <a:p>
            <a:pPr marL="0" indent="0" algn="l" rtl="0">
              <a:buNone/>
            </a:pPr>
            <a:r>
              <a:rPr lang="en-US" b="1" dirty="0"/>
              <a:t>1 </a:t>
            </a:r>
            <a:r>
              <a:rPr lang="en-US" b="1" dirty="0" err="1"/>
              <a:t>Dx</a:t>
            </a:r>
            <a:r>
              <a:rPr lang="en-US" b="1" dirty="0"/>
              <a:t> and site? </a:t>
            </a:r>
            <a:r>
              <a:rPr lang="en-US" dirty="0"/>
              <a:t>(in history he mentioned that its transparent to torchlight)? </a:t>
            </a:r>
            <a:br>
              <a:rPr lang="en-US" dirty="0"/>
            </a:br>
            <a:br>
              <a:rPr lang="en-US" sz="750" dirty="0"/>
            </a:br>
            <a:r>
              <a:rPr lang="en-US" dirty="0" err="1">
                <a:solidFill>
                  <a:srgbClr val="FF0000"/>
                </a:solidFill>
              </a:rPr>
              <a:t>Meningocele</a:t>
            </a:r>
            <a:r>
              <a:rPr lang="en-US" dirty="0">
                <a:solidFill>
                  <a:srgbClr val="FF0000"/>
                </a:solidFill>
              </a:rPr>
              <a:t>, lumbosacral</a:t>
            </a:r>
            <a:br>
              <a:rPr lang="en-US" dirty="0">
                <a:solidFill>
                  <a:srgbClr val="FF0000"/>
                </a:solidFill>
              </a:rPr>
            </a:br>
            <a:br>
              <a:rPr lang="en-US" sz="1050" dirty="0"/>
            </a:br>
            <a:r>
              <a:rPr lang="en-US" dirty="0"/>
              <a:t>  </a:t>
            </a:r>
            <a:r>
              <a:rPr lang="en-US" b="1" dirty="0"/>
              <a:t>2 true or false </a:t>
            </a:r>
            <a:br>
              <a:rPr lang="en-US" dirty="0"/>
            </a:br>
            <a:br>
              <a:rPr lang="en-US" dirty="0"/>
            </a:br>
            <a:r>
              <a:rPr lang="en-US" dirty="0"/>
              <a:t>(</a:t>
            </a:r>
            <a:r>
              <a:rPr lang="en-US" b="1" dirty="0"/>
              <a:t>the aim of the surgery is to correct the Neural deficit and cosmetic)? </a:t>
            </a:r>
            <a:r>
              <a:rPr lang="en-US" dirty="0">
                <a:solidFill>
                  <a:srgbClr val="FF0000"/>
                </a:solidFill>
              </a:rPr>
              <a:t>False</a:t>
            </a:r>
            <a:endParaRPr lang="en-US" dirty="0"/>
          </a:p>
          <a:p>
            <a:pPr marL="0" indent="0" algn="l" rtl="0">
              <a:buNone/>
            </a:pPr>
            <a:r>
              <a:rPr lang="en-US" b="1" dirty="0"/>
              <a:t>3 which type of </a:t>
            </a:r>
            <a:r>
              <a:rPr lang="en-US" b="1" dirty="0" err="1"/>
              <a:t>chiari</a:t>
            </a:r>
            <a:r>
              <a:rPr lang="en-US" b="1" dirty="0"/>
              <a:t> malformation associated with? </a:t>
            </a:r>
            <a:r>
              <a:rPr lang="en-US" dirty="0">
                <a:solidFill>
                  <a:srgbClr val="FF0000"/>
                </a:solidFill>
              </a:rPr>
              <a:t>Two</a:t>
            </a:r>
          </a:p>
          <a:p>
            <a:pPr algn="l" rtl="0"/>
            <a:endParaRPr lang="ar-JO" dirty="0"/>
          </a:p>
        </p:txBody>
      </p:sp>
      <p:pic>
        <p:nvPicPr>
          <p:cNvPr id="4" name="Picture 7"/>
          <p:cNvPicPr/>
          <p:nvPr/>
        </p:nvPicPr>
        <p:blipFill>
          <a:blip r:embed="rId2">
            <a:extLst>
              <a:ext uri="{28A0092B-C50C-407E-A947-70E740481C1C}">
                <a14:useLocalDpi xmlns:a14="http://schemas.microsoft.com/office/drawing/2010/main" val="0"/>
              </a:ext>
            </a:extLst>
          </a:blip>
          <a:stretch>
            <a:fillRect/>
          </a:stretch>
        </p:blipFill>
        <p:spPr>
          <a:xfrm>
            <a:off x="6894094" y="2400301"/>
            <a:ext cx="2051384" cy="3086100"/>
          </a:xfrm>
          <a:prstGeom prst="rect">
            <a:avLst/>
          </a:prstGeom>
        </p:spPr>
      </p:pic>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0" y="1131094"/>
            <a:ext cx="8196513" cy="994172"/>
          </a:xfrm>
        </p:spPr>
        <p:txBody>
          <a:bodyPr>
            <a:normAutofit/>
          </a:bodyPr>
          <a:lstStyle/>
          <a:p>
            <a:pPr algn="l" rtl="0"/>
            <a:r>
              <a:rPr lang="en-US" sz="2400" b="1" dirty="0"/>
              <a:t>Picture of </a:t>
            </a:r>
            <a:r>
              <a:rPr lang="en-US" sz="2400" b="1" dirty="0" err="1"/>
              <a:t>intradural</a:t>
            </a:r>
            <a:r>
              <a:rPr lang="en-US" sz="2400" b="1" dirty="0"/>
              <a:t> intramedullary spinal cord tumor :</a:t>
            </a:r>
            <a:endParaRPr lang="ar-JO" sz="2400" b="1" dirty="0"/>
          </a:p>
        </p:txBody>
      </p:sp>
      <p:sp>
        <p:nvSpPr>
          <p:cNvPr id="3" name="عنصر نائب للمحتوى 2"/>
          <p:cNvSpPr>
            <a:spLocks noGrp="1"/>
          </p:cNvSpPr>
          <p:nvPr>
            <p:ph idx="1"/>
          </p:nvPr>
        </p:nvSpPr>
        <p:spPr/>
        <p:txBody>
          <a:bodyPr>
            <a:noAutofit/>
          </a:bodyPr>
          <a:lstStyle/>
          <a:p>
            <a:pPr marL="0" indent="0" algn="l" rtl="0">
              <a:buNone/>
            </a:pPr>
            <a:r>
              <a:rPr lang="en-US" sz="2400" b="1" dirty="0"/>
              <a:t>1 dx?</a:t>
            </a:r>
            <a:br>
              <a:rPr lang="en-US" sz="2400" dirty="0"/>
            </a:br>
            <a:br>
              <a:rPr lang="en-US" sz="2400" dirty="0"/>
            </a:br>
            <a:r>
              <a:rPr lang="en-US" sz="2400" dirty="0"/>
              <a:t> </a:t>
            </a:r>
            <a:r>
              <a:rPr lang="en-US" sz="2400" dirty="0" err="1">
                <a:solidFill>
                  <a:srgbClr val="FF0000"/>
                </a:solidFill>
              </a:rPr>
              <a:t>Intradural</a:t>
            </a:r>
            <a:r>
              <a:rPr lang="en-US" sz="2400" dirty="0">
                <a:solidFill>
                  <a:srgbClr val="FF0000"/>
                </a:solidFill>
              </a:rPr>
              <a:t> intramedullary spinal cord tumor</a:t>
            </a:r>
            <a:br>
              <a:rPr lang="en-US" sz="2400" dirty="0"/>
            </a:br>
            <a:endParaRPr lang="en-US" sz="2400" dirty="0"/>
          </a:p>
          <a:p>
            <a:pPr marL="0" indent="0" algn="l" rtl="0">
              <a:buNone/>
            </a:pPr>
            <a:r>
              <a:rPr lang="en-US" sz="2400" b="1" dirty="0"/>
              <a:t>2 mention 2 clinical features ?</a:t>
            </a:r>
            <a:br>
              <a:rPr lang="en-US" sz="2400" dirty="0"/>
            </a:br>
            <a:endParaRPr lang="en-US" sz="2400" dirty="0">
              <a:solidFill>
                <a:srgbClr val="FF0000"/>
              </a:solidFill>
            </a:endParaRPr>
          </a:p>
          <a:p>
            <a:pPr marL="0" indent="0" algn="l" rtl="0">
              <a:buNone/>
            </a:pPr>
            <a:r>
              <a:rPr lang="en-US" sz="2400" dirty="0">
                <a:solidFill>
                  <a:srgbClr val="FF0000"/>
                </a:solidFill>
              </a:rPr>
              <a:t> PAIN</a:t>
            </a:r>
          </a:p>
          <a:p>
            <a:pPr marL="0" indent="0" algn="l" rtl="0">
              <a:buNone/>
            </a:pPr>
            <a:r>
              <a:rPr lang="en-US" sz="2400" dirty="0">
                <a:solidFill>
                  <a:srgbClr val="FF0000"/>
                </a:solidFill>
              </a:rPr>
              <a:t>Neurological deficit</a:t>
            </a:r>
          </a:p>
          <a:p>
            <a:pPr marL="0" indent="0" algn="l" rtl="0">
              <a:buNone/>
            </a:pPr>
            <a:r>
              <a:rPr lang="en-US" sz="2400" dirty="0">
                <a:solidFill>
                  <a:srgbClr val="FF0000"/>
                </a:solidFill>
              </a:rPr>
              <a:t>Deformities </a:t>
            </a:r>
            <a:endParaRPr lang="ar-JO" sz="2400" dirty="0">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6186-3468-9D61-CDA8-7813AECC956B}"/>
              </a:ext>
            </a:extLst>
          </p:cNvPr>
          <p:cNvSpPr>
            <a:spLocks noGrp="1"/>
          </p:cNvSpPr>
          <p:nvPr>
            <p:ph type="ctrTitle"/>
          </p:nvPr>
        </p:nvSpPr>
        <p:spPr/>
        <p:txBody>
          <a:bodyPr/>
          <a:lstStyle/>
          <a:p>
            <a:r>
              <a:rPr lang="en-US" dirty="0"/>
              <a:t>Neurosurgery archive </a:t>
            </a:r>
          </a:p>
        </p:txBody>
      </p:sp>
      <p:sp>
        <p:nvSpPr>
          <p:cNvPr id="3" name="Subtitle 2">
            <a:extLst>
              <a:ext uri="{FF2B5EF4-FFF2-40B4-BE49-F238E27FC236}">
                <a16:creationId xmlns:a16="http://schemas.microsoft.com/office/drawing/2014/main" id="{5144C125-9D68-D6B6-4BF2-B76B9150C47D}"/>
              </a:ext>
            </a:extLst>
          </p:cNvPr>
          <p:cNvSpPr>
            <a:spLocks noGrp="1"/>
          </p:cNvSpPr>
          <p:nvPr>
            <p:ph type="subTitle" idx="1"/>
          </p:nvPr>
        </p:nvSpPr>
        <p:spPr/>
        <p:txBody>
          <a:bodyPr>
            <a:normAutofit/>
          </a:bodyPr>
          <a:lstStyle/>
          <a:p>
            <a:r>
              <a:rPr lang="en-US" sz="2500" dirty="0"/>
              <a:t> by : Mohammad </a:t>
            </a:r>
            <a:r>
              <a:rPr lang="en-US" sz="2500" dirty="0" err="1"/>
              <a:t>banibaker</a:t>
            </a:r>
            <a:r>
              <a:rPr lang="en-US" sz="2500" dirty="0"/>
              <a:t> </a:t>
            </a:r>
          </a:p>
          <a:p>
            <a:r>
              <a:rPr lang="en-US" sz="2500" dirty="0" err="1"/>
              <a:t>Sulaf</a:t>
            </a:r>
            <a:r>
              <a:rPr lang="en-US" sz="2500" dirty="0"/>
              <a:t> </a:t>
            </a:r>
            <a:r>
              <a:rPr lang="en-US" sz="2500" dirty="0" err="1"/>
              <a:t>almaaitah</a:t>
            </a:r>
            <a:r>
              <a:rPr lang="en-US" sz="2500" dirty="0"/>
              <a:t> </a:t>
            </a:r>
          </a:p>
        </p:txBody>
      </p:sp>
    </p:spTree>
    <p:extLst>
      <p:ext uri="{BB962C8B-B14F-4D97-AF65-F5344CB8AC3E}">
        <p14:creationId xmlns:p14="http://schemas.microsoft.com/office/powerpoint/2010/main" val="3217248886"/>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r>
              <a:rPr lang="en-US" b="1" dirty="0" err="1"/>
              <a:t>Asetazolamide</a:t>
            </a:r>
            <a:endParaRPr lang="ar-JO" dirty="0"/>
          </a:p>
        </p:txBody>
      </p:sp>
      <p:sp>
        <p:nvSpPr>
          <p:cNvPr id="3" name="عنصر نائب للمحتوى 2"/>
          <p:cNvSpPr>
            <a:spLocks noGrp="1"/>
          </p:cNvSpPr>
          <p:nvPr>
            <p:ph idx="1"/>
          </p:nvPr>
        </p:nvSpPr>
        <p:spPr/>
        <p:txBody>
          <a:bodyPr>
            <a:normAutofit/>
          </a:bodyPr>
          <a:lstStyle/>
          <a:p>
            <a:pPr marL="0" indent="0" algn="ctr" rtl="0">
              <a:buNone/>
            </a:pPr>
            <a:r>
              <a:rPr lang="en-US" sz="6000" dirty="0">
                <a:solidFill>
                  <a:srgbClr val="FF0000"/>
                </a:solidFill>
              </a:rPr>
              <a:t>Carbonic Anhydrase Inhibitor, used in case of increase </a:t>
            </a:r>
            <a:r>
              <a:rPr lang="en-US" sz="6000" dirty="0" err="1">
                <a:solidFill>
                  <a:srgbClr val="FF0000"/>
                </a:solidFill>
              </a:rPr>
              <a:t>icp</a:t>
            </a:r>
            <a:r>
              <a:rPr lang="en-US" sz="6000" dirty="0">
                <a:solidFill>
                  <a:srgbClr val="FF0000"/>
                </a:solidFill>
              </a:rPr>
              <a:t> </a:t>
            </a:r>
          </a:p>
          <a:p>
            <a:pPr algn="ctr" rtl="0"/>
            <a:endParaRPr lang="ar-JO" sz="6000" dirty="0">
              <a:solidFill>
                <a:srgbClr val="FF0000"/>
              </a:solidFill>
            </a:endParaRP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Neurosurgery</a:t>
            </a:r>
          </a:p>
        </p:txBody>
      </p:sp>
      <p:sp>
        <p:nvSpPr>
          <p:cNvPr id="3" name="Subtitle 2"/>
          <p:cNvSpPr>
            <a:spLocks noGrp="1"/>
          </p:cNvSpPr>
          <p:nvPr>
            <p:ph type="subTitle" idx="1"/>
          </p:nvPr>
        </p:nvSpPr>
        <p:spPr>
          <a:xfrm>
            <a:off x="1143000" y="3802455"/>
            <a:ext cx="6858000" cy="1455345"/>
          </a:xfrm>
        </p:spPr>
        <p:txBody>
          <a:bodyPr>
            <a:normAutofit/>
          </a:bodyPr>
          <a:lstStyle/>
          <a:p>
            <a:r>
              <a:rPr lang="en-US" sz="4000" dirty="0"/>
              <a:t>12–12-2019</a:t>
            </a:r>
          </a:p>
          <a:p>
            <a:r>
              <a:rPr lang="en-US" sz="4000" dirty="0"/>
              <a:t>Done By : </a:t>
            </a:r>
            <a:r>
              <a:rPr lang="en-US" sz="4000" dirty="0" err="1"/>
              <a:t>Qutaiba</a:t>
            </a:r>
            <a:r>
              <a:rPr lang="en-US" sz="4000" dirty="0"/>
              <a:t> </a:t>
            </a:r>
            <a:r>
              <a:rPr lang="en-US" sz="4000" dirty="0" err="1"/>
              <a:t>Shatnawi</a:t>
            </a:r>
            <a:endParaRPr lang="en-US" sz="4000" dirty="0"/>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scenario </a:t>
            </a:r>
          </a:p>
        </p:txBody>
      </p:sp>
      <p:sp>
        <p:nvSpPr>
          <p:cNvPr id="3" name="Content Placeholder 2"/>
          <p:cNvSpPr>
            <a:spLocks noGrp="1"/>
          </p:cNvSpPr>
          <p:nvPr>
            <p:ph idx="1"/>
          </p:nvPr>
        </p:nvSpPr>
        <p:spPr/>
        <p:txBody>
          <a:bodyPr/>
          <a:lstStyle/>
          <a:p>
            <a:r>
              <a:rPr lang="en-US" dirty="0"/>
              <a:t>A case of scalp swelling after delivery (hint : by palpation the </a:t>
            </a:r>
            <a:r>
              <a:rPr lang="en-US" dirty="0" err="1"/>
              <a:t>lumb</a:t>
            </a:r>
            <a:r>
              <a:rPr lang="en-US" dirty="0"/>
              <a:t> was soft not firm )</a:t>
            </a:r>
          </a:p>
          <a:p>
            <a:endParaRPr lang="en-US" dirty="0"/>
          </a:p>
          <a:p>
            <a:r>
              <a:rPr lang="en-US" dirty="0" err="1">
                <a:solidFill>
                  <a:srgbClr val="FF0000"/>
                </a:solidFill>
              </a:rPr>
              <a:t>Dx</a:t>
            </a:r>
            <a:r>
              <a:rPr lang="en-US" dirty="0">
                <a:solidFill>
                  <a:srgbClr val="FF0000"/>
                </a:solidFill>
              </a:rPr>
              <a:t> </a:t>
            </a:r>
            <a:r>
              <a:rPr lang="en-US" dirty="0"/>
              <a:t>: </a:t>
            </a:r>
            <a:r>
              <a:rPr lang="en-US" dirty="0" err="1"/>
              <a:t>subgaleal</a:t>
            </a:r>
            <a:r>
              <a:rPr lang="en-US" dirty="0"/>
              <a:t> hematoma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6122" y="2980631"/>
            <a:ext cx="2975195" cy="3175725"/>
          </a:xfrm>
          <a:prstGeom prst="rect">
            <a:avLst/>
          </a:prstGeom>
        </p:spPr>
      </p:pic>
      <p:pic>
        <p:nvPicPr>
          <p:cNvPr id="1026" name="Picture 2" descr="نتيجة بحث الصور عن ‪subgaleal hemat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317" y="2955973"/>
            <a:ext cx="2532683" cy="32003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2786058"/>
            <a:ext cx="8229600" cy="1143000"/>
          </a:xfrm>
        </p:spPr>
        <p:txBody>
          <a:bodyPr/>
          <a:lstStyle/>
          <a:p>
            <a:r>
              <a:rPr lang="en-US" dirty="0">
                <a:solidFill>
                  <a:schemeClr val="tx1">
                    <a:lumMod val="50000"/>
                    <a:lumOff val="50000"/>
                  </a:schemeClr>
                </a:solidFill>
                <a:latin typeface="Algerian" panose="04020705040A02060702" pitchFamily="82" charset="0"/>
              </a:rPr>
              <a:t>WATEEN</a:t>
            </a:r>
            <a:endParaRPr lang="ar-JO" dirty="0">
              <a:solidFill>
                <a:schemeClr val="tx1">
                  <a:lumMod val="50000"/>
                  <a:lumOff val="50000"/>
                </a:schemeClr>
              </a:solidFill>
              <a:latin typeface="Algerian" panose="04020705040A02060702" pitchFamily="82" charset="0"/>
            </a:endParaRP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682389"/>
            <a:ext cx="7886700" cy="5494575"/>
          </a:xfrm>
        </p:spPr>
        <p:txBody>
          <a:bodyPr>
            <a:normAutofit fontScale="92500" lnSpcReduction="10000"/>
          </a:bodyPr>
          <a:lstStyle/>
          <a:p>
            <a:pPr marL="0" indent="0" algn="ctr">
              <a:buNone/>
            </a:pPr>
            <a:r>
              <a:rPr lang="en-US" sz="8000" dirty="0" err="1"/>
              <a:t>Neurosurery</a:t>
            </a:r>
            <a:r>
              <a:rPr lang="en-US" sz="8000" dirty="0"/>
              <a:t> Exam</a:t>
            </a:r>
            <a:br>
              <a:rPr lang="en-US" sz="8000" dirty="0"/>
            </a:br>
            <a:endParaRPr lang="en-US" sz="4800" dirty="0"/>
          </a:p>
          <a:p>
            <a:pPr marL="0" indent="0" algn="ctr">
              <a:buNone/>
            </a:pPr>
            <a:r>
              <a:rPr lang="en-US" sz="4800" dirty="0"/>
              <a:t>Date : 7/3/2019</a:t>
            </a:r>
          </a:p>
          <a:p>
            <a:pPr marL="0" indent="0" algn="ctr">
              <a:buNone/>
            </a:pPr>
            <a:endParaRPr lang="en-US" sz="1600" dirty="0"/>
          </a:p>
          <a:p>
            <a:pPr marL="0" indent="0" algn="ctr">
              <a:buNone/>
            </a:pPr>
            <a:r>
              <a:rPr lang="en-US" sz="4800" dirty="0"/>
              <a:t>Done By :</a:t>
            </a:r>
            <a:br>
              <a:rPr lang="en-US" sz="4800" dirty="0"/>
            </a:br>
            <a:r>
              <a:rPr lang="en-US" sz="4800" dirty="0"/>
              <a:t> </a:t>
            </a:r>
            <a:br>
              <a:rPr lang="en-US" sz="4800" dirty="0"/>
            </a:br>
            <a:r>
              <a:rPr lang="en-US" sz="4800" dirty="0" err="1"/>
              <a:t>Ethar</a:t>
            </a:r>
            <a:r>
              <a:rPr lang="en-US" sz="4800" dirty="0"/>
              <a:t> Al-</a:t>
            </a:r>
            <a:r>
              <a:rPr lang="en-US" sz="4800" dirty="0" err="1"/>
              <a:t>maani</a:t>
            </a:r>
            <a:br>
              <a:rPr lang="en-US" sz="4800" dirty="0"/>
            </a:br>
            <a:r>
              <a:rPr lang="en-US" sz="4800" dirty="0" err="1"/>
              <a:t>Tareq</a:t>
            </a:r>
            <a:r>
              <a:rPr lang="en-US" sz="4800" dirty="0"/>
              <a:t> Abu-</a:t>
            </a:r>
            <a:r>
              <a:rPr lang="en-US" sz="4800" dirty="0" err="1"/>
              <a:t>Lebdeh</a:t>
            </a:r>
            <a:endParaRPr lang="ar-JO" sz="4800" dirty="0"/>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41718" y="1442434"/>
            <a:ext cx="7886700" cy="4057614"/>
          </a:xfrm>
        </p:spPr>
        <p:txBody>
          <a:bodyPr>
            <a:normAutofit fontScale="92500"/>
          </a:bodyPr>
          <a:lstStyle/>
          <a:p>
            <a:pPr algn="l" rtl="0"/>
            <a:r>
              <a:rPr lang="en-US" dirty="0"/>
              <a:t>Q1: Patient open his eyes to painful stimulus, produce words, moves to localized pain.</a:t>
            </a:r>
          </a:p>
          <a:p>
            <a:pPr algn="l" rtl="0"/>
            <a:r>
              <a:rPr lang="en-US" dirty="0">
                <a:solidFill>
                  <a:srgbClr val="FF0000"/>
                </a:solidFill>
              </a:rPr>
              <a:t>A. GCS? </a:t>
            </a:r>
            <a:br>
              <a:rPr lang="en-US" dirty="0">
                <a:solidFill>
                  <a:srgbClr val="FF0000"/>
                </a:solidFill>
              </a:rPr>
            </a:br>
            <a:r>
              <a:rPr lang="en-US" dirty="0"/>
              <a:t>2+3+5=10.</a:t>
            </a:r>
          </a:p>
          <a:p>
            <a:pPr algn="l" rtl="0"/>
            <a:r>
              <a:rPr lang="en-US" dirty="0">
                <a:solidFill>
                  <a:srgbClr val="FF0000"/>
                </a:solidFill>
              </a:rPr>
              <a:t>B. Classification? </a:t>
            </a:r>
            <a:br>
              <a:rPr lang="en-US" dirty="0">
                <a:solidFill>
                  <a:srgbClr val="FF0000"/>
                </a:solidFill>
              </a:rPr>
            </a:br>
            <a:r>
              <a:rPr lang="en-US" dirty="0"/>
              <a:t>Moderate.</a:t>
            </a:r>
          </a:p>
          <a:p>
            <a:pPr algn="l" rtl="0"/>
            <a:r>
              <a:rPr lang="en-US" dirty="0">
                <a:solidFill>
                  <a:srgbClr val="FF0000"/>
                </a:solidFill>
              </a:rPr>
              <a:t>C. Management?  </a:t>
            </a:r>
            <a:br>
              <a:rPr lang="en-US" dirty="0">
                <a:solidFill>
                  <a:srgbClr val="FF0000"/>
                </a:solidFill>
              </a:rPr>
            </a:br>
            <a:r>
              <a:rPr lang="en-US" dirty="0"/>
              <a:t>Urgent CT ( intubation or CT).</a:t>
            </a:r>
          </a:p>
          <a:p>
            <a:pPr algn="l" rtl="0"/>
            <a:endParaRPr lang="ar-JO" dirty="0"/>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424" y="0"/>
            <a:ext cx="5375040" cy="6858000"/>
          </a:xfrm>
          <a:prstGeom prst="rect">
            <a:avLst/>
          </a:prstGeom>
        </p:spPr>
      </p:pic>
      <p:sp>
        <p:nvSpPr>
          <p:cNvPr id="3" name="TextBox 2"/>
          <p:cNvSpPr txBox="1"/>
          <p:nvPr/>
        </p:nvSpPr>
        <p:spPr>
          <a:xfrm>
            <a:off x="453980" y="1983348"/>
            <a:ext cx="2984679" cy="3108543"/>
          </a:xfrm>
          <a:prstGeom prst="rect">
            <a:avLst/>
          </a:prstGeom>
          <a:noFill/>
        </p:spPr>
        <p:txBody>
          <a:bodyPr wrap="square" rtlCol="1">
            <a:spAutoFit/>
          </a:bodyPr>
          <a:lstStyle/>
          <a:p>
            <a:pPr algn="l" rtl="0"/>
            <a:r>
              <a:rPr lang="en-US" sz="2800" dirty="0"/>
              <a:t>14-15&gt;&gt; mild</a:t>
            </a:r>
          </a:p>
          <a:p>
            <a:pPr algn="l" rtl="0"/>
            <a:r>
              <a:rPr lang="en-US" sz="2800" dirty="0"/>
              <a:t>9-13&gt;&gt; moderate</a:t>
            </a:r>
          </a:p>
          <a:p>
            <a:pPr algn="l" rtl="0"/>
            <a:r>
              <a:rPr lang="en-US" sz="2800" dirty="0"/>
              <a:t>3-8&gt;&gt; severe</a:t>
            </a:r>
            <a:br>
              <a:rPr lang="en-US" sz="2800" dirty="0"/>
            </a:br>
            <a:endParaRPr lang="en-US" sz="2800" dirty="0"/>
          </a:p>
          <a:p>
            <a:pPr algn="l" rtl="0"/>
            <a:r>
              <a:rPr lang="en-US" sz="2800" dirty="0">
                <a:solidFill>
                  <a:srgbClr val="FF0000"/>
                </a:solidFill>
              </a:rPr>
              <a:t>**in severe cases we should intubate the patient</a:t>
            </a:r>
            <a:endParaRPr lang="ar-JO" sz="2800" dirty="0">
              <a:solidFill>
                <a:srgbClr val="FF0000"/>
              </a:solidFill>
            </a:endParaRP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21628" y="639293"/>
            <a:ext cx="3267410" cy="5431161"/>
          </a:xfrm>
        </p:spPr>
      </p:pic>
      <p:sp>
        <p:nvSpPr>
          <p:cNvPr id="6" name="TextBox 5"/>
          <p:cNvSpPr txBox="1"/>
          <p:nvPr/>
        </p:nvSpPr>
        <p:spPr>
          <a:xfrm>
            <a:off x="685798" y="639292"/>
            <a:ext cx="4530146" cy="7125027"/>
          </a:xfrm>
          <a:prstGeom prst="rect">
            <a:avLst/>
          </a:prstGeom>
          <a:noFill/>
        </p:spPr>
        <p:txBody>
          <a:bodyPr wrap="square" rtlCol="1">
            <a:spAutoFit/>
          </a:bodyPr>
          <a:lstStyle/>
          <a:p>
            <a:pPr marL="514350" indent="-514350" algn="l" rtl="0">
              <a:buAutoNum type="alphaUcPeriod"/>
            </a:pPr>
            <a:r>
              <a:rPr lang="en-US" sz="2800" dirty="0">
                <a:solidFill>
                  <a:srgbClr val="FF0000"/>
                </a:solidFill>
              </a:rPr>
              <a:t>Diagnosis?</a:t>
            </a:r>
            <a:br>
              <a:rPr lang="en-US" sz="2800" dirty="0">
                <a:solidFill>
                  <a:srgbClr val="FF0000"/>
                </a:solidFill>
              </a:rPr>
            </a:br>
            <a:r>
              <a:rPr lang="en-US" sz="2800" dirty="0">
                <a:solidFill>
                  <a:srgbClr val="FF0000"/>
                </a:solidFill>
              </a:rPr>
              <a:t> </a:t>
            </a:r>
            <a:br>
              <a:rPr lang="en-US" sz="2800" dirty="0"/>
            </a:br>
            <a:r>
              <a:rPr lang="en-US" sz="4800" b="1" u="sng" dirty="0">
                <a:solidFill>
                  <a:srgbClr val="FF0000"/>
                </a:solidFill>
                <a:effectLst>
                  <a:outerShdw blurRad="38100" dist="38100" dir="2700000" algn="tl">
                    <a:srgbClr val="000000">
                      <a:alpha val="43137"/>
                    </a:srgbClr>
                  </a:outerShdw>
                </a:effectLst>
              </a:rPr>
              <a:t>Acute</a:t>
            </a:r>
            <a:r>
              <a:rPr lang="en-US" sz="2800" dirty="0">
                <a:effectLst>
                  <a:outerShdw blurRad="38100" dist="38100" dir="2700000" algn="tl">
                    <a:srgbClr val="000000">
                      <a:alpha val="43137"/>
                    </a:srgbClr>
                  </a:outerShdw>
                </a:effectLst>
              </a:rPr>
              <a:t> </a:t>
            </a:r>
            <a:r>
              <a:rPr lang="en-US" sz="2800" dirty="0"/>
              <a:t>subdural hematoma.</a:t>
            </a:r>
            <a:br>
              <a:rPr lang="en-US" sz="2800" dirty="0"/>
            </a:br>
            <a:endParaRPr lang="en-US" sz="2800" dirty="0"/>
          </a:p>
          <a:p>
            <a:pPr marL="514350" indent="-514350" algn="l" rtl="0">
              <a:buAutoNum type="alphaUcPeriod"/>
            </a:pPr>
            <a:r>
              <a:rPr lang="en-US" sz="2800" dirty="0">
                <a:solidFill>
                  <a:srgbClr val="FF0000"/>
                </a:solidFill>
              </a:rPr>
              <a:t>True or false:</a:t>
            </a:r>
            <a:br>
              <a:rPr lang="en-US" sz="2800" dirty="0">
                <a:solidFill>
                  <a:srgbClr val="FF0000"/>
                </a:solidFill>
              </a:rPr>
            </a:br>
            <a:br>
              <a:rPr lang="en-US" sz="1000" dirty="0"/>
            </a:br>
            <a:r>
              <a:rPr lang="en-US" sz="2800" dirty="0"/>
              <a:t> The blood can be evacuated by Burr hole.</a:t>
            </a:r>
            <a:br>
              <a:rPr lang="en-US" sz="2800" dirty="0"/>
            </a:br>
            <a:endParaRPr lang="en-US" sz="1000" dirty="0"/>
          </a:p>
          <a:p>
            <a:pPr algn="l" rtl="0"/>
            <a:r>
              <a:rPr lang="en-US" sz="2800" dirty="0"/>
              <a:t>&gt;&gt;&gt;false</a:t>
            </a:r>
          </a:p>
          <a:p>
            <a:pPr algn="l" rtl="0"/>
            <a:endParaRPr lang="en-US" sz="100" dirty="0"/>
          </a:p>
          <a:p>
            <a:pPr algn="l" rtl="0"/>
            <a:endParaRPr lang="en-US" sz="2800" dirty="0"/>
          </a:p>
          <a:p>
            <a:pPr algn="l" rtl="0"/>
            <a:r>
              <a:rPr lang="en-US" sz="2800" dirty="0">
                <a:solidFill>
                  <a:srgbClr val="FF0000"/>
                </a:solidFill>
              </a:rPr>
              <a:t>****in acute cases&gt;&gt;craniotomy</a:t>
            </a:r>
          </a:p>
          <a:p>
            <a:pPr algn="l" rtl="0"/>
            <a:r>
              <a:rPr lang="en-US" sz="2800" dirty="0">
                <a:solidFill>
                  <a:srgbClr val="FF0000"/>
                </a:solidFill>
              </a:rPr>
              <a:t>         in chronic cases&gt;&gt; Burr hole</a:t>
            </a:r>
          </a:p>
          <a:p>
            <a:pPr algn="ctr" rtl="0"/>
            <a:r>
              <a:rPr lang="ar-SA" sz="2400" dirty="0">
                <a:solidFill>
                  <a:srgbClr val="FF0000"/>
                </a:solidFill>
              </a:rPr>
              <a:t>معلومة مش سؤال)</a:t>
            </a:r>
            <a:r>
              <a:rPr lang="en-GB" sz="2400" dirty="0">
                <a:solidFill>
                  <a:srgbClr val="FF0000"/>
                </a:solidFill>
              </a:rPr>
              <a:t> 3:</a:t>
            </a:r>
            <a:r>
              <a:rPr lang="ar-SA" sz="2400" dirty="0">
                <a:solidFill>
                  <a:srgbClr val="FF0000"/>
                </a:solidFill>
              </a:rPr>
              <a:t> </a:t>
            </a:r>
            <a:r>
              <a:rPr lang="en-GB" sz="2400" dirty="0">
                <a:solidFill>
                  <a:srgbClr val="FF0000"/>
                </a:solidFill>
              </a:rPr>
              <a:t>)</a:t>
            </a:r>
            <a:endParaRPr lang="en-US" sz="2400" dirty="0">
              <a:solidFill>
                <a:srgbClr val="FF0000"/>
              </a:solidFill>
            </a:endParaRPr>
          </a:p>
        </p:txBody>
      </p:sp>
      <p:sp>
        <p:nvSpPr>
          <p:cNvPr id="7" name="TextBox 6"/>
          <p:cNvSpPr txBox="1"/>
          <p:nvPr/>
        </p:nvSpPr>
        <p:spPr>
          <a:xfrm>
            <a:off x="2195736" y="2276872"/>
            <a:ext cx="3345598" cy="830997"/>
          </a:xfrm>
          <a:prstGeom prst="rect">
            <a:avLst/>
          </a:prstGeom>
          <a:noFill/>
        </p:spPr>
        <p:txBody>
          <a:bodyPr wrap="square" rtlCol="1">
            <a:spAutoFit/>
          </a:bodyPr>
          <a:lstStyle/>
          <a:p>
            <a:r>
              <a:rPr lang="ar-SA" sz="2400" b="1" u="sng" dirty="0">
                <a:effectLst>
                  <a:outerShdw blurRad="38100" dist="38100" dir="2700000" algn="tl">
                    <a:srgbClr val="000000">
                      <a:alpha val="43137"/>
                    </a:srgbClr>
                  </a:outerShdw>
                </a:effectLst>
              </a:rPr>
              <a:t>الي ما بكتب </a:t>
            </a:r>
            <a:r>
              <a:rPr lang="en-GB" sz="2400" b="1" u="sng" dirty="0">
                <a:effectLst>
                  <a:outerShdw blurRad="38100" dist="38100" dir="2700000" algn="tl">
                    <a:srgbClr val="000000">
                      <a:alpha val="43137"/>
                    </a:srgbClr>
                  </a:outerShdw>
                </a:effectLst>
              </a:rPr>
              <a:t>acute</a:t>
            </a:r>
            <a:r>
              <a:rPr lang="ar-JO" sz="2400" b="1" u="sng" dirty="0">
                <a:effectLst>
                  <a:outerShdw blurRad="38100" dist="38100" dir="2700000" algn="tl">
                    <a:srgbClr val="000000">
                      <a:alpha val="43137"/>
                    </a:srgbClr>
                  </a:outerShdw>
                </a:effectLst>
              </a:rPr>
              <a:t>  &gt;&gt; الجواب غلط</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743" y="941697"/>
            <a:ext cx="8014648" cy="4954136"/>
          </a:xfrm>
        </p:spPr>
        <p:txBody>
          <a:bodyPr/>
          <a:lstStyle/>
          <a:p>
            <a:pPr algn="l" rtl="0"/>
            <a:r>
              <a:rPr lang="en-US" dirty="0">
                <a:solidFill>
                  <a:srgbClr val="FF0000"/>
                </a:solidFill>
              </a:rPr>
              <a:t>Case&gt;&gt; patient with spinal injury no motor or sensory response, no anal sphincter tone, what’s the type of injury?? </a:t>
            </a:r>
            <a:br>
              <a:rPr lang="en-US" dirty="0">
                <a:solidFill>
                  <a:srgbClr val="FF0000"/>
                </a:solidFill>
              </a:rPr>
            </a:br>
            <a:br>
              <a:rPr lang="en-US" dirty="0">
                <a:solidFill>
                  <a:srgbClr val="FF0000"/>
                </a:solidFill>
              </a:rPr>
            </a:br>
            <a:r>
              <a:rPr lang="en-US" dirty="0"/>
              <a:t>( complete or incomplete) ??</a:t>
            </a:r>
            <a:br>
              <a:rPr lang="en-US" dirty="0"/>
            </a:br>
            <a:endParaRPr lang="en-US" dirty="0"/>
          </a:p>
          <a:p>
            <a:pPr marL="0" indent="0" algn="l" rtl="0">
              <a:buNone/>
            </a:pPr>
            <a:r>
              <a:rPr lang="en-US" dirty="0"/>
              <a:t>&gt;&gt;complete</a:t>
            </a:r>
          </a:p>
          <a:p>
            <a:pPr algn="l" rtl="0"/>
            <a:endParaRPr lang="ar-JO" dirty="0"/>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606" y="1201816"/>
            <a:ext cx="4790136" cy="5035211"/>
          </a:xfrm>
        </p:spPr>
        <p:txBody>
          <a:bodyPr>
            <a:normAutofit fontScale="92500" lnSpcReduction="20000"/>
          </a:bodyPr>
          <a:lstStyle/>
          <a:p>
            <a:pPr algn="l" rtl="0"/>
            <a:r>
              <a:rPr lang="en-US" dirty="0">
                <a:solidFill>
                  <a:srgbClr val="FF0000"/>
                </a:solidFill>
              </a:rPr>
              <a:t>A. Diagnosis??</a:t>
            </a:r>
            <a:br>
              <a:rPr lang="en-US" dirty="0">
                <a:solidFill>
                  <a:srgbClr val="FF0000"/>
                </a:solidFill>
              </a:rPr>
            </a:br>
            <a:br>
              <a:rPr lang="en-US" dirty="0">
                <a:solidFill>
                  <a:srgbClr val="FF0000"/>
                </a:solidFill>
              </a:rPr>
            </a:br>
            <a:r>
              <a:rPr lang="en-US" dirty="0">
                <a:solidFill>
                  <a:srgbClr val="FF0000"/>
                </a:solidFill>
              </a:rPr>
              <a:t> </a:t>
            </a:r>
            <a:r>
              <a:rPr lang="en-US" dirty="0"/>
              <a:t>Depressed skull fracture.</a:t>
            </a:r>
            <a:br>
              <a:rPr lang="en-US" dirty="0"/>
            </a:br>
            <a:endParaRPr lang="en-US" dirty="0"/>
          </a:p>
          <a:p>
            <a:pPr algn="l" rtl="0"/>
            <a:r>
              <a:rPr lang="en-US" dirty="0">
                <a:solidFill>
                  <a:srgbClr val="FF0000"/>
                </a:solidFill>
              </a:rPr>
              <a:t>B. 2 indications for surgery??</a:t>
            </a:r>
          </a:p>
          <a:p>
            <a:pPr marL="0" indent="0" algn="l" rtl="0">
              <a:buNone/>
            </a:pPr>
            <a:r>
              <a:rPr lang="en-US" dirty="0"/>
              <a:t>-cosmetic</a:t>
            </a:r>
          </a:p>
          <a:p>
            <a:pPr marL="0" indent="0" algn="l" rtl="0">
              <a:buNone/>
            </a:pPr>
            <a:r>
              <a:rPr lang="en-US" dirty="0"/>
              <a:t>-CSF leakage</a:t>
            </a:r>
          </a:p>
          <a:p>
            <a:pPr marL="0" indent="0" algn="l" rtl="0">
              <a:buNone/>
            </a:pPr>
            <a:r>
              <a:rPr lang="en-US" dirty="0"/>
              <a:t>-neurological deficit</a:t>
            </a:r>
          </a:p>
          <a:p>
            <a:pPr marL="0" indent="0" algn="l" rtl="0">
              <a:buNone/>
            </a:pPr>
            <a:r>
              <a:rPr lang="en-US" dirty="0"/>
              <a:t>-seizures</a:t>
            </a:r>
          </a:p>
          <a:p>
            <a:pPr marL="0" indent="0" algn="l" rtl="0">
              <a:buNone/>
            </a:pPr>
            <a:r>
              <a:rPr lang="en-US" dirty="0"/>
              <a:t>-compression on the brain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6609" y="1243885"/>
            <a:ext cx="3164681" cy="42672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 y="1714501"/>
            <a:ext cx="5970986" cy="3394472"/>
          </a:xfrm>
        </p:spPr>
        <p:txBody>
          <a:bodyPr>
            <a:noAutofit/>
          </a:bodyPr>
          <a:lstStyle/>
          <a:p>
            <a:pPr marL="0" indent="0" algn="l">
              <a:buNone/>
            </a:pPr>
            <a:r>
              <a:rPr lang="en-US" sz="2500" dirty="0"/>
              <a:t>1-What is the diagnosis? </a:t>
            </a:r>
          </a:p>
          <a:p>
            <a:pPr marL="0" indent="0" algn="l">
              <a:buNone/>
            </a:pPr>
            <a:r>
              <a:rPr lang="en-US" sz="2500" dirty="0">
                <a:solidFill>
                  <a:srgbClr val="FF0000"/>
                </a:solidFill>
                <a:sym typeface="Wingdings" panose="05000000000000000000" pitchFamily="2" charset="2"/>
              </a:rPr>
              <a:t> </a:t>
            </a:r>
            <a:r>
              <a:rPr lang="en-US" sz="2500" dirty="0">
                <a:solidFill>
                  <a:srgbClr val="FF0000"/>
                </a:solidFill>
              </a:rPr>
              <a:t>Myelomeningocele </a:t>
            </a:r>
          </a:p>
          <a:p>
            <a:pPr marL="0" indent="0" algn="l">
              <a:buNone/>
            </a:pPr>
            <a:r>
              <a:rPr lang="en-US" sz="2500" dirty="0"/>
              <a:t>2-What is your next step of management ? </a:t>
            </a:r>
          </a:p>
          <a:p>
            <a:pPr marL="0" indent="0" algn="l">
              <a:buNone/>
            </a:pPr>
            <a:r>
              <a:rPr lang="en-US" sz="2500" dirty="0">
                <a:solidFill>
                  <a:srgbClr val="FF0000"/>
                </a:solidFill>
                <a:sym typeface="Wingdings" panose="05000000000000000000" pitchFamily="2" charset="2"/>
              </a:rPr>
              <a:t>surgical excision </a:t>
            </a:r>
          </a:p>
          <a:p>
            <a:pPr marL="0" indent="0" algn="l">
              <a:buNone/>
            </a:pPr>
            <a:r>
              <a:rPr lang="en-US" sz="2500" dirty="0"/>
              <a:t>3- Mention three advantages for treatment ?</a:t>
            </a:r>
          </a:p>
          <a:p>
            <a:pPr marL="0" indent="0" algn="l">
              <a:buNone/>
            </a:pPr>
            <a:r>
              <a:rPr lang="en-US" sz="2500" dirty="0">
                <a:solidFill>
                  <a:srgbClr val="FF0000"/>
                </a:solidFill>
                <a:sym typeface="Wingdings" panose="05000000000000000000" pitchFamily="2" charset="2"/>
              </a:rPr>
              <a:t> </a:t>
            </a:r>
            <a:r>
              <a:rPr lang="en-US" sz="2500" dirty="0">
                <a:solidFill>
                  <a:srgbClr val="FF0000"/>
                </a:solidFill>
              </a:rPr>
              <a:t>to prevent infection ,for cosmetic causes and to prevent neurological deterioration BUT NOT IMPROVE IT </a:t>
            </a:r>
            <a:endParaRPr lang="en-US" sz="2500" dirty="0"/>
          </a:p>
          <a:p>
            <a:pPr marL="0" indent="0" algn="l">
              <a:buNone/>
            </a:pPr>
            <a:endParaRPr lang="ar-JO" sz="25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692696"/>
            <a:ext cx="2822103" cy="429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3878" y="2189410"/>
            <a:ext cx="4287860" cy="1558343"/>
          </a:xfrm>
        </p:spPr>
        <p:txBody>
          <a:bodyPr>
            <a:normAutofit fontScale="92500" lnSpcReduction="20000"/>
          </a:bodyPr>
          <a:lstStyle/>
          <a:p>
            <a:pPr algn="l" rtl="0"/>
            <a:r>
              <a:rPr lang="en-US" dirty="0">
                <a:solidFill>
                  <a:srgbClr val="FF0000"/>
                </a:solidFill>
              </a:rPr>
              <a:t>Which type of hydrocephalus??</a:t>
            </a:r>
            <a:br>
              <a:rPr lang="en-US" dirty="0">
                <a:solidFill>
                  <a:srgbClr val="FF0000"/>
                </a:solidFill>
              </a:rPr>
            </a:br>
            <a:br>
              <a:rPr lang="en-US" dirty="0">
                <a:solidFill>
                  <a:srgbClr val="FF0000"/>
                </a:solidFill>
              </a:rPr>
            </a:br>
            <a:r>
              <a:rPr lang="en-US" dirty="0">
                <a:solidFill>
                  <a:srgbClr val="FF0000"/>
                </a:solidFill>
              </a:rPr>
              <a:t> </a:t>
            </a:r>
            <a:r>
              <a:rPr lang="en-US" dirty="0"/>
              <a:t>&gt;&gt;Communicating</a:t>
            </a:r>
          </a:p>
          <a:p>
            <a:pPr algn="l" rtl="0"/>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074" y="748519"/>
            <a:ext cx="3544111" cy="5428445"/>
          </a:xfrm>
          <a:prstGeom prst="rect">
            <a:avLst/>
          </a:prstGeom>
        </p:spPr>
      </p:pic>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604" y="1980206"/>
            <a:ext cx="3891835" cy="1561484"/>
          </a:xfrm>
        </p:spPr>
        <p:txBody>
          <a:bodyPr>
            <a:normAutofit fontScale="85000" lnSpcReduction="20000"/>
          </a:bodyPr>
          <a:lstStyle/>
          <a:p>
            <a:pPr algn="l" rtl="0"/>
            <a:r>
              <a:rPr lang="en-US" dirty="0">
                <a:solidFill>
                  <a:srgbClr val="FF0000"/>
                </a:solidFill>
              </a:rPr>
              <a:t>Diagnosis??</a:t>
            </a:r>
            <a:br>
              <a:rPr lang="en-US" dirty="0"/>
            </a:br>
            <a:br>
              <a:rPr lang="en-US" dirty="0"/>
            </a:br>
            <a:r>
              <a:rPr lang="en-US" dirty="0"/>
              <a:t> </a:t>
            </a:r>
            <a:r>
              <a:rPr lang="en-US" sz="4400" b="1" u="sng" dirty="0">
                <a:solidFill>
                  <a:srgbClr val="FF0000"/>
                </a:solidFill>
                <a:effectLst>
                  <a:outerShdw blurRad="38100" dist="38100" dir="2700000" algn="tl">
                    <a:srgbClr val="000000">
                      <a:alpha val="43137"/>
                    </a:srgbClr>
                  </a:outerShdw>
                </a:effectLst>
              </a:rPr>
              <a:t>Acute</a:t>
            </a:r>
            <a:r>
              <a:rPr lang="en-US" sz="4400" dirty="0">
                <a:effectLst>
                  <a:outerShdw blurRad="38100" dist="38100" dir="2700000" algn="tl">
                    <a:srgbClr val="000000">
                      <a:alpha val="43137"/>
                    </a:srgbClr>
                  </a:outerShdw>
                </a:effectLst>
              </a:rPr>
              <a:t> </a:t>
            </a:r>
            <a:r>
              <a:rPr lang="en-US" dirty="0"/>
              <a:t>epidural hematoma</a:t>
            </a:r>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1666" y="563563"/>
            <a:ext cx="3695700" cy="5613400"/>
          </a:xfrm>
          <a:prstGeom prst="rect">
            <a:avLst/>
          </a:prstGeom>
        </p:spPr>
      </p:pic>
      <p:sp>
        <p:nvSpPr>
          <p:cNvPr id="5" name="TextBox 4"/>
          <p:cNvSpPr txBox="1"/>
          <p:nvPr/>
        </p:nvSpPr>
        <p:spPr>
          <a:xfrm>
            <a:off x="1202965" y="4182713"/>
            <a:ext cx="2859110" cy="830997"/>
          </a:xfrm>
          <a:prstGeom prst="rect">
            <a:avLst/>
          </a:prstGeom>
          <a:noFill/>
        </p:spPr>
        <p:txBody>
          <a:bodyPr wrap="square" rtlCol="1">
            <a:spAutoFit/>
          </a:bodyPr>
          <a:lstStyle/>
          <a:p>
            <a:r>
              <a:rPr lang="ar-SA" sz="2400" dirty="0">
                <a:solidFill>
                  <a:srgbClr val="FF0000"/>
                </a:solidFill>
              </a:rPr>
              <a:t>الي ما بكتب </a:t>
            </a:r>
            <a:r>
              <a:rPr lang="en-GB" sz="2400" dirty="0">
                <a:solidFill>
                  <a:srgbClr val="FF0000"/>
                </a:solidFill>
              </a:rPr>
              <a:t>acute</a:t>
            </a:r>
            <a:r>
              <a:rPr lang="ar-JO" sz="2400" dirty="0">
                <a:solidFill>
                  <a:srgbClr val="FF0000"/>
                </a:solidFill>
              </a:rPr>
              <a:t>&gt;&gt;الجواب غلط</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03" y="4087216"/>
            <a:ext cx="4210120" cy="2368469"/>
          </a:xfrm>
        </p:spPr>
        <p:txBody>
          <a:bodyPr>
            <a:normAutofit fontScale="62500" lnSpcReduction="20000"/>
          </a:bodyPr>
          <a:lstStyle/>
          <a:p>
            <a:pPr algn="l" rtl="0"/>
            <a:r>
              <a:rPr lang="en-US" dirty="0"/>
              <a:t>+ history of sciatica</a:t>
            </a:r>
          </a:p>
          <a:p>
            <a:pPr algn="l" rtl="0"/>
            <a:r>
              <a:rPr lang="en-US" dirty="0">
                <a:solidFill>
                  <a:srgbClr val="FF0000"/>
                </a:solidFill>
              </a:rPr>
              <a:t>A. Diagnosis?? </a:t>
            </a:r>
            <a:br>
              <a:rPr lang="en-US" dirty="0">
                <a:solidFill>
                  <a:srgbClr val="FF0000"/>
                </a:solidFill>
              </a:rPr>
            </a:br>
            <a:br>
              <a:rPr lang="en-US" dirty="0">
                <a:solidFill>
                  <a:srgbClr val="FF0000"/>
                </a:solidFill>
              </a:rPr>
            </a:br>
            <a:r>
              <a:rPr lang="en-US" dirty="0" err="1"/>
              <a:t>Spondylolisthesis</a:t>
            </a:r>
            <a:r>
              <a:rPr lang="en-US" dirty="0"/>
              <a:t> </a:t>
            </a:r>
            <a:br>
              <a:rPr lang="en-US" dirty="0"/>
            </a:br>
            <a:endParaRPr lang="en-US" dirty="0"/>
          </a:p>
          <a:p>
            <a:pPr algn="l" rtl="0"/>
            <a:r>
              <a:rPr lang="en-US" dirty="0">
                <a:solidFill>
                  <a:srgbClr val="FF0000"/>
                </a:solidFill>
              </a:rPr>
              <a:t>B. Affected dermatome??</a:t>
            </a:r>
            <a:br>
              <a:rPr lang="en-US" dirty="0">
                <a:solidFill>
                  <a:srgbClr val="FF0000"/>
                </a:solidFill>
              </a:rPr>
            </a:br>
            <a:br>
              <a:rPr lang="en-US" dirty="0">
                <a:solidFill>
                  <a:srgbClr val="FF0000"/>
                </a:solidFill>
              </a:rPr>
            </a:br>
            <a:r>
              <a:rPr lang="en-US" dirty="0">
                <a:solidFill>
                  <a:srgbClr val="FF0000"/>
                </a:solidFill>
              </a:rPr>
              <a:t> </a:t>
            </a:r>
            <a:r>
              <a:rPr lang="en-US" dirty="0"/>
              <a:t>S1</a:t>
            </a:r>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992" y="142471"/>
            <a:ext cx="6699428" cy="3821745"/>
          </a:xfrm>
          <a:prstGeom prst="rect">
            <a:avLst/>
          </a:prstGeom>
        </p:spPr>
      </p:pic>
      <p:sp>
        <p:nvSpPr>
          <p:cNvPr id="5" name="TextBox 4"/>
          <p:cNvSpPr txBox="1"/>
          <p:nvPr/>
        </p:nvSpPr>
        <p:spPr>
          <a:xfrm>
            <a:off x="2740198" y="4815559"/>
            <a:ext cx="1573841" cy="830997"/>
          </a:xfrm>
          <a:prstGeom prst="rect">
            <a:avLst/>
          </a:prstGeom>
          <a:noFill/>
        </p:spPr>
        <p:txBody>
          <a:bodyPr wrap="square" rtlCol="1">
            <a:spAutoFit/>
          </a:bodyPr>
          <a:lstStyle/>
          <a:p>
            <a:r>
              <a:rPr lang="ar-SA" sz="2400" dirty="0">
                <a:solidFill>
                  <a:srgbClr val="FF0000"/>
                </a:solidFill>
              </a:rPr>
              <a:t>الكتابة الصح مهمة</a:t>
            </a:r>
            <a:endParaRPr lang="ar-JO" sz="2400" dirty="0">
              <a:solidFill>
                <a:srgbClr val="FF0000"/>
              </a:solidFill>
            </a:endParaRP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a:spLocks noGrp="1" noRot="1" noChangeAspect="1" noMove="1" noResize="1" noEditPoints="1" noAdjustHandles="1" noChangeArrowheads="1" noChangeShapeType="1" noTextEdit="1"/>
          </p:cNvSpPr>
          <p:nvPr/>
        </p:nvSpPr>
        <p:spPr>
          <a:xfrm>
            <a:off x="0" y="0"/>
            <a:ext cx="9144000" cy="6858000"/>
          </a:xfrm>
          <a:prstGeom prst="rect">
            <a:avLst/>
          </a:prstGeom>
          <a:solidFill>
            <a:srgbClr val="543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a:spLocks noGrp="1" noRot="1" noChangeAspect="1" noMove="1" noResize="1" noEditPoints="1" noAdjustHandles="1" noChangeArrowheads="1" noChangeShapeType="1" noTextEdit="1"/>
          </p:cNvSpPr>
          <p:nvPr/>
        </p:nvSpPr>
        <p:spPr>
          <a:xfrm>
            <a:off x="4692649" y="480060"/>
            <a:ext cx="409359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map&#10;&#10;Description generated with very high confidence"/>
          <p:cNvPicPr>
            <a:picLocks noGrp="1" noChangeAspect="1"/>
          </p:cNvPicPr>
          <p:nvPr>
            <p:ph idx="1"/>
          </p:nvPr>
        </p:nvPicPr>
        <p:blipFill rotWithShape="1">
          <a:blip r:embed="rId2">
            <a:extLst>
              <a:ext uri="{28A0092B-C50C-407E-A947-70E740481C1C}">
                <a14:useLocalDpi xmlns:a14="http://schemas.microsoft.com/office/drawing/2010/main" val="0"/>
              </a:ext>
            </a:extLst>
          </a:blip>
          <a:srcRect l="50000"/>
          <a:stretch>
            <a:fillRect/>
          </a:stretch>
        </p:blipFill>
        <p:spPr>
          <a:xfrm>
            <a:off x="5575573" y="643467"/>
            <a:ext cx="2327744" cy="5571066"/>
          </a:xfrm>
          <a:prstGeom prst="rect">
            <a:avLst/>
          </a:prstGeom>
        </p:spPr>
      </p:pic>
      <p:sp>
        <p:nvSpPr>
          <p:cNvPr id="30" name="Rectangle 29"/>
          <p:cNvSpPr>
            <a:spLocks noGrp="1" noRot="1" noChangeAspect="1" noMove="1" noResize="1" noEditPoints="1" noAdjustHandles="1" noChangeArrowheads="1" noChangeShapeType="1" noTextEdit="1"/>
          </p:cNvSpPr>
          <p:nvPr/>
        </p:nvSpPr>
        <p:spPr>
          <a:xfrm>
            <a:off x="357759" y="480060"/>
            <a:ext cx="409359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ell phone&#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85" y="1167319"/>
            <a:ext cx="5094689" cy="4747098"/>
          </a:xfrm>
          <a:prstGeom prst="rect">
            <a:avLst/>
          </a:prstGeom>
        </p:spPr>
      </p:pic>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968" y="872588"/>
            <a:ext cx="7886700" cy="981970"/>
          </a:xfrm>
        </p:spPr>
        <p:txBody>
          <a:bodyPr>
            <a:normAutofit lnSpcReduction="10000"/>
          </a:bodyPr>
          <a:lstStyle/>
          <a:p>
            <a:pPr algn="l" rtl="0"/>
            <a:r>
              <a:rPr lang="en-US" dirty="0">
                <a:solidFill>
                  <a:srgbClr val="FF0000"/>
                </a:solidFill>
              </a:rPr>
              <a:t>Mention 2 differences between neurogenic and vascular claudication.</a:t>
            </a:r>
            <a:endParaRPr lang="ar-JO"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68" y="1654331"/>
            <a:ext cx="7685079" cy="4231314"/>
          </a:xfrm>
          <a:prstGeom prst="rect">
            <a:avLst/>
          </a:prstGeom>
        </p:spPr>
      </p:pic>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989" y="1400622"/>
            <a:ext cx="7927922" cy="4577097"/>
          </a:xfrm>
        </p:spPr>
        <p:txBody>
          <a:bodyPr>
            <a:normAutofit lnSpcReduction="10000"/>
          </a:bodyPr>
          <a:lstStyle/>
          <a:p>
            <a:pPr algn="l" rtl="0"/>
            <a:r>
              <a:rPr lang="en-US" dirty="0">
                <a:solidFill>
                  <a:srgbClr val="FF0000"/>
                </a:solidFill>
              </a:rPr>
              <a:t>Mention 2 roots via which tumor can spread to the spinal cord??</a:t>
            </a:r>
            <a:br>
              <a:rPr lang="en-US" dirty="0">
                <a:solidFill>
                  <a:srgbClr val="FF0000"/>
                </a:solidFill>
              </a:rPr>
            </a:br>
            <a:br>
              <a:rPr lang="en-US" dirty="0">
                <a:solidFill>
                  <a:srgbClr val="FF0000"/>
                </a:solidFill>
              </a:rPr>
            </a:br>
            <a:endParaRPr lang="en-US" dirty="0">
              <a:solidFill>
                <a:srgbClr val="FF0000"/>
              </a:solidFill>
            </a:endParaRPr>
          </a:p>
          <a:p>
            <a:pPr algn="l" rtl="0">
              <a:buFontTx/>
              <a:buChar char="-"/>
            </a:pPr>
            <a:r>
              <a:rPr lang="en-US" dirty="0" err="1"/>
              <a:t>Hematogenous</a:t>
            </a:r>
            <a:r>
              <a:rPr lang="en-US" dirty="0"/>
              <a:t> spread</a:t>
            </a:r>
          </a:p>
          <a:p>
            <a:pPr algn="l" rtl="0">
              <a:buFontTx/>
              <a:buChar char="-"/>
            </a:pPr>
            <a:r>
              <a:rPr lang="en-US" dirty="0"/>
              <a:t>Drop metastasis</a:t>
            </a:r>
          </a:p>
          <a:p>
            <a:pPr algn="l" rtl="0">
              <a:buFontTx/>
              <a:buChar char="-"/>
            </a:pPr>
            <a:r>
              <a:rPr lang="en-US" dirty="0"/>
              <a:t>Direct invasion</a:t>
            </a:r>
            <a:br>
              <a:rPr lang="en-US" dirty="0"/>
            </a:br>
            <a:r>
              <a:rPr lang="en-US" dirty="0"/>
              <a:t>  </a:t>
            </a:r>
          </a:p>
          <a:p>
            <a:pPr algn="l" rtl="0">
              <a:buFontTx/>
              <a:buChar char="-"/>
            </a:pPr>
            <a:r>
              <a:rPr lang="en-US" dirty="0"/>
              <a:t>**** </a:t>
            </a:r>
            <a:r>
              <a:rPr lang="en-US" dirty="0">
                <a:solidFill>
                  <a:srgbClr val="FF0000"/>
                </a:solidFill>
              </a:rPr>
              <a:t>No lymphatic</a:t>
            </a:r>
            <a:r>
              <a:rPr lang="en-US" dirty="0"/>
              <a:t> :3 </a:t>
            </a:r>
            <a:endParaRPr lang="ar-JO" dirty="0"/>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537" y="341195"/>
            <a:ext cx="4676041" cy="5835769"/>
          </a:xfrm>
        </p:spPr>
        <p:txBody>
          <a:bodyPr>
            <a:normAutofit lnSpcReduction="10000"/>
          </a:bodyPr>
          <a:lstStyle/>
          <a:p>
            <a:pPr algn="l" rtl="0"/>
            <a:r>
              <a:rPr lang="en-US" dirty="0">
                <a:solidFill>
                  <a:srgbClr val="FF0000"/>
                </a:solidFill>
              </a:rPr>
              <a:t>What is the categories of the classification seen in the imaging??</a:t>
            </a:r>
            <a:br>
              <a:rPr lang="en-US" dirty="0">
                <a:solidFill>
                  <a:srgbClr val="FF0000"/>
                </a:solidFill>
              </a:rPr>
            </a:br>
            <a:br>
              <a:rPr lang="en-US" dirty="0">
                <a:solidFill>
                  <a:srgbClr val="FF0000"/>
                </a:solidFill>
              </a:rPr>
            </a:br>
            <a:endParaRPr lang="en-US" dirty="0">
              <a:solidFill>
                <a:srgbClr val="FF0000"/>
              </a:solidFill>
            </a:endParaRPr>
          </a:p>
          <a:p>
            <a:pPr marL="0" indent="0" algn="l" rtl="0">
              <a:buNone/>
            </a:pPr>
            <a:r>
              <a:rPr lang="en-US" dirty="0"/>
              <a:t>&gt;&gt;From the left</a:t>
            </a:r>
          </a:p>
          <a:p>
            <a:pPr marL="514350" indent="-514350" algn="l" rtl="0">
              <a:buAutoNum type="alphaUcPeriod"/>
            </a:pPr>
            <a:r>
              <a:rPr lang="en-US" dirty="0" err="1"/>
              <a:t>Intradural</a:t>
            </a:r>
            <a:r>
              <a:rPr lang="en-US" dirty="0"/>
              <a:t> intramedullary</a:t>
            </a:r>
          </a:p>
          <a:p>
            <a:pPr marL="514350" indent="-514350" algn="l" rtl="0">
              <a:buAutoNum type="alphaUcPeriod"/>
            </a:pPr>
            <a:r>
              <a:rPr lang="en-US" dirty="0" err="1"/>
              <a:t>Intradural</a:t>
            </a:r>
            <a:r>
              <a:rPr lang="en-US" dirty="0"/>
              <a:t> extramedullary</a:t>
            </a:r>
          </a:p>
          <a:p>
            <a:pPr marL="514350" indent="-514350" algn="l" rtl="0">
              <a:buAutoNum type="alphaUcPeriod"/>
            </a:pPr>
            <a:r>
              <a:rPr lang="en-US" dirty="0"/>
              <a:t>Extradural </a:t>
            </a:r>
          </a:p>
          <a:p>
            <a:pPr algn="l" rtl="0"/>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120" y="772732"/>
            <a:ext cx="4225880" cy="5634507"/>
          </a:xfrm>
          <a:prstGeom prst="rect">
            <a:avLst/>
          </a:prstGeom>
        </p:spPr>
      </p:pic>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481" y="504967"/>
            <a:ext cx="4113503" cy="6086903"/>
          </a:xfrm>
        </p:spPr>
        <p:txBody>
          <a:bodyPr>
            <a:normAutofit fontScale="85000" lnSpcReduction="20000"/>
          </a:bodyPr>
          <a:lstStyle/>
          <a:p>
            <a:pPr algn="l" rtl="0"/>
            <a:r>
              <a:rPr lang="en-US" dirty="0">
                <a:solidFill>
                  <a:srgbClr val="FF0000"/>
                </a:solidFill>
              </a:rPr>
              <a:t>A. Diagnosis?? </a:t>
            </a:r>
            <a:br>
              <a:rPr lang="en-US" dirty="0">
                <a:solidFill>
                  <a:srgbClr val="FF0000"/>
                </a:solidFill>
              </a:rPr>
            </a:br>
            <a:br>
              <a:rPr lang="en-US" dirty="0">
                <a:solidFill>
                  <a:srgbClr val="FF0000"/>
                </a:solidFill>
              </a:rPr>
            </a:br>
            <a:r>
              <a:rPr lang="en-US" dirty="0" err="1"/>
              <a:t>Myelomeningocele</a:t>
            </a:r>
            <a:endParaRPr lang="en-US" dirty="0"/>
          </a:p>
          <a:p>
            <a:pPr algn="l" rtl="0"/>
            <a:r>
              <a:rPr lang="en-US" dirty="0">
                <a:solidFill>
                  <a:srgbClr val="FF0000"/>
                </a:solidFill>
              </a:rPr>
              <a:t>B. True or false:</a:t>
            </a:r>
            <a:r>
              <a:rPr lang="en-US" dirty="0"/>
              <a:t> </a:t>
            </a:r>
            <a:br>
              <a:rPr lang="en-US" dirty="0"/>
            </a:br>
            <a:br>
              <a:rPr lang="en-US" dirty="0"/>
            </a:br>
            <a:r>
              <a:rPr lang="en-US" dirty="0"/>
              <a:t>the aim of surgery is cosmetic and there is no improvement of motor function.</a:t>
            </a:r>
          </a:p>
          <a:p>
            <a:pPr marL="0" indent="0" algn="l" rtl="0">
              <a:buNone/>
            </a:pPr>
            <a:r>
              <a:rPr lang="en-US" dirty="0"/>
              <a:t>&gt;&gt;&gt;</a:t>
            </a:r>
            <a:r>
              <a:rPr lang="en-US" dirty="0">
                <a:solidFill>
                  <a:srgbClr val="FF0000"/>
                </a:solidFill>
              </a:rPr>
              <a:t>true </a:t>
            </a:r>
            <a:r>
              <a:rPr lang="en-US" dirty="0"/>
              <a:t>(it’s prevent further deterioration only)</a:t>
            </a:r>
            <a:br>
              <a:rPr lang="en-US" dirty="0"/>
            </a:br>
            <a:endParaRPr lang="en-US" dirty="0"/>
          </a:p>
          <a:p>
            <a:pPr algn="l" rtl="0"/>
            <a:r>
              <a:rPr lang="en-US" dirty="0">
                <a:solidFill>
                  <a:srgbClr val="FF0000"/>
                </a:solidFill>
              </a:rPr>
              <a:t>C. Which type of </a:t>
            </a:r>
            <a:r>
              <a:rPr lang="en-US" dirty="0" err="1">
                <a:solidFill>
                  <a:srgbClr val="FF0000"/>
                </a:solidFill>
              </a:rPr>
              <a:t>chiari</a:t>
            </a:r>
            <a:r>
              <a:rPr lang="en-US" dirty="0">
                <a:solidFill>
                  <a:srgbClr val="FF0000"/>
                </a:solidFill>
              </a:rPr>
              <a:t> malformation is associated with this case??</a:t>
            </a:r>
          </a:p>
          <a:p>
            <a:pPr marL="0" indent="0" algn="l" rtl="0">
              <a:buNone/>
            </a:pPr>
            <a:r>
              <a:rPr lang="en-US" dirty="0"/>
              <a:t>&gt;&gt;type 2</a:t>
            </a:r>
          </a:p>
          <a:p>
            <a:pPr algn="l" rtl="0"/>
            <a:endParaRPr lang="ar-JO"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593" y="1363283"/>
            <a:ext cx="4286250" cy="3848100"/>
          </a:xfrm>
          <a:prstGeom prst="rect">
            <a:avLst/>
          </a:prstGeom>
        </p:spPr>
      </p:pic>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037" y="1485106"/>
            <a:ext cx="5137865" cy="4956637"/>
          </a:xfrm>
        </p:spPr>
        <p:txBody>
          <a:bodyPr>
            <a:normAutofit fontScale="92500" lnSpcReduction="10000"/>
          </a:bodyPr>
          <a:lstStyle/>
          <a:p>
            <a:pPr algn="l" rtl="0"/>
            <a:r>
              <a:rPr lang="en-US" dirty="0">
                <a:solidFill>
                  <a:srgbClr val="FF0000"/>
                </a:solidFill>
              </a:rPr>
              <a:t>A. Diagnosis?? </a:t>
            </a:r>
            <a:br>
              <a:rPr lang="en-US" dirty="0">
                <a:solidFill>
                  <a:srgbClr val="FF0000"/>
                </a:solidFill>
              </a:rPr>
            </a:br>
            <a:br>
              <a:rPr lang="en-US" dirty="0">
                <a:solidFill>
                  <a:srgbClr val="FF0000"/>
                </a:solidFill>
              </a:rPr>
            </a:br>
            <a:r>
              <a:rPr lang="en-US" dirty="0"/>
              <a:t>Hydrocephalus</a:t>
            </a:r>
            <a:br>
              <a:rPr lang="en-US" dirty="0"/>
            </a:br>
            <a:br>
              <a:rPr lang="en-US" dirty="0"/>
            </a:br>
            <a:endParaRPr lang="en-US" dirty="0"/>
          </a:p>
          <a:p>
            <a:pPr algn="l" rtl="0"/>
            <a:r>
              <a:rPr lang="en-US" dirty="0">
                <a:solidFill>
                  <a:srgbClr val="FF0000"/>
                </a:solidFill>
              </a:rPr>
              <a:t>B. mention 2 clinical signs</a:t>
            </a:r>
            <a:r>
              <a:rPr lang="en-US" dirty="0"/>
              <a:t>.</a:t>
            </a:r>
          </a:p>
          <a:p>
            <a:pPr marL="0" indent="0" algn="l" rtl="0">
              <a:buNone/>
            </a:pPr>
            <a:r>
              <a:rPr lang="en-US" dirty="0"/>
              <a:t>-sun setting eyes</a:t>
            </a:r>
          </a:p>
          <a:p>
            <a:pPr marL="0" indent="0" algn="l" rtl="0">
              <a:buNone/>
            </a:pPr>
            <a:r>
              <a:rPr lang="en-US" dirty="0"/>
              <a:t>-macrocephaly</a:t>
            </a:r>
          </a:p>
          <a:p>
            <a:pPr marL="0" indent="0" algn="l" rtl="0">
              <a:buNone/>
            </a:pPr>
            <a:r>
              <a:rPr lang="en-US" dirty="0"/>
              <a:t>-dilated superficial veins</a:t>
            </a:r>
          </a:p>
          <a:p>
            <a:pPr marL="0" indent="0" algn="l" rtl="0">
              <a:buNone/>
            </a:pPr>
            <a:r>
              <a:rPr lang="en-US" dirty="0"/>
              <a:t>-craniofacial disproportion</a:t>
            </a:r>
          </a:p>
          <a:p>
            <a:pPr marL="0" indent="0" algn="l" rtl="0">
              <a:buNone/>
            </a:pPr>
            <a:endParaRPr lang="ar-J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787" y="1144589"/>
            <a:ext cx="3062507" cy="5032375"/>
          </a:xfrm>
          <a:prstGeom prst="rect">
            <a:avLst/>
          </a:prstGeom>
        </p:spPr>
      </p:pic>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682389"/>
            <a:ext cx="7886700" cy="5494575"/>
          </a:xfrm>
        </p:spPr>
        <p:txBody>
          <a:bodyPr>
            <a:normAutofit fontScale="92500" lnSpcReduction="10000"/>
          </a:bodyPr>
          <a:lstStyle/>
          <a:p>
            <a:pPr marL="0" indent="0" algn="ctr">
              <a:buNone/>
            </a:pPr>
            <a:r>
              <a:rPr lang="en-US" sz="8000" dirty="0" err="1"/>
              <a:t>Neurosurery</a:t>
            </a:r>
            <a:r>
              <a:rPr lang="en-US" sz="8000" dirty="0"/>
              <a:t> Exam</a:t>
            </a:r>
            <a:br>
              <a:rPr lang="en-US" sz="8000" dirty="0"/>
            </a:br>
            <a:endParaRPr lang="en-US" sz="4800" dirty="0"/>
          </a:p>
          <a:p>
            <a:pPr marL="0" indent="0" algn="ctr">
              <a:buNone/>
            </a:pPr>
            <a:r>
              <a:rPr lang="en-US" sz="4800" dirty="0"/>
              <a:t>Date : 21/3/2019</a:t>
            </a:r>
          </a:p>
          <a:p>
            <a:pPr marL="0" indent="0" algn="ctr">
              <a:buNone/>
            </a:pPr>
            <a:endParaRPr lang="en-US" sz="1600" dirty="0"/>
          </a:p>
          <a:p>
            <a:pPr marL="0" indent="0" algn="ctr">
              <a:buNone/>
            </a:pPr>
            <a:r>
              <a:rPr lang="en-US" sz="4800" dirty="0"/>
              <a:t>Done By :</a:t>
            </a:r>
            <a:br>
              <a:rPr lang="en-US" sz="4800" dirty="0"/>
            </a:br>
            <a:r>
              <a:rPr lang="en-US" sz="4800" dirty="0"/>
              <a:t> </a:t>
            </a:r>
            <a:br>
              <a:rPr lang="en-US" sz="4800" dirty="0"/>
            </a:br>
            <a:r>
              <a:rPr lang="en-US" sz="4800" dirty="0" err="1"/>
              <a:t>Hajer</a:t>
            </a:r>
            <a:r>
              <a:rPr lang="en-US" sz="4800" dirty="0"/>
              <a:t> </a:t>
            </a:r>
            <a:r>
              <a:rPr lang="en-US" sz="4800" dirty="0" err="1"/>
              <a:t>Bani-Doumi</a:t>
            </a:r>
            <a:br>
              <a:rPr lang="en-US" sz="4800" dirty="0"/>
            </a:br>
            <a:r>
              <a:rPr lang="en-US" sz="4800" dirty="0" err="1"/>
              <a:t>Tareq</a:t>
            </a:r>
            <a:r>
              <a:rPr lang="en-US" sz="4800" dirty="0"/>
              <a:t> Abu-</a:t>
            </a:r>
            <a:r>
              <a:rPr lang="en-US" sz="4800" dirty="0" err="1"/>
              <a:t>Lebdeh</a:t>
            </a:r>
            <a:endParaRPr lang="ar-JO" sz="4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92168" y="1484784"/>
            <a:ext cx="6172200" cy="4171950"/>
          </a:xfrm>
        </p:spPr>
        <p:txBody>
          <a:bodyPr>
            <a:normAutofit fontScale="70000" lnSpcReduction="20000"/>
          </a:bodyPr>
          <a:lstStyle/>
          <a:p>
            <a:pPr marL="0" indent="0" algn="l">
              <a:buNone/>
            </a:pPr>
            <a:r>
              <a:rPr lang="en-US" dirty="0"/>
              <a:t>1-What this area is called ? </a:t>
            </a:r>
          </a:p>
          <a:p>
            <a:pPr marL="0" indent="0" algn="l">
              <a:buNone/>
            </a:pPr>
            <a:r>
              <a:rPr lang="en-US" dirty="0">
                <a:solidFill>
                  <a:srgbClr val="FF0000"/>
                </a:solidFill>
                <a:sym typeface="Wingdings" panose="05000000000000000000" pitchFamily="2" charset="2"/>
              </a:rPr>
              <a:t></a:t>
            </a:r>
            <a:r>
              <a:rPr lang="en-US" dirty="0">
                <a:solidFill>
                  <a:srgbClr val="FF0000"/>
                </a:solidFill>
              </a:rPr>
              <a:t>Suprasellar area </a:t>
            </a:r>
          </a:p>
          <a:p>
            <a:pPr marL="0" indent="0" algn="l">
              <a:buNone/>
            </a:pPr>
            <a:r>
              <a:rPr lang="en-US" dirty="0"/>
              <a:t>2-Mention 3 DDX  </a:t>
            </a:r>
          </a:p>
          <a:p>
            <a:pPr marL="0" indent="0" algn="l">
              <a:buNone/>
            </a:pPr>
            <a:r>
              <a:rPr lang="en-US" dirty="0">
                <a:solidFill>
                  <a:srgbClr val="FF0000"/>
                </a:solidFill>
                <a:sym typeface="Wingdings" panose="05000000000000000000" pitchFamily="2" charset="2"/>
              </a:rPr>
              <a:t> </a:t>
            </a:r>
            <a:r>
              <a:rPr lang="en-US" dirty="0">
                <a:solidFill>
                  <a:srgbClr val="FF0000"/>
                </a:solidFill>
              </a:rPr>
              <a:t>1.Pituitary adenoma </a:t>
            </a:r>
          </a:p>
          <a:p>
            <a:pPr marL="0" indent="0" algn="l">
              <a:buNone/>
            </a:pPr>
            <a:r>
              <a:rPr lang="en-US" dirty="0">
                <a:solidFill>
                  <a:srgbClr val="FF0000"/>
                </a:solidFill>
              </a:rPr>
              <a:t>2.Dermoid cyst </a:t>
            </a:r>
          </a:p>
          <a:p>
            <a:pPr marL="0" indent="0" algn="l">
              <a:buNone/>
            </a:pPr>
            <a:r>
              <a:rPr lang="en-US" dirty="0">
                <a:solidFill>
                  <a:srgbClr val="FF0000"/>
                </a:solidFill>
              </a:rPr>
              <a:t>3.Ranthky’s cyst </a:t>
            </a:r>
          </a:p>
          <a:p>
            <a:pPr marL="0" indent="0" algn="l">
              <a:buNone/>
            </a:pPr>
            <a:r>
              <a:rPr lang="en-US" dirty="0">
                <a:solidFill>
                  <a:srgbClr val="FF0000"/>
                </a:solidFill>
              </a:rPr>
              <a:t>4. Craniopharyngioma</a:t>
            </a:r>
            <a:br>
              <a:rPr lang="en-US" dirty="0"/>
            </a:br>
            <a:r>
              <a:rPr lang="en-US" dirty="0"/>
              <a:t>3- Mention 3 clinical manifestations :</a:t>
            </a:r>
          </a:p>
          <a:p>
            <a:pPr marL="0" indent="0" algn="l">
              <a:buNone/>
            </a:pPr>
            <a:r>
              <a:rPr lang="en-US" dirty="0">
                <a:solidFill>
                  <a:srgbClr val="FF0000"/>
                </a:solidFill>
                <a:sym typeface="Wingdings" panose="05000000000000000000" pitchFamily="2" charset="2"/>
              </a:rPr>
              <a:t> 1. Visual impairment</a:t>
            </a:r>
            <a:br>
              <a:rPr lang="en-US" dirty="0">
                <a:solidFill>
                  <a:srgbClr val="FF0000"/>
                </a:solidFill>
                <a:sym typeface="Wingdings" panose="05000000000000000000" pitchFamily="2" charset="2"/>
              </a:rPr>
            </a:br>
            <a:r>
              <a:rPr lang="en-US" dirty="0">
                <a:solidFill>
                  <a:srgbClr val="FF0000"/>
                </a:solidFill>
                <a:sym typeface="Wingdings" panose="05000000000000000000" pitchFamily="2" charset="2"/>
              </a:rPr>
              <a:t>2. Hydrocephalus , Vomiting , Headache </a:t>
            </a:r>
          </a:p>
          <a:p>
            <a:pPr marL="0" indent="0" algn="l">
              <a:buNone/>
            </a:pPr>
            <a:r>
              <a:rPr lang="en-US" dirty="0">
                <a:solidFill>
                  <a:srgbClr val="FF0000"/>
                </a:solidFill>
                <a:sym typeface="Wingdings" panose="05000000000000000000" pitchFamily="2" charset="2"/>
              </a:rPr>
              <a:t>3. Endocrine dysfunction  </a:t>
            </a:r>
          </a:p>
          <a:p>
            <a:pPr marL="0" indent="0" algn="l">
              <a:buNone/>
            </a:pPr>
            <a:r>
              <a:rPr lang="en-US" dirty="0">
                <a:sym typeface="Wingdings" panose="05000000000000000000" pitchFamily="2" charset="2"/>
              </a:rPr>
              <a:t> </a:t>
            </a:r>
            <a:r>
              <a:rPr lang="en-US" dirty="0"/>
              <a:t>  </a:t>
            </a:r>
          </a:p>
          <a:p>
            <a:pPr marL="0" indent="0" algn="l">
              <a:buNone/>
            </a:pPr>
            <a:endParaRPr lang="ar-JO"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8686" y="1201266"/>
            <a:ext cx="3612374" cy="35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97042" y="1825625"/>
            <a:ext cx="8319836" cy="4351338"/>
          </a:xfrm>
        </p:spPr>
        <p:txBody>
          <a:bodyPr>
            <a:normAutofit lnSpcReduction="10000"/>
          </a:bodyPr>
          <a:lstStyle/>
          <a:p>
            <a:pPr marL="0" indent="0" algn="l" rtl="0">
              <a:buNone/>
            </a:pPr>
            <a:r>
              <a:rPr lang="en-US" sz="4400" dirty="0"/>
              <a:t>History of falling down,,, on examination : bruises in lower back no sensory or motor response, doesn’t open his eyes in response to speech or pain, moans incomprehensibly, show extension with pain stimulus </a:t>
            </a:r>
            <a:r>
              <a:rPr lang="ar-SA" sz="4400" dirty="0"/>
              <a:t>وتفاصيل اخرى...</a:t>
            </a:r>
            <a:endParaRPr lang="en-US" sz="4400" dirty="0"/>
          </a:p>
          <a:p>
            <a:pPr marL="0" indent="0" algn="l" rtl="0">
              <a:buNone/>
            </a:pPr>
            <a:endParaRPr lang="ar-JO" sz="4400" dirty="0"/>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1825625"/>
            <a:ext cx="8515350" cy="4351338"/>
          </a:xfrm>
        </p:spPr>
        <p:txBody>
          <a:bodyPr>
            <a:normAutofit fontScale="85000" lnSpcReduction="10000"/>
          </a:bodyPr>
          <a:lstStyle/>
          <a:p>
            <a:pPr marL="0" indent="0" algn="l" rtl="0">
              <a:buNone/>
            </a:pPr>
            <a:r>
              <a:rPr lang="en-US" sz="4000" b="1" dirty="0"/>
              <a:t>1_ calculate the </a:t>
            </a:r>
            <a:r>
              <a:rPr lang="en-US" sz="4000" b="1" dirty="0" err="1"/>
              <a:t>glascow</a:t>
            </a:r>
            <a:r>
              <a:rPr lang="en-US" sz="4000" b="1" dirty="0"/>
              <a:t> coma score ? </a:t>
            </a:r>
            <a:r>
              <a:rPr lang="en-US" sz="4000" dirty="0">
                <a:solidFill>
                  <a:srgbClr val="FF0000"/>
                </a:solidFill>
              </a:rPr>
              <a:t>1+2+2=5</a:t>
            </a:r>
          </a:p>
          <a:p>
            <a:pPr marL="0" indent="0" algn="l" rtl="0">
              <a:buNone/>
            </a:pPr>
            <a:r>
              <a:rPr lang="en-US" sz="4000" b="1" dirty="0"/>
              <a:t>2_ what is the </a:t>
            </a:r>
            <a:r>
              <a:rPr lang="en-US" sz="4000" b="1" dirty="0" err="1"/>
              <a:t>classifacation</a:t>
            </a:r>
            <a:r>
              <a:rPr lang="en-US" sz="4000" b="1" dirty="0"/>
              <a:t> of this injury? </a:t>
            </a:r>
            <a:r>
              <a:rPr lang="en-US" sz="4000" dirty="0">
                <a:solidFill>
                  <a:srgbClr val="FF0000"/>
                </a:solidFill>
              </a:rPr>
              <a:t>Severe</a:t>
            </a:r>
          </a:p>
          <a:p>
            <a:pPr marL="0" indent="0" algn="l" rtl="0">
              <a:buNone/>
            </a:pPr>
            <a:r>
              <a:rPr lang="en-US" sz="4000" b="1" dirty="0"/>
              <a:t>3_ the appropriate initial management is</a:t>
            </a:r>
          </a:p>
          <a:p>
            <a:pPr marL="0" indent="0" algn="l" rtl="0">
              <a:buNone/>
            </a:pPr>
            <a:r>
              <a:rPr lang="en-US" sz="4000" b="1" dirty="0"/>
              <a:t>          </a:t>
            </a:r>
            <a:r>
              <a:rPr lang="en-US" sz="4000" dirty="0">
                <a:solidFill>
                  <a:srgbClr val="FF0000"/>
                </a:solidFill>
              </a:rPr>
              <a:t>A_ intubation</a:t>
            </a:r>
            <a:r>
              <a:rPr lang="en-US" sz="4000" dirty="0"/>
              <a:t>           B_ immediate brain </a:t>
            </a:r>
            <a:r>
              <a:rPr lang="en-US" sz="4000" dirty="0" err="1"/>
              <a:t>ct</a:t>
            </a:r>
            <a:endParaRPr lang="en-US" sz="4000" dirty="0"/>
          </a:p>
          <a:p>
            <a:pPr marL="0" indent="0" algn="l" rtl="0">
              <a:buNone/>
            </a:pPr>
            <a:r>
              <a:rPr lang="en-US" sz="4000" b="1" dirty="0"/>
              <a:t> 5_ is it complete or in complete injury? </a:t>
            </a:r>
            <a:r>
              <a:rPr lang="en-US" sz="4000" dirty="0">
                <a:solidFill>
                  <a:srgbClr val="FF0000"/>
                </a:solidFill>
              </a:rPr>
              <a:t>Complete </a:t>
            </a:r>
          </a:p>
          <a:p>
            <a:pPr marL="0" indent="0" algn="l" rtl="0">
              <a:buNone/>
            </a:pPr>
            <a:endParaRPr lang="ar-JO" sz="4000" b="1" dirty="0"/>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p:nvPr/>
        </p:nvPicPr>
        <p:blipFill>
          <a:blip r:embed="rId2">
            <a:extLst>
              <a:ext uri="{28A0092B-C50C-407E-A947-70E740481C1C}">
                <a14:useLocalDpi xmlns:a14="http://schemas.microsoft.com/office/drawing/2010/main" val="0"/>
              </a:ext>
            </a:extLst>
          </a:blip>
          <a:stretch>
            <a:fillRect/>
          </a:stretch>
        </p:blipFill>
        <p:spPr>
          <a:xfrm rot="5400000">
            <a:off x="4397251" y="1927960"/>
            <a:ext cx="5742466" cy="3203221"/>
          </a:xfrm>
          <a:prstGeom prst="rect">
            <a:avLst/>
          </a:prstGeom>
        </p:spPr>
      </p:pic>
      <p:sp>
        <p:nvSpPr>
          <p:cNvPr id="5" name="Text Box 2"/>
          <p:cNvSpPr txBox="1"/>
          <p:nvPr/>
        </p:nvSpPr>
        <p:spPr>
          <a:xfrm>
            <a:off x="703847" y="658337"/>
            <a:ext cx="4836695" cy="7319696"/>
          </a:xfrm>
          <a:prstGeom prst="rect">
            <a:avLst/>
          </a:prstGeom>
          <a:solidFill>
            <a:prstClr val="white"/>
          </a:solidFill>
          <a:ln w="6350">
            <a:solidFill>
              <a:prstClr val="black"/>
            </a:solidFill>
          </a:ln>
        </p:spPr>
        <p:txBody>
          <a:bodyPr rot="0" spcFirstLastPara="0" vert="horz" wrap="square" lIns="91440" tIns="45720" rIns="91440" bIns="45720" numCol="1" spcCol="0" rtlCol="0" fromWordArt="0" anchor="t" anchorCtr="0" forceAA="0" compatLnSpc="1">
            <a:spAutoFit/>
          </a:bodyPr>
          <a:lstStyle/>
          <a:p>
            <a:pPr algn="l" rtl="0">
              <a:lnSpc>
                <a:spcPct val="107000"/>
              </a:lnSpc>
              <a:spcAft>
                <a:spcPts val="800"/>
              </a:spcAft>
            </a:pPr>
            <a:r>
              <a:rPr lang="ar-SA" sz="3600" dirty="0">
                <a:effectLst/>
                <a:latin typeface="Calibri" panose="020F0502020204030204"/>
                <a:ea typeface="Times New Roman" panose="02020603050405020304"/>
                <a:cs typeface="Arial" panose="020B0604020202020204"/>
              </a:rPr>
              <a:t>مش نفس الصورة بس بتشبهها</a:t>
            </a:r>
            <a:endParaRPr lang="en-US" dirty="0">
              <a:effectLst/>
              <a:latin typeface="Calibri" panose="020F0502020204030204"/>
              <a:ea typeface="Times New Roman" panose="02020603050405020304"/>
              <a:cs typeface="Arial" panose="020B0604020202020204"/>
            </a:endParaRPr>
          </a:p>
          <a:p>
            <a:pPr algn="l" rtl="0">
              <a:lnSpc>
                <a:spcPct val="107000"/>
              </a:lnSpc>
              <a:spcAft>
                <a:spcPts val="800"/>
              </a:spcAft>
            </a:pPr>
            <a:r>
              <a:rPr lang="en-GB" sz="3600" b="1" dirty="0">
                <a:effectLst/>
                <a:latin typeface="Calibri" panose="020F0502020204030204"/>
                <a:ea typeface="Times New Roman" panose="02020603050405020304"/>
                <a:cs typeface="Arial" panose="020B0604020202020204"/>
              </a:rPr>
              <a:t>1 _ </a:t>
            </a:r>
            <a:r>
              <a:rPr lang="en-GB" sz="3600" b="1" dirty="0" err="1">
                <a:effectLst/>
                <a:latin typeface="Calibri" panose="020F0502020204030204"/>
                <a:ea typeface="Times New Roman" panose="02020603050405020304"/>
                <a:cs typeface="Arial" panose="020B0604020202020204"/>
              </a:rPr>
              <a:t>Dx</a:t>
            </a:r>
            <a:r>
              <a:rPr lang="en-GB" sz="3600" b="1" dirty="0">
                <a:effectLst/>
                <a:latin typeface="Calibri" panose="020F0502020204030204"/>
                <a:ea typeface="Times New Roman" panose="02020603050405020304"/>
                <a:cs typeface="Arial" panose="020B0604020202020204"/>
              </a:rPr>
              <a:t>?</a:t>
            </a:r>
            <a:br>
              <a:rPr lang="en-GB" sz="3600" dirty="0">
                <a:effectLst/>
                <a:latin typeface="Calibri" panose="020F0502020204030204"/>
                <a:ea typeface="Times New Roman" panose="02020603050405020304"/>
                <a:cs typeface="Arial" panose="020B0604020202020204"/>
              </a:rPr>
            </a:br>
            <a:r>
              <a:rPr lang="en-GB" sz="3600" dirty="0">
                <a:effectLst/>
                <a:latin typeface="Calibri" panose="020F0502020204030204"/>
                <a:ea typeface="Times New Roman" panose="02020603050405020304"/>
                <a:cs typeface="Arial" panose="020B0604020202020204"/>
              </a:rPr>
              <a:t> </a:t>
            </a:r>
            <a:r>
              <a:rPr lang="en-GB" sz="3600" dirty="0">
                <a:solidFill>
                  <a:srgbClr val="FF0000"/>
                </a:solidFill>
                <a:effectLst/>
                <a:latin typeface="Calibri" panose="020F0502020204030204"/>
                <a:ea typeface="Times New Roman" panose="02020603050405020304"/>
                <a:cs typeface="Arial" panose="020B0604020202020204"/>
              </a:rPr>
              <a:t>Chronic subdural hematoma in left hemisphere</a:t>
            </a:r>
            <a:br>
              <a:rPr lang="en-GB" sz="3600" dirty="0">
                <a:solidFill>
                  <a:srgbClr val="FF0000"/>
                </a:solidFill>
                <a:effectLst/>
                <a:latin typeface="Calibri" panose="020F0502020204030204"/>
                <a:ea typeface="Times New Roman" panose="02020603050405020304"/>
                <a:cs typeface="Arial" panose="020B0604020202020204"/>
              </a:rPr>
            </a:br>
            <a:br>
              <a:rPr lang="en-GB" sz="3600" dirty="0">
                <a:solidFill>
                  <a:srgbClr val="FF0000"/>
                </a:solidFill>
                <a:effectLst/>
                <a:latin typeface="Calibri" panose="020F0502020204030204"/>
                <a:ea typeface="Times New Roman" panose="02020603050405020304"/>
                <a:cs typeface="Arial" panose="020B0604020202020204"/>
              </a:rPr>
            </a:br>
            <a:endParaRPr lang="en-US" dirty="0">
              <a:solidFill>
                <a:srgbClr val="FF0000"/>
              </a:solidFill>
              <a:effectLst/>
              <a:latin typeface="Calibri" panose="020F0502020204030204"/>
              <a:ea typeface="Times New Roman" panose="02020603050405020304"/>
              <a:cs typeface="Arial" panose="020B0604020202020204"/>
            </a:endParaRPr>
          </a:p>
          <a:p>
            <a:pPr algn="l" rtl="0">
              <a:lnSpc>
                <a:spcPct val="107000"/>
              </a:lnSpc>
              <a:spcAft>
                <a:spcPts val="800"/>
              </a:spcAft>
            </a:pPr>
            <a:r>
              <a:rPr lang="en-GB" sz="3600" b="1" dirty="0">
                <a:effectLst/>
                <a:latin typeface="Calibri" panose="020F0502020204030204"/>
                <a:ea typeface="Times New Roman" panose="02020603050405020304"/>
                <a:cs typeface="Arial" panose="020B0604020202020204"/>
              </a:rPr>
              <a:t>2_ It could be removed by :</a:t>
            </a:r>
            <a:br>
              <a:rPr lang="en-GB" sz="3600" dirty="0">
                <a:effectLst/>
                <a:latin typeface="Calibri" panose="020F0502020204030204"/>
                <a:ea typeface="Times New Roman" panose="02020603050405020304"/>
                <a:cs typeface="Arial" panose="020B0604020202020204"/>
              </a:rPr>
            </a:br>
            <a:endParaRPr lang="en-US" dirty="0">
              <a:effectLst/>
              <a:latin typeface="Calibri" panose="020F0502020204030204"/>
              <a:ea typeface="Times New Roman" panose="02020603050405020304"/>
              <a:cs typeface="Arial" panose="020B0604020202020204"/>
            </a:endParaRPr>
          </a:p>
          <a:p>
            <a:pPr algn="l" rtl="0">
              <a:lnSpc>
                <a:spcPct val="107000"/>
              </a:lnSpc>
              <a:spcAft>
                <a:spcPts val="800"/>
              </a:spcAft>
            </a:pPr>
            <a:r>
              <a:rPr lang="en-GB" sz="3600" dirty="0">
                <a:effectLst/>
                <a:latin typeface="Calibri" panose="020F0502020204030204"/>
                <a:ea typeface="Times New Roman" panose="02020603050405020304"/>
                <a:cs typeface="Arial" panose="020B0604020202020204"/>
              </a:rPr>
              <a:t>A_ craniotomy       B_ </a:t>
            </a:r>
            <a:r>
              <a:rPr lang="en-GB" sz="3600" dirty="0">
                <a:solidFill>
                  <a:srgbClr val="FF0000"/>
                </a:solidFill>
                <a:effectLst/>
                <a:latin typeface="Calibri" panose="020F0502020204030204"/>
                <a:ea typeface="Times New Roman" panose="02020603050405020304"/>
                <a:cs typeface="Arial" panose="020B0604020202020204"/>
              </a:rPr>
              <a:t>burr hole</a:t>
            </a:r>
            <a:endParaRPr lang="en-US" dirty="0">
              <a:effectLst/>
              <a:latin typeface="Calibri" panose="020F0502020204030204"/>
              <a:ea typeface="Times New Roman" panose="02020603050405020304"/>
              <a:cs typeface="Arial" panose="020B0604020202020204"/>
            </a:endParaRPr>
          </a:p>
          <a:p>
            <a:pPr algn="l" rtl="0">
              <a:lnSpc>
                <a:spcPct val="107000"/>
              </a:lnSpc>
              <a:spcAft>
                <a:spcPts val="800"/>
              </a:spcAft>
            </a:pPr>
            <a:r>
              <a:rPr lang="en-GB" dirty="0">
                <a:solidFill>
                  <a:srgbClr val="FF0000"/>
                </a:solidFill>
                <a:effectLst/>
                <a:latin typeface="Calibri" panose="020F0502020204030204"/>
                <a:ea typeface="Times New Roman" panose="02020603050405020304"/>
                <a:cs typeface="Arial" panose="020B0604020202020204"/>
              </a:rPr>
              <a:t> </a:t>
            </a:r>
            <a:endParaRPr lang="en-US" dirty="0">
              <a:effectLst/>
              <a:latin typeface="Calibri" panose="020F0502020204030204"/>
              <a:ea typeface="Times New Roman" panose="02020603050405020304"/>
              <a:cs typeface="Arial" panose="020B0604020202020204"/>
            </a:endParaRP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6100011" y="615366"/>
            <a:ext cx="2792078" cy="5616992"/>
          </a:xfrm>
          <a:prstGeom prst="rect">
            <a:avLst/>
          </a:prstGeom>
        </p:spPr>
      </p:pic>
      <p:sp>
        <p:nvSpPr>
          <p:cNvPr id="5" name="Text Box 4"/>
          <p:cNvSpPr txBox="1"/>
          <p:nvPr/>
        </p:nvSpPr>
        <p:spPr>
          <a:xfrm>
            <a:off x="126331" y="48130"/>
            <a:ext cx="5863328" cy="8347991"/>
          </a:xfrm>
          <a:prstGeom prst="rect">
            <a:avLst/>
          </a:prstGeom>
          <a:solidFill>
            <a:prstClr val="white"/>
          </a:solidFill>
          <a:ln w="6350">
            <a:solidFill>
              <a:prstClr val="black"/>
            </a:solidFill>
          </a:ln>
        </p:spPr>
        <p:txBody>
          <a:bodyPr rot="0" spcFirstLastPara="0" vert="horz" wrap="square" lIns="91440" tIns="45720" rIns="91440" bIns="45720" numCol="1" spcCol="0" rtlCol="0" fromWordArt="0" anchor="t" anchorCtr="0" forceAA="0" compatLnSpc="1">
            <a:spAutoFit/>
          </a:bodyPr>
          <a:lstStyle/>
          <a:p>
            <a:pPr algn="l" rtl="0">
              <a:lnSpc>
                <a:spcPct val="107000"/>
              </a:lnSpc>
              <a:spcAft>
                <a:spcPts val="800"/>
              </a:spcAft>
            </a:pPr>
            <a:r>
              <a:rPr lang="en-US" sz="4400" b="1" dirty="0">
                <a:effectLst/>
                <a:latin typeface="Calibri" panose="020F0502020204030204"/>
                <a:ea typeface="Times New Roman" panose="02020603050405020304"/>
                <a:cs typeface="Arial" panose="020B0604020202020204"/>
              </a:rPr>
              <a:t>Q2</a:t>
            </a:r>
            <a:endParaRPr lang="en-US" sz="2400" dirty="0">
              <a:effectLst/>
              <a:latin typeface="Calibri" panose="020F0502020204030204"/>
              <a:ea typeface="Times New Roman" panose="02020603050405020304"/>
              <a:cs typeface="Arial" panose="020B0604020202020204"/>
            </a:endParaRPr>
          </a:p>
          <a:p>
            <a:pPr algn="l" rtl="0">
              <a:lnSpc>
                <a:spcPct val="107000"/>
              </a:lnSpc>
              <a:spcAft>
                <a:spcPts val="800"/>
              </a:spcAft>
            </a:pPr>
            <a:r>
              <a:rPr lang="en-GB" sz="4400" b="1" dirty="0">
                <a:effectLst/>
                <a:latin typeface="Calibri" panose="020F0502020204030204"/>
                <a:ea typeface="Times New Roman" panose="02020603050405020304"/>
                <a:cs typeface="Arial" panose="020B0604020202020204"/>
              </a:rPr>
              <a:t>1_ dx? </a:t>
            </a:r>
            <a:r>
              <a:rPr lang="en-GB" sz="4400" dirty="0">
                <a:solidFill>
                  <a:srgbClr val="FF0000"/>
                </a:solidFill>
                <a:effectLst/>
                <a:latin typeface="Calibri" panose="020F0502020204030204"/>
                <a:ea typeface="Times New Roman" panose="02020603050405020304"/>
                <a:cs typeface="Arial" panose="020B0604020202020204"/>
              </a:rPr>
              <a:t>L5 burst </a:t>
            </a:r>
            <a:r>
              <a:rPr lang="en-GB" sz="4400" dirty="0" err="1">
                <a:solidFill>
                  <a:srgbClr val="FF0000"/>
                </a:solidFill>
                <a:effectLst/>
                <a:latin typeface="Calibri" panose="020F0502020204030204"/>
                <a:ea typeface="Times New Roman" panose="02020603050405020304"/>
                <a:cs typeface="Arial" panose="020B0604020202020204"/>
              </a:rPr>
              <a:t>fx</a:t>
            </a:r>
            <a:br>
              <a:rPr lang="en-GB" sz="4400" dirty="0">
                <a:solidFill>
                  <a:srgbClr val="FF0000"/>
                </a:solidFill>
                <a:effectLst/>
                <a:latin typeface="Calibri" panose="020F0502020204030204"/>
                <a:ea typeface="Times New Roman" panose="02020603050405020304"/>
                <a:cs typeface="Arial" panose="020B0604020202020204"/>
              </a:rPr>
            </a:br>
            <a:endParaRPr lang="en-US" sz="2400" dirty="0">
              <a:effectLst/>
              <a:latin typeface="Calibri" panose="020F0502020204030204"/>
              <a:ea typeface="Times New Roman" panose="02020603050405020304"/>
              <a:cs typeface="Arial" panose="020B0604020202020204"/>
            </a:endParaRPr>
          </a:p>
          <a:p>
            <a:pPr algn="l" rtl="0">
              <a:lnSpc>
                <a:spcPct val="107000"/>
              </a:lnSpc>
              <a:spcAft>
                <a:spcPts val="800"/>
              </a:spcAft>
            </a:pPr>
            <a:r>
              <a:rPr lang="en-GB" sz="4400" b="1" dirty="0">
                <a:effectLst/>
                <a:latin typeface="Calibri" panose="020F0502020204030204"/>
                <a:ea typeface="Times New Roman" panose="02020603050405020304"/>
                <a:cs typeface="Arial" panose="020B0604020202020204"/>
              </a:rPr>
              <a:t>2_ mention 3 indication of surgery in this condition?</a:t>
            </a:r>
          </a:p>
          <a:p>
            <a:pPr algn="ctr" rtl="0">
              <a:lnSpc>
                <a:spcPct val="107000"/>
              </a:lnSpc>
              <a:spcAft>
                <a:spcPts val="800"/>
              </a:spcAft>
            </a:pPr>
            <a:r>
              <a:rPr lang="en-GB" sz="4400" dirty="0">
                <a:solidFill>
                  <a:srgbClr val="FF0000"/>
                </a:solidFill>
                <a:effectLst/>
                <a:latin typeface="Calibri" panose="020F0502020204030204"/>
                <a:ea typeface="Times New Roman" panose="02020603050405020304"/>
                <a:cs typeface="Arial" panose="020B0604020202020204"/>
              </a:rPr>
              <a:t>Unstable </a:t>
            </a:r>
            <a:r>
              <a:rPr lang="en-GB" sz="4400" dirty="0" err="1">
                <a:solidFill>
                  <a:srgbClr val="FF0000"/>
                </a:solidFill>
                <a:effectLst/>
                <a:latin typeface="Calibri" panose="020F0502020204030204"/>
                <a:ea typeface="Times New Roman" panose="02020603050405020304"/>
                <a:cs typeface="Arial" panose="020B0604020202020204"/>
              </a:rPr>
              <a:t>fx</a:t>
            </a:r>
            <a:endParaRPr lang="en-US" sz="2400" dirty="0">
              <a:effectLst/>
              <a:latin typeface="Calibri" panose="020F0502020204030204"/>
              <a:ea typeface="Times New Roman" panose="02020603050405020304"/>
              <a:cs typeface="Arial" panose="020B0604020202020204"/>
            </a:endParaRPr>
          </a:p>
          <a:p>
            <a:pPr algn="ctr" rtl="0">
              <a:lnSpc>
                <a:spcPct val="107000"/>
              </a:lnSpc>
              <a:spcAft>
                <a:spcPts val="800"/>
              </a:spcAft>
            </a:pPr>
            <a:r>
              <a:rPr lang="en-GB" sz="4400" dirty="0">
                <a:solidFill>
                  <a:srgbClr val="FF0000"/>
                </a:solidFill>
                <a:effectLst/>
                <a:latin typeface="Calibri" panose="020F0502020204030204"/>
                <a:ea typeface="Times New Roman" panose="02020603050405020304"/>
                <a:cs typeface="Arial" panose="020B0604020202020204"/>
              </a:rPr>
              <a:t>Progressive </a:t>
            </a:r>
            <a:r>
              <a:rPr lang="en-GB" sz="4400" dirty="0" err="1">
                <a:solidFill>
                  <a:srgbClr val="FF0000"/>
                </a:solidFill>
                <a:effectLst/>
                <a:latin typeface="Calibri" panose="020F0502020204030204"/>
                <a:ea typeface="Times New Roman" panose="02020603050405020304"/>
                <a:cs typeface="Arial" panose="020B0604020202020204"/>
              </a:rPr>
              <a:t>weekness</a:t>
            </a:r>
            <a:endParaRPr lang="en-US" sz="2400" dirty="0">
              <a:effectLst/>
              <a:latin typeface="Calibri" panose="020F0502020204030204"/>
              <a:ea typeface="Times New Roman" panose="02020603050405020304"/>
              <a:cs typeface="Arial" panose="020B0604020202020204"/>
            </a:endParaRPr>
          </a:p>
          <a:p>
            <a:pPr algn="ctr" rtl="0">
              <a:lnSpc>
                <a:spcPct val="107000"/>
              </a:lnSpc>
              <a:spcAft>
                <a:spcPts val="800"/>
              </a:spcAft>
            </a:pPr>
            <a:r>
              <a:rPr lang="en-GB" sz="4400" dirty="0">
                <a:solidFill>
                  <a:srgbClr val="FF0000"/>
                </a:solidFill>
                <a:effectLst/>
                <a:latin typeface="Calibri" panose="020F0502020204030204"/>
                <a:ea typeface="Times New Roman" panose="02020603050405020304"/>
                <a:cs typeface="Arial" panose="020B0604020202020204"/>
              </a:rPr>
              <a:t>Cauda equina syndrome? </a:t>
            </a:r>
            <a:endParaRPr lang="en-US" sz="2400" dirty="0">
              <a:effectLst/>
              <a:latin typeface="Calibri" panose="020F0502020204030204"/>
              <a:ea typeface="Times New Roman" panose="02020603050405020304"/>
              <a:cs typeface="Arial" panose="020B0604020202020204"/>
            </a:endParaRPr>
          </a:p>
          <a:p>
            <a:pPr algn="ctr" rtl="0">
              <a:lnSpc>
                <a:spcPct val="107000"/>
              </a:lnSpc>
              <a:spcAft>
                <a:spcPts val="800"/>
              </a:spcAft>
            </a:pPr>
            <a:r>
              <a:rPr lang="en-GB" sz="4400" dirty="0">
                <a:solidFill>
                  <a:srgbClr val="FF0000"/>
                </a:solidFill>
                <a:effectLst/>
                <a:latin typeface="Calibri" panose="020F0502020204030204"/>
                <a:ea typeface="Times New Roman" panose="02020603050405020304"/>
                <a:cs typeface="Arial" panose="020B0604020202020204"/>
              </a:rPr>
              <a:t>Neural deficit </a:t>
            </a:r>
            <a:endParaRPr lang="en-US" sz="2400" dirty="0">
              <a:effectLst/>
              <a:latin typeface="Calibri" panose="020F0502020204030204"/>
              <a:ea typeface="Times New Roman" panose="02020603050405020304"/>
              <a:cs typeface="Arial" panose="020B0604020202020204"/>
            </a:endParaRP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r>
              <a:rPr lang="en-US" dirty="0"/>
              <a:t>brain CT was done to this </a:t>
            </a:r>
            <a:r>
              <a:rPr lang="en-US" dirty="0" err="1"/>
              <a:t>pt</a:t>
            </a:r>
            <a:r>
              <a:rPr lang="en-US" dirty="0"/>
              <a:t> ;</a:t>
            </a:r>
            <a:endParaRPr lang="ar-JO" dirty="0"/>
          </a:p>
        </p:txBody>
      </p:sp>
      <p:sp>
        <p:nvSpPr>
          <p:cNvPr id="3" name="عنصر نائب للمحتوى 2"/>
          <p:cNvSpPr>
            <a:spLocks noGrp="1"/>
          </p:cNvSpPr>
          <p:nvPr>
            <p:ph idx="1"/>
          </p:nvPr>
        </p:nvSpPr>
        <p:spPr/>
        <p:txBody>
          <a:bodyPr/>
          <a:lstStyle/>
          <a:p>
            <a:pPr marL="0" indent="0" algn="l" rtl="0">
              <a:buNone/>
            </a:pPr>
            <a:r>
              <a:rPr lang="en-US" b="1" dirty="0"/>
              <a:t>what is the dx? </a:t>
            </a:r>
            <a:r>
              <a:rPr lang="en-US" dirty="0">
                <a:solidFill>
                  <a:srgbClr val="FF0000"/>
                </a:solidFill>
              </a:rPr>
              <a:t>Obstructive </a:t>
            </a:r>
            <a:r>
              <a:rPr lang="en-US" dirty="0" err="1">
                <a:solidFill>
                  <a:srgbClr val="FF0000"/>
                </a:solidFill>
              </a:rPr>
              <a:t>hydroceph</a:t>
            </a:r>
            <a:r>
              <a:rPr lang="en-US" dirty="0">
                <a:solidFill>
                  <a:srgbClr val="FF0000"/>
                </a:solidFill>
              </a:rPr>
              <a:t> </a:t>
            </a:r>
          </a:p>
          <a:p>
            <a:pPr marL="0" indent="0" algn="l" rtl="0">
              <a:buNone/>
            </a:pPr>
            <a:endParaRPr lang="ar-JO" dirty="0"/>
          </a:p>
        </p:txBody>
      </p:sp>
      <p:pic>
        <p:nvPicPr>
          <p:cNvPr id="4" name="Picture 5"/>
          <p:cNvPicPr/>
          <p:nvPr/>
        </p:nvPicPr>
        <p:blipFill>
          <a:blip r:embed="rId2" cstate="print">
            <a:extLst>
              <a:ext uri="{28A0092B-C50C-407E-A947-70E740481C1C}">
                <a14:useLocalDpi xmlns:a14="http://schemas.microsoft.com/office/drawing/2010/main" val="0"/>
              </a:ext>
            </a:extLst>
          </a:blip>
          <a:stretch>
            <a:fillRect/>
          </a:stretch>
        </p:blipFill>
        <p:spPr>
          <a:xfrm>
            <a:off x="1064794" y="2671012"/>
            <a:ext cx="7002380" cy="3489157"/>
          </a:xfrm>
          <a:prstGeom prst="rect">
            <a:avLst/>
          </a:prstGeom>
        </p:spPr>
      </p:pic>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meningiomaspine3.jpg"/>
          <p:cNvPicPr/>
          <p:nvPr/>
        </p:nvPicPr>
        <p:blipFill>
          <a:blip r:embed="rId2">
            <a:extLst>
              <a:ext uri="{28A0092B-C50C-407E-A947-70E740481C1C}">
                <a14:useLocalDpi xmlns:a14="http://schemas.microsoft.com/office/drawing/2010/main" val="0"/>
              </a:ext>
            </a:extLst>
          </a:blip>
          <a:srcRect/>
          <a:stretch>
            <a:fillRect/>
          </a:stretch>
        </p:blipFill>
        <p:spPr bwMode="auto">
          <a:xfrm>
            <a:off x="4908885" y="0"/>
            <a:ext cx="42351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p:nvPr/>
        </p:nvSpPr>
        <p:spPr>
          <a:xfrm>
            <a:off x="725617" y="591853"/>
            <a:ext cx="3064331" cy="4831066"/>
          </a:xfrm>
          <a:prstGeom prst="rect">
            <a:avLst/>
          </a:prstGeom>
          <a:solidFill>
            <a:prstClr val="white"/>
          </a:solidFill>
          <a:ln w="6350">
            <a:solidFill>
              <a:prstClr val="black"/>
            </a:solidFill>
          </a:ln>
        </p:spPr>
        <p:txBody>
          <a:bodyPr rot="0" spcFirstLastPara="0" vert="horz" wrap="square" lIns="91440" tIns="45720" rIns="91440" bIns="45720" numCol="1" spcCol="0" rtlCol="0" fromWordArt="0" anchor="t" anchorCtr="0" forceAA="0" compatLnSpc="1">
            <a:spAutoFit/>
          </a:bodyPr>
          <a:lstStyle/>
          <a:p>
            <a:pPr algn="ctr" rtl="0">
              <a:lnSpc>
                <a:spcPct val="107000"/>
              </a:lnSpc>
              <a:spcAft>
                <a:spcPts val="800"/>
              </a:spcAft>
            </a:pPr>
            <a:endParaRPr lang="en-US" dirty="0">
              <a:effectLst/>
              <a:latin typeface="Calibri" panose="020F0502020204030204"/>
              <a:ea typeface="Times New Roman" panose="02020603050405020304"/>
              <a:cs typeface="Arial" panose="020B0604020202020204"/>
            </a:endParaRPr>
          </a:p>
          <a:p>
            <a:pPr algn="ctr" rtl="0">
              <a:lnSpc>
                <a:spcPct val="107000"/>
              </a:lnSpc>
              <a:spcAft>
                <a:spcPts val="800"/>
              </a:spcAft>
            </a:pPr>
            <a:r>
              <a:rPr lang="ar-SA" sz="3600" dirty="0">
                <a:effectLst/>
                <a:latin typeface="Calibri" panose="020F0502020204030204"/>
                <a:ea typeface="Times New Roman" panose="02020603050405020304"/>
                <a:cs typeface="Arial" panose="020B0604020202020204"/>
              </a:rPr>
              <a:t>مش نفس الصورة </a:t>
            </a:r>
            <a:endParaRPr lang="en-US" dirty="0">
              <a:effectLst/>
              <a:latin typeface="Calibri" panose="020F0502020204030204"/>
              <a:ea typeface="Times New Roman" panose="02020603050405020304"/>
              <a:cs typeface="Arial" panose="020B0604020202020204"/>
            </a:endParaRPr>
          </a:p>
          <a:p>
            <a:pPr algn="ctr" rtl="0">
              <a:lnSpc>
                <a:spcPct val="107000"/>
              </a:lnSpc>
              <a:spcAft>
                <a:spcPts val="800"/>
              </a:spcAft>
            </a:pPr>
            <a:r>
              <a:rPr lang="en-GB" sz="3600" b="1" dirty="0">
                <a:effectLst/>
                <a:latin typeface="Calibri" panose="020F0502020204030204"/>
                <a:ea typeface="Times New Roman" panose="02020603050405020304"/>
                <a:cs typeface="Arial" panose="020B0604020202020204"/>
              </a:rPr>
              <a:t>Give 3 </a:t>
            </a:r>
            <a:r>
              <a:rPr lang="en-GB" sz="3600" b="1" dirty="0" err="1">
                <a:effectLst/>
                <a:latin typeface="Calibri" panose="020F0502020204030204"/>
                <a:ea typeface="Times New Roman" panose="02020603050405020304"/>
                <a:cs typeface="Arial" panose="020B0604020202020204"/>
              </a:rPr>
              <a:t>ddx</a:t>
            </a:r>
            <a:br>
              <a:rPr lang="en-GB" sz="3600" dirty="0">
                <a:effectLst/>
                <a:latin typeface="Calibri" panose="020F0502020204030204"/>
                <a:ea typeface="Times New Roman" panose="02020603050405020304"/>
                <a:cs typeface="Arial" panose="020B0604020202020204"/>
              </a:rPr>
            </a:br>
            <a:endParaRPr lang="en-US" dirty="0">
              <a:effectLst/>
              <a:latin typeface="Calibri" panose="020F0502020204030204"/>
              <a:ea typeface="Times New Roman" panose="02020603050405020304"/>
              <a:cs typeface="Arial" panose="020B0604020202020204"/>
            </a:endParaRPr>
          </a:p>
          <a:p>
            <a:pPr algn="ctr" rtl="0">
              <a:lnSpc>
                <a:spcPct val="107000"/>
              </a:lnSpc>
              <a:spcAft>
                <a:spcPts val="800"/>
              </a:spcAft>
            </a:pPr>
            <a:r>
              <a:rPr lang="en-GB" sz="3600" dirty="0">
                <a:solidFill>
                  <a:srgbClr val="FF0000"/>
                </a:solidFill>
                <a:effectLst/>
                <a:latin typeface="Calibri" panose="020F0502020204030204"/>
                <a:ea typeface="Times New Roman" panose="02020603050405020304"/>
                <a:cs typeface="Arial" panose="020B0604020202020204"/>
              </a:rPr>
              <a:t>Meningioma</a:t>
            </a:r>
            <a:endParaRPr lang="en-US" dirty="0">
              <a:effectLst/>
              <a:latin typeface="Calibri" panose="020F0502020204030204"/>
              <a:ea typeface="Times New Roman" panose="02020603050405020304"/>
              <a:cs typeface="Arial" panose="020B0604020202020204"/>
            </a:endParaRPr>
          </a:p>
          <a:p>
            <a:pPr algn="ctr" rtl="0">
              <a:lnSpc>
                <a:spcPct val="107000"/>
              </a:lnSpc>
              <a:spcAft>
                <a:spcPts val="800"/>
              </a:spcAft>
            </a:pPr>
            <a:r>
              <a:rPr lang="en-GB" sz="3600" dirty="0" err="1">
                <a:solidFill>
                  <a:srgbClr val="FF0000"/>
                </a:solidFill>
                <a:effectLst/>
                <a:latin typeface="Calibri" panose="020F0502020204030204"/>
                <a:ea typeface="Times New Roman" panose="02020603050405020304"/>
                <a:cs typeface="Arial" panose="020B0604020202020204"/>
              </a:rPr>
              <a:t>Neurofibroma</a:t>
            </a:r>
            <a:endParaRPr lang="en-US" dirty="0">
              <a:effectLst/>
              <a:latin typeface="Calibri" panose="020F0502020204030204"/>
              <a:ea typeface="Times New Roman" panose="02020603050405020304"/>
              <a:cs typeface="Arial" panose="020B0604020202020204"/>
            </a:endParaRPr>
          </a:p>
          <a:p>
            <a:pPr algn="ctr" rtl="0">
              <a:lnSpc>
                <a:spcPct val="107000"/>
              </a:lnSpc>
              <a:spcAft>
                <a:spcPts val="800"/>
              </a:spcAft>
            </a:pPr>
            <a:r>
              <a:rPr lang="en-GB" sz="3600" dirty="0" err="1">
                <a:solidFill>
                  <a:srgbClr val="FF0000"/>
                </a:solidFill>
                <a:effectLst/>
                <a:latin typeface="Calibri" panose="020F0502020204030204"/>
                <a:ea typeface="Times New Roman" panose="02020603050405020304"/>
                <a:cs typeface="Arial" panose="020B0604020202020204"/>
              </a:rPr>
              <a:t>Shwammoma</a:t>
            </a:r>
            <a:endParaRPr lang="en-US" dirty="0">
              <a:effectLst/>
              <a:latin typeface="Calibri" panose="020F0502020204030204"/>
              <a:ea typeface="Times New Roman" panose="02020603050405020304"/>
              <a:cs typeface="Arial" panose="020B0604020202020204"/>
            </a:endParaRPr>
          </a:p>
          <a:p>
            <a:pPr algn="ctr" rtl="0">
              <a:lnSpc>
                <a:spcPct val="107000"/>
              </a:lnSpc>
              <a:spcAft>
                <a:spcPts val="800"/>
              </a:spcAft>
            </a:pPr>
            <a:r>
              <a:rPr lang="en-GB" sz="3600" dirty="0">
                <a:effectLst/>
                <a:latin typeface="Calibri" panose="020F0502020204030204"/>
                <a:ea typeface="Times New Roman" panose="02020603050405020304"/>
                <a:cs typeface="Arial" panose="020B0604020202020204"/>
              </a:rPr>
              <a:t> </a:t>
            </a:r>
            <a:endParaRPr lang="en-US" dirty="0">
              <a:effectLst/>
              <a:latin typeface="Calibri" panose="020F0502020204030204"/>
              <a:ea typeface="Times New Roman" panose="02020603050405020304"/>
              <a:cs typeface="Arial" panose="020B0604020202020204"/>
            </a:endParaRP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02319" y="1392488"/>
            <a:ext cx="7886700" cy="4351338"/>
          </a:xfrm>
        </p:spPr>
        <p:txBody>
          <a:bodyPr>
            <a:normAutofit fontScale="92500" lnSpcReduction="20000"/>
          </a:bodyPr>
          <a:lstStyle/>
          <a:p>
            <a:pPr marL="0" indent="0" algn="l" rtl="0">
              <a:buNone/>
            </a:pPr>
            <a:r>
              <a:rPr lang="en-US" sz="4800" dirty="0"/>
              <a:t>history of pain or numbness in the </a:t>
            </a:r>
            <a:r>
              <a:rPr lang="en-US" sz="4800" dirty="0" err="1"/>
              <a:t>bottocks</a:t>
            </a:r>
            <a:r>
              <a:rPr lang="en-US" sz="4800" dirty="0"/>
              <a:t> and lateral aspect of leg and it reach big toe and sudden complain of urinary incontinence and??  </a:t>
            </a:r>
            <a:r>
              <a:rPr lang="ar-SA" sz="4800" dirty="0"/>
              <a:t>نسيت والله </a:t>
            </a:r>
            <a:r>
              <a:rPr lang="en-US" sz="4800" dirty="0"/>
              <a:t>😂</a:t>
            </a:r>
          </a:p>
          <a:p>
            <a:pPr marL="0" indent="0" algn="l" rtl="0">
              <a:buNone/>
            </a:pPr>
            <a:r>
              <a:rPr lang="ar-SA" sz="4800" dirty="0"/>
              <a:t>وكان مع السؤال صورة </a:t>
            </a:r>
            <a:r>
              <a:rPr lang="en-US" sz="4800" dirty="0"/>
              <a:t>lumber disk prolapse </a:t>
            </a:r>
          </a:p>
          <a:p>
            <a:pPr marL="0" indent="0" algn="l" rtl="0">
              <a:buNone/>
            </a:pPr>
            <a:endParaRPr lang="ar-JO" sz="4800" dirty="0"/>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8522" y="1825625"/>
            <a:ext cx="8945479" cy="4351338"/>
          </a:xfrm>
        </p:spPr>
        <p:txBody>
          <a:bodyPr>
            <a:normAutofit/>
          </a:bodyPr>
          <a:lstStyle/>
          <a:p>
            <a:pPr marL="0" indent="0" algn="l" rtl="0">
              <a:buNone/>
            </a:pPr>
            <a:r>
              <a:rPr lang="en-US" sz="4000" b="1" dirty="0"/>
              <a:t>1 . what is the affected dermatome ? </a:t>
            </a:r>
            <a:r>
              <a:rPr lang="en-US" sz="4000" dirty="0">
                <a:solidFill>
                  <a:srgbClr val="FF0000"/>
                </a:solidFill>
              </a:rPr>
              <a:t>L5</a:t>
            </a:r>
          </a:p>
          <a:p>
            <a:pPr marL="0" indent="0" algn="l" rtl="0">
              <a:buNone/>
            </a:pPr>
            <a:r>
              <a:rPr lang="en-US" sz="4000" b="1" dirty="0"/>
              <a:t>2 . dx? </a:t>
            </a:r>
            <a:r>
              <a:rPr lang="en-US" sz="4000" dirty="0">
                <a:solidFill>
                  <a:srgbClr val="FF0000"/>
                </a:solidFill>
              </a:rPr>
              <a:t>L4_l5 disk prolapse</a:t>
            </a:r>
          </a:p>
          <a:p>
            <a:pPr marL="0" indent="0" algn="l" rtl="0">
              <a:buNone/>
            </a:pPr>
            <a:r>
              <a:rPr lang="en-US" sz="4000" b="1" dirty="0"/>
              <a:t>3 . mx? </a:t>
            </a:r>
            <a:r>
              <a:rPr lang="en-US" sz="4000" dirty="0">
                <a:solidFill>
                  <a:srgbClr val="FF0000"/>
                </a:solidFill>
              </a:rPr>
              <a:t>Surgery</a:t>
            </a:r>
          </a:p>
          <a:p>
            <a:pPr marL="0" indent="0" algn="l" rtl="0">
              <a:buNone/>
            </a:pPr>
            <a:r>
              <a:rPr lang="en-US" sz="4000" b="1" dirty="0"/>
              <a:t>4 . mention 2 complications of lumber Spine surgery? </a:t>
            </a:r>
            <a:br>
              <a:rPr lang="en-US" sz="4000" dirty="0"/>
            </a:br>
            <a:r>
              <a:rPr lang="en-US" sz="4000" dirty="0"/>
              <a:t>                    </a:t>
            </a:r>
            <a:r>
              <a:rPr lang="en-US" sz="4000" dirty="0">
                <a:solidFill>
                  <a:srgbClr val="FF0000"/>
                </a:solidFill>
              </a:rPr>
              <a:t>Infection  ,  </a:t>
            </a:r>
            <a:r>
              <a:rPr lang="en-US" sz="4000" dirty="0" err="1">
                <a:solidFill>
                  <a:srgbClr val="FF0000"/>
                </a:solidFill>
              </a:rPr>
              <a:t>Csf</a:t>
            </a:r>
            <a:r>
              <a:rPr lang="en-US" sz="4000" dirty="0">
                <a:solidFill>
                  <a:srgbClr val="FF0000"/>
                </a:solidFill>
              </a:rPr>
              <a:t> leakage</a:t>
            </a:r>
          </a:p>
          <a:p>
            <a:pPr marL="0" indent="0" algn="l" rtl="0">
              <a:buNone/>
            </a:pPr>
            <a:endParaRPr lang="ar-JO" sz="4000" dirty="0"/>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3" name="عنصر نائب للمحتوى 2"/>
          <p:cNvSpPr>
            <a:spLocks noGrp="1"/>
          </p:cNvSpPr>
          <p:nvPr>
            <p:ph idx="1"/>
          </p:nvPr>
        </p:nvSpPr>
        <p:spPr>
          <a:xfrm>
            <a:off x="628650" y="1825625"/>
            <a:ext cx="6121066" cy="4351338"/>
          </a:xfrm>
        </p:spPr>
        <p:txBody>
          <a:bodyPr>
            <a:normAutofit fontScale="85000" lnSpcReduction="10000"/>
          </a:bodyPr>
          <a:lstStyle/>
          <a:p>
            <a:pPr marL="0" indent="0" algn="l" rtl="0">
              <a:buNone/>
            </a:pPr>
            <a:r>
              <a:rPr lang="en-US" b="1" dirty="0"/>
              <a:t>1 </a:t>
            </a:r>
            <a:r>
              <a:rPr lang="en-US" b="1" dirty="0" err="1"/>
              <a:t>Dx</a:t>
            </a:r>
            <a:r>
              <a:rPr lang="en-US" b="1" dirty="0"/>
              <a:t> and site? </a:t>
            </a:r>
            <a:r>
              <a:rPr lang="en-US" dirty="0"/>
              <a:t>(in history he mentioned that its transparent to torchlight)? </a:t>
            </a:r>
            <a:br>
              <a:rPr lang="en-US" dirty="0"/>
            </a:br>
            <a:br>
              <a:rPr lang="en-US" sz="1000" dirty="0"/>
            </a:br>
            <a:r>
              <a:rPr lang="en-US" dirty="0" err="1">
                <a:solidFill>
                  <a:srgbClr val="FF0000"/>
                </a:solidFill>
              </a:rPr>
              <a:t>Meningocele</a:t>
            </a:r>
            <a:r>
              <a:rPr lang="en-US" dirty="0">
                <a:solidFill>
                  <a:srgbClr val="FF0000"/>
                </a:solidFill>
              </a:rPr>
              <a:t>, lumbosacral</a:t>
            </a:r>
            <a:br>
              <a:rPr lang="en-US" dirty="0">
                <a:solidFill>
                  <a:srgbClr val="FF0000"/>
                </a:solidFill>
              </a:rPr>
            </a:br>
            <a:br>
              <a:rPr lang="en-US" sz="1400" dirty="0"/>
            </a:br>
            <a:r>
              <a:rPr lang="en-US" dirty="0"/>
              <a:t>  </a:t>
            </a:r>
            <a:r>
              <a:rPr lang="en-US" b="1" dirty="0"/>
              <a:t>2 true or false </a:t>
            </a:r>
            <a:br>
              <a:rPr lang="en-US" dirty="0"/>
            </a:br>
            <a:br>
              <a:rPr lang="en-US" dirty="0"/>
            </a:br>
            <a:r>
              <a:rPr lang="en-US" dirty="0"/>
              <a:t>(</a:t>
            </a:r>
            <a:r>
              <a:rPr lang="en-US" b="1" dirty="0"/>
              <a:t>the aim of the surgery is to correct the Neural deficit and cosmetic)? </a:t>
            </a:r>
            <a:r>
              <a:rPr lang="en-US" dirty="0">
                <a:solidFill>
                  <a:srgbClr val="FF0000"/>
                </a:solidFill>
              </a:rPr>
              <a:t>False</a:t>
            </a:r>
            <a:endParaRPr lang="en-US" dirty="0"/>
          </a:p>
          <a:p>
            <a:pPr marL="0" indent="0" algn="l" rtl="0">
              <a:buNone/>
            </a:pPr>
            <a:r>
              <a:rPr lang="en-US" b="1" dirty="0"/>
              <a:t>3 which type of </a:t>
            </a:r>
            <a:r>
              <a:rPr lang="en-US" b="1" dirty="0" err="1"/>
              <a:t>chiari</a:t>
            </a:r>
            <a:r>
              <a:rPr lang="en-US" b="1" dirty="0"/>
              <a:t> malformation associated with? </a:t>
            </a:r>
            <a:r>
              <a:rPr lang="en-US" dirty="0">
                <a:solidFill>
                  <a:srgbClr val="FF0000"/>
                </a:solidFill>
              </a:rPr>
              <a:t>Two</a:t>
            </a:r>
          </a:p>
          <a:p>
            <a:pPr algn="l" rtl="0"/>
            <a:endParaRPr lang="ar-JO" dirty="0"/>
          </a:p>
        </p:txBody>
      </p:sp>
      <p:pic>
        <p:nvPicPr>
          <p:cNvPr id="4" name="Picture 7"/>
          <p:cNvPicPr/>
          <p:nvPr/>
        </p:nvPicPr>
        <p:blipFill>
          <a:blip r:embed="rId2">
            <a:extLst>
              <a:ext uri="{28A0092B-C50C-407E-A947-70E740481C1C}">
                <a14:useLocalDpi xmlns:a14="http://schemas.microsoft.com/office/drawing/2010/main" val="0"/>
              </a:ext>
            </a:extLst>
          </a:blip>
          <a:stretch>
            <a:fillRect/>
          </a:stretch>
        </p:blipFill>
        <p:spPr>
          <a:xfrm>
            <a:off x="6894094" y="2057401"/>
            <a:ext cx="2051384" cy="4114800"/>
          </a:xfrm>
          <a:prstGeom prst="rect">
            <a:avLst/>
          </a:prstGeom>
        </p:spPr>
      </p:pic>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28650" y="365126"/>
            <a:ext cx="8196513" cy="1325563"/>
          </a:xfrm>
        </p:spPr>
        <p:txBody>
          <a:bodyPr>
            <a:normAutofit/>
          </a:bodyPr>
          <a:lstStyle/>
          <a:p>
            <a:pPr algn="l" rtl="0"/>
            <a:r>
              <a:rPr lang="en-US" sz="3200" b="1" dirty="0"/>
              <a:t>Picture of </a:t>
            </a:r>
            <a:r>
              <a:rPr lang="en-US" sz="3200" b="1" dirty="0" err="1"/>
              <a:t>intradural</a:t>
            </a:r>
            <a:r>
              <a:rPr lang="en-US" sz="3200" b="1" dirty="0"/>
              <a:t> intramedullary spinal cord tumor :</a:t>
            </a:r>
            <a:endParaRPr lang="ar-JO" sz="3200" b="1" dirty="0"/>
          </a:p>
        </p:txBody>
      </p:sp>
      <p:sp>
        <p:nvSpPr>
          <p:cNvPr id="3" name="عنصر نائب للمحتوى 2"/>
          <p:cNvSpPr>
            <a:spLocks noGrp="1"/>
          </p:cNvSpPr>
          <p:nvPr>
            <p:ph idx="1"/>
          </p:nvPr>
        </p:nvSpPr>
        <p:spPr/>
        <p:txBody>
          <a:bodyPr>
            <a:noAutofit/>
          </a:bodyPr>
          <a:lstStyle/>
          <a:p>
            <a:pPr marL="0" indent="0" algn="l" rtl="0">
              <a:buNone/>
            </a:pPr>
            <a:r>
              <a:rPr lang="en-US" sz="3200" b="1" dirty="0"/>
              <a:t>1 dx?</a:t>
            </a:r>
            <a:br>
              <a:rPr lang="en-US" sz="3200" dirty="0"/>
            </a:br>
            <a:br>
              <a:rPr lang="en-US" sz="3200" dirty="0"/>
            </a:br>
            <a:r>
              <a:rPr lang="en-US" sz="3200" dirty="0"/>
              <a:t> </a:t>
            </a:r>
            <a:r>
              <a:rPr lang="en-US" sz="3200" dirty="0" err="1">
                <a:solidFill>
                  <a:srgbClr val="FF0000"/>
                </a:solidFill>
              </a:rPr>
              <a:t>Intradural</a:t>
            </a:r>
            <a:r>
              <a:rPr lang="en-US" sz="3200" dirty="0">
                <a:solidFill>
                  <a:srgbClr val="FF0000"/>
                </a:solidFill>
              </a:rPr>
              <a:t> intramedullary spinal cord tumor</a:t>
            </a:r>
            <a:br>
              <a:rPr lang="en-US" sz="3200" dirty="0"/>
            </a:br>
            <a:endParaRPr lang="en-US" sz="3200" dirty="0"/>
          </a:p>
          <a:p>
            <a:pPr marL="0" indent="0" algn="l" rtl="0">
              <a:buNone/>
            </a:pPr>
            <a:r>
              <a:rPr lang="en-US" sz="3200" b="1" dirty="0"/>
              <a:t>2 mention 2 clinical features ?</a:t>
            </a:r>
            <a:br>
              <a:rPr lang="en-US" sz="3200" dirty="0"/>
            </a:br>
            <a:endParaRPr lang="en-US" sz="3200" dirty="0">
              <a:solidFill>
                <a:srgbClr val="FF0000"/>
              </a:solidFill>
            </a:endParaRPr>
          </a:p>
          <a:p>
            <a:pPr marL="0" indent="0" algn="l" rtl="0">
              <a:buNone/>
            </a:pPr>
            <a:r>
              <a:rPr lang="en-US" sz="3200" dirty="0">
                <a:solidFill>
                  <a:srgbClr val="FF0000"/>
                </a:solidFill>
              </a:rPr>
              <a:t> PAIN</a:t>
            </a:r>
          </a:p>
          <a:p>
            <a:pPr marL="0" indent="0" algn="l" rtl="0">
              <a:buNone/>
            </a:pPr>
            <a:r>
              <a:rPr lang="en-US" sz="3200" dirty="0">
                <a:solidFill>
                  <a:srgbClr val="FF0000"/>
                </a:solidFill>
              </a:rPr>
              <a:t>Neurological deficit</a:t>
            </a:r>
          </a:p>
          <a:p>
            <a:pPr marL="0" indent="0" algn="l" rtl="0">
              <a:buNone/>
            </a:pPr>
            <a:r>
              <a:rPr lang="en-US" sz="3200" dirty="0">
                <a:solidFill>
                  <a:srgbClr val="FF0000"/>
                </a:solidFill>
              </a:rPr>
              <a:t>Deformities </a:t>
            </a:r>
            <a:endParaRPr lang="ar-JO" sz="3200"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2F3473-90B5-0005-A85C-AD0DBB2B5917}"/>
              </a:ext>
            </a:extLst>
          </p:cNvPr>
          <p:cNvSpPr>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Station 2</a:t>
            </a:r>
          </a:p>
        </p:txBody>
      </p:sp>
      <p:sp>
        <p:nvSpPr>
          <p:cNvPr id="9" name="Content Placeholder 2">
            <a:extLst>
              <a:ext uri="{FF2B5EF4-FFF2-40B4-BE49-F238E27FC236}">
                <a16:creationId xmlns:a16="http://schemas.microsoft.com/office/drawing/2014/main" id="{BB298C80-D5DB-5851-64E5-9B4A741D3662}"/>
              </a:ext>
            </a:extLst>
          </p:cNvPr>
          <p:cNvSpPr>
            <a:spLocks noGrp="1"/>
          </p:cNvSpPr>
          <p:nvPr>
            <p:ph idx="1"/>
          </p:nvPr>
        </p:nvSpPr>
        <p:spPr>
          <a:xfrm>
            <a:off x="118533" y="1530474"/>
            <a:ext cx="8229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1- What is the name of this anomaly?</a:t>
            </a:r>
          </a:p>
          <a:p>
            <a:pPr marL="0" indent="0">
              <a:buNone/>
            </a:pPr>
            <a:endParaRPr lang="en-US" dirty="0"/>
          </a:p>
          <a:p>
            <a:pPr marL="0" indent="0">
              <a:buNone/>
            </a:pPr>
            <a:r>
              <a:rPr lang="en-US" dirty="0"/>
              <a:t>2- What is the preferred imaging and why?</a:t>
            </a:r>
          </a:p>
          <a:p>
            <a:pPr marL="0" indent="0">
              <a:buNone/>
            </a:pPr>
            <a:endParaRPr lang="en-US" dirty="0"/>
          </a:p>
          <a:p>
            <a:pPr marL="0" indent="0">
              <a:buNone/>
            </a:pPr>
            <a:r>
              <a:rPr lang="en-US" dirty="0"/>
              <a:t>3- What is the treatment and at what age?</a:t>
            </a:r>
          </a:p>
          <a:p>
            <a:pPr marL="0" indent="0">
              <a:buNone/>
            </a:pPr>
            <a:endParaRPr lang="en-US" dirty="0"/>
          </a:p>
          <a:p>
            <a:pPr marL="0" indent="0">
              <a:buNone/>
            </a:pPr>
            <a:r>
              <a:rPr lang="en-US" dirty="0"/>
              <a:t>4- Mention one goal for the treatment.</a:t>
            </a:r>
          </a:p>
        </p:txBody>
      </p:sp>
      <p:pic>
        <p:nvPicPr>
          <p:cNvPr id="12" name="Picture 11">
            <a:extLst>
              <a:ext uri="{FF2B5EF4-FFF2-40B4-BE49-F238E27FC236}">
                <a16:creationId xmlns:a16="http://schemas.microsoft.com/office/drawing/2014/main" id="{B78DD2E3-498F-B50B-2DE2-69A90415E6EB}"/>
              </a:ext>
            </a:extLst>
          </p:cNvPr>
          <p:cNvPicPr>
            <a:picLocks noChangeAspect="1"/>
          </p:cNvPicPr>
          <p:nvPr/>
        </p:nvPicPr>
        <p:blipFill>
          <a:blip r:embed="rId2"/>
          <a:stretch>
            <a:fillRect/>
          </a:stretch>
        </p:blipFill>
        <p:spPr>
          <a:xfrm>
            <a:off x="5898569" y="122753"/>
            <a:ext cx="2999667" cy="2188150"/>
          </a:xfrm>
          <a:prstGeom prst="rect">
            <a:avLst/>
          </a:prstGeom>
        </p:spPr>
      </p:pic>
      <p:pic>
        <p:nvPicPr>
          <p:cNvPr id="15" name="Picture 14">
            <a:extLst>
              <a:ext uri="{FF2B5EF4-FFF2-40B4-BE49-F238E27FC236}">
                <a16:creationId xmlns:a16="http://schemas.microsoft.com/office/drawing/2014/main" id="{51FCE14B-850D-80BF-9BCD-54BDEDC9D950}"/>
              </a:ext>
            </a:extLst>
          </p:cNvPr>
          <p:cNvPicPr>
            <a:picLocks noChangeAspect="1"/>
          </p:cNvPicPr>
          <p:nvPr/>
        </p:nvPicPr>
        <p:blipFill>
          <a:blip r:embed="rId3"/>
          <a:stretch>
            <a:fillRect/>
          </a:stretch>
        </p:blipFill>
        <p:spPr>
          <a:xfrm>
            <a:off x="6115537" y="4266181"/>
            <a:ext cx="2909930" cy="2122689"/>
          </a:xfrm>
          <a:prstGeom prst="rect">
            <a:avLst/>
          </a:prstGeom>
        </p:spPr>
      </p:pic>
    </p:spTree>
    <p:extLst>
      <p:ext uri="{BB962C8B-B14F-4D97-AF65-F5344CB8AC3E}">
        <p14:creationId xmlns:p14="http://schemas.microsoft.com/office/powerpoint/2010/main" val="731849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496E82F6-EB5A-4B4D-8B02-F5BAD449A7DB}"/>
              </a:ext>
            </a:extLst>
          </p:cNvPr>
          <p:cNvPicPr>
            <a:picLocks noChangeAspect="1"/>
          </p:cNvPicPr>
          <p:nvPr/>
        </p:nvPicPr>
        <p:blipFill>
          <a:blip r:embed="rId2"/>
          <a:stretch>
            <a:fillRect/>
          </a:stretch>
        </p:blipFill>
        <p:spPr>
          <a:xfrm>
            <a:off x="683568" y="632262"/>
            <a:ext cx="7704856" cy="5126997"/>
          </a:xfrm>
          <a:prstGeom prst="rect">
            <a:avLst/>
          </a:prstGeom>
        </p:spPr>
      </p:pic>
    </p:spTree>
    <p:extLst>
      <p:ext uri="{BB962C8B-B14F-4D97-AF65-F5344CB8AC3E}">
        <p14:creationId xmlns:p14="http://schemas.microsoft.com/office/powerpoint/2010/main" val="2357852471"/>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rtl="0"/>
            <a:r>
              <a:rPr lang="en-US" b="1" dirty="0" err="1"/>
              <a:t>Asetazolamide</a:t>
            </a:r>
            <a:endParaRPr lang="ar-JO" dirty="0"/>
          </a:p>
        </p:txBody>
      </p:sp>
      <p:sp>
        <p:nvSpPr>
          <p:cNvPr id="3" name="عنصر نائب للمحتوى 2"/>
          <p:cNvSpPr>
            <a:spLocks noGrp="1"/>
          </p:cNvSpPr>
          <p:nvPr>
            <p:ph idx="1"/>
          </p:nvPr>
        </p:nvSpPr>
        <p:spPr/>
        <p:txBody>
          <a:bodyPr>
            <a:normAutofit lnSpcReduction="10000"/>
          </a:bodyPr>
          <a:lstStyle/>
          <a:p>
            <a:pPr marL="0" indent="0" algn="ctr" rtl="0">
              <a:buNone/>
            </a:pPr>
            <a:r>
              <a:rPr lang="en-US" sz="8000" dirty="0">
                <a:solidFill>
                  <a:srgbClr val="FF0000"/>
                </a:solidFill>
              </a:rPr>
              <a:t>Carbonic Anhydrase Inhibitor, used in case of increase </a:t>
            </a:r>
            <a:r>
              <a:rPr lang="en-US" sz="8000" dirty="0" err="1">
                <a:solidFill>
                  <a:srgbClr val="FF0000"/>
                </a:solidFill>
              </a:rPr>
              <a:t>icp</a:t>
            </a:r>
            <a:r>
              <a:rPr lang="en-US" sz="8000" dirty="0">
                <a:solidFill>
                  <a:srgbClr val="FF0000"/>
                </a:solidFill>
              </a:rPr>
              <a:t> </a:t>
            </a:r>
          </a:p>
          <a:p>
            <a:pPr algn="ctr" rtl="0"/>
            <a:endParaRPr lang="ar-JO" sz="8000" dirty="0">
              <a:solidFill>
                <a:srgbClr val="FF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B1B7EBD7-810A-4BD2-81BD-91D347EE246A}"/>
              </a:ext>
            </a:extLst>
          </p:cNvPr>
          <p:cNvPicPr>
            <a:picLocks noChangeAspect="1"/>
          </p:cNvPicPr>
          <p:nvPr/>
        </p:nvPicPr>
        <p:blipFill>
          <a:blip r:embed="rId2"/>
          <a:stretch>
            <a:fillRect/>
          </a:stretch>
        </p:blipFill>
        <p:spPr>
          <a:xfrm>
            <a:off x="628343" y="548680"/>
            <a:ext cx="7947416" cy="5040560"/>
          </a:xfrm>
          <a:prstGeom prst="rect">
            <a:avLst/>
          </a:prstGeom>
        </p:spPr>
      </p:pic>
    </p:spTree>
    <p:extLst>
      <p:ext uri="{BB962C8B-B14F-4D97-AF65-F5344CB8AC3E}">
        <p14:creationId xmlns:p14="http://schemas.microsoft.com/office/powerpoint/2010/main" val="3396591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A8E1B6F2-D0F7-4714-B7D9-62421C755E53}"/>
              </a:ext>
            </a:extLst>
          </p:cNvPr>
          <p:cNvPicPr>
            <a:picLocks noChangeAspect="1"/>
          </p:cNvPicPr>
          <p:nvPr/>
        </p:nvPicPr>
        <p:blipFill>
          <a:blip r:embed="rId2"/>
          <a:stretch>
            <a:fillRect/>
          </a:stretch>
        </p:blipFill>
        <p:spPr>
          <a:xfrm>
            <a:off x="107503" y="260648"/>
            <a:ext cx="8888397" cy="5616624"/>
          </a:xfrm>
          <a:prstGeom prst="rect">
            <a:avLst/>
          </a:prstGeom>
        </p:spPr>
      </p:pic>
    </p:spTree>
    <p:extLst>
      <p:ext uri="{BB962C8B-B14F-4D97-AF65-F5344CB8AC3E}">
        <p14:creationId xmlns:p14="http://schemas.microsoft.com/office/powerpoint/2010/main" val="3584711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4D8BB154-351A-4C42-875C-8942E8614867}"/>
              </a:ext>
            </a:extLst>
          </p:cNvPr>
          <p:cNvPicPr>
            <a:picLocks noChangeAspect="1"/>
          </p:cNvPicPr>
          <p:nvPr/>
        </p:nvPicPr>
        <p:blipFill>
          <a:blip r:embed="rId2"/>
          <a:stretch>
            <a:fillRect/>
          </a:stretch>
        </p:blipFill>
        <p:spPr>
          <a:xfrm>
            <a:off x="467544" y="908720"/>
            <a:ext cx="8136904" cy="4862869"/>
          </a:xfrm>
          <a:prstGeom prst="rect">
            <a:avLst/>
          </a:prstGeom>
        </p:spPr>
      </p:pic>
    </p:spTree>
    <p:extLst>
      <p:ext uri="{BB962C8B-B14F-4D97-AF65-F5344CB8AC3E}">
        <p14:creationId xmlns:p14="http://schemas.microsoft.com/office/powerpoint/2010/main" val="1452582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966D3-AD58-4214-9FF2-C28F7FDC621C}"/>
              </a:ext>
            </a:extLst>
          </p:cNvPr>
          <p:cNvPicPr>
            <a:picLocks noChangeAspect="1"/>
          </p:cNvPicPr>
          <p:nvPr/>
        </p:nvPicPr>
        <p:blipFill>
          <a:blip r:embed="rId2"/>
          <a:stretch>
            <a:fillRect/>
          </a:stretch>
        </p:blipFill>
        <p:spPr>
          <a:xfrm>
            <a:off x="5490103" y="1376773"/>
            <a:ext cx="2453578" cy="3092641"/>
          </a:xfrm>
          <a:prstGeom prst="rect">
            <a:avLst/>
          </a:prstGeom>
        </p:spPr>
      </p:pic>
      <p:sp>
        <p:nvSpPr>
          <p:cNvPr id="3" name="Content Placeholder 2">
            <a:extLst>
              <a:ext uri="{FF2B5EF4-FFF2-40B4-BE49-F238E27FC236}">
                <a16:creationId xmlns:a16="http://schemas.microsoft.com/office/drawing/2014/main" id="{551F1258-F3CB-4F61-9D29-E8EB86B4A7F7}"/>
              </a:ext>
            </a:extLst>
          </p:cNvPr>
          <p:cNvSpPr txBox="1">
            <a:spLocks/>
          </p:cNvSpPr>
          <p:nvPr/>
        </p:nvSpPr>
        <p:spPr>
          <a:xfrm>
            <a:off x="1200321" y="975794"/>
            <a:ext cx="4289782" cy="24476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000" dirty="0"/>
          </a:p>
          <a:p>
            <a:r>
              <a:rPr lang="en-US" sz="3000" dirty="0"/>
              <a:t>What is the diagnosis?</a:t>
            </a:r>
          </a:p>
          <a:p>
            <a:r>
              <a:rPr lang="en-US" sz="3000" dirty="0">
                <a:solidFill>
                  <a:srgbClr val="FF0000"/>
                </a:solidFill>
              </a:rPr>
              <a:t>meningioma</a:t>
            </a:r>
          </a:p>
          <a:p>
            <a:r>
              <a:rPr lang="en-US" sz="3000" dirty="0"/>
              <a:t>Where it is located? </a:t>
            </a:r>
            <a:r>
              <a:rPr lang="en-US" sz="3000" dirty="0" err="1">
                <a:solidFill>
                  <a:srgbClr val="FF0000"/>
                </a:solidFill>
              </a:rPr>
              <a:t>Intradural</a:t>
            </a:r>
            <a:r>
              <a:rPr lang="en-US" sz="3000" dirty="0">
                <a:solidFill>
                  <a:srgbClr val="FF0000"/>
                </a:solidFill>
              </a:rPr>
              <a:t> </a:t>
            </a:r>
            <a:r>
              <a:rPr lang="en-US" sz="3000" dirty="0" err="1">
                <a:solidFill>
                  <a:srgbClr val="FF0000"/>
                </a:solidFill>
              </a:rPr>
              <a:t>extramedullary</a:t>
            </a:r>
            <a:r>
              <a:rPr lang="en-US" sz="3000" dirty="0">
                <a:solidFill>
                  <a:srgbClr val="FF0000"/>
                </a:solidFill>
              </a:rPr>
              <a:t>!</a:t>
            </a:r>
          </a:p>
          <a:p>
            <a:r>
              <a:rPr lang="en-US" sz="3000" dirty="0"/>
              <a:t>Is it more common in females or males? </a:t>
            </a:r>
            <a:r>
              <a:rPr lang="en-US" sz="3000" dirty="0">
                <a:solidFill>
                  <a:srgbClr val="FF0000"/>
                </a:solidFill>
              </a:rPr>
              <a:t>In females</a:t>
            </a:r>
          </a:p>
        </p:txBody>
      </p:sp>
    </p:spTree>
    <p:extLst>
      <p:ext uri="{BB962C8B-B14F-4D97-AF65-F5344CB8AC3E}">
        <p14:creationId xmlns:p14="http://schemas.microsoft.com/office/powerpoint/2010/main" val="91554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AD0DF-94B9-4F0B-99D6-2C2161B7A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060" y="1324718"/>
            <a:ext cx="2811107" cy="4208565"/>
          </a:xfrm>
          <a:prstGeom prst="rect">
            <a:avLst/>
          </a:prstGeom>
        </p:spPr>
      </p:pic>
      <p:sp>
        <p:nvSpPr>
          <p:cNvPr id="3" name="TextBox 2">
            <a:extLst>
              <a:ext uri="{FF2B5EF4-FFF2-40B4-BE49-F238E27FC236}">
                <a16:creationId xmlns:a16="http://schemas.microsoft.com/office/drawing/2014/main" id="{3471B293-D2BC-4B6D-B407-F7BEECCFA2FD}"/>
              </a:ext>
            </a:extLst>
          </p:cNvPr>
          <p:cNvSpPr txBox="1"/>
          <p:nvPr/>
        </p:nvSpPr>
        <p:spPr>
          <a:xfrm>
            <a:off x="1243958" y="1268761"/>
            <a:ext cx="4138133" cy="3739485"/>
          </a:xfrm>
          <a:prstGeom prst="rect">
            <a:avLst/>
          </a:prstGeom>
          <a:noFill/>
        </p:spPr>
        <p:txBody>
          <a:bodyPr wrap="square" rtlCol="1">
            <a:spAutoFit/>
          </a:bodyPr>
          <a:lstStyle/>
          <a:p>
            <a:pPr algn="l"/>
            <a:r>
              <a:rPr lang="en-GB" sz="2400" dirty="0"/>
              <a:t>1.What is your spot Diagnosis?</a:t>
            </a:r>
          </a:p>
          <a:p>
            <a:pPr algn="l"/>
            <a:r>
              <a:rPr lang="en-GB" sz="2400" dirty="0">
                <a:solidFill>
                  <a:srgbClr val="FF0000"/>
                </a:solidFill>
              </a:rPr>
              <a:t>Suprasellar mass ( pituitary adenoma ) </a:t>
            </a:r>
          </a:p>
          <a:p>
            <a:pPr algn="l"/>
            <a:r>
              <a:rPr lang="en-GB" sz="2400" dirty="0"/>
              <a:t>2. Mention 2 surgical procedure?</a:t>
            </a:r>
          </a:p>
          <a:p>
            <a:pPr algn="l"/>
            <a:r>
              <a:rPr lang="en-GB" sz="2400" dirty="0">
                <a:solidFill>
                  <a:srgbClr val="FF0000"/>
                </a:solidFill>
              </a:rPr>
              <a:t>*Trans sphenoidal </a:t>
            </a:r>
            <a:r>
              <a:rPr lang="en-GB" sz="2400" dirty="0" err="1">
                <a:solidFill>
                  <a:srgbClr val="FF0000"/>
                </a:solidFill>
              </a:rPr>
              <a:t>hypophysectomy</a:t>
            </a:r>
            <a:r>
              <a:rPr lang="en-GB" sz="2400" dirty="0">
                <a:solidFill>
                  <a:srgbClr val="FF0000"/>
                </a:solidFill>
              </a:rPr>
              <a:t> </a:t>
            </a:r>
          </a:p>
          <a:p>
            <a:pPr algn="l"/>
            <a:r>
              <a:rPr lang="en-GB" sz="2400" dirty="0">
                <a:solidFill>
                  <a:srgbClr val="FF0000"/>
                </a:solidFill>
              </a:rPr>
              <a:t>*Craniotomy </a:t>
            </a:r>
          </a:p>
          <a:p>
            <a:pPr algn="l"/>
            <a:endParaRPr lang="en-GB" sz="1500" dirty="0"/>
          </a:p>
          <a:p>
            <a:pPr algn="l"/>
            <a:endParaRPr lang="en-GB" sz="1500" dirty="0"/>
          </a:p>
          <a:p>
            <a:pPr algn="l"/>
            <a:endParaRPr lang="ar-JO" sz="1500" dirty="0"/>
          </a:p>
        </p:txBody>
      </p:sp>
    </p:spTree>
    <p:extLst>
      <p:ext uri="{BB962C8B-B14F-4D97-AF65-F5344CB8AC3E}">
        <p14:creationId xmlns:p14="http://schemas.microsoft.com/office/powerpoint/2010/main" val="21982466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23769" y="2585246"/>
            <a:ext cx="3088709" cy="2447628"/>
          </a:xfrm>
        </p:spPr>
        <p:txBody>
          <a:bodyPr>
            <a:noAutofit/>
          </a:bodyPr>
          <a:lstStyle/>
          <a:p>
            <a:pPr lvl="1" algn="l"/>
            <a:r>
              <a:rPr lang="en-US" sz="2000" b="1" dirty="0"/>
              <a:t>Q3: What is diagnosis  </a:t>
            </a:r>
            <a:r>
              <a:rPr lang="en-US" sz="2000" dirty="0"/>
              <a:t>?</a:t>
            </a:r>
          </a:p>
          <a:p>
            <a:pPr algn="l">
              <a:buNone/>
            </a:pPr>
            <a:r>
              <a:rPr lang="en-US" sz="2000" dirty="0">
                <a:solidFill>
                  <a:srgbClr val="0070C0"/>
                </a:solidFill>
              </a:rPr>
              <a:t>      </a:t>
            </a:r>
            <a:r>
              <a:rPr lang="en-US" sz="2000" b="1" dirty="0">
                <a:solidFill>
                  <a:srgbClr val="FF0000"/>
                </a:solidFill>
              </a:rPr>
              <a:t>left </a:t>
            </a:r>
            <a:r>
              <a:rPr lang="en-US" sz="2000" b="1" dirty="0" err="1">
                <a:solidFill>
                  <a:srgbClr val="FF0000"/>
                </a:solidFill>
              </a:rPr>
              <a:t>Fronto</a:t>
            </a:r>
            <a:r>
              <a:rPr lang="en-US" sz="2000" b="1" dirty="0">
                <a:solidFill>
                  <a:srgbClr val="FF0000"/>
                </a:solidFill>
              </a:rPr>
              <a:t>-</a:t>
            </a:r>
            <a:r>
              <a:rPr lang="en-US" sz="2000" b="1" dirty="0" err="1">
                <a:solidFill>
                  <a:srgbClr val="FF0000"/>
                </a:solidFill>
              </a:rPr>
              <a:t>Parietao</a:t>
            </a:r>
            <a:r>
              <a:rPr lang="en-US" sz="2000" b="1" dirty="0">
                <a:solidFill>
                  <a:srgbClr val="FF0000"/>
                </a:solidFill>
              </a:rPr>
              <a:t>-occipital</a:t>
            </a:r>
          </a:p>
          <a:p>
            <a:pPr algn="l">
              <a:buNone/>
            </a:pPr>
            <a:r>
              <a:rPr lang="en-US" sz="2000" b="1" dirty="0">
                <a:solidFill>
                  <a:srgbClr val="FF0000"/>
                </a:solidFill>
              </a:rPr>
              <a:t>      chronic Subdural Hematoma</a:t>
            </a:r>
          </a:p>
          <a:p>
            <a:pPr algn="l">
              <a:buNone/>
            </a:pPr>
            <a:endParaRPr lang="en-US" sz="2000" b="1" dirty="0">
              <a:solidFill>
                <a:srgbClr val="0070C0"/>
              </a:solidFill>
            </a:endParaRPr>
          </a:p>
          <a:p>
            <a:pPr algn="l"/>
            <a:r>
              <a:rPr lang="en-US" sz="2000" b="1" dirty="0"/>
              <a:t>Definitive treatment ?</a:t>
            </a:r>
          </a:p>
          <a:p>
            <a:pPr algn="l">
              <a:buNone/>
            </a:pPr>
            <a:r>
              <a:rPr lang="en-US" sz="2000" b="1" dirty="0">
                <a:solidFill>
                  <a:schemeClr val="accent1"/>
                </a:solidFill>
              </a:rPr>
              <a:t> </a:t>
            </a:r>
            <a:r>
              <a:rPr lang="en-GB" sz="2000" dirty="0">
                <a:solidFill>
                  <a:srgbClr val="FF0000"/>
                </a:solidFill>
                <a:ea typeface="Times New Roman" panose="02020603050405020304"/>
                <a:cs typeface="Arial" panose="020B0604020202020204"/>
              </a:rPr>
              <a:t>burr hole</a:t>
            </a:r>
          </a:p>
          <a:p>
            <a:pPr algn="l">
              <a:buNone/>
            </a:pPr>
            <a:r>
              <a:rPr lang="en-GB" sz="2000" dirty="0">
                <a:cs typeface="Arial" panose="020B0604020202020204"/>
              </a:rPr>
              <a:t>Is there a midline shift?</a:t>
            </a:r>
          </a:p>
          <a:p>
            <a:pPr algn="l">
              <a:buNone/>
            </a:pPr>
            <a:r>
              <a:rPr lang="en-GB" sz="2000" dirty="0">
                <a:solidFill>
                  <a:srgbClr val="FF0000"/>
                </a:solidFill>
                <a:cs typeface="Arial" panose="020B0604020202020204"/>
              </a:rPr>
              <a:t>yes</a:t>
            </a:r>
            <a:endParaRPr lang="en-US" sz="2000" dirty="0">
              <a:solidFill>
                <a:schemeClr val="accent1"/>
              </a:solidFill>
            </a:endParaRPr>
          </a:p>
        </p:txBody>
      </p:sp>
      <p:pic>
        <p:nvPicPr>
          <p:cNvPr id="2054" name="Picture 6" descr="Chronic subdural hematoma (CSH) is still an important clinical problem.  Analysis of 700 consecutive patie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2585246"/>
            <a:ext cx="2856522" cy="22088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sp>
        <p:nvSpPr>
          <p:cNvPr id="4" name="عنصر نائب للمحتوى 3"/>
          <p:cNvSpPr>
            <a:spLocks noGrp="1"/>
          </p:cNvSpPr>
          <p:nvPr>
            <p:ph sz="half" idx="1"/>
          </p:nvPr>
        </p:nvSpPr>
        <p:spPr/>
        <p:txBody>
          <a:bodyPr>
            <a:normAutofit fontScale="95000" lnSpcReduction="10000"/>
          </a:bodyPr>
          <a:lstStyle/>
          <a:p>
            <a:pPr marL="0" indent="0" algn="l">
              <a:buNone/>
            </a:pPr>
            <a:r>
              <a:rPr lang="en-US" dirty="0"/>
              <a:t>Mention the entity classification of this pic and example on each 0ne and treatment? </a:t>
            </a:r>
          </a:p>
          <a:p>
            <a:pPr marL="0" indent="0" algn="l">
              <a:buNone/>
            </a:pPr>
            <a:r>
              <a:rPr lang="en-US" dirty="0"/>
              <a:t>1)Obstructive (tumor , aqudecut stenosis )  treated by VP shunt and ETV </a:t>
            </a:r>
          </a:p>
          <a:p>
            <a:pPr marL="0" indent="0" algn="l">
              <a:buNone/>
            </a:pPr>
            <a:r>
              <a:rPr lang="en-US" dirty="0"/>
              <a:t>2)Communicating (infection and hemorrhage )treated by VP shunt </a:t>
            </a:r>
            <a:endParaRPr lang="ar-JO" dirty="0"/>
          </a:p>
        </p:txBody>
      </p:sp>
      <p:pic>
        <p:nvPicPr>
          <p:cNvPr id="6" name="Picture 2" descr="C:\Users\Pc city\Downloads\105043843_209500686763692_6106200289381121224_n.jpg"/>
          <p:cNvPicPr>
            <a:picLocks noGrp="1" noChangeAspect="1" noChangeArrowheads="1"/>
          </p:cNvPicPr>
          <p:nvPr>
            <p:ph sz="half" idx="2"/>
          </p:nvPr>
        </p:nvPicPr>
        <p:blipFill>
          <a:blip r:embed="rId2" cstate="print"/>
          <a:srcRect/>
          <a:stretch>
            <a:fillRect/>
          </a:stretch>
        </p:blipFill>
        <p:spPr bwMode="auto">
          <a:xfrm>
            <a:off x="4788024" y="2420888"/>
            <a:ext cx="3818246" cy="2736304"/>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06ADCE-0960-AB6B-1699-C2682BAE3C4B}"/>
              </a:ext>
            </a:extLst>
          </p:cNvPr>
          <p:cNvSpPr txBox="1"/>
          <p:nvPr/>
        </p:nvSpPr>
        <p:spPr>
          <a:xfrm>
            <a:off x="107504" y="1196752"/>
            <a:ext cx="8640960" cy="1631216"/>
          </a:xfrm>
          <a:prstGeom prst="rect">
            <a:avLst/>
          </a:prstGeom>
          <a:noFill/>
        </p:spPr>
        <p:txBody>
          <a:bodyPr wrap="square">
            <a:spAutoFit/>
          </a:bodyPr>
          <a:lstStyle/>
          <a:p>
            <a:pPr algn="l"/>
            <a:r>
              <a:rPr lang="en-US" sz="5000" b="1" dirty="0"/>
              <a:t>Neurosurgery Mini-</a:t>
            </a:r>
            <a:r>
              <a:rPr lang="en-US" sz="5000" b="1" dirty="0" err="1"/>
              <a:t>osce</a:t>
            </a:r>
            <a:r>
              <a:rPr lang="en-US" sz="5000" b="1" dirty="0"/>
              <a:t> exam</a:t>
            </a:r>
          </a:p>
          <a:p>
            <a:pPr algn="ctr"/>
            <a:r>
              <a:rPr lang="en-US" sz="5000" b="1" dirty="0"/>
              <a:t>1/9/2022</a:t>
            </a:r>
          </a:p>
        </p:txBody>
      </p:sp>
      <p:sp>
        <p:nvSpPr>
          <p:cNvPr id="6" name="TextBox 5">
            <a:extLst>
              <a:ext uri="{FF2B5EF4-FFF2-40B4-BE49-F238E27FC236}">
                <a16:creationId xmlns:a16="http://schemas.microsoft.com/office/drawing/2014/main" id="{8D518054-EDA2-E5D2-344B-B31B95B76F3B}"/>
              </a:ext>
            </a:extLst>
          </p:cNvPr>
          <p:cNvSpPr txBox="1"/>
          <p:nvPr/>
        </p:nvSpPr>
        <p:spPr>
          <a:xfrm>
            <a:off x="467544" y="3573016"/>
            <a:ext cx="7740352" cy="1631216"/>
          </a:xfrm>
          <a:prstGeom prst="rect">
            <a:avLst/>
          </a:prstGeom>
          <a:noFill/>
        </p:spPr>
        <p:txBody>
          <a:bodyPr wrap="square" rtlCol="0">
            <a:spAutoFit/>
          </a:bodyPr>
          <a:lstStyle/>
          <a:p>
            <a:pPr algn="l"/>
            <a:r>
              <a:rPr lang="en-US" sz="5000" dirty="0"/>
              <a:t>Done by : Mustafa al-</a:t>
            </a:r>
            <a:r>
              <a:rPr lang="en-US" sz="5000" dirty="0" err="1"/>
              <a:t>fawwaz</a:t>
            </a:r>
            <a:endParaRPr lang="en-US" sz="5000" dirty="0"/>
          </a:p>
          <a:p>
            <a:pPr algn="l"/>
            <a:r>
              <a:rPr lang="en-US" sz="5000" dirty="0"/>
              <a:t>                      Sura Jamal</a:t>
            </a:r>
          </a:p>
        </p:txBody>
      </p:sp>
    </p:spTree>
    <p:extLst>
      <p:ext uri="{BB962C8B-B14F-4D97-AF65-F5344CB8AC3E}">
        <p14:creationId xmlns:p14="http://schemas.microsoft.com/office/powerpoint/2010/main" val="3329324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E3380464-69E0-24C6-A29F-5248A9199D0D}"/>
              </a:ext>
            </a:extLst>
          </p:cNvPr>
          <p:cNvSpPr txBox="1">
            <a:spLocks/>
          </p:cNvSpPr>
          <p:nvPr/>
        </p:nvSpPr>
        <p:spPr>
          <a:xfrm>
            <a:off x="467544" y="259872"/>
            <a:ext cx="6172200" cy="28063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b="1" dirty="0"/>
              <a:t>Station 1</a:t>
            </a:r>
            <a:endParaRPr lang="ar-JO" sz="2250" b="1" dirty="0"/>
          </a:p>
        </p:txBody>
      </p:sp>
      <p:pic>
        <p:nvPicPr>
          <p:cNvPr id="5" name="Picture 2">
            <a:extLst>
              <a:ext uri="{FF2B5EF4-FFF2-40B4-BE49-F238E27FC236}">
                <a16:creationId xmlns:a16="http://schemas.microsoft.com/office/drawing/2014/main" id="{DDE4933A-EB52-3061-C508-13BC537994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82509"/>
            <a:ext cx="2389498" cy="260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3">
            <a:extLst>
              <a:ext uri="{FF2B5EF4-FFF2-40B4-BE49-F238E27FC236}">
                <a16:creationId xmlns:a16="http://schemas.microsoft.com/office/drawing/2014/main" id="{B6F44FF5-70A2-8E4D-FE9B-019AE13E89FB}"/>
              </a:ext>
            </a:extLst>
          </p:cNvPr>
          <p:cNvSpPr/>
          <p:nvPr/>
        </p:nvSpPr>
        <p:spPr>
          <a:xfrm>
            <a:off x="0" y="1700808"/>
            <a:ext cx="8172400" cy="4832092"/>
          </a:xfrm>
          <a:prstGeom prst="rect">
            <a:avLst/>
          </a:prstGeom>
        </p:spPr>
        <p:txBody>
          <a:bodyPr wrap="square">
            <a:spAutoFit/>
          </a:bodyPr>
          <a:lstStyle/>
          <a:p>
            <a:pPr algn="l"/>
            <a:r>
              <a:rPr lang="en-US" sz="2200" dirty="0"/>
              <a:t>1-What is your diagnosis?</a:t>
            </a:r>
          </a:p>
          <a:p>
            <a:pPr algn="l"/>
            <a:r>
              <a:rPr lang="en-US" sz="2200" dirty="0">
                <a:sym typeface="Wingdings" panose="05000000000000000000" pitchFamily="2" charset="2"/>
              </a:rPr>
              <a:t> </a:t>
            </a:r>
            <a:r>
              <a:rPr lang="en-US" sz="2200" dirty="0">
                <a:solidFill>
                  <a:srgbClr val="FF0000"/>
                </a:solidFill>
              </a:rPr>
              <a:t>Hydrocephalus</a:t>
            </a:r>
          </a:p>
          <a:p>
            <a:pPr algn="l"/>
            <a:r>
              <a:rPr lang="en-US" sz="2200" dirty="0"/>
              <a:t>2- Mention </a:t>
            </a:r>
            <a:r>
              <a:rPr lang="en-US" sz="2200" dirty="0">
                <a:solidFill>
                  <a:srgbClr val="FF0000"/>
                </a:solidFill>
              </a:rPr>
              <a:t>4 </a:t>
            </a:r>
            <a:r>
              <a:rPr lang="en-US" sz="2200" dirty="0"/>
              <a:t>radiological signs :</a:t>
            </a:r>
          </a:p>
          <a:p>
            <a:pPr algn="l"/>
            <a:r>
              <a:rPr lang="en-US" sz="2200" dirty="0">
                <a:sym typeface="Wingdings" panose="05000000000000000000" pitchFamily="2" charset="2"/>
              </a:rPr>
              <a:t></a:t>
            </a:r>
            <a:r>
              <a:rPr lang="en-US" sz="2200" dirty="0">
                <a:solidFill>
                  <a:srgbClr val="FF0000"/>
                </a:solidFill>
                <a:sym typeface="Wingdings" panose="05000000000000000000" pitchFamily="2" charset="2"/>
              </a:rPr>
              <a:t>1- </a:t>
            </a:r>
            <a:r>
              <a:rPr lang="en-US" sz="2200" dirty="0">
                <a:solidFill>
                  <a:srgbClr val="FF0000"/>
                </a:solidFill>
              </a:rPr>
              <a:t>Dilated ventricles 2-effacement of sulci 3-periventricular edema 4-</a:t>
            </a:r>
            <a:r>
              <a:rPr lang="en-US" sz="2200" u="sng" dirty="0">
                <a:solidFill>
                  <a:srgbClr val="FF0000"/>
                </a:solidFill>
              </a:rPr>
              <a:t>”</a:t>
            </a:r>
            <a:r>
              <a:rPr lang="en-US" sz="2200" b="1" u="sng" dirty="0">
                <a:solidFill>
                  <a:srgbClr val="FF0000"/>
                </a:solidFill>
              </a:rPr>
              <a:t>enlargement of temporal horns we are not sure “</a:t>
            </a:r>
            <a:endParaRPr lang="en-US" sz="2200" u="sng" dirty="0">
              <a:solidFill>
                <a:srgbClr val="FF0000"/>
              </a:solidFill>
            </a:endParaRPr>
          </a:p>
          <a:p>
            <a:pPr algn="l"/>
            <a:r>
              <a:rPr lang="en-US" sz="2200" dirty="0"/>
              <a:t>3-Mention 2 solid clinical  signs:</a:t>
            </a:r>
          </a:p>
          <a:p>
            <a:pPr algn="l"/>
            <a:r>
              <a:rPr lang="en-US" sz="2200" dirty="0">
                <a:sym typeface="Wingdings" panose="05000000000000000000" pitchFamily="2" charset="2"/>
              </a:rPr>
              <a:t></a:t>
            </a:r>
            <a:r>
              <a:rPr lang="en-US" sz="2200" dirty="0">
                <a:solidFill>
                  <a:srgbClr val="FF0000"/>
                </a:solidFill>
              </a:rPr>
              <a:t>Sun setting eye appearance , dilated superficial veins  and macrocephaly </a:t>
            </a:r>
          </a:p>
          <a:p>
            <a:pPr algn="l"/>
            <a:r>
              <a:rPr lang="en-US" sz="2200" dirty="0"/>
              <a:t>4-Mention 3 surgical procedures:</a:t>
            </a:r>
          </a:p>
          <a:p>
            <a:pPr algn="l"/>
            <a:r>
              <a:rPr lang="en-US" sz="2200" dirty="0">
                <a:sym typeface="Wingdings" panose="05000000000000000000" pitchFamily="2" charset="2"/>
              </a:rPr>
              <a:t></a:t>
            </a:r>
            <a:r>
              <a:rPr lang="en-US" sz="2200" dirty="0">
                <a:solidFill>
                  <a:srgbClr val="FF0000"/>
                </a:solidFill>
              </a:rPr>
              <a:t>Ventriculoperitoneal shunt and endoscopic third ventriculostomy  </a:t>
            </a:r>
          </a:p>
          <a:p>
            <a:pPr algn="l"/>
            <a:r>
              <a:rPr lang="en-US" sz="2200" b="1" i="1" u="sng" dirty="0"/>
              <a:t>5-</a:t>
            </a:r>
            <a:r>
              <a:rPr lang="en-US" sz="2200" b="1" i="1" u="sng" dirty="0">
                <a:latin typeface="Segoe UI Historic" panose="020B0502040204020203" pitchFamily="34" charset="0"/>
              </a:rPr>
              <a:t>mention one single definite clinical manifestation for hydrocephalus in adults??</a:t>
            </a:r>
            <a:endParaRPr lang="en-US" sz="2200" b="1" i="1" u="sng" dirty="0"/>
          </a:p>
          <a:p>
            <a:pPr algn="l"/>
            <a:r>
              <a:rPr lang="en-US" sz="2200" b="1" dirty="0"/>
              <a:t>6- Mention associated anomaly :</a:t>
            </a:r>
          </a:p>
          <a:p>
            <a:pPr algn="l"/>
            <a:r>
              <a:rPr lang="en-US" sz="2200" b="1" dirty="0">
                <a:solidFill>
                  <a:srgbClr val="FF0000"/>
                </a:solidFill>
              </a:rPr>
              <a:t>Chiari malformation , </a:t>
            </a:r>
            <a:r>
              <a:rPr lang="en-US" sz="2200" b="1" dirty="0" err="1">
                <a:solidFill>
                  <a:srgbClr val="FF0000"/>
                </a:solidFill>
              </a:rPr>
              <a:t>mylomenengiocele</a:t>
            </a:r>
            <a:r>
              <a:rPr lang="en-US" sz="2200" b="1" dirty="0">
                <a:solidFill>
                  <a:srgbClr val="FF0000"/>
                </a:solidFill>
              </a:rPr>
              <a:t> </a:t>
            </a:r>
            <a:endParaRPr lang="ar-JO" sz="2200" b="1" dirty="0">
              <a:solidFill>
                <a:srgbClr val="FF0000"/>
              </a:solidFill>
            </a:endParaRPr>
          </a:p>
        </p:txBody>
      </p:sp>
    </p:spTree>
    <p:extLst>
      <p:ext uri="{BB962C8B-B14F-4D97-AF65-F5344CB8AC3E}">
        <p14:creationId xmlns:p14="http://schemas.microsoft.com/office/powerpoint/2010/main" val="1133582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970A1E6-58F4-34AD-32AE-AF79D97F3481}"/>
              </a:ext>
            </a:extLst>
          </p:cNvPr>
          <p:cNvSpPr>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Answers</a:t>
            </a:r>
            <a:endParaRPr lang="en-AE" b="1" dirty="0"/>
          </a:p>
        </p:txBody>
      </p:sp>
      <p:sp>
        <p:nvSpPr>
          <p:cNvPr id="15" name="Content Placeholder 4">
            <a:extLst>
              <a:ext uri="{FF2B5EF4-FFF2-40B4-BE49-F238E27FC236}">
                <a16:creationId xmlns:a16="http://schemas.microsoft.com/office/drawing/2014/main" id="{E17470F5-2E37-2694-92B0-480A6B5FDE68}"/>
              </a:ext>
            </a:extLst>
          </p:cNvPr>
          <p:cNvSpPr>
            <a:spLocks noGrp="1"/>
          </p:cNvSpPr>
          <p:nvPr>
            <p:ph idx="1"/>
          </p:nvPr>
        </p:nvSpPr>
        <p:spPr>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1- Trigonocephaly</a:t>
            </a:r>
          </a:p>
          <a:p>
            <a:pPr marL="0" indent="0">
              <a:buNone/>
            </a:pPr>
            <a:endParaRPr lang="en-US" dirty="0">
              <a:solidFill>
                <a:srgbClr val="FF0000"/>
              </a:solidFill>
            </a:endParaRPr>
          </a:p>
          <a:p>
            <a:pPr marL="0" indent="0">
              <a:buNone/>
            </a:pPr>
            <a:r>
              <a:rPr lang="en-US" dirty="0">
                <a:solidFill>
                  <a:srgbClr val="FF0000"/>
                </a:solidFill>
              </a:rPr>
              <a:t>2- Cranial CT (with 3D reconstruction) to demonstrate the thickening at site of synostosis, to identify hydrocephalus, and to helps plan surgical reconstruction</a:t>
            </a:r>
          </a:p>
          <a:p>
            <a:pPr marL="0" indent="0">
              <a:buNone/>
            </a:pPr>
            <a:endParaRPr lang="en-US" dirty="0">
              <a:solidFill>
                <a:srgbClr val="FF0000"/>
              </a:solidFill>
            </a:endParaRPr>
          </a:p>
          <a:p>
            <a:pPr marL="0" indent="0">
              <a:buNone/>
            </a:pPr>
            <a:r>
              <a:rPr lang="en-US" dirty="0">
                <a:solidFill>
                  <a:srgbClr val="FF0000"/>
                </a:solidFill>
              </a:rPr>
              <a:t>3- Strip craniectomy (</a:t>
            </a:r>
            <a:r>
              <a:rPr lang="en-US" dirty="0" err="1">
                <a:solidFill>
                  <a:srgbClr val="FF0000"/>
                </a:solidFill>
              </a:rPr>
              <a:t>Suturectomy</a:t>
            </a:r>
            <a:r>
              <a:rPr lang="en-US" dirty="0">
                <a:solidFill>
                  <a:srgbClr val="FF0000"/>
                </a:solidFill>
              </a:rPr>
              <a:t>) between 6 months and 1 year</a:t>
            </a:r>
          </a:p>
          <a:p>
            <a:pPr marL="0" indent="0">
              <a:buNone/>
            </a:pPr>
            <a:endParaRPr lang="en-US" dirty="0">
              <a:solidFill>
                <a:srgbClr val="FF0000"/>
              </a:solidFill>
            </a:endParaRPr>
          </a:p>
          <a:p>
            <a:pPr marL="0" indent="0">
              <a:buNone/>
            </a:pPr>
            <a:r>
              <a:rPr lang="en-US" dirty="0">
                <a:solidFill>
                  <a:srgbClr val="FF0000"/>
                </a:solidFill>
              </a:rPr>
              <a:t>4- For cosmetic reason</a:t>
            </a:r>
            <a:endParaRPr lang="en-AE" dirty="0">
              <a:solidFill>
                <a:srgbClr val="FF0000"/>
              </a:solidFill>
            </a:endParaRPr>
          </a:p>
        </p:txBody>
      </p:sp>
    </p:spTree>
    <p:extLst>
      <p:ext uri="{BB962C8B-B14F-4D97-AF65-F5344CB8AC3E}">
        <p14:creationId xmlns:p14="http://schemas.microsoft.com/office/powerpoint/2010/main" val="2145258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9260-820A-A177-3F22-37E251FCF4FF}"/>
              </a:ext>
            </a:extLst>
          </p:cNvPr>
          <p:cNvSpPr>
            <a:spLocks noGrp="1"/>
          </p:cNvSpPr>
          <p:nvPr>
            <p:ph type="title"/>
          </p:nvPr>
        </p:nvSpPr>
        <p:spPr>
          <a:xfrm>
            <a:off x="101111" y="888427"/>
            <a:ext cx="2040695" cy="994172"/>
          </a:xfrm>
        </p:spPr>
        <p:txBody>
          <a:bodyPr>
            <a:normAutofit fontScale="90000"/>
          </a:bodyPr>
          <a:lstStyle/>
          <a:p>
            <a:r>
              <a:rPr lang="en-US" dirty="0"/>
              <a:t>Station 2</a:t>
            </a:r>
          </a:p>
        </p:txBody>
      </p:sp>
      <p:pic>
        <p:nvPicPr>
          <p:cNvPr id="5" name="Content Placeholder 4" descr="A close up of the moon&#10;&#10;Description automatically generated with medium confidence">
            <a:extLst>
              <a:ext uri="{FF2B5EF4-FFF2-40B4-BE49-F238E27FC236}">
                <a16:creationId xmlns:a16="http://schemas.microsoft.com/office/drawing/2014/main" id="{C9265C27-6CBA-0456-9C3D-8BB381C82A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0496" y="1131094"/>
            <a:ext cx="3263504" cy="3263504"/>
          </a:xfrm>
        </p:spPr>
      </p:pic>
      <p:sp>
        <p:nvSpPr>
          <p:cNvPr id="7" name="TextBox 6">
            <a:extLst>
              <a:ext uri="{FF2B5EF4-FFF2-40B4-BE49-F238E27FC236}">
                <a16:creationId xmlns:a16="http://schemas.microsoft.com/office/drawing/2014/main" id="{15835593-F110-A5C6-52FF-FCB2CA9EE664}"/>
              </a:ext>
            </a:extLst>
          </p:cNvPr>
          <p:cNvSpPr txBox="1"/>
          <p:nvPr/>
        </p:nvSpPr>
        <p:spPr>
          <a:xfrm>
            <a:off x="101111" y="1882599"/>
            <a:ext cx="5456697" cy="1535036"/>
          </a:xfrm>
          <a:prstGeom prst="rect">
            <a:avLst/>
          </a:prstGeom>
          <a:noFill/>
        </p:spPr>
        <p:txBody>
          <a:bodyPr wrap="square">
            <a:spAutoFit/>
          </a:bodyPr>
          <a:lstStyle/>
          <a:p>
            <a:pPr algn="l"/>
            <a:r>
              <a:rPr lang="en-US" sz="1875" dirty="0">
                <a:latin typeface="Segoe UI Historic" panose="020B0502040204020203" pitchFamily="34" charset="0"/>
              </a:rPr>
              <a:t>What is this?  </a:t>
            </a:r>
            <a:r>
              <a:rPr lang="en-US" sz="1875" dirty="0">
                <a:solidFill>
                  <a:srgbClr val="FF0000"/>
                </a:solidFill>
                <a:latin typeface="Segoe UI Historic" panose="020B0502040204020203" pitchFamily="34" charset="0"/>
              </a:rPr>
              <a:t>Intraventricular hemorrhage</a:t>
            </a:r>
          </a:p>
          <a:p>
            <a:pPr algn="l"/>
            <a:r>
              <a:rPr lang="en-US" sz="1875" dirty="0">
                <a:latin typeface="Segoe UI Historic" panose="020B0502040204020203" pitchFamily="34" charset="0"/>
              </a:rPr>
              <a:t>Mention one complication for it? </a:t>
            </a:r>
            <a:r>
              <a:rPr lang="en-US" sz="1875" dirty="0">
                <a:solidFill>
                  <a:srgbClr val="FF0000"/>
                </a:solidFill>
                <a:latin typeface="Segoe UI Historic" panose="020B0502040204020203" pitchFamily="34" charset="0"/>
              </a:rPr>
              <a:t>Hydrocephalus, cerebral palsy, mental retardation</a:t>
            </a:r>
          </a:p>
          <a:p>
            <a:pPr algn="l"/>
            <a:r>
              <a:rPr lang="en-US" sz="1875" dirty="0">
                <a:latin typeface="Segoe UI Historic" panose="020B0502040204020203" pitchFamily="34" charset="0"/>
              </a:rPr>
              <a:t>How to treat?  </a:t>
            </a:r>
            <a:r>
              <a:rPr lang="en-US" sz="1875" dirty="0">
                <a:solidFill>
                  <a:srgbClr val="FF0000"/>
                </a:solidFill>
                <a:latin typeface="Segoe UI Historic" panose="020B0502040204020203" pitchFamily="34" charset="0"/>
              </a:rPr>
              <a:t>Treatment of the underlying cause, treatment of obstructive hydrocephalus</a:t>
            </a:r>
            <a:endParaRPr lang="en-US" sz="1875" dirty="0">
              <a:solidFill>
                <a:srgbClr val="FF0000"/>
              </a:solidFill>
            </a:endParaRPr>
          </a:p>
        </p:txBody>
      </p:sp>
    </p:spTree>
    <p:extLst>
      <p:ext uri="{BB962C8B-B14F-4D97-AF65-F5344CB8AC3E}">
        <p14:creationId xmlns:p14="http://schemas.microsoft.com/office/powerpoint/2010/main" val="3034355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93659" y="998730"/>
            <a:ext cx="2256235" cy="394785"/>
          </a:xfrm>
        </p:spPr>
        <p:txBody>
          <a:bodyPr>
            <a:normAutofit fontScale="90000"/>
          </a:bodyPr>
          <a:lstStyle/>
          <a:p>
            <a:pPr algn="l" rtl="0"/>
            <a:r>
              <a:rPr lang="en-US" dirty="0"/>
              <a:t>Station 3</a:t>
            </a:r>
            <a:endParaRPr lang="ar-JO" dirty="0"/>
          </a:p>
        </p:txBody>
      </p:sp>
      <p:sp>
        <p:nvSpPr>
          <p:cNvPr id="4" name="عنصر نائب للنص 3"/>
          <p:cNvSpPr>
            <a:spLocks noGrp="1"/>
          </p:cNvSpPr>
          <p:nvPr>
            <p:ph type="body" sz="half" idx="2"/>
          </p:nvPr>
        </p:nvSpPr>
        <p:spPr>
          <a:xfrm>
            <a:off x="107504" y="1933576"/>
            <a:ext cx="4536504" cy="3518297"/>
          </a:xfrm>
        </p:spPr>
        <p:txBody>
          <a:bodyPr>
            <a:normAutofit/>
          </a:bodyPr>
          <a:lstStyle/>
          <a:p>
            <a:pPr algn="l"/>
            <a:r>
              <a:rPr lang="en-US" sz="1800" dirty="0"/>
              <a:t>What is your diagnosis? </a:t>
            </a:r>
          </a:p>
          <a:p>
            <a:pPr lvl="1" algn="l" rtl="0"/>
            <a:r>
              <a:rPr lang="en-US" sz="1800" dirty="0">
                <a:solidFill>
                  <a:srgbClr val="FF0000"/>
                </a:solidFill>
              </a:rPr>
              <a:t>spondylolisthesis</a:t>
            </a:r>
          </a:p>
          <a:p>
            <a:pPr algn="l"/>
            <a:r>
              <a:rPr lang="en-US" sz="1800" dirty="0"/>
              <a:t>Staging system ? </a:t>
            </a:r>
          </a:p>
          <a:p>
            <a:pPr lvl="1" algn="l" rtl="0"/>
            <a:r>
              <a:rPr lang="en-US" sz="1800" dirty="0" err="1">
                <a:solidFill>
                  <a:srgbClr val="FF0000"/>
                </a:solidFill>
              </a:rPr>
              <a:t>Myerding</a:t>
            </a:r>
            <a:r>
              <a:rPr lang="en-US" sz="1800" dirty="0">
                <a:solidFill>
                  <a:srgbClr val="FF0000"/>
                </a:solidFill>
              </a:rPr>
              <a:t> classification system </a:t>
            </a:r>
          </a:p>
          <a:p>
            <a:pPr algn="l"/>
            <a:r>
              <a:rPr lang="en-US" sz="1800" dirty="0"/>
              <a:t>Mention 2 types  </a:t>
            </a:r>
          </a:p>
          <a:p>
            <a:pPr lvl="1" algn="l" rtl="0"/>
            <a:r>
              <a:rPr lang="en-US" sz="1800" dirty="0">
                <a:solidFill>
                  <a:srgbClr val="FF0000"/>
                </a:solidFill>
              </a:rPr>
              <a:t>Pathologic </a:t>
            </a:r>
          </a:p>
          <a:p>
            <a:pPr lvl="1" algn="l" rtl="0"/>
            <a:r>
              <a:rPr lang="en-US" sz="1800" dirty="0">
                <a:solidFill>
                  <a:srgbClr val="FF0000"/>
                </a:solidFill>
              </a:rPr>
              <a:t>Postsurgical  </a:t>
            </a:r>
          </a:p>
          <a:p>
            <a:pPr lvl="1" algn="l" rtl="0"/>
            <a:endParaRPr lang="en-US" sz="1800"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1538790"/>
            <a:ext cx="3232379"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43000" y="868680"/>
            <a:ext cx="6172200" cy="857250"/>
          </a:xfrm>
        </p:spPr>
        <p:txBody>
          <a:bodyPr/>
          <a:lstStyle/>
          <a:p>
            <a:pPr algn="l"/>
            <a:r>
              <a:rPr lang="en-US" dirty="0"/>
              <a:t>Station 4</a:t>
            </a:r>
            <a:endParaRPr lang="ar-JO" dirty="0"/>
          </a:p>
        </p:txBody>
      </p:sp>
      <p:sp>
        <p:nvSpPr>
          <p:cNvPr id="4" name="مستطيل 3"/>
          <p:cNvSpPr/>
          <p:nvPr/>
        </p:nvSpPr>
        <p:spPr>
          <a:xfrm>
            <a:off x="676141" y="2686051"/>
            <a:ext cx="7324859" cy="2585323"/>
          </a:xfrm>
          <a:prstGeom prst="rect">
            <a:avLst/>
          </a:prstGeom>
        </p:spPr>
        <p:txBody>
          <a:bodyPr wrap="square">
            <a:spAutoFit/>
          </a:bodyPr>
          <a:lstStyle/>
          <a:p>
            <a:pPr algn="l"/>
            <a:r>
              <a:rPr lang="en-US" dirty="0"/>
              <a:t>1- what is the DX , ?</a:t>
            </a:r>
          </a:p>
          <a:p>
            <a:pPr algn="l"/>
            <a:r>
              <a:rPr lang="en-US" dirty="0">
                <a:solidFill>
                  <a:srgbClr val="FF0000"/>
                </a:solidFill>
                <a:sym typeface="Wingdings" panose="05000000000000000000" pitchFamily="2" charset="2"/>
              </a:rPr>
              <a:t> </a:t>
            </a:r>
            <a:r>
              <a:rPr lang="en-US" dirty="0">
                <a:solidFill>
                  <a:srgbClr val="FF0000"/>
                </a:solidFill>
              </a:rPr>
              <a:t>Cervical Disc prolapse  , </a:t>
            </a:r>
          </a:p>
          <a:p>
            <a:pPr algn="l"/>
            <a:r>
              <a:rPr lang="en-US" dirty="0"/>
              <a:t>2- What is the </a:t>
            </a:r>
            <a:r>
              <a:rPr lang="en-US" dirty="0">
                <a:solidFill>
                  <a:srgbClr val="FF0000"/>
                </a:solidFill>
              </a:rPr>
              <a:t>dermatome</a:t>
            </a:r>
            <a:r>
              <a:rPr lang="en-US" dirty="0"/>
              <a:t> affected  ?</a:t>
            </a:r>
          </a:p>
          <a:p>
            <a:pPr algn="l"/>
            <a:endParaRPr lang="en-US" dirty="0"/>
          </a:p>
          <a:p>
            <a:pPr algn="l"/>
            <a:r>
              <a:rPr lang="en-US" dirty="0"/>
              <a:t>3- 3 Indications For surgery : </a:t>
            </a:r>
          </a:p>
          <a:p>
            <a:pPr algn="l"/>
            <a:r>
              <a:rPr lang="en-US" dirty="0">
                <a:solidFill>
                  <a:srgbClr val="FF0000"/>
                </a:solidFill>
              </a:rPr>
              <a:t>1- Myelopathy </a:t>
            </a:r>
          </a:p>
          <a:p>
            <a:pPr algn="l"/>
            <a:r>
              <a:rPr lang="en-US" dirty="0">
                <a:solidFill>
                  <a:srgbClr val="FF0000"/>
                </a:solidFill>
              </a:rPr>
              <a:t>2- Intractable pain </a:t>
            </a:r>
          </a:p>
          <a:p>
            <a:pPr algn="l"/>
            <a:r>
              <a:rPr lang="en-US" dirty="0">
                <a:solidFill>
                  <a:srgbClr val="FF0000"/>
                </a:solidFill>
              </a:rPr>
              <a:t>3- Focal neurological signs </a:t>
            </a:r>
          </a:p>
          <a:p>
            <a:pPr algn="l"/>
            <a:r>
              <a:rPr lang="en-US" dirty="0">
                <a:solidFill>
                  <a:srgbClr val="FF0000"/>
                </a:solidFill>
              </a:rPr>
              <a:t>4- History of malignancy   </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7123" y="1359526"/>
            <a:ext cx="2160240" cy="381265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73677" y="1312277"/>
            <a:ext cx="6172200" cy="857250"/>
          </a:xfrm>
        </p:spPr>
        <p:txBody>
          <a:bodyPr/>
          <a:lstStyle/>
          <a:p>
            <a:pPr algn="l"/>
            <a:r>
              <a:rPr lang="en-US" dirty="0"/>
              <a:t>Station 5</a:t>
            </a:r>
            <a:endParaRPr lang="ar-JO" dirty="0"/>
          </a:p>
        </p:txBody>
      </p:sp>
      <p:sp>
        <p:nvSpPr>
          <p:cNvPr id="3" name="عنصر نائب للمحتوى 2"/>
          <p:cNvSpPr>
            <a:spLocks noGrp="1"/>
          </p:cNvSpPr>
          <p:nvPr>
            <p:ph idx="1"/>
          </p:nvPr>
        </p:nvSpPr>
        <p:spPr>
          <a:xfrm>
            <a:off x="103352" y="2583418"/>
            <a:ext cx="7925031" cy="3394472"/>
          </a:xfrm>
        </p:spPr>
        <p:txBody>
          <a:bodyPr>
            <a:normAutofit/>
          </a:bodyPr>
          <a:lstStyle/>
          <a:p>
            <a:pPr marL="0" indent="0" algn="l">
              <a:buNone/>
            </a:pPr>
            <a:r>
              <a:rPr lang="en-US" dirty="0"/>
              <a:t>How are spinal tumors classified according to the picture, and give one example on each  one :</a:t>
            </a:r>
          </a:p>
          <a:p>
            <a:pPr marL="0" indent="0" algn="l">
              <a:buNone/>
            </a:pPr>
            <a:r>
              <a:rPr lang="en-US" dirty="0">
                <a:solidFill>
                  <a:srgbClr val="FF0000"/>
                </a:solidFill>
                <a:sym typeface="Wingdings" panose="05000000000000000000" pitchFamily="2" charset="2"/>
              </a:rPr>
              <a:t> 1. Extradural : osteochondroma </a:t>
            </a:r>
          </a:p>
          <a:p>
            <a:pPr marL="0" indent="0" algn="l">
              <a:buNone/>
            </a:pPr>
            <a:r>
              <a:rPr lang="en-US" dirty="0">
                <a:solidFill>
                  <a:srgbClr val="FF0000"/>
                </a:solidFill>
              </a:rPr>
              <a:t>2. Intradural Extramedullary : meningioma </a:t>
            </a:r>
          </a:p>
          <a:p>
            <a:pPr marL="0" indent="0" algn="l">
              <a:buNone/>
            </a:pPr>
            <a:r>
              <a:rPr lang="en-US" dirty="0">
                <a:solidFill>
                  <a:srgbClr val="FF0000"/>
                </a:solidFill>
              </a:rPr>
              <a:t>3.  Intradural Intramedullary :  astrocytoma</a:t>
            </a:r>
          </a:p>
          <a:p>
            <a:pPr marL="0" indent="0">
              <a:buNone/>
            </a:pPr>
            <a:endParaRPr lang="ar-JO"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098" y="116632"/>
            <a:ext cx="4469130" cy="210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1BF47-28B9-DA37-2AA8-4B5E1AC691AF}"/>
              </a:ext>
            </a:extLst>
          </p:cNvPr>
          <p:cNvSpPr>
            <a:spLocks noGrp="1"/>
          </p:cNvSpPr>
          <p:nvPr>
            <p:ph type="title"/>
          </p:nvPr>
        </p:nvSpPr>
        <p:spPr/>
        <p:txBody>
          <a:bodyPr/>
          <a:lstStyle/>
          <a:p>
            <a:r>
              <a:rPr lang="en-US" dirty="0"/>
              <a:t>Station 6</a:t>
            </a:r>
          </a:p>
        </p:txBody>
      </p:sp>
      <p:pic>
        <p:nvPicPr>
          <p:cNvPr id="7" name="Content Placeholder 6" descr="Diagram&#10;&#10;Description automatically generated">
            <a:extLst>
              <a:ext uri="{FF2B5EF4-FFF2-40B4-BE49-F238E27FC236}">
                <a16:creationId xmlns:a16="http://schemas.microsoft.com/office/drawing/2014/main" id="{B18B82CE-12DE-09C6-ABBF-4149B5292F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2620" y="1604057"/>
            <a:ext cx="4676479" cy="3353945"/>
          </a:xfrm>
        </p:spPr>
      </p:pic>
      <p:sp>
        <p:nvSpPr>
          <p:cNvPr id="5" name="TextBox 4">
            <a:extLst>
              <a:ext uri="{FF2B5EF4-FFF2-40B4-BE49-F238E27FC236}">
                <a16:creationId xmlns:a16="http://schemas.microsoft.com/office/drawing/2014/main" id="{61B53649-9480-802C-EDCF-B42246A7421C}"/>
              </a:ext>
            </a:extLst>
          </p:cNvPr>
          <p:cNvSpPr txBox="1"/>
          <p:nvPr/>
        </p:nvSpPr>
        <p:spPr>
          <a:xfrm>
            <a:off x="173827" y="2258357"/>
            <a:ext cx="4067582" cy="2400657"/>
          </a:xfrm>
          <a:prstGeom prst="rect">
            <a:avLst/>
          </a:prstGeom>
          <a:noFill/>
        </p:spPr>
        <p:txBody>
          <a:bodyPr wrap="square">
            <a:spAutoFit/>
          </a:bodyPr>
          <a:lstStyle/>
          <a:p>
            <a:pPr algn="l"/>
            <a:r>
              <a:rPr lang="en-US" sz="2500" dirty="0">
                <a:latin typeface="Segoe UI Historic" panose="020B0502040204020203" pitchFamily="34" charset="0"/>
              </a:rPr>
              <a:t>What’s this?</a:t>
            </a:r>
          </a:p>
          <a:p>
            <a:pPr algn="l"/>
            <a:r>
              <a:rPr lang="en-US" sz="2500" dirty="0">
                <a:solidFill>
                  <a:srgbClr val="FF0000"/>
                </a:solidFill>
                <a:latin typeface="Segoe UI Historic" panose="020B0502040204020203" pitchFamily="34" charset="0"/>
              </a:rPr>
              <a:t>Odontoid fracture</a:t>
            </a:r>
          </a:p>
          <a:p>
            <a:pPr algn="l"/>
            <a:r>
              <a:rPr lang="en-US" sz="2500" dirty="0">
                <a:latin typeface="Segoe UI Historic" panose="020B0502040204020203" pitchFamily="34" charset="0"/>
              </a:rPr>
              <a:t>Third type treatment? </a:t>
            </a:r>
          </a:p>
          <a:p>
            <a:pPr algn="l"/>
            <a:r>
              <a:rPr lang="en-US" sz="2500" dirty="0">
                <a:solidFill>
                  <a:srgbClr val="FF0000"/>
                </a:solidFill>
                <a:latin typeface="Segoe UI Historic" panose="020B0502040204020203" pitchFamily="34" charset="0"/>
              </a:rPr>
              <a:t>External immobilization</a:t>
            </a:r>
          </a:p>
          <a:p>
            <a:pPr algn="l"/>
            <a:r>
              <a:rPr lang="en-US" sz="2500" dirty="0">
                <a:latin typeface="Segoe UI Historic" panose="020B0502040204020203" pitchFamily="34" charset="0"/>
              </a:rPr>
              <a:t>Third type prognosis?</a:t>
            </a:r>
          </a:p>
          <a:p>
            <a:pPr algn="l"/>
            <a:r>
              <a:rPr lang="en-US" sz="2500" dirty="0">
                <a:solidFill>
                  <a:srgbClr val="FF0000"/>
                </a:solidFill>
                <a:latin typeface="Segoe UI Historic" panose="020B0502040204020203" pitchFamily="34" charset="0"/>
              </a:rPr>
              <a:t>Good prognosis</a:t>
            </a:r>
            <a:endParaRPr lang="en-US" sz="2500" dirty="0">
              <a:solidFill>
                <a:srgbClr val="FF0000"/>
              </a:solidFill>
            </a:endParaRPr>
          </a:p>
        </p:txBody>
      </p:sp>
    </p:spTree>
    <p:extLst>
      <p:ext uri="{BB962C8B-B14F-4D97-AF65-F5344CB8AC3E}">
        <p14:creationId xmlns:p14="http://schemas.microsoft.com/office/powerpoint/2010/main" val="2302900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39653" y="998730"/>
            <a:ext cx="2256235" cy="502797"/>
          </a:xfrm>
        </p:spPr>
        <p:txBody>
          <a:bodyPr/>
          <a:lstStyle/>
          <a:p>
            <a:pPr algn="l" rtl="0"/>
            <a:r>
              <a:rPr lang="en-US" b="1" dirty="0"/>
              <a:t>Station 7: </a:t>
            </a:r>
            <a:endParaRPr lang="ar-JO" b="1" dirty="0"/>
          </a:p>
        </p:txBody>
      </p:sp>
      <p:sp>
        <p:nvSpPr>
          <p:cNvPr id="4" name="عنصر نائب للنص 3"/>
          <p:cNvSpPr>
            <a:spLocks noGrp="1"/>
          </p:cNvSpPr>
          <p:nvPr>
            <p:ph type="body" sz="half" idx="2"/>
          </p:nvPr>
        </p:nvSpPr>
        <p:spPr>
          <a:xfrm>
            <a:off x="0" y="1933576"/>
            <a:ext cx="4517994" cy="3518297"/>
          </a:xfrm>
        </p:spPr>
        <p:txBody>
          <a:bodyPr>
            <a:noAutofit/>
          </a:bodyPr>
          <a:lstStyle/>
          <a:p>
            <a:pPr algn="l"/>
            <a:r>
              <a:rPr lang="en-US" sz="2500" dirty="0"/>
              <a:t>What is the diagnosis? </a:t>
            </a:r>
          </a:p>
          <a:p>
            <a:pPr lvl="1" algn="l" rtl="0"/>
            <a:r>
              <a:rPr lang="en-US" sz="2500" dirty="0" err="1">
                <a:solidFill>
                  <a:srgbClr val="00B050"/>
                </a:solidFill>
              </a:rPr>
              <a:t>meningomyelocele</a:t>
            </a:r>
            <a:endParaRPr lang="en-US" sz="2500" dirty="0">
              <a:solidFill>
                <a:srgbClr val="00B050"/>
              </a:solidFill>
            </a:endParaRPr>
          </a:p>
          <a:p>
            <a:pPr algn="l"/>
            <a:r>
              <a:rPr lang="en-US" sz="2500" dirty="0"/>
              <a:t>What is your next step of management ? </a:t>
            </a:r>
          </a:p>
          <a:p>
            <a:pPr lvl="1" algn="l" rtl="0"/>
            <a:r>
              <a:rPr lang="en-US" sz="2500" dirty="0">
                <a:solidFill>
                  <a:srgbClr val="00B050"/>
                </a:solidFill>
              </a:rPr>
              <a:t>Surgery to prevent infection and for cosmetic </a:t>
            </a:r>
          </a:p>
          <a:p>
            <a:pPr lvl="1" algn="l" rtl="0"/>
            <a:r>
              <a:rPr lang="en-US" sz="2500" dirty="0">
                <a:solidFill>
                  <a:srgbClr val="00B050"/>
                </a:solidFill>
              </a:rPr>
              <a:t>causes</a:t>
            </a:r>
            <a:endParaRPr lang="ar-JO" sz="2500" dirty="0">
              <a:solidFill>
                <a:srgbClr val="00B05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835" y="171631"/>
            <a:ext cx="3358653" cy="528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93659" y="1052736"/>
            <a:ext cx="2256235" cy="394785"/>
          </a:xfrm>
        </p:spPr>
        <p:txBody>
          <a:bodyPr>
            <a:normAutofit fontScale="90000"/>
          </a:bodyPr>
          <a:lstStyle/>
          <a:p>
            <a:pPr algn="l" rtl="0"/>
            <a:r>
              <a:rPr lang="en-US" b="1" dirty="0"/>
              <a:t>Station 8 :</a:t>
            </a:r>
            <a:endParaRPr lang="ar-JO" b="1" dirty="0"/>
          </a:p>
        </p:txBody>
      </p:sp>
      <p:sp>
        <p:nvSpPr>
          <p:cNvPr id="4" name="عنصر نائب للنص 3"/>
          <p:cNvSpPr>
            <a:spLocks noGrp="1"/>
          </p:cNvSpPr>
          <p:nvPr>
            <p:ph type="body" sz="half" idx="2"/>
          </p:nvPr>
        </p:nvSpPr>
        <p:spPr>
          <a:xfrm>
            <a:off x="0" y="1700809"/>
            <a:ext cx="4309728" cy="3518297"/>
          </a:xfrm>
        </p:spPr>
        <p:txBody>
          <a:bodyPr>
            <a:noAutofit/>
          </a:bodyPr>
          <a:lstStyle/>
          <a:p>
            <a:pPr algn="l"/>
            <a:r>
              <a:rPr lang="en-US" sz="2500" dirty="0"/>
              <a:t>What is your spot diagnosis? </a:t>
            </a:r>
          </a:p>
          <a:p>
            <a:pPr lvl="1" algn="l" rtl="0"/>
            <a:r>
              <a:rPr lang="en-US" sz="2500" dirty="0">
                <a:solidFill>
                  <a:srgbClr val="00B050"/>
                </a:solidFill>
              </a:rPr>
              <a:t>Depressed skull fracture </a:t>
            </a:r>
          </a:p>
          <a:p>
            <a:pPr algn="l"/>
            <a:r>
              <a:rPr lang="en-US" sz="2500" dirty="0"/>
              <a:t>Mention 3 absolute indications for surgery </a:t>
            </a:r>
          </a:p>
          <a:p>
            <a:pPr lvl="1" algn="l" rtl="0"/>
            <a:r>
              <a:rPr lang="en-US" sz="2500" dirty="0">
                <a:solidFill>
                  <a:srgbClr val="00B050"/>
                </a:solidFill>
              </a:rPr>
              <a:t>Neurological signs, Cosmetic, Overlying an eloquent area of the brain.</a:t>
            </a:r>
          </a:p>
          <a:p>
            <a:pPr lvl="1" algn="l" rtl="0"/>
            <a:endParaRPr lang="ar-JO" sz="25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60648"/>
            <a:ext cx="3744415"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228C31-AAB3-80C7-C729-FE8BDF79FEBF}"/>
              </a:ext>
            </a:extLst>
          </p:cNvPr>
          <p:cNvSpPr txBox="1"/>
          <p:nvPr/>
        </p:nvSpPr>
        <p:spPr>
          <a:xfrm>
            <a:off x="760658" y="2752002"/>
            <a:ext cx="4573610" cy="380873"/>
          </a:xfrm>
          <a:prstGeom prst="rect">
            <a:avLst/>
          </a:prstGeom>
          <a:noFill/>
        </p:spPr>
        <p:txBody>
          <a:bodyPr wrap="square">
            <a:spAutoFit/>
          </a:bodyPr>
          <a:lstStyle/>
          <a:p>
            <a:r>
              <a:rPr lang="en-US" sz="1875" dirty="0">
                <a:latin typeface="Segoe UI Historic" panose="020B0502040204020203" pitchFamily="34" charset="0"/>
              </a:rPr>
              <a:t>central spinal cord syndrome</a:t>
            </a:r>
            <a:endParaRPr lang="en-US" sz="1875" dirty="0"/>
          </a:p>
        </p:txBody>
      </p:sp>
      <p:sp>
        <p:nvSpPr>
          <p:cNvPr id="7" name="TextBox 6">
            <a:extLst>
              <a:ext uri="{FF2B5EF4-FFF2-40B4-BE49-F238E27FC236}">
                <a16:creationId xmlns:a16="http://schemas.microsoft.com/office/drawing/2014/main" id="{92322E12-72CE-1E61-DCD5-A1389E7D3025}"/>
              </a:ext>
            </a:extLst>
          </p:cNvPr>
          <p:cNvSpPr txBox="1"/>
          <p:nvPr/>
        </p:nvSpPr>
        <p:spPr>
          <a:xfrm>
            <a:off x="760658" y="3290500"/>
            <a:ext cx="4573610" cy="300082"/>
          </a:xfrm>
          <a:prstGeom prst="rect">
            <a:avLst/>
          </a:prstGeom>
          <a:noFill/>
        </p:spPr>
        <p:txBody>
          <a:bodyPr wrap="square">
            <a:spAutoFit/>
          </a:bodyPr>
          <a:lstStyle/>
          <a:p>
            <a:r>
              <a:rPr lang="en-US" sz="1350" dirty="0">
                <a:latin typeface="Segoe UI Historic" panose="020B0502040204020203" pitchFamily="34" charset="0"/>
              </a:rPr>
              <a:t>mention three types of incomplete spinal injuries</a:t>
            </a:r>
            <a:endParaRPr lang="en-US" sz="1350" dirty="0"/>
          </a:p>
        </p:txBody>
      </p:sp>
      <p:sp>
        <p:nvSpPr>
          <p:cNvPr id="9" name="TextBox 8">
            <a:extLst>
              <a:ext uri="{FF2B5EF4-FFF2-40B4-BE49-F238E27FC236}">
                <a16:creationId xmlns:a16="http://schemas.microsoft.com/office/drawing/2014/main" id="{F6B0ACA5-5714-CDB5-5E8F-E2142E15D253}"/>
              </a:ext>
            </a:extLst>
          </p:cNvPr>
          <p:cNvSpPr txBox="1"/>
          <p:nvPr/>
        </p:nvSpPr>
        <p:spPr>
          <a:xfrm>
            <a:off x="907960" y="3748208"/>
            <a:ext cx="4945487" cy="715581"/>
          </a:xfrm>
          <a:prstGeom prst="rect">
            <a:avLst/>
          </a:prstGeom>
          <a:noFill/>
        </p:spPr>
        <p:txBody>
          <a:bodyPr wrap="square">
            <a:spAutoFit/>
          </a:bodyPr>
          <a:lstStyle/>
          <a:p>
            <a:r>
              <a:rPr lang="en-US" sz="1350" dirty="0">
                <a:latin typeface="inherit"/>
              </a:rPr>
              <a:t>Which spinal cord injury has the best prognosis</a:t>
            </a:r>
          </a:p>
          <a:p>
            <a:br>
              <a:rPr lang="en-US" sz="1350" dirty="0">
                <a:solidFill>
                  <a:srgbClr val="1C1E21"/>
                </a:solidFill>
                <a:latin typeface="Segoe UI Historic" panose="020B0502040204020203" pitchFamily="34" charset="0"/>
              </a:rPr>
            </a:br>
            <a:endParaRPr lang="en-US" sz="1350" dirty="0"/>
          </a:p>
        </p:txBody>
      </p:sp>
      <p:sp>
        <p:nvSpPr>
          <p:cNvPr id="10" name="TextBox 9">
            <a:extLst>
              <a:ext uri="{FF2B5EF4-FFF2-40B4-BE49-F238E27FC236}">
                <a16:creationId xmlns:a16="http://schemas.microsoft.com/office/drawing/2014/main" id="{35CECBB2-BEBC-0E70-E320-584E0C56CEE9}"/>
              </a:ext>
            </a:extLst>
          </p:cNvPr>
          <p:cNvSpPr txBox="1"/>
          <p:nvPr/>
        </p:nvSpPr>
        <p:spPr>
          <a:xfrm>
            <a:off x="1265350" y="1272594"/>
            <a:ext cx="2888087" cy="438582"/>
          </a:xfrm>
          <a:prstGeom prst="rect">
            <a:avLst/>
          </a:prstGeom>
          <a:noFill/>
        </p:spPr>
        <p:txBody>
          <a:bodyPr wrap="square" rtlCol="0">
            <a:spAutoFit/>
          </a:bodyPr>
          <a:lstStyle/>
          <a:p>
            <a:r>
              <a:rPr lang="en-US" sz="2250" b="1" dirty="0"/>
              <a:t>Station 9</a:t>
            </a:r>
          </a:p>
        </p:txBody>
      </p:sp>
    </p:spTree>
    <p:extLst>
      <p:ext uri="{BB962C8B-B14F-4D97-AF65-F5344CB8AC3E}">
        <p14:creationId xmlns:p14="http://schemas.microsoft.com/office/powerpoint/2010/main" val="8396762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0DF1-CC0D-439A-B1AF-E15AA533B06F}"/>
              </a:ext>
            </a:extLst>
          </p:cNvPr>
          <p:cNvSpPr txBox="1">
            <a:spLocks/>
          </p:cNvSpPr>
          <p:nvPr/>
        </p:nvSpPr>
        <p:spPr>
          <a:xfrm>
            <a:off x="0" y="1340768"/>
            <a:ext cx="9144000" cy="2387600"/>
          </a:xfrm>
          <a:prstGeom prst="rect">
            <a:avLst/>
          </a:prstGeom>
        </p:spPr>
        <p:txBody>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a:cs typeface="Calibri Light"/>
              </a:rPr>
              <a:t>neurosurgery</a:t>
            </a:r>
            <a:endParaRPr lang="en-US" dirty="0"/>
          </a:p>
        </p:txBody>
      </p:sp>
      <p:sp>
        <p:nvSpPr>
          <p:cNvPr id="3" name="Subtitle 2">
            <a:extLst>
              <a:ext uri="{FF2B5EF4-FFF2-40B4-BE49-F238E27FC236}">
                <a16:creationId xmlns:a16="http://schemas.microsoft.com/office/drawing/2014/main" id="{D244BBC0-6734-4D7C-B07B-EE9D2DF18BC4}"/>
              </a:ext>
            </a:extLst>
          </p:cNvPr>
          <p:cNvSpPr txBox="1">
            <a:spLocks/>
          </p:cNvSpPr>
          <p:nvPr/>
        </p:nvSpPr>
        <p:spPr>
          <a:xfrm>
            <a:off x="-108520" y="2502993"/>
            <a:ext cx="9144000" cy="1655762"/>
          </a:xfrm>
          <a:prstGeom prst="rect">
            <a:avLst/>
          </a:prstGeom>
        </p:spPr>
        <p:txBody>
          <a:bodyPr vert="horz" lIns="91440" tIns="45720" rIns="91440" bIns="45720" rtlCol="0" anchor="t">
            <a:normAutofit lnSpcReduction="10000"/>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cs typeface="Calibri"/>
              </a:rPr>
              <a:t>5/8/2022</a:t>
            </a:r>
          </a:p>
          <a:p>
            <a:pPr marL="0" indent="0" algn="ctr">
              <a:buNone/>
            </a:pPr>
            <a:r>
              <a:rPr lang="ar-JO" dirty="0">
                <a:cs typeface="Calibri"/>
              </a:rPr>
              <a:t>اسلام البنوي </a:t>
            </a:r>
          </a:p>
          <a:p>
            <a:pPr marL="0" indent="0" algn="ctr">
              <a:buNone/>
            </a:pPr>
            <a:r>
              <a:rPr lang="ar-JO" dirty="0">
                <a:cs typeface="Calibri"/>
              </a:rPr>
              <a:t>ديما شنيكات </a:t>
            </a:r>
            <a:endParaRPr lang="en-US" dirty="0"/>
          </a:p>
        </p:txBody>
      </p:sp>
    </p:spTree>
    <p:extLst>
      <p:ext uri="{BB962C8B-B14F-4D97-AF65-F5344CB8AC3E}">
        <p14:creationId xmlns:p14="http://schemas.microsoft.com/office/powerpoint/2010/main" val="5854039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 y="30480"/>
            <a:ext cx="8229600" cy="374184"/>
          </a:xfrm>
        </p:spPr>
        <p:txBody>
          <a:bodyPr>
            <a:normAutofit fontScale="90000"/>
          </a:bodyPr>
          <a:lstStyle/>
          <a:p>
            <a:pPr algn="l"/>
            <a:r>
              <a:rPr lang="en-US" dirty="0"/>
              <a:t>Station 1</a:t>
            </a:r>
            <a:endParaRPr lang="ar-JO"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
            <a:ext cx="290333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0" y="487025"/>
            <a:ext cx="7421840" cy="6370975"/>
          </a:xfrm>
          <a:prstGeom prst="rect">
            <a:avLst/>
          </a:prstGeom>
        </p:spPr>
        <p:txBody>
          <a:bodyPr wrap="square">
            <a:spAutoFit/>
          </a:bodyPr>
          <a:lstStyle/>
          <a:p>
            <a:pPr algn="l"/>
            <a:r>
              <a:rPr lang="en-US" sz="2400" dirty="0"/>
              <a:t>1-What is your diagnosis?</a:t>
            </a:r>
          </a:p>
          <a:p>
            <a:pPr algn="l"/>
            <a:r>
              <a:rPr lang="en-US" sz="2400" dirty="0">
                <a:sym typeface="Wingdings" panose="05000000000000000000" pitchFamily="2" charset="2"/>
              </a:rPr>
              <a:t> </a:t>
            </a:r>
            <a:r>
              <a:rPr lang="en-US" sz="2400" dirty="0">
                <a:solidFill>
                  <a:srgbClr val="FF0000"/>
                </a:solidFill>
              </a:rPr>
              <a:t>Hydrocephalus</a:t>
            </a:r>
          </a:p>
          <a:p>
            <a:pPr algn="l"/>
            <a:r>
              <a:rPr lang="en-US" sz="2400" dirty="0"/>
              <a:t>2- Mention </a:t>
            </a:r>
            <a:r>
              <a:rPr lang="en-US" sz="2400" dirty="0">
                <a:solidFill>
                  <a:srgbClr val="FF0000"/>
                </a:solidFill>
              </a:rPr>
              <a:t>4 </a:t>
            </a:r>
            <a:r>
              <a:rPr lang="en-US" sz="2400" dirty="0"/>
              <a:t>radiological signs :</a:t>
            </a:r>
          </a:p>
          <a:p>
            <a:pPr algn="l"/>
            <a:r>
              <a:rPr lang="en-US" sz="2400" dirty="0">
                <a:sym typeface="Wingdings" panose="05000000000000000000" pitchFamily="2" charset="2"/>
              </a:rPr>
              <a:t></a:t>
            </a:r>
            <a:r>
              <a:rPr lang="en-US" sz="2400" dirty="0">
                <a:solidFill>
                  <a:srgbClr val="FF0000"/>
                </a:solidFill>
                <a:sym typeface="Wingdings" panose="05000000000000000000" pitchFamily="2" charset="2"/>
              </a:rPr>
              <a:t>1- </a:t>
            </a:r>
            <a:r>
              <a:rPr lang="en-US" sz="2400" dirty="0">
                <a:solidFill>
                  <a:srgbClr val="FF0000"/>
                </a:solidFill>
              </a:rPr>
              <a:t>Dilated ventricles 2-effacement of sulci 3-periventricular edema 4-</a:t>
            </a:r>
            <a:r>
              <a:rPr lang="en-US" sz="2400" u="sng" dirty="0">
                <a:solidFill>
                  <a:srgbClr val="FF0000"/>
                </a:solidFill>
              </a:rPr>
              <a:t>”</a:t>
            </a:r>
            <a:r>
              <a:rPr lang="en-US" sz="2400" b="1" u="sng" dirty="0">
                <a:solidFill>
                  <a:srgbClr val="FF0000"/>
                </a:solidFill>
              </a:rPr>
              <a:t>enlargement of temporal horns we are not sure “</a:t>
            </a:r>
            <a:endParaRPr lang="en-US" sz="2400" u="sng" dirty="0">
              <a:solidFill>
                <a:srgbClr val="FF0000"/>
              </a:solidFill>
            </a:endParaRPr>
          </a:p>
          <a:p>
            <a:pPr algn="l"/>
            <a:r>
              <a:rPr lang="en-US" sz="2400" dirty="0"/>
              <a:t>3-Mention 2 solid clinical  signs:</a:t>
            </a:r>
          </a:p>
          <a:p>
            <a:pPr algn="l"/>
            <a:r>
              <a:rPr lang="en-US" sz="2400" dirty="0">
                <a:sym typeface="Wingdings" panose="05000000000000000000" pitchFamily="2" charset="2"/>
              </a:rPr>
              <a:t></a:t>
            </a:r>
            <a:r>
              <a:rPr lang="en-US" sz="2400" dirty="0">
                <a:solidFill>
                  <a:srgbClr val="FF0000"/>
                </a:solidFill>
              </a:rPr>
              <a:t>Sun setting eye appearance , dilated superficial veins  and macrocephaly </a:t>
            </a:r>
          </a:p>
          <a:p>
            <a:pPr algn="l"/>
            <a:r>
              <a:rPr lang="en-US" sz="2400" dirty="0"/>
              <a:t>4-Mention 2 surgical procedures:</a:t>
            </a:r>
          </a:p>
          <a:p>
            <a:pPr algn="l"/>
            <a:r>
              <a:rPr lang="en-US" sz="2400" dirty="0">
                <a:sym typeface="Wingdings" panose="05000000000000000000" pitchFamily="2" charset="2"/>
              </a:rPr>
              <a:t></a:t>
            </a:r>
            <a:r>
              <a:rPr lang="en-US" sz="2400" dirty="0">
                <a:solidFill>
                  <a:srgbClr val="FF0000"/>
                </a:solidFill>
              </a:rPr>
              <a:t>Ventriculoperitoneal shunt and endoscopic third ventriculostomy  </a:t>
            </a:r>
          </a:p>
          <a:p>
            <a:pPr algn="l"/>
            <a:r>
              <a:rPr lang="en-US" sz="2400" dirty="0"/>
              <a:t>5-Define obstructive hydrocephalus :</a:t>
            </a:r>
          </a:p>
          <a:p>
            <a:pPr algn="l"/>
            <a:r>
              <a:rPr lang="en-US" sz="2400" b="1" dirty="0">
                <a:solidFill>
                  <a:srgbClr val="FF0000"/>
                </a:solidFill>
              </a:rPr>
              <a:t>A type of hydrocephalus that’s occur due to blockage of </a:t>
            </a:r>
            <a:r>
              <a:rPr lang="en-US" sz="2400" b="1" dirty="0" err="1">
                <a:solidFill>
                  <a:srgbClr val="FF0000"/>
                </a:solidFill>
              </a:rPr>
              <a:t>csf</a:t>
            </a:r>
            <a:r>
              <a:rPr lang="en-US" sz="2400" b="1" dirty="0">
                <a:solidFill>
                  <a:srgbClr val="FF0000"/>
                </a:solidFill>
              </a:rPr>
              <a:t> flow due to tumor or </a:t>
            </a:r>
            <a:r>
              <a:rPr lang="en-US" sz="2400" b="1" dirty="0" err="1">
                <a:solidFill>
                  <a:srgbClr val="FF0000"/>
                </a:solidFill>
              </a:rPr>
              <a:t>chiari</a:t>
            </a:r>
            <a:r>
              <a:rPr lang="en-US" sz="2400" b="1" dirty="0">
                <a:solidFill>
                  <a:srgbClr val="FF0000"/>
                </a:solidFill>
              </a:rPr>
              <a:t> </a:t>
            </a:r>
          </a:p>
          <a:p>
            <a:pPr algn="l"/>
            <a:r>
              <a:rPr lang="en-US" sz="2400" b="1" dirty="0"/>
              <a:t>6- Mention associated anomaly :</a:t>
            </a:r>
          </a:p>
          <a:p>
            <a:pPr algn="l"/>
            <a:r>
              <a:rPr lang="en-US" sz="2400" b="1" dirty="0">
                <a:solidFill>
                  <a:srgbClr val="FF0000"/>
                </a:solidFill>
              </a:rPr>
              <a:t>Chiari malformation , </a:t>
            </a:r>
            <a:r>
              <a:rPr lang="en-US" sz="2400" b="1" dirty="0" err="1">
                <a:solidFill>
                  <a:srgbClr val="FF0000"/>
                </a:solidFill>
              </a:rPr>
              <a:t>mylomenengiocele</a:t>
            </a:r>
            <a:r>
              <a:rPr lang="en-US" sz="2400" b="1" dirty="0">
                <a:solidFill>
                  <a:srgbClr val="FF0000"/>
                </a:solidFill>
              </a:rPr>
              <a:t> </a:t>
            </a:r>
            <a:endParaRPr lang="ar-JO" sz="2400" b="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22E03C2-C0FE-FACF-7724-C8BD4FC6B0C4}"/>
              </a:ext>
            </a:extLst>
          </p:cNvPr>
          <p:cNvSpPr>
            <a:spLocks noGrp="1"/>
          </p:cNvSpPr>
          <p:nvPr>
            <p:ph idx="1"/>
          </p:nvPr>
        </p:nvSpPr>
        <p:spPr>
          <a:xfrm>
            <a:off x="0" y="1669926"/>
            <a:ext cx="6185647"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600" b="1" dirty="0"/>
              <a:t>Patient complain of long-term severe low back pain, retention of urine and numbness in the lower limb.</a:t>
            </a:r>
          </a:p>
          <a:p>
            <a:pPr marL="0" indent="0">
              <a:buNone/>
            </a:pPr>
            <a:r>
              <a:rPr lang="en-US" dirty="0"/>
              <a:t>1- What is the diagnosis and the cause?</a:t>
            </a:r>
          </a:p>
          <a:p>
            <a:pPr marL="0" indent="0">
              <a:buNone/>
            </a:pPr>
            <a:r>
              <a:rPr lang="en-US" dirty="0"/>
              <a:t>2- What physical examination would be crucial in this case?</a:t>
            </a:r>
          </a:p>
          <a:p>
            <a:pPr marL="0" indent="0">
              <a:buNone/>
            </a:pPr>
            <a:r>
              <a:rPr lang="en-US" dirty="0"/>
              <a:t>3- Mention 2 other causes of this clinical condition.</a:t>
            </a:r>
          </a:p>
          <a:p>
            <a:pPr marL="0" indent="0">
              <a:buNone/>
            </a:pPr>
            <a:r>
              <a:rPr lang="en-US" dirty="0"/>
              <a:t>4- What is your immediate treatment?</a:t>
            </a:r>
          </a:p>
        </p:txBody>
      </p:sp>
      <p:sp>
        <p:nvSpPr>
          <p:cNvPr id="12" name="Title 1">
            <a:extLst>
              <a:ext uri="{FF2B5EF4-FFF2-40B4-BE49-F238E27FC236}">
                <a16:creationId xmlns:a16="http://schemas.microsoft.com/office/drawing/2014/main" id="{C6F7B846-DD5C-580E-764D-D898704FE372}"/>
              </a:ext>
            </a:extLst>
          </p:cNvPr>
          <p:cNvSpPr>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Station 3</a:t>
            </a:r>
          </a:p>
        </p:txBody>
      </p:sp>
      <p:pic>
        <p:nvPicPr>
          <p:cNvPr id="15" name="Picture 14">
            <a:extLst>
              <a:ext uri="{FF2B5EF4-FFF2-40B4-BE49-F238E27FC236}">
                <a16:creationId xmlns:a16="http://schemas.microsoft.com/office/drawing/2014/main" id="{6CC5A4BA-E4F0-4E62-6A8A-0A6DB1345CE5}"/>
              </a:ext>
            </a:extLst>
          </p:cNvPr>
          <p:cNvPicPr>
            <a:picLocks noChangeAspect="1"/>
          </p:cNvPicPr>
          <p:nvPr/>
        </p:nvPicPr>
        <p:blipFill>
          <a:blip r:embed="rId2"/>
          <a:stretch>
            <a:fillRect/>
          </a:stretch>
        </p:blipFill>
        <p:spPr>
          <a:xfrm>
            <a:off x="6185647" y="1702298"/>
            <a:ext cx="2951910" cy="4244289"/>
          </a:xfrm>
          <a:prstGeom prst="rect">
            <a:avLst/>
          </a:prstGeom>
        </p:spPr>
      </p:pic>
    </p:spTree>
    <p:extLst>
      <p:ext uri="{BB962C8B-B14F-4D97-AF65-F5344CB8AC3E}">
        <p14:creationId xmlns:p14="http://schemas.microsoft.com/office/powerpoint/2010/main" val="2396685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30480"/>
            <a:ext cx="8229600" cy="1143000"/>
          </a:xfrm>
        </p:spPr>
        <p:txBody>
          <a:bodyPr/>
          <a:lstStyle/>
          <a:p>
            <a:pPr algn="l"/>
            <a:r>
              <a:rPr lang="en-US" dirty="0"/>
              <a:t>Station 2</a:t>
            </a:r>
            <a:endParaRPr lang="ar-JO" dirty="0"/>
          </a:p>
        </p:txBody>
      </p:sp>
      <p:sp>
        <p:nvSpPr>
          <p:cNvPr id="3" name="عنصر نائب للمحتوى 2"/>
          <p:cNvSpPr>
            <a:spLocks noGrp="1"/>
          </p:cNvSpPr>
          <p:nvPr>
            <p:ph idx="1"/>
          </p:nvPr>
        </p:nvSpPr>
        <p:spPr>
          <a:xfrm>
            <a:off x="0" y="1219200"/>
            <a:ext cx="8229600" cy="4525963"/>
          </a:xfrm>
        </p:spPr>
        <p:txBody>
          <a:bodyPr/>
          <a:lstStyle/>
          <a:p>
            <a:pPr marL="0" indent="0" algn="l">
              <a:buNone/>
            </a:pPr>
            <a:r>
              <a:rPr lang="en-US" dirty="0"/>
              <a:t>1-What is the type of enhancement? </a:t>
            </a:r>
          </a:p>
          <a:p>
            <a:pPr marL="0" indent="0" algn="l">
              <a:buNone/>
            </a:pPr>
            <a:r>
              <a:rPr lang="en-US" dirty="0">
                <a:solidFill>
                  <a:srgbClr val="FF0000"/>
                </a:solidFill>
                <a:sym typeface="Wingdings" panose="05000000000000000000" pitchFamily="2" charset="2"/>
              </a:rPr>
              <a:t> </a:t>
            </a:r>
            <a:r>
              <a:rPr lang="en-US" dirty="0">
                <a:solidFill>
                  <a:srgbClr val="FF0000"/>
                </a:solidFill>
              </a:rPr>
              <a:t>Ring enhancement </a:t>
            </a:r>
          </a:p>
          <a:p>
            <a:pPr marL="0" indent="0" algn="l">
              <a:buNone/>
            </a:pPr>
            <a:r>
              <a:rPr lang="en-US" dirty="0"/>
              <a:t>2-Mention 2 other enhancements: </a:t>
            </a:r>
          </a:p>
          <a:p>
            <a:pPr marL="0" indent="0" algn="l">
              <a:buNone/>
            </a:pPr>
            <a:r>
              <a:rPr lang="en-US" dirty="0">
                <a:solidFill>
                  <a:srgbClr val="FF0000"/>
                </a:solidFill>
                <a:sym typeface="Wingdings" panose="05000000000000000000" pitchFamily="2" charset="2"/>
              </a:rPr>
              <a:t> </a:t>
            </a:r>
            <a:r>
              <a:rPr lang="en-US" dirty="0">
                <a:solidFill>
                  <a:srgbClr val="FF0000"/>
                </a:solidFill>
              </a:rPr>
              <a:t>Homogenous enhancement </a:t>
            </a:r>
          </a:p>
          <a:p>
            <a:pPr algn="l">
              <a:buFont typeface="Wingdings" panose="05000000000000000000" pitchFamily="2" charset="2"/>
              <a:buChar char="à"/>
            </a:pPr>
            <a:r>
              <a:rPr lang="en-US" dirty="0">
                <a:solidFill>
                  <a:srgbClr val="FF0000"/>
                </a:solidFill>
              </a:rPr>
              <a:t>Heterogeneous enhancement</a:t>
            </a:r>
          </a:p>
          <a:p>
            <a:pPr marL="0" indent="0" algn="l">
              <a:buNone/>
            </a:pPr>
            <a:r>
              <a:rPr lang="en-US" dirty="0">
                <a:solidFill>
                  <a:srgbClr val="FF0000"/>
                </a:solidFill>
              </a:rPr>
              <a:t> </a:t>
            </a:r>
            <a:r>
              <a:rPr lang="en-US" dirty="0"/>
              <a:t>3-mention two DDX:</a:t>
            </a:r>
          </a:p>
          <a:p>
            <a:pPr marL="0" indent="0" algn="l">
              <a:buNone/>
            </a:pPr>
            <a:r>
              <a:rPr lang="en-US" dirty="0">
                <a:solidFill>
                  <a:srgbClr val="FF0000"/>
                </a:solidFill>
                <a:sym typeface="Wingdings" panose="05000000000000000000" pitchFamily="2" charset="2"/>
              </a:rPr>
              <a:t> </a:t>
            </a:r>
            <a:r>
              <a:rPr lang="en-US" dirty="0">
                <a:solidFill>
                  <a:srgbClr val="FF0000"/>
                </a:solidFill>
              </a:rPr>
              <a:t>Abscess , brain </a:t>
            </a:r>
            <a:r>
              <a:rPr lang="en-US" dirty="0" err="1">
                <a:solidFill>
                  <a:srgbClr val="FF0000"/>
                </a:solidFill>
              </a:rPr>
              <a:t>mets</a:t>
            </a:r>
            <a:r>
              <a:rPr lang="en-US" dirty="0">
                <a:solidFill>
                  <a:srgbClr val="FF0000"/>
                </a:solidFill>
              </a:rPr>
              <a:t> </a:t>
            </a:r>
          </a:p>
          <a:p>
            <a:pPr marL="0" indent="0" algn="l">
              <a:buNone/>
            </a:pPr>
            <a:endParaRPr lang="ar-JO"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507" y="0"/>
            <a:ext cx="3402013"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8229600" cy="1143000"/>
          </a:xfrm>
        </p:spPr>
        <p:txBody>
          <a:bodyPr/>
          <a:lstStyle/>
          <a:p>
            <a:pPr algn="l"/>
            <a:r>
              <a:rPr lang="en-US" dirty="0"/>
              <a:t>Station 3</a:t>
            </a:r>
            <a:endParaRPr lang="ar-JO" dirty="0"/>
          </a:p>
        </p:txBody>
      </p:sp>
      <p:sp>
        <p:nvSpPr>
          <p:cNvPr id="3" name="عنصر نائب للمحتوى 2"/>
          <p:cNvSpPr>
            <a:spLocks noGrp="1"/>
          </p:cNvSpPr>
          <p:nvPr>
            <p:ph idx="1"/>
          </p:nvPr>
        </p:nvSpPr>
        <p:spPr>
          <a:xfrm>
            <a:off x="152400" y="1143000"/>
            <a:ext cx="6284913" cy="4525963"/>
          </a:xfrm>
        </p:spPr>
        <p:txBody>
          <a:bodyPr>
            <a:normAutofit fontScale="92500" lnSpcReduction="20000"/>
          </a:bodyPr>
          <a:lstStyle/>
          <a:p>
            <a:pPr marL="0" indent="0" algn="l">
              <a:buNone/>
            </a:pPr>
            <a:r>
              <a:rPr lang="en-US" dirty="0"/>
              <a:t>1-What is the diagnosis? </a:t>
            </a:r>
          </a:p>
          <a:p>
            <a:pPr marL="0" indent="0" algn="l">
              <a:buNone/>
            </a:pPr>
            <a:r>
              <a:rPr lang="en-US" dirty="0">
                <a:solidFill>
                  <a:srgbClr val="FF0000"/>
                </a:solidFill>
                <a:sym typeface="Wingdings" panose="05000000000000000000" pitchFamily="2" charset="2"/>
              </a:rPr>
              <a:t> </a:t>
            </a:r>
            <a:r>
              <a:rPr lang="en-US" dirty="0">
                <a:solidFill>
                  <a:srgbClr val="FF0000"/>
                </a:solidFill>
              </a:rPr>
              <a:t>Myelomeningocele </a:t>
            </a:r>
          </a:p>
          <a:p>
            <a:pPr marL="0" indent="0" algn="l">
              <a:buNone/>
            </a:pPr>
            <a:r>
              <a:rPr lang="en-US" dirty="0"/>
              <a:t>2-What is your next step of management ? </a:t>
            </a:r>
          </a:p>
          <a:p>
            <a:pPr marL="0" indent="0" algn="l">
              <a:buNone/>
            </a:pPr>
            <a:r>
              <a:rPr lang="en-US" dirty="0">
                <a:solidFill>
                  <a:srgbClr val="FF0000"/>
                </a:solidFill>
                <a:sym typeface="Wingdings" panose="05000000000000000000" pitchFamily="2" charset="2"/>
              </a:rPr>
              <a:t>surgical excision </a:t>
            </a:r>
          </a:p>
          <a:p>
            <a:pPr marL="0" indent="0" algn="l">
              <a:buNone/>
            </a:pPr>
            <a:r>
              <a:rPr lang="en-US" dirty="0"/>
              <a:t>3- Mention three advantages for treatment ?</a:t>
            </a:r>
          </a:p>
          <a:p>
            <a:pPr marL="0" indent="0" algn="l">
              <a:buNone/>
            </a:pPr>
            <a:r>
              <a:rPr lang="en-US" dirty="0">
                <a:solidFill>
                  <a:srgbClr val="FF0000"/>
                </a:solidFill>
                <a:sym typeface="Wingdings" panose="05000000000000000000" pitchFamily="2" charset="2"/>
              </a:rPr>
              <a:t> </a:t>
            </a:r>
            <a:r>
              <a:rPr lang="en-US" dirty="0">
                <a:solidFill>
                  <a:srgbClr val="FF0000"/>
                </a:solidFill>
              </a:rPr>
              <a:t>to prevent infection ,for cosmetic causes and to prevent neurological deterioration BUT NOT IMPROVE IT </a:t>
            </a:r>
            <a:endParaRPr lang="en-US" dirty="0"/>
          </a:p>
          <a:p>
            <a:pPr marL="0" indent="0" algn="l">
              <a:buNone/>
            </a:pPr>
            <a:endParaRPr lang="ar-JO"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313" y="0"/>
            <a:ext cx="270668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 y="0"/>
            <a:ext cx="8229600" cy="1143000"/>
          </a:xfrm>
        </p:spPr>
        <p:txBody>
          <a:bodyPr/>
          <a:lstStyle/>
          <a:p>
            <a:pPr algn="l"/>
            <a:r>
              <a:rPr lang="en-US" dirty="0"/>
              <a:t>Station 4</a:t>
            </a:r>
            <a:endParaRPr lang="ar-JO" dirty="0"/>
          </a:p>
        </p:txBody>
      </p:sp>
      <p:sp>
        <p:nvSpPr>
          <p:cNvPr id="3" name="عنصر نائب للمحتوى 2"/>
          <p:cNvSpPr>
            <a:spLocks noGrp="1"/>
          </p:cNvSpPr>
          <p:nvPr>
            <p:ph idx="1"/>
          </p:nvPr>
        </p:nvSpPr>
        <p:spPr>
          <a:xfrm>
            <a:off x="0" y="1219200"/>
            <a:ext cx="6324600" cy="4525963"/>
          </a:xfrm>
        </p:spPr>
        <p:txBody>
          <a:bodyPr>
            <a:normAutofit fontScale="85000" lnSpcReduction="10000"/>
          </a:bodyPr>
          <a:lstStyle/>
          <a:p>
            <a:pPr marL="0" indent="0" algn="l">
              <a:buNone/>
            </a:pPr>
            <a:r>
              <a:rPr lang="en-US" dirty="0"/>
              <a:t>1-What is your spot diagnosis? </a:t>
            </a:r>
          </a:p>
          <a:p>
            <a:pPr marL="0" indent="0" algn="l">
              <a:buNone/>
            </a:pPr>
            <a:r>
              <a:rPr lang="en-US" dirty="0">
                <a:solidFill>
                  <a:srgbClr val="FF0000"/>
                </a:solidFill>
                <a:sym typeface="Wingdings" panose="05000000000000000000" pitchFamily="2" charset="2"/>
              </a:rPr>
              <a:t></a:t>
            </a:r>
            <a:r>
              <a:rPr lang="en-US" dirty="0">
                <a:solidFill>
                  <a:srgbClr val="FF0000"/>
                </a:solidFill>
              </a:rPr>
              <a:t>Depressed skull fracture </a:t>
            </a:r>
          </a:p>
          <a:p>
            <a:pPr marL="0" indent="0" algn="l">
              <a:buNone/>
            </a:pPr>
            <a:r>
              <a:rPr lang="en-US" dirty="0"/>
              <a:t>2-Mention 3 absolute indications for surgery :  </a:t>
            </a:r>
          </a:p>
          <a:p>
            <a:pPr marL="0" indent="0" algn="l">
              <a:buNone/>
            </a:pPr>
            <a:r>
              <a:rPr lang="en-US" dirty="0">
                <a:solidFill>
                  <a:srgbClr val="FF0000"/>
                </a:solidFill>
                <a:sym typeface="Wingdings" panose="05000000000000000000" pitchFamily="2" charset="2"/>
              </a:rPr>
              <a:t> 1-Focal </a:t>
            </a:r>
            <a:r>
              <a:rPr lang="en-US" dirty="0">
                <a:solidFill>
                  <a:srgbClr val="FF0000"/>
                </a:solidFill>
              </a:rPr>
              <a:t>Neurological signs, </a:t>
            </a:r>
          </a:p>
          <a:p>
            <a:pPr marL="0" indent="0" algn="l">
              <a:buNone/>
            </a:pPr>
            <a:r>
              <a:rPr lang="en-US" dirty="0">
                <a:solidFill>
                  <a:srgbClr val="FF0000"/>
                </a:solidFill>
              </a:rPr>
              <a:t>2-Cosmetic, </a:t>
            </a:r>
          </a:p>
          <a:p>
            <a:pPr marL="0" indent="0" algn="l">
              <a:buNone/>
            </a:pPr>
            <a:r>
              <a:rPr lang="en-US" dirty="0">
                <a:solidFill>
                  <a:srgbClr val="FF0000"/>
                </a:solidFill>
              </a:rPr>
              <a:t>3-Overlying an eloquent area of the brain.</a:t>
            </a:r>
          </a:p>
          <a:p>
            <a:pPr marL="0" indent="0" algn="l">
              <a:buNone/>
            </a:pPr>
            <a:r>
              <a:rPr lang="en-US" dirty="0">
                <a:solidFill>
                  <a:srgbClr val="FF0000"/>
                </a:solidFill>
              </a:rPr>
              <a:t>4-CSF leak </a:t>
            </a:r>
          </a:p>
          <a:p>
            <a:pPr marL="0" indent="0" algn="l">
              <a:buNone/>
            </a:pPr>
            <a:r>
              <a:rPr lang="en-US" dirty="0"/>
              <a:t>3-what is management :</a:t>
            </a:r>
          </a:p>
          <a:p>
            <a:pPr marL="0" indent="0" algn="l">
              <a:buNone/>
            </a:pPr>
            <a:r>
              <a:rPr lang="en-US" dirty="0">
                <a:solidFill>
                  <a:srgbClr val="FF0000"/>
                </a:solidFill>
                <a:sym typeface="Wingdings" panose="05000000000000000000" pitchFamily="2" charset="2"/>
              </a:rPr>
              <a:t> </a:t>
            </a:r>
            <a:r>
              <a:rPr lang="en-US" dirty="0">
                <a:solidFill>
                  <a:srgbClr val="FF0000"/>
                </a:solidFill>
              </a:rPr>
              <a:t>Surgical elevation </a:t>
            </a:r>
            <a:endParaRPr lang="ar-JO"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0480"/>
            <a:ext cx="2819400" cy="522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30480"/>
            <a:ext cx="8229600" cy="1143000"/>
          </a:xfrm>
        </p:spPr>
        <p:txBody>
          <a:bodyPr/>
          <a:lstStyle/>
          <a:p>
            <a:pPr algn="l"/>
            <a:r>
              <a:rPr lang="en-US" dirty="0"/>
              <a:t>Station 5</a:t>
            </a:r>
            <a:endParaRPr lang="ar-JO" dirty="0"/>
          </a:p>
        </p:txBody>
      </p:sp>
      <p:sp>
        <p:nvSpPr>
          <p:cNvPr id="3" name="عنصر نائب للمحتوى 2"/>
          <p:cNvSpPr>
            <a:spLocks noGrp="1"/>
          </p:cNvSpPr>
          <p:nvPr>
            <p:ph idx="1"/>
          </p:nvPr>
        </p:nvSpPr>
        <p:spPr>
          <a:xfrm>
            <a:off x="30480" y="1447800"/>
            <a:ext cx="8229600" cy="4525963"/>
          </a:xfrm>
        </p:spPr>
        <p:txBody>
          <a:bodyPr/>
          <a:lstStyle/>
          <a:p>
            <a:pPr marL="0" indent="0" algn="l">
              <a:buNone/>
            </a:pPr>
            <a:r>
              <a:rPr lang="en-US" dirty="0"/>
              <a:t>How are spinal tumors classified according to the picture, and give one example on each  one :</a:t>
            </a:r>
          </a:p>
          <a:p>
            <a:pPr marL="0" indent="0" algn="l">
              <a:buNone/>
            </a:pPr>
            <a:r>
              <a:rPr lang="en-US" dirty="0">
                <a:solidFill>
                  <a:srgbClr val="FF0000"/>
                </a:solidFill>
                <a:sym typeface="Wingdings" panose="05000000000000000000" pitchFamily="2" charset="2"/>
              </a:rPr>
              <a:t> 1. Extradural : osteochondroma </a:t>
            </a:r>
          </a:p>
          <a:p>
            <a:pPr marL="0" indent="0" algn="l">
              <a:buNone/>
            </a:pPr>
            <a:r>
              <a:rPr lang="en-US" dirty="0">
                <a:solidFill>
                  <a:srgbClr val="FF0000"/>
                </a:solidFill>
              </a:rPr>
              <a:t>2. Intradural Extramedullary : meningioma </a:t>
            </a:r>
          </a:p>
          <a:p>
            <a:pPr marL="0" indent="0" algn="l">
              <a:buNone/>
            </a:pPr>
            <a:r>
              <a:rPr lang="en-US" dirty="0">
                <a:solidFill>
                  <a:srgbClr val="FF0000"/>
                </a:solidFill>
              </a:rPr>
              <a:t>3.  Intradural Intramedullary :  astrocytoma</a:t>
            </a:r>
          </a:p>
          <a:p>
            <a:pPr marL="0" indent="0" algn="l">
              <a:buNone/>
            </a:pPr>
            <a:endParaRPr lang="ar-JO"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1"/>
            <a:ext cx="595884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8229600" cy="1143000"/>
          </a:xfrm>
        </p:spPr>
        <p:txBody>
          <a:bodyPr/>
          <a:lstStyle/>
          <a:p>
            <a:pPr algn="l"/>
            <a:r>
              <a:rPr lang="en-US" dirty="0"/>
              <a:t>Station 7</a:t>
            </a:r>
            <a:endParaRPr lang="ar-JO"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81087" y="0"/>
            <a:ext cx="2962913" cy="3956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0" y="838200"/>
            <a:ext cx="6172200" cy="4524315"/>
          </a:xfrm>
          <a:prstGeom prst="rect">
            <a:avLst/>
          </a:prstGeom>
        </p:spPr>
        <p:txBody>
          <a:bodyPr wrap="square">
            <a:spAutoFit/>
          </a:bodyPr>
          <a:lstStyle/>
          <a:p>
            <a:pPr algn="l"/>
            <a:r>
              <a:rPr lang="en-US" sz="3600" dirty="0"/>
              <a:t>1-What is the diagnosis ? </a:t>
            </a:r>
          </a:p>
          <a:p>
            <a:pPr algn="l"/>
            <a:r>
              <a:rPr lang="en-US" sz="3600" dirty="0">
                <a:solidFill>
                  <a:srgbClr val="FF0000"/>
                </a:solidFill>
                <a:sym typeface="Wingdings" panose="05000000000000000000" pitchFamily="2" charset="2"/>
              </a:rPr>
              <a:t></a:t>
            </a:r>
            <a:r>
              <a:rPr lang="en-US" sz="3600" dirty="0">
                <a:solidFill>
                  <a:srgbClr val="FF0000"/>
                </a:solidFill>
              </a:rPr>
              <a:t>Left frontoparietal acute subdural hemorrhage </a:t>
            </a:r>
          </a:p>
          <a:p>
            <a:pPr algn="l"/>
            <a:r>
              <a:rPr lang="en-US" sz="3600" dirty="0"/>
              <a:t>2-Mention differential diagnosis for this finding </a:t>
            </a:r>
          </a:p>
          <a:p>
            <a:pPr algn="l"/>
            <a:r>
              <a:rPr lang="en-US" sz="3600" dirty="0">
                <a:solidFill>
                  <a:srgbClr val="FF0000"/>
                </a:solidFill>
                <a:sym typeface="Wingdings" panose="05000000000000000000" pitchFamily="2" charset="2"/>
              </a:rPr>
              <a:t></a:t>
            </a:r>
            <a:r>
              <a:rPr lang="en-US" sz="3600" dirty="0">
                <a:solidFill>
                  <a:srgbClr val="FF0000"/>
                </a:solidFill>
              </a:rPr>
              <a:t>Brain hemorrhagic  contusion</a:t>
            </a:r>
          </a:p>
          <a:p>
            <a:pPr algn="l"/>
            <a:r>
              <a:rPr lang="en-US" sz="3600" dirty="0"/>
              <a:t>3-Management ? </a:t>
            </a:r>
          </a:p>
          <a:p>
            <a:pPr algn="l"/>
            <a:r>
              <a:rPr lang="en-US" sz="3600" dirty="0">
                <a:solidFill>
                  <a:srgbClr val="FF0000"/>
                </a:solidFill>
                <a:sym typeface="Wingdings" panose="05000000000000000000" pitchFamily="2" charset="2"/>
              </a:rPr>
              <a:t> </a:t>
            </a:r>
            <a:r>
              <a:rPr lang="en-US" sz="3600" dirty="0">
                <a:solidFill>
                  <a:srgbClr val="FF0000"/>
                </a:solidFill>
              </a:rPr>
              <a:t>Craniotomy and evacuation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 y="15240"/>
            <a:ext cx="8229600" cy="1143000"/>
          </a:xfrm>
        </p:spPr>
        <p:txBody>
          <a:bodyPr/>
          <a:lstStyle/>
          <a:p>
            <a:pPr algn="l"/>
            <a:r>
              <a:rPr lang="en-US" dirty="0"/>
              <a:t>Station 8</a:t>
            </a:r>
            <a:endParaRPr lang="ar-JO" dirty="0"/>
          </a:p>
        </p:txBody>
      </p:sp>
      <p:sp>
        <p:nvSpPr>
          <p:cNvPr id="3" name="عنصر نائب للمحتوى 2"/>
          <p:cNvSpPr>
            <a:spLocks noGrp="1"/>
          </p:cNvSpPr>
          <p:nvPr>
            <p:ph idx="1"/>
          </p:nvPr>
        </p:nvSpPr>
        <p:spPr>
          <a:xfrm>
            <a:off x="30480" y="1066800"/>
            <a:ext cx="8229600" cy="5562600"/>
          </a:xfrm>
        </p:spPr>
        <p:txBody>
          <a:bodyPr>
            <a:normAutofit fontScale="92500" lnSpcReduction="20000"/>
          </a:bodyPr>
          <a:lstStyle/>
          <a:p>
            <a:pPr marL="0" indent="0" algn="l">
              <a:buNone/>
            </a:pPr>
            <a:r>
              <a:rPr lang="en-US" dirty="0"/>
              <a:t>1-What this area is called ? </a:t>
            </a:r>
          </a:p>
          <a:p>
            <a:pPr marL="0" indent="0" algn="l">
              <a:buNone/>
            </a:pPr>
            <a:r>
              <a:rPr lang="en-US" dirty="0">
                <a:solidFill>
                  <a:srgbClr val="FF0000"/>
                </a:solidFill>
                <a:sym typeface="Wingdings" panose="05000000000000000000" pitchFamily="2" charset="2"/>
              </a:rPr>
              <a:t></a:t>
            </a:r>
            <a:r>
              <a:rPr lang="en-US" dirty="0">
                <a:solidFill>
                  <a:srgbClr val="FF0000"/>
                </a:solidFill>
              </a:rPr>
              <a:t>Suprasellar area </a:t>
            </a:r>
          </a:p>
          <a:p>
            <a:pPr marL="0" indent="0" algn="l">
              <a:buNone/>
            </a:pPr>
            <a:r>
              <a:rPr lang="en-US" dirty="0"/>
              <a:t>2-Mention 3 DDX  </a:t>
            </a:r>
          </a:p>
          <a:p>
            <a:pPr marL="0" indent="0" algn="l">
              <a:buNone/>
            </a:pPr>
            <a:r>
              <a:rPr lang="en-US" dirty="0">
                <a:solidFill>
                  <a:srgbClr val="FF0000"/>
                </a:solidFill>
                <a:sym typeface="Wingdings" panose="05000000000000000000" pitchFamily="2" charset="2"/>
              </a:rPr>
              <a:t> </a:t>
            </a:r>
            <a:r>
              <a:rPr lang="en-US" dirty="0">
                <a:solidFill>
                  <a:srgbClr val="FF0000"/>
                </a:solidFill>
              </a:rPr>
              <a:t>1.Pituitary adenoma </a:t>
            </a:r>
          </a:p>
          <a:p>
            <a:pPr marL="0" indent="0" algn="l">
              <a:buNone/>
            </a:pPr>
            <a:r>
              <a:rPr lang="en-US" dirty="0">
                <a:solidFill>
                  <a:srgbClr val="FF0000"/>
                </a:solidFill>
              </a:rPr>
              <a:t>2.Dermoid cyst </a:t>
            </a:r>
          </a:p>
          <a:p>
            <a:pPr marL="0" indent="0" algn="l">
              <a:buNone/>
            </a:pPr>
            <a:r>
              <a:rPr lang="en-US" dirty="0">
                <a:solidFill>
                  <a:srgbClr val="FF0000"/>
                </a:solidFill>
              </a:rPr>
              <a:t>3.Ranthky’s cyst </a:t>
            </a:r>
          </a:p>
          <a:p>
            <a:pPr marL="0" indent="0" algn="l">
              <a:buNone/>
            </a:pPr>
            <a:r>
              <a:rPr lang="en-US" dirty="0">
                <a:solidFill>
                  <a:srgbClr val="FF0000"/>
                </a:solidFill>
              </a:rPr>
              <a:t>4. Craniopharyngioma</a:t>
            </a:r>
            <a:br>
              <a:rPr lang="en-US" dirty="0"/>
            </a:br>
            <a:r>
              <a:rPr lang="en-US" dirty="0"/>
              <a:t>3- Mention 3 clinical manifestations :</a:t>
            </a:r>
          </a:p>
          <a:p>
            <a:pPr marL="0" indent="0" algn="l">
              <a:buNone/>
            </a:pPr>
            <a:r>
              <a:rPr lang="en-US" dirty="0">
                <a:solidFill>
                  <a:srgbClr val="FF0000"/>
                </a:solidFill>
                <a:sym typeface="Wingdings" panose="05000000000000000000" pitchFamily="2" charset="2"/>
              </a:rPr>
              <a:t> 1. Visual impairment</a:t>
            </a:r>
            <a:br>
              <a:rPr lang="en-US" dirty="0">
                <a:solidFill>
                  <a:srgbClr val="FF0000"/>
                </a:solidFill>
                <a:sym typeface="Wingdings" panose="05000000000000000000" pitchFamily="2" charset="2"/>
              </a:rPr>
            </a:br>
            <a:r>
              <a:rPr lang="en-US" dirty="0">
                <a:solidFill>
                  <a:srgbClr val="FF0000"/>
                </a:solidFill>
                <a:sym typeface="Wingdings" panose="05000000000000000000" pitchFamily="2" charset="2"/>
              </a:rPr>
              <a:t>2. Hydrocephalus , Vomiting , Headache </a:t>
            </a:r>
          </a:p>
          <a:p>
            <a:pPr marL="0" indent="0" algn="l">
              <a:buNone/>
            </a:pPr>
            <a:r>
              <a:rPr lang="en-US" dirty="0">
                <a:solidFill>
                  <a:srgbClr val="FF0000"/>
                </a:solidFill>
                <a:sym typeface="Wingdings" panose="05000000000000000000" pitchFamily="2" charset="2"/>
              </a:rPr>
              <a:t>3. Endocrine dysfunction  </a:t>
            </a:r>
          </a:p>
          <a:p>
            <a:pPr marL="0" indent="0" algn="l">
              <a:buNone/>
            </a:pPr>
            <a:r>
              <a:rPr lang="en-US" dirty="0">
                <a:sym typeface="Wingdings" panose="05000000000000000000" pitchFamily="2" charset="2"/>
              </a:rPr>
              <a:t> </a:t>
            </a:r>
            <a:r>
              <a:rPr lang="en-US" dirty="0"/>
              <a:t>  </a:t>
            </a:r>
          </a:p>
          <a:p>
            <a:pPr marL="0" indent="0" algn="l">
              <a:buNone/>
            </a:pPr>
            <a:endParaRPr lang="ar-JO"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1" y="-30479"/>
            <a:ext cx="3505200" cy="307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5240"/>
            <a:ext cx="8229600" cy="1143000"/>
          </a:xfrm>
        </p:spPr>
        <p:txBody>
          <a:bodyPr/>
          <a:lstStyle/>
          <a:p>
            <a:pPr algn="l"/>
            <a:r>
              <a:rPr lang="en-US" dirty="0"/>
              <a:t>Station 9</a:t>
            </a:r>
            <a:endParaRPr lang="ar-JO" dirty="0"/>
          </a:p>
        </p:txBody>
      </p:sp>
      <p:sp>
        <p:nvSpPr>
          <p:cNvPr id="4" name="مستطيل 3"/>
          <p:cNvSpPr/>
          <p:nvPr/>
        </p:nvSpPr>
        <p:spPr>
          <a:xfrm>
            <a:off x="-30480" y="2438400"/>
            <a:ext cx="9174480" cy="3416320"/>
          </a:xfrm>
          <a:prstGeom prst="rect">
            <a:avLst/>
          </a:prstGeom>
        </p:spPr>
        <p:txBody>
          <a:bodyPr wrap="square">
            <a:spAutoFit/>
          </a:bodyPr>
          <a:lstStyle/>
          <a:p>
            <a:pPr algn="l"/>
            <a:r>
              <a:rPr lang="en-US" sz="2400" dirty="0"/>
              <a:t>1- what is the DX , ?</a:t>
            </a:r>
          </a:p>
          <a:p>
            <a:pPr algn="l"/>
            <a:r>
              <a:rPr lang="en-US" sz="2400" dirty="0">
                <a:solidFill>
                  <a:srgbClr val="FF0000"/>
                </a:solidFill>
                <a:sym typeface="Wingdings" panose="05000000000000000000" pitchFamily="2" charset="2"/>
              </a:rPr>
              <a:t> </a:t>
            </a:r>
            <a:r>
              <a:rPr lang="en-US" sz="2400" dirty="0">
                <a:solidFill>
                  <a:srgbClr val="FF0000"/>
                </a:solidFill>
              </a:rPr>
              <a:t>Cervical Disc prolapse  , </a:t>
            </a:r>
          </a:p>
          <a:p>
            <a:pPr algn="l"/>
            <a:r>
              <a:rPr lang="en-US" sz="2400" dirty="0"/>
              <a:t>2- What is the </a:t>
            </a:r>
            <a:r>
              <a:rPr lang="en-US" sz="2400" dirty="0">
                <a:solidFill>
                  <a:srgbClr val="FF0000"/>
                </a:solidFill>
              </a:rPr>
              <a:t>nerve not dermatome</a:t>
            </a:r>
            <a:r>
              <a:rPr lang="en-US" sz="2400" dirty="0"/>
              <a:t> affected  ?</a:t>
            </a:r>
          </a:p>
          <a:p>
            <a:pPr algn="l"/>
            <a:r>
              <a:rPr lang="en-US" sz="2400" dirty="0">
                <a:solidFill>
                  <a:srgbClr val="FF0000"/>
                </a:solidFill>
                <a:sym typeface="Wingdings" panose="05000000000000000000" pitchFamily="2" charset="2"/>
              </a:rPr>
              <a:t>  C6</a:t>
            </a:r>
          </a:p>
          <a:p>
            <a:pPr algn="l"/>
            <a:r>
              <a:rPr lang="en-US" sz="2400" dirty="0"/>
              <a:t>3- 3 Indications For surgery : </a:t>
            </a:r>
          </a:p>
          <a:p>
            <a:pPr algn="l"/>
            <a:r>
              <a:rPr lang="en-US" sz="2400" dirty="0">
                <a:solidFill>
                  <a:srgbClr val="FF0000"/>
                </a:solidFill>
              </a:rPr>
              <a:t>1- Myelopathy </a:t>
            </a:r>
          </a:p>
          <a:p>
            <a:pPr algn="l"/>
            <a:r>
              <a:rPr lang="en-US" sz="2400" dirty="0">
                <a:solidFill>
                  <a:srgbClr val="FF0000"/>
                </a:solidFill>
              </a:rPr>
              <a:t>2- Intractable pain </a:t>
            </a:r>
          </a:p>
          <a:p>
            <a:pPr algn="l"/>
            <a:r>
              <a:rPr lang="en-US" sz="2400" dirty="0">
                <a:solidFill>
                  <a:srgbClr val="FF0000"/>
                </a:solidFill>
              </a:rPr>
              <a:t>3- Focal neurological signs </a:t>
            </a:r>
          </a:p>
          <a:p>
            <a:pPr algn="l"/>
            <a:r>
              <a:rPr lang="en-US" sz="2400" dirty="0">
                <a:solidFill>
                  <a:srgbClr val="FF0000"/>
                </a:solidFill>
              </a:rPr>
              <a:t>4- History of malignancy   </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2160" y="260648"/>
            <a:ext cx="2880320" cy="4191819"/>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88640"/>
            <a:ext cx="3008313" cy="526380"/>
          </a:xfrm>
        </p:spPr>
        <p:txBody>
          <a:bodyPr/>
          <a:lstStyle/>
          <a:p>
            <a:pPr algn="l" rtl="0"/>
            <a:r>
              <a:rPr lang="en-US" dirty="0"/>
              <a:t>Q7: </a:t>
            </a:r>
            <a:endParaRPr lang="ar-JO" dirty="0"/>
          </a:p>
        </p:txBody>
      </p:sp>
      <p:sp>
        <p:nvSpPr>
          <p:cNvPr id="4" name="عنصر نائب للنص 3"/>
          <p:cNvSpPr>
            <a:spLocks noGrp="1"/>
          </p:cNvSpPr>
          <p:nvPr>
            <p:ph type="body" sz="half" idx="2"/>
          </p:nvPr>
        </p:nvSpPr>
        <p:spPr>
          <a:xfrm>
            <a:off x="457200" y="1435100"/>
            <a:ext cx="3898776" cy="4691063"/>
          </a:xfrm>
        </p:spPr>
        <p:txBody>
          <a:bodyPr>
            <a:normAutofit/>
          </a:bodyPr>
          <a:lstStyle/>
          <a:p>
            <a:pPr marL="342900" indent="-342900" algn="l" rtl="0">
              <a:buFont typeface="+mj-lt"/>
              <a:buAutoNum type="arabicPeriod"/>
            </a:pPr>
            <a:r>
              <a:rPr lang="en-US" sz="2400" dirty="0"/>
              <a:t>What is your diagnosis? </a:t>
            </a:r>
          </a:p>
          <a:p>
            <a:pPr lvl="1" algn="l" rtl="0"/>
            <a:r>
              <a:rPr lang="en-US" sz="2400" dirty="0">
                <a:solidFill>
                  <a:srgbClr val="FF0000"/>
                </a:solidFill>
              </a:rPr>
              <a:t>spondylolisthesis</a:t>
            </a:r>
          </a:p>
          <a:p>
            <a:pPr marL="342900" indent="-342900" algn="l" rtl="0">
              <a:buFont typeface="+mj-lt"/>
              <a:buAutoNum type="arabicPeriod"/>
            </a:pPr>
            <a:r>
              <a:rPr lang="en-US" sz="2400" dirty="0"/>
              <a:t>Staging system ? </a:t>
            </a:r>
          </a:p>
          <a:p>
            <a:pPr lvl="1" algn="l" rtl="0"/>
            <a:r>
              <a:rPr lang="en-US" sz="2400" dirty="0" err="1">
                <a:solidFill>
                  <a:srgbClr val="FF0000"/>
                </a:solidFill>
              </a:rPr>
              <a:t>Myerding</a:t>
            </a:r>
            <a:r>
              <a:rPr lang="en-US" sz="2400" dirty="0">
                <a:solidFill>
                  <a:srgbClr val="FF0000"/>
                </a:solidFill>
              </a:rPr>
              <a:t> classification system </a:t>
            </a:r>
          </a:p>
          <a:p>
            <a:pPr marL="342900" indent="-342900" algn="l" rtl="0">
              <a:buFont typeface="+mj-lt"/>
              <a:buAutoNum type="arabicPeriod"/>
            </a:pPr>
            <a:r>
              <a:rPr lang="en-US" sz="2400" dirty="0"/>
              <a:t>Mention 2 types  </a:t>
            </a:r>
          </a:p>
          <a:p>
            <a:pPr lvl="1" algn="l" rtl="0"/>
            <a:r>
              <a:rPr lang="en-US" sz="2400" dirty="0">
                <a:solidFill>
                  <a:srgbClr val="FF0000"/>
                </a:solidFill>
              </a:rPr>
              <a:t>Pathologic </a:t>
            </a:r>
          </a:p>
          <a:p>
            <a:pPr lvl="1" algn="l" rtl="0"/>
            <a:r>
              <a:rPr lang="en-US" sz="2400" dirty="0">
                <a:solidFill>
                  <a:srgbClr val="FF0000"/>
                </a:solidFill>
              </a:rPr>
              <a:t>Postsurgical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08720"/>
            <a:ext cx="4309839"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0DF1-CC0D-439A-B1AF-E15AA533B06F}"/>
              </a:ext>
            </a:extLst>
          </p:cNvPr>
          <p:cNvSpPr txBox="1">
            <a:spLocks/>
          </p:cNvSpPr>
          <p:nvPr/>
        </p:nvSpPr>
        <p:spPr>
          <a:xfrm>
            <a:off x="0" y="1340768"/>
            <a:ext cx="9144000" cy="2387600"/>
          </a:xfrm>
          <a:prstGeom prst="rect">
            <a:avLst/>
          </a:prstGeom>
        </p:spPr>
        <p:txBody>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a:cs typeface="Calibri Light"/>
              </a:rPr>
              <a:t>neurosurgery</a:t>
            </a:r>
            <a:endParaRPr lang="en-US" dirty="0"/>
          </a:p>
        </p:txBody>
      </p:sp>
      <p:sp>
        <p:nvSpPr>
          <p:cNvPr id="3" name="Subtitle 2">
            <a:extLst>
              <a:ext uri="{FF2B5EF4-FFF2-40B4-BE49-F238E27FC236}">
                <a16:creationId xmlns:a16="http://schemas.microsoft.com/office/drawing/2014/main" id="{D244BBC0-6734-4D7C-B07B-EE9D2DF18BC4}"/>
              </a:ext>
            </a:extLst>
          </p:cNvPr>
          <p:cNvSpPr txBox="1">
            <a:spLocks/>
          </p:cNvSpPr>
          <p:nvPr/>
        </p:nvSpPr>
        <p:spPr>
          <a:xfrm>
            <a:off x="-108520" y="2502993"/>
            <a:ext cx="9144000" cy="1655762"/>
          </a:xfrm>
          <a:prstGeom prst="rect">
            <a:avLst/>
          </a:prstGeom>
        </p:spPr>
        <p:txBody>
          <a:bodyPr vert="horz" lIns="91440" tIns="45720" rIns="91440" bIns="45720" rtlCol="0" anchor="t">
            <a:normAutofit/>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cs typeface="Calibri"/>
              </a:rPr>
              <a:t>10/2/2022</a:t>
            </a:r>
            <a:endParaRPr lang="en-US" dirty="0"/>
          </a:p>
        </p:txBody>
      </p:sp>
    </p:spTree>
    <p:extLst>
      <p:ext uri="{BB962C8B-B14F-4D97-AF65-F5344CB8AC3E}">
        <p14:creationId xmlns:p14="http://schemas.microsoft.com/office/powerpoint/2010/main" val="23743008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496E82F6-EB5A-4B4D-8B02-F5BAD449A7DB}"/>
              </a:ext>
            </a:extLst>
          </p:cNvPr>
          <p:cNvPicPr>
            <a:picLocks noChangeAspect="1"/>
          </p:cNvPicPr>
          <p:nvPr/>
        </p:nvPicPr>
        <p:blipFill>
          <a:blip r:embed="rId2"/>
          <a:stretch>
            <a:fillRect/>
          </a:stretch>
        </p:blipFill>
        <p:spPr>
          <a:xfrm>
            <a:off x="662797" y="548680"/>
            <a:ext cx="7818406" cy="5202556"/>
          </a:xfrm>
          <a:prstGeom prst="rect">
            <a:avLst/>
          </a:prstGeom>
        </p:spPr>
      </p:pic>
    </p:spTree>
    <p:extLst>
      <p:ext uri="{BB962C8B-B14F-4D97-AF65-F5344CB8AC3E}">
        <p14:creationId xmlns:p14="http://schemas.microsoft.com/office/powerpoint/2010/main" val="157737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F5EF0D83-E5DC-DD49-E7FD-2EDA9BB97B27}"/>
              </a:ext>
            </a:extLst>
          </p:cNvPr>
          <p:cNvSpPr>
            <a:spLocks noGrp="1"/>
          </p:cNvSpPr>
          <p:nvPr>
            <p:ph idx="1"/>
          </p:nvPr>
        </p:nvSpPr>
        <p:spPr>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1- </a:t>
            </a:r>
            <a:r>
              <a:rPr lang="pt-BR" dirty="0">
                <a:solidFill>
                  <a:srgbClr val="FF0000"/>
                </a:solidFill>
              </a:rPr>
              <a:t>Cauda equina syndrome caused by L5/S1 disc prolapse</a:t>
            </a:r>
            <a:endParaRPr lang="en-US" dirty="0">
              <a:solidFill>
                <a:srgbClr val="FF0000"/>
              </a:solidFill>
            </a:endParaRPr>
          </a:p>
          <a:p>
            <a:pPr marL="0" indent="0">
              <a:buNone/>
            </a:pPr>
            <a:endParaRPr lang="en-US" dirty="0">
              <a:solidFill>
                <a:srgbClr val="FF0000"/>
              </a:solidFill>
            </a:endParaRPr>
          </a:p>
          <a:p>
            <a:pPr marL="0" indent="0">
              <a:buNone/>
            </a:pPr>
            <a:r>
              <a:rPr lang="en-US" dirty="0">
                <a:solidFill>
                  <a:srgbClr val="FF0000"/>
                </a:solidFill>
              </a:rPr>
              <a:t>2- Nerve root tension signs, straight leg raising test, bowstring sign, </a:t>
            </a:r>
          </a:p>
          <a:p>
            <a:pPr marL="0" indent="0">
              <a:buNone/>
            </a:pPr>
            <a:r>
              <a:rPr lang="en-US" dirty="0">
                <a:solidFill>
                  <a:srgbClr val="FF0000"/>
                </a:solidFill>
              </a:rPr>
              <a:t>Test the DTR in lower limb, and DRE to assess anal tone </a:t>
            </a:r>
          </a:p>
          <a:p>
            <a:pPr marL="0" indent="0">
              <a:buNone/>
            </a:pPr>
            <a:endParaRPr lang="en-US" dirty="0">
              <a:solidFill>
                <a:srgbClr val="FF0000"/>
              </a:solidFill>
            </a:endParaRPr>
          </a:p>
          <a:p>
            <a:pPr marL="0" indent="0">
              <a:buNone/>
            </a:pPr>
            <a:r>
              <a:rPr lang="en-US" dirty="0">
                <a:solidFill>
                  <a:srgbClr val="FF0000"/>
                </a:solidFill>
              </a:rPr>
              <a:t>3- Spinal tumors and spinal trauma</a:t>
            </a:r>
          </a:p>
          <a:p>
            <a:pPr marL="0" indent="0">
              <a:buNone/>
            </a:pPr>
            <a:endParaRPr lang="en-US" dirty="0">
              <a:solidFill>
                <a:srgbClr val="FF0000"/>
              </a:solidFill>
            </a:endParaRPr>
          </a:p>
          <a:p>
            <a:pPr marL="0" indent="0">
              <a:buNone/>
            </a:pPr>
            <a:r>
              <a:rPr lang="en-US" dirty="0">
                <a:solidFill>
                  <a:srgbClr val="FF0000"/>
                </a:solidFill>
              </a:rPr>
              <a:t>4- Surgery (Disc prolapse excision)</a:t>
            </a:r>
            <a:endParaRPr lang="en-AE" dirty="0">
              <a:solidFill>
                <a:srgbClr val="FF0000"/>
              </a:solidFill>
            </a:endParaRPr>
          </a:p>
        </p:txBody>
      </p:sp>
      <p:sp>
        <p:nvSpPr>
          <p:cNvPr id="9" name="Title 1">
            <a:extLst>
              <a:ext uri="{FF2B5EF4-FFF2-40B4-BE49-F238E27FC236}">
                <a16:creationId xmlns:a16="http://schemas.microsoft.com/office/drawing/2014/main" id="{2FFBD59B-A0A1-D004-021F-AAE03C8A07B4}"/>
              </a:ext>
            </a:extLst>
          </p:cNvPr>
          <p:cNvSpPr>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Answers</a:t>
            </a:r>
            <a:endParaRPr lang="en-AE" b="1" dirty="0"/>
          </a:p>
        </p:txBody>
      </p:sp>
    </p:spTree>
    <p:extLst>
      <p:ext uri="{BB962C8B-B14F-4D97-AF65-F5344CB8AC3E}">
        <p14:creationId xmlns:p14="http://schemas.microsoft.com/office/powerpoint/2010/main" val="1399872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8118ED80-FFE9-48D7-A3B9-71B3AF61102F}"/>
              </a:ext>
            </a:extLst>
          </p:cNvPr>
          <p:cNvPicPr>
            <a:picLocks noChangeAspect="1"/>
          </p:cNvPicPr>
          <p:nvPr/>
        </p:nvPicPr>
        <p:blipFill>
          <a:blip r:embed="rId2"/>
          <a:stretch>
            <a:fillRect/>
          </a:stretch>
        </p:blipFill>
        <p:spPr>
          <a:xfrm>
            <a:off x="547777" y="260648"/>
            <a:ext cx="8048445" cy="6038781"/>
          </a:xfrm>
          <a:prstGeom prst="rect">
            <a:avLst/>
          </a:prstGeom>
        </p:spPr>
      </p:pic>
    </p:spTree>
    <p:extLst>
      <p:ext uri="{BB962C8B-B14F-4D97-AF65-F5344CB8AC3E}">
        <p14:creationId xmlns:p14="http://schemas.microsoft.com/office/powerpoint/2010/main" val="37832356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4A7ECAD7-581D-4EDE-9992-306752C81B5E}"/>
              </a:ext>
            </a:extLst>
          </p:cNvPr>
          <p:cNvPicPr>
            <a:picLocks noChangeAspect="1"/>
          </p:cNvPicPr>
          <p:nvPr/>
        </p:nvPicPr>
        <p:blipFill>
          <a:blip r:embed="rId2"/>
          <a:stretch>
            <a:fillRect/>
          </a:stretch>
        </p:blipFill>
        <p:spPr>
          <a:xfrm>
            <a:off x="971600" y="476672"/>
            <a:ext cx="7401463" cy="5175282"/>
          </a:xfrm>
          <a:prstGeom prst="rect">
            <a:avLst/>
          </a:prstGeom>
        </p:spPr>
      </p:pic>
    </p:spTree>
    <p:extLst>
      <p:ext uri="{BB962C8B-B14F-4D97-AF65-F5344CB8AC3E}">
        <p14:creationId xmlns:p14="http://schemas.microsoft.com/office/powerpoint/2010/main" val="34130202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64FF86A-27E3-4592-8AB7-FCD0C82F1BDA}"/>
              </a:ext>
            </a:extLst>
          </p:cNvPr>
          <p:cNvPicPr>
            <a:picLocks noChangeAspect="1"/>
          </p:cNvPicPr>
          <p:nvPr/>
        </p:nvPicPr>
        <p:blipFill>
          <a:blip r:embed="rId2"/>
          <a:stretch>
            <a:fillRect/>
          </a:stretch>
        </p:blipFill>
        <p:spPr>
          <a:xfrm>
            <a:off x="611560" y="620688"/>
            <a:ext cx="8321615" cy="5198349"/>
          </a:xfrm>
          <a:prstGeom prst="rect">
            <a:avLst/>
          </a:prstGeom>
        </p:spPr>
      </p:pic>
    </p:spTree>
    <p:extLst>
      <p:ext uri="{BB962C8B-B14F-4D97-AF65-F5344CB8AC3E}">
        <p14:creationId xmlns:p14="http://schemas.microsoft.com/office/powerpoint/2010/main" val="317775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DBD9705E-9237-4872-BF57-90F174AD7325}"/>
              </a:ext>
            </a:extLst>
          </p:cNvPr>
          <p:cNvPicPr>
            <a:picLocks noChangeAspect="1"/>
          </p:cNvPicPr>
          <p:nvPr/>
        </p:nvPicPr>
        <p:blipFill>
          <a:blip r:embed="rId2"/>
          <a:stretch>
            <a:fillRect/>
          </a:stretch>
        </p:blipFill>
        <p:spPr>
          <a:xfrm>
            <a:off x="467544" y="404664"/>
            <a:ext cx="8451010" cy="5653177"/>
          </a:xfrm>
          <a:prstGeom prst="rect">
            <a:avLst/>
          </a:prstGeom>
        </p:spPr>
      </p:pic>
    </p:spTree>
    <p:extLst>
      <p:ext uri="{BB962C8B-B14F-4D97-AF65-F5344CB8AC3E}">
        <p14:creationId xmlns:p14="http://schemas.microsoft.com/office/powerpoint/2010/main" val="19814603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B1B7EBD7-810A-4BD2-81BD-91D347EE246A}"/>
              </a:ext>
            </a:extLst>
          </p:cNvPr>
          <p:cNvPicPr>
            <a:picLocks noChangeAspect="1"/>
          </p:cNvPicPr>
          <p:nvPr/>
        </p:nvPicPr>
        <p:blipFill>
          <a:blip r:embed="rId2"/>
          <a:stretch>
            <a:fillRect/>
          </a:stretch>
        </p:blipFill>
        <p:spPr>
          <a:xfrm>
            <a:off x="899592" y="548680"/>
            <a:ext cx="8034067" cy="5095517"/>
          </a:xfrm>
          <a:prstGeom prst="rect">
            <a:avLst/>
          </a:prstGeom>
        </p:spPr>
      </p:pic>
    </p:spTree>
    <p:extLst>
      <p:ext uri="{BB962C8B-B14F-4D97-AF65-F5344CB8AC3E}">
        <p14:creationId xmlns:p14="http://schemas.microsoft.com/office/powerpoint/2010/main" val="2519038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A6FA630-7CC8-4CC9-B2DA-0860749D1EE6}"/>
              </a:ext>
            </a:extLst>
          </p:cNvPr>
          <p:cNvPicPr>
            <a:picLocks noChangeAspect="1"/>
          </p:cNvPicPr>
          <p:nvPr/>
        </p:nvPicPr>
        <p:blipFill>
          <a:blip r:embed="rId2"/>
          <a:stretch>
            <a:fillRect/>
          </a:stretch>
        </p:blipFill>
        <p:spPr>
          <a:xfrm>
            <a:off x="396815" y="332656"/>
            <a:ext cx="8350369" cy="5570541"/>
          </a:xfrm>
          <a:prstGeom prst="rect">
            <a:avLst/>
          </a:prstGeom>
        </p:spPr>
      </p:pic>
    </p:spTree>
    <p:extLst>
      <p:ext uri="{BB962C8B-B14F-4D97-AF65-F5344CB8AC3E}">
        <p14:creationId xmlns:p14="http://schemas.microsoft.com/office/powerpoint/2010/main" val="14763247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A8E1B6F2-D0F7-4714-B7D9-62421C755E53}"/>
              </a:ext>
            </a:extLst>
          </p:cNvPr>
          <p:cNvPicPr>
            <a:picLocks noChangeAspect="1"/>
          </p:cNvPicPr>
          <p:nvPr/>
        </p:nvPicPr>
        <p:blipFill>
          <a:blip r:embed="rId2"/>
          <a:stretch>
            <a:fillRect/>
          </a:stretch>
        </p:blipFill>
        <p:spPr>
          <a:xfrm>
            <a:off x="611560" y="692696"/>
            <a:ext cx="8352928" cy="5048985"/>
          </a:xfrm>
          <a:prstGeom prst="rect">
            <a:avLst/>
          </a:prstGeom>
        </p:spPr>
      </p:pic>
    </p:spTree>
    <p:extLst>
      <p:ext uri="{BB962C8B-B14F-4D97-AF65-F5344CB8AC3E}">
        <p14:creationId xmlns:p14="http://schemas.microsoft.com/office/powerpoint/2010/main" val="305279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4D8BB154-351A-4C42-875C-8942E8614867}"/>
              </a:ext>
            </a:extLst>
          </p:cNvPr>
          <p:cNvPicPr>
            <a:picLocks noChangeAspect="1"/>
          </p:cNvPicPr>
          <p:nvPr/>
        </p:nvPicPr>
        <p:blipFill>
          <a:blip r:embed="rId2"/>
          <a:stretch>
            <a:fillRect/>
          </a:stretch>
        </p:blipFill>
        <p:spPr>
          <a:xfrm>
            <a:off x="467544" y="741325"/>
            <a:ext cx="8496944" cy="5375349"/>
          </a:xfrm>
          <a:prstGeom prst="rect">
            <a:avLst/>
          </a:prstGeom>
        </p:spPr>
      </p:pic>
    </p:spTree>
    <p:extLst>
      <p:ext uri="{BB962C8B-B14F-4D97-AF65-F5344CB8AC3E}">
        <p14:creationId xmlns:p14="http://schemas.microsoft.com/office/powerpoint/2010/main" val="27690190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3CB286-52C2-4204-84A8-A71C12A6B2E2}"/>
              </a:ext>
            </a:extLst>
          </p:cNvPr>
          <p:cNvPicPr>
            <a:picLocks noChangeAspect="1"/>
          </p:cNvPicPr>
          <p:nvPr/>
        </p:nvPicPr>
        <p:blipFill>
          <a:blip r:embed="rId2"/>
          <a:stretch>
            <a:fillRect/>
          </a:stretch>
        </p:blipFill>
        <p:spPr>
          <a:xfrm>
            <a:off x="439948" y="1386918"/>
            <a:ext cx="8452532" cy="4055409"/>
          </a:xfrm>
          <a:prstGeom prst="rect">
            <a:avLst/>
          </a:prstGeom>
        </p:spPr>
      </p:pic>
    </p:spTree>
    <p:extLst>
      <p:ext uri="{BB962C8B-B14F-4D97-AF65-F5344CB8AC3E}">
        <p14:creationId xmlns:p14="http://schemas.microsoft.com/office/powerpoint/2010/main" val="22393102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Neurosurgery mini </a:t>
            </a:r>
            <a:r>
              <a:rPr lang="en-US" dirty="0" err="1"/>
              <a:t>osce</a:t>
            </a:r>
            <a:endParaRPr lang="en-US" dirty="0"/>
          </a:p>
        </p:txBody>
      </p:sp>
      <p:sp>
        <p:nvSpPr>
          <p:cNvPr id="3" name="Subtitle 2"/>
          <p:cNvSpPr>
            <a:spLocks noGrp="1"/>
          </p:cNvSpPr>
          <p:nvPr>
            <p:ph type="subTitle" idx="1"/>
          </p:nvPr>
        </p:nvSpPr>
        <p:spPr/>
        <p:txBody>
          <a:bodyPr/>
          <a:lstStyle/>
          <a:p>
            <a:r>
              <a:rPr lang="en-US" dirty="0"/>
              <a:t>29/12/2021</a:t>
            </a:r>
          </a:p>
          <a:p>
            <a:r>
              <a:rPr lang="en-US" dirty="0"/>
              <a:t>Al-MAJD SWALMEH</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14EEEE0-18D4-F5BF-CCF8-E322CF61703E}"/>
              </a:ext>
            </a:extLst>
          </p:cNvPr>
          <p:cNvSpPr>
            <a:spLocks noGrp="1"/>
          </p:cNvSpPr>
          <p:nvPr>
            <p:ph idx="1"/>
          </p:nvPr>
        </p:nvSpPr>
        <p:spPr>
          <a:xfrm>
            <a:off x="0" y="1560357"/>
            <a:ext cx="57912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1- Describe the image.</a:t>
            </a:r>
          </a:p>
          <a:p>
            <a:pPr marL="0" indent="0">
              <a:buNone/>
            </a:pPr>
            <a:endParaRPr lang="en-US" dirty="0"/>
          </a:p>
          <a:p>
            <a:pPr marL="0" indent="0">
              <a:buNone/>
            </a:pPr>
            <a:r>
              <a:rPr lang="en-US" dirty="0"/>
              <a:t>2- Give 3 differential diagnosis.</a:t>
            </a:r>
          </a:p>
          <a:p>
            <a:pPr marL="0" indent="0">
              <a:buNone/>
            </a:pPr>
            <a:endParaRPr lang="en-US" dirty="0"/>
          </a:p>
          <a:p>
            <a:pPr marL="0" indent="0">
              <a:buNone/>
            </a:pPr>
            <a:r>
              <a:rPr lang="en-US" dirty="0"/>
              <a:t>3- What is the definition of motor aphasia?</a:t>
            </a:r>
          </a:p>
          <a:p>
            <a:pPr marL="0" indent="0">
              <a:buNone/>
            </a:pPr>
            <a:endParaRPr lang="en-US" dirty="0"/>
          </a:p>
          <a:p>
            <a:pPr marL="0" indent="0">
              <a:buNone/>
            </a:pPr>
            <a:r>
              <a:rPr lang="en-US" dirty="0"/>
              <a:t>4- What is the type of edema and medical treatment for it?</a:t>
            </a:r>
          </a:p>
        </p:txBody>
      </p:sp>
      <p:sp>
        <p:nvSpPr>
          <p:cNvPr id="9" name="Title 1">
            <a:extLst>
              <a:ext uri="{FF2B5EF4-FFF2-40B4-BE49-F238E27FC236}">
                <a16:creationId xmlns:a16="http://schemas.microsoft.com/office/drawing/2014/main" id="{A6D5201B-F71D-AB7E-236A-F22490226555}"/>
              </a:ext>
            </a:extLst>
          </p:cNvPr>
          <p:cNvSpPr>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Station 4</a:t>
            </a:r>
          </a:p>
        </p:txBody>
      </p:sp>
      <p:pic>
        <p:nvPicPr>
          <p:cNvPr id="12" name="Picture 11">
            <a:extLst>
              <a:ext uri="{FF2B5EF4-FFF2-40B4-BE49-F238E27FC236}">
                <a16:creationId xmlns:a16="http://schemas.microsoft.com/office/drawing/2014/main" id="{9397A6C4-6584-5B74-F7F5-45005C213EEC}"/>
              </a:ext>
            </a:extLst>
          </p:cNvPr>
          <p:cNvPicPr>
            <a:picLocks noChangeAspect="1"/>
          </p:cNvPicPr>
          <p:nvPr/>
        </p:nvPicPr>
        <p:blipFill>
          <a:blip r:embed="rId2"/>
          <a:stretch>
            <a:fillRect/>
          </a:stretch>
        </p:blipFill>
        <p:spPr>
          <a:xfrm>
            <a:off x="5402730" y="633226"/>
            <a:ext cx="3657600" cy="4367893"/>
          </a:xfrm>
          <a:prstGeom prst="rect">
            <a:avLst/>
          </a:prstGeom>
        </p:spPr>
      </p:pic>
      <p:sp>
        <p:nvSpPr>
          <p:cNvPr id="15" name="TextBox 14">
            <a:extLst>
              <a:ext uri="{FF2B5EF4-FFF2-40B4-BE49-F238E27FC236}">
                <a16:creationId xmlns:a16="http://schemas.microsoft.com/office/drawing/2014/main" id="{32F9E555-8B59-96CD-66EC-3152781E2B51}"/>
              </a:ext>
            </a:extLst>
          </p:cNvPr>
          <p:cNvSpPr txBox="1"/>
          <p:nvPr/>
        </p:nvSpPr>
        <p:spPr>
          <a:xfrm>
            <a:off x="6065583" y="5174387"/>
            <a:ext cx="251118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 the same picture</a:t>
            </a:r>
            <a:endParaRPr lang="en-AE" b="1" dirty="0"/>
          </a:p>
        </p:txBody>
      </p:sp>
    </p:spTree>
    <p:extLst>
      <p:ext uri="{BB962C8B-B14F-4D97-AF65-F5344CB8AC3E}">
        <p14:creationId xmlns:p14="http://schemas.microsoft.com/office/powerpoint/2010/main" val="3411556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8A993E-1C1A-486A-AE5F-CAF517E80038}"/>
              </a:ext>
            </a:extLst>
          </p:cNvPr>
          <p:cNvPicPr>
            <a:picLocks noChangeAspect="1"/>
          </p:cNvPicPr>
          <p:nvPr/>
        </p:nvPicPr>
        <p:blipFill>
          <a:blip r:embed="rId2"/>
          <a:stretch>
            <a:fillRect/>
          </a:stretch>
        </p:blipFill>
        <p:spPr>
          <a:xfrm>
            <a:off x="4840017" y="1124744"/>
            <a:ext cx="4303983" cy="4322664"/>
          </a:xfrm>
          <a:prstGeom prst="rect">
            <a:avLst/>
          </a:prstGeom>
        </p:spPr>
      </p:pic>
      <p:sp>
        <p:nvSpPr>
          <p:cNvPr id="3" name="Rectangle 2">
            <a:extLst>
              <a:ext uri="{FF2B5EF4-FFF2-40B4-BE49-F238E27FC236}">
                <a16:creationId xmlns:a16="http://schemas.microsoft.com/office/drawing/2014/main" id="{A3CB9F54-B177-4C1B-8B55-EB88BDE06AC0}"/>
              </a:ext>
            </a:extLst>
          </p:cNvPr>
          <p:cNvSpPr/>
          <p:nvPr/>
        </p:nvSpPr>
        <p:spPr>
          <a:xfrm>
            <a:off x="323528" y="777697"/>
            <a:ext cx="4303982" cy="5016758"/>
          </a:xfrm>
          <a:prstGeom prst="rect">
            <a:avLst/>
          </a:prstGeom>
        </p:spPr>
        <p:txBody>
          <a:bodyPr wrap="square">
            <a:spAutoFit/>
          </a:bodyPr>
          <a:lstStyle/>
          <a:p>
            <a:pPr algn="l"/>
            <a:r>
              <a:rPr lang="en-US" sz="4000" dirty="0"/>
              <a:t>Q1:What is diagnosis ?</a:t>
            </a:r>
          </a:p>
          <a:p>
            <a:pPr algn="l"/>
            <a:r>
              <a:rPr lang="en-US" sz="4000" dirty="0">
                <a:solidFill>
                  <a:srgbClr val="FF0000"/>
                </a:solidFill>
              </a:rPr>
              <a:t>Acute epidural hematoma </a:t>
            </a:r>
          </a:p>
          <a:p>
            <a:pPr algn="l"/>
            <a:r>
              <a:rPr lang="en-US" sz="4000" dirty="0"/>
              <a:t>Definitive treatment? </a:t>
            </a:r>
          </a:p>
          <a:p>
            <a:pPr algn="l"/>
            <a:r>
              <a:rPr lang="en-US" sz="4000" dirty="0">
                <a:solidFill>
                  <a:srgbClr val="FF0000"/>
                </a:solidFill>
              </a:rPr>
              <a:t>Craniotomy and evacuation</a:t>
            </a:r>
            <a:r>
              <a:rPr lang="en-US" sz="4000" dirty="0"/>
              <a:t> </a:t>
            </a:r>
            <a:endParaRPr lang="ar-JO" sz="4000" dirty="0"/>
          </a:p>
        </p:txBody>
      </p:sp>
    </p:spTree>
    <p:extLst>
      <p:ext uri="{BB962C8B-B14F-4D97-AF65-F5344CB8AC3E}">
        <p14:creationId xmlns:p14="http://schemas.microsoft.com/office/powerpoint/2010/main" val="38237698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55595-F8E2-4602-9C43-E428E25D9348}"/>
              </a:ext>
            </a:extLst>
          </p:cNvPr>
          <p:cNvPicPr>
            <a:picLocks noChangeAspect="1"/>
          </p:cNvPicPr>
          <p:nvPr/>
        </p:nvPicPr>
        <p:blipFill rotWithShape="1">
          <a:blip r:embed="rId2"/>
          <a:srcRect l="10434" t="8187" r="56341"/>
          <a:stretch/>
        </p:blipFill>
        <p:spPr>
          <a:xfrm>
            <a:off x="5364088" y="651164"/>
            <a:ext cx="3602181" cy="5555672"/>
          </a:xfrm>
          <a:prstGeom prst="rect">
            <a:avLst/>
          </a:prstGeom>
        </p:spPr>
      </p:pic>
      <p:sp>
        <p:nvSpPr>
          <p:cNvPr id="3" name="Content Placeholder 2">
            <a:extLst>
              <a:ext uri="{FF2B5EF4-FFF2-40B4-BE49-F238E27FC236}">
                <a16:creationId xmlns:a16="http://schemas.microsoft.com/office/drawing/2014/main" id="{1C722D5A-3168-4C20-9922-962D17D100D6}"/>
              </a:ext>
            </a:extLst>
          </p:cNvPr>
          <p:cNvSpPr txBox="1">
            <a:spLocks/>
          </p:cNvSpPr>
          <p:nvPr/>
        </p:nvSpPr>
        <p:spPr>
          <a:xfrm>
            <a:off x="343972" y="116632"/>
            <a:ext cx="4990434" cy="57332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What is the diagnosis?</a:t>
            </a:r>
          </a:p>
          <a:p>
            <a:pPr marL="0" indent="0">
              <a:buNone/>
            </a:pPr>
            <a:r>
              <a:rPr lang="en-US" sz="3600" dirty="0">
                <a:solidFill>
                  <a:srgbClr val="FF0000"/>
                </a:solidFill>
              </a:rPr>
              <a:t>Compression fracture (Burst fracture)</a:t>
            </a:r>
          </a:p>
          <a:p>
            <a:pPr marL="0" indent="0">
              <a:buNone/>
            </a:pPr>
            <a:r>
              <a:rPr lang="en-US" sz="3600" dirty="0"/>
              <a:t>At which level?</a:t>
            </a:r>
          </a:p>
          <a:p>
            <a:pPr marL="0" indent="0">
              <a:buNone/>
            </a:pPr>
            <a:r>
              <a:rPr lang="en-US" sz="3600" dirty="0">
                <a:solidFill>
                  <a:srgbClr val="FF0000"/>
                </a:solidFill>
              </a:rPr>
              <a:t>L1 </a:t>
            </a:r>
            <a:r>
              <a:rPr lang="ar-JO" sz="3600" dirty="0">
                <a:solidFill>
                  <a:srgbClr val="FF0000"/>
                </a:solidFill>
              </a:rPr>
              <a:t>بتعد من تحت اسهل لانه الصوره مش كامله كانت</a:t>
            </a:r>
          </a:p>
          <a:p>
            <a:pPr marL="0" indent="0">
              <a:buNone/>
            </a:pPr>
            <a:r>
              <a:rPr lang="en-US" sz="3600" dirty="0"/>
              <a:t>What is your initial management to this </a:t>
            </a:r>
            <a:r>
              <a:rPr lang="en-US" sz="3600" dirty="0" err="1"/>
              <a:t>pt</a:t>
            </a:r>
            <a:r>
              <a:rPr lang="en-US" sz="3600" dirty="0"/>
              <a:t> </a:t>
            </a:r>
            <a:r>
              <a:rPr lang="ar-JO" sz="3600" dirty="0"/>
              <a:t>حكى الدكتور شو اول شي بعمله غير ال</a:t>
            </a:r>
            <a:r>
              <a:rPr lang="en-US" sz="3600" dirty="0"/>
              <a:t>ABC ?</a:t>
            </a:r>
          </a:p>
          <a:p>
            <a:pPr marL="0" lvl="0" indent="0">
              <a:lnSpc>
                <a:spcPct val="80000"/>
              </a:lnSpc>
              <a:spcBef>
                <a:spcPts val="0"/>
              </a:spcBef>
              <a:buClr>
                <a:srgbClr val="000000"/>
              </a:buClr>
              <a:buNone/>
            </a:pPr>
            <a:r>
              <a:rPr lang="en-US" sz="3200" b="1" dirty="0">
                <a:solidFill>
                  <a:srgbClr val="1A6864">
                    <a:lumMod val="75000"/>
                  </a:srgbClr>
                </a:solidFill>
                <a:latin typeface="Century Gothic" panose="020B0502020202020204"/>
                <a:cs typeface="Arial"/>
                <a:sym typeface="Oxygen Light"/>
              </a:rPr>
              <a:t>Spinal lift-log roll . + fixation and immobile </a:t>
            </a:r>
          </a:p>
          <a:p>
            <a:pPr marL="0" lvl="0" indent="0">
              <a:lnSpc>
                <a:spcPct val="80000"/>
              </a:lnSpc>
              <a:spcBef>
                <a:spcPts val="0"/>
              </a:spcBef>
              <a:buClr>
                <a:srgbClr val="000000"/>
              </a:buClr>
              <a:buNone/>
            </a:pPr>
            <a:r>
              <a:rPr lang="ar-JO" sz="3200" b="1" dirty="0">
                <a:solidFill>
                  <a:srgbClr val="1A6864">
                    <a:lumMod val="75000"/>
                  </a:srgbClr>
                </a:solidFill>
                <a:latin typeface="Century Gothic" panose="020B0502020202020204"/>
                <a:cs typeface="Arial"/>
                <a:sym typeface="Oxygen Light"/>
              </a:rPr>
              <a:t>هيك جاوبت من السيمنار </a:t>
            </a:r>
            <a:r>
              <a:rPr lang="ar-JO" sz="2000" b="1" dirty="0">
                <a:solidFill>
                  <a:srgbClr val="1A6864">
                    <a:lumMod val="75000"/>
                  </a:srgbClr>
                </a:solidFill>
                <a:latin typeface="Century Gothic" panose="020B0502020202020204"/>
                <a:cs typeface="Arial"/>
                <a:sym typeface="Wingdings" panose="05000000000000000000" pitchFamily="2" charset="2"/>
              </a:rPr>
              <a:t> </a:t>
            </a:r>
            <a:endParaRPr lang="en-US" sz="2000" b="1" dirty="0">
              <a:solidFill>
                <a:srgbClr val="1A6864">
                  <a:lumMod val="75000"/>
                </a:srgbClr>
              </a:solidFill>
              <a:latin typeface="Century Gothic" panose="020B0502020202020204"/>
              <a:cs typeface="Arial"/>
              <a:sym typeface="Oxygen Light"/>
            </a:endParaRPr>
          </a:p>
          <a:p>
            <a:pPr marL="0" lvl="0" indent="0">
              <a:lnSpc>
                <a:spcPct val="80000"/>
              </a:lnSpc>
              <a:spcBef>
                <a:spcPts val="0"/>
              </a:spcBef>
              <a:buClr>
                <a:srgbClr val="000000"/>
              </a:buClr>
              <a:buNone/>
            </a:pPr>
            <a:endParaRPr lang="en-US" sz="2000" b="1" u="sng" dirty="0">
              <a:solidFill>
                <a:srgbClr val="1A6864">
                  <a:lumMod val="75000"/>
                </a:srgbClr>
              </a:solidFill>
              <a:latin typeface="Century Gothic" panose="020B0502020202020204"/>
              <a:cs typeface="Arial"/>
              <a:sym typeface="Oxygen Light"/>
            </a:endParaRPr>
          </a:p>
          <a:p>
            <a:pPr marL="0" lvl="0" indent="0">
              <a:lnSpc>
                <a:spcPct val="80000"/>
              </a:lnSpc>
              <a:spcBef>
                <a:spcPts val="0"/>
              </a:spcBef>
              <a:buClr>
                <a:srgbClr val="000000"/>
              </a:buClr>
              <a:buNone/>
            </a:pPr>
            <a:endParaRPr lang="en-US" sz="3600" dirty="0">
              <a:solidFill>
                <a:srgbClr val="FF0000"/>
              </a:solidFill>
            </a:endParaRPr>
          </a:p>
        </p:txBody>
      </p:sp>
    </p:spTree>
    <p:extLst>
      <p:ext uri="{BB962C8B-B14F-4D97-AF65-F5344CB8AC3E}">
        <p14:creationId xmlns:p14="http://schemas.microsoft.com/office/powerpoint/2010/main" val="33156243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8C893-0104-4E60-8CCC-41B1B8E21EFF}"/>
              </a:ext>
            </a:extLst>
          </p:cNvPr>
          <p:cNvPicPr>
            <a:picLocks noChangeAspect="1"/>
          </p:cNvPicPr>
          <p:nvPr/>
        </p:nvPicPr>
        <p:blipFill>
          <a:blip r:embed="rId2"/>
          <a:stretch>
            <a:fillRect/>
          </a:stretch>
        </p:blipFill>
        <p:spPr>
          <a:xfrm>
            <a:off x="4673710" y="951492"/>
            <a:ext cx="4461163" cy="4955016"/>
          </a:xfrm>
          <a:prstGeom prst="rect">
            <a:avLst/>
          </a:prstGeom>
        </p:spPr>
      </p:pic>
      <p:sp>
        <p:nvSpPr>
          <p:cNvPr id="3" name="Content Placeholder 2">
            <a:extLst>
              <a:ext uri="{FF2B5EF4-FFF2-40B4-BE49-F238E27FC236}">
                <a16:creationId xmlns:a16="http://schemas.microsoft.com/office/drawing/2014/main" id="{60396E80-E81C-4FC4-B1E9-209615022C5C}"/>
              </a:ext>
            </a:extLst>
          </p:cNvPr>
          <p:cNvSpPr txBox="1">
            <a:spLocks/>
          </p:cNvSpPr>
          <p:nvPr/>
        </p:nvSpPr>
        <p:spPr>
          <a:xfrm>
            <a:off x="15011" y="476672"/>
            <a:ext cx="4556990" cy="32635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What is the diagnosis?</a:t>
            </a:r>
          </a:p>
          <a:p>
            <a:pPr marL="0" indent="0">
              <a:buNone/>
            </a:pPr>
            <a:r>
              <a:rPr lang="en-US" sz="3200" dirty="0" err="1">
                <a:solidFill>
                  <a:srgbClr val="FF0000"/>
                </a:solidFill>
              </a:rPr>
              <a:t>Rt</a:t>
            </a:r>
            <a:r>
              <a:rPr lang="en-US" sz="3200" dirty="0">
                <a:solidFill>
                  <a:srgbClr val="FF0000"/>
                </a:solidFill>
              </a:rPr>
              <a:t> Lumber disc herniation</a:t>
            </a:r>
          </a:p>
          <a:p>
            <a:pPr marL="0" indent="0">
              <a:buNone/>
            </a:pPr>
            <a:r>
              <a:rPr lang="en-US" sz="3200" dirty="0"/>
              <a:t>What is your management?</a:t>
            </a:r>
          </a:p>
          <a:p>
            <a:pPr marL="0" indent="0">
              <a:buNone/>
            </a:pPr>
            <a:r>
              <a:rPr lang="en-US" sz="3200" dirty="0">
                <a:solidFill>
                  <a:srgbClr val="FF0000"/>
                </a:solidFill>
              </a:rPr>
              <a:t>excision of the disc prolapse</a:t>
            </a:r>
          </a:p>
          <a:p>
            <a:pPr marL="0" indent="0">
              <a:buNone/>
            </a:pPr>
            <a:r>
              <a:rPr lang="en-US" sz="3200" dirty="0"/>
              <a:t>If the patient had a </a:t>
            </a:r>
            <a:r>
              <a:rPr lang="en-US" sz="3200" dirty="0" err="1"/>
              <a:t>parasthesia</a:t>
            </a:r>
            <a:r>
              <a:rPr lang="en-US" sz="3200" dirty="0"/>
              <a:t> , urinary retention , stool incontinence what we call this syndrome? </a:t>
            </a:r>
            <a:r>
              <a:rPr lang="en-US" sz="3200" dirty="0">
                <a:solidFill>
                  <a:srgbClr val="FF0000"/>
                </a:solidFill>
              </a:rPr>
              <a:t>Cauda </a:t>
            </a:r>
            <a:r>
              <a:rPr lang="en-US" sz="3200" dirty="0" err="1">
                <a:solidFill>
                  <a:srgbClr val="FF0000"/>
                </a:solidFill>
              </a:rPr>
              <a:t>equina</a:t>
            </a:r>
            <a:r>
              <a:rPr lang="en-US" sz="3200" dirty="0">
                <a:solidFill>
                  <a:srgbClr val="FF0000"/>
                </a:solidFill>
              </a:rPr>
              <a:t> syndrome</a:t>
            </a:r>
          </a:p>
        </p:txBody>
      </p:sp>
    </p:spTree>
    <p:extLst>
      <p:ext uri="{BB962C8B-B14F-4D97-AF65-F5344CB8AC3E}">
        <p14:creationId xmlns:p14="http://schemas.microsoft.com/office/powerpoint/2010/main" val="26682525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966D3-AD58-4214-9FF2-C28F7FDC621C}"/>
              </a:ext>
            </a:extLst>
          </p:cNvPr>
          <p:cNvPicPr>
            <a:picLocks noChangeAspect="1"/>
          </p:cNvPicPr>
          <p:nvPr/>
        </p:nvPicPr>
        <p:blipFill>
          <a:blip r:embed="rId2"/>
          <a:stretch>
            <a:fillRect/>
          </a:stretch>
        </p:blipFill>
        <p:spPr>
          <a:xfrm>
            <a:off x="5796136" y="692696"/>
            <a:ext cx="3271437" cy="4123521"/>
          </a:xfrm>
          <a:prstGeom prst="rect">
            <a:avLst/>
          </a:prstGeom>
        </p:spPr>
      </p:pic>
      <p:sp>
        <p:nvSpPr>
          <p:cNvPr id="3" name="Content Placeholder 2">
            <a:extLst>
              <a:ext uri="{FF2B5EF4-FFF2-40B4-BE49-F238E27FC236}">
                <a16:creationId xmlns:a16="http://schemas.microsoft.com/office/drawing/2014/main" id="{551F1258-F3CB-4F61-9D29-E8EB86B4A7F7}"/>
              </a:ext>
            </a:extLst>
          </p:cNvPr>
          <p:cNvSpPr txBox="1">
            <a:spLocks/>
          </p:cNvSpPr>
          <p:nvPr/>
        </p:nvSpPr>
        <p:spPr>
          <a:xfrm>
            <a:off x="76427" y="158058"/>
            <a:ext cx="5719709" cy="32635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dirty="0"/>
          </a:p>
          <a:p>
            <a:r>
              <a:rPr lang="en-US" sz="4000" dirty="0"/>
              <a:t>What is the diagnosis?</a:t>
            </a:r>
          </a:p>
          <a:p>
            <a:r>
              <a:rPr lang="en-US" sz="4000" dirty="0">
                <a:solidFill>
                  <a:srgbClr val="FF0000"/>
                </a:solidFill>
              </a:rPr>
              <a:t>meningioma</a:t>
            </a:r>
          </a:p>
          <a:p>
            <a:r>
              <a:rPr lang="en-US" sz="4000" dirty="0"/>
              <a:t>Where it is located? </a:t>
            </a:r>
            <a:r>
              <a:rPr lang="en-US" sz="4000" dirty="0" err="1">
                <a:solidFill>
                  <a:srgbClr val="FF0000"/>
                </a:solidFill>
              </a:rPr>
              <a:t>Intradural</a:t>
            </a:r>
            <a:r>
              <a:rPr lang="en-US" sz="4000" dirty="0">
                <a:solidFill>
                  <a:srgbClr val="FF0000"/>
                </a:solidFill>
              </a:rPr>
              <a:t> </a:t>
            </a:r>
            <a:r>
              <a:rPr lang="en-US" sz="4000" dirty="0" err="1">
                <a:solidFill>
                  <a:srgbClr val="FF0000"/>
                </a:solidFill>
              </a:rPr>
              <a:t>extramedullary</a:t>
            </a:r>
            <a:r>
              <a:rPr lang="en-US" sz="4000" dirty="0">
                <a:solidFill>
                  <a:srgbClr val="FF0000"/>
                </a:solidFill>
              </a:rPr>
              <a:t>!</a:t>
            </a:r>
          </a:p>
          <a:p>
            <a:r>
              <a:rPr lang="en-US" sz="4000" dirty="0"/>
              <a:t>Is it more common in females or males? </a:t>
            </a:r>
            <a:r>
              <a:rPr lang="en-US" sz="4000" dirty="0">
                <a:solidFill>
                  <a:srgbClr val="FF0000"/>
                </a:solidFill>
              </a:rPr>
              <a:t>In females</a:t>
            </a:r>
          </a:p>
        </p:txBody>
      </p:sp>
    </p:spTree>
    <p:extLst>
      <p:ext uri="{BB962C8B-B14F-4D97-AF65-F5344CB8AC3E}">
        <p14:creationId xmlns:p14="http://schemas.microsoft.com/office/powerpoint/2010/main" val="22157013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A12D86-0E7F-482A-8C6F-A455F989B6D3}"/>
              </a:ext>
            </a:extLst>
          </p:cNvPr>
          <p:cNvPicPr>
            <a:picLocks noChangeAspect="1"/>
          </p:cNvPicPr>
          <p:nvPr/>
        </p:nvPicPr>
        <p:blipFill>
          <a:blip r:embed="rId2"/>
          <a:stretch>
            <a:fillRect/>
          </a:stretch>
        </p:blipFill>
        <p:spPr>
          <a:xfrm>
            <a:off x="5148064" y="980728"/>
            <a:ext cx="3894304" cy="3797897"/>
          </a:xfrm>
          <a:prstGeom prst="rect">
            <a:avLst/>
          </a:prstGeom>
        </p:spPr>
      </p:pic>
      <p:sp>
        <p:nvSpPr>
          <p:cNvPr id="3" name="Content Placeholder 2">
            <a:extLst>
              <a:ext uri="{FF2B5EF4-FFF2-40B4-BE49-F238E27FC236}">
                <a16:creationId xmlns:a16="http://schemas.microsoft.com/office/drawing/2014/main" id="{674A1B43-B53B-4CEB-8874-93C7A8C48BDA}"/>
              </a:ext>
            </a:extLst>
          </p:cNvPr>
          <p:cNvSpPr txBox="1">
            <a:spLocks/>
          </p:cNvSpPr>
          <p:nvPr/>
        </p:nvSpPr>
        <p:spPr>
          <a:xfrm>
            <a:off x="101632" y="404664"/>
            <a:ext cx="8238259" cy="32635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Q8:</a:t>
            </a:r>
          </a:p>
          <a:p>
            <a:pPr marL="0" indent="0">
              <a:buNone/>
            </a:pPr>
            <a:r>
              <a:rPr lang="en-GB" dirty="0"/>
              <a:t>1- What is your spot Diagnosis </a:t>
            </a:r>
          </a:p>
          <a:p>
            <a:pPr marL="0" indent="0">
              <a:buNone/>
            </a:pPr>
            <a:r>
              <a:rPr lang="en-GB" dirty="0" err="1">
                <a:solidFill>
                  <a:srgbClr val="FF0000"/>
                </a:solidFill>
              </a:rPr>
              <a:t>Meningomyelocele</a:t>
            </a:r>
            <a:r>
              <a:rPr lang="en-GB" dirty="0">
                <a:solidFill>
                  <a:srgbClr val="FF0000"/>
                </a:solidFill>
              </a:rPr>
              <a:t> /</a:t>
            </a:r>
            <a:r>
              <a:rPr lang="en-GB" dirty="0" err="1">
                <a:solidFill>
                  <a:srgbClr val="FF0000"/>
                </a:solidFill>
              </a:rPr>
              <a:t>Meningocele</a:t>
            </a:r>
            <a:endParaRPr lang="en-GB" dirty="0">
              <a:solidFill>
                <a:srgbClr val="FF0000"/>
              </a:solidFill>
            </a:endParaRPr>
          </a:p>
          <a:p>
            <a:pPr marL="0" indent="0">
              <a:buNone/>
            </a:pPr>
            <a:r>
              <a:rPr lang="en-GB" dirty="0"/>
              <a:t>How do you classify this</a:t>
            </a:r>
          </a:p>
          <a:p>
            <a:pPr marL="0" indent="0">
              <a:buNone/>
            </a:pPr>
            <a:r>
              <a:rPr lang="en-GB" dirty="0"/>
              <a:t>Pathology?</a:t>
            </a:r>
          </a:p>
          <a:p>
            <a:pPr marL="0" indent="0">
              <a:buNone/>
            </a:pPr>
            <a:r>
              <a:rPr lang="en-GB" dirty="0" err="1">
                <a:solidFill>
                  <a:srgbClr val="FF0000"/>
                </a:solidFill>
              </a:rPr>
              <a:t>Occulta</a:t>
            </a:r>
            <a:r>
              <a:rPr lang="en-GB" dirty="0">
                <a:solidFill>
                  <a:srgbClr val="FF0000"/>
                </a:solidFill>
              </a:rPr>
              <a:t> , </a:t>
            </a:r>
            <a:r>
              <a:rPr lang="en-GB" dirty="0" err="1">
                <a:solidFill>
                  <a:srgbClr val="FF0000"/>
                </a:solidFill>
              </a:rPr>
              <a:t>Aperta</a:t>
            </a:r>
            <a:r>
              <a:rPr lang="en-GB" dirty="0">
                <a:solidFill>
                  <a:srgbClr val="FF0000"/>
                </a:solidFill>
              </a:rPr>
              <a:t> , </a:t>
            </a:r>
            <a:r>
              <a:rPr lang="en-GB" dirty="0" err="1">
                <a:solidFill>
                  <a:srgbClr val="FF0000"/>
                </a:solidFill>
              </a:rPr>
              <a:t>cystica</a:t>
            </a:r>
            <a:r>
              <a:rPr lang="en-GB" dirty="0">
                <a:solidFill>
                  <a:srgbClr val="FF0000"/>
                </a:solidFill>
              </a:rPr>
              <a:t> , open </a:t>
            </a:r>
          </a:p>
          <a:p>
            <a:pPr marL="0" indent="0">
              <a:buNone/>
            </a:pPr>
            <a:r>
              <a:rPr lang="en-GB" dirty="0"/>
              <a:t>What is your next step of </a:t>
            </a:r>
          </a:p>
          <a:p>
            <a:pPr marL="0" indent="0">
              <a:buNone/>
            </a:pPr>
            <a:r>
              <a:rPr lang="en-GB" dirty="0"/>
              <a:t>Management ?  </a:t>
            </a:r>
          </a:p>
          <a:p>
            <a:pPr marL="0" indent="0">
              <a:buNone/>
            </a:pPr>
            <a:r>
              <a:rPr lang="en-GB" dirty="0">
                <a:solidFill>
                  <a:srgbClr val="FF0000"/>
                </a:solidFill>
              </a:rPr>
              <a:t>Surgery</a:t>
            </a:r>
            <a:r>
              <a:rPr lang="en-GB" dirty="0"/>
              <a:t> </a:t>
            </a:r>
            <a:r>
              <a:rPr lang="en-GB" dirty="0">
                <a:solidFill>
                  <a:srgbClr val="FF0000"/>
                </a:solidFill>
              </a:rPr>
              <a:t>to Prevent Deterioration</a:t>
            </a:r>
            <a:endParaRPr lang="en-US" dirty="0"/>
          </a:p>
        </p:txBody>
      </p:sp>
    </p:spTree>
    <p:extLst>
      <p:ext uri="{BB962C8B-B14F-4D97-AF65-F5344CB8AC3E}">
        <p14:creationId xmlns:p14="http://schemas.microsoft.com/office/powerpoint/2010/main" val="16593452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37BF02-2042-48F7-852D-F77A28E40550}"/>
              </a:ext>
            </a:extLst>
          </p:cNvPr>
          <p:cNvPicPr>
            <a:picLocks noChangeAspect="1"/>
          </p:cNvPicPr>
          <p:nvPr/>
        </p:nvPicPr>
        <p:blipFill>
          <a:blip r:embed="rId2"/>
          <a:stretch>
            <a:fillRect/>
          </a:stretch>
        </p:blipFill>
        <p:spPr>
          <a:xfrm>
            <a:off x="5183560" y="1052736"/>
            <a:ext cx="3960440" cy="3408081"/>
          </a:xfrm>
          <a:prstGeom prst="rect">
            <a:avLst/>
          </a:prstGeom>
        </p:spPr>
      </p:pic>
      <p:sp>
        <p:nvSpPr>
          <p:cNvPr id="3" name="TextBox 2">
            <a:extLst>
              <a:ext uri="{FF2B5EF4-FFF2-40B4-BE49-F238E27FC236}">
                <a16:creationId xmlns:a16="http://schemas.microsoft.com/office/drawing/2014/main" id="{8A5EA672-43CA-4F1C-9074-288A2432D140}"/>
              </a:ext>
            </a:extLst>
          </p:cNvPr>
          <p:cNvSpPr txBox="1"/>
          <p:nvPr/>
        </p:nvSpPr>
        <p:spPr>
          <a:xfrm>
            <a:off x="107504" y="404664"/>
            <a:ext cx="5184576" cy="4444807"/>
          </a:xfrm>
          <a:prstGeom prst="rect">
            <a:avLst/>
          </a:prstGeom>
          <a:noFill/>
        </p:spPr>
        <p:txBody>
          <a:bodyPr wrap="square" rtlCol="1">
            <a:spAutoFit/>
          </a:bodyPr>
          <a:lstStyle/>
          <a:p>
            <a:pPr algn="l">
              <a:lnSpc>
                <a:spcPct val="150000"/>
              </a:lnSpc>
            </a:pPr>
            <a:r>
              <a:rPr lang="en-US" sz="3200" dirty="0"/>
              <a:t>1.</a:t>
            </a:r>
            <a:r>
              <a:rPr lang="en-GB" sz="3200" dirty="0"/>
              <a:t> What is your spot Diagnosis?</a:t>
            </a:r>
          </a:p>
          <a:p>
            <a:pPr algn="l">
              <a:lnSpc>
                <a:spcPct val="150000"/>
              </a:lnSpc>
            </a:pPr>
            <a:r>
              <a:rPr lang="en-GB" sz="3200" dirty="0">
                <a:solidFill>
                  <a:srgbClr val="FF0000"/>
                </a:solidFill>
              </a:rPr>
              <a:t>Depressed skull fracture of the left parietal bone</a:t>
            </a:r>
          </a:p>
          <a:p>
            <a:pPr algn="l">
              <a:lnSpc>
                <a:spcPct val="150000"/>
              </a:lnSpc>
            </a:pPr>
            <a:r>
              <a:rPr lang="en-GB" sz="3200" dirty="0"/>
              <a:t>2. What is  the management?</a:t>
            </a:r>
          </a:p>
          <a:p>
            <a:pPr algn="l">
              <a:lnSpc>
                <a:spcPct val="150000"/>
              </a:lnSpc>
            </a:pPr>
            <a:r>
              <a:rPr lang="en-GB" sz="3200" dirty="0">
                <a:solidFill>
                  <a:srgbClr val="FF0000"/>
                </a:solidFill>
              </a:rPr>
              <a:t>Surgical elevation</a:t>
            </a:r>
            <a:r>
              <a:rPr lang="en-US" sz="3200" dirty="0">
                <a:solidFill>
                  <a:srgbClr val="FF0000"/>
                </a:solidFill>
              </a:rPr>
              <a:t> </a:t>
            </a:r>
            <a:endParaRPr lang="ar-JO" sz="3200" dirty="0">
              <a:solidFill>
                <a:srgbClr val="FF0000"/>
              </a:solidFill>
            </a:endParaRPr>
          </a:p>
        </p:txBody>
      </p:sp>
    </p:spTree>
    <p:extLst>
      <p:ext uri="{BB962C8B-B14F-4D97-AF65-F5344CB8AC3E}">
        <p14:creationId xmlns:p14="http://schemas.microsoft.com/office/powerpoint/2010/main" val="23565972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AD0DF-94B9-4F0B-99D6-2C2161B7A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623290"/>
            <a:ext cx="3748142" cy="5611420"/>
          </a:xfrm>
          <a:prstGeom prst="rect">
            <a:avLst/>
          </a:prstGeom>
        </p:spPr>
      </p:pic>
      <p:sp>
        <p:nvSpPr>
          <p:cNvPr id="3" name="TextBox 2">
            <a:extLst>
              <a:ext uri="{FF2B5EF4-FFF2-40B4-BE49-F238E27FC236}">
                <a16:creationId xmlns:a16="http://schemas.microsoft.com/office/drawing/2014/main" id="{3471B293-D2BC-4B6D-B407-F7BEECCFA2FD}"/>
              </a:ext>
            </a:extLst>
          </p:cNvPr>
          <p:cNvSpPr txBox="1"/>
          <p:nvPr/>
        </p:nvSpPr>
        <p:spPr>
          <a:xfrm>
            <a:off x="134609" y="548680"/>
            <a:ext cx="5517511" cy="4955203"/>
          </a:xfrm>
          <a:prstGeom prst="rect">
            <a:avLst/>
          </a:prstGeom>
          <a:noFill/>
        </p:spPr>
        <p:txBody>
          <a:bodyPr wrap="square" rtlCol="1">
            <a:spAutoFit/>
          </a:bodyPr>
          <a:lstStyle/>
          <a:p>
            <a:pPr algn="l"/>
            <a:r>
              <a:rPr lang="en-GB" sz="3200" dirty="0"/>
              <a:t>1.What is your spot Diagnosis?</a:t>
            </a:r>
          </a:p>
          <a:p>
            <a:pPr algn="l"/>
            <a:r>
              <a:rPr lang="en-GB" sz="3200" dirty="0">
                <a:solidFill>
                  <a:srgbClr val="FF0000"/>
                </a:solidFill>
              </a:rPr>
              <a:t>Suprasellar mass ( pituitary adenoma ) </a:t>
            </a:r>
          </a:p>
          <a:p>
            <a:pPr algn="l"/>
            <a:r>
              <a:rPr lang="en-GB" sz="3200" dirty="0"/>
              <a:t>2. Mention 2 surgical procedure?</a:t>
            </a:r>
          </a:p>
          <a:p>
            <a:pPr algn="l"/>
            <a:r>
              <a:rPr lang="en-GB" sz="3200" dirty="0">
                <a:solidFill>
                  <a:srgbClr val="FF0000"/>
                </a:solidFill>
              </a:rPr>
              <a:t>*Trans sphenoidal </a:t>
            </a:r>
            <a:r>
              <a:rPr lang="en-GB" sz="3200" dirty="0" err="1">
                <a:solidFill>
                  <a:srgbClr val="FF0000"/>
                </a:solidFill>
              </a:rPr>
              <a:t>hypophysectomy</a:t>
            </a:r>
            <a:r>
              <a:rPr lang="en-GB" sz="3200" dirty="0">
                <a:solidFill>
                  <a:srgbClr val="FF0000"/>
                </a:solidFill>
              </a:rPr>
              <a:t> </a:t>
            </a:r>
          </a:p>
          <a:p>
            <a:pPr algn="l"/>
            <a:r>
              <a:rPr lang="en-GB" sz="3200" dirty="0">
                <a:solidFill>
                  <a:srgbClr val="FF0000"/>
                </a:solidFill>
              </a:rPr>
              <a:t>*Craniotomy </a:t>
            </a:r>
          </a:p>
          <a:p>
            <a:pPr algn="l"/>
            <a:endParaRPr lang="en-GB" sz="2000" dirty="0"/>
          </a:p>
          <a:p>
            <a:pPr algn="l"/>
            <a:endParaRPr lang="en-GB" sz="2000" dirty="0"/>
          </a:p>
          <a:p>
            <a:pPr algn="l"/>
            <a:endParaRPr lang="ar-JO" sz="2000" dirty="0"/>
          </a:p>
        </p:txBody>
      </p:sp>
    </p:spTree>
    <p:extLst>
      <p:ext uri="{BB962C8B-B14F-4D97-AF65-F5344CB8AC3E}">
        <p14:creationId xmlns:p14="http://schemas.microsoft.com/office/powerpoint/2010/main" val="17457602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8589BF-B315-45B1-BD8C-541420EC5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340768"/>
            <a:ext cx="3596951" cy="394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عنصر نائب للمحتوى 2">
            <a:extLst>
              <a:ext uri="{FF2B5EF4-FFF2-40B4-BE49-F238E27FC236}">
                <a16:creationId xmlns:a16="http://schemas.microsoft.com/office/drawing/2014/main" id="{AE2466F8-0950-439C-822D-BE170E23FC0C}"/>
              </a:ext>
            </a:extLst>
          </p:cNvPr>
          <p:cNvSpPr txBox="1">
            <a:spLocks/>
          </p:cNvSpPr>
          <p:nvPr/>
        </p:nvSpPr>
        <p:spPr>
          <a:xfrm>
            <a:off x="151656" y="908720"/>
            <a:ext cx="8229600" cy="5562600"/>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1"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1-What this area is called ? </a:t>
            </a:r>
          </a:p>
          <a:p>
            <a:pPr marL="0" marR="0" lvl="0" indent="0" algn="l" defTabSz="914400" rtl="1"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Suprasellar</a:t>
            </a:r>
            <a:r>
              <a:rPr kumimoji="0" lang="en-US" sz="3200" b="0" i="0" u="none" strike="noStrike" kern="1200" cap="none" spc="0" normalizeH="0" baseline="0" noProof="0" dirty="0">
                <a:ln>
                  <a:noFill/>
                </a:ln>
                <a:solidFill>
                  <a:srgbClr val="FF0000"/>
                </a:solidFill>
                <a:effectLst/>
                <a:uLnTx/>
                <a:uFillTx/>
                <a:latin typeface="Calibri"/>
                <a:ea typeface="+mn-ea"/>
                <a:cs typeface="+mn-cs"/>
              </a:rPr>
              <a:t> area </a:t>
            </a:r>
          </a:p>
          <a:p>
            <a:pPr marL="0" marR="0" lvl="0" indent="0" algn="l" defTabSz="914400" rtl="1"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2-Mention 3 DDX  </a:t>
            </a:r>
          </a:p>
          <a:p>
            <a:pPr marL="0" marR="0" lvl="0" indent="0" algn="l" defTabSz="914400" rtl="1"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 </a:t>
            </a:r>
            <a:r>
              <a:rPr kumimoji="0" lang="en-US" sz="3200" b="0" i="0" u="none" strike="noStrike" kern="1200" cap="none" spc="0" normalizeH="0" baseline="0" noProof="0" dirty="0">
                <a:ln>
                  <a:noFill/>
                </a:ln>
                <a:solidFill>
                  <a:srgbClr val="FF0000"/>
                </a:solidFill>
                <a:effectLst/>
                <a:uLnTx/>
                <a:uFillTx/>
                <a:latin typeface="Calibri"/>
                <a:ea typeface="+mn-ea"/>
                <a:cs typeface="+mn-cs"/>
              </a:rPr>
              <a:t>1.Pituitary adenoma </a:t>
            </a:r>
          </a:p>
          <a:p>
            <a:pPr marL="0" marR="0" lvl="0" indent="0" algn="l" defTabSz="914400" rtl="1"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2.Dermoid cyst </a:t>
            </a:r>
          </a:p>
          <a:p>
            <a:pPr marL="0" marR="0" lvl="0" indent="0" algn="l" defTabSz="914400" rtl="1"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3.Ranthky’s cyst </a:t>
            </a:r>
          </a:p>
          <a:p>
            <a:pPr marL="0" marR="0" lvl="0" indent="0" algn="l" defTabSz="914400" rtl="1"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4.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Craniopharyngioma</a:t>
            </a:r>
            <a:b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br>
            <a:endParaRPr kumimoji="0" lang="en-US" sz="3200" b="0"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endParaRPr>
          </a:p>
          <a:p>
            <a:pPr marL="0" marR="0" lvl="0" indent="0" algn="l" defTabSz="914400" rtl="1"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 </a:t>
            </a: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  </a:t>
            </a:r>
          </a:p>
          <a:p>
            <a:pPr marL="0" marR="0" lvl="0" indent="0" algn="l" defTabSz="914400" rtl="1"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ar-JO" sz="32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284827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693532B-8451-4135-B6F7-7576A9EE8B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27" t="11770" r="6168" b="3223"/>
          <a:stretch/>
        </p:blipFill>
        <p:spPr bwMode="auto">
          <a:xfrm>
            <a:off x="4788024" y="908720"/>
            <a:ext cx="424847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3">
            <a:extLst>
              <a:ext uri="{FF2B5EF4-FFF2-40B4-BE49-F238E27FC236}">
                <a16:creationId xmlns:a16="http://schemas.microsoft.com/office/drawing/2014/main" id="{FFD35B2B-B9A7-42EB-A424-0F0314A174C0}"/>
              </a:ext>
            </a:extLst>
          </p:cNvPr>
          <p:cNvSpPr/>
          <p:nvPr/>
        </p:nvSpPr>
        <p:spPr>
          <a:xfrm>
            <a:off x="91547" y="908720"/>
            <a:ext cx="4680519" cy="4524315"/>
          </a:xfrm>
          <a:prstGeom prst="rect">
            <a:avLst/>
          </a:prstGeom>
        </p:spPr>
        <p:txBody>
          <a:bodyPr wrap="square">
            <a:spAutoFit/>
          </a:bodyPr>
          <a:lstStyle/>
          <a:p>
            <a:pPr algn="l"/>
            <a:r>
              <a:rPr lang="en-US" sz="2400" dirty="0"/>
              <a:t>What is your diagnosis?</a:t>
            </a:r>
          </a:p>
          <a:p>
            <a:pPr algn="l"/>
            <a:r>
              <a:rPr lang="en-US" sz="2400" dirty="0">
                <a:sym typeface="Wingdings" panose="05000000000000000000" pitchFamily="2" charset="2"/>
              </a:rPr>
              <a:t> </a:t>
            </a:r>
            <a:r>
              <a:rPr lang="en-US" sz="2400" dirty="0">
                <a:solidFill>
                  <a:srgbClr val="FF0000"/>
                </a:solidFill>
              </a:rPr>
              <a:t>Hydrocephalus</a:t>
            </a:r>
          </a:p>
          <a:p>
            <a:pPr algn="l"/>
            <a:r>
              <a:rPr lang="en-US" sz="2400" dirty="0"/>
              <a:t>Mention 2 surgical procedures:</a:t>
            </a:r>
          </a:p>
          <a:p>
            <a:pPr algn="l"/>
            <a:r>
              <a:rPr lang="en-US" sz="2400" dirty="0">
                <a:sym typeface="Wingdings" panose="05000000000000000000" pitchFamily="2" charset="2"/>
              </a:rPr>
              <a:t></a:t>
            </a:r>
            <a:r>
              <a:rPr lang="en-US" sz="2400" dirty="0">
                <a:solidFill>
                  <a:srgbClr val="FF0000"/>
                </a:solidFill>
              </a:rPr>
              <a:t>Ventriculoperitoneal shunt and endoscopic third ventriculostomy  </a:t>
            </a:r>
          </a:p>
          <a:p>
            <a:pPr algn="l"/>
            <a:r>
              <a:rPr lang="en-US" sz="2400" dirty="0"/>
              <a:t>Mention 2 causes: </a:t>
            </a:r>
          </a:p>
          <a:p>
            <a:pPr marL="457200" indent="-457200" algn="l">
              <a:buFont typeface="Wingdings" panose="05000000000000000000" pitchFamily="2" charset="2"/>
              <a:buChar char="à"/>
            </a:pPr>
            <a:r>
              <a:rPr lang="en-US" sz="2400" dirty="0">
                <a:solidFill>
                  <a:srgbClr val="FF0000"/>
                </a:solidFill>
                <a:sym typeface="Wingdings" panose="05000000000000000000" pitchFamily="2" charset="2"/>
              </a:rPr>
              <a:t>1. </a:t>
            </a:r>
            <a:r>
              <a:rPr lang="en-US" sz="2400" dirty="0">
                <a:solidFill>
                  <a:srgbClr val="FF0000"/>
                </a:solidFill>
              </a:rPr>
              <a:t>Obstructive ( non  </a:t>
            </a:r>
          </a:p>
          <a:p>
            <a:pPr algn="l"/>
            <a:r>
              <a:rPr lang="en-US" sz="2400" dirty="0">
                <a:solidFill>
                  <a:srgbClr val="FF0000"/>
                </a:solidFill>
              </a:rPr>
              <a:t>Communicating )  </a:t>
            </a:r>
            <a:r>
              <a:rPr lang="en-US" sz="2400" dirty="0">
                <a:solidFill>
                  <a:srgbClr val="FF0000"/>
                </a:solidFill>
                <a:sym typeface="Wingdings" panose="05000000000000000000" pitchFamily="2" charset="2"/>
              </a:rPr>
              <a:t></a:t>
            </a:r>
            <a:r>
              <a:rPr lang="en-US" sz="2400" dirty="0">
                <a:solidFill>
                  <a:srgbClr val="FF0000"/>
                </a:solidFill>
              </a:rPr>
              <a:t> tumors , Chiari malformation , dandy walker syndrome  </a:t>
            </a:r>
          </a:p>
          <a:p>
            <a:pPr algn="l"/>
            <a:r>
              <a:rPr lang="en-US" sz="2400" dirty="0">
                <a:solidFill>
                  <a:srgbClr val="FF0000"/>
                </a:solidFill>
              </a:rPr>
              <a:t>2. Communicating ( Non obstructive ) </a:t>
            </a:r>
            <a:r>
              <a:rPr lang="en-US" sz="2400" dirty="0">
                <a:solidFill>
                  <a:srgbClr val="FF0000"/>
                </a:solidFill>
                <a:sym typeface="Wingdings" panose="05000000000000000000" pitchFamily="2" charset="2"/>
              </a:rPr>
              <a:t> </a:t>
            </a:r>
            <a:r>
              <a:rPr lang="en-US" sz="2400" dirty="0">
                <a:solidFill>
                  <a:srgbClr val="FF0000"/>
                </a:solidFill>
              </a:rPr>
              <a:t> infection , Hemorrhage </a:t>
            </a:r>
            <a:endParaRPr lang="ar-JO" sz="2400" dirty="0">
              <a:solidFill>
                <a:srgbClr val="FF0000"/>
              </a:solidFill>
            </a:endParaRPr>
          </a:p>
        </p:txBody>
      </p:sp>
    </p:spTree>
    <p:extLst>
      <p:ext uri="{BB962C8B-B14F-4D97-AF65-F5344CB8AC3E}">
        <p14:creationId xmlns:p14="http://schemas.microsoft.com/office/powerpoint/2010/main" val="24000038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AD52C4-7CBE-4E3C-BB8F-6C1B28F23460}"/>
              </a:ext>
            </a:extLst>
          </p:cNvPr>
          <p:cNvPicPr>
            <a:picLocks noChangeAspect="1"/>
          </p:cNvPicPr>
          <p:nvPr/>
        </p:nvPicPr>
        <p:blipFill>
          <a:blip r:embed="rId2"/>
          <a:stretch>
            <a:fillRect/>
          </a:stretch>
        </p:blipFill>
        <p:spPr>
          <a:xfrm>
            <a:off x="4770048" y="515710"/>
            <a:ext cx="4363202" cy="5826580"/>
          </a:xfrm>
          <a:prstGeom prst="rect">
            <a:avLst/>
          </a:prstGeom>
        </p:spPr>
      </p:pic>
      <p:sp>
        <p:nvSpPr>
          <p:cNvPr id="3" name="مستطيل 3">
            <a:extLst>
              <a:ext uri="{FF2B5EF4-FFF2-40B4-BE49-F238E27FC236}">
                <a16:creationId xmlns:a16="http://schemas.microsoft.com/office/drawing/2014/main" id="{AC5D570F-7432-4D17-9525-79F19DC01224}"/>
              </a:ext>
            </a:extLst>
          </p:cNvPr>
          <p:cNvSpPr/>
          <p:nvPr/>
        </p:nvSpPr>
        <p:spPr>
          <a:xfrm>
            <a:off x="251520" y="1196752"/>
            <a:ext cx="4904152" cy="3970318"/>
          </a:xfrm>
          <a:prstGeom prst="rect">
            <a:avLst/>
          </a:prstGeom>
        </p:spPr>
        <p:txBody>
          <a:bodyPr wrap="square">
            <a:spAutoFit/>
          </a:bodyPr>
          <a:lstStyle/>
          <a:p>
            <a:pPr algn="l"/>
            <a:r>
              <a:rPr lang="en-US" sz="3600" dirty="0"/>
              <a:t>What is the diagnosis ? </a:t>
            </a:r>
          </a:p>
          <a:p>
            <a:pPr algn="l"/>
            <a:r>
              <a:rPr lang="en-US" sz="3600" dirty="0">
                <a:solidFill>
                  <a:srgbClr val="FF0000"/>
                </a:solidFill>
                <a:sym typeface="Wingdings" panose="05000000000000000000" pitchFamily="2" charset="2"/>
              </a:rPr>
              <a:t></a:t>
            </a:r>
            <a:r>
              <a:rPr lang="en-US" sz="3600" dirty="0">
                <a:solidFill>
                  <a:srgbClr val="FF0000"/>
                </a:solidFill>
              </a:rPr>
              <a:t>Left frontoparietal acute subdural hemorrhage </a:t>
            </a:r>
          </a:p>
          <a:p>
            <a:pPr algn="l"/>
            <a:r>
              <a:rPr lang="en-US" sz="3600" dirty="0"/>
              <a:t>Management ? </a:t>
            </a:r>
          </a:p>
          <a:p>
            <a:pPr algn="l"/>
            <a:r>
              <a:rPr lang="en-US" sz="3600" dirty="0">
                <a:solidFill>
                  <a:srgbClr val="FF0000"/>
                </a:solidFill>
                <a:sym typeface="Wingdings" panose="05000000000000000000" pitchFamily="2" charset="2"/>
              </a:rPr>
              <a:t> </a:t>
            </a:r>
            <a:r>
              <a:rPr lang="en-US" sz="3600" dirty="0">
                <a:solidFill>
                  <a:srgbClr val="FF0000"/>
                </a:solidFill>
              </a:rPr>
              <a:t>Craniotomy and evacuation  </a:t>
            </a:r>
          </a:p>
        </p:txBody>
      </p:sp>
    </p:spTree>
    <p:extLst>
      <p:ext uri="{BB962C8B-B14F-4D97-AF65-F5344CB8AC3E}">
        <p14:creationId xmlns:p14="http://schemas.microsoft.com/office/powerpoint/2010/main" val="3507554893"/>
      </p:ext>
    </p:extLst>
  </p:cSld>
  <p:clrMapOvr>
    <a:masterClrMapping/>
  </p:clrMapOvr>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13001</Words>
  <Application>Microsoft Office PowerPoint</Application>
  <PresentationFormat>On-screen Show (4:3)</PresentationFormat>
  <Paragraphs>2384</Paragraphs>
  <Slides>500</Slides>
  <Notes>15</Notes>
  <HiddenSlides>1</HiddenSlides>
  <MMClips>0</MMClips>
  <ScaleCrop>false</ScaleCrop>
  <HeadingPairs>
    <vt:vector size="4" baseType="variant">
      <vt:variant>
        <vt:lpstr>Theme</vt:lpstr>
      </vt:variant>
      <vt:variant>
        <vt:i4>1</vt:i4>
      </vt:variant>
      <vt:variant>
        <vt:lpstr>Slide Titles</vt:lpstr>
      </vt:variant>
      <vt:variant>
        <vt:i4>500</vt:i4>
      </vt:variant>
    </vt:vector>
  </HeadingPairs>
  <TitlesOfParts>
    <vt:vector size="501" baseType="lpstr">
      <vt:lpstr>سمة Office</vt:lpstr>
      <vt:lpstr>PowerPoint Presentation</vt:lpstr>
      <vt:lpstr>PowerPoint Presentation</vt:lpstr>
      <vt:lpstr>PowerPoint Presentation</vt:lpstr>
      <vt:lpstr>Answers</vt:lpstr>
      <vt:lpstr>Station 2</vt:lpstr>
      <vt:lpstr>Answers</vt:lpstr>
      <vt:lpstr>Station 3</vt:lpstr>
      <vt:lpstr>Answers</vt:lpstr>
      <vt:lpstr>Station 4</vt:lpstr>
      <vt:lpstr>Answers</vt:lpstr>
      <vt:lpstr>Station 5</vt:lpstr>
      <vt:lpstr>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Neurosurgery Mini-osce exam     collected by : Mustafa al-fawwaz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Neurosurgery Mini-osce exam 3-11-2022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Neurosurgery archive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Station 2</vt:lpstr>
      <vt:lpstr>Station 3</vt:lpstr>
      <vt:lpstr>Station 4</vt:lpstr>
      <vt:lpstr>Station 5</vt:lpstr>
      <vt:lpstr>Station 6</vt:lpstr>
      <vt:lpstr>Station 7: </vt:lpstr>
      <vt:lpstr>Station 8 :</vt:lpstr>
      <vt:lpstr>PowerPoint Presentation</vt:lpstr>
      <vt:lpstr>PowerPoint Presentation</vt:lpstr>
      <vt:lpstr>Station 1</vt:lpstr>
      <vt:lpstr>Station 2</vt:lpstr>
      <vt:lpstr>Station 3</vt:lpstr>
      <vt:lpstr>Station 4</vt:lpstr>
      <vt:lpstr>Station 5</vt:lpstr>
      <vt:lpstr>Station 7</vt:lpstr>
      <vt:lpstr>Station 8</vt:lpstr>
      <vt:lpstr>Station 9</vt:lpstr>
      <vt:lpstr>Q7: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Neurosurgery mini osce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Neurosurgery mini osce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Neurosurgery MINI_OSCE ARCHIVE  3/11/2021</vt:lpstr>
      <vt:lpstr>Station 1</vt:lpstr>
      <vt:lpstr>Station 2</vt:lpstr>
      <vt:lpstr>Station 3</vt:lpstr>
      <vt:lpstr>Station 4</vt:lpstr>
      <vt:lpstr>Station 5</vt:lpstr>
      <vt:lpstr>Station 6</vt:lpstr>
      <vt:lpstr>Station 7</vt:lpstr>
      <vt:lpstr>Station 8</vt:lpstr>
      <vt:lpstr>Station 9</vt:lpstr>
      <vt:lpstr>Station 10</vt:lpstr>
      <vt:lpstr>Station 11</vt:lpstr>
      <vt:lpstr>Station 12 </vt:lpstr>
      <vt:lpstr>Station 13 </vt:lpstr>
      <vt:lpstr>Neurosurgery</vt:lpstr>
      <vt:lpstr>Q1:</vt:lpstr>
      <vt:lpstr>Q2:</vt:lpstr>
      <vt:lpstr>Q3: </vt:lpstr>
      <vt:lpstr>Q4:</vt:lpstr>
      <vt:lpstr>Q5:</vt:lpstr>
      <vt:lpstr>Q6:</vt:lpstr>
      <vt:lpstr>Q7: </vt:lpstr>
      <vt:lpstr>PowerPoint Presentation</vt:lpstr>
      <vt:lpstr>Q8: </vt:lpstr>
      <vt:lpstr>Q9: </vt:lpstr>
      <vt:lpstr>Q10:</vt:lpstr>
      <vt:lpstr>Neurosurgery  group 3A  done by Lara shdaifat  </vt:lpstr>
      <vt:lpstr>Station 1</vt:lpstr>
      <vt:lpstr>Station 2 </vt:lpstr>
      <vt:lpstr>Station 3 </vt:lpstr>
      <vt:lpstr>Station 4 </vt:lpstr>
      <vt:lpstr>Station 5</vt:lpstr>
      <vt:lpstr>Station 6 </vt:lpstr>
      <vt:lpstr>Station 7  </vt:lpstr>
      <vt:lpstr>Station 8</vt:lpstr>
      <vt:lpstr>Station 9</vt:lpstr>
      <vt:lpstr>Station 10 </vt:lpstr>
      <vt:lpstr>Neurosurgery Group 4C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Neurosurgery Group A1</vt:lpstr>
      <vt:lpstr>GCS 9/15</vt:lpstr>
      <vt:lpstr>Q2:</vt:lpstr>
      <vt:lpstr>Q3 : What’s the diagnosis according to the spinal tumor classification ?</vt:lpstr>
      <vt:lpstr>Q4: Adult male came after RTA ?</vt:lpstr>
      <vt:lpstr>Q5: What is the mechanism of early morning headache in brain tumor patient’s ? </vt:lpstr>
      <vt:lpstr>Q6:</vt:lpstr>
      <vt:lpstr>Q7: </vt:lpstr>
      <vt:lpstr>Q8: </vt:lpstr>
      <vt:lpstr>Q9 :</vt:lpstr>
      <vt:lpstr>Q10: True or false , and if false correct it</vt:lpstr>
      <vt:lpstr>Neurosurgery Mini-OSCE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Neurosurgery Mini-OSCE  Group (1) .sub (d)  4/2/2021 </vt:lpstr>
      <vt:lpstr>Q1</vt:lpstr>
      <vt:lpstr>Q2</vt:lpstr>
      <vt:lpstr>Q3</vt:lpstr>
      <vt:lpstr>Q4</vt:lpstr>
      <vt:lpstr>Q5</vt:lpstr>
      <vt:lpstr>Q6</vt:lpstr>
      <vt:lpstr>Q7</vt:lpstr>
      <vt:lpstr>Q8</vt:lpstr>
      <vt:lpstr>Q9</vt:lpstr>
      <vt:lpstr>Q10</vt:lpstr>
      <vt:lpstr>Neurosurgery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5 ( a+b) </vt:lpstr>
      <vt:lpstr>Q1 </vt:lpstr>
      <vt:lpstr>Q2 </vt:lpstr>
      <vt:lpstr>Q3 </vt:lpstr>
      <vt:lpstr>PowerPoint Presentation</vt:lpstr>
      <vt:lpstr>Neurosurgery  group A5 </vt:lpstr>
      <vt:lpstr>PowerPoint Presentation</vt:lpstr>
      <vt:lpstr>PowerPoint Presentation</vt:lpstr>
      <vt:lpstr>PowerPoint Presentation</vt:lpstr>
      <vt:lpstr>PowerPoint Presentation</vt:lpstr>
      <vt:lpstr>Q1</vt:lpstr>
      <vt:lpstr>Q2</vt:lpstr>
      <vt:lpstr>Q3 </vt:lpstr>
      <vt:lpstr>Q4</vt:lpstr>
      <vt:lpstr>Q5 </vt:lpstr>
      <vt:lpstr>Q6</vt:lpstr>
      <vt:lpstr>Q7</vt:lpstr>
      <vt:lpstr>Q8</vt:lpstr>
      <vt:lpstr>Q9</vt:lpstr>
      <vt:lpstr>Q10 </vt:lpstr>
      <vt:lpstr>Neurosurgery mini OSCE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Neurosurgery mini OSCE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Neurosurgery mini OSCE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NEUROSURGERY  MINI-OSCE 2020/2021 group 3d </vt:lpstr>
      <vt:lpstr>PowerPoint Presentation</vt:lpstr>
      <vt:lpstr>PowerPoint Presentation</vt:lpstr>
      <vt:lpstr>PowerPoint Presentation</vt:lpstr>
      <vt:lpstr>PowerPoint Presentation</vt:lpstr>
      <vt:lpstr>PowerPoint Presentation</vt:lpstr>
      <vt:lpstr>PowerPoint Presentation</vt:lpstr>
      <vt:lpstr>مش متاكدة انه اجا او لا </vt:lpstr>
      <vt:lpstr>PowerPoint Presentation</vt:lpstr>
      <vt:lpstr>PowerPoint Presentation</vt:lpstr>
      <vt:lpstr>PowerPoint Presentation</vt:lpstr>
      <vt:lpstr>PowerPoint Presentation</vt:lpstr>
      <vt:lpstr>NEUROSURGERY  MINI-OSCI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 craniotomy and evacuation </vt:lpstr>
      <vt:lpstr>PowerPoint Presentation</vt:lpstr>
      <vt:lpstr>Lesion enhanced regularly after IV contrast administration </vt:lpstr>
      <vt:lpstr>PowerPoint Presentation</vt:lpstr>
      <vt:lpstr>MINI-OSCE Of NEUROSURGERY 5/3/2020</vt:lpstr>
      <vt:lpstr>PowerPoint Presentation</vt:lpstr>
      <vt:lpstr>PowerPoint Presentation</vt:lpstr>
      <vt:lpstr>MINI-OSCE Of NEUROSURGERY 20/2/2020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Q9:</vt:lpstr>
      <vt:lpstr>PowerPoint Presentation</vt:lpstr>
      <vt:lpstr>Q10:</vt:lpstr>
      <vt:lpstr>PowerPoint Presentation</vt:lpstr>
      <vt:lpstr>Q11:</vt:lpstr>
      <vt:lpstr>PowerPoint Presentation</vt:lpstr>
      <vt:lpstr>Q12:</vt:lpstr>
      <vt:lpstr>تابع لسوال RTA كانت صورتين لمقطعين CT  واحد فوق و واحد تحت وكل صورة فيها contusion  بجهة عكس الثانية مش نفس الصورة هاي  </vt:lpstr>
      <vt:lpstr>PowerPoint Presentation</vt:lpstr>
      <vt:lpstr>Neurosurgery Exam </vt:lpstr>
      <vt:lpstr>Station 1 </vt:lpstr>
      <vt:lpstr>Station 2</vt:lpstr>
      <vt:lpstr>Station 3</vt:lpstr>
      <vt:lpstr>Station 4</vt:lpstr>
      <vt:lpstr>PowerPoint Presentation</vt:lpstr>
      <vt:lpstr>PowerPoint Presentation</vt:lpstr>
      <vt:lpstr>PowerPoint Presentation</vt:lpstr>
      <vt:lpstr>PowerPoint Presentation</vt:lpstr>
      <vt:lpstr>PowerPoint Presentation</vt:lpstr>
      <vt:lpstr>Neurosurgery Exam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Diagnosis?? (أي شي فيهmotor deficit even just weaknees)  Myelomeningocele B. True or false:   the aim of surgery is cosmetic and there is  improvement of motor function. &gt;&gt;&gt;false   C. Which type of chiari malformation is associated with this case?? &gt;&gt;type 2 </vt:lpstr>
      <vt:lpstr>PowerPoint Presentation</vt:lpstr>
      <vt:lpstr>PowerPoint Presentation</vt:lpstr>
      <vt:lpstr>Station 6 </vt:lpstr>
      <vt:lpstr>PowerPoint Presentation</vt:lpstr>
      <vt:lpstr>PowerPoint Presentation</vt:lpstr>
      <vt:lpstr>PowerPoint Presentation</vt:lpstr>
      <vt:lpstr>PowerPoint Presentation</vt:lpstr>
      <vt:lpstr>Chiari type 4</vt:lpstr>
      <vt:lpstr>PowerPoint Presentation</vt:lpstr>
      <vt:lpstr>PowerPoint Presentation</vt:lpstr>
      <vt:lpstr>Q7</vt:lpstr>
      <vt:lpstr>Q8</vt:lpstr>
      <vt:lpstr>PowerPoint Presentation</vt:lpstr>
      <vt:lpstr>PowerPoint Presentation</vt:lpstr>
      <vt:lpstr>PowerPoint Presentation</vt:lpstr>
      <vt:lpstr>PowerPoint Presentation</vt:lpstr>
      <vt:lpstr>Management: communicating:VP only non-communicating:VP &amp;ETV  complications of shunt…. .   </vt:lpstr>
      <vt:lpstr>Neurosurgery exam </vt:lpstr>
      <vt:lpstr>Station 1 </vt:lpstr>
      <vt:lpstr>Station 2 </vt:lpstr>
      <vt:lpstr>Station 3 </vt:lpstr>
      <vt:lpstr>Station 4 </vt:lpstr>
      <vt:lpstr>Station 5 </vt:lpstr>
      <vt:lpstr>Station 6 </vt:lpstr>
      <vt:lpstr>Station 7 </vt:lpstr>
      <vt:lpstr>PowerPoint Presentation</vt:lpstr>
      <vt:lpstr>Station 9 </vt:lpstr>
      <vt:lpstr>Station 10</vt:lpstr>
      <vt:lpstr>PowerPoint Presentation</vt:lpstr>
      <vt:lpstr>Station 11 </vt:lpstr>
      <vt:lpstr>PowerPoint Presentation</vt:lpstr>
      <vt:lpstr>Neurosurgery  Group A -a</vt:lpstr>
      <vt:lpstr>Q1                                                                                            </vt:lpstr>
      <vt:lpstr>Q2</vt:lpstr>
      <vt:lpstr>Q3</vt:lpstr>
      <vt:lpstr>Q4</vt:lpstr>
      <vt:lpstr>Q5</vt:lpstr>
      <vt:lpstr>Q6</vt:lpstr>
      <vt:lpstr>Q7</vt:lpstr>
      <vt:lpstr>Q8</vt:lpstr>
      <vt:lpstr>Q9</vt:lpstr>
      <vt:lpstr>Q10</vt:lpstr>
      <vt:lpstr>Neurosurgery Exam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4 – 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Write dawn the pathway of CSF  from production to absorption </vt:lpstr>
      <vt:lpstr>PowerPoint Presentation</vt:lpstr>
      <vt:lpstr>PowerPoint Presentation</vt:lpstr>
      <vt:lpstr>المجموعة الثالثة جروب (ب) Done by : Rayan nihad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المجموعة الثالثة جروب (أ) done by : Rayan nihad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Neurosurgery Exam</vt:lpstr>
      <vt:lpstr>q1</vt:lpstr>
      <vt:lpstr>Q1 CONT…</vt:lpstr>
      <vt:lpstr>Q2</vt:lpstr>
      <vt:lpstr>Q3</vt:lpstr>
      <vt:lpstr>PowerPoint Presentation</vt:lpstr>
      <vt:lpstr>PowerPoint Presentation</vt:lpstr>
      <vt:lpstr>PowerPoint Presentation</vt:lpstr>
      <vt:lpstr>Q6 CONT…</vt:lpstr>
      <vt:lpstr>Q7</vt:lpstr>
      <vt:lpstr>Q8</vt:lpstr>
      <vt:lpstr>Q9</vt:lpstr>
      <vt:lpstr>Q9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 CT was done to this pt ;</vt:lpstr>
      <vt:lpstr>PowerPoint Presentation</vt:lpstr>
      <vt:lpstr>PowerPoint Presentation</vt:lpstr>
      <vt:lpstr>PowerPoint Presentation</vt:lpstr>
      <vt:lpstr>PowerPoint Presentation</vt:lpstr>
      <vt:lpstr>Picture of intradural intramedullary spinal cord tumor :</vt:lpstr>
      <vt:lpstr>Asetazolamide</vt:lpstr>
      <vt:lpstr>Neurosurgery</vt:lpstr>
      <vt:lpstr>Case scenario </vt:lpstr>
      <vt:lpstr>WATEEN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 CT was done to this pt ;</vt:lpstr>
      <vt:lpstr>PowerPoint Presentation</vt:lpstr>
      <vt:lpstr>PowerPoint Presentation</vt:lpstr>
      <vt:lpstr>PowerPoint Presentation</vt:lpstr>
      <vt:lpstr>PowerPoint Presentation</vt:lpstr>
      <vt:lpstr>Picture of intradural intramedullary spinal cord tumor :</vt:lpstr>
      <vt:lpstr>Asetazolamide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Neurosurgery archive</dc:title>
  <dc:creator>Rayan Nihad</dc:creator>
  <cp:lastModifiedBy>احمد مهند احمد ابو مراد</cp:lastModifiedBy>
  <cp:revision>103</cp:revision>
  <dcterms:created xsi:type="dcterms:W3CDTF">2019-07-12T11:39:00Z</dcterms:created>
  <dcterms:modified xsi:type="dcterms:W3CDTF">2023-05-08T10:22:59Z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823563C0C9904D93BF2DC118DC6E5A57</vt:lpwstr>
  </property>
  <property fmtid="{D5CDD505-2E9C-101B-9397-08002B2CF9AE}" pid="3" name="KSOProductBuildVer">
    <vt:lpwstr>1033-11.2.0.10382</vt:lpwstr>
  </property>
</Properties>
</file>