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9" r:id="rId11"/>
    <p:sldId id="280" r:id="rId12"/>
    <p:sldId id="264" r:id="rId13"/>
    <p:sldId id="265" r:id="rId14"/>
    <p:sldId id="266" r:id="rId15"/>
    <p:sldId id="267" r:id="rId16"/>
    <p:sldId id="269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8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BC011-86FC-4849-8F88-0E91FFA4974B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F6249-3409-47DD-89B8-11BF2E403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1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4EEA-A86A-FA32-88F3-97B922E25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57176-7923-6D07-3ECB-E6ABA008B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3AC2A-D8C3-DDD4-913A-95F08FA8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FAE76-D1D0-77A3-DD29-15F12BEFD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B447B-DA03-475D-DE99-A60AC756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4546-C042-4574-9B09-98D22EB3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9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BE70-B734-92DC-65C8-2EBD9062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E2DE0-06D1-126E-AC2E-E2A246B8F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9235-A583-FF29-CDA1-AE4C8098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FBA09-C335-41E4-5CEB-BA70CE14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4409F-CED6-A92A-CB16-EBB3433C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4546-C042-4574-9B09-98D22EB3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4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77C71A-BCF2-DBE1-FD66-D80FF2F79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CEDF0-5BFA-5828-7FF7-FB20F734C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1ADFE-1636-225A-29FC-8613A76C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CBC8A-C186-EF7E-300E-1ED1D6BC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0219F-8B2E-B12F-3BE7-E2FF2E14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4546-C042-4574-9B09-98D22EB3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4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9EA00-A968-B288-1D43-0AAB67912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8B797-01A3-85D3-F472-A59386ECA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3A217-B4BD-E06D-0158-78FFFE918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CC74B-85FE-E2B2-DA0A-4670E661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A47D2-5F6F-8A63-E94C-6C359E01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D3D3-C5FE-4049-9E9E-DC6C4FE2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4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0AD3-AD13-A702-EAFA-A42404B0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DC21F-D605-616E-4A66-2D9E75EC9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0ED87-E174-F58F-4E97-257EAA22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0E0EE-B206-D29D-9350-1F0AFD78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BF212-B863-2531-2B1C-86FFB4CB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D3D3-C5FE-4049-9E9E-DC6C4FE2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57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723F-8AAF-EB55-C681-93BC2B00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2C814-81DD-4177-C073-7906D6E2A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5F851-9FC9-0EB5-F0AA-70ED8886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9EB6E-CADE-8CC9-DBEC-CC120C63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CE517-4C8C-6149-8B88-881E433C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D3D3-C5FE-4049-9E9E-DC6C4FE2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80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825B-5F03-CE9C-1823-E60D4780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2B5B0-435B-114B-35B9-EB4C64F81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B944B-62E6-A97E-1C72-4EED4E3EF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E1BF9-21DF-F682-BC12-367BEFB5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CB428-9CAD-912D-4803-2EFEAFEC5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64765-955E-2703-01AC-4201ED27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D3D3-C5FE-4049-9E9E-DC6C4FE2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75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2044-5B80-5173-AC4B-47CDD85C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1C66-7547-0F33-3BEB-FC513A1CA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BA321-1816-D5EA-A0B7-BDCCBD649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0F67BF-28FC-F8B6-BE0E-1970945B5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38E7E8-9068-341A-7EEE-F5F8C63BF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3BACC-84C7-9A71-F0B7-3AC9B209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58D8F4-9BAB-DC6A-438E-9F3D86B6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2952B-A680-7C99-64ED-02B6EBED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D3D3-C5FE-4049-9E9E-DC6C4FE2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97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E742-B04D-4C65-63B3-EBC0CE12A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F9F94-D251-02A7-2ACC-BD916BFC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29FB3-B778-C874-D8BB-56C371F7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B9890-ABE2-4012-F74E-993FFAF6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D3D3-C5FE-4049-9E9E-DC6C4FE2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65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81172-A7A4-B7BB-45B1-F8FEECA7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BADE3F-A7AC-4B15-52A9-17B4A10F3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B9A0A-91C4-B3A8-4E0B-6F64164C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D3D3-C5FE-4049-9E9E-DC6C4FE2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09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0DA9-A550-A899-DFC4-ABC97ACB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49776-82DA-3E8B-FEC4-DFFDD0B64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E41B1-E713-B2ED-AE4F-430E686D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FF295-3C19-878E-A8E6-6DCD70CF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048CE-4B32-5F98-79CC-0E660B896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1DBFC-04A7-C20F-9302-D319B515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D3D3-C5FE-4049-9E9E-DC6C4FE2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5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3A74-CEDC-EA92-1B36-6194C42E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8145F-1B50-9FAF-B36C-FB7AB3E7C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33427-B37C-AF7C-5930-460968A0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1814B-4FA9-5265-5934-B0DE2713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6BD29-C8E4-C990-FD46-FB3B3357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4546-C042-4574-9B09-98D22EB3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96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7468-C9A7-8E12-BB69-84FD9B93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B7399-47D7-CD7A-B801-6BBB6C776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17819-04CE-E263-69E7-B9613B7F7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43549-FCE8-CFFD-5F05-28A75302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DA59C-AB60-9898-A8AB-D08C383F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3C280-C14B-0D92-C13E-B376AC1E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D3D3-C5FE-4049-9E9E-DC6C4FE2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66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C7161-F99B-9AC7-7A17-DEEDF48C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B0FBE-B3D3-94D8-D677-3500463A1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D4366-18BA-F559-7DB2-4FFA237A5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82753-7F65-DAB6-4AE0-0F769BAE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D9317-318E-531A-70A9-5DD62424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D3D3-C5FE-4049-9E9E-DC6C4FE2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91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968E59-955E-6BAA-0772-C318308DD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DDE9A-33FF-C98E-3076-C81339996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F14AE-B059-3B71-7B8D-EFBEE0A1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C105B-F95F-AFA5-9E06-C8CB46908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206E0-BEA4-5F3D-5C58-1FAB6EC4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D3D3-C5FE-4049-9E9E-DC6C4FE2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E769-F11B-7EFA-A2AA-0299DBC35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6E2B-6BB5-123D-9090-7963393FF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E5EF4-6B21-CAEA-699C-95B16C85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97CA2-C561-6B31-308F-B1A61764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7DFB-D133-77C6-F40C-19ED7BE2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4546-C042-4574-9B09-98D22EB3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2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B900-D825-DAB8-B816-C5156EE7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BC527-4688-5FEE-30E2-3E9B8A719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DC2C2-E264-5B7D-7900-8744159BF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98B49-DF22-5B3C-5304-EB67879B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64C5F-5432-DA66-739C-31F20427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AD270-0432-9BF9-3F7C-663EE29F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4546-C042-4574-9B09-98D22EB3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1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7F9AB-03EF-8A70-85F9-2ABE3ABC0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04A5A-2404-4085-3629-7C888D775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66A11-1F6A-E16B-A08B-C59768243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F232A-D044-F15F-461F-20E343CB4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F7E9C-F452-EEA6-A1D5-DA3F24D4A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92BCE-F773-D242-C2E1-D00EE47A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24A95-A345-A8BC-E812-02349FE8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5CAC1-6B07-80FB-44DC-D7CA5868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4546-C042-4574-9B09-98D22EB3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1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3C2C3-8D71-0D8A-3711-EC64F534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E068C-F2E7-605F-2031-B3FF5322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7FF76-0E41-3BA6-377E-ABE86556B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3E595-F79C-3343-D0EA-48A8AE5F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4546-C042-4574-9B09-98D22EB3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2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B4BFD-348B-1123-9CAD-78C84A23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66DA7-2681-04EA-B3D7-37A170E0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F1392-9189-8DB2-2345-D5CB10AA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4546-C042-4574-9B09-98D22EB3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8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AF2C4-AE6F-E211-6F6E-D9900178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EF6E7-B847-A86F-7F6B-A0A4C65B6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53C94-EA87-6660-F5F1-82C2CC9A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2F326-3B40-4F65-B0B2-7E3A16D4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BA9CA-2E67-6C6A-47FC-93DAD1AD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D06CB-472C-73EA-DDB9-781F8E79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4546-C042-4574-9B09-98D22EB3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4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4E7A-5F06-508A-EB19-8161A039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C2D2F-142B-D1CC-A86C-94CB81532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FD43F-E755-B820-5235-A8F2959F8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FA721-7F11-E82A-D660-1B6A01D6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DF79B-8BCA-9614-800A-5D0F8315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F4B9C-6BF9-E0A5-6B6C-11F568D4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4546-C042-4574-9B09-98D22EB3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9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B812A6-D992-74A1-E1E4-EF57BCC4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FA9AA-6049-400D-7D30-E3C1358AE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2DF95-7E4F-7FE3-D450-E86F9082D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547E4-3C4A-3DFA-E8AE-A3C668C91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7FE93-D0E3-8B8D-E775-D8219328A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4546-C042-4574-9B09-98D22EB3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F4C307-C06A-3308-70C4-74C4CE12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03D85-1C9D-0887-807C-41C5B31D3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E6F4A-A1DF-C0D1-4DC8-1D30BF2B1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F3EB1-0D55-30D7-8ECA-DA80FCB34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19C01-CFF9-AF83-2DCB-44404E7FE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DD3D3-C5FE-4049-9E9E-DC6C4FE2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8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3CF8FD-9B84-7C41-29E4-E0250478D5E2}"/>
              </a:ext>
            </a:extLst>
          </p:cNvPr>
          <p:cNvSpPr txBox="1"/>
          <p:nvPr/>
        </p:nvSpPr>
        <p:spPr>
          <a:xfrm>
            <a:off x="319726" y="501316"/>
            <a:ext cx="11034074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UROGENITAL SYSTEM</a:t>
            </a:r>
            <a:endParaRPr lang="en-US" sz="36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Candara" panose="020E0502030303020204" pitchFamily="34" charset="0"/>
              </a:rPr>
              <a:t>THE </a:t>
            </a:r>
            <a:r>
              <a:rPr lang="en-US" sz="36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PERINEUM &amp; </a:t>
            </a:r>
            <a:r>
              <a:rPr lang="en-US" sz="36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ISCHIORECTAL FOSSA</a:t>
            </a:r>
            <a:endParaRPr lang="en-US" sz="3600" b="1" dirty="0">
              <a:solidFill>
                <a:srgbClr val="0000FF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 rtl="0"/>
            <a:endParaRPr lang="en-US" sz="3600" b="1" dirty="0">
              <a:solidFill>
                <a:srgbClr val="0000FF"/>
              </a:solidFill>
              <a:latin typeface="Candara" panose="020E0502030303020204" pitchFamily="34" charset="0"/>
            </a:endParaRPr>
          </a:p>
          <a:p>
            <a:pPr algn="ctr"/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  <a:p>
            <a:pPr algn="ctr"/>
            <a:r>
              <a:rPr lang="en-US" sz="3600" b="1" dirty="0">
                <a:solidFill>
                  <a:srgbClr val="00FF00"/>
                </a:solidFill>
                <a:latin typeface="Candara" panose="020E0502030303020204" pitchFamily="34" charset="0"/>
              </a:rPr>
              <a:t>Surgical Anatomist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lvl="0" algn="ctr"/>
            <a:r>
              <a:rPr lang="en-US" sz="3600" b="1" dirty="0">
                <a:solidFill>
                  <a:srgbClr val="0000FF"/>
                </a:solidFill>
                <a:latin typeface="Candara" panose="020E0502030303020204" pitchFamily="34" charset="0"/>
              </a:rPr>
              <a:t>College of Medicine /University Of  </a:t>
            </a:r>
            <a:r>
              <a:rPr lang="en-US" sz="3600" b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Mutah</a:t>
            </a:r>
            <a:endParaRPr lang="en-US" sz="3600" b="1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20744" y="5877882"/>
            <a:ext cx="4632038" cy="36512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FF00"/>
                </a:solidFill>
                <a:latin typeface="Candara" panose="020E0502030303020204" pitchFamily="34" charset="0"/>
              </a:rPr>
              <a:t>Tuesday 8 May  2023</a:t>
            </a:r>
            <a:endParaRPr lang="en-US" sz="4000" b="1" dirty="0">
              <a:solidFill>
                <a:srgbClr val="00FF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4546-C042-4574-9B09-98D22EB3D6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07611E-8441-2406-EFD9-93A2384A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8 May 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254A5C-A6B8-C55F-1ADC-8D70B490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66A97-EEDC-106C-9D23-0EBE9E41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4546-C042-4574-9B09-98D22EB3D6DF}" type="slidenum">
              <a:rPr lang="en-US" b="1" smtClean="0">
                <a:solidFill>
                  <a:srgbClr val="FF0000"/>
                </a:solidFill>
              </a:rPr>
              <a:t>10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78F3E-2F29-5104-3ABC-D51C52D55305}"/>
              </a:ext>
            </a:extLst>
          </p:cNvPr>
          <p:cNvSpPr txBox="1"/>
          <p:nvPr/>
        </p:nvSpPr>
        <p:spPr>
          <a:xfrm>
            <a:off x="75530" y="1003137"/>
            <a:ext cx="60204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</a:rPr>
              <a:t>In female</a:t>
            </a:r>
          </a:p>
          <a:p>
            <a:pPr marL="259080" marR="0" indent="0">
              <a:spcBef>
                <a:spcPts val="0"/>
              </a:spcBef>
              <a:spcAft>
                <a:spcPts val="0"/>
              </a:spcAft>
              <a:tabLst>
                <a:tab pos="259080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</a:rPr>
              <a:t>1- </a:t>
            </a:r>
            <a:r>
              <a:rPr lang="en-US" sz="2800" b="1" dirty="0">
                <a:solidFill>
                  <a:srgbClr val="0000FF"/>
                </a:solidFill>
                <a:effectLst/>
                <a:latin typeface="Candara" panose="020E0502030303020204" pitchFamily="34" charset="0"/>
              </a:rPr>
              <a:t>Urethra.</a:t>
            </a:r>
          </a:p>
          <a:p>
            <a:pPr marL="259080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</a:rPr>
              <a:t>2- </a:t>
            </a:r>
            <a:r>
              <a:rPr lang="en-US" sz="2800" b="1" dirty="0">
                <a:solidFill>
                  <a:srgbClr val="0000FF"/>
                </a:solidFill>
                <a:effectLst/>
                <a:latin typeface="Candara" panose="020E0502030303020204" pitchFamily="34" charset="0"/>
              </a:rPr>
              <a:t>Vagina behind the urethra</a:t>
            </a:r>
            <a:r>
              <a:rPr lang="en-US" sz="2800" b="1" dirty="0">
                <a:effectLst/>
                <a:latin typeface="Candara" panose="020E0502030303020204" pitchFamily="34" charset="0"/>
              </a:rPr>
              <a:t>.</a:t>
            </a:r>
          </a:p>
          <a:p>
            <a:pPr marL="259080" marR="0" indent="0">
              <a:spcBef>
                <a:spcPts val="0"/>
              </a:spcBef>
              <a:spcAft>
                <a:spcPts val="0"/>
              </a:spcAft>
              <a:tabLst>
                <a:tab pos="259080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</a:rPr>
              <a:t>3- 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Artery of the urethra</a:t>
            </a:r>
            <a:r>
              <a:rPr lang="en-US" sz="2800" b="1" dirty="0">
                <a:effectLst/>
                <a:latin typeface="Candara" panose="020E0502030303020204" pitchFamily="34" charset="0"/>
              </a:rPr>
              <a:t>.</a:t>
            </a:r>
          </a:p>
          <a:p>
            <a:pPr marL="259080" marR="0" indent="0">
              <a:spcBef>
                <a:spcPts val="0"/>
              </a:spcBef>
              <a:spcAft>
                <a:spcPts val="0"/>
              </a:spcAft>
              <a:tabLst>
                <a:tab pos="259080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</a:rPr>
              <a:t>4- 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Artery of the bulb</a:t>
            </a:r>
            <a:r>
              <a:rPr lang="en-US" sz="2800" b="1" dirty="0">
                <a:effectLst/>
                <a:latin typeface="Candara" panose="020E0502030303020204" pitchFamily="34" charset="0"/>
              </a:rPr>
              <a:t>. </a:t>
            </a:r>
          </a:p>
          <a:p>
            <a:pPr marL="259080" marR="0" indent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ndara" panose="020E0502030303020204" pitchFamily="34" charset="0"/>
              </a:rPr>
              <a:t>5- 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Deep artery of the clitoris</a:t>
            </a:r>
            <a:r>
              <a:rPr lang="en-US" sz="2800" b="1" dirty="0">
                <a:effectLst/>
                <a:latin typeface="Candara" panose="020E0502030303020204" pitchFamily="34" charset="0"/>
              </a:rPr>
              <a:t>.</a:t>
            </a:r>
          </a:p>
          <a:p>
            <a:pPr marL="259080" marR="0" indent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ndara" panose="020E0502030303020204" pitchFamily="34" charset="0"/>
              </a:rPr>
              <a:t>6- 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Dorsal artery of the clitoris</a:t>
            </a:r>
            <a:r>
              <a:rPr lang="en-US" sz="2800" b="1" dirty="0">
                <a:effectLst/>
                <a:latin typeface="Candara" panose="020E0502030303020204" pitchFamily="34" charset="0"/>
              </a:rPr>
              <a:t>.</a:t>
            </a:r>
          </a:p>
          <a:p>
            <a:pPr marL="259080" marR="0" indent="0">
              <a:spcBef>
                <a:spcPts val="0"/>
              </a:spcBef>
              <a:spcAft>
                <a:spcPts val="0"/>
              </a:spcAft>
              <a:tabLst>
                <a:tab pos="172720" algn="l"/>
                <a:tab pos="42100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</a:rPr>
              <a:t>7- </a:t>
            </a:r>
            <a:r>
              <a:rPr lang="en-US" sz="2800" b="1" dirty="0">
                <a:solidFill>
                  <a:srgbClr val="C00000"/>
                </a:solidFill>
                <a:effectLst/>
                <a:latin typeface="Candara" panose="020E0502030303020204" pitchFamily="34" charset="0"/>
              </a:rPr>
              <a:t>Dorsal nerve of the clitoris</a:t>
            </a:r>
            <a:r>
              <a:rPr lang="en-US" sz="2800" b="1" dirty="0">
                <a:effectLst/>
                <a:latin typeface="Candara" panose="020E0502030303020204" pitchFamily="34" charset="0"/>
              </a:rPr>
              <a:t>. </a:t>
            </a:r>
            <a:endParaRPr lang="en-US" sz="2800" b="1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endParaRPr lang="en-US" sz="2800" b="1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EC97DDA-0EDC-E747-A990-27FDCDEE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78" y="150502"/>
            <a:ext cx="9071714" cy="584775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42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42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42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42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42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42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42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42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42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038" algn="l"/>
                <a:tab pos="420688" algn="l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The structures piercing the perineal membrane.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pic>
        <p:nvPicPr>
          <p:cNvPr id="17410" name="Picture 2" descr="JaypeeDigital | eBook Reader">
            <a:extLst>
              <a:ext uri="{FF2B5EF4-FFF2-40B4-BE49-F238E27FC236}">
                <a16:creationId xmlns:a16="http://schemas.microsoft.com/office/drawing/2014/main" id="{8EC92E4D-0E48-3DBD-80B0-B2F402A67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20" y="1749108"/>
            <a:ext cx="6864873" cy="4339381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7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D1803-980A-3B69-A269-BCB2EF59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7355" y="177851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Tuesday 8 May  2023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AC607-AC28-DCB8-7710-D97B87DB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0164" y="-47753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94126-2DCF-C659-8CAE-A049DA06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1764" y="177851"/>
            <a:ext cx="2743200" cy="365125"/>
          </a:xfrm>
        </p:spPr>
        <p:txBody>
          <a:bodyPr/>
          <a:lstStyle/>
          <a:p>
            <a:fld id="{90E04546-C042-4574-9B09-98D22EB3D6DF}" type="slidenum">
              <a:rPr lang="en-US" b="1" smtClean="0">
                <a:solidFill>
                  <a:schemeClr val="tx1"/>
                </a:solidFill>
              </a:rPr>
              <a:t>11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9FF2F2-2DDC-A715-58F7-D7BB6162EB07}"/>
              </a:ext>
            </a:extLst>
          </p:cNvPr>
          <p:cNvSpPr txBox="1"/>
          <p:nvPr/>
        </p:nvSpPr>
        <p:spPr>
          <a:xfrm>
            <a:off x="77771" y="778007"/>
            <a:ext cx="1133808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172720" algn="l"/>
                <a:tab pos="24828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Boundaries</a:t>
            </a:r>
          </a:p>
          <a:p>
            <a:pPr marL="172720" marR="0">
              <a:spcBef>
                <a:spcPts val="0"/>
              </a:spcBef>
              <a:spcAft>
                <a:spcPts val="0"/>
              </a:spcAft>
              <a:tabLst>
                <a:tab pos="17272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1- Floor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membranous layer of superficial fascia (Colle's fascia).</a:t>
            </a:r>
          </a:p>
          <a:p>
            <a:pPr marL="172720" marR="0">
              <a:spcBef>
                <a:spcPts val="0"/>
              </a:spcBef>
              <a:spcAft>
                <a:spcPts val="0"/>
              </a:spcAft>
              <a:tabLst>
                <a:tab pos="17272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2- Roof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perineal membrane.</a:t>
            </a:r>
          </a:p>
          <a:p>
            <a:pPr marL="172720" marR="0">
              <a:spcBef>
                <a:spcPts val="0"/>
              </a:spcBef>
              <a:spcAft>
                <a:spcPts val="0"/>
              </a:spcAft>
              <a:tabLst>
                <a:tab pos="17272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3- On each side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pubic arch.</a:t>
            </a:r>
          </a:p>
          <a:p>
            <a:pPr marL="17272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4- Po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teriorly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clo</a:t>
            </a:r>
            <a:r>
              <a:rPr lang="en-US" sz="2800" b="1" u="sng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ed by the attachment of the roof and floor.</a:t>
            </a:r>
          </a:p>
          <a:p>
            <a:pPr marL="17272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5- Anteriorly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opened.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D05EC5-8009-59AD-95FD-AE016BC20B26}"/>
              </a:ext>
            </a:extLst>
          </p:cNvPr>
          <p:cNvSpPr txBox="1"/>
          <p:nvPr/>
        </p:nvSpPr>
        <p:spPr>
          <a:xfrm>
            <a:off x="77771" y="136324"/>
            <a:ext cx="5197312" cy="57028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62255" algn="l"/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Superficial Perineal Pouch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29993-41B9-E9BC-93B0-9DE5C95D9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1055" t="8437" r="22070" b="12812"/>
          <a:stretch>
            <a:fillRect/>
          </a:stretch>
        </p:blipFill>
        <p:spPr bwMode="auto">
          <a:xfrm>
            <a:off x="7924947" y="3027156"/>
            <a:ext cx="3742441" cy="3713374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perineal space – Liberal Dictionary">
            <a:extLst>
              <a:ext uri="{FF2B5EF4-FFF2-40B4-BE49-F238E27FC236}">
                <a16:creationId xmlns:a16="http://schemas.microsoft.com/office/drawing/2014/main" id="{94DB2ACC-D416-A199-71EB-102E1FB5D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25126"/>
            <a:ext cx="5809268" cy="3015404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A593C-B4F6-AB0F-EC07-EAFB187F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9752" y="209171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8 May 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53EA9D-BD4F-852B-90CB-485EB5D8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8043" y="42746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A2917-102B-B7FF-321C-05341AB0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9860" y="164035"/>
            <a:ext cx="2743200" cy="365125"/>
          </a:xfrm>
        </p:spPr>
        <p:txBody>
          <a:bodyPr/>
          <a:lstStyle/>
          <a:p>
            <a:fld id="{90E04546-C042-4574-9B09-98D22EB3D6DF}" type="slidenum">
              <a:rPr lang="en-US" b="1" smtClean="0">
                <a:solidFill>
                  <a:srgbClr val="FF0000"/>
                </a:solidFill>
              </a:rPr>
              <a:t>12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AEBDAF-8D30-C493-EA33-FE2C555B988E}"/>
              </a:ext>
            </a:extLst>
          </p:cNvPr>
          <p:cNvSpPr txBox="1"/>
          <p:nvPr/>
        </p:nvSpPr>
        <p:spPr>
          <a:xfrm>
            <a:off x="53418" y="819031"/>
            <a:ext cx="120851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4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A- Root of the penis</a:t>
            </a:r>
          </a:p>
          <a:p>
            <a:pPr marL="151130" marR="0" indent="0">
              <a:spcBef>
                <a:spcPts val="0"/>
              </a:spcBef>
              <a:spcAft>
                <a:spcPts val="0"/>
              </a:spcAft>
              <a:tabLst>
                <a:tab pos="283845" algn="l"/>
                <a:tab pos="421005" algn="l"/>
                <a:tab pos="151130" algn="l"/>
                <a:tab pos="283845" algn="l"/>
                <a:tab pos="42100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1- Bulb of the penis: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is the posterior part of </a:t>
            </a:r>
            <a:r>
              <a:rPr lang="en-US" sz="24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 corpus spongiosum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L="151130" marR="0">
              <a:spcBef>
                <a:spcPts val="0"/>
              </a:spcBef>
              <a:spcAft>
                <a:spcPts val="0"/>
              </a:spcAft>
              <a:tabLst>
                <a:tab pos="17272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2- 2 Crura of the penis: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is the posterior part of </a:t>
            </a:r>
            <a:r>
              <a:rPr lang="en-US" sz="24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the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corporus</a:t>
            </a:r>
            <a:r>
              <a:rPr lang="en-US" sz="24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cavernosum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L="151130" marR="0" indent="0">
              <a:spcBef>
                <a:spcPts val="0"/>
              </a:spcBef>
              <a:spcAft>
                <a:spcPts val="0"/>
              </a:spcAft>
              <a:tabLst>
                <a:tab pos="283845" algn="l"/>
                <a:tab pos="421005" algn="l"/>
                <a:tab pos="151130" algn="l"/>
                <a:tab pos="283845" algn="l"/>
                <a:tab pos="42100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3- Penile urethra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inside the bulb of the penis.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24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N.B- In Female</a:t>
            </a:r>
          </a:p>
          <a:p>
            <a:pPr marL="244475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1- Root of the clitoris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L="244475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2- Vestibule of the vagina and greater vestibular glands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E2982-8840-D13F-45D2-910065280246}"/>
              </a:ext>
            </a:extLst>
          </p:cNvPr>
          <p:cNvSpPr txBox="1"/>
          <p:nvPr/>
        </p:nvSpPr>
        <p:spPr>
          <a:xfrm>
            <a:off x="106837" y="89390"/>
            <a:ext cx="7547728" cy="65133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342900" marR="0" lvl="0" indent="-342900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62255" algn="l"/>
                <a:tab pos="4572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Contents of </a:t>
            </a:r>
            <a:r>
              <a:rPr lang="en-US" sz="32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Superficial Perineal Pouch</a:t>
            </a:r>
            <a:endParaRPr lang="en-US" sz="2800" b="1" dirty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The Penis - Structure - Muscles - Innervation - TeachMeAnatomy">
            <a:extLst>
              <a:ext uri="{FF2B5EF4-FFF2-40B4-BE49-F238E27FC236}">
                <a16:creationId xmlns:a16="http://schemas.microsoft.com/office/drawing/2014/main" id="{0CCB3909-D5C9-BB76-C288-6B5FD8003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79" y="2223565"/>
            <a:ext cx="4114800" cy="4470400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erineum – Earth's Lab">
            <a:extLst>
              <a:ext uri="{FF2B5EF4-FFF2-40B4-BE49-F238E27FC236}">
                <a16:creationId xmlns:a16="http://schemas.microsoft.com/office/drawing/2014/main" id="{ECBCD9B5-4C95-34EA-2FF5-A11075B4A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b="46667"/>
          <a:stretch/>
        </p:blipFill>
        <p:spPr bwMode="auto">
          <a:xfrm>
            <a:off x="-2739468" y="4458765"/>
            <a:ext cx="2305835" cy="1572253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aypeeDigital | eBook Reader">
            <a:extLst>
              <a:ext uri="{FF2B5EF4-FFF2-40B4-BE49-F238E27FC236}">
                <a16:creationId xmlns:a16="http://schemas.microsoft.com/office/drawing/2014/main" id="{6EC1B8C2-0E3A-8E2C-CFA8-EB53614CE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1" y="3574996"/>
            <a:ext cx="5955174" cy="3042037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BF93FB-6800-9F2D-91C2-2EE2C506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02192" y="366741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Tuesday 8 May  2023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BD6ADB-E732-D08C-AC42-A1E4B940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28555" y="166778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3E66B-59F9-B6D8-57AE-ABC9CE55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8563" y="116083"/>
            <a:ext cx="2743200" cy="365125"/>
          </a:xfrm>
        </p:spPr>
        <p:txBody>
          <a:bodyPr/>
          <a:lstStyle/>
          <a:p>
            <a:fld id="{90E04546-C042-4574-9B09-98D22EB3D6DF}" type="slidenum">
              <a:rPr lang="en-US" b="1" smtClean="0">
                <a:solidFill>
                  <a:srgbClr val="0000FF"/>
                </a:solidFill>
              </a:rPr>
              <a:t>13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B030B-85F3-1901-7E85-13EA919D9F0D}"/>
              </a:ext>
            </a:extLst>
          </p:cNvPr>
          <p:cNvSpPr txBox="1"/>
          <p:nvPr/>
        </p:nvSpPr>
        <p:spPr>
          <a:xfrm>
            <a:off x="96206" y="780184"/>
            <a:ext cx="1205688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8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B- Superficial perineal muscles (right and left)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1- Superficial transversus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perinei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muscles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(** Action: fixation of the perineal body.)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2-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Bulbospongiosus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muscles.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Action; Empty the urethra (contract at the end of micturition or ejaculation).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3- Ischiocavernosus muscles.  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Action, maintain erection of the penis and clitoris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813AE-48B7-649F-5A01-549EFE43400C}"/>
              </a:ext>
            </a:extLst>
          </p:cNvPr>
          <p:cNvSpPr txBox="1"/>
          <p:nvPr/>
        </p:nvSpPr>
        <p:spPr>
          <a:xfrm>
            <a:off x="86478" y="78157"/>
            <a:ext cx="7547728" cy="65133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342900" marR="0" lvl="0" indent="-342900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62255" algn="l"/>
                <a:tab pos="4572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Contents of </a:t>
            </a:r>
            <a:r>
              <a:rPr lang="en-US" sz="32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Superficial Perineal Pouch</a:t>
            </a:r>
            <a:endParaRPr lang="en-US" sz="2800" b="1" dirty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Urogenital Triangle , superficial and deep perineal pouches , Anatomy QA">
            <a:extLst>
              <a:ext uri="{FF2B5EF4-FFF2-40B4-BE49-F238E27FC236}">
                <a16:creationId xmlns:a16="http://schemas.microsoft.com/office/drawing/2014/main" id="{765C6E81-1506-EE25-63E9-36455D5E2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33494"/>
            <a:ext cx="6574009" cy="3713562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aginal support structures - Wikipedia">
            <a:extLst>
              <a:ext uri="{FF2B5EF4-FFF2-40B4-BE49-F238E27FC236}">
                <a16:creationId xmlns:a16="http://schemas.microsoft.com/office/drawing/2014/main" id="{7CC1CD0E-626C-067B-C4E5-B129039B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9" y="3126618"/>
            <a:ext cx="4441611" cy="365322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8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EDB26-D4AA-0288-51D9-17500CA2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6036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8 May 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F2F46E-D7D6-C5B8-1682-02D48C6E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6036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6CE58-31F3-782C-A0DA-C6D78EBD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6036"/>
            <a:ext cx="2743200" cy="365125"/>
          </a:xfrm>
        </p:spPr>
        <p:txBody>
          <a:bodyPr/>
          <a:lstStyle/>
          <a:p>
            <a:fld id="{90E04546-C042-4574-9B09-98D22EB3D6DF}" type="slidenum">
              <a:rPr lang="en-US" b="1" smtClean="0">
                <a:solidFill>
                  <a:srgbClr val="FF0000"/>
                </a:solidFill>
              </a:rPr>
              <a:t>14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6F66E-0B15-6DA4-05B8-E44311DF175B}"/>
              </a:ext>
            </a:extLst>
          </p:cNvPr>
          <p:cNvSpPr txBox="1"/>
          <p:nvPr/>
        </p:nvSpPr>
        <p:spPr>
          <a:xfrm>
            <a:off x="135118" y="136525"/>
            <a:ext cx="7547728" cy="65133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342900" marR="0" lvl="0" indent="-342900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62255" algn="l"/>
                <a:tab pos="4572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Contents of </a:t>
            </a:r>
            <a:r>
              <a:rPr lang="en-US" sz="32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Superficial Perineal Pouch</a:t>
            </a:r>
            <a:endParaRPr lang="en-US" sz="2800" b="1" dirty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22ADA-06E8-958E-7948-13A4558B75FC}"/>
              </a:ext>
            </a:extLst>
          </p:cNvPr>
          <p:cNvSpPr txBox="1"/>
          <p:nvPr/>
        </p:nvSpPr>
        <p:spPr>
          <a:xfrm>
            <a:off x="135118" y="856013"/>
            <a:ext cx="1183063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C- Nerves and vessels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- Posterior scrotal (male) or labial (female) arteries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, from the perineal branch of the internal </a:t>
            </a:r>
            <a:r>
              <a:rPr lang="en-US" sz="2400" b="1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pudenal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artery.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- Deep artery of the penis or clitoris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(one of the two terminal branch of internal pudendal artery).</a:t>
            </a:r>
          </a:p>
        </p:txBody>
      </p:sp>
      <p:pic>
        <p:nvPicPr>
          <p:cNvPr id="6148" name="Picture 4" descr="JaypeeDigital | eBook Reader">
            <a:extLst>
              <a:ext uri="{FF2B5EF4-FFF2-40B4-BE49-F238E27FC236}">
                <a16:creationId xmlns:a16="http://schemas.microsoft.com/office/drawing/2014/main" id="{8E6D82B4-41C1-A72D-7E8B-D07458FC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9" y="2912881"/>
            <a:ext cx="5967868" cy="3389749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 - Anatomy 6 - Lateral Pelvic Wall and a Pelvic Mass - Arteries, Veins,  Lymphatics Flashcards | Chegg.com">
            <a:extLst>
              <a:ext uri="{FF2B5EF4-FFF2-40B4-BE49-F238E27FC236}">
                <a16:creationId xmlns:a16="http://schemas.microsoft.com/office/drawing/2014/main" id="{07C14202-D816-1A8E-0D5E-782B556F4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t="19007" r="16324" b="12482"/>
          <a:stretch/>
        </p:blipFill>
        <p:spPr bwMode="auto">
          <a:xfrm>
            <a:off x="6352394" y="2716298"/>
            <a:ext cx="5613363" cy="358633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21FE55-CE97-770D-75C1-E3BB03FD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996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8 May 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3D0057-B1C6-BE13-C25E-2F0ED175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1996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511B2-C9A1-1224-62C4-04EB21FE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1996"/>
            <a:ext cx="2743200" cy="365125"/>
          </a:xfrm>
        </p:spPr>
        <p:txBody>
          <a:bodyPr/>
          <a:lstStyle/>
          <a:p>
            <a:fld id="{90E04546-C042-4574-9B09-98D22EB3D6DF}" type="slidenum">
              <a:rPr lang="en-US" b="1" smtClean="0">
                <a:solidFill>
                  <a:srgbClr val="FF0000"/>
                </a:solidFill>
              </a:rPr>
              <a:t>15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DFD6E-2586-141E-8F09-E0744FAAA91B}"/>
              </a:ext>
            </a:extLst>
          </p:cNvPr>
          <p:cNvSpPr txBox="1"/>
          <p:nvPr/>
        </p:nvSpPr>
        <p:spPr>
          <a:xfrm>
            <a:off x="135118" y="856013"/>
            <a:ext cx="118306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C- Nerves and vessels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- Dorsal artery of the penis or clitoris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(one of the two terminal branch of internal pudendal artery).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- Artery of the bulb of the penis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(male) or 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vestibule of the vagina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(female).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08C76-FF05-AE43-12AE-95AC2191BA16}"/>
              </a:ext>
            </a:extLst>
          </p:cNvPr>
          <p:cNvSpPr txBox="1"/>
          <p:nvPr/>
        </p:nvSpPr>
        <p:spPr>
          <a:xfrm>
            <a:off x="135118" y="136525"/>
            <a:ext cx="7547728" cy="65133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342900" marR="0" lvl="0" indent="-342900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62255" algn="l"/>
                <a:tab pos="4572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Contents of </a:t>
            </a:r>
            <a:r>
              <a:rPr lang="en-US" sz="32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Superficial Perineal Pouch</a:t>
            </a:r>
            <a:endParaRPr lang="en-US" sz="2800" b="1" dirty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A - Anatomy 6 - Lateral Pelvic Wall and a Pelvic Mass - Arteries, Veins,  Lymphatics Flashcards | Chegg.com">
            <a:extLst>
              <a:ext uri="{FF2B5EF4-FFF2-40B4-BE49-F238E27FC236}">
                <a16:creationId xmlns:a16="http://schemas.microsoft.com/office/drawing/2014/main" id="{F510EDCB-0298-3A83-E53F-037E6911F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t="19007" r="16324" b="12482"/>
          <a:stretch/>
        </p:blipFill>
        <p:spPr bwMode="auto">
          <a:xfrm>
            <a:off x="6449070" y="2809792"/>
            <a:ext cx="5535541" cy="353661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JaypeeDigital | eBook Reader">
            <a:extLst>
              <a:ext uri="{FF2B5EF4-FFF2-40B4-BE49-F238E27FC236}">
                <a16:creationId xmlns:a16="http://schemas.microsoft.com/office/drawing/2014/main" id="{11E4F18B-3B19-2D16-7EAC-2BCAE454F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9" y="2912881"/>
            <a:ext cx="5967868" cy="3389749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4C41A-594E-1E1F-3810-98085AED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0021" y="274248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Tuesday 8 May  2023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4A3A0-8A77-C7E1-BCA9-D36FDA2D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21684" y="57608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107DB-142E-34FD-0398-220E573B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2637" y="639373"/>
            <a:ext cx="2743200" cy="365125"/>
          </a:xfrm>
        </p:spPr>
        <p:txBody>
          <a:bodyPr/>
          <a:lstStyle/>
          <a:p>
            <a:fld id="{90E04546-C042-4574-9B09-98D22EB3D6DF}" type="slidenum">
              <a:rPr lang="en-US" b="1" smtClean="0">
                <a:solidFill>
                  <a:srgbClr val="0000FF"/>
                </a:solidFill>
              </a:rPr>
              <a:t>16</a:t>
            </a:fld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5122" name="Picture 2" descr="Pudendal nerve - Wikipedia">
            <a:extLst>
              <a:ext uri="{FF2B5EF4-FFF2-40B4-BE49-F238E27FC236}">
                <a16:creationId xmlns:a16="http://schemas.microsoft.com/office/drawing/2014/main" id="{3DBE9964-1E98-EB06-DF80-6B291CD61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71895"/>
            <a:ext cx="5538861" cy="3946541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C4292A-0AF1-4573-CF15-2097DE0EA624}"/>
              </a:ext>
            </a:extLst>
          </p:cNvPr>
          <p:cNvSpPr txBox="1"/>
          <p:nvPr/>
        </p:nvSpPr>
        <p:spPr>
          <a:xfrm>
            <a:off x="135118" y="136525"/>
            <a:ext cx="7547728" cy="65133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342900" marR="0" lvl="0" indent="-342900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62255" algn="l"/>
                <a:tab pos="4572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Contents of </a:t>
            </a:r>
            <a:r>
              <a:rPr lang="en-US" sz="32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Superficial Perineal Pouch</a:t>
            </a:r>
            <a:endParaRPr lang="en-US" sz="2800" b="1" dirty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6C8C2-FD6E-5B6F-1D51-7A09C2247174}"/>
              </a:ext>
            </a:extLst>
          </p:cNvPr>
          <p:cNvSpPr txBox="1"/>
          <p:nvPr/>
        </p:nvSpPr>
        <p:spPr>
          <a:xfrm>
            <a:off x="135118" y="856013"/>
            <a:ext cx="120568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C- Nerves and vessels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1- Posterior scrotal (male) or labial (female) nerves: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They arise from the perineal branch of </a:t>
            </a:r>
            <a:r>
              <a:rPr lang="en-US" sz="2400" b="1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pudendal nerve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to the scrotum or labia majora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- Dorsal nerve of the penis or clitoris: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(one of the two terminal branch of </a:t>
            </a:r>
            <a:r>
              <a:rPr lang="en-US" sz="2400" b="1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pudendal nerve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).</a:t>
            </a:r>
          </a:p>
        </p:txBody>
      </p:sp>
      <p:sp>
        <p:nvSpPr>
          <p:cNvPr id="7" name="AutoShape 4" descr="illustration of the female perineum. Used with permission from Chang... |  Download Scientific Diagram">
            <a:extLst>
              <a:ext uri="{FF2B5EF4-FFF2-40B4-BE49-F238E27FC236}">
                <a16:creationId xmlns:a16="http://schemas.microsoft.com/office/drawing/2014/main" id="{ED991305-0CAF-DBEB-56B4-FC1C8B266A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Jessica Pin on Twitter: &quot;I did find one article on “Surgical female  urogenital anatomy” though it did not come up in the 61 search results for “ clitoris” on @uptodate. Commendably, they show">
            <a:extLst>
              <a:ext uri="{FF2B5EF4-FFF2-40B4-BE49-F238E27FC236}">
                <a16:creationId xmlns:a16="http://schemas.microsoft.com/office/drawing/2014/main" id="{333E56F4-A376-D3F2-339B-93B4F8FB8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14611" r="12546" b="8794"/>
          <a:stretch/>
        </p:blipFill>
        <p:spPr bwMode="auto">
          <a:xfrm>
            <a:off x="434647" y="2731884"/>
            <a:ext cx="4137353" cy="3989591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D57AF6-0AEC-42DD-38D4-63BAA0EA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3744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8 May 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E3CB6-50C0-891F-39F5-6142F726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3744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D4009-EB8A-044F-D38C-2088E3C3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3744"/>
            <a:ext cx="2743200" cy="365125"/>
          </a:xfrm>
        </p:spPr>
        <p:txBody>
          <a:bodyPr/>
          <a:lstStyle/>
          <a:p>
            <a:fld id="{90E04546-C042-4574-9B09-98D22EB3D6DF}" type="slidenum">
              <a:rPr lang="en-US" b="1" smtClean="0">
                <a:solidFill>
                  <a:srgbClr val="FF0000"/>
                </a:solidFill>
              </a:rPr>
              <a:t>17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DCA8C-5C95-C9CE-8985-7780A79CD230}"/>
              </a:ext>
            </a:extLst>
          </p:cNvPr>
          <p:cNvSpPr txBox="1"/>
          <p:nvPr/>
        </p:nvSpPr>
        <p:spPr>
          <a:xfrm>
            <a:off x="0" y="696419"/>
            <a:ext cx="1200974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Superficial perineal pouch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is opened anteriorly where it is continuous with the space deep to the membranous layer of the superficial fascia of the anterior abdominal wall.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34C2B-5A94-7E71-FB85-5AE9E279B115}"/>
              </a:ext>
            </a:extLst>
          </p:cNvPr>
          <p:cNvSpPr txBox="1"/>
          <p:nvPr/>
        </p:nvSpPr>
        <p:spPr>
          <a:xfrm>
            <a:off x="130012" y="1997335"/>
            <a:ext cx="4573963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Rupture of the urethra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leading to </a:t>
            </a:r>
            <a:r>
              <a:rPr lang="en-US" sz="24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extravasations of urine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into the superficial perineal pouch → to the anterior abdominal wall.</a:t>
            </a:r>
          </a:p>
          <a:p>
            <a:endParaRPr lang="en-US" sz="2400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The urine also deseeds to the front of the thigh till the fusion of membranous layer of superficial fascia with the deep fascia.</a:t>
            </a:r>
            <a:endParaRPr lang="en-US" sz="2400" dirty="0"/>
          </a:p>
        </p:txBody>
      </p:sp>
      <p:pic>
        <p:nvPicPr>
          <p:cNvPr id="9" name="Picture 4" descr="Perineum Superficial Perineal Pouch Deep Perineal Pouch Anatomy Urethra,  PNG, 1310x836px, Watercolor, Cartoon, Flower, Frame, Heart">
            <a:extLst>
              <a:ext uri="{FF2B5EF4-FFF2-40B4-BE49-F238E27FC236}">
                <a16:creationId xmlns:a16="http://schemas.microsoft.com/office/drawing/2014/main" id="{8F86F5B0-27D3-DE77-6C84-E94BE8A9A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06" y="1894788"/>
            <a:ext cx="7160742" cy="456715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3D2502-FC09-090F-0DBC-D8A01CAD0F0B}"/>
              </a:ext>
            </a:extLst>
          </p:cNvPr>
          <p:cNvSpPr txBox="1"/>
          <p:nvPr/>
        </p:nvSpPr>
        <p:spPr>
          <a:xfrm>
            <a:off x="77771" y="117470"/>
            <a:ext cx="5197312" cy="57028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62255" algn="l"/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Superficial Perineal Pouch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432A2D-D897-4AD9-2A1B-592641F7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0666" y="256317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Tuesday 8 May  2023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153A0-1E1E-CCCC-2720-47154C9F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29980" y="53680"/>
            <a:ext cx="4114800" cy="365125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1BA02-356C-99ED-8074-FAAE8FC8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1580" y="53679"/>
            <a:ext cx="2743200" cy="365125"/>
          </a:xfrm>
        </p:spPr>
        <p:txBody>
          <a:bodyPr/>
          <a:lstStyle/>
          <a:p>
            <a:fld id="{90E04546-C042-4574-9B09-98D22EB3D6DF}" type="slidenum">
              <a:rPr lang="en-US" b="1" smtClean="0">
                <a:solidFill>
                  <a:srgbClr val="0000FF"/>
                </a:solidFill>
              </a:rPr>
              <a:t>18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A505AE-4674-6D79-D4D4-718496939B3D}"/>
              </a:ext>
            </a:extLst>
          </p:cNvPr>
          <p:cNvSpPr txBox="1"/>
          <p:nvPr/>
        </p:nvSpPr>
        <p:spPr>
          <a:xfrm>
            <a:off x="115478" y="751344"/>
            <a:ext cx="119602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28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Boundaries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78105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1- Roof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superior fascia of the pelvic diaphragm.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78105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2- Floor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perineal membrane (inferior fascia of the pelvic diaphragm).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78105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3- On each side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pubic arch.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78105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4- Anteriorly and posteriorly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closed by the fusion of the roof and floor.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5F93C2-69C9-EDAD-17E8-DE932A4F06EE}"/>
              </a:ext>
            </a:extLst>
          </p:cNvPr>
          <p:cNvSpPr txBox="1"/>
          <p:nvPr/>
        </p:nvSpPr>
        <p:spPr>
          <a:xfrm>
            <a:off x="115478" y="126418"/>
            <a:ext cx="4275056" cy="584775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40665" algn="l"/>
                <a:tab pos="457200" algn="l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Deep Perineal pouch</a:t>
            </a:r>
          </a:p>
        </p:txBody>
      </p:sp>
      <p:pic>
        <p:nvPicPr>
          <p:cNvPr id="10244" name="Picture 4" descr="section through deep perineal space and urogenital diaphragm | Gross  anatomy, Deep, Anatomy">
            <a:extLst>
              <a:ext uri="{FF2B5EF4-FFF2-40B4-BE49-F238E27FC236}">
                <a16:creationId xmlns:a16="http://schemas.microsoft.com/office/drawing/2014/main" id="{3CA57AF7-9682-0D37-DAB2-510A1F03D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5047" r="4225" b="3225"/>
          <a:stretch/>
        </p:blipFill>
        <p:spPr bwMode="auto">
          <a:xfrm>
            <a:off x="6483952" y="3074510"/>
            <a:ext cx="4776366" cy="3654766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UROGENITAL DIAPHRAGM, SUPERFICIAL &amp; DEEP PERINEAL POUCHES - ppt video  online download">
            <a:extLst>
              <a:ext uri="{FF2B5EF4-FFF2-40B4-BE49-F238E27FC236}">
                <a16:creationId xmlns:a16="http://schemas.microsoft.com/office/drawing/2014/main" id="{360CEFA8-429C-E731-245A-FF67932C3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0" y="3074510"/>
            <a:ext cx="4776367" cy="358227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3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29E0A8-7118-1607-97AF-2B0E3FEC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6328" y="272130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8 May 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BE57F-8C36-EAE9-8E7E-6EB0FCB4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5345" y="76662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380A7-3445-6B6C-DBA0-5554DA48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545" y="174396"/>
            <a:ext cx="2743200" cy="365125"/>
          </a:xfrm>
        </p:spPr>
        <p:txBody>
          <a:bodyPr/>
          <a:lstStyle/>
          <a:p>
            <a:fld id="{90E04546-C042-4574-9B09-98D22EB3D6DF}" type="slidenum">
              <a:rPr lang="en-US" b="1" smtClean="0">
                <a:solidFill>
                  <a:srgbClr val="FF0000"/>
                </a:solidFill>
              </a:rPr>
              <a:t>19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52E37E-124D-D80D-632B-22DF87BD7A88}"/>
              </a:ext>
            </a:extLst>
          </p:cNvPr>
          <p:cNvSpPr txBox="1"/>
          <p:nvPr/>
        </p:nvSpPr>
        <p:spPr>
          <a:xfrm>
            <a:off x="0" y="771899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24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A- Contents in male</a:t>
            </a:r>
          </a:p>
          <a:p>
            <a:pPr marL="283845" marR="0" indent="0">
              <a:spcBef>
                <a:spcPts val="0"/>
              </a:spcBef>
              <a:spcAft>
                <a:spcPts val="0"/>
              </a:spcAft>
              <a:tabLst>
                <a:tab pos="2838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I- Membranous urethra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 </a:t>
            </a:r>
          </a:p>
          <a:p>
            <a:pPr marL="283845" marR="0" indent="0">
              <a:spcBef>
                <a:spcPts val="0"/>
              </a:spcBef>
              <a:spcAft>
                <a:spcPts val="0"/>
              </a:spcAft>
              <a:tabLst>
                <a:tab pos="2838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2- Bulbourethral glands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and their ducts open into the spongy urethra.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172720" algn="l"/>
                <a:tab pos="248285" algn="l"/>
              </a:tabLst>
            </a:pPr>
            <a:r>
              <a:rPr lang="en-US" sz="24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B- Contents in female</a:t>
            </a:r>
          </a:p>
          <a:p>
            <a:pPr marL="172720" marR="0" indent="0">
              <a:spcBef>
                <a:spcPts val="0"/>
              </a:spcBef>
              <a:spcAft>
                <a:spcPts val="0"/>
              </a:spcAft>
              <a:tabLst>
                <a:tab pos="172720" algn="l"/>
                <a:tab pos="26606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1- Urethra: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In the median plane closely anterior to the vagina.</a:t>
            </a:r>
          </a:p>
          <a:p>
            <a:pPr marL="17272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2- Vagina: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in the median plane.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BAD21-EB3B-02D1-AAF4-3DE962124C9A}"/>
              </a:ext>
            </a:extLst>
          </p:cNvPr>
          <p:cNvSpPr txBox="1"/>
          <p:nvPr/>
        </p:nvSpPr>
        <p:spPr>
          <a:xfrm>
            <a:off x="160255" y="136525"/>
            <a:ext cx="7216219" cy="584775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Contents of the deep perineal pouch</a:t>
            </a:r>
            <a:endParaRPr lang="en-US" sz="3200" dirty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C81DC9-A985-960D-8344-072223CEA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1055" t="8437" r="22070" b="22187"/>
          <a:stretch>
            <a:fillRect/>
          </a:stretch>
        </p:blipFill>
        <p:spPr bwMode="auto">
          <a:xfrm>
            <a:off x="7206105" y="2708414"/>
            <a:ext cx="4825640" cy="4038600"/>
          </a:xfrm>
          <a:prstGeom prst="rect">
            <a:avLst/>
          </a:prstGeom>
          <a:noFill/>
          <a:ln w="57150">
            <a:solidFill>
              <a:srgbClr val="28F841"/>
            </a:solidFill>
            <a:miter lim="800000"/>
            <a:headEnd/>
            <a:tailEnd/>
          </a:ln>
          <a:effectLst/>
        </p:spPr>
      </p:pic>
      <p:pic>
        <p:nvPicPr>
          <p:cNvPr id="11" name="Picture 6" descr="UROGENITAL DIAPHRAGM, SUPERFICIAL &amp; DEEP PERINEAL POUCHES - ppt video  online download">
            <a:extLst>
              <a:ext uri="{FF2B5EF4-FFF2-40B4-BE49-F238E27FC236}">
                <a16:creationId xmlns:a16="http://schemas.microsoft.com/office/drawing/2014/main" id="{5C3DA3B7-8D55-60E6-8930-F12274371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0" y="3153504"/>
            <a:ext cx="4825640" cy="3619230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9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CAD000-69BE-5BBB-727F-83466BB532EC}"/>
              </a:ext>
            </a:extLst>
          </p:cNvPr>
          <p:cNvSpPr/>
          <p:nvPr/>
        </p:nvSpPr>
        <p:spPr>
          <a:xfrm>
            <a:off x="-9332" y="707803"/>
            <a:ext cx="1199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Candara" panose="020E0502030303020204" pitchFamily="34" charset="0"/>
              </a:rPr>
              <a:t>The cavity of the pelvis is divided by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the pelvic diaphragm </a:t>
            </a:r>
            <a:r>
              <a:rPr lang="en-US" sz="2800" b="1" dirty="0">
                <a:latin typeface="Candara" panose="020E0502030303020204" pitchFamily="34" charset="0"/>
              </a:rPr>
              <a:t>into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main pelvic cavity </a:t>
            </a:r>
            <a:r>
              <a:rPr lang="en-US" sz="2800" b="1" dirty="0">
                <a:latin typeface="Candara" panose="020E0502030303020204" pitchFamily="34" charset="0"/>
              </a:rPr>
              <a:t>above and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perineum</a:t>
            </a:r>
            <a:r>
              <a:rPr lang="en-US" sz="2800" b="1" dirty="0">
                <a:latin typeface="Candara" panose="020E0502030303020204" pitchFamily="34" charset="0"/>
              </a:rPr>
              <a:t> below .</a:t>
            </a:r>
            <a:endParaRPr lang="ar-IQ" sz="2800" b="1" dirty="0">
              <a:latin typeface="Candara" panose="020E05020303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C21113-AA12-9F5C-959B-90F8A2CF3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5095" t="43750" r="25037" b="9375"/>
          <a:stretch>
            <a:fillRect/>
          </a:stretch>
        </p:blipFill>
        <p:spPr bwMode="auto">
          <a:xfrm>
            <a:off x="1180291" y="1731757"/>
            <a:ext cx="5259418" cy="4640663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4A9815-DD27-8D12-CD9B-CB941BB89479}"/>
              </a:ext>
            </a:extLst>
          </p:cNvPr>
          <p:cNvSpPr/>
          <p:nvPr/>
        </p:nvSpPr>
        <p:spPr>
          <a:xfrm>
            <a:off x="152400" y="76200"/>
            <a:ext cx="2624436" cy="584775"/>
          </a:xfrm>
          <a:prstGeom prst="rect">
            <a:avLst/>
          </a:prstGeom>
          <a:ln w="57150">
            <a:solidFill>
              <a:srgbClr val="3EFC24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The Perineum</a:t>
            </a:r>
            <a:endParaRPr lang="ar-IQ" sz="32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338B0-84C2-9F49-522F-D58313D13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104" y="1546920"/>
            <a:ext cx="4039432" cy="4931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0CD067-9FD5-2777-AB98-E107893B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8901"/>
            <a:ext cx="2743200" cy="365125"/>
          </a:xfrm>
          <a:ln>
            <a:noFill/>
          </a:ln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8 May 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3B37E3-1EC9-D4D2-BE54-1D67EB70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8901"/>
            <a:ext cx="4114800" cy="365125"/>
          </a:xfrm>
          <a:ln>
            <a:noFill/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Al Maathidy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44AF41-564F-E560-A30D-964651CF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8901"/>
            <a:ext cx="2743200" cy="365125"/>
          </a:xfrm>
          <a:ln>
            <a:noFill/>
          </a:ln>
        </p:spPr>
        <p:txBody>
          <a:bodyPr/>
          <a:lstStyle/>
          <a:p>
            <a:fld id="{90E04546-C042-4574-9B09-98D22EB3D6DF}" type="slidenum">
              <a:rPr lang="en-US" b="1" smtClean="0">
                <a:solidFill>
                  <a:srgbClr val="FF0000"/>
                </a:solidFill>
              </a:rPr>
              <a:t>2</a:t>
            </a:fld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00226F-18B4-C372-70B1-FC588AB0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3745" y="6539076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8 May 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6B834-8E28-5985-1DAF-13CD5C13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8062-7EF6-8141-8CED-A0ABA4379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4546-C042-4574-9B09-98D22EB3D6DF}" type="slidenum">
              <a:rPr lang="en-US" b="1" smtClean="0">
                <a:solidFill>
                  <a:srgbClr val="FF0000"/>
                </a:solidFill>
              </a:rPr>
              <a:t>20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E1221-F5D2-2F5C-8A60-19A630EEF874}"/>
              </a:ext>
            </a:extLst>
          </p:cNvPr>
          <p:cNvSpPr txBox="1"/>
          <p:nvPr/>
        </p:nvSpPr>
        <p:spPr>
          <a:xfrm>
            <a:off x="131974" y="815423"/>
            <a:ext cx="75185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172720" algn="l"/>
                <a:tab pos="248285" algn="l"/>
              </a:tabLst>
            </a:pPr>
            <a:r>
              <a:rPr lang="en-US" sz="24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C- Contents in both male and female</a:t>
            </a:r>
          </a:p>
          <a:p>
            <a:pPr marL="259080" marR="0" indent="0">
              <a:spcBef>
                <a:spcPts val="0"/>
              </a:spcBef>
              <a:spcAft>
                <a:spcPts val="0"/>
              </a:spcAft>
              <a:tabLst>
                <a:tab pos="25908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1- Sphincter urethrae.</a:t>
            </a:r>
          </a:p>
          <a:p>
            <a:pPr marL="259080" marR="0" indent="0">
              <a:spcBef>
                <a:spcPts val="0"/>
              </a:spcBef>
              <a:spcAft>
                <a:spcPts val="0"/>
              </a:spcAft>
              <a:tabLst>
                <a:tab pos="28384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2- Deep transversus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perinei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muscles: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one on each side.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83845" algn="l"/>
              </a:tabLst>
            </a:pPr>
            <a:r>
              <a:rPr lang="en-US" sz="24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D- Nerves and vessels;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83845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schemeClr val="accent2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- Dorsal nerve of the penis or clitoris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83845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- Internal pudendal artery.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4F38B9-942F-486D-21C0-0A8402ED877F}"/>
              </a:ext>
            </a:extLst>
          </p:cNvPr>
          <p:cNvSpPr txBox="1"/>
          <p:nvPr/>
        </p:nvSpPr>
        <p:spPr>
          <a:xfrm>
            <a:off x="160255" y="136525"/>
            <a:ext cx="7216219" cy="584775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Contents of the deep perineal pouch</a:t>
            </a:r>
            <a:endParaRPr lang="en-US" sz="3200" dirty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Pelvis and Perineum | Basicmedical Key">
            <a:extLst>
              <a:ext uri="{FF2B5EF4-FFF2-40B4-BE49-F238E27FC236}">
                <a16:creationId xmlns:a16="http://schemas.microsoft.com/office/drawing/2014/main" id="{26D44771-40E2-17B4-C202-4B392D8DE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945" y="299066"/>
            <a:ext cx="4114800" cy="5915453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udendal nerve - Wikipedia">
            <a:extLst>
              <a:ext uri="{FF2B5EF4-FFF2-40B4-BE49-F238E27FC236}">
                <a16:creationId xmlns:a16="http://schemas.microsoft.com/office/drawing/2014/main" id="{4F57AB67-0EFA-0FC2-2DCD-CC366FA46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08" y="3219272"/>
            <a:ext cx="4327444" cy="3083384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Internal pudendal artery, a branch of the internal iliac artery, and... |  Download Scientific Diagram">
            <a:extLst>
              <a:ext uri="{FF2B5EF4-FFF2-40B4-BE49-F238E27FC236}">
                <a16:creationId xmlns:a16="http://schemas.microsoft.com/office/drawing/2014/main" id="{5454EB19-F1C5-14A5-786B-A2F229A903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A Study on the Branches and the Branching pattern of Internal Iliac Artery  including its Surgical and Radiological implications. | Semantic Scholar">
            <a:extLst>
              <a:ext uri="{FF2B5EF4-FFF2-40B4-BE49-F238E27FC236}">
                <a16:creationId xmlns:a16="http://schemas.microsoft.com/office/drawing/2014/main" id="{DEAFDD11-96CE-2BA3-E4D9-8DB77A556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1" y="3196639"/>
            <a:ext cx="2891759" cy="3106017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6E0650-7C75-7E68-8D53-D9176EC5C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8 May 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1EBDA-12A5-A835-9307-7F9527F1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91F64-F577-1472-2983-E58859E9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4546-C042-4574-9B09-98D22EB3D6DF}" type="slidenum">
              <a:rPr lang="en-US" b="1" smtClean="0">
                <a:solidFill>
                  <a:srgbClr val="FF0000"/>
                </a:solidFill>
              </a:rPr>
              <a:t>21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1">
            <a:extLst>
              <a:ext uri="{FF2B5EF4-FFF2-40B4-BE49-F238E27FC236}">
                <a16:creationId xmlns:a16="http://schemas.microsoft.com/office/drawing/2014/main" id="{C3E1B5F9-CD96-7650-64C0-96BE6B82670E}"/>
              </a:ext>
            </a:extLst>
          </p:cNvPr>
          <p:cNvSpPr/>
          <p:nvPr/>
        </p:nvSpPr>
        <p:spPr>
          <a:xfrm>
            <a:off x="152399" y="136525"/>
            <a:ext cx="5418841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3200" b="1" dirty="0">
                <a:solidFill>
                  <a:srgbClr val="0033CC"/>
                </a:solidFill>
                <a:latin typeface="Candara" panose="020E0502030303020204" pitchFamily="34" charset="0"/>
              </a:rPr>
              <a:t> Sphincter Urethrae Muscle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F0EAB1-B9CE-7350-EB0E-81A6AD79C19A}"/>
              </a:ext>
            </a:extLst>
          </p:cNvPr>
          <p:cNvSpPr/>
          <p:nvPr/>
        </p:nvSpPr>
        <p:spPr>
          <a:xfrm>
            <a:off x="152399" y="2247136"/>
            <a:ext cx="58394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Action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Candara" panose="020E0502030303020204" pitchFamily="34" charset="0"/>
              </a:rPr>
              <a:t>The muscle compresses the membranous part of the urethra and relaxes during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micturition</a:t>
            </a:r>
            <a:r>
              <a:rPr lang="en-US" sz="2800" b="1" dirty="0">
                <a:solidFill>
                  <a:prstClr val="black"/>
                </a:solidFill>
                <a:latin typeface="Candara" panose="020E0502030303020204" pitchFamily="34" charset="0"/>
              </a:rPr>
              <a:t>. </a:t>
            </a:r>
          </a:p>
          <a:p>
            <a:pPr lvl="0"/>
            <a:endParaRPr lang="en-US" sz="2800" b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Candara" panose="020E0502030303020204" pitchFamily="34" charset="0"/>
              </a:rPr>
              <a:t>It is the means by which 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micturition can be voluntarily stopped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F6FCF4-D29B-88CA-288D-7DA46F744179}"/>
              </a:ext>
            </a:extLst>
          </p:cNvPr>
          <p:cNvSpPr txBox="1"/>
          <p:nvPr/>
        </p:nvSpPr>
        <p:spPr>
          <a:xfrm>
            <a:off x="152399" y="825052"/>
            <a:ext cx="117583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latin typeface="Candara" panose="020E0502030303020204" pitchFamily="34" charset="0"/>
              </a:rPr>
              <a:t>Surrounds the urethra in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the deep perineal pouch</a:t>
            </a:r>
            <a:r>
              <a:rPr lang="en-US" sz="2800" b="1" dirty="0">
                <a:latin typeface="Candara" panose="020E0502030303020204" pitchFamily="34" charset="0"/>
              </a:rPr>
              <a:t>. It arises from the pubic arch on the two sides and passes medially to encircle the urethra</a:t>
            </a:r>
          </a:p>
        </p:txBody>
      </p:sp>
      <p:pic>
        <p:nvPicPr>
          <p:cNvPr id="9" name="Picture 2" descr="Pelvis and Perineum | Clinical Gate">
            <a:extLst>
              <a:ext uri="{FF2B5EF4-FFF2-40B4-BE49-F238E27FC236}">
                <a16:creationId xmlns:a16="http://schemas.microsoft.com/office/drawing/2014/main" id="{5C5C11B8-10A3-0747-AA9B-E8A22A7C1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54444" r="5812"/>
          <a:stretch/>
        </p:blipFill>
        <p:spPr bwMode="auto">
          <a:xfrm>
            <a:off x="6520508" y="1970043"/>
            <a:ext cx="5390258" cy="3971041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8E41E4-9444-B23A-A444-8237B18F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7755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8 May 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779D2-0836-6CA8-BF3A-25BD04C1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7755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858AB-17B5-36D5-74F6-31A1DB27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7755"/>
            <a:ext cx="2743200" cy="365125"/>
          </a:xfrm>
        </p:spPr>
        <p:txBody>
          <a:bodyPr/>
          <a:lstStyle/>
          <a:p>
            <a:fld id="{90E04546-C042-4574-9B09-98D22EB3D6DF}" type="slidenum">
              <a:rPr lang="en-US" b="1" smtClean="0">
                <a:solidFill>
                  <a:srgbClr val="FF0000"/>
                </a:solidFill>
              </a:rPr>
              <a:t>22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914AF-8516-EDFE-C0B5-0BFF52F34ADB}"/>
              </a:ext>
            </a:extLst>
          </p:cNvPr>
          <p:cNvSpPr txBox="1"/>
          <p:nvPr/>
        </p:nvSpPr>
        <p:spPr>
          <a:xfrm>
            <a:off x="98981" y="824035"/>
            <a:ext cx="110874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781050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- The perineal body is a median fibromuscular pyramidal mass.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781050" algn="l"/>
              </a:tabLst>
            </a:pPr>
            <a:r>
              <a:rPr lang="en-US" sz="24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Site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78105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1) In male: 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between the </a:t>
            </a:r>
            <a:r>
              <a:rPr lang="en-US" sz="24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anal canal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bulb of the penis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78105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2) In female: 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between the </a:t>
            </a:r>
            <a:r>
              <a:rPr lang="en-US" sz="24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anal canal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lower part of the vagina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4D212-876A-A6BC-009C-22865167AC31}"/>
              </a:ext>
            </a:extLst>
          </p:cNvPr>
          <p:cNvSpPr txBox="1"/>
          <p:nvPr/>
        </p:nvSpPr>
        <p:spPr>
          <a:xfrm>
            <a:off x="134333" y="136525"/>
            <a:ext cx="3042500" cy="584775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9540" algn="l"/>
                <a:tab pos="457200" algn="l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Perineal Body</a:t>
            </a:r>
          </a:p>
        </p:txBody>
      </p:sp>
      <p:pic>
        <p:nvPicPr>
          <p:cNvPr id="9" name="Picture 6" descr="The Perineum - Boundaries - Contents - Innervation - TeachMeAnatomy">
            <a:extLst>
              <a:ext uri="{FF2B5EF4-FFF2-40B4-BE49-F238E27FC236}">
                <a16:creationId xmlns:a16="http://schemas.microsoft.com/office/drawing/2014/main" id="{0D489266-E680-7185-67ED-8E023C2FF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03" y="2426689"/>
            <a:ext cx="5894492" cy="392966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Anatomy T4 Female Perineum Flashcards | Quizlet">
            <a:extLst>
              <a:ext uri="{FF2B5EF4-FFF2-40B4-BE49-F238E27FC236}">
                <a16:creationId xmlns:a16="http://schemas.microsoft.com/office/drawing/2014/main" id="{2992E00E-871B-AE58-4F97-3F6400E95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7"/>
          <a:stretch/>
        </p:blipFill>
        <p:spPr bwMode="auto">
          <a:xfrm>
            <a:off x="1234911" y="2420378"/>
            <a:ext cx="4731387" cy="3935973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7DEC2F-3FE7-A5CD-F633-7A2FEC02A0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7182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Tuesday 8 May  2023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79928B-3AB8-61B6-C5B2-9F62FAE8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7182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5C23F-9C56-2430-B828-47F408BE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7182"/>
            <a:ext cx="2743200" cy="365125"/>
          </a:xfrm>
        </p:spPr>
        <p:txBody>
          <a:bodyPr/>
          <a:lstStyle/>
          <a:p>
            <a:fld id="{90E04546-C042-4574-9B09-98D22EB3D6DF}" type="slidenum">
              <a:rPr lang="en-US" b="1" smtClean="0">
                <a:solidFill>
                  <a:srgbClr val="0000FF"/>
                </a:solidFill>
              </a:rPr>
              <a:t>23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B586B-C224-0A6B-361A-248AA4860BCC}"/>
              </a:ext>
            </a:extLst>
          </p:cNvPr>
          <p:cNvSpPr txBox="1"/>
          <p:nvPr/>
        </p:nvSpPr>
        <p:spPr>
          <a:xfrm>
            <a:off x="134333" y="136525"/>
            <a:ext cx="3042500" cy="584775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9540" algn="l"/>
                <a:tab pos="457200" algn="l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Perineal Body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0D9EC6-CC32-7B76-804C-39FDF00471AF}"/>
              </a:ext>
            </a:extLst>
          </p:cNvPr>
          <p:cNvSpPr txBox="1"/>
          <p:nvPr/>
        </p:nvSpPr>
        <p:spPr>
          <a:xfrm>
            <a:off x="0" y="751344"/>
            <a:ext cx="119131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781050" algn="l"/>
                <a:tab pos="262255" algn="l"/>
                <a:tab pos="781050" algn="l"/>
              </a:tabLst>
            </a:pPr>
            <a:r>
              <a:rPr lang="en-US" sz="24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Muscles attached to the perineal body:</a:t>
            </a: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781050" algn="l"/>
                <a:tab pos="262255" algn="l"/>
                <a:tab pos="781050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1- External anal sphincter.</a:t>
            </a: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781050" algn="l"/>
                <a:tab pos="262255" algn="l"/>
                <a:tab pos="781050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2- Sphincter of the urethra.</a:t>
            </a: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781050" algn="l"/>
                <a:tab pos="262255" algn="l"/>
                <a:tab pos="781050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3- </a:t>
            </a:r>
            <a:r>
              <a:rPr lang="en-US" sz="2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Superficial transversus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perinei</a:t>
            </a:r>
            <a:r>
              <a:rPr lang="en-US" sz="2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muscles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(of both sides).</a:t>
            </a: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781050" algn="l"/>
                <a:tab pos="262255" algn="l"/>
                <a:tab pos="781050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4- </a:t>
            </a:r>
            <a:r>
              <a:rPr lang="en-US" sz="2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Deep transversus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perinei</a:t>
            </a:r>
            <a:r>
              <a:rPr lang="en-US" sz="2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muscles </a:t>
            </a: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(of both sides).</a:t>
            </a: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781050" algn="l"/>
                <a:tab pos="262255" algn="l"/>
                <a:tab pos="781050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5- Anterior parts of the levator ani (of both sides).</a:t>
            </a: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781050" algn="l"/>
                <a:tab pos="262255" algn="l"/>
                <a:tab pos="781050" algn="l"/>
              </a:tabLst>
            </a:pPr>
            <a:r>
              <a:rPr lang="en-US" sz="24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6-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Bulbospongiosus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Anatomy T4 Female Perineum Flashcards | Quizlet">
            <a:extLst>
              <a:ext uri="{FF2B5EF4-FFF2-40B4-BE49-F238E27FC236}">
                <a16:creationId xmlns:a16="http://schemas.microsoft.com/office/drawing/2014/main" id="{7B162E8E-C422-DC70-6667-00DC37E71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7"/>
          <a:stretch/>
        </p:blipFill>
        <p:spPr bwMode="auto">
          <a:xfrm>
            <a:off x="7402564" y="2620652"/>
            <a:ext cx="4671952" cy="3886530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elvis and Perineum | Clinical Gate">
            <a:extLst>
              <a:ext uri="{FF2B5EF4-FFF2-40B4-BE49-F238E27FC236}">
                <a16:creationId xmlns:a16="http://schemas.microsoft.com/office/drawing/2014/main" id="{CB2CADEC-8BD4-9C4F-BEEA-63571F35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54444" r="5812"/>
          <a:stretch/>
        </p:blipFill>
        <p:spPr bwMode="auto">
          <a:xfrm>
            <a:off x="3271101" y="3505838"/>
            <a:ext cx="3969700" cy="2924506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The Anal Canal - Structure - Arterial Supply - TeachMeAnatomy">
            <a:extLst>
              <a:ext uri="{FF2B5EF4-FFF2-40B4-BE49-F238E27FC236}">
                <a16:creationId xmlns:a16="http://schemas.microsoft.com/office/drawing/2014/main" id="{3AF3F7A7-334C-C964-107F-004C1B911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1" y="3799482"/>
            <a:ext cx="2994257" cy="2095107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F81881-89C8-DAB6-EB88-1FE9F810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6036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Tuesday 8 May  2023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7E998B-D9C9-EE6D-E4D6-BDCD5C13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6036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0AAC9-6788-6DA7-C905-F28B8B69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6036"/>
            <a:ext cx="2743200" cy="365125"/>
          </a:xfrm>
        </p:spPr>
        <p:txBody>
          <a:bodyPr/>
          <a:lstStyle/>
          <a:p>
            <a:fld id="{90E04546-C042-4574-9B09-98D22EB3D6DF}" type="slidenum">
              <a:rPr lang="en-US" b="1" smtClean="0">
                <a:solidFill>
                  <a:schemeClr val="tx1"/>
                </a:solidFill>
              </a:rPr>
              <a:t>24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53940-960F-48FA-FEEF-ABFD7093E4C1}"/>
              </a:ext>
            </a:extLst>
          </p:cNvPr>
          <p:cNvSpPr txBox="1"/>
          <p:nvPr/>
        </p:nvSpPr>
        <p:spPr>
          <a:xfrm>
            <a:off x="134333" y="136525"/>
            <a:ext cx="3042500" cy="584775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9540" algn="l"/>
                <a:tab pos="457200" algn="l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Perineal Body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C5234-EA87-830A-F33B-FE4472165E23}"/>
              </a:ext>
            </a:extLst>
          </p:cNvPr>
          <p:cNvSpPr txBox="1"/>
          <p:nvPr/>
        </p:nvSpPr>
        <p:spPr>
          <a:xfrm>
            <a:off x="135118" y="721300"/>
            <a:ext cx="119225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781050" algn="l"/>
                <a:tab pos="262255" algn="l"/>
                <a:tab pos="781050" algn="l"/>
              </a:tabLst>
            </a:pPr>
            <a:r>
              <a:rPr lang="en-US" sz="28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Applied anatomy:</a:t>
            </a:r>
            <a:endParaRPr lang="en-US" sz="28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781050" algn="l"/>
                <a:tab pos="262255" algn="l"/>
                <a:tab pos="781050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- The perineal body is </a:t>
            </a:r>
            <a:r>
              <a:rPr lang="en-US" sz="28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essential to the integrity of the pelvic floor.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781050" algn="l"/>
                <a:tab pos="262255" algn="l"/>
                <a:tab pos="781050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Rupture of the perineal body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leads to widening of the gap between the anterior borders of the levator ani muscles. 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This predisposes to the prolapse of the uterus.</a:t>
            </a:r>
          </a:p>
        </p:txBody>
      </p:sp>
      <p:pic>
        <p:nvPicPr>
          <p:cNvPr id="15362" name="Picture 2" descr="The Causes, Symptoms and Treatment of Uterine Prolapse - Fleur Women's  Health">
            <a:extLst>
              <a:ext uri="{FF2B5EF4-FFF2-40B4-BE49-F238E27FC236}">
                <a16:creationId xmlns:a16="http://schemas.microsoft.com/office/drawing/2014/main" id="{4B31B81F-B611-96EF-52BA-DF43CA169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83" y="2797189"/>
            <a:ext cx="5907099" cy="3655018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he Perineum - Boundaries - Contents - Innervation - TeachMeAnatomy">
            <a:extLst>
              <a:ext uri="{FF2B5EF4-FFF2-40B4-BE49-F238E27FC236}">
                <a16:creationId xmlns:a16="http://schemas.microsoft.com/office/drawing/2014/main" id="{805D8999-E540-0065-01B4-03DC29E3F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5" y="3041897"/>
            <a:ext cx="5115464" cy="3410310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6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3A928-569C-B7E2-C74D-362D0933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8 May  2023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0497B4-FD7F-F357-FD90-25AB083E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76459-3B90-2D6B-7A45-4021E272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DD3D3-C5FE-4049-9E9E-DC6C4FE27E7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CED0E-8AC8-35EF-EF12-E8493B103227}"/>
              </a:ext>
            </a:extLst>
          </p:cNvPr>
          <p:cNvSpPr txBox="1"/>
          <p:nvPr/>
        </p:nvSpPr>
        <p:spPr>
          <a:xfrm>
            <a:off x="170469" y="797510"/>
            <a:ext cx="61172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72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** Shape: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a wedge-shaped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72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** Position: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space on each side of the anal canal.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** Boundaries (walls):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Lateral wall: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vertical.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It is formed by the obturator internus, obturator fascia and ischial tuberosity.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obturator fascia is split to form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pudendal canal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(its contents pudendal nerve and internal pudendal vessels).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DB296A-1B72-C41F-30B5-15C01F28770C}"/>
              </a:ext>
            </a:extLst>
          </p:cNvPr>
          <p:cNvSpPr txBox="1"/>
          <p:nvPr/>
        </p:nvSpPr>
        <p:spPr>
          <a:xfrm>
            <a:off x="189322" y="143471"/>
            <a:ext cx="3392078" cy="58477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4572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Ischiorectal Fossa</a:t>
            </a:r>
          </a:p>
        </p:txBody>
      </p:sp>
      <p:pic>
        <p:nvPicPr>
          <p:cNvPr id="9220" name="Picture 4" descr="Ischiorectal fossa: benign and malignant neoplasms of this “ignored”  radiological anatomical space | SpringerLink">
            <a:extLst>
              <a:ext uri="{FF2B5EF4-FFF2-40B4-BE49-F238E27FC236}">
                <a16:creationId xmlns:a16="http://schemas.microsoft.com/office/drawing/2014/main" id="{64E0FC09-E323-F693-6659-1CE3B205F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43" y="1746474"/>
            <a:ext cx="5832688" cy="401050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7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3D035-225D-CB6D-2F87-92F030C3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8 May  2023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4B9ABF-E96A-7779-8171-4FACE86D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AD9AC-9AB6-67DE-ED53-CA76C3B0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DD3D3-C5FE-4049-9E9E-DC6C4FE27E7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FCF8F4-D9F0-675D-ECA1-59B2852E3FB4}"/>
              </a:ext>
            </a:extLst>
          </p:cNvPr>
          <p:cNvSpPr txBox="1"/>
          <p:nvPr/>
        </p:nvSpPr>
        <p:spPr>
          <a:xfrm>
            <a:off x="189322" y="143471"/>
            <a:ext cx="3392078" cy="58477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4572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Ischiorectal Fossa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53F1BE-104C-9532-D78D-9E1C147E8E0B}"/>
              </a:ext>
            </a:extLst>
          </p:cNvPr>
          <p:cNvSpPr txBox="1"/>
          <p:nvPr/>
        </p:nvSpPr>
        <p:spPr>
          <a:xfrm>
            <a:off x="0" y="749482"/>
            <a:ext cx="6096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2- Medial wall: sloping</a:t>
            </a:r>
          </a:p>
          <a:p>
            <a:pPr marL="685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444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Upper part: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levator ani muscle.</a:t>
            </a:r>
          </a:p>
          <a:p>
            <a:pPr marL="685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444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Lower part: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external anal sphincter.</a:t>
            </a:r>
          </a:p>
          <a:p>
            <a:pPr marL="6858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44475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3- The base: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is directed downward and is formed by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peri-anal skin and fascia.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4- The apex: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is directed upward and is formed by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meeting obturator internus and levator ani muscles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  <p:pic>
        <p:nvPicPr>
          <p:cNvPr id="8" name="Picture 4" descr="Ischiorectal fossa: benign and malignant neoplasms of this “ignored”  radiological anatomical space | SpringerLink">
            <a:extLst>
              <a:ext uri="{FF2B5EF4-FFF2-40B4-BE49-F238E27FC236}">
                <a16:creationId xmlns:a16="http://schemas.microsoft.com/office/drawing/2014/main" id="{EA144C14-6201-EB17-2103-2070538A0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43" y="1746474"/>
            <a:ext cx="5832688" cy="401050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7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F34CA-1EEA-8E66-7867-1A295961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99116" y="653891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8 May  2023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F83C38-CDC0-F1C0-0BF2-2FCBCCC53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986A2-CFEF-0DB3-779D-14259FBD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DD3D3-C5FE-4049-9E9E-DC6C4FE27E7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ADD3E-3929-66B0-675A-60C181FEEFF7}"/>
              </a:ext>
            </a:extLst>
          </p:cNvPr>
          <p:cNvSpPr txBox="1"/>
          <p:nvPr/>
        </p:nvSpPr>
        <p:spPr>
          <a:xfrm>
            <a:off x="189322" y="143471"/>
            <a:ext cx="3392078" cy="58477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4572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Ischiorectal Fossa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A2324-6082-50D9-1DE6-50AAED9C9416}"/>
              </a:ext>
            </a:extLst>
          </p:cNvPr>
          <p:cNvSpPr txBox="1"/>
          <p:nvPr/>
        </p:nvSpPr>
        <p:spPr>
          <a:xfrm>
            <a:off x="9427" y="808081"/>
            <a:ext cx="69177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5- Anterior boundary: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superficial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deep perineal pouches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and their contents.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6- Posterior boundary: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sacrotuberous ligament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gluteus maximus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muscle.</a:t>
            </a:r>
          </a:p>
        </p:txBody>
      </p:sp>
      <p:pic>
        <p:nvPicPr>
          <p:cNvPr id="10242" name="Picture 2" descr="Resection of Tumors of the Ischiorectal Fossa | SpringerLink">
            <a:extLst>
              <a:ext uri="{FF2B5EF4-FFF2-40B4-BE49-F238E27FC236}">
                <a16:creationId xmlns:a16="http://schemas.microsoft.com/office/drawing/2014/main" id="{2D95E31E-B55D-04E6-891E-672C87562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841" y="143471"/>
            <a:ext cx="4872837" cy="3640717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JaypeeDigital | eBook Reader">
            <a:extLst>
              <a:ext uri="{FF2B5EF4-FFF2-40B4-BE49-F238E27FC236}">
                <a16:creationId xmlns:a16="http://schemas.microsoft.com/office/drawing/2014/main" id="{A523B6FB-1B9A-8186-D827-2BD15B44E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2" y="3629320"/>
            <a:ext cx="6705956" cy="2420599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7B1F5-3ED9-AE33-19B3-2D9B2168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8 May  2023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51885-990F-7D6F-3A73-9A4D8A79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33400" y="617378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6A7A6-02D1-61D6-EB09-7D83DFD8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DD3D3-C5FE-4049-9E9E-DC6C4FE27E7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0DF22-5300-01EC-46FE-CB35DC1C0B47}"/>
              </a:ext>
            </a:extLst>
          </p:cNvPr>
          <p:cNvSpPr txBox="1"/>
          <p:nvPr/>
        </p:nvSpPr>
        <p:spPr>
          <a:xfrm>
            <a:off x="189322" y="845046"/>
            <a:ext cx="609442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** Contents: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1- lschiorectal pad of fat: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allows distension of the anal canal during defecation.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885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2- Pudendal canal and its contents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(pudendal nerve and internal pudendal vessels).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74B13-EF8E-6F68-FBDD-95173FC7ADEF}"/>
              </a:ext>
            </a:extLst>
          </p:cNvPr>
          <p:cNvSpPr txBox="1"/>
          <p:nvPr/>
        </p:nvSpPr>
        <p:spPr>
          <a:xfrm>
            <a:off x="189322" y="143471"/>
            <a:ext cx="3392078" cy="58477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4572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Ischiorectal Fossa</a:t>
            </a:r>
          </a:p>
        </p:txBody>
      </p:sp>
      <p:pic>
        <p:nvPicPr>
          <p:cNvPr id="13316" name="Picture 4" descr="The Pudendal Nerve - Anatomical Course - Functions - TeachMeAnatomy">
            <a:extLst>
              <a:ext uri="{FF2B5EF4-FFF2-40B4-BE49-F238E27FC236}">
                <a16:creationId xmlns:a16="http://schemas.microsoft.com/office/drawing/2014/main" id="{7B2875ED-4E69-824B-6253-0FF145136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70" y="3429000"/>
            <a:ext cx="4498144" cy="331300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schio-rectal/Ischio-anal fossa , location, boundaries, contents and  applied , Anatomy QA">
            <a:extLst>
              <a:ext uri="{FF2B5EF4-FFF2-40B4-BE49-F238E27FC236}">
                <a16:creationId xmlns:a16="http://schemas.microsoft.com/office/drawing/2014/main" id="{5E7FF16E-1277-0CB0-A02B-B919A11AA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41" y="143471"/>
            <a:ext cx="5020295" cy="310854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90C9C5-808B-3A81-F467-D8924C2F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8 May  2023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39349-5C23-0BDD-79C5-BE3F02ED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2BE6B-4FF3-6F35-6993-4CC43B47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DD3D3-C5FE-4049-9E9E-DC6C4FE27E7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6C58A-D4C9-60B3-18C8-03D54EAE8174}"/>
              </a:ext>
            </a:extLst>
          </p:cNvPr>
          <p:cNvSpPr txBox="1"/>
          <p:nvPr/>
        </p:nvSpPr>
        <p:spPr>
          <a:xfrm>
            <a:off x="77772" y="1166123"/>
            <a:ext cx="563487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3- Inferior rectal vessels: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1295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artery arises from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internal pudendal artery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pudendal canal.</a:t>
            </a:r>
          </a:p>
          <a:p>
            <a:pPr marL="1295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+mn-cs"/>
            </a:endParaRPr>
          </a:p>
          <a:p>
            <a:pPr marL="58674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1295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It crosses the fossa to reach the anal canal.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50A95-038B-FE51-BD24-76C6DE29D591}"/>
              </a:ext>
            </a:extLst>
          </p:cNvPr>
          <p:cNvSpPr txBox="1"/>
          <p:nvPr/>
        </p:nvSpPr>
        <p:spPr>
          <a:xfrm>
            <a:off x="189322" y="143471"/>
            <a:ext cx="3392078" cy="58477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4572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Ischiorectal Fossa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BA01F-55E0-2FA8-641F-DDAD45DB8CE1}"/>
              </a:ext>
            </a:extLst>
          </p:cNvPr>
          <p:cNvSpPr txBox="1"/>
          <p:nvPr/>
        </p:nvSpPr>
        <p:spPr>
          <a:xfrm>
            <a:off x="189322" y="728246"/>
            <a:ext cx="6117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** Contents: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59AA84-F5CD-78D8-D55D-871C56F3C4E4}"/>
              </a:ext>
            </a:extLst>
          </p:cNvPr>
          <p:cNvGrpSpPr/>
          <p:nvPr/>
        </p:nvGrpSpPr>
        <p:grpSpPr>
          <a:xfrm>
            <a:off x="6121137" y="504227"/>
            <a:ext cx="5585858" cy="5321037"/>
            <a:chOff x="6479359" y="504227"/>
            <a:chExt cx="5585858" cy="5321037"/>
          </a:xfrm>
        </p:grpSpPr>
        <p:pic>
          <p:nvPicPr>
            <p:cNvPr id="14338" name="Picture 2" descr="Middle rectal artery: Anatomy, branches, supply | Kenhub">
              <a:extLst>
                <a:ext uri="{FF2B5EF4-FFF2-40B4-BE49-F238E27FC236}">
                  <a16:creationId xmlns:a16="http://schemas.microsoft.com/office/drawing/2014/main" id="{841F0786-291B-8C9C-8340-3C97CDC5B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9359" y="504227"/>
              <a:ext cx="5585858" cy="5321037"/>
            </a:xfrm>
            <a:prstGeom prst="rect">
              <a:avLst/>
            </a:prstGeom>
            <a:noFill/>
            <a:ln w="57150">
              <a:solidFill>
                <a:srgbClr val="00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31B822-2416-0D93-1294-0B38E2EC2A5E}"/>
                </a:ext>
              </a:extLst>
            </p:cNvPr>
            <p:cNvSpPr txBox="1"/>
            <p:nvPr/>
          </p:nvSpPr>
          <p:spPr>
            <a:xfrm>
              <a:off x="6579909" y="4779389"/>
              <a:ext cx="942680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Inferior rectal A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82BB2A3-AA4F-51C2-C188-0229BB3C31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2868" y="5019937"/>
              <a:ext cx="901829" cy="12032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82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0457FF-ED8C-6DEE-7DB6-DAD403233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8 May 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1C4D5-286D-8E4A-AE43-CA70B324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F4D9D-0D22-4181-33C1-1ECF9864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4546-C042-4574-9B09-98D22EB3D6DF}" type="slidenum">
              <a:rPr lang="en-US" b="1" smtClean="0">
                <a:solidFill>
                  <a:srgbClr val="FF0000"/>
                </a:solidFill>
              </a:rPr>
              <a:t>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D798A0-F4A0-F90D-7176-817CA92EE907}"/>
              </a:ext>
            </a:extLst>
          </p:cNvPr>
          <p:cNvSpPr/>
          <p:nvPr/>
        </p:nvSpPr>
        <p:spPr>
          <a:xfrm>
            <a:off x="135646" y="3435189"/>
            <a:ext cx="59883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7030A0"/>
                </a:solidFill>
                <a:latin typeface="Candara" panose="020E0502030303020204" pitchFamily="34" charset="0"/>
              </a:rPr>
              <a:t>Diamond-shaped perineum </a:t>
            </a:r>
            <a:r>
              <a:rPr lang="en-US" sz="2800" b="1" dirty="0">
                <a:solidFill>
                  <a:prstClr val="black"/>
                </a:solidFill>
                <a:latin typeface="Candara" panose="020E0502030303020204" pitchFamily="34" charset="0"/>
              </a:rPr>
              <a:t>divided by a broken line into the: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Urogenital triangle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Anal triangle.</a:t>
            </a:r>
            <a:endParaRPr lang="ar-IQ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F4C9B5-C942-6435-5124-B15ECCE037C7}"/>
              </a:ext>
            </a:extLst>
          </p:cNvPr>
          <p:cNvSpPr/>
          <p:nvPr/>
        </p:nvSpPr>
        <p:spPr>
          <a:xfrm>
            <a:off x="76200" y="76200"/>
            <a:ext cx="2929007" cy="646331"/>
          </a:xfrm>
          <a:prstGeom prst="rect">
            <a:avLst/>
          </a:prstGeom>
          <a:ln w="57150">
            <a:solidFill>
              <a:srgbClr val="3EFC24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</a:rPr>
              <a:t>The Perineum</a:t>
            </a:r>
            <a:endParaRPr kumimoji="0" lang="ar-IQ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75B08E-84E9-4E97-9FB4-43CB0BFE3017}"/>
              </a:ext>
            </a:extLst>
          </p:cNvPr>
          <p:cNvSpPr txBox="1"/>
          <p:nvPr/>
        </p:nvSpPr>
        <p:spPr>
          <a:xfrm>
            <a:off x="107621" y="751344"/>
            <a:ext cx="57747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The perinium is diamond shaped and is bounded: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Anteriorly:</a:t>
            </a:r>
            <a:r>
              <a:rPr lang="en-US" sz="2800" b="1" dirty="0">
                <a:latin typeface="Candara" panose="020E0502030303020204" pitchFamily="34" charset="0"/>
              </a:rPr>
              <a:t> The symphysis pubis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Posteriorly:</a:t>
            </a:r>
            <a:r>
              <a:rPr lang="en-US" sz="2800" b="1" dirty="0">
                <a:latin typeface="Candara" panose="020E0502030303020204" pitchFamily="34" charset="0"/>
              </a:rPr>
              <a:t> the tip of the coccyx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Laterally:</a:t>
            </a:r>
            <a:r>
              <a:rPr lang="en-US" sz="2800" b="1" dirty="0">
                <a:latin typeface="Candara" panose="020E0502030303020204" pitchFamily="34" charset="0"/>
              </a:rPr>
              <a:t> The ischial tuberosities</a:t>
            </a:r>
          </a:p>
          <a:p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A9571F-AADB-EC7A-91D2-914F85AF4610}"/>
              </a:ext>
            </a:extLst>
          </p:cNvPr>
          <p:cNvSpPr/>
          <p:nvPr/>
        </p:nvSpPr>
        <p:spPr>
          <a:xfrm>
            <a:off x="135646" y="5531321"/>
            <a:ext cx="1194873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The Urogenital triangle 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is bounded in front by the pubic arch and laterally by the </a:t>
            </a:r>
            <a:r>
              <a:rPr lang="en-US" sz="2400" b="1" dirty="0" err="1">
                <a:solidFill>
                  <a:prstClr val="black"/>
                </a:solidFill>
                <a:latin typeface="Candara" panose="020E0502030303020204" pitchFamily="34" charset="0"/>
              </a:rPr>
              <a:t>ischial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ndara" panose="020E0502030303020204" pitchFamily="34" charset="0"/>
              </a:rPr>
              <a:t>tuberosities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2050" name="Picture 2" descr="Urogenital Triangle , superficial and deep perineal pouches , Anatomy QA">
            <a:extLst>
              <a:ext uri="{FF2B5EF4-FFF2-40B4-BE49-F238E27FC236}">
                <a16:creationId xmlns:a16="http://schemas.microsoft.com/office/drawing/2014/main" id="{EEB27C0F-75C8-DC6F-F725-D40BC7070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18" y="584463"/>
            <a:ext cx="6042208" cy="4386358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3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9D11CF-3ED5-4D15-2DE6-FBD3B707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77845" y="165888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8 May  2023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62AB5-07CA-15DD-6CF5-419BA77A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6245" y="-3838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ED979-307E-013D-4E89-7EAA06EE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DD3D3-C5FE-4049-9E9E-DC6C4FE27E7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6F74E-8F17-AF0D-B2A8-1824A653A477}"/>
              </a:ext>
            </a:extLst>
          </p:cNvPr>
          <p:cNvSpPr txBox="1"/>
          <p:nvPr/>
        </p:nvSpPr>
        <p:spPr>
          <a:xfrm>
            <a:off x="189322" y="75331"/>
            <a:ext cx="3392078" cy="58477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4572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Ischiorectal Fossa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89946-2250-7E7E-D7FB-3B38B159A78C}"/>
              </a:ext>
            </a:extLst>
          </p:cNvPr>
          <p:cNvSpPr txBox="1"/>
          <p:nvPr/>
        </p:nvSpPr>
        <p:spPr>
          <a:xfrm>
            <a:off x="189322" y="660106"/>
            <a:ext cx="6117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** Contents:</a:t>
            </a:r>
          </a:p>
        </p:txBody>
      </p:sp>
      <p:pic>
        <p:nvPicPr>
          <p:cNvPr id="12290" name="Picture 2" descr="JaypeeDigital | eBook Reader">
            <a:extLst>
              <a:ext uri="{FF2B5EF4-FFF2-40B4-BE49-F238E27FC236}">
                <a16:creationId xmlns:a16="http://schemas.microsoft.com/office/drawing/2014/main" id="{03C93922-8220-2A1B-48C2-8853D27C2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7" y="3852637"/>
            <a:ext cx="5418843" cy="283947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3B0821-3261-E9BA-D761-9503270D70E3}"/>
              </a:ext>
            </a:extLst>
          </p:cNvPr>
          <p:cNvSpPr txBox="1"/>
          <p:nvPr/>
        </p:nvSpPr>
        <p:spPr>
          <a:xfrm>
            <a:off x="189322" y="1019595"/>
            <a:ext cx="61179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4- Inferior rectal nerve: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- It is a branch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pudendal nerve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pudendal canal.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720" algn="l"/>
                <a:tab pos="42100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-  It crosses the fossa to supply the levator ani, and external anal sphincter.</a:t>
            </a:r>
          </a:p>
        </p:txBody>
      </p:sp>
      <p:pic>
        <p:nvPicPr>
          <p:cNvPr id="12292" name="Picture 4" descr="Inferior Rectal Nerve - Stepwards">
            <a:extLst>
              <a:ext uri="{FF2B5EF4-FFF2-40B4-BE49-F238E27FC236}">
                <a16:creationId xmlns:a16="http://schemas.microsoft.com/office/drawing/2014/main" id="{ACFB30DF-8AD7-21DD-B4CF-040915676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78" y="1176198"/>
            <a:ext cx="5553700" cy="4685934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6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AC18C-D88D-44EF-97BA-2DF1FFBB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9478" y="7549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8 May  2023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BD600-658A-CB84-EE81-9040B54F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76967" y="283243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999DA-2D2D-0E66-6A0A-D1D6CD1D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DD3D3-C5FE-4049-9E9E-DC6C4FE27E7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458BB-BDF0-BE56-8947-A9015C837478}"/>
              </a:ext>
            </a:extLst>
          </p:cNvPr>
          <p:cNvSpPr txBox="1"/>
          <p:nvPr/>
        </p:nvSpPr>
        <p:spPr>
          <a:xfrm>
            <a:off x="66773" y="1075603"/>
            <a:ext cx="111644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720" algn="l"/>
                <a:tab pos="42100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5- Perineal branch of the 4th sacral nerve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720" algn="l"/>
                <a:tab pos="42100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6- Posterior scrotal nerves and vessels: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to the scrotum (in male)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720" algn="l"/>
                <a:tab pos="42100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7- Posterior labial nerves and vessels: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to the labia majora (in female).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D1FC6-5476-F25F-D89C-CEA1C5D664C9}"/>
              </a:ext>
            </a:extLst>
          </p:cNvPr>
          <p:cNvSpPr txBox="1"/>
          <p:nvPr/>
        </p:nvSpPr>
        <p:spPr>
          <a:xfrm>
            <a:off x="189322" y="75331"/>
            <a:ext cx="3392078" cy="58477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4572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Ischiorectal Fossa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7A741-B5AD-C592-4BCA-841C66F0A954}"/>
              </a:ext>
            </a:extLst>
          </p:cNvPr>
          <p:cNvSpPr txBox="1"/>
          <p:nvPr/>
        </p:nvSpPr>
        <p:spPr>
          <a:xfrm>
            <a:off x="189322" y="660106"/>
            <a:ext cx="6117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** Contents:</a:t>
            </a:r>
          </a:p>
        </p:txBody>
      </p:sp>
      <p:pic>
        <p:nvPicPr>
          <p:cNvPr id="9" name="Picture 4" descr="Inferior Rectal Nerve - Stepwards">
            <a:extLst>
              <a:ext uri="{FF2B5EF4-FFF2-40B4-BE49-F238E27FC236}">
                <a16:creationId xmlns:a16="http://schemas.microsoft.com/office/drawing/2014/main" id="{1EBEBCC5-615D-D053-7D8A-4F84EC789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48" y="2543708"/>
            <a:ext cx="4951428" cy="4177767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Pin on anatomy">
            <a:extLst>
              <a:ext uri="{FF2B5EF4-FFF2-40B4-BE49-F238E27FC236}">
                <a16:creationId xmlns:a16="http://schemas.microsoft.com/office/drawing/2014/main" id="{2EECE357-CAA6-33E0-EA8B-AA1E9AA18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8" y="2622023"/>
            <a:ext cx="4724792" cy="409945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FBA36-C197-4CA9-8003-830F21D0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8 May  2023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94FE82-6C81-2F93-2161-0FC2F2DF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27458-08F2-DD12-7DF7-233448EC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DD3D3-C5FE-4049-9E9E-DC6C4FE27E7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BF4F3-5B39-1F17-EFB7-E532F5F6B7F9}"/>
              </a:ext>
            </a:extLst>
          </p:cNvPr>
          <p:cNvSpPr txBox="1"/>
          <p:nvPr/>
        </p:nvSpPr>
        <p:spPr>
          <a:xfrm>
            <a:off x="189322" y="75331"/>
            <a:ext cx="3392078" cy="58477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4572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Ischiorectal Fossa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B69F66-CF17-2216-FF06-946AC0A54DCA}"/>
              </a:ext>
            </a:extLst>
          </p:cNvPr>
          <p:cNvSpPr txBox="1"/>
          <p:nvPr/>
        </p:nvSpPr>
        <p:spPr>
          <a:xfrm>
            <a:off x="189322" y="901833"/>
            <a:ext cx="60944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720" algn="l"/>
                <a:tab pos="24828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** Applied anatomy: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720" algn="l"/>
                <a:tab pos="24828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1- Infection of the ischiorectal fossa leading to 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ischiorectal abscess.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720" algn="l"/>
                <a:tab pos="248285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72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2- If the abscess opens into the anal canal, it produces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anal fistula.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2720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3- If the abscess opens into the skin, it produces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an external sinus. </a:t>
            </a:r>
          </a:p>
        </p:txBody>
      </p:sp>
      <p:pic>
        <p:nvPicPr>
          <p:cNvPr id="16386" name="Picture 2" descr="Anal Fistula | Colorectal Surgeons Sydney">
            <a:extLst>
              <a:ext uri="{FF2B5EF4-FFF2-40B4-BE49-F238E27FC236}">
                <a16:creationId xmlns:a16="http://schemas.microsoft.com/office/drawing/2014/main" id="{6FFB121A-998F-1D53-372A-E14D1BEF5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12259" r="8853"/>
          <a:stretch/>
        </p:blipFill>
        <p:spPr bwMode="auto">
          <a:xfrm>
            <a:off x="7732181" y="3290183"/>
            <a:ext cx="3073293" cy="3318007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Anal Abscess | Colorectal Surgeons Sydney">
            <a:extLst>
              <a:ext uri="{FF2B5EF4-FFF2-40B4-BE49-F238E27FC236}">
                <a16:creationId xmlns:a16="http://schemas.microsoft.com/office/drawing/2014/main" id="{C354E7DA-27ED-BEFE-DF43-33842B50F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231" y="136525"/>
            <a:ext cx="3915938" cy="2943597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D8BB7-105A-4CFE-6591-64303ED2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8 May  2023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C692CB-0B41-9DB2-CD7C-B6D74741E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6AA82-5AF6-693C-5CA1-4EC2FD8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DD3D3-C5FE-4049-9E9E-DC6C4FE27E7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9191D1-2587-B49B-418A-562FA8832271}"/>
              </a:ext>
            </a:extLst>
          </p:cNvPr>
          <p:cNvSpPr txBox="1"/>
          <p:nvPr/>
        </p:nvSpPr>
        <p:spPr>
          <a:xfrm>
            <a:off x="189322" y="75331"/>
            <a:ext cx="3392078" cy="58477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4572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Ischiorectal Fossa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5780E-0CF8-2955-6D7E-C2BE90236BB3}"/>
              </a:ext>
            </a:extLst>
          </p:cNvPr>
          <p:cNvSpPr txBox="1"/>
          <p:nvPr/>
        </p:nvSpPr>
        <p:spPr>
          <a:xfrm>
            <a:off x="189322" y="1523069"/>
            <a:ext cx="60944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** Definition: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It is a tunnel in the lateral wall of the ischiorectal fossa.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** Formation: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It is formed by splitting of the obturator fascia.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** Begins: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at the lesser sciatic foramen.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** Ends into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deep perineal pouch.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** Contents: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Pudendal nerve and internal pudendal vessels.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794682-6F1D-DF6C-50A7-4D2DEC115708}"/>
              </a:ext>
            </a:extLst>
          </p:cNvPr>
          <p:cNvSpPr txBox="1"/>
          <p:nvPr/>
        </p:nvSpPr>
        <p:spPr>
          <a:xfrm>
            <a:off x="189322" y="763680"/>
            <a:ext cx="2685853" cy="52322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Pudendal canal</a:t>
            </a:r>
          </a:p>
        </p:txBody>
      </p:sp>
      <p:pic>
        <p:nvPicPr>
          <p:cNvPr id="17410" name="Picture 2" descr="Ischioanal Fossa - an overview | ScienceDirect Topics">
            <a:extLst>
              <a:ext uri="{FF2B5EF4-FFF2-40B4-BE49-F238E27FC236}">
                <a16:creationId xmlns:a16="http://schemas.microsoft.com/office/drawing/2014/main" id="{11C0271A-E8FA-AA78-6A3E-45B2C4089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210" y="4966063"/>
            <a:ext cx="1839184" cy="1822908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Pelvis and hip joint - Knowledge @ AMBOSS">
            <a:extLst>
              <a:ext uri="{FF2B5EF4-FFF2-40B4-BE49-F238E27FC236}">
                <a16:creationId xmlns:a16="http://schemas.microsoft.com/office/drawing/2014/main" id="{F05B2B83-589D-2EB7-3A1D-98DFC3F31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4261" r="3991" b="7315"/>
          <a:stretch/>
        </p:blipFill>
        <p:spPr bwMode="auto">
          <a:xfrm>
            <a:off x="6283750" y="216890"/>
            <a:ext cx="5590439" cy="451789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4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F59F29-2A03-82F3-FFA8-C5384342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8 May  2023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E31F7-EEF4-5A12-806F-5FDE7332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3C81A-700A-DD0A-2EE0-17110195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4546-C042-4574-9B09-98D22EB3D6DF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6E439-4621-9954-B9A6-A46BA6059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18"/>
            <a:ext cx="12145285" cy="6755119"/>
          </a:xfrm>
          <a:prstGeom prst="rect">
            <a:avLst/>
          </a:prstGeom>
        </p:spPr>
      </p:pic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986FCF33-B8E7-C442-BF14-C12F3DD56A4F}"/>
              </a:ext>
            </a:extLst>
          </p:cNvPr>
          <p:cNvSpPr txBox="1">
            <a:spLocks/>
          </p:cNvSpPr>
          <p:nvPr/>
        </p:nvSpPr>
        <p:spPr>
          <a:xfrm>
            <a:off x="838200" y="32650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Dr. Aiman Qais Al-Maathidy</a:t>
            </a:r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1722581" y="915485"/>
            <a:ext cx="4632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Tuesday 8 May  2023</a:t>
            </a:r>
            <a:endParaRPr lang="en-US" sz="40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2FD56-1F73-05BB-413F-231AC39E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8 May 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81AEB-8AE9-A629-FB1F-FF09A765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22544" y="6494345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FE4E8-BD77-ACA1-D8BC-E819FC09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6648" y="6368858"/>
            <a:ext cx="2743200" cy="365125"/>
          </a:xfrm>
        </p:spPr>
        <p:txBody>
          <a:bodyPr/>
          <a:lstStyle/>
          <a:p>
            <a:fld id="{90E04546-C042-4574-9B09-98D22EB3D6DF}" type="slidenum">
              <a:rPr lang="en-US" b="1" smtClean="0">
                <a:solidFill>
                  <a:srgbClr val="FF0000"/>
                </a:solidFill>
              </a:rPr>
              <a:t>4</a:t>
            </a:fld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D034E06-541B-A2C3-2D97-841D385CF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1055" t="8437" r="22070" b="12812"/>
          <a:stretch>
            <a:fillRect/>
          </a:stretch>
        </p:blipFill>
        <p:spPr bwMode="auto">
          <a:xfrm>
            <a:off x="7372154" y="1806577"/>
            <a:ext cx="4680855" cy="4914898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8" name="مستطيل 2">
            <a:extLst>
              <a:ext uri="{FF2B5EF4-FFF2-40B4-BE49-F238E27FC236}">
                <a16:creationId xmlns:a16="http://schemas.microsoft.com/office/drawing/2014/main" id="{E7044E1E-8F83-B9BA-8B48-EA041A7A84A9}"/>
              </a:ext>
            </a:extLst>
          </p:cNvPr>
          <p:cNvSpPr/>
          <p:nvPr/>
        </p:nvSpPr>
        <p:spPr>
          <a:xfrm>
            <a:off x="0" y="2080632"/>
            <a:ext cx="72397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b="1" u="sng" dirty="0">
                <a:solidFill>
                  <a:srgbClr val="0033CC"/>
                </a:solidFill>
                <a:latin typeface="Candara" panose="020E0502030303020204" pitchFamily="34" charset="0"/>
              </a:rPr>
              <a:t>The fatty layer (fascia of Camper)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 </a:t>
            </a:r>
            <a:r>
              <a:rPr lang="en-US" sz="2800" b="1" dirty="0">
                <a:latin typeface="Candara" panose="020E0502030303020204" pitchFamily="34" charset="0"/>
              </a:rPr>
              <a:t>is continuous with the fat of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the ischiorectal fossa </a:t>
            </a:r>
            <a:r>
              <a:rPr lang="en-US" sz="2800" b="1" dirty="0">
                <a:latin typeface="Candara" panose="020E0502030303020204" pitchFamily="34" charset="0"/>
              </a:rPr>
              <a:t> and the superficial fascia of the thighs </a:t>
            </a:r>
          </a:p>
          <a:p>
            <a:pPr algn="l">
              <a:buFont typeface="Wingdings" pitchFamily="2" charset="2"/>
              <a:buChar char="v"/>
            </a:pPr>
            <a:endParaRPr lang="en-US" sz="2800" b="1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In the scrotum</a:t>
            </a:r>
            <a:r>
              <a:rPr lang="en-US" sz="2800" b="1" dirty="0">
                <a:latin typeface="Candara" panose="020E0502030303020204" pitchFamily="34" charset="0"/>
              </a:rPr>
              <a:t>, the fat is replaced by smooth muscle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the dartos muscle</a:t>
            </a:r>
            <a:r>
              <a:rPr lang="en-US" sz="2800" b="1" dirty="0">
                <a:latin typeface="Candara" panose="020E0502030303020204" pitchFamily="34" charset="0"/>
              </a:rPr>
              <a:t>. </a:t>
            </a:r>
          </a:p>
          <a:p>
            <a:pPr algn="l"/>
            <a:endParaRPr lang="en-US" sz="2800" b="1" dirty="0">
              <a:latin typeface="Candara" panose="020E0502030303020204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800" b="1" dirty="0">
                <a:solidFill>
                  <a:srgbClr val="7030A0"/>
                </a:solidFill>
                <a:latin typeface="Candara" panose="020E0502030303020204" pitchFamily="34" charset="0"/>
              </a:rPr>
              <a:t>The dartos muscle </a:t>
            </a:r>
            <a:r>
              <a:rPr lang="en-US" sz="2800" b="1" dirty="0">
                <a:latin typeface="Candara" panose="020E0502030303020204" pitchFamily="34" charset="0"/>
              </a:rPr>
              <a:t>contracts in response to cold and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reduces the surface area of the scrotal skin </a:t>
            </a:r>
          </a:p>
        </p:txBody>
      </p:sp>
      <p:sp>
        <p:nvSpPr>
          <p:cNvPr id="9" name="مستطيل 3">
            <a:extLst>
              <a:ext uri="{FF2B5EF4-FFF2-40B4-BE49-F238E27FC236}">
                <a16:creationId xmlns:a16="http://schemas.microsoft.com/office/drawing/2014/main" id="{3C2F1873-D91F-C0F0-BBBF-DAFF15EC04FA}"/>
              </a:ext>
            </a:extLst>
          </p:cNvPr>
          <p:cNvSpPr/>
          <p:nvPr/>
        </p:nvSpPr>
        <p:spPr>
          <a:xfrm>
            <a:off x="76586" y="718178"/>
            <a:ext cx="3215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Superficial Fascia</a:t>
            </a:r>
          </a:p>
        </p:txBody>
      </p:sp>
      <p:sp>
        <p:nvSpPr>
          <p:cNvPr id="10" name="مستطيل 4">
            <a:extLst>
              <a:ext uri="{FF2B5EF4-FFF2-40B4-BE49-F238E27FC236}">
                <a16:creationId xmlns:a16="http://schemas.microsoft.com/office/drawing/2014/main" id="{E6FAAA14-ABBF-5B69-A9CB-6CF23F6D74D7}"/>
              </a:ext>
            </a:extLst>
          </p:cNvPr>
          <p:cNvSpPr/>
          <p:nvPr/>
        </p:nvSpPr>
        <p:spPr>
          <a:xfrm>
            <a:off x="107620" y="124017"/>
            <a:ext cx="3584636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Urogenital Triangle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3B00CE-52F2-8F7A-6153-C4D4073E5730}"/>
              </a:ext>
            </a:extLst>
          </p:cNvPr>
          <p:cNvSpPr txBox="1"/>
          <p:nvPr/>
        </p:nvSpPr>
        <p:spPr>
          <a:xfrm>
            <a:off x="107620" y="1222503"/>
            <a:ext cx="103844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Can be divided into a fatty layer and a membranous layer.</a:t>
            </a:r>
          </a:p>
        </p:txBody>
      </p:sp>
    </p:spTree>
    <p:extLst>
      <p:ext uri="{BB962C8B-B14F-4D97-AF65-F5344CB8AC3E}">
        <p14:creationId xmlns:p14="http://schemas.microsoft.com/office/powerpoint/2010/main" val="5137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A5630F-ED3A-4ECE-2EFC-F90A31C5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8 May 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BA6CB-9667-E154-1026-1AB53100B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31AA0-5EDC-F83D-D651-846101D5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4546-C042-4574-9B09-98D22EB3D6DF}" type="slidenum">
              <a:rPr lang="en-US" b="1" smtClean="0">
                <a:solidFill>
                  <a:srgbClr val="FF0000"/>
                </a:solidFill>
              </a:rPr>
              <a:t>5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1">
            <a:extLst>
              <a:ext uri="{FF2B5EF4-FFF2-40B4-BE49-F238E27FC236}">
                <a16:creationId xmlns:a16="http://schemas.microsoft.com/office/drawing/2014/main" id="{1E98D383-25AA-1C51-5BA2-D99259356B9A}"/>
              </a:ext>
            </a:extLst>
          </p:cNvPr>
          <p:cNvSpPr/>
          <p:nvPr/>
        </p:nvSpPr>
        <p:spPr>
          <a:xfrm>
            <a:off x="113120" y="1491360"/>
            <a:ext cx="70606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b="1" u="sng" dirty="0">
                <a:solidFill>
                  <a:srgbClr val="0033CC"/>
                </a:solidFill>
                <a:latin typeface="Candara" panose="020E0502030303020204" pitchFamily="34" charset="0"/>
              </a:rPr>
              <a:t>The membranous layer (Colles' fascia)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 </a:t>
            </a:r>
            <a:r>
              <a:rPr lang="en-US" sz="2800" b="1" dirty="0">
                <a:latin typeface="Candara" panose="020E0502030303020204" pitchFamily="34" charset="0"/>
              </a:rPr>
              <a:t>is attached: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Posteriorly</a:t>
            </a:r>
            <a:r>
              <a:rPr lang="en-US" sz="2800" b="1" dirty="0">
                <a:latin typeface="Candara" panose="020E0502030303020204" pitchFamily="34" charset="0"/>
              </a:rPr>
              <a:t> to the posterior border of the urogenital diaphragm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Laterally</a:t>
            </a:r>
            <a:r>
              <a:rPr lang="en-US" sz="2800" b="1" dirty="0">
                <a:latin typeface="Candara" panose="020E0502030303020204" pitchFamily="34" charset="0"/>
              </a:rPr>
              <a:t> to the margins of the pubic arch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Anteriorly</a:t>
            </a:r>
            <a:r>
              <a:rPr lang="en-US" sz="2800" b="1" dirty="0">
                <a:latin typeface="Candara" panose="020E0502030303020204" pitchFamily="34" charset="0"/>
              </a:rPr>
              <a:t> it is continuous with the membranous layer of superficial fascia of the anterior abdominal wall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(Scarpa's fascia).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BE100A-0FD6-71F9-CB52-DD22650BA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1055" t="8437" r="22070" b="12812"/>
          <a:stretch>
            <a:fillRect/>
          </a:stretch>
        </p:blipFill>
        <p:spPr bwMode="auto">
          <a:xfrm>
            <a:off x="7173797" y="305388"/>
            <a:ext cx="4820240" cy="5061252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F5344F-85B1-D554-35F1-1FE68A104609}"/>
              </a:ext>
            </a:extLst>
          </p:cNvPr>
          <p:cNvSpPr txBox="1"/>
          <p:nvPr/>
        </p:nvSpPr>
        <p:spPr>
          <a:xfrm>
            <a:off x="75414" y="5472643"/>
            <a:ext cx="118212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fascia is continued over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penis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(or clitoris) as a tubular sheath (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Buck's fascia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)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Colle's Fascia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scrotum</a:t>
            </a:r>
          </a:p>
        </p:txBody>
      </p:sp>
      <p:sp>
        <p:nvSpPr>
          <p:cNvPr id="8" name="مستطيل 3">
            <a:extLst>
              <a:ext uri="{FF2B5EF4-FFF2-40B4-BE49-F238E27FC236}">
                <a16:creationId xmlns:a16="http://schemas.microsoft.com/office/drawing/2014/main" id="{62D88E06-EC41-E8F9-5781-7322357D7FF4}"/>
              </a:ext>
            </a:extLst>
          </p:cNvPr>
          <p:cNvSpPr/>
          <p:nvPr/>
        </p:nvSpPr>
        <p:spPr>
          <a:xfrm>
            <a:off x="76586" y="718178"/>
            <a:ext cx="32159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Superficial Fascia</a:t>
            </a:r>
          </a:p>
        </p:txBody>
      </p:sp>
      <p:sp>
        <p:nvSpPr>
          <p:cNvPr id="9" name="مستطيل 4">
            <a:extLst>
              <a:ext uri="{FF2B5EF4-FFF2-40B4-BE49-F238E27FC236}">
                <a16:creationId xmlns:a16="http://schemas.microsoft.com/office/drawing/2014/main" id="{DA0F164B-D5E0-DF32-47B4-206D2B270693}"/>
              </a:ext>
            </a:extLst>
          </p:cNvPr>
          <p:cNvSpPr/>
          <p:nvPr/>
        </p:nvSpPr>
        <p:spPr>
          <a:xfrm>
            <a:off x="107620" y="124017"/>
            <a:ext cx="3584636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Urogenital Triangle</a:t>
            </a:r>
          </a:p>
        </p:txBody>
      </p:sp>
    </p:spTree>
    <p:extLst>
      <p:ext uri="{BB962C8B-B14F-4D97-AF65-F5344CB8AC3E}">
        <p14:creationId xmlns:p14="http://schemas.microsoft.com/office/powerpoint/2010/main" val="13020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23CBB-AC28-2846-1872-9EB4924C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90205" y="251769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8 May 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BA630-05F7-7936-06E7-D8FF33F0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74930" y="61725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F1706-06A4-7315-E275-EC6335B8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736" y="470094"/>
            <a:ext cx="2743200" cy="365125"/>
          </a:xfrm>
        </p:spPr>
        <p:txBody>
          <a:bodyPr/>
          <a:lstStyle/>
          <a:p>
            <a:fld id="{90E04546-C042-4574-9B09-98D22EB3D6DF}" type="slidenum">
              <a:rPr lang="en-US" b="1" smtClean="0">
                <a:solidFill>
                  <a:srgbClr val="FF0000"/>
                </a:solidFill>
              </a:rPr>
              <a:t>6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CEB388-2B63-12FF-56E4-954B07D8A3F7}"/>
              </a:ext>
            </a:extLst>
          </p:cNvPr>
          <p:cNvSpPr/>
          <p:nvPr/>
        </p:nvSpPr>
        <p:spPr>
          <a:xfrm>
            <a:off x="76200" y="61725"/>
            <a:ext cx="458971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3EFC24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atin typeface="Candara" panose="020E0502030303020204" pitchFamily="34" charset="0"/>
              </a:rPr>
              <a:t>Urogenital Diaphragm</a:t>
            </a:r>
            <a:endParaRPr lang="ar-IQ" sz="3600" b="1" dirty="0">
              <a:latin typeface="Candara" panose="020E0502030303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D0FB9D-F4D8-6CA8-DD90-3EC642DF8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1055" t="15937" r="22070" b="21250"/>
          <a:stretch>
            <a:fillRect/>
          </a:stretch>
        </p:blipFill>
        <p:spPr bwMode="auto">
          <a:xfrm>
            <a:off x="6551629" y="2140497"/>
            <a:ext cx="5411771" cy="4532356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7" name="مستطيل 1">
            <a:extLst>
              <a:ext uri="{FF2B5EF4-FFF2-40B4-BE49-F238E27FC236}">
                <a16:creationId xmlns:a16="http://schemas.microsoft.com/office/drawing/2014/main" id="{759E6D5E-970D-8ABB-9F63-F4D65CB46C51}"/>
              </a:ext>
            </a:extLst>
          </p:cNvPr>
          <p:cNvSpPr/>
          <p:nvPr/>
        </p:nvSpPr>
        <p:spPr>
          <a:xfrm>
            <a:off x="228600" y="838200"/>
            <a:ext cx="117151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800" b="1" dirty="0">
                <a:latin typeface="Candara" panose="020E0502030303020204" pitchFamily="34" charset="0"/>
              </a:rPr>
              <a:t>Is a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triangular musculofascial diaphragm </a:t>
            </a:r>
            <a:r>
              <a:rPr lang="en-US" sz="2800" b="1" dirty="0">
                <a:latin typeface="Candara" panose="020E0502030303020204" pitchFamily="34" charset="0"/>
              </a:rPr>
              <a:t>situated in the anterior part of the perineum</a:t>
            </a:r>
          </a:p>
          <a:p>
            <a:pPr algn="l">
              <a:buFont typeface="Wingdings" pitchFamily="2" charset="2"/>
              <a:buChar char="q"/>
            </a:pPr>
            <a:r>
              <a:rPr lang="en-US" sz="2800" b="1" dirty="0">
                <a:latin typeface="Candara" panose="020E0502030303020204" pitchFamily="34" charset="0"/>
              </a:rPr>
              <a:t>filling in the gap of the pubic arch</a:t>
            </a:r>
          </a:p>
          <a:p>
            <a:pPr algn="l">
              <a:buFont typeface="Wingdings" pitchFamily="2" charset="2"/>
              <a:buChar char="q"/>
            </a:pPr>
            <a:endParaRPr lang="en-US" sz="2800" b="1" dirty="0">
              <a:latin typeface="Candara" panose="020E0502030303020204" pitchFamily="34" charset="0"/>
            </a:endParaRPr>
          </a:p>
        </p:txBody>
      </p:sp>
      <p:pic>
        <p:nvPicPr>
          <p:cNvPr id="8" name="Picture 2" descr="Urogenital diaphragm (other side) | humantestpattern | Flickr">
            <a:extLst>
              <a:ext uri="{FF2B5EF4-FFF2-40B4-BE49-F238E27FC236}">
                <a16:creationId xmlns:a16="http://schemas.microsoft.com/office/drawing/2014/main" id="{7193E079-3239-EF84-549F-1C4ACF9EB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3" y="2423490"/>
            <a:ext cx="5665817" cy="42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F9B2B-D399-40A9-D15F-310B6D62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2482" y="216358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Tuesday 8 May  2023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EE0EF2-2555-6BE0-0385-A3FEB7EA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03589" y="-9263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CCC62-5D56-47F4-4692-C2968CB4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775" y="-21997"/>
            <a:ext cx="2743200" cy="365125"/>
          </a:xfrm>
        </p:spPr>
        <p:txBody>
          <a:bodyPr/>
          <a:lstStyle/>
          <a:p>
            <a:fld id="{90E04546-C042-4574-9B09-98D22EB3D6DF}" type="slidenum">
              <a:rPr lang="en-US" b="1" smtClean="0">
                <a:solidFill>
                  <a:schemeClr val="tx1"/>
                </a:solidFill>
              </a:rPr>
              <a:t>7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8F419-3AB2-72DD-D9A3-96866792FDAF}"/>
              </a:ext>
            </a:extLst>
          </p:cNvPr>
          <p:cNvSpPr/>
          <p:nvPr/>
        </p:nvSpPr>
        <p:spPr>
          <a:xfrm>
            <a:off x="76200" y="76200"/>
            <a:ext cx="410561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3EFC24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Candara" panose="020E0502030303020204" pitchFamily="34" charset="0"/>
              </a:rPr>
              <a:t>Urogenital Diaphragm</a:t>
            </a:r>
            <a:endParaRPr lang="ar-IQ" sz="3200" b="1" dirty="0">
              <a:latin typeface="Candara" panose="020E05020303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5ECA85-DB4D-A103-5FEF-D9CA335A6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1055" t="8437" r="22070" b="22187"/>
          <a:stretch>
            <a:fillRect/>
          </a:stretch>
        </p:blipFill>
        <p:spPr bwMode="auto">
          <a:xfrm>
            <a:off x="7790883" y="2908409"/>
            <a:ext cx="4114799" cy="3806189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89612D-D762-4355-C398-66AB9BFBEF39}"/>
              </a:ext>
            </a:extLst>
          </p:cNvPr>
          <p:cNvSpPr/>
          <p:nvPr/>
        </p:nvSpPr>
        <p:spPr>
          <a:xfrm>
            <a:off x="76200" y="637881"/>
            <a:ext cx="1211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Candara" panose="020E0502030303020204" pitchFamily="34" charset="0"/>
              </a:rPr>
              <a:t>It is formed by </a:t>
            </a:r>
            <a:r>
              <a:rPr lang="en-US" sz="2800" b="1" dirty="0">
                <a:solidFill>
                  <a:srgbClr val="7030A0"/>
                </a:solidFill>
                <a:latin typeface="Candara" panose="020E0502030303020204" pitchFamily="34" charset="0"/>
              </a:rPr>
              <a:t>the </a:t>
            </a:r>
            <a:r>
              <a:rPr lang="en-US" sz="2800" b="1" u="sng" dirty="0">
                <a:solidFill>
                  <a:srgbClr val="7030A0"/>
                </a:solidFill>
                <a:latin typeface="Candara" panose="020E0502030303020204" pitchFamily="34" charset="0"/>
              </a:rPr>
              <a:t>sphincter urethrae</a:t>
            </a:r>
            <a:r>
              <a:rPr lang="en-US" sz="2800" b="1" u="sng" dirty="0">
                <a:latin typeface="Candara" panose="020E0502030303020204" pitchFamily="34" charset="0"/>
              </a:rPr>
              <a:t> </a:t>
            </a:r>
            <a:r>
              <a:rPr lang="en-US" sz="2800" b="1" dirty="0">
                <a:latin typeface="Candara" panose="020E0502030303020204" pitchFamily="34" charset="0"/>
              </a:rPr>
              <a:t>and </a:t>
            </a:r>
            <a:r>
              <a:rPr lang="en-US" sz="2800" b="1" dirty="0">
                <a:solidFill>
                  <a:srgbClr val="7030A0"/>
                </a:solidFill>
                <a:latin typeface="Candara" panose="020E0502030303020204" pitchFamily="34" charset="0"/>
              </a:rPr>
              <a:t>the </a:t>
            </a:r>
            <a:r>
              <a:rPr lang="en-US" sz="2800" b="1" u="sng" dirty="0">
                <a:solidFill>
                  <a:srgbClr val="7030A0"/>
                </a:solidFill>
                <a:latin typeface="Candara" panose="020E0502030303020204" pitchFamily="34" charset="0"/>
              </a:rPr>
              <a:t>deep transverse perineal muscle</a:t>
            </a:r>
            <a:r>
              <a:rPr lang="en-US" sz="2800" b="1" dirty="0">
                <a:solidFill>
                  <a:srgbClr val="7030A0"/>
                </a:solidFill>
                <a:latin typeface="Candara" panose="020E0502030303020204" pitchFamily="34" charset="0"/>
              </a:rPr>
              <a:t>s</a:t>
            </a:r>
            <a:r>
              <a:rPr lang="en-US" sz="2800" b="1" dirty="0">
                <a:latin typeface="Candara" panose="020E0502030303020204" pitchFamily="34" charset="0"/>
              </a:rPr>
              <a:t>, which are enclosed between 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a superior and an inferior layer of fascia</a:t>
            </a:r>
            <a:r>
              <a:rPr lang="en-US" sz="2800" b="1" dirty="0">
                <a:latin typeface="Candara" panose="020E0502030303020204" pitchFamily="34" charset="0"/>
              </a:rPr>
              <a:t> of the Urogenital diaphragm.</a:t>
            </a:r>
          </a:p>
          <a:p>
            <a:pPr>
              <a:buFont typeface="Wingdings" pitchFamily="2" charset="2"/>
              <a:buChar char="v"/>
            </a:pPr>
            <a:endParaRPr lang="en-US" sz="2800" b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</a:rPr>
              <a:t>The inferior layer of fascia </a:t>
            </a:r>
            <a:r>
              <a:rPr lang="en-US" sz="2800" b="1" dirty="0">
                <a:latin typeface="Candara" panose="020E0502030303020204" pitchFamily="34" charset="0"/>
              </a:rPr>
              <a:t>is often referred to as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the perineal membrane</a:t>
            </a:r>
            <a:r>
              <a:rPr lang="en-US" sz="2800" b="1" dirty="0">
                <a:solidFill>
                  <a:srgbClr val="008000"/>
                </a:solidFill>
                <a:latin typeface="Candara" panose="020E0502030303020204" pitchFamily="34" charset="0"/>
              </a:rPr>
              <a:t>.</a:t>
            </a:r>
            <a:endParaRPr lang="ar-IQ" sz="2800" b="1" dirty="0">
              <a:solidFill>
                <a:srgbClr val="008000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2" descr="Pelvis and Perineum | Clinical Gate">
            <a:extLst>
              <a:ext uri="{FF2B5EF4-FFF2-40B4-BE49-F238E27FC236}">
                <a16:creationId xmlns:a16="http://schemas.microsoft.com/office/drawing/2014/main" id="{7AA9D7BB-3630-3E3F-188B-53FEB11DD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54444" r="5812"/>
          <a:stretch/>
        </p:blipFill>
        <p:spPr bwMode="auto">
          <a:xfrm>
            <a:off x="505120" y="2912902"/>
            <a:ext cx="5160389" cy="380169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5ADAF-EF66-7438-A6CF-4276C40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69474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Tuesday 8 May  2023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F2D37-12B2-9891-8CEB-64F2D460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33400" y="6286911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17DAB-FE45-B522-7CC6-E8823338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62698" y="6378192"/>
            <a:ext cx="352720" cy="365125"/>
          </a:xfrm>
        </p:spPr>
        <p:txBody>
          <a:bodyPr/>
          <a:lstStyle/>
          <a:p>
            <a:fld id="{90E04546-C042-4574-9B09-98D22EB3D6DF}" type="slidenum">
              <a:rPr lang="en-US" b="1" smtClean="0">
                <a:solidFill>
                  <a:schemeClr val="tx1"/>
                </a:solidFill>
              </a:rPr>
              <a:t>8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مستطيل 1">
            <a:extLst>
              <a:ext uri="{FF2B5EF4-FFF2-40B4-BE49-F238E27FC236}">
                <a16:creationId xmlns:a16="http://schemas.microsoft.com/office/drawing/2014/main" id="{CCFB3362-0B57-744F-583B-E51D7EB41B08}"/>
              </a:ext>
            </a:extLst>
          </p:cNvPr>
          <p:cNvSpPr/>
          <p:nvPr/>
        </p:nvSpPr>
        <p:spPr>
          <a:xfrm>
            <a:off x="56562" y="771600"/>
            <a:ext cx="7861955" cy="310854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Anteriorly</a:t>
            </a:r>
            <a:r>
              <a:rPr lang="en-US" sz="2800" b="1" dirty="0">
                <a:latin typeface="Candara" panose="020E0502030303020204" pitchFamily="34" charset="0"/>
              </a:rPr>
              <a:t>: the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two layers of fascia fuse,</a:t>
            </a:r>
            <a:r>
              <a:rPr lang="en-US" sz="2800" b="1" dirty="0">
                <a:latin typeface="Candara" panose="020E0502030303020204" pitchFamily="34" charset="0"/>
              </a:rPr>
              <a:t> leaving a small gap beneath the symphysis pubis.</a:t>
            </a:r>
          </a:p>
          <a:p>
            <a:pPr algn="l">
              <a:buFont typeface="Wingdings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Posteriorly: </a:t>
            </a:r>
            <a:r>
              <a:rPr lang="en-US" sz="2800" b="1" dirty="0">
                <a:latin typeface="Candara" panose="020E0502030303020204" pitchFamily="34" charset="0"/>
              </a:rPr>
              <a:t>the two layers of fascia fuse with the membranous layer of the superficial fascia and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perineal body</a:t>
            </a:r>
          </a:p>
          <a:p>
            <a:pPr algn="l">
              <a:buFont typeface="Wingdings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Laterally,</a:t>
            </a:r>
            <a:r>
              <a:rPr lang="en-US" sz="2800" b="1" dirty="0">
                <a:latin typeface="Candara" panose="020E0502030303020204" pitchFamily="34" charset="0"/>
              </a:rPr>
              <a:t> the layers of fascia are attached to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pubic arch</a:t>
            </a:r>
            <a:r>
              <a:rPr lang="en-US" sz="2800" b="1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00F99B-5C5E-D9F8-FCD1-4598C93C9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1055" t="8437" r="22070" b="22187"/>
          <a:stretch>
            <a:fillRect/>
          </a:stretch>
        </p:blipFill>
        <p:spPr bwMode="auto">
          <a:xfrm>
            <a:off x="8285651" y="3796889"/>
            <a:ext cx="3195560" cy="2955893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4CC8FB6-DE1B-F627-2D82-2D6DC8A4C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1055" t="8437" r="22070" b="12812"/>
          <a:stretch>
            <a:fillRect/>
          </a:stretch>
        </p:blipFill>
        <p:spPr bwMode="auto">
          <a:xfrm>
            <a:off x="8166481" y="105217"/>
            <a:ext cx="3314729" cy="3480465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01C1AE-3179-4D7C-1ACE-3C47F30D0E46}"/>
              </a:ext>
            </a:extLst>
          </p:cNvPr>
          <p:cNvSpPr/>
          <p:nvPr/>
        </p:nvSpPr>
        <p:spPr>
          <a:xfrm>
            <a:off x="169683" y="4471029"/>
            <a:ext cx="7032396" cy="1815882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latin typeface="Candara" panose="020E0502030303020204" pitchFamily="34" charset="0"/>
              </a:rPr>
              <a:t>The </a:t>
            </a:r>
            <a:r>
              <a:rPr lang="en-US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closed space </a:t>
            </a:r>
            <a:r>
              <a:rPr lang="en-US" sz="2800" b="1" dirty="0">
                <a:latin typeface="Candara" panose="020E0502030303020204" pitchFamily="34" charset="0"/>
              </a:rPr>
              <a:t>that is contained between the superficial and deep layers of fascia is known as: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 The deep perineal pouch. </a:t>
            </a:r>
            <a:endParaRPr lang="ar-IQ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69EB74-7216-CE95-96AE-D49C22B5D709}"/>
              </a:ext>
            </a:extLst>
          </p:cNvPr>
          <p:cNvSpPr/>
          <p:nvPr/>
        </p:nvSpPr>
        <p:spPr>
          <a:xfrm>
            <a:off x="76200" y="76200"/>
            <a:ext cx="410561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3EFC24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Candara" panose="020E0502030303020204" pitchFamily="34" charset="0"/>
              </a:rPr>
              <a:t>Urogenital Diaphragm</a:t>
            </a:r>
            <a:endParaRPr lang="ar-IQ" sz="32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47504-BE5A-CF35-8514-68AE7BBE3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8505" y="307299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8 May 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DA419-C0D9-4319-D9E2-FC5D3110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0" y="136525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A3A0B-D2E1-1EED-FD53-3C84B3DE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4546-C042-4574-9B09-98D22EB3D6DF}" type="slidenum">
              <a:rPr lang="en-US" b="1" smtClean="0">
                <a:solidFill>
                  <a:srgbClr val="FF0000"/>
                </a:solidFill>
              </a:rPr>
              <a:t>9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EC65274-F483-B14C-DF96-7AD12D9F8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23" y="149204"/>
            <a:ext cx="7954422" cy="52322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42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42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42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42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42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42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42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42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42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038" algn="l"/>
                <a:tab pos="420688" algn="l"/>
              </a:tabLs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** The structures piercing the perineal membrane.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E169C-E8CE-078D-39A5-9BEC2B375541}"/>
              </a:ext>
            </a:extLst>
          </p:cNvPr>
          <p:cNvSpPr txBox="1"/>
          <p:nvPr/>
        </p:nvSpPr>
        <p:spPr>
          <a:xfrm>
            <a:off x="139123" y="787905"/>
            <a:ext cx="504648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</a:rPr>
              <a:t>In male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Membranous Urethra.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Ducts of the bulbo-urethral glands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Artery of the urethra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Artery of the bulb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Deep artery of the penis.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 </a:t>
            </a:r>
            <a:r>
              <a:rPr lang="en-US" sz="28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Dorsal artery of the penis</a:t>
            </a: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r>
              <a:rPr lang="en-US" sz="2800" b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7-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Dorsal nerve of the penis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244475" algn="l"/>
              </a:tabLst>
            </a:pPr>
            <a:endParaRPr lang="en-US" sz="2800" b="1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387" name="Picture 3" descr="JaypeeDigital | eBook Reader">
            <a:extLst>
              <a:ext uri="{FF2B5EF4-FFF2-40B4-BE49-F238E27FC236}">
                <a16:creationId xmlns:a16="http://schemas.microsoft.com/office/drawing/2014/main" id="{9A4315F9-99BE-C6A6-AD82-F7062AAF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07" y="2037705"/>
            <a:ext cx="6974148" cy="440845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2040</Words>
  <Application>Microsoft Office PowerPoint</Application>
  <PresentationFormat>Widescreen</PresentationFormat>
  <Paragraphs>305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Candara</vt:lpstr>
      <vt:lpstr>Symbol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Aiman Afar</dc:creator>
  <cp:lastModifiedBy>Maher</cp:lastModifiedBy>
  <cp:revision>11</cp:revision>
  <dcterms:created xsi:type="dcterms:W3CDTF">2022-11-21T06:42:11Z</dcterms:created>
  <dcterms:modified xsi:type="dcterms:W3CDTF">2023-05-08T20:22:12Z</dcterms:modified>
</cp:coreProperties>
</file>