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60" r:id="rId2"/>
    <p:sldId id="447" r:id="rId3"/>
    <p:sldId id="453" r:id="rId4"/>
    <p:sldId id="448" r:id="rId5"/>
    <p:sldId id="449" r:id="rId6"/>
    <p:sldId id="450" r:id="rId7"/>
    <p:sldId id="454" r:id="rId8"/>
    <p:sldId id="456" r:id="rId9"/>
    <p:sldId id="457" r:id="rId10"/>
    <p:sldId id="455" r:id="rId11"/>
    <p:sldId id="441" r:id="rId12"/>
    <p:sldId id="442" r:id="rId13"/>
    <p:sldId id="443" r:id="rId14"/>
    <p:sldId id="444" r:id="rId15"/>
    <p:sldId id="445"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70FF"/>
    <a:srgbClr val="000000"/>
    <a:srgbClr val="005BBB"/>
    <a:srgbClr val="666666"/>
    <a:srgbClr val="0052AC"/>
    <a:srgbClr val="99D9FF"/>
    <a:srgbClr val="A0A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803" autoAdjust="0"/>
  </p:normalViewPr>
  <p:slideViewPr>
    <p:cSldViewPr>
      <p:cViewPr>
        <p:scale>
          <a:sx n="78" d="100"/>
          <a:sy n="78" d="100"/>
        </p:scale>
        <p:origin x="-276"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786"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5932F2-5C7A-4535-90B5-FD8536BFFE2B}" type="datetimeFigureOut">
              <a:rPr lang="en-US"/>
              <a:pPr>
                <a:defRPr/>
              </a:pPr>
              <a:t>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BE55480-3BD8-4716-ADA4-CC83034CA9A3}" type="slidenum">
              <a:rPr lang="en-US"/>
              <a:pPr>
                <a:defRPr/>
              </a:pPr>
              <a:t>‹#›</a:t>
            </a:fld>
            <a:endParaRPr lang="en-US"/>
          </a:p>
        </p:txBody>
      </p:sp>
    </p:spTree>
    <p:extLst>
      <p:ext uri="{BB962C8B-B14F-4D97-AF65-F5344CB8AC3E}">
        <p14:creationId xmlns:p14="http://schemas.microsoft.com/office/powerpoint/2010/main" xmlns="" val="359479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BC7BD-9819-4379-B104-ECADF2735422}" type="datetimeFigureOut">
              <a:rPr lang="en-US" smtClean="0"/>
              <a:pPr/>
              <a:t>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95110-F03E-46A8-8EF8-80C6744B14F3}" type="slidenum">
              <a:rPr lang="en-US" smtClean="0"/>
              <a:pPr/>
              <a:t>‹#›</a:t>
            </a:fld>
            <a:endParaRPr lang="en-US"/>
          </a:p>
        </p:txBody>
      </p:sp>
    </p:spTree>
    <p:extLst>
      <p:ext uri="{BB962C8B-B14F-4D97-AF65-F5344CB8AC3E}">
        <p14:creationId xmlns:p14="http://schemas.microsoft.com/office/powerpoint/2010/main" xmlns="" val="9127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95110-F03E-46A8-8EF8-80C6744B14F3}" type="slidenum">
              <a:rPr lang="en-US" smtClean="0"/>
              <a:pPr/>
              <a:t>1</a:t>
            </a:fld>
            <a:endParaRPr lang="en-US"/>
          </a:p>
        </p:txBody>
      </p:sp>
    </p:spTree>
    <p:extLst>
      <p:ext uri="{BB962C8B-B14F-4D97-AF65-F5344CB8AC3E}">
        <p14:creationId xmlns:p14="http://schemas.microsoft.com/office/powerpoint/2010/main" xmlns="" val="417437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ln/>
        </p:spPr>
      </p:sp>
      <p:sp>
        <p:nvSpPr>
          <p:cNvPr id="14339" name="Text Box 2"/>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Gothic"/>
                <a:cs typeface="Gothic"/>
              </a:rPr>
              <a:t>Figure 2 Management Strategies in Patients with Hyperuricemia. Hyperuricemia can be targeted at many levels. Restriction of exogenous purine intake through dietary modifications or the use of xanthine oxidase inhibitors to block uric acid synthesis from endogenous purine metabolism can reduce the amount of urate that contributes to the total-body urate pool. Modified uricase agents reduce the total-body urate pool by converting uric acid into soluble allantoin. In patients with normal renal function, uricosuric agents can promote renal elimination of urate, thereby reducing total-body urate pools. However, decreased renal urate excretion in patients with renal impairment leads to increased total-body urate stores.</a:t>
            </a:r>
          </a:p>
        </p:txBody>
      </p:sp>
    </p:spTree>
    <p:extLst>
      <p:ext uri="{BB962C8B-B14F-4D97-AF65-F5344CB8AC3E}">
        <p14:creationId xmlns:p14="http://schemas.microsoft.com/office/powerpoint/2010/main" xmlns="" val="336660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ln/>
        </p:spPr>
      </p:sp>
      <p:sp>
        <p:nvSpPr>
          <p:cNvPr id="15363" name="Text Box 2"/>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Gothic"/>
                <a:cs typeface="Gothic"/>
              </a:rPr>
              <a:t>Table 1 Pharmacologic Management Options for Acute Gout Attacks.</a:t>
            </a:r>
          </a:p>
        </p:txBody>
      </p:sp>
    </p:spTree>
    <p:extLst>
      <p:ext uri="{BB962C8B-B14F-4D97-AF65-F5344CB8AC3E}">
        <p14:creationId xmlns:p14="http://schemas.microsoft.com/office/powerpoint/2010/main" xmlns="" val="219457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a:ln/>
        </p:spPr>
      </p:sp>
      <p:sp>
        <p:nvSpPr>
          <p:cNvPr id="16387" name="Text Box 2"/>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Gothic"/>
                <a:cs typeface="Gothic"/>
              </a:rPr>
              <a:t>Table 2 Pharmacologic Options for Hyperuricemia Therapy in Gout.</a:t>
            </a:r>
          </a:p>
        </p:txBody>
      </p:sp>
    </p:spTree>
    <p:extLst>
      <p:ext uri="{BB962C8B-B14F-4D97-AF65-F5344CB8AC3E}">
        <p14:creationId xmlns:p14="http://schemas.microsoft.com/office/powerpoint/2010/main" xmlns="" val="309496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ln/>
        </p:spPr>
      </p:sp>
      <p:sp>
        <p:nvSpPr>
          <p:cNvPr id="17411" name="Rectangle 2"/>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341861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ln/>
        </p:spPr>
      </p:sp>
      <p:sp>
        <p:nvSpPr>
          <p:cNvPr id="18435" name="Rectangle 2"/>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21922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486400"/>
            <a:ext cx="9144000" cy="685800"/>
          </a:xfrm>
          <a:prstGeom prst="rect">
            <a:avLst/>
          </a:prstGeom>
          <a:solidFill>
            <a:srgbClr val="005BBB"/>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457200" y="3124200"/>
            <a:ext cx="8229600" cy="1219200"/>
          </a:xfrm>
          <a:prstGeom prst="rect">
            <a:avLst/>
          </a:prstGeom>
        </p:spPr>
        <p:txBody>
          <a:bodyPr anchor="ctr" anchorCtr="0"/>
          <a:lstStyle>
            <a:lvl1pPr marL="0" indent="0" algn="ctr">
              <a:buNone/>
              <a:defRPr sz="2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p:nvPr>
        </p:nvSpPr>
        <p:spPr>
          <a:xfrm>
            <a:off x="457200" y="1066800"/>
            <a:ext cx="8229600" cy="1143000"/>
          </a:xfrm>
          <a:prstGeom prst="rect">
            <a:avLst/>
          </a:prstGeom>
        </p:spPr>
        <p:txBody>
          <a:bodyPr vert="horz" lIns="91440" tIns="45720" rIns="91440" bIns="45720" rtlCol="0" anchor="ctr">
            <a:normAutofit/>
          </a:bodyPr>
          <a:lstStyle>
            <a:lvl1pPr>
              <a:defRPr sz="3600">
                <a:latin typeface="Arial Black" panose="020B0A04020102020204" pitchFamily="34" charset="0"/>
              </a:defRPr>
            </a:lvl1pPr>
          </a:lstStyle>
          <a:p>
            <a:r>
              <a:rPr lang="en-US" dirty="0" smtClean="0"/>
              <a:t>Click to add title</a:t>
            </a:r>
            <a:endParaRPr lang="en-US" dirty="0"/>
          </a:p>
        </p:txBody>
      </p:sp>
    </p:spTree>
    <p:extLst>
      <p:ext uri="{BB962C8B-B14F-4D97-AF65-F5344CB8AC3E}">
        <p14:creationId xmlns:p14="http://schemas.microsoft.com/office/powerpoint/2010/main" xmlns="" val="326151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p:cNvSpPr/>
          <p:nvPr userDrawn="1"/>
        </p:nvSpPr>
        <p:spPr>
          <a:xfrm>
            <a:off x="0" y="5940425"/>
            <a:ext cx="9144000" cy="228600"/>
          </a:xfrm>
          <a:prstGeom prst="rect">
            <a:avLst/>
          </a:prstGeom>
          <a:solidFill>
            <a:srgbClr val="005BBB"/>
          </a:solidFill>
          <a:ln>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74638"/>
            <a:ext cx="8229600" cy="1143000"/>
          </a:xfrm>
          <a:prstGeom prst="rect">
            <a:avLst/>
          </a:prstGeom>
        </p:spPr>
        <p:txBody>
          <a:bodyPr anchor="ctr" anchorCtr="0"/>
          <a:lstStyle>
            <a:lvl1pPr>
              <a:defRPr sz="3200" baseline="0">
                <a:latin typeface="Arial Black" panose="020B0A04020102020204" pitchFamily="34" charset="0"/>
              </a:defRPr>
            </a:lvl1pPr>
          </a:lstStyle>
          <a:p>
            <a:r>
              <a:rPr lang="en-US" smtClean="0"/>
              <a:t>Click to edit Master title style</a:t>
            </a:r>
            <a:endParaRPr lang="en-US" dirty="0"/>
          </a:p>
        </p:txBody>
      </p:sp>
      <p:sp>
        <p:nvSpPr>
          <p:cNvPr id="6" name="Content Placeholder 5"/>
          <p:cNvSpPr>
            <a:spLocks noGrp="1"/>
          </p:cNvSpPr>
          <p:nvPr>
            <p:ph sz="quarter" idx="10"/>
          </p:nvPr>
        </p:nvSpPr>
        <p:spPr>
          <a:xfrm>
            <a:off x="457200" y="1600200"/>
            <a:ext cx="8229600" cy="4038600"/>
          </a:xfrm>
          <a:prstGeom prst="rect">
            <a:avLst/>
          </a:prstGeom>
        </p:spPr>
        <p:txBody>
          <a:bodyPr/>
          <a:lstStyle>
            <a:lvl1pPr algn="l">
              <a:defRPr sz="240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7509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940425"/>
            <a:ext cx="9144000" cy="228600"/>
          </a:xfrm>
          <a:prstGeom prst="rect">
            <a:avLst/>
          </a:prstGeom>
          <a:solidFill>
            <a:srgbClr val="005BBB"/>
          </a:solidFill>
          <a:ln>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quarter" idx="10"/>
          </p:nvPr>
        </p:nvSpPr>
        <p:spPr>
          <a:xfrm>
            <a:off x="457200" y="1583531"/>
            <a:ext cx="3962400" cy="4191000"/>
          </a:xfrm>
          <a:prstGeom prst="rect">
            <a:avLst/>
          </a:prstGeom>
        </p:spPr>
        <p:txBody>
          <a:bodyPr/>
          <a:lstStyle>
            <a:lvl1pPr algn="l">
              <a:defRPr sz="240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274638"/>
            <a:ext cx="8229600" cy="1143000"/>
          </a:xfrm>
          <a:prstGeom prst="rect">
            <a:avLst/>
          </a:prstGeom>
        </p:spPr>
        <p:txBody>
          <a:bodyPr anchor="ctr" anchorCtr="0"/>
          <a:lstStyle>
            <a:lvl1pPr>
              <a:defRPr sz="3200" baseline="0">
                <a:latin typeface="Arial Black" panose="020B0A04020102020204" pitchFamily="34" charset="0"/>
              </a:defRPr>
            </a:lvl1pPr>
          </a:lstStyle>
          <a:p>
            <a:r>
              <a:rPr lang="en-US" smtClean="0"/>
              <a:t>Click to edit Master title style</a:t>
            </a:r>
            <a:endParaRPr lang="en-US" dirty="0"/>
          </a:p>
        </p:txBody>
      </p:sp>
      <p:sp>
        <p:nvSpPr>
          <p:cNvPr id="7" name="Content Placeholder 3"/>
          <p:cNvSpPr>
            <a:spLocks noGrp="1"/>
          </p:cNvSpPr>
          <p:nvPr>
            <p:ph sz="quarter" idx="11"/>
          </p:nvPr>
        </p:nvSpPr>
        <p:spPr>
          <a:xfrm>
            <a:off x="4724400" y="1583531"/>
            <a:ext cx="3962400" cy="4191000"/>
          </a:xfrm>
          <a:prstGeom prst="rect">
            <a:avLst/>
          </a:prstGeom>
        </p:spPr>
        <p:txBody>
          <a:bodyPr/>
          <a:lstStyle>
            <a:lvl1pPr algn="l">
              <a:defRPr sz="240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439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4" name="Rectangle 3"/>
          <p:cNvSpPr/>
          <p:nvPr userDrawn="1"/>
        </p:nvSpPr>
        <p:spPr>
          <a:xfrm>
            <a:off x="0" y="5940425"/>
            <a:ext cx="9144000" cy="228600"/>
          </a:xfrm>
          <a:prstGeom prst="rect">
            <a:avLst/>
          </a:prstGeom>
          <a:solidFill>
            <a:srgbClr val="005BBB"/>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5"/>
          <p:cNvPicPr>
            <a:picLocks noChangeAspect="1"/>
          </p:cNvPicPr>
          <p:nvPr userDrawn="1"/>
        </p:nvPicPr>
        <p:blipFill>
          <a:blip r:embed="rId2" cstate="hqprint">
            <a:extLst>
              <a:ext uri="{28A0092B-C50C-407E-A947-70E740481C1C}">
                <a14:useLocalDpi xmlns:a14="http://schemas.microsoft.com/office/drawing/2010/main" xmlns=""/>
              </a:ext>
            </a:extLst>
          </a:blip>
          <a:srcRect/>
          <a:stretch>
            <a:fillRect/>
          </a:stretch>
        </p:blipFill>
        <p:spPr bwMode="auto">
          <a:xfrm>
            <a:off x="1714500" y="152400"/>
            <a:ext cx="5715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1122363"/>
            <a:ext cx="7772400" cy="2387600"/>
          </a:xfrm>
          <a:prstGeom prst="rect">
            <a:avLst/>
          </a:prstGeom>
        </p:spPr>
        <p:txBody>
          <a:bodyPr anchor="b"/>
          <a:lstStyle>
            <a:lvl1pPr>
              <a:lnSpc>
                <a:spcPct val="200000"/>
              </a:lnSpc>
              <a:defRPr sz="6000" b="1">
                <a:solidFill>
                  <a:srgbClr val="005BBB"/>
                </a:solidFill>
                <a:latin typeface="Arial" panose="020B0604020202020204" pitchFamily="34" charset="0"/>
                <a:cs typeface="Arial" panose="020B0604020202020204" pitchFamily="34" charset="0"/>
              </a:defRPr>
            </a:lvl1pPr>
          </a:lstStyle>
          <a:p>
            <a:endParaRPr lang="en-US" dirty="0"/>
          </a:p>
        </p:txBody>
      </p:sp>
      <p:sp>
        <p:nvSpPr>
          <p:cNvPr id="8" name="Subtitle 2"/>
          <p:cNvSpPr>
            <a:spLocks noGrp="1"/>
          </p:cNvSpPr>
          <p:nvPr>
            <p:ph type="subTitle" idx="1"/>
          </p:nvPr>
        </p:nvSpPr>
        <p:spPr>
          <a:xfrm>
            <a:off x="1143000" y="3602038"/>
            <a:ext cx="6858000" cy="1655762"/>
          </a:xfrm>
          <a:prstGeom prst="rect">
            <a:avLst/>
          </a:prstGeom>
        </p:spPr>
        <p:txBody>
          <a:bodyPr/>
          <a:lstStyle>
            <a:lvl1pPr>
              <a:defRPr sz="2400">
                <a:solidFill>
                  <a:srgbClr val="666666"/>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xmlns="" val="70969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493713" y="5965825"/>
            <a:ext cx="22860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bwMode="auto">
          <a:xfrm>
            <a:off x="2889250" y="6057900"/>
            <a:ext cx="2743200"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5"/>
          <p:cNvSpPr>
            <a:spLocks noGrp="1"/>
          </p:cNvSpPr>
          <p:nvPr>
            <p:ph type="body" sz="quarter" idx="10"/>
          </p:nvPr>
        </p:nvSpPr>
        <p:spPr>
          <a:xfrm>
            <a:off x="493776" y="3976964"/>
            <a:ext cx="4978908" cy="1650381"/>
          </a:xfrm>
          <a:prstGeom prst="rect">
            <a:avLst/>
          </a:prstGeom>
        </p:spPr>
        <p:txBody>
          <a:bodyPr lIns="0">
            <a:normAutofit/>
          </a:bodyPr>
          <a:lstStyle>
            <a:lvl1pPr marL="0" indent="0">
              <a:buNone/>
              <a:defRPr sz="21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smtClean="0"/>
              <a:t>Click to edit Master text styles</a:t>
            </a:r>
          </a:p>
        </p:txBody>
      </p:sp>
      <p:sp>
        <p:nvSpPr>
          <p:cNvPr id="14" name="Title 1"/>
          <p:cNvSpPr>
            <a:spLocks noGrp="1"/>
          </p:cNvSpPr>
          <p:nvPr>
            <p:ph type="ctrTitle"/>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45341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2673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1913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9" cstate="screen">
            <a:extLst>
              <a:ext uri="{28A0092B-C50C-407E-A947-70E740481C1C}">
                <a14:useLocalDpi xmlns:a14="http://schemas.microsoft.com/office/drawing/2010/main" xmlns=""/>
              </a:ext>
            </a:extLst>
          </a:blip>
          <a:srcRect/>
          <a:stretch>
            <a:fillRect/>
          </a:stretch>
        </p:blipFill>
        <p:spPr bwMode="auto">
          <a:xfrm>
            <a:off x="381000" y="6256338"/>
            <a:ext cx="2546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2"/>
          <p:cNvPicPr>
            <a:picLocks noChangeAspect="1"/>
          </p:cNvPicPr>
          <p:nvPr userDrawn="1"/>
        </p:nvPicPr>
        <p:blipFill>
          <a:blip r:embed="rId10" cstate="screen">
            <a:extLst>
              <a:ext uri="{28A0092B-C50C-407E-A947-70E740481C1C}">
                <a14:useLocalDpi xmlns:a14="http://schemas.microsoft.com/office/drawing/2010/main" xmlns=""/>
              </a:ext>
            </a:extLst>
          </a:blip>
          <a:srcRect/>
          <a:stretch>
            <a:fillRect/>
          </a:stretch>
        </p:blipFill>
        <p:spPr bwMode="auto">
          <a:xfrm>
            <a:off x="3200400" y="6303963"/>
            <a:ext cx="3411538"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6"/>
          <p:cNvSpPr txBox="1">
            <a:spLocks/>
          </p:cNvSpPr>
          <p:nvPr userDrawn="1"/>
        </p:nvSpPr>
        <p:spPr>
          <a:xfrm>
            <a:off x="8305800" y="6254750"/>
            <a:ext cx="544513" cy="534988"/>
          </a:xfrm>
          <a:prstGeom prst="rect">
            <a:avLst/>
          </a:prstGeom>
        </p:spPr>
        <p:txBody>
          <a:bodyPr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5096E3DC-BB68-4454-9E8D-B34D93C9363E}" type="slidenum">
              <a:rPr lang="en-US" sz="1200" smtClean="0">
                <a:solidFill>
                  <a:srgbClr val="005BBB"/>
                </a:solidFill>
                <a:latin typeface="Arial" charset="0"/>
                <a:ea typeface="Arial" charset="0"/>
                <a:cs typeface="Arial" charset="0"/>
              </a:rPr>
              <a:pPr>
                <a:defRPr/>
              </a:pPr>
              <a:t>‹#›</a:t>
            </a:fld>
            <a:endParaRPr lang="en-US" sz="1200" dirty="0">
              <a:solidFill>
                <a:srgbClr val="005BBB"/>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2" r:id="rId5"/>
    <p:sldLayoutId id="2147483723" r:id="rId6"/>
    <p:sldLayoutId id="2147483724" r:id="rId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algn="ctr" rtl="0" eaLnBrk="0" fontAlgn="base" hangingPunct="0">
        <a:spcBef>
          <a:spcPct val="20000"/>
        </a:spcBef>
        <a:spcAft>
          <a:spcPct val="0"/>
        </a:spcAft>
        <a:buFont typeface="Arial" panose="020B0604020202020204" pitchFamily="34" charset="0"/>
        <a:defRPr sz="3200" kern="1200">
          <a:solidFill>
            <a:srgbClr val="7F7F7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18342"/>
            <a:ext cx="8458200" cy="849312"/>
          </a:xfrm>
        </p:spPr>
        <p:txBody>
          <a:bodyPr/>
          <a:lstStyle/>
          <a:p>
            <a:r>
              <a:rPr lang="en-US" sz="4800" cap="none" dirty="0" smtClean="0">
                <a:solidFill>
                  <a:srgbClr val="FF0000"/>
                </a:solidFill>
              </a:rPr>
              <a:t>Gout</a:t>
            </a:r>
            <a:endParaRPr lang="en-US" sz="2000" i="1" cap="none" dirty="0"/>
          </a:p>
        </p:txBody>
      </p:sp>
      <p:sp>
        <p:nvSpPr>
          <p:cNvPr id="2" name="TextBox 1"/>
          <p:cNvSpPr txBox="1"/>
          <p:nvPr/>
        </p:nvSpPr>
        <p:spPr>
          <a:xfrm>
            <a:off x="609603" y="1498134"/>
            <a:ext cx="7593746" cy="584775"/>
          </a:xfrm>
          <a:prstGeom prst="rect">
            <a:avLst/>
          </a:prstGeom>
          <a:noFill/>
        </p:spPr>
        <p:txBody>
          <a:bodyPr wrap="none" rtlCol="0">
            <a:spAutoFit/>
          </a:bodyPr>
          <a:lstStyle/>
          <a:p>
            <a:pPr algn="ctr"/>
            <a:r>
              <a:rPr lang="en-US" sz="3200" dirty="0" smtClean="0">
                <a:solidFill>
                  <a:srgbClr val="FFC000"/>
                </a:solidFill>
              </a:rPr>
              <a:t>The king of diseases and the disease of kings</a:t>
            </a:r>
            <a:endParaRPr lang="en-US" sz="3200" dirty="0">
              <a:solidFill>
                <a:srgbClr val="FFC000"/>
              </a:solidFill>
            </a:endParaRPr>
          </a:p>
        </p:txBody>
      </p:sp>
    </p:spTree>
    <p:extLst>
      <p:ext uri="{BB962C8B-B14F-4D97-AF65-F5344CB8AC3E}">
        <p14:creationId xmlns:p14="http://schemas.microsoft.com/office/powerpoint/2010/main" xmlns="" val="205860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04002" y="0"/>
            <a:ext cx="4734998" cy="6063760"/>
          </a:xfrm>
          <a:prstGeom prst="rect">
            <a:avLst/>
          </a:prstGeom>
        </p:spPr>
      </p:pic>
    </p:spTree>
    <p:extLst>
      <p:ext uri="{BB962C8B-B14F-4D97-AF65-F5344CB8AC3E}">
        <p14:creationId xmlns:p14="http://schemas.microsoft.com/office/powerpoint/2010/main" xmlns="" val="285537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1" y="381961"/>
            <a:ext cx="8494560" cy="216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9pPr>
          </a:lstStyle>
          <a:p>
            <a:pPr algn="ctr" eaLnBrk="1">
              <a:lnSpc>
                <a:spcPct val="97000"/>
              </a:lnSpc>
              <a:buClr>
                <a:srgbClr val="FFFFFF"/>
              </a:buClr>
              <a:buSzPct val="45000"/>
              <a:buFont typeface="StarSymbol"/>
              <a:buNone/>
            </a:pPr>
            <a:r>
              <a:rPr lang="en-GB" altLang="en-US" sz="1451" b="1">
                <a:solidFill>
                  <a:srgbClr val="FFFFFF"/>
                </a:solidFill>
                <a:latin typeface="Arial" panose="020B0604020202020204" pitchFamily="34" charset="0"/>
              </a:rPr>
              <a:t>Management Strategies in Patients with Hyperuricemia.</a:t>
            </a:r>
          </a:p>
        </p:txBody>
      </p:sp>
      <p:pic>
        <p:nvPicPr>
          <p:cNvPr id="5125" name="Picture 5" descr="Image"/>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400" y="334020"/>
            <a:ext cx="3715200" cy="4976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1176741" y="5562600"/>
            <a:ext cx="7597379" cy="432000"/>
            <a:chOff x="988501" y="4114800"/>
            <a:chExt cx="7597379" cy="432000"/>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4114800"/>
              <a:ext cx="2566080"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3"/>
            <p:cNvSpPr txBox="1">
              <a:spLocks noChangeArrowheads="1"/>
            </p:cNvSpPr>
            <p:nvPr/>
          </p:nvSpPr>
          <p:spPr bwMode="auto">
            <a:xfrm>
              <a:off x="988501" y="4226316"/>
              <a:ext cx="5029200"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eaLnBrk="1">
                <a:lnSpc>
                  <a:spcPct val="97000"/>
                </a:lnSpc>
                <a:buClr>
                  <a:srgbClr val="FFFFFF"/>
                </a:buClr>
                <a:buSzPct val="45000"/>
                <a:buFont typeface="StarSymbol"/>
                <a:buNone/>
              </a:pPr>
              <a:r>
                <a:rPr lang="en-GB" altLang="en-US" sz="1400" dirty="0" err="1" smtClean="0">
                  <a:solidFill>
                    <a:schemeClr val="tx1">
                      <a:lumMod val="75000"/>
                      <a:lumOff val="25000"/>
                    </a:schemeClr>
                  </a:solidFill>
                  <a:latin typeface="Arial" panose="020B0604020202020204" pitchFamily="34" charset="0"/>
                </a:rPr>
                <a:t>Neogi</a:t>
              </a:r>
              <a:r>
                <a:rPr lang="en-GB" altLang="en-US" sz="1400" dirty="0" smtClean="0">
                  <a:solidFill>
                    <a:schemeClr val="tx1">
                      <a:lumMod val="75000"/>
                      <a:lumOff val="25000"/>
                    </a:schemeClr>
                  </a:solidFill>
                  <a:latin typeface="Arial" panose="020B0604020202020204" pitchFamily="34" charset="0"/>
                </a:rPr>
                <a:t>, T. Gout. N </a:t>
              </a:r>
              <a:r>
                <a:rPr lang="en-GB" altLang="en-US" sz="1400" dirty="0" err="1">
                  <a:solidFill>
                    <a:schemeClr val="tx1">
                      <a:lumMod val="75000"/>
                      <a:lumOff val="25000"/>
                    </a:schemeClr>
                  </a:solidFill>
                  <a:latin typeface="Arial" panose="020B0604020202020204" pitchFamily="34" charset="0"/>
                </a:rPr>
                <a:t>Engl</a:t>
              </a:r>
              <a:r>
                <a:rPr lang="en-GB" altLang="en-US" sz="1400" dirty="0">
                  <a:solidFill>
                    <a:schemeClr val="tx1">
                      <a:lumMod val="75000"/>
                      <a:lumOff val="25000"/>
                    </a:schemeClr>
                  </a:solidFill>
                  <a:latin typeface="Arial" panose="020B0604020202020204" pitchFamily="34" charset="0"/>
                </a:rPr>
                <a:t> J </a:t>
              </a:r>
              <a:r>
                <a:rPr lang="en-GB" altLang="en-US" sz="1400" dirty="0" smtClean="0">
                  <a:solidFill>
                    <a:schemeClr val="tx1">
                      <a:lumMod val="75000"/>
                      <a:lumOff val="25000"/>
                    </a:schemeClr>
                  </a:solidFill>
                  <a:latin typeface="Arial" panose="020B0604020202020204" pitchFamily="34" charset="0"/>
                </a:rPr>
                <a:t>Med 364(5</a:t>
              </a:r>
              <a:r>
                <a:rPr lang="en-GB" altLang="en-US" sz="1400" dirty="0">
                  <a:solidFill>
                    <a:schemeClr val="tx1">
                      <a:lumMod val="75000"/>
                      <a:lumOff val="25000"/>
                    </a:schemeClr>
                  </a:solidFill>
                  <a:latin typeface="Arial" panose="020B0604020202020204" pitchFamily="34" charset="0"/>
                </a:rPr>
                <a:t>):</a:t>
              </a:r>
              <a:r>
                <a:rPr lang="en-GB" altLang="en-US" sz="1400" dirty="0" smtClean="0">
                  <a:solidFill>
                    <a:schemeClr val="tx1">
                      <a:lumMod val="75000"/>
                      <a:lumOff val="25000"/>
                    </a:schemeClr>
                  </a:solidFill>
                  <a:latin typeface="Arial" panose="020B0604020202020204" pitchFamily="34" charset="0"/>
                </a:rPr>
                <a:t>443-452. February </a:t>
              </a:r>
              <a:r>
                <a:rPr lang="en-GB" altLang="en-US" sz="1400" dirty="0">
                  <a:solidFill>
                    <a:schemeClr val="tx1">
                      <a:lumMod val="75000"/>
                      <a:lumOff val="25000"/>
                    </a:schemeClr>
                  </a:solidFill>
                  <a:latin typeface="Arial" panose="020B0604020202020204" pitchFamily="34" charset="0"/>
                </a:rPr>
                <a:t>3, 2011</a:t>
              </a:r>
            </a:p>
          </p:txBody>
        </p:sp>
      </p:grpSp>
    </p:spTree>
    <p:extLst>
      <p:ext uri="{BB962C8B-B14F-4D97-AF65-F5344CB8AC3E}">
        <p14:creationId xmlns:p14="http://schemas.microsoft.com/office/powerpoint/2010/main" xmlns="" val="361865870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5441" y="381961"/>
            <a:ext cx="8494560" cy="216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9pPr>
          </a:lstStyle>
          <a:p>
            <a:pPr algn="ctr" eaLnBrk="1">
              <a:lnSpc>
                <a:spcPct val="97000"/>
              </a:lnSpc>
              <a:buClr>
                <a:srgbClr val="FFFFFF"/>
              </a:buClr>
              <a:buSzPct val="45000"/>
              <a:buFont typeface="StarSymbol"/>
              <a:buNone/>
            </a:pPr>
            <a:r>
              <a:rPr lang="en-GB" altLang="en-US" sz="1451" b="1">
                <a:solidFill>
                  <a:srgbClr val="FFFFFF"/>
                </a:solidFill>
                <a:latin typeface="Arial" panose="020B0604020202020204" pitchFamily="34" charset="0"/>
              </a:rPr>
              <a:t>Pharmacologic Management Options for Acute Gout Attacks.</a:t>
            </a:r>
          </a:p>
        </p:txBody>
      </p:sp>
      <p:pic>
        <p:nvPicPr>
          <p:cNvPr id="6149" name="Picture 5" descr="Image"/>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1" y="385972"/>
            <a:ext cx="8087040" cy="475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p:cNvGrpSpPr/>
          <p:nvPr/>
        </p:nvGrpSpPr>
        <p:grpSpPr>
          <a:xfrm>
            <a:off x="773310" y="5410200"/>
            <a:ext cx="7597379" cy="432000"/>
            <a:chOff x="988501" y="4114800"/>
            <a:chExt cx="7597379" cy="432000"/>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4114800"/>
              <a:ext cx="2566080"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988501" y="4226316"/>
              <a:ext cx="5029200"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eaLnBrk="1">
                <a:lnSpc>
                  <a:spcPct val="97000"/>
                </a:lnSpc>
                <a:buClr>
                  <a:srgbClr val="FFFFFF"/>
                </a:buClr>
                <a:buSzPct val="45000"/>
                <a:buFont typeface="StarSymbol"/>
                <a:buNone/>
              </a:pPr>
              <a:r>
                <a:rPr lang="en-GB" altLang="en-US" sz="1400" dirty="0" err="1" smtClean="0">
                  <a:solidFill>
                    <a:schemeClr val="tx1">
                      <a:lumMod val="75000"/>
                      <a:lumOff val="25000"/>
                    </a:schemeClr>
                  </a:solidFill>
                  <a:latin typeface="Arial" panose="020B0604020202020204" pitchFamily="34" charset="0"/>
                </a:rPr>
                <a:t>Neogi</a:t>
              </a:r>
              <a:r>
                <a:rPr lang="en-GB" altLang="en-US" sz="1400" dirty="0" smtClean="0">
                  <a:solidFill>
                    <a:schemeClr val="tx1">
                      <a:lumMod val="75000"/>
                      <a:lumOff val="25000"/>
                    </a:schemeClr>
                  </a:solidFill>
                  <a:latin typeface="Arial" panose="020B0604020202020204" pitchFamily="34" charset="0"/>
                </a:rPr>
                <a:t>, T. Gout. N </a:t>
              </a:r>
              <a:r>
                <a:rPr lang="en-GB" altLang="en-US" sz="1400" dirty="0" err="1">
                  <a:solidFill>
                    <a:schemeClr val="tx1">
                      <a:lumMod val="75000"/>
                      <a:lumOff val="25000"/>
                    </a:schemeClr>
                  </a:solidFill>
                  <a:latin typeface="Arial" panose="020B0604020202020204" pitchFamily="34" charset="0"/>
                </a:rPr>
                <a:t>Engl</a:t>
              </a:r>
              <a:r>
                <a:rPr lang="en-GB" altLang="en-US" sz="1400" dirty="0">
                  <a:solidFill>
                    <a:schemeClr val="tx1">
                      <a:lumMod val="75000"/>
                      <a:lumOff val="25000"/>
                    </a:schemeClr>
                  </a:solidFill>
                  <a:latin typeface="Arial" panose="020B0604020202020204" pitchFamily="34" charset="0"/>
                </a:rPr>
                <a:t> J </a:t>
              </a:r>
              <a:r>
                <a:rPr lang="en-GB" altLang="en-US" sz="1400" dirty="0" smtClean="0">
                  <a:solidFill>
                    <a:schemeClr val="tx1">
                      <a:lumMod val="75000"/>
                      <a:lumOff val="25000"/>
                    </a:schemeClr>
                  </a:solidFill>
                  <a:latin typeface="Arial" panose="020B0604020202020204" pitchFamily="34" charset="0"/>
                </a:rPr>
                <a:t>Med 364(5</a:t>
              </a:r>
              <a:r>
                <a:rPr lang="en-GB" altLang="en-US" sz="1400" dirty="0">
                  <a:solidFill>
                    <a:schemeClr val="tx1">
                      <a:lumMod val="75000"/>
                      <a:lumOff val="25000"/>
                    </a:schemeClr>
                  </a:solidFill>
                  <a:latin typeface="Arial" panose="020B0604020202020204" pitchFamily="34" charset="0"/>
                </a:rPr>
                <a:t>):</a:t>
              </a:r>
              <a:r>
                <a:rPr lang="en-GB" altLang="en-US" sz="1400" dirty="0" smtClean="0">
                  <a:solidFill>
                    <a:schemeClr val="tx1">
                      <a:lumMod val="75000"/>
                      <a:lumOff val="25000"/>
                    </a:schemeClr>
                  </a:solidFill>
                  <a:latin typeface="Arial" panose="020B0604020202020204" pitchFamily="34" charset="0"/>
                </a:rPr>
                <a:t>443-452. February </a:t>
              </a:r>
              <a:r>
                <a:rPr lang="en-GB" altLang="en-US" sz="1400" dirty="0">
                  <a:solidFill>
                    <a:schemeClr val="tx1">
                      <a:lumMod val="75000"/>
                      <a:lumOff val="25000"/>
                    </a:schemeClr>
                  </a:solidFill>
                  <a:latin typeface="Arial" panose="020B0604020202020204" pitchFamily="34" charset="0"/>
                </a:rPr>
                <a:t>3, 2011</a:t>
              </a:r>
            </a:p>
          </p:txBody>
        </p:sp>
      </p:grpSp>
    </p:spTree>
    <p:extLst>
      <p:ext uri="{BB962C8B-B14F-4D97-AF65-F5344CB8AC3E}">
        <p14:creationId xmlns:p14="http://schemas.microsoft.com/office/powerpoint/2010/main" xmlns="" val="18267694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41" y="381961"/>
            <a:ext cx="8494560" cy="216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a:cs typeface="Gothic"/>
              </a:defRPr>
            </a:lvl9pPr>
          </a:lstStyle>
          <a:p>
            <a:pPr algn="ctr" eaLnBrk="1">
              <a:lnSpc>
                <a:spcPct val="97000"/>
              </a:lnSpc>
              <a:buClr>
                <a:srgbClr val="FFFFFF"/>
              </a:buClr>
              <a:buSzPct val="45000"/>
              <a:buFont typeface="StarSymbol"/>
              <a:buNone/>
            </a:pPr>
            <a:r>
              <a:rPr lang="en-GB" altLang="en-US" sz="1451" b="1" dirty="0">
                <a:solidFill>
                  <a:srgbClr val="FFFFFF"/>
                </a:solidFill>
                <a:latin typeface="Arial" panose="020B0604020202020204" pitchFamily="34" charset="0"/>
              </a:rPr>
              <a:t>Pharmacologic Options for Hyperuricemia Therapy in Gout.</a:t>
            </a:r>
          </a:p>
        </p:txBody>
      </p:sp>
      <p:pic>
        <p:nvPicPr>
          <p:cNvPr id="7173" name="Picture 5" descr="Imag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990600"/>
            <a:ext cx="5374080" cy="4976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p:cNvGrpSpPr/>
          <p:nvPr/>
        </p:nvGrpSpPr>
        <p:grpSpPr>
          <a:xfrm>
            <a:off x="1222622" y="5445310"/>
            <a:ext cx="7597379" cy="432000"/>
            <a:chOff x="988501" y="4114800"/>
            <a:chExt cx="7597379" cy="432000"/>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4114800"/>
              <a:ext cx="2566080"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988501" y="4226316"/>
              <a:ext cx="5029200"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eaLnBrk="1">
                <a:lnSpc>
                  <a:spcPct val="97000"/>
                </a:lnSpc>
                <a:buClr>
                  <a:srgbClr val="FFFFFF"/>
                </a:buClr>
                <a:buSzPct val="45000"/>
                <a:buFont typeface="StarSymbol"/>
                <a:buNone/>
              </a:pPr>
              <a:r>
                <a:rPr lang="en-GB" altLang="en-US" sz="1400" dirty="0" err="1" smtClean="0">
                  <a:solidFill>
                    <a:schemeClr val="tx1">
                      <a:lumMod val="75000"/>
                      <a:lumOff val="25000"/>
                    </a:schemeClr>
                  </a:solidFill>
                  <a:latin typeface="Arial" panose="020B0604020202020204" pitchFamily="34" charset="0"/>
                </a:rPr>
                <a:t>Neogi</a:t>
              </a:r>
              <a:r>
                <a:rPr lang="en-GB" altLang="en-US" sz="1400" dirty="0" smtClean="0">
                  <a:solidFill>
                    <a:schemeClr val="tx1">
                      <a:lumMod val="75000"/>
                      <a:lumOff val="25000"/>
                    </a:schemeClr>
                  </a:solidFill>
                  <a:latin typeface="Arial" panose="020B0604020202020204" pitchFamily="34" charset="0"/>
                </a:rPr>
                <a:t>, T. Gout. N </a:t>
              </a:r>
              <a:r>
                <a:rPr lang="en-GB" altLang="en-US" sz="1400" dirty="0" err="1">
                  <a:solidFill>
                    <a:schemeClr val="tx1">
                      <a:lumMod val="75000"/>
                      <a:lumOff val="25000"/>
                    </a:schemeClr>
                  </a:solidFill>
                  <a:latin typeface="Arial" panose="020B0604020202020204" pitchFamily="34" charset="0"/>
                </a:rPr>
                <a:t>Engl</a:t>
              </a:r>
              <a:r>
                <a:rPr lang="en-GB" altLang="en-US" sz="1400" dirty="0">
                  <a:solidFill>
                    <a:schemeClr val="tx1">
                      <a:lumMod val="75000"/>
                      <a:lumOff val="25000"/>
                    </a:schemeClr>
                  </a:solidFill>
                  <a:latin typeface="Arial" panose="020B0604020202020204" pitchFamily="34" charset="0"/>
                </a:rPr>
                <a:t> J </a:t>
              </a:r>
              <a:r>
                <a:rPr lang="en-GB" altLang="en-US" sz="1400" dirty="0" smtClean="0">
                  <a:solidFill>
                    <a:schemeClr val="tx1">
                      <a:lumMod val="75000"/>
                      <a:lumOff val="25000"/>
                    </a:schemeClr>
                  </a:solidFill>
                  <a:latin typeface="Arial" panose="020B0604020202020204" pitchFamily="34" charset="0"/>
                </a:rPr>
                <a:t>Med 364(5</a:t>
              </a:r>
              <a:r>
                <a:rPr lang="en-GB" altLang="en-US" sz="1400" dirty="0">
                  <a:solidFill>
                    <a:schemeClr val="tx1">
                      <a:lumMod val="75000"/>
                      <a:lumOff val="25000"/>
                    </a:schemeClr>
                  </a:solidFill>
                  <a:latin typeface="Arial" panose="020B0604020202020204" pitchFamily="34" charset="0"/>
                </a:rPr>
                <a:t>):</a:t>
              </a:r>
              <a:r>
                <a:rPr lang="en-GB" altLang="en-US" sz="1400" dirty="0" smtClean="0">
                  <a:solidFill>
                    <a:schemeClr val="tx1">
                      <a:lumMod val="75000"/>
                      <a:lumOff val="25000"/>
                    </a:schemeClr>
                  </a:solidFill>
                  <a:latin typeface="Arial" panose="020B0604020202020204" pitchFamily="34" charset="0"/>
                </a:rPr>
                <a:t>443-452. February </a:t>
              </a:r>
              <a:r>
                <a:rPr lang="en-GB" altLang="en-US" sz="1400" dirty="0">
                  <a:solidFill>
                    <a:schemeClr val="tx1">
                      <a:lumMod val="75000"/>
                      <a:lumOff val="25000"/>
                    </a:schemeClr>
                  </a:solidFill>
                  <a:latin typeface="Arial" panose="020B0604020202020204" pitchFamily="34" charset="0"/>
                </a:rPr>
                <a:t>3, 2011</a:t>
              </a:r>
            </a:p>
          </p:txBody>
        </p:sp>
      </p:grpSp>
    </p:spTree>
    <p:extLst>
      <p:ext uri="{BB962C8B-B14F-4D97-AF65-F5344CB8AC3E}">
        <p14:creationId xmlns:p14="http://schemas.microsoft.com/office/powerpoint/2010/main" xmlns="" val="19380374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71040" y="715109"/>
            <a:ext cx="7804800" cy="379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algn="ctr" eaLnBrk="1">
              <a:lnSpc>
                <a:spcPct val="97000"/>
              </a:lnSpc>
              <a:buClr>
                <a:srgbClr val="FFFFFF"/>
              </a:buClr>
              <a:buSzPct val="45000"/>
              <a:buFont typeface="StarSymbol"/>
              <a:buNone/>
            </a:pPr>
            <a:r>
              <a:rPr lang="en-GB" altLang="en-US" sz="2540" b="1">
                <a:solidFill>
                  <a:srgbClr val="FFFFFF"/>
                </a:solidFill>
                <a:latin typeface="Arial" panose="020B0604020202020204" pitchFamily="34" charset="0"/>
              </a:rPr>
              <a:t>Conclusions and Recommendations</a:t>
            </a:r>
          </a:p>
        </p:txBody>
      </p:sp>
      <p:sp>
        <p:nvSpPr>
          <p:cNvPr id="10242" name="Rectangle 2"/>
          <p:cNvSpPr>
            <a:spLocks noGrp="1" noChangeArrowheads="1"/>
          </p:cNvSpPr>
          <p:nvPr>
            <p:ph type="body"/>
          </p:nvPr>
        </p:nvSpPr>
        <p:spPr>
          <a:xfrm>
            <a:off x="671041" y="457200"/>
            <a:ext cx="7807680" cy="4754880"/>
          </a:xfrm>
        </p:spPr>
        <p:txBody>
          <a:bodyPr anchor="t"/>
          <a:lstStyle/>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In patients presenting with suspected gout, the diagnosis should be confirmed by examination of synovial fluid or tophus aspirate for monosodium urate crystals.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Management should be tailored to the stage of disease and coexisting illnesses.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The patient who is described in the vignette has crystal-proven gout, with multiple attacks and a serum urate level of more than 6 mg per deciliter despite receipt of allopurinol at a dose of 300 mg per day.</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Since his renal function is normal, the allopurinol dose should be increased (e.g., 100-mg increments every 2 to 4 weeks until the target urate level is reached), with monitoring of renal function and serum urate levels and assessment for potential adverse reactions.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Colchicine prophylaxis (0.6 mg once or twice daily) is reasonable while the dose of allopurinol is escalated.</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If target serum urate levels cannot be achieved or if the patient has serious side effects at higher allopurinol doses, the use of either febuxostat or a uricosuric agent is another option, given his normal renal function.</a:t>
            </a:r>
          </a:p>
        </p:txBody>
      </p:sp>
      <p:grpSp>
        <p:nvGrpSpPr>
          <p:cNvPr id="5" name="Group 4"/>
          <p:cNvGrpSpPr/>
          <p:nvPr/>
        </p:nvGrpSpPr>
        <p:grpSpPr>
          <a:xfrm>
            <a:off x="1143000" y="5715000"/>
            <a:ext cx="7597379" cy="432000"/>
            <a:chOff x="988501" y="4114800"/>
            <a:chExt cx="7597379" cy="43200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800" y="4114800"/>
              <a:ext cx="2566080"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
            <p:cNvSpPr txBox="1">
              <a:spLocks noChangeArrowheads="1"/>
            </p:cNvSpPr>
            <p:nvPr/>
          </p:nvSpPr>
          <p:spPr bwMode="auto">
            <a:xfrm>
              <a:off x="988501" y="4226316"/>
              <a:ext cx="5029200"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eaLnBrk="1">
                <a:lnSpc>
                  <a:spcPct val="97000"/>
                </a:lnSpc>
                <a:buClr>
                  <a:srgbClr val="FFFFFF"/>
                </a:buClr>
                <a:buSzPct val="45000"/>
                <a:buFont typeface="StarSymbol"/>
                <a:buNone/>
              </a:pPr>
              <a:r>
                <a:rPr lang="en-GB" altLang="en-US" sz="1400" dirty="0" err="1" smtClean="0">
                  <a:solidFill>
                    <a:schemeClr val="tx1">
                      <a:lumMod val="75000"/>
                      <a:lumOff val="25000"/>
                    </a:schemeClr>
                  </a:solidFill>
                  <a:latin typeface="Arial" panose="020B0604020202020204" pitchFamily="34" charset="0"/>
                </a:rPr>
                <a:t>Neogi</a:t>
              </a:r>
              <a:r>
                <a:rPr lang="en-GB" altLang="en-US" sz="1400" dirty="0" smtClean="0">
                  <a:solidFill>
                    <a:schemeClr val="tx1">
                      <a:lumMod val="75000"/>
                      <a:lumOff val="25000"/>
                    </a:schemeClr>
                  </a:solidFill>
                  <a:latin typeface="Arial" panose="020B0604020202020204" pitchFamily="34" charset="0"/>
                </a:rPr>
                <a:t>, T. Gout. N </a:t>
              </a:r>
              <a:r>
                <a:rPr lang="en-GB" altLang="en-US" sz="1400" dirty="0" err="1">
                  <a:solidFill>
                    <a:schemeClr val="tx1">
                      <a:lumMod val="75000"/>
                      <a:lumOff val="25000"/>
                    </a:schemeClr>
                  </a:solidFill>
                  <a:latin typeface="Arial" panose="020B0604020202020204" pitchFamily="34" charset="0"/>
                </a:rPr>
                <a:t>Engl</a:t>
              </a:r>
              <a:r>
                <a:rPr lang="en-GB" altLang="en-US" sz="1400" dirty="0">
                  <a:solidFill>
                    <a:schemeClr val="tx1">
                      <a:lumMod val="75000"/>
                      <a:lumOff val="25000"/>
                    </a:schemeClr>
                  </a:solidFill>
                  <a:latin typeface="Arial" panose="020B0604020202020204" pitchFamily="34" charset="0"/>
                </a:rPr>
                <a:t> J </a:t>
              </a:r>
              <a:r>
                <a:rPr lang="en-GB" altLang="en-US" sz="1400" dirty="0" smtClean="0">
                  <a:solidFill>
                    <a:schemeClr val="tx1">
                      <a:lumMod val="75000"/>
                      <a:lumOff val="25000"/>
                    </a:schemeClr>
                  </a:solidFill>
                  <a:latin typeface="Arial" panose="020B0604020202020204" pitchFamily="34" charset="0"/>
                </a:rPr>
                <a:t>Med 364(5</a:t>
              </a:r>
              <a:r>
                <a:rPr lang="en-GB" altLang="en-US" sz="1400" dirty="0">
                  <a:solidFill>
                    <a:schemeClr val="tx1">
                      <a:lumMod val="75000"/>
                      <a:lumOff val="25000"/>
                    </a:schemeClr>
                  </a:solidFill>
                  <a:latin typeface="Arial" panose="020B0604020202020204" pitchFamily="34" charset="0"/>
                </a:rPr>
                <a:t>):</a:t>
              </a:r>
              <a:r>
                <a:rPr lang="en-GB" altLang="en-US" sz="1400" dirty="0" smtClean="0">
                  <a:solidFill>
                    <a:schemeClr val="tx1">
                      <a:lumMod val="75000"/>
                      <a:lumOff val="25000"/>
                    </a:schemeClr>
                  </a:solidFill>
                  <a:latin typeface="Arial" panose="020B0604020202020204" pitchFamily="34" charset="0"/>
                </a:rPr>
                <a:t>443-452. February </a:t>
              </a:r>
              <a:r>
                <a:rPr lang="en-GB" altLang="en-US" sz="1400" dirty="0">
                  <a:solidFill>
                    <a:schemeClr val="tx1">
                      <a:lumMod val="75000"/>
                      <a:lumOff val="25000"/>
                    </a:schemeClr>
                  </a:solidFill>
                  <a:latin typeface="Arial" panose="020B0604020202020204" pitchFamily="34" charset="0"/>
                </a:rPr>
                <a:t>3, 2011</a:t>
              </a:r>
            </a:p>
          </p:txBody>
        </p:sp>
      </p:grpSp>
    </p:spTree>
    <p:extLst>
      <p:ext uri="{BB962C8B-B14F-4D97-AF65-F5344CB8AC3E}">
        <p14:creationId xmlns:p14="http://schemas.microsoft.com/office/powerpoint/2010/main" xmlns="" val="133470198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71040" y="715109"/>
            <a:ext cx="7804800" cy="379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ea typeface="Gothic"/>
                <a:cs typeface="Gothic"/>
              </a:defRPr>
            </a:lvl9pPr>
          </a:lstStyle>
          <a:p>
            <a:pPr algn="ctr" eaLnBrk="1">
              <a:lnSpc>
                <a:spcPct val="97000"/>
              </a:lnSpc>
              <a:buClr>
                <a:srgbClr val="FFFFFF"/>
              </a:buClr>
              <a:buSzPct val="45000"/>
              <a:buFont typeface="StarSymbol"/>
              <a:buNone/>
            </a:pPr>
            <a:r>
              <a:rPr lang="en-GB" altLang="en-US" sz="2540" b="1">
                <a:solidFill>
                  <a:srgbClr val="FFFFFF"/>
                </a:solidFill>
                <a:latin typeface="Arial" panose="020B0604020202020204" pitchFamily="34" charset="0"/>
              </a:rPr>
              <a:t>Conclusions and Recommendations</a:t>
            </a:r>
          </a:p>
        </p:txBody>
      </p:sp>
      <p:sp>
        <p:nvSpPr>
          <p:cNvPr id="10242" name="Rectangle 2"/>
          <p:cNvSpPr>
            <a:spLocks noGrp="1" noChangeArrowheads="1"/>
          </p:cNvSpPr>
          <p:nvPr>
            <p:ph type="body"/>
          </p:nvPr>
        </p:nvSpPr>
        <p:spPr>
          <a:xfrm>
            <a:off x="687082" y="457200"/>
            <a:ext cx="7807680" cy="4754880"/>
          </a:xfrm>
        </p:spPr>
        <p:txBody>
          <a:bodyPr anchor="t"/>
          <a:lstStyle/>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The patient should understand that the intake of alcohol and an excessive amount of meat or seafood and sugar-sweetened drinks may contribute to elevated urate levels and should be minimized.</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He should be advised to keep well hydrated and to lose weight.</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Associated cardiovascular risk factors should be identified and treated.</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Although the use of hydrochlorothiazide may contribute to the increased urate level, I would not necessarily change that medication if it is effectively controlling his blood </a:t>
            </a:r>
            <a:r>
              <a:rPr lang="en-GB" sz="1814" dirty="0" smtClean="0">
                <a:latin typeface="Arial" charset="0"/>
              </a:rPr>
              <a:t>pressure [controversial], </a:t>
            </a:r>
            <a:r>
              <a:rPr lang="en-GB" sz="1814" dirty="0">
                <a:latin typeface="Arial" charset="0"/>
              </a:rPr>
              <a:t>and I would advise him to take the diuretic consistently, since intermittent use may precipitate flares.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The addition of losartan for the hypertension might be considered.</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He should be advised to maintain his urate-lowering regimen during flares, which can be managed with colchicine.</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14" dirty="0">
                <a:latin typeface="Arial" charset="0"/>
              </a:rPr>
              <a:t>Follow-up is necessary to ensure that appropriate serum urate levels are achieved and maintained and to monitor the patient for adverse effects.</a:t>
            </a:r>
          </a:p>
        </p:txBody>
      </p:sp>
    </p:spTree>
    <p:extLst>
      <p:ext uri="{BB962C8B-B14F-4D97-AF65-F5344CB8AC3E}">
        <p14:creationId xmlns:p14="http://schemas.microsoft.com/office/powerpoint/2010/main" xmlns="" val="17063824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0"/>
          </p:nvPr>
        </p:nvSpPr>
        <p:spPr>
          <a:xfrm>
            <a:off x="457200" y="1219200"/>
            <a:ext cx="8229600" cy="4648200"/>
          </a:xfrm>
        </p:spPr>
        <p:txBody>
          <a:bodyPr/>
          <a:lstStyle/>
          <a:p>
            <a:pPr lvl="0"/>
            <a:r>
              <a:rPr lang="en-US" dirty="0"/>
              <a:t>Antoni van Leeuwenhoek described crystals from gouty typhus in 1679: </a:t>
            </a:r>
            <a:endParaRPr lang="en-US" dirty="0" smtClean="0"/>
          </a:p>
          <a:p>
            <a:pPr lvl="0"/>
            <a:endParaRPr lang="en-US" i="1" dirty="0"/>
          </a:p>
          <a:p>
            <a:pPr lvl="0"/>
            <a:r>
              <a:rPr lang="en-US" i="1" dirty="0" smtClean="0"/>
              <a:t>“</a:t>
            </a:r>
            <a:r>
              <a:rPr lang="en-US" i="1" dirty="0"/>
              <a:t>I observed the solid matter which to our eyes resembles chalk, and saw to my great astonishment that I was mistaken in my opinion, for it consisted of nothing but long, transparent little particles, many pointed at both ends and about 4 ‘</a:t>
            </a:r>
            <a:r>
              <a:rPr lang="en-US" i="1" dirty="0" smtClean="0"/>
              <a:t>axes’ </a:t>
            </a:r>
            <a:r>
              <a:rPr lang="en-US" i="1" dirty="0"/>
              <a:t>of the globules in length. I can not better describe that by supposing that we with naked eye pieces from the horse-tail cut to a length of one sixth of an inch</a:t>
            </a:r>
            <a:r>
              <a:rPr lang="en-US" i="1" dirty="0" smtClean="0"/>
              <a:t>.”</a:t>
            </a:r>
            <a:endParaRPr lang="en-US" i="1" dirty="0"/>
          </a:p>
        </p:txBody>
      </p:sp>
      <p:sp>
        <p:nvSpPr>
          <p:cNvPr id="4" name="TextBox 3"/>
          <p:cNvSpPr txBox="1"/>
          <p:nvPr/>
        </p:nvSpPr>
        <p:spPr>
          <a:xfrm>
            <a:off x="1371600" y="5478015"/>
            <a:ext cx="6745244" cy="369332"/>
          </a:xfrm>
          <a:prstGeom prst="rect">
            <a:avLst/>
          </a:prstGeom>
          <a:noFill/>
        </p:spPr>
        <p:txBody>
          <a:bodyPr wrap="none" rtlCol="0">
            <a:spAutoFit/>
          </a:bodyPr>
          <a:lstStyle/>
          <a:p>
            <a:r>
              <a:rPr lang="en-US" dirty="0" err="1" smtClean="0"/>
              <a:t>Nuki</a:t>
            </a:r>
            <a:r>
              <a:rPr lang="en-US" dirty="0" smtClean="0"/>
              <a:t> &amp; </a:t>
            </a:r>
            <a:r>
              <a:rPr lang="en-US" dirty="0" err="1" smtClean="0"/>
              <a:t>Simkin</a:t>
            </a:r>
            <a:r>
              <a:rPr lang="en-US" dirty="0" smtClean="0"/>
              <a:t>, 2006. Arthritis Research &amp; Therapy 2996, 8(</a:t>
            </a:r>
            <a:r>
              <a:rPr lang="en-US" dirty="0" err="1" smtClean="0"/>
              <a:t>Suppl</a:t>
            </a:r>
            <a:r>
              <a:rPr lang="en-US" dirty="0" smtClean="0"/>
              <a:t> 1):S1</a:t>
            </a:r>
            <a:endParaRPr lang="en-US" dirty="0"/>
          </a:p>
        </p:txBody>
      </p:sp>
    </p:spTree>
    <p:extLst>
      <p:ext uri="{BB962C8B-B14F-4D97-AF65-F5344CB8AC3E}">
        <p14:creationId xmlns:p14="http://schemas.microsoft.com/office/powerpoint/2010/main" xmlns="" val="1660890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0"/>
          </p:nvPr>
        </p:nvSpPr>
        <p:spPr>
          <a:xfrm>
            <a:off x="457200" y="1600200"/>
            <a:ext cx="8229600" cy="3124200"/>
          </a:xfrm>
        </p:spPr>
        <p:txBody>
          <a:bodyPr/>
          <a:lstStyle/>
          <a:p>
            <a:r>
              <a:rPr lang="en-US" dirty="0"/>
              <a:t>1961: McCarty and Hollander introduced polarizing light microscopy during synovial fluid analysis for acute or chronic arthritis:</a:t>
            </a:r>
          </a:p>
          <a:p>
            <a:pPr marL="342900" indent="-342900">
              <a:buFont typeface="Arial" panose="020B0604020202020204" pitchFamily="34" charset="0"/>
              <a:buChar char="•"/>
            </a:pPr>
            <a:r>
              <a:rPr lang="en-US" dirty="0"/>
              <a:t>Different kinds of microcrystals:</a:t>
            </a:r>
          </a:p>
          <a:p>
            <a:pPr marL="1200150" lvl="1" indent="-457200">
              <a:buFont typeface="+mj-lt"/>
              <a:buAutoNum type="arabicPeriod"/>
            </a:pPr>
            <a:r>
              <a:rPr lang="en-US" dirty="0"/>
              <a:t>Monosodium urate (MSU)</a:t>
            </a:r>
          </a:p>
          <a:p>
            <a:pPr marL="1200150" lvl="1" indent="-457200">
              <a:buFont typeface="+mj-lt"/>
              <a:buAutoNum type="arabicPeriod"/>
            </a:pPr>
            <a:r>
              <a:rPr lang="en-US" dirty="0"/>
              <a:t>Calcium pyrophosphate (CPP)</a:t>
            </a:r>
          </a:p>
          <a:p>
            <a:pPr marL="1200150" lvl="1" indent="-457200">
              <a:buFont typeface="+mj-lt"/>
              <a:buAutoNum type="arabicPeriod"/>
            </a:pPr>
            <a:r>
              <a:rPr lang="en-US" dirty="0"/>
              <a:t>Calcium apatite (apatite)</a:t>
            </a:r>
          </a:p>
          <a:p>
            <a:pPr marL="1200150" lvl="1" indent="-457200">
              <a:buFont typeface="+mj-lt"/>
              <a:buAutoNum type="arabicPeriod"/>
            </a:pPr>
            <a:r>
              <a:rPr lang="en-US" dirty="0"/>
              <a:t>Calcium oxalate (</a:t>
            </a:r>
            <a:r>
              <a:rPr lang="en-US" dirty="0" err="1" smtClean="0"/>
              <a:t>CaOx</a:t>
            </a:r>
            <a:r>
              <a:rPr lang="en-US" dirty="0" smtClean="0"/>
              <a:t>)</a:t>
            </a:r>
            <a:endParaRPr lang="en-US" dirty="0"/>
          </a:p>
        </p:txBody>
      </p:sp>
      <p:sp>
        <p:nvSpPr>
          <p:cNvPr id="4" name="TextBox 3"/>
          <p:cNvSpPr txBox="1"/>
          <p:nvPr/>
        </p:nvSpPr>
        <p:spPr>
          <a:xfrm>
            <a:off x="1295400" y="5257800"/>
            <a:ext cx="5074338" cy="369332"/>
          </a:xfrm>
          <a:prstGeom prst="rect">
            <a:avLst/>
          </a:prstGeom>
          <a:noFill/>
        </p:spPr>
        <p:txBody>
          <a:bodyPr wrap="none" rtlCol="0">
            <a:spAutoFit/>
          </a:bodyPr>
          <a:lstStyle/>
          <a:p>
            <a:r>
              <a:rPr lang="en-US" dirty="0"/>
              <a:t>Harrison’s Principles of Internal Medicine, </a:t>
            </a:r>
            <a:r>
              <a:rPr lang="en-US" dirty="0" smtClean="0"/>
              <a:t>19e. 2015</a:t>
            </a:r>
            <a:endParaRPr lang="en-US" dirty="0"/>
          </a:p>
        </p:txBody>
      </p:sp>
    </p:spTree>
    <p:extLst>
      <p:ext uri="{BB962C8B-B14F-4D97-AF65-F5344CB8AC3E}">
        <p14:creationId xmlns:p14="http://schemas.microsoft.com/office/powerpoint/2010/main" xmlns="" val="88772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7912"/>
            <a:ext cx="9144000" cy="6742176"/>
          </a:xfrm>
          <a:prstGeom prst="rect">
            <a:avLst/>
          </a:prstGeom>
        </p:spPr>
      </p:pic>
      <p:sp>
        <p:nvSpPr>
          <p:cNvPr id="7" name="Rectangle 6"/>
          <p:cNvSpPr/>
          <p:nvPr/>
        </p:nvSpPr>
        <p:spPr>
          <a:xfrm>
            <a:off x="914400" y="5486400"/>
            <a:ext cx="7848600" cy="646331"/>
          </a:xfrm>
          <a:prstGeom prst="rect">
            <a:avLst/>
          </a:prstGeom>
        </p:spPr>
        <p:txBody>
          <a:bodyPr wrap="square">
            <a:spAutoFit/>
          </a:bodyPr>
          <a:lstStyle/>
          <a:p>
            <a:pPr lvl="0"/>
            <a:r>
              <a:rPr lang="en-US" dirty="0"/>
              <a:t>The Gout by James </a:t>
            </a:r>
            <a:r>
              <a:rPr lang="en-US" dirty="0" err="1"/>
              <a:t>Gilliray</a:t>
            </a:r>
            <a:r>
              <a:rPr lang="en-US" dirty="0"/>
              <a:t>, Lettered with title and publication line: "</a:t>
            </a:r>
            <a:r>
              <a:rPr lang="en-US" dirty="0" err="1"/>
              <a:t>Pubd</a:t>
            </a:r>
            <a:r>
              <a:rPr lang="en-US" dirty="0"/>
              <a:t>. May 14th. 1799, by H. Humphrey 27 St James's Street".</a:t>
            </a:r>
          </a:p>
        </p:txBody>
      </p:sp>
    </p:spTree>
    <p:extLst>
      <p:ext uri="{BB962C8B-B14F-4D97-AF65-F5344CB8AC3E}">
        <p14:creationId xmlns:p14="http://schemas.microsoft.com/office/powerpoint/2010/main" xmlns="" val="142531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sz="quarter" idx="10"/>
          </p:nvPr>
        </p:nvSpPr>
        <p:spPr/>
        <p:txBody>
          <a:bodyPr/>
          <a:lstStyle/>
          <a:p>
            <a:r>
              <a:rPr lang="en-US" dirty="0" smtClean="0"/>
              <a:t>4 stages:</a:t>
            </a:r>
          </a:p>
          <a:p>
            <a:pPr marL="457200" indent="-457200">
              <a:buFont typeface="+mj-lt"/>
              <a:buAutoNum type="arabicPeriod"/>
            </a:pPr>
            <a:r>
              <a:rPr lang="en-US" dirty="0" smtClean="0"/>
              <a:t>Hyperuricemia without evidence of MSU deposition</a:t>
            </a:r>
          </a:p>
          <a:p>
            <a:pPr marL="457200" indent="-457200">
              <a:buFont typeface="+mj-lt"/>
              <a:buAutoNum type="arabicPeriod"/>
            </a:pPr>
            <a:r>
              <a:rPr lang="en-US" dirty="0" err="1" smtClean="0"/>
              <a:t>Cystal</a:t>
            </a:r>
            <a:r>
              <a:rPr lang="en-US" dirty="0" smtClean="0"/>
              <a:t> deposition without symptomatic gout</a:t>
            </a:r>
          </a:p>
          <a:p>
            <a:pPr marL="457200" indent="-457200">
              <a:buFont typeface="+mj-lt"/>
              <a:buAutoNum type="arabicPeriod"/>
            </a:pPr>
            <a:r>
              <a:rPr lang="en-US" dirty="0" smtClean="0"/>
              <a:t>Crystal deposition with acute gout flares</a:t>
            </a:r>
          </a:p>
          <a:p>
            <a:pPr marL="457200" indent="-457200">
              <a:buFont typeface="+mj-lt"/>
              <a:buAutoNum type="arabicPeriod"/>
            </a:pPr>
            <a:r>
              <a:rPr lang="en-US" dirty="0" smtClean="0"/>
              <a:t>Advanced gout characterized by tophi, chronic gouty arthritis and erosions</a:t>
            </a:r>
            <a:endParaRPr lang="en-US" dirty="0"/>
          </a:p>
        </p:txBody>
      </p:sp>
      <p:sp>
        <p:nvSpPr>
          <p:cNvPr id="4" name="TextBox 3"/>
          <p:cNvSpPr txBox="1"/>
          <p:nvPr/>
        </p:nvSpPr>
        <p:spPr>
          <a:xfrm>
            <a:off x="2819400" y="5269468"/>
            <a:ext cx="3932038" cy="369332"/>
          </a:xfrm>
          <a:prstGeom prst="rect">
            <a:avLst/>
          </a:prstGeom>
          <a:noFill/>
        </p:spPr>
        <p:txBody>
          <a:bodyPr wrap="none" rtlCol="0">
            <a:spAutoFit/>
          </a:bodyPr>
          <a:lstStyle/>
          <a:p>
            <a:r>
              <a:rPr lang="en-US" dirty="0" err="1" smtClean="0"/>
              <a:t>Dalbeth</a:t>
            </a:r>
            <a:r>
              <a:rPr lang="en-US" dirty="0" smtClean="0"/>
              <a:t> et al, 206. Lancet: 388: 2039-54</a:t>
            </a:r>
            <a:endParaRPr lang="en-US" dirty="0"/>
          </a:p>
        </p:txBody>
      </p:sp>
    </p:spTree>
    <p:extLst>
      <p:ext uri="{BB962C8B-B14F-4D97-AF65-F5344CB8AC3E}">
        <p14:creationId xmlns:p14="http://schemas.microsoft.com/office/powerpoint/2010/main" xmlns="" val="3858354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167" t="14445" r="6250" b="3934"/>
          <a:stretch/>
        </p:blipFill>
        <p:spPr>
          <a:xfrm>
            <a:off x="-16042" y="0"/>
            <a:ext cx="9160042" cy="5638800"/>
          </a:xfrm>
          <a:prstGeom prst="rect">
            <a:avLst/>
          </a:prstGeom>
        </p:spPr>
      </p:pic>
      <p:sp>
        <p:nvSpPr>
          <p:cNvPr id="5" name="TextBox 4"/>
          <p:cNvSpPr txBox="1"/>
          <p:nvPr/>
        </p:nvSpPr>
        <p:spPr>
          <a:xfrm>
            <a:off x="2597960" y="5650832"/>
            <a:ext cx="3932038" cy="369332"/>
          </a:xfrm>
          <a:prstGeom prst="rect">
            <a:avLst/>
          </a:prstGeom>
          <a:noFill/>
        </p:spPr>
        <p:txBody>
          <a:bodyPr wrap="none" rtlCol="0">
            <a:spAutoFit/>
          </a:bodyPr>
          <a:lstStyle/>
          <a:p>
            <a:r>
              <a:rPr lang="en-US" dirty="0" err="1" smtClean="0"/>
              <a:t>Dalbeth</a:t>
            </a:r>
            <a:r>
              <a:rPr lang="en-US" dirty="0" smtClean="0"/>
              <a:t> et al, 206. Lancet: 388: 2039-54</a:t>
            </a:r>
            <a:endParaRPr lang="en-US" dirty="0"/>
          </a:p>
        </p:txBody>
      </p:sp>
    </p:spTree>
    <p:extLst>
      <p:ext uri="{BB962C8B-B14F-4D97-AF65-F5344CB8AC3E}">
        <p14:creationId xmlns:p14="http://schemas.microsoft.com/office/powerpoint/2010/main" xmlns="" val="175608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Clinical Presentation</a:t>
            </a:r>
            <a:endParaRPr lang="en-US" dirty="0"/>
          </a:p>
        </p:txBody>
      </p:sp>
      <p:sp>
        <p:nvSpPr>
          <p:cNvPr id="3" name="Content Placeholder 2"/>
          <p:cNvSpPr>
            <a:spLocks noGrp="1"/>
          </p:cNvSpPr>
          <p:nvPr>
            <p:ph sz="quarter" idx="10"/>
          </p:nvPr>
        </p:nvSpPr>
        <p:spPr>
          <a:xfrm>
            <a:off x="457200" y="914400"/>
            <a:ext cx="8229600" cy="4953000"/>
          </a:xfrm>
        </p:spPr>
        <p:txBody>
          <a:bodyPr/>
          <a:lstStyle/>
          <a:p>
            <a:pPr marL="342900" indent="-342900">
              <a:buFont typeface="Arial" panose="020B0604020202020204" pitchFamily="34" charset="0"/>
              <a:buChar char="•"/>
            </a:pPr>
            <a:r>
              <a:rPr lang="en-US" sz="2000" dirty="0" smtClean="0"/>
              <a:t>Acute </a:t>
            </a:r>
            <a:r>
              <a:rPr lang="en-US" sz="2000" dirty="0"/>
              <a:t>arthritis is the most common early manifestation of gout</a:t>
            </a:r>
          </a:p>
          <a:p>
            <a:pPr marL="342900" indent="-342900">
              <a:buFont typeface="Arial" panose="020B0604020202020204" pitchFamily="34" charset="0"/>
              <a:buChar char="•"/>
            </a:pPr>
            <a:r>
              <a:rPr lang="en-US" sz="2000" dirty="0"/>
              <a:t>Usually one joint initially, polyarticular acute gout in subsequent</a:t>
            </a:r>
          </a:p>
          <a:p>
            <a:pPr marL="342900" indent="-342900">
              <a:buFont typeface="Arial" panose="020B0604020202020204" pitchFamily="34" charset="0"/>
              <a:buChar char="•"/>
            </a:pPr>
            <a:r>
              <a:rPr lang="en-US" sz="2000" dirty="0" smtClean="0"/>
              <a:t>first </a:t>
            </a:r>
            <a:r>
              <a:rPr lang="en-US" sz="2000" dirty="0"/>
              <a:t>toe is often involved</a:t>
            </a:r>
          </a:p>
          <a:p>
            <a:pPr marL="342900" indent="-342900">
              <a:buFont typeface="Arial" panose="020B0604020202020204" pitchFamily="34" charset="0"/>
              <a:buChar char="•"/>
            </a:pPr>
            <a:r>
              <a:rPr lang="en-US" sz="2000" dirty="0"/>
              <a:t>Tarsal joints, ankles and knees also commonly involved</a:t>
            </a:r>
          </a:p>
          <a:p>
            <a:pPr marL="342900" indent="-342900">
              <a:buFont typeface="Arial" panose="020B0604020202020204" pitchFamily="34" charset="0"/>
              <a:buChar char="•"/>
            </a:pPr>
            <a:r>
              <a:rPr lang="en-US" sz="2000" dirty="0"/>
              <a:t>Finger joints in advanced</a:t>
            </a:r>
          </a:p>
          <a:p>
            <a:pPr marL="342900" indent="-342900">
              <a:buFont typeface="Arial" panose="020B0604020202020204" pitchFamily="34" charset="0"/>
              <a:buChar char="•"/>
            </a:pPr>
            <a:r>
              <a:rPr lang="en-US" sz="2000" dirty="0" smtClean="0"/>
              <a:t>1</a:t>
            </a:r>
            <a:r>
              <a:rPr lang="en-US" sz="2000" baseline="30000" dirty="0" smtClean="0"/>
              <a:t>st</a:t>
            </a:r>
            <a:r>
              <a:rPr lang="en-US" sz="2000" dirty="0" smtClean="0"/>
              <a:t> </a:t>
            </a:r>
            <a:r>
              <a:rPr lang="en-US" sz="2000" dirty="0"/>
              <a:t>episode of acute gouty arthritis begins at night with dramatic joint pain and swelling</a:t>
            </a:r>
          </a:p>
          <a:p>
            <a:pPr marL="342900" indent="-342900">
              <a:buFont typeface="Arial" panose="020B0604020202020204" pitchFamily="34" charset="0"/>
              <a:buChar char="•"/>
            </a:pPr>
            <a:r>
              <a:rPr lang="en-US" sz="2000" dirty="0"/>
              <a:t>Joints become warm, red and tender and may mimic cellulitis</a:t>
            </a:r>
          </a:p>
          <a:p>
            <a:pPr marL="342900" indent="-342900">
              <a:buFont typeface="Arial" panose="020B0604020202020204" pitchFamily="34" charset="0"/>
              <a:buChar char="•"/>
            </a:pPr>
            <a:r>
              <a:rPr lang="en-US" sz="2000" dirty="0"/>
              <a:t>Early attacks may subside spontaneously in 3-10 days</a:t>
            </a:r>
          </a:p>
          <a:p>
            <a:pPr marL="342900" indent="-342900">
              <a:buFont typeface="Arial" panose="020B0604020202020204" pitchFamily="34" charset="0"/>
              <a:buChar char="•"/>
            </a:pPr>
            <a:r>
              <a:rPr lang="en-US" sz="2000" dirty="0"/>
              <a:t>Events that precipitate attack: dietary excess, trauma, surgery </a:t>
            </a:r>
            <a:r>
              <a:rPr lang="en-US" sz="2000" dirty="0" smtClean="0"/>
              <a:t>,, </a:t>
            </a:r>
            <a:r>
              <a:rPr lang="en-US" sz="2000" dirty="0"/>
              <a:t>hypouricemic therapy, MI and stroke</a:t>
            </a:r>
          </a:p>
          <a:p>
            <a:pPr marL="342900" indent="-342900">
              <a:buFont typeface="Arial" panose="020B0604020202020204" pitchFamily="34" charset="0"/>
              <a:buChar char="•"/>
            </a:pPr>
            <a:r>
              <a:rPr lang="en-US" sz="2000" dirty="0"/>
              <a:t>After any attacks, pts may present with chronic </a:t>
            </a:r>
            <a:r>
              <a:rPr lang="en-US" sz="2000" dirty="0" smtClean="0"/>
              <a:t>non-symmetric </a:t>
            </a:r>
            <a:r>
              <a:rPr lang="en-US" sz="2000" dirty="0"/>
              <a:t>synovitis – confused with rheumatoid </a:t>
            </a:r>
            <a:r>
              <a:rPr lang="en-US" sz="2000" dirty="0" smtClean="0"/>
              <a:t>arthritis</a:t>
            </a:r>
            <a:endParaRPr lang="en-US" sz="2000" dirty="0"/>
          </a:p>
        </p:txBody>
      </p:sp>
    </p:spTree>
    <p:extLst>
      <p:ext uri="{BB962C8B-B14F-4D97-AF65-F5344CB8AC3E}">
        <p14:creationId xmlns:p14="http://schemas.microsoft.com/office/powerpoint/2010/main" xmlns="" val="147081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Diagnosis</a:t>
            </a:r>
            <a:endParaRPr lang="en-US" dirty="0"/>
          </a:p>
        </p:txBody>
      </p:sp>
      <p:sp>
        <p:nvSpPr>
          <p:cNvPr id="3" name="Content Placeholder 2"/>
          <p:cNvSpPr>
            <a:spLocks noGrp="1"/>
          </p:cNvSpPr>
          <p:nvPr>
            <p:ph sz="quarter" idx="10"/>
          </p:nvPr>
        </p:nvSpPr>
        <p:spPr>
          <a:xfrm>
            <a:off x="457200" y="1371600"/>
            <a:ext cx="8229600" cy="4419600"/>
          </a:xfrm>
        </p:spPr>
        <p:txBody>
          <a:bodyPr/>
          <a:lstStyle/>
          <a:p>
            <a:pPr marL="342900" indent="-342900">
              <a:buFont typeface="Arial" panose="020B0604020202020204" pitchFamily="34" charset="0"/>
              <a:buChar char="•"/>
            </a:pPr>
            <a:r>
              <a:rPr lang="en-US" dirty="0"/>
              <a:t>Confirm diagnosis by needle aspiration of joint</a:t>
            </a:r>
          </a:p>
          <a:p>
            <a:pPr marL="342900" indent="-342900">
              <a:buFont typeface="Arial" panose="020B0604020202020204" pitchFamily="34" charset="0"/>
              <a:buChar char="•"/>
            </a:pPr>
            <a:r>
              <a:rPr lang="en-US" dirty="0"/>
              <a:t>MSU crystals – needle shaped intra- and extracellular</a:t>
            </a:r>
          </a:p>
          <a:p>
            <a:pPr marL="342900" indent="-342900">
              <a:buFont typeface="Arial" panose="020B0604020202020204" pitchFamily="34" charset="0"/>
              <a:buChar char="•"/>
            </a:pPr>
            <a:r>
              <a:rPr lang="en-US" dirty="0"/>
              <a:t>Brightly birefringent with negative elongation</a:t>
            </a:r>
          </a:p>
          <a:p>
            <a:pPr marL="342900" indent="-342900">
              <a:buFont typeface="Arial" panose="020B0604020202020204" pitchFamily="34" charset="0"/>
              <a:buChar char="•"/>
            </a:pPr>
            <a:r>
              <a:rPr lang="en-US" dirty="0"/>
              <a:t>Synovial fluid WBC 2k to 60k</a:t>
            </a:r>
          </a:p>
          <a:p>
            <a:pPr marL="342900" indent="-342900">
              <a:buFont typeface="Arial" panose="020B0604020202020204" pitchFamily="34" charset="0"/>
              <a:buChar char="•"/>
            </a:pPr>
            <a:r>
              <a:rPr lang="en-US" dirty="0"/>
              <a:t>Effusions are </a:t>
            </a:r>
            <a:r>
              <a:rPr lang="en-US" dirty="0" smtClean="0"/>
              <a:t>cloudy</a:t>
            </a:r>
            <a:endParaRPr lang="en-US" dirty="0"/>
          </a:p>
          <a:p>
            <a:pPr marL="342900" indent="-342900">
              <a:buFont typeface="Arial" panose="020B0604020202020204" pitchFamily="34" charset="0"/>
              <a:buChar char="•"/>
            </a:pPr>
            <a:r>
              <a:rPr lang="en-US" dirty="0"/>
              <a:t>Serum uric acid levels normal in acute attack</a:t>
            </a:r>
          </a:p>
          <a:p>
            <a:pPr marL="342900" indent="-342900">
              <a:buFont typeface="Arial" panose="020B0604020202020204" pitchFamily="34" charset="0"/>
              <a:buChar char="•"/>
            </a:pPr>
            <a:r>
              <a:rPr lang="en-US" dirty="0"/>
              <a:t>24h urine collection n useful for assessing risk </a:t>
            </a:r>
            <a:r>
              <a:rPr lang="en-US" dirty="0" err="1"/>
              <a:t>fo</a:t>
            </a:r>
            <a:r>
              <a:rPr lang="en-US" dirty="0"/>
              <a:t> stones from overproduction or </a:t>
            </a:r>
            <a:r>
              <a:rPr lang="en-US" dirty="0" smtClean="0"/>
              <a:t>under-excretion </a:t>
            </a:r>
            <a:r>
              <a:rPr lang="en-US" dirty="0"/>
              <a:t>of uric acid</a:t>
            </a:r>
          </a:p>
          <a:p>
            <a:pPr marL="342900" indent="-342900">
              <a:buFont typeface="Arial" panose="020B0604020202020204" pitchFamily="34" charset="0"/>
              <a:buChar char="•"/>
            </a:pPr>
            <a:r>
              <a:rPr lang="en-US" dirty="0" smtClean="0"/>
              <a:t>Excretion </a:t>
            </a:r>
            <a:r>
              <a:rPr lang="en-US" dirty="0"/>
              <a:t>of &gt;800 mg per 24 h on regular diet,: overproduction of </a:t>
            </a:r>
            <a:r>
              <a:rPr lang="en-US" dirty="0" smtClean="0"/>
              <a:t>purine</a:t>
            </a:r>
            <a:endParaRPr lang="en-US" dirty="0"/>
          </a:p>
        </p:txBody>
      </p:sp>
    </p:spTree>
    <p:extLst>
      <p:ext uri="{BB962C8B-B14F-4D97-AF65-F5344CB8AC3E}">
        <p14:creationId xmlns:p14="http://schemas.microsoft.com/office/powerpoint/2010/main" xmlns="" val="272903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583" t="14445" r="23750" b="6297"/>
          <a:stretch/>
        </p:blipFill>
        <p:spPr>
          <a:xfrm>
            <a:off x="2154964" y="195943"/>
            <a:ext cx="4834071" cy="5172456"/>
          </a:xfrm>
          <a:prstGeom prst="rect">
            <a:avLst/>
          </a:prstGeom>
        </p:spPr>
      </p:pic>
      <p:sp>
        <p:nvSpPr>
          <p:cNvPr id="6" name="TextBox 5"/>
          <p:cNvSpPr txBox="1"/>
          <p:nvPr/>
        </p:nvSpPr>
        <p:spPr>
          <a:xfrm>
            <a:off x="2597960" y="5650832"/>
            <a:ext cx="3932038" cy="369332"/>
          </a:xfrm>
          <a:prstGeom prst="rect">
            <a:avLst/>
          </a:prstGeom>
          <a:noFill/>
        </p:spPr>
        <p:txBody>
          <a:bodyPr wrap="none" rtlCol="0">
            <a:spAutoFit/>
          </a:bodyPr>
          <a:lstStyle/>
          <a:p>
            <a:r>
              <a:rPr lang="en-US" dirty="0" err="1" smtClean="0"/>
              <a:t>Dalbeth</a:t>
            </a:r>
            <a:r>
              <a:rPr lang="en-US" dirty="0" smtClean="0"/>
              <a:t> et al, 206. Lancet: 388: 2039-54</a:t>
            </a:r>
            <a:endParaRPr lang="en-US" dirty="0"/>
          </a:p>
        </p:txBody>
      </p:sp>
    </p:spTree>
    <p:extLst>
      <p:ext uri="{BB962C8B-B14F-4D97-AF65-F5344CB8AC3E}">
        <p14:creationId xmlns:p14="http://schemas.microsoft.com/office/powerpoint/2010/main" xmlns="" val="302427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1024</Words>
  <Application>Microsoft Office PowerPoint</Application>
  <PresentationFormat>عرض على الشاشة (3:4)‏</PresentationFormat>
  <Paragraphs>71</Paragraphs>
  <Slides>15</Slides>
  <Notes>6</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Title Slide</vt:lpstr>
      <vt:lpstr>Gout</vt:lpstr>
      <vt:lpstr>History</vt:lpstr>
      <vt:lpstr>History</vt:lpstr>
      <vt:lpstr>الشريحة 4</vt:lpstr>
      <vt:lpstr>Pathophysiology</vt:lpstr>
      <vt:lpstr>الشريحة 6</vt:lpstr>
      <vt:lpstr>Clinical Presentation</vt:lpstr>
      <vt:lpstr>Lab Diagnosis</vt:lpstr>
      <vt:lpstr>الشريحة 9</vt:lpstr>
      <vt:lpstr>الشريحة 10</vt:lpstr>
      <vt:lpstr>الشريحة 11</vt:lpstr>
      <vt:lpstr>الشريحة 12</vt:lpstr>
      <vt:lpstr>الشريحة 13</vt:lpstr>
      <vt:lpstr>الشريحة 14</vt:lpstr>
      <vt:lpstr>الشريحة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UB</dc:creator>
  <cp:lastModifiedBy>mutah</cp:lastModifiedBy>
  <cp:revision>90</cp:revision>
  <dcterms:created xsi:type="dcterms:W3CDTF">2013-03-28T14:05:31Z</dcterms:created>
  <dcterms:modified xsi:type="dcterms:W3CDTF">2020-02-05T07:26:08Z</dcterms:modified>
</cp:coreProperties>
</file>