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25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24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71" r:id="rId15"/>
    <p:sldId id="272" r:id="rId16"/>
    <p:sldId id="273" r:id="rId17"/>
    <p:sldId id="274" r:id="rId18"/>
    <p:sldId id="276" r:id="rId19"/>
    <p:sldId id="277" r:id="rId20"/>
    <p:sldId id="278" r:id="rId21"/>
    <p:sldId id="285" r:id="rId22"/>
    <p:sldId id="279" r:id="rId23"/>
    <p:sldId id="281" r:id="rId24"/>
    <p:sldId id="282" r:id="rId25"/>
    <p:sldId id="286" r:id="rId26"/>
    <p:sldId id="283" r:id="rId27"/>
    <p:sldId id="284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2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openxmlformats.org/officeDocument/2006/relationships/customXml" Target="../customXml/item2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17663-29CB-4C8A-BF85-D345D8CA36ED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ADDBF4-5233-4C64-8AC5-1E08D3E82C5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2614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8169AD3-C1FA-4CB5-8D81-705D0277F05E}" type="slidenum">
              <a:rPr lang="en-MY" smtClean="0"/>
              <a:pPr eaLnBrk="1" hangingPunct="1"/>
              <a:t>14</a:t>
            </a:fld>
            <a:endParaRPr lang="en-MY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18E30D79-91F3-4F97-96A7-FCCAA09D735C}" type="slidenum">
              <a:rPr lang="en-MY" smtClean="0"/>
              <a:pPr eaLnBrk="1" hangingPunct="1"/>
              <a:t>24</a:t>
            </a:fld>
            <a:endParaRPr lang="en-MY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D9EE91F-EA04-4A78-9E3F-B84D444D4BEF}" type="slidenum">
              <a:rPr lang="en-MY" smtClean="0"/>
              <a:pPr eaLnBrk="1" hangingPunct="1"/>
              <a:t>26</a:t>
            </a:fld>
            <a:endParaRPr lang="en-MY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8282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0489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59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1919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0426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80886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4517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4117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908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19247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521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F90A9-F44C-4B1E-B9F1-65B2A910EE7E}" type="datetimeFigureOut">
              <a:rPr lang="en-MY" smtClean="0"/>
              <a:t>28/11/2021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75DA6-F14B-4C44-9804-872076C50BC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59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4FA5E435-C62E-46D5-80D0-5BE9692B4E98}" type="datetime1">
              <a:rPr lang="en-US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11/28/2021</a:t>
            </a:fld>
            <a:endParaRPr lang="en-MY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51F0BD5C-10E9-4E4F-A2AB-F25B3F071729}" type="slidenum">
              <a:rPr lang="ar-SA" altLang="en-US" sz="1400" smtClean="0">
                <a:solidFill>
                  <a:srgbClr val="000000"/>
                </a:solidFill>
                <a:latin typeface="Arial" pitchFamily="34" charset="0"/>
              </a:rPr>
              <a:pPr eaLnBrk="1" hangingPunct="1"/>
              <a:t>1</a:t>
            </a:fld>
            <a:endParaRPr lang="en-MY" altLang="en-US" sz="1400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3375"/>
            <a:ext cx="8135938" cy="2133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C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C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4221163"/>
            <a:ext cx="29527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22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190D8C0-40D0-49B1-8D85-1C817AACC58C}" type="slidenum">
              <a:rPr lang="ar-SA" smtClean="0"/>
              <a:pPr eaLnBrk="1" hangingPunct="1"/>
              <a:t>10</a:t>
            </a:fld>
            <a:endParaRPr lang="en-US" smtClean="0"/>
          </a:p>
        </p:txBody>
      </p:sp>
      <p:sp>
        <p:nvSpPr>
          <p:cNvPr id="8" name="Rectangle 7"/>
          <p:cNvSpPr/>
          <p:nvPr/>
        </p:nvSpPr>
        <p:spPr>
          <a:xfrm>
            <a:off x="2177" y="188640"/>
            <a:ext cx="8640961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dirty="0">
                <a:latin typeface="Garamond" pitchFamily="18" charset="0"/>
                <a:cs typeface="Times New Roman" pitchFamily="18" charset="0"/>
              </a:rPr>
              <a:t>       </a:t>
            </a:r>
            <a:r>
              <a:rPr lang="en-MY" sz="24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Reservoir of Infection 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800" dirty="0"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The human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400" b="1" dirty="0">
                <a:cs typeface="Times New Roman" pitchFamily="18" charset="0"/>
              </a:rPr>
              <a:t> are the only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reservoir </a:t>
            </a:r>
            <a:r>
              <a:rPr lang="en-MY" sz="2400" b="1" dirty="0">
                <a:cs typeface="Times New Roman" pitchFamily="18" charset="0"/>
              </a:rPr>
              <a:t>of infection.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dirty="0">
                <a:cs typeface="Times New Roman" pitchFamily="18" charset="0"/>
              </a:rPr>
              <a:t>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cases</a:t>
            </a:r>
            <a:r>
              <a:rPr lang="en-MY" sz="2400" b="1" dirty="0">
                <a:cs typeface="Times New Roman" pitchFamily="18" charset="0"/>
              </a:rPr>
              <a:t> range from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r>
              <a:rPr lang="en-MY" sz="2400" b="1" dirty="0">
                <a:cs typeface="Times New Roman" pitchFamily="18" charset="0"/>
              </a:rPr>
              <a:t>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severe </a:t>
            </a:r>
            <a:r>
              <a:rPr lang="en-MY" sz="2400" b="1" dirty="0">
                <a:cs typeface="Times New Roman" pitchFamily="18" charset="0"/>
              </a:rPr>
              <a:t>infections</a:t>
            </a:r>
            <a:endParaRPr lang="en-MY" sz="24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(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anicteric) </a:t>
            </a:r>
            <a:r>
              <a:rPr lang="en-MY" sz="2400" dirty="0">
                <a:cs typeface="Times New Roman" pitchFamily="18" charset="0"/>
              </a:rPr>
              <a:t>infections are especially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common in children</a:t>
            </a:r>
            <a:r>
              <a:rPr lang="en-MY" sz="24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dirty="0">
                <a:cs typeface="Times New Roman" pitchFamily="18" charset="0"/>
              </a:rPr>
              <a:t>These cases </a:t>
            </a:r>
            <a:r>
              <a:rPr lang="en-MY" sz="2400" b="1" dirty="0">
                <a:cs typeface="Times New Roman" pitchFamily="18" charset="0"/>
              </a:rPr>
              <a:t>play an important role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 maintaining </a:t>
            </a:r>
            <a:r>
              <a:rPr lang="en-MY" sz="2400" b="1" dirty="0">
                <a:cs typeface="Times New Roman" pitchFamily="18" charset="0"/>
              </a:rPr>
              <a:t>the chain of transmission in the community.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  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There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evidence of a chronic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carrier state</a:t>
            </a:r>
            <a:r>
              <a:rPr lang="en-MY" sz="24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(d) </a:t>
            </a:r>
            <a:r>
              <a:rPr lang="en-MY" sz="24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Period of Infectivity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: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Risk of HAV transition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greatest 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from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2 </a:t>
            </a:r>
            <a:r>
              <a:rPr lang="en-MY" sz="2400" b="1" u="sng" dirty="0">
                <a:cs typeface="Times New Roman" pitchFamily="18" charset="0"/>
              </a:rPr>
              <a:t>weeks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before </a:t>
            </a:r>
            <a:r>
              <a:rPr lang="en-MY" sz="2400" b="1" u="sng" dirty="0">
                <a:cs typeface="Times New Roman" pitchFamily="18" charset="0"/>
              </a:rPr>
              <a:t>to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 1 </a:t>
            </a:r>
            <a:r>
              <a:rPr lang="en-MY" sz="2400" b="1" u="sng" dirty="0">
                <a:cs typeface="Times New Roman" pitchFamily="18" charset="0"/>
              </a:rPr>
              <a:t>week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after </a:t>
            </a:r>
            <a:r>
              <a:rPr lang="en-MY" sz="2400" dirty="0">
                <a:cs typeface="Times New Roman" pitchFamily="18" charset="0"/>
              </a:rPr>
              <a:t>the </a:t>
            </a:r>
            <a:r>
              <a:rPr lang="en-MY" sz="2400" b="1" dirty="0">
                <a:cs typeface="Times New Roman" pitchFamily="18" charset="0"/>
              </a:rPr>
              <a:t>onset of jaundice.</a:t>
            </a: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   infectivity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falls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rapidly </a:t>
            </a:r>
            <a:r>
              <a:rPr lang="en-MY" sz="2400" b="1" dirty="0">
                <a:cs typeface="Times New Roman" pitchFamily="18" charset="0"/>
              </a:rPr>
              <a:t>with the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onset of jaundice</a:t>
            </a:r>
            <a:endParaRPr lang="en-MY" sz="2400" dirty="0">
              <a:solidFill>
                <a:srgbClr val="00206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04981" y="4786690"/>
            <a:ext cx="59046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(e) </a:t>
            </a:r>
            <a:r>
              <a:rPr lang="en-MY" sz="2400" b="1" u="sng" dirty="0">
                <a:solidFill>
                  <a:srgbClr val="C00000"/>
                </a:solidFill>
                <a:cs typeface="Times New Roman" pitchFamily="18" charset="0"/>
              </a:rPr>
              <a:t>Infective Material </a:t>
            </a:r>
            <a:r>
              <a:rPr lang="en-MY" sz="2400" b="1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             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Mainly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man's faeces</a:t>
            </a:r>
            <a:r>
              <a:rPr lang="en-MY" sz="2400" dirty="0" smtClean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Blood, serum and other fluids are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infective </a:t>
            </a:r>
            <a:r>
              <a:rPr lang="en-MY" sz="2400" dirty="0">
                <a:cs typeface="Times New Roman" pitchFamily="18" charset="0"/>
              </a:rPr>
              <a:t>during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brief stage of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viremia</a:t>
            </a:r>
            <a:endParaRPr lang="en-MY" sz="2400" dirty="0"/>
          </a:p>
        </p:txBody>
      </p:sp>
    </p:spTree>
    <p:extLst>
      <p:ext uri="{BB962C8B-B14F-4D97-AF65-F5344CB8AC3E}">
        <p14:creationId xmlns:p14="http://schemas.microsoft.com/office/powerpoint/2010/main" val="2143214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48DAAEC-AEA7-4CFD-BCF1-73C442A42F11}" type="slidenum">
              <a:rPr lang="ar-SA" smtClean="0"/>
              <a:pPr eaLnBrk="1" hangingPunct="1"/>
              <a:t>11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0" y="115888"/>
            <a:ext cx="914400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u="sng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(</a:t>
            </a:r>
            <a:r>
              <a:rPr lang="en-MY" sz="2400" b="1" u="sng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F) Virus Excretion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400" dirty="0" smtClean="0">
                <a:cs typeface="Times New Roman" pitchFamily="18" charset="0"/>
              </a:rPr>
              <a:t>HAV </a:t>
            </a:r>
            <a:r>
              <a:rPr lang="en-MY" sz="2400" dirty="0">
                <a:cs typeface="Times New Roman" pitchFamily="18" charset="0"/>
              </a:rPr>
              <a:t>is excreted in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faeces </a:t>
            </a:r>
            <a:r>
              <a:rPr lang="en-MY" sz="2400" dirty="0">
                <a:cs typeface="Times New Roman" pitchFamily="18" charset="0"/>
              </a:rPr>
              <a:t>for </a:t>
            </a:r>
            <a:r>
              <a:rPr lang="en-MY" sz="2400" b="1" dirty="0">
                <a:cs typeface="Times New Roman" pitchFamily="18" charset="0"/>
              </a:rPr>
              <a:t>about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2 weeks before </a:t>
            </a:r>
            <a:r>
              <a:rPr lang="en-MY" sz="2400" b="1" dirty="0" smtClean="0">
                <a:cs typeface="Times New Roman" pitchFamily="18" charset="0"/>
              </a:rPr>
              <a:t>the</a:t>
            </a:r>
          </a:p>
          <a:p>
            <a:pPr algn="ctr">
              <a:defRPr/>
            </a:pP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onset of jaundice and for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up to 2 weeks </a:t>
            </a:r>
            <a:r>
              <a:rPr lang="en-MY" sz="2400" b="1" dirty="0">
                <a:cs typeface="Times New Roman" pitchFamily="18" charset="0"/>
              </a:rPr>
              <a:t>thereafter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virus may also be excreted 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the urine </a:t>
            </a:r>
          </a:p>
          <a:p>
            <a:pPr algn="ctr">
              <a:defRPr/>
            </a:pPr>
            <a:r>
              <a:rPr lang="en-MY" sz="2400" b="1" dirty="0">
                <a:cs typeface="Times New Roman" pitchFamily="18" charset="0"/>
              </a:rPr>
              <a:t>There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is little evidence </a:t>
            </a:r>
            <a:r>
              <a:rPr lang="en-MY" sz="2400" b="1" dirty="0">
                <a:cs typeface="Times New Roman" pitchFamily="18" charset="0"/>
              </a:rPr>
              <a:t>for HAV transmission by exposure to urine or</a:t>
            </a:r>
          </a:p>
          <a:p>
            <a:pPr algn="ctr">
              <a:defRPr/>
            </a:pP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nose-pharyngeal secretions of infected </a:t>
            </a:r>
            <a:r>
              <a:rPr lang="en-MY" sz="2400" dirty="0">
                <a:cs typeface="Times New Roman" pitchFamily="18" charset="0"/>
              </a:rPr>
              <a:t>patients</a:t>
            </a:r>
          </a:p>
        </p:txBody>
      </p:sp>
      <p:pic>
        <p:nvPicPr>
          <p:cNvPr id="19460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-11114"/>
            <a:ext cx="1115616" cy="1207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Rectangle 7"/>
          <p:cNvSpPr>
            <a:spLocks noChangeArrowheads="1"/>
          </p:cNvSpPr>
          <p:nvPr/>
        </p:nvSpPr>
        <p:spPr bwMode="auto">
          <a:xfrm>
            <a:off x="4356100" y="12700"/>
            <a:ext cx="2555875" cy="307777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1400" b="1" dirty="0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Cont. .AGENT </a:t>
            </a:r>
            <a:r>
              <a:rPr lang="en-MY" sz="1400" b="1" dirty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339752" y="2485768"/>
            <a:ext cx="2592288" cy="461963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A5238C"/>
                </a:solidFill>
                <a:cs typeface="Times New Roman" pitchFamily="18" charset="0"/>
              </a:rPr>
              <a:t>HOST FACTORS</a:t>
            </a:r>
          </a:p>
        </p:txBody>
      </p:sp>
      <p:sp>
        <p:nvSpPr>
          <p:cNvPr id="2" name="Rectangle 1"/>
          <p:cNvSpPr/>
          <p:nvPr/>
        </p:nvSpPr>
        <p:spPr>
          <a:xfrm>
            <a:off x="107504" y="2716749"/>
            <a:ext cx="903649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( a)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AGE </a:t>
            </a:r>
            <a:r>
              <a:rPr lang="en-MY" sz="2400" dirty="0"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b="1" dirty="0">
                <a:cs typeface="Times New Roman" pitchFamily="18" charset="0"/>
              </a:rPr>
              <a:t>People from all ages may be infected if susceptible.</a:t>
            </a:r>
            <a:endParaRPr lang="en-MY" sz="2200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200" dirty="0">
                <a:cs typeface="Times New Roman" pitchFamily="18" charset="0"/>
              </a:rPr>
              <a:t> </a:t>
            </a:r>
            <a:r>
              <a:rPr lang="en-MY" sz="2200" b="1" dirty="0">
                <a:cs typeface="Times New Roman" pitchFamily="18" charset="0"/>
              </a:rPr>
              <a:t>Infection with HAV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is more </a:t>
            </a:r>
            <a:r>
              <a:rPr lang="en-MY" sz="2200" b="1" dirty="0">
                <a:cs typeface="Times New Roman" pitchFamily="18" charset="0"/>
              </a:rPr>
              <a:t>frequent among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children </a:t>
            </a:r>
            <a:r>
              <a:rPr lang="en-MY" sz="2200" b="1" dirty="0">
                <a:cs typeface="Times New Roman" pitchFamily="18" charset="0"/>
              </a:rPr>
              <a:t>than in adults.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In young children</a:t>
            </a:r>
            <a:r>
              <a:rPr lang="en-MY" sz="2200" dirty="0">
                <a:cs typeface="Times New Roman" pitchFamily="18" charset="0"/>
              </a:rPr>
              <a:t>, </a:t>
            </a:r>
            <a:r>
              <a:rPr lang="en-MY" sz="2200" b="1" dirty="0">
                <a:cs typeface="Times New Roman" pitchFamily="18" charset="0"/>
              </a:rPr>
              <a:t>infections tend to be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mild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subclinical </a:t>
            </a:r>
            <a:endParaRPr lang="en-MY" sz="2200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the clinical severity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increases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with age</a:t>
            </a:r>
            <a:r>
              <a:rPr lang="en-MY" sz="2200" b="1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The ratio of anicteric to icteric cases in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adults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 is about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1 :3;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in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children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200" b="1" dirty="0">
                <a:cs typeface="Times New Roman" pitchFamily="18" charset="0"/>
              </a:rPr>
              <a:t>it may be as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high as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12: 1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200" b="1" dirty="0">
                <a:cs typeface="Times New Roman" pitchFamily="18" charset="0"/>
              </a:rPr>
              <a:t>However,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faecal excretion of HAV </a:t>
            </a:r>
            <a:r>
              <a:rPr lang="en-MY" sz="2200" b="1" dirty="0">
                <a:cs typeface="Times New Roman" pitchFamily="18" charset="0"/>
              </a:rPr>
              <a:t>antigen 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RNA</a:t>
            </a:r>
            <a:r>
              <a:rPr lang="en-MY" sz="2200" b="1" dirty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persists longer in the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young than </a:t>
            </a:r>
            <a:r>
              <a:rPr lang="en-MY" sz="2200" b="1" dirty="0">
                <a:cs typeface="Times New Roman" pitchFamily="18" charset="0"/>
              </a:rPr>
              <a:t>in adults </a:t>
            </a:r>
            <a:endParaRPr lang="en-MY" sz="2200" b="1" dirty="0" smtClean="0"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(b) SEX </a:t>
            </a:r>
            <a:r>
              <a:rPr lang="en-MY" sz="2400" b="1" dirty="0">
                <a:cs typeface="Times New Roman" pitchFamily="18" charset="0"/>
              </a:rPr>
              <a:t>:</a:t>
            </a:r>
          </a:p>
          <a:p>
            <a:r>
              <a:rPr lang="en-MY" sz="2400" dirty="0">
                <a:cs typeface="Times New Roman" pitchFamily="18" charset="0"/>
              </a:rPr>
              <a:t>    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Both sexes are equally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susceptible</a:t>
            </a:r>
            <a:endParaRPr lang="en-MY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43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5877408-BEF8-4DEF-A5CD-AC5DBB03C7DA}" type="slidenum">
              <a:rPr lang="ar-SA" smtClean="0"/>
              <a:pPr eaLnBrk="1" hangingPunct="1"/>
              <a:t>12</a:t>
            </a:fld>
            <a:endParaRPr lang="en-US" smtClean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411413" y="203757"/>
            <a:ext cx="2376611" cy="307777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1400" b="1" dirty="0" err="1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Cont</a:t>
            </a:r>
            <a:r>
              <a:rPr lang="en-MY" sz="1400" b="1" dirty="0" smtClean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….HOST </a:t>
            </a:r>
            <a:r>
              <a:rPr lang="en-MY" sz="1400" b="1" dirty="0">
                <a:solidFill>
                  <a:srgbClr val="A5238C"/>
                </a:solidFill>
                <a:latin typeface="Times New Roman" pitchFamily="18" charset="0"/>
                <a:cs typeface="Times New Roman" pitchFamily="18" charset="0"/>
              </a:rPr>
              <a:t>FACTORS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28411"/>
            <a:ext cx="9036496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c)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Immunity</a:t>
            </a:r>
            <a:r>
              <a:rPr lang="en-MY" sz="2200" dirty="0">
                <a:cs typeface="Times New Roman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     </a:t>
            </a:r>
            <a:r>
              <a:rPr lang="en-MY" sz="2200" b="1" dirty="0">
                <a:cs typeface="Times New Roman" pitchFamily="18" charset="0"/>
              </a:rPr>
              <a:t>Immunity after attack probably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lasts for life</a:t>
            </a:r>
            <a:r>
              <a:rPr lang="en-MY" sz="2200" dirty="0">
                <a:cs typeface="Times New Roman" pitchFamily="18" charset="0"/>
              </a:rPr>
              <a:t>;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>
                <a:cs typeface="Times New Roman" pitchFamily="18" charset="0"/>
              </a:rPr>
              <a:t>    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second attacks </a:t>
            </a:r>
            <a:r>
              <a:rPr lang="en-MY" sz="2200" dirty="0">
                <a:cs typeface="Times New Roman" pitchFamily="18" charset="0"/>
              </a:rPr>
              <a:t>have been reported in </a:t>
            </a:r>
            <a:r>
              <a:rPr lang="en-MY" sz="2200" b="1" dirty="0">
                <a:cs typeface="Times New Roman" pitchFamily="18" charset="0"/>
              </a:rPr>
              <a:t>about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5 % </a:t>
            </a:r>
            <a:r>
              <a:rPr lang="en-MY" sz="2200" dirty="0">
                <a:cs typeface="Times New Roman" pitchFamily="18" charset="0"/>
              </a:rPr>
              <a:t>of </a:t>
            </a:r>
            <a:r>
              <a:rPr lang="en-MY" sz="2200" dirty="0" smtClean="0">
                <a:cs typeface="Times New Roman" pitchFamily="18" charset="0"/>
              </a:rPr>
              <a:t>patients.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Most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people in endemic areas acquire immunity through </a:t>
            </a:r>
            <a:r>
              <a:rPr lang="en-MY" sz="2200" b="1" dirty="0" smtClean="0">
                <a:solidFill>
                  <a:srgbClr val="002060"/>
                </a:solidFill>
                <a:cs typeface="Times New Roman" pitchFamily="18" charset="0"/>
              </a:rPr>
              <a:t>subclinical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200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endParaRPr lang="en-MY" sz="2200" dirty="0" smtClean="0">
              <a:solidFill>
                <a:srgbClr val="00206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Who </a:t>
            </a:r>
            <a:r>
              <a:rPr lang="en-MY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is at </a:t>
            </a:r>
            <a:r>
              <a:rPr lang="en-MY" sz="24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risk?</a:t>
            </a: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Anyone</a:t>
            </a:r>
            <a:r>
              <a:rPr lang="en-MY" sz="2400" b="1" dirty="0" smtClean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who has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 </a:t>
            </a:r>
            <a:r>
              <a:rPr lang="en-MY" sz="2400" b="1" dirty="0">
                <a:cs typeface="Times New Roman" pitchFamily="18" charset="0"/>
              </a:rPr>
              <a:t>been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vaccinated </a:t>
            </a:r>
            <a:r>
              <a:rPr lang="en-MY" sz="2400" b="1" dirty="0">
                <a:cs typeface="Times New Roman" pitchFamily="18" charset="0"/>
              </a:rPr>
              <a:t>or previously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infected  </a:t>
            </a: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</a:t>
            </a:r>
            <a:r>
              <a:rPr lang="en-MY" sz="2400" b="1" dirty="0" smtClean="0">
                <a:cs typeface="Times New Roman" pitchFamily="18" charset="0"/>
              </a:rPr>
              <a:t> can </a:t>
            </a:r>
            <a:r>
              <a:rPr lang="en-MY" sz="2400" b="1" dirty="0">
                <a:cs typeface="Times New Roman" pitchFamily="18" charset="0"/>
              </a:rPr>
              <a:t>get HAV </a:t>
            </a:r>
            <a:r>
              <a:rPr lang="en-MY" sz="2400" b="1" dirty="0" smtClean="0">
                <a:cs typeface="Times New Roman" pitchFamily="18" charset="0"/>
              </a:rPr>
              <a:t>infection</a:t>
            </a:r>
          </a:p>
          <a:p>
            <a:pPr>
              <a:defRPr/>
            </a:pPr>
            <a:endParaRPr lang="en-MY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  <a:defRPr/>
            </a:pPr>
            <a:r>
              <a:rPr lang="en-MY" sz="2400" dirty="0" smtClean="0">
                <a:cs typeface="Times New Roman" pitchFamily="18" charset="0"/>
              </a:rPr>
              <a:t>In </a:t>
            </a:r>
            <a:r>
              <a:rPr lang="en-MY" sz="2400" u="sng" dirty="0">
                <a:cs typeface="Times New Roman" pitchFamily="18" charset="0"/>
              </a:rPr>
              <a:t>a 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400" b="1" u="sng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areas </a:t>
            </a:r>
            <a:r>
              <a:rPr lang="en-MY" sz="2400" b="1" dirty="0">
                <a:cs typeface="Times New Roman" pitchFamily="18" charset="0"/>
              </a:rPr>
              <a:t>most HAV infection occur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during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early child </a:t>
            </a:r>
            <a:r>
              <a:rPr lang="en-MY" sz="2400" b="1" dirty="0" smtClean="0">
                <a:cs typeface="Times New Roman" pitchFamily="18" charset="0"/>
              </a:rPr>
              <a:t>hood</a:t>
            </a:r>
            <a:r>
              <a:rPr lang="en-MY" sz="2400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400" b="1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2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Risk </a:t>
            </a:r>
            <a:r>
              <a:rPr lang="en-MY" sz="2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factors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intermediate and high </a:t>
            </a:r>
            <a:r>
              <a:rPr lang="en-MY" sz="2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endemicity</a:t>
            </a:r>
            <a:r>
              <a:rPr lang="en-MY" sz="2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areas include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defRPr/>
            </a:pPr>
            <a:r>
              <a:rPr lang="en-MY" sz="2000" b="1" dirty="0">
                <a:solidFill>
                  <a:srgbClr val="3C4245"/>
                </a:solidFill>
                <a:latin typeface="Times New Roman" pitchFamily="18" charset="0"/>
                <a:cs typeface="Times New Roman" pitchFamily="18" charset="0"/>
              </a:rPr>
              <a:t>                 *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poor sanitation;</a:t>
            </a:r>
          </a:p>
          <a:p>
            <a:pPr>
              <a:defRPr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** lack of safe water;</a:t>
            </a:r>
          </a:p>
          <a:p>
            <a:pPr>
              <a:defRPr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**travelling to areas of high </a:t>
            </a:r>
            <a:r>
              <a:rPr lang="en-MY" sz="2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endemicity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without being immunized</a:t>
            </a:r>
          </a:p>
          <a:p>
            <a:pPr>
              <a:defRPr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***Living in a household with an infected person;</a:t>
            </a:r>
          </a:p>
          <a:p>
            <a:pPr algn="ctr">
              <a:buFont typeface="Arial" pitchFamily="34" charset="0"/>
              <a:buChar char="•"/>
              <a:defRPr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**** being a sexual partner of someone with acute HA  </a:t>
            </a:r>
            <a:r>
              <a:rPr lang="en-MY" sz="2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infection</a:t>
            </a:r>
            <a:endParaRPr lang="en-MY" sz="2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285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A0845569-45D5-4783-9475-668A753D43A2}" type="slidenum">
              <a:rPr lang="ar-SA" smtClean="0"/>
              <a:pPr eaLnBrk="1" hangingPunct="1"/>
              <a:t>13</a:t>
            </a:fld>
            <a:endParaRPr lang="en-US" smtClean="0"/>
          </a:p>
        </p:txBody>
      </p:sp>
      <p:sp>
        <p:nvSpPr>
          <p:cNvPr id="22531" name="Rectangle 1"/>
          <p:cNvSpPr>
            <a:spLocks noChangeArrowheads="1"/>
          </p:cNvSpPr>
          <p:nvPr/>
        </p:nvSpPr>
        <p:spPr bwMode="auto">
          <a:xfrm>
            <a:off x="2411412" y="225775"/>
            <a:ext cx="3240707" cy="461665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Environmental Factors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27132" y="685119"/>
            <a:ext cx="8730878" cy="2000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latin typeface="Garamond" pitchFamily="18" charset="0"/>
                <a:cs typeface="Times New Roman" pitchFamily="18" charset="0"/>
              </a:rPr>
              <a:t>   </a:t>
            </a:r>
            <a:r>
              <a:rPr lang="en-MY" sz="2400" b="1" dirty="0">
                <a:cs typeface="Times New Roman" pitchFamily="18" charset="0"/>
              </a:rPr>
              <a:t>Cases may occur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throughout</a:t>
            </a:r>
            <a:r>
              <a:rPr lang="en-MY" sz="2400" b="1" dirty="0">
                <a:cs typeface="Times New Roman" pitchFamily="18" charset="0"/>
              </a:rPr>
              <a:t> the year. </a:t>
            </a: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Poor sanitation and overcrowding </a:t>
            </a:r>
            <a:r>
              <a:rPr lang="en-MY" sz="2400" b="1" dirty="0">
                <a:cs typeface="Times New Roman" pitchFamily="18" charset="0"/>
              </a:rPr>
              <a:t>favour the spread of </a:t>
            </a:r>
            <a:r>
              <a:rPr lang="en-MY" sz="2400" b="1" dirty="0" smtClean="0">
                <a:cs typeface="Times New Roman" pitchFamily="18" charset="0"/>
              </a:rPr>
              <a:t>infection</a:t>
            </a:r>
            <a:endParaRPr lang="en-MY" sz="2400" b="1" dirty="0">
              <a:cs typeface="Times New Roman" pitchFamily="18" charset="0"/>
            </a:endParaRPr>
          </a:p>
          <a:p>
            <a:r>
              <a:rPr lang="en-MY" sz="2400" dirty="0">
                <a:cs typeface="Times New Roman" pitchFamily="18" charset="0"/>
              </a:rPr>
              <a:t>    giving </a:t>
            </a:r>
            <a:r>
              <a:rPr lang="en-MY" sz="2400" b="1" dirty="0">
                <a:cs typeface="Times New Roman" pitchFamily="18" charset="0"/>
              </a:rPr>
              <a:t>rise 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water-born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e</a:t>
            </a:r>
            <a:r>
              <a:rPr lang="en-MY" sz="2400" b="1" dirty="0"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food-borne</a:t>
            </a:r>
            <a:r>
              <a:rPr lang="en-MY" sz="2400" b="1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epidemics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 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when standards of hygiene and sanitation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improved</a:t>
            </a:r>
            <a:r>
              <a:rPr lang="en-MY" sz="2400" dirty="0">
                <a:cs typeface="Times New Roman" pitchFamily="18" charset="0"/>
              </a:rPr>
              <a:t>, </a:t>
            </a:r>
          </a:p>
          <a:p>
            <a:r>
              <a:rPr lang="en-MY" sz="2400" b="1" dirty="0">
                <a:cs typeface="Times New Roman" pitchFamily="18" charset="0"/>
              </a:rPr>
              <a:t>           morbidity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may increase.????? 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62785" y="2826109"/>
            <a:ext cx="8640961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 smtClean="0">
                <a:solidFill>
                  <a:srgbClr val="C00000"/>
                </a:solidFill>
                <a:cs typeface="Times New Roman" pitchFamily="18" charset="0"/>
              </a:rPr>
              <a:t>  Incubation </a:t>
            </a:r>
            <a:r>
              <a:rPr lang="en-MY" sz="2800" b="1" dirty="0">
                <a:solidFill>
                  <a:srgbClr val="C00000"/>
                </a:solidFill>
                <a:cs typeface="Times New Roman" pitchFamily="18" charset="0"/>
              </a:rPr>
              <a:t>Period  </a:t>
            </a:r>
            <a:r>
              <a:rPr lang="en-MY" sz="2200" b="1" dirty="0">
                <a:solidFill>
                  <a:srgbClr val="C00000"/>
                </a:solidFill>
                <a:cs typeface="Times New Roman" pitchFamily="18" charset="0"/>
              </a:rPr>
              <a:t>( IP)</a:t>
            </a:r>
          </a:p>
          <a:p>
            <a:pPr marL="342900" indent="-342900" algn="ctr">
              <a:buFont typeface="Wingdings" panose="05000000000000000000" pitchFamily="2" charset="2"/>
              <a:buChar char="v"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10-50 days </a:t>
            </a:r>
            <a:r>
              <a:rPr lang="en-MY" sz="2400" b="1" dirty="0">
                <a:cs typeface="Times New Roman" pitchFamily="18" charset="0"/>
              </a:rPr>
              <a:t>(usually 14-28 days}.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MY" sz="2400" b="1" dirty="0" smtClean="0">
                <a:cs typeface="Times New Roman" pitchFamily="18" charset="0"/>
              </a:rPr>
              <a:t>Length </a:t>
            </a:r>
            <a:r>
              <a:rPr lang="en-MY" sz="2400" b="1" dirty="0">
                <a:cs typeface="Times New Roman" pitchFamily="18" charset="0"/>
              </a:rPr>
              <a:t>of the IP is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proportional </a:t>
            </a:r>
            <a:r>
              <a:rPr lang="en-MY" sz="2400" b="1" dirty="0">
                <a:cs typeface="Times New Roman" pitchFamily="18" charset="0"/>
              </a:rPr>
              <a:t>to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the dose </a:t>
            </a: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of the </a:t>
            </a:r>
            <a:r>
              <a:rPr lang="en-MY" sz="2400" b="1" dirty="0">
                <a:cs typeface="Times New Roman" pitchFamily="18" charset="0"/>
              </a:rPr>
              <a:t>virus ingested </a:t>
            </a:r>
          </a:p>
          <a:p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 smtClean="0">
                <a:solidFill>
                  <a:srgbClr val="C00000"/>
                </a:solidFill>
                <a:cs typeface="Times New Roman" pitchFamily="18" charset="0"/>
              </a:rPr>
              <a:t>     Clinical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Spectrum</a:t>
            </a:r>
          </a:p>
          <a:p>
            <a:r>
              <a:rPr lang="en-MY" sz="2400" dirty="0"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onset of jaundic</a:t>
            </a:r>
            <a:r>
              <a:rPr lang="en-MY" sz="2400" b="1" dirty="0">
                <a:cs typeface="Times New Roman" pitchFamily="18" charset="0"/>
              </a:rPr>
              <a:t>e </a:t>
            </a:r>
            <a:r>
              <a:rPr lang="en-MY" sz="2400" dirty="0">
                <a:cs typeface="Times New Roman" pitchFamily="18" charset="0"/>
              </a:rPr>
              <a:t>is </a:t>
            </a:r>
            <a:r>
              <a:rPr lang="en-MY" sz="2400" b="1" dirty="0">
                <a:cs typeface="Times New Roman" pitchFamily="18" charset="0"/>
              </a:rPr>
              <a:t>often preceded by as nausea, vomiting</a:t>
            </a:r>
          </a:p>
          <a:p>
            <a:r>
              <a:rPr lang="en-MY" sz="2400" b="1" dirty="0">
                <a:cs typeface="Times New Roman" pitchFamily="18" charset="0"/>
              </a:rPr>
              <a:t>                  BUT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anicteric</a:t>
            </a:r>
            <a:r>
              <a:rPr lang="en-MY" sz="2400" b="1" dirty="0">
                <a:cs typeface="Times New Roman" pitchFamily="18" charset="0"/>
              </a:rPr>
              <a:t> hepatitis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more common</a:t>
            </a:r>
            <a:r>
              <a:rPr lang="en-MY" sz="2400" b="1" dirty="0">
                <a:cs typeface="Times New Roman" pitchFamily="18" charset="0"/>
              </a:rPr>
              <a:t>. </a:t>
            </a:r>
          </a:p>
          <a:p>
            <a:r>
              <a:rPr lang="en-MY" sz="2400" dirty="0">
                <a:cs typeface="Times New Roman" pitchFamily="18" charset="0"/>
              </a:rPr>
              <a:t>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98 % </a:t>
            </a:r>
            <a:r>
              <a:rPr lang="en-MY" sz="2400" b="1" dirty="0">
                <a:cs typeface="Times New Roman" pitchFamily="18" charset="0"/>
              </a:rPr>
              <a:t>of HAV cases  resolves completely</a:t>
            </a:r>
          </a:p>
        </p:txBody>
      </p:sp>
      <p:pic>
        <p:nvPicPr>
          <p:cNvPr id="22534" name="Picture 6" descr="HEPATITIS SYMPTOMS vector infographic template desig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2065434"/>
            <a:ext cx="161925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5" name="Rectangle 1"/>
          <p:cNvSpPr>
            <a:spLocks noChangeArrowheads="1"/>
          </p:cNvSpPr>
          <p:nvPr/>
        </p:nvSpPr>
        <p:spPr bwMode="auto">
          <a:xfrm>
            <a:off x="291391" y="5935121"/>
            <a:ext cx="74807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 outcome of infection with HAV is as shown</a:t>
            </a:r>
          </a:p>
        </p:txBody>
      </p:sp>
      <p:sp>
        <p:nvSpPr>
          <p:cNvPr id="2" name="Right Arrow 1"/>
          <p:cNvSpPr/>
          <p:nvPr/>
        </p:nvSpPr>
        <p:spPr>
          <a:xfrm>
            <a:off x="7164288" y="6237312"/>
            <a:ext cx="169848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9492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4AFC86F-A210-4714-BFFF-C5C9E1C746A9}" type="slidenum">
              <a:rPr lang="ar-SA" smtClean="0"/>
              <a:pPr eaLnBrk="1" hangingPunct="1"/>
              <a:t>14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0825" y="1895475"/>
          <a:ext cx="8785225" cy="297338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287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22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2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effectLst/>
                        </a:rPr>
                        <a:t>outcome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</a:rPr>
                        <a:t>Child</a:t>
                      </a:r>
                      <a:endParaRPr lang="en-MY" sz="2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</a:rPr>
                        <a:t>Adult</a:t>
                      </a:r>
                      <a:endParaRPr lang="en-MY" sz="2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73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 smtClean="0">
                          <a:effectLst/>
                        </a:rPr>
                        <a:t>Unapparent (</a:t>
                      </a:r>
                      <a:r>
                        <a:rPr lang="en-MY" sz="2400" b="1" dirty="0">
                          <a:effectLst/>
                        </a:rPr>
                        <a:t>subclinical infection)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</a:rPr>
                        <a:t>80-95%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</a:rPr>
                        <a:t>10-25%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effectLst/>
                        </a:rPr>
                        <a:t>Icteric disease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dirty="0">
                          <a:effectLst/>
                        </a:rPr>
                        <a:t>5-20%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</a:rPr>
                        <a:t>75-90%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effectLst/>
                        </a:rPr>
                        <a:t>Complete recovery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</a:rPr>
                        <a:t>&gt;98%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</a:rPr>
                        <a:t>&gt;98%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effectLst/>
                        </a:rPr>
                        <a:t>Chronic disease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</a:rPr>
                        <a:t>None</a:t>
                      </a:r>
                      <a:endParaRPr lang="en-MY" sz="2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0070C0"/>
                          </a:solidFill>
                          <a:effectLst/>
                        </a:rPr>
                        <a:t>None</a:t>
                      </a:r>
                      <a:endParaRPr lang="en-MY" sz="2400" b="1" dirty="0">
                        <a:solidFill>
                          <a:srgbClr val="0070C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effectLst/>
                        </a:rPr>
                        <a:t>Mortality rate</a:t>
                      </a:r>
                      <a:endParaRPr lang="en-MY" sz="2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>
                          <a:effectLst/>
                        </a:rPr>
                        <a:t>0.1%</a:t>
                      </a:r>
                      <a:endParaRPr lang="en-MY" sz="2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MY" sz="2400" b="1" dirty="0">
                          <a:solidFill>
                            <a:srgbClr val="FF0000"/>
                          </a:solidFill>
                          <a:effectLst/>
                        </a:rPr>
                        <a:t>0.3-2.1%</a:t>
                      </a:r>
                      <a:endParaRPr lang="en-MY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2" marR="68582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585" name="Rectangle 1"/>
          <p:cNvSpPr>
            <a:spLocks noChangeArrowheads="1"/>
          </p:cNvSpPr>
          <p:nvPr/>
        </p:nvSpPr>
        <p:spPr bwMode="auto">
          <a:xfrm>
            <a:off x="395288" y="1014413"/>
            <a:ext cx="51847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800" b="1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outcome of infection with HAV </a:t>
            </a:r>
            <a:endParaRPr lang="en-MY" sz="2800" b="1">
              <a:solidFill>
                <a:srgbClr val="0070C0"/>
              </a:solidFill>
              <a:latin typeface="Garamond" pitchFamily="18" charset="0"/>
            </a:endParaRPr>
          </a:p>
        </p:txBody>
      </p:sp>
      <p:pic>
        <p:nvPicPr>
          <p:cNvPr id="23586" name="Picture 5" descr="HEPATITIS SYMPTOMS vector infographic template desig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03188"/>
            <a:ext cx="2339975" cy="1741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913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8908A469-4556-413D-8FFD-CDAC546DDB35}" type="slidenum">
              <a:rPr lang="ar-SA" smtClean="0"/>
              <a:pPr eaLnBrk="1" hangingPunct="1"/>
              <a:t>15</a:t>
            </a:fld>
            <a:endParaRPr lang="en-US" smtClean="0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22225" y="45500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buFontTx/>
              <a:buAutoNum type="alphaLcParenBoth"/>
              <a:defRPr/>
            </a:pP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Faecal-Oral Route </a:t>
            </a:r>
            <a:r>
              <a:rPr lang="en-MY" sz="2400" b="1" i="1" dirty="0">
                <a:cs typeface="Times New Roman" pitchFamily="18" charset="0"/>
              </a:rPr>
              <a:t>: </a:t>
            </a: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This is 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major </a:t>
            </a:r>
            <a:r>
              <a:rPr lang="en-MY" sz="2400" b="1" dirty="0">
                <a:cs typeface="Times New Roman" pitchFamily="18" charset="0"/>
              </a:rPr>
              <a:t>route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of transmission.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It may occur </a:t>
            </a: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by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DIRECT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(person-to-person</a:t>
            </a:r>
            <a:r>
              <a:rPr lang="en-MY" sz="2400" dirty="0">
                <a:cs typeface="Times New Roman" pitchFamily="18" charset="0"/>
              </a:rPr>
              <a:t>) </a:t>
            </a:r>
            <a:r>
              <a:rPr lang="en-MY" sz="2400" b="1" dirty="0">
                <a:cs typeface="Times New Roman" pitchFamily="18" charset="0"/>
              </a:rPr>
              <a:t>contact</a:t>
            </a:r>
            <a:r>
              <a:rPr lang="en-MY" sz="2400" dirty="0">
                <a:cs typeface="Times New Roman" pitchFamily="18" charset="0"/>
              </a:rPr>
              <a:t> or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INDIRECTLY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by contaminated water, food or milk</a:t>
            </a:r>
            <a:r>
              <a:rPr lang="en-MY" sz="2400" dirty="0">
                <a:cs typeface="Times New Roman" pitchFamily="18" charset="0"/>
              </a:rPr>
              <a:t>. </a:t>
            </a:r>
            <a:endParaRPr lang="en-MY" sz="2400" b="1" dirty="0">
              <a:cs typeface="Times New Roman" pitchFamily="18" charset="0"/>
            </a:endParaRPr>
          </a:p>
          <a:p>
            <a:pPr>
              <a:defRPr/>
            </a:pP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300" b="1" u="sng" dirty="0" smtClean="0">
                <a:solidFill>
                  <a:srgbClr val="FF0000"/>
                </a:solidFill>
                <a:cs typeface="Times New Roman" pitchFamily="18" charset="0"/>
              </a:rPr>
              <a:t>  in </a:t>
            </a:r>
            <a:r>
              <a:rPr lang="en-MY" sz="2300" b="1" u="sng" dirty="0">
                <a:solidFill>
                  <a:srgbClr val="FF0000"/>
                </a:solidFill>
                <a:cs typeface="Times New Roman" pitchFamily="18" charset="0"/>
              </a:rPr>
              <a:t>developed </a:t>
            </a:r>
            <a:r>
              <a:rPr lang="en-MY" sz="2300" dirty="0">
                <a:cs typeface="Times New Roman" pitchFamily="18" charset="0"/>
              </a:rPr>
              <a:t>countries</a:t>
            </a: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Water-borne</a:t>
            </a: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dirty="0">
                <a:cs typeface="Times New Roman" pitchFamily="18" charset="0"/>
              </a:rPr>
              <a:t>transmission</a:t>
            </a:r>
            <a:r>
              <a:rPr lang="en-MY" sz="2300" b="1" dirty="0">
                <a:cs typeface="Times New Roman" pitchFamily="18" charset="0"/>
              </a:rPr>
              <a:t>, is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not a major factor</a:t>
            </a:r>
            <a:r>
              <a:rPr lang="en-MY" sz="2300" b="1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where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food-borne outbreaks </a:t>
            </a:r>
            <a:r>
              <a:rPr lang="en-MY" sz="2400" b="1" dirty="0">
                <a:cs typeface="Times New Roman" pitchFamily="18" charset="0"/>
              </a:rPr>
              <a:t>are becoming more frequent</a:t>
            </a:r>
            <a:r>
              <a:rPr lang="en-MY" sz="2400" dirty="0">
                <a:cs typeface="Times New Roman" pitchFamily="18" charset="0"/>
              </a:rPr>
              <a:t>. </a:t>
            </a:r>
            <a:r>
              <a:rPr lang="en-MY" sz="2000" i="1" dirty="0">
                <a:cs typeface="Times New Roman" pitchFamily="18" charset="0"/>
              </a:rPr>
              <a:t>For example</a:t>
            </a:r>
            <a:r>
              <a:rPr lang="en-MY" sz="2000" b="1" i="1" dirty="0">
                <a:cs typeface="Times New Roman" pitchFamily="18" charset="0"/>
              </a:rPr>
              <a:t>, </a:t>
            </a:r>
            <a:r>
              <a:rPr lang="en-MY" sz="2000" b="1" i="1" dirty="0">
                <a:solidFill>
                  <a:srgbClr val="0070C0"/>
                </a:solidFill>
                <a:cs typeface="Times New Roman" pitchFamily="18" charset="0"/>
              </a:rPr>
              <a:t>consumption of salads and vegetables, and of raw or </a:t>
            </a:r>
            <a:r>
              <a:rPr lang="en-MY" sz="2000" b="1" i="1" dirty="0">
                <a:solidFill>
                  <a:srgbClr val="FF0000"/>
                </a:solidFill>
                <a:cs typeface="Times New Roman" pitchFamily="18" charset="0"/>
              </a:rPr>
              <a:t>inadequately cooked shellfish </a:t>
            </a:r>
            <a:r>
              <a:rPr lang="en-MY" sz="2000" b="1" dirty="0">
                <a:solidFill>
                  <a:srgbClr val="0070C0"/>
                </a:solidFill>
                <a:cs typeface="Times New Roman" pitchFamily="18" charset="0"/>
              </a:rPr>
              <a:t>and </a:t>
            </a:r>
            <a:r>
              <a:rPr lang="en-MY" sz="2000" b="1" i="1" dirty="0" err="1">
                <a:solidFill>
                  <a:srgbClr val="0070C0"/>
                </a:solidFill>
                <a:cs typeface="Times New Roman" pitchFamily="18" charset="0"/>
              </a:rPr>
              <a:t>oyesters</a:t>
            </a:r>
            <a:r>
              <a:rPr lang="en-MY" sz="2000" b="1" i="1" dirty="0">
                <a:solidFill>
                  <a:srgbClr val="0070C0"/>
                </a:solidFill>
                <a:cs typeface="Times New Roman" pitchFamily="18" charset="0"/>
              </a:rPr>
              <a:t> cultivated in sewage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</a:t>
            </a:r>
            <a:r>
              <a:rPr lang="en-MY" sz="2400" b="1" dirty="0">
                <a:cs typeface="Times New Roman" pitchFamily="18" charset="0"/>
              </a:rPr>
              <a:t>olluted water is associated with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epidemic outbreaks </a:t>
            </a:r>
            <a:r>
              <a:rPr lang="en-MY" sz="2400" b="1" dirty="0">
                <a:cs typeface="Times New Roman" pitchFamily="18" charset="0"/>
              </a:rPr>
              <a:t>of hepatitis A. 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1748" name="Rectangle 1"/>
          <p:cNvSpPr>
            <a:spLocks noChangeArrowheads="1"/>
          </p:cNvSpPr>
          <p:nvPr/>
        </p:nvSpPr>
        <p:spPr bwMode="auto">
          <a:xfrm>
            <a:off x="2168149" y="44624"/>
            <a:ext cx="3339955" cy="461665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Modes Of Transmission</a:t>
            </a:r>
          </a:p>
        </p:txBody>
      </p:sp>
      <p:pic>
        <p:nvPicPr>
          <p:cNvPr id="24581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0"/>
            <a:ext cx="1835696" cy="1556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Rectangle 1"/>
          <p:cNvSpPr>
            <a:spLocks noChangeArrowheads="1"/>
          </p:cNvSpPr>
          <p:nvPr/>
        </p:nvSpPr>
        <p:spPr bwMode="auto">
          <a:xfrm>
            <a:off x="179512" y="4240654"/>
            <a:ext cx="8653462" cy="830997"/>
          </a:xfrm>
          <a:prstGeom prst="rect">
            <a:avLst/>
          </a:prstGeom>
          <a:noFill/>
          <a:ln w="222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Food handlers </a:t>
            </a:r>
            <a:r>
              <a:rPr lang="en-MY" sz="2400" dirty="0">
                <a:cs typeface="Times New Roman" pitchFamily="18" charset="0"/>
              </a:rPr>
              <a:t>are </a:t>
            </a:r>
            <a:r>
              <a:rPr lang="en-MY" sz="2400" b="1" dirty="0">
                <a:cs typeface="Times New Roman" pitchFamily="18" charset="0"/>
              </a:rPr>
              <a:t>critical role in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common-source </a:t>
            </a:r>
            <a:r>
              <a:rPr lang="en-MY" sz="2400" b="1" dirty="0" smtClean="0">
                <a:cs typeface="Times New Roman" pitchFamily="18" charset="0"/>
              </a:rPr>
              <a:t>food-borne </a:t>
            </a:r>
            <a:r>
              <a:rPr lang="en-MY" sz="2400" dirty="0">
                <a:cs typeface="Times New Roman" pitchFamily="18" charset="0"/>
              </a:rPr>
              <a:t>HAV transmission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Rectangle 1"/>
          <p:cNvSpPr/>
          <p:nvPr/>
        </p:nvSpPr>
        <p:spPr>
          <a:xfrm>
            <a:off x="159097" y="5415771"/>
            <a:ext cx="7941295" cy="830997"/>
          </a:xfrm>
          <a:prstGeom prst="rect">
            <a:avLst/>
          </a:prstGeom>
          <a:ln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a:ln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Children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play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an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important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role in HAV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transmission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????</a:t>
            </a: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cs typeface="Times New Roman" pitchFamily="18" charset="0"/>
              </a:rPr>
              <a:t>as they generally have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asymptomatic or unrecognized illness</a:t>
            </a:r>
          </a:p>
        </p:txBody>
      </p:sp>
    </p:spTree>
    <p:extLst>
      <p:ext uri="{BB962C8B-B14F-4D97-AF65-F5344CB8AC3E}">
        <p14:creationId xmlns:p14="http://schemas.microsoft.com/office/powerpoint/2010/main" val="259636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A953542-CC68-4C4B-93C5-C22239449F2E}" type="slidenum">
              <a:rPr lang="ar-SA" smtClean="0"/>
              <a:pPr eaLnBrk="1" hangingPunct="1"/>
              <a:t>16</a:t>
            </a:fld>
            <a:endParaRPr lang="en-US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115888"/>
            <a:ext cx="9144000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/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b} </a:t>
            </a: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Parenteral Route</a:t>
            </a:r>
            <a:r>
              <a:rPr lang="en-MY" sz="2400" i="1" dirty="0">
                <a:cs typeface="Times New Roman" pitchFamily="18" charset="0"/>
              </a:rPr>
              <a:t>: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400" i="1" dirty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HAV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very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is rarely</a:t>
            </a:r>
            <a:r>
              <a:rPr lang="en-MY" sz="2400" dirty="0">
                <a:cs typeface="Times New Roman" pitchFamily="18" charset="0"/>
              </a:rPr>
              <a:t>, (i.e. by blood and blood products or </a:t>
            </a:r>
            <a:endParaRPr lang="en-MY" sz="2400" dirty="0" smtClean="0">
              <a:cs typeface="Times New Roman" pitchFamily="18" charset="0"/>
            </a:endParaRPr>
          </a:p>
          <a:p>
            <a:pPr algn="just"/>
            <a:r>
              <a:rPr lang="en-MY" sz="2400" dirty="0" smtClean="0">
                <a:cs typeface="Times New Roman" pitchFamily="18" charset="0"/>
              </a:rPr>
              <a:t>by skin penetration through contaminated needles.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This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may occur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during the stage of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viraemia</a:t>
            </a:r>
            <a:r>
              <a:rPr lang="en-MY" sz="2800" dirty="0">
                <a:cs typeface="Times New Roman" pitchFamily="18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400" b="1" dirty="0">
                <a:cs typeface="Times New Roman" pitchFamily="18" charset="0"/>
              </a:rPr>
              <a:t>Health care personnel </a:t>
            </a:r>
            <a:r>
              <a:rPr lang="en-MY" sz="2400" dirty="0">
                <a:cs typeface="Times New Roman" pitchFamily="18" charset="0"/>
              </a:rPr>
              <a:t>do not have an increased prevalence</a:t>
            </a:r>
          </a:p>
          <a:p>
            <a:pPr algn="just"/>
            <a:r>
              <a:rPr lang="en-MY" sz="2400" dirty="0">
                <a:cs typeface="Times New Roman" pitchFamily="18" charset="0"/>
              </a:rPr>
              <a:t> of </a:t>
            </a:r>
            <a:r>
              <a:rPr lang="en-MY" sz="2400" b="1" dirty="0">
                <a:cs typeface="Times New Roman" pitchFamily="18" charset="0"/>
              </a:rPr>
              <a:t>HAV infection </a:t>
            </a:r>
            <a:r>
              <a:rPr lang="en-MY" sz="2400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nosocomial </a:t>
            </a:r>
            <a:r>
              <a:rPr lang="en-MY" sz="2400" b="1" dirty="0">
                <a:cs typeface="Times New Roman" pitchFamily="18" charset="0"/>
              </a:rPr>
              <a:t>HAV transmission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is rare</a:t>
            </a:r>
            <a:r>
              <a:rPr lang="en-MY" sz="2400" dirty="0">
                <a:cs typeface="Times New Roman" pitchFamily="18" charset="0"/>
              </a:rPr>
              <a:t>.</a:t>
            </a:r>
          </a:p>
          <a:p>
            <a:pPr algn="just"/>
            <a:r>
              <a:rPr lang="en-MY" sz="2800" b="1" dirty="0">
                <a:cs typeface="Times New Roman" pitchFamily="18" charset="0"/>
              </a:rPr>
              <a:t>(c} </a:t>
            </a: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Sexual Transmission</a:t>
            </a:r>
            <a:r>
              <a:rPr lang="en-MY" sz="2400" i="1" dirty="0">
                <a:cs typeface="Times New Roman" pitchFamily="18" charset="0"/>
              </a:rPr>
              <a:t>: 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mainly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 may occur</a:t>
            </a:r>
            <a:r>
              <a:rPr lang="en-MY" sz="22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among homosexual men because </a:t>
            </a:r>
            <a:r>
              <a:rPr lang="en-MY" sz="2200" b="1" dirty="0" smtClean="0">
                <a:latin typeface="Garamond" pitchFamily="18" charset="0"/>
                <a:cs typeface="Times New Roman" pitchFamily="18" charset="0"/>
              </a:rPr>
              <a:t>of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oral-anal contact.</a:t>
            </a:r>
            <a:endParaRPr lang="en-MY" sz="2200" b="1" dirty="0">
              <a:latin typeface="Garamond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915816" y="3216909"/>
            <a:ext cx="1526787" cy="461665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  <a:extLst/>
        </p:spPr>
        <p:txBody>
          <a:bodyPr wrap="square">
            <a:spAutoFit/>
          </a:bodyPr>
          <a:lstStyle/>
          <a:p>
            <a:r>
              <a:rPr lang="en-MY" sz="2400" b="1" dirty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Diagnosis</a:t>
            </a:r>
          </a:p>
        </p:txBody>
      </p:sp>
      <p:sp>
        <p:nvSpPr>
          <p:cNvPr id="2" name="Rectangle 1"/>
          <p:cNvSpPr/>
          <p:nvPr/>
        </p:nvSpPr>
        <p:spPr>
          <a:xfrm>
            <a:off x="76857" y="3607263"/>
            <a:ext cx="8609943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200" b="1" dirty="0">
                <a:cs typeface="Times New Roman" pitchFamily="18" charset="0"/>
              </a:rPr>
              <a:t>HA cases clinically are not distinguishable from other types of acute viral hepatitis. </a:t>
            </a:r>
          </a:p>
          <a:p>
            <a:pPr>
              <a:defRPr/>
            </a:pPr>
            <a:r>
              <a:rPr lang="en-MY" sz="2200" b="1" dirty="0">
                <a:cs typeface="Times New Roman" pitchFamily="18" charset="0"/>
              </a:rPr>
              <a:t>abnormal liver function tests, such as</a:t>
            </a:r>
          </a:p>
          <a:p>
            <a:pPr>
              <a:defRPr/>
            </a:pPr>
            <a:r>
              <a:rPr lang="en-MY" sz="2200" b="1" dirty="0">
                <a:cs typeface="Times New Roman" pitchFamily="18" charset="0"/>
              </a:rPr>
              <a:t> serum alanine amino </a:t>
            </a:r>
            <a:r>
              <a:rPr lang="en-MY" sz="2200" b="1" dirty="0" err="1">
                <a:cs typeface="Times New Roman" pitchFamily="18" charset="0"/>
              </a:rPr>
              <a:t>transferase</a:t>
            </a:r>
            <a:r>
              <a:rPr lang="en-MY" sz="2200" b="1" dirty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(ALT) </a:t>
            </a:r>
            <a:r>
              <a:rPr lang="en-MY" sz="2200" b="1" dirty="0"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bilirubin,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b="1" dirty="0" smtClean="0">
                <a:cs typeface="Times New Roman" pitchFamily="18" charset="0"/>
              </a:rPr>
              <a:t>Anti-HAV </a:t>
            </a:r>
            <a:r>
              <a:rPr lang="en-MY" sz="2200" b="1" dirty="0">
                <a:cs typeface="Times New Roman" pitchFamily="18" charset="0"/>
              </a:rPr>
              <a:t>appears in the </a:t>
            </a:r>
            <a:r>
              <a:rPr lang="en-MY" sz="2200" b="1" dirty="0" err="1">
                <a:solidFill>
                  <a:srgbClr val="0070C0"/>
                </a:solidFill>
                <a:cs typeface="Times New Roman" pitchFamily="18" charset="0"/>
              </a:rPr>
              <a:t>lgM</a:t>
            </a:r>
            <a:r>
              <a:rPr lang="en-MY" sz="2200" b="1" dirty="0">
                <a:cs typeface="Times New Roman" pitchFamily="18" charset="0"/>
              </a:rPr>
              <a:t> fraction during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>
                <a:cs typeface="Times New Roman" pitchFamily="18" charset="0"/>
              </a:rPr>
              <a:t>the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acute phase</a:t>
            </a:r>
            <a:r>
              <a:rPr lang="en-MY" sz="2200" dirty="0">
                <a:cs typeface="Times New Roman" pitchFamily="18" charset="0"/>
              </a:rPr>
              <a:t>,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200" b="1" dirty="0" smtClean="0"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peaking </a:t>
            </a:r>
            <a:r>
              <a:rPr lang="en-MY" sz="2200" b="1" dirty="0">
                <a:cs typeface="Times New Roman" pitchFamily="18" charset="0"/>
              </a:rPr>
              <a:t>about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2 weeks after </a:t>
            </a:r>
            <a:r>
              <a:rPr lang="en-MY" sz="2200" b="1" dirty="0">
                <a:cs typeface="Times New Roman" pitchFamily="18" charset="0"/>
              </a:rPr>
              <a:t>elevation of liver enzymes</a:t>
            </a:r>
            <a:r>
              <a:rPr lang="en-MY" sz="2400" dirty="0">
                <a:cs typeface="Times New Roman" pitchFamily="18" charset="0"/>
              </a:rPr>
              <a:t>. </a:t>
            </a:r>
          </a:p>
          <a:p>
            <a:pPr>
              <a:defRPr/>
            </a:pPr>
            <a:endParaRPr lang="en-MY" b="1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308304" y="639815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609" y="4405743"/>
            <a:ext cx="1672630" cy="1152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8824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7D2EB35-8837-4257-8E9D-4967DF94E382}" type="slidenum">
              <a:rPr lang="ar-SA" smtClean="0"/>
              <a:pPr eaLnBrk="1" hangingPunct="1"/>
              <a:t>17</a:t>
            </a:fld>
            <a:endParaRPr lang="en-US" smtClean="0"/>
          </a:p>
        </p:txBody>
      </p:sp>
      <p:sp>
        <p:nvSpPr>
          <p:cNvPr id="22532" name="Rectangle 1"/>
          <p:cNvSpPr>
            <a:spLocks noChangeArrowheads="1"/>
          </p:cNvSpPr>
          <p:nvPr/>
        </p:nvSpPr>
        <p:spPr bwMode="auto">
          <a:xfrm>
            <a:off x="0" y="614259"/>
            <a:ext cx="9144000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 smtClean="0">
                <a:cs typeface="Segoe UI Semilight" panose="020B0402040204020203" pitchFamily="34" charset="0"/>
              </a:rPr>
              <a:t>Anti-HAV </a:t>
            </a:r>
            <a:r>
              <a:rPr lang="en-MY" sz="2400" b="1" dirty="0" err="1">
                <a:cs typeface="Segoe UI Semilight" panose="020B0402040204020203" pitchFamily="34" charset="0"/>
              </a:rPr>
              <a:t>lgM</a:t>
            </a:r>
            <a:r>
              <a:rPr lang="en-MY" sz="2400" b="1" dirty="0">
                <a:cs typeface="Segoe UI Semilight" panose="020B0402040204020203" pitchFamily="34" charset="0"/>
              </a:rPr>
              <a:t> </a:t>
            </a:r>
            <a:r>
              <a:rPr lang="en-MY" sz="2400" dirty="0">
                <a:cs typeface="Segoe UI Semilight" panose="020B0402040204020203" pitchFamily="34" charset="0"/>
              </a:rPr>
              <a:t>usually </a:t>
            </a:r>
            <a:r>
              <a:rPr lang="en-MY" sz="24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declines</a:t>
            </a:r>
            <a:r>
              <a:rPr lang="en-MY" sz="2400" b="1" dirty="0">
                <a:cs typeface="Segoe UI Semilight" panose="020B0402040204020203" pitchFamily="34" charset="0"/>
              </a:rPr>
              <a:t> to non-detectable levels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within</a:t>
            </a:r>
            <a:r>
              <a:rPr lang="en-MY" sz="2400" b="1" dirty="0" smtClean="0">
                <a:cs typeface="Segoe UI Semilight" panose="020B0402040204020203" pitchFamily="34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3-6 months</a:t>
            </a:r>
            <a:r>
              <a:rPr lang="en-MY" sz="2400" dirty="0">
                <a:cs typeface="Segoe UI Semilight" panose="020B0402040204020203" pitchFamily="34" charset="0"/>
              </a:rPr>
              <a:t>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dirty="0">
                <a:cs typeface="Segoe UI Semilight" panose="020B0402040204020203" pitchFamily="34" charset="0"/>
              </a:rPr>
              <a:t> Anti-HAV </a:t>
            </a:r>
            <a:r>
              <a:rPr lang="en-MY" sz="2400" b="1" dirty="0" err="1">
                <a:cs typeface="Segoe UI Semilight" panose="020B0402040204020203" pitchFamily="34" charset="0"/>
              </a:rPr>
              <a:t>lgG</a:t>
            </a:r>
            <a:r>
              <a:rPr lang="en-MY" sz="2400" dirty="0">
                <a:cs typeface="Segoe UI Semilight" panose="020B0402040204020203" pitchFamily="34" charset="0"/>
              </a:rPr>
              <a:t> appears</a:t>
            </a:r>
            <a:r>
              <a:rPr lang="en-MY" sz="2400" b="1" dirty="0">
                <a:cs typeface="Segoe UI Semilight" panose="020B0402040204020203" pitchFamily="34" charset="0"/>
              </a:rPr>
              <a:t> soon after </a:t>
            </a:r>
            <a:r>
              <a:rPr lang="en-MY" sz="2400" dirty="0">
                <a:cs typeface="Segoe UI Semilight" panose="020B0402040204020203" pitchFamily="34" charset="0"/>
              </a:rPr>
              <a:t>the </a:t>
            </a:r>
            <a:r>
              <a:rPr lang="en-MY" sz="2400" b="1" dirty="0">
                <a:cs typeface="Segoe UI Semilight" panose="020B0402040204020203" pitchFamily="34" charset="0"/>
              </a:rPr>
              <a:t>onset </a:t>
            </a:r>
            <a:r>
              <a:rPr lang="en-MY" sz="2400" dirty="0">
                <a:cs typeface="Segoe UI Semilight" panose="020B0402040204020203" pitchFamily="34" charset="0"/>
              </a:rPr>
              <a:t>of disease </a:t>
            </a:r>
            <a:r>
              <a:rPr lang="en-MY" sz="2400" dirty="0" smtClean="0">
                <a:cs typeface="Segoe UI Semilight" panose="020B0402040204020203" pitchFamily="34" charset="0"/>
              </a:rPr>
              <a:t>and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dirty="0" smtClean="0">
                <a:cs typeface="Segoe UI Semilight" panose="020B0402040204020203" pitchFamily="34" charset="0"/>
              </a:rPr>
              <a:t> </a:t>
            </a:r>
            <a:r>
              <a:rPr lang="en-MY" sz="2400" b="1" dirty="0">
                <a:solidFill>
                  <a:schemeClr val="tx2"/>
                </a:solidFill>
                <a:cs typeface="Segoe UI Semilight" panose="020B0402040204020203" pitchFamily="34" charset="0"/>
              </a:rPr>
              <a:t>persists for decades</a:t>
            </a:r>
            <a:r>
              <a:rPr lang="en-MY" sz="2400" dirty="0">
                <a:cs typeface="Segoe UI Semilight" panose="020B0402040204020203" pitchFamily="34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dirty="0">
                <a:cs typeface="Segoe UI Semilight" panose="020B0402040204020203" pitchFamily="34" charset="0"/>
              </a:rPr>
              <a:t> Thus, </a:t>
            </a:r>
            <a:r>
              <a:rPr lang="en-MY" sz="24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detection of </a:t>
            </a:r>
            <a:r>
              <a:rPr lang="en-MY" sz="2400" b="1" dirty="0" err="1">
                <a:solidFill>
                  <a:srgbClr val="FF0000"/>
                </a:solidFill>
                <a:cs typeface="Segoe UI Semilight" panose="020B0402040204020203" pitchFamily="34" charset="0"/>
              </a:rPr>
              <a:t>lgM</a:t>
            </a:r>
            <a:r>
              <a:rPr lang="en-MY" sz="24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-specific </a:t>
            </a:r>
            <a:r>
              <a:rPr lang="en-MY" sz="2400" dirty="0">
                <a:cs typeface="Segoe UI Semilight" panose="020B0402040204020203" pitchFamily="34" charset="0"/>
              </a:rPr>
              <a:t>anti-HAV in the </a:t>
            </a:r>
            <a:r>
              <a:rPr lang="en-MY" sz="2400" b="1" dirty="0">
                <a:cs typeface="Segoe UI Semilight" panose="020B0402040204020203" pitchFamily="34" charset="0"/>
              </a:rPr>
              <a:t>blood of an </a:t>
            </a:r>
            <a:r>
              <a:rPr lang="en-MY" sz="2400" b="1" dirty="0">
                <a:solidFill>
                  <a:srgbClr val="002060"/>
                </a:solidFill>
                <a:cs typeface="Segoe UI Semilight" panose="020B0402040204020203" pitchFamily="34" charset="0"/>
              </a:rPr>
              <a:t>acutely infected </a:t>
            </a:r>
            <a:r>
              <a:rPr lang="en-MY" sz="2400" b="1" dirty="0">
                <a:cs typeface="Segoe UI Semilight" panose="020B0402040204020203" pitchFamily="34" charset="0"/>
              </a:rPr>
              <a:t>patient </a:t>
            </a:r>
            <a:r>
              <a:rPr lang="en-MY" sz="24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confirms the diagnosis of </a:t>
            </a:r>
            <a:r>
              <a:rPr lang="en-MY" sz="24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HAV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Segoe UI Semilight" panose="020B0402040204020203" pitchFamily="34" charset="0"/>
              </a:rPr>
              <a:t>Demonstration</a:t>
            </a:r>
            <a:r>
              <a:rPr lang="en-MY" sz="2300" b="1" dirty="0" smtClean="0">
                <a:cs typeface="Segoe UI Semilight" panose="020B0402040204020203" pitchFamily="34" charset="0"/>
              </a:rPr>
              <a:t> </a:t>
            </a:r>
            <a:r>
              <a:rPr lang="en-MY" sz="2300" b="1" dirty="0">
                <a:cs typeface="Segoe UI Semilight" panose="020B0402040204020203" pitchFamily="34" charset="0"/>
              </a:rPr>
              <a:t>of 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HAV particles </a:t>
            </a:r>
            <a:r>
              <a:rPr lang="en-MY" sz="2300" b="1" dirty="0">
                <a:cs typeface="Segoe UI Semilight" panose="020B0402040204020203" pitchFamily="34" charset="0"/>
              </a:rPr>
              <a:t>or </a:t>
            </a:r>
            <a:r>
              <a:rPr lang="en-MY" sz="2300" dirty="0">
                <a:solidFill>
                  <a:prstClr val="black"/>
                </a:solidFill>
                <a:cs typeface="Segoe UI Semilight" panose="020B0402040204020203" pitchFamily="34" charset="0"/>
              </a:rPr>
              <a:t>HAV antigens 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specific </a:t>
            </a:r>
            <a:r>
              <a:rPr lang="en-MY" sz="2300" b="1" dirty="0" smtClean="0">
                <a:solidFill>
                  <a:srgbClr val="FF0000"/>
                </a:solidFill>
                <a:cs typeface="Segoe UI Semilight" panose="020B0402040204020203" pitchFamily="34" charset="0"/>
              </a:rPr>
              <a:t>viral 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antigens  </a:t>
            </a:r>
            <a:r>
              <a:rPr lang="en-MY" sz="2300" b="1" dirty="0">
                <a:cs typeface="Segoe UI Semilight" panose="020B0402040204020203" pitchFamily="34" charset="0"/>
              </a:rPr>
              <a:t>in the faeces, bile and blood.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300" dirty="0">
                <a:cs typeface="Segoe UI Semilight" panose="020B0402040204020203" pitchFamily="34" charset="0"/>
              </a:rPr>
              <a:t> </a:t>
            </a:r>
            <a:r>
              <a:rPr lang="en-MY" sz="2300" b="1" dirty="0">
                <a:cs typeface="Segoe UI Semilight" panose="020B0402040204020203" pitchFamily="34" charset="0"/>
              </a:rPr>
              <a:t>HAV is detected in th</a:t>
            </a:r>
            <a:r>
              <a:rPr lang="en-MY" sz="2300" b="1" dirty="0">
                <a:solidFill>
                  <a:srgbClr val="9900FF"/>
                </a:solidFill>
                <a:cs typeface="Segoe UI Semilight" panose="020B0402040204020203" pitchFamily="34" charset="0"/>
              </a:rPr>
              <a:t>e 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stool</a:t>
            </a:r>
            <a:r>
              <a:rPr lang="en-MY" sz="2300" b="1" dirty="0">
                <a:cs typeface="Segoe UI Semilight" panose="020B0402040204020203" pitchFamily="34" charset="0"/>
              </a:rPr>
              <a:t> from about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2 weeks prior </a:t>
            </a:r>
            <a:r>
              <a:rPr lang="en-MY" sz="2300" dirty="0">
                <a:cs typeface="Segoe UI Semilight" panose="020B0402040204020203" pitchFamily="34" charset="0"/>
              </a:rPr>
              <a:t>to the </a:t>
            </a:r>
            <a:r>
              <a:rPr lang="en-MY" sz="2300" b="1" dirty="0">
                <a:cs typeface="Segoe UI Semilight" panose="020B0402040204020203" pitchFamily="34" charset="0"/>
              </a:rPr>
              <a:t>onset of jaundice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, up to 2 weeks </a:t>
            </a:r>
            <a:r>
              <a:rPr lang="en-MY" sz="2300" b="1" dirty="0">
                <a:cs typeface="Segoe UI Semilight" panose="020B0402040204020203" pitchFamily="34" charset="0"/>
              </a:rPr>
              <a:t>after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.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endParaRPr lang="en-MY" sz="2300" b="1" dirty="0">
              <a:solidFill>
                <a:srgbClr val="FF0000"/>
              </a:solidFill>
              <a:cs typeface="Segoe UI Semilight" panose="020B0402040204020203" pitchFamily="34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>
                <a:cs typeface="Segoe UI Semilight" panose="020B0402040204020203" pitchFamily="34" charset="0"/>
              </a:rPr>
              <a:t>Additional tests include reverse transcriptase polymerase chain reaction (</a:t>
            </a:r>
            <a:r>
              <a:rPr lang="en-MY" sz="2300" b="1" dirty="0">
                <a:solidFill>
                  <a:srgbClr val="FF0000"/>
                </a:solidFill>
                <a:cs typeface="Segoe UI Semilight" panose="020B0402040204020203" pitchFamily="34" charset="0"/>
              </a:rPr>
              <a:t>RT-PCR) </a:t>
            </a:r>
            <a:r>
              <a:rPr lang="en-MY" sz="2300" b="1" dirty="0">
                <a:cs typeface="Segoe UI Semilight" panose="020B0402040204020203" pitchFamily="34" charset="0"/>
              </a:rPr>
              <a:t>to detect the hepatitis A virus RNA, and may require specialised laboratory </a:t>
            </a:r>
            <a:r>
              <a:rPr lang="en-MY" sz="2300" b="1" dirty="0" smtClean="0">
                <a:cs typeface="Segoe UI Semilight" panose="020B0402040204020203" pitchFamily="34" charset="0"/>
              </a:rPr>
              <a:t>facilities</a:t>
            </a:r>
            <a:endParaRPr lang="en-MY" sz="2300" b="1" dirty="0">
              <a:cs typeface="Segoe UI Semilight" panose="020B0402040204020203" pitchFamily="34" charset="0"/>
            </a:endParaRPr>
          </a:p>
        </p:txBody>
      </p:sp>
      <p:sp>
        <p:nvSpPr>
          <p:cNvPr id="26629" name="Rectangle 1"/>
          <p:cNvSpPr>
            <a:spLocks noChangeArrowheads="1"/>
          </p:cNvSpPr>
          <p:nvPr/>
        </p:nvSpPr>
        <p:spPr bwMode="auto">
          <a:xfrm>
            <a:off x="5364088" y="19050"/>
            <a:ext cx="221615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000" b="1" dirty="0" smtClean="0">
                <a:solidFill>
                  <a:srgbClr val="C00000"/>
                </a:solidFill>
                <a:latin typeface="Garamond" pitchFamily="18" charset="0"/>
                <a:cs typeface="Times New Roman" pitchFamily="18" charset="0"/>
              </a:rPr>
              <a:t>Cont. ..Diagnosis</a:t>
            </a:r>
            <a:endParaRPr lang="en-MY" sz="2000" b="1" dirty="0">
              <a:solidFill>
                <a:srgbClr val="C0000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3" name="Right Arrow 2"/>
          <p:cNvSpPr/>
          <p:nvPr/>
        </p:nvSpPr>
        <p:spPr>
          <a:xfrm>
            <a:off x="7870825" y="6415088"/>
            <a:ext cx="977900" cy="4841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pic>
        <p:nvPicPr>
          <p:cNvPr id="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460" y="0"/>
            <a:ext cx="1672630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58115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2D6BE3FD-00D8-4DA1-A308-591D825E19E4}" type="slidenum">
              <a:rPr lang="ar-SA" smtClean="0"/>
              <a:pPr eaLnBrk="1" hangingPunct="1"/>
              <a:t>18</a:t>
            </a:fld>
            <a:endParaRPr lang="en-US" smtClean="0"/>
          </a:p>
        </p:txBody>
      </p:sp>
      <p:pic>
        <p:nvPicPr>
          <p:cNvPr id="2867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819150"/>
            <a:ext cx="8785225" cy="56341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65100" y="82550"/>
            <a:ext cx="87995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000" b="1">
                <a:latin typeface="Times New Roman" pitchFamily="18" charset="0"/>
                <a:cs typeface="Times New Roman" pitchFamily="18" charset="0"/>
              </a:rPr>
              <a:t>The clinical, virologic and serological events following exposure to HAV are </a:t>
            </a:r>
          </a:p>
          <a:p>
            <a:pPr algn="ctr"/>
            <a:r>
              <a:rPr lang="en-MY" sz="2000" b="1">
                <a:latin typeface="Times New Roman" pitchFamily="18" charset="0"/>
                <a:cs typeface="Times New Roman" pitchFamily="18" charset="0"/>
              </a:rPr>
              <a:t>as shown in Fig. 1. </a:t>
            </a:r>
          </a:p>
        </p:txBody>
      </p:sp>
      <p:pic>
        <p:nvPicPr>
          <p:cNvPr id="28677" name="Picture 7" descr="Blood sample for hepatitis A virus (HAV) t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152525"/>
            <a:ext cx="183515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2663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8D84758-6933-45DC-ABB6-34514FB2A088}" type="slidenum">
              <a:rPr lang="ar-SA" smtClean="0"/>
              <a:pPr eaLnBrk="1" hangingPunct="1"/>
              <a:t>19</a:t>
            </a:fld>
            <a:endParaRPr lang="en-US" smtClean="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-12540" y="506413"/>
            <a:ext cx="903649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I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Control of Reservoir</a:t>
            </a:r>
          </a:p>
          <a:p>
            <a:pPr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  </a:t>
            </a:r>
            <a:r>
              <a:rPr lang="en-MY" sz="2400" b="1" dirty="0">
                <a:cs typeface="Times New Roman" pitchFamily="18" charset="0"/>
              </a:rPr>
              <a:t>Control of reservoir 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DIFFICULT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because of the following </a:t>
            </a:r>
          </a:p>
          <a:p>
            <a:pPr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 (a)</a:t>
            </a:r>
            <a:r>
              <a:rPr lang="en-MY" sz="2400" b="1" dirty="0">
                <a:cs typeface="Times New Roman" pitchFamily="18" charset="0"/>
              </a:rPr>
              <a:t>faecal shedding of the virus is at its </a:t>
            </a:r>
            <a:r>
              <a:rPr lang="en-MY" sz="2400" b="1" dirty="0">
                <a:solidFill>
                  <a:schemeClr val="accent4">
                    <a:lumMod val="75000"/>
                  </a:schemeClr>
                </a:solidFill>
                <a:cs typeface="Times New Roman" pitchFamily="18" charset="0"/>
              </a:rPr>
              <a:t>height during th</a:t>
            </a:r>
            <a:r>
              <a:rPr lang="en-MY" sz="2400" b="1" dirty="0">
                <a:cs typeface="Times New Roman" pitchFamily="18" charset="0"/>
              </a:rPr>
              <a:t>e 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                  incubation period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early phase </a:t>
            </a:r>
            <a:r>
              <a:rPr lang="en-MY" sz="2400" b="1" dirty="0">
                <a:cs typeface="Times New Roman" pitchFamily="18" charset="0"/>
              </a:rPr>
              <a:t>of illness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(b) the occurrence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large</a:t>
            </a:r>
            <a:r>
              <a:rPr lang="en-MY" sz="2400" b="1" dirty="0">
                <a:cs typeface="Times New Roman" pitchFamily="18" charset="0"/>
              </a:rPr>
              <a:t> number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subclinical cases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(c) absence of specific treatment, and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(d) low socio-economic profile of the population usually involved</a:t>
            </a:r>
            <a:r>
              <a:rPr lang="en-MY" sz="2400" b="1" dirty="0" smtClean="0"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4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Strict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isolation o</a:t>
            </a:r>
            <a:r>
              <a:rPr lang="en-MY" sz="2400" b="1" dirty="0">
                <a:cs typeface="Times New Roman" pitchFamily="18" charset="0"/>
              </a:rPr>
              <a:t>f cases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not a useful control measure </a:t>
            </a:r>
            <a:r>
              <a:rPr lang="en-MY" sz="2400" b="1" dirty="0">
                <a:cs typeface="Times New Roman" pitchFamily="18" charset="0"/>
              </a:rPr>
              <a:t>because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(a)&amp;{b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)</a:t>
            </a:r>
          </a:p>
          <a:p>
            <a:pPr>
              <a:defRPr/>
            </a:pPr>
            <a:endParaRPr lang="en-MY" sz="24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However, attention should be paid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to the usual control measures </a:t>
            </a:r>
            <a:r>
              <a:rPr lang="en-MY" sz="2400" b="1" dirty="0">
                <a:cs typeface="Times New Roman" pitchFamily="18" charset="0"/>
              </a:rPr>
              <a:t>such as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notification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, complete bed rest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disinfection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of faeces and fomites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.</a:t>
            </a:r>
          </a:p>
          <a:p>
            <a:pPr algn="ctr">
              <a:defRPr/>
            </a:pPr>
            <a:r>
              <a:rPr lang="en-MY" sz="2400" b="1" dirty="0">
                <a:solidFill>
                  <a:srgbClr val="464646"/>
                </a:solidFill>
                <a:cs typeface="Times New Roman" pitchFamily="18" charset="0"/>
              </a:rPr>
              <a:t>The use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0.5 %sodium hypochlorite </a:t>
            </a:r>
            <a:r>
              <a:rPr lang="en-MY" sz="2400" b="1" dirty="0">
                <a:solidFill>
                  <a:srgbClr val="464646"/>
                </a:solidFill>
                <a:cs typeface="Times New Roman" pitchFamily="18" charset="0"/>
              </a:rPr>
              <a:t>has been strongly recommended an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effective disinfectant</a:t>
            </a:r>
            <a:endParaRPr lang="en-MY" sz="24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  <p:sp>
        <p:nvSpPr>
          <p:cNvPr id="36868" name="Rectangle 1"/>
          <p:cNvSpPr>
            <a:spLocks noChangeArrowheads="1"/>
          </p:cNvSpPr>
          <p:nvPr/>
        </p:nvSpPr>
        <p:spPr bwMode="auto">
          <a:xfrm>
            <a:off x="1547813" y="44450"/>
            <a:ext cx="4680371" cy="461963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PREVENTION AND CONTAINMENT</a:t>
            </a:r>
          </a:p>
        </p:txBody>
      </p:sp>
      <p:pic>
        <p:nvPicPr>
          <p:cNvPr id="29701" name="Picture 7" descr="Vector illustration of World Hepatitis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4450"/>
            <a:ext cx="1436688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148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4C8AF10-63CA-489C-A389-3E6CC0A86EE6}" type="slidenum">
              <a:rPr lang="ar-SA" smtClean="0"/>
              <a:pPr eaLnBrk="1" hangingPunct="1"/>
              <a:t>2</a:t>
            </a:fld>
            <a:endParaRPr lang="en-US" smtClean="0"/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827584" y="2750408"/>
            <a:ext cx="56705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4800" dirty="0"/>
              <a:t>Viral </a:t>
            </a:r>
            <a:r>
              <a:rPr lang="en-MY" sz="4800" dirty="0" smtClean="0"/>
              <a:t>Hepatitis </a:t>
            </a:r>
          </a:p>
        </p:txBody>
      </p:sp>
      <p:pic>
        <p:nvPicPr>
          <p:cNvPr id="10244" name="Picture 9" descr="Tablet with the diagnosis hepatitis on the disp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3288" y="-49213"/>
            <a:ext cx="4286250" cy="2973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15616" y="4653136"/>
            <a:ext cx="6157198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nl-NL" sz="3200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Prof  DR. Waqar Al – Kubaisy</a:t>
            </a:r>
            <a:r>
              <a:rPr lang="nl-NL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charset="0"/>
                <a:cs typeface="Arial" charset="0"/>
              </a:rPr>
              <a:t> </a:t>
            </a:r>
            <a:endParaRPr lang="en-MY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699792" y="5904260"/>
            <a:ext cx="21971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MY" sz="2000" b="1" dirty="0" smtClean="0">
                <a:solidFill>
                  <a:schemeClr val="tx2"/>
                </a:solidFill>
              </a:rPr>
              <a:t>29</a:t>
            </a:r>
            <a:r>
              <a:rPr lang="en-MY" sz="2000" b="1" baseline="30000" dirty="0" smtClean="0">
                <a:solidFill>
                  <a:schemeClr val="tx2"/>
                </a:solidFill>
              </a:rPr>
              <a:t>th</a:t>
            </a:r>
            <a:r>
              <a:rPr lang="en-MY" sz="2000" b="1" dirty="0" smtClean="0">
                <a:solidFill>
                  <a:schemeClr val="tx2"/>
                </a:solidFill>
              </a:rPr>
              <a:t> </a:t>
            </a:r>
            <a:r>
              <a:rPr lang="en-MY" sz="2000" b="1" dirty="0">
                <a:solidFill>
                  <a:schemeClr val="tx2"/>
                </a:solidFill>
              </a:rPr>
              <a:t>Nov. 2020</a:t>
            </a:r>
          </a:p>
        </p:txBody>
      </p:sp>
    </p:spTree>
    <p:extLst>
      <p:ext uri="{BB962C8B-B14F-4D97-AF65-F5344CB8AC3E}">
        <p14:creationId xmlns:p14="http://schemas.microsoft.com/office/powerpoint/2010/main" val="110226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7A3A7004-B406-4340-BA8F-057D2006325A}" type="slidenum">
              <a:rPr lang="ar-SA" smtClean="0"/>
              <a:pPr eaLnBrk="1" hangingPunct="1"/>
              <a:t>20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251520" y="210120"/>
            <a:ext cx="8496944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II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. </a:t>
            </a: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Control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Transmission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    </a:t>
            </a:r>
            <a:r>
              <a:rPr lang="en-MY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best means of reducing the spread of infection is by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promoting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personal and community hygiene</a:t>
            </a:r>
            <a:r>
              <a:rPr lang="en-MY" sz="2400" dirty="0">
                <a:cs typeface="Times New Roman" pitchFamily="18" charset="0"/>
              </a:rPr>
              <a:t>,</a:t>
            </a:r>
          </a:p>
          <a:p>
            <a:pPr>
              <a:lnSpc>
                <a:spcPct val="150000"/>
              </a:lnSpc>
              <a:defRPr/>
            </a:pPr>
            <a:r>
              <a:rPr lang="en-MY" sz="2400" dirty="0">
                <a:cs typeface="Times New Roman" pitchFamily="18" charset="0"/>
              </a:rPr>
              <a:t> e.g</a:t>
            </a:r>
            <a:r>
              <a:rPr lang="en-MY" sz="2400" i="1" dirty="0">
                <a:solidFill>
                  <a:schemeClr val="accent1"/>
                </a:solidFill>
                <a:cs typeface="Times New Roman" pitchFamily="18" charset="0"/>
              </a:rPr>
              <a:t>. </a:t>
            </a:r>
            <a:r>
              <a:rPr lang="en-MY" sz="2400" b="1" i="1" dirty="0">
                <a:solidFill>
                  <a:schemeClr val="accent1"/>
                </a:solidFill>
                <a:cs typeface="Times New Roman" pitchFamily="18" charset="0"/>
              </a:rPr>
              <a:t>hand washing before eating and after toilet</a:t>
            </a:r>
            <a:r>
              <a:rPr lang="en-MY" sz="2400" dirty="0">
                <a:cs typeface="Times New Roman" pitchFamily="18" charset="0"/>
              </a:rPr>
              <a:t>;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Sanitary disposal of excreta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Prevent H2O, food &amp; milk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dirty="0">
                <a:solidFill>
                  <a:schemeClr val="tx2">
                    <a:lumMod val="60000"/>
                    <a:lumOff val="40000"/>
                  </a:schemeClr>
                </a:solidFill>
                <a:cs typeface="Times New Roman" pitchFamily="18" charset="0"/>
              </a:rPr>
              <a:t>contamination 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purification of community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water</a:t>
            </a:r>
            <a:r>
              <a:rPr lang="en-MY" sz="240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with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chemeClr val="accent2"/>
                </a:solidFill>
                <a:cs typeface="Times New Roman" pitchFamily="18" charset="0"/>
              </a:rPr>
              <a:t>adequate chlorination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1mg/L of free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residual chlorine can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cause distraction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of the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virus in 30 minutes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at </a:t>
            </a:r>
            <a:r>
              <a:rPr lang="en-MY" sz="2400" dirty="0" err="1">
                <a:solidFill>
                  <a:srgbClr val="000000"/>
                </a:solidFill>
                <a:cs typeface="Times New Roman" pitchFamily="18" charset="0"/>
              </a:rPr>
              <a:t>Ph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≤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8.5 </a:t>
            </a:r>
          </a:p>
          <a:p>
            <a:pPr marL="457200" indent="-457200">
              <a:lnSpc>
                <a:spcPct val="150000"/>
              </a:lnSpc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boiling water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is 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recommended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during epidemic </a:t>
            </a:r>
          </a:p>
          <a:p>
            <a:pPr marL="285750" indent="-285750">
              <a:lnSpc>
                <a:spcPct val="150000"/>
              </a:lnSpc>
              <a:buFont typeface="Wingdings" pitchFamily="2" charset="2"/>
              <a:buChar char="v"/>
              <a:defRPr/>
            </a:pP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. Proper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autoclaving of  needles syringes other equipment</a:t>
            </a:r>
          </a:p>
        </p:txBody>
      </p:sp>
      <p:sp>
        <p:nvSpPr>
          <p:cNvPr id="3" name="Right Arrow 2"/>
          <p:cNvSpPr/>
          <p:nvPr/>
        </p:nvSpPr>
        <p:spPr>
          <a:xfrm>
            <a:off x="7092280" y="62830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59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665" y="260648"/>
            <a:ext cx="8256760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0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 . </a:t>
            </a:r>
            <a:r>
              <a:rPr lang="en-MY" sz="2400" b="1" i="1" dirty="0">
                <a:solidFill>
                  <a:srgbClr val="FF0000"/>
                </a:solidFill>
                <a:cs typeface="Times New Roman" pitchFamily="18" charset="0"/>
              </a:rPr>
              <a:t>Control of susceptible population</a:t>
            </a:r>
            <a:endParaRPr lang="en-MY" sz="2400" b="1" dirty="0">
              <a:cs typeface="Times New Roman" pitchFamily="18" charset="0"/>
            </a:endParaRPr>
          </a:p>
          <a:p>
            <a:pPr algn="ctr">
              <a:defRPr/>
            </a:pPr>
            <a:r>
              <a:rPr lang="en-MY" sz="2200" b="1" dirty="0">
                <a:cs typeface="Times New Roman" pitchFamily="18" charset="0"/>
              </a:rPr>
              <a:t>  Targeted </a:t>
            </a:r>
            <a:r>
              <a:rPr lang="en-MY" sz="2200" b="1" dirty="0">
                <a:solidFill>
                  <a:srgbClr val="002060"/>
                </a:solidFill>
                <a:cs typeface="Times New Roman" pitchFamily="18" charset="0"/>
              </a:rPr>
              <a:t>protection of high-risk </a:t>
            </a:r>
            <a:r>
              <a:rPr lang="en-MY" sz="2200" b="1" dirty="0">
                <a:cs typeface="Times New Roman" pitchFamily="18" charset="0"/>
              </a:rPr>
              <a:t>groups </a:t>
            </a:r>
            <a:r>
              <a:rPr lang="en-MY" sz="2200" dirty="0">
                <a:cs typeface="Times New Roman" pitchFamily="18" charset="0"/>
              </a:rPr>
              <a:t>should be considered </a:t>
            </a:r>
          </a:p>
          <a:p>
            <a:pPr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       in low </a:t>
            </a:r>
            <a:r>
              <a:rPr lang="en-MY" sz="2200" b="1" dirty="0">
                <a:cs typeface="Times New Roman" pitchFamily="18" charset="0"/>
              </a:rPr>
              <a:t>and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very low </a:t>
            </a:r>
            <a:r>
              <a:rPr lang="en-MY" sz="2200" b="1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, settings</a:t>
            </a:r>
            <a:r>
              <a:rPr lang="en-MY" sz="2200" dirty="0">
                <a:solidFill>
                  <a:srgbClr val="FF0000"/>
                </a:solidFill>
                <a:cs typeface="Times New Roman" pitchFamily="18" charset="0"/>
              </a:rPr>
              <a:t>. </a:t>
            </a:r>
          </a:p>
          <a:p>
            <a:pPr algn="ctr">
              <a:defRPr/>
            </a:pP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algn="ctr"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Groups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at </a:t>
            </a:r>
            <a:r>
              <a:rPr lang="en-MY" sz="2400" b="1" u="sng" dirty="0">
                <a:solidFill>
                  <a:srgbClr val="0070C0"/>
                </a:solidFill>
                <a:cs typeface="Times New Roman" pitchFamily="18" charset="0"/>
              </a:rPr>
              <a:t>increased risk of hepatitis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 </a:t>
            </a:r>
            <a:r>
              <a:rPr lang="en-MY" sz="2400" dirty="0">
                <a:cs typeface="Times New Roman" pitchFamily="18" charset="0"/>
              </a:rPr>
              <a:t>include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Travellers</a:t>
            </a:r>
            <a:r>
              <a:rPr lang="en-MY" sz="2200" b="1" dirty="0">
                <a:cs typeface="Times New Roman" pitchFamily="18" charset="0"/>
              </a:rPr>
              <a:t> to areas of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intermediate </a:t>
            </a:r>
            <a:r>
              <a:rPr lang="en-MY" sz="2200" b="1" dirty="0">
                <a:cs typeface="Times New Roman" pitchFamily="18" charset="0"/>
              </a:rPr>
              <a:t>or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high </a:t>
            </a:r>
            <a:r>
              <a:rPr lang="en-MY" sz="2200" b="1" dirty="0" err="1">
                <a:cs typeface="Times New Roman" pitchFamily="18" charset="0"/>
              </a:rPr>
              <a:t>endemicity</a:t>
            </a:r>
            <a:r>
              <a:rPr lang="en-MY" sz="2200" b="1" dirty="0">
                <a:cs typeface="Times New Roman" pitchFamily="18" charset="0"/>
              </a:rPr>
              <a:t>,</a:t>
            </a:r>
            <a:r>
              <a:rPr lang="en-MY" sz="2200" dirty="0">
                <a:cs typeface="Times New Roman" pitchFamily="18" charset="0"/>
              </a:rPr>
              <a:t>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200" b="1" dirty="0">
                <a:cs typeface="Times New Roman" pitchFamily="18" charset="0"/>
              </a:rPr>
              <a:t>Men </a:t>
            </a:r>
            <a:r>
              <a:rPr lang="en-MY" sz="2200" b="1" dirty="0" smtClean="0">
                <a:cs typeface="Times New Roman" pitchFamily="18" charset="0"/>
              </a:rPr>
              <a:t>having </a:t>
            </a:r>
            <a:r>
              <a:rPr lang="en-MY" sz="2200" b="1" dirty="0">
                <a:cs typeface="Times New Roman" pitchFamily="18" charset="0"/>
              </a:rPr>
              <a:t>sex with men,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200" b="1" dirty="0">
                <a:cs typeface="Times New Roman" pitchFamily="18" charset="0"/>
              </a:rPr>
              <a:t>In </a:t>
            </a:r>
            <a:r>
              <a:rPr lang="en-MY" sz="2200" b="1" dirty="0" err="1" smtClean="0">
                <a:cs typeface="Times New Roman" pitchFamily="18" charset="0"/>
              </a:rPr>
              <a:t>addition,pts</a:t>
            </a:r>
            <a:r>
              <a:rPr lang="en-MY" sz="2200" b="1" dirty="0">
                <a:cs typeface="Times New Roman" pitchFamily="18" charset="0"/>
              </a:rPr>
              <a:t> </a:t>
            </a:r>
            <a:r>
              <a:rPr lang="en-MY" sz="2200" b="1" dirty="0" smtClean="0">
                <a:cs typeface="Times New Roman" pitchFamily="18" charset="0"/>
              </a:rPr>
              <a:t>with </a:t>
            </a:r>
            <a:r>
              <a:rPr lang="en-MY" sz="2200" b="1" dirty="0">
                <a:cs typeface="Times New Roman" pitchFamily="18" charset="0"/>
              </a:rPr>
              <a:t>chronic liver disease are at increased </a:t>
            </a:r>
            <a:r>
              <a:rPr lang="en-MY" sz="2200" b="1" dirty="0" smtClean="0">
                <a:cs typeface="Times New Roman" pitchFamily="18" charset="0"/>
              </a:rPr>
              <a:t>risk </a:t>
            </a:r>
          </a:p>
          <a:p>
            <a:pPr marL="285750" indent="-285750" algn="just">
              <a:buFont typeface="Arial" pitchFamily="34" charset="0"/>
              <a:buChar char="•"/>
              <a:defRPr/>
            </a:pPr>
            <a:r>
              <a:rPr lang="en-MY" sz="2200" b="1" dirty="0" smtClean="0">
                <a:cs typeface="Times New Roman" pitchFamily="18" charset="0"/>
              </a:rPr>
              <a:t>for </a:t>
            </a:r>
            <a:r>
              <a:rPr lang="en-MY" sz="2200" b="1" dirty="0">
                <a:cs typeface="Times New Roman" pitchFamily="18" charset="0"/>
              </a:rPr>
              <a:t>fulminant hepatitis A </a:t>
            </a:r>
            <a:r>
              <a:rPr lang="en-MY" sz="2200" dirty="0">
                <a:cs typeface="Times New Roman" pitchFamily="18" charset="0"/>
              </a:rPr>
              <a:t>and </a:t>
            </a:r>
            <a:r>
              <a:rPr lang="en-MY" sz="2200" b="1" i="1" dirty="0">
                <a:solidFill>
                  <a:srgbClr val="FF0000"/>
                </a:solidFill>
                <a:cs typeface="Times New Roman" pitchFamily="18" charset="0"/>
              </a:rPr>
              <a:t>should be vaccinated </a:t>
            </a:r>
            <a:r>
              <a:rPr lang="en-MY" sz="2400" i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400" dirty="0"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1665" y="3789040"/>
            <a:ext cx="90123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Tx/>
              <a:buAutoNum type="arabicPeriod"/>
              <a:defRPr/>
            </a:pPr>
            <a:r>
              <a:rPr lang="en-MY" sz="2400" b="1" i="1" dirty="0">
                <a:solidFill>
                  <a:srgbClr val="C31391"/>
                </a:solidFill>
                <a:cs typeface="Times New Roman" pitchFamily="18" charset="0"/>
              </a:rPr>
              <a:t>Vaccines : 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Two types </a:t>
            </a:r>
            <a:r>
              <a:rPr lang="en-MY" sz="2400" b="1" dirty="0">
                <a:cs typeface="Times New Roman" pitchFamily="18" charset="0"/>
              </a:rPr>
              <a:t>of hepatitis A vaccines are </a:t>
            </a:r>
            <a:r>
              <a:rPr lang="en-MY" sz="2400" dirty="0">
                <a:cs typeface="Times New Roman" pitchFamily="18" charset="0"/>
              </a:rPr>
              <a:t>currently used (WW)</a:t>
            </a:r>
          </a:p>
          <a:p>
            <a:pPr>
              <a:defRPr/>
            </a:pPr>
            <a:r>
              <a:rPr lang="en-MY" sz="2400" dirty="0"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(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a) Formaldehyde inactivated vaccines </a:t>
            </a:r>
            <a:r>
              <a:rPr lang="en-MY" sz="2400" dirty="0" smtClean="0">
                <a:cs typeface="Times New Roman" pitchFamily="18" charset="0"/>
              </a:rPr>
              <a:t>–</a:t>
            </a:r>
          </a:p>
          <a:p>
            <a:pPr>
              <a:defRPr/>
            </a:pP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300" dirty="0">
                <a:cs typeface="Times New Roman" pitchFamily="18" charset="0"/>
              </a:rPr>
              <a:t>produced in </a:t>
            </a:r>
            <a:r>
              <a:rPr lang="en-MY" sz="2300" b="1" dirty="0">
                <a:cs typeface="Times New Roman" pitchFamily="18" charset="0"/>
              </a:rPr>
              <a:t>several countries </a:t>
            </a:r>
            <a:r>
              <a:rPr lang="en-MY" sz="2300" dirty="0">
                <a:cs typeface="Times New Roman" pitchFamily="18" charset="0"/>
              </a:rPr>
              <a:t>and which are most commonly used WW</a:t>
            </a:r>
          </a:p>
          <a:p>
            <a:pPr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{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b) Live attenuated vaccines </a:t>
            </a:r>
            <a:r>
              <a:rPr lang="en-MY" sz="2400" dirty="0" smtClean="0">
                <a:cs typeface="Times New Roman" pitchFamily="18" charset="0"/>
              </a:rPr>
              <a:t>–</a:t>
            </a:r>
          </a:p>
          <a:p>
            <a:pPr>
              <a:defRPr/>
            </a:pPr>
            <a:r>
              <a:rPr lang="en-MY" sz="2400" dirty="0" smtClean="0">
                <a:cs typeface="Times New Roman" pitchFamily="18" charset="0"/>
              </a:rPr>
              <a:t> </a:t>
            </a:r>
            <a:r>
              <a:rPr lang="en-MY" sz="2400" dirty="0">
                <a:cs typeface="Times New Roman" pitchFamily="18" charset="0"/>
              </a:rPr>
              <a:t>which are </a:t>
            </a:r>
            <a:r>
              <a:rPr lang="en-MY" sz="2400" dirty="0" smtClean="0">
                <a:cs typeface="Times New Roman" pitchFamily="18" charset="0"/>
              </a:rPr>
              <a:t>manufacture </a:t>
            </a:r>
            <a:r>
              <a:rPr lang="en-MY" sz="2400" b="1" dirty="0" smtClean="0">
                <a:cs typeface="Times New Roman" pitchFamily="18" charset="0"/>
              </a:rPr>
              <a:t>in China </a:t>
            </a:r>
            <a:r>
              <a:rPr lang="en-MY" sz="2400" dirty="0" smtClean="0">
                <a:cs typeface="Times New Roman" pitchFamily="18" charset="0"/>
              </a:rPr>
              <a:t>and are available in several countries.</a:t>
            </a:r>
            <a:endParaRPr lang="en-US" sz="2400" dirty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40517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2D9F091-CEAC-4423-BE90-F07B9AA98E6F}" type="slidenum">
              <a:rPr lang="ar-SA" smtClean="0"/>
              <a:pPr eaLnBrk="1" hangingPunct="1"/>
              <a:t>22</a:t>
            </a:fld>
            <a:endParaRPr lang="en-US" dirty="0" smtClean="0"/>
          </a:p>
        </p:txBody>
      </p:sp>
      <p:sp>
        <p:nvSpPr>
          <p:cNvPr id="4" name="Right Arrow 3"/>
          <p:cNvSpPr/>
          <p:nvPr/>
        </p:nvSpPr>
        <p:spPr>
          <a:xfrm>
            <a:off x="7956550" y="6149975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en-US" sz="2800" dirty="0">
              <a:latin typeface="Garamond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Inactivated hepatitis A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vaccine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licensed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use in persons ≥12 months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of age.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 dose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administration into the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deltoid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muscle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The interval between the first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(primary) dose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and second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(booster) dose is commonly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6-12 months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   however, the interval between the doses is flexible and can be 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extended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to 18-36 </a:t>
            </a:r>
            <a:r>
              <a:rPr lang="en-MY" sz="2200" b="1" dirty="0" err="1">
                <a:latin typeface="Times New Roman" pitchFamily="18" charset="0"/>
                <a:cs typeface="Times New Roman" pitchFamily="18" charset="0"/>
              </a:rPr>
              <a:t>mths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It can be administered s</a:t>
            </a: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imultaneousl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y with other vaccines.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Protective efficacy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is about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94 </a:t>
            </a:r>
            <a:r>
              <a:rPr lang="en-MY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%.</a:t>
            </a:r>
            <a:r>
              <a:rPr lang="en-MY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defRPr/>
            </a:pPr>
            <a:endParaRPr lang="en-MY" sz="22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Live attenuated vaccine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is </a:t>
            </a: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administered as a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single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subcutaneous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dose</a:t>
            </a:r>
            <a:endParaRPr lang="en-MY" sz="2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4580" y="4853801"/>
            <a:ext cx="8280920" cy="110799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MY" sz="2200" b="1" dirty="0">
                <a:latin typeface="Garamond" pitchFamily="18" charset="0"/>
                <a:cs typeface="Times New Roman" pitchFamily="18" charset="0"/>
              </a:rPr>
              <a:t>Both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inactivated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live attenuated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 hepatitis A vaccines are </a:t>
            </a:r>
            <a:r>
              <a:rPr lang="en-MY" sz="22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highly immunogenic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and immunization will 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generate long-lasting possibly </a:t>
            </a:r>
            <a:endParaRPr lang="en-MY" sz="2200" b="1" dirty="0" smtClean="0">
              <a:solidFill>
                <a:srgbClr val="FF0000"/>
              </a:solidFill>
              <a:latin typeface="Garamond" pitchFamily="18" charset="0"/>
              <a:cs typeface="Times New Roman" pitchFamily="18" charset="0"/>
            </a:endParaRPr>
          </a:p>
          <a:p>
            <a:pPr algn="ctr"/>
            <a:r>
              <a:rPr lang="en-MY" sz="22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life-long</a:t>
            </a:r>
            <a:r>
              <a:rPr lang="en-MY" sz="22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, protection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against the disease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 in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children</a:t>
            </a:r>
            <a:r>
              <a:rPr lang="en-MY" sz="2200" dirty="0">
                <a:latin typeface="Garamond" pitchFamily="18" charset="0"/>
                <a:cs typeface="Times New Roman" pitchFamily="18" charset="0"/>
              </a:rPr>
              <a:t> and </a:t>
            </a:r>
            <a:r>
              <a:rPr lang="en-MY" sz="2200" b="1" dirty="0">
                <a:latin typeface="Garamond" pitchFamily="18" charset="0"/>
                <a:cs typeface="Times New Roman" pitchFamily="18" charset="0"/>
              </a:rPr>
              <a:t>adults. </a:t>
            </a:r>
          </a:p>
        </p:txBody>
      </p:sp>
    </p:spTree>
    <p:extLst>
      <p:ext uri="{BB962C8B-B14F-4D97-AF65-F5344CB8AC3E}">
        <p14:creationId xmlns:p14="http://schemas.microsoft.com/office/powerpoint/2010/main" val="31158673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AB8D05A-4DDA-47BF-B33F-67C3A28FFB74}" type="slidenum">
              <a:rPr lang="ar-SA" smtClean="0"/>
              <a:pPr eaLnBrk="1" hangingPunct="1"/>
              <a:t>23</a:t>
            </a:fld>
            <a:endParaRPr lang="en-US" smtClean="0"/>
          </a:p>
        </p:txBody>
      </p:sp>
      <p:sp>
        <p:nvSpPr>
          <p:cNvPr id="33795" name="Rectangle 2"/>
          <p:cNvSpPr>
            <a:spLocks noChangeArrowheads="1"/>
          </p:cNvSpPr>
          <p:nvPr/>
        </p:nvSpPr>
        <p:spPr bwMode="auto">
          <a:xfrm>
            <a:off x="0" y="332656"/>
            <a:ext cx="9144000" cy="35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MY" sz="28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    </a:t>
            </a:r>
            <a:r>
              <a:rPr lang="en-MY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Immunization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Vaccination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against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HA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should be part of a comprehensive 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plan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for 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prevention and control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of viral hepatitis.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Generally speaking</a:t>
            </a:r>
            <a:r>
              <a:rPr lang="en-MY" sz="2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 Countries with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intermediate </a:t>
            </a:r>
            <a:r>
              <a:rPr lang="en-MY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endemicity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will 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benefit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most </a:t>
            </a:r>
            <a:r>
              <a:rPr lang="en-MY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MY" sz="2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universal immunization of children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Countries with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low </a:t>
            </a:r>
            <a:r>
              <a:rPr lang="en-MY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endemicity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may consider </a:t>
            </a: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vaccinating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high-risk adults</a:t>
            </a:r>
            <a:r>
              <a:rPr lang="en-MY" sz="2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countries with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en-MY" sz="2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endemicity</a:t>
            </a:r>
            <a:r>
              <a:rPr lang="en-MY" sz="2200" dirty="0">
                <a:latin typeface="Times New Roman" pitchFamily="18" charset="0"/>
                <a:cs typeface="Times New Roman" pitchFamily="18" charset="0"/>
              </a:rPr>
              <a:t>, the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use of </a:t>
            </a:r>
            <a:r>
              <a:rPr lang="en-MY" sz="2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vaccine is limited </a:t>
            </a:r>
            <a:r>
              <a:rPr lang="en-MY" sz="2200" b="1" dirty="0">
                <a:latin typeface="Times New Roman" pitchFamily="18" charset="0"/>
                <a:cs typeface="Times New Roman" pitchFamily="18" charset="0"/>
              </a:rPr>
              <a:t>as most adults are naturally immune</a:t>
            </a:r>
          </a:p>
        </p:txBody>
      </p:sp>
      <p:sp>
        <p:nvSpPr>
          <p:cNvPr id="2" name="Rectangle 1"/>
          <p:cNvSpPr/>
          <p:nvPr/>
        </p:nvSpPr>
        <p:spPr>
          <a:xfrm>
            <a:off x="179512" y="3975445"/>
            <a:ext cx="87849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Human Immunoglobulin </a:t>
            </a:r>
            <a:r>
              <a:rPr lang="en-MY" sz="2400" b="1" dirty="0">
                <a:cs typeface="Times New Roman" pitchFamily="18" charset="0"/>
              </a:rPr>
              <a:t>to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induce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passive immunity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Recommended</a:t>
            </a:r>
            <a:r>
              <a:rPr lang="en-MY" sz="2400" b="1" u="sng" dirty="0">
                <a:cs typeface="Times New Roman" pitchFamily="18" charset="0"/>
              </a:rPr>
              <a:t> for</a:t>
            </a:r>
            <a:r>
              <a:rPr lang="en-MY" sz="2400" dirty="0">
                <a:cs typeface="Times New Roman" pitchFamily="18" charset="0"/>
              </a:rPr>
              <a:t>;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a-susceptible person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traveling to endemic </a:t>
            </a:r>
            <a:r>
              <a:rPr lang="en-MY" sz="2400" b="1" dirty="0">
                <a:cs typeface="Times New Roman" pitchFamily="18" charset="0"/>
              </a:rPr>
              <a:t>areas.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b- close personal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contacts of Pt </a:t>
            </a:r>
            <a:r>
              <a:rPr lang="en-MY" sz="2400" b="1" dirty="0">
                <a:cs typeface="Times New Roman" pitchFamily="18" charset="0"/>
              </a:rPr>
              <a:t>with HVA .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c- for the control of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outbreaks  in institutions </a:t>
            </a:r>
          </a:p>
          <a:p>
            <a:pPr>
              <a:defRPr/>
            </a:pPr>
            <a:r>
              <a:rPr lang="en-MY" sz="2400" b="1" dirty="0">
                <a:cs typeface="Times New Roman" pitchFamily="18" charset="0"/>
              </a:rPr>
              <a:t>        Gamma globulin </a:t>
            </a:r>
            <a:r>
              <a:rPr lang="en-MY" sz="2400" dirty="0">
                <a:cs typeface="Times New Roman" pitchFamily="18" charset="0"/>
              </a:rPr>
              <a:t>given:</a:t>
            </a:r>
          </a:p>
        </p:txBody>
      </p:sp>
      <p:sp>
        <p:nvSpPr>
          <p:cNvPr id="3" name="Right Arrow 2"/>
          <p:cNvSpPr/>
          <p:nvPr/>
        </p:nvSpPr>
        <p:spPr>
          <a:xfrm>
            <a:off x="6553200" y="6198501"/>
            <a:ext cx="259080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MY" b="1">
                <a:cs typeface="Times New Roman" pitchFamily="18" charset="0"/>
              </a:rPr>
              <a:t>Gamma globulin </a:t>
            </a:r>
            <a:r>
              <a:rPr lang="en-MY">
                <a:cs typeface="Times New Roman" pitchFamily="18" charset="0"/>
              </a:rPr>
              <a:t>given</a:t>
            </a:r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66105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66E2F0A-D378-4723-88AB-82A4E80391AB}" type="slidenum">
              <a:rPr lang="ar-SA" smtClean="0"/>
              <a:pPr eaLnBrk="1" hangingPunct="1"/>
              <a:t>24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107505" y="548680"/>
            <a:ext cx="835292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latin typeface="Times New Roman" pitchFamily="18" charset="0"/>
                <a:cs typeface="Times New Roman" pitchFamily="18" charset="0"/>
              </a:rPr>
              <a:t>Gamma 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globulin </a:t>
            </a:r>
            <a:r>
              <a:rPr lang="en-MY" sz="2400" dirty="0">
                <a:latin typeface="Times New Roman" pitchFamily="18" charset="0"/>
                <a:cs typeface="Times New Roman" pitchFamily="18" charset="0"/>
              </a:rPr>
              <a:t>given:</a:t>
            </a:r>
          </a:p>
          <a:p>
            <a:pPr>
              <a:defRPr/>
            </a:pP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Before </a:t>
            </a:r>
            <a:r>
              <a:rPr lang="en-MY" sz="2400" dirty="0">
                <a:solidFill>
                  <a:srgbClr val="FF0000"/>
                </a:solidFill>
                <a:cs typeface="Times New Roman" pitchFamily="18" charset="0"/>
              </a:rPr>
              <a:t>exposure </a:t>
            </a:r>
            <a:r>
              <a:rPr lang="en-MY" sz="2400" dirty="0">
                <a:cs typeface="Times New Roman" pitchFamily="18" charset="0"/>
              </a:rPr>
              <a:t>to virus </a:t>
            </a:r>
            <a:r>
              <a:rPr lang="en-MY" sz="2400" b="1" dirty="0"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Early  during IP </a:t>
            </a:r>
            <a:r>
              <a:rPr lang="en-MY" sz="2400" dirty="0">
                <a:cs typeface="Times New Roman" pitchFamily="18" charset="0"/>
              </a:rPr>
              <a:t>will </a:t>
            </a:r>
            <a:r>
              <a:rPr lang="en-MY" sz="2400" b="1" dirty="0">
                <a:cs typeface="Times New Roman" pitchFamily="18" charset="0"/>
              </a:rPr>
              <a:t>prevent or </a:t>
            </a:r>
          </a:p>
          <a:p>
            <a:pPr algn="ctr">
              <a:defRPr/>
            </a:pPr>
            <a:r>
              <a:rPr lang="en-MY" sz="2400" b="1" dirty="0">
                <a:cs typeface="Times New Roman" pitchFamily="18" charset="0"/>
              </a:rPr>
              <a:t> attenuate a clinical </a:t>
            </a:r>
            <a:r>
              <a:rPr lang="en-MY" sz="2400" dirty="0">
                <a:cs typeface="Times New Roman" pitchFamily="18" charset="0"/>
              </a:rPr>
              <a:t>illness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BUT  NOT </a:t>
            </a:r>
            <a:r>
              <a:rPr lang="en-MY" sz="2400" b="1" dirty="0">
                <a:cs typeface="Times New Roman" pitchFamily="18" charset="0"/>
              </a:rPr>
              <a:t>always </a:t>
            </a:r>
            <a:endParaRPr lang="en-MY" sz="24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prevent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infection </a:t>
            </a:r>
            <a:r>
              <a:rPr lang="en-MY" sz="2400" b="1" dirty="0">
                <a:cs typeface="Times New Roman" pitchFamily="18" charset="0"/>
              </a:rPr>
              <a:t>and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excretion of the virus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 smtClean="0">
                <a:cs typeface="Times New Roman" pitchFamily="18" charset="0"/>
              </a:rPr>
              <a:t>unapparen</a:t>
            </a:r>
            <a:r>
              <a:rPr lang="en-MY" sz="2400" dirty="0" smtClean="0">
                <a:cs typeface="Times New Roman" pitchFamily="18" charset="0"/>
              </a:rPr>
              <a:t>t or </a:t>
            </a:r>
            <a:r>
              <a:rPr lang="en-MY" sz="2400" b="1" dirty="0" smtClean="0">
                <a:cs typeface="Times New Roman" pitchFamily="18" charset="0"/>
              </a:rPr>
              <a:t>subclinical illness may develop. </a:t>
            </a:r>
            <a:r>
              <a:rPr lang="en-MY" sz="2400" dirty="0" smtClean="0">
                <a:cs typeface="Times New Roman" pitchFamily="18" charset="0"/>
              </a:rPr>
              <a:t>. </a:t>
            </a: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           </a:t>
            </a:r>
            <a:endParaRPr lang="en-MY" sz="2400" b="1" dirty="0" smtClean="0"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cs typeface="Times New Roman" pitchFamily="18" charset="0"/>
              </a:rPr>
              <a:t>The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efficacy of the passive immunization </a:t>
            </a:r>
          </a:p>
          <a:p>
            <a:pPr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given in proper dosage </a:t>
            </a:r>
          </a:p>
          <a:p>
            <a:pPr>
              <a:defRPr/>
            </a:pP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 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within 1-2 </a:t>
            </a:r>
            <a:r>
              <a:rPr lang="en-MY" sz="2400" b="1" dirty="0" err="1">
                <a:solidFill>
                  <a:srgbClr val="FF0000"/>
                </a:solidFill>
                <a:cs typeface="Times New Roman" pitchFamily="18" charset="0"/>
              </a:rPr>
              <a:t>Ws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of exposure it prevent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80-90%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if given after onset of symptoms no benefit </a:t>
            </a:r>
          </a:p>
          <a:p>
            <a:pPr marL="342900" indent="-342900" algn="ctr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duration of protection is,, limited </a:t>
            </a:r>
            <a:r>
              <a:rPr lang="en-MY" sz="2400" dirty="0">
                <a:cs typeface="Times New Roman" pitchFamily="18" charset="0"/>
              </a:rPr>
              <a:t>to approximately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1-2 months </a:t>
            </a:r>
            <a:r>
              <a:rPr lang="en-MY" sz="2400" b="1" dirty="0">
                <a:cs typeface="Times New Roman" pitchFamily="18" charset="0"/>
              </a:rPr>
              <a:t>and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3-5</a:t>
            </a:r>
            <a:r>
              <a:rPr lang="en-MY" sz="2400" b="1" dirty="0">
                <a:cs typeface="Times New Roman" pitchFamily="18" charset="0"/>
              </a:rPr>
              <a:t> months following administration of </a:t>
            </a:r>
            <a:r>
              <a:rPr lang="en-MY" sz="2400" b="1" dirty="0" err="1">
                <a:cs typeface="Times New Roman" pitchFamily="18" charset="0"/>
              </a:rPr>
              <a:t>lgG</a:t>
            </a:r>
            <a:r>
              <a:rPr lang="en-MY" sz="2400" b="1" dirty="0">
                <a:cs typeface="Times New Roman" pitchFamily="18" charset="0"/>
              </a:rPr>
              <a:t> at dose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0.02 and 0.06 ml/kg body weight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respectively</a:t>
            </a:r>
            <a:r>
              <a:rPr lang="en-MY" sz="24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2411413" y="-100013"/>
            <a:ext cx="4518025" cy="400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MY" sz="2000" b="1" i="1">
                <a:latin typeface="Times New Roman" pitchFamily="18" charset="0"/>
                <a:cs typeface="Times New Roman" pitchFamily="18" charset="0"/>
              </a:rPr>
              <a:t>Cont…Control of susceptible population</a:t>
            </a:r>
            <a:endParaRPr lang="en-MY" sz="20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5534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836712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Hepatitis A vaccine is part of the Jordan National Immunization Program 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333333"/>
                </a:solidFill>
              </a:rPr>
              <a:t>T</a:t>
            </a:r>
            <a:r>
              <a:rPr lang="en-US" sz="2400" b="1" dirty="0" smtClean="0">
                <a:solidFill>
                  <a:srgbClr val="333333"/>
                </a:solidFill>
              </a:rPr>
              <a:t>he </a:t>
            </a:r>
            <a:r>
              <a:rPr lang="en-US" sz="2400" b="1" dirty="0">
                <a:solidFill>
                  <a:srgbClr val="333333"/>
                </a:solidFill>
              </a:rPr>
              <a:t>vaccine given to all children within the Kingdom, regardless of their nationality or citizenship status</a:t>
            </a:r>
            <a:r>
              <a:rPr lang="en-US" sz="2400" dirty="0" smtClean="0">
                <a:solidFill>
                  <a:srgbClr val="333333"/>
                </a:solidFill>
              </a:rPr>
              <a:t> .</a:t>
            </a:r>
          </a:p>
          <a:p>
            <a:r>
              <a:rPr lang="en-US" sz="2400" b="1" dirty="0" smtClean="0">
                <a:solidFill>
                  <a:srgbClr val="333333"/>
                </a:solidFill>
              </a:rPr>
              <a:t>they </a:t>
            </a:r>
            <a:r>
              <a:rPr lang="en-US" sz="2400" b="1" dirty="0">
                <a:solidFill>
                  <a:srgbClr val="333333"/>
                </a:solidFill>
              </a:rPr>
              <a:t>focus </a:t>
            </a:r>
            <a:r>
              <a:rPr lang="en-US" sz="2400" b="1" dirty="0" smtClean="0">
                <a:solidFill>
                  <a:srgbClr val="333333"/>
                </a:solidFill>
              </a:rPr>
              <a:t>on </a:t>
            </a:r>
            <a:r>
              <a:rPr lang="en-US" sz="2400" b="1" dirty="0">
                <a:solidFill>
                  <a:srgbClr val="333333"/>
                </a:solidFill>
              </a:rPr>
              <a:t>children younger than six years, as they are the most vulnerable to the disease</a:t>
            </a:r>
            <a:r>
              <a:rPr lang="en-US" sz="2400" b="1" dirty="0" smtClean="0">
                <a:solidFill>
                  <a:srgbClr val="333333"/>
                </a:solidFill>
              </a:rPr>
              <a:t>.</a:t>
            </a:r>
          </a:p>
          <a:p>
            <a:endParaRPr lang="en-US" sz="2400" b="1" dirty="0">
              <a:solidFill>
                <a:srgbClr val="333333"/>
              </a:solidFill>
            </a:endParaRPr>
          </a:p>
          <a:p>
            <a:r>
              <a:rPr lang="en-US" sz="2400" b="1" dirty="0">
                <a:solidFill>
                  <a:srgbClr val="333333"/>
                </a:solidFill>
              </a:rPr>
              <a:t>The vaccine is given in two doses</a:t>
            </a:r>
            <a:r>
              <a:rPr lang="en-US" sz="2400" dirty="0">
                <a:solidFill>
                  <a:srgbClr val="333333"/>
                </a:solidFill>
              </a:rPr>
              <a:t>, six months apart, after the age of one, and is 94% effective in children</a:t>
            </a:r>
            <a:r>
              <a:rPr lang="en-US" sz="2400" dirty="0" smtClean="0">
                <a:solidFill>
                  <a:srgbClr val="333333"/>
                </a:solidFill>
              </a:rPr>
              <a:t>.</a:t>
            </a:r>
            <a:endParaRPr lang="en-US" sz="2400" dirty="0">
              <a:solidFill>
                <a:srgbClr val="333333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88640"/>
            <a:ext cx="44319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Hepatitis A vaccine </a:t>
            </a:r>
            <a:r>
              <a:rPr lang="en-US" sz="2800" dirty="0" smtClean="0">
                <a:solidFill>
                  <a:srgbClr val="FF0000"/>
                </a:solidFill>
              </a:rPr>
              <a:t> in Jordan</a:t>
            </a:r>
            <a:endParaRPr lang="ar-JO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931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9CA3B6AE-246D-4D6A-8FCA-2CFFD571AE05}" type="slidenum">
              <a:rPr lang="ar-SA" smtClean="0"/>
              <a:pPr eaLnBrk="1" hangingPunct="1"/>
              <a:t>26</a:t>
            </a:fld>
            <a:endParaRPr lang="en-US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79388" y="260350"/>
          <a:ext cx="8424861" cy="6210292"/>
        </p:xfrm>
        <a:graphic>
          <a:graphicData uri="http://schemas.openxmlformats.org/drawingml/2006/table">
            <a:tbl>
              <a:tblPr/>
              <a:tblGrid>
                <a:gridCol w="23042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6004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600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60036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</a:tblGrid>
              <a:tr h="37375">
                <a:tc>
                  <a:txBody>
                    <a:bodyPr/>
                    <a:lstStyle/>
                    <a:p>
                      <a:endParaRPr lang="en-MY" sz="100" dirty="0"/>
                    </a:p>
                  </a:txBody>
                  <a:tcPr marL="5263" marR="5263" marT="2631" marB="263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L>
                      <a:noFill/>
                    </a:lnL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 dirty="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066">
                <a:tc>
                  <a:txBody>
                    <a:bodyPr/>
                    <a:lstStyle/>
                    <a:p>
                      <a:r>
                        <a:rPr lang="en-MY" sz="100"/>
                        <a:t>Year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2005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2006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2007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2008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/>
                        <a:t>2016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2017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Capital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229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100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62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40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53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65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48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50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48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Madaba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Balqa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Ramtha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2501">
                <a:tc>
                  <a:txBody>
                    <a:bodyPr/>
                    <a:lstStyle/>
                    <a:p>
                      <a:r>
                        <a:rPr lang="en-MY" sz="1100" dirty="0" err="1"/>
                        <a:t>Ma'an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940">
                <a:tc>
                  <a:txBody>
                    <a:bodyPr/>
                    <a:lstStyle/>
                    <a:p>
                      <a:r>
                        <a:rPr lang="en-MY" sz="1100" dirty="0" err="1"/>
                        <a:t>Deir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Alla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7392">
                <a:tc>
                  <a:txBody>
                    <a:bodyPr/>
                    <a:lstStyle/>
                    <a:p>
                      <a:r>
                        <a:rPr lang="en-MY" sz="1100" dirty="0" err="1"/>
                        <a:t>Agwar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Shamaliyah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2701">
                <a:tc>
                  <a:txBody>
                    <a:bodyPr/>
                    <a:lstStyle/>
                    <a:p>
                      <a:r>
                        <a:rPr lang="en-MY" sz="1100" dirty="0" err="1"/>
                        <a:t>Tafeileh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164">
                <a:tc>
                  <a:txBody>
                    <a:bodyPr/>
                    <a:lstStyle/>
                    <a:p>
                      <a:r>
                        <a:rPr lang="en-MY" sz="1100" dirty="0" err="1"/>
                        <a:t>Bani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Kenaneh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0227">
                <a:tc>
                  <a:txBody>
                    <a:bodyPr/>
                    <a:lstStyle/>
                    <a:p>
                      <a:r>
                        <a:rPr lang="en-MY" sz="1100" dirty="0" err="1"/>
                        <a:t>Badia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Shamaliyah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Betra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Irbid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/>
                        <a:t>Ajloun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Mafraq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128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Karak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East Amman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2221">
                <a:tc>
                  <a:txBody>
                    <a:bodyPr/>
                    <a:lstStyle/>
                    <a:p>
                      <a:r>
                        <a:rPr lang="en-MY" sz="1100" dirty="0" err="1"/>
                        <a:t>Shounah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Janoobiyah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/>
                        <a:t>Koura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9597">
                <a:tc>
                  <a:txBody>
                    <a:bodyPr/>
                    <a:lstStyle/>
                    <a:p>
                      <a:r>
                        <a:rPr lang="en-MY" sz="1100" dirty="0" err="1"/>
                        <a:t>Zarqa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101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91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10666">
                <a:tc>
                  <a:txBody>
                    <a:bodyPr/>
                    <a:lstStyle/>
                    <a:p>
                      <a:r>
                        <a:rPr lang="en-MY" sz="1100" dirty="0"/>
                        <a:t>Aqaba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2912">
                <a:tc>
                  <a:txBody>
                    <a:bodyPr/>
                    <a:lstStyle/>
                    <a:p>
                      <a:r>
                        <a:rPr lang="en-MY" sz="1100" dirty="0" err="1"/>
                        <a:t>Jerash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63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34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45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77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26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F0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3621">
                <a:tc>
                  <a:txBody>
                    <a:bodyPr/>
                    <a:lstStyle/>
                    <a:p>
                      <a:r>
                        <a:rPr lang="en-MY" sz="1100" dirty="0" err="1"/>
                        <a:t>Agwar</a:t>
                      </a:r>
                      <a:r>
                        <a:rPr lang="en-MY" sz="1100" dirty="0"/>
                        <a:t> </a:t>
                      </a:r>
                      <a:r>
                        <a:rPr lang="en-MY" sz="1100" dirty="0" err="1"/>
                        <a:t>Janoobiyah</a:t>
                      </a:r>
                      <a:r>
                        <a:rPr lang="en-MY" sz="1100" dirty="0"/>
                        <a:t> Directorate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-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5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0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900" dirty="0"/>
                        <a:t>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9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912">
                <a:tc>
                  <a:txBody>
                    <a:bodyPr/>
                    <a:lstStyle/>
                    <a:p>
                      <a:r>
                        <a:rPr lang="en-MY" sz="1100" dirty="0"/>
                        <a:t>Total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7E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947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754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506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552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342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266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482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387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464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377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418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509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1082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544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291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251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MY" sz="900" dirty="0"/>
                        <a:t>266</a:t>
                      </a:r>
                    </a:p>
                  </a:txBody>
                  <a:tcPr marL="5263" marR="5263" marT="2631" marB="2631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42430"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1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MY" sz="900" dirty="0"/>
                    </a:p>
                  </a:txBody>
                  <a:tcPr marL="5263" marR="5263" marT="2631" marB="2631"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</a:tbl>
          </a:graphicData>
        </a:graphic>
      </p:graphicFrame>
      <p:sp>
        <p:nvSpPr>
          <p:cNvPr id="36394" name="Rectangle 1"/>
          <p:cNvSpPr>
            <a:spLocks noChangeArrowheads="1"/>
          </p:cNvSpPr>
          <p:nvPr/>
        </p:nvSpPr>
        <p:spPr bwMode="auto">
          <a:xfrm>
            <a:off x="4230688" y="1471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en-US"/>
              <a:t/>
            </a:r>
            <a:br>
              <a:rPr lang="en-US"/>
            </a:br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9275" y="-274638"/>
          <a:ext cx="8218488" cy="549276"/>
        </p:xfrm>
        <a:graphic>
          <a:graphicData uri="http://schemas.openxmlformats.org/drawingml/2006/table">
            <a:tbl>
              <a:tblPr/>
              <a:tblGrid>
                <a:gridCol w="8218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74638">
                <a:tc>
                  <a:txBody>
                    <a:bodyPr/>
                    <a:lstStyle/>
                    <a:p>
                      <a:r>
                        <a:rPr lang="en-MY" sz="1800" b="1" dirty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Hepatitis A In Jordan by Health </a:t>
                      </a:r>
                      <a:r>
                        <a:rPr lang="en-MY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District</a:t>
                      </a:r>
                      <a:r>
                        <a:rPr lang="en-MY" sz="1800" b="1" baseline="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MY" sz="18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Years : 2000 To 2017</a:t>
                      </a:r>
                      <a:endParaRPr lang="en-MY" sz="18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638">
                <a:tc>
                  <a:txBody>
                    <a:bodyPr/>
                    <a:lstStyle/>
                    <a:p>
                      <a:endParaRPr lang="en-MY" sz="18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56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C0238AC3-1212-46C8-A7E8-492233E92DBD}" type="slidenum">
              <a:rPr lang="ar-SA" smtClean="0"/>
              <a:pPr eaLnBrk="1" hangingPunct="1"/>
              <a:t>27</a:t>
            </a:fld>
            <a:endParaRPr lang="en-US" smtClean="0"/>
          </a:p>
        </p:txBody>
      </p:sp>
      <p:sp>
        <p:nvSpPr>
          <p:cNvPr id="36867" name="Rectangle 2"/>
          <p:cNvSpPr>
            <a:spLocks noChangeArrowheads="1"/>
          </p:cNvSpPr>
          <p:nvPr/>
        </p:nvSpPr>
        <p:spPr bwMode="auto">
          <a:xfrm>
            <a:off x="2132013" y="3068638"/>
            <a:ext cx="5038725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4000" b="1"/>
              <a:t>HEPATITIS B</a:t>
            </a:r>
          </a:p>
        </p:txBody>
      </p:sp>
      <p:pic>
        <p:nvPicPr>
          <p:cNvPr id="36868" name="Picture 2" descr="Liver with Hepatitis B infection highlighted inside human body and close-up view of Hepatitis B Viruses, medical concept, 3D illustr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413" y="260350"/>
            <a:ext cx="3168650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650" y="5805488"/>
          <a:ext cx="7559675" cy="482600"/>
        </p:xfrm>
        <a:graphic>
          <a:graphicData uri="http://schemas.openxmlformats.org/drawingml/2006/table">
            <a:tbl>
              <a:tblPr/>
              <a:tblGrid>
                <a:gridCol w="39237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59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1300">
                <a:tc>
                  <a:txBody>
                    <a:bodyPr/>
                    <a:lstStyle/>
                    <a:p>
                      <a:r>
                        <a:rPr lang="en-MY" sz="1100" dirty="0"/>
                        <a:t>Brucellosis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467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300">
                <a:tc>
                  <a:txBody>
                    <a:bodyPr/>
                    <a:lstStyle/>
                    <a:p>
                      <a:pPr algn="r"/>
                      <a:r>
                        <a:rPr lang="en-MY" sz="1100" dirty="0"/>
                        <a:t>Incidence Rate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4.645</a:t>
                      </a:r>
                    </a:p>
                  </a:txBody>
                  <a:tcPr marL="35355" marR="35355" marT="17687" marB="17687" anchor="ctr">
                    <a:lnL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1ABD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4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F4F9D14-83C2-4E81-A015-7DCC50E7CB87}" type="slidenum">
              <a:rPr lang="ar-SA" smtClean="0"/>
              <a:pPr eaLnBrk="1" hangingPunct="1"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179512" y="229052"/>
            <a:ext cx="8856861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Viral hepatitis</a:t>
            </a:r>
          </a:p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Define as infection of liver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caused by dozen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viruses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400" b="1" dirty="0" smtClean="0">
                <a:cs typeface="Times New Roman" pitchFamily="18" charset="0"/>
              </a:rPr>
              <a:t>More than 30 </a:t>
            </a:r>
            <a:r>
              <a:rPr lang="en-MY" sz="2400" b="1" dirty="0">
                <a:cs typeface="Times New Roman" pitchFamily="18" charset="0"/>
              </a:rPr>
              <a:t>years ago only hepatitis A virus (HAV) and hepatitis virus B (HBV)were known. </a:t>
            </a: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400" b="1" dirty="0">
                <a:cs typeface="Times New Roman" pitchFamily="18" charset="0"/>
              </a:rPr>
              <a:t>Hepatitis non-A, non-B </a:t>
            </a:r>
            <a:r>
              <a:rPr lang="en-MY" sz="2400" dirty="0">
                <a:cs typeface="Times New Roman" pitchFamily="18" charset="0"/>
              </a:rPr>
              <a:t>(HNANB)</a:t>
            </a:r>
            <a:endParaRPr lang="en-MY" sz="24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§"/>
              <a:defRPr/>
            </a:pPr>
            <a:r>
              <a:rPr lang="en-MY" sz="2400" b="1" dirty="0">
                <a:cs typeface="Times New Roman" pitchFamily="18" charset="0"/>
              </a:rPr>
              <a:t>Today’s  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HAV. HBV, HCV. HDV HEV, and HGV </a:t>
            </a:r>
            <a:r>
              <a:rPr lang="en-MY" sz="2400" b="1" dirty="0">
                <a:cs typeface="Times New Roman" pitchFamily="18" charset="0"/>
              </a:rPr>
              <a:t>have been identified and are recognised as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aetiological agent of viral </a:t>
            </a:r>
            <a:r>
              <a:rPr lang="en-MY" sz="2400" b="1" dirty="0">
                <a:cs typeface="Times New Roman" pitchFamily="18" charset="0"/>
              </a:rPr>
              <a:t>hepatitis.</a:t>
            </a:r>
          </a:p>
          <a:p>
            <a:pPr marL="457200" indent="-457200">
              <a:buFont typeface="Arial" pitchFamily="34" charset="0"/>
              <a:buChar char="•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 addition many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other viruses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may be implicated in hepatitis as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  </a:t>
            </a:r>
            <a:r>
              <a:rPr lang="en-MY" sz="2400" b="1" dirty="0" err="1">
                <a:solidFill>
                  <a:srgbClr val="9900FF"/>
                </a:solidFill>
                <a:cs typeface="Times New Roman" pitchFamily="18" charset="0"/>
              </a:rPr>
              <a:t>Cytomegalo</a:t>
            </a:r>
            <a:r>
              <a:rPr lang="en-MY" sz="2400" b="1" dirty="0">
                <a:solidFill>
                  <a:srgbClr val="9900FF"/>
                </a:solidFill>
                <a:cs typeface="Times New Roman" pitchFamily="18" charset="0"/>
              </a:rPr>
              <a:t>-virus,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 smtClean="0">
                <a:solidFill>
                  <a:srgbClr val="9900FF"/>
                </a:solidFill>
                <a:cs typeface="Times New Roman" pitchFamily="18" charset="0"/>
              </a:rPr>
              <a:t>  Epstein-Barr virus,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 smtClean="0">
                <a:solidFill>
                  <a:srgbClr val="9900FF"/>
                </a:solidFill>
                <a:cs typeface="Times New Roman" pitchFamily="18" charset="0"/>
              </a:rPr>
              <a:t>  </a:t>
            </a:r>
            <a:r>
              <a:rPr lang="en-MY" sz="2400" b="1" dirty="0">
                <a:solidFill>
                  <a:srgbClr val="9900FF"/>
                </a:solidFill>
                <a:cs typeface="Times New Roman" pitchFamily="18" charset="0"/>
              </a:rPr>
              <a:t>Yellow fever virus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400" b="1" dirty="0">
                <a:solidFill>
                  <a:srgbClr val="9900FF"/>
                </a:solidFill>
                <a:cs typeface="Times New Roman" pitchFamily="18" charset="0"/>
              </a:rPr>
              <a:t>   Rubella virus . </a:t>
            </a:r>
            <a:endParaRPr lang="en-MY" sz="2400" b="1" dirty="0" smtClean="0">
              <a:solidFill>
                <a:srgbClr val="9900FF"/>
              </a:solidFill>
              <a:cs typeface="Times New Roman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9900FF"/>
                </a:solidFill>
                <a:latin typeface="Garamond" pitchFamily="18" charset="0"/>
                <a:cs typeface="Times New Roman" pitchFamily="18" charset="0"/>
              </a:rPr>
              <a:t>Herpes simplex viruses,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400" b="1" dirty="0">
                <a:solidFill>
                  <a:srgbClr val="9900FF"/>
                </a:solidFill>
                <a:latin typeface="Garamond" pitchFamily="18" charset="0"/>
                <a:cs typeface="Times New Roman" pitchFamily="18" charset="0"/>
              </a:rPr>
              <a:t>Varicella viruses </a:t>
            </a:r>
            <a:r>
              <a:rPr lang="en-MY" sz="2400" b="1" dirty="0">
                <a:solidFill>
                  <a:srgbClr val="9900CC"/>
                </a:solidFill>
                <a:latin typeface="Garamond" pitchFamily="18" charset="0"/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MY" sz="2400" b="1" dirty="0" smtClean="0">
                <a:solidFill>
                  <a:srgbClr val="9900CC"/>
                </a:solidFill>
                <a:latin typeface="Garamond" pitchFamily="18" charset="0"/>
                <a:cs typeface="Times New Roman" pitchFamily="18" charset="0"/>
              </a:rPr>
              <a:t>adenoviruses</a:t>
            </a:r>
            <a:endParaRPr lang="en-MY" sz="2400" dirty="0"/>
          </a:p>
        </p:txBody>
      </p:sp>
      <p:pic>
        <p:nvPicPr>
          <p:cNvPr id="1126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775" y="4221088"/>
            <a:ext cx="2035175" cy="1655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9" name="Picture 7" descr="Vector illustration of World Hepatitis Da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338" y="-22225"/>
            <a:ext cx="1346612" cy="93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156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15D0A890-A96A-447A-8E8E-5B694875801F}" type="slidenum">
              <a:rPr lang="ar-SA" smtClean="0"/>
              <a:pPr eaLnBrk="1" hangingPunct="1"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ChangeArrowheads="1"/>
          </p:cNvSpPr>
          <p:nvPr/>
        </p:nvSpPr>
        <p:spPr bwMode="auto">
          <a:xfrm>
            <a:off x="-22138" y="469504"/>
            <a:ext cx="9072748" cy="5216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MY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A </a:t>
            </a:r>
            <a:endParaRPr lang="en-MY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  is 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an acute infectious disease caused by hepatitis A virus </a:t>
            </a:r>
            <a:r>
              <a:rPr lang="en-MY" sz="2600" b="1" dirty="0" smtClean="0">
                <a:solidFill>
                  <a:srgbClr val="002060"/>
                </a:solidFill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002060"/>
                </a:solidFill>
                <a:cs typeface="Times New Roman" pitchFamily="18" charset="0"/>
              </a:rPr>
              <a:t>HAV). </a:t>
            </a:r>
            <a:r>
              <a:rPr lang="en-MY" sz="2600" b="1" dirty="0">
                <a:cs typeface="Times New Roman" pitchFamily="18" charset="0"/>
              </a:rPr>
              <a:t> (</a:t>
            </a:r>
            <a:r>
              <a:rPr lang="en-MY" sz="25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formerly known as </a:t>
            </a:r>
            <a:r>
              <a:rPr lang="en-MY" sz="2500" dirty="0">
                <a:cs typeface="Times New Roman" pitchFamily="18" charset="0"/>
              </a:rPr>
              <a:t>"</a:t>
            </a:r>
            <a:r>
              <a:rPr lang="en-MY" sz="2500" b="1" dirty="0">
                <a:solidFill>
                  <a:srgbClr val="7030A0"/>
                </a:solidFill>
                <a:cs typeface="Times New Roman" pitchFamily="18" charset="0"/>
              </a:rPr>
              <a:t>infectious" hepatitis </a:t>
            </a:r>
            <a:r>
              <a:rPr lang="en-MY" sz="2500" dirty="0">
                <a:cs typeface="Times New Roman" pitchFamily="18" charset="0"/>
              </a:rPr>
              <a:t>or </a:t>
            </a:r>
            <a:r>
              <a:rPr lang="en-MY" sz="2500" b="1" dirty="0">
                <a:solidFill>
                  <a:srgbClr val="7030A0"/>
                </a:solidFill>
                <a:cs typeface="Times New Roman" pitchFamily="18" charset="0"/>
              </a:rPr>
              <a:t>epidemic jaundice</a:t>
            </a:r>
            <a:r>
              <a:rPr lang="en-MY" sz="2600" dirty="0">
                <a:cs typeface="Times New Roman" pitchFamily="18" charset="0"/>
              </a:rPr>
              <a:t>) </a:t>
            </a:r>
            <a:endParaRPr lang="en-MY" sz="2600" dirty="0" smtClean="0">
              <a:cs typeface="Times New Roman" pitchFamily="18" charset="0"/>
            </a:endParaRPr>
          </a:p>
          <a:p>
            <a:pPr>
              <a:defRPr/>
            </a:pPr>
            <a:endParaRPr lang="en-MY" sz="2600" dirty="0">
              <a:cs typeface="Times New Roman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600" b="1" dirty="0">
                <a:solidFill>
                  <a:srgbClr val="009900"/>
                </a:solidFill>
                <a:cs typeface="Times New Roman" pitchFamily="18" charset="0"/>
              </a:rPr>
              <a:t>  </a:t>
            </a:r>
            <a:r>
              <a:rPr lang="en-MY" sz="2600" b="1" dirty="0">
                <a:cs typeface="Times New Roman" pitchFamily="18" charset="0"/>
              </a:rPr>
              <a:t>The disease is having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nonspecific symptoms </a:t>
            </a:r>
            <a:r>
              <a:rPr lang="en-MY" sz="2600" b="1" dirty="0">
                <a:cs typeface="Times New Roman" pitchFamily="18" charset="0"/>
              </a:rPr>
              <a:t>suc</a:t>
            </a:r>
            <a:r>
              <a:rPr lang="en-MY" sz="2600" dirty="0">
                <a:cs typeface="Times New Roman" pitchFamily="18" charset="0"/>
              </a:rPr>
              <a:t>h </a:t>
            </a:r>
            <a:r>
              <a:rPr lang="en-MY" sz="2600" b="1" dirty="0" smtClean="0">
                <a:cs typeface="Times New Roman" pitchFamily="18" charset="0"/>
              </a:rPr>
              <a:t>as</a:t>
            </a:r>
            <a:r>
              <a:rPr lang="en-MY" sz="2600" b="1" dirty="0" smtClean="0">
                <a:solidFill>
                  <a:srgbClr val="009900"/>
                </a:solidFill>
                <a:cs typeface="Times New Roman" pitchFamily="18" charset="0"/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v"/>
              <a:defRPr/>
            </a:pPr>
            <a:r>
              <a:rPr lang="en-MY" sz="2400" b="1" i="1" dirty="0" smtClean="0">
                <a:solidFill>
                  <a:srgbClr val="0070C0"/>
                </a:solidFill>
                <a:cs typeface="Times New Roman" pitchFamily="18" charset="0"/>
              </a:rPr>
              <a:t>fever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, chills, headache, fatigue, generalized weakness and </a:t>
            </a:r>
            <a:r>
              <a:rPr lang="en-MY" sz="2400" b="1" i="1" dirty="0" smtClean="0">
                <a:solidFill>
                  <a:srgbClr val="0070C0"/>
                </a:solidFill>
                <a:cs typeface="Times New Roman" pitchFamily="18" charset="0"/>
              </a:rPr>
              <a:t>aches and pains</a:t>
            </a:r>
            <a:r>
              <a:rPr lang="en-MY" sz="2400" b="1" i="1" dirty="0">
                <a:solidFill>
                  <a:srgbClr val="0070C0"/>
                </a:solidFill>
                <a:cs typeface="Times New Roman" pitchFamily="18" charset="0"/>
              </a:rPr>
              <a:t>, followed by anorexia, nausea, vomiting, </a:t>
            </a:r>
            <a:r>
              <a:rPr lang="en-MY" sz="2400" b="1" i="1" dirty="0">
                <a:solidFill>
                  <a:schemeClr val="tx2"/>
                </a:solidFill>
                <a:cs typeface="Times New Roman" pitchFamily="18" charset="0"/>
              </a:rPr>
              <a:t>dark urine </a:t>
            </a:r>
            <a:r>
              <a:rPr lang="en-MY" sz="2400" b="1" i="1" dirty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and </a:t>
            </a:r>
            <a:r>
              <a:rPr lang="en-MY" sz="2400" b="1" i="1" dirty="0">
                <a:solidFill>
                  <a:schemeClr val="tx2"/>
                </a:solidFill>
                <a:cs typeface="Times New Roman" pitchFamily="18" charset="0"/>
              </a:rPr>
              <a:t>jaundice.</a:t>
            </a:r>
            <a:endParaRPr lang="en-MY" sz="2400" i="1" dirty="0">
              <a:solidFill>
                <a:schemeClr val="tx2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dirty="0">
                <a:cs typeface="Times New Roman" pitchFamily="18" charset="0"/>
              </a:rPr>
              <a:t>Disease spectrum is </a:t>
            </a:r>
            <a:r>
              <a:rPr lang="en-MY" sz="2600" b="1" dirty="0">
                <a:cs typeface="Times New Roman" pitchFamily="18" charset="0"/>
              </a:rPr>
              <a:t>characterized by the occurrence of 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subclinical</a:t>
            </a:r>
            <a:r>
              <a:rPr lang="en-MY" sz="2600" b="1" dirty="0">
                <a:cs typeface="Times New Roman" pitchFamily="18" charset="0"/>
              </a:rPr>
              <a:t> or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asymptomatic cases</a:t>
            </a:r>
            <a:r>
              <a:rPr lang="en-MY" sz="2600" dirty="0"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HAV  disease </a:t>
            </a:r>
            <a:r>
              <a:rPr lang="en-MY" sz="2500" dirty="0">
                <a:cs typeface="Times New Roman" pitchFamily="18" charset="0"/>
              </a:rPr>
              <a:t>is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benign </a:t>
            </a:r>
            <a:r>
              <a:rPr lang="en-MY" sz="2500" dirty="0">
                <a:cs typeface="Times New Roman" pitchFamily="18" charset="0"/>
              </a:rPr>
              <a:t>with </a:t>
            </a:r>
            <a:r>
              <a:rPr lang="en-MY" sz="2500" b="1" dirty="0">
                <a:solidFill>
                  <a:srgbClr val="002060"/>
                </a:solidFill>
                <a:cs typeface="Times New Roman" pitchFamily="18" charset="0"/>
              </a:rPr>
              <a:t>complete</a:t>
            </a: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b="1" dirty="0">
                <a:solidFill>
                  <a:srgbClr val="FF0000"/>
                </a:solidFill>
                <a:cs typeface="Times New Roman" pitchFamily="18" charset="0"/>
              </a:rPr>
              <a:t>recovery</a:t>
            </a:r>
            <a:r>
              <a:rPr lang="en-MY" sz="2500" b="1" dirty="0">
                <a:cs typeface="Times New Roman" pitchFamily="18" charset="0"/>
              </a:rPr>
              <a:t> </a:t>
            </a:r>
            <a:r>
              <a:rPr lang="en-MY" sz="2500" dirty="0">
                <a:cs typeface="Times New Roman" pitchFamily="18" charset="0"/>
              </a:rPr>
              <a:t>in </a:t>
            </a:r>
            <a:r>
              <a:rPr lang="en-MY" sz="2500" b="1" dirty="0">
                <a:cs typeface="Times New Roman" pitchFamily="18" charset="0"/>
              </a:rPr>
              <a:t>several weeks.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600" b="1" dirty="0" smtClean="0">
                <a:cs typeface="Times New Roman" pitchFamily="18" charset="0"/>
              </a:rPr>
              <a:t>Case Fatality </a:t>
            </a:r>
            <a:r>
              <a:rPr lang="en-MY" sz="2600" b="1" dirty="0">
                <a:cs typeface="Times New Roman" pitchFamily="18" charset="0"/>
              </a:rPr>
              <a:t>rate of icteric cases is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&lt;0.1%</a:t>
            </a:r>
            <a:r>
              <a:rPr lang="en-MY" sz="2600" dirty="0">
                <a:cs typeface="Times New Roman" pitchFamily="18" charset="0"/>
              </a:rPr>
              <a:t>, usually </a:t>
            </a:r>
            <a:r>
              <a:rPr lang="en-MY" sz="2600" b="1" dirty="0">
                <a:cs typeface="Times New Roman" pitchFamily="18" charset="0"/>
              </a:rPr>
              <a:t>from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   </a:t>
            </a:r>
            <a:r>
              <a:rPr lang="en-MY" sz="2600" b="1" dirty="0" smtClean="0">
                <a:solidFill>
                  <a:srgbClr val="FF0000"/>
                </a:solidFill>
                <a:cs typeface="Times New Roman" pitchFamily="18" charset="0"/>
              </a:rPr>
              <a:t>acute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liver </a:t>
            </a:r>
            <a:r>
              <a:rPr lang="en-MY" sz="2600" b="1" dirty="0">
                <a:cs typeface="Times New Roman" pitchFamily="18" charset="0"/>
              </a:rPr>
              <a:t>failure and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mainly</a:t>
            </a:r>
            <a:r>
              <a:rPr lang="en-MY" sz="2600" b="1" dirty="0">
                <a:cs typeface="Times New Roman" pitchFamily="18" charset="0"/>
              </a:rPr>
              <a:t> affects 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older adults</a:t>
            </a:r>
            <a:r>
              <a:rPr lang="en-MY" sz="2600" b="1" dirty="0">
                <a:cs typeface="Times New Roman" pitchFamily="18" charset="0"/>
              </a:rPr>
              <a:t>. </a:t>
            </a:r>
          </a:p>
        </p:txBody>
      </p:sp>
      <p:sp>
        <p:nvSpPr>
          <p:cNvPr id="12292" name="Rectangle 1"/>
          <p:cNvSpPr>
            <a:spLocks noChangeArrowheads="1"/>
          </p:cNvSpPr>
          <p:nvPr/>
        </p:nvSpPr>
        <p:spPr bwMode="auto">
          <a:xfrm>
            <a:off x="3707904" y="302025"/>
            <a:ext cx="25257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sz="2800" b="1" dirty="0">
                <a:solidFill>
                  <a:srgbClr val="C00000"/>
                </a:solidFill>
              </a:rPr>
              <a:t>HEPATITIS A</a:t>
            </a:r>
          </a:p>
        </p:txBody>
      </p:sp>
      <p:pic>
        <p:nvPicPr>
          <p:cNvPr id="12293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27384"/>
            <a:ext cx="1238250" cy="993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967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A31594C-0519-4153-8E0F-9D6715EFFB77}" type="slidenum">
              <a:rPr lang="ar-SA" smtClean="0"/>
              <a:pPr eaLnBrk="1" hangingPunct="1"/>
              <a:t>5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36512" y="580800"/>
            <a:ext cx="91805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HAV is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endemic</a:t>
            </a:r>
            <a:r>
              <a:rPr lang="en-MY" sz="2400" b="1" dirty="0">
                <a:cs typeface="Times New Roman" pitchFamily="18" charset="0"/>
              </a:rPr>
              <a:t> in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most developing </a:t>
            </a:r>
            <a:r>
              <a:rPr lang="en-MY" sz="2400" b="1" dirty="0">
                <a:cs typeface="Times New Roman" pitchFamily="18" charset="0"/>
              </a:rPr>
              <a:t>countries, with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        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frequent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minor or major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outbreak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  exact</a:t>
            </a:r>
            <a:r>
              <a:rPr lang="en-MY" sz="2400" b="1" dirty="0">
                <a:solidFill>
                  <a:schemeClr val="tx2">
                    <a:lumMod val="75000"/>
                  </a:schemeClr>
                </a:solidFill>
                <a:cs typeface="Times New Roman" pitchFamily="18" charset="0"/>
              </a:rPr>
              <a:t> incidence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of the disease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is difficult to estimate because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of </a:t>
            </a:r>
            <a:endParaRPr lang="en-MY" sz="2400" b="1" dirty="0" smtClean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 smtClean="0">
                <a:solidFill>
                  <a:srgbClr val="0070C0"/>
                </a:solidFill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high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proportion of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asymptomatic cases. </a:t>
            </a: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     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However </a:t>
            </a:r>
            <a:endParaRPr lang="en-MY" sz="2400" b="1" dirty="0">
              <a:solidFill>
                <a:srgbClr val="0070C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WHO </a:t>
            </a:r>
            <a:r>
              <a:rPr lang="en-MY" sz="2400" b="1" dirty="0">
                <a:cs typeface="Times New Roman" pitchFamily="18" charset="0"/>
              </a:rPr>
              <a:t>estimates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the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global burden </a:t>
            </a:r>
            <a:r>
              <a:rPr lang="en-MY" sz="2400" b="1" dirty="0">
                <a:cs typeface="Times New Roman" pitchFamily="18" charset="0"/>
              </a:rPr>
              <a:t>that about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1.4 million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cases /y  or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about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         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10-50 </a:t>
            </a:r>
            <a:r>
              <a:rPr lang="en-MY" sz="2400" b="1" dirty="0">
                <a:cs typeface="Times New Roman" pitchFamily="18" charset="0"/>
              </a:rPr>
              <a:t>persons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/100,000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annually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affected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WW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Poor standard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of hygiene and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sanitation,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facilitated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the  spread of infection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3217453" y="160007"/>
            <a:ext cx="1339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Hepatitis A 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448402" y="4226730"/>
            <a:ext cx="72919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For practical purposes the world divided into areas </a:t>
            </a:r>
          </a:p>
          <a:p>
            <a:pPr>
              <a:defRPr/>
            </a:pP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     </a:t>
            </a:r>
            <a:r>
              <a:rPr lang="en-MY" sz="2400" b="1" dirty="0" smtClean="0">
                <a:solidFill>
                  <a:srgbClr val="000000"/>
                </a:solidFill>
                <a:cs typeface="Times New Roman" pitchFamily="18" charset="0"/>
              </a:rPr>
              <a:t>       </a:t>
            </a:r>
            <a:r>
              <a:rPr lang="en-MY" sz="2400" b="1" dirty="0" smtClean="0">
                <a:cs typeface="Times New Roman" pitchFamily="18" charset="0"/>
              </a:rPr>
              <a:t>Geographical </a:t>
            </a:r>
            <a:r>
              <a:rPr lang="en-MY" sz="2400" b="1" dirty="0">
                <a:cs typeface="Times New Roman" pitchFamily="18" charset="0"/>
              </a:rPr>
              <a:t>areas having </a:t>
            </a:r>
            <a:endParaRPr lang="en-MY" sz="2400" b="1" dirty="0" smtClean="0"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400" b="1" i="1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with</a:t>
            </a:r>
            <a:r>
              <a:rPr lang="en-MY" sz="2400" b="1" dirty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high</a:t>
            </a:r>
            <a:r>
              <a:rPr lang="en-MY" sz="2400" b="1" dirty="0">
                <a:solidFill>
                  <a:srgbClr val="9900CC"/>
                </a:solidFill>
                <a:cs typeface="Times New Roman" pitchFamily="18" charset="0"/>
              </a:rPr>
              <a:t>,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levels of HAV infection 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Areas with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intermediate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levels of HAV infection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or</a:t>
            </a:r>
          </a:p>
          <a:p>
            <a:pPr marL="514350" indent="-514350">
              <a:buFont typeface="+mj-lt"/>
              <a:buAutoNum type="romanUcPeriod"/>
              <a:defRPr/>
            </a:pPr>
            <a:r>
              <a:rPr lang="en-MY" sz="2400" b="1" i="1" dirty="0" smtClean="0">
                <a:solidFill>
                  <a:srgbClr val="002060"/>
                </a:solidFill>
                <a:cs typeface="Times New Roman" pitchFamily="18" charset="0"/>
              </a:rPr>
              <a:t>Areas </a:t>
            </a:r>
            <a:r>
              <a:rPr lang="en-MY" sz="2400" b="1" i="1" dirty="0">
                <a:solidFill>
                  <a:srgbClr val="002060"/>
                </a:solidFill>
                <a:cs typeface="Times New Roman" pitchFamily="18" charset="0"/>
              </a:rPr>
              <a:t>with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 low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levels of HAV infection </a:t>
            </a:r>
            <a:endParaRPr lang="en-MY" sz="2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3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37EB8412-8B70-469B-B80A-5F4D65161562}" type="slidenum">
              <a:rPr lang="ar-SA" smtClean="0"/>
              <a:pPr eaLnBrk="1" hangingPunct="1"/>
              <a:t>6</a:t>
            </a:fld>
            <a:endParaRPr lang="en-US" smtClean="0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-29265" y="692696"/>
            <a:ext cx="8993753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Areas with </a:t>
            </a:r>
            <a:r>
              <a:rPr lang="en-MY" sz="2800" b="1" i="1" u="sng" dirty="0">
                <a:solidFill>
                  <a:srgbClr val="FF0000"/>
                </a:solidFill>
                <a:cs typeface="Times New Roman" pitchFamily="18" charset="0"/>
              </a:rPr>
              <a:t>high levels of</a:t>
            </a:r>
            <a:r>
              <a:rPr lang="en-MY" sz="2800" b="1" u="sng" dirty="0">
                <a:solidFill>
                  <a:srgbClr val="FF0000"/>
                </a:solidFill>
                <a:cs typeface="Times New Roman" pitchFamily="18" charset="0"/>
              </a:rPr>
              <a:t> HAV</a:t>
            </a:r>
            <a:r>
              <a:rPr lang="en-MY" sz="2800" b="1" i="1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800" b="1" i="1" u="sng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8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800" u="sng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MY" sz="2800" b="1" u="sng" dirty="0">
                <a:solidFill>
                  <a:srgbClr val="C00000"/>
                </a:solidFill>
                <a:cs typeface="Times New Roman" pitchFamily="18" charset="0"/>
              </a:rPr>
              <a:t>High </a:t>
            </a:r>
            <a:r>
              <a:rPr lang="en-MY" sz="2800" b="1" u="sng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400" dirty="0">
                <a:solidFill>
                  <a:srgbClr val="000000"/>
                </a:solidFill>
                <a:cs typeface="Times New Roman" pitchFamily="18" charset="0"/>
              </a:rPr>
              <a:t>)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developing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countries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with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very poor sanitation and hygienic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practices</a:t>
            </a:r>
            <a:r>
              <a:rPr lang="en-US" sz="24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Most infection occurs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at Early childhood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and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asymptomatic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Thus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clinically apparent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HAV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is rarely </a:t>
            </a: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seen in this areas</a:t>
            </a:r>
            <a:endParaRPr lang="en-MY" sz="2400" b="1" i="1" dirty="0">
              <a:solidFill>
                <a:srgbClr val="9900CC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Most</a:t>
            </a:r>
            <a:r>
              <a:rPr lang="en-MY" sz="2400" b="1" dirty="0">
                <a:solidFill>
                  <a:srgbClr val="9900CC"/>
                </a:solidFill>
                <a:cs typeface="Times New Roman" pitchFamily="18" charset="0"/>
              </a:rPr>
              <a:t> children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(90%) </a:t>
            </a:r>
            <a:r>
              <a:rPr lang="en-MY" sz="2400" b="1" dirty="0">
                <a:cs typeface="Times New Roman" pitchFamily="18" charset="0"/>
              </a:rPr>
              <a:t>have been infected with the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cs typeface="Times New Roman" pitchFamily="18" charset="0"/>
              </a:rPr>
              <a:t>HAV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before </a:t>
            </a:r>
            <a:endParaRPr lang="en-MY" sz="2400" b="1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 smtClean="0">
                <a:solidFill>
                  <a:srgbClr val="002060"/>
                </a:solidFill>
                <a:cs typeface="Times New Roman" pitchFamily="18" charset="0"/>
              </a:rPr>
              <a:t>                        </a:t>
            </a:r>
            <a:r>
              <a:rPr lang="en-MY" sz="2400" b="1" dirty="0" smtClean="0">
                <a:solidFill>
                  <a:schemeClr val="tx2"/>
                </a:solidFill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age of 10 yrs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cs typeface="Times New Roman" pitchFamily="18" charset="0"/>
              </a:rPr>
              <a:t>Those infected in childhood do </a:t>
            </a:r>
            <a:r>
              <a:rPr lang="en-MY" sz="2400" b="1" dirty="0">
                <a:solidFill>
                  <a:schemeClr val="accent2"/>
                </a:solidFill>
                <a:cs typeface="Times New Roman" pitchFamily="18" charset="0"/>
              </a:rPr>
              <a:t>not</a:t>
            </a:r>
            <a:r>
              <a:rPr lang="en-MY" sz="2400" b="1" dirty="0">
                <a:cs typeface="Times New Roman" pitchFamily="18" charset="0"/>
              </a:rPr>
              <a:t> experience any noticeable </a:t>
            </a:r>
            <a:r>
              <a:rPr lang="en-MY" sz="2400" b="1" dirty="0">
                <a:solidFill>
                  <a:schemeClr val="accent2"/>
                </a:solidFill>
                <a:cs typeface="Times New Roman" pitchFamily="18" charset="0"/>
              </a:rPr>
              <a:t>symptoms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Epidemics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uncommon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because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older children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 adults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are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generally immune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. </a:t>
            </a:r>
          </a:p>
          <a:p>
            <a:pPr marL="342900" indent="-342900" algn="ctr">
              <a:buFont typeface="Wingdings" panose="05000000000000000000" pitchFamily="2" charset="2"/>
              <a:buChar char="§"/>
              <a:defRPr/>
            </a:pP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Symptomatic </a:t>
            </a:r>
            <a:r>
              <a:rPr lang="en-MY" sz="2400" b="1" dirty="0">
                <a:cs typeface="Times New Roman" pitchFamily="18" charset="0"/>
              </a:rPr>
              <a:t>disease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rates </a:t>
            </a:r>
            <a:r>
              <a:rPr lang="en-MY" sz="2400" b="1" dirty="0">
                <a:cs typeface="Times New Roman" pitchFamily="18" charset="0"/>
              </a:rPr>
              <a:t>in these areas are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low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and</a:t>
            </a:r>
            <a:r>
              <a:rPr lang="en-MY" sz="24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endParaRPr lang="en-MY" sz="2400" b="1" dirty="0" smtClean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§"/>
              <a:defRPr/>
            </a:pPr>
            <a:r>
              <a:rPr lang="en-MY" sz="2400" b="1" dirty="0" smtClean="0">
                <a:solidFill>
                  <a:srgbClr val="FF0000"/>
                </a:solidFill>
                <a:cs typeface="Times New Roman" pitchFamily="18" charset="0"/>
              </a:rPr>
              <a:t>outbreaks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are rare  ??</a:t>
            </a:r>
            <a:endParaRPr lang="en-MY" sz="2400" b="1" dirty="0">
              <a:solidFill>
                <a:srgbClr val="00B05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42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681A25FE-1B8F-4CC5-B8C3-55D00F20EDB8}" type="slidenum">
              <a:rPr lang="ar-SA" smtClean="0"/>
              <a:pPr eaLnBrk="1" hangingPunct="1"/>
              <a:t>7</a:t>
            </a:fld>
            <a:endParaRPr lang="en-US" smtClean="0"/>
          </a:p>
        </p:txBody>
      </p:sp>
      <p:sp>
        <p:nvSpPr>
          <p:cNvPr id="14339" name="Rectangle 2"/>
          <p:cNvSpPr>
            <a:spLocks noChangeArrowheads="1"/>
          </p:cNvSpPr>
          <p:nvPr/>
        </p:nvSpPr>
        <p:spPr bwMode="auto">
          <a:xfrm>
            <a:off x="0" y="559427"/>
            <a:ext cx="9053513" cy="5493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MY" sz="2600" b="1" i="1" u="sng" dirty="0">
                <a:solidFill>
                  <a:srgbClr val="002060"/>
                </a:solidFill>
                <a:cs typeface="Times New Roman" pitchFamily="18" charset="0"/>
              </a:rPr>
              <a:t>Areas with </a:t>
            </a:r>
            <a:r>
              <a:rPr lang="en-MY" sz="2600" b="1" i="1" u="sng" dirty="0">
                <a:solidFill>
                  <a:srgbClr val="FF0000"/>
                </a:solidFill>
                <a:cs typeface="Times New Roman" pitchFamily="18" charset="0"/>
              </a:rPr>
              <a:t>intermediate levels of </a:t>
            </a:r>
            <a:r>
              <a:rPr lang="en-MY" sz="2600" b="1" u="sng" dirty="0">
                <a:solidFill>
                  <a:srgbClr val="002060"/>
                </a:solidFill>
                <a:cs typeface="Times New Roman" pitchFamily="18" charset="0"/>
              </a:rPr>
              <a:t>HAV </a:t>
            </a:r>
            <a:r>
              <a:rPr lang="en-MY" sz="2600" b="1" i="1" u="sng" dirty="0">
                <a:solidFill>
                  <a:srgbClr val="002060"/>
                </a:solidFill>
                <a:cs typeface="Times New Roman" pitchFamily="18" charset="0"/>
              </a:rPr>
              <a:t>infection</a:t>
            </a:r>
            <a:r>
              <a:rPr lang="en-MY" sz="26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</a:p>
          <a:p>
            <a:pPr algn="ctr">
              <a:defRPr/>
            </a:pP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MY" sz="2600" b="1" dirty="0">
                <a:solidFill>
                  <a:srgbClr val="FF0000"/>
                </a:solidFill>
                <a:cs typeface="Times New Roman" pitchFamily="18" charset="0"/>
              </a:rPr>
              <a:t>Intermediate </a:t>
            </a:r>
            <a:r>
              <a:rPr lang="en-MY" sz="2600" b="1" dirty="0" err="1">
                <a:solidFill>
                  <a:srgbClr val="FF0000"/>
                </a:solidFill>
                <a:cs typeface="Times New Roman" pitchFamily="18" charset="0"/>
              </a:rPr>
              <a:t>Endemicity</a:t>
            </a:r>
            <a:r>
              <a:rPr lang="en-MY" sz="2600" b="1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endParaRPr lang="en-MY" sz="2600" b="1" i="1" dirty="0">
              <a:solidFill>
                <a:srgbClr val="9900FF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Countries  transit from </a:t>
            </a:r>
            <a:r>
              <a:rPr lang="en-MY" sz="2300" b="1" dirty="0">
                <a:solidFill>
                  <a:srgbClr val="9900CC"/>
                </a:solidFill>
                <a:cs typeface="Times New Roman" pitchFamily="18" charset="0"/>
              </a:rPr>
              <a:t>developing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to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developed</a:t>
            </a:r>
            <a:r>
              <a:rPr lang="en-MY" sz="2300" b="1" dirty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economies</a:t>
            </a:r>
            <a:r>
              <a:rPr lang="en-MY" sz="2300" b="1" dirty="0">
                <a:solidFill>
                  <a:srgbClr val="9900CC"/>
                </a:solidFill>
                <a:cs typeface="Times New Roman" pitchFamily="18" charset="0"/>
              </a:rPr>
              <a:t>,</a:t>
            </a: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MY" sz="2300" b="1" dirty="0">
                <a:cs typeface="Times New Roman" pitchFamily="18" charset="0"/>
              </a:rPr>
              <a:t>     where sanitary conditions are variable </a:t>
            </a: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gradually </a:t>
            </a:r>
          </a:p>
          <a:p>
            <a:pPr algn="ctr">
              <a:defRPr/>
            </a:pP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   will move </a:t>
            </a:r>
            <a:r>
              <a:rPr lang="en-MY" sz="2300" b="1" dirty="0">
                <a:solidFill>
                  <a:srgbClr val="9900CC"/>
                </a:solidFill>
                <a:cs typeface="Times New Roman" pitchFamily="18" charset="0"/>
              </a:rPr>
              <a:t>from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 high </a:t>
            </a:r>
            <a:r>
              <a:rPr lang="en-MY" sz="2300" b="1" dirty="0" err="1">
                <a:cs typeface="Times New Roman" pitchFamily="18" charset="0"/>
              </a:rPr>
              <a:t>endemicity</a:t>
            </a:r>
            <a:r>
              <a:rPr lang="en-MY" sz="2300" b="1" dirty="0">
                <a:cs typeface="Times New Roman" pitchFamily="18" charset="0"/>
              </a:rPr>
              <a:t> to</a:t>
            </a: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intermediate </a:t>
            </a:r>
            <a:r>
              <a:rPr lang="en-MY" sz="2300" b="1" dirty="0" err="1">
                <a:cs typeface="Times New Roman" pitchFamily="18" charset="0"/>
              </a:rPr>
              <a:t>endemicity</a:t>
            </a:r>
            <a:r>
              <a:rPr lang="en-MY" sz="2300" b="1" dirty="0">
                <a:cs typeface="Times New Roman" pitchFamily="18" charset="0"/>
              </a:rPr>
              <a:t> </a:t>
            </a:r>
            <a:endParaRPr lang="en-MY" sz="2300" b="1" dirty="0" smtClean="0">
              <a:cs typeface="Times New Roman" pitchFamily="18" charset="0"/>
            </a:endParaRPr>
          </a:p>
          <a:p>
            <a:pPr algn="ctr">
              <a:defRPr/>
            </a:pPr>
            <a:r>
              <a:rPr lang="en-MY" sz="2300" b="1" dirty="0" smtClean="0">
                <a:solidFill>
                  <a:srgbClr val="9900CC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HAV become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more serious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problems</a:t>
            </a:r>
            <a:r>
              <a:rPr lang="en-MY" sz="2300" b="1" dirty="0">
                <a:cs typeface="Times New Roman" pitchFamily="18" charset="0"/>
              </a:rPr>
              <a:t> in these areas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.</a:t>
            </a:r>
            <a:endParaRPr lang="en-MY" sz="23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 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children often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 escape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infection in </a:t>
            </a:r>
            <a:r>
              <a:rPr lang="en-MY" sz="2300" b="1" dirty="0">
                <a:solidFill>
                  <a:schemeClr val="tx2"/>
                </a:solidFill>
                <a:cs typeface="Times New Roman" pitchFamily="18" charset="0"/>
              </a:rPr>
              <a:t>early childhood</a:t>
            </a: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.</a:t>
            </a:r>
            <a:r>
              <a:rPr lang="en-MY" sz="23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and </a:t>
            </a: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     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reach</a:t>
            </a:r>
            <a:r>
              <a:rPr lang="en-MY" sz="2300" dirty="0">
                <a:solidFill>
                  <a:prstClr val="black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adulthood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without </a:t>
            </a:r>
            <a:r>
              <a:rPr lang="en-MY" sz="2300" b="1" dirty="0">
                <a:cs typeface="Times New Roman" pitchFamily="18" charset="0"/>
              </a:rPr>
              <a:t>im</a:t>
            </a:r>
            <a:r>
              <a:rPr lang="en-MY" sz="2300" b="1" dirty="0">
                <a:solidFill>
                  <a:prstClr val="black"/>
                </a:solidFill>
                <a:cs typeface="Times New Roman" pitchFamily="18" charset="0"/>
              </a:rPr>
              <a:t>munity</a:t>
            </a:r>
            <a:endParaRPr lang="en-MY" sz="2300" b="1" dirty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but are expose  later in life.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so in these areas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most cases </a:t>
            </a: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occurs during  </a:t>
            </a:r>
            <a:endParaRPr lang="en-MY" sz="2300" b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MY" sz="2300" b="1" dirty="0" smtClean="0">
                <a:solidFill>
                  <a:srgbClr val="000000"/>
                </a:solidFill>
                <a:cs typeface="Times New Roman" pitchFamily="18" charset="0"/>
              </a:rPr>
              <a:t>         </a:t>
            </a:r>
            <a:r>
              <a:rPr lang="en-MY" sz="2300" b="1" dirty="0" smtClean="0">
                <a:solidFill>
                  <a:srgbClr val="FF0000"/>
                </a:solidFill>
                <a:cs typeface="Times New Roman" pitchFamily="18" charset="0"/>
              </a:rPr>
              <a:t>late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childhood </a:t>
            </a: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&amp;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early adulthood</a:t>
            </a:r>
            <a:r>
              <a:rPr lang="en-MY" sz="2300" b="1" dirty="0">
                <a:solidFill>
                  <a:srgbClr val="000000"/>
                </a:solidFill>
                <a:cs typeface="Times New Roman" pitchFamily="18" charset="0"/>
              </a:rPr>
              <a:t>.. </a:t>
            </a:r>
            <a:endParaRPr lang="en-MY" sz="2300" b="1" dirty="0">
              <a:solidFill>
                <a:srgbClr val="00B050"/>
              </a:solidFill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Ironically, </a:t>
            </a:r>
            <a:r>
              <a:rPr lang="en-MY" sz="2300" b="1" dirty="0">
                <a:cs typeface="Times New Roman" pitchFamily="18" charset="0"/>
              </a:rPr>
              <a:t>these improved economic and sanitary conditions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300" b="1" dirty="0"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may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lead to a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higher </a:t>
            </a:r>
            <a:r>
              <a:rPr lang="en-MY" sz="2300" b="1" u="sng" dirty="0">
                <a:cs typeface="Times New Roman" pitchFamily="18" charset="0"/>
              </a:rPr>
              <a:t>susceptibility in </a:t>
            </a:r>
            <a:r>
              <a:rPr lang="en-MY" sz="2300" b="1" u="sng" dirty="0">
                <a:solidFill>
                  <a:srgbClr val="FF0000"/>
                </a:solidFill>
                <a:cs typeface="Times New Roman" pitchFamily="18" charset="0"/>
              </a:rPr>
              <a:t>older age</a:t>
            </a:r>
            <a:r>
              <a:rPr lang="en-MY" sz="2300" b="1" u="sng" dirty="0">
                <a:cs typeface="Times New Roman" pitchFamily="18" charset="0"/>
              </a:rPr>
              <a:t> </a:t>
            </a:r>
            <a:r>
              <a:rPr lang="en-MY" sz="2300" b="1" dirty="0">
                <a:cs typeface="Times New Roman" pitchFamily="18" charset="0"/>
              </a:rPr>
              <a:t>groups and </a:t>
            </a:r>
          </a:p>
          <a:p>
            <a:pPr marL="342900" indent="-342900">
              <a:buFont typeface="Wingdings" pitchFamily="2" charset="2"/>
              <a:buChar char="§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Higher </a:t>
            </a:r>
            <a:r>
              <a:rPr lang="en-MY" sz="2300" b="1" dirty="0">
                <a:cs typeface="Times New Roman" pitchFamily="18" charset="0"/>
              </a:rPr>
              <a:t>disease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rates</a:t>
            </a: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occur in </a:t>
            </a:r>
            <a:r>
              <a:rPr lang="en-MY" sz="2300" b="1" u="sng" dirty="0">
                <a:solidFill>
                  <a:srgbClr val="FF0000"/>
                </a:solidFill>
                <a:cs typeface="Times New Roman" pitchFamily="18" charset="0"/>
              </a:rPr>
              <a:t>adolescents and adults</a:t>
            </a: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, and</a:t>
            </a:r>
          </a:p>
          <a:p>
            <a:pPr marL="342900" indent="-342900" algn="ctr">
              <a:buFont typeface="Wingdings" pitchFamily="2" charset="2"/>
              <a:buChar char="Ø"/>
              <a:defRPr/>
            </a:pPr>
            <a:r>
              <a:rPr lang="en-MY" sz="2300" b="1" dirty="0">
                <a:solidFill>
                  <a:srgbClr val="00B050"/>
                </a:solidFill>
                <a:cs typeface="Times New Roman" pitchFamily="18" charset="0"/>
              </a:rPr>
              <a:t>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large outbreaks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can occur</a:t>
            </a:r>
            <a:r>
              <a:rPr lang="en-MY" sz="2300" b="1" dirty="0">
                <a:solidFill>
                  <a:srgbClr val="00B050"/>
                </a:solidFill>
                <a:latin typeface="Garamond" pitchFamily="18" charset="0"/>
                <a:cs typeface="Times New Roman" pitchFamily="18" charset="0"/>
              </a:rPr>
              <a:t>. </a:t>
            </a:r>
            <a:endParaRPr lang="en-MY" sz="23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pic>
        <p:nvPicPr>
          <p:cNvPr id="15364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-7938"/>
            <a:ext cx="971550" cy="919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/>
          <p:cNvSpPr/>
          <p:nvPr/>
        </p:nvSpPr>
        <p:spPr>
          <a:xfrm>
            <a:off x="7959093" y="6340953"/>
            <a:ext cx="97790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691680" y="6053239"/>
            <a:ext cx="36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cs typeface="Times New Roman" pitchFamily="18" charset="0"/>
              </a:rPr>
              <a:t>Thus, interestingly </a:t>
            </a:r>
          </a:p>
        </p:txBody>
      </p:sp>
    </p:spTree>
    <p:extLst>
      <p:ext uri="{BB962C8B-B14F-4D97-AF65-F5344CB8AC3E}">
        <p14:creationId xmlns:p14="http://schemas.microsoft.com/office/powerpoint/2010/main" val="195829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DC4BABED-6C42-43DD-9A2D-8C339D7A18C8}" type="slidenum">
              <a:rPr lang="ar-SA" smtClean="0"/>
              <a:pPr eaLnBrk="1" hangingPunct="1"/>
              <a:t>8</a:t>
            </a:fld>
            <a:endParaRPr lang="en-US" smtClean="0"/>
          </a:p>
        </p:txBody>
      </p:sp>
      <p:sp>
        <p:nvSpPr>
          <p:cNvPr id="3" name="Rectangle 2"/>
          <p:cNvSpPr/>
          <p:nvPr/>
        </p:nvSpPr>
        <p:spPr>
          <a:xfrm>
            <a:off x="-108520" y="633085"/>
            <a:ext cx="914501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Thus, interestingly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with the transition from </a:t>
            </a:r>
            <a:r>
              <a:rPr lang="en-MY" sz="2400" b="1" dirty="0">
                <a:solidFill>
                  <a:schemeClr val="tx2"/>
                </a:solidFill>
                <a:cs typeface="Times New Roman" pitchFamily="18" charset="0"/>
              </a:rPr>
              <a:t>high to intermediate </a:t>
            </a:r>
            <a:r>
              <a:rPr lang="en-MY" sz="2400" b="1" dirty="0" err="1">
                <a:cs typeface="Times New Roman" pitchFamily="18" charset="0"/>
              </a:rPr>
              <a:t>endemicity</a:t>
            </a:r>
            <a:r>
              <a:rPr lang="en-MY" sz="2400" b="1" dirty="0">
                <a:cs typeface="Times New Roman" pitchFamily="18" charset="0"/>
              </a:rPr>
              <a:t>, </a:t>
            </a:r>
          </a:p>
          <a:p>
            <a:pPr marL="457200" indent="-45720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the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incidence of clinically </a:t>
            </a:r>
            <a:r>
              <a:rPr lang="en-MY" sz="2400" b="1" dirty="0">
                <a:cs typeface="Times New Roman" pitchFamily="18" charset="0"/>
              </a:rPr>
              <a:t>significant hepatitis A 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increases.??</a:t>
            </a:r>
          </a:p>
          <a:p>
            <a:pPr>
              <a:defRPr/>
            </a:pPr>
            <a:endParaRPr lang="en-MY" sz="2400" b="1" dirty="0"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q"/>
              <a:defRPr/>
            </a:pPr>
            <a:r>
              <a:rPr lang="en-MY" sz="2400" b="1" i="1" u="sng" dirty="0">
                <a:solidFill>
                  <a:srgbClr val="002060"/>
                </a:solidFill>
                <a:cs typeface="Times New Roman" pitchFamily="18" charset="0"/>
              </a:rPr>
              <a:t> Areas with </a:t>
            </a:r>
            <a:r>
              <a:rPr lang="en-MY" sz="2400" b="1" i="1" u="sng" dirty="0">
                <a:solidFill>
                  <a:srgbClr val="FF0000"/>
                </a:solidFill>
                <a:cs typeface="Times New Roman" pitchFamily="18" charset="0"/>
              </a:rPr>
              <a:t>low levels of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HAV </a:t>
            </a:r>
            <a:r>
              <a:rPr lang="en-MY" sz="2400" b="1" i="1" u="sng" dirty="0">
                <a:solidFill>
                  <a:srgbClr val="FF0000"/>
                </a:solidFill>
                <a:cs typeface="Times New Roman" pitchFamily="18" charset="0"/>
              </a:rPr>
              <a:t>infection</a:t>
            </a:r>
            <a:r>
              <a:rPr lang="en-MY" sz="2400" u="sng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(Low </a:t>
            </a:r>
            <a:r>
              <a:rPr lang="en-MY" sz="2400" b="1" dirty="0" err="1">
                <a:solidFill>
                  <a:srgbClr val="C00000"/>
                </a:solidFill>
                <a:cs typeface="Times New Roman" pitchFamily="18" charset="0"/>
              </a:rPr>
              <a:t>Endemicity</a:t>
            </a:r>
            <a:r>
              <a:rPr lang="en-MY" sz="2400" b="1" dirty="0">
                <a:solidFill>
                  <a:srgbClr val="C00000"/>
                </a:solidFill>
                <a:cs typeface="Times New Roman" pitchFamily="18" charset="0"/>
              </a:rPr>
              <a:t>) </a:t>
            </a:r>
            <a:endParaRPr lang="en-MY" sz="2400" b="1" i="1" dirty="0">
              <a:solidFill>
                <a:srgbClr val="C00000"/>
              </a:solidFill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q"/>
              <a:defRPr/>
            </a:pPr>
            <a:r>
              <a:rPr lang="en-MY" sz="2400" b="1" dirty="0"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developed</a:t>
            </a:r>
            <a:r>
              <a:rPr lang="en-MY" sz="2400" b="1" dirty="0">
                <a:cs typeface="Times New Roman" pitchFamily="18" charset="0"/>
              </a:rPr>
              <a:t> countries with</a:t>
            </a:r>
            <a:r>
              <a:rPr lang="en-MY" sz="2400" dirty="0">
                <a:solidFill>
                  <a:srgbClr val="40911F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9900"/>
                </a:solidFill>
                <a:cs typeface="Times New Roman" pitchFamily="18" charset="0"/>
              </a:rPr>
              <a:t>good sanitary </a:t>
            </a:r>
            <a:r>
              <a:rPr lang="en-MY" sz="2400" dirty="0">
                <a:cs typeface="Times New Roman" pitchFamily="18" charset="0"/>
              </a:rPr>
              <a:t>and </a:t>
            </a:r>
            <a:r>
              <a:rPr lang="en-MY" sz="2400" b="1" dirty="0">
                <a:solidFill>
                  <a:srgbClr val="009900"/>
                </a:solidFill>
                <a:cs typeface="Times New Roman" pitchFamily="18" charset="0"/>
              </a:rPr>
              <a:t>hygienic</a:t>
            </a:r>
            <a:r>
              <a:rPr lang="en-MY" sz="2400" dirty="0">
                <a:cs typeface="Times New Roman" pitchFamily="18" charset="0"/>
              </a:rPr>
              <a:t> </a:t>
            </a:r>
            <a:r>
              <a:rPr lang="en-MY" sz="2400" b="1" dirty="0" smtClean="0">
                <a:cs typeface="Times New Roman" pitchFamily="18" charset="0"/>
              </a:rPr>
              <a:t>conditions</a:t>
            </a:r>
            <a:endParaRPr lang="en-MY" sz="2400" b="1" dirty="0"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Ø"/>
              <a:defRPr/>
            </a:pPr>
            <a:r>
              <a:rPr lang="en-MY" sz="2400" b="1" dirty="0">
                <a:cs typeface="Times New Roman" pitchFamily="18" charset="0"/>
              </a:rPr>
              <a:t>   infection rates</a:t>
            </a:r>
            <a:r>
              <a:rPr lang="en-MY" sz="2400" dirty="0">
                <a:cs typeface="Times New Roman" pitchFamily="18" charset="0"/>
              </a:rPr>
              <a:t> are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low. </a:t>
            </a: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400" b="1" dirty="0">
                <a:cs typeface="Times New Roman" pitchFamily="18" charset="0"/>
              </a:rPr>
              <a:t>  Disease may occur among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adolescents</a:t>
            </a:r>
            <a:r>
              <a:rPr lang="en-MY" sz="2400" b="1" dirty="0">
                <a:solidFill>
                  <a:srgbClr val="9900FF"/>
                </a:solidFill>
                <a:cs typeface="Times New Roman" pitchFamily="18" charset="0"/>
              </a:rPr>
              <a:t> and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adults </a:t>
            </a:r>
            <a:r>
              <a:rPr lang="en-MY" sz="2400" b="1" dirty="0">
                <a:solidFill>
                  <a:srgbClr val="9900FF"/>
                </a:solidFill>
                <a:cs typeface="Times New Roman" pitchFamily="18" charset="0"/>
              </a:rPr>
              <a:t>in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high-risk groups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dirty="0" smtClean="0">
                <a:cs typeface="Times New Roman" pitchFamily="18" charset="0"/>
              </a:rPr>
              <a:t>such </a:t>
            </a:r>
            <a:r>
              <a:rPr lang="en-MY" sz="2400" dirty="0">
                <a:cs typeface="Times New Roman" pitchFamily="18" charset="0"/>
              </a:rPr>
              <a:t>as, </a:t>
            </a:r>
            <a:endParaRPr lang="en-MY" sz="2400" dirty="0" smtClean="0">
              <a:cs typeface="Times New Roman" pitchFamily="18" charset="0"/>
            </a:endParaRPr>
          </a:p>
          <a:p>
            <a:pPr marL="342900" indent="-342900" algn="ctr">
              <a:buFont typeface="Wingdings" pitchFamily="2" charset="2"/>
              <a:buChar char="ü"/>
              <a:defRPr/>
            </a:pPr>
            <a:r>
              <a:rPr lang="en-MY" sz="2400" b="1" dirty="0" smtClean="0">
                <a:cs typeface="Times New Roman" pitchFamily="18" charset="0"/>
              </a:rPr>
              <a:t>homosexual </a:t>
            </a:r>
            <a:r>
              <a:rPr lang="en-MY" sz="2400" b="1" dirty="0">
                <a:cs typeface="Times New Roman" pitchFamily="18" charset="0"/>
              </a:rPr>
              <a:t>men</a:t>
            </a:r>
            <a:r>
              <a:rPr lang="en-MY" sz="2400" dirty="0">
                <a:cs typeface="Times New Roman" pitchFamily="18" charset="0"/>
              </a:rPr>
              <a:t>, </a:t>
            </a:r>
            <a:r>
              <a:rPr lang="en-MY" sz="2400" b="1" dirty="0">
                <a:cs typeface="Times New Roman" pitchFamily="18" charset="0"/>
              </a:rPr>
              <a:t>people travelling </a:t>
            </a:r>
            <a:r>
              <a:rPr lang="en-MY" sz="2400" b="1" i="1" dirty="0">
                <a:cs typeface="Times New Roman" pitchFamily="18" charset="0"/>
              </a:rPr>
              <a:t>to </a:t>
            </a:r>
            <a:r>
              <a:rPr lang="en-MY" sz="2400" b="1" dirty="0">
                <a:cs typeface="Times New Roman" pitchFamily="18" charset="0"/>
              </a:rPr>
              <a:t>areas of high </a:t>
            </a:r>
            <a:r>
              <a:rPr lang="en-MY" sz="2400" b="1" dirty="0" err="1">
                <a:cs typeface="Times New Roman" pitchFamily="18" charset="0"/>
              </a:rPr>
              <a:t>endemicity</a:t>
            </a:r>
            <a:endParaRPr lang="en-US" sz="2400" b="1" dirty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defRPr/>
            </a:pPr>
            <a:endParaRPr lang="en-US" sz="2400" b="1" dirty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endParaRPr lang="en-US" sz="28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endParaRPr lang="en-MY" sz="2800" b="1" dirty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779838" y="30163"/>
            <a:ext cx="34988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MY" b="1">
                <a:latin typeface="Garamond" pitchFamily="18" charset="0"/>
                <a:cs typeface="Times New Roman" pitchFamily="18" charset="0"/>
              </a:rPr>
              <a:t>Intermediate Endemicity  Cont. ..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9534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fld id="{F735ECD5-239B-4AB0-AD6C-7A4BBA020780}" type="slidenum">
              <a:rPr lang="ar-SA" smtClean="0"/>
              <a:pPr eaLnBrk="1" hangingPunct="1"/>
              <a:t>9</a:t>
            </a:fld>
            <a:endParaRPr lang="en-US" smtClean="0"/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107950" y="260350"/>
            <a:ext cx="91440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20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2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2" name="Picture 6" descr="Hepatitis A viruses HAV in liver, 3D illustration. HAV infect humans through contaminated water, food and dirty hands through intestine they come to liver and cause hepatiti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6" y="-20638"/>
            <a:ext cx="1169074" cy="1289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Rectangle 3"/>
          <p:cNvSpPr>
            <a:spLocks noChangeArrowheads="1"/>
          </p:cNvSpPr>
          <p:nvPr/>
        </p:nvSpPr>
        <p:spPr bwMode="auto">
          <a:xfrm>
            <a:off x="1092200" y="-20638"/>
            <a:ext cx="47529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MY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Epidemiological determinants</a:t>
            </a:r>
          </a:p>
        </p:txBody>
      </p:sp>
      <p:sp>
        <p:nvSpPr>
          <p:cNvPr id="17414" name="Rectangle 1"/>
          <p:cNvSpPr>
            <a:spLocks noChangeArrowheads="1"/>
          </p:cNvSpPr>
          <p:nvPr/>
        </p:nvSpPr>
        <p:spPr bwMode="auto">
          <a:xfrm>
            <a:off x="323850" y="430213"/>
            <a:ext cx="2844800" cy="431800"/>
          </a:xfrm>
          <a:prstGeom prst="rect">
            <a:avLst/>
          </a:prstGeom>
          <a:gradFill rotWithShape="0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MY" sz="2200" b="1" dirty="0">
                <a:solidFill>
                  <a:srgbClr val="C31391"/>
                </a:solidFill>
                <a:cs typeface="Times New Roman" pitchFamily="18" charset="0"/>
              </a:rPr>
              <a:t>AGENT FACTORS</a:t>
            </a:r>
          </a:p>
        </p:txBody>
      </p:sp>
      <p:sp>
        <p:nvSpPr>
          <p:cNvPr id="3" name="Rectangle 2"/>
          <p:cNvSpPr/>
          <p:nvPr/>
        </p:nvSpPr>
        <p:spPr>
          <a:xfrm>
            <a:off x="87002" y="1042807"/>
            <a:ext cx="946785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The causative agent, the HAV, </a:t>
            </a:r>
            <a:endParaRPr lang="en-MY" sz="2400" b="1" dirty="0" smtClean="0">
              <a:latin typeface="Garamond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MY" sz="2400" b="1" dirty="0" smtClean="0">
                <a:latin typeface="Garamond" pitchFamily="18" charset="0"/>
                <a:cs typeface="Times New Roman" pitchFamily="18" charset="0"/>
              </a:rPr>
              <a:t>It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multiplies only in hepatocytes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 typeface="Wingdings" pitchFamily="2" charset="2"/>
              <a:buChar char="v"/>
              <a:defRPr/>
            </a:pP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Faecal shedding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of the HAV is</a:t>
            </a:r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at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its</a:t>
            </a:r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highest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during </a:t>
            </a:r>
          </a:p>
          <a:p>
            <a:pPr>
              <a:defRPr/>
            </a:pP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                      * the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later part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of the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incubation period 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and</a:t>
            </a:r>
            <a:r>
              <a:rPr lang="en-MY" sz="2400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</a:t>
            </a:r>
          </a:p>
          <a:p>
            <a:pPr>
              <a:defRPr/>
            </a:pPr>
            <a:r>
              <a:rPr lang="en-MY" sz="2400" b="1" dirty="0">
                <a:solidFill>
                  <a:srgbClr val="7030A0"/>
                </a:solidFill>
                <a:latin typeface="Garamond" pitchFamily="18" charset="0"/>
                <a:cs typeface="Times New Roman" pitchFamily="18" charset="0"/>
              </a:rPr>
              <a:t>                            *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early acute phase 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  <a:cs typeface="Times New Roman" pitchFamily="18" charset="0"/>
              </a:rPr>
              <a:t>of illness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.</a:t>
            </a:r>
            <a:r>
              <a:rPr lang="en-MY" sz="2400" dirty="0">
                <a:latin typeface="Garamond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88269" y="2902724"/>
            <a:ext cx="9034984" cy="3477875"/>
          </a:xfrm>
          <a:prstGeom prst="rect">
            <a:avLst/>
          </a:prstGeom>
          <a:noFill/>
          <a:ln w="38100" cmpd="thickThin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MY" sz="28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     (b)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Resistance</a:t>
            </a:r>
          </a:p>
          <a:p>
            <a:pPr marL="342900" indent="-342900">
              <a:buFont typeface="Wingdings" pitchFamily="2" charset="2"/>
              <a:buChar char="q"/>
              <a:defRPr/>
            </a:pPr>
            <a:r>
              <a:rPr lang="en-MY" sz="2300" b="1" dirty="0">
                <a:latin typeface="Garamond" pitchFamily="18" charset="0"/>
                <a:cs typeface="Times New Roman" pitchFamily="18" charset="0"/>
              </a:rPr>
              <a:t>T</a:t>
            </a:r>
            <a:r>
              <a:rPr lang="en-MY" sz="2300" b="1" dirty="0">
                <a:cs typeface="Times New Roman" pitchFamily="18" charset="0"/>
              </a:rPr>
              <a:t>he virus is fairly resistant to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 low pH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,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heat 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&amp;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chemicals.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It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survive more than 10 </a:t>
            </a:r>
            <a:r>
              <a:rPr lang="en-MY" sz="2300" b="1" dirty="0" err="1">
                <a:solidFill>
                  <a:srgbClr val="FF0000"/>
                </a:solidFill>
                <a:cs typeface="Times New Roman" pitchFamily="18" charset="0"/>
              </a:rPr>
              <a:t>wks</a:t>
            </a:r>
            <a:endParaRPr lang="en-MY" sz="2300" b="1" dirty="0">
              <a:solidFill>
                <a:srgbClr val="FF0000"/>
              </a:solidFill>
              <a:cs typeface="Times New Roman" pitchFamily="18" charset="0"/>
            </a:endParaRP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 in well H2O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It withstands </a:t>
            </a:r>
            <a:r>
              <a:rPr lang="en-MY" sz="2300" b="1" dirty="0">
                <a:solidFill>
                  <a:srgbClr val="FF0000"/>
                </a:solidFill>
                <a:cs typeface="Times New Roman" pitchFamily="18" charset="0"/>
              </a:rPr>
              <a:t>heating to 60 Cº </a:t>
            </a:r>
          </a:p>
          <a:p>
            <a:pPr marL="342900" indent="-342900">
              <a:buFont typeface="Courier New" pitchFamily="49" charset="0"/>
              <a:buChar char="o"/>
              <a:defRPr/>
            </a:pP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          for </a:t>
            </a:r>
            <a:r>
              <a:rPr lang="en-MY" sz="2300" b="1" dirty="0">
                <a:solidFill>
                  <a:srgbClr val="002060"/>
                </a:solidFill>
                <a:cs typeface="Times New Roman" pitchFamily="18" charset="0"/>
              </a:rPr>
              <a:t>one hour</a:t>
            </a:r>
            <a:r>
              <a:rPr lang="en-MY" sz="2300" b="1" dirty="0">
                <a:solidFill>
                  <a:srgbClr val="0070C0"/>
                </a:solidFill>
                <a:cs typeface="Times New Roman" pitchFamily="18" charset="0"/>
              </a:rPr>
              <a:t>,</a:t>
            </a: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 </a:t>
            </a:r>
            <a:endParaRPr lang="en-MY" sz="2400" b="1" dirty="0" smtClean="0">
              <a:solidFill>
                <a:srgbClr val="0070C0"/>
              </a:solidFill>
              <a:latin typeface="Garamond" pitchFamily="18" charset="0"/>
              <a:cs typeface="Times New Roman" pitchFamily="18" charset="0"/>
            </a:endParaRPr>
          </a:p>
          <a:p>
            <a:pPr marL="342900" indent="-342900">
              <a:buFont typeface="Arial" pitchFamily="34" charset="0"/>
              <a:buChar char="•"/>
              <a:defRPr/>
            </a:pPr>
            <a:r>
              <a:rPr lang="en-MY" sz="2400" b="1" dirty="0" smtClean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not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affected </a:t>
            </a:r>
            <a:r>
              <a:rPr lang="en-MY" sz="2400" b="1" dirty="0">
                <a:latin typeface="Garamond" pitchFamily="18" charset="0"/>
                <a:cs typeface="Times New Roman" pitchFamily="18" charset="0"/>
              </a:rPr>
              <a:t>by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chlorine </a:t>
            </a:r>
            <a:r>
              <a:rPr lang="en-MY" sz="2400" b="1" dirty="0">
                <a:solidFill>
                  <a:srgbClr val="0070C0"/>
                </a:solidFill>
                <a:latin typeface="Garamond" pitchFamily="18" charset="0"/>
                <a:cs typeface="Times New Roman" pitchFamily="18" charset="0"/>
              </a:rPr>
              <a:t>doses usually </a:t>
            </a:r>
            <a:r>
              <a:rPr lang="en-MY" sz="2400" b="1" dirty="0">
                <a:solidFill>
                  <a:srgbClr val="FF0000"/>
                </a:solidFill>
                <a:latin typeface="Garamond" pitchFamily="18" charset="0"/>
                <a:cs typeface="Times New Roman" pitchFamily="18" charset="0"/>
              </a:rPr>
              <a:t>employed for chlorination</a:t>
            </a:r>
            <a:endParaRPr lang="en-MY" sz="24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159684" y="3322675"/>
            <a:ext cx="4787031" cy="1938992"/>
          </a:xfrm>
          <a:prstGeom prst="rect">
            <a:avLst/>
          </a:prstGeom>
          <a:noFill/>
          <a:ln w="44450" cmpd="dbl"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The virus is </a:t>
            </a:r>
            <a:r>
              <a:rPr lang="en-MY" sz="2400" b="1" u="sng" dirty="0">
                <a:solidFill>
                  <a:srgbClr val="FF0000"/>
                </a:solidFill>
                <a:cs typeface="Times New Roman" pitchFamily="18" charset="0"/>
              </a:rPr>
              <a:t>inactivated</a:t>
            </a:r>
            <a:r>
              <a:rPr lang="en-MY" sz="2400" b="1" u="sng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by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ultraviolet</a:t>
            </a:r>
            <a:r>
              <a:rPr lang="en-MY" sz="2400"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rays and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by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boiling for 5 minutes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or </a:t>
            </a:r>
            <a:r>
              <a:rPr lang="en-MY" sz="2400" b="1" dirty="0">
                <a:solidFill>
                  <a:srgbClr val="FF0000"/>
                </a:solidFill>
                <a:cs typeface="Times New Roman" pitchFamily="18" charset="0"/>
              </a:rPr>
              <a:t>autoclaving</a:t>
            </a:r>
          </a:p>
          <a:p>
            <a:pPr marL="342900" indent="-342900">
              <a:buFont typeface="Wingdings" pitchFamily="2" charset="2"/>
              <a:buChar char="ü"/>
              <a:defRPr/>
            </a:pPr>
            <a:r>
              <a:rPr lang="en-MY" sz="2400" b="1" dirty="0">
                <a:solidFill>
                  <a:srgbClr val="000000"/>
                </a:solidFill>
                <a:cs typeface="Times New Roman" pitchFamily="18" charset="0"/>
              </a:rPr>
              <a:t>Formalin</a:t>
            </a:r>
            <a:r>
              <a:rPr lang="en-MY" sz="2400" b="1" dirty="0">
                <a:solidFill>
                  <a:srgbClr val="0070C0"/>
                </a:solidFill>
                <a:cs typeface="Times New Roman" pitchFamily="18" charset="0"/>
              </a:rPr>
              <a:t> </a:t>
            </a:r>
            <a:r>
              <a:rPr lang="en-MY" sz="2200" b="1" dirty="0">
                <a:solidFill>
                  <a:srgbClr val="0070C0"/>
                </a:solidFill>
                <a:cs typeface="Times New Roman" pitchFamily="18" charset="0"/>
              </a:rPr>
              <a:t>is an </a:t>
            </a:r>
            <a:r>
              <a:rPr lang="en-MY" sz="2200" b="1" dirty="0" smtClean="0">
                <a:solidFill>
                  <a:srgbClr val="FF0000"/>
                </a:solidFill>
                <a:cs typeface="Times New Roman" pitchFamily="18" charset="0"/>
              </a:rPr>
              <a:t>effective </a:t>
            </a:r>
            <a:r>
              <a:rPr lang="en-MY" sz="2200" b="1" dirty="0">
                <a:solidFill>
                  <a:srgbClr val="FF0000"/>
                </a:solidFill>
                <a:cs typeface="Times New Roman" pitchFamily="18" charset="0"/>
              </a:rPr>
              <a:t>disinfectant</a:t>
            </a:r>
            <a:endParaRPr lang="en-MY" sz="2200" b="1" dirty="0">
              <a:solidFill>
                <a:srgbClr val="0070C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40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24A2AB109B04D9394872AA5C4638C" ma:contentTypeVersion="5" ma:contentTypeDescription="Create a new document." ma:contentTypeScope="" ma:versionID="4e9099373fc0c0239c4a0f0453c85ac5">
  <xsd:schema xmlns:xsd="http://www.w3.org/2001/XMLSchema" xmlns:xs="http://www.w3.org/2001/XMLSchema" xmlns:p="http://schemas.microsoft.com/office/2006/metadata/properties" xmlns:ns2="513c409d-95b3-4324-b1e7-64465f9ef705" targetNamespace="http://schemas.microsoft.com/office/2006/metadata/properties" ma:root="true" ma:fieldsID="c9d9b8bade72a0b562924d18a39c3b08" ns2:_="">
    <xsd:import namespace="513c409d-95b3-4324-b1e7-64465f9ef7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c409d-95b3-4324-b1e7-64465f9ef7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02426D-C7E5-43FA-A207-7A2C66FF0115}"/>
</file>

<file path=customXml/itemProps2.xml><?xml version="1.0" encoding="utf-8"?>
<ds:datastoreItem xmlns:ds="http://schemas.openxmlformats.org/officeDocument/2006/customXml" ds:itemID="{D6423382-EFD3-43AF-9230-E2A72C371ED9}"/>
</file>

<file path=customXml/itemProps3.xml><?xml version="1.0" encoding="utf-8"?>
<ds:datastoreItem xmlns:ds="http://schemas.openxmlformats.org/officeDocument/2006/customXml" ds:itemID="{306670DD-6FFA-4EAB-9D4D-82FC42B47B95}"/>
</file>

<file path=docProps/app.xml><?xml version="1.0" encoding="utf-8"?>
<Properties xmlns="http://schemas.openxmlformats.org/officeDocument/2006/extended-properties" xmlns:vt="http://schemas.openxmlformats.org/officeDocument/2006/docPropsVTypes">
  <TotalTime>633</TotalTime>
  <Words>2968</Words>
  <Application>Microsoft Office PowerPoint</Application>
  <PresentationFormat>On-screen Show (4:3)</PresentationFormat>
  <Paragraphs>775</Paragraphs>
  <Slides>27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Calibri</vt:lpstr>
      <vt:lpstr>Courier New</vt:lpstr>
      <vt:lpstr>Garamond</vt:lpstr>
      <vt:lpstr>Segoe UI Semilight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Admin</cp:lastModifiedBy>
  <cp:revision>56</cp:revision>
  <dcterms:created xsi:type="dcterms:W3CDTF">2020-11-09T20:41:29Z</dcterms:created>
  <dcterms:modified xsi:type="dcterms:W3CDTF">2021-11-28T12:21:18Z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0x01010028124A2AB109B04D9394872AA5C4638C</vt:lpwstr>
  </property>
</Properties>
</file>