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8" r:id="rId6"/>
    <p:sldId id="302" r:id="rId7"/>
    <p:sldId id="270" r:id="rId8"/>
    <p:sldId id="271" r:id="rId9"/>
    <p:sldId id="260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3" r:id="rId19"/>
    <p:sldId id="284" r:id="rId20"/>
    <p:sldId id="285" r:id="rId21"/>
    <p:sldId id="286" r:id="rId22"/>
    <p:sldId id="287" r:id="rId23"/>
    <p:sldId id="299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65" r:id="rId35"/>
    <p:sldId id="267" r:id="rId36"/>
    <p:sldId id="301" r:id="rId37"/>
    <p:sldId id="298" r:id="rId38"/>
    <p:sldId id="300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69" d="100"/>
          <a:sy n="69" d="100"/>
        </p:scale>
        <p:origin x="-1196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9152"/>
            <a:ext cx="7772400" cy="1470025"/>
          </a:xfrm>
        </p:spPr>
        <p:txBody>
          <a:bodyPr/>
          <a:lstStyle/>
          <a:p>
            <a:r>
              <a:rPr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Crystal Induced Arthritis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Presented by : </a:t>
            </a:r>
            <a:r>
              <a:rPr lang="en-US" b="1" dirty="0" err="1" smtClean="0">
                <a:solidFill>
                  <a:srgbClr val="002060"/>
                </a:solidFill>
              </a:rPr>
              <a:t>Jawad</a:t>
            </a:r>
            <a:r>
              <a:rPr lang="en-US" b="1" dirty="0" smtClean="0">
                <a:solidFill>
                  <a:srgbClr val="002060"/>
                </a:solidFill>
              </a:rPr>
              <a:t> AL-</a:t>
            </a:r>
            <a:r>
              <a:rPr lang="en-US" b="1" dirty="0" err="1" smtClean="0">
                <a:solidFill>
                  <a:srgbClr val="002060"/>
                </a:solidFill>
              </a:rPr>
              <a:t>Hijazeen</a:t>
            </a:r>
            <a:endParaRPr lang="en-US" b="1" dirty="0" smtClean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rgbClr val="002060"/>
                </a:solidFill>
              </a:rPr>
              <a:t>Supervised by </a:t>
            </a:r>
            <a:r>
              <a:rPr lang="en-US" b="1" dirty="0" err="1" smtClean="0">
                <a:solidFill>
                  <a:srgbClr val="002060"/>
                </a:solidFill>
              </a:rPr>
              <a:t>Dr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Waleed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Alwadi</a:t>
            </a:r>
            <a:r>
              <a:rPr lang="en-US" b="1" dirty="0" smtClean="0">
                <a:solidFill>
                  <a:srgbClr val="00B050"/>
                </a:solidFill>
              </a:rPr>
              <a:t>.</a:t>
            </a:r>
            <a:endParaRPr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3600" b="1" dirty="0">
                <a:solidFill>
                  <a:srgbClr val="E46D0A"/>
                </a:solidFill>
                <a:latin typeface="Calibri,Bold"/>
              </a:rPr>
              <a:t>2. Acute first gout:</a:t>
            </a:r>
          </a:p>
          <a:p>
            <a:r>
              <a:rPr lang="en-US" dirty="0">
                <a:solidFill>
                  <a:srgbClr val="000000"/>
                </a:solidFill>
                <a:latin typeface="Wingdings"/>
              </a:rPr>
              <a:t> </a:t>
            </a:r>
            <a:r>
              <a:rPr lang="en-US" b="1" dirty="0">
                <a:solidFill>
                  <a:srgbClr val="00B150"/>
                </a:solidFill>
                <a:latin typeface="Calibri,Bold"/>
              </a:rPr>
              <a:t>Location</a:t>
            </a:r>
          </a:p>
          <a:p>
            <a:r>
              <a:rPr lang="en-US" dirty="0">
                <a:solidFill>
                  <a:srgbClr val="000000"/>
                </a:solidFill>
                <a:latin typeface="Courier New"/>
              </a:rPr>
              <a:t>o </a:t>
            </a:r>
            <a:r>
              <a:rPr lang="en-US" dirty="0">
                <a:solidFill>
                  <a:srgbClr val="000000"/>
                </a:solidFill>
              </a:rPr>
              <a:t>Mono-articular arthritis in the lower extremities (</a:t>
            </a:r>
            <a:r>
              <a:rPr lang="en-US" b="1" dirty="0">
                <a:solidFill>
                  <a:srgbClr val="FF0000"/>
                </a:solidFill>
                <a:latin typeface="Times New Roman"/>
              </a:rPr>
              <a:t>1</a:t>
            </a:r>
            <a:r>
              <a:rPr lang="en-US" sz="1600" b="1" dirty="0">
                <a:solidFill>
                  <a:srgbClr val="FF0000"/>
                </a:solidFill>
                <a:latin typeface="Times New Roman"/>
              </a:rPr>
              <a:t>st </a:t>
            </a:r>
            <a:r>
              <a:rPr lang="en-US" b="1" dirty="0">
                <a:solidFill>
                  <a:srgbClr val="FF0000"/>
                </a:solidFill>
                <a:latin typeface="Times New Roman"/>
              </a:rPr>
              <a:t>MTP).</a:t>
            </a:r>
          </a:p>
          <a:p>
            <a:r>
              <a:rPr lang="en-US" dirty="0">
                <a:solidFill>
                  <a:srgbClr val="000000"/>
                </a:solidFill>
                <a:latin typeface="Courier New"/>
              </a:rPr>
              <a:t>o </a:t>
            </a:r>
            <a:r>
              <a:rPr lang="en-US" dirty="0">
                <a:solidFill>
                  <a:srgbClr val="000000"/>
                </a:solidFill>
              </a:rPr>
              <a:t>In &lt; 20% of cases, patients present with polyarthritis during first attacks.</a:t>
            </a:r>
          </a:p>
          <a:p>
            <a:r>
              <a:rPr lang="en-US" dirty="0">
                <a:solidFill>
                  <a:srgbClr val="000000"/>
                </a:solidFill>
                <a:latin typeface="Courier New"/>
              </a:rPr>
              <a:t>o </a:t>
            </a:r>
            <a:r>
              <a:rPr lang="en-US" b="1" dirty="0">
                <a:solidFill>
                  <a:srgbClr val="000000"/>
                </a:solidFill>
                <a:latin typeface="Calibri,Bold"/>
              </a:rPr>
              <a:t>Asymmetrical </a:t>
            </a:r>
            <a:r>
              <a:rPr lang="en-US" dirty="0">
                <a:solidFill>
                  <a:srgbClr val="000000"/>
                </a:solidFill>
              </a:rPr>
              <a:t>distribution is common if more than one joint is affected</a:t>
            </a:r>
          </a:p>
          <a:p>
            <a:r>
              <a:rPr lang="en-US" dirty="0">
                <a:solidFill>
                  <a:srgbClr val="000000"/>
                </a:solidFill>
                <a:latin typeface="Courier New"/>
              </a:rPr>
              <a:t>o </a:t>
            </a:r>
            <a:r>
              <a:rPr lang="en-US" dirty="0">
                <a:solidFill>
                  <a:srgbClr val="000000"/>
                </a:solidFill>
              </a:rPr>
              <a:t>Peripheral small joints in the lower extremities are especially affected.</a:t>
            </a:r>
          </a:p>
          <a:p>
            <a:r>
              <a:rPr lang="en-US" dirty="0">
                <a:solidFill>
                  <a:srgbClr val="000000"/>
                </a:solidFill>
                <a:latin typeface="Courier New"/>
              </a:rPr>
              <a:t>o </a:t>
            </a:r>
            <a:r>
              <a:rPr lang="en-US" b="1" dirty="0" err="1">
                <a:solidFill>
                  <a:srgbClr val="000000"/>
                </a:solidFill>
                <a:latin typeface="Calibri,Bold"/>
              </a:rPr>
              <a:t>Podagra</a:t>
            </a:r>
            <a:r>
              <a:rPr lang="en-US" dirty="0">
                <a:solidFill>
                  <a:srgbClr val="000000"/>
                </a:solidFill>
              </a:rPr>
              <a:t>: metatarsophalangeal joint (MTP joint) inflammation of the big toe</a:t>
            </a:r>
          </a:p>
          <a:p>
            <a:r>
              <a:rPr lang="en-US" dirty="0">
                <a:solidFill>
                  <a:srgbClr val="000000"/>
                </a:solidFill>
              </a:rPr>
              <a:t>(the most common site)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537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/>
              <a:t>Gonagra</a:t>
            </a:r>
            <a:r>
              <a:rPr lang="en-US" dirty="0"/>
              <a:t>: inflammation of the knee</a:t>
            </a:r>
          </a:p>
          <a:p>
            <a:r>
              <a:rPr lang="en-US" dirty="0"/>
              <a:t>o </a:t>
            </a:r>
            <a:r>
              <a:rPr lang="en-US" dirty="0" err="1"/>
              <a:t>Chiragra</a:t>
            </a:r>
            <a:r>
              <a:rPr lang="en-US" dirty="0"/>
              <a:t>: inflammation of finger joints, especially </a:t>
            </a:r>
            <a:r>
              <a:rPr lang="en-US" dirty="0" err="1"/>
              <a:t>metacarpophalangeal</a:t>
            </a:r>
            <a:r>
              <a:rPr lang="en-US" dirty="0"/>
              <a:t> </a:t>
            </a:r>
            <a:r>
              <a:rPr lang="en-US" dirty="0" smtClean="0"/>
              <a:t>joint of </a:t>
            </a:r>
            <a:r>
              <a:rPr lang="en-US" dirty="0"/>
              <a:t>the </a:t>
            </a:r>
            <a:r>
              <a:rPr lang="en-US" dirty="0" smtClean="0"/>
              <a:t>thumb. </a:t>
            </a:r>
            <a:endParaRPr lang="en-US" dirty="0"/>
          </a:p>
          <a:p>
            <a:r>
              <a:rPr lang="en-US" dirty="0" smtClean="0"/>
              <a:t>o </a:t>
            </a:r>
            <a:r>
              <a:rPr lang="en-US" dirty="0"/>
              <a:t>Others: ankle, tarsus, other toe joints, wrist, elbow</a:t>
            </a:r>
          </a:p>
          <a:p>
            <a:r>
              <a:rPr lang="en-US" dirty="0"/>
              <a:t> Usually, the pain comes at the night time and early morning.</a:t>
            </a:r>
          </a:p>
          <a:p>
            <a:r>
              <a:rPr lang="en-US" dirty="0"/>
              <a:t> Previously damaged joints are more reliable to be affected. (like previously OA joint)</a:t>
            </a:r>
          </a:p>
          <a:p>
            <a:r>
              <a:rPr lang="en-US" dirty="0"/>
              <a:t> Mild attacks usually last for few days, while severe attacks last for 2-3 weeks</a:t>
            </a:r>
          </a:p>
        </p:txBody>
      </p:sp>
    </p:spTree>
    <p:extLst>
      <p:ext uri="{BB962C8B-B14F-4D97-AF65-F5344CB8AC3E}">
        <p14:creationId xmlns:p14="http://schemas.microsoft.com/office/powerpoint/2010/main" val="29007559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10" y="1611845"/>
            <a:ext cx="2611712" cy="1837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90170" y="3644113"/>
            <a:ext cx="947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Podagra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757" y="1652941"/>
            <a:ext cx="2356716" cy="1755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4171433" y="3644113"/>
            <a:ext cx="1133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Calibri,Bold"/>
              </a:rPr>
              <a:t>Gonagra</a:t>
            </a:r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351" y="1687444"/>
            <a:ext cx="1924133" cy="1761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مستطيل 5"/>
          <p:cNvSpPr/>
          <p:nvPr/>
        </p:nvSpPr>
        <p:spPr>
          <a:xfrm>
            <a:off x="6400800" y="3505614"/>
            <a:ext cx="25492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Calibri,Bold"/>
              </a:rPr>
              <a:t>Monoarthritis</a:t>
            </a:r>
            <a:r>
              <a:rPr lang="en-US" b="1" dirty="0">
                <a:solidFill>
                  <a:srgbClr val="FF0000"/>
                </a:solidFill>
                <a:latin typeface="Calibri,Bold"/>
              </a:rPr>
              <a:t> in</a:t>
            </a:r>
          </a:p>
          <a:p>
            <a:r>
              <a:rPr lang="en-US" b="1" dirty="0">
                <a:solidFill>
                  <a:srgbClr val="FF0000"/>
                </a:solidFill>
                <a:latin typeface="Calibri,Bold"/>
              </a:rPr>
              <a:t>acute gouty </a:t>
            </a:r>
            <a:r>
              <a:rPr lang="en-US" b="1" dirty="0" err="1">
                <a:solidFill>
                  <a:srgbClr val="FF0000"/>
                </a:solidFill>
                <a:latin typeface="Calibri,Bold"/>
              </a:rPr>
              <a:t>artharitis</a:t>
            </a:r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566821" y="4549676"/>
            <a:ext cx="747805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B150"/>
                </a:solidFill>
                <a:latin typeface="Calibri,Bold"/>
              </a:rPr>
              <a:t>Triggers (precipitants)</a:t>
            </a:r>
          </a:p>
          <a:p>
            <a:r>
              <a:rPr lang="en-US" dirty="0">
                <a:solidFill>
                  <a:srgbClr val="000000"/>
                </a:solidFill>
                <a:latin typeface="Courier New"/>
              </a:rPr>
              <a:t>o </a:t>
            </a:r>
            <a:r>
              <a:rPr lang="en-US" dirty="0">
                <a:solidFill>
                  <a:srgbClr val="000000"/>
                </a:solidFill>
              </a:rPr>
              <a:t>Sudden increase in uric acid, e.g.,: consuming a large amount of purine-rich foods</a:t>
            </a:r>
          </a:p>
          <a:p>
            <a:r>
              <a:rPr lang="en-US" dirty="0">
                <a:solidFill>
                  <a:srgbClr val="000000"/>
                </a:solidFill>
              </a:rPr>
              <a:t>or alcohol (see risk factors for gout)</a:t>
            </a:r>
          </a:p>
          <a:p>
            <a:r>
              <a:rPr lang="en-US" dirty="0">
                <a:solidFill>
                  <a:srgbClr val="000000"/>
                </a:solidFill>
                <a:latin typeface="Courier New"/>
              </a:rPr>
              <a:t>o </a:t>
            </a:r>
            <a:r>
              <a:rPr lang="en-US" dirty="0">
                <a:solidFill>
                  <a:srgbClr val="000000"/>
                </a:solidFill>
              </a:rPr>
              <a:t>Trauma, surgery</a:t>
            </a:r>
          </a:p>
          <a:p>
            <a:r>
              <a:rPr lang="en-US" dirty="0">
                <a:solidFill>
                  <a:srgbClr val="000000"/>
                </a:solidFill>
                <a:latin typeface="Courier New"/>
              </a:rPr>
              <a:t>o </a:t>
            </a:r>
            <a:r>
              <a:rPr lang="en-US" dirty="0">
                <a:solidFill>
                  <a:srgbClr val="000000"/>
                </a:solidFill>
              </a:rPr>
              <a:t>Drugs: Diuretics , IV heparin , Cyclosporine.</a:t>
            </a:r>
          </a:p>
          <a:p>
            <a:r>
              <a:rPr lang="en-US" dirty="0">
                <a:solidFill>
                  <a:srgbClr val="000000"/>
                </a:solidFill>
                <a:latin typeface="Courier New"/>
              </a:rPr>
              <a:t>o </a:t>
            </a:r>
            <a:r>
              <a:rPr lang="en-US" dirty="0">
                <a:solidFill>
                  <a:srgbClr val="000000"/>
                </a:solidFill>
              </a:rPr>
              <a:t>Dehydration</a:t>
            </a:r>
          </a:p>
          <a:p>
            <a:r>
              <a:rPr lang="en-US" dirty="0">
                <a:solidFill>
                  <a:srgbClr val="000000"/>
                </a:solidFill>
                <a:latin typeface="Courier New"/>
              </a:rPr>
              <a:t>o </a:t>
            </a:r>
            <a:r>
              <a:rPr lang="en-US" dirty="0">
                <a:solidFill>
                  <a:srgbClr val="000000"/>
                </a:solidFill>
                <a:latin typeface="Times New Roman"/>
              </a:rPr>
              <a:t>Medical stress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1113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>
                <a:solidFill>
                  <a:srgbClr val="00B150"/>
                </a:solidFill>
                <a:latin typeface="Calibri,Bold"/>
              </a:rPr>
              <a:t>Most common manifestation</a:t>
            </a:r>
          </a:p>
          <a:p>
            <a:r>
              <a:rPr lang="en-US" dirty="0">
                <a:solidFill>
                  <a:srgbClr val="000000"/>
                </a:solidFill>
                <a:latin typeface="Courier New"/>
              </a:rPr>
              <a:t>o </a:t>
            </a:r>
            <a:r>
              <a:rPr lang="en-US" dirty="0">
                <a:solidFill>
                  <a:srgbClr val="000000"/>
                </a:solidFill>
              </a:rPr>
              <a:t>Acute severe pain with overlying erythema, decreased range of motion, swelling, warmth</a:t>
            </a:r>
          </a:p>
          <a:p>
            <a:r>
              <a:rPr lang="en-US" dirty="0">
                <a:solidFill>
                  <a:srgbClr val="000000"/>
                </a:solidFill>
                <a:latin typeface="Courier New"/>
              </a:rPr>
              <a:t>o </a:t>
            </a:r>
            <a:r>
              <a:rPr lang="en-US" dirty="0">
                <a:solidFill>
                  <a:srgbClr val="000000"/>
                </a:solidFill>
              </a:rPr>
              <a:t>Possibly fever</a:t>
            </a:r>
          </a:p>
          <a:p>
            <a:r>
              <a:rPr lang="en-US" dirty="0">
                <a:solidFill>
                  <a:srgbClr val="000000"/>
                </a:solidFill>
                <a:latin typeface="Courier New"/>
              </a:rPr>
              <a:t>o </a:t>
            </a:r>
            <a:r>
              <a:rPr lang="en-US" dirty="0">
                <a:solidFill>
                  <a:srgbClr val="000000"/>
                </a:solidFill>
              </a:rPr>
              <a:t>Symptoms are more likely to occur at night, typically </a:t>
            </a:r>
            <a:r>
              <a:rPr lang="en-US" b="1" dirty="0">
                <a:solidFill>
                  <a:srgbClr val="000000"/>
                </a:solidFill>
                <a:latin typeface="Calibri,Bold"/>
              </a:rPr>
              <a:t>waking the patient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  <a:p>
            <a:r>
              <a:rPr lang="en-US" dirty="0">
                <a:solidFill>
                  <a:srgbClr val="000000"/>
                </a:solidFill>
                <a:latin typeface="Courier New"/>
              </a:rPr>
              <a:t>o </a:t>
            </a:r>
            <a:r>
              <a:rPr lang="en-US" dirty="0">
                <a:solidFill>
                  <a:srgbClr val="000000"/>
                </a:solidFill>
              </a:rPr>
              <a:t>Symptoms peak after 12–24 hours and regress over days to weeks.</a:t>
            </a:r>
          </a:p>
          <a:p>
            <a:r>
              <a:rPr lang="en-US" dirty="0">
                <a:solidFill>
                  <a:srgbClr val="000000"/>
                </a:solidFill>
                <a:latin typeface="Courier New"/>
              </a:rPr>
              <a:t>o </a:t>
            </a:r>
            <a:r>
              <a:rPr lang="en-US" b="1" dirty="0">
                <a:solidFill>
                  <a:srgbClr val="000000"/>
                </a:solidFill>
                <a:latin typeface="Calibri,Bold"/>
              </a:rPr>
              <a:t>Desquamation of the skin </a:t>
            </a:r>
            <a:r>
              <a:rPr lang="en-US" dirty="0">
                <a:solidFill>
                  <a:srgbClr val="000000"/>
                </a:solidFill>
              </a:rPr>
              <a:t>overlying the joint may be seen during the recovery </a:t>
            </a:r>
            <a:r>
              <a:rPr lang="en-US" dirty="0" smtClean="0">
                <a:solidFill>
                  <a:srgbClr val="000000"/>
                </a:solidFill>
              </a:rPr>
              <a:t>from an </a:t>
            </a:r>
            <a:r>
              <a:rPr lang="en-US" dirty="0">
                <a:solidFill>
                  <a:srgbClr val="000000"/>
                </a:solidFill>
              </a:rPr>
              <a:t>acute gout </a:t>
            </a:r>
            <a:r>
              <a:rPr lang="en-US" dirty="0" smtClean="0">
                <a:solidFill>
                  <a:srgbClr val="000000"/>
                </a:solidFill>
              </a:rPr>
              <a:t>flare.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5914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3600" b="1" dirty="0">
                <a:solidFill>
                  <a:srgbClr val="E46D0A"/>
                </a:solidFill>
                <a:latin typeface="Calibri,Bold"/>
              </a:rPr>
              <a:t>3. Inter-critical gout:</a:t>
            </a:r>
          </a:p>
          <a:p>
            <a:r>
              <a:rPr lang="en-US" dirty="0">
                <a:solidFill>
                  <a:srgbClr val="000000"/>
                </a:solidFill>
                <a:latin typeface="Wingdings"/>
              </a:rPr>
              <a:t> </a:t>
            </a:r>
            <a:r>
              <a:rPr lang="en-US" dirty="0">
                <a:solidFill>
                  <a:srgbClr val="000000"/>
                </a:solidFill>
              </a:rPr>
              <a:t>Asymptomatic</a:t>
            </a:r>
          </a:p>
          <a:p>
            <a:r>
              <a:rPr lang="en-US" dirty="0">
                <a:solidFill>
                  <a:srgbClr val="000000"/>
                </a:solidFill>
                <a:latin typeface="Wingdings"/>
              </a:rPr>
              <a:t> </a:t>
            </a:r>
            <a:r>
              <a:rPr lang="en-US" dirty="0">
                <a:solidFill>
                  <a:srgbClr val="000000"/>
                </a:solidFill>
              </a:rPr>
              <a:t>May last up to several years</a:t>
            </a:r>
          </a:p>
          <a:p>
            <a:r>
              <a:rPr lang="en-US" dirty="0">
                <a:solidFill>
                  <a:srgbClr val="000000"/>
                </a:solidFill>
                <a:latin typeface="Wingdings"/>
              </a:rPr>
              <a:t> </a:t>
            </a:r>
            <a:r>
              <a:rPr lang="en-US" dirty="0">
                <a:solidFill>
                  <a:srgbClr val="000000"/>
                </a:solidFill>
              </a:rPr>
              <a:t>Interval between the first and second attack.</a:t>
            </a:r>
          </a:p>
          <a:p>
            <a:r>
              <a:rPr lang="en-US" dirty="0">
                <a:solidFill>
                  <a:srgbClr val="000000"/>
                </a:solidFill>
                <a:latin typeface="Wingdings"/>
              </a:rPr>
              <a:t> </a:t>
            </a:r>
            <a:r>
              <a:rPr lang="en-US" dirty="0">
                <a:solidFill>
                  <a:srgbClr val="000000"/>
                </a:solidFill>
              </a:rPr>
              <a:t>50% of patients will have a recurrent attack within one year.</a:t>
            </a:r>
          </a:p>
          <a:p>
            <a:r>
              <a:rPr lang="en-US" dirty="0">
                <a:solidFill>
                  <a:srgbClr val="000000"/>
                </a:solidFill>
                <a:latin typeface="Wingdings"/>
              </a:rPr>
              <a:t> </a:t>
            </a:r>
            <a:r>
              <a:rPr lang="en-US" dirty="0">
                <a:solidFill>
                  <a:srgbClr val="000000"/>
                </a:solidFill>
              </a:rPr>
              <a:t>Some patients never have a second attack.</a:t>
            </a:r>
          </a:p>
          <a:p>
            <a:r>
              <a:rPr lang="en-US" dirty="0">
                <a:solidFill>
                  <a:srgbClr val="000000"/>
                </a:solidFill>
                <a:latin typeface="Wingdings"/>
              </a:rPr>
              <a:t> </a:t>
            </a:r>
            <a:r>
              <a:rPr lang="en-US" dirty="0">
                <a:solidFill>
                  <a:srgbClr val="000000"/>
                </a:solidFill>
              </a:rPr>
              <a:t>Frequency of attacks increase with time.</a:t>
            </a:r>
          </a:p>
          <a:p>
            <a:r>
              <a:rPr lang="en-US" sz="3600" b="1" dirty="0">
                <a:solidFill>
                  <a:srgbClr val="FF0000"/>
                </a:solidFill>
                <a:latin typeface="Calibri,Bold"/>
              </a:rPr>
              <a:t>NOTE!!</a:t>
            </a:r>
          </a:p>
          <a:p>
            <a:r>
              <a:rPr lang="en-US" dirty="0">
                <a:solidFill>
                  <a:srgbClr val="000000"/>
                </a:solidFill>
              </a:rPr>
              <a:t>Usually we </a:t>
            </a:r>
            <a:r>
              <a:rPr lang="en-US" dirty="0">
                <a:solidFill>
                  <a:srgbClr val="FF0000"/>
                </a:solidFill>
              </a:rPr>
              <a:t>don’t treat </a:t>
            </a:r>
            <a:r>
              <a:rPr lang="en-US" dirty="0">
                <a:solidFill>
                  <a:srgbClr val="000000"/>
                </a:solidFill>
              </a:rPr>
              <a:t>patients after first attack because most probably they will not</a:t>
            </a:r>
          </a:p>
          <a:p>
            <a:r>
              <a:rPr lang="en-US" dirty="0">
                <a:solidFill>
                  <a:srgbClr val="000000"/>
                </a:solidFill>
              </a:rPr>
              <a:t>have second one, </a:t>
            </a:r>
            <a:r>
              <a:rPr lang="en-US" b="1" dirty="0">
                <a:solidFill>
                  <a:srgbClr val="FF0000"/>
                </a:solidFill>
                <a:latin typeface="Calibri,Bold"/>
              </a:rPr>
              <a:t>except </a:t>
            </a:r>
            <a:r>
              <a:rPr lang="en-US" dirty="0">
                <a:solidFill>
                  <a:srgbClr val="000000"/>
                </a:solidFill>
              </a:rPr>
              <a:t>in:</a:t>
            </a:r>
          </a:p>
          <a:p>
            <a:r>
              <a:rPr lang="en-US" dirty="0">
                <a:solidFill>
                  <a:srgbClr val="000000"/>
                </a:solidFill>
                <a:latin typeface="Wingdings"/>
              </a:rPr>
              <a:t> </a:t>
            </a:r>
            <a:r>
              <a:rPr lang="en-US" b="1" dirty="0" err="1">
                <a:solidFill>
                  <a:srgbClr val="00B150"/>
                </a:solidFill>
                <a:latin typeface="Calibri,Bold"/>
              </a:rPr>
              <a:t>Renally</a:t>
            </a:r>
            <a:r>
              <a:rPr lang="en-US" b="1" dirty="0">
                <a:solidFill>
                  <a:srgbClr val="00B150"/>
                </a:solidFill>
                <a:latin typeface="Calibri,Bold"/>
              </a:rPr>
              <a:t> impaired patients or patient with renal stones</a:t>
            </a:r>
          </a:p>
          <a:p>
            <a:r>
              <a:rPr lang="en-US" dirty="0">
                <a:solidFill>
                  <a:srgbClr val="000000"/>
                </a:solidFill>
                <a:latin typeface="Wingdings"/>
              </a:rPr>
              <a:t> </a:t>
            </a:r>
            <a:r>
              <a:rPr lang="en-US" b="1" dirty="0">
                <a:solidFill>
                  <a:srgbClr val="00B150"/>
                </a:solidFill>
                <a:latin typeface="Calibri,Bold"/>
              </a:rPr>
              <a:t>If patient have critical job like pilots.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7342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600" b="1" dirty="0">
                <a:solidFill>
                  <a:srgbClr val="E46D0A"/>
                </a:solidFill>
                <a:latin typeface="Calibri,Bold"/>
              </a:rPr>
              <a:t>4. </a:t>
            </a:r>
            <a:r>
              <a:rPr lang="en-US" sz="1600" b="1" dirty="0" err="1">
                <a:solidFill>
                  <a:srgbClr val="E46D0A"/>
                </a:solidFill>
                <a:latin typeface="Calibri,Bold"/>
              </a:rPr>
              <a:t>Tophaceous</a:t>
            </a:r>
            <a:r>
              <a:rPr lang="en-US" sz="1600" b="1" dirty="0">
                <a:solidFill>
                  <a:srgbClr val="E46D0A"/>
                </a:solidFill>
                <a:latin typeface="Calibri,Bold"/>
              </a:rPr>
              <a:t> gout (chronic gout):</a:t>
            </a:r>
          </a:p>
          <a:p>
            <a:r>
              <a:rPr lang="en-US" sz="1600" dirty="0">
                <a:solidFill>
                  <a:srgbClr val="000000"/>
                </a:solidFill>
                <a:latin typeface="Wingdings"/>
              </a:rPr>
              <a:t> </a:t>
            </a:r>
            <a:r>
              <a:rPr lang="en-US" sz="1600" dirty="0">
                <a:solidFill>
                  <a:srgbClr val="000000"/>
                </a:solidFill>
              </a:rPr>
              <a:t>Uncommon in these times</a:t>
            </a:r>
          </a:p>
          <a:p>
            <a:r>
              <a:rPr lang="en-US" sz="1600" dirty="0">
                <a:solidFill>
                  <a:srgbClr val="000000"/>
                </a:solidFill>
                <a:latin typeface="Wingdings"/>
              </a:rPr>
              <a:t> </a:t>
            </a:r>
            <a:r>
              <a:rPr lang="en-US" sz="1600" dirty="0">
                <a:solidFill>
                  <a:srgbClr val="000000"/>
                </a:solidFill>
              </a:rPr>
              <a:t>Progressive joint destruction</a:t>
            </a:r>
          </a:p>
          <a:p>
            <a:r>
              <a:rPr lang="en-US" sz="1600" dirty="0">
                <a:solidFill>
                  <a:srgbClr val="000000"/>
                </a:solidFill>
                <a:latin typeface="Wingdings"/>
              </a:rPr>
              <a:t> </a:t>
            </a:r>
            <a:r>
              <a:rPr lang="en-US" sz="1600" b="1" dirty="0">
                <a:solidFill>
                  <a:srgbClr val="FF0000"/>
                </a:solidFill>
                <a:latin typeface="Calibri,Bold"/>
              </a:rPr>
              <a:t>Tophi formation:</a:t>
            </a:r>
          </a:p>
          <a:p>
            <a:r>
              <a:rPr lang="en-US" sz="1600" dirty="0">
                <a:solidFill>
                  <a:srgbClr val="000000"/>
                </a:solidFill>
              </a:rPr>
              <a:t>Multiple painless hard nodules with possible joint deformities</a:t>
            </a:r>
          </a:p>
          <a:p>
            <a:r>
              <a:rPr lang="en-US" sz="1600" dirty="0">
                <a:solidFill>
                  <a:srgbClr val="000000"/>
                </a:solidFill>
                <a:latin typeface="Wingdings"/>
              </a:rPr>
              <a:t> </a:t>
            </a:r>
            <a:r>
              <a:rPr lang="en-US" sz="1600" b="1" dirty="0">
                <a:solidFill>
                  <a:srgbClr val="FF0000"/>
                </a:solidFill>
                <a:latin typeface="Calibri,Bold"/>
              </a:rPr>
              <a:t>Bone tophi:</a:t>
            </a:r>
          </a:p>
          <a:p>
            <a:r>
              <a:rPr lang="en-US" sz="1600" dirty="0" err="1">
                <a:solidFill>
                  <a:srgbClr val="000000"/>
                </a:solidFill>
              </a:rPr>
              <a:t>Urate</a:t>
            </a:r>
            <a:r>
              <a:rPr lang="en-US" sz="1600" dirty="0">
                <a:solidFill>
                  <a:srgbClr val="000000"/>
                </a:solidFill>
              </a:rPr>
              <a:t> crystal deposition in bones (e.g., elbows, knees, extensor surfaces of forearms)</a:t>
            </a:r>
          </a:p>
          <a:p>
            <a:r>
              <a:rPr lang="en-US" sz="1600" dirty="0">
                <a:solidFill>
                  <a:srgbClr val="000000"/>
                </a:solidFill>
                <a:latin typeface="Wingdings"/>
              </a:rPr>
              <a:t> </a:t>
            </a:r>
            <a:r>
              <a:rPr lang="en-US" sz="1600" b="1" dirty="0">
                <a:solidFill>
                  <a:srgbClr val="FF0000"/>
                </a:solidFill>
                <a:latin typeface="Calibri,Bold"/>
              </a:rPr>
              <a:t>Soft tissue tophi:</a:t>
            </a:r>
          </a:p>
          <a:p>
            <a:r>
              <a:rPr lang="en-US" sz="1600" dirty="0" err="1">
                <a:solidFill>
                  <a:srgbClr val="000000"/>
                </a:solidFill>
              </a:rPr>
              <a:t>Urate</a:t>
            </a:r>
            <a:r>
              <a:rPr lang="en-US" sz="1600" dirty="0">
                <a:solidFill>
                  <a:srgbClr val="000000"/>
                </a:solidFill>
              </a:rPr>
              <a:t> crystal deposition in the pinna of the external ear, </a:t>
            </a:r>
            <a:r>
              <a:rPr lang="en-US" sz="1600" dirty="0" err="1">
                <a:solidFill>
                  <a:srgbClr val="000000"/>
                </a:solidFill>
              </a:rPr>
              <a:t>subcutis</a:t>
            </a:r>
            <a:r>
              <a:rPr lang="en-US" sz="1600" dirty="0">
                <a:solidFill>
                  <a:srgbClr val="000000"/>
                </a:solidFill>
              </a:rPr>
              <a:t>, tendon sheaths</a:t>
            </a:r>
          </a:p>
          <a:p>
            <a:r>
              <a:rPr lang="en-US" sz="1600" dirty="0">
                <a:solidFill>
                  <a:srgbClr val="000000"/>
                </a:solidFill>
              </a:rPr>
              <a:t>(e.g., at the Achilles tendon), or synovial </a:t>
            </a:r>
            <a:r>
              <a:rPr lang="en-US" sz="1600" dirty="0" err="1">
                <a:solidFill>
                  <a:srgbClr val="000000"/>
                </a:solidFill>
              </a:rPr>
              <a:t>bursae</a:t>
            </a:r>
            <a:r>
              <a:rPr lang="en-US" sz="1600" dirty="0">
                <a:solidFill>
                  <a:srgbClr val="000000"/>
                </a:solidFill>
              </a:rPr>
              <a:t> (e.g., olecranon bursa)</a:t>
            </a:r>
          </a:p>
          <a:p>
            <a:r>
              <a:rPr lang="en-US" sz="1600" dirty="0">
                <a:solidFill>
                  <a:srgbClr val="000000"/>
                </a:solidFill>
                <a:latin typeface="Wingdings"/>
              </a:rPr>
              <a:t> </a:t>
            </a:r>
            <a:r>
              <a:rPr lang="en-US" sz="1600" dirty="0">
                <a:solidFill>
                  <a:srgbClr val="000000"/>
                </a:solidFill>
              </a:rPr>
              <a:t>Appears after more than 10 years of the initial attack.</a:t>
            </a:r>
          </a:p>
          <a:p>
            <a:r>
              <a:rPr lang="en-US" sz="1600" dirty="0">
                <a:solidFill>
                  <a:srgbClr val="000000"/>
                </a:solidFill>
                <a:latin typeface="Wingdings"/>
              </a:rPr>
              <a:t> </a:t>
            </a:r>
            <a:r>
              <a:rPr lang="en-US" sz="1600" dirty="0">
                <a:solidFill>
                  <a:srgbClr val="000000"/>
                </a:solidFill>
              </a:rPr>
              <a:t>Correlates with the degree and duration of gout</a:t>
            </a:r>
          </a:p>
          <a:p>
            <a:r>
              <a:rPr lang="en-US" sz="1600" dirty="0">
                <a:solidFill>
                  <a:srgbClr val="000000"/>
                </a:solidFill>
                <a:latin typeface="Wingdings"/>
              </a:rPr>
              <a:t> </a:t>
            </a:r>
            <a:r>
              <a:rPr lang="en-US" sz="1600" dirty="0">
                <a:solidFill>
                  <a:srgbClr val="000000"/>
                </a:solidFill>
              </a:rPr>
              <a:t>Can be aspirated by needle.</a:t>
            </a:r>
          </a:p>
          <a:p>
            <a:r>
              <a:rPr lang="en-US" sz="1600" dirty="0">
                <a:solidFill>
                  <a:srgbClr val="000000"/>
                </a:solidFill>
                <a:latin typeface="Wingdings"/>
              </a:rPr>
              <a:t> </a:t>
            </a:r>
            <a:r>
              <a:rPr lang="en-US" sz="1600" dirty="0">
                <a:solidFill>
                  <a:srgbClr val="000000"/>
                </a:solidFill>
              </a:rPr>
              <a:t>Renal manifestations with uric acid nephrolithiasis and uric acid nephropathy</a:t>
            </a:r>
          </a:p>
          <a:p>
            <a:r>
              <a:rPr lang="en-US" sz="1600" dirty="0">
                <a:solidFill>
                  <a:srgbClr val="000000"/>
                </a:solidFill>
                <a:latin typeface="Wingdings"/>
              </a:rPr>
              <a:t> </a:t>
            </a:r>
            <a:r>
              <a:rPr lang="en-US" sz="1600" b="1" dirty="0">
                <a:solidFill>
                  <a:srgbClr val="000000"/>
                </a:solidFill>
                <a:latin typeface="Calibri,Bold"/>
              </a:rPr>
              <a:t>In joints and soft tissues: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</a:rPr>
              <a:t>o </a:t>
            </a:r>
            <a:r>
              <a:rPr lang="en-US" sz="1600" b="1" dirty="0">
                <a:solidFill>
                  <a:srgbClr val="00B150"/>
                </a:solidFill>
                <a:latin typeface="Times New Roman"/>
              </a:rPr>
              <a:t>Articular</a:t>
            </a:r>
            <a:r>
              <a:rPr lang="en-US" sz="1600" dirty="0">
                <a:solidFill>
                  <a:srgbClr val="000000"/>
                </a:solidFill>
              </a:rPr>
              <a:t>: feet, knees, fingers, olecranon bursa.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</a:rPr>
              <a:t>o </a:t>
            </a:r>
            <a:r>
              <a:rPr lang="en-US" sz="1600" b="1" dirty="0">
                <a:solidFill>
                  <a:srgbClr val="00B150"/>
                </a:solidFill>
                <a:latin typeface="Times New Roman"/>
              </a:rPr>
              <a:t>Extra-articular</a:t>
            </a:r>
            <a:r>
              <a:rPr lang="en-US" sz="1600" dirty="0">
                <a:solidFill>
                  <a:srgbClr val="000000"/>
                </a:solidFill>
              </a:rPr>
              <a:t>: ears, tendons, subcutaneous tissues.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967128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58" y="1059423"/>
            <a:ext cx="1671498" cy="1459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934" y="855902"/>
            <a:ext cx="1439723" cy="1755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441" y="924664"/>
            <a:ext cx="2247686" cy="1594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مستطيل 7"/>
          <p:cNvSpPr/>
          <p:nvPr/>
        </p:nvSpPr>
        <p:spPr>
          <a:xfrm>
            <a:off x="1930401" y="2895845"/>
            <a:ext cx="19964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Tophi gout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5366621" y="2750495"/>
            <a:ext cx="17052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Soft tissue tophi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794620" y="3558509"/>
            <a:ext cx="75365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 On X ray It causes erosions that are punched out with over-hanging edges, while</a:t>
            </a:r>
          </a:p>
          <a:p>
            <a:r>
              <a:rPr lang="en-US" dirty="0"/>
              <a:t>erosions in rheumatoid are marginal erosions without punching out .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891" y="4677496"/>
            <a:ext cx="6899564" cy="197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28622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 err="1">
                <a:solidFill>
                  <a:srgbClr val="7030A1"/>
                </a:solidFill>
                <a:latin typeface="Calibri,Bold"/>
              </a:rPr>
              <a:t>Hyperuricemia</a:t>
            </a:r>
            <a:endParaRPr lang="en-US" sz="2000" b="1" dirty="0">
              <a:solidFill>
                <a:srgbClr val="7030A1"/>
              </a:solidFill>
              <a:latin typeface="Calibri,Bold"/>
            </a:endParaRPr>
          </a:p>
          <a:p>
            <a:r>
              <a:rPr lang="en-US" sz="2000" dirty="0">
                <a:solidFill>
                  <a:srgbClr val="000000"/>
                </a:solidFill>
                <a:latin typeface="Wingdings"/>
              </a:rPr>
              <a:t> </a:t>
            </a:r>
            <a:r>
              <a:rPr lang="en-US" sz="2000" dirty="0">
                <a:solidFill>
                  <a:srgbClr val="000000"/>
                </a:solidFill>
              </a:rPr>
              <a:t>Can be idiopathic (</a:t>
            </a:r>
            <a:r>
              <a:rPr lang="en-US" sz="2000" b="1" dirty="0">
                <a:solidFill>
                  <a:srgbClr val="000000"/>
                </a:solidFill>
                <a:latin typeface="Calibri,Bold"/>
              </a:rPr>
              <a:t>primary </a:t>
            </a:r>
            <a:r>
              <a:rPr lang="en-US" sz="2000" b="1" dirty="0" err="1">
                <a:solidFill>
                  <a:srgbClr val="000000"/>
                </a:solidFill>
                <a:latin typeface="Calibri,Bold"/>
              </a:rPr>
              <a:t>hyperuricemia</a:t>
            </a:r>
            <a:r>
              <a:rPr lang="en-US" sz="2000" dirty="0">
                <a:solidFill>
                  <a:srgbClr val="000000"/>
                </a:solidFill>
              </a:rPr>
              <a:t>) or </a:t>
            </a:r>
            <a:r>
              <a:rPr lang="en-US" sz="2000" b="1" dirty="0">
                <a:solidFill>
                  <a:srgbClr val="000000"/>
                </a:solidFill>
                <a:latin typeface="Calibri,Bold"/>
              </a:rPr>
              <a:t>secondary to insufficient excretion or</a:t>
            </a:r>
          </a:p>
          <a:p>
            <a:r>
              <a:rPr lang="en-US" sz="2000" b="1" dirty="0">
                <a:solidFill>
                  <a:srgbClr val="000000"/>
                </a:solidFill>
                <a:latin typeface="Calibri,Bold"/>
              </a:rPr>
              <a:t>increased production of </a:t>
            </a:r>
            <a:r>
              <a:rPr lang="en-US" sz="2000" b="1" dirty="0" smtClean="0">
                <a:solidFill>
                  <a:srgbClr val="000000"/>
                </a:solidFill>
                <a:latin typeface="Calibri,Bold"/>
              </a:rPr>
              <a:t>purines</a:t>
            </a:r>
            <a:endParaRPr lang="en-US" sz="2000" b="1" dirty="0">
              <a:solidFill>
                <a:srgbClr val="000000"/>
              </a:solidFill>
              <a:latin typeface="Calibri,Bold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510" y="3051439"/>
            <a:ext cx="6308436" cy="366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073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822036"/>
            <a:ext cx="8229600" cy="5957455"/>
          </a:xfrm>
        </p:spPr>
        <p:txBody>
          <a:bodyPr>
            <a:normAutofit fontScale="40000" lnSpcReduction="20000"/>
          </a:bodyPr>
          <a:lstStyle/>
          <a:p>
            <a:r>
              <a:rPr lang="en-US" sz="5500" b="1" dirty="0">
                <a:solidFill>
                  <a:srgbClr val="7030A1"/>
                </a:solidFill>
                <a:latin typeface="Calibri,Bold"/>
              </a:rPr>
              <a:t>Diagnosis:</a:t>
            </a:r>
          </a:p>
          <a:p>
            <a:r>
              <a:rPr lang="en-US" sz="5000" b="1" dirty="0" err="1">
                <a:solidFill>
                  <a:srgbClr val="00B150"/>
                </a:solidFill>
                <a:latin typeface="Calibri,Bold"/>
              </a:rPr>
              <a:t>Arthrocentesis</a:t>
            </a:r>
            <a:r>
              <a:rPr lang="en-US" sz="5000" b="1" dirty="0">
                <a:solidFill>
                  <a:srgbClr val="00B150"/>
                </a:solidFill>
                <a:latin typeface="Calibri,Bold"/>
              </a:rPr>
              <a:t> and synovial fluid analysis</a:t>
            </a:r>
          </a:p>
          <a:p>
            <a:r>
              <a:rPr lang="en-US" sz="5000" dirty="0">
                <a:solidFill>
                  <a:srgbClr val="000000"/>
                </a:solidFill>
                <a:latin typeface="Wingdings"/>
              </a:rPr>
              <a:t> </a:t>
            </a:r>
            <a:r>
              <a:rPr lang="en-US" sz="5000" dirty="0">
                <a:solidFill>
                  <a:srgbClr val="000000"/>
                </a:solidFill>
              </a:rPr>
              <a:t>Synovial fluid analysis is the </a:t>
            </a:r>
            <a:r>
              <a:rPr lang="en-US" sz="5000" b="1" dirty="0">
                <a:solidFill>
                  <a:srgbClr val="000000"/>
                </a:solidFill>
                <a:latin typeface="Calibri,Bold"/>
              </a:rPr>
              <a:t>gold standard </a:t>
            </a:r>
            <a:r>
              <a:rPr lang="en-US" sz="5000" dirty="0">
                <a:solidFill>
                  <a:srgbClr val="000000"/>
                </a:solidFill>
              </a:rPr>
              <a:t>for diagnosing gout</a:t>
            </a:r>
          </a:p>
          <a:p>
            <a:r>
              <a:rPr lang="en-US" sz="5000" dirty="0">
                <a:solidFill>
                  <a:srgbClr val="000000"/>
                </a:solidFill>
                <a:latin typeface="Wingdings"/>
              </a:rPr>
              <a:t> </a:t>
            </a:r>
            <a:r>
              <a:rPr lang="en-US" sz="5000" dirty="0">
                <a:solidFill>
                  <a:srgbClr val="000000"/>
                </a:solidFill>
              </a:rPr>
              <a:t>For all mono-arthritis, the best diagnostic tool is </a:t>
            </a:r>
            <a:r>
              <a:rPr lang="en-US" sz="5000" b="1" dirty="0">
                <a:solidFill>
                  <a:srgbClr val="FF0000"/>
                </a:solidFill>
                <a:latin typeface="Calibri,Bold"/>
              </a:rPr>
              <a:t>joint aspiration:</a:t>
            </a:r>
          </a:p>
          <a:p>
            <a:r>
              <a:rPr lang="en-US" sz="5000" dirty="0">
                <a:solidFill>
                  <a:srgbClr val="000000"/>
                </a:solidFill>
                <a:latin typeface="Wingdings"/>
              </a:rPr>
              <a:t> </a:t>
            </a:r>
            <a:r>
              <a:rPr lang="en-US" sz="5000" b="1" dirty="0">
                <a:solidFill>
                  <a:srgbClr val="000000"/>
                </a:solidFill>
                <a:latin typeface="Calibri,Bold"/>
              </a:rPr>
              <a:t>In gout</a:t>
            </a:r>
            <a:r>
              <a:rPr lang="en-US" sz="5000" dirty="0">
                <a:solidFill>
                  <a:srgbClr val="000000"/>
                </a:solidFill>
              </a:rPr>
              <a:t>: fluid is turbid with high cellularity, and </a:t>
            </a:r>
            <a:r>
              <a:rPr lang="en-US" sz="5000" dirty="0" err="1">
                <a:solidFill>
                  <a:srgbClr val="000000"/>
                </a:solidFill>
              </a:rPr>
              <a:t>urate</a:t>
            </a:r>
            <a:r>
              <a:rPr lang="en-US" sz="5000" dirty="0">
                <a:solidFill>
                  <a:srgbClr val="000000"/>
                </a:solidFill>
              </a:rPr>
              <a:t> crystals</a:t>
            </a:r>
          </a:p>
          <a:p>
            <a:r>
              <a:rPr lang="en-US" sz="5000" dirty="0">
                <a:solidFill>
                  <a:srgbClr val="000000"/>
                </a:solidFill>
              </a:rPr>
              <a:t>(intracellular needle shaped crystals)</a:t>
            </a:r>
          </a:p>
          <a:p>
            <a:endParaRPr lang="en-US" sz="5000" dirty="0" smtClean="0">
              <a:solidFill>
                <a:srgbClr val="000000"/>
              </a:solidFill>
              <a:latin typeface="Wingdings"/>
            </a:endParaRPr>
          </a:p>
          <a:p>
            <a:r>
              <a:rPr lang="en-US" sz="5000" dirty="0" smtClean="0">
                <a:solidFill>
                  <a:srgbClr val="000000"/>
                </a:solidFill>
                <a:latin typeface="Wingdings"/>
              </a:rPr>
              <a:t></a:t>
            </a:r>
            <a:r>
              <a:rPr lang="en-US" sz="5000" b="1" dirty="0" smtClean="0">
                <a:solidFill>
                  <a:srgbClr val="000000"/>
                </a:solidFill>
                <a:latin typeface="Calibri,Bold"/>
              </a:rPr>
              <a:t>WBC </a:t>
            </a:r>
            <a:r>
              <a:rPr lang="en-US" sz="5000" dirty="0" smtClean="0">
                <a:solidFill>
                  <a:srgbClr val="000000"/>
                </a:solidFill>
              </a:rPr>
              <a:t>count: </a:t>
            </a:r>
            <a:r>
              <a:rPr lang="en-US" sz="5000" b="1" dirty="0" smtClean="0">
                <a:solidFill>
                  <a:srgbClr val="FF0000"/>
                </a:solidFill>
                <a:latin typeface="Calibri,Bold"/>
              </a:rPr>
              <a:t>GOUT</a:t>
            </a:r>
            <a:r>
              <a:rPr lang="en-US" sz="5000" dirty="0" smtClean="0">
                <a:solidFill>
                  <a:srgbClr val="000000"/>
                </a:solidFill>
              </a:rPr>
              <a:t>=10,000 UP TO 100,000.</a:t>
            </a:r>
          </a:p>
          <a:p>
            <a:endParaRPr lang="en-US" sz="5000" dirty="0">
              <a:solidFill>
                <a:srgbClr val="000000"/>
              </a:solidFill>
              <a:latin typeface="Wingdings"/>
            </a:endParaRPr>
          </a:p>
          <a:p>
            <a:r>
              <a:rPr lang="en-US" sz="5000" dirty="0" smtClean="0">
                <a:solidFill>
                  <a:srgbClr val="000000"/>
                </a:solidFill>
              </a:rPr>
              <a:t>▪ Less than 200 = </a:t>
            </a:r>
            <a:r>
              <a:rPr lang="en-US" sz="5000" dirty="0" smtClean="0">
                <a:solidFill>
                  <a:srgbClr val="FF0000"/>
                </a:solidFill>
              </a:rPr>
              <a:t>normal</a:t>
            </a:r>
          </a:p>
          <a:p>
            <a:endParaRPr lang="en-US" sz="5000" dirty="0" smtClean="0">
              <a:solidFill>
                <a:srgbClr val="000000"/>
              </a:solidFill>
              <a:latin typeface="Wingdings"/>
            </a:endParaRPr>
          </a:p>
          <a:p>
            <a:r>
              <a:rPr lang="en-US" sz="5000" dirty="0" smtClean="0">
                <a:solidFill>
                  <a:srgbClr val="000000"/>
                </a:solidFill>
              </a:rPr>
              <a:t>▪ 200-2000 = </a:t>
            </a:r>
            <a:r>
              <a:rPr lang="en-US" sz="5000" dirty="0" smtClean="0">
                <a:solidFill>
                  <a:srgbClr val="FF0000"/>
                </a:solidFill>
              </a:rPr>
              <a:t>non-inflammatory.</a:t>
            </a:r>
          </a:p>
          <a:p>
            <a:endParaRPr lang="en-US" sz="5000" dirty="0">
              <a:solidFill>
                <a:srgbClr val="000000"/>
              </a:solidFill>
              <a:latin typeface="Wingdings"/>
            </a:endParaRPr>
          </a:p>
          <a:p>
            <a:r>
              <a:rPr lang="en-US" sz="5000" dirty="0" smtClean="0">
                <a:solidFill>
                  <a:srgbClr val="000000"/>
                </a:solidFill>
              </a:rPr>
              <a:t>▪ 2000-10000= </a:t>
            </a:r>
            <a:r>
              <a:rPr lang="en-US" sz="5000" dirty="0" smtClean="0">
                <a:solidFill>
                  <a:srgbClr val="FF0000"/>
                </a:solidFill>
              </a:rPr>
              <a:t>inflammatory</a:t>
            </a:r>
            <a:r>
              <a:rPr lang="en-US" sz="5000" dirty="0" smtClean="0">
                <a:solidFill>
                  <a:srgbClr val="000000"/>
                </a:solidFill>
              </a:rPr>
              <a:t>.</a:t>
            </a:r>
          </a:p>
          <a:p>
            <a:r>
              <a:rPr lang="en-US" sz="5000" dirty="0" smtClean="0">
                <a:solidFill>
                  <a:srgbClr val="000000"/>
                </a:solidFill>
              </a:rPr>
              <a:t>▪ More than (50,000-100,000) =</a:t>
            </a:r>
            <a:r>
              <a:rPr lang="en-US" sz="5000" b="1" dirty="0" smtClean="0">
                <a:solidFill>
                  <a:srgbClr val="00B1F1"/>
                </a:solidFill>
                <a:latin typeface="Calibri,Bold"/>
              </a:rPr>
              <a:t>Septic arthritis.</a:t>
            </a:r>
          </a:p>
          <a:p>
            <a:r>
              <a:rPr lang="en-US" sz="5000" dirty="0" smtClean="0">
                <a:solidFill>
                  <a:srgbClr val="000000"/>
                </a:solidFill>
                <a:latin typeface="Wingdings"/>
              </a:rPr>
              <a:t> </a:t>
            </a:r>
            <a:r>
              <a:rPr lang="en-US" sz="5000" dirty="0" smtClean="0">
                <a:solidFill>
                  <a:srgbClr val="00B1F1"/>
                </a:solidFill>
              </a:rPr>
              <a:t>Low </a:t>
            </a:r>
            <a:r>
              <a:rPr lang="en-US" sz="5000" dirty="0" smtClean="0">
                <a:solidFill>
                  <a:srgbClr val="000000"/>
                </a:solidFill>
              </a:rPr>
              <a:t>glucose means </a:t>
            </a:r>
            <a:r>
              <a:rPr lang="en-US" sz="5000" dirty="0" smtClean="0">
                <a:solidFill>
                  <a:srgbClr val="00B150"/>
                </a:solidFill>
              </a:rPr>
              <a:t>septic </a:t>
            </a:r>
            <a:r>
              <a:rPr lang="en-US" sz="5000" dirty="0" smtClean="0">
                <a:solidFill>
                  <a:srgbClr val="000000"/>
                </a:solidFill>
              </a:rPr>
              <a:t>(bacterial infection)</a:t>
            </a:r>
          </a:p>
          <a:p>
            <a:r>
              <a:rPr lang="en-US" sz="5000" dirty="0" smtClean="0">
                <a:solidFill>
                  <a:srgbClr val="000000"/>
                </a:solidFill>
                <a:latin typeface="Wingdings"/>
              </a:rPr>
              <a:t> </a:t>
            </a:r>
            <a:r>
              <a:rPr lang="en-US" sz="5000" dirty="0" smtClean="0">
                <a:solidFill>
                  <a:srgbClr val="000000"/>
                </a:solidFill>
              </a:rPr>
              <a:t>Culture is negative in gout, but in septic (the probability to have positive culture is 95</a:t>
            </a:r>
            <a:r>
              <a:rPr lang="en-US" sz="5000" dirty="0" smtClean="0">
                <a:solidFill>
                  <a:srgbClr val="000000"/>
                </a:solidFill>
              </a:rPr>
              <a:t>%)..</a:t>
            </a:r>
            <a:endParaRPr lang="en-US" sz="5000" dirty="0" smtClean="0">
              <a:solidFill>
                <a:srgbClr val="000000"/>
              </a:solidFill>
            </a:endParaRPr>
          </a:p>
          <a:p>
            <a:endParaRPr lang="en-US" sz="5000" dirty="0" smtClean="0">
              <a:solidFill>
                <a:srgbClr val="000000"/>
              </a:solidFill>
              <a:latin typeface="Wingdings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128" y="3273564"/>
            <a:ext cx="3258271" cy="175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769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9273" y="667042"/>
            <a:ext cx="8229600" cy="1143000"/>
          </a:xfrm>
        </p:spPr>
        <p:txBody>
          <a:bodyPr>
            <a:normAutofit fontScale="9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1800" dirty="0">
                <a:solidFill>
                  <a:srgbClr val="000000"/>
                </a:solidFill>
                <a:latin typeface="Wingdings"/>
                <a:ea typeface="+mn-ea"/>
                <a:cs typeface="+mn-cs"/>
              </a:rPr>
              <a:t> </a:t>
            </a:r>
            <a:r>
              <a:rPr lang="en-US" sz="1800" b="1" dirty="0">
                <a:solidFill>
                  <a:srgbClr val="000000"/>
                </a:solidFill>
                <a:latin typeface="Calibri,Bold"/>
                <a:ea typeface="+mn-ea"/>
                <a:cs typeface="+mn-cs"/>
              </a:rPr>
              <a:t>We can do culture and glucose level of synovial fluid to differentiate</a:t>
            </a:r>
            <a:r>
              <a:rPr lang="en-US" sz="1800" dirty="0">
                <a:solidFill>
                  <a:srgbClr val="000000"/>
                </a:solidFill>
                <a:ea typeface="+mn-ea"/>
                <a:cs typeface="+mn-cs"/>
              </a:rPr>
              <a:t>:</a:t>
            </a:r>
            <a:br>
              <a:rPr lang="en-US" sz="1800" dirty="0">
                <a:solidFill>
                  <a:srgbClr val="000000"/>
                </a:solidFill>
                <a:ea typeface="+mn-ea"/>
                <a:cs typeface="+mn-cs"/>
              </a:rPr>
            </a:br>
            <a:r>
              <a:rPr lang="en-US" sz="1800" dirty="0">
                <a:solidFill>
                  <a:srgbClr val="000000"/>
                </a:solidFill>
                <a:latin typeface="Wingdings"/>
                <a:ea typeface="+mn-ea"/>
                <a:cs typeface="+mn-cs"/>
              </a:rPr>
              <a:t> </a:t>
            </a:r>
            <a:r>
              <a:rPr lang="en-US" sz="1800" b="1" dirty="0">
                <a:solidFill>
                  <a:srgbClr val="00B150"/>
                </a:solidFill>
                <a:latin typeface="Calibri,Bold"/>
                <a:ea typeface="+mn-ea"/>
                <a:cs typeface="+mn-cs"/>
              </a:rPr>
              <a:t>Polarized light microscopy in synovial </a:t>
            </a:r>
            <a:r>
              <a:rPr lang="en-US" sz="1800" b="1" dirty="0" err="1">
                <a:solidFill>
                  <a:srgbClr val="00B150"/>
                </a:solidFill>
                <a:latin typeface="Calibri,Bold"/>
                <a:ea typeface="+mn-ea"/>
                <a:cs typeface="+mn-cs"/>
              </a:rPr>
              <a:t>fliud</a:t>
            </a:r>
            <a:r>
              <a:rPr lang="en-US" sz="1800" b="1" dirty="0">
                <a:solidFill>
                  <a:srgbClr val="00B150"/>
                </a:solidFill>
                <a:latin typeface="Calibri,Bold"/>
                <a:ea typeface="+mn-ea"/>
                <a:cs typeface="+mn-cs"/>
              </a:rPr>
              <a:t>:</a:t>
            </a:r>
            <a:br>
              <a:rPr lang="en-US" sz="1800" b="1" dirty="0">
                <a:solidFill>
                  <a:srgbClr val="00B150"/>
                </a:solidFill>
                <a:latin typeface="Calibri,Bold"/>
                <a:ea typeface="+mn-ea"/>
                <a:cs typeface="+mn-cs"/>
              </a:rPr>
            </a:br>
            <a:r>
              <a:rPr lang="en-US" sz="1800" dirty="0">
                <a:solidFill>
                  <a:srgbClr val="000000"/>
                </a:solidFill>
                <a:ea typeface="+mn-ea"/>
                <a:cs typeface="+mn-cs"/>
              </a:rPr>
              <a:t>-Intracellular, long, </a:t>
            </a:r>
            <a:r>
              <a:rPr lang="en-US" sz="1800" b="1" dirty="0">
                <a:solidFill>
                  <a:srgbClr val="FF0000"/>
                </a:solidFill>
                <a:latin typeface="Calibri,Bold"/>
                <a:ea typeface="+mn-ea"/>
                <a:cs typeface="+mn-cs"/>
              </a:rPr>
              <a:t>needle </a:t>
            </a:r>
            <a:r>
              <a:rPr lang="en-US" sz="1800" dirty="0">
                <a:solidFill>
                  <a:srgbClr val="000000"/>
                </a:solidFill>
                <a:ea typeface="+mn-ea"/>
                <a:cs typeface="+mn-cs"/>
              </a:rPr>
              <a:t>shaped crystals</a:t>
            </a:r>
            <a:br>
              <a:rPr lang="en-US" sz="1800" dirty="0">
                <a:solidFill>
                  <a:srgbClr val="000000"/>
                </a:solidFill>
                <a:ea typeface="+mn-ea"/>
                <a:cs typeface="+mn-cs"/>
              </a:rPr>
            </a:br>
            <a:r>
              <a:rPr lang="en-US" sz="1800" dirty="0">
                <a:solidFill>
                  <a:srgbClr val="000000"/>
                </a:solidFill>
                <a:ea typeface="+mn-ea"/>
                <a:cs typeface="+mn-cs"/>
              </a:rPr>
              <a:t>-With </a:t>
            </a:r>
            <a:r>
              <a:rPr lang="en-US" sz="1800" b="1" dirty="0">
                <a:solidFill>
                  <a:srgbClr val="FF0000"/>
                </a:solidFill>
                <a:latin typeface="Calibri,Bold"/>
                <a:ea typeface="+mn-ea"/>
                <a:cs typeface="+mn-cs"/>
              </a:rPr>
              <a:t>–</a:t>
            </a:r>
            <a:r>
              <a:rPr lang="en-US" sz="1800" b="1" dirty="0" err="1">
                <a:solidFill>
                  <a:srgbClr val="FF0000"/>
                </a:solidFill>
                <a:latin typeface="Calibri,Bold"/>
                <a:ea typeface="+mn-ea"/>
                <a:cs typeface="+mn-cs"/>
              </a:rPr>
              <a:t>ve</a:t>
            </a:r>
            <a:r>
              <a:rPr lang="en-US" sz="1800" b="1" dirty="0">
                <a:solidFill>
                  <a:srgbClr val="FF0000"/>
                </a:solidFill>
                <a:latin typeface="Calibri,Bold"/>
                <a:ea typeface="+mn-ea"/>
                <a:cs typeface="+mn-cs"/>
              </a:rPr>
              <a:t> birefringence </a:t>
            </a:r>
            <a:r>
              <a:rPr lang="en-US" sz="1800" dirty="0">
                <a:solidFill>
                  <a:srgbClr val="000000"/>
                </a:solidFill>
                <a:ea typeface="+mn-ea"/>
                <a:cs typeface="+mn-cs"/>
              </a:rPr>
              <a:t>: ( as we decrease the light , the crystals shine more</a:t>
            </a:r>
            <a:r>
              <a:rPr lang="en-US" sz="1000" dirty="0" smtClean="0">
                <a:solidFill>
                  <a:srgbClr val="000000"/>
                </a:solidFill>
                <a:ea typeface="+mn-ea"/>
                <a:cs typeface="+mn-cs"/>
              </a:rPr>
              <a:t>)</a:t>
            </a:r>
            <a:br>
              <a:rPr lang="en-US" sz="1000" dirty="0" smtClean="0">
                <a:solidFill>
                  <a:srgbClr val="000000"/>
                </a:solidFill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2516764"/>
            <a:ext cx="8229600" cy="4525963"/>
          </a:xfrm>
        </p:spPr>
        <p:txBody>
          <a:bodyPr/>
          <a:lstStyle/>
          <a:p>
            <a:endParaRPr lang="en-US" sz="1600" b="1" dirty="0" smtClean="0">
              <a:solidFill>
                <a:srgbClr val="FF0000"/>
              </a:solidFill>
              <a:latin typeface="Calibri,Bold"/>
            </a:endParaRPr>
          </a:p>
          <a:p>
            <a:endParaRPr lang="en-US" sz="1600" b="1" dirty="0">
              <a:solidFill>
                <a:srgbClr val="FF0000"/>
              </a:solidFill>
              <a:latin typeface="Calibri,Bold"/>
            </a:endParaRPr>
          </a:p>
          <a:p>
            <a:r>
              <a:rPr lang="en-US" sz="1600" b="1" dirty="0" smtClean="0">
                <a:solidFill>
                  <a:srgbClr val="FF0000"/>
                </a:solidFill>
                <a:latin typeface="Calibri,Bold"/>
              </a:rPr>
              <a:t>Under </a:t>
            </a:r>
            <a:r>
              <a:rPr lang="en-US" sz="1600" b="1" dirty="0">
                <a:solidFill>
                  <a:srgbClr val="FF0000"/>
                </a:solidFill>
                <a:latin typeface="Calibri,Bold"/>
              </a:rPr>
              <a:t>Red light compensator: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</a:rPr>
              <a:t>o </a:t>
            </a:r>
            <a:r>
              <a:rPr lang="en-US" sz="1600" dirty="0">
                <a:solidFill>
                  <a:srgbClr val="000000"/>
                </a:solidFill>
              </a:rPr>
              <a:t>The crystals appear Yellow if they are parallel to the axis.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</a:rPr>
              <a:t>o </a:t>
            </a:r>
            <a:r>
              <a:rPr lang="en-US" sz="1600" dirty="0">
                <a:solidFill>
                  <a:srgbClr val="000000"/>
                </a:solidFill>
              </a:rPr>
              <a:t>The crystals appear Blue if they are perpendicular to the </a:t>
            </a:r>
            <a:r>
              <a:rPr lang="en-US" sz="1600" dirty="0" smtClean="0">
                <a:solidFill>
                  <a:srgbClr val="000000"/>
                </a:solidFill>
              </a:rPr>
              <a:t>axis</a:t>
            </a:r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10" y="4234873"/>
            <a:ext cx="8100290" cy="2623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818" y="1610447"/>
            <a:ext cx="4381089" cy="1492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301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>
                <a:solidFill>
                  <a:srgbClr val="7030A0"/>
                </a:solidFill>
              </a:rPr>
              <a:t>Types of Crystal Induced Arthritis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91691"/>
            <a:ext cx="8229600" cy="4525963"/>
          </a:xfrm>
        </p:spPr>
        <p:txBody>
          <a:bodyPr/>
          <a:lstStyle/>
          <a:p>
            <a:r>
              <a:rPr dirty="0"/>
              <a:t>1. Mono-sodium </a:t>
            </a:r>
            <a:r>
              <a:rPr dirty="0" err="1"/>
              <a:t>urate</a:t>
            </a:r>
            <a:r>
              <a:rPr dirty="0"/>
              <a:t> causing </a:t>
            </a:r>
            <a:r>
              <a:rPr dirty="0">
                <a:solidFill>
                  <a:srgbClr val="FF0000"/>
                </a:solidFill>
              </a:rPr>
              <a:t>gout</a:t>
            </a:r>
          </a:p>
          <a:p>
            <a:r>
              <a:rPr dirty="0"/>
              <a:t>2. Calcium pyrophosphate causing </a:t>
            </a:r>
            <a:r>
              <a:rPr dirty="0" err="1">
                <a:solidFill>
                  <a:srgbClr val="FF0000"/>
                </a:solidFill>
              </a:rPr>
              <a:t>pseudogout</a:t>
            </a:r>
            <a:endParaRPr dirty="0">
              <a:solidFill>
                <a:srgbClr val="FF0000"/>
              </a:solidFill>
            </a:endParaRPr>
          </a:p>
          <a:p>
            <a:r>
              <a:rPr dirty="0"/>
              <a:t>3. </a:t>
            </a:r>
            <a:r>
              <a:rPr dirty="0" err="1"/>
              <a:t>Hydroxy</a:t>
            </a:r>
            <a:r>
              <a:rPr dirty="0"/>
              <a:t>-appetite crystals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600" b="1" dirty="0">
                <a:solidFill>
                  <a:srgbClr val="7030A1"/>
                </a:solidFill>
                <a:latin typeface="Calibri,Bold"/>
              </a:rPr>
              <a:t>Clinical diagnosis:</a:t>
            </a:r>
          </a:p>
          <a:p>
            <a:r>
              <a:rPr lang="en-US" dirty="0">
                <a:solidFill>
                  <a:srgbClr val="000000"/>
                </a:solidFill>
                <a:latin typeface="Symbol"/>
              </a:rPr>
              <a:t> </a:t>
            </a:r>
            <a:r>
              <a:rPr lang="en-US" dirty="0">
                <a:solidFill>
                  <a:srgbClr val="000000"/>
                </a:solidFill>
              </a:rPr>
              <a:t>A clinical diagnosis of acute gout can be considered in patients who fulfill all of the</a:t>
            </a:r>
          </a:p>
          <a:p>
            <a:r>
              <a:rPr lang="en-US" dirty="0">
                <a:solidFill>
                  <a:srgbClr val="000000"/>
                </a:solidFill>
              </a:rPr>
              <a:t>following parameters: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</a:rPr>
              <a:t>o </a:t>
            </a:r>
            <a:r>
              <a:rPr lang="en-US" dirty="0">
                <a:solidFill>
                  <a:srgbClr val="000000"/>
                </a:solidFill>
              </a:rPr>
              <a:t>Typical clinical presentation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</a:rPr>
              <a:t>o </a:t>
            </a:r>
            <a:r>
              <a:rPr lang="en-US" dirty="0">
                <a:solidFill>
                  <a:srgbClr val="000000"/>
                </a:solidFill>
              </a:rPr>
              <a:t>Low suspicion for septic arthritis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</a:rPr>
              <a:t>o </a:t>
            </a:r>
            <a:r>
              <a:rPr lang="en-US" dirty="0" smtClean="0">
                <a:solidFill>
                  <a:srgbClr val="000000"/>
                </a:solidFill>
              </a:rPr>
              <a:t>Mono arthritis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  <a:latin typeface="Symbol"/>
              </a:rPr>
              <a:t> </a:t>
            </a:r>
            <a:r>
              <a:rPr lang="en-US" dirty="0">
                <a:solidFill>
                  <a:srgbClr val="000000"/>
                </a:solidFill>
              </a:rPr>
              <a:t>The diagnostic rule for acute gout can improve diagnostic accuracy for </a:t>
            </a:r>
            <a:r>
              <a:rPr lang="en-US" dirty="0" smtClean="0">
                <a:solidFill>
                  <a:srgbClr val="000000"/>
                </a:solidFill>
              </a:rPr>
              <a:t>patients with acute mono arthritis</a:t>
            </a:r>
            <a:r>
              <a:rPr lang="en-US" dirty="0">
                <a:solidFill>
                  <a:srgbClr val="000000"/>
                </a:solidFill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28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6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4036" y="711201"/>
            <a:ext cx="8534400" cy="5855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81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775855"/>
            <a:ext cx="8229600" cy="5606471"/>
          </a:xfrm>
        </p:spPr>
        <p:txBody>
          <a:bodyPr>
            <a:normAutofit fontScale="85000" lnSpcReduction="20000"/>
          </a:bodyPr>
          <a:lstStyle/>
          <a:p>
            <a:r>
              <a:rPr lang="en-US" sz="3600" b="1" dirty="0">
                <a:solidFill>
                  <a:srgbClr val="00B150"/>
                </a:solidFill>
                <a:latin typeface="Calibri,Bold"/>
              </a:rPr>
              <a:t>Laboratory </a:t>
            </a:r>
            <a:r>
              <a:rPr lang="en-US" sz="3600" b="1" dirty="0" smtClean="0">
                <a:solidFill>
                  <a:srgbClr val="00B150"/>
                </a:solidFill>
                <a:latin typeface="Calibri,Bold"/>
              </a:rPr>
              <a:t>studies ..</a:t>
            </a:r>
            <a:endParaRPr lang="en-US" sz="3600" b="1" dirty="0">
              <a:solidFill>
                <a:srgbClr val="00B150"/>
              </a:solidFill>
              <a:latin typeface="Calibri,Bold"/>
            </a:endParaRPr>
          </a:p>
          <a:p>
            <a:r>
              <a:rPr lang="en-US" dirty="0">
                <a:solidFill>
                  <a:srgbClr val="000000"/>
                </a:solidFill>
                <a:latin typeface="Wingdings"/>
              </a:rPr>
              <a:t> </a:t>
            </a:r>
            <a:r>
              <a:rPr lang="en-US" b="1" dirty="0">
                <a:solidFill>
                  <a:srgbClr val="E46D0A"/>
                </a:solidFill>
                <a:latin typeface="Calibri,Bold"/>
              </a:rPr>
              <a:t>Serum uric acid level</a:t>
            </a:r>
          </a:p>
          <a:p>
            <a:r>
              <a:rPr lang="en-US" dirty="0">
                <a:solidFill>
                  <a:srgbClr val="000000"/>
                </a:solidFill>
                <a:latin typeface="Courier New"/>
              </a:rPr>
              <a:t>o </a:t>
            </a:r>
            <a:r>
              <a:rPr lang="en-US" dirty="0">
                <a:solidFill>
                  <a:srgbClr val="000000"/>
                </a:solidFill>
              </a:rPr>
              <a:t>Acute gout flare: often elevated (</a:t>
            </a:r>
            <a:r>
              <a:rPr lang="en-US" dirty="0" err="1">
                <a:solidFill>
                  <a:srgbClr val="000000"/>
                </a:solidFill>
              </a:rPr>
              <a:t>hyperuricemia</a:t>
            </a:r>
            <a:r>
              <a:rPr lang="en-US" dirty="0">
                <a:solidFill>
                  <a:srgbClr val="000000"/>
                </a:solidFill>
              </a:rPr>
              <a:t>) ; may also be normal or low</a:t>
            </a:r>
          </a:p>
          <a:p>
            <a:r>
              <a:rPr lang="en-US" dirty="0">
                <a:solidFill>
                  <a:srgbClr val="000000"/>
                </a:solidFill>
                <a:latin typeface="Courier New"/>
              </a:rPr>
              <a:t>o </a:t>
            </a:r>
            <a:r>
              <a:rPr lang="en-US" dirty="0" err="1" smtClean="0">
                <a:solidFill>
                  <a:srgbClr val="000000"/>
                </a:solidFill>
              </a:rPr>
              <a:t>Intercritical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stage </a:t>
            </a:r>
            <a:r>
              <a:rPr lang="en-US" dirty="0">
                <a:solidFill>
                  <a:srgbClr val="000000"/>
                </a:solidFill>
              </a:rPr>
              <a:t>or chronic </a:t>
            </a:r>
            <a:r>
              <a:rPr lang="en-US" dirty="0" smtClean="0">
                <a:solidFill>
                  <a:srgbClr val="000000"/>
                </a:solidFill>
              </a:rPr>
              <a:t>gout.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  <a:latin typeface="Wingdings"/>
              </a:rPr>
              <a:t> </a:t>
            </a:r>
            <a:r>
              <a:rPr lang="en-US" b="1" dirty="0">
                <a:solidFill>
                  <a:srgbClr val="E46D0A"/>
                </a:solidFill>
                <a:latin typeface="Calibri,Bold"/>
              </a:rPr>
              <a:t>CBC and inflammatory markers</a:t>
            </a:r>
            <a:r>
              <a:rPr lang="en-US" dirty="0">
                <a:solidFill>
                  <a:srgbClr val="E46D0A"/>
                </a:solidFill>
              </a:rPr>
              <a:t>:</a:t>
            </a:r>
          </a:p>
          <a:p>
            <a:r>
              <a:rPr lang="en-US" dirty="0">
                <a:solidFill>
                  <a:srgbClr val="000000"/>
                </a:solidFill>
              </a:rPr>
              <a:t>WBC and ESR are typically elevated in an acute gout attack.</a:t>
            </a:r>
          </a:p>
          <a:p>
            <a:r>
              <a:rPr lang="en-US" dirty="0">
                <a:solidFill>
                  <a:srgbClr val="000000"/>
                </a:solidFill>
                <a:latin typeface="Wingdings"/>
              </a:rPr>
              <a:t> </a:t>
            </a:r>
            <a:r>
              <a:rPr lang="en-US" b="1" dirty="0">
                <a:solidFill>
                  <a:srgbClr val="E46D0A"/>
                </a:solidFill>
                <a:latin typeface="Calibri,Bold"/>
              </a:rPr>
              <a:t>Urinary uric acid measurement </a:t>
            </a:r>
            <a:r>
              <a:rPr lang="en-US" dirty="0">
                <a:solidFill>
                  <a:srgbClr val="000000"/>
                </a:solidFill>
              </a:rPr>
              <a:t>(via 24-hour urine collection):</a:t>
            </a:r>
          </a:p>
          <a:p>
            <a:r>
              <a:rPr lang="en-US" dirty="0">
                <a:solidFill>
                  <a:srgbClr val="000000"/>
                </a:solidFill>
              </a:rPr>
              <a:t>not routinely recommended</a:t>
            </a:r>
          </a:p>
          <a:p>
            <a:r>
              <a:rPr lang="en-US" dirty="0">
                <a:solidFill>
                  <a:srgbClr val="000000"/>
                </a:solidFill>
                <a:latin typeface="Wingdings"/>
              </a:rPr>
              <a:t> </a:t>
            </a:r>
            <a:r>
              <a:rPr lang="en-US" b="1" dirty="0">
                <a:solidFill>
                  <a:srgbClr val="FF0000"/>
                </a:solidFill>
                <a:latin typeface="Calibri,Bold"/>
              </a:rPr>
              <a:t>Serum uric acid levels are not always elevated in acute gouty </a:t>
            </a:r>
            <a:r>
              <a:rPr lang="en-US" b="1" dirty="0" smtClean="0">
                <a:solidFill>
                  <a:srgbClr val="FF0000"/>
                </a:solidFill>
                <a:latin typeface="Calibri,Bold"/>
              </a:rPr>
              <a:t>arthritis…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48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628073"/>
            <a:ext cx="8229600" cy="4461163"/>
          </a:xfrm>
        </p:spPr>
        <p:txBody>
          <a:bodyPr>
            <a:normAutofit fontScale="92500" lnSpcReduction="10000"/>
          </a:bodyPr>
          <a:lstStyle/>
          <a:p>
            <a:r>
              <a:rPr lang="en-US" sz="3600" b="1" dirty="0" smtClean="0">
                <a:solidFill>
                  <a:srgbClr val="00B150"/>
                </a:solidFill>
                <a:latin typeface="Calibri,Bold"/>
              </a:rPr>
              <a:t>Imaging </a:t>
            </a:r>
            <a:endParaRPr lang="en-US" sz="3600" b="1" dirty="0">
              <a:solidFill>
                <a:srgbClr val="00B150"/>
              </a:solidFill>
              <a:latin typeface="Calibri,Bold"/>
            </a:endParaRPr>
          </a:p>
          <a:p>
            <a:r>
              <a:rPr lang="en-US" sz="2200" dirty="0">
                <a:solidFill>
                  <a:srgbClr val="000000"/>
                </a:solidFill>
                <a:latin typeface="Wingdings"/>
              </a:rPr>
              <a:t> </a:t>
            </a:r>
            <a:r>
              <a:rPr lang="en-US" sz="2200" dirty="0">
                <a:solidFill>
                  <a:srgbClr val="000000"/>
                </a:solidFill>
              </a:rPr>
              <a:t>Imaging is indicated if synovial fluid analysis is unsuccessful or cannot be performed, </a:t>
            </a:r>
            <a:r>
              <a:rPr lang="en-US" sz="2200" dirty="0" smtClean="0">
                <a:solidFill>
                  <a:srgbClr val="000000"/>
                </a:solidFill>
              </a:rPr>
              <a:t>and the </a:t>
            </a:r>
            <a:r>
              <a:rPr lang="en-US" sz="2200" dirty="0">
                <a:solidFill>
                  <a:srgbClr val="000000"/>
                </a:solidFill>
              </a:rPr>
              <a:t>diagnosis remains uncertain.</a:t>
            </a:r>
          </a:p>
          <a:p>
            <a:r>
              <a:rPr lang="en-US" sz="2200" dirty="0">
                <a:solidFill>
                  <a:srgbClr val="000000"/>
                </a:solidFill>
                <a:latin typeface="Wingdings"/>
              </a:rPr>
              <a:t> </a:t>
            </a:r>
            <a:r>
              <a:rPr lang="en-US" sz="2200" dirty="0">
                <a:solidFill>
                  <a:srgbClr val="000000"/>
                </a:solidFill>
              </a:rPr>
              <a:t>It can be used to identify </a:t>
            </a:r>
            <a:r>
              <a:rPr lang="en-US" sz="2200" b="1" dirty="0">
                <a:solidFill>
                  <a:srgbClr val="000000"/>
                </a:solidFill>
                <a:latin typeface="Calibri,Bold"/>
              </a:rPr>
              <a:t>supportive findings </a:t>
            </a:r>
            <a:r>
              <a:rPr lang="en-US" sz="2200" dirty="0">
                <a:solidFill>
                  <a:srgbClr val="000000"/>
                </a:solidFill>
              </a:rPr>
              <a:t>of gout </a:t>
            </a:r>
            <a:r>
              <a:rPr lang="en-US" sz="2200" b="1" dirty="0">
                <a:solidFill>
                  <a:srgbClr val="000000"/>
                </a:solidFill>
                <a:latin typeface="Calibri,Bold"/>
              </a:rPr>
              <a:t>but cannot rule out septic arthritis</a:t>
            </a:r>
            <a:r>
              <a:rPr lang="en-US" sz="2200" b="1" dirty="0" smtClean="0">
                <a:solidFill>
                  <a:srgbClr val="000000"/>
                </a:solidFill>
                <a:latin typeface="Calibri,Bold"/>
              </a:rPr>
              <a:t>.</a:t>
            </a:r>
            <a:endParaRPr lang="en-US" sz="2200" dirty="0">
              <a:solidFill>
                <a:srgbClr val="000000"/>
              </a:solidFill>
              <a:latin typeface="Symbol"/>
            </a:endParaRP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latin typeface="Symbol"/>
              </a:rPr>
              <a:t> </a:t>
            </a:r>
            <a:r>
              <a:rPr lang="en-US" sz="2200" dirty="0" smtClean="0">
                <a:solidFill>
                  <a:srgbClr val="000000"/>
                </a:solidFill>
                <a:latin typeface="Symbol"/>
              </a:rPr>
              <a:t> </a:t>
            </a:r>
            <a:r>
              <a:rPr lang="en-US" sz="2200" b="1" dirty="0">
                <a:solidFill>
                  <a:srgbClr val="E46D0A"/>
                </a:solidFill>
                <a:latin typeface="Calibri,Bold"/>
              </a:rPr>
              <a:t>Ultrasound</a:t>
            </a:r>
          </a:p>
          <a:p>
            <a:r>
              <a:rPr lang="en-US" sz="2200" dirty="0">
                <a:solidFill>
                  <a:srgbClr val="000000"/>
                </a:solidFill>
                <a:latin typeface="Courier New"/>
              </a:rPr>
              <a:t>o </a:t>
            </a:r>
            <a:r>
              <a:rPr lang="en-US" sz="2200" dirty="0">
                <a:solidFill>
                  <a:srgbClr val="000000"/>
                </a:solidFill>
              </a:rPr>
              <a:t>Signs of acute joint inflammation</a:t>
            </a:r>
          </a:p>
          <a:p>
            <a:r>
              <a:rPr lang="en-US" sz="2200" dirty="0">
                <a:solidFill>
                  <a:srgbClr val="000000"/>
                </a:solidFill>
                <a:latin typeface="Courier New"/>
              </a:rPr>
              <a:t>o </a:t>
            </a:r>
            <a:r>
              <a:rPr lang="en-US" sz="2200" dirty="0">
                <a:solidFill>
                  <a:srgbClr val="000000"/>
                </a:solidFill>
              </a:rPr>
              <a:t>Bone erosions</a:t>
            </a:r>
          </a:p>
          <a:p>
            <a:r>
              <a:rPr lang="en-US" sz="2200" dirty="0">
                <a:solidFill>
                  <a:srgbClr val="000000"/>
                </a:solidFill>
                <a:latin typeface="Courier New"/>
              </a:rPr>
              <a:t>o </a:t>
            </a:r>
            <a:r>
              <a:rPr lang="en-US" sz="2200" dirty="0">
                <a:solidFill>
                  <a:srgbClr val="000000"/>
                </a:solidFill>
              </a:rPr>
              <a:t>Signs of </a:t>
            </a:r>
            <a:r>
              <a:rPr lang="en-US" sz="2200" dirty="0" err="1">
                <a:solidFill>
                  <a:srgbClr val="000000"/>
                </a:solidFill>
              </a:rPr>
              <a:t>urate</a:t>
            </a:r>
            <a:r>
              <a:rPr lang="en-US" sz="2200" dirty="0">
                <a:solidFill>
                  <a:srgbClr val="000000"/>
                </a:solidFill>
              </a:rPr>
              <a:t> crystal deposition</a:t>
            </a:r>
          </a:p>
          <a:p>
            <a:r>
              <a:rPr lang="en-US" sz="2200" dirty="0">
                <a:solidFill>
                  <a:srgbClr val="000000"/>
                </a:solidFill>
                <a:latin typeface="Courier New"/>
              </a:rPr>
              <a:t>o </a:t>
            </a:r>
            <a:r>
              <a:rPr lang="en-US" sz="2200" b="1" dirty="0">
                <a:solidFill>
                  <a:srgbClr val="000000"/>
                </a:solidFill>
                <a:latin typeface="Calibri,Bold"/>
              </a:rPr>
              <a:t>Double contour sign</a:t>
            </a:r>
            <a:r>
              <a:rPr lang="en-US" sz="2200" dirty="0">
                <a:solidFill>
                  <a:srgbClr val="000000"/>
                </a:solidFill>
              </a:rPr>
              <a:t>: a </a:t>
            </a:r>
            <a:r>
              <a:rPr lang="en-US" sz="2200" dirty="0" err="1">
                <a:solidFill>
                  <a:srgbClr val="000000"/>
                </a:solidFill>
              </a:rPr>
              <a:t>H</a:t>
            </a:r>
            <a:r>
              <a:rPr lang="en-US" sz="2200" dirty="0" err="1" smtClean="0">
                <a:solidFill>
                  <a:srgbClr val="000000"/>
                </a:solidFill>
              </a:rPr>
              <a:t>yperechoic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>
                <a:solidFill>
                  <a:srgbClr val="000000"/>
                </a:solidFill>
              </a:rPr>
              <a:t>band of crystals covering the surface </a:t>
            </a:r>
            <a:r>
              <a:rPr lang="en-US" sz="2200" dirty="0" smtClean="0">
                <a:solidFill>
                  <a:srgbClr val="000000"/>
                </a:solidFill>
              </a:rPr>
              <a:t>of the </a:t>
            </a:r>
            <a:r>
              <a:rPr lang="en-US" sz="2200" dirty="0" err="1">
                <a:solidFill>
                  <a:srgbClr val="000000"/>
                </a:solidFill>
              </a:rPr>
              <a:t>hypoechoic</a:t>
            </a:r>
            <a:r>
              <a:rPr lang="en-US" sz="2200" dirty="0">
                <a:solidFill>
                  <a:srgbClr val="000000"/>
                </a:solidFill>
              </a:rPr>
              <a:t> articular cartilage, which is over the </a:t>
            </a:r>
            <a:r>
              <a:rPr lang="en-US" sz="2200" dirty="0" err="1">
                <a:solidFill>
                  <a:srgbClr val="000000"/>
                </a:solidFill>
              </a:rPr>
              <a:t>hyperechoic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smtClean="0">
                <a:solidFill>
                  <a:srgbClr val="000000"/>
                </a:solidFill>
              </a:rPr>
              <a:t> bone contour</a:t>
            </a:r>
            <a:r>
              <a:rPr lang="en-US" sz="2600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.  </a:t>
            </a:r>
            <a:endParaRPr lang="en-US" dirty="0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292" y="4784436"/>
            <a:ext cx="6003636" cy="192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87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618837"/>
            <a:ext cx="8229600" cy="470220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  <a:latin typeface="Symbol"/>
              </a:rPr>
              <a:t> </a:t>
            </a:r>
            <a:r>
              <a:rPr lang="en-US" b="1" dirty="0" smtClean="0">
                <a:solidFill>
                  <a:srgbClr val="E46D0A"/>
                </a:solidFill>
                <a:latin typeface="Calibri,Bold"/>
              </a:rPr>
              <a:t>X-ray</a:t>
            </a:r>
          </a:p>
          <a:p>
            <a:r>
              <a:rPr lang="en-US" b="1" dirty="0" smtClean="0">
                <a:solidFill>
                  <a:srgbClr val="E46D0A"/>
                </a:solidFill>
                <a:latin typeface="Calibri,Bold"/>
              </a:rPr>
              <a:t> </a:t>
            </a:r>
          </a:p>
          <a:p>
            <a:endParaRPr lang="en-US" b="1" dirty="0">
              <a:solidFill>
                <a:srgbClr val="E46D0A"/>
              </a:solidFill>
              <a:latin typeface="Calibri,Bold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179509" y="4654868"/>
            <a:ext cx="7708345" cy="1200329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101600">
              <a:srgbClr val="5B9BD5">
                <a:satMod val="175000"/>
                <a:alpha val="40000"/>
              </a:srgbClr>
            </a:glo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- Joint X-rays are usually normal in early gout, gouty erosions(punched out erosions with overhanging edges) may develop with chronic disease.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- Tophi may also be visible on X-rays as soft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tissue swellings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21559"/>
            <a:ext cx="2880320" cy="287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135" y="1558523"/>
            <a:ext cx="2965767" cy="3096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901" y="1598187"/>
            <a:ext cx="2735207" cy="3017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552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600" b="1" dirty="0">
                <a:solidFill>
                  <a:srgbClr val="7030A1"/>
                </a:solidFill>
                <a:latin typeface="Calibri,Bold"/>
              </a:rPr>
              <a:t>Treatment</a:t>
            </a:r>
          </a:p>
          <a:p>
            <a:r>
              <a:rPr lang="en-US" sz="3600" b="1" dirty="0">
                <a:solidFill>
                  <a:srgbClr val="00B150"/>
                </a:solidFill>
                <a:latin typeface="Calibri,Bold"/>
              </a:rPr>
              <a:t>Acute gout </a:t>
            </a:r>
            <a:r>
              <a:rPr lang="en-US" sz="3600" b="1" dirty="0" smtClean="0">
                <a:solidFill>
                  <a:srgbClr val="00B150"/>
                </a:solidFill>
                <a:latin typeface="Calibri,Bold"/>
              </a:rPr>
              <a:t>flare </a:t>
            </a:r>
            <a:endParaRPr lang="en-US" sz="3600" b="1" dirty="0">
              <a:solidFill>
                <a:srgbClr val="00B150"/>
              </a:solidFill>
              <a:latin typeface="Calibri,Bold"/>
            </a:endParaRPr>
          </a:p>
          <a:p>
            <a:r>
              <a:rPr lang="en-US" dirty="0">
                <a:solidFill>
                  <a:srgbClr val="E46D0A"/>
                </a:solidFill>
                <a:latin typeface="Symbol"/>
              </a:rPr>
              <a:t> </a:t>
            </a:r>
            <a:r>
              <a:rPr lang="en-US" b="1" dirty="0" smtClean="0">
                <a:solidFill>
                  <a:srgbClr val="E46D0A"/>
                </a:solidFill>
                <a:latin typeface="Calibri,Bold"/>
              </a:rPr>
              <a:t>Non pharmacological </a:t>
            </a:r>
            <a:r>
              <a:rPr lang="en-US" b="1" dirty="0">
                <a:solidFill>
                  <a:srgbClr val="E46D0A"/>
                </a:solidFill>
                <a:latin typeface="Calibri,Bold"/>
              </a:rPr>
              <a:t>measures:</a:t>
            </a:r>
          </a:p>
          <a:p>
            <a:r>
              <a:rPr lang="en-US" dirty="0">
                <a:solidFill>
                  <a:srgbClr val="000000"/>
                </a:solidFill>
              </a:rPr>
              <a:t>Rest and ice the affected </a:t>
            </a:r>
            <a:r>
              <a:rPr lang="en-US" dirty="0">
                <a:solidFill>
                  <a:srgbClr val="0000FF"/>
                </a:solidFill>
              </a:rPr>
              <a:t>joint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  <a:p>
            <a:r>
              <a:rPr lang="en-US" dirty="0">
                <a:solidFill>
                  <a:srgbClr val="E46D0A"/>
                </a:solidFill>
                <a:latin typeface="Symbol"/>
              </a:rPr>
              <a:t> </a:t>
            </a:r>
            <a:r>
              <a:rPr lang="en-US" b="1" dirty="0">
                <a:solidFill>
                  <a:srgbClr val="E46D0A"/>
                </a:solidFill>
                <a:latin typeface="Calibri,Bold"/>
              </a:rPr>
              <a:t>Pharmacotherapy:</a:t>
            </a:r>
          </a:p>
          <a:p>
            <a:r>
              <a:rPr lang="en-US" dirty="0">
                <a:solidFill>
                  <a:srgbClr val="000000"/>
                </a:solidFill>
              </a:rPr>
              <a:t>Initiate within 24 hours of onset.</a:t>
            </a:r>
          </a:p>
          <a:p>
            <a:r>
              <a:rPr lang="en-US" dirty="0">
                <a:solidFill>
                  <a:srgbClr val="000000"/>
                </a:solidFill>
                <a:latin typeface="Courier New"/>
              </a:rPr>
              <a:t>o </a:t>
            </a:r>
            <a:r>
              <a:rPr lang="en-US" dirty="0">
                <a:solidFill>
                  <a:srgbClr val="000000"/>
                </a:solidFill>
              </a:rPr>
              <a:t>First-line agents:</a:t>
            </a:r>
          </a:p>
          <a:p>
            <a:r>
              <a:rPr lang="en-US" dirty="0">
                <a:solidFill>
                  <a:srgbClr val="000000"/>
                </a:solidFill>
                <a:latin typeface="Courier New"/>
              </a:rPr>
              <a:t>o </a:t>
            </a:r>
            <a:r>
              <a:rPr lang="en-US" b="1" dirty="0">
                <a:solidFill>
                  <a:srgbClr val="000000"/>
                </a:solidFill>
                <a:latin typeface="Calibri,Bold"/>
              </a:rPr>
              <a:t>Glucocorticoids(Systemic administration)</a:t>
            </a:r>
          </a:p>
          <a:p>
            <a:r>
              <a:rPr lang="en-US" dirty="0">
                <a:solidFill>
                  <a:srgbClr val="000000"/>
                </a:solidFill>
                <a:latin typeface="Wingdings"/>
              </a:rPr>
              <a:t> </a:t>
            </a:r>
            <a:r>
              <a:rPr lang="en-US" dirty="0">
                <a:solidFill>
                  <a:srgbClr val="000000"/>
                </a:solidFill>
              </a:rPr>
              <a:t>Oral (e.g., </a:t>
            </a:r>
            <a:r>
              <a:rPr lang="en-US" dirty="0">
                <a:solidFill>
                  <a:srgbClr val="0000FF"/>
                </a:solidFill>
              </a:rPr>
              <a:t>prednisone </a:t>
            </a:r>
            <a:r>
              <a:rPr lang="en-US" dirty="0">
                <a:solidFill>
                  <a:srgbClr val="000000"/>
                </a:solidFill>
              </a:rPr>
              <a:t>or </a:t>
            </a:r>
            <a:r>
              <a:rPr lang="en-US" dirty="0">
                <a:solidFill>
                  <a:srgbClr val="0000FF"/>
                </a:solidFill>
              </a:rPr>
              <a:t>prednisolone</a:t>
            </a:r>
            <a:r>
              <a:rPr lang="en-US" dirty="0">
                <a:solidFill>
                  <a:srgbClr val="000000"/>
                </a:solidFill>
              </a:rPr>
              <a:t>)</a:t>
            </a:r>
          </a:p>
          <a:p>
            <a:r>
              <a:rPr lang="en-US" dirty="0">
                <a:solidFill>
                  <a:srgbClr val="000000"/>
                </a:solidFill>
                <a:latin typeface="Wingdings"/>
              </a:rPr>
              <a:t> </a:t>
            </a:r>
            <a:r>
              <a:rPr lang="en-US" dirty="0">
                <a:solidFill>
                  <a:srgbClr val="000000"/>
                </a:solidFill>
              </a:rPr>
              <a:t>Parenteral or intramuscular (e.g., </a:t>
            </a:r>
            <a:r>
              <a:rPr lang="en-US" dirty="0">
                <a:solidFill>
                  <a:srgbClr val="0000FF"/>
                </a:solidFill>
              </a:rPr>
              <a:t>methylprednisolone</a:t>
            </a:r>
            <a:r>
              <a:rPr lang="en-US" dirty="0">
                <a:solidFill>
                  <a:srgbClr val="000000"/>
                </a:solidFill>
              </a:rPr>
              <a:t>) if NPO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72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4400" dirty="0" smtClean="0"/>
              <a:t>Glucocorticoids </a:t>
            </a:r>
            <a:r>
              <a:rPr lang="en-US" sz="4400" dirty="0"/>
              <a:t>are preferable if there are contraindications (e.g., CKD</a:t>
            </a:r>
            <a:r>
              <a:rPr lang="en-US" sz="4400" dirty="0" smtClean="0"/>
              <a:t>), intolerance</a:t>
            </a:r>
            <a:r>
              <a:rPr lang="en-US" sz="4400" dirty="0"/>
              <a:t>, or inadequate response to colchicine or </a:t>
            </a:r>
            <a:r>
              <a:rPr lang="en-US" sz="4400" dirty="0" smtClean="0"/>
              <a:t>NSAIDs . </a:t>
            </a:r>
            <a:endParaRPr lang="en-US" sz="4400" dirty="0" smtClean="0"/>
          </a:p>
          <a:p>
            <a:r>
              <a:rPr lang="en-US" sz="4400" b="1" dirty="0">
                <a:latin typeface="Calibri,Bold"/>
              </a:rPr>
              <a:t>NSAIDs</a:t>
            </a:r>
          </a:p>
          <a:p>
            <a:r>
              <a:rPr lang="en-US" sz="4400" dirty="0">
                <a:latin typeface="Wingdings"/>
              </a:rPr>
              <a:t> </a:t>
            </a:r>
            <a:r>
              <a:rPr lang="en-US" sz="4400" dirty="0"/>
              <a:t>Naproxen or an alternative (e.g., indomethacin, ibuprofen)</a:t>
            </a:r>
          </a:p>
          <a:p>
            <a:r>
              <a:rPr lang="en-US" sz="4400" dirty="0">
                <a:latin typeface="Wingdings"/>
              </a:rPr>
              <a:t> </a:t>
            </a:r>
            <a:r>
              <a:rPr lang="en-US" sz="4400" dirty="0"/>
              <a:t>Treat for shortest duration necessary to resolve symptoms (often at least 3–5 days</a:t>
            </a:r>
            <a:r>
              <a:rPr lang="en-US" sz="4400" dirty="0" smtClean="0"/>
              <a:t>).</a:t>
            </a:r>
          </a:p>
          <a:p>
            <a:r>
              <a:rPr lang="en-US" sz="4400" dirty="0"/>
              <a:t>Low-dose aspirin can decrease uric acid excretion and trigger recurrent </a:t>
            </a:r>
            <a:r>
              <a:rPr lang="en-US" sz="4400" dirty="0" smtClean="0"/>
              <a:t>gout flares </a:t>
            </a:r>
            <a:r>
              <a:rPr lang="en-US" sz="4400" dirty="0"/>
              <a:t>but it should not be stopped in patients taking it for specific indications</a:t>
            </a:r>
          </a:p>
          <a:p>
            <a:pPr marL="0" indent="0">
              <a:buNone/>
            </a:pPr>
            <a:r>
              <a:rPr lang="en-US" sz="4400" dirty="0"/>
              <a:t>(e.g., coronary artery disease, cerebrovascular disease), regardless of </a:t>
            </a:r>
            <a:r>
              <a:rPr lang="en-US" sz="4400" dirty="0" smtClean="0"/>
              <a:t>the severity </a:t>
            </a:r>
            <a:r>
              <a:rPr lang="en-US" sz="4400" dirty="0"/>
              <a:t>of gout.</a:t>
            </a:r>
            <a:endParaRPr lang="en-US" sz="4400" b="1" dirty="0">
              <a:solidFill>
                <a:srgbClr val="31859C"/>
              </a:solidFill>
              <a:latin typeface="Calibri,Bold"/>
            </a:endParaRPr>
          </a:p>
        </p:txBody>
      </p:sp>
    </p:spTree>
    <p:extLst>
      <p:ext uri="{BB962C8B-B14F-4D97-AF65-F5344CB8AC3E}">
        <p14:creationId xmlns:p14="http://schemas.microsoft.com/office/powerpoint/2010/main" val="140607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327073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latin typeface="Courier New"/>
              </a:rPr>
              <a:t>o </a:t>
            </a:r>
            <a:r>
              <a:rPr lang="en-US" b="1" dirty="0">
                <a:solidFill>
                  <a:srgbClr val="7030A0"/>
                </a:solidFill>
                <a:latin typeface="Calibri,Bold"/>
              </a:rPr>
              <a:t>Colchicine</a:t>
            </a:r>
          </a:p>
          <a:p>
            <a:r>
              <a:rPr lang="en-US" dirty="0">
                <a:latin typeface="Wingdings"/>
              </a:rPr>
              <a:t> </a:t>
            </a:r>
            <a:r>
              <a:rPr lang="en-US" dirty="0"/>
              <a:t>Mechanism of action:</a:t>
            </a:r>
          </a:p>
          <a:p>
            <a:r>
              <a:rPr lang="en-US" dirty="0"/>
              <a:t>Binds and stabilizes tubulin subunits → inhibits microtubule polymerization</a:t>
            </a:r>
          </a:p>
          <a:p>
            <a:r>
              <a:rPr lang="en-US" dirty="0"/>
              <a:t>→ inhibits phagocytosis of </a:t>
            </a:r>
            <a:r>
              <a:rPr lang="en-US" dirty="0" err="1"/>
              <a:t>urate</a:t>
            </a:r>
            <a:r>
              <a:rPr lang="en-US" dirty="0"/>
              <a:t> crystals, neutrophil activation, </a:t>
            </a:r>
            <a:r>
              <a:rPr lang="en-US" dirty="0" err="1" smtClean="0"/>
              <a:t>migration,and</a:t>
            </a:r>
            <a:r>
              <a:rPr lang="en-US" dirty="0" smtClean="0"/>
              <a:t> degranulation.</a:t>
            </a:r>
          </a:p>
          <a:p>
            <a:r>
              <a:rPr lang="en-US" dirty="0" smtClean="0"/>
              <a:t> </a:t>
            </a:r>
            <a:r>
              <a:rPr lang="en-US" dirty="0">
                <a:solidFill>
                  <a:srgbClr val="FF0000"/>
                </a:solidFill>
              </a:rPr>
              <a:t>Colchicine is unlikely to be effective when initiated &gt; 24–36 </a:t>
            </a:r>
            <a:r>
              <a:rPr lang="en-US" dirty="0" smtClean="0">
                <a:solidFill>
                  <a:srgbClr val="FF0000"/>
                </a:solidFill>
              </a:rPr>
              <a:t>hours after symptom.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latin typeface="Wingdings"/>
              </a:rPr>
              <a:t> </a:t>
            </a:r>
            <a:r>
              <a:rPr lang="en-US" dirty="0"/>
              <a:t>Colchicine is preferable </a:t>
            </a:r>
            <a:r>
              <a:rPr lang="en-US" dirty="0">
                <a:solidFill>
                  <a:srgbClr val="FF0000"/>
                </a:solidFill>
              </a:rPr>
              <a:t>in patients who cannot tolerate NSAIDs </a:t>
            </a:r>
            <a:r>
              <a:rPr lang="en-US" dirty="0" smtClean="0">
                <a:solidFill>
                  <a:srgbClr val="FF0000"/>
                </a:solidFill>
              </a:rPr>
              <a:t>or systemic </a:t>
            </a:r>
            <a:r>
              <a:rPr lang="en-US" dirty="0">
                <a:solidFill>
                  <a:srgbClr val="FF0000"/>
                </a:solidFill>
              </a:rPr>
              <a:t>glucocorticoids 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/>
              <a:t>(</a:t>
            </a:r>
            <a:r>
              <a:rPr lang="en-US" dirty="0"/>
              <a:t>e.g., patients with gastrointestinal </a:t>
            </a:r>
            <a:r>
              <a:rPr lang="en-US" dirty="0" smtClean="0"/>
              <a:t>ulcers).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7541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3600" b="1" dirty="0">
                <a:solidFill>
                  <a:srgbClr val="00B150"/>
                </a:solidFill>
                <a:latin typeface="Calibri,Bold"/>
              </a:rPr>
              <a:t>Chronic gout</a:t>
            </a:r>
          </a:p>
          <a:p>
            <a:r>
              <a:rPr lang="en-US" dirty="0">
                <a:solidFill>
                  <a:srgbClr val="000000"/>
                </a:solidFill>
                <a:latin typeface="Symbol"/>
              </a:rPr>
              <a:t> </a:t>
            </a:r>
            <a:r>
              <a:rPr lang="en-US" b="1" dirty="0" err="1">
                <a:solidFill>
                  <a:srgbClr val="000000"/>
                </a:solidFill>
                <a:latin typeface="Calibri,Bold"/>
              </a:rPr>
              <a:t>Urate</a:t>
            </a:r>
            <a:r>
              <a:rPr lang="en-US" b="1" dirty="0">
                <a:solidFill>
                  <a:srgbClr val="000000"/>
                </a:solidFill>
                <a:latin typeface="Calibri,Bold"/>
              </a:rPr>
              <a:t>-lowering therapy (ULT) is recommended for chronic gout.</a:t>
            </a:r>
          </a:p>
          <a:p>
            <a:r>
              <a:rPr lang="en-US" dirty="0">
                <a:solidFill>
                  <a:srgbClr val="000000"/>
                </a:solidFill>
                <a:latin typeface="Courier New"/>
              </a:rPr>
              <a:t>o </a:t>
            </a:r>
            <a:r>
              <a:rPr lang="en-US" dirty="0">
                <a:solidFill>
                  <a:srgbClr val="000000"/>
                </a:solidFill>
              </a:rPr>
              <a:t>First-line: xanthine-oxidase inhibitors (allopurinol)</a:t>
            </a:r>
          </a:p>
          <a:p>
            <a:r>
              <a:rPr lang="en-US" dirty="0">
                <a:solidFill>
                  <a:srgbClr val="000000"/>
                </a:solidFill>
                <a:latin typeface="Courier New"/>
              </a:rPr>
              <a:t>o </a:t>
            </a:r>
            <a:r>
              <a:rPr lang="en-US" dirty="0">
                <a:solidFill>
                  <a:srgbClr val="000000"/>
                </a:solidFill>
              </a:rPr>
              <a:t>Second-line: </a:t>
            </a:r>
            <a:r>
              <a:rPr lang="en-US" dirty="0" err="1">
                <a:solidFill>
                  <a:srgbClr val="000000"/>
                </a:solidFill>
              </a:rPr>
              <a:t>uricosurics</a:t>
            </a:r>
            <a:r>
              <a:rPr lang="en-US" dirty="0">
                <a:solidFill>
                  <a:srgbClr val="000000"/>
                </a:solidFill>
              </a:rPr>
              <a:t> (</a:t>
            </a:r>
            <a:r>
              <a:rPr lang="en-US" dirty="0" err="1">
                <a:solidFill>
                  <a:srgbClr val="000000"/>
                </a:solidFill>
              </a:rPr>
              <a:t>probenecid</a:t>
            </a:r>
            <a:r>
              <a:rPr lang="en-US" dirty="0">
                <a:solidFill>
                  <a:srgbClr val="000000"/>
                </a:solidFill>
              </a:rPr>
              <a:t>)</a:t>
            </a:r>
          </a:p>
          <a:p>
            <a:r>
              <a:rPr lang="en-US" dirty="0">
                <a:solidFill>
                  <a:srgbClr val="000000"/>
                </a:solidFill>
                <a:latin typeface="Courier New"/>
              </a:rPr>
              <a:t>o </a:t>
            </a:r>
            <a:r>
              <a:rPr lang="en-US" dirty="0">
                <a:solidFill>
                  <a:srgbClr val="000000"/>
                </a:solidFill>
              </a:rPr>
              <a:t>Third-line: recombinant </a:t>
            </a:r>
            <a:r>
              <a:rPr lang="en-US" dirty="0" err="1">
                <a:solidFill>
                  <a:srgbClr val="000000"/>
                </a:solidFill>
              </a:rPr>
              <a:t>uricase</a:t>
            </a:r>
            <a:r>
              <a:rPr lang="en-US" dirty="0">
                <a:solidFill>
                  <a:srgbClr val="000000"/>
                </a:solidFill>
              </a:rPr>
              <a:t> (</a:t>
            </a:r>
            <a:r>
              <a:rPr lang="en-US" dirty="0" err="1">
                <a:solidFill>
                  <a:srgbClr val="000000"/>
                </a:solidFill>
              </a:rPr>
              <a:t>pegloticase</a:t>
            </a:r>
            <a:r>
              <a:rPr lang="en-US" dirty="0">
                <a:solidFill>
                  <a:srgbClr val="000000"/>
                </a:solidFill>
              </a:rPr>
              <a:t>)</a:t>
            </a:r>
          </a:p>
          <a:p>
            <a:r>
              <a:rPr lang="en-US" dirty="0">
                <a:solidFill>
                  <a:srgbClr val="000000"/>
                </a:solidFill>
                <a:latin typeface="Symbol"/>
              </a:rPr>
              <a:t> </a:t>
            </a:r>
            <a:r>
              <a:rPr lang="en-US" b="1" dirty="0">
                <a:solidFill>
                  <a:srgbClr val="000000"/>
                </a:solidFill>
                <a:latin typeface="Calibri,Bold"/>
              </a:rPr>
              <a:t>Initial anti-inflammatory prophylaxis</a:t>
            </a:r>
          </a:p>
          <a:p>
            <a:r>
              <a:rPr lang="en-US" dirty="0">
                <a:solidFill>
                  <a:srgbClr val="000000"/>
                </a:solidFill>
                <a:latin typeface="Courier New"/>
              </a:rPr>
              <a:t>o </a:t>
            </a:r>
            <a:r>
              <a:rPr lang="en-US" dirty="0">
                <a:solidFill>
                  <a:srgbClr val="000000"/>
                </a:solidFill>
              </a:rPr>
              <a:t>Indication: pre-treatment in patients planned for </a:t>
            </a:r>
            <a:r>
              <a:rPr lang="en-US" dirty="0">
                <a:solidFill>
                  <a:srgbClr val="0000FF"/>
                </a:solidFill>
              </a:rPr>
              <a:t>ULT </a:t>
            </a:r>
            <a:r>
              <a:rPr lang="en-US" dirty="0">
                <a:solidFill>
                  <a:srgbClr val="000000"/>
                </a:solidFill>
              </a:rPr>
              <a:t>therapy</a:t>
            </a:r>
          </a:p>
          <a:p>
            <a:r>
              <a:rPr lang="en-US" dirty="0">
                <a:solidFill>
                  <a:srgbClr val="000000"/>
                </a:solidFill>
                <a:latin typeface="Courier New"/>
              </a:rPr>
              <a:t>o </a:t>
            </a:r>
            <a:r>
              <a:rPr lang="en-US" dirty="0">
                <a:solidFill>
                  <a:srgbClr val="000000"/>
                </a:solidFill>
              </a:rPr>
              <a:t>Important consideration: should be initiated 1 week before starting </a:t>
            </a:r>
            <a:r>
              <a:rPr lang="en-US" dirty="0">
                <a:solidFill>
                  <a:srgbClr val="0000FF"/>
                </a:solidFill>
              </a:rPr>
              <a:t>ULT </a:t>
            </a:r>
            <a:r>
              <a:rPr lang="en-US" dirty="0">
                <a:solidFill>
                  <a:srgbClr val="000000"/>
                </a:solidFill>
              </a:rPr>
              <a:t>therapy</a:t>
            </a:r>
          </a:p>
          <a:p>
            <a:r>
              <a:rPr lang="en-US" dirty="0">
                <a:solidFill>
                  <a:srgbClr val="000000"/>
                </a:solidFill>
                <a:latin typeface="Courier New"/>
              </a:rPr>
              <a:t>o </a:t>
            </a:r>
            <a:r>
              <a:rPr lang="en-US" dirty="0">
                <a:solidFill>
                  <a:srgbClr val="000000"/>
                </a:solidFill>
              </a:rPr>
              <a:t>Options:</a:t>
            </a:r>
          </a:p>
          <a:p>
            <a:r>
              <a:rPr lang="en-US" dirty="0">
                <a:solidFill>
                  <a:srgbClr val="000000"/>
                </a:solidFill>
                <a:latin typeface="Wingdings"/>
              </a:rPr>
              <a:t> </a:t>
            </a:r>
            <a:r>
              <a:rPr lang="en-US" dirty="0">
                <a:solidFill>
                  <a:srgbClr val="000000"/>
                </a:solidFill>
              </a:rPr>
              <a:t>Colchicine</a:t>
            </a:r>
          </a:p>
          <a:p>
            <a:r>
              <a:rPr lang="en-US" dirty="0">
                <a:solidFill>
                  <a:srgbClr val="000000"/>
                </a:solidFill>
                <a:latin typeface="Wingdings"/>
              </a:rPr>
              <a:t> </a:t>
            </a:r>
            <a:r>
              <a:rPr lang="en-US" dirty="0">
                <a:solidFill>
                  <a:srgbClr val="000000"/>
                </a:solidFill>
              </a:rPr>
              <a:t>NSAIDs (e.g., naproxen )</a:t>
            </a:r>
          </a:p>
          <a:p>
            <a:r>
              <a:rPr lang="en-US" dirty="0">
                <a:solidFill>
                  <a:srgbClr val="000000"/>
                </a:solidFill>
                <a:latin typeface="Wingdings"/>
              </a:rPr>
              <a:t> </a:t>
            </a:r>
            <a:r>
              <a:rPr lang="en-US" dirty="0">
                <a:solidFill>
                  <a:srgbClr val="000000"/>
                </a:solidFill>
              </a:rPr>
              <a:t>Glucocorticoids (e.g., prednisone 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654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1800" dirty="0">
                <a:solidFill>
                  <a:srgbClr val="000000"/>
                </a:solidFill>
                <a:latin typeface="Symbol"/>
              </a:rPr>
              <a:t> </a:t>
            </a:r>
            <a:r>
              <a:rPr lang="en-US" sz="1800" b="1" dirty="0" err="1">
                <a:solidFill>
                  <a:srgbClr val="000000"/>
                </a:solidFill>
                <a:latin typeface="Calibri,Bold"/>
              </a:rPr>
              <a:t>Urate</a:t>
            </a:r>
            <a:r>
              <a:rPr lang="en-US" sz="1800" b="1" dirty="0">
                <a:solidFill>
                  <a:srgbClr val="000000"/>
                </a:solidFill>
                <a:latin typeface="Calibri,Bold"/>
              </a:rPr>
              <a:t>-lowering therapy (ULT)</a:t>
            </a:r>
          </a:p>
          <a:p>
            <a:pPr lvl="0"/>
            <a:r>
              <a:rPr lang="en-US" sz="1800" dirty="0">
                <a:solidFill>
                  <a:srgbClr val="000000"/>
                </a:solidFill>
                <a:latin typeface="Symbol"/>
              </a:rPr>
              <a:t> </a:t>
            </a:r>
            <a:r>
              <a:rPr lang="en-US" sz="1800" b="1" dirty="0">
                <a:solidFill>
                  <a:srgbClr val="000000"/>
                </a:solidFill>
                <a:latin typeface="Calibri,Bold"/>
              </a:rPr>
              <a:t>Absolute indications</a:t>
            </a:r>
          </a:p>
          <a:p>
            <a:pPr lvl="0"/>
            <a:r>
              <a:rPr lang="en-US" sz="1800" dirty="0">
                <a:solidFill>
                  <a:srgbClr val="000000"/>
                </a:solidFill>
                <a:latin typeface="Courier New"/>
              </a:rPr>
              <a:t>o </a:t>
            </a:r>
            <a:r>
              <a:rPr lang="en-US" sz="1800" dirty="0">
                <a:solidFill>
                  <a:srgbClr val="000000"/>
                </a:solidFill>
              </a:rPr>
              <a:t>Damage due to </a:t>
            </a:r>
            <a:r>
              <a:rPr lang="en-US" sz="1800" dirty="0" smtClean="0">
                <a:solidFill>
                  <a:srgbClr val="000000"/>
                </a:solidFill>
              </a:rPr>
              <a:t>chronic gout </a:t>
            </a:r>
            <a:r>
              <a:rPr lang="en-US" sz="1800" dirty="0">
                <a:solidFill>
                  <a:srgbClr val="000000"/>
                </a:solidFill>
              </a:rPr>
              <a:t>seen on imaging</a:t>
            </a:r>
          </a:p>
          <a:p>
            <a:pPr lvl="0"/>
            <a:r>
              <a:rPr lang="en-US" sz="1800" dirty="0">
                <a:solidFill>
                  <a:srgbClr val="000000"/>
                </a:solidFill>
                <a:latin typeface="Courier New"/>
              </a:rPr>
              <a:t>o </a:t>
            </a:r>
            <a:r>
              <a:rPr lang="en-US" sz="1800" dirty="0">
                <a:solidFill>
                  <a:srgbClr val="000000"/>
                </a:solidFill>
              </a:rPr>
              <a:t>Tophi development</a:t>
            </a:r>
          </a:p>
          <a:p>
            <a:pPr lvl="0"/>
            <a:r>
              <a:rPr lang="en-US" sz="1800" dirty="0">
                <a:solidFill>
                  <a:srgbClr val="000000"/>
                </a:solidFill>
                <a:latin typeface="Courier New"/>
              </a:rPr>
              <a:t>o </a:t>
            </a:r>
            <a:r>
              <a:rPr lang="en-US" sz="1800" dirty="0">
                <a:solidFill>
                  <a:srgbClr val="000000"/>
                </a:solidFill>
              </a:rPr>
              <a:t>Frequent gout </a:t>
            </a:r>
            <a:r>
              <a:rPr lang="en-US" sz="1800" dirty="0" smtClean="0">
                <a:solidFill>
                  <a:srgbClr val="000000"/>
                </a:solidFill>
              </a:rPr>
              <a:t>attacks (</a:t>
            </a:r>
            <a:r>
              <a:rPr lang="en-US" sz="1800" b="1" dirty="0">
                <a:solidFill>
                  <a:srgbClr val="000000"/>
                </a:solidFill>
                <a:latin typeface="Calibri,Bold"/>
              </a:rPr>
              <a:t>≥ 2 per year</a:t>
            </a:r>
            <a:r>
              <a:rPr lang="en-US" sz="1800" dirty="0">
                <a:solidFill>
                  <a:srgbClr val="000000"/>
                </a:solidFill>
              </a:rPr>
              <a:t>)</a:t>
            </a:r>
          </a:p>
          <a:p>
            <a:pPr lvl="0"/>
            <a:r>
              <a:rPr lang="en-US" sz="1800" dirty="0">
                <a:solidFill>
                  <a:srgbClr val="000000"/>
                </a:solidFill>
                <a:latin typeface="Symbol"/>
              </a:rPr>
              <a:t> </a:t>
            </a:r>
            <a:r>
              <a:rPr lang="en-US" sz="1800" b="1" dirty="0">
                <a:solidFill>
                  <a:srgbClr val="000000"/>
                </a:solidFill>
                <a:latin typeface="Calibri,Bold"/>
              </a:rPr>
              <a:t>Relative indications</a:t>
            </a:r>
          </a:p>
          <a:p>
            <a:pPr lvl="0"/>
            <a:r>
              <a:rPr lang="en-US" sz="1800" dirty="0">
                <a:solidFill>
                  <a:srgbClr val="000000"/>
                </a:solidFill>
                <a:latin typeface="Courier New"/>
              </a:rPr>
              <a:t>o </a:t>
            </a:r>
            <a:r>
              <a:rPr lang="en-US" sz="1800" dirty="0">
                <a:solidFill>
                  <a:srgbClr val="000000"/>
                </a:solidFill>
              </a:rPr>
              <a:t>&lt; 2 gout attacks per year</a:t>
            </a:r>
          </a:p>
          <a:p>
            <a:pPr lvl="0"/>
            <a:r>
              <a:rPr lang="en-US" sz="1800" dirty="0">
                <a:solidFill>
                  <a:srgbClr val="000000"/>
                </a:solidFill>
                <a:latin typeface="Courier New"/>
              </a:rPr>
              <a:t>o </a:t>
            </a:r>
            <a:r>
              <a:rPr lang="en-US" sz="1800" dirty="0">
                <a:solidFill>
                  <a:srgbClr val="000000"/>
                </a:solidFill>
              </a:rPr>
              <a:t>First episode of acute gout flare in patients</a:t>
            </a:r>
          </a:p>
          <a:p>
            <a:pPr lvl="0"/>
            <a:r>
              <a:rPr lang="en-US" sz="1800" dirty="0">
                <a:solidFill>
                  <a:srgbClr val="000000"/>
                </a:solidFill>
              </a:rPr>
              <a:t>with any of the following risk factors:</a:t>
            </a:r>
          </a:p>
          <a:p>
            <a:pPr lvl="0"/>
            <a:r>
              <a:rPr lang="en-US" sz="1800" dirty="0">
                <a:solidFill>
                  <a:srgbClr val="000000"/>
                </a:solidFill>
                <a:latin typeface="Wingdings"/>
              </a:rPr>
              <a:t> </a:t>
            </a:r>
            <a:r>
              <a:rPr lang="en-US" sz="1800" dirty="0">
                <a:solidFill>
                  <a:srgbClr val="000000"/>
                </a:solidFill>
              </a:rPr>
              <a:t>CKD ≥ stage </a:t>
            </a:r>
            <a:r>
              <a:rPr lang="en-US" sz="1800" dirty="0" smtClean="0">
                <a:solidFill>
                  <a:srgbClr val="000000"/>
                </a:solidFill>
              </a:rPr>
              <a:t>3</a:t>
            </a:r>
          </a:p>
          <a:p>
            <a:pPr lvl="0"/>
            <a:r>
              <a:rPr lang="pt-BR" sz="1800" dirty="0" smtClean="0"/>
              <a:t>Serum </a:t>
            </a:r>
            <a:r>
              <a:rPr lang="pt-BR" sz="1800" dirty="0"/>
              <a:t>uric acid &gt; 9 mg/dL</a:t>
            </a:r>
          </a:p>
          <a:p>
            <a:r>
              <a:rPr lang="en-US" sz="1800" dirty="0">
                <a:latin typeface="Wingdings"/>
              </a:rPr>
              <a:t> </a:t>
            </a:r>
            <a:r>
              <a:rPr lang="en-US" sz="1800" dirty="0"/>
              <a:t>History of </a:t>
            </a:r>
            <a:r>
              <a:rPr lang="en-US" sz="1800" dirty="0" err="1"/>
              <a:t>urolithiasis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21473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>
                <a:solidFill>
                  <a:srgbClr val="7030A0"/>
                </a:solidFill>
              </a:rPr>
              <a:t>Gout</a:t>
            </a:r>
            <a:endParaRPr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Acute or chronic inflammatory arthritis caused by precipitation of uric acid crystals in</a:t>
            </a:r>
          </a:p>
          <a:p>
            <a:r>
              <a:rPr lang="en-US" dirty="0"/>
              <a:t>joints or soft tissues.</a:t>
            </a:r>
          </a:p>
          <a:p>
            <a:r>
              <a:rPr lang="en-US" dirty="0"/>
              <a:t> Common site: is first metatarsophalangeal joint:</a:t>
            </a:r>
          </a:p>
          <a:p>
            <a:r>
              <a:rPr lang="en-US" dirty="0"/>
              <a:t> This joint is involved in 50% of gout patient in their first presentation and in 90%</a:t>
            </a:r>
          </a:p>
          <a:p>
            <a:r>
              <a:rPr lang="en-US" dirty="0"/>
              <a:t>of patient during their whole disease course</a:t>
            </a:r>
          </a:p>
          <a:p>
            <a:r>
              <a:rPr lang="en-US" dirty="0"/>
              <a:t> Gout in big toe called: </a:t>
            </a:r>
            <a:r>
              <a:rPr lang="en-US" dirty="0" err="1"/>
              <a:t>podagra</a:t>
            </a:r>
            <a:endParaRPr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67964" y="1007723"/>
            <a:ext cx="5293096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effectLst/>
                <a:uLnTx/>
                <a:uFillTx/>
                <a:latin typeface="Calibri Light"/>
                <a:ea typeface="+mj-ea"/>
                <a:cs typeface="+mj-cs"/>
                <a:sym typeface="+mn-ea"/>
              </a:rPr>
              <a:t>Calcium pyrophosphate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effectLst/>
                <a:uLnTx/>
                <a:uFillTx/>
                <a:latin typeface="Calibri Light"/>
                <a:ea typeface="+mj-ea"/>
                <a:cs typeface="+mj-cs"/>
                <a:sym typeface="+mn-ea"/>
              </a:rPr>
              <a:t>dihydrate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effectLst/>
                <a:uLnTx/>
                <a:uFillTx/>
                <a:latin typeface="Calibri Light"/>
                <a:ea typeface="+mj-ea"/>
                <a:cs typeface="+mj-cs"/>
                <a:sym typeface="+mn-ea"/>
              </a:rPr>
              <a:t> 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effectLst/>
                <a:uLnTx/>
                <a:uFillTx/>
                <a:latin typeface="Calibri Light"/>
                <a:ea typeface="+mj-ea"/>
                <a:cs typeface="+mj-cs"/>
                <a:sym typeface="+mn-ea"/>
              </a:rPr>
              <a:t>deposition disease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effectLst/>
                <a:uLnTx/>
                <a:uFillTx/>
                <a:latin typeface="Calibri Light"/>
                <a:ea typeface="+mj-ea"/>
                <a:cs typeface="+mj-cs"/>
                <a:sym typeface="+mn-ea"/>
              </a:rPr>
              <a:t>(CPPD,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effectLst/>
                <a:uLnTx/>
                <a:uFillTx/>
                <a:latin typeface="Calibri Light"/>
                <a:ea typeface="+mj-ea"/>
                <a:cs typeface="+mj-cs"/>
                <a:sym typeface="+mn-ea"/>
              </a:rPr>
              <a:t>pseudogout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effectLst/>
                <a:uLnTx/>
                <a:uFillTx/>
                <a:latin typeface="Calibri Light"/>
                <a:ea typeface="+mj-ea"/>
                <a:cs typeface="+mj-cs"/>
                <a:sym typeface="+mn-ea"/>
              </a:rPr>
              <a:t>)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effectLst/>
                <a:uLnTx/>
                <a:uFillTx/>
                <a:latin typeface="Calibri Light"/>
                <a:ea typeface="+mj-ea"/>
                <a:cs typeface="+mj-cs"/>
                <a:sym typeface="+mn-ea"/>
              </a:rPr>
            </a:br>
            <a:endParaRPr kumimoji="0" lang="en-US" sz="24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effectLst/>
              <a:uLnTx/>
              <a:uFillTx/>
              <a:latin typeface="Calibri Light"/>
              <a:ea typeface="+mj-ea"/>
              <a:cs typeface="+mj-cs"/>
              <a:sym typeface="+mn-ea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13184" y="2154471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Calcium pyrophosphate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dihydrate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(CPPD) crystal deposition within articular cartilage causes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chondrocalcinosis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318322" y="3995550"/>
            <a:ext cx="78488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glow rad="139700">
                    <a:srgbClr val="5B9BD5">
                      <a:satMod val="175000"/>
                      <a:alpha val="40000"/>
                    </a:srgbClr>
                  </a:glow>
                </a:effectLst>
                <a:uLnTx/>
                <a:uFillTx/>
              </a:rPr>
              <a:t>Risk factors 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- Age(&gt;50 year)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- Osteoarthritis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- primary hyperparathyroidism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- Rarely, it is associated with metabolic disease (e.g.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haemochromatosis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,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hypophosphataemia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, hypomagnesaemia and Wilson’s disease)</a:t>
            </a:r>
          </a:p>
        </p:txBody>
      </p:sp>
      <p:sp>
        <p:nvSpPr>
          <p:cNvPr id="7" name="مربع نص 6"/>
          <p:cNvSpPr txBox="1"/>
          <p:nvPr/>
        </p:nvSpPr>
        <p:spPr>
          <a:xfrm>
            <a:off x="427572" y="3106758"/>
            <a:ext cx="29050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glow rad="139700">
                    <a:srgbClr val="5B9BD5">
                      <a:satMod val="175000"/>
                      <a:alpha val="40000"/>
                    </a:srgbClr>
                  </a:glow>
                </a:effectLst>
                <a:uLnTx/>
                <a:uFillTx/>
              </a:rPr>
              <a:t>Male = female 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>
                <a:glow rad="139700">
                  <a:srgbClr val="5B9BD5">
                    <a:satMod val="175000"/>
                    <a:alpha val="40000"/>
                  </a:srgbClr>
                </a:glow>
              </a:effectLst>
              <a:uLnTx/>
              <a:uFillTx/>
            </a:endParaRPr>
          </a:p>
          <a:p>
            <a:pPr lvl="0" defTabSz="914400"/>
            <a:r>
              <a:rPr lang="en-US" sz="1600" kern="0" dirty="0">
                <a:solidFill>
                  <a:sysClr val="windowText" lastClr="000000"/>
                </a:solidFill>
                <a:effectLst>
                  <a:glow rad="139700">
                    <a:srgbClr val="5B9BD5">
                      <a:satMod val="175000"/>
                      <a:alpha val="40000"/>
                    </a:srgbClr>
                  </a:glow>
                </a:effectLst>
              </a:rPr>
              <a:t>- Common joints: Knee, wrist, shoulder.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glow rad="139700">
                  <a:srgbClr val="5B9BD5">
                    <a:satMod val="175000"/>
                    <a:alpha val="40000"/>
                  </a:srgbClr>
                </a:glow>
              </a:effectLst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8769838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صر نائب للمحتوى 2"/>
          <p:cNvSpPr txBox="1">
            <a:spLocks/>
          </p:cNvSpPr>
          <p:nvPr/>
        </p:nvSpPr>
        <p:spPr>
          <a:xfrm>
            <a:off x="473737" y="735428"/>
            <a:ext cx="828092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glow rad="139700">
                    <a:srgbClr val="5B9BD5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Clinical presentation : 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1- Its often clinically </a:t>
            </a:r>
            <a:r>
              <a:rPr kumimoji="0" lang="en-US" sz="17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glow rad="139700">
                    <a:srgbClr val="ED7D31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silent</a:t>
            </a: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2- </a:t>
            </a:r>
            <a:r>
              <a:rPr kumimoji="0" lang="en-US" sz="17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glow rad="139700">
                    <a:srgbClr val="ED7D31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Acute </a:t>
            </a:r>
            <a:r>
              <a:rPr kumimoji="0" lang="en-US" sz="17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>
                  <a:glow rad="139700">
                    <a:srgbClr val="ED7D31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synovitis</a:t>
            </a:r>
            <a:r>
              <a:rPr kumimoji="0" lang="en-US" sz="17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glow rad="139700">
                    <a:srgbClr val="ED7D31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 (</a:t>
            </a:r>
            <a:r>
              <a:rPr kumimoji="0" lang="en-US" sz="17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>
                  <a:glow rad="139700">
                    <a:srgbClr val="ED7D31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pseudogout</a:t>
            </a:r>
            <a:r>
              <a:rPr kumimoji="0" lang="en-US" sz="17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glow rad="139700">
                    <a:srgbClr val="ED7D31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): 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The </a:t>
            </a:r>
            <a:r>
              <a:rPr kumimoji="0" lang="en-US" sz="17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glow rad="139700">
                    <a:srgbClr val="5B9BD5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most common site </a:t>
            </a:r>
            <a:r>
              <a:rPr kumimoji="0" lang="en-US" sz="17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 the knee, followed by the wrist, shoulder and ankle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The typical attack resembles acute gout with rapid onset of pain, stiffness and swelling. 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Examination reveals erythema, marked joint tenderness and signs of </a:t>
            </a:r>
            <a:r>
              <a:rPr kumimoji="0" lang="en-US" sz="17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synovitis</a:t>
            </a: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(large effusion, warmth and restricted movement). 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Fever may be present.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7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Septic arthritis and gout are the main differential diagnoses</a:t>
            </a:r>
            <a:endParaRPr kumimoji="0" lang="en-US" sz="17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401729" y="3863327"/>
            <a:ext cx="84249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3-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glow rad="139700">
                    <a:srgbClr val="ED7D31">
                      <a:satMod val="175000"/>
                      <a:alpha val="40000"/>
                    </a:srgbClr>
                  </a:glow>
                </a:effectLst>
                <a:uLnTx/>
                <a:uFillTx/>
              </a:rPr>
              <a:t>Chronic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>
                  <a:glow rad="139700">
                    <a:srgbClr val="ED7D31">
                      <a:satMod val="175000"/>
                      <a:alpha val="40000"/>
                    </a:srgbClr>
                  </a:glow>
                </a:effectLst>
                <a:uLnTx/>
                <a:uFillTx/>
              </a:rPr>
              <a:t>arthropathy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glow rad="139700">
                    <a:srgbClr val="ED7D31">
                      <a:satMod val="175000"/>
                      <a:alpha val="40000"/>
                    </a:srgbClr>
                  </a:glow>
                </a:effectLst>
                <a:uLnTx/>
                <a:uFillTx/>
              </a:rPr>
              <a:t>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The presentation is with Chronic pain and early morning stiffness, affecting the same joints that are involved in acute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pseudogout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-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Osteoarthritis-like CPPD presentation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:(bony swelling, crepitus, restriction)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Most common form of CPPD disease, More severe than typical OA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-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Rheumatoid arthritis-like CPPD Presentation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- Severe damage and instability of knees or shoulders can mimic a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neuropathic joint</a:t>
            </a:r>
          </a:p>
        </p:txBody>
      </p:sp>
    </p:spTree>
    <p:extLst>
      <p:ext uri="{BB962C8B-B14F-4D97-AF65-F5344CB8AC3E}">
        <p14:creationId xmlns:p14="http://schemas.microsoft.com/office/powerpoint/2010/main" val="12782512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51944" y="192428"/>
            <a:ext cx="4796303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effectLst/>
                <a:uLnTx/>
                <a:uFillTx/>
                <a:latin typeface="Calibri Light"/>
                <a:ea typeface="+mj-ea"/>
                <a:cs typeface="+mj-cs"/>
                <a:sym typeface="+mn-ea"/>
              </a:rPr>
              <a:t>Diagnosis of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effectLst/>
                <a:uLnTx/>
                <a:uFillTx/>
                <a:latin typeface="Calibri Light"/>
                <a:ea typeface="+mj-ea"/>
                <a:cs typeface="+mj-cs"/>
                <a:sym typeface="+mn-ea"/>
              </a:rPr>
              <a:t>pseudogout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effectLst/>
                <a:uLnTx/>
                <a:uFillTx/>
                <a:latin typeface="Calibri Light"/>
                <a:ea typeface="+mj-ea"/>
                <a:cs typeface="+mj-cs"/>
                <a:sym typeface="+mn-ea"/>
              </a:rPr>
              <a:t> :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effectLst/>
                <a:uLnTx/>
                <a:uFillTx/>
                <a:latin typeface="Calibri Light"/>
                <a:ea typeface="+mj-ea"/>
                <a:cs typeface="+mj-cs"/>
                <a:sym typeface="+mn-ea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effectLst/>
              <a:uLnTx/>
              <a:uFillTx/>
              <a:latin typeface="Calibri Light"/>
              <a:ea typeface="+mj-ea"/>
              <a:cs typeface="+mj-cs"/>
              <a:sym typeface="+mn-ea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300507" y="960572"/>
            <a:ext cx="542362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1-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glow rad="139700">
                    <a:srgbClr val="5B9BD5">
                      <a:satMod val="175000"/>
                      <a:alpha val="40000"/>
                    </a:srgbClr>
                  </a:glow>
                </a:effectLst>
                <a:uLnTx/>
                <a:uFillTx/>
              </a:rPr>
              <a:t>blood tests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(to rule out metabolic causes)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2-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glow rad="139700">
                    <a:srgbClr val="5B9BD5">
                      <a:satMod val="175000"/>
                      <a:alpha val="40000"/>
                    </a:srgbClr>
                  </a:glow>
                </a:effectLst>
                <a:uLnTx/>
                <a:uFillTx/>
              </a:rPr>
              <a:t>serum uric acid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(to rule out gout)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3-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glow rad="139700">
                    <a:srgbClr val="5B9BD5">
                      <a:satMod val="175000"/>
                      <a:alpha val="40000"/>
                    </a:srgbClr>
                  </a:glow>
                </a:effectLst>
                <a:uLnTx/>
                <a:uFillTx/>
              </a:rPr>
              <a:t>joint aspiration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- aspirated fluid is often turbid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- Gram stain &amp; glucose ( to rule out septic arthritis )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753368"/>
            <a:ext cx="272415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164" y="3139167"/>
            <a:ext cx="2652142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مربع نص 7"/>
          <p:cNvSpPr txBox="1"/>
          <p:nvPr/>
        </p:nvSpPr>
        <p:spPr>
          <a:xfrm>
            <a:off x="457200" y="3331433"/>
            <a:ext cx="5148064" cy="584775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101600">
              <a:srgbClr val="5B9BD5">
                <a:satMod val="175000"/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- Under Polarized light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Wingdings" pitchFamily="2" charset="2"/>
              </a:rPr>
              <a:t>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glow rad="139700">
                    <a:srgbClr val="ED7D31">
                      <a:satMod val="175000"/>
                      <a:alpha val="40000"/>
                    </a:srgbClr>
                  </a:glow>
                </a:effectLst>
                <a:uLnTx/>
                <a:uFillTx/>
              </a:rPr>
              <a:t>small, rhomboid shaped CPPD crystals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that are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glow rad="139700">
                    <a:srgbClr val="ED7D31">
                      <a:satMod val="175000"/>
                      <a:alpha val="40000"/>
                    </a:srgbClr>
                  </a:glow>
                </a:effectLst>
                <a:uLnTx/>
                <a:uFillTx/>
              </a:rPr>
              <a:t>positively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>
                  <a:glow rad="139700">
                    <a:srgbClr val="ED7D31">
                      <a:satMod val="175000"/>
                      <a:alpha val="40000"/>
                    </a:srgbClr>
                  </a:glow>
                </a:effectLst>
                <a:uLnTx/>
                <a:uFillTx/>
              </a:rPr>
              <a:t>birefringent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glow rad="139700">
                  <a:srgbClr val="ED7D31">
                    <a:satMod val="175000"/>
                    <a:alpha val="40000"/>
                  </a:srgbClr>
                </a:glow>
              </a:effectLst>
              <a:uLnTx/>
              <a:uFillTx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576064" y="4743117"/>
            <a:ext cx="5148064" cy="584775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101600">
              <a:srgbClr val="5B9BD5">
                <a:satMod val="175000"/>
                <a:alpha val="40000"/>
              </a:srgbClr>
            </a:glo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-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glow rad="139700">
                    <a:srgbClr val="5B9BD5">
                      <a:satMod val="175000"/>
                      <a:alpha val="40000"/>
                    </a:srgbClr>
                  </a:glow>
                </a:effectLst>
                <a:uLnTx/>
                <a:uFillTx/>
              </a:rPr>
              <a:t>blue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crystals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Wingdings" pitchFamily="2" charset="2"/>
              </a:rPr>
              <a:t>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when they parallel to the axis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-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</a:rPr>
              <a:t>Yellow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crystals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Wingdings" pitchFamily="2" charset="2"/>
              </a:rPr>
              <a:t>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when they perpendicular to axis </a:t>
            </a:r>
          </a:p>
        </p:txBody>
      </p:sp>
    </p:spTree>
    <p:extLst>
      <p:ext uri="{BB962C8B-B14F-4D97-AF65-F5344CB8AC3E}">
        <p14:creationId xmlns:p14="http://schemas.microsoft.com/office/powerpoint/2010/main" val="19667583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240223" y="932296"/>
            <a:ext cx="495985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4-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glow rad="139700">
                    <a:srgbClr val="5B9BD5">
                      <a:satMod val="175000"/>
                      <a:alpha val="40000"/>
                    </a:srgbClr>
                  </a:glow>
                </a:effectLst>
                <a:uLnTx/>
                <a:uFillTx/>
              </a:rPr>
              <a:t>x-ray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glow rad="139700">
                  <a:srgbClr val="5B9BD5">
                    <a:satMod val="175000"/>
                    <a:alpha val="40000"/>
                  </a:srgbClr>
                </a:glow>
              </a:effectLst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show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chondrocalcinosis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within the articular cartilage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(The picture shows calcification of the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fibrocartilaginous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menisci (M)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and articular hyaline cartilage (H). There is also narrowing (N) of the medial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tibio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-femoral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compartment and osteophyte (O) formation.)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347" y="820023"/>
            <a:ext cx="3021831" cy="5255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38601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Pseudogout 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dirty="0"/>
              <a:t>- Acute Management:</a:t>
            </a:r>
          </a:p>
          <a:p>
            <a:r>
              <a:rPr dirty="0"/>
              <a:t>  - NSAIDs, colchicine.</a:t>
            </a:r>
          </a:p>
          <a:p>
            <a:r>
              <a:rPr dirty="0"/>
              <a:t>  - </a:t>
            </a:r>
            <a:r>
              <a:rPr dirty="0" err="1"/>
              <a:t>Intraarticular</a:t>
            </a:r>
            <a:r>
              <a:rPr dirty="0"/>
              <a:t> glucocorticoids.</a:t>
            </a:r>
          </a:p>
          <a:p>
            <a:pPr marL="0" indent="0">
              <a:buNone/>
            </a:pPr>
            <a:r>
              <a:rPr dirty="0" smtClean="0"/>
              <a:t>- </a:t>
            </a:r>
            <a:r>
              <a:rPr dirty="0"/>
              <a:t>Chronic Management:</a:t>
            </a:r>
          </a:p>
          <a:p>
            <a:r>
              <a:rPr dirty="0"/>
              <a:t>  - Treat underlying conditions (e.g., hyperparathyroidism).</a:t>
            </a:r>
          </a:p>
          <a:p>
            <a:r>
              <a:rPr dirty="0"/>
              <a:t>  - Symptomatic management</a:t>
            </a:r>
            <a:r>
              <a:rPr dirty="0" smtClean="0"/>
              <a:t>.</a:t>
            </a:r>
            <a:endParaRPr lang="en-US" dirty="0" smtClean="0"/>
          </a:p>
          <a:p>
            <a:r>
              <a:rPr lang="en-US" dirty="0"/>
              <a:t>Prophylaxis:</a:t>
            </a:r>
          </a:p>
          <a:p>
            <a:r>
              <a:rPr lang="en-US" dirty="0"/>
              <a:t> Consider low-dose colchicine to decrease the frequency of acute attacks.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libri,Bold"/>
              </a:rPr>
              <a:t>Summary of Management of crystal induced arthritis (Gout + </a:t>
            </a:r>
            <a:r>
              <a:rPr lang="en-US" sz="3600" b="1" dirty="0" err="1">
                <a:solidFill>
                  <a:srgbClr val="FF0000"/>
                </a:solidFill>
                <a:latin typeface="Calibri,Bold"/>
              </a:rPr>
              <a:t>Pseudogout</a:t>
            </a:r>
            <a:r>
              <a:rPr lang="en-US" sz="3600" b="1" dirty="0">
                <a:solidFill>
                  <a:srgbClr val="FF0000"/>
                </a:solidFill>
                <a:latin typeface="Calibri,Bold"/>
              </a:rPr>
              <a:t>):</a:t>
            </a:r>
          </a:p>
          <a:p>
            <a:r>
              <a:rPr lang="en-US" sz="3600" dirty="0">
                <a:solidFill>
                  <a:srgbClr val="000000"/>
                </a:solidFill>
                <a:latin typeface="Wingdings"/>
              </a:rPr>
              <a:t> </a:t>
            </a:r>
            <a:r>
              <a:rPr lang="en-US" sz="3600" b="1" dirty="0">
                <a:solidFill>
                  <a:srgbClr val="00B150"/>
                </a:solidFill>
                <a:latin typeface="Calibri,Bold"/>
              </a:rPr>
              <a:t>Risk factors modification:</a:t>
            </a:r>
          </a:p>
          <a:p>
            <a:r>
              <a:rPr lang="en-US" dirty="0">
                <a:solidFill>
                  <a:srgbClr val="000000"/>
                </a:solidFill>
                <a:latin typeface="Courier New"/>
              </a:rPr>
              <a:t>o </a:t>
            </a:r>
            <a:r>
              <a:rPr lang="en-US" dirty="0">
                <a:solidFill>
                  <a:srgbClr val="000000"/>
                </a:solidFill>
              </a:rPr>
              <a:t>Obesity (Exercise), Dehydration ( Drinking water).</a:t>
            </a:r>
          </a:p>
          <a:p>
            <a:r>
              <a:rPr lang="en-US" dirty="0">
                <a:solidFill>
                  <a:srgbClr val="000000"/>
                </a:solidFill>
                <a:latin typeface="Courier New"/>
              </a:rPr>
              <a:t>o </a:t>
            </a:r>
            <a:r>
              <a:rPr lang="en-US" dirty="0">
                <a:solidFill>
                  <a:srgbClr val="000000"/>
                </a:solidFill>
              </a:rPr>
              <a:t>Just to </a:t>
            </a:r>
            <a:r>
              <a:rPr lang="en-US" dirty="0">
                <a:solidFill>
                  <a:srgbClr val="FF0000"/>
                </a:solidFill>
              </a:rPr>
              <a:t>reduce </a:t>
            </a:r>
            <a:r>
              <a:rPr lang="en-US" dirty="0">
                <a:solidFill>
                  <a:srgbClr val="000000"/>
                </a:solidFill>
              </a:rPr>
              <a:t>(not stop) uric acid containing food and protein containing food</a:t>
            </a:r>
          </a:p>
          <a:p>
            <a:r>
              <a:rPr lang="en-US" sz="3600" dirty="0">
                <a:solidFill>
                  <a:srgbClr val="000000"/>
                </a:solidFill>
                <a:latin typeface="Wingdings"/>
              </a:rPr>
              <a:t> </a:t>
            </a:r>
            <a:r>
              <a:rPr lang="en-US" sz="3600" b="1" dirty="0">
                <a:solidFill>
                  <a:srgbClr val="00B150"/>
                </a:solidFill>
                <a:latin typeface="Calibri,Bold"/>
              </a:rPr>
              <a:t>Acute attack drugs:</a:t>
            </a:r>
          </a:p>
          <a:p>
            <a:r>
              <a:rPr lang="en-US" dirty="0">
                <a:solidFill>
                  <a:srgbClr val="000000"/>
                </a:solidFill>
                <a:latin typeface="Wingdings"/>
              </a:rPr>
              <a:t> </a:t>
            </a:r>
            <a:r>
              <a:rPr lang="en-US" b="1" dirty="0">
                <a:solidFill>
                  <a:srgbClr val="000000"/>
                </a:solidFill>
                <a:latin typeface="Calibri,Bold"/>
              </a:rPr>
              <a:t>NSAIDS: </a:t>
            </a:r>
            <a:r>
              <a:rPr lang="en-US" dirty="0" err="1">
                <a:solidFill>
                  <a:srgbClr val="000000"/>
                </a:solidFill>
              </a:rPr>
              <a:t>Diclofenac</a:t>
            </a:r>
            <a:r>
              <a:rPr lang="en-US" dirty="0">
                <a:solidFill>
                  <a:srgbClr val="000000"/>
                </a:solidFill>
              </a:rPr>
              <a:t>, Ibuprofen.</a:t>
            </a:r>
          </a:p>
          <a:p>
            <a:r>
              <a:rPr lang="en-US" dirty="0">
                <a:solidFill>
                  <a:srgbClr val="000000"/>
                </a:solidFill>
                <a:latin typeface="Courier New"/>
              </a:rPr>
              <a:t>o </a:t>
            </a:r>
            <a:r>
              <a:rPr lang="en-US" dirty="0">
                <a:solidFill>
                  <a:srgbClr val="000000"/>
                </a:solidFill>
              </a:rPr>
              <a:t>Unless the patient </a:t>
            </a:r>
            <a:r>
              <a:rPr lang="en-US" dirty="0">
                <a:solidFill>
                  <a:srgbClr val="FF0000"/>
                </a:solidFill>
              </a:rPr>
              <a:t>has renal impairment</a:t>
            </a:r>
          </a:p>
          <a:p>
            <a:r>
              <a:rPr lang="en-US" dirty="0">
                <a:solidFill>
                  <a:srgbClr val="000000"/>
                </a:solidFill>
                <a:latin typeface="Courier New"/>
              </a:rPr>
              <a:t>o </a:t>
            </a:r>
            <a:r>
              <a:rPr lang="en-US" dirty="0">
                <a:solidFill>
                  <a:srgbClr val="000000"/>
                </a:solidFill>
              </a:rPr>
              <a:t>Instead we use </a:t>
            </a:r>
            <a:r>
              <a:rPr lang="en-US" dirty="0">
                <a:solidFill>
                  <a:srgbClr val="FF0000"/>
                </a:solidFill>
              </a:rPr>
              <a:t>colchicine </a:t>
            </a:r>
            <a:r>
              <a:rPr lang="en-US" dirty="0">
                <a:solidFill>
                  <a:srgbClr val="000000"/>
                </a:solidFill>
              </a:rPr>
              <a:t>(never combine NSAID with colchicine both together lead</a:t>
            </a:r>
          </a:p>
          <a:p>
            <a:r>
              <a:rPr lang="en-US" dirty="0">
                <a:solidFill>
                  <a:srgbClr val="000000"/>
                </a:solidFill>
              </a:rPr>
              <a:t>to sever GI upset like ulceration and gastritis ) or better to </a:t>
            </a:r>
            <a:r>
              <a:rPr lang="en-US" dirty="0">
                <a:solidFill>
                  <a:srgbClr val="FF0000"/>
                </a:solidFill>
              </a:rPr>
              <a:t>give intra-articular steroids</a:t>
            </a:r>
          </a:p>
          <a:p>
            <a:r>
              <a:rPr lang="en-US" dirty="0">
                <a:solidFill>
                  <a:srgbClr val="000000"/>
                </a:solidFill>
                <a:latin typeface="Wingdings"/>
              </a:rPr>
              <a:t> </a:t>
            </a:r>
            <a:r>
              <a:rPr lang="en-US" b="1" dirty="0">
                <a:solidFill>
                  <a:srgbClr val="000000"/>
                </a:solidFill>
                <a:latin typeface="Calibri,Bold"/>
              </a:rPr>
              <a:t>Colchicine.</a:t>
            </a:r>
          </a:p>
          <a:p>
            <a:r>
              <a:rPr lang="en-US" dirty="0">
                <a:solidFill>
                  <a:srgbClr val="000000"/>
                </a:solidFill>
                <a:latin typeface="Wingdings"/>
              </a:rPr>
              <a:t> </a:t>
            </a:r>
            <a:r>
              <a:rPr lang="en-US" b="1" dirty="0">
                <a:solidFill>
                  <a:srgbClr val="000000"/>
                </a:solidFill>
                <a:latin typeface="Calibri,Bold"/>
              </a:rPr>
              <a:t>Steroids:</a:t>
            </a:r>
          </a:p>
          <a:p>
            <a:r>
              <a:rPr lang="en-US" dirty="0">
                <a:solidFill>
                  <a:srgbClr val="000000"/>
                </a:solidFill>
                <a:latin typeface="Courier New"/>
              </a:rPr>
              <a:t>o </a:t>
            </a:r>
            <a:r>
              <a:rPr lang="en-US" dirty="0">
                <a:solidFill>
                  <a:srgbClr val="000000"/>
                </a:solidFill>
              </a:rPr>
              <a:t>Intra-articular: when there acute attack with renal impairment.</a:t>
            </a:r>
          </a:p>
          <a:p>
            <a:r>
              <a:rPr lang="en-US" dirty="0">
                <a:solidFill>
                  <a:srgbClr val="000000"/>
                </a:solidFill>
                <a:latin typeface="Courier New"/>
              </a:rPr>
              <a:t>o </a:t>
            </a:r>
            <a:r>
              <a:rPr lang="en-US" dirty="0">
                <a:solidFill>
                  <a:srgbClr val="000000"/>
                </a:solidFill>
              </a:rPr>
              <a:t>Systemic (rare</a:t>
            </a:r>
            <a:r>
              <a:rPr lang="en-US" dirty="0" smtClean="0">
                <a:solidFill>
                  <a:srgbClr val="000000"/>
                </a:solidFill>
              </a:rPr>
              <a:t>).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1700" dirty="0">
                <a:solidFill>
                  <a:srgbClr val="000000"/>
                </a:solidFill>
                <a:latin typeface="Wingdings"/>
              </a:rPr>
              <a:t> </a:t>
            </a:r>
            <a:r>
              <a:rPr lang="en-US" sz="2400" b="1" dirty="0">
                <a:solidFill>
                  <a:srgbClr val="00B150"/>
                </a:solidFill>
                <a:latin typeface="Calibri,Bold"/>
              </a:rPr>
              <a:t>Chronic drugs(preventive)</a:t>
            </a:r>
          </a:p>
          <a:p>
            <a:pPr lvl="0"/>
            <a:r>
              <a:rPr lang="en-US" sz="2400" dirty="0">
                <a:solidFill>
                  <a:srgbClr val="000000"/>
                </a:solidFill>
                <a:latin typeface="Courier New"/>
              </a:rPr>
              <a:t>o </a:t>
            </a:r>
            <a:r>
              <a:rPr lang="en-US" sz="2400" b="1" dirty="0">
                <a:solidFill>
                  <a:srgbClr val="FF0000"/>
                </a:solidFill>
                <a:latin typeface="Calibri,Bold"/>
              </a:rPr>
              <a:t>Allopurinol </a:t>
            </a:r>
            <a:r>
              <a:rPr lang="en-US" sz="2400" dirty="0">
                <a:solidFill>
                  <a:srgbClr val="000000"/>
                </a:solidFill>
              </a:rPr>
              <a:t>(xanthine oxidase inhibitor) :</a:t>
            </a:r>
          </a:p>
          <a:p>
            <a:pPr lvl="0"/>
            <a:r>
              <a:rPr lang="en-US" sz="2400" dirty="0">
                <a:solidFill>
                  <a:srgbClr val="000000"/>
                </a:solidFill>
                <a:latin typeface="Wingdings"/>
              </a:rPr>
              <a:t> </a:t>
            </a:r>
            <a:r>
              <a:rPr lang="en-US" sz="2400" b="1" dirty="0">
                <a:solidFill>
                  <a:srgbClr val="FF0000"/>
                </a:solidFill>
                <a:latin typeface="Calibri,Bold"/>
              </a:rPr>
              <a:t>In recurrent attacks( chronic use)</a:t>
            </a:r>
          </a:p>
          <a:p>
            <a:pPr lvl="0"/>
            <a:r>
              <a:rPr lang="en-US" sz="2400" dirty="0">
                <a:solidFill>
                  <a:srgbClr val="000000"/>
                </a:solidFill>
                <a:latin typeface="Wingdings"/>
              </a:rPr>
              <a:t> </a:t>
            </a:r>
            <a:r>
              <a:rPr lang="en-US" sz="2400" dirty="0">
                <a:solidFill>
                  <a:srgbClr val="000000"/>
                </a:solidFill>
              </a:rPr>
              <a:t>Because it may precipitate more attacks</a:t>
            </a:r>
          </a:p>
          <a:p>
            <a:pPr lvl="0"/>
            <a:r>
              <a:rPr lang="en-US" sz="2400" dirty="0">
                <a:solidFill>
                  <a:srgbClr val="000000"/>
                </a:solidFill>
                <a:latin typeface="Wingdings"/>
              </a:rPr>
              <a:t> </a:t>
            </a:r>
            <a:r>
              <a:rPr lang="en-US" sz="2400" dirty="0">
                <a:solidFill>
                  <a:srgbClr val="000000"/>
                </a:solidFill>
              </a:rPr>
              <a:t>After 3-4 weeks of acute attacks ; should never be used an acute attack. </a:t>
            </a:r>
            <a:endParaRPr lang="en-US" sz="2400" dirty="0" smtClean="0">
              <a:solidFill>
                <a:srgbClr val="000000"/>
              </a:solidFill>
            </a:endParaRPr>
          </a:p>
          <a:p>
            <a:pPr lvl="0"/>
            <a:r>
              <a:rPr lang="en-US" sz="2500" dirty="0">
                <a:solidFill>
                  <a:srgbClr val="000000"/>
                </a:solidFill>
                <a:latin typeface="Wingdings"/>
              </a:rPr>
              <a:t> </a:t>
            </a:r>
            <a:r>
              <a:rPr lang="en-US" sz="2500" b="1" dirty="0">
                <a:solidFill>
                  <a:srgbClr val="0070C1"/>
                </a:solidFill>
                <a:latin typeface="Calibri,Bold"/>
              </a:rPr>
              <a:t>Indications for allopurinol:</a:t>
            </a:r>
          </a:p>
          <a:p>
            <a:pPr lvl="0"/>
            <a:r>
              <a:rPr lang="en-US" sz="2200" dirty="0">
                <a:solidFill>
                  <a:srgbClr val="000000"/>
                </a:solidFill>
              </a:rPr>
              <a:t>1. Recurrent attacks</a:t>
            </a:r>
          </a:p>
          <a:p>
            <a:pPr lvl="0"/>
            <a:r>
              <a:rPr lang="en-US" sz="2200" dirty="0">
                <a:solidFill>
                  <a:srgbClr val="000000"/>
                </a:solidFill>
              </a:rPr>
              <a:t>2. Renal impairment</a:t>
            </a:r>
          </a:p>
          <a:p>
            <a:pPr lvl="0"/>
            <a:r>
              <a:rPr lang="en-US" sz="2200" dirty="0">
                <a:solidFill>
                  <a:srgbClr val="000000"/>
                </a:solidFill>
              </a:rPr>
              <a:t>3. If the patient has </a:t>
            </a:r>
            <a:r>
              <a:rPr lang="en-US" sz="2200" dirty="0" err="1">
                <a:solidFill>
                  <a:srgbClr val="FF0000"/>
                </a:solidFill>
              </a:rPr>
              <a:t>Tophitious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gou</a:t>
            </a:r>
            <a:endParaRPr lang="en-US" sz="1500" dirty="0">
              <a:solidFill>
                <a:prstClr val="black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081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600" dirty="0" smtClean="0">
                <a:solidFill>
                  <a:srgbClr val="000000"/>
                </a:solidFill>
                <a:latin typeface="Wingdings"/>
              </a:rPr>
              <a:t> </a:t>
            </a:r>
            <a:r>
              <a:rPr lang="en-US" sz="3600" b="1" dirty="0">
                <a:solidFill>
                  <a:srgbClr val="0070C1"/>
                </a:solidFill>
                <a:latin typeface="Calibri,Bold"/>
              </a:rPr>
              <a:t>Side effects of allopurinol:</a:t>
            </a:r>
          </a:p>
          <a:p>
            <a:r>
              <a:rPr lang="en-US" dirty="0">
                <a:solidFill>
                  <a:srgbClr val="000000"/>
                </a:solidFill>
                <a:latin typeface="Wingdings"/>
              </a:rPr>
              <a:t> </a:t>
            </a:r>
            <a:r>
              <a:rPr lang="en-US" dirty="0">
                <a:solidFill>
                  <a:srgbClr val="000000"/>
                </a:solidFill>
              </a:rPr>
              <a:t>Hyper-sensitivity syndrome, in 1 for every 1000patients</a:t>
            </a:r>
          </a:p>
          <a:p>
            <a:r>
              <a:rPr lang="en-US" dirty="0">
                <a:solidFill>
                  <a:srgbClr val="000000"/>
                </a:solidFill>
                <a:latin typeface="Wingdings"/>
              </a:rPr>
              <a:t> </a:t>
            </a:r>
            <a:r>
              <a:rPr lang="en-US" dirty="0">
                <a:solidFill>
                  <a:srgbClr val="000000"/>
                </a:solidFill>
              </a:rPr>
              <a:t>So its alternative is </a:t>
            </a:r>
            <a:r>
              <a:rPr lang="en-US" b="1" dirty="0" err="1">
                <a:solidFill>
                  <a:srgbClr val="FF0000"/>
                </a:solidFill>
                <a:latin typeface="Calibri,Bold"/>
              </a:rPr>
              <a:t>febuxostat</a:t>
            </a:r>
            <a:r>
              <a:rPr lang="en-US" b="1" dirty="0">
                <a:solidFill>
                  <a:srgbClr val="FF0000"/>
                </a:solidFill>
                <a:latin typeface="Calibri,Bold"/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(xanthine synthase inhibitor).</a:t>
            </a:r>
          </a:p>
          <a:p>
            <a:r>
              <a:rPr lang="en-US" dirty="0">
                <a:solidFill>
                  <a:srgbClr val="000000"/>
                </a:solidFill>
                <a:latin typeface="Courier New"/>
              </a:rPr>
              <a:t>o </a:t>
            </a:r>
            <a:r>
              <a:rPr lang="en-US" b="1" dirty="0" err="1">
                <a:solidFill>
                  <a:srgbClr val="00B150"/>
                </a:solidFill>
                <a:latin typeface="Calibri,Bold"/>
              </a:rPr>
              <a:t>Febuxostat</a:t>
            </a:r>
            <a:r>
              <a:rPr lang="en-US" b="1" dirty="0">
                <a:solidFill>
                  <a:srgbClr val="00B150"/>
                </a:solidFill>
                <a:latin typeface="Calibri,Bold"/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(xanthine oxidase inhibitor ) : </a:t>
            </a:r>
            <a:r>
              <a:rPr lang="en-US" b="1" dirty="0">
                <a:solidFill>
                  <a:srgbClr val="FF0000"/>
                </a:solidFill>
                <a:latin typeface="Calibri,Bold"/>
              </a:rPr>
              <a:t>in chronic use.</a:t>
            </a:r>
          </a:p>
          <a:p>
            <a:r>
              <a:rPr lang="en-US" dirty="0">
                <a:solidFill>
                  <a:srgbClr val="000000"/>
                </a:solidFill>
                <a:latin typeface="Courier New"/>
              </a:rPr>
              <a:t>o </a:t>
            </a:r>
            <a:r>
              <a:rPr lang="en-US" b="1" dirty="0" err="1">
                <a:solidFill>
                  <a:srgbClr val="00B150"/>
                </a:solidFill>
                <a:latin typeface="Calibri,Bold"/>
              </a:rPr>
              <a:t>Probenecid</a:t>
            </a:r>
            <a:r>
              <a:rPr lang="en-US" b="1" dirty="0">
                <a:solidFill>
                  <a:srgbClr val="00B150"/>
                </a:solidFill>
                <a:latin typeface="Calibri,Bold"/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(inhibit </a:t>
            </a:r>
            <a:r>
              <a:rPr lang="en-US" dirty="0" err="1">
                <a:solidFill>
                  <a:srgbClr val="000000"/>
                </a:solidFill>
              </a:rPr>
              <a:t>urate</a:t>
            </a:r>
            <a:r>
              <a:rPr lang="en-US" dirty="0">
                <a:solidFill>
                  <a:srgbClr val="000000"/>
                </a:solidFill>
              </a:rPr>
              <a:t> transporter (URAT1) ):</a:t>
            </a:r>
          </a:p>
          <a:p>
            <a:r>
              <a:rPr lang="en-US" dirty="0">
                <a:solidFill>
                  <a:srgbClr val="000000"/>
                </a:solidFill>
                <a:latin typeface="Wingdings"/>
              </a:rPr>
              <a:t> </a:t>
            </a:r>
            <a:r>
              <a:rPr lang="en-US" dirty="0">
                <a:solidFill>
                  <a:srgbClr val="000000"/>
                </a:solidFill>
              </a:rPr>
              <a:t>To increase uric acid renal clearance in under-</a:t>
            </a:r>
            <a:r>
              <a:rPr lang="en-US" dirty="0" err="1">
                <a:solidFill>
                  <a:srgbClr val="000000"/>
                </a:solidFill>
              </a:rPr>
              <a:t>excretors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  <a:latin typeface="Wingdings"/>
              </a:rPr>
              <a:t> </a:t>
            </a:r>
            <a:r>
              <a:rPr lang="en-US" dirty="0">
                <a:solidFill>
                  <a:srgbClr val="000000"/>
                </a:solidFill>
              </a:rPr>
              <a:t>It’s </a:t>
            </a:r>
            <a:r>
              <a:rPr lang="en-US" b="1" dirty="0">
                <a:solidFill>
                  <a:srgbClr val="FF0000"/>
                </a:solidFill>
                <a:latin typeface="Calibri,Bold"/>
              </a:rPr>
              <a:t>contraindicated </a:t>
            </a:r>
            <a:r>
              <a:rPr lang="en-US" dirty="0">
                <a:solidFill>
                  <a:srgbClr val="000000"/>
                </a:solidFill>
              </a:rPr>
              <a:t>in patients with </a:t>
            </a:r>
            <a:r>
              <a:rPr lang="en-US" dirty="0">
                <a:solidFill>
                  <a:srgbClr val="00B1F1"/>
                </a:solidFill>
              </a:rPr>
              <a:t>renal stones</a:t>
            </a:r>
          </a:p>
          <a:p>
            <a:r>
              <a:rPr lang="en-US" dirty="0">
                <a:solidFill>
                  <a:srgbClr val="000000"/>
                </a:solidFill>
              </a:rPr>
              <a:t>because it increases the risk of stones.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41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461655"/>
            <a:ext cx="8229600" cy="4525963"/>
          </a:xfrm>
        </p:spPr>
        <p:txBody>
          <a:bodyPr>
            <a:normAutofit/>
          </a:bodyPr>
          <a:lstStyle/>
          <a:p>
            <a:pPr algn="ctr"/>
            <a:endParaRPr lang="en-US" sz="4800" dirty="0" smtClean="0">
              <a:solidFill>
                <a:srgbClr val="FF0000"/>
              </a:solidFill>
            </a:endParaRPr>
          </a:p>
          <a:p>
            <a:pPr algn="ctr"/>
            <a:endParaRPr lang="en-US" sz="4800" dirty="0">
              <a:solidFill>
                <a:srgbClr val="FF0000"/>
              </a:solidFill>
            </a:endParaRPr>
          </a:p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0052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 smtClean="0">
                <a:solidFill>
                  <a:srgbClr val="7030A0"/>
                </a:solidFill>
              </a:rPr>
              <a:t>Epidemiology </a:t>
            </a:r>
            <a:r>
              <a:rPr dirty="0">
                <a:solidFill>
                  <a:srgbClr val="7030A0"/>
                </a:solidFill>
              </a:rPr>
              <a:t>and Risk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Epidemiology</a:t>
            </a:r>
          </a:p>
          <a:p>
            <a:r>
              <a:rPr lang="en-US" dirty="0"/>
              <a:t> Sex: ♂ &gt; ♀ (3:1)</a:t>
            </a:r>
          </a:p>
          <a:p>
            <a:r>
              <a:rPr lang="en-US" dirty="0"/>
              <a:t> Age of onset: 2 peaks of incidence (at 30–39 years and at 60 years of age) [2]</a:t>
            </a:r>
          </a:p>
          <a:p>
            <a:r>
              <a:rPr lang="en-US" dirty="0"/>
              <a:t> Prevalence: ∼ 8 million people in the US</a:t>
            </a:r>
          </a:p>
          <a:p>
            <a:r>
              <a:rPr lang="en-US" dirty="0"/>
              <a:t> Imagine drugs associated with </a:t>
            </a:r>
            <a:r>
              <a:rPr lang="en-US" dirty="0" smtClean="0"/>
              <a:t>gout: </a:t>
            </a:r>
            <a:r>
              <a:rPr lang="en-US" dirty="0">
                <a:solidFill>
                  <a:srgbClr val="FF0000"/>
                </a:solidFill>
              </a:rPr>
              <a:t>aspirin, thiazides, niacin, pyrazinamide, loop diuretics</a:t>
            </a:r>
            <a:r>
              <a:rPr lang="en-US" dirty="0"/>
              <a:t>.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3600" b="1" dirty="0" smtClean="0">
                <a:solidFill>
                  <a:srgbClr val="7030A1"/>
                </a:solidFill>
                <a:latin typeface="Calibri,Bold"/>
              </a:rPr>
              <a:t>Pathophysiology</a:t>
            </a:r>
            <a:endParaRPr lang="en-US" sz="3600" b="1" dirty="0">
              <a:solidFill>
                <a:srgbClr val="7030A1"/>
              </a:solidFill>
              <a:latin typeface="Calibri,Bold"/>
            </a:endParaRPr>
          </a:p>
          <a:p>
            <a:r>
              <a:rPr lang="en-US" dirty="0">
                <a:solidFill>
                  <a:srgbClr val="000000"/>
                </a:solidFill>
                <a:latin typeface="Wingdings"/>
              </a:rPr>
              <a:t> </a:t>
            </a:r>
            <a:r>
              <a:rPr lang="en-US" b="1" dirty="0" err="1">
                <a:solidFill>
                  <a:srgbClr val="00B150"/>
                </a:solidFill>
                <a:latin typeface="Calibri,Bold"/>
              </a:rPr>
              <a:t>DDx</a:t>
            </a:r>
            <a:r>
              <a:rPr lang="en-US" b="1" dirty="0">
                <a:solidFill>
                  <a:srgbClr val="00B150"/>
                </a:solidFill>
                <a:latin typeface="Calibri,Bold"/>
              </a:rPr>
              <a:t> of arthritis in this joint:</a:t>
            </a:r>
          </a:p>
          <a:p>
            <a:r>
              <a:rPr lang="en-US" dirty="0">
                <a:solidFill>
                  <a:srgbClr val="000000"/>
                </a:solidFill>
              </a:rPr>
              <a:t>septic arthritis, cellulitis, and most typically OA</a:t>
            </a:r>
          </a:p>
          <a:p>
            <a:r>
              <a:rPr lang="en-US" dirty="0">
                <a:solidFill>
                  <a:srgbClr val="000000"/>
                </a:solidFill>
                <a:latin typeface="Wingdings"/>
              </a:rPr>
              <a:t> </a:t>
            </a:r>
            <a:r>
              <a:rPr lang="en-US" b="1" dirty="0">
                <a:solidFill>
                  <a:srgbClr val="00B150"/>
                </a:solidFill>
                <a:latin typeface="Calibri,Bold"/>
              </a:rPr>
              <a:t>Risk factors</a:t>
            </a:r>
            <a:r>
              <a:rPr lang="en-US" dirty="0">
                <a:solidFill>
                  <a:srgbClr val="00B150"/>
                </a:solidFill>
              </a:rPr>
              <a:t>:</a:t>
            </a:r>
          </a:p>
          <a:p>
            <a:r>
              <a:rPr lang="en-US" dirty="0">
                <a:solidFill>
                  <a:srgbClr val="000000"/>
                </a:solidFill>
              </a:rPr>
              <a:t>male sex, hypertension, obesity, diabetes, dyslipidemia, alcohol use.</a:t>
            </a:r>
          </a:p>
          <a:p>
            <a:r>
              <a:rPr lang="en-US" dirty="0">
                <a:solidFill>
                  <a:srgbClr val="000000"/>
                </a:solidFill>
                <a:latin typeface="Wingdings"/>
              </a:rPr>
              <a:t> </a:t>
            </a:r>
            <a:r>
              <a:rPr lang="en-US" dirty="0">
                <a:solidFill>
                  <a:srgbClr val="000000"/>
                </a:solidFill>
              </a:rPr>
              <a:t>it could come in the knee, ankle, shoulder or elsewhere, usually takes large joins in</a:t>
            </a:r>
          </a:p>
          <a:p>
            <a:r>
              <a:rPr lang="en-US" dirty="0">
                <a:solidFill>
                  <a:srgbClr val="000000"/>
                </a:solidFill>
              </a:rPr>
              <a:t>acute attacks not small joints (hand joints for ex.)</a:t>
            </a:r>
          </a:p>
          <a:p>
            <a:r>
              <a:rPr lang="en-US" dirty="0">
                <a:solidFill>
                  <a:srgbClr val="000000"/>
                </a:solidFill>
                <a:latin typeface="Wingdings"/>
              </a:rPr>
              <a:t> </a:t>
            </a:r>
            <a:r>
              <a:rPr lang="en-US" dirty="0">
                <a:solidFill>
                  <a:srgbClr val="000000"/>
                </a:solidFill>
              </a:rPr>
              <a:t>Gout is a </a:t>
            </a:r>
            <a:r>
              <a:rPr lang="en-US" b="1" dirty="0">
                <a:solidFill>
                  <a:srgbClr val="FF0000"/>
                </a:solidFill>
                <a:latin typeface="Calibri,Bold"/>
              </a:rPr>
              <a:t>very painful </a:t>
            </a:r>
            <a:r>
              <a:rPr lang="en-US" dirty="0">
                <a:solidFill>
                  <a:srgbClr val="000000"/>
                </a:solidFill>
              </a:rPr>
              <a:t>arthritis:</a:t>
            </a:r>
          </a:p>
          <a:p>
            <a:r>
              <a:rPr lang="en-US" dirty="0">
                <a:solidFill>
                  <a:srgbClr val="000000"/>
                </a:solidFill>
                <a:latin typeface="Wingdings"/>
              </a:rPr>
              <a:t> </a:t>
            </a:r>
            <a:r>
              <a:rPr lang="en-US" dirty="0">
                <a:solidFill>
                  <a:srgbClr val="00B1F1"/>
                </a:solidFill>
              </a:rPr>
              <a:t>More painful than others</a:t>
            </a:r>
            <a:r>
              <a:rPr lang="en-US" dirty="0">
                <a:solidFill>
                  <a:srgbClr val="000000"/>
                </a:solidFill>
              </a:rPr>
              <a:t>, patient with gouty pain will </a:t>
            </a:r>
            <a:r>
              <a:rPr lang="en-US" dirty="0">
                <a:solidFill>
                  <a:srgbClr val="FF0000"/>
                </a:solidFill>
              </a:rPr>
              <a:t>not tolerate </a:t>
            </a:r>
            <a:r>
              <a:rPr lang="en-US" dirty="0">
                <a:solidFill>
                  <a:srgbClr val="000000"/>
                </a:solidFill>
              </a:rPr>
              <a:t>the </a:t>
            </a:r>
            <a:r>
              <a:rPr lang="en-US" dirty="0">
                <a:solidFill>
                  <a:srgbClr val="00B150"/>
                </a:solidFill>
              </a:rPr>
              <a:t>sheet </a:t>
            </a:r>
            <a:r>
              <a:rPr lang="en-US" dirty="0">
                <a:solidFill>
                  <a:srgbClr val="000000"/>
                </a:solidFill>
              </a:rPr>
              <a:t>of the bed.</a:t>
            </a:r>
          </a:p>
          <a:p>
            <a:r>
              <a:rPr lang="en-US" dirty="0">
                <a:solidFill>
                  <a:srgbClr val="000000"/>
                </a:solidFill>
                <a:latin typeface="Wingdings"/>
              </a:rPr>
              <a:t> </a:t>
            </a:r>
            <a:r>
              <a:rPr lang="en-US" dirty="0">
                <a:solidFill>
                  <a:srgbClr val="000000"/>
                </a:solidFill>
              </a:rPr>
              <a:t>The attack lasts for one week to maximum three </a:t>
            </a:r>
            <a:r>
              <a:rPr lang="en-US" b="1" dirty="0">
                <a:solidFill>
                  <a:srgbClr val="000000"/>
                </a:solidFill>
                <a:latin typeface="Calibri,Bold"/>
              </a:rPr>
              <a:t>weeks,</a:t>
            </a:r>
          </a:p>
          <a:p>
            <a:r>
              <a:rPr lang="en-US" dirty="0">
                <a:solidFill>
                  <a:srgbClr val="000000"/>
                </a:solidFill>
                <a:latin typeface="Wingdings"/>
              </a:rPr>
              <a:t> </a:t>
            </a:r>
            <a:r>
              <a:rPr lang="en-US" dirty="0">
                <a:solidFill>
                  <a:srgbClr val="000000"/>
                </a:solidFill>
              </a:rPr>
              <a:t>Usually, gout </a:t>
            </a:r>
            <a:r>
              <a:rPr lang="en-US" dirty="0">
                <a:solidFill>
                  <a:srgbClr val="00B1F1"/>
                </a:solidFill>
              </a:rPr>
              <a:t>subside </a:t>
            </a:r>
            <a:r>
              <a:rPr lang="en-US" dirty="0">
                <a:solidFill>
                  <a:srgbClr val="000000"/>
                </a:solidFill>
              </a:rPr>
              <a:t>with treatment and rarely before one week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09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>
                <a:solidFill>
                  <a:srgbClr val="FF0000"/>
                </a:solidFill>
                <a:latin typeface="Calibri,Bold"/>
              </a:rPr>
              <a:t>Gout is short onset</a:t>
            </a:r>
            <a:r>
              <a:rPr lang="en-US" dirty="0">
                <a:solidFill>
                  <a:srgbClr val="FF0000"/>
                </a:solidFill>
              </a:rPr>
              <a:t>:</a:t>
            </a:r>
          </a:p>
          <a:p>
            <a:r>
              <a:rPr lang="en-US" dirty="0">
                <a:solidFill>
                  <a:srgbClr val="000000"/>
                </a:solidFill>
                <a:latin typeface="Wingdings"/>
              </a:rPr>
              <a:t> </a:t>
            </a:r>
            <a:r>
              <a:rPr lang="en-US" dirty="0">
                <a:solidFill>
                  <a:srgbClr val="000000"/>
                </a:solidFill>
              </a:rPr>
              <a:t>Develops during </a:t>
            </a:r>
            <a:r>
              <a:rPr lang="en-US" b="1" dirty="0">
                <a:solidFill>
                  <a:srgbClr val="00B1F1"/>
                </a:solidFill>
                <a:latin typeface="Calibri,Bold"/>
              </a:rPr>
              <a:t>hours not days</a:t>
            </a:r>
          </a:p>
          <a:p>
            <a:r>
              <a:rPr lang="en-US" dirty="0">
                <a:solidFill>
                  <a:srgbClr val="000000"/>
                </a:solidFill>
                <a:latin typeface="Wingdings"/>
              </a:rPr>
              <a:t> </a:t>
            </a:r>
            <a:r>
              <a:rPr lang="en-US" b="1" dirty="0">
                <a:solidFill>
                  <a:srgbClr val="000000"/>
                </a:solidFill>
                <a:latin typeface="Calibri,Bold"/>
              </a:rPr>
              <a:t>U</a:t>
            </a:r>
            <a:r>
              <a:rPr lang="en-US" dirty="0">
                <a:solidFill>
                  <a:srgbClr val="000000"/>
                </a:solidFill>
              </a:rPr>
              <a:t>sually pain develops at night(Saturday evening </a:t>
            </a:r>
            <a:r>
              <a:rPr lang="en-US" dirty="0">
                <a:solidFill>
                  <a:srgbClr val="FF0000"/>
                </a:solidFill>
              </a:rPr>
              <a:t>in </a:t>
            </a:r>
            <a:r>
              <a:rPr lang="en-US" dirty="0" smtClean="0">
                <a:solidFill>
                  <a:srgbClr val="FF0000"/>
                </a:solidFill>
                <a:cs typeface="Calibri"/>
              </a:rPr>
              <a:t>West </a:t>
            </a:r>
            <a:r>
              <a:rPr lang="en-US" dirty="0" smtClean="0">
                <a:solidFill>
                  <a:srgbClr val="000000"/>
                </a:solidFill>
                <a:cs typeface="Calibri"/>
              </a:rPr>
              <a:t>because </a:t>
            </a:r>
            <a:r>
              <a:rPr lang="en-US" dirty="0">
                <a:solidFill>
                  <a:srgbClr val="000000"/>
                </a:solidFill>
                <a:cs typeface="Calibri"/>
              </a:rPr>
              <a:t>of </a:t>
            </a:r>
            <a:r>
              <a:rPr lang="en-US" b="1" dirty="0" smtClean="0">
                <a:solidFill>
                  <a:srgbClr val="00B1F1"/>
                </a:solidFill>
                <a:latin typeface="Calibri,Bold"/>
                <a:cs typeface="Calibri"/>
              </a:rPr>
              <a:t>alcohol </a:t>
            </a:r>
            <a:r>
              <a:rPr lang="en-US" dirty="0" smtClean="0">
                <a:solidFill>
                  <a:srgbClr val="000000"/>
                </a:solidFill>
              </a:rPr>
              <a:t>intake </a:t>
            </a:r>
            <a:r>
              <a:rPr lang="en-US" dirty="0">
                <a:solidFill>
                  <a:srgbClr val="000000"/>
                </a:solidFill>
              </a:rPr>
              <a:t>currently</a:t>
            </a:r>
            <a:r>
              <a:rPr lang="en-US" dirty="0" smtClean="0">
                <a:solidFill>
                  <a:srgbClr val="000000"/>
                </a:solidFill>
              </a:rPr>
              <a:t>.)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  <a:latin typeface="Wingdings"/>
              </a:rPr>
              <a:t> </a:t>
            </a:r>
            <a:r>
              <a:rPr lang="en-US" dirty="0">
                <a:solidFill>
                  <a:srgbClr val="FF0000"/>
                </a:solidFill>
              </a:rPr>
              <a:t>In Arabs </a:t>
            </a:r>
            <a:r>
              <a:rPr lang="en-US" dirty="0">
                <a:solidFill>
                  <a:srgbClr val="000000"/>
                </a:solidFill>
              </a:rPr>
              <a:t>they will be at cardiology ward because of usage of </a:t>
            </a:r>
            <a:r>
              <a:rPr lang="en-US" b="1" i="1" dirty="0">
                <a:solidFill>
                  <a:srgbClr val="00B1F1"/>
                </a:solidFill>
                <a:latin typeface="Calibri,BoldItalic"/>
              </a:rPr>
              <a:t>diuretics </a:t>
            </a:r>
            <a:r>
              <a:rPr lang="en-US" dirty="0">
                <a:solidFill>
                  <a:srgbClr val="000000"/>
                </a:solidFill>
              </a:rPr>
              <a:t>that have a side</a:t>
            </a:r>
          </a:p>
          <a:p>
            <a:r>
              <a:rPr lang="en-US" dirty="0">
                <a:solidFill>
                  <a:srgbClr val="000000"/>
                </a:solidFill>
              </a:rPr>
              <a:t>effect of </a:t>
            </a:r>
            <a:r>
              <a:rPr lang="en-US" dirty="0" err="1">
                <a:solidFill>
                  <a:srgbClr val="000000"/>
                </a:solidFill>
              </a:rPr>
              <a:t>hyperuricemia</a:t>
            </a:r>
            <a:r>
              <a:rPr lang="en-US" dirty="0">
                <a:solidFill>
                  <a:srgbClr val="000000"/>
                </a:solidFill>
              </a:rPr>
              <a:t>).</a:t>
            </a:r>
          </a:p>
          <a:p>
            <a:r>
              <a:rPr lang="en-US" dirty="0">
                <a:solidFill>
                  <a:srgbClr val="000000"/>
                </a:solidFill>
                <a:latin typeface="Wingdings"/>
              </a:rPr>
              <a:t> </a:t>
            </a:r>
            <a:r>
              <a:rPr lang="en-US" b="1" dirty="0">
                <a:solidFill>
                  <a:srgbClr val="00B150"/>
                </a:solidFill>
                <a:latin typeface="Calibri,Bold"/>
              </a:rPr>
              <a:t>It could be acute or chronic arthritis :</a:t>
            </a:r>
          </a:p>
          <a:p>
            <a:r>
              <a:rPr lang="en-US" dirty="0">
                <a:solidFill>
                  <a:srgbClr val="000000"/>
                </a:solidFill>
                <a:latin typeface="Wingdings"/>
              </a:rPr>
              <a:t> </a:t>
            </a:r>
            <a:r>
              <a:rPr lang="en-US" dirty="0">
                <a:solidFill>
                  <a:srgbClr val="000000"/>
                </a:solidFill>
              </a:rPr>
              <a:t>Its caused by precipitation of </a:t>
            </a:r>
            <a:r>
              <a:rPr lang="en-US" dirty="0" err="1">
                <a:solidFill>
                  <a:srgbClr val="000000"/>
                </a:solidFill>
              </a:rPr>
              <a:t>urate</a:t>
            </a:r>
            <a:r>
              <a:rPr lang="en-US" dirty="0">
                <a:solidFill>
                  <a:srgbClr val="000000"/>
                </a:solidFill>
              </a:rPr>
              <a:t> in joints and soft tissues .</a:t>
            </a:r>
          </a:p>
          <a:p>
            <a:r>
              <a:rPr lang="en-US" dirty="0">
                <a:solidFill>
                  <a:srgbClr val="000000"/>
                </a:solidFill>
                <a:latin typeface="Wingdings"/>
              </a:rPr>
              <a:t> </a:t>
            </a:r>
            <a:r>
              <a:rPr lang="en-US" b="1" dirty="0">
                <a:solidFill>
                  <a:srgbClr val="FF0000"/>
                </a:solidFill>
                <a:latin typeface="Calibri,Bold"/>
              </a:rPr>
              <a:t>Palindromic rheumatism</a:t>
            </a:r>
            <a:r>
              <a:rPr lang="en-US" b="1" dirty="0">
                <a:solidFill>
                  <a:srgbClr val="000000"/>
                </a:solidFill>
                <a:latin typeface="Calibri,Bold"/>
              </a:rPr>
              <a:t>: </a:t>
            </a:r>
            <a:r>
              <a:rPr lang="en-US" dirty="0">
                <a:solidFill>
                  <a:srgbClr val="000000"/>
                </a:solidFill>
              </a:rPr>
              <a:t>arthritis has very short duration (hours)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419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8236"/>
          </a:xfrm>
        </p:spPr>
        <p:txBody>
          <a:bodyPr>
            <a:noAutofit/>
          </a:bodyPr>
          <a:lstStyle/>
          <a:p>
            <a:r>
              <a:rPr lang="en-US" sz="1600" b="1" dirty="0">
                <a:solidFill>
                  <a:srgbClr val="7030A1"/>
                </a:solidFill>
                <a:latin typeface="Calibri,Bold"/>
              </a:rPr>
              <a:t>Sometimes when a </a:t>
            </a:r>
            <a:r>
              <a:rPr lang="en-US" sz="1600" b="1" dirty="0">
                <a:solidFill>
                  <a:srgbClr val="FF0000"/>
                </a:solidFill>
                <a:latin typeface="Calibri,Bold"/>
              </a:rPr>
              <a:t>lady </a:t>
            </a:r>
            <a:r>
              <a:rPr lang="en-US" sz="1600" b="1" dirty="0">
                <a:solidFill>
                  <a:srgbClr val="7030A1"/>
                </a:solidFill>
                <a:latin typeface="Calibri,Bold"/>
              </a:rPr>
              <a:t>24 YRS came to the ER with </a:t>
            </a:r>
            <a:r>
              <a:rPr lang="en-US" sz="1600" b="1" dirty="0">
                <a:solidFill>
                  <a:srgbClr val="FF0000"/>
                </a:solidFill>
                <a:latin typeface="Calibri,Bold"/>
              </a:rPr>
              <a:t>acute knee arthritis</a:t>
            </a:r>
            <a:r>
              <a:rPr lang="en-US" sz="1600" b="1" dirty="0">
                <a:solidFill>
                  <a:srgbClr val="000000"/>
                </a:solidFill>
                <a:latin typeface="Calibri,Bold"/>
              </a:rPr>
              <a:t>:</a:t>
            </a:r>
          </a:p>
          <a:p>
            <a:r>
              <a:rPr lang="en-US" sz="1600" dirty="0">
                <a:solidFill>
                  <a:srgbClr val="000000"/>
                </a:solidFill>
                <a:latin typeface="Wingdings"/>
              </a:rPr>
              <a:t> </a:t>
            </a:r>
            <a:r>
              <a:rPr lang="en-US" sz="1600" dirty="0">
                <a:solidFill>
                  <a:srgbClr val="000000"/>
                </a:solidFill>
              </a:rPr>
              <a:t>It’s hard to differentiate whether its </a:t>
            </a:r>
            <a:r>
              <a:rPr lang="en-US" sz="1600" b="1" dirty="0">
                <a:solidFill>
                  <a:srgbClr val="00B150"/>
                </a:solidFill>
                <a:latin typeface="Calibri,Bold"/>
              </a:rPr>
              <a:t>septic arthritis or gout </a:t>
            </a:r>
            <a:r>
              <a:rPr lang="en-US" sz="1600" dirty="0">
                <a:solidFill>
                  <a:srgbClr val="000000"/>
                </a:solidFill>
              </a:rPr>
              <a:t>(both have pain, hotness,</a:t>
            </a:r>
          </a:p>
          <a:p>
            <a:r>
              <a:rPr lang="en-US" sz="1600" dirty="0">
                <a:solidFill>
                  <a:srgbClr val="000000"/>
                </a:solidFill>
              </a:rPr>
              <a:t>tenderness , swelling , limitation of movement and fever ), </a:t>
            </a:r>
            <a:r>
              <a:rPr lang="en-US" sz="1600" b="1" dirty="0">
                <a:solidFill>
                  <a:srgbClr val="000000"/>
                </a:solidFill>
                <a:latin typeface="Calibri,Bold"/>
              </a:rPr>
              <a:t>different points are :</a:t>
            </a:r>
          </a:p>
          <a:p>
            <a:r>
              <a:rPr lang="en-US" sz="1600" b="1" dirty="0">
                <a:solidFill>
                  <a:srgbClr val="E46D0A"/>
                </a:solidFill>
                <a:latin typeface="Calibri,Bold"/>
              </a:rPr>
              <a:t>1. Being female and young is far away from gout.</a:t>
            </a:r>
          </a:p>
          <a:p>
            <a:r>
              <a:rPr lang="en-US" sz="1600" dirty="0">
                <a:solidFill>
                  <a:srgbClr val="000000"/>
                </a:solidFill>
              </a:rPr>
              <a:t>2. </a:t>
            </a:r>
            <a:r>
              <a:rPr lang="en-US" sz="1600" b="1" dirty="0">
                <a:solidFill>
                  <a:srgbClr val="E46D0A"/>
                </a:solidFill>
                <a:latin typeface="Calibri,Bold"/>
              </a:rPr>
              <a:t>Nighttime </a:t>
            </a:r>
            <a:r>
              <a:rPr lang="en-US" sz="1600" dirty="0">
                <a:solidFill>
                  <a:srgbClr val="000000"/>
                </a:solidFill>
              </a:rPr>
              <a:t>of pain and development time of pain (</a:t>
            </a:r>
            <a:r>
              <a:rPr lang="en-US" sz="1600" b="1" dirty="0">
                <a:solidFill>
                  <a:srgbClr val="E46D0A"/>
                </a:solidFill>
                <a:latin typeface="Calibri,Bold"/>
              </a:rPr>
              <a:t>in gout is hours but in septic is days</a:t>
            </a:r>
            <a:r>
              <a:rPr lang="en-US" sz="1600" dirty="0">
                <a:solidFill>
                  <a:srgbClr val="000000"/>
                </a:solidFill>
              </a:rPr>
              <a:t>).</a:t>
            </a:r>
          </a:p>
          <a:p>
            <a:r>
              <a:rPr lang="en-US" sz="1600" dirty="0">
                <a:solidFill>
                  <a:srgbClr val="000000"/>
                </a:solidFill>
              </a:rPr>
              <a:t>3. Ask about </a:t>
            </a:r>
            <a:r>
              <a:rPr lang="en-US" sz="1600" b="1" dirty="0">
                <a:solidFill>
                  <a:srgbClr val="E46D0A"/>
                </a:solidFill>
                <a:latin typeface="Calibri,Bold"/>
              </a:rPr>
              <a:t>precipitating factors </a:t>
            </a:r>
            <a:r>
              <a:rPr lang="en-US" sz="1600" dirty="0">
                <a:solidFill>
                  <a:srgbClr val="000000"/>
                </a:solidFill>
              </a:rPr>
              <a:t>of gout like: recent trauma, related medications</a:t>
            </a:r>
          </a:p>
          <a:p>
            <a:r>
              <a:rPr lang="en-US" sz="1600" dirty="0">
                <a:solidFill>
                  <a:srgbClr val="000000"/>
                </a:solidFill>
              </a:rPr>
              <a:t>like diuretics, alcohol consumption.</a:t>
            </a:r>
          </a:p>
          <a:p>
            <a:r>
              <a:rPr lang="en-US" sz="1600" dirty="0">
                <a:solidFill>
                  <a:srgbClr val="000000"/>
                </a:solidFill>
              </a:rPr>
              <a:t>4. </a:t>
            </a:r>
            <a:r>
              <a:rPr lang="en-US" sz="1600" b="1" dirty="0">
                <a:solidFill>
                  <a:srgbClr val="E46D0A"/>
                </a:solidFill>
                <a:latin typeface="Calibri,Bold"/>
              </a:rPr>
              <a:t>Recurrent or not </a:t>
            </a:r>
            <a:r>
              <a:rPr lang="en-US" sz="1600" dirty="0">
                <a:solidFill>
                  <a:srgbClr val="000000"/>
                </a:solidFill>
              </a:rPr>
              <a:t>(if yes, it's with gout, if not this can go with both).</a:t>
            </a:r>
          </a:p>
          <a:p>
            <a:r>
              <a:rPr lang="en-US" sz="1600" dirty="0">
                <a:solidFill>
                  <a:srgbClr val="000000"/>
                </a:solidFill>
              </a:rPr>
              <a:t>5. Presence of </a:t>
            </a:r>
            <a:r>
              <a:rPr lang="en-US" sz="1600" b="1" dirty="0">
                <a:solidFill>
                  <a:srgbClr val="E46D0A"/>
                </a:solidFill>
                <a:latin typeface="Calibri,Bold"/>
              </a:rPr>
              <a:t>tophi </a:t>
            </a:r>
            <a:r>
              <a:rPr lang="en-US" sz="1600" b="1" dirty="0">
                <a:solidFill>
                  <a:srgbClr val="FF0000"/>
                </a:solidFill>
                <a:latin typeface="Calibri,Bold"/>
              </a:rPr>
              <a:t>(gout)</a:t>
            </a:r>
          </a:p>
          <a:p>
            <a:r>
              <a:rPr lang="en-US" sz="1600" dirty="0">
                <a:solidFill>
                  <a:srgbClr val="000000"/>
                </a:solidFill>
              </a:rPr>
              <a:t>6. First </a:t>
            </a:r>
            <a:r>
              <a:rPr lang="en-US" sz="1600" b="1" dirty="0">
                <a:solidFill>
                  <a:srgbClr val="E46D0A"/>
                </a:solidFill>
                <a:latin typeface="Calibri,Bold"/>
              </a:rPr>
              <a:t>MTP </a:t>
            </a:r>
            <a:r>
              <a:rPr lang="en-US" sz="1600" dirty="0">
                <a:solidFill>
                  <a:srgbClr val="000000"/>
                </a:solidFill>
              </a:rPr>
              <a:t>involvement </a:t>
            </a:r>
            <a:r>
              <a:rPr lang="en-US" sz="1600" dirty="0">
                <a:solidFill>
                  <a:srgbClr val="FF0000"/>
                </a:solidFill>
              </a:rPr>
              <a:t>(</a:t>
            </a:r>
            <a:r>
              <a:rPr lang="en-US" sz="1600" b="1" dirty="0">
                <a:solidFill>
                  <a:srgbClr val="FF0000"/>
                </a:solidFill>
                <a:latin typeface="Calibri,Bold"/>
              </a:rPr>
              <a:t>gout</a:t>
            </a:r>
            <a:r>
              <a:rPr lang="en-US" sz="1600" dirty="0">
                <a:solidFill>
                  <a:srgbClr val="FF0000"/>
                </a:solidFill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</a:rPr>
              <a:t>7. </a:t>
            </a:r>
            <a:r>
              <a:rPr lang="en-US" sz="1600" b="1" dirty="0">
                <a:solidFill>
                  <a:srgbClr val="E46D0A"/>
                </a:solidFill>
                <a:latin typeface="Calibri,Bold"/>
              </a:rPr>
              <a:t>Renal involvement </a:t>
            </a:r>
            <a:r>
              <a:rPr lang="en-US" sz="1600" dirty="0">
                <a:solidFill>
                  <a:srgbClr val="FF0000"/>
                </a:solidFill>
              </a:rPr>
              <a:t>(</a:t>
            </a:r>
            <a:r>
              <a:rPr lang="en-US" sz="1600" b="1" dirty="0">
                <a:solidFill>
                  <a:srgbClr val="FF0000"/>
                </a:solidFill>
                <a:latin typeface="Calibri,Bold"/>
              </a:rPr>
              <a:t>gout</a:t>
            </a:r>
            <a:r>
              <a:rPr lang="en-US" sz="1600" dirty="0">
                <a:solidFill>
                  <a:srgbClr val="FF0000"/>
                </a:solidFill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</a:rPr>
              <a:t>8. </a:t>
            </a:r>
            <a:r>
              <a:rPr lang="en-US" sz="1600" b="1" dirty="0">
                <a:solidFill>
                  <a:srgbClr val="E46D0A"/>
                </a:solidFill>
                <a:latin typeface="Calibri,Bold"/>
              </a:rPr>
              <a:t>In examination</a:t>
            </a:r>
            <a:r>
              <a:rPr lang="en-US" sz="1600" dirty="0">
                <a:solidFill>
                  <a:srgbClr val="000000"/>
                </a:solidFill>
              </a:rPr>
              <a:t>:</a:t>
            </a:r>
          </a:p>
          <a:p>
            <a:r>
              <a:rPr lang="en-US" sz="1600" dirty="0">
                <a:solidFill>
                  <a:srgbClr val="000000"/>
                </a:solidFill>
              </a:rPr>
              <a:t>Extension of inflammation in acute gouty attack is more than the joint area, it spread</a:t>
            </a:r>
          </a:p>
          <a:p>
            <a:r>
              <a:rPr lang="en-US" sz="1600" dirty="0">
                <a:solidFill>
                  <a:srgbClr val="000000"/>
                </a:solidFill>
              </a:rPr>
              <a:t>above and below the joint.</a:t>
            </a:r>
          </a:p>
          <a:p>
            <a:r>
              <a:rPr lang="en-US" sz="1600" dirty="0">
                <a:solidFill>
                  <a:srgbClr val="000000"/>
                </a:solidFill>
              </a:rPr>
              <a:t>This spread must be acute (within hours) to be characteristic to gout, because</a:t>
            </a:r>
          </a:p>
          <a:p>
            <a:r>
              <a:rPr lang="en-US" sz="1600" b="1" dirty="0">
                <a:solidFill>
                  <a:srgbClr val="FF0000"/>
                </a:solidFill>
                <a:latin typeface="Calibri,Bold"/>
              </a:rPr>
              <a:t>septic arthritis if not treated probably it could spread too but over weeks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83759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346" y="1878088"/>
            <a:ext cx="2523545" cy="2878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411018" y="2717953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Tophi:</a:t>
            </a:r>
          </a:p>
          <a:p>
            <a:r>
              <a:rPr lang="en-US" sz="3200" dirty="0">
                <a:solidFill>
                  <a:srgbClr val="FF0000"/>
                </a:solidFill>
              </a:rPr>
              <a:t>Large, visible bumps</a:t>
            </a:r>
          </a:p>
          <a:p>
            <a:r>
              <a:rPr lang="en-US" sz="3200" dirty="0">
                <a:solidFill>
                  <a:srgbClr val="FF0000"/>
                </a:solidFill>
              </a:rPr>
              <a:t>made of </a:t>
            </a:r>
            <a:r>
              <a:rPr lang="en-US" sz="3200" dirty="0" err="1">
                <a:solidFill>
                  <a:srgbClr val="FF0000"/>
                </a:solidFill>
              </a:rPr>
              <a:t>urate</a:t>
            </a:r>
            <a:r>
              <a:rPr lang="en-US" sz="3200" dirty="0">
                <a:solidFill>
                  <a:srgbClr val="FF0000"/>
                </a:solidFill>
              </a:rPr>
              <a:t> crystals</a:t>
            </a:r>
          </a:p>
        </p:txBody>
      </p:sp>
    </p:spTree>
    <p:extLst>
      <p:ext uri="{BB962C8B-B14F-4D97-AF65-F5344CB8AC3E}">
        <p14:creationId xmlns:p14="http://schemas.microsoft.com/office/powerpoint/2010/main" val="2557118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Phases of Gout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3600" b="1" dirty="0" smtClean="0">
                <a:solidFill>
                  <a:srgbClr val="E46D0A"/>
                </a:solidFill>
                <a:latin typeface="Calibri,Bold"/>
              </a:rPr>
              <a:t>1</a:t>
            </a:r>
            <a:r>
              <a:rPr lang="en-US" sz="3600" b="1" dirty="0">
                <a:solidFill>
                  <a:srgbClr val="E46D0A"/>
                </a:solidFill>
                <a:latin typeface="Calibri,Bold"/>
              </a:rPr>
              <a:t>. </a:t>
            </a:r>
            <a:r>
              <a:rPr lang="en-US" b="1" dirty="0">
                <a:solidFill>
                  <a:srgbClr val="E46D0A"/>
                </a:solidFill>
                <a:latin typeface="Calibri,Bold"/>
              </a:rPr>
              <a:t>Asymptomatic:</a:t>
            </a:r>
          </a:p>
          <a:p>
            <a:r>
              <a:rPr lang="en-US" sz="2800" dirty="0">
                <a:solidFill>
                  <a:srgbClr val="000000"/>
                </a:solidFill>
                <a:latin typeface="Wingdings"/>
              </a:rPr>
              <a:t> </a:t>
            </a:r>
            <a:r>
              <a:rPr lang="en-US" dirty="0">
                <a:solidFill>
                  <a:srgbClr val="000000"/>
                </a:solidFill>
              </a:rPr>
              <a:t>May precede gouty arthritis by up to 20 years.</a:t>
            </a:r>
          </a:p>
          <a:p>
            <a:r>
              <a:rPr lang="en-US" sz="2800" dirty="0">
                <a:solidFill>
                  <a:srgbClr val="000000"/>
                </a:solidFill>
                <a:latin typeface="Wingdings"/>
              </a:rPr>
              <a:t> </a:t>
            </a:r>
            <a:r>
              <a:rPr lang="en-US" dirty="0">
                <a:solidFill>
                  <a:srgbClr val="000000"/>
                </a:solidFill>
              </a:rPr>
              <a:t>Discovered accidentally by blood testing for other reasons.</a:t>
            </a:r>
          </a:p>
          <a:p>
            <a:r>
              <a:rPr lang="en-US" sz="2800" dirty="0">
                <a:solidFill>
                  <a:srgbClr val="000000"/>
                </a:solidFill>
                <a:latin typeface="Wingdings"/>
              </a:rPr>
              <a:t> </a:t>
            </a:r>
            <a:r>
              <a:rPr lang="en-US" dirty="0">
                <a:solidFill>
                  <a:srgbClr val="000000"/>
                </a:solidFill>
              </a:rPr>
              <a:t>Ends with the first attack of gout.</a:t>
            </a:r>
          </a:p>
          <a:p>
            <a:r>
              <a:rPr lang="en-US" sz="2800" dirty="0">
                <a:solidFill>
                  <a:srgbClr val="000000"/>
                </a:solidFill>
                <a:latin typeface="Wingdings"/>
              </a:rPr>
              <a:t> </a:t>
            </a:r>
            <a:r>
              <a:rPr lang="en-US" dirty="0" err="1">
                <a:solidFill>
                  <a:srgbClr val="000000"/>
                </a:solidFill>
              </a:rPr>
              <a:t>Hyperuricemia</a:t>
            </a:r>
            <a:r>
              <a:rPr lang="en-US" dirty="0">
                <a:solidFill>
                  <a:srgbClr val="000000"/>
                </a:solidFill>
              </a:rPr>
              <a:t> with no symptoms</a:t>
            </a:r>
          </a:p>
          <a:p>
            <a:r>
              <a:rPr lang="en-US" sz="2800" dirty="0">
                <a:solidFill>
                  <a:srgbClr val="000000"/>
                </a:solidFill>
                <a:latin typeface="Wingdings"/>
              </a:rPr>
              <a:t> </a:t>
            </a:r>
            <a:r>
              <a:rPr lang="en-US" dirty="0">
                <a:solidFill>
                  <a:srgbClr val="000000"/>
                </a:solidFill>
              </a:rPr>
              <a:t>May never precede to gout.</a:t>
            </a:r>
          </a:p>
          <a:p>
            <a:r>
              <a:rPr lang="en-US" sz="2800" dirty="0">
                <a:solidFill>
                  <a:srgbClr val="000000"/>
                </a:solidFill>
                <a:latin typeface="Wingdings"/>
              </a:rPr>
              <a:t> </a:t>
            </a:r>
            <a:r>
              <a:rPr lang="en-US" dirty="0">
                <a:solidFill>
                  <a:srgbClr val="000000"/>
                </a:solidFill>
              </a:rPr>
              <a:t>Renal </a:t>
            </a:r>
            <a:r>
              <a:rPr lang="en-US" dirty="0" err="1">
                <a:solidFill>
                  <a:srgbClr val="000000"/>
                </a:solidFill>
              </a:rPr>
              <a:t>lithiasis</a:t>
            </a:r>
            <a:r>
              <a:rPr lang="en-US" dirty="0">
                <a:solidFill>
                  <a:srgbClr val="000000"/>
                </a:solidFill>
              </a:rPr>
              <a:t> may precede (10-40%) the first attack of arthritis.</a:t>
            </a:r>
          </a:p>
          <a:p>
            <a:r>
              <a:rPr lang="en-US" sz="2800" dirty="0">
                <a:solidFill>
                  <a:srgbClr val="000000"/>
                </a:solidFill>
                <a:latin typeface="Wingdings"/>
              </a:rPr>
              <a:t> </a:t>
            </a:r>
            <a:r>
              <a:rPr lang="en-US" b="1" dirty="0">
                <a:solidFill>
                  <a:srgbClr val="00B150"/>
                </a:solidFill>
                <a:latin typeface="Times New Roman"/>
              </a:rPr>
              <a:t>Management </a:t>
            </a:r>
            <a:r>
              <a:rPr lang="en-US" dirty="0">
                <a:solidFill>
                  <a:srgbClr val="000000"/>
                </a:solidFill>
              </a:rPr>
              <a:t>at this case is </a:t>
            </a:r>
            <a:r>
              <a:rPr lang="en-US" dirty="0">
                <a:solidFill>
                  <a:srgbClr val="FF0000"/>
                </a:solidFill>
              </a:rPr>
              <a:t>doing nothing </a:t>
            </a:r>
            <a:r>
              <a:rPr lang="en-US" dirty="0">
                <a:solidFill>
                  <a:srgbClr val="000000"/>
                </a:solidFill>
                <a:latin typeface="Times New Roman"/>
              </a:rPr>
              <a:t>except </a:t>
            </a:r>
            <a:r>
              <a:rPr lang="en-US" dirty="0">
                <a:solidFill>
                  <a:srgbClr val="000000"/>
                </a:solidFill>
              </a:rPr>
              <a:t>in 2 cases:</a:t>
            </a:r>
          </a:p>
          <a:p>
            <a:r>
              <a:rPr lang="en-US" dirty="0">
                <a:solidFill>
                  <a:srgbClr val="000000"/>
                </a:solidFill>
              </a:rPr>
              <a:t>1) Uric acid level exceeds 10mg in female and 15mg in male, </a:t>
            </a:r>
            <a:r>
              <a:rPr lang="en-US" b="1" dirty="0">
                <a:solidFill>
                  <a:srgbClr val="FF0000"/>
                </a:solidFill>
                <a:latin typeface="Times New Roman"/>
              </a:rPr>
              <a:t>because it can precipitate</a:t>
            </a:r>
          </a:p>
          <a:p>
            <a:r>
              <a:rPr lang="en-US" b="1" dirty="0">
                <a:solidFill>
                  <a:srgbClr val="FF0000"/>
                </a:solidFill>
                <a:latin typeface="Times New Roman"/>
              </a:rPr>
              <a:t>in kidney causing </a:t>
            </a:r>
            <a:r>
              <a:rPr lang="en-US" b="1" dirty="0" err="1">
                <a:solidFill>
                  <a:srgbClr val="FF0000"/>
                </a:solidFill>
                <a:latin typeface="Times New Roman"/>
              </a:rPr>
              <a:t>urate</a:t>
            </a:r>
            <a:r>
              <a:rPr lang="en-US" b="1" dirty="0">
                <a:solidFill>
                  <a:srgbClr val="FF0000"/>
                </a:solidFill>
                <a:latin typeface="Times New Roman"/>
              </a:rPr>
              <a:t> nephropathy or kidney stones.</a:t>
            </a:r>
          </a:p>
          <a:p>
            <a:r>
              <a:rPr lang="en-US" dirty="0">
                <a:solidFill>
                  <a:srgbClr val="000000"/>
                </a:solidFill>
              </a:rPr>
              <a:t>(normal </a:t>
            </a:r>
            <a:r>
              <a:rPr lang="en-US" dirty="0" err="1">
                <a:solidFill>
                  <a:srgbClr val="000000"/>
                </a:solidFill>
              </a:rPr>
              <a:t>urate</a:t>
            </a:r>
            <a:r>
              <a:rPr lang="en-US" dirty="0">
                <a:solidFill>
                  <a:srgbClr val="000000"/>
                </a:solidFill>
              </a:rPr>
              <a:t> in blood is up to 7mg) .</a:t>
            </a:r>
          </a:p>
          <a:p>
            <a:r>
              <a:rPr lang="en-US" dirty="0">
                <a:solidFill>
                  <a:srgbClr val="000000"/>
                </a:solidFill>
              </a:rPr>
              <a:t>2) If the patient have </a:t>
            </a:r>
            <a:r>
              <a:rPr lang="en-US" b="1" dirty="0">
                <a:solidFill>
                  <a:srgbClr val="FF0000"/>
                </a:solidFill>
                <a:latin typeface="Times New Roman"/>
              </a:rPr>
              <a:t>renal impairment or stones or tophi</a:t>
            </a:r>
            <a:r>
              <a:rPr lang="en-US" dirty="0">
                <a:solidFill>
                  <a:srgbClr val="FF0000"/>
                </a:solidFill>
              </a:rPr>
              <a:t>.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</TotalTime>
  <Words>2691</Words>
  <Application>Microsoft Office PowerPoint</Application>
  <PresentationFormat>عرض على الشاشة (3:4)‏</PresentationFormat>
  <Paragraphs>322</Paragraphs>
  <Slides>38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38</vt:i4>
      </vt:variant>
    </vt:vector>
  </HeadingPairs>
  <TitlesOfParts>
    <vt:vector size="39" baseType="lpstr">
      <vt:lpstr>Office Theme</vt:lpstr>
      <vt:lpstr>Crystal Induced Arthritis</vt:lpstr>
      <vt:lpstr>Types of Crystal Induced Arthritis</vt:lpstr>
      <vt:lpstr>Gout</vt:lpstr>
      <vt:lpstr>Epidemiology and Risk Factors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Phases of Gout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 We can do culture and glucose level of synovial fluid to differentiate:  Polarized light microscopy in synovial fliud: -Intracellular, long, needle shaped crystals -With –ve birefringence : ( as we decrease the light , the crystals shine more)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Pseudogout Treatment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Crystal Induced Arthritis</dc:title>
  <dc:creator>JABARI 4 PC</dc:creator>
  <dc:description>generated using python-pptx</dc:description>
  <cp:lastModifiedBy>JABARI 4 PC</cp:lastModifiedBy>
  <cp:revision>23</cp:revision>
  <dcterms:created xsi:type="dcterms:W3CDTF">2013-01-27T09:14:16Z</dcterms:created>
  <dcterms:modified xsi:type="dcterms:W3CDTF">2024-12-09T22:06:48Z</dcterms:modified>
</cp:coreProperties>
</file>