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E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496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9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354C7-FC4B-D54A-8E84-46966B64F33C}" type="doc">
      <dgm:prSet loTypeId="urn:microsoft.com/office/officeart/2005/8/layout/vList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43026F-2808-2348-B603-7150482F460D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>
            <a:buNone/>
          </a:pPr>
          <a:r>
            <a:rPr lang="en-US" sz="3200" b="0" dirty="0">
              <a:solidFill>
                <a:schemeClr val="tx1"/>
              </a:solidFill>
            </a:rPr>
            <a:t>Shorter operation time</a:t>
          </a:r>
        </a:p>
      </dgm:t>
    </dgm:pt>
    <dgm:pt modelId="{0D3CADDB-9F44-CD48-BC64-9C1D7F10C0CA}" type="parTrans" cxnId="{85B83934-ED20-BB4A-9430-AB9634B468FB}">
      <dgm:prSet/>
      <dgm:spPr/>
      <dgm:t>
        <a:bodyPr/>
        <a:lstStyle/>
        <a:p>
          <a:endParaRPr lang="en-US"/>
        </a:p>
      </dgm:t>
    </dgm:pt>
    <dgm:pt modelId="{6009E917-36FC-884F-BF06-B57770BCD633}" type="sibTrans" cxnId="{85B83934-ED20-BB4A-9430-AB9634B468FB}">
      <dgm:prSet/>
      <dgm:spPr/>
      <dgm:t>
        <a:bodyPr/>
        <a:lstStyle/>
        <a:p>
          <a:endParaRPr lang="en-US"/>
        </a:p>
      </dgm:t>
    </dgm:pt>
    <dgm:pt modelId="{E2D48190-300B-E14F-80CB-B6B794400A2C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>
            <a:buNone/>
          </a:pPr>
          <a:r>
            <a:rPr lang="en-US" sz="3200" b="0" dirty="0">
              <a:solidFill>
                <a:schemeClr val="tx1"/>
              </a:solidFill>
            </a:rPr>
            <a:t>Shorter length of stay</a:t>
          </a:r>
        </a:p>
      </dgm:t>
    </dgm:pt>
    <dgm:pt modelId="{25499D96-AB12-9E4F-B5B5-6F15909B050D}" type="parTrans" cxnId="{63A9C6D3-EDEA-0E4C-8A7A-9282A1BD0ED6}">
      <dgm:prSet/>
      <dgm:spPr/>
      <dgm:t>
        <a:bodyPr/>
        <a:lstStyle/>
        <a:p>
          <a:endParaRPr lang="en-US"/>
        </a:p>
      </dgm:t>
    </dgm:pt>
    <dgm:pt modelId="{44E9EAF1-C716-9D41-83C4-FBCB2DAC242C}" type="sibTrans" cxnId="{63A9C6D3-EDEA-0E4C-8A7A-9282A1BD0ED6}">
      <dgm:prSet/>
      <dgm:spPr/>
      <dgm:t>
        <a:bodyPr/>
        <a:lstStyle/>
        <a:p>
          <a:endParaRPr lang="en-US"/>
        </a:p>
      </dgm:t>
    </dgm:pt>
    <dgm:pt modelId="{C64618B8-92A7-C64D-BD5B-515982B112B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>
            <a:buNone/>
          </a:pPr>
          <a:r>
            <a:rPr lang="en-US" sz="3000" dirty="0"/>
            <a:t>Efficacy</a:t>
          </a:r>
        </a:p>
        <a:p>
          <a:pPr rtl="0">
            <a:buNone/>
          </a:pPr>
          <a:r>
            <a:rPr lang="en-US" sz="3000" dirty="0"/>
            <a:t>Complications</a:t>
          </a:r>
        </a:p>
        <a:p>
          <a:pPr rtl="0">
            <a:buNone/>
          </a:pPr>
          <a:r>
            <a:rPr lang="en-US" sz="3000" dirty="0"/>
            <a:t>Readmission rates</a:t>
          </a:r>
        </a:p>
      </dgm:t>
    </dgm:pt>
    <dgm:pt modelId="{DCDC1907-15D5-0546-957D-212D734E2B50}" type="sibTrans" cxnId="{2BB57725-DC16-BE41-893E-75F642B2DD42}">
      <dgm:prSet/>
      <dgm:spPr/>
      <dgm:t>
        <a:bodyPr/>
        <a:lstStyle/>
        <a:p>
          <a:endParaRPr lang="en-US"/>
        </a:p>
      </dgm:t>
    </dgm:pt>
    <dgm:pt modelId="{469CF84F-EB3C-C44A-99E6-3BA622A99134}" type="parTrans" cxnId="{2BB57725-DC16-BE41-893E-75F642B2DD42}">
      <dgm:prSet/>
      <dgm:spPr/>
      <dgm:t>
        <a:bodyPr/>
        <a:lstStyle/>
        <a:p>
          <a:endParaRPr lang="en-US"/>
        </a:p>
      </dgm:t>
    </dgm:pt>
    <dgm:pt modelId="{E4109FEB-FB55-CE42-9920-38E99AF6C56A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>
            <a:buNone/>
          </a:pPr>
          <a:r>
            <a:rPr lang="en-US" sz="3200" dirty="0"/>
            <a:t>Post op pain scores</a:t>
          </a:r>
        </a:p>
      </dgm:t>
    </dgm:pt>
    <dgm:pt modelId="{8C33C334-1E3D-9947-BD5F-851B92D0F9AA}" type="sibTrans" cxnId="{3784477B-0F4B-A84C-8789-AB526E11881C}">
      <dgm:prSet/>
      <dgm:spPr/>
      <dgm:t>
        <a:bodyPr/>
        <a:lstStyle/>
        <a:p>
          <a:endParaRPr lang="en-US"/>
        </a:p>
      </dgm:t>
    </dgm:pt>
    <dgm:pt modelId="{D4DB0852-D356-D348-BA5D-3B336D7FCCBF}" type="parTrans" cxnId="{3784477B-0F4B-A84C-8789-AB526E11881C}">
      <dgm:prSet/>
      <dgm:spPr/>
      <dgm:t>
        <a:bodyPr/>
        <a:lstStyle/>
        <a:p>
          <a:endParaRPr lang="en-US"/>
        </a:p>
      </dgm:t>
    </dgm:pt>
    <dgm:pt modelId="{86663EB2-0218-8440-85A4-D8596DFCBE2A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>
            <a:buNone/>
          </a:pPr>
          <a:r>
            <a:rPr lang="en-US" sz="3200" b="0" dirty="0">
              <a:solidFill>
                <a:schemeClr val="tx1"/>
              </a:solidFill>
            </a:rPr>
            <a:t>Less blood loss</a:t>
          </a:r>
        </a:p>
      </dgm:t>
    </dgm:pt>
    <dgm:pt modelId="{95D647AF-29E2-674A-9362-32A0FCF49609}" type="parTrans" cxnId="{00CCCF40-EDAE-6A47-9212-DF3702950DEB}">
      <dgm:prSet/>
      <dgm:spPr/>
      <dgm:t>
        <a:bodyPr/>
        <a:lstStyle/>
        <a:p>
          <a:endParaRPr lang="en-US"/>
        </a:p>
      </dgm:t>
    </dgm:pt>
    <dgm:pt modelId="{3E11A0AF-88B0-F24A-81E5-19772C6A0AFF}" type="sibTrans" cxnId="{00CCCF40-EDAE-6A47-9212-DF3702950DEB}">
      <dgm:prSet/>
      <dgm:spPr/>
      <dgm:t>
        <a:bodyPr/>
        <a:lstStyle/>
        <a:p>
          <a:endParaRPr lang="en-US"/>
        </a:p>
      </dgm:t>
    </dgm:pt>
    <dgm:pt modelId="{A6DB772B-A1BF-0543-A49B-6B7308952FA6}" type="pres">
      <dgm:prSet presAssocID="{BA0354C7-FC4B-D54A-8E84-46966B64F33C}" presName="linearFlow" presStyleCnt="0">
        <dgm:presLayoutVars>
          <dgm:dir/>
          <dgm:resizeHandles val="exact"/>
        </dgm:presLayoutVars>
      </dgm:prSet>
      <dgm:spPr/>
    </dgm:pt>
    <dgm:pt modelId="{599CD4AD-CD74-934F-9092-4E75E18D7086}" type="pres">
      <dgm:prSet presAssocID="{C64618B8-92A7-C64D-BD5B-515982B112BB}" presName="composite" presStyleCnt="0"/>
      <dgm:spPr/>
    </dgm:pt>
    <dgm:pt modelId="{777D2844-A077-D849-B388-1E0CEE5D2177}" type="pres">
      <dgm:prSet presAssocID="{C64618B8-92A7-C64D-BD5B-515982B112BB}" presName="imgShp" presStyleLbl="fgImgPlace1" presStyleIdx="0" presStyleCnt="2" custLinFactNeighborX="-1213" custLinFactNeighborY="391"/>
      <dgm:spPr>
        <a:solidFill>
          <a:schemeClr val="accent6">
            <a:lumMod val="60000"/>
            <a:lumOff val="40000"/>
          </a:schemeClr>
        </a:solidFill>
      </dgm:spPr>
    </dgm:pt>
    <dgm:pt modelId="{E18D72CF-5EDF-CE40-AAC5-04DEEBDE4A95}" type="pres">
      <dgm:prSet presAssocID="{C64618B8-92A7-C64D-BD5B-515982B112BB}" presName="txShp" presStyleLbl="node1" presStyleIdx="0" presStyleCnt="2">
        <dgm:presLayoutVars>
          <dgm:bulletEnabled val="1"/>
        </dgm:presLayoutVars>
      </dgm:prSet>
      <dgm:spPr/>
    </dgm:pt>
    <dgm:pt modelId="{3E6E581F-D5A4-DD4F-9BB5-B490C054A035}" type="pres">
      <dgm:prSet presAssocID="{DCDC1907-15D5-0546-957D-212D734E2B50}" presName="spacing" presStyleCnt="0"/>
      <dgm:spPr/>
    </dgm:pt>
    <dgm:pt modelId="{E3960CF1-FF94-AA45-AB10-FE3835E46291}" type="pres">
      <dgm:prSet presAssocID="{9043026F-2808-2348-B603-7150482F460D}" presName="composite" presStyleCnt="0"/>
      <dgm:spPr/>
    </dgm:pt>
    <dgm:pt modelId="{DA040297-34DF-124D-A37D-BB5772F75124}" type="pres">
      <dgm:prSet presAssocID="{9043026F-2808-2348-B603-7150482F460D}" presName="imgShp" presStyleLbl="fgImgPlace1" presStyleIdx="1" presStyleCnt="2" custLinFactNeighborX="3575" custLinFactNeighborY="-7864"/>
      <dgm:spPr>
        <a:solidFill>
          <a:schemeClr val="accent1">
            <a:lumMod val="20000"/>
            <a:lumOff val="80000"/>
          </a:schemeClr>
        </a:solidFill>
      </dgm:spPr>
    </dgm:pt>
    <dgm:pt modelId="{22DB8EFA-5BDB-CB43-A4D8-56F2ACF6C224}" type="pres">
      <dgm:prSet presAssocID="{9043026F-2808-2348-B603-7150482F460D}" presName="txShp" presStyleLbl="node1" presStyleIdx="1" presStyleCnt="2" custScaleX="108258" custScaleY="95389" custLinFactNeighborX="-1333" custLinFactNeighborY="-4324">
        <dgm:presLayoutVars>
          <dgm:bulletEnabled val="1"/>
        </dgm:presLayoutVars>
      </dgm:prSet>
      <dgm:spPr/>
    </dgm:pt>
  </dgm:ptLst>
  <dgm:cxnLst>
    <dgm:cxn modelId="{ECF0A823-8494-2247-A85C-9A61FA47536D}" type="presOf" srcId="{C64618B8-92A7-C64D-BD5B-515982B112BB}" destId="{E18D72CF-5EDF-CE40-AAC5-04DEEBDE4A95}" srcOrd="0" destOrd="0" presId="urn:microsoft.com/office/officeart/2005/8/layout/vList3"/>
    <dgm:cxn modelId="{2BB57725-DC16-BE41-893E-75F642B2DD42}" srcId="{BA0354C7-FC4B-D54A-8E84-46966B64F33C}" destId="{C64618B8-92A7-C64D-BD5B-515982B112BB}" srcOrd="0" destOrd="0" parTransId="{469CF84F-EB3C-C44A-99E6-3BA622A99134}" sibTransId="{DCDC1907-15D5-0546-957D-212D734E2B50}"/>
    <dgm:cxn modelId="{F0FD4E2A-CEE5-AF43-86F7-0C7A2ED29F58}" type="presOf" srcId="{9043026F-2808-2348-B603-7150482F460D}" destId="{22DB8EFA-5BDB-CB43-A4D8-56F2ACF6C224}" srcOrd="0" destOrd="0" presId="urn:microsoft.com/office/officeart/2005/8/layout/vList3"/>
    <dgm:cxn modelId="{85B83934-ED20-BB4A-9430-AB9634B468FB}" srcId="{BA0354C7-FC4B-D54A-8E84-46966B64F33C}" destId="{9043026F-2808-2348-B603-7150482F460D}" srcOrd="1" destOrd="0" parTransId="{0D3CADDB-9F44-CD48-BC64-9C1D7F10C0CA}" sibTransId="{6009E917-36FC-884F-BF06-B57770BCD633}"/>
    <dgm:cxn modelId="{00CCCF40-EDAE-6A47-9212-DF3702950DEB}" srcId="{9043026F-2808-2348-B603-7150482F460D}" destId="{86663EB2-0218-8440-85A4-D8596DFCBE2A}" srcOrd="1" destOrd="0" parTransId="{95D647AF-29E2-674A-9362-32A0FCF49609}" sibTransId="{3E11A0AF-88B0-F24A-81E5-19772C6A0AFF}"/>
    <dgm:cxn modelId="{A7A25753-5F7C-C044-8BA1-0E9BE6CECB8F}" type="presOf" srcId="{E4109FEB-FB55-CE42-9920-38E99AF6C56A}" destId="{E18D72CF-5EDF-CE40-AAC5-04DEEBDE4A95}" srcOrd="0" destOrd="1" presId="urn:microsoft.com/office/officeart/2005/8/layout/vList3"/>
    <dgm:cxn modelId="{EEC4BB54-6B6E-BB4F-8BED-DD5A0094CA9A}" type="presOf" srcId="{86663EB2-0218-8440-85A4-D8596DFCBE2A}" destId="{22DB8EFA-5BDB-CB43-A4D8-56F2ACF6C224}" srcOrd="0" destOrd="2" presId="urn:microsoft.com/office/officeart/2005/8/layout/vList3"/>
    <dgm:cxn modelId="{3784477B-0F4B-A84C-8789-AB526E11881C}" srcId="{C64618B8-92A7-C64D-BD5B-515982B112BB}" destId="{E4109FEB-FB55-CE42-9920-38E99AF6C56A}" srcOrd="0" destOrd="0" parTransId="{D4DB0852-D356-D348-BA5D-3B336D7FCCBF}" sibTransId="{8C33C334-1E3D-9947-BD5F-851B92D0F9AA}"/>
    <dgm:cxn modelId="{BA118F89-DFEC-E748-868A-4202F2398F2A}" type="presOf" srcId="{BA0354C7-FC4B-D54A-8E84-46966B64F33C}" destId="{A6DB772B-A1BF-0543-A49B-6B7308952FA6}" srcOrd="0" destOrd="0" presId="urn:microsoft.com/office/officeart/2005/8/layout/vList3"/>
    <dgm:cxn modelId="{63A9C6D3-EDEA-0E4C-8A7A-9282A1BD0ED6}" srcId="{9043026F-2808-2348-B603-7150482F460D}" destId="{E2D48190-300B-E14F-80CB-B6B794400A2C}" srcOrd="0" destOrd="0" parTransId="{25499D96-AB12-9E4F-B5B5-6F15909B050D}" sibTransId="{44E9EAF1-C716-9D41-83C4-FBCB2DAC242C}"/>
    <dgm:cxn modelId="{AC4ACCEE-6080-004B-8D1B-706AA870D0A3}" type="presOf" srcId="{E2D48190-300B-E14F-80CB-B6B794400A2C}" destId="{22DB8EFA-5BDB-CB43-A4D8-56F2ACF6C224}" srcOrd="0" destOrd="1" presId="urn:microsoft.com/office/officeart/2005/8/layout/vList3"/>
    <dgm:cxn modelId="{91B4577C-E051-1045-9C8C-408AD84225FE}" type="presParOf" srcId="{A6DB772B-A1BF-0543-A49B-6B7308952FA6}" destId="{599CD4AD-CD74-934F-9092-4E75E18D7086}" srcOrd="0" destOrd="0" presId="urn:microsoft.com/office/officeart/2005/8/layout/vList3"/>
    <dgm:cxn modelId="{0E176D72-3470-424A-AB3A-45BABE9BD3A8}" type="presParOf" srcId="{599CD4AD-CD74-934F-9092-4E75E18D7086}" destId="{777D2844-A077-D849-B388-1E0CEE5D2177}" srcOrd="0" destOrd="0" presId="urn:microsoft.com/office/officeart/2005/8/layout/vList3"/>
    <dgm:cxn modelId="{8A976699-4106-184F-B437-6205B6ECCB77}" type="presParOf" srcId="{599CD4AD-CD74-934F-9092-4E75E18D7086}" destId="{E18D72CF-5EDF-CE40-AAC5-04DEEBDE4A95}" srcOrd="1" destOrd="0" presId="urn:microsoft.com/office/officeart/2005/8/layout/vList3"/>
    <dgm:cxn modelId="{58D8F6B6-0CD4-1B40-8C92-49DEEC20DF3B}" type="presParOf" srcId="{A6DB772B-A1BF-0543-A49B-6B7308952FA6}" destId="{3E6E581F-D5A4-DD4F-9BB5-B490C054A035}" srcOrd="1" destOrd="0" presId="urn:microsoft.com/office/officeart/2005/8/layout/vList3"/>
    <dgm:cxn modelId="{22FD0230-DFDD-974C-9409-67A018A49E3A}" type="presParOf" srcId="{A6DB772B-A1BF-0543-A49B-6B7308952FA6}" destId="{E3960CF1-FF94-AA45-AB10-FE3835E46291}" srcOrd="2" destOrd="0" presId="urn:microsoft.com/office/officeart/2005/8/layout/vList3"/>
    <dgm:cxn modelId="{59F893F5-E0C3-E249-A363-749CCEFED9DD}" type="presParOf" srcId="{E3960CF1-FF94-AA45-AB10-FE3835E46291}" destId="{DA040297-34DF-124D-A37D-BB5772F75124}" srcOrd="0" destOrd="0" presId="urn:microsoft.com/office/officeart/2005/8/layout/vList3"/>
    <dgm:cxn modelId="{7F1FF4EE-C765-B04B-9CA3-224AE381646C}" type="presParOf" srcId="{E3960CF1-FF94-AA45-AB10-FE3835E46291}" destId="{22DB8EFA-5BDB-CB43-A4D8-56F2ACF6C2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8D72CF-5EDF-CE40-AAC5-04DEEBDE4A95}">
      <dsp:nvSpPr>
        <dsp:cNvPr id="0" name=""/>
        <dsp:cNvSpPr/>
      </dsp:nvSpPr>
      <dsp:spPr>
        <a:xfrm rot="10800000">
          <a:off x="1950422" y="1772"/>
          <a:ext cx="5405120" cy="2355929"/>
        </a:xfrm>
        <a:prstGeom prst="homePlat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8899" tIns="121920" rIns="227584" bIns="121920" numCol="1" spcCol="1270" anchor="t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Efficacy</a:t>
          </a:r>
        </a:p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Complications</a:t>
          </a:r>
        </a:p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Readmission rates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kern="1200" dirty="0"/>
            <a:t>Post op pain scores</a:t>
          </a:r>
        </a:p>
      </dsp:txBody>
      <dsp:txXfrm rot="10800000">
        <a:off x="2539404" y="1772"/>
        <a:ext cx="4816138" cy="2355929"/>
      </dsp:txXfrm>
    </dsp:sp>
    <dsp:sp modelId="{777D2844-A077-D849-B388-1E0CEE5D2177}">
      <dsp:nvSpPr>
        <dsp:cNvPr id="0" name=""/>
        <dsp:cNvSpPr/>
      </dsp:nvSpPr>
      <dsp:spPr>
        <a:xfrm>
          <a:off x="743880" y="10984"/>
          <a:ext cx="2355929" cy="2355929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DB8EFA-5BDB-CB43-A4D8-56F2ACF6C224}">
      <dsp:nvSpPr>
        <dsp:cNvPr id="0" name=""/>
        <dsp:cNvSpPr/>
      </dsp:nvSpPr>
      <dsp:spPr>
        <a:xfrm rot="10800000">
          <a:off x="1543605" y="3013410"/>
          <a:ext cx="5851474" cy="224729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38899" tIns="121920" rIns="227584" bIns="121920" numCol="1" spcCol="1270" anchor="t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chemeClr val="tx1"/>
              </a:solidFill>
            </a:rPr>
            <a:t>Shorter operation time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0" kern="1200" dirty="0">
              <a:solidFill>
                <a:schemeClr val="tx1"/>
              </a:solidFill>
            </a:rPr>
            <a:t>Shorter length of stay</a:t>
          </a:r>
        </a:p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3200" b="0" kern="1200" dirty="0">
              <a:solidFill>
                <a:schemeClr val="tx1"/>
              </a:solidFill>
            </a:rPr>
            <a:t>Less blood loss</a:t>
          </a:r>
        </a:p>
      </dsp:txBody>
      <dsp:txXfrm rot="10800000">
        <a:off x="2105429" y="3013410"/>
        <a:ext cx="5289650" cy="2247297"/>
      </dsp:txXfrm>
    </dsp:sp>
    <dsp:sp modelId="{DA040297-34DF-124D-A37D-BB5772F75124}">
      <dsp:nvSpPr>
        <dsp:cNvPr id="0" name=""/>
        <dsp:cNvSpPr/>
      </dsp:nvSpPr>
      <dsp:spPr>
        <a:xfrm>
          <a:off x="745093" y="2875694"/>
          <a:ext cx="2355929" cy="235592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B5C45E-4BEE-DF45-BD81-FD01157936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BCAF2-0366-4340-A1CE-06212F1B297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0DA2D-2ADB-CA49-B810-FCCECAA79407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B66FD8-A5FB-D845-BB67-986282813F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4C919-1BDA-DA4E-9EEB-693FE6E526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EDF88-E963-EB4C-9475-DFA2E43AE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D870D-45E2-0849-8BDB-914F2AFF8EF3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78B5-AC72-EF40-A0ED-142EB116C4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89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78B5-AC72-EF40-A0ED-142EB116C4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82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HRR phenotype can be inferred through quantifying</a:t>
            </a:r>
            <a:r>
              <a:rPr lang="en-US" baseline="0" dirty="0"/>
              <a:t> </a:t>
            </a:r>
            <a:r>
              <a:rPr lang="en-US" dirty="0"/>
              <a:t>genomic scars in malignant cells. The unstable genome in</a:t>
            </a:r>
            <a:r>
              <a:rPr lang="en-US" baseline="0" dirty="0"/>
              <a:t> </a:t>
            </a:r>
            <a:r>
              <a:rPr lang="en-US" dirty="0"/>
              <a:t>HRD cancers exhibits a profile comprising various somatic</a:t>
            </a:r>
            <a:r>
              <a:rPr lang="en-US" baseline="0" dirty="0"/>
              <a:t> </a:t>
            </a:r>
            <a:r>
              <a:rPr lang="en-US" dirty="0"/>
              <a:t>mutations including single-base substitutions (SBSs) and</a:t>
            </a:r>
            <a:r>
              <a:rPr lang="en-US" baseline="0" dirty="0"/>
              <a:t> </a:t>
            </a:r>
            <a:r>
              <a:rPr lang="en-US" dirty="0"/>
              <a:t>structural variants (SVs). These assays reflect the resultant</a:t>
            </a:r>
            <a:r>
              <a:rPr lang="en-US" baseline="0" dirty="0"/>
              <a:t> </a:t>
            </a:r>
            <a:r>
              <a:rPr lang="en-US" dirty="0"/>
              <a:t>phenotype, not the causative effect.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E34D-CFF1-4FFE-815B-D050E7ED2DF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26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Quantifying</a:t>
            </a:r>
            <a:r>
              <a:rPr lang="en-US" baseline="0" dirty="0"/>
              <a:t> </a:t>
            </a:r>
            <a:r>
              <a:rPr lang="en-US" dirty="0"/>
              <a:t>these variations can indicate ‘genomic scarring’ reflecting</a:t>
            </a:r>
            <a:r>
              <a:rPr lang="en-US" baseline="0" dirty="0"/>
              <a:t> </a:t>
            </a:r>
            <a:r>
              <a:rPr lang="en-US" dirty="0" err="1"/>
              <a:t>abberations</a:t>
            </a:r>
            <a:r>
              <a:rPr lang="en-US" dirty="0"/>
              <a:t> that might have instigated a malfunction in</a:t>
            </a:r>
            <a:r>
              <a:rPr lang="en-US" baseline="0" dirty="0"/>
              <a:t> </a:t>
            </a:r>
            <a:r>
              <a:rPr lang="en-US" dirty="0"/>
              <a:t>certain DNA repair pathways, rendering the cells’ </a:t>
            </a:r>
            <a:r>
              <a:rPr lang="en-US" dirty="0" err="1"/>
              <a:t>susceptability</a:t>
            </a:r>
            <a:r>
              <a:rPr lang="en-US" baseline="0" dirty="0"/>
              <a:t> </a:t>
            </a:r>
            <a:r>
              <a:rPr lang="en-US" dirty="0"/>
              <a:t>to malignant changes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E34D-CFF1-4FFE-815B-D050E7ED2DF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721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A reliable molecular tissue-based assessment depends on proper sampling and careful handling. This can only be achieved by the coordinated efforts of the </a:t>
            </a:r>
            <a:r>
              <a:rPr lang="en-US" dirty="0" err="1"/>
              <a:t>gynaecological</a:t>
            </a:r>
            <a:r>
              <a:rPr lang="en-US" dirty="0"/>
              <a:t> oncologists, interventional radiologists and pathologists</a:t>
            </a:r>
          </a:p>
          <a:p>
            <a:pPr algn="l" rtl="0"/>
            <a:r>
              <a:rPr lang="en-US" dirty="0"/>
              <a:t>HRD testing is currently available in England through Myriad </a:t>
            </a:r>
            <a:r>
              <a:rPr lang="en-US" dirty="0" err="1"/>
              <a:t>MyChoice</a:t>
            </a:r>
            <a:r>
              <a:rPr lang="en-US" dirty="0"/>
              <a:t> for newly diagnosed stage III/IV of any high-grade </a:t>
            </a:r>
            <a:r>
              <a:rPr lang="en-US" dirty="0" err="1"/>
              <a:t>nonmucinous</a:t>
            </a:r>
            <a:r>
              <a:rPr lang="en-US" dirty="0"/>
              <a:t> epithelial histology eligible for first-line treatment</a:t>
            </a:r>
            <a:endParaRPr lang="ar-JO" dirty="0"/>
          </a:p>
          <a:p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E34D-CFF1-4FFE-815B-D050E7ED2DFD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2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 the observation of consistent clinical benefit seen using different </a:t>
            </a:r>
            <a:r>
              <a:rPr lang="en-US" dirty="0" err="1"/>
              <a:t>PARPi</a:t>
            </a:r>
            <a:r>
              <a:rPr lang="en-US" dirty="0"/>
              <a:t> in recurrent ovarian cancer, the role of maintenance therapy </a:t>
            </a:r>
            <a:r>
              <a:rPr lang="en-US" dirty="0" err="1"/>
              <a:t>postchemotherapy</a:t>
            </a:r>
            <a:r>
              <a:rPr lang="en-US" dirty="0"/>
              <a:t> in the first-line setting was investigated. Significant trials studying </a:t>
            </a:r>
            <a:r>
              <a:rPr lang="en-US" dirty="0" err="1"/>
              <a:t>PARPi</a:t>
            </a:r>
            <a:r>
              <a:rPr lang="en-US" dirty="0"/>
              <a:t> as a first-line </a:t>
            </a:r>
            <a:r>
              <a:rPr lang="en-US" dirty="0" err="1"/>
              <a:t>monotherapy</a:t>
            </a:r>
            <a:r>
              <a:rPr lang="en-US" dirty="0"/>
              <a:t> following platinum-based chemotherapy in advanced ovarian HGSC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E34D-CFF1-4FFE-815B-D050E7ED2DF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4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PFS showed little or no improvement when </a:t>
            </a:r>
            <a:r>
              <a:rPr lang="en-US" dirty="0" err="1"/>
              <a:t>PARPi</a:t>
            </a:r>
            <a:r>
              <a:rPr lang="en-US" dirty="0"/>
              <a:t> was used with chemotherapy (compared with chemotherapy alone) in both newly diagnosed and recurrent </a:t>
            </a:r>
            <a:r>
              <a:rPr lang="en-US" dirty="0" err="1"/>
              <a:t>platinumsensitive</a:t>
            </a:r>
            <a:r>
              <a:rPr lang="en-US" dirty="0"/>
              <a:t> EOC. Similarly, little or no effect on PFS was encountered in recurrent platinum-sensitive EOC when </a:t>
            </a:r>
            <a:r>
              <a:rPr lang="en-US" dirty="0" err="1"/>
              <a:t>PARPi</a:t>
            </a:r>
            <a:r>
              <a:rPr lang="en-US" dirty="0"/>
              <a:t> was used as </a:t>
            </a:r>
            <a:r>
              <a:rPr lang="en-US" dirty="0" err="1"/>
              <a:t>monotherapy</a:t>
            </a:r>
            <a:r>
              <a:rPr lang="en-US" dirty="0"/>
              <a:t> compared with chemotherapy alone. In recurrent platinum-resistant EOC, PFS data were not reported</a:t>
            </a:r>
            <a:endParaRPr lang="ar-JO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CCE34D-CFF1-4FFE-815B-D050E7ED2DFD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76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78B5-AC72-EF40-A0ED-142EB116C4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429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35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1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5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3A999-5E0E-42CA-8400-604AE921FF7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92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D6DBF-9364-EB49-8BA9-6971F89F2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BFB44-8D0C-9F4D-8165-B91994E00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98D84-2671-5C4D-9C83-3F40409D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9BD069-5247-AE47-8228-10458E0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01E19-02DA-D34C-9A6C-3052074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3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12241-DD0C-5D47-B53F-B8BDDC77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F4234C-1D29-644F-81CF-06A0D0072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BAF8-C18D-834B-8EFB-23335B9B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36CA0-D64C-0846-9E07-994D6F973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591D-F825-9E49-9BAE-C7390B71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76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2D73AA-FB8D-6D4B-815A-32BCFAA23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EE3C8-D3E6-AF46-8760-517421E2E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9D3FB-C037-7F4A-814F-5BB4A768C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A1751-8F14-3F43-B785-51FB3FE1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EE3D2-85B2-C741-8A24-EE1EDC095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1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E68F591-F3C7-4872-BBA0-0693794F4F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9414" y="1051551"/>
            <a:ext cx="3565524" cy="2384898"/>
          </a:xfrm>
        </p:spPr>
        <p:txBody>
          <a:bodyPr anchor="b" anchorCtr="0">
            <a:noAutofit/>
          </a:bodyPr>
          <a:lstStyle/>
          <a:p>
            <a:r>
              <a:rPr lang="en-US" sz="4800" dirty="0"/>
              <a:t>3DFloat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7766A8-18D5-4391-8DB7-7BFF642763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452360" cy="685800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8AD48E-7D67-4BE9-97B6-DB64DE525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99413" y="445272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6FF8E2-165B-49EB-8120-14190F949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915300" y="5534727"/>
            <a:ext cx="667802" cy="631474"/>
            <a:chOff x="10478914" y="1506691"/>
            <a:chExt cx="667802" cy="63147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9B763A7-EE7D-4306-8306-01E8C86E6350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3A935F-6844-4FCE-B0AE-5492715A58F1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6EB97-6E8A-4B50-8701-7CB158044D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99413" y="3568700"/>
            <a:ext cx="3565524" cy="1731963"/>
          </a:xfrm>
        </p:spPr>
        <p:txBody>
          <a:bodyPr>
            <a:noAutofit/>
          </a:bodyPr>
          <a:lstStyle>
            <a:lvl1pPr>
              <a:buNone/>
              <a:defRPr sz="200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628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0923D16-1EC5-4C17-ABA8-B13A1256B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4" y="549275"/>
            <a:ext cx="3565524" cy="1997855"/>
          </a:xfrm>
        </p:spPr>
        <p:txBody>
          <a:bodyPr wrap="square" anchor="b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0294D8B-CF64-4C26-8C78-57A375E7D3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0863" y="2677306"/>
            <a:ext cx="3565525" cy="3415519"/>
          </a:xfrm>
        </p:spPr>
        <p:txBody>
          <a:bodyPr anchor="t" anchorCtr="0">
            <a:noAutofit/>
          </a:bodyPr>
          <a:lstStyle>
            <a:lvl1pPr>
              <a:buNone/>
              <a:defRPr/>
            </a:lvl1pPr>
          </a:lstStyle>
          <a:p>
            <a:pPr>
              <a:lnSpc>
                <a:spcPct val="120000"/>
              </a:lnSpc>
            </a:pPr>
            <a:r>
              <a:rPr lang="en-US" sz="1600" dirty="0"/>
              <a:t>Click to add text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7BCF456-426F-435B-8DF0-A32A44F5A8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08928" y="1596771"/>
            <a:ext cx="3448558" cy="3448558"/>
          </a:xfrm>
          <a:custGeom>
            <a:avLst/>
            <a:gdLst>
              <a:gd name="connsiteX0" fmla="*/ 1724279 w 3448558"/>
              <a:gd name="connsiteY0" fmla="*/ 0 h 3448558"/>
              <a:gd name="connsiteX1" fmla="*/ 3448558 w 3448558"/>
              <a:gd name="connsiteY1" fmla="*/ 1724279 h 3448558"/>
              <a:gd name="connsiteX2" fmla="*/ 1724279 w 3448558"/>
              <a:gd name="connsiteY2" fmla="*/ 3448558 h 3448558"/>
              <a:gd name="connsiteX3" fmla="*/ 0 w 3448558"/>
              <a:gd name="connsiteY3" fmla="*/ 1724279 h 3448558"/>
              <a:gd name="connsiteX4" fmla="*/ 1724279 w 3448558"/>
              <a:gd name="connsiteY4" fmla="*/ 0 h 344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813A609-7079-46D5-9C1D-52004ABDAC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18575" y="596392"/>
            <a:ext cx="2263776" cy="2263776"/>
          </a:xfrm>
          <a:custGeom>
            <a:avLst/>
            <a:gdLst>
              <a:gd name="connsiteX0" fmla="*/ 1131888 w 2263776"/>
              <a:gd name="connsiteY0" fmla="*/ 0 h 2263776"/>
              <a:gd name="connsiteX1" fmla="*/ 2263776 w 2263776"/>
              <a:gd name="connsiteY1" fmla="*/ 1131888 h 2263776"/>
              <a:gd name="connsiteX2" fmla="*/ 1131888 w 2263776"/>
              <a:gd name="connsiteY2" fmla="*/ 2263776 h 2263776"/>
              <a:gd name="connsiteX3" fmla="*/ 0 w 2263776"/>
              <a:gd name="connsiteY3" fmla="*/ 1131888 h 2263776"/>
              <a:gd name="connsiteX4" fmla="*/ 1131888 w 2263776"/>
              <a:gd name="connsiteY4" fmla="*/ 0 h 226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14F21DF-D5E0-4C6C-BA2C-D69D65DBB18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91612" y="3324733"/>
            <a:ext cx="2936876" cy="2936876"/>
          </a:xfrm>
          <a:custGeom>
            <a:avLst/>
            <a:gdLst>
              <a:gd name="connsiteX0" fmla="*/ 1468438 w 2936876"/>
              <a:gd name="connsiteY0" fmla="*/ 0 h 2936876"/>
              <a:gd name="connsiteX1" fmla="*/ 2936876 w 2936876"/>
              <a:gd name="connsiteY1" fmla="*/ 1468438 h 2936876"/>
              <a:gd name="connsiteX2" fmla="*/ 1468438 w 2936876"/>
              <a:gd name="connsiteY2" fmla="*/ 2936876 h 2936876"/>
              <a:gd name="connsiteX3" fmla="*/ 0 w 2936876"/>
              <a:gd name="connsiteY3" fmla="*/ 1468438 h 2936876"/>
              <a:gd name="connsiteX4" fmla="*/ 1468438 w 2936876"/>
              <a:gd name="connsiteY4" fmla="*/ 0 h 293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FF63B4-C261-4597-9EE0-811D250B9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CF088-7F97-4A11-8A81-0EF641F69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65B23B7-CE74-4974-ABD8-BFA31D583416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F99BB1F-6C9D-4972-9EF4-98ACD7BE71E5}"/>
                </a:ext>
              </a:extLst>
            </p:cNvPr>
            <p:cNvSpPr/>
            <p:nvPr/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9290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458B3A1-C77D-4AFC-B2C8-79520B53C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72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551DA26-B267-4F28-B4D0-65B3EF6E111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95544A62-DA23-4840-99DE-09AFC8F4DC4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4096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0C91AF30-C5BB-4601-BDEB-E60C93A169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83808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5B625AA5-EA5B-4115-A461-DA2C7087D8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37904" y="0"/>
            <a:ext cx="3054096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1B1AE41C-3196-4E6F-A3A8-313A92677FF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Font typeface="Arial" panose="020B0604020202020204" pitchFamily="34" charset="0"/>
              <a:buChar char="•"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009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17979-166D-4AAA-ABBC-0C3E5C2EC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111559-B769-4E2A-A891-97B3C4AA6BAC}"/>
              </a:ext>
            </a:extLst>
          </p:cNvPr>
          <p:cNvSpPr/>
          <p:nvPr userDrawn="1"/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16724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58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brea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75B2FBE-0C5C-48AA-8D7F-9D5B7373CC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3411FC5-0B5A-4566-9984-827485AF9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gradFill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60000"/>
                </a:schemeClr>
              </a:gs>
            </a:gsLst>
            <a:lin ang="10800000" scaled="1"/>
          </a:gradFill>
        </p:spPr>
        <p:txBody>
          <a:bodyPr>
            <a:noAutofit/>
          </a:bodyPr>
          <a:lstStyle>
            <a:lvl1pPr marL="548640" indent="0">
              <a:lnSpc>
                <a:spcPct val="200000"/>
              </a:lnSpc>
              <a:buNone/>
              <a:defRPr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54E1219-253E-4FEF-A576-83857F44B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gradFill flip="none" rotWithShape="1">
            <a:gsLst>
              <a:gs pos="0">
                <a:schemeClr val="bg2">
                  <a:alpha val="0"/>
                </a:schemeClr>
              </a:gs>
              <a:gs pos="50000">
                <a:schemeClr val="bg2">
                  <a:alpha val="70000"/>
                </a:schemeClr>
              </a:gs>
            </a:gsLst>
            <a:lin ang="10800000" scaled="1"/>
            <a:tileRect/>
          </a:gradFill>
        </p:spPr>
        <p:txBody>
          <a:bodyPr anchor="b" anchorCtr="0">
            <a:noAutofit/>
          </a:bodyPr>
          <a:lstStyle>
            <a:lvl1pPr marL="548640">
              <a:spcAft>
                <a:spcPts val="1200"/>
              </a:spcAft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420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hart Tabl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18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2BF5C-3876-4161-B4FF-14CA94D32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</p:spPr>
        <p:txBody>
          <a:bodyPr wrap="square" anchor="b" anchorCtr="0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17C5C60-EC4D-410B-9997-0B7328960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0573155C-3428-4F4F-AE66-A519D777EAAE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853496C-159E-4D47-94B5-0835FB6511B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CE93E330-715B-44E8-84D9-CE166D428DAB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80A2FA6F-99B7-4984-A80C-570644889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39C8C03-81B3-4DE8-B96A-78258E4467C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50863" y="4097338"/>
            <a:ext cx="3565524" cy="2351087"/>
          </a:xfrm>
        </p:spPr>
        <p:txBody>
          <a:bodyPr>
            <a:noAutofit/>
          </a:bodyPr>
          <a:lstStyle>
            <a:lvl1pPr>
              <a:buNone/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FBB56D-C8B1-4ED9-A5DB-72BA636DAD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35809" y="656633"/>
            <a:ext cx="5132388" cy="5132388"/>
          </a:xfrm>
          <a:custGeom>
            <a:avLst/>
            <a:gdLst>
              <a:gd name="connsiteX0" fmla="*/ 2566194 w 5132388"/>
              <a:gd name="connsiteY0" fmla="*/ 0 h 5132388"/>
              <a:gd name="connsiteX1" fmla="*/ 5132388 w 5132388"/>
              <a:gd name="connsiteY1" fmla="*/ 2566194 h 5132388"/>
              <a:gd name="connsiteX2" fmla="*/ 2566194 w 5132388"/>
              <a:gd name="connsiteY2" fmla="*/ 5132388 h 5132388"/>
              <a:gd name="connsiteX3" fmla="*/ 0 w 5132388"/>
              <a:gd name="connsiteY3" fmla="*/ 2566194 h 5132388"/>
              <a:gd name="connsiteX4" fmla="*/ 2566194 w 5132388"/>
              <a:gd name="connsiteY4" fmla="*/ 0 h 51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03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38C6F9E-A74F-4F54-9409-B6B93DF8C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F0F71C5-78A4-4793-9BD4-3DF0EE3E3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288775" y="7626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itle 5">
            <a:extLst>
              <a:ext uri="{FF2B5EF4-FFF2-40B4-BE49-F238E27FC236}">
                <a16:creationId xmlns:a16="http://schemas.microsoft.com/office/drawing/2014/main" id="{36F60F77-4CC9-4F86-B70A-85012C6588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0" y="548640"/>
            <a:ext cx="8281987" cy="1253041"/>
          </a:xfrm>
        </p:spPr>
        <p:txBody>
          <a:bodyPr>
            <a:noAutofit/>
          </a:bodyPr>
          <a:lstStyle/>
          <a:p>
            <a:r>
              <a:rPr lang="en-US" dirty="0"/>
              <a:t>Team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093F87-C1F6-4FAB-B891-6F7D7FC20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00565" y="4518946"/>
            <a:ext cx="1980001" cy="1363916"/>
            <a:chOff x="4879602" y="3781429"/>
            <a:chExt cx="1980001" cy="1363916"/>
          </a:xfrm>
        </p:grpSpPr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1A4FD5C-1E5B-46D1-BA9D-99928D19AF04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7DF0ED5-A971-408F-A055-C7E5D7A623C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A81F353-4C5B-4A37-9846-2C1E2D0FC25F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2B74EA3-11CE-4D3F-99AD-162563447653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8F41896B-6DDA-4F82-9F74-3EBF93A3CD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8992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7" name="Picture Placeholder 55">
            <a:extLst>
              <a:ext uri="{FF2B5EF4-FFF2-40B4-BE49-F238E27FC236}">
                <a16:creationId xmlns:a16="http://schemas.microsoft.com/office/drawing/2014/main" id="{EF85499B-C29A-4C8B-922C-7CE4771E35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38384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Picture Placeholder 55">
            <a:extLst>
              <a:ext uri="{FF2B5EF4-FFF2-40B4-BE49-F238E27FC236}">
                <a16:creationId xmlns:a16="http://schemas.microsoft.com/office/drawing/2014/main" id="{F82A1DB8-0AE7-4E17-B07B-FCF45B85EE1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61976" y="1993392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Picture Placeholder 55">
            <a:extLst>
              <a:ext uri="{FF2B5EF4-FFF2-40B4-BE49-F238E27FC236}">
                <a16:creationId xmlns:a16="http://schemas.microsoft.com/office/drawing/2014/main" id="{A83EEB6C-83B7-471D-B5A4-4071534048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85568" y="1990724"/>
            <a:ext cx="1691640" cy="1435608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17A96A8C-F792-485A-9BB9-4DEDCA0CE6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79500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C65AE07-519E-4E3B-8521-621C834391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8733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2">
            <a:extLst>
              <a:ext uri="{FF2B5EF4-FFF2-40B4-BE49-F238E27FC236}">
                <a16:creationId xmlns:a16="http://schemas.microsoft.com/office/drawing/2014/main" id="{FB878318-C287-428B-8105-429BC4B03F5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39151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1465E516-2CEF-4F9E-9375-7D41DCFCBB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38384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FE012CE3-36AA-4016-A88E-27BCFFEFD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62743" y="3781425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8D5671AF-0137-4226-8A84-2784817E51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61976" y="4232949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DA1587F0-23BF-4FB8-B06C-2B0AA928E9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33112" y="3787288"/>
            <a:ext cx="1711325" cy="365760"/>
          </a:xfrm>
        </p:spPr>
        <p:txBody>
          <a:bodyPr>
            <a:noAutofit/>
          </a:bodyPr>
          <a:lstStyle>
            <a:lvl1pPr>
              <a:buNone/>
              <a:defRPr sz="2000" b="1"/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565C0B22-B5E7-44BB-A17C-7FB5BB5D82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32345" y="4238812"/>
            <a:ext cx="1711572" cy="638175"/>
          </a:xfrm>
        </p:spPr>
        <p:txBody>
          <a:bodyPr>
            <a:noAutofit/>
          </a:bodyPr>
          <a:lstStyle>
            <a:lvl1pPr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  <a:endParaRPr lang="en-US" dirty="0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7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09AFC-5DE8-7E44-B16E-C61DF5FC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7FAF2-4060-064D-AF07-FC531ECE9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CDA4-0A37-DE4F-A4C1-33AEF5D1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F39F8-9E3A-4847-905C-BA42A97BA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8898C-0DB4-094D-89EA-03E66870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67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5437186" cy="535354"/>
          </a:xfrm>
        </p:spPr>
        <p:txBody>
          <a:bodyPr anchor="b">
            <a:no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427370"/>
            <a:ext cx="5429114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731375"/>
            <a:ext cx="5436392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427370"/>
            <a:ext cx="5436391" cy="351555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32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7931" y="5260967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 rot="2700000">
            <a:off x="10834944" y="17126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BCCE83C-72C8-4181-8D03-7CFB23A6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sz="48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6FCDFCC-38D1-43A4-918F-491DBA6B2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8A9CB740-8581-4D62-8481-7ECBBEDA7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76" y="2432304"/>
            <a:ext cx="3563936" cy="3515555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AB16E493-D962-46EC-BBB8-D7E68A6404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573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/>
              <a:t>Click to edit Master text styles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88CC7C67-1BA6-42A6-B9D3-8EDF70A3DB3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1573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17092A6-D0E6-4EF2-B3B8-AE35438D4D7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139659" y="1731375"/>
            <a:ext cx="3566160" cy="535354"/>
          </a:xfrm>
        </p:spPr>
        <p:txBody>
          <a:bodyPr vert="horz" wrap="square" lIns="0" tIns="0" rIns="0" bIns="0" rtlCol="0" anchor="b">
            <a:noAutofit/>
          </a:bodyPr>
          <a:lstStyle>
            <a:lvl1pPr>
              <a:buNone/>
              <a:defRPr lang="en-US" sz="2000" b="0" cap="all" spc="200" baseline="0" dirty="0">
                <a:solidFill>
                  <a:schemeClr val="tx1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4534254A-2561-400F-87CB-18A8D3538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39659" y="2427370"/>
            <a:ext cx="3508755" cy="3515555"/>
          </a:xfrm>
        </p:spPr>
        <p:txBody>
          <a:bodyPr>
            <a:no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  <a:endParaRPr lang="en-US" dirty="0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70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949202B-67AE-417A-A336-DF5257FFD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786D546-2834-435F-950F-DCEFE654B3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776472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D763BD-EAC5-4DB8-81AF-9743BB6A95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62411" y="4508500"/>
            <a:ext cx="6221412" cy="1563688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buNone/>
              <a:defRPr sz="1900"/>
            </a:lvl2pPr>
            <a:lvl3pPr>
              <a:buNone/>
              <a:defRPr sz="1900"/>
            </a:lvl3pPr>
            <a:lvl4pPr>
              <a:buNone/>
              <a:defRPr sz="1900"/>
            </a:lvl4pPr>
            <a:lvl5pPr>
              <a:buNone/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46AF837-10C6-44A5-B8D6-960A57487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225773" y="38522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074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7246E34-E6EE-4BF3-A0D3-A20868B5A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45BE5FFB-47D1-4474-B6CA-C3C936DF2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>
            <a:noAutofit/>
          </a:bodyPr>
          <a:lstStyle>
            <a:lvl1pPr>
              <a:buNone/>
              <a:defRPr sz="2400"/>
            </a:lvl1pPr>
          </a:lstStyle>
          <a:p>
            <a:r>
              <a:rPr lang="en-US">
                <a:solidFill>
                  <a:schemeClr val="tx1">
                    <a:alpha val="60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8D9209-1A62-4AC3-BF92-94348A9BC06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56248" y="54864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ADBFB6B-1787-4549-91B6-D748C66B13C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56248" y="3429000"/>
            <a:ext cx="5084064" cy="2880360"/>
          </a:xfrm>
          <a:solidFill>
            <a:schemeClr val="accent5"/>
          </a:solidFill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6966E3E-9B30-4375-AC9A-23256CC87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161347" y="125399"/>
            <a:ext cx="1404698" cy="1155641"/>
            <a:chOff x="11161347" y="125399"/>
            <a:chExt cx="1404698" cy="115564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EBBC5A2-A37E-47DF-9230-9A75067F188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161347" y="125399"/>
              <a:ext cx="1341675" cy="926985"/>
            </a:xfrm>
            <a:custGeom>
              <a:avLst/>
              <a:gdLst>
                <a:gd name="connsiteX0" fmla="*/ 1049126 w 1341675"/>
                <a:gd name="connsiteY0" fmla="*/ 8962 h 926985"/>
                <a:gd name="connsiteX1" fmla="*/ 1341675 w 1341675"/>
                <a:gd name="connsiteY1" fmla="*/ 301511 h 926985"/>
                <a:gd name="connsiteX2" fmla="*/ 1130649 w 1341675"/>
                <a:gd name="connsiteY2" fmla="*/ 512537 h 926985"/>
                <a:gd name="connsiteX3" fmla="*/ 1107397 w 1341675"/>
                <a:gd name="connsiteY3" fmla="*/ 499917 h 926985"/>
                <a:gd name="connsiteX4" fmla="*/ 926985 w 1341675"/>
                <a:gd name="connsiteY4" fmla="*/ 463493 h 926985"/>
                <a:gd name="connsiteX5" fmla="*/ 463493 w 1341675"/>
                <a:gd name="connsiteY5" fmla="*/ 926985 h 926985"/>
                <a:gd name="connsiteX6" fmla="*/ 0 w 1341675"/>
                <a:gd name="connsiteY6" fmla="*/ 926985 h 926985"/>
                <a:gd name="connsiteX7" fmla="*/ 926985 w 1341675"/>
                <a:gd name="connsiteY7" fmla="*/ 0 h 926985"/>
                <a:gd name="connsiteX8" fmla="*/ 1021763 w 1341675"/>
                <a:gd name="connsiteY8" fmla="*/ 4786 h 926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1675" h="926985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54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781B9A-C230-4FFC-90A8-E0571B1DEDA7}"/>
                </a:ext>
              </a:extLst>
            </p:cNvPr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63500" dist="254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95925C-3570-40F1-B3CE-07D947ED4643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11228590" y="129580"/>
              <a:ext cx="1337455" cy="1042921"/>
            </a:xfrm>
            <a:custGeom>
              <a:avLst/>
              <a:gdLst>
                <a:gd name="connsiteX0" fmla="*/ 1084058 w 1337455"/>
                <a:gd name="connsiteY0" fmla="*/ 16081 h 1042921"/>
                <a:gd name="connsiteX1" fmla="*/ 1337455 w 1337455"/>
                <a:gd name="connsiteY1" fmla="*/ 269477 h 1042921"/>
                <a:gd name="connsiteX2" fmla="*/ 1060775 w 1337455"/>
                <a:gd name="connsiteY2" fmla="*/ 546158 h 1042921"/>
                <a:gd name="connsiteX3" fmla="*/ 1020394 w 1337455"/>
                <a:gd name="connsiteY3" fmla="*/ 532055 h 1042921"/>
                <a:gd name="connsiteX4" fmla="*/ 926985 w 1337455"/>
                <a:gd name="connsiteY4" fmla="*/ 521461 h 1042921"/>
                <a:gd name="connsiteX5" fmla="*/ 463492 w 1337455"/>
                <a:gd name="connsiteY5" fmla="*/ 1042921 h 1042921"/>
                <a:gd name="connsiteX6" fmla="*/ 0 w 1337455"/>
                <a:gd name="connsiteY6" fmla="*/ 1042921 h 1042921"/>
                <a:gd name="connsiteX7" fmla="*/ 926984 w 1337455"/>
                <a:gd name="connsiteY7" fmla="*/ 0 h 1042921"/>
                <a:gd name="connsiteX8" fmla="*/ 1021763 w 1337455"/>
                <a:gd name="connsiteY8" fmla="*/ 5384 h 104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55" h="1042921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664AE-6DC5-428F-9AC4-5A8F67571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4036" y="5610392"/>
            <a:ext cx="667802" cy="631474"/>
            <a:chOff x="10478914" y="1506691"/>
            <a:chExt cx="667802" cy="63147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288F304-7DF7-42FB-BD6F-D575128A1DDE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04835D9-7DE9-4DDD-A6C2-1C526822700A}"/>
                </a:ext>
              </a:extLst>
            </p:cNvPr>
            <p:cNvSpPr/>
            <p:nvPr/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3C43C1C-00B3-40E0-B073-B8C56206D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303845" y="5427212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87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  <a:endParaRPr lang="en-US" dirty="0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253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43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837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8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F2D03-D161-1642-9515-988431C3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15AE6-24EF-254D-AB09-5C4BF31BA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A3CF8-AA84-F24E-8018-D207F626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8A20B-963D-7A4E-832C-FC0675CE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F6B7-5983-C24F-BB33-927755068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20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49FBE-B32D-3E4C-AD7E-50FAF7CA0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A4877-5E94-F941-901C-3C5B4B1C4F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D8133-7480-8E4A-9264-B93511F26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E49FE-F700-9D4B-8604-17FEDA6CE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8C3AE-4488-BA46-BE48-6D7358AB3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8B810A-D55F-6947-82C9-E49C8EF3A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11E10-2355-4C49-BE57-57F8ED96E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4729D-54D5-CF42-AA22-2DD145888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D3218-FC2F-D542-A9BD-F31418F39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1069E-8CEF-B847-BD56-D1A76D1E4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495504-9291-0143-AD4F-099C83A867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646DCA-234B-764C-B5E6-76D9A433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9EB51A-B95A-E74C-8332-59B898684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CAD76-B382-2943-89B7-18DEABD8A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12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94D2B-D42B-A34C-AB3E-3DB40EF7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9E3650-FF17-1C43-8E1C-40C40B36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29B6E-047E-4C48-857B-1B90716E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EB064E-92EF-5F4F-BB38-E7B29E052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4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561B48-C25F-D14F-AE75-64E93A438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850BA-6C6F-3D48-86EE-214585FF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B0BA8-3D27-5D4F-BBED-F43BA5B2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80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0B29D-CF00-6444-887E-58F9A8074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6262-E09F-B946-8923-84828C6B7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E2E40-CDE1-D349-AA0D-AF8818A04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8A513-FDB0-0143-A352-2394D564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7FD0D-0776-1748-8B01-BBEBE0952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66BF6-B30B-CB4D-B8FC-61F754CC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8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0611-7EA5-1B49-8FD3-04879A83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08514-D525-1E4F-9E2B-C93D92D4D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38D614-6386-CB40-9FE5-7CDDA8575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84B7D6-5D4D-7443-A705-FC62BCB3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29F54E-EF8A-704E-B52B-741F9467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02FB8A-091D-174C-BF07-D201CED1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E4B11-5AC0-A040-83EB-17FF55A8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AC564-CD0F-954A-A75B-D2231AD47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217F34-FAA1-644E-88A5-D9526E292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45659-A022-2846-92E0-668E0997559C}" type="datetimeFigureOut">
              <a:rPr lang="en-US" smtClean="0"/>
              <a:t>9/20/23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FA0F4-83C8-664B-9C95-9F876B050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FAFC8-2BAC-7B41-A041-26A157F65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3AB68-5512-E94A-91E2-3B89B70B8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7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Tuesday, February 2, 20XX</a:t>
            </a:r>
            <a:endParaRPr lang="en-US" dirty="0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r>
              <a:rPr lang="en-US">
                <a:solidFill>
                  <a:prstClr val="white">
                    <a:lumMod val="65000"/>
                    <a:alpha val="80000"/>
                  </a:prstClr>
                </a:solidFill>
              </a:rPr>
              <a:t>Sample Footer Text</a:t>
            </a:r>
            <a:endParaRPr lang="en-US" dirty="0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lumMod val="65000"/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761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2" pos="3840">
          <p15:clr>
            <a:srgbClr val="F26B43"/>
          </p15:clr>
        </p15:guide>
        <p15:guide id="33" orient="horz" pos="2160">
          <p15:clr>
            <a:srgbClr val="F26B43"/>
          </p15:clr>
        </p15:guide>
        <p15:guide id="34" pos="347">
          <p15:clr>
            <a:srgbClr val="F26B43"/>
          </p15:clr>
        </p15:guide>
        <p15:guide id="35" pos="7333">
          <p15:clr>
            <a:srgbClr val="F26B43"/>
          </p15:clr>
        </p15:guide>
        <p15:guide id="36" orient="horz" pos="346">
          <p15:clr>
            <a:srgbClr val="F26B43"/>
          </p15:clr>
        </p15:guide>
        <p15:guide id="37" orient="horz" pos="3974">
          <p15:clr>
            <a:srgbClr val="F26B43"/>
          </p15:clr>
        </p15:guide>
        <p15:guide id="38" pos="824">
          <p15:clr>
            <a:srgbClr val="A4A3A4"/>
          </p15:clr>
        </p15:guide>
        <p15:guide id="39" pos="937">
          <p15:clr>
            <a:srgbClr val="A4A3A4"/>
          </p15:clr>
        </p15:guide>
        <p15:guide id="40" pos="1413">
          <p15:clr>
            <a:srgbClr val="A4A3A4"/>
          </p15:clr>
        </p15:guide>
        <p15:guide id="41" pos="1527">
          <p15:clr>
            <a:srgbClr val="A4A3A4"/>
          </p15:clr>
        </p15:guide>
        <p15:guide id="42" pos="2003">
          <p15:clr>
            <a:srgbClr val="A4A3A4"/>
          </p15:clr>
        </p15:guide>
        <p15:guide id="43" pos="2116">
          <p15:clr>
            <a:srgbClr val="A4A3A4"/>
          </p15:clr>
        </p15:guide>
        <p15:guide id="44" pos="2593">
          <p15:clr>
            <a:srgbClr val="A4A3A4"/>
          </p15:clr>
        </p15:guide>
        <p15:guide id="45" pos="2706">
          <p15:clr>
            <a:srgbClr val="A4A3A4"/>
          </p15:clr>
        </p15:guide>
        <p15:guide id="46" pos="3182">
          <p15:clr>
            <a:srgbClr val="A4A3A4"/>
          </p15:clr>
        </p15:guide>
        <p15:guide id="47" pos="3318">
          <p15:clr>
            <a:srgbClr val="A4A3A4"/>
          </p15:clr>
        </p15:guide>
        <p15:guide id="48" pos="3772">
          <p15:clr>
            <a:srgbClr val="A4A3A4"/>
          </p15:clr>
        </p15:guide>
        <p15:guide id="49" pos="3908">
          <p15:clr>
            <a:srgbClr val="A4A3A4"/>
          </p15:clr>
        </p15:guide>
        <p15:guide id="50" pos="4362">
          <p15:clr>
            <a:srgbClr val="A4A3A4"/>
          </p15:clr>
        </p15:guide>
        <p15:guide id="51" pos="4498">
          <p15:clr>
            <a:srgbClr val="A4A3A4"/>
          </p15:clr>
        </p15:guide>
        <p15:guide id="52" pos="4951">
          <p15:clr>
            <a:srgbClr val="A4A3A4"/>
          </p15:clr>
        </p15:guide>
        <p15:guide id="53" pos="5087">
          <p15:clr>
            <a:srgbClr val="A4A3A4"/>
          </p15:clr>
        </p15:guide>
        <p15:guide id="54" pos="5541">
          <p15:clr>
            <a:srgbClr val="A4A3A4"/>
          </p15:clr>
        </p15:guide>
        <p15:guide id="55" pos="5677">
          <p15:clr>
            <a:srgbClr val="A4A3A4"/>
          </p15:clr>
        </p15:guide>
        <p15:guide id="56" pos="6153">
          <p15:clr>
            <a:srgbClr val="A4A3A4"/>
          </p15:clr>
        </p15:guide>
        <p15:guide id="57" pos="6267">
          <p15:clr>
            <a:srgbClr val="A4A3A4"/>
          </p15:clr>
        </p15:guide>
        <p15:guide id="58" pos="6743">
          <p15:clr>
            <a:srgbClr val="A4A3A4"/>
          </p15:clr>
        </p15:guide>
        <p15:guide id="59" pos="6856">
          <p15:clr>
            <a:srgbClr val="A4A3A4"/>
          </p15:clr>
        </p15:guide>
        <p15:guide id="60" orient="horz" pos="3838">
          <p15:clr>
            <a:srgbClr val="A4A3A4"/>
          </p15:clr>
        </p15:guide>
        <p15:guide id="61" orient="horz" pos="2092">
          <p15:clr>
            <a:srgbClr val="A4A3A4"/>
          </p15:clr>
        </p15:guide>
        <p15:guide id="62" orient="horz" pos="2228">
          <p15:clr>
            <a:srgbClr val="A4A3A4"/>
          </p15:clr>
        </p15:guide>
        <p15:guide id="63" orient="horz" pos="845">
          <p15:clr>
            <a:srgbClr val="A4A3A4"/>
          </p15:clr>
        </p15:guide>
        <p15:guide id="64" orient="horz" pos="958">
          <p15:clr>
            <a:srgbClr val="A4A3A4"/>
          </p15:clr>
        </p15:guide>
        <p15:guide id="65" orient="horz" pos="1480">
          <p15:clr>
            <a:srgbClr val="A4A3A4"/>
          </p15:clr>
        </p15:guide>
        <p15:guide id="66" orient="horz" pos="1593">
          <p15:clr>
            <a:srgbClr val="A4A3A4"/>
          </p15:clr>
        </p15:guide>
        <p15:guide id="67" orient="horz" pos="2727">
          <p15:clr>
            <a:srgbClr val="A4A3A4"/>
          </p15:clr>
        </p15:guide>
        <p15:guide id="68" orient="horz" pos="2840">
          <p15:clr>
            <a:srgbClr val="A4A3A4"/>
          </p15:clr>
        </p15:guide>
        <p15:guide id="69" orient="horz" pos="3339">
          <p15:clr>
            <a:srgbClr val="A4A3A4"/>
          </p15:clr>
        </p15:guide>
        <p15:guide id="70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29E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D65CD5-0DF3-C846-9610-ED87B0F12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49" y="4230026"/>
            <a:ext cx="5123651" cy="2181908"/>
          </a:xfrm>
          <a:noFill/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2800" b="1" dirty="0">
                <a:latin typeface="Al Nile" pitchFamily="2" charset="-78"/>
                <a:cs typeface="Al Nile" pitchFamily="2" charset="-78"/>
              </a:rPr>
              <a:t>Presented by:</a:t>
            </a:r>
          </a:p>
          <a:p>
            <a:r>
              <a:rPr lang="en-US" sz="2800" b="1" dirty="0" err="1">
                <a:latin typeface="Al Nile" pitchFamily="2" charset="-78"/>
                <a:cs typeface="Al Nile" pitchFamily="2" charset="-78"/>
              </a:rPr>
              <a:t>Neama</a:t>
            </a:r>
            <a:r>
              <a:rPr lang="en-US" sz="2800" b="1" dirty="0">
                <a:latin typeface="Al Nile" pitchFamily="2" charset="-78"/>
                <a:cs typeface="Al Nile" pitchFamily="2" charset="-78"/>
              </a:rPr>
              <a:t> Abed</a:t>
            </a:r>
          </a:p>
          <a:p>
            <a:r>
              <a:rPr lang="en-US" sz="2800" b="1" dirty="0" err="1">
                <a:latin typeface="Al Nile" pitchFamily="2" charset="-78"/>
                <a:cs typeface="Al Nile" pitchFamily="2" charset="-78"/>
              </a:rPr>
              <a:t>Momen</a:t>
            </a:r>
            <a:r>
              <a:rPr lang="en-US" sz="2800" b="1" dirty="0">
                <a:latin typeface="Al Nile" pitchFamily="2" charset="-78"/>
                <a:cs typeface="Al Nile" pitchFamily="2" charset="-78"/>
              </a:rPr>
              <a:t> Ibrahim</a:t>
            </a:r>
          </a:p>
          <a:p>
            <a:r>
              <a:rPr lang="en-US" sz="2800" b="1" dirty="0" err="1">
                <a:latin typeface="Al Nile" pitchFamily="2" charset="-78"/>
                <a:cs typeface="Al Nile" pitchFamily="2" charset="-78"/>
              </a:rPr>
              <a:t>Abdulsalam</a:t>
            </a:r>
            <a:r>
              <a:rPr lang="en-US" sz="2800" b="1" dirty="0">
                <a:latin typeface="Al Nile" pitchFamily="2" charset="-78"/>
                <a:cs typeface="Al Nile" pitchFamily="2" charset="-78"/>
              </a:rPr>
              <a:t> Al </a:t>
            </a:r>
            <a:r>
              <a:rPr lang="en-US" sz="2800" b="1" dirty="0" err="1">
                <a:latin typeface="Al Nile" pitchFamily="2" charset="-78"/>
                <a:cs typeface="Al Nile" pitchFamily="2" charset="-78"/>
              </a:rPr>
              <a:t>btoosh</a:t>
            </a:r>
            <a:endParaRPr lang="en-US" sz="2800" b="1" dirty="0">
              <a:latin typeface="Al Nile" pitchFamily="2" charset="-78"/>
              <a:cs typeface="Al Nile" pitchFamily="2" charset="-78"/>
            </a:endParaRPr>
          </a:p>
          <a:p>
            <a:endParaRPr lang="en-US" sz="2800" b="1" dirty="0">
              <a:latin typeface="Al Nile" pitchFamily="2" charset="-78"/>
              <a:cs typeface="Al Nile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09E814-9EF3-CC4B-B2F6-A2AC344B11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27932" t="8404" r="852" b="13480"/>
          <a:stretch/>
        </p:blipFill>
        <p:spPr>
          <a:xfrm>
            <a:off x="5526098" y="0"/>
            <a:ext cx="666590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  <a:prstDash val="sysDot"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F276B718-3AEB-AC44-9FAB-F21D0BB1E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13" y="193676"/>
            <a:ext cx="5005387" cy="23876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latin typeface="Al Nile" pitchFamily="2" charset="-78"/>
                <a:cs typeface="Al Nile" pitchFamily="2" charset="-78"/>
              </a:rPr>
              <a:t>Endoscopy in Gynecology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F2E7A-4D5C-104D-BDF0-370CDAE440AF}"/>
              </a:ext>
            </a:extLst>
          </p:cNvPr>
          <p:cNvSpPr txBox="1"/>
          <p:nvPr/>
        </p:nvSpPr>
        <p:spPr>
          <a:xfrm>
            <a:off x="1357402" y="2867042"/>
            <a:ext cx="2677143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Supervised by:</a:t>
            </a:r>
          </a:p>
          <a:p>
            <a:r>
              <a:rPr lang="en-US" sz="3200" b="1" dirty="0" err="1"/>
              <a:t>Dr</a:t>
            </a:r>
            <a:r>
              <a:rPr lang="en-US" sz="3200" b="1" dirty="0"/>
              <a:t> </a:t>
            </a:r>
            <a:r>
              <a:rPr lang="en-US" sz="3200" b="1" dirty="0" err="1"/>
              <a:t>Alaa</a:t>
            </a:r>
            <a:r>
              <a:rPr lang="en-US" sz="3200" b="1" dirty="0"/>
              <a:t> </a:t>
            </a:r>
            <a:r>
              <a:rPr lang="en-US" sz="3200" b="1" dirty="0" err="1"/>
              <a:t>Owais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48669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A075A-E973-A240-80FF-2B070701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62" y="114300"/>
            <a:ext cx="8786813" cy="22002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Robotic vaginal Natural Orifice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Transluminal Endoscopic Surgery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err="1">
                <a:solidFill>
                  <a:srgbClr val="FF0000"/>
                </a:solidFill>
              </a:rPr>
              <a:t>RvNOTES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A09A4-AA88-F043-A260-A836B7CAD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62" y="2068513"/>
            <a:ext cx="11072813" cy="4532312"/>
          </a:xfrm>
        </p:spPr>
        <p:txBody>
          <a:bodyPr/>
          <a:lstStyle/>
          <a:p>
            <a:r>
              <a:rPr lang="en-US" sz="3200" dirty="0"/>
              <a:t>Initial data from case series are promising with low conversion to open or laparoscopy salvage and </a:t>
            </a:r>
            <a:r>
              <a:rPr lang="en-US" sz="3200" dirty="0" err="1"/>
              <a:t>minimalblood</a:t>
            </a:r>
            <a:r>
              <a:rPr lang="en-US" sz="3200" dirty="0"/>
              <a:t> loss and post-operative pain. </a:t>
            </a:r>
          </a:p>
          <a:p>
            <a:r>
              <a:rPr lang="en-US" sz="3200" dirty="0"/>
              <a:t>However, the extra cost, setup time and learning curve of </a:t>
            </a:r>
            <a:r>
              <a:rPr lang="en-US" sz="3200" dirty="0" err="1"/>
              <a:t>RvNOTES</a:t>
            </a:r>
            <a:r>
              <a:rPr lang="en-US" sz="3200" dirty="0"/>
              <a:t> requires further validation.</a:t>
            </a:r>
          </a:p>
          <a:p>
            <a:r>
              <a:rPr lang="en-US" sz="3200" dirty="0"/>
              <a:t>While the authors are optimistic about the adoption of </a:t>
            </a:r>
            <a:r>
              <a:rPr lang="en-US" sz="3200" dirty="0" err="1"/>
              <a:t>vNOTES</a:t>
            </a:r>
            <a:r>
              <a:rPr lang="en-US" sz="3200" dirty="0"/>
              <a:t> in the future, it should be considered, at the moment, as a technique under evaluation for use in </a:t>
            </a:r>
            <a:r>
              <a:rPr lang="en-US" sz="3200" dirty="0" err="1"/>
              <a:t>gynaecological</a:t>
            </a:r>
            <a:r>
              <a:rPr lang="en-US" sz="3200" dirty="0"/>
              <a:t> surgery.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D8A60-5551-284E-B223-2842DF4459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1666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2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0862" y="4508500"/>
            <a:ext cx="10970577" cy="1562959"/>
          </a:xfrm>
        </p:spPr>
        <p:txBody>
          <a:bodyPr/>
          <a:lstStyle/>
          <a:p>
            <a:r>
              <a:rPr lang="en-US" dirty="0"/>
              <a:t>molecular testing and maintenance targeted therapies in ovarian cancer</a:t>
            </a:r>
            <a:br>
              <a:rPr lang="en-US" dirty="0"/>
            </a:br>
            <a:endParaRPr lang="ar-JO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11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" b="3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953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6E938C-9D94-4B05-979A-D39FFC45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89" y="415636"/>
            <a:ext cx="3565524" cy="784832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Introduction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600C7-39C3-7E07-A316-F1789E61D9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3889" y="1532263"/>
            <a:ext cx="4756751" cy="3414425"/>
          </a:xfrm>
        </p:spPr>
        <p:txBody>
          <a:bodyPr vert="horz" wrap="square" lIns="0" tIns="0" rIns="0" bIns="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Epithelial ovarian cancers is the seventh commonest malignancy in women worldwide.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Ovarian cancer accounts for 5% of cancer-related mortality in the UK, with a 42.6% overall five year survival rate.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4" name="Picture Placeholder 13" descr="Data Points Digital background">
            <a:extLst>
              <a:ext uri="{FF2B5EF4-FFF2-40B4-BE49-F238E27FC236}">
                <a16:creationId xmlns:a16="http://schemas.microsoft.com/office/drawing/2014/main" id="{9A8AD548-922D-4E1D-B19C-5F6E808B81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" r="5237" b="2"/>
          <a:stretch/>
        </p:blipFill>
        <p:spPr>
          <a:xfrm>
            <a:off x="5588000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0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4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3418ADF-358F-4647-A511-FCFFEDA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vert="horz" wrap="square" lIns="0" tIns="0" rIns="0" bIns="0" rtlCol="0" anchor="t" anchorCtr="0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High-grade serous carcinoma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5" name="Picture Placeholder 24" descr="Digital Graph Screen">
            <a:extLst>
              <a:ext uri="{FF2B5EF4-FFF2-40B4-BE49-F238E27FC236}">
                <a16:creationId xmlns:a16="http://schemas.microsoft.com/office/drawing/2014/main" id="{B7353C46-ACC1-4078-85C2-26B57B0E58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4" b="4"/>
          <a:stretch/>
        </p:blipFill>
        <p:spPr>
          <a:xfrm>
            <a:off x="550863" y="2530474"/>
            <a:ext cx="2887200" cy="3779838"/>
          </a:xfrm>
          <a:custGeom>
            <a:avLst/>
            <a:gdLst/>
            <a:ahLst/>
            <a:cxnLst/>
            <a:rect l="l" t="t" r="r" b="b"/>
            <a:pathLst>
              <a:path w="2887200" h="3779838">
                <a:moveTo>
                  <a:pt x="0" y="0"/>
                </a:moveTo>
                <a:lnTo>
                  <a:pt x="2887200" y="0"/>
                </a:lnTo>
                <a:lnTo>
                  <a:pt x="2887200" y="3779838"/>
                </a:lnTo>
                <a:lnTo>
                  <a:pt x="0" y="3779838"/>
                </a:lnTo>
                <a:close/>
              </a:path>
            </a:pathLst>
          </a:custGeom>
        </p:spPr>
      </p:pic>
      <p:pic>
        <p:nvPicPr>
          <p:cNvPr id="20" name="Picture Placeholder 19" descr="Data Points Digital background">
            <a:extLst>
              <a:ext uri="{FF2B5EF4-FFF2-40B4-BE49-F238E27FC236}">
                <a16:creationId xmlns:a16="http://schemas.microsoft.com/office/drawing/2014/main" id="{528A7D8D-1AB5-46C4-93FA-D92C2FD516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1" b="4"/>
          <a:stretch/>
        </p:blipFill>
        <p:spPr>
          <a:xfrm>
            <a:off x="3438063" y="2530474"/>
            <a:ext cx="2887200" cy="3779838"/>
          </a:xfrm>
          <a:custGeom>
            <a:avLst/>
            <a:gdLst/>
            <a:ahLst/>
            <a:cxnLst/>
            <a:rect l="l" t="t" r="r" b="b"/>
            <a:pathLst>
              <a:path w="2887200" h="3779838">
                <a:moveTo>
                  <a:pt x="0" y="0"/>
                </a:moveTo>
                <a:lnTo>
                  <a:pt x="2887200" y="0"/>
                </a:lnTo>
                <a:lnTo>
                  <a:pt x="2887200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1AC4FAA8-29F9-468B-BCFF-A8B11A2A1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50415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03C117-7A3A-1EBF-18E4-027E578CBE60}"/>
              </a:ext>
            </a:extLst>
          </p:cNvPr>
          <p:cNvSpPr txBox="1"/>
          <p:nvPr/>
        </p:nvSpPr>
        <p:spPr>
          <a:xfrm>
            <a:off x="6636000" y="166254"/>
            <a:ext cx="5334327" cy="618660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Calibri" pitchFamily="34" charset="0"/>
              </a:rPr>
              <a:t>HGSC comprises 70% of epithelial ovarian carcinomas. </a:t>
            </a:r>
          </a:p>
          <a:p>
            <a:pPr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Calibri" pitchFamily="34" charset="0"/>
              </a:rPr>
              <a:t>It is commoner in women of Caucasian ethnicity, with a mean age of 65 years. </a:t>
            </a:r>
          </a:p>
          <a:p>
            <a:pPr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Calibri" pitchFamily="34" charset="0"/>
              </a:rPr>
              <a:t>Owing to its nonspecific symptoms and insidious course, approximately 80% of cases present with advanced disease (FIGO stage III/IV).</a:t>
            </a:r>
          </a:p>
          <a:p>
            <a:pPr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Calibri" pitchFamily="34" charset="0"/>
              </a:rPr>
              <a:t>Recent evidence reveals that more than 70% of HGSC originate from the </a:t>
            </a:r>
            <a:r>
              <a:rPr lang="en-US" sz="2400" dirty="0" err="1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Calibri" pitchFamily="34" charset="0"/>
              </a:rPr>
              <a:t>fimbrial</a:t>
            </a:r>
            <a:r>
              <a:rPr lang="en-US" sz="2400" dirty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Calibri" pitchFamily="34" charset="0"/>
              </a:rPr>
              <a:t> epithelium of the fallopian tube .</a:t>
            </a:r>
          </a:p>
          <a:p>
            <a:pPr indent="-228600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alpha val="60000"/>
                  </a:prstClr>
                </a:solidFill>
                <a:latin typeface="Calibri" pitchFamily="34" charset="0"/>
                <a:cs typeface="Calibri" pitchFamily="34" charset="0"/>
              </a:rPr>
              <a:t>TP53 mutations are the most common (96%) , with BRCA1/2 mutations  the next commonest (20%).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prstClr val="white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prstClr val="white">
                  <a:alpha val="80000"/>
                </a:prst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677806-E5DB-1F6F-4B83-70D01B25904A}"/>
              </a:ext>
            </a:extLst>
          </p:cNvPr>
          <p:cNvSpPr txBox="1"/>
          <p:nvPr/>
        </p:nvSpPr>
        <p:spPr>
          <a:xfrm>
            <a:off x="5180140" y="247226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726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253F384-CACE-8A8F-ED5E-10B6941FE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04" y="109452"/>
            <a:ext cx="3565524" cy="1100715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Continue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5C2D0C-89F2-4874-A67D-504E65834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48755" y="85016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6A1E52-5404-9B10-D1F2-EBE8A5834E52}"/>
              </a:ext>
            </a:extLst>
          </p:cNvPr>
          <p:cNvSpPr txBox="1"/>
          <p:nvPr/>
        </p:nvSpPr>
        <p:spPr>
          <a:xfrm>
            <a:off x="234979" y="1260651"/>
            <a:ext cx="4835784" cy="403937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marL="2857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alpha val="60000"/>
                  </a:prstClr>
                </a:solidFill>
              </a:rPr>
              <a:t>Until the recent introduction of maintenance therapies, the standard of care was surgical </a:t>
            </a:r>
            <a:r>
              <a:rPr lang="en-US" sz="2400" dirty="0" err="1">
                <a:solidFill>
                  <a:prstClr val="white">
                    <a:alpha val="60000"/>
                  </a:prstClr>
                </a:solidFill>
              </a:rPr>
              <a:t>cytoreduction</a:t>
            </a:r>
            <a:r>
              <a:rPr lang="en-US" sz="2400" dirty="0">
                <a:solidFill>
                  <a:prstClr val="white">
                    <a:alpha val="60000"/>
                  </a:prstClr>
                </a:solidFill>
              </a:rPr>
              <a:t> to achieve no macroscopic residual disease (NMRD) ,together with platinum based chemotherapy , followed by routine surveillance.</a:t>
            </a:r>
          </a:p>
          <a:p>
            <a:pPr marL="2857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alpha val="60000"/>
                  </a:prstClr>
                </a:solidFill>
              </a:rPr>
              <a:t>Despite optimal treatment, 70% of patients will relapse.</a:t>
            </a:r>
          </a:p>
          <a:p>
            <a:pPr marL="285750" indent="-2286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white">
                    <a:alpha val="60000"/>
                  </a:prstClr>
                </a:solidFill>
              </a:rPr>
              <a:t>This prompted  the drive to develop maintenance therapies for these cancers  after response to chemotherapy to reduce the risk of disease progression or recurrence.</a:t>
            </a:r>
          </a:p>
        </p:txBody>
      </p:sp>
      <p:pic>
        <p:nvPicPr>
          <p:cNvPr id="12" name="Picture Placeholder 11" descr="Data Background">
            <a:extLst>
              <a:ext uri="{FF2B5EF4-FFF2-40B4-BE49-F238E27FC236}">
                <a16:creationId xmlns:a16="http://schemas.microsoft.com/office/drawing/2014/main" id="{A63F39B9-0715-40B5-8ECB-9B983F99C6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6"/>
          <a:stretch/>
        </p:blipFill>
        <p:spPr>
          <a:xfrm>
            <a:off x="5587746" y="1596771"/>
            <a:ext cx="3448558" cy="3448558"/>
          </a:xfrm>
          <a:custGeom>
            <a:avLst/>
            <a:gdLst/>
            <a:ahLst/>
            <a:cxnLst/>
            <a:rect l="l" t="t" r="r" b="b"/>
            <a:pathLst>
              <a:path w="3448558" h="3448558">
                <a:moveTo>
                  <a:pt x="1724279" y="0"/>
                </a:moveTo>
                <a:cubicBezTo>
                  <a:pt x="2676572" y="0"/>
                  <a:pt x="3448558" y="771986"/>
                  <a:pt x="3448558" y="1724279"/>
                </a:cubicBezTo>
                <a:cubicBezTo>
                  <a:pt x="3448558" y="2676572"/>
                  <a:pt x="2676572" y="3448558"/>
                  <a:pt x="1724279" y="3448558"/>
                </a:cubicBezTo>
                <a:cubicBezTo>
                  <a:pt x="771986" y="3448558"/>
                  <a:pt x="0" y="2676572"/>
                  <a:pt x="0" y="1724279"/>
                </a:cubicBezTo>
                <a:cubicBezTo>
                  <a:pt x="0" y="771986"/>
                  <a:pt x="771986" y="0"/>
                  <a:pt x="1724279" y="0"/>
                </a:cubicBezTo>
                <a:close/>
              </a:path>
            </a:pathLst>
          </a:custGeom>
        </p:spPr>
      </p:pic>
      <p:pic>
        <p:nvPicPr>
          <p:cNvPr id="8" name="Picture Placeholder 7" descr="Digital Data">
            <a:extLst>
              <a:ext uri="{FF2B5EF4-FFF2-40B4-BE49-F238E27FC236}">
                <a16:creationId xmlns:a16="http://schemas.microsoft.com/office/drawing/2014/main" id="{06D2324F-3B7B-45EF-9584-C8EADD2C8C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" b="10"/>
          <a:stretch/>
        </p:blipFill>
        <p:spPr>
          <a:xfrm>
            <a:off x="8918575" y="596392"/>
            <a:ext cx="2263776" cy="2263776"/>
          </a:xfrm>
          <a:custGeom>
            <a:avLst/>
            <a:gdLst/>
            <a:ahLst/>
            <a:cxnLst/>
            <a:rect l="l" t="t" r="r" b="b"/>
            <a:pathLst>
              <a:path w="2263776" h="2263776">
                <a:moveTo>
                  <a:pt x="1131888" y="0"/>
                </a:moveTo>
                <a:cubicBezTo>
                  <a:pt x="1757012" y="0"/>
                  <a:pt x="2263776" y="506764"/>
                  <a:pt x="2263776" y="1131888"/>
                </a:cubicBezTo>
                <a:cubicBezTo>
                  <a:pt x="2263776" y="1757012"/>
                  <a:pt x="1757012" y="2263776"/>
                  <a:pt x="1131888" y="2263776"/>
                </a:cubicBezTo>
                <a:cubicBezTo>
                  <a:pt x="506764" y="2263776"/>
                  <a:pt x="0" y="1757012"/>
                  <a:pt x="0" y="1131888"/>
                </a:cubicBezTo>
                <a:cubicBezTo>
                  <a:pt x="0" y="506764"/>
                  <a:pt x="506764" y="0"/>
                  <a:pt x="1131888" y="0"/>
                </a:cubicBezTo>
                <a:close/>
              </a:path>
            </a:pathLst>
          </a:cu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73FD8943-49CD-489F-AF30-D186003CB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2297" y="5691007"/>
            <a:ext cx="667802" cy="631474"/>
            <a:chOff x="3409557" y="4940429"/>
            <a:chExt cx="667802" cy="631474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D1AA9E7-DA6E-4B0E-AFF8-ACA4D7D79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3537358" y="4940429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DA334A1-5994-4CBD-AF0E-366DEF3A6E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3544558" y="4858365"/>
              <a:ext cx="270000" cy="54000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0" name="Picture Placeholder 9" descr="Data Points ">
            <a:extLst>
              <a:ext uri="{FF2B5EF4-FFF2-40B4-BE49-F238E27FC236}">
                <a16:creationId xmlns:a16="http://schemas.microsoft.com/office/drawing/2014/main" id="{71F862F9-0E8A-4DB9-8083-1C3AA6E5D77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67"/>
          <a:stretch/>
        </p:blipFill>
        <p:spPr>
          <a:xfrm>
            <a:off x="9091612" y="3324733"/>
            <a:ext cx="2936876" cy="2936876"/>
          </a:xfrm>
          <a:custGeom>
            <a:avLst/>
            <a:gdLst/>
            <a:ahLst/>
            <a:cxnLst/>
            <a:rect l="l" t="t" r="r" b="b"/>
            <a:pathLst>
              <a:path w="2936876" h="2936876">
                <a:moveTo>
                  <a:pt x="1468438" y="0"/>
                </a:moveTo>
                <a:cubicBezTo>
                  <a:pt x="2279434" y="0"/>
                  <a:pt x="2936876" y="657442"/>
                  <a:pt x="2936876" y="1468438"/>
                </a:cubicBezTo>
                <a:cubicBezTo>
                  <a:pt x="2936876" y="2279434"/>
                  <a:pt x="2279434" y="2936876"/>
                  <a:pt x="1468438" y="2936876"/>
                </a:cubicBezTo>
                <a:cubicBezTo>
                  <a:pt x="657442" y="2936876"/>
                  <a:pt x="0" y="2279434"/>
                  <a:pt x="0" y="1468438"/>
                </a:cubicBezTo>
                <a:cubicBezTo>
                  <a:pt x="0" y="657442"/>
                  <a:pt x="657442" y="0"/>
                  <a:pt x="1468438" y="0"/>
                </a:cubicBezTo>
                <a:close/>
              </a:path>
            </a:pathLst>
          </a:custGeo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199C97-F175-437D-8311-DB662925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prstClr val="white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prstClr val="white"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218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Continue 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</p:spPr>
        <p:txBody>
          <a:bodyPr vert="horz" wrap="square" lIns="0" tIns="0" rIns="0" bIns="0" rtlCol="0">
            <a:normAutofit/>
          </a:bodyPr>
          <a:lstStyle/>
          <a:p>
            <a:pPr marL="0" indent="0">
              <a:lnSpc>
                <a:spcPct val="100000"/>
              </a:lnSpc>
            </a:pPr>
            <a:r>
              <a:rPr lang="en-US" kern="1200" dirty="0">
                <a:latin typeface="+mn-lt"/>
                <a:ea typeface="+mn-ea"/>
                <a:cs typeface="+mn-cs"/>
              </a:rPr>
              <a:t>Recent molecular analyses of ovarian cancers provided a better understanding of their evolution and progression dynamics on a genomic level, which in turn guided the development of new targeted therapies.</a:t>
            </a:r>
            <a:endParaRPr lang="en-US" kern="120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81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Placeholder 7" descr="Data Points Digital background">
            <a:extLst>
              <a:ext uri="{FF2B5EF4-FFF2-40B4-BE49-F238E27FC236}">
                <a16:creationId xmlns:a16="http://schemas.microsoft.com/office/drawing/2014/main" id="{5FED7C55-F545-49A1-90FD-D853A25AB4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3C64A91D-E535-4C24-A0E3-96A3810E3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6FC4867-BA3E-4F8E-AB23-684F34DF3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3"/>
            <a:ext cx="9000000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0F1DF5B-353A-4270-8C10-6A150944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088" y="125730"/>
            <a:ext cx="6614708" cy="1340949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PolyADP-ribose polymerase (PARP) enzymes</a:t>
            </a: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4BDCF583-1D5D-4235-97C2-39272B80A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31" y="1693193"/>
            <a:ext cx="6836304" cy="4906097"/>
          </a:xfrm>
        </p:spPr>
        <p:txBody>
          <a:bodyPr vert="horz" wrap="square" lIns="0" tIns="0" rIns="0" bIns="0" rtlCol="0">
            <a:normAutofit fontScale="92500"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enzymes that are critical in DNA repair. PARP-1 supports DNA repair via the BER pathway ; it replaces missed bases by directing DNA polymerase b to the site of DNA damage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kern="1200" dirty="0"/>
              <a:t>Homologous recombination is a DNA repair mechanism that helps maintain cellular viability through rectifying DNA damage.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kern="1200" dirty="0"/>
              <a:t>This is particularly critical to the survival of highly proliferating cells such as malignant cells.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kern="1200" dirty="0"/>
              <a:t>PolyADP-ribose polymerase (PARP) enzymes are crucial in single-strand DNA repair pathways.</a:t>
            </a:r>
          </a:p>
        </p:txBody>
      </p:sp>
    </p:spTree>
    <p:extLst>
      <p:ext uri="{BB962C8B-B14F-4D97-AF65-F5344CB8AC3E}">
        <p14:creationId xmlns:p14="http://schemas.microsoft.com/office/powerpoint/2010/main" val="81494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59365"/>
            <a:ext cx="4500562" cy="1562959"/>
          </a:xfrm>
        </p:spPr>
        <p:txBody>
          <a:bodyPr/>
          <a:lstStyle/>
          <a:p>
            <a:r>
              <a:rPr lang="en-US" dirty="0"/>
              <a:t>PARP inhibitors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72742" y="3757353"/>
            <a:ext cx="7919257" cy="261019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PARP inhibitors (PARPi) are a useful new therapeutic modality for HGSC 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The main mechanism of action is ‘PARP trapping’, where PARP enzymes get ‘stuck’ to DNA break sites creating an irreversible complex that locks and obstructs the DNA replication fork.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Olaparib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niraparib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rucaparib</a:t>
            </a:r>
            <a:r>
              <a:rPr lang="en-US" dirty="0">
                <a:latin typeface="Calibri" pitchFamily="34" charset="0"/>
                <a:cs typeface="Calibri" pitchFamily="34" charset="0"/>
              </a:rPr>
              <a:t> are the currently approved PARPi for treatment of ovarian cancer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Best for HGSC WITH </a:t>
            </a:r>
            <a:r>
              <a:rPr lang="en-US" dirty="0">
                <a:solidFill>
                  <a:schemeClr val="tx1">
                    <a:alpha val="60000"/>
                  </a:schemeClr>
                </a:solidFill>
                <a:latin typeface="Calibri" pitchFamily="34" charset="0"/>
                <a:cs typeface="Calibri" pitchFamily="34" charset="0"/>
              </a:rPr>
              <a:t>BRCA1/2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17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9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/>
          <a:lstStyle/>
          <a:p>
            <a:r>
              <a:rPr lang="en-US" dirty="0"/>
              <a:t>PARP inhibitors</a:t>
            </a:r>
          </a:p>
        </p:txBody>
      </p: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3776472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904508" y="3973484"/>
            <a:ext cx="7049193" cy="24938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At first-line, after response to chemotherapy ,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olaparib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 maintenance therapy continues for up to 2years , either as mono therapy or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incombination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with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bevacizumab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Niraparib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is given for up to 3 years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18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52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81E8936-2270-47FE-94A4-398CB123E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vert="horz" wrap="square" lIns="0" tIns="0" rIns="0" bIns="0" rtlCol="0"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PARP inhibitors side effects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6" name="Picture Placeholder 15" descr="Data Points Digital background">
            <a:extLst>
              <a:ext uri="{FF2B5EF4-FFF2-40B4-BE49-F238E27FC236}">
                <a16:creationId xmlns:a16="http://schemas.microsoft.com/office/drawing/2014/main" id="{361E9ADB-7377-4CF1-9AE4-AEFBDEBEEEE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0" r="13748" b="1"/>
          <a:stretch/>
        </p:blipFill>
        <p:spPr>
          <a:xfrm>
            <a:off x="550863" y="2530474"/>
            <a:ext cx="5773738" cy="3779838"/>
          </a:xfrm>
          <a:custGeom>
            <a:avLst/>
            <a:gdLst/>
            <a:ahLst/>
            <a:cxnLst/>
            <a:rect l="l" t="t" r="r" b="b"/>
            <a:pathLst>
              <a:path w="5773738" h="3779838">
                <a:moveTo>
                  <a:pt x="0" y="0"/>
                </a:moveTo>
                <a:lnTo>
                  <a:pt x="5773738" y="0"/>
                </a:lnTo>
                <a:lnTo>
                  <a:pt x="5773738" y="3779838"/>
                </a:lnTo>
                <a:lnTo>
                  <a:pt x="0" y="3779838"/>
                </a:lnTo>
                <a:close/>
              </a:path>
            </a:pathLst>
          </a:cu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287FEC-3826-4868-8D93-52429C6156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17178" y="313574"/>
            <a:ext cx="4983554" cy="5729749"/>
          </a:xfrm>
        </p:spPr>
        <p:txBody>
          <a:bodyPr vert="horz" wrap="square" lIns="0" tIns="0" rIns="0" bIns="0" rtlCol="0" anchor="t">
            <a:noAutofit/>
          </a:bodyPr>
          <a:lstStyle/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itchFamily="34" charset="0"/>
                <a:cs typeface="Calibri" pitchFamily="34" charset="0"/>
              </a:rPr>
              <a:t>haematological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deficiencies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fatigue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abdominal pain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gastrointestinal upset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diarrhoea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Thrombocytopenia more frequently occurs with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niraparibuse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  <a:p>
            <a:pPr marL="342900" indent="-2286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rucaparib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has been associated with deranged liver function.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6AA126-9DDC-4FBE-AEE6-8D0E982B0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2295" y="6121100"/>
            <a:ext cx="1080000" cy="736900"/>
          </a:xfrm>
          <a:custGeom>
            <a:avLst/>
            <a:gdLst>
              <a:gd name="connsiteX0" fmla="*/ 540000 w 1080000"/>
              <a:gd name="connsiteY0" fmla="*/ 0 h 736900"/>
              <a:gd name="connsiteX1" fmla="*/ 1080000 w 1080000"/>
              <a:gd name="connsiteY1" fmla="*/ 540000 h 736900"/>
              <a:gd name="connsiteX2" fmla="*/ 1069029 w 1080000"/>
              <a:gd name="connsiteY2" fmla="*/ 648829 h 736900"/>
              <a:gd name="connsiteX3" fmla="*/ 1041691 w 1080000"/>
              <a:gd name="connsiteY3" fmla="*/ 736900 h 736900"/>
              <a:gd name="connsiteX4" fmla="*/ 38310 w 1080000"/>
              <a:gd name="connsiteY4" fmla="*/ 736900 h 736900"/>
              <a:gd name="connsiteX5" fmla="*/ 10971 w 1080000"/>
              <a:gd name="connsiteY5" fmla="*/ 648829 h 736900"/>
              <a:gd name="connsiteX6" fmla="*/ 0 w 1080000"/>
              <a:gd name="connsiteY6" fmla="*/ 540000 h 736900"/>
              <a:gd name="connsiteX7" fmla="*/ 540000 w 1080000"/>
              <a:gd name="connsiteY7" fmla="*/ 0 h 73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0000" h="7369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577280"/>
                  <a:pt x="1076223" y="613676"/>
                  <a:pt x="1069029" y="648829"/>
                </a:cubicBezTo>
                <a:lnTo>
                  <a:pt x="1041691" y="736900"/>
                </a:lnTo>
                <a:lnTo>
                  <a:pt x="38310" y="736900"/>
                </a:lnTo>
                <a:lnTo>
                  <a:pt x="10971" y="648829"/>
                </a:lnTo>
                <a:cubicBezTo>
                  <a:pt x="3778" y="613676"/>
                  <a:pt x="0" y="577280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76200" dir="1926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907F8-C614-4D59-A03F-BF9CD5E3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48863" y="6507212"/>
            <a:ext cx="1692274" cy="153888"/>
          </a:xfrm>
        </p:spPr>
        <p:txBody>
          <a:bodyPr vert="horz" wrap="square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prstClr val="white">
                    <a:alpha val="80000"/>
                  </a:prst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>
              <a:solidFill>
                <a:prstClr val="white">
                  <a:alpha val="8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87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9164-9B01-B341-968E-B2959590B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3" y="208756"/>
            <a:ext cx="10515600" cy="1325563"/>
          </a:xfrm>
        </p:spPr>
        <p:txBody>
          <a:bodyPr/>
          <a:lstStyle/>
          <a:p>
            <a:r>
              <a:rPr lang="en-US" b="1" dirty="0">
                <a:latin typeface="Al Nile" pitchFamily="2" charset="-78"/>
                <a:cs typeface="Al Nile" pitchFamily="2" charset="-78"/>
              </a:rPr>
              <a:t>Introduction:</a:t>
            </a:r>
            <a:br>
              <a:rPr lang="en-US" b="1" dirty="0">
                <a:latin typeface="Al Nile" pitchFamily="2" charset="-78"/>
                <a:cs typeface="Al Nile" pitchFamily="2" charset="-78"/>
              </a:rPr>
            </a:br>
            <a:endParaRPr lang="en-US" b="1" dirty="0">
              <a:latin typeface="Al Nile" pitchFamily="2" charset="-78"/>
              <a:cs typeface="Al Nile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B9938-AEC3-E04C-9496-3A26C8D52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4" y="871537"/>
            <a:ext cx="8305800" cy="6100763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ea typeface="Apple Color Emoji" pitchFamily="2" charset="0"/>
                <a:cs typeface="Arial" panose="020B0604020202020204" pitchFamily="34" charset="0"/>
              </a:rPr>
              <a:t>Natural Orifice Transluminal Endoscopic Surgery (NOTES):</a:t>
            </a: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Apple Color Emoji" pitchFamily="2" charset="0"/>
              <a:cs typeface="Arial" panose="020B0604020202020204" pitchFamily="34" charset="0"/>
            </a:endParaRPr>
          </a:p>
          <a:p>
            <a:pPr algn="justLow"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Al Nile" pitchFamily="2" charset="-78"/>
                <a:ea typeface="Apple Color Emoji" pitchFamily="2" charset="0"/>
                <a:cs typeface="Al Nile" pitchFamily="2" charset="-78"/>
              </a:rPr>
              <a:t> </a:t>
            </a:r>
            <a:r>
              <a:rPr lang="en-US" sz="3600" dirty="0">
                <a:ea typeface="Apple Color Emoji" pitchFamily="2" charset="0"/>
                <a:cs typeface="Arial Hebrew Scholar" pitchFamily="2" charset="-79"/>
              </a:rPr>
              <a:t>is an emerging minimally invasive surgical technique that employs natural orifices, such as the rectum and vagina, for surgical access thus obviating the need for any external skin incisions.</a:t>
            </a:r>
            <a:endParaRPr lang="en-US" sz="3600" dirty="0">
              <a:cs typeface="Arial Hebrew Scholar" pitchFamily="2" charset="-79"/>
            </a:endParaRPr>
          </a:p>
          <a:p>
            <a:pPr algn="justLow">
              <a:lnSpc>
                <a:spcPct val="120000"/>
              </a:lnSpc>
            </a:pPr>
            <a:r>
              <a:rPr lang="en-US" sz="3600" dirty="0">
                <a:cs typeface="Arial Hebrew Scholar" pitchFamily="2" charset="-79"/>
              </a:rPr>
              <a:t>The </a:t>
            </a:r>
            <a:r>
              <a:rPr lang="en-US" sz="3600" b="1" dirty="0">
                <a:cs typeface="Arial Hebrew Scholar" pitchFamily="2" charset="-79"/>
              </a:rPr>
              <a:t>trans</a:t>
            </a:r>
            <a:r>
              <a:rPr lang="en-US" sz="3600" b="1" u="sng" dirty="0">
                <a:cs typeface="Arial Hebrew Scholar" pitchFamily="2" charset="-79"/>
              </a:rPr>
              <a:t>v</a:t>
            </a:r>
            <a:r>
              <a:rPr lang="en-US" sz="3600" b="1" dirty="0">
                <a:cs typeface="Arial Hebrew Scholar" pitchFamily="2" charset="-79"/>
              </a:rPr>
              <a:t>aginal route</a:t>
            </a:r>
            <a:r>
              <a:rPr lang="en-US" sz="3600" dirty="0">
                <a:cs typeface="Arial Hebrew Scholar" pitchFamily="2" charset="-79"/>
              </a:rPr>
              <a:t>, known as vaginal Natural Orifice Transluminal Endoscopic Surgery (</a:t>
            </a:r>
            <a:r>
              <a:rPr lang="en-US" sz="3600" b="1" u="sng" dirty="0" err="1">
                <a:cs typeface="Arial Hebrew Scholar" pitchFamily="2" charset="-79"/>
              </a:rPr>
              <a:t>v</a:t>
            </a:r>
            <a:r>
              <a:rPr lang="en-US" sz="3600" dirty="0" err="1">
                <a:cs typeface="Arial Hebrew Scholar" pitchFamily="2" charset="-79"/>
              </a:rPr>
              <a:t>NOTES</a:t>
            </a:r>
            <a:r>
              <a:rPr lang="en-US" sz="3600" dirty="0">
                <a:cs typeface="Arial Hebrew Scholar" pitchFamily="2" charset="-79"/>
              </a:rPr>
              <a:t>), is the </a:t>
            </a:r>
            <a:r>
              <a:rPr lang="en-US" sz="3600" b="1" dirty="0">
                <a:cs typeface="Arial Hebrew Scholar" pitchFamily="2" charset="-79"/>
              </a:rPr>
              <a:t>most accessible and most commonly used.</a:t>
            </a:r>
          </a:p>
          <a:p>
            <a:pPr algn="justLow">
              <a:lnSpc>
                <a:spcPct val="120000"/>
              </a:lnSpc>
            </a:pPr>
            <a:r>
              <a:rPr lang="en-US" sz="3600" dirty="0">
                <a:cs typeface="Arial Hebrew Scholar" pitchFamily="2" charset="-79"/>
              </a:rPr>
              <a:t>It </a:t>
            </a:r>
            <a:r>
              <a:rPr lang="en-US" sz="3600" dirty="0" err="1">
                <a:cs typeface="Arial Hebrew Scholar" pitchFamily="2" charset="-79"/>
              </a:rPr>
              <a:t>utilises</a:t>
            </a:r>
            <a:r>
              <a:rPr lang="en-US" sz="3600" dirty="0">
                <a:cs typeface="Arial Hebrew Scholar" pitchFamily="2" charset="-79"/>
              </a:rPr>
              <a:t> a </a:t>
            </a:r>
            <a:r>
              <a:rPr lang="en-US" sz="3600" dirty="0" err="1">
                <a:cs typeface="Arial Hebrew Scholar" pitchFamily="2" charset="-79"/>
              </a:rPr>
              <a:t>colpotomy</a:t>
            </a:r>
            <a:r>
              <a:rPr lang="en-US" sz="3600" dirty="0">
                <a:cs typeface="Arial Hebrew Scholar" pitchFamily="2" charset="-79"/>
              </a:rPr>
              <a:t> entry, followed by carbon dioxide insufflation (to create pneumoperitoneum) and insertion of endoscopic instruments</a:t>
            </a:r>
          </a:p>
          <a:p>
            <a:pPr marL="0" indent="0" algn="justLow">
              <a:lnSpc>
                <a:spcPct val="120000"/>
              </a:lnSpc>
              <a:buNone/>
            </a:pPr>
            <a:r>
              <a:rPr lang="en-US" sz="3600" dirty="0">
                <a:cs typeface="Arial Hebrew Scholar" pitchFamily="2" charset="-79"/>
              </a:rPr>
              <a:t> (including laparoscope and energy devices) through the vagina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E20B42-15D1-4D43-B591-3FE1550CF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251" y="1785936"/>
            <a:ext cx="3702049" cy="427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11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20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269183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70807" y="1479665"/>
            <a:ext cx="64118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DNA damage response (DDR) is an umbrella term comprising several DNA repair mechanisms, including: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Mismatch repair (MMR)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Nucleotide excision repair (NER)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prstClr val="white"/>
                </a:solidFill>
              </a:rPr>
              <a:t>Base excision repair (BER)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solidFill>
                  <a:prstClr val="white"/>
                </a:solidFill>
              </a:rPr>
              <a:t>Nonhomologous</a:t>
            </a:r>
            <a:r>
              <a:rPr lang="en-US" sz="2800" dirty="0">
                <a:solidFill>
                  <a:prstClr val="white"/>
                </a:solidFill>
              </a:rPr>
              <a:t> end-joining (NHEJ) …. Faster with a higher susceptibility to errors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FF0000"/>
                </a:solidFill>
              </a:rPr>
              <a:t>Homologous recombination repair (HRR).</a:t>
            </a:r>
            <a:endParaRPr lang="ar-JO" sz="2800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09005" y="584260"/>
            <a:ext cx="6935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Homologous recombination repair </a:t>
            </a:r>
            <a:endParaRPr lang="ar-J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81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21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72737" y="1437794"/>
            <a:ext cx="56129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HRR</a:t>
            </a:r>
            <a:r>
              <a:rPr lang="en-US" sz="2800" dirty="0">
                <a:solidFill>
                  <a:prstClr val="white"/>
                </a:solidFill>
              </a:rPr>
              <a:t> pathway is controlled by several key proteins</a:t>
            </a:r>
          </a:p>
          <a:p>
            <a:r>
              <a:rPr lang="en-US" sz="2800" dirty="0">
                <a:solidFill>
                  <a:prstClr val="white"/>
                </a:solidFill>
              </a:rPr>
              <a:t>encoded by genes including (BRCA1/2, ATM, BARD1, BRIP1,</a:t>
            </a:r>
          </a:p>
          <a:p>
            <a:r>
              <a:rPr lang="en-US" sz="2800" dirty="0">
                <a:solidFill>
                  <a:prstClr val="white"/>
                </a:solidFill>
              </a:rPr>
              <a:t>CHEK1/2, FAM175A, MRE11A, NBN, PALB2 and RAD51C/D)</a:t>
            </a:r>
            <a:endParaRPr lang="ar-JO" sz="2800" dirty="0">
              <a:solidFill>
                <a:prstClr val="white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72738" y="147191"/>
            <a:ext cx="37000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400" dirty="0">
                <a:solidFill>
                  <a:prstClr val="white"/>
                </a:solidFill>
                <a:latin typeface="Walbaum Display"/>
              </a:rPr>
              <a:t>Continue </a:t>
            </a:r>
            <a:endParaRPr lang="ar-JO" dirty="0">
              <a:solidFill>
                <a:prstClr val="white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72735" y="4115450"/>
            <a:ext cx="592088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HRD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can occur through either a loss-of-function mutation or by silencing epigenetic events to genes encoding HRR pathway proteins.</a:t>
            </a:r>
            <a:endParaRPr lang="ar-JO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26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22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8" name="عنوان 1"/>
          <p:cNvSpPr txBox="1">
            <a:spLocks/>
          </p:cNvSpPr>
          <p:nvPr/>
        </p:nvSpPr>
        <p:spPr>
          <a:xfrm>
            <a:off x="755576" y="260648"/>
            <a:ext cx="10886924" cy="1470025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Homologous recombination deficiency</a:t>
            </a:r>
            <a:br>
              <a:rPr lang="en-US" sz="4000" b="1" dirty="0">
                <a:solidFill>
                  <a:srgbClr val="FF0000"/>
                </a:solidFill>
                <a:latin typeface="Calibri"/>
              </a:rPr>
            </a:br>
            <a:r>
              <a:rPr lang="en-US" sz="4000" b="1" dirty="0">
                <a:solidFill>
                  <a:srgbClr val="FF0000"/>
                </a:solidFill>
                <a:latin typeface="Calibri"/>
              </a:rPr>
              <a:t>assays</a:t>
            </a:r>
            <a:endParaRPr lang="ar-JO" sz="4000" b="1" dirty="0">
              <a:solidFill>
                <a:srgbClr val="FF0000"/>
              </a:solidFill>
              <a:latin typeface="Calibri"/>
              <a:cs typeface="Times New Roman"/>
            </a:endParaRPr>
          </a:p>
        </p:txBody>
      </p:sp>
      <p:sp>
        <p:nvSpPr>
          <p:cNvPr id="9" name="عنوان فرعي 2"/>
          <p:cNvSpPr txBox="1">
            <a:spLocks/>
          </p:cNvSpPr>
          <p:nvPr/>
        </p:nvSpPr>
        <p:spPr>
          <a:xfrm>
            <a:off x="107503" y="1844824"/>
            <a:ext cx="11534997" cy="381642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We need to identify patients with tumors characterized by HRD to identify the cohort of patients who will derive the greatest benefit from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PARPi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.</a:t>
            </a:r>
          </a:p>
          <a:p>
            <a:pPr algn="l" rtl="0"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There are three main ways to detect HRD: 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identifying a specific genomic alteration in an HRR pathway gene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using a genomic scar assay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With functional assays</a:t>
            </a:r>
            <a:endParaRPr lang="ar-JO" sz="2400" dirty="0">
              <a:solidFill>
                <a:prstClr val="white"/>
              </a:solidFill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357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23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57199" y="274638"/>
            <a:ext cx="11041015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Homologous recombination repair genetic assays</a:t>
            </a:r>
            <a:endParaRPr lang="ar-JO" b="1" dirty="0">
              <a:solidFill>
                <a:srgbClr val="FF0000"/>
              </a:solidFill>
              <a:latin typeface="Calibri"/>
              <a:cs typeface="Times New Roman"/>
            </a:endParaRP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107503" y="1600200"/>
            <a:ext cx="11882727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2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abnormality in an HRR pathway gene , either through a (loss of function mutation) or an (epigenomic silencing event such as hypermethylation), results in HRD .</a:t>
            </a:r>
          </a:p>
          <a:p>
            <a:pPr algn="l" rtl="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Ex :-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BRCA1/2 gene mutations … (</a:t>
            </a:r>
            <a:r>
              <a:rPr lang="en-US" dirty="0">
                <a:solidFill>
                  <a:prstClr val="white"/>
                </a:solidFill>
              </a:rPr>
              <a:t>can either be </a:t>
            </a:r>
            <a:r>
              <a:rPr lang="en-US" dirty="0" err="1">
                <a:solidFill>
                  <a:prstClr val="white"/>
                </a:solidFill>
              </a:rPr>
              <a:t>detetcted</a:t>
            </a:r>
            <a:r>
              <a:rPr lang="en-US" dirty="0">
                <a:solidFill>
                  <a:prstClr val="white"/>
                </a:solidFill>
              </a:rPr>
              <a:t> in the </a:t>
            </a:r>
            <a:r>
              <a:rPr lang="en-US" dirty="0" err="1">
                <a:solidFill>
                  <a:prstClr val="white"/>
                </a:solidFill>
              </a:rPr>
              <a:t>germline</a:t>
            </a:r>
            <a:r>
              <a:rPr lang="en-US" dirty="0">
                <a:solidFill>
                  <a:prstClr val="white"/>
                </a:solidFill>
              </a:rPr>
              <a:t> or in tumor tissue)</a:t>
            </a:r>
            <a:endParaRPr lang="en-US" dirty="0">
              <a:solidFill>
                <a:prstClr val="white"/>
              </a:solidFill>
              <a:latin typeface="Calibri"/>
            </a:endParaRP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Non-BRCA1/2 HRR gene mutations (approximately 30% of ovarian HGSC)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Epigenomic silencing (methylation of gene) …. [ TCGA detected BRCA1 hypermethylation in 11% of HGSC cases ]</a:t>
            </a:r>
            <a:endParaRPr lang="ar-JO" dirty="0">
              <a:solidFill>
                <a:prstClr val="white"/>
              </a:solidFill>
              <a:latin typeface="Calibri"/>
              <a:cs typeface="Arial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477" y="2489200"/>
            <a:ext cx="7191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09" y="5811838"/>
            <a:ext cx="7191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247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24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457200" y="274638"/>
            <a:ext cx="11249696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>
                <a:solidFill>
                  <a:srgbClr val="FF0000"/>
                </a:solidFill>
                <a:latin typeface="Calibri"/>
              </a:rPr>
              <a:t>Genomic scars</a:t>
            </a:r>
            <a:endParaRPr lang="ar-JO" b="1" dirty="0">
              <a:solidFill>
                <a:srgbClr val="FF0000"/>
              </a:solidFill>
              <a:latin typeface="Calibri"/>
              <a:cs typeface="Times New Roman"/>
            </a:endParaRPr>
          </a:p>
        </p:txBody>
      </p:sp>
      <p:sp>
        <p:nvSpPr>
          <p:cNvPr id="8" name="عنصر نائب للمحتوى 2"/>
          <p:cNvSpPr txBox="1">
            <a:spLocks/>
          </p:cNvSpPr>
          <p:nvPr/>
        </p:nvSpPr>
        <p:spPr>
          <a:xfrm>
            <a:off x="457200" y="1600200"/>
            <a:ext cx="11249696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Available genomic scarring assays include 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b="1" dirty="0">
                <a:solidFill>
                  <a:srgbClr val="13BE89">
                    <a:lumMod val="60000"/>
                    <a:lumOff val="40000"/>
                  </a:srgbClr>
                </a:solidFill>
                <a:latin typeface="Calibri"/>
              </a:rPr>
              <a:t>mutational signature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: are characteristic genomic patterns reflecting historic mutational events that are possibly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implicted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in disease development and progression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b="1" dirty="0">
                <a:solidFill>
                  <a:srgbClr val="13BE89">
                    <a:lumMod val="60000"/>
                    <a:lumOff val="40000"/>
                  </a:srgbClr>
                </a:solidFill>
                <a:latin typeface="Calibri"/>
              </a:rPr>
              <a:t>functional assays 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:  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identify HRR status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r>
              <a:rPr lang="en-US" b="1" dirty="0">
                <a:solidFill>
                  <a:srgbClr val="13BE89">
                    <a:lumMod val="60000"/>
                    <a:lumOff val="40000"/>
                  </a:srgbClr>
                </a:solidFill>
                <a:latin typeface="Calibri"/>
                <a:cs typeface="Arial"/>
              </a:rPr>
              <a:t>copy number variation</a:t>
            </a:r>
          </a:p>
          <a:p>
            <a:pPr marL="514350" indent="-514350" algn="l" rtl="0">
              <a:buFont typeface="+mj-lt"/>
              <a:buAutoNum type="arabicPeriod"/>
              <a:defRPr/>
            </a:pPr>
            <a:endParaRPr lang="ar-JO" b="1" dirty="0">
              <a:solidFill>
                <a:prstClr val="white"/>
              </a:solidFill>
              <a:latin typeface="Calibri"/>
              <a:cs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870" y="217488"/>
            <a:ext cx="7191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137" y="5465643"/>
            <a:ext cx="7191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29" y="562769"/>
            <a:ext cx="5667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497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8602" y="166255"/>
            <a:ext cx="6182445" cy="675236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copy number variation </a:t>
            </a:r>
            <a:endParaRPr lang="ar-JO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5"/>
          </p:nvPr>
        </p:nvSpPr>
        <p:spPr>
          <a:xfrm>
            <a:off x="118600" y="1138008"/>
            <a:ext cx="7711989" cy="2351087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  <a:latin typeface="Calibri"/>
              </a:rPr>
              <a:t>structural abnormality in which genomic changes including deletions and duplications result in distinct variations among individuals , ex: (large scale transitions (LST), loss of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heterozygosity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(LOH) and </a:t>
            </a:r>
            <a:r>
              <a:rPr lang="en-US" sz="2800" dirty="0" err="1">
                <a:solidFill>
                  <a:prstClr val="white"/>
                </a:solidFill>
                <a:latin typeface="Calibri"/>
              </a:rPr>
              <a:t>telomeric</a:t>
            </a:r>
            <a:r>
              <a:rPr lang="en-US" sz="2800" dirty="0">
                <a:solidFill>
                  <a:prstClr val="white"/>
                </a:solidFill>
                <a:latin typeface="Calibri"/>
              </a:rPr>
              <a:t> allelic imbalance (TAI))</a:t>
            </a:r>
          </a:p>
          <a:p>
            <a:endParaRPr lang="ar-JO" sz="3200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25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88"/>
          <a:stretch>
            <a:fillRect/>
          </a:stretch>
        </p:blipFill>
        <p:spPr bwMode="auto">
          <a:xfrm>
            <a:off x="8079970" y="0"/>
            <a:ext cx="3835135" cy="383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0" y="3442637"/>
            <a:ext cx="89112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Genomic scarring quantification is regarded as the base for</a:t>
            </a:r>
          </a:p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the HRD tests used in several </a:t>
            </a:r>
            <a:r>
              <a:rPr lang="en-US" sz="28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PARPi</a:t>
            </a:r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clinical trials (e.g.,</a:t>
            </a:r>
          </a:p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PAOLA1 and PRIMA). Here, assessment of HRD relies on</a:t>
            </a:r>
          </a:p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the combination of two features: BRCA1/2mut and genomic</a:t>
            </a:r>
          </a:p>
          <a:p>
            <a:r>
              <a:rPr lang="en-US" sz="28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scarring</a:t>
            </a:r>
            <a:endParaRPr lang="ar-JO" sz="28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18" y="5547743"/>
            <a:ext cx="5667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276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26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57199" y="274638"/>
            <a:ext cx="11097491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0000"/>
                </a:solidFill>
                <a:latin typeface="Calibri"/>
              </a:rPr>
              <a:t>Molecular testing pathways</a:t>
            </a:r>
            <a:endParaRPr lang="ar-JO" dirty="0">
              <a:solidFill>
                <a:srgbClr val="FF0000"/>
              </a:solidFill>
              <a:latin typeface="Calibri"/>
              <a:cs typeface="Times New Roman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57199" y="1600200"/>
            <a:ext cx="11097491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The initial sampling event could either take place in interventional radiology or during primary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cytoreductive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surgery</a:t>
            </a:r>
          </a:p>
          <a:p>
            <a:pPr algn="l" rtl="0"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In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radiologically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guided biopsies, obtaining at least five cores is recommended for a sufficient sample for HRD testing</a:t>
            </a:r>
            <a:endParaRPr lang="ar-JO" dirty="0">
              <a:solidFill>
                <a:prstClr val="white"/>
              </a:solidFill>
              <a:latin typeface="Calibri"/>
              <a:cs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97" y="5237192"/>
            <a:ext cx="1025583" cy="102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698" y="4300778"/>
            <a:ext cx="1825385" cy="182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376" y="667949"/>
            <a:ext cx="7191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253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27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57199" y="274638"/>
            <a:ext cx="11330247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0000"/>
                </a:solidFill>
                <a:latin typeface="Calibri"/>
              </a:rPr>
              <a:t>Significant trials</a:t>
            </a:r>
            <a:endParaRPr lang="ar-JO" dirty="0">
              <a:solidFill>
                <a:srgbClr val="FF0000"/>
              </a:solidFill>
              <a:latin typeface="Calibri"/>
              <a:cs typeface="Times New Roman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57199" y="1600200"/>
            <a:ext cx="11330247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en-US" b="1" dirty="0" err="1">
                <a:solidFill>
                  <a:prstClr val="white"/>
                </a:solidFill>
                <a:latin typeface="Calibri"/>
              </a:rPr>
              <a:t>PARPi</a:t>
            </a:r>
            <a:r>
              <a:rPr lang="en-US" b="1" dirty="0">
                <a:solidFill>
                  <a:prstClr val="white"/>
                </a:solidFill>
                <a:latin typeface="Calibri"/>
              </a:rPr>
              <a:t> maintenance treatment for platinum-sensitive relapsed ovarian cancer</a:t>
            </a:r>
          </a:p>
          <a:p>
            <a:pPr marL="0" indent="0" algn="l" rtl="0">
              <a:buFont typeface="Arial" pitchFamily="34" charset="0"/>
              <a:buNone/>
              <a:defRPr/>
            </a:pPr>
            <a:r>
              <a:rPr lang="en-US" sz="2400" dirty="0" err="1">
                <a:solidFill>
                  <a:prstClr val="white"/>
                </a:solidFill>
                <a:latin typeface="Calibri"/>
              </a:rPr>
              <a:t>Olaparib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niraparib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and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rucaparib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have been approved for use as maintenance therapy for platinum-sensitive relapsed ovarian cancer (PSROC) following enhanced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progressionfree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survival (PFS) in treated cohorts (versus placebo) in clinical trials</a:t>
            </a:r>
          </a:p>
          <a:p>
            <a:pPr marL="0" indent="0" algn="l" rtl="0">
              <a:buFont typeface="Arial" pitchFamily="34" charset="0"/>
              <a:buNone/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marL="0" indent="0" algn="l" rtl="0">
              <a:buFont typeface="Arial" pitchFamily="34" charset="0"/>
              <a:buNone/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marL="0" indent="0" algn="l" rtl="0"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Arial"/>
              </a:rPr>
              <a:t>(Study-19, SOLO2, NOVA and ARIEL3 )</a:t>
            </a:r>
          </a:p>
          <a:p>
            <a:pPr marL="0" indent="0" algn="l" rtl="0"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  <a:cs typeface="Arial"/>
              </a:rPr>
              <a:t>are among the pivotal clinical trials that investigated </a:t>
            </a:r>
            <a:r>
              <a:rPr lang="en-US" sz="2400" dirty="0" err="1">
                <a:solidFill>
                  <a:prstClr val="white"/>
                </a:solidFill>
                <a:latin typeface="Calibri"/>
                <a:cs typeface="Arial"/>
              </a:rPr>
              <a:t>PARPi</a:t>
            </a:r>
            <a:r>
              <a:rPr lang="en-US" sz="2400" dirty="0">
                <a:solidFill>
                  <a:prstClr val="white"/>
                </a:solidFill>
                <a:latin typeface="Calibri"/>
                <a:cs typeface="Arial"/>
              </a:rPr>
              <a:t> as second-line (or beyond) maintenance therapy in PSROC</a:t>
            </a:r>
            <a:endParaRPr lang="ar-JO" sz="2400" dirty="0">
              <a:solidFill>
                <a:prstClr val="white"/>
              </a:solidFill>
              <a:latin typeface="Calibri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715" y="3863181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91" y="562769"/>
            <a:ext cx="5667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502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28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57199" y="274638"/>
            <a:ext cx="11346873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0000"/>
                </a:solidFill>
                <a:latin typeface="Calibri"/>
              </a:rPr>
              <a:t>First-line PARPi maintenance treatment</a:t>
            </a:r>
            <a:endParaRPr lang="ar-JO" dirty="0">
              <a:solidFill>
                <a:srgbClr val="FF0000"/>
              </a:solidFill>
              <a:latin typeface="Calibri"/>
              <a:cs typeface="Times New Roman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57199" y="1600200"/>
            <a:ext cx="11346873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/>
            </a:pPr>
            <a:r>
              <a:rPr lang="en-US" b="1" dirty="0" err="1">
                <a:solidFill>
                  <a:srgbClr val="13BE89">
                    <a:lumMod val="60000"/>
                    <a:lumOff val="40000"/>
                  </a:srgbClr>
                </a:solidFill>
                <a:latin typeface="Calibri"/>
              </a:rPr>
              <a:t>Olaparib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: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maintenance treatment in patients with BRCA1/2mut and newly diagnosed advanced stage (III/IV) high-grade serous or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endometrioid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ovarian cancer</a:t>
            </a:r>
          </a:p>
          <a:p>
            <a:pPr algn="l" rtl="0">
              <a:defRPr/>
            </a:pPr>
            <a:endParaRPr lang="en-US" sz="2400" dirty="0">
              <a:solidFill>
                <a:prstClr val="white"/>
              </a:solidFill>
              <a:latin typeface="Calibri"/>
            </a:endParaRPr>
          </a:p>
          <a:p>
            <a:pPr marL="0" indent="0" algn="l" rtl="0">
              <a:buFont typeface="Arial" pitchFamily="34" charset="0"/>
              <a:buNone/>
              <a:defRPr/>
            </a:pPr>
            <a:r>
              <a:rPr lang="en-US" sz="2400" dirty="0">
                <a:solidFill>
                  <a:prstClr val="white"/>
                </a:solidFill>
                <a:latin typeface="Calibri"/>
              </a:rPr>
              <a:t>41 months of follow-up,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olaparib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maintenance therapy had a70% lower risk of disease progression or mortality than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theplacebo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group, with a Kaplan–Meier estimate of 60%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forolaparib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cohort for freedom of disease progression and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fromdeath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at 3 years, compared with 27% with placebo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635" y="4446558"/>
            <a:ext cx="2262188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553" y="4899729"/>
            <a:ext cx="5667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33813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813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29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55170" y="1936834"/>
            <a:ext cx="120368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13BE89">
                    <a:lumMod val="60000"/>
                    <a:lumOff val="40000"/>
                  </a:srgbClr>
                </a:solidFill>
              </a:rPr>
              <a:t>Niraparib</a:t>
            </a:r>
            <a:r>
              <a:rPr lang="en-US" sz="3200" dirty="0">
                <a:solidFill>
                  <a:srgbClr val="13BE89">
                    <a:lumMod val="60000"/>
                    <a:lumOff val="40000"/>
                  </a:srgbClr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: EMA/FDA approval was given for all cases with advanced ovarian HGSC who have responded to first-line chemotherapy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dirty="0" err="1">
                <a:solidFill>
                  <a:srgbClr val="13BE89">
                    <a:lumMod val="60000"/>
                    <a:lumOff val="40000"/>
                  </a:srgbClr>
                </a:solidFill>
              </a:rPr>
              <a:t>Veliparib</a:t>
            </a:r>
            <a:r>
              <a:rPr lang="en-US" sz="3200" dirty="0">
                <a:solidFill>
                  <a:srgbClr val="13BE89">
                    <a:lumMod val="60000"/>
                    <a:lumOff val="40000"/>
                  </a:srgbClr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: was studied in newly diagnosed stage (III/IV) high-grade serous ovarian cancer when added to induction chemotherapy then continued as maintenance treatment after chemotherapy.  Adding </a:t>
            </a:r>
            <a:r>
              <a:rPr lang="en-US" sz="3200" dirty="0" err="1">
                <a:solidFill>
                  <a:prstClr val="white"/>
                </a:solidFill>
              </a:rPr>
              <a:t>veliparib</a:t>
            </a:r>
            <a:r>
              <a:rPr lang="en-US" sz="3200" dirty="0">
                <a:solidFill>
                  <a:prstClr val="white"/>
                </a:solidFill>
              </a:rPr>
              <a:t> extended the PFS ; but it has not yet been licensed by NICE, EMA or FDA for use in ovarian cancer.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68"/>
            <a:ext cx="4456112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568" y="589280"/>
            <a:ext cx="5667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138" y="646430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002" y="5912036"/>
            <a:ext cx="7191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060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6BD51-83D4-3B43-851F-EDBE2467D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" y="182562"/>
            <a:ext cx="12120563" cy="6561138"/>
          </a:xfrm>
        </p:spPr>
        <p:txBody>
          <a:bodyPr anchor="ctr" anchorCtr="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dirty="0" err="1"/>
              <a:t>Gynaecological</a:t>
            </a:r>
            <a:r>
              <a:rPr lang="en-US" sz="3200" dirty="0"/>
              <a:t> </a:t>
            </a:r>
            <a:r>
              <a:rPr lang="en-US" sz="3200" dirty="0" err="1"/>
              <a:t>vNOTES</a:t>
            </a:r>
            <a:r>
              <a:rPr lang="en-US" sz="3200" dirty="0"/>
              <a:t> procedures include: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adnexal surgery,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ovarian cystectomy,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myomectomy 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hysterectomy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And is associated with </a:t>
            </a:r>
            <a:r>
              <a:rPr lang="en-US" sz="3200" u="sng" dirty="0"/>
              <a:t>1-reduced morbidity,2-improved </a:t>
            </a:r>
            <a:r>
              <a:rPr lang="en-US" sz="3200" u="sng" dirty="0" err="1"/>
              <a:t>cosmesis</a:t>
            </a:r>
            <a:r>
              <a:rPr lang="en-US" sz="3200" u="sng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u="sng" dirty="0"/>
              <a:t>and 3-decreased length of hospital stay compared with laparoscopic surger</a:t>
            </a:r>
            <a:r>
              <a:rPr lang="en-US" sz="3200" dirty="0"/>
              <a:t>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as this route combines the conventional vaginal approach and single port endoscopy and is derived from surgical skills gained from both vaginal and endoscopic surgery.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42171-345D-A647-8CD3-FA38C62DF5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58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048" y="120770"/>
            <a:ext cx="4780261" cy="673039"/>
          </a:xfrm>
        </p:spPr>
        <p:txBody>
          <a:bodyPr/>
          <a:lstStyle/>
          <a:p>
            <a:r>
              <a:rPr lang="en-US" dirty="0"/>
              <a:t>Long-term impact</a:t>
            </a:r>
            <a:endParaRPr lang="ar-JO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30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809" y="345055"/>
            <a:ext cx="2752523" cy="275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149524" y="927687"/>
            <a:ext cx="81663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PFS was enhanced in newly diagnosed epithelial ovarian cancer (EOC) when </a:t>
            </a:r>
            <a:r>
              <a:rPr lang="en-US" sz="24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PARPi</a:t>
            </a: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was used with chemotherapy then as maintenance (compared with chemotherapy alone) and when </a:t>
            </a:r>
            <a:r>
              <a:rPr lang="en-US" sz="24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PARPi</a:t>
            </a: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was used as a maintenance </a:t>
            </a:r>
            <a:r>
              <a:rPr lang="en-US" sz="24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monotherapy</a:t>
            </a: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(compared with placebo)</a:t>
            </a:r>
          </a:p>
          <a:p>
            <a:endParaRPr lang="en-US" sz="24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PFS also improved in recurrent platinum-sensitive EOC when </a:t>
            </a:r>
            <a:r>
              <a:rPr lang="en-US" sz="24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PARPi</a:t>
            </a: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was used as a maintenance therapy (compared with placebo) after chemotherapy and when </a:t>
            </a:r>
            <a:r>
              <a:rPr lang="en-US" sz="2400" dirty="0" err="1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PARPi</a:t>
            </a:r>
            <a:r>
              <a:rPr lang="en-US" sz="2400" dirty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t> was used with chemotherapy then followed as maintenance compared with chemotherapy alone.</a:t>
            </a:r>
          </a:p>
        </p:txBody>
      </p:sp>
    </p:spTree>
    <p:extLst>
      <p:ext uri="{BB962C8B-B14F-4D97-AF65-F5344CB8AC3E}">
        <p14:creationId xmlns:p14="http://schemas.microsoft.com/office/powerpoint/2010/main" val="2924454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عنوان 2"/>
          <p:cNvSpPr>
            <a:spLocks noGrp="1"/>
          </p:cNvSpPr>
          <p:nvPr>
            <p:ph type="ctrTitle"/>
          </p:nvPr>
        </p:nvSpPr>
        <p:spPr>
          <a:xfrm>
            <a:off x="154048" y="207032"/>
            <a:ext cx="8644895" cy="740549"/>
          </a:xfrm>
        </p:spPr>
        <p:txBody>
          <a:bodyPr/>
          <a:lstStyle/>
          <a:p>
            <a:r>
              <a:rPr lang="en-US" sz="4800" b="1" dirty="0"/>
              <a:t>Challenges and </a:t>
            </a:r>
            <a:r>
              <a:rPr lang="en-US" sz="4800" b="1" dirty="0" err="1"/>
              <a:t>limitatiaons</a:t>
            </a:r>
            <a:endParaRPr lang="ar-JO" sz="4800" b="1" dirty="0"/>
          </a:p>
        </p:txBody>
      </p:sp>
      <p:sp>
        <p:nvSpPr>
          <p:cNvPr id="5" name="مستطيل 4"/>
          <p:cNvSpPr/>
          <p:nvPr/>
        </p:nvSpPr>
        <p:spPr>
          <a:xfrm>
            <a:off x="218536" y="2846565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2. assessment of the validity of HRD assays on fresh-frozen samples is needed, as most studies so far have used formalin-fixed paraffin embedded specimens</a:t>
            </a:r>
            <a:endParaRPr lang="ar-JO" sz="2400" dirty="0">
              <a:solidFill>
                <a:prstClr val="white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8536" y="110402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1. optimal HRD assay that can precisely reflect the dynamic real-time HRR status, rather than historic molecular events, remains one of the biggest challenges</a:t>
            </a:r>
          </a:p>
        </p:txBody>
      </p:sp>
    </p:spTree>
    <p:extLst>
      <p:ext uri="{BB962C8B-B14F-4D97-AF65-F5344CB8AC3E}">
        <p14:creationId xmlns:p14="http://schemas.microsoft.com/office/powerpoint/2010/main" val="1843691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32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457200" y="274638"/>
            <a:ext cx="1113074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0000"/>
                </a:solidFill>
                <a:latin typeface="Calibri"/>
              </a:rPr>
              <a:t>Conclusion</a:t>
            </a:r>
            <a:endParaRPr lang="ar-JO" dirty="0">
              <a:solidFill>
                <a:srgbClr val="FF0000"/>
              </a:solidFill>
              <a:latin typeface="Calibri"/>
              <a:cs typeface="Times New Roman"/>
            </a:endParaRPr>
          </a:p>
        </p:txBody>
      </p:sp>
      <p:sp>
        <p:nvSpPr>
          <p:cNvPr id="6" name="عنصر نائب للمحتوى 2"/>
          <p:cNvSpPr txBox="1">
            <a:spLocks/>
          </p:cNvSpPr>
          <p:nvPr/>
        </p:nvSpPr>
        <p:spPr>
          <a:xfrm>
            <a:off x="457200" y="1600200"/>
            <a:ext cx="11130742" cy="452596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Font typeface="Arial" pitchFamily="34" charset="0"/>
              <a:buNone/>
              <a:defRPr/>
            </a:pPr>
            <a:r>
              <a:rPr lang="en-US" dirty="0" err="1">
                <a:solidFill>
                  <a:prstClr val="white"/>
                </a:solidFill>
                <a:latin typeface="Calibri"/>
              </a:rPr>
              <a:t>PARPi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have proved to be a therapy for high grade ovarian cancer, particularly HGSC, with an improvement in  enhanced progression free survival (PFS) consistently observed across multiple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randomised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controlled trials. </a:t>
            </a:r>
          </a:p>
          <a:p>
            <a:pPr marL="0" indent="0" algn="l" rtl="0">
              <a:buFont typeface="Arial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HRD appear to have better sensitivity to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PARPi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, although the effects of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PARPi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on HRD negative malignancies require further assessment. </a:t>
            </a:r>
          </a:p>
          <a:p>
            <a:pPr marL="0" indent="0" algn="l" rtl="0">
              <a:buFont typeface="Arial" pitchFamily="34" charset="0"/>
              <a:buNone/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Continuing trials should inform further about the long-term effects of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PARPis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 in terms of impact on </a:t>
            </a:r>
            <a:r>
              <a:rPr lang="en-US" dirty="0" err="1">
                <a:solidFill>
                  <a:prstClr val="white"/>
                </a:solidFill>
                <a:latin typeface="Calibri"/>
              </a:rPr>
              <a:t>QoL</a:t>
            </a:r>
            <a:r>
              <a:rPr lang="en-US" dirty="0">
                <a:solidFill>
                  <a:prstClr val="white"/>
                </a:solidFill>
                <a:latin typeface="Calibri"/>
              </a:rPr>
              <a:t>, in addition to potential novel therapeutic combinations.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715" y="562769"/>
            <a:ext cx="56673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1644" y="338138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5586413"/>
            <a:ext cx="10795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805" y="5586413"/>
            <a:ext cx="719137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129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>
                <a:solidFill>
                  <a:prstClr val="white">
                    <a:lumMod val="65000"/>
                    <a:alpha val="80000"/>
                  </a:prstClr>
                </a:solidFill>
              </a:rPr>
              <a:pPr/>
              <a:t>33</a:t>
            </a:fld>
            <a:endParaRPr lang="en-US">
              <a:solidFill>
                <a:prstClr val="white">
                  <a:lumMod val="65000"/>
                  <a:alpha val="80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16730" r="30249" b="5516"/>
          <a:stretch/>
        </p:blipFill>
        <p:spPr bwMode="auto">
          <a:xfrm>
            <a:off x="814647" y="26499"/>
            <a:ext cx="9664930" cy="683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73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4EA2-A5A4-3F4A-8DE8-84390C06E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55633"/>
            <a:ext cx="10120313" cy="528638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B0F0"/>
                </a:solidFill>
              </a:rPr>
              <a:t>Indications: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F8F12-A941-CB4F-A099-B2D5F31A8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" y="882792"/>
            <a:ext cx="5162551" cy="3999634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u="sng" dirty="0">
                <a:cs typeface="Al Nile" pitchFamily="2" charset="-78"/>
              </a:rPr>
              <a:t>benign</a:t>
            </a:r>
            <a:r>
              <a:rPr lang="en-US" sz="2400" dirty="0">
                <a:cs typeface="Al Nile" pitchFamily="2" charset="-78"/>
              </a:rPr>
              <a:t> uterine and adnexal pathology such as (ectopic pregnancy)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cs typeface="Al Nile" pitchFamily="2" charset="-78"/>
              </a:rPr>
              <a:t> ovarian cyst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cs typeface="Al Nile" pitchFamily="2" charset="-78"/>
              </a:rPr>
              <a:t>patients with high body mass index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cs typeface="Al Nile" pitchFamily="2" charset="-78"/>
              </a:rPr>
              <a:t>(when conventional laparoscopy becomes challenging.)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D6CF1-2D4D-7441-99F8-B00963432824}"/>
              </a:ext>
            </a:extLst>
          </p:cNvPr>
          <p:cNvSpPr txBox="1"/>
          <p:nvPr/>
        </p:nvSpPr>
        <p:spPr>
          <a:xfrm>
            <a:off x="6015037" y="-33991"/>
            <a:ext cx="5319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0000"/>
                </a:solidFill>
              </a:rPr>
              <a:t>Contraindications</a:t>
            </a:r>
            <a:r>
              <a:rPr lang="en-US" sz="4000" dirty="0"/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206F7-1C83-654B-BE1D-4AEC555C263F}"/>
              </a:ext>
            </a:extLst>
          </p:cNvPr>
          <p:cNvSpPr txBox="1"/>
          <p:nvPr/>
        </p:nvSpPr>
        <p:spPr>
          <a:xfrm>
            <a:off x="5643593" y="584271"/>
            <a:ext cx="6965157" cy="6126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severe endometriosis obliterating the </a:t>
            </a:r>
            <a:r>
              <a:rPr lang="en-US" sz="2400" dirty="0" err="1"/>
              <a:t>cul</a:t>
            </a:r>
            <a:r>
              <a:rPr lang="en-US" sz="2400" dirty="0"/>
              <a:t> de sac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dense pelvic adhesions where there is risk of bladder or bowel injury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(ICS) classification Stage III or IV uterovaginal prolapse,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previous rectal surgery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 </a:t>
            </a:r>
            <a:r>
              <a:rPr lang="en-US" sz="2400" dirty="0" err="1"/>
              <a:t>gynaecological</a:t>
            </a:r>
            <a:r>
              <a:rPr lang="en-US" sz="2400" dirty="0"/>
              <a:t> malignancy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 pelvic radiotherapy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history of a previous total hysterectomy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previous mesh </a:t>
            </a:r>
            <a:r>
              <a:rPr lang="en-US" sz="2400" dirty="0" err="1"/>
              <a:t>sacrocolpopexy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virginity.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74AB1B-3B16-1B4C-9600-FBE7287B05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8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AC60-ECF0-2C48-B6E8-99E859F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4951"/>
            <a:ext cx="1118235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Technique In brief: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1CB3F-1A89-3D43-A931-9C138F6F4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2" y="1090612"/>
            <a:ext cx="8380413" cy="600075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dirty="0"/>
              <a:t>1.vNOTES procedures are typically performed under </a:t>
            </a:r>
            <a:r>
              <a:rPr lang="en-US" b="1" dirty="0"/>
              <a:t>general </a:t>
            </a:r>
            <a:r>
              <a:rPr lang="en-US" b="1" dirty="0" err="1"/>
              <a:t>anaesthesia</a:t>
            </a:r>
            <a:r>
              <a:rPr lang="en-US" b="1" dirty="0"/>
              <a:t> </a:t>
            </a:r>
            <a:r>
              <a:rPr lang="en-US" dirty="0"/>
              <a:t>with the patient placed in the </a:t>
            </a:r>
            <a:r>
              <a:rPr lang="en-US" b="1" dirty="0"/>
              <a:t>Trendelenburg position.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2.The vaginal mucosa is initially circumscribed around the cervix and </a:t>
            </a:r>
            <a:r>
              <a:rPr lang="en-US" dirty="0" err="1"/>
              <a:t>mobilised</a:t>
            </a:r>
            <a:r>
              <a:rPr lang="en-US" dirty="0"/>
              <a:t> from the uterus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( similar to the first steps of a vagina hysterectomy.)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3. An Alexis O-Retractor introduced behind the </a:t>
            </a:r>
            <a:r>
              <a:rPr lang="en-US" dirty="0" err="1"/>
              <a:t>colpotomy</a:t>
            </a:r>
            <a:r>
              <a:rPr lang="en-US" dirty="0"/>
              <a:t> incision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4.pneumoperitoneum then created with an insufflation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pressure of </a:t>
            </a:r>
            <a:r>
              <a:rPr lang="en-US" b="1" dirty="0"/>
              <a:t>10mm Hg</a:t>
            </a:r>
            <a:r>
              <a:rPr lang="en-US" dirty="0"/>
              <a:t>, allowing good visual and operative access.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dirty="0"/>
              <a:t>5. specimens are retrieved through the vagina and the </a:t>
            </a:r>
            <a:r>
              <a:rPr lang="en-US" dirty="0" err="1"/>
              <a:t>colpotomy</a:t>
            </a:r>
            <a:r>
              <a:rPr lang="en-US" dirty="0"/>
              <a:t> incision closed with absorbable sutures.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BE540-6EB1-5E45-B041-E6AFE230F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413" y="298451"/>
            <a:ext cx="3811587" cy="1727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DD1080-0265-324F-B488-9AED603B0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525" y="2449938"/>
            <a:ext cx="3364695" cy="42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8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66FFA-C39F-BE41-8CDD-CF00958ED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4349"/>
            <a:ext cx="7315200" cy="67151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As it’s important to keep the CO2 insufflation , some surgeons </a:t>
            </a:r>
            <a:r>
              <a:rPr lang="en-US" b="1" dirty="0"/>
              <a:t>earlier on </a:t>
            </a:r>
            <a:r>
              <a:rPr lang="en-US" dirty="0"/>
              <a:t>used to </a:t>
            </a:r>
            <a:r>
              <a:rPr lang="en-US" u="sng" dirty="0"/>
              <a:t>attach a surgical glove onto the rim of the Retractor</a:t>
            </a:r>
            <a:r>
              <a:rPr lang="en-US" dirty="0"/>
              <a:t> and incising the ends to admit a standard 10-mm trocar (which is used for CO2 insufflation and laparoscope insertion) </a:t>
            </a:r>
          </a:p>
          <a:p>
            <a:pPr>
              <a:lnSpc>
                <a:spcPct val="150000"/>
              </a:lnSpc>
            </a:pPr>
            <a:r>
              <a:rPr lang="en-US" dirty="0"/>
              <a:t>However </a:t>
            </a:r>
            <a:r>
              <a:rPr lang="en-US" b="1" dirty="0"/>
              <a:t>current practice </a:t>
            </a:r>
            <a:r>
              <a:rPr lang="en-US" dirty="0"/>
              <a:t>is to use </a:t>
            </a:r>
            <a:r>
              <a:rPr lang="en-US" u="sng" dirty="0"/>
              <a:t>specially designed </a:t>
            </a:r>
            <a:r>
              <a:rPr lang="en-US" dirty="0"/>
              <a:t>airtight access platforms such </a:t>
            </a:r>
            <a:r>
              <a:rPr lang="en-US" u="sng" dirty="0"/>
              <a:t>as </a:t>
            </a:r>
            <a:r>
              <a:rPr lang="en-US" u="sng" dirty="0" err="1"/>
              <a:t>GelPOINT</a:t>
            </a:r>
            <a:r>
              <a:rPr lang="en-US" u="sng" dirty="0"/>
              <a:t> V-Path </a:t>
            </a:r>
            <a:r>
              <a:rPr lang="en-US" dirty="0"/>
              <a:t>in order to provide a seal around the vaginal cuff to maintain insufflation pressure and allow introduction of instruments.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FD0AB-6AAD-E045-A2A7-44EE7C422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978" y="514349"/>
            <a:ext cx="4624025" cy="57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2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687A7-F52E-3446-BA01-13844CA2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36698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Comparisons with conventional procedures: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F76CA-E3FD-F344-9ADE-21F0D5F83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297871"/>
            <a:ext cx="11734798" cy="556012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Compared with traditional laparoscopy: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the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low pressure maintenance </a:t>
            </a:r>
            <a:r>
              <a:rPr lang="en-US" sz="3200" dirty="0"/>
              <a:t>pneumoperitoneum used in </a:t>
            </a:r>
            <a:r>
              <a:rPr lang="en-US" sz="3200" dirty="0" err="1"/>
              <a:t>vNOTES</a:t>
            </a:r>
            <a:endParaRPr lang="en-US" sz="32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6–10 mmHg </a:t>
            </a:r>
            <a:r>
              <a:rPr lang="en-US" sz="3200" dirty="0"/>
              <a:t>versus 12–16 mmHg, respectively)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means that less </a:t>
            </a:r>
            <a:r>
              <a:rPr lang="en-US" sz="3200" dirty="0" err="1"/>
              <a:t>anaesthetic</a:t>
            </a:r>
            <a:r>
              <a:rPr lang="en-US" sz="3200" dirty="0"/>
              <a:t> ventilation is required, and there is a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lower risk of insufflation-induced bradycardia  </a:t>
            </a:r>
            <a:r>
              <a:rPr lang="en-US" sz="3200" dirty="0"/>
              <a:t>and less severe postoperative pain scores,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/>
              <a:t>so most patients are comfortable with only paracetamol and NSAIDS.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00ECD-F6CF-C840-827A-8DEAD03CF7E9}"/>
              </a:ext>
            </a:extLst>
          </p:cNvPr>
          <p:cNvSpPr txBox="1"/>
          <p:nvPr/>
        </p:nvSpPr>
        <p:spPr>
          <a:xfrm>
            <a:off x="123825" y="6388773"/>
            <a:ext cx="6734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</a:t>
            </a:r>
            <a:r>
              <a:rPr lang="en-US" sz="2000" dirty="0">
                <a:solidFill>
                  <a:srgbClr val="FF0000"/>
                </a:solidFill>
              </a:rPr>
              <a:t>based on systematic review of cohort retrospective studies</a:t>
            </a:r>
          </a:p>
        </p:txBody>
      </p:sp>
    </p:spTree>
    <p:extLst>
      <p:ext uri="{BB962C8B-B14F-4D97-AF65-F5344CB8AC3E}">
        <p14:creationId xmlns:p14="http://schemas.microsoft.com/office/powerpoint/2010/main" val="4041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75D4089-75EA-4946-AB09-2C432C7F3C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965789"/>
              </p:ext>
            </p:extLst>
          </p:nvPr>
        </p:nvGraphicFramePr>
        <p:xfrm>
          <a:off x="4603750" y="7053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8DE15A5-AF6B-1649-B578-0743911D06F7}"/>
              </a:ext>
            </a:extLst>
          </p:cNvPr>
          <p:cNvSpPr txBox="1"/>
          <p:nvPr/>
        </p:nvSpPr>
        <p:spPr>
          <a:xfrm>
            <a:off x="267077" y="1521885"/>
            <a:ext cx="47513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Compared with </a:t>
            </a:r>
          </a:p>
          <a:p>
            <a:r>
              <a:rPr lang="en-US" sz="4000" dirty="0"/>
              <a:t>Laparoscopic assisted vaginal hysterectomy or total laparoscopic hysterectomy revealed: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4331F-05E8-8842-A93E-2F5F1BE2ED79}"/>
              </a:ext>
            </a:extLst>
          </p:cNvPr>
          <p:cNvSpPr txBox="1"/>
          <p:nvPr/>
        </p:nvSpPr>
        <p:spPr>
          <a:xfrm>
            <a:off x="5743575" y="1500187"/>
            <a:ext cx="2300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similar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C3DDB-9E95-BF49-BE57-CC61B8D99947}"/>
              </a:ext>
            </a:extLst>
          </p:cNvPr>
          <p:cNvSpPr txBox="1"/>
          <p:nvPr/>
        </p:nvSpPr>
        <p:spPr>
          <a:xfrm>
            <a:off x="5588377" y="4384476"/>
            <a:ext cx="19339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BETTER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3C91B-68B9-5B42-A5FD-347F874550A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1000"/>
          </a:blip>
          <a:stretch>
            <a:fillRect/>
          </a:stretch>
        </p:blipFill>
        <p:spPr>
          <a:xfrm>
            <a:off x="1666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9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6E83-57A4-2546-9DE1-16907DB4C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86" y="203883"/>
            <a:ext cx="5672138" cy="1414463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solidFill>
                  <a:srgbClr val="FF0000"/>
                </a:solidFill>
              </a:rPr>
              <a:t>Cost-effectiveness: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A48CB-C1F9-F841-9204-20654BDA2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6" y="789491"/>
            <a:ext cx="11691940" cy="2112099"/>
          </a:xfrm>
        </p:spPr>
        <p:txBody>
          <a:bodyPr>
            <a:normAutofit fontScale="55000" lnSpcReduction="20000"/>
          </a:bodyPr>
          <a:lstStyle/>
          <a:p>
            <a:pPr algn="l">
              <a:lnSpc>
                <a:spcPct val="150000"/>
              </a:lnSpc>
            </a:pPr>
            <a:r>
              <a:rPr lang="en-US" sz="5100" dirty="0"/>
              <a:t>According to Two studies discussed financial costs comparing </a:t>
            </a:r>
            <a:r>
              <a:rPr lang="en-US" sz="5100" dirty="0" err="1"/>
              <a:t>vNOTES</a:t>
            </a:r>
            <a:r>
              <a:rPr lang="en-US" sz="5100" dirty="0"/>
              <a:t> with LAVH and TLH:</a:t>
            </a:r>
          </a:p>
          <a:p>
            <a:pPr algn="l">
              <a:lnSpc>
                <a:spcPct val="150000"/>
              </a:lnSpc>
            </a:pPr>
            <a:r>
              <a:rPr lang="en-US" sz="5100" dirty="0" err="1"/>
              <a:t>vNOTES</a:t>
            </a:r>
            <a:r>
              <a:rPr lang="en-US" sz="5100" dirty="0"/>
              <a:t> is more expensive due to the cost of the retractor and energy devices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DD698D-2266-BD4D-8C86-DD821764FEB1}"/>
              </a:ext>
            </a:extLst>
          </p:cNvPr>
          <p:cNvSpPr txBox="1"/>
          <p:nvPr/>
        </p:nvSpPr>
        <p:spPr>
          <a:xfrm>
            <a:off x="166686" y="2779312"/>
            <a:ext cx="6207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Training and learning curve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29CC6-8882-8C4A-BFF7-8499DF6A0E1D}"/>
              </a:ext>
            </a:extLst>
          </p:cNvPr>
          <p:cNvSpPr txBox="1"/>
          <p:nvPr/>
        </p:nvSpPr>
        <p:spPr>
          <a:xfrm>
            <a:off x="0" y="3556727"/>
            <a:ext cx="112490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Despite the clear advantages reported, there is little data available to assess the learning curve for </a:t>
            </a:r>
            <a:r>
              <a:rPr lang="en-US" sz="2800" dirty="0" err="1"/>
              <a:t>vNOTES</a:t>
            </a:r>
            <a:r>
              <a:rPr lang="en-US" sz="2800" dirty="0"/>
              <a:t> skill acquisition.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current shortage of experienced operators providing exposure to </a:t>
            </a:r>
            <a:r>
              <a:rPr lang="en-US" sz="2800" dirty="0" err="1"/>
              <a:t>vNOTES</a:t>
            </a:r>
            <a:r>
              <a:rPr lang="en-US" sz="2800" dirty="0"/>
              <a:t> training may deter interested </a:t>
            </a:r>
            <a:r>
              <a:rPr lang="en-US" sz="2800" dirty="0" err="1"/>
              <a:t>gynaecologists</a:t>
            </a:r>
            <a:r>
              <a:rPr lang="en-US" sz="2800" dirty="0"/>
              <a:t> from applying this technique in daily practice.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0F295-884C-264A-A4B7-D512357615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1000"/>
          </a:blip>
          <a:stretch>
            <a:fillRect/>
          </a:stretch>
        </p:blipFill>
        <p:spPr>
          <a:xfrm>
            <a:off x="1666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7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Walbaum Display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2303</Words>
  <Application>Microsoft Macintosh PowerPoint</Application>
  <PresentationFormat>Widescreen</PresentationFormat>
  <Paragraphs>222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Al Nile</vt:lpstr>
      <vt:lpstr>Apple Color Emoji</vt:lpstr>
      <vt:lpstr>Arial</vt:lpstr>
      <vt:lpstr>Arial Hebrew Scholar</vt:lpstr>
      <vt:lpstr>Calibri</vt:lpstr>
      <vt:lpstr>Calibri Light</vt:lpstr>
      <vt:lpstr>Gill Sans MT</vt:lpstr>
      <vt:lpstr>Times New Roman</vt:lpstr>
      <vt:lpstr>Walbaum Display</vt:lpstr>
      <vt:lpstr>Office Theme</vt:lpstr>
      <vt:lpstr>3DFloatVTI</vt:lpstr>
      <vt:lpstr>Endoscopy in Gynecology</vt:lpstr>
      <vt:lpstr>Introduction: </vt:lpstr>
      <vt:lpstr>PowerPoint Presentation</vt:lpstr>
      <vt:lpstr>Indications:</vt:lpstr>
      <vt:lpstr>Technique In brief:</vt:lpstr>
      <vt:lpstr>PowerPoint Presentation</vt:lpstr>
      <vt:lpstr>Comparisons with conventional procedures: </vt:lpstr>
      <vt:lpstr>PowerPoint Presentation</vt:lpstr>
      <vt:lpstr>Cost-effectiveness: </vt:lpstr>
      <vt:lpstr>Robotic vaginal Natural Orifice Transluminal Endoscopic Surgery (RvNOTES) </vt:lpstr>
      <vt:lpstr>molecular testing and maintenance targeted therapies in ovarian cancer </vt:lpstr>
      <vt:lpstr>Introduction </vt:lpstr>
      <vt:lpstr>High-grade serous carcinoma</vt:lpstr>
      <vt:lpstr>Continue</vt:lpstr>
      <vt:lpstr>Continue </vt:lpstr>
      <vt:lpstr>PolyADP-ribose polymerase (PARP) enzymes</vt:lpstr>
      <vt:lpstr>PARP inhibitors</vt:lpstr>
      <vt:lpstr>PARP inhibitors</vt:lpstr>
      <vt:lpstr>PARP inhibitors side effects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 number variation </vt:lpstr>
      <vt:lpstr>PowerPoint Presentation</vt:lpstr>
      <vt:lpstr>PowerPoint Presentation</vt:lpstr>
      <vt:lpstr>PowerPoint Presentation</vt:lpstr>
      <vt:lpstr>PowerPoint Presentation</vt:lpstr>
      <vt:lpstr>Long-term impact</vt:lpstr>
      <vt:lpstr>Challenges and limitatiaons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Endoscopy in Gynecology</dc:title>
  <dc:creator>Microsoft Office User</dc:creator>
  <cp:lastModifiedBy>Microsoft Office User</cp:lastModifiedBy>
  <cp:revision>26</cp:revision>
  <dcterms:created xsi:type="dcterms:W3CDTF">2023-09-18T03:56:30Z</dcterms:created>
  <dcterms:modified xsi:type="dcterms:W3CDTF">2023-09-20T05:33:55Z</dcterms:modified>
</cp:coreProperties>
</file>