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71" r:id="rId13"/>
    <p:sldId id="265" r:id="rId14"/>
    <p:sldId id="266" r:id="rId15"/>
    <p:sldId id="267" r:id="rId16"/>
    <p:sldId id="268" r:id="rId17"/>
    <p:sldId id="27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4" d="100"/>
          <a:sy n="64" d="100"/>
        </p:scale>
        <p:origin x="-220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3" Type="http://schemas.openxmlformats.org/officeDocument/2006/relationships/customXml" Target="../customXml/item3.xml" /><Relationship Id="rId21" Type="http://schemas.openxmlformats.org/officeDocument/2006/relationships/theme" Target="theme/theme1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10" Type="http://schemas.openxmlformats.org/officeDocument/2006/relationships/slide" Target="slides/slide6.xml" /><Relationship Id="rId19" Type="http://schemas.openxmlformats.org/officeDocument/2006/relationships/presProps" Target="presProps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DB51C-60DE-4A18-9CA3-452A40C5EDBB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A4BE8-7BB9-4117-AAB5-27B9CC80A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58403-823E-4881-BBFB-929DE8A6B742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AB807-1E16-49AC-B679-C1B17228B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EAE88-8A3C-4DF2-BA2B-6D0FAFFC09F2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77581-0933-420D-BE47-5102ADB9C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9A94B-C74A-45B8-9C7E-1D0EE0798805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783CD-0363-4084-BBBF-180B64C1A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288B8-687C-47B5-9077-AEC771A9A281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0C9C1-1CA1-49DE-B207-68FF32BAA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9017B-8D62-486F-B4B8-AB8102D622AB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4DF19-267E-47B3-9512-597F2374D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ADA38-75C7-4AE8-9064-21AEEFEA961B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AF437-ABE0-4180-B2F6-C63791DEC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ECBC-BD4D-4B28-81C5-1A980A13EC43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37D9A-48A5-4C90-B630-19B938ED5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B4F95-FE47-4A82-AE79-3AB48C49720D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3369C-F235-4D43-8CAA-113536E5B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9E748-3B28-4F4F-B176-9AB32A80A2DF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564E7-3FD3-44F1-A9C2-39E321430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F6185-2C74-4697-856C-265916B82244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88E2D-E000-41F3-9B00-BD311331F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AA578C-AE96-4FB5-9C10-5C3D359F06F7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528A8D-8352-4582-9AF1-2F904B084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Times New Roman" pitchFamily="18" charset="0"/>
                <a:cs typeface="Times New Roman" pitchFamily="18" charset="0"/>
              </a:rPr>
              <a:t>Porphyrias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0" y="0"/>
            <a:ext cx="9144000" cy="583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Acute intermittent porphyria</a:t>
            </a:r>
          </a:p>
          <a:p>
            <a:pPr>
              <a:lnSpc>
                <a:spcPct val="80000"/>
              </a:lnSpc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Prevalence of 5-10 per 100,000  and thought to be higher in psychiatric populations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More frequent in women than men. 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Heterozygotes are asymptomatic between acute attacks. 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Risk factors for exacerbation include medications, diet, weight loss, surgery, infection, 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menstrual hormones, smoking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Common symptoms include: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Abdominal pain.       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Tachycardia, arrhythmia.   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Orthostatic hypotension.      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Psychiatric symptoms including anxiety, depression, hallucinations and paranoia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Peripheral neuropathy</a:t>
            </a:r>
          </a:p>
          <a:p>
            <a:pPr>
              <a:lnSpc>
                <a:spcPct val="80000"/>
              </a:lnSpc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Diagnosis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  Caused by a deficiency of PBG deaminase resulting in an accumulation of PBG and ALA</a:t>
            </a:r>
          </a:p>
          <a:p>
            <a:pPr>
              <a:lnSpc>
                <a:spcPct val="80000"/>
              </a:lnSpc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Discontinue all unnecessary or potentially harmful drugs as Sulfa drugs,  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barbiturates, ACEI, Antiepileptics and Antifungals 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Treat any infection.                   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Pain control with Morphine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Treat sympathetic hyperactivity with propranolol.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- 300-400 grams of carbohydrates per day.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IV heme at 3-5 mg/kg/day.</a:t>
            </a:r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4572000"/>
            <a:ext cx="3276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0" y="76200"/>
            <a:ext cx="9144000" cy="599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Porphyria cutanea tarda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Most common porphyria which causes skin manifestations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Deficiency of hepatic urodecarboxylase 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Cutaneous photosensitivity → fluid filled vesicles on sun exposed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areas, friable skin, wounds heal slowly and hyperpigmentation on face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No neurologic manifestations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Higher incidence of hepatocellular carcinoma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Precipitants frequently include alcohol, estrogen and iron</a:t>
            </a:r>
          </a:p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- Avoid sunlight, use sunscreen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Chloroquine or hydroxychloroquine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   to form complexes with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   porphyrins to enhance excretion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- Superactivated charcoal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β- carotene may increase tolerance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  of sunlight through Vitamin A.</a:t>
            </a:r>
          </a:p>
        </p:txBody>
      </p:sp>
      <p:pic>
        <p:nvPicPr>
          <p:cNvPr id="12291" name="Picture 4" descr="porphyria%20hand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5105400"/>
            <a:ext cx="259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2004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0" y="26988"/>
            <a:ext cx="9144000" cy="650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Erythropoietic protoporphyria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It is the most common childhood porphyria.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It is usually evident by 2 years of age.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Protoporphyrin levels are elevated because of deficient activity of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ferrochelatase enzyme.</a:t>
            </a:r>
          </a:p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Congenital erythropoietic porphyria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(Gunther's disease)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It is a very rare autosomal recessive disorder.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Patients usually present during infancy and rarely present in adult life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with milder forms.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It is caused by elevation of both water-soluble and lipid-soluble porphyrin </a:t>
            </a:r>
          </a:p>
          <a:p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levels due to deficiency of uroporphyrinogen III synthase enzyme.</a:t>
            </a:r>
          </a:p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Clinical features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Very severe photosensitivity with phototoxic burning and blistering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leading to burning sensation in  the light exposed parts.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Hypersplenism.         - Hemolytic anemia.	     - Thrombocytopenia</a:t>
            </a:r>
          </a:p>
          <a:p>
            <a:pPr>
              <a:lnSpc>
                <a:spcPct val="90000"/>
              </a:lnSpc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Superactivated charcoal               - Hypertransfusion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Splenectomy                                - Bone marrow transplantation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0" y="0"/>
            <a:ext cx="9144000" cy="6075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Pseudoporphyria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certain settings patient develop blistering and skin fragility identical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to PCT with the histological features but with normal urine and serum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porphyrins.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condition called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→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pseudoporphyria.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Most commonly due to medications especially NSAIDs and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tetracycline.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Some patients on hemodyalisis develop a similar PCT-like picture.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Neurotoxicity mechanisms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Most current thinking focuses on accumulations of toxic metabolites.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ALA and PBG are neurotoxins.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ALA may be a false transmitter for GABA, it also blocks one of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ATPases (perhaps a sodium pump).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Another hypothesis: unsaturation of hepatic tryptophan pyrrolase 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secondary to liver heme deficiency leads to altered tryptophan delivery  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to CNS → ↑ tryptophan excretion.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21_007"/>
          <p:cNvPicPr>
            <a:picLocks noChangeAspect="1" noChangeArrowheads="1"/>
          </p:cNvPicPr>
          <p:nvPr/>
        </p:nvPicPr>
        <p:blipFill>
          <a:blip r:embed="rId2"/>
          <a:srcRect l="4808" t="1744" r="3847" b="12454"/>
          <a:stretch>
            <a:fillRect/>
          </a:stretch>
        </p:blipFill>
        <p:spPr bwMode="auto">
          <a:xfrm>
            <a:off x="0" y="-23813"/>
            <a:ext cx="9144000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0" y="0"/>
            <a:ext cx="9144000" cy="691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porphyrias are caused by deficiencies of enzymes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involved in heme biosynthesis which lead to blockade of the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porphyrin pathway and subsequent accumulation of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porphyrins and their precursors.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Either genetic (autosomal dominant, autosomal recessive and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X-linked) or acquired.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Heterozygotes are asymptomatic in between acute attacks.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Classified depending on site of overproduction and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accumulation of porphyrin, overlapping features common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Hepatic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	                             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Erythropoietic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↓                                                     ↓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Neurologic, mental disturbances                - Cutaneous photosensitivity                                                     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(long wave UV)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Abdominal pain                                          - light excites porphyrins in 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Extremity pain, paresthesias                         skins causing: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Motor neuropathy                                       1- Cell damage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2- Hemolytic anemia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0" y="3810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Heme Synthesis Pathway</a:t>
            </a:r>
          </a:p>
        </p:txBody>
      </p:sp>
      <p:pic>
        <p:nvPicPr>
          <p:cNvPr id="4099" name="Picture 4" descr="Porphyr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Classification of the Porphyrias</a:t>
            </a:r>
          </a:p>
          <a:p>
            <a:r>
              <a:rPr lang="en-US" sz="2800"/>
              <a:t>- 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Multiple ways to categorize porphyrias: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Hepatic vs. Erythropoietic: organ in which accumulation    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  of porphyrins and their precursors appears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Cutaneous vs. Non- cutaneous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Acute and chronic forms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Acute:</a:t>
            </a:r>
          </a:p>
          <a:p>
            <a:pPr lvl="1"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ALA dehydratase deficiency porphyria (ALAD)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Acute intermittent porphyria (AIP)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Hereditary coproporphyria (HCP)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Variegate porphyria (VP)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Chronic: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Porphyria cutanea tarda (PCT)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Erythropoietic protoporphyria (EPP)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Congenital erythropoietic porphyria (CEP)</a:t>
            </a:r>
          </a:p>
          <a:p>
            <a:pPr lvl="1"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Hepatoerythropoietic porphyria (HEP)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0" y="0"/>
            <a:ext cx="91440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Porphyria categories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A- Bone Marrow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Erythropoietic protoporphyria 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Congenital erythropoietic porphyria 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B- Liver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Porphyria cutanea tarda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Acute intermittent porphyria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Variegate porphyria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Hereditary coproporphyria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Hepatoerythropoietic porphyria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0" y="0"/>
            <a:ext cx="9144000" cy="607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Overview of the four acute porphyrias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Four acute porphyrias cause acute, self-limiting attacks that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lead to chronic and progressive deficits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Symptoms of acute attacks increase the potential for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misdiagnosis.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Acute porphyrias are clinically indistinguishable during                                     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acute attacks, except the neurocutaneous porphyrias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(variegate porphyria and hereditary coproporphyria) can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cause dermatologic changes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Acute attacks lead to an increase in PBG and ALA which can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be detected in urine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Diagnosis is difficult because of variable clinic course, lack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of understanding about diagnostic process, and lack of a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universal standard for test result interpretation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4450"/>
            <a:ext cx="9144000" cy="67405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Tx/>
              <a:buChar char="-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Cutaneous features are not seen in acute intermittent porphyria or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the very rare ALA dehydratase deficient porphyria. </a:t>
            </a:r>
          </a:p>
          <a:p>
            <a:pPr>
              <a:buFont typeface="Wingdings" pitchFamily="2" charset="2"/>
              <a:buNone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Erythropoietic protoporphyria and congenital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erythropoietic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porphyria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are characterized by porphyrins produced mainly in the bone marrow.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The reminder are primarily hepatic porhyrias.</a:t>
            </a:r>
          </a:p>
          <a:p>
            <a:pPr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Excessive concentrations of porphyrins exposed to day-light generate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free radicals, leading to cell membrane damage and cell death.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The type of cellular damage depends on the solubility and tissue </a:t>
            </a: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distribution of the porphyrins. </a:t>
            </a:r>
          </a:p>
          <a:p>
            <a:pPr marL="609600" indent="-609600"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Two main patterns of skin damage are seen in the porphyrias:</a:t>
            </a:r>
          </a:p>
          <a:p>
            <a:pPr marL="914400" lvl="1" indent="-4572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1- accumulation of water soluble uro - and coproporphyrins leads to blistering.</a:t>
            </a:r>
          </a:p>
          <a:p>
            <a:pPr marL="914400" lvl="1" indent="-4572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2- accumulation of the lipophilic protoporphyrins leads to burning sensations in the exposed skin.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153988"/>
          <a:ext cx="9144000" cy="6323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8285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Category</a:t>
                      </a: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Type</a:t>
                      </a: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Clinical presentation</a:t>
                      </a: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Inheritance</a:t>
                      </a:r>
                    </a:p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2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Hepatic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ALA dehydratase deficiency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Acute attacks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Autosomal recessive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6277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Acute intermittent 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Acute attacks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Autosomal dominant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96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Porphyria cutanea tarda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Skin disease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Usually acquired; a minority are inherited (autosomal dominant)</a:t>
                      </a: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7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Hereditary coproporphyria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Skin disease, acute attacks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Autosomal dominant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277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Variegate 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Skin disease, acute attacks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Autosomal dominant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62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Erythropoietic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Congenital erythropoietic 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Skin disease</a:t>
                      </a:r>
                      <a:endParaRPr lang="en-US" sz="1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Autosomal recessive </a:t>
                      </a:r>
                    </a:p>
                    <a:p>
                      <a:pPr algn="ctr"/>
                      <a:endParaRPr lang="en-US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88845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Erythropoietic protoporphyria</a:t>
                      </a:r>
                    </a:p>
                    <a:p>
                      <a:pPr algn="ctr"/>
                      <a:endParaRPr lang="en-US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Skin disease: specific presentation with immediate photosensitivity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Autosomal dominant: severe forms have complex inheritance</a:t>
                      </a: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0" y="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Times New Roman" pitchFamily="18" charset="0"/>
                <a:cs typeface="Times New Roman" pitchFamily="18" charset="0"/>
              </a:rPr>
              <a:t>Diagnosis</a:t>
            </a:r>
            <a:br>
              <a:rPr lang="en-US" sz="2400">
                <a:latin typeface="Times New Roman" pitchFamily="18" charset="0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cs typeface="Times New Roman" pitchFamily="18" charset="0"/>
              </a:rPr>
              <a:t>- Overlapping, may be difficult to determine exactly</a:t>
            </a:r>
            <a:br>
              <a:rPr lang="en-US" sz="2400">
                <a:latin typeface="Times New Roman" pitchFamily="18" charset="0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cs typeface="Times New Roman" pitchFamily="18" charset="0"/>
              </a:rPr>
              <a:t>- Check plasma, urine, stool porphyrin excretion</a:t>
            </a:r>
          </a:p>
        </p:txBody>
      </p:sp>
      <p:graphicFrame>
        <p:nvGraphicFramePr>
          <p:cNvPr id="10282" name="Group 42"/>
          <p:cNvGraphicFramePr>
            <a:graphicFrameLocks noGrp="1"/>
          </p:cNvGraphicFramePr>
          <p:nvPr/>
        </p:nvGraphicFramePr>
        <p:xfrm>
          <a:off x="0" y="1173163"/>
          <a:ext cx="9144000" cy="560864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Symptoms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Diagnostic findings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U= Urine, F=Feces, E=Erythrocytes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ALA dehydratase deficiency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 (U)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Acute intermittent 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  and PBG (U)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Congenital erythropoietic 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uroporphyrin I and coproporphyrin I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(U &amp; E)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Porphyria cutanea tarda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7- carboxylate porphyrin (U) and isocoproporphyrin (F)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Hereditary coproporphyria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 and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ALA, PBG and coproporphyrin (U) and coproporphyrin (F)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Variegate 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 and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ALA, PBG (U) and protoporphyrin (F)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Erythropoietic protoporphyria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protoporphyrin (F &amp; E) and in plasma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2D10E2-C100-4C88-809B-B5485AD3D71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ae45523-5a85-45e7-8008-accd3c84eec0"/>
  </ds:schemaRefs>
</ds:datastoreItem>
</file>

<file path=customXml/itemProps2.xml><?xml version="1.0" encoding="utf-8"?>
<ds:datastoreItem xmlns:ds="http://schemas.openxmlformats.org/officeDocument/2006/customXml" ds:itemID="{6E82D5B6-9462-42F6-B3BC-20E9AA8ECAF9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3FBCFE0B-DE24-4B0B-8405-ACE7AA8502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1143</Words>
  <Application>Microsoft Office PowerPoint</Application>
  <PresentationFormat>On-screen Show (4:3)</PresentationFormat>
  <Paragraphs>204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Porphyrias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Porphyrias</dc:title>
  <dc:creator>user</dc:creator>
  <cp:lastModifiedBy>Sanabil Hassanat</cp:lastModifiedBy>
  <cp:revision>93</cp:revision>
  <dcterms:created xsi:type="dcterms:W3CDTF">2014-03-15T07:18:23Z</dcterms:created>
  <dcterms:modified xsi:type="dcterms:W3CDTF">2022-04-04T19:10:01Z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