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67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A982B7-4597-4742-9214-672608D74291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769BDD63-C3B7-4E44-9EFD-0A23B7771B8D}">
      <dgm:prSet/>
      <dgm:spPr/>
      <dgm:t>
        <a:bodyPr/>
        <a:lstStyle/>
        <a:p>
          <a:r>
            <a:rPr lang="en-GB"/>
            <a:t>Cardiogenic shock (CS) is defined as persistent hypotension and tissue hypoperfusion due to cardiac dysfunction in the presence of adequate intravascular volume and left ventricular filling pressure. </a:t>
          </a:r>
          <a:endParaRPr lang="en-US"/>
        </a:p>
      </dgm:t>
    </dgm:pt>
    <dgm:pt modelId="{F171EC68-A814-4C68-A80E-75862F5F8833}" type="parTrans" cxnId="{93648120-42B1-42E6-8E17-D0A0986641F2}">
      <dgm:prSet/>
      <dgm:spPr/>
      <dgm:t>
        <a:bodyPr/>
        <a:lstStyle/>
        <a:p>
          <a:endParaRPr lang="en-US"/>
        </a:p>
      </dgm:t>
    </dgm:pt>
    <dgm:pt modelId="{5B7285E0-E0D0-4FFA-80ED-5D66C92E2888}" type="sibTrans" cxnId="{93648120-42B1-42E6-8E17-D0A0986641F2}">
      <dgm:prSet/>
      <dgm:spPr/>
      <dgm:t>
        <a:bodyPr/>
        <a:lstStyle/>
        <a:p>
          <a:endParaRPr lang="en-US"/>
        </a:p>
      </dgm:t>
    </dgm:pt>
    <dgm:pt modelId="{A4DE1154-2394-4C89-B5DE-E0D4515B1AD7}">
      <dgm:prSet/>
      <dgm:spPr/>
      <dgm:t>
        <a:bodyPr/>
        <a:lstStyle/>
        <a:p>
          <a:r>
            <a:rPr lang="en-GB"/>
            <a:t>Hemodynamic definition: Sustained SBP&lt;90 mm Hg, CI &lt;2.2 L/min/m2, PCWP &gt; 15 mm Hg</a:t>
          </a:r>
          <a:endParaRPr lang="en-US"/>
        </a:p>
      </dgm:t>
    </dgm:pt>
    <dgm:pt modelId="{86C341DA-D781-4CFC-BA88-76C84382EDCA}" type="parTrans" cxnId="{D445BDC7-6D7C-4ECA-93F4-BA8C0D6133E3}">
      <dgm:prSet/>
      <dgm:spPr/>
      <dgm:t>
        <a:bodyPr/>
        <a:lstStyle/>
        <a:p>
          <a:endParaRPr lang="en-US"/>
        </a:p>
      </dgm:t>
    </dgm:pt>
    <dgm:pt modelId="{B15E215E-B793-4B02-831D-EC4C56853D6D}" type="sibTrans" cxnId="{D445BDC7-6D7C-4ECA-93F4-BA8C0D6133E3}">
      <dgm:prSet/>
      <dgm:spPr/>
      <dgm:t>
        <a:bodyPr/>
        <a:lstStyle/>
        <a:p>
          <a:endParaRPr lang="en-US"/>
        </a:p>
      </dgm:t>
    </dgm:pt>
    <dgm:pt modelId="{8223814D-DA90-1741-952A-2A85C58C2BC6}" type="pres">
      <dgm:prSet presAssocID="{13A982B7-4597-4742-9214-672608D74291}" presName="vert0" presStyleCnt="0">
        <dgm:presLayoutVars>
          <dgm:dir/>
          <dgm:animOne val="branch"/>
          <dgm:animLvl val="lvl"/>
        </dgm:presLayoutVars>
      </dgm:prSet>
      <dgm:spPr/>
    </dgm:pt>
    <dgm:pt modelId="{EB748399-88F6-AB4C-92E1-7118A4FFB1EE}" type="pres">
      <dgm:prSet presAssocID="{769BDD63-C3B7-4E44-9EFD-0A23B7771B8D}" presName="thickLine" presStyleLbl="alignNode1" presStyleIdx="0" presStyleCnt="2"/>
      <dgm:spPr/>
    </dgm:pt>
    <dgm:pt modelId="{6999FD28-2D82-BA4E-91A0-7A7D260B4B03}" type="pres">
      <dgm:prSet presAssocID="{769BDD63-C3B7-4E44-9EFD-0A23B7771B8D}" presName="horz1" presStyleCnt="0"/>
      <dgm:spPr/>
    </dgm:pt>
    <dgm:pt modelId="{3A866639-BF5C-D746-9C8F-1866952B67A5}" type="pres">
      <dgm:prSet presAssocID="{769BDD63-C3B7-4E44-9EFD-0A23B7771B8D}" presName="tx1" presStyleLbl="revTx" presStyleIdx="0" presStyleCnt="2"/>
      <dgm:spPr/>
    </dgm:pt>
    <dgm:pt modelId="{CC86BFF1-B2A1-CA47-9A1D-5B5AB2B1DEFD}" type="pres">
      <dgm:prSet presAssocID="{769BDD63-C3B7-4E44-9EFD-0A23B7771B8D}" presName="vert1" presStyleCnt="0"/>
      <dgm:spPr/>
    </dgm:pt>
    <dgm:pt modelId="{B39F0D36-FCA2-354E-B11D-535BF3F53F99}" type="pres">
      <dgm:prSet presAssocID="{A4DE1154-2394-4C89-B5DE-E0D4515B1AD7}" presName="thickLine" presStyleLbl="alignNode1" presStyleIdx="1" presStyleCnt="2"/>
      <dgm:spPr/>
    </dgm:pt>
    <dgm:pt modelId="{1D40A19D-C10C-B045-AE27-95B5CBD1812C}" type="pres">
      <dgm:prSet presAssocID="{A4DE1154-2394-4C89-B5DE-E0D4515B1AD7}" presName="horz1" presStyleCnt="0"/>
      <dgm:spPr/>
    </dgm:pt>
    <dgm:pt modelId="{4DF5391B-AE05-9E40-BA3F-460C8ACDEF77}" type="pres">
      <dgm:prSet presAssocID="{A4DE1154-2394-4C89-B5DE-E0D4515B1AD7}" presName="tx1" presStyleLbl="revTx" presStyleIdx="1" presStyleCnt="2"/>
      <dgm:spPr/>
    </dgm:pt>
    <dgm:pt modelId="{1FCFAC7B-1039-C449-86AF-22AE7BD7CDED}" type="pres">
      <dgm:prSet presAssocID="{A4DE1154-2394-4C89-B5DE-E0D4515B1AD7}" presName="vert1" presStyleCnt="0"/>
      <dgm:spPr/>
    </dgm:pt>
  </dgm:ptLst>
  <dgm:cxnLst>
    <dgm:cxn modelId="{93648120-42B1-42E6-8E17-D0A0986641F2}" srcId="{13A982B7-4597-4742-9214-672608D74291}" destId="{769BDD63-C3B7-4E44-9EFD-0A23B7771B8D}" srcOrd="0" destOrd="0" parTransId="{F171EC68-A814-4C68-A80E-75862F5F8833}" sibTransId="{5B7285E0-E0D0-4FFA-80ED-5D66C92E2888}"/>
    <dgm:cxn modelId="{0C70C829-6053-FC4F-8305-E4D84EA5CE52}" type="presOf" srcId="{769BDD63-C3B7-4E44-9EFD-0A23B7771B8D}" destId="{3A866639-BF5C-D746-9C8F-1866952B67A5}" srcOrd="0" destOrd="0" presId="urn:microsoft.com/office/officeart/2008/layout/LinedList"/>
    <dgm:cxn modelId="{099A3881-BC36-B947-A86A-1AB6099D2D8D}" type="presOf" srcId="{A4DE1154-2394-4C89-B5DE-E0D4515B1AD7}" destId="{4DF5391B-AE05-9E40-BA3F-460C8ACDEF77}" srcOrd="0" destOrd="0" presId="urn:microsoft.com/office/officeart/2008/layout/LinedList"/>
    <dgm:cxn modelId="{D445BDC7-6D7C-4ECA-93F4-BA8C0D6133E3}" srcId="{13A982B7-4597-4742-9214-672608D74291}" destId="{A4DE1154-2394-4C89-B5DE-E0D4515B1AD7}" srcOrd="1" destOrd="0" parTransId="{86C341DA-D781-4CFC-BA88-76C84382EDCA}" sibTransId="{B15E215E-B793-4B02-831D-EC4C56853D6D}"/>
    <dgm:cxn modelId="{144D69ED-BBAE-1945-ABAD-E851B883C561}" type="presOf" srcId="{13A982B7-4597-4742-9214-672608D74291}" destId="{8223814D-DA90-1741-952A-2A85C58C2BC6}" srcOrd="0" destOrd="0" presId="urn:microsoft.com/office/officeart/2008/layout/LinedList"/>
    <dgm:cxn modelId="{C1A13546-4D37-B449-B661-8FA9FF66C243}" type="presParOf" srcId="{8223814D-DA90-1741-952A-2A85C58C2BC6}" destId="{EB748399-88F6-AB4C-92E1-7118A4FFB1EE}" srcOrd="0" destOrd="0" presId="urn:microsoft.com/office/officeart/2008/layout/LinedList"/>
    <dgm:cxn modelId="{93FD1E81-7A69-A04A-A40F-93A244B76263}" type="presParOf" srcId="{8223814D-DA90-1741-952A-2A85C58C2BC6}" destId="{6999FD28-2D82-BA4E-91A0-7A7D260B4B03}" srcOrd="1" destOrd="0" presId="urn:microsoft.com/office/officeart/2008/layout/LinedList"/>
    <dgm:cxn modelId="{D4BC2BCA-ABF1-AC48-9554-FE343DB90FF9}" type="presParOf" srcId="{6999FD28-2D82-BA4E-91A0-7A7D260B4B03}" destId="{3A866639-BF5C-D746-9C8F-1866952B67A5}" srcOrd="0" destOrd="0" presId="urn:microsoft.com/office/officeart/2008/layout/LinedList"/>
    <dgm:cxn modelId="{44455E72-31A5-604C-AC2C-1E3D7FBAE81A}" type="presParOf" srcId="{6999FD28-2D82-BA4E-91A0-7A7D260B4B03}" destId="{CC86BFF1-B2A1-CA47-9A1D-5B5AB2B1DEFD}" srcOrd="1" destOrd="0" presId="urn:microsoft.com/office/officeart/2008/layout/LinedList"/>
    <dgm:cxn modelId="{608C431A-5BB1-6F47-9497-7F9BF39F3769}" type="presParOf" srcId="{8223814D-DA90-1741-952A-2A85C58C2BC6}" destId="{B39F0D36-FCA2-354E-B11D-535BF3F53F99}" srcOrd="2" destOrd="0" presId="urn:microsoft.com/office/officeart/2008/layout/LinedList"/>
    <dgm:cxn modelId="{D15CACEE-5C00-C44D-A147-309EBB85E9B4}" type="presParOf" srcId="{8223814D-DA90-1741-952A-2A85C58C2BC6}" destId="{1D40A19D-C10C-B045-AE27-95B5CBD1812C}" srcOrd="3" destOrd="0" presId="urn:microsoft.com/office/officeart/2008/layout/LinedList"/>
    <dgm:cxn modelId="{6AE7B7D5-3EF5-1741-B4E2-5C5A187DCB52}" type="presParOf" srcId="{1D40A19D-C10C-B045-AE27-95B5CBD1812C}" destId="{4DF5391B-AE05-9E40-BA3F-460C8ACDEF77}" srcOrd="0" destOrd="0" presId="urn:microsoft.com/office/officeart/2008/layout/LinedList"/>
    <dgm:cxn modelId="{8388AD22-374D-0347-ADB6-52515088FD68}" type="presParOf" srcId="{1D40A19D-C10C-B045-AE27-95B5CBD1812C}" destId="{1FCFAC7B-1039-C449-86AF-22AE7BD7CDE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0DA8C0-3EAB-43A6-9AFB-5249330AD8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6B13B43-378E-48C5-BB91-6E2589FB568C}">
      <dgm:prSet/>
      <dgm:spPr/>
      <dgm:t>
        <a:bodyPr/>
        <a:lstStyle/>
        <a:p>
          <a:r>
            <a:rPr lang="en-GB"/>
            <a:t>Coronary: Coronary cardiogenic shock is more common than non-coronary cardiogenic shock and is seen most often in patients with acute myocardial infarction.</a:t>
          </a:r>
          <a:endParaRPr lang="en-US"/>
        </a:p>
      </dgm:t>
    </dgm:pt>
    <dgm:pt modelId="{4584E01B-18D7-448E-8060-7D5ACC63301D}" type="parTrans" cxnId="{7339C614-4C41-4CE6-BA0C-1E3DB753CC46}">
      <dgm:prSet/>
      <dgm:spPr/>
      <dgm:t>
        <a:bodyPr/>
        <a:lstStyle/>
        <a:p>
          <a:endParaRPr lang="en-US"/>
        </a:p>
      </dgm:t>
    </dgm:pt>
    <dgm:pt modelId="{49DD1664-6213-44B9-9F36-95F9909B5F50}" type="sibTrans" cxnId="{7339C614-4C41-4CE6-BA0C-1E3DB753CC46}">
      <dgm:prSet/>
      <dgm:spPr/>
      <dgm:t>
        <a:bodyPr/>
        <a:lstStyle/>
        <a:p>
          <a:endParaRPr lang="en-US"/>
        </a:p>
      </dgm:t>
    </dgm:pt>
    <dgm:pt modelId="{079D21C2-713E-4297-933A-07D49C48BEFD}">
      <dgm:prSet/>
      <dgm:spPr/>
      <dgm:t>
        <a:bodyPr/>
        <a:lstStyle/>
        <a:p>
          <a:r>
            <a:rPr lang="en-GB"/>
            <a:t>Non-coronary: Non-coronary cardiogenic shock is related to conditions that stress the myocardium as well as conditions that result in an ineffective myocardial function.</a:t>
          </a:r>
          <a:endParaRPr lang="en-US"/>
        </a:p>
      </dgm:t>
    </dgm:pt>
    <dgm:pt modelId="{F2707058-D84A-4B9F-8E9F-19FAE4B17FAC}" type="parTrans" cxnId="{2C9921CE-41BC-4F28-A6E2-853312B80D74}">
      <dgm:prSet/>
      <dgm:spPr/>
      <dgm:t>
        <a:bodyPr/>
        <a:lstStyle/>
        <a:p>
          <a:endParaRPr lang="en-US"/>
        </a:p>
      </dgm:t>
    </dgm:pt>
    <dgm:pt modelId="{4504DEC3-AFC5-4E5D-8664-4E1165BF2D5C}" type="sibTrans" cxnId="{2C9921CE-41BC-4F28-A6E2-853312B80D74}">
      <dgm:prSet/>
      <dgm:spPr/>
      <dgm:t>
        <a:bodyPr/>
        <a:lstStyle/>
        <a:p>
          <a:endParaRPr lang="en-US"/>
        </a:p>
      </dgm:t>
    </dgm:pt>
    <dgm:pt modelId="{C805AF3F-B6FA-794E-9575-6C054B990489}" type="pres">
      <dgm:prSet presAssocID="{210DA8C0-3EAB-43A6-9AFB-5249330AD8A8}" presName="linear" presStyleCnt="0">
        <dgm:presLayoutVars>
          <dgm:animLvl val="lvl"/>
          <dgm:resizeHandles val="exact"/>
        </dgm:presLayoutVars>
      </dgm:prSet>
      <dgm:spPr/>
    </dgm:pt>
    <dgm:pt modelId="{729E7162-090E-1F45-ACE4-05421D0910FF}" type="pres">
      <dgm:prSet presAssocID="{76B13B43-378E-48C5-BB91-6E2589FB568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35F6F3D-34C5-8C45-AA89-66AB94B70627}" type="pres">
      <dgm:prSet presAssocID="{49DD1664-6213-44B9-9F36-95F9909B5F50}" presName="spacer" presStyleCnt="0"/>
      <dgm:spPr/>
    </dgm:pt>
    <dgm:pt modelId="{1F59331A-AA63-E54D-8B18-5D77C5C05F6D}" type="pres">
      <dgm:prSet presAssocID="{079D21C2-713E-4297-933A-07D49C48BEF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339C614-4C41-4CE6-BA0C-1E3DB753CC46}" srcId="{210DA8C0-3EAB-43A6-9AFB-5249330AD8A8}" destId="{76B13B43-378E-48C5-BB91-6E2589FB568C}" srcOrd="0" destOrd="0" parTransId="{4584E01B-18D7-448E-8060-7D5ACC63301D}" sibTransId="{49DD1664-6213-44B9-9F36-95F9909B5F50}"/>
    <dgm:cxn modelId="{ADC79B2A-AF4A-0E47-9A69-639B1A5508C5}" type="presOf" srcId="{079D21C2-713E-4297-933A-07D49C48BEFD}" destId="{1F59331A-AA63-E54D-8B18-5D77C5C05F6D}" srcOrd="0" destOrd="0" presId="urn:microsoft.com/office/officeart/2005/8/layout/vList2"/>
    <dgm:cxn modelId="{AC9D60BD-2C50-AC48-B2BB-E96EDEF7F7B2}" type="presOf" srcId="{210DA8C0-3EAB-43A6-9AFB-5249330AD8A8}" destId="{C805AF3F-B6FA-794E-9575-6C054B990489}" srcOrd="0" destOrd="0" presId="urn:microsoft.com/office/officeart/2005/8/layout/vList2"/>
    <dgm:cxn modelId="{0E4A9CC3-2B28-9541-A25D-1469C9F6C47A}" type="presOf" srcId="{76B13B43-378E-48C5-BB91-6E2589FB568C}" destId="{729E7162-090E-1F45-ACE4-05421D0910FF}" srcOrd="0" destOrd="0" presId="urn:microsoft.com/office/officeart/2005/8/layout/vList2"/>
    <dgm:cxn modelId="{2C9921CE-41BC-4F28-A6E2-853312B80D74}" srcId="{210DA8C0-3EAB-43A6-9AFB-5249330AD8A8}" destId="{079D21C2-713E-4297-933A-07D49C48BEFD}" srcOrd="1" destOrd="0" parTransId="{F2707058-D84A-4B9F-8E9F-19FAE4B17FAC}" sibTransId="{4504DEC3-AFC5-4E5D-8664-4E1165BF2D5C}"/>
    <dgm:cxn modelId="{63A20FC0-2D59-4B40-B183-01DA935F943F}" type="presParOf" srcId="{C805AF3F-B6FA-794E-9575-6C054B990489}" destId="{729E7162-090E-1F45-ACE4-05421D0910FF}" srcOrd="0" destOrd="0" presId="urn:microsoft.com/office/officeart/2005/8/layout/vList2"/>
    <dgm:cxn modelId="{F1927E37-555C-3A42-8117-E6F8C4BAD1B1}" type="presParOf" srcId="{C805AF3F-B6FA-794E-9575-6C054B990489}" destId="{535F6F3D-34C5-8C45-AA89-66AB94B70627}" srcOrd="1" destOrd="0" presId="urn:microsoft.com/office/officeart/2005/8/layout/vList2"/>
    <dgm:cxn modelId="{97AF3AEC-8C67-E44C-9D55-885BDD2333EA}" type="presParOf" srcId="{C805AF3F-B6FA-794E-9575-6C054B990489}" destId="{1F59331A-AA63-E54D-8B18-5D77C5C05F6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48399-88F6-AB4C-92E1-7118A4FFB1EE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866639-BF5C-D746-9C8F-1866952B67A5}">
      <dsp:nvSpPr>
        <dsp:cNvPr id="0" name=""/>
        <dsp:cNvSpPr/>
      </dsp:nvSpPr>
      <dsp:spPr>
        <a:xfrm>
          <a:off x="0" y="0"/>
          <a:ext cx="10058399" cy="180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Cardiogenic shock (CS) is defined as persistent hypotension and tissue hypoperfusion due to cardiac dysfunction in the presence of adequate intravascular volume and left ventricular filling pressure. </a:t>
          </a:r>
          <a:endParaRPr lang="en-US" sz="2900" kern="1200"/>
        </a:p>
      </dsp:txBody>
      <dsp:txXfrm>
        <a:off x="0" y="0"/>
        <a:ext cx="10058399" cy="1808922"/>
      </dsp:txXfrm>
    </dsp:sp>
    <dsp:sp modelId="{B39F0D36-FCA2-354E-B11D-535BF3F53F99}">
      <dsp:nvSpPr>
        <dsp:cNvPr id="0" name=""/>
        <dsp:cNvSpPr/>
      </dsp:nvSpPr>
      <dsp:spPr>
        <a:xfrm>
          <a:off x="0" y="1808922"/>
          <a:ext cx="100583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5391B-AE05-9E40-BA3F-460C8ACDEF77}">
      <dsp:nvSpPr>
        <dsp:cNvPr id="0" name=""/>
        <dsp:cNvSpPr/>
      </dsp:nvSpPr>
      <dsp:spPr>
        <a:xfrm>
          <a:off x="0" y="1808922"/>
          <a:ext cx="10058399" cy="180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Hemodynamic definition: Sustained SBP&lt;90 mm Hg, CI &lt;2.2 L/min/m2, PCWP &gt; 15 mm Hg</a:t>
          </a:r>
          <a:endParaRPr lang="en-US" sz="2900" kern="1200"/>
        </a:p>
      </dsp:txBody>
      <dsp:txXfrm>
        <a:off x="0" y="1808922"/>
        <a:ext cx="10058399" cy="1808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E7162-090E-1F45-ACE4-05421D0910FF}">
      <dsp:nvSpPr>
        <dsp:cNvPr id="0" name=""/>
        <dsp:cNvSpPr/>
      </dsp:nvSpPr>
      <dsp:spPr>
        <a:xfrm>
          <a:off x="0" y="24007"/>
          <a:ext cx="10058399" cy="2139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Coronary: Coronary cardiogenic shock is more common than non-coronary cardiogenic shock and is seen most often in patients with acute myocardial infarction.</a:t>
          </a:r>
          <a:endParaRPr lang="en-US" sz="3100" kern="1200"/>
        </a:p>
      </dsp:txBody>
      <dsp:txXfrm>
        <a:off x="104463" y="128470"/>
        <a:ext cx="9849473" cy="1931004"/>
      </dsp:txXfrm>
    </dsp:sp>
    <dsp:sp modelId="{1F59331A-AA63-E54D-8B18-5D77C5C05F6D}">
      <dsp:nvSpPr>
        <dsp:cNvPr id="0" name=""/>
        <dsp:cNvSpPr/>
      </dsp:nvSpPr>
      <dsp:spPr>
        <a:xfrm>
          <a:off x="0" y="2253218"/>
          <a:ext cx="10058399" cy="2139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Non-coronary: Non-coronary cardiogenic shock is related to conditions that stress the myocardium as well as conditions that result in an ineffective myocardial function.</a:t>
          </a:r>
          <a:endParaRPr lang="en-US" sz="3100" kern="1200"/>
        </a:p>
      </dsp:txBody>
      <dsp:txXfrm>
        <a:off x="104463" y="2357681"/>
        <a:ext cx="9849473" cy="1931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3/21/2023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2.wdp" /><Relationship Id="rId4" Type="http://schemas.openxmlformats.org/officeDocument/2006/relationships/image" Target="../media/image4.png" 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2.wdp" /><Relationship Id="rId4" Type="http://schemas.openxmlformats.org/officeDocument/2006/relationships/image" Target="../media/image4.png" 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2.wdp" /><Relationship Id="rId4" Type="http://schemas.openxmlformats.org/officeDocument/2006/relationships/image" Target="../media/image4.png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 /><Relationship Id="rId3" Type="http://schemas.microsoft.com/office/2007/relationships/hdphoto" Target="../media/hdphoto2.wdp" /><Relationship Id="rId7" Type="http://schemas.openxmlformats.org/officeDocument/2006/relationships/diagramColors" Target="../diagrams/colors1.xml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Relationship Id="rId6" Type="http://schemas.openxmlformats.org/officeDocument/2006/relationships/diagramQuickStyle" Target="../diagrams/quickStyle1.xml" /><Relationship Id="rId5" Type="http://schemas.openxmlformats.org/officeDocument/2006/relationships/diagramLayout" Target="../diagrams/layout1.xml" /><Relationship Id="rId4" Type="http://schemas.openxmlformats.org/officeDocument/2006/relationships/diagramData" Target="../diagrams/data1.xml" 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2.wdp" /><Relationship Id="rId4" Type="http://schemas.openxmlformats.org/officeDocument/2006/relationships/image" Target="../media/image4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2.wdp" /><Relationship Id="rId4" Type="http://schemas.openxmlformats.org/officeDocument/2006/relationships/image" Target="../media/image4.png" 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2.wdp" /><Relationship Id="rId4" Type="http://schemas.openxmlformats.org/officeDocument/2006/relationships/image" Target="../media/image4.png" 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2.wdp" /><Relationship Id="rId4" Type="http://schemas.openxmlformats.org/officeDocument/2006/relationships/image" Target="../media/image4.png" 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2.wdp" /><Relationship Id="rId4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6">
            <a:extLst>
              <a:ext uri="{FF2B5EF4-FFF2-40B4-BE49-F238E27FC236}">
                <a16:creationId xmlns:a16="http://schemas.microsoft.com/office/drawing/2014/main" id="{C3D25154-9EF7-4C33-9AAC-7B3BE089F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157B95-390A-FDDD-98DA-6973732E2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643468"/>
            <a:ext cx="9966960" cy="3592432"/>
          </a:xfrm>
        </p:spPr>
        <p:txBody>
          <a:bodyPr/>
          <a:lstStyle/>
          <a:p>
            <a:r>
              <a:rPr lang="en-GB"/>
              <a:t>Cardiogenic Shock </a:t>
            </a:r>
            <a:endParaRPr lang="en-US" dirty="0"/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1604E8C0-C927-4C06-A96A-BF3323BA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10">
            <a:extLst>
              <a:ext uri="{FF2B5EF4-FFF2-40B4-BE49-F238E27FC236}">
                <a16:creationId xmlns:a16="http://schemas.microsoft.com/office/drawing/2014/main" id="{9DCECFD5-4C30-4892-9FF0-540E17955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5590" y="5111496"/>
            <a:ext cx="1080904" cy="1080902"/>
            <a:chOff x="10245590" y="5111496"/>
            <a:chExt cx="1080904" cy="1080902"/>
          </a:xfrm>
        </p:grpSpPr>
        <p:sp>
          <p:nvSpPr>
            <p:cNvPr id="30" name="Oval 11">
              <a:extLst>
                <a:ext uri="{FF2B5EF4-FFF2-40B4-BE49-F238E27FC236}">
                  <a16:creationId xmlns:a16="http://schemas.microsoft.com/office/drawing/2014/main" id="{95C67F70-EAFE-425C-8422-591620A96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5590" y="5111496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D47FA16B-C217-4D91-84EA-5B0846BD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53681" y="5219586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952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B19DD-8E07-E8BD-AD09-E54A90864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 Ultrasonography can be used to guide fluid management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Coronary artery angiography Assess the anatomy of the coronary arteries and need for revascularisation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ECG </a:t>
            </a:r>
            <a:r>
              <a:rPr lang="en-GB" dirty="0" err="1"/>
              <a:t>Assesss</a:t>
            </a:r>
            <a:r>
              <a:rPr lang="en-GB" dirty="0"/>
              <a:t> ST-segment elevation, ST-segment depression, or Q waves. T-wave inversion</a:t>
            </a:r>
            <a:endParaRPr lang="en-US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5172D5EC-2262-9B1F-0825-05C487028D94}"/>
              </a:ext>
            </a:extLst>
          </p:cNvPr>
          <p:cNvSpPr/>
          <p:nvPr/>
        </p:nvSpPr>
        <p:spPr>
          <a:xfrm>
            <a:off x="9684619" y="5828269"/>
            <a:ext cx="1437533" cy="343931"/>
          </a:xfrm>
          <a:prstGeom prst="rightArrow">
            <a:avLst>
              <a:gd name="adj1" fmla="val 50000"/>
              <a:gd name="adj2" fmla="val 1229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73715D-02F5-204D-47F2-E2C520B26C6F}"/>
              </a:ext>
            </a:extLst>
          </p:cNvPr>
          <p:cNvSpPr txBox="1"/>
          <p:nvPr/>
        </p:nvSpPr>
        <p:spPr>
          <a:xfrm>
            <a:off x="1260945" y="2925072"/>
            <a:ext cx="32118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Ultrasonography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86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5CF240-3843-3865-78E8-C4ACF1965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GB" sz="3000">
                <a:solidFill>
                  <a:srgbClr val="FFFFFF"/>
                </a:solidFill>
              </a:rPr>
              <a:t>Invasive hemodynamic Monitoring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0A31E-7FE4-D261-952D-327F3F4B6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/>
          <a:lstStyle/>
          <a:p>
            <a:r>
              <a:rPr lang="en-GB" dirty="0"/>
              <a:t>Help to precise measurement of volume status, left and right ventricular filling pressures, and cardiac output </a:t>
            </a:r>
          </a:p>
          <a:p>
            <a:endParaRPr lang="en-GB" dirty="0"/>
          </a:p>
          <a:p>
            <a:r>
              <a:rPr lang="en-GB" dirty="0"/>
              <a:t> Help guide fluid management and the use of inotropic agents and vasopressors </a:t>
            </a:r>
          </a:p>
          <a:p>
            <a:endParaRPr lang="en-GB" dirty="0"/>
          </a:p>
          <a:p>
            <a:r>
              <a:rPr lang="en-GB" dirty="0"/>
              <a:t>Hemodynamic measurements can help guide fluid management and the use of inotropic agents and vasopressors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61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D9E123A-0FF2-988D-3D13-5F1B038E5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GB" sz="3000">
                <a:solidFill>
                  <a:srgbClr val="FFFFFF"/>
                </a:solidFill>
              </a:rPr>
              <a:t>Prevention 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CB1A1-044C-DE9F-7BD8-3222515B3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/>
          <a:lstStyle/>
          <a:p>
            <a:r>
              <a:rPr lang="en-GB" dirty="0"/>
              <a:t> Don’t smoke and avoid </a:t>
            </a:r>
            <a:r>
              <a:rPr lang="en-GB" dirty="0" err="1"/>
              <a:t>secondhand</a:t>
            </a:r>
            <a:r>
              <a:rPr lang="en-GB" dirty="0"/>
              <a:t> smoke</a:t>
            </a:r>
          </a:p>
          <a:p>
            <a:endParaRPr lang="en-GB" dirty="0"/>
          </a:p>
          <a:p>
            <a:r>
              <a:rPr lang="en-GB" dirty="0"/>
              <a:t>  Maintain a healthy weight.</a:t>
            </a:r>
          </a:p>
          <a:p>
            <a:endParaRPr lang="en-GB" dirty="0"/>
          </a:p>
          <a:p>
            <a:r>
              <a:rPr lang="en-GB" dirty="0"/>
              <a:t>  Eat less cholesterol </a:t>
            </a:r>
          </a:p>
          <a:p>
            <a:endParaRPr lang="en-GB" dirty="0"/>
          </a:p>
          <a:p>
            <a:r>
              <a:rPr lang="en-GB" dirty="0"/>
              <a:t> Limit added sugar and alcohol.</a:t>
            </a:r>
          </a:p>
          <a:p>
            <a:endParaRPr lang="en-GB" dirty="0"/>
          </a:p>
          <a:p>
            <a:r>
              <a:rPr lang="en-GB" dirty="0"/>
              <a:t>  Exercise regularly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80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63BF0-09B5-4E4E-B43E-B8AD29F9F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880" y="0"/>
            <a:ext cx="10058400" cy="1609344"/>
          </a:xfrm>
        </p:spPr>
        <p:txBody>
          <a:bodyPr/>
          <a:lstStyle/>
          <a:p>
            <a:r>
              <a:rPr lang="en-GB" dirty="0"/>
              <a:t>Management 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B28450F-C807-CDA9-D3BC-3F21977229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642" y="1473644"/>
            <a:ext cx="11338565" cy="5384356"/>
          </a:xfrm>
        </p:spPr>
      </p:pic>
    </p:spTree>
    <p:extLst>
      <p:ext uri="{BB962C8B-B14F-4D97-AF65-F5344CB8AC3E}">
        <p14:creationId xmlns:p14="http://schemas.microsoft.com/office/powerpoint/2010/main" val="3050070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BC7DD-42D8-F673-70B3-DC51BCD79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514" y="599768"/>
            <a:ext cx="6476734" cy="6258232"/>
          </a:xfrm>
        </p:spPr>
        <p:txBody>
          <a:bodyPr anchor="ctr">
            <a:normAutofit/>
          </a:bodyPr>
          <a:lstStyle/>
          <a:p>
            <a:endParaRPr lang="en-GB"/>
          </a:p>
          <a:p>
            <a:pPr marL="354331" indent="-342900">
              <a:spcBef>
                <a:spcPts val="0"/>
              </a:spcBef>
              <a:buSzPct val="100000"/>
            </a:pPr>
            <a:r>
              <a:rPr lang="en-US" b="1" u="sng">
                <a:latin typeface="Arial"/>
                <a:ea typeface="Arial"/>
                <a:cs typeface="Arial"/>
                <a:sym typeface="Arial"/>
              </a:rPr>
              <a:t>Supplemental oxygen</a:t>
            </a:r>
            <a:r>
              <a:rPr lang="en-US" b="1">
                <a:latin typeface="Arial"/>
                <a:ea typeface="Arial"/>
                <a:cs typeface="Arial"/>
                <a:sym typeface="Arial"/>
              </a:rPr>
              <a:t>.</a:t>
            </a:r>
            <a:endParaRPr lang="en-GB" b="1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0"/>
              </a:spcBef>
              <a:buSzPct val="100000"/>
            </a:pPr>
            <a:endParaRPr lang="en-US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444"/>
              </a:spcBef>
              <a:buSzPct val="100000"/>
            </a:pPr>
            <a:r>
              <a:rPr lang="en-US" b="1" u="sng">
                <a:latin typeface="Arial"/>
                <a:ea typeface="Arial"/>
                <a:cs typeface="Arial"/>
                <a:sym typeface="Arial"/>
              </a:rPr>
              <a:t>Pain relief</a:t>
            </a:r>
            <a:r>
              <a:rPr lang="en-US" b="1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Morphine.</a:t>
            </a:r>
            <a:endParaRPr lang="en-GB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444"/>
              </a:spcBef>
              <a:buSzPct val="100000"/>
            </a:pPr>
            <a:endParaRPr lang="en-US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444"/>
              </a:spcBef>
              <a:buSzPct val="100000"/>
            </a:pPr>
            <a:r>
              <a:rPr lang="en-US" b="1" u="sng">
                <a:latin typeface="Arial"/>
                <a:ea typeface="Arial"/>
                <a:cs typeface="Arial"/>
                <a:sym typeface="Arial"/>
              </a:rPr>
              <a:t>Fluid resuscitation</a:t>
            </a:r>
            <a:r>
              <a:rPr lang="en-US" b="1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to correct hypovolemia and hypotension, unless pulmonary edema is present.</a:t>
            </a:r>
            <a:endParaRPr lang="en-GB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444"/>
              </a:spcBef>
              <a:buSzPct val="100000"/>
            </a:pPr>
            <a:endParaRPr lang="en-US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444"/>
              </a:spcBef>
              <a:buSzPct val="100000"/>
            </a:pPr>
            <a:r>
              <a:rPr lang="en-US" b="1" u="sng">
                <a:latin typeface="Arial"/>
                <a:ea typeface="Arial"/>
                <a:cs typeface="Arial"/>
                <a:sym typeface="Arial"/>
              </a:rPr>
              <a:t>Continuous ECG monitoring</a:t>
            </a:r>
            <a:r>
              <a:rPr lang="en-US" b="1">
                <a:latin typeface="Arial"/>
                <a:ea typeface="Arial"/>
                <a:cs typeface="Arial"/>
                <a:sym typeface="Arial"/>
              </a:rPr>
              <a:t>.</a:t>
            </a:r>
            <a:endParaRPr lang="en-GB" b="1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444"/>
              </a:spcBef>
              <a:buSzPct val="100000"/>
            </a:pPr>
            <a:endParaRPr lang="en-US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444"/>
              </a:spcBef>
              <a:buSzPct val="100000"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>
                <a:latin typeface="Arial"/>
                <a:ea typeface="Arial"/>
                <a:cs typeface="Arial"/>
                <a:sym typeface="Arial"/>
              </a:rPr>
              <a:t>Vasopressors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for hypotension which is unresponsive to fluids: Norepinephrine and dopamine are considered first-line drugs.</a:t>
            </a:r>
            <a:endParaRPr lang="en-GB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444"/>
              </a:spcBef>
              <a:buSzPct val="100000"/>
            </a:pPr>
            <a:endParaRPr lang="en-US">
              <a:latin typeface="Arial"/>
              <a:ea typeface="Arial"/>
              <a:cs typeface="Arial"/>
              <a:sym typeface="Arial"/>
            </a:endParaRPr>
          </a:p>
          <a:p>
            <a:pPr marL="354331" indent="-342900">
              <a:spcBef>
                <a:spcPts val="444"/>
              </a:spcBef>
              <a:buSzPct val="100000"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>
                <a:latin typeface="Arial"/>
                <a:ea typeface="Arial"/>
                <a:cs typeface="Arial"/>
                <a:sym typeface="Arial"/>
              </a:rPr>
              <a:t>inotropic</a:t>
            </a:r>
            <a:r>
              <a:rPr lang="en-US" b="1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err="1">
                <a:latin typeface="Arial"/>
                <a:ea typeface="Arial"/>
                <a:cs typeface="Arial"/>
                <a:sym typeface="Arial"/>
              </a:rPr>
              <a:t>Dobutamin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endParaRPr lang="en-US" dirty="0"/>
          </a:p>
        </p:txBody>
      </p:sp>
      <p:sp>
        <p:nvSpPr>
          <p:cNvPr id="2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84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E211-D16F-02DD-D6C7-395A34393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buSzPts val="2000"/>
            </a:pPr>
            <a:r>
              <a:rPr lang="en-US" b="1"/>
              <a:t>Antiarrhythmic drugs: </a:t>
            </a:r>
            <a:r>
              <a:rPr lang="en-US"/>
              <a:t>Amiodarone, Procainamide, Lidocaine</a:t>
            </a:r>
            <a:endParaRPr lang="en-GB"/>
          </a:p>
          <a:p>
            <a:pPr>
              <a:spcBef>
                <a:spcPts val="0"/>
              </a:spcBef>
              <a:buSzPts val="2000"/>
            </a:pPr>
            <a:endParaRPr lang="en-US"/>
          </a:p>
          <a:p>
            <a:pPr>
              <a:spcBef>
                <a:spcPts val="360"/>
              </a:spcBef>
              <a:buSzPts val="2000"/>
            </a:pPr>
            <a:r>
              <a:rPr lang="en-US"/>
              <a:t> </a:t>
            </a:r>
            <a:r>
              <a:rPr lang="en-US" b="1"/>
              <a:t>Thrombolytic Therapy: </a:t>
            </a:r>
            <a:r>
              <a:rPr lang="en-US"/>
              <a:t>If the cause is likely an acute MI </a:t>
            </a:r>
            <a:br>
              <a:rPr lang="en-US"/>
            </a:br>
            <a:r>
              <a:rPr lang="en-US"/>
              <a:t>Aspirin and heparin should be given immediately.</a:t>
            </a:r>
            <a:endParaRPr lang="en-GB"/>
          </a:p>
          <a:p>
            <a:pPr>
              <a:spcBef>
                <a:spcPts val="360"/>
              </a:spcBef>
              <a:buSzPts val="2000"/>
            </a:pPr>
            <a:endParaRPr lang="en-US" b="1"/>
          </a:p>
          <a:p>
            <a:pPr>
              <a:spcBef>
                <a:spcPts val="360"/>
              </a:spcBef>
              <a:buSzPts val="2000"/>
            </a:pPr>
            <a:r>
              <a:rPr lang="en-US" b="1"/>
              <a:t>Intra-aortic Balloon Pump</a:t>
            </a:r>
            <a:endParaRPr lang="en-GB" b="1"/>
          </a:p>
          <a:p>
            <a:pPr>
              <a:spcBef>
                <a:spcPts val="360"/>
              </a:spcBef>
              <a:buSzPts val="2000"/>
            </a:pPr>
            <a:endParaRPr lang="en-US"/>
          </a:p>
          <a:p>
            <a:pPr>
              <a:spcBef>
                <a:spcPts val="360"/>
              </a:spcBef>
              <a:buSzPts val="2000"/>
            </a:pPr>
            <a:r>
              <a:rPr lang="en-US" b="1"/>
              <a:t> PCI (coronary angioplasty)</a:t>
            </a:r>
            <a:endParaRPr lang="en-GB" b="1"/>
          </a:p>
          <a:p>
            <a:pPr>
              <a:spcBef>
                <a:spcPts val="360"/>
              </a:spcBef>
              <a:buSzPts val="2000"/>
            </a:pPr>
            <a:endParaRPr lang="en-US"/>
          </a:p>
          <a:p>
            <a:pPr>
              <a:spcBef>
                <a:spcPts val="360"/>
              </a:spcBef>
              <a:buSzPts val="2000"/>
            </a:pPr>
            <a:r>
              <a:rPr lang="en-US" b="1"/>
              <a:t> CABG (coronary artery bypass graft)</a:t>
            </a:r>
            <a:endParaRPr lang="en-GB" b="1"/>
          </a:p>
          <a:p>
            <a:pPr>
              <a:spcBef>
                <a:spcPts val="360"/>
              </a:spcBef>
              <a:buSzPts val="2000"/>
            </a:pPr>
            <a:endParaRPr lang="en-US"/>
          </a:p>
          <a:p>
            <a:pPr>
              <a:spcBef>
                <a:spcPts val="360"/>
              </a:spcBef>
              <a:buSzPts val="2000"/>
            </a:pPr>
            <a:r>
              <a:rPr lang="en-US" b="1"/>
              <a:t> surgical valve repair or replacement</a:t>
            </a: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494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8D1AFE0-1E96-A72F-35C8-39C6058FD0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510" y="68751"/>
            <a:ext cx="11848397" cy="6692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9819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3D25154-9EF7-4C33-9AAC-7B3BE089F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CDB44C-A836-8F89-E58A-66AD4309C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643468"/>
            <a:ext cx="9966960" cy="3592432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80000"/>
              </a:lnSpc>
            </a:pPr>
            <a:r>
              <a:rPr lang="en-US" sz="96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Thank you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04E8C0-C927-4C06-A96A-BF3323BA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DCECFD5-4C30-4892-9FF0-540E17955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5590" y="5111496"/>
            <a:ext cx="1080904" cy="1080902"/>
            <a:chOff x="10245590" y="5111496"/>
            <a:chExt cx="1080904" cy="108090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5C67F70-EAFE-425C-8422-591620A96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5590" y="5111496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47FA16B-C217-4D91-84EA-5B0846BD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53681" y="5219586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65077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061E2-49E3-983F-EE75-2D8FE520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en-GB" dirty="0"/>
              <a:t>Definition 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433E01-B9C5-B4BE-1EA8-158596130C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901348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30309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A585DF-99E0-3EC6-6C4D-31B6975FC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en-GB" dirty="0"/>
              <a:t>Incidence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2A144-EC0C-2B91-36C2-1EB9CDC11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/>
          <a:lstStyle/>
          <a:p>
            <a:r>
              <a:rPr lang="en-GB" dirty="0"/>
              <a:t>Cardiogenic shock occurs as a serious complication in 5% to 10% of patients hospitalized with acute myocardial infarction.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 Historically, mortality for cardiogenic shock had been 80% to 90%, but recent studies indicate that the rate has dropped to 56% to 67% due to the advent of </a:t>
            </a:r>
            <a:r>
              <a:rPr lang="en-GB" dirty="0" err="1"/>
              <a:t>thrombolytics</a:t>
            </a:r>
            <a:r>
              <a:rPr lang="en-GB" dirty="0"/>
              <a:t>, improved interventional procedures, and better therapies.</a:t>
            </a:r>
          </a:p>
          <a:p>
            <a:endParaRPr lang="en-GB" dirty="0"/>
          </a:p>
          <a:p>
            <a:r>
              <a:rPr lang="en-GB" dirty="0"/>
              <a:t> Incidence of cardiogenic shock is more common in men than in women because of their higher incidence of coronary artery disease.</a:t>
            </a: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541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F3F1918-741E-6E24-8404-684027AD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GB" sz="3000">
                <a:solidFill>
                  <a:srgbClr val="FFFFFF"/>
                </a:solidFill>
              </a:rPr>
              <a:t>Risk factors 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A9FB1-5278-438E-48CA-2445E1D21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en-GB" sz="2400" dirty="0"/>
              <a:t> Old age</a:t>
            </a:r>
          </a:p>
          <a:p>
            <a:r>
              <a:rPr lang="en-GB" sz="2400" dirty="0"/>
              <a:t> Have a history of heart failure or heart attack</a:t>
            </a:r>
          </a:p>
          <a:p>
            <a:r>
              <a:rPr lang="en-GB" sz="2400" dirty="0"/>
              <a:t> Have blockages (coronary artery disease) in several of the heart’s main arteries.  </a:t>
            </a:r>
          </a:p>
          <a:p>
            <a:r>
              <a:rPr lang="en-GB" sz="2400" dirty="0"/>
              <a:t>Have diabetes or high blood pressure </a:t>
            </a:r>
          </a:p>
          <a:p>
            <a:r>
              <a:rPr lang="en-GB" sz="2400" dirty="0"/>
              <a:t>Existing cardiac diseases.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447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62CF-B398-2A04-0F2C-CFA178305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Classification 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17E723-E162-66BB-A7B4-66AA8FAA85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9848" y="1784665"/>
          <a:ext cx="10058400" cy="4417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2910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4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5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F6BB8C-5650-6968-1FB7-0D6C8ED41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GB" sz="3000">
                <a:solidFill>
                  <a:srgbClr val="FFFFFF"/>
                </a:solidFill>
              </a:rPr>
              <a:t>Causes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5F830-3681-9ADD-3FFD-604355F0D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2041" y="1"/>
            <a:ext cx="5521705" cy="6783206"/>
          </a:xfrm>
        </p:spPr>
        <p:txBody>
          <a:bodyPr anchor="ctr">
            <a:normAutofit/>
          </a:bodyPr>
          <a:lstStyle/>
          <a:p>
            <a:r>
              <a:rPr lang="en-GB" dirty="0"/>
              <a:t>1. After acute MI—</a:t>
            </a:r>
            <a:r>
              <a:rPr lang="en-GB" b="1" dirty="0"/>
              <a:t>most common cause</a:t>
            </a:r>
          </a:p>
          <a:p>
            <a:endParaRPr lang="en-GB" dirty="0"/>
          </a:p>
          <a:p>
            <a:r>
              <a:rPr lang="en-GB" dirty="0"/>
              <a:t>2. Decompensated heart failure</a:t>
            </a:r>
          </a:p>
          <a:p>
            <a:endParaRPr lang="en-GB" dirty="0"/>
          </a:p>
          <a:p>
            <a:r>
              <a:rPr lang="en-GB" dirty="0"/>
              <a:t>3. After cardiac arrest</a:t>
            </a:r>
          </a:p>
          <a:p>
            <a:endParaRPr lang="en-GB" dirty="0"/>
          </a:p>
          <a:p>
            <a:r>
              <a:rPr lang="en-GB" dirty="0"/>
              <a:t>4. Arrhythmias</a:t>
            </a:r>
          </a:p>
          <a:p>
            <a:endParaRPr lang="en-GB" dirty="0"/>
          </a:p>
          <a:p>
            <a:r>
              <a:rPr lang="en-GB" dirty="0"/>
              <a:t>5. Mechanical abnormalities (</a:t>
            </a:r>
            <a:r>
              <a:rPr lang="en-GB" dirty="0" err="1"/>
              <a:t>valvular</a:t>
            </a:r>
            <a:r>
              <a:rPr lang="en-GB" dirty="0"/>
              <a:t> defects, ventricular septal defect)</a:t>
            </a:r>
          </a:p>
          <a:p>
            <a:endParaRPr lang="en-GB" dirty="0"/>
          </a:p>
          <a:p>
            <a:r>
              <a:rPr lang="en-GB" dirty="0"/>
              <a:t>6.Valvular disease</a:t>
            </a:r>
            <a:r>
              <a:rPr lang="en-GB" dirty="0">
                <a:sym typeface="Wingdings" pitchFamily="2" charset="2"/>
              </a:rPr>
              <a:t>( AS,AR,MS,MR)</a:t>
            </a:r>
          </a:p>
          <a:p>
            <a:endParaRPr lang="en-GB" dirty="0">
              <a:sym typeface="Wingdings" pitchFamily="2" charset="2"/>
            </a:endParaRPr>
          </a:p>
          <a:p>
            <a:r>
              <a:rPr lang="en-GB" dirty="0">
                <a:sym typeface="Wingdings" pitchFamily="2" charset="2"/>
              </a:rPr>
              <a:t>7. </a:t>
            </a:r>
            <a:r>
              <a:rPr lang="en-GB" dirty="0" err="1">
                <a:sym typeface="Wingdings" pitchFamily="2" charset="2"/>
              </a:rPr>
              <a:t>Tamponade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13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BAEB8CB-CB43-0953-A841-66BD7C643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GB" sz="3000">
                <a:solidFill>
                  <a:srgbClr val="FFFFFF"/>
                </a:solidFill>
              </a:rPr>
              <a:t>Signs and symptoms 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C9E43-8B12-D000-4C02-67B879B33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266589"/>
            <a:ext cx="5142658" cy="5866017"/>
          </a:xfrm>
        </p:spPr>
        <p:txBody>
          <a:bodyPr anchor="ctr"/>
          <a:lstStyle/>
          <a:p>
            <a:r>
              <a:rPr lang="en-GB" dirty="0"/>
              <a:t>Clammy skin. </a:t>
            </a:r>
          </a:p>
          <a:p>
            <a:r>
              <a:rPr lang="en-GB" dirty="0"/>
              <a:t> Decreased systolic blood pressure </a:t>
            </a:r>
          </a:p>
          <a:p>
            <a:r>
              <a:rPr lang="en-GB" dirty="0"/>
              <a:t>Tachycardia </a:t>
            </a:r>
          </a:p>
          <a:p>
            <a:r>
              <a:rPr lang="en-GB" dirty="0"/>
              <a:t> Rapid respirations </a:t>
            </a:r>
          </a:p>
          <a:p>
            <a:r>
              <a:rPr lang="en-GB" dirty="0"/>
              <a:t> Oliguria. </a:t>
            </a:r>
          </a:p>
          <a:p>
            <a:r>
              <a:rPr lang="en-GB" dirty="0"/>
              <a:t> Cyanosis. </a:t>
            </a:r>
          </a:p>
          <a:p>
            <a:r>
              <a:rPr lang="en-GB" dirty="0"/>
              <a:t>Mental confusion</a:t>
            </a:r>
          </a:p>
          <a:p>
            <a:r>
              <a:rPr lang="en-GB" dirty="0"/>
              <a:t>Engorged neck veins ( JVP elevated)</a:t>
            </a:r>
          </a:p>
          <a:p>
            <a:r>
              <a:rPr lang="en-GB" dirty="0"/>
              <a:t>Heart sounds are  distant, and third and fourth heart sounds may be present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339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11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B2E8E5-33BC-F660-7C39-45555EE8B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GB" sz="3000">
                <a:solidFill>
                  <a:srgbClr val="FFFFFF"/>
                </a:solidFill>
              </a:rPr>
              <a:t>Diagnosis 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A154A-F391-44C8-7357-6E9A051B4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2478" y="288805"/>
            <a:ext cx="5751147" cy="6569195"/>
          </a:xfrm>
        </p:spPr>
        <p:txBody>
          <a:bodyPr>
            <a:normAutofit/>
          </a:bodyPr>
          <a:lstStyle/>
          <a:p>
            <a:pPr marL="93269" indent="-93269" defTabSz="466344">
              <a:spcBef>
                <a:spcPts val="612"/>
              </a:spcBef>
            </a:pPr>
            <a:r>
              <a: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Laboratory Studies </a:t>
            </a:r>
          </a:p>
          <a:p>
            <a:pPr marL="0" indent="0" defTabSz="466344">
              <a:spcBef>
                <a:spcPts val="612"/>
              </a:spcBef>
              <a:buNone/>
            </a:pPr>
            <a:r>
              <a: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RFT, LFT, serum electrolytes to assess the functiong of vital organs</a:t>
            </a:r>
          </a:p>
          <a:p>
            <a:pPr marL="0" indent="0" defTabSz="466344">
              <a:spcBef>
                <a:spcPts val="612"/>
              </a:spcBef>
              <a:buNone/>
            </a:pPr>
            <a:r>
              <a: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(CBC) is helpful to exclude anemia </a:t>
            </a:r>
          </a:p>
          <a:p>
            <a:pPr marL="93269" indent="-93269" defTabSz="466344">
              <a:spcBef>
                <a:spcPts val="612"/>
              </a:spcBef>
            </a:pPr>
            <a:r>
              <a: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Cardiac enzymes to diagnose MI</a:t>
            </a:r>
          </a:p>
          <a:p>
            <a:pPr marL="93269" indent="-93269" defTabSz="466344">
              <a:spcBef>
                <a:spcPts val="612"/>
              </a:spcBef>
            </a:pPr>
            <a:r>
              <a: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creatine kinase- elevate within 10hrs, peaks at 24-48 hours </a:t>
            </a:r>
          </a:p>
          <a:p>
            <a:pPr marL="93269" indent="-93269" defTabSz="466344">
              <a:spcBef>
                <a:spcPts val="612"/>
              </a:spcBef>
            </a:pPr>
            <a:r>
              <a: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troponin-Troponin levels peak at 14 hours after acute MI </a:t>
            </a:r>
          </a:p>
          <a:p>
            <a:pPr marL="93269" indent="-93269" defTabSz="466344">
              <a:spcBef>
                <a:spcPts val="612"/>
              </a:spcBef>
            </a:pPr>
            <a:r>
              <a: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myoglobin- 4-fold rise of myoglobin over 2 hours </a:t>
            </a:r>
          </a:p>
          <a:p>
            <a:pPr marL="93269" indent="-93269" defTabSz="466344">
              <a:spcBef>
                <a:spcPts val="612"/>
              </a:spcBef>
            </a:pPr>
            <a:r>
              <a: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ABG</a:t>
            </a:r>
          </a:p>
          <a:p>
            <a:pPr marL="93269" indent="-93269" defTabSz="466344">
              <a:spcBef>
                <a:spcPts val="612"/>
              </a:spcBef>
            </a:pPr>
            <a:r>
              <a:rPr lang="en-GB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LDH- Elevated lactate values in a patient with signs of hypoperfusion 
BNP- indicator for heart failure</a:t>
            </a:r>
            <a:endParaRPr lang="en-US" sz="240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87B5955-B629-B597-B995-4E9E2A9745F3}"/>
              </a:ext>
            </a:extLst>
          </p:cNvPr>
          <p:cNvSpPr/>
          <p:nvPr/>
        </p:nvSpPr>
        <p:spPr>
          <a:xfrm>
            <a:off x="10999935" y="6334111"/>
            <a:ext cx="933984" cy="335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25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3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9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B221C-CDA8-813A-A29F-8CC5CA16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-533178"/>
            <a:ext cx="5142658" cy="66657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b="1" dirty="0"/>
              <a:t>  echocardiography</a:t>
            </a:r>
            <a:r>
              <a:rPr lang="en-GB" sz="2400" dirty="0"/>
              <a:t> </a:t>
            </a:r>
          </a:p>
          <a:p>
            <a:r>
              <a:rPr lang="en-GB" sz="2400" dirty="0"/>
              <a:t>helps to </a:t>
            </a:r>
            <a:r>
              <a:rPr lang="en-GB" sz="2400" dirty="0" err="1"/>
              <a:t>deteremine</a:t>
            </a:r>
            <a:r>
              <a:rPr lang="en-GB" sz="2400" dirty="0"/>
              <a:t> mechanical causes of shock, such as acute ventricular septal defect, free myocardial wall rupture, pericardial </a:t>
            </a:r>
            <a:r>
              <a:rPr lang="en-GB" sz="2400" dirty="0" err="1"/>
              <a:t>tamponade</a:t>
            </a:r>
            <a:r>
              <a:rPr lang="en-GB" sz="2400" dirty="0"/>
              <a:t>, and papillary muscle rupture causing acute mitral regurgitation </a:t>
            </a:r>
          </a:p>
          <a:p>
            <a:endParaRPr lang="en-GB" sz="2400" dirty="0"/>
          </a:p>
          <a:p>
            <a:r>
              <a:rPr lang="en-GB" sz="2400" dirty="0"/>
              <a:t>Assess the </a:t>
            </a:r>
            <a:r>
              <a:rPr lang="en-GB" sz="2400" dirty="0" err="1"/>
              <a:t>valvular</a:t>
            </a:r>
            <a:r>
              <a:rPr lang="en-GB" sz="2400" dirty="0"/>
              <a:t> and left ventricle function</a:t>
            </a:r>
            <a:endParaRPr lang="en-US" sz="2400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9AA6E186-41B7-59D4-B954-B7466A4DD528}"/>
              </a:ext>
            </a:extLst>
          </p:cNvPr>
          <p:cNvSpPr/>
          <p:nvPr/>
        </p:nvSpPr>
        <p:spPr>
          <a:xfrm>
            <a:off x="10468659" y="6354444"/>
            <a:ext cx="1372332" cy="240745"/>
          </a:xfrm>
          <a:prstGeom prst="rightArrow">
            <a:avLst>
              <a:gd name="adj1" fmla="val 50000"/>
              <a:gd name="adj2" fmla="val 124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5A165B-811D-3273-92BF-ABA6001FFE72}"/>
              </a:ext>
            </a:extLst>
          </p:cNvPr>
          <p:cNvSpPr txBox="1"/>
          <p:nvPr/>
        </p:nvSpPr>
        <p:spPr>
          <a:xfrm>
            <a:off x="2031792" y="2651081"/>
            <a:ext cx="30122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b="1" dirty="0">
                <a:solidFill>
                  <a:schemeClr val="bg1"/>
                </a:solidFill>
              </a:rPr>
              <a:t>IMAGING STUDIES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941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Wood Type</vt:lpstr>
      <vt:lpstr>Cardiogenic Shock </vt:lpstr>
      <vt:lpstr>Definition </vt:lpstr>
      <vt:lpstr>Incidence </vt:lpstr>
      <vt:lpstr>Risk factors </vt:lpstr>
      <vt:lpstr>Classification </vt:lpstr>
      <vt:lpstr>Causes</vt:lpstr>
      <vt:lpstr>Signs and symptoms </vt:lpstr>
      <vt:lpstr>Diagnosis </vt:lpstr>
      <vt:lpstr>PowerPoint Presentation</vt:lpstr>
      <vt:lpstr>PowerPoint Presentation</vt:lpstr>
      <vt:lpstr>Invasive hemodynamic Monitoring</vt:lpstr>
      <vt:lpstr>Prevention </vt:lpstr>
      <vt:lpstr>Management 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Cardiogenic Shock </dc:title>
  <dc:creator>Jamal Thabbah Aljmal</dc:creator>
  <cp:lastModifiedBy>Jamal Thabbah Aljmal</cp:lastModifiedBy>
  <cp:revision>12</cp:revision>
  <dcterms:created xsi:type="dcterms:W3CDTF">2023-03-19T15:05:02Z</dcterms:created>
  <dcterms:modified xsi:type="dcterms:W3CDTF">2023-03-21T10:00:46Z</dcterms:modified>
</cp:coreProperties>
</file>