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18" r:id="rId4"/>
    <p:sldId id="324" r:id="rId5"/>
    <p:sldId id="319" r:id="rId6"/>
    <p:sldId id="306" r:id="rId7"/>
    <p:sldId id="320" r:id="rId8"/>
    <p:sldId id="321" r:id="rId9"/>
    <p:sldId id="307" r:id="rId10"/>
    <p:sldId id="286" r:id="rId11"/>
    <p:sldId id="315" r:id="rId12"/>
    <p:sldId id="322" r:id="rId13"/>
    <p:sldId id="310" r:id="rId14"/>
    <p:sldId id="289" r:id="rId15"/>
    <p:sldId id="290" r:id="rId16"/>
    <p:sldId id="312" r:id="rId17"/>
    <p:sldId id="311" r:id="rId18"/>
    <p:sldId id="294" r:id="rId19"/>
    <p:sldId id="295" r:id="rId20"/>
    <p:sldId id="316" r:id="rId21"/>
    <p:sldId id="323" r:id="rId22"/>
    <p:sldId id="296" r:id="rId23"/>
    <p:sldId id="298" r:id="rId24"/>
    <p:sldId id="299" r:id="rId25"/>
    <p:sldId id="300" r:id="rId26"/>
    <p:sldId id="313" r:id="rId27"/>
    <p:sldId id="317" r:id="rId28"/>
    <p:sldId id="30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CC"/>
    <a:srgbClr val="FF9FDF"/>
    <a:srgbClr val="FF9BDE"/>
    <a:srgbClr val="FF7C80"/>
    <a:srgbClr val="FF9999"/>
    <a:srgbClr val="FFA3A3"/>
    <a:srgbClr val="FF8F8F"/>
    <a:srgbClr val="FFC1C1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FFC036-58EC-4534-BE44-1590E3DA1E26}" type="datetimeFigureOut">
              <a:rPr lang="ar-JO" smtClean="0"/>
              <a:pPr/>
              <a:t>12/09/1444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3C541A-53D5-4BBF-A750-0102692D62C3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798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8A5B5-560E-4171-92CA-8FF3E04F3FF6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EFD-F96D-4C32-BED2-509C4A61E959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F912-6E16-4E0D-ADBC-6C2940D25B38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6E22-59F1-4211-B6E7-B84F21387D96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9FDE-E21F-489A-937D-0978BC2248D6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C1701-625B-4ECF-8ECB-E04D6411DC86}" type="datetime1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5AB07-36EA-4B9B-900E-09E0611224BD}" type="datetime1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1DE20-FC86-4705-829E-A9C6383A27DE}" type="datetime1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6476-36A4-4C2B-9CCC-B5FEBC5DDB0F}" type="datetime1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590F-BB43-4A64-8C59-3AE2BA047504}" type="datetime1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C5CF-4514-4904-8917-10E9814C4AC3}" type="datetime1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85DB0-3E76-4D65-B70C-0A073EF8CFEA}" type="datetime1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1.jpeg" /><Relationship Id="rId5" Type="http://schemas.microsoft.com/office/2007/relationships/hdphoto" Target="../media/hdphoto10.wdp" /><Relationship Id="rId4" Type="http://schemas.openxmlformats.org/officeDocument/2006/relationships/image" Target="../media/image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6.xml" /><Relationship Id="rId6" Type="http://schemas.microsoft.com/office/2007/relationships/hdphoto" Target="../media/hdphoto12.wdp" /><Relationship Id="rId5" Type="http://schemas.openxmlformats.org/officeDocument/2006/relationships/image" Target="../media/image13.png" /><Relationship Id="rId4" Type="http://schemas.microsoft.com/office/2007/relationships/hdphoto" Target="../media/hdphoto11.wdp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6.xml" /><Relationship Id="rId5" Type="http://schemas.microsoft.com/office/2007/relationships/hdphoto" Target="../media/hdphoto14.wdp" /><Relationship Id="rId4" Type="http://schemas.openxmlformats.org/officeDocument/2006/relationships/image" Target="../media/image15.jpe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Relationship Id="rId4" Type="http://schemas.microsoft.com/office/2007/relationships/hdphoto" Target="../media/hdphoto19.wdp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7.wdp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8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9.wdp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Relationship Id="rId5" Type="http://schemas.microsoft.com/office/2007/relationships/hdphoto" Target="../media/hdphoto4.wdp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433999"/>
            <a:ext cx="7000924" cy="1643073"/>
          </a:xfrm>
        </p:spPr>
        <p:txBody>
          <a:bodyPr/>
          <a:lstStyle/>
          <a:p>
            <a:r>
              <a:rPr lang="en-US" b="1" dirty="0"/>
              <a:t>GIT practical slides</a:t>
            </a:r>
            <a:br>
              <a:rPr lang="en-US" b="1" dirty="0"/>
            </a:b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year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7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0298" y="136582"/>
            <a:ext cx="4143404" cy="7920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Parotid salivary gland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43042" y="1124744"/>
            <a:ext cx="6610704" cy="4392488"/>
            <a:chOff x="1643042" y="1124744"/>
            <a:chExt cx="6610704" cy="4392488"/>
          </a:xfrm>
        </p:grpSpPr>
        <p:pic>
          <p:nvPicPr>
            <p:cNvPr id="8" name="Picture 7" descr="http://www.lab.anhb.uwa.edu.au/mb140/Big/par10he.jpg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42" y="1124744"/>
              <a:ext cx="6313334" cy="4392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150" name="Picture 6" descr="http://www.lab.anhb.uwa.edu.au/mb140/Big/par44h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3212976"/>
              <a:ext cx="2098493" cy="2304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5805474" y="2420888"/>
              <a:ext cx="2448272" cy="4320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596336" y="2051556"/>
            <a:ext cx="132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Serous acini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512950" y="4712320"/>
            <a:ext cx="990441" cy="8720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4536281" y="4607727"/>
            <a:ext cx="1857388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88024" y="57959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Striated ducts</a:t>
            </a:r>
          </a:p>
        </p:txBody>
      </p:sp>
      <p:pic>
        <p:nvPicPr>
          <p:cNvPr id="32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7642" y="71414"/>
            <a:ext cx="1718854" cy="105333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>
            <a:stCxn id="13" idx="2"/>
          </p:cNvCxnSpPr>
          <p:nvPr/>
        </p:nvCxnSpPr>
        <p:spPr>
          <a:xfrm flipH="1">
            <a:off x="5805474" y="2420888"/>
            <a:ext cx="24532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4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07288" cy="720080"/>
          </a:xfrm>
        </p:spPr>
        <p:txBody>
          <a:bodyPr>
            <a:noAutofit/>
          </a:bodyPr>
          <a:lstStyle/>
          <a:p>
            <a:r>
              <a:rPr lang="en-US" u="sng" dirty="0"/>
              <a:t>Submandibular salivary gland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4368" y="71414"/>
            <a:ext cx="1152128" cy="105333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2843808" y="764704"/>
            <a:ext cx="335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Mixed </a:t>
            </a:r>
            <a:r>
              <a:rPr lang="en-US" sz="2400" b="1" dirty="0" err="1"/>
              <a:t>muco</a:t>
            </a:r>
            <a:r>
              <a:rPr lang="en-US" sz="2400" b="1" dirty="0"/>
              <a:t>-serous </a:t>
            </a:r>
            <a:r>
              <a:rPr lang="en-US" sz="2400" b="1" dirty="0" err="1"/>
              <a:t>acini</a:t>
            </a:r>
            <a:endParaRPr lang="en-US" sz="2400" b="1" dirty="0"/>
          </a:p>
        </p:txBody>
      </p:sp>
      <p:pic>
        <p:nvPicPr>
          <p:cNvPr id="4098" name="Picture 2" descr="http://www.lab.anhb.uwa.edu.au/mb140/addons/quiz/Q1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70076"/>
            <a:ext cx="3456384" cy="32191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0385"/>
            <a:ext cx="5184576" cy="42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11" idx="2"/>
          </p:cNvCxnSpPr>
          <p:nvPr/>
        </p:nvCxnSpPr>
        <p:spPr>
          <a:xfrm flipH="1">
            <a:off x="6948264" y="2132856"/>
            <a:ext cx="540060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12160" y="1486525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Serous </a:t>
            </a:r>
            <a:r>
              <a:rPr lang="en-US" b="1" dirty="0" err="1">
                <a:solidFill>
                  <a:prstClr val="black"/>
                </a:solidFill>
              </a:rPr>
              <a:t>demilune</a:t>
            </a:r>
            <a:r>
              <a:rPr lang="en-US" b="1" dirty="0">
                <a:solidFill>
                  <a:prstClr val="black"/>
                </a:solidFill>
              </a:rPr>
              <a:t> (</a:t>
            </a:r>
            <a:r>
              <a:rPr lang="en-US" b="1" dirty="0" err="1">
                <a:solidFill>
                  <a:prstClr val="black"/>
                </a:solidFill>
              </a:rPr>
              <a:t>Cresent</a:t>
            </a:r>
            <a:r>
              <a:rPr lang="en-US" b="1" dirty="0">
                <a:solidFill>
                  <a:prstClr val="black"/>
                </a:solidFill>
              </a:rPr>
              <a:t> of </a:t>
            </a:r>
            <a:r>
              <a:rPr lang="en-US" b="1" dirty="0" err="1">
                <a:solidFill>
                  <a:prstClr val="black"/>
                </a:solidFill>
              </a:rPr>
              <a:t>Gianuzzi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en-US" u="sng" dirty="0"/>
              <a:t>Sublingual salivary gland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87824" y="5949280"/>
            <a:ext cx="186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Mucous </a:t>
            </a:r>
            <a:r>
              <a:rPr lang="en-US" sz="2400" b="1" dirty="0" err="1"/>
              <a:t>acini</a:t>
            </a:r>
            <a:endParaRPr lang="en-US" sz="2400" b="1" dirty="0"/>
          </a:p>
        </p:txBody>
      </p:sp>
      <p:pic>
        <p:nvPicPr>
          <p:cNvPr id="3076" name="Picture 4" descr="http://www.lab.anhb.uwa.edu.au/mb140/addons/quiz/Q0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987151"/>
            <a:ext cx="6840760" cy="453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lab.anhb.uwa.edu.au/mb140/addons/quiz/Q1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2932468" cy="252028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143685" y="4257094"/>
            <a:ext cx="784622" cy="2026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28307" y="4869160"/>
            <a:ext cx="1371885" cy="14146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0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678" y="285728"/>
            <a:ext cx="2286016" cy="7143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Esophagus</a:t>
            </a:r>
            <a:endParaRPr lang="ar-JO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1986" name="Picture 2" descr="http://www.sciencephoto.com/image/309796/large/P5100065-LM_of_a_cross-section_through_the_human_oesophagus-SP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0897" y="1556792"/>
            <a:ext cx="5286412" cy="4572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5715008" y="1428736"/>
            <a:ext cx="1500198" cy="1143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86644" y="1071546"/>
            <a:ext cx="120577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Musculosa</a:t>
            </a:r>
            <a:endParaRPr lang="ar-JO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715008" y="3286124"/>
            <a:ext cx="1857388" cy="14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72396" y="3000372"/>
            <a:ext cx="127515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Submucosa</a:t>
            </a:r>
            <a:endParaRPr lang="ar-JO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28728" y="2357430"/>
            <a:ext cx="2071702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0034" y="1928802"/>
            <a:ext cx="10001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Mucosa</a:t>
            </a:r>
            <a:endParaRPr lang="ar-JO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836712"/>
          </a:xfrm>
        </p:spPr>
        <p:txBody>
          <a:bodyPr/>
          <a:lstStyle/>
          <a:p>
            <a:r>
              <a:rPr lang="en-US" u="sng" dirty="0"/>
              <a:t>Stomach (fundus)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092280" y="1015863"/>
            <a:ext cx="540060" cy="387173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68344" y="199058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Mucosa contains fundic glands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9552" y="55189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1- Long simple branched tubular gastric glands</a:t>
            </a:r>
          </a:p>
          <a:p>
            <a:r>
              <a:rPr lang="en-US" b="1" dirty="0"/>
              <a:t>2- short gastric pits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5012"/>
            <a:ext cx="5760640" cy="3890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u="sng" dirty="0"/>
              <a:t>Stomach ( fundic glands)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268" name="Picture 4" descr="http://www.lab.anhb.uwa.edu.au/mb140/addons/quiz/Q29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4824536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6084169" y="2208134"/>
            <a:ext cx="1008111" cy="8660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99992" y="2208134"/>
            <a:ext cx="2592288" cy="2922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20272" y="185701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Parietal (oxyntic) cells 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03648" y="3501008"/>
            <a:ext cx="1656184" cy="9308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475656" y="3501008"/>
            <a:ext cx="1552128" cy="308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3068960"/>
            <a:ext cx="161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Chief (peptic)</a:t>
            </a:r>
          </a:p>
          <a:p>
            <a:r>
              <a:rPr lang="en-US" sz="2000" b="1" dirty="0"/>
              <a:t>cells</a:t>
            </a:r>
          </a:p>
        </p:txBody>
      </p:sp>
    </p:spTree>
    <p:extLst>
      <p:ext uri="{BB962C8B-B14F-4D97-AF65-F5344CB8AC3E}">
        <p14:creationId xmlns:p14="http://schemas.microsoft.com/office/powerpoint/2010/main" val="41492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5544616" cy="7920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Gastro- esophageal junction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8" descr="https://classconnection.s3.amazonaws.com/962/flashcards/3550962/jpg/gastroesophageal_junction-141E29CC6940D2B9B1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3" y="1700808"/>
            <a:ext cx="6768752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>
            <a:off x="899592" y="1988840"/>
            <a:ext cx="504056" cy="388843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8100392" y="3717032"/>
            <a:ext cx="360040" cy="208823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2060848"/>
            <a:ext cx="1008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Gastric side showing</a:t>
            </a:r>
          </a:p>
          <a:p>
            <a:r>
              <a:rPr lang="en-US" b="1" dirty="0"/>
              <a:t> gastric glands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0352" y="2782669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Esophageal side</a:t>
            </a:r>
          </a:p>
        </p:txBody>
      </p:sp>
    </p:spTree>
    <p:extLst>
      <p:ext uri="{BB962C8B-B14F-4D97-AF65-F5344CB8AC3E}">
        <p14:creationId xmlns:p14="http://schemas.microsoft.com/office/powerpoint/2010/main" val="358616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95936" y="3687415"/>
            <a:ext cx="2303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Brunner's glands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539969"/>
            <a:ext cx="463139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Gastro- duodenal junction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0101" y="1468335"/>
            <a:ext cx="7488832" cy="4552951"/>
            <a:chOff x="870101" y="1468335"/>
            <a:chExt cx="7488832" cy="4552951"/>
          </a:xfrm>
        </p:grpSpPr>
        <p:grpSp>
          <p:nvGrpSpPr>
            <p:cNvPr id="14" name="Group 13"/>
            <p:cNvGrpSpPr/>
            <p:nvPr/>
          </p:nvGrpSpPr>
          <p:grpSpPr>
            <a:xfrm>
              <a:off x="870101" y="1468335"/>
              <a:ext cx="7488832" cy="4552951"/>
              <a:chOff x="870101" y="1468335"/>
              <a:chExt cx="7488832" cy="455295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870101" y="1468335"/>
                <a:ext cx="7488832" cy="4552951"/>
                <a:chOff x="850986" y="1468336"/>
                <a:chExt cx="7488832" cy="4552951"/>
              </a:xfrm>
              <a:blipFill>
                <a:blip r:embed="rId2"/>
                <a:tile tx="0" ty="0" sx="100000" sy="100000" flip="none" algn="tl"/>
              </a:blipFill>
            </p:grpSpPr>
            <p:pic>
              <p:nvPicPr>
                <p:cNvPr id="5122" name="Picture 2" descr="Image result for gastroduodenal junctio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0986" y="1468336"/>
                  <a:ext cx="7488832" cy="4552951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</p:pic>
            <p:sp>
              <p:nvSpPr>
                <p:cNvPr id="2" name="Rounded Rectangle 1"/>
                <p:cNvSpPr/>
                <p:nvPr/>
              </p:nvSpPr>
              <p:spPr>
                <a:xfrm>
                  <a:off x="2555776" y="3645024"/>
                  <a:ext cx="864096" cy="461665"/>
                </a:xfrm>
                <a:prstGeom prst="roundRect">
                  <a:avLst/>
                </a:prstGeom>
                <a:solidFill>
                  <a:srgbClr val="FF9F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ounded Rectangle 18"/>
              <p:cNvSpPr/>
              <p:nvPr/>
            </p:nvSpPr>
            <p:spPr>
              <a:xfrm>
                <a:off x="5292080" y="4797152"/>
                <a:ext cx="864096" cy="360040"/>
              </a:xfrm>
              <a:prstGeom prst="roundRect">
                <a:avLst/>
              </a:prstGeom>
              <a:blipFill>
                <a:blip r:embed="rId2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788024" y="2420888"/>
              <a:ext cx="504056" cy="648072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488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4536504" cy="7200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Recto anal junction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7596336" y="2636912"/>
            <a:ext cx="432048" cy="187220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56376" y="2455728"/>
            <a:ext cx="1187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Rectum side showing intestinal glands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971600" y="3573016"/>
            <a:ext cx="432048" cy="1872208"/>
          </a:xfrm>
          <a:prstGeom prst="rightBrace">
            <a:avLst>
              <a:gd name="adj1" fmla="val 8333"/>
              <a:gd name="adj2" fmla="val 5155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962706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 side showing non keratinized stratified squamous </a:t>
            </a:r>
            <a:r>
              <a:rPr lang="en-US" b="1" dirty="0" err="1"/>
              <a:t>epith</a:t>
            </a:r>
            <a:r>
              <a:rPr lang="en-US" b="1" dirty="0"/>
              <a:t> </a:t>
            </a:r>
          </a:p>
        </p:txBody>
      </p:sp>
      <p:pic>
        <p:nvPicPr>
          <p:cNvPr id="6146" name="Picture 2" descr="Image result for rectoanal junction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04656" cy="43466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2232248" cy="7920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duodenum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224" name="Picture 8" descr="http://studydroid.com/imageCards/0n/cr/card-24539085-fro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6984776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7596336" y="1592796"/>
            <a:ext cx="144016" cy="19082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2360" y="1988840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Submucosa</a:t>
            </a:r>
            <a:r>
              <a:rPr lang="en-US" dirty="0"/>
              <a:t> showing Brunner’s glands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1560" y="836712"/>
            <a:ext cx="648072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476672"/>
            <a:ext cx="142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Intestinal villi</a:t>
            </a:r>
          </a:p>
        </p:txBody>
      </p:sp>
    </p:spTree>
    <p:extLst>
      <p:ext uri="{BB962C8B-B14F-4D97-AF65-F5344CB8AC3E}">
        <p14:creationId xmlns:p14="http://schemas.microsoft.com/office/powerpoint/2010/main" val="39875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635798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u="sng" dirty="0"/>
              <a:t>The assigned slides: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Lip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Tongue x 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Parotid gland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submandibular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Esophagus (dog)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Stomach (</a:t>
            </a:r>
            <a:r>
              <a:rPr lang="en-US" sz="2800" b="1" dirty="0" err="1"/>
              <a:t>fundus</a:t>
            </a:r>
            <a:r>
              <a:rPr lang="en-US" sz="2800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Gastro-esophageal junction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Pyloro</a:t>
            </a:r>
            <a:r>
              <a:rPr lang="en-US" sz="2800" b="1" dirty="0"/>
              <a:t>-duodenal junction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Recto-anal junction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Duodenum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Ileum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appendix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Colon (large intestine)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Liver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Pancreas</a:t>
            </a:r>
          </a:p>
          <a:p>
            <a:pPr marL="0" indent="0">
              <a:buNone/>
            </a:pPr>
            <a:endParaRPr lang="en-US" sz="2800" b="1" dirty="0"/>
          </a:p>
          <a:p>
            <a:pPr>
              <a:buNone/>
            </a:pP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408712" cy="108012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/>
              <a:t>Duodenum</a:t>
            </a:r>
            <a:br>
              <a:rPr lang="en-US" sz="4000" dirty="0"/>
            </a:br>
            <a:r>
              <a:rPr lang="en-US" sz="4000" dirty="0"/>
              <a:t>Intestinal villi &amp; crypts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1" t="13277"/>
          <a:stretch/>
        </p:blipFill>
        <p:spPr bwMode="auto">
          <a:xfrm>
            <a:off x="1475656" y="1484784"/>
            <a:ext cx="6048672" cy="4824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2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32656"/>
            <a:ext cx="1872208" cy="86409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Colon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6784" y="2420888"/>
            <a:ext cx="197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Intestinal crypts contain numerous goblet cells 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660232" y="1772816"/>
            <a:ext cx="360040" cy="309634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7684" y="944724"/>
            <a:ext cx="4320480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0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332656"/>
            <a:ext cx="1368152" cy="7200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ileum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 descr="http://medpics.ucsd.edu/images/hist_640/LYM/hist_lym_001_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264696" cy="4752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059832" y="1277144"/>
            <a:ext cx="1116480" cy="9193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59832" y="1277144"/>
            <a:ext cx="360040" cy="15037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1213" y="1300698"/>
            <a:ext cx="1820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Payer's patches</a:t>
            </a:r>
          </a:p>
        </p:txBody>
      </p:sp>
    </p:spTree>
    <p:extLst>
      <p:ext uri="{BB962C8B-B14F-4D97-AF65-F5344CB8AC3E}">
        <p14:creationId xmlns:p14="http://schemas.microsoft.com/office/powerpoint/2010/main" val="5790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4505438" cy="64807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Colon- </a:t>
            </a:r>
            <a:r>
              <a:rPr lang="en-US" sz="3200" b="1" dirty="0" err="1"/>
              <a:t>taenia</a:t>
            </a:r>
            <a:r>
              <a:rPr lang="en-US" sz="3200" b="1" dirty="0"/>
              <a:t> coli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00575" y="1268761"/>
            <a:ext cx="6799817" cy="4968551"/>
            <a:chOff x="1300575" y="1268761"/>
            <a:chExt cx="6799817" cy="4968551"/>
          </a:xfrm>
        </p:grpSpPr>
        <p:pic>
          <p:nvPicPr>
            <p:cNvPr id="10242" name="Picture 2" descr="https://embryology.med.unsw.edu.au/embryology/images/archive/4/46/20091030040137%21Colon_histology_00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575" y="1268761"/>
              <a:ext cx="6048671" cy="4968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7020272" y="4149080"/>
              <a:ext cx="1080120" cy="5040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973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9" y="404664"/>
            <a:ext cx="1656183" cy="86409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/>
              <a:t>Appendix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19673" y="1196752"/>
            <a:ext cx="5832648" cy="4608512"/>
            <a:chOff x="1619673" y="1196752"/>
            <a:chExt cx="5832648" cy="4608512"/>
          </a:xfrm>
        </p:grpSpPr>
        <p:pic>
          <p:nvPicPr>
            <p:cNvPr id="18434" name="Picture 2" descr="http://www.lab.anhb.uwa.edu.au/mb140/Big/app00h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3" y="1196752"/>
              <a:ext cx="5832648" cy="4608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 rot="236001">
              <a:off x="3567896" y="3437773"/>
              <a:ext cx="1602568" cy="7281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 flipV="1">
            <a:off x="5724128" y="3436637"/>
            <a:ext cx="1440161" cy="8461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76059" y="4437112"/>
            <a:ext cx="2376262" cy="14401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43029" y="406778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Lymphoid follicles</a:t>
            </a:r>
          </a:p>
        </p:txBody>
      </p:sp>
    </p:spTree>
    <p:extLst>
      <p:ext uri="{BB962C8B-B14F-4D97-AF65-F5344CB8AC3E}">
        <p14:creationId xmlns:p14="http://schemas.microsoft.com/office/powerpoint/2010/main" val="2083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341784"/>
            <a:ext cx="1944216" cy="5669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/>
              <a:t>Liver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9460" name="Picture 4" descr="http://www.lab.anhb.uwa.edu.au/mb140/Big/liverhum020H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9"/>
            <a:ext cx="5832648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7" idx="1"/>
          </p:cNvCxnSpPr>
          <p:nvPr/>
        </p:nvCxnSpPr>
        <p:spPr>
          <a:xfrm flipH="1" flipV="1">
            <a:off x="4608004" y="3034591"/>
            <a:ext cx="3060340" cy="1377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68344" y="2987660"/>
            <a:ext cx="132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Central vein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15616" y="2348880"/>
            <a:ext cx="720080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15616" y="2303584"/>
            <a:ext cx="720080" cy="13681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496" y="1844824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Cords of liver cells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83968" y="4797152"/>
            <a:ext cx="307269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63888" y="5661248"/>
            <a:ext cx="173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Liver sinusoids</a:t>
            </a:r>
          </a:p>
        </p:txBody>
      </p:sp>
    </p:spTree>
    <p:extLst>
      <p:ext uri="{BB962C8B-B14F-4D97-AF65-F5344CB8AC3E}">
        <p14:creationId xmlns:p14="http://schemas.microsoft.com/office/powerpoint/2010/main" val="13044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2016224" cy="57606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/>
              <a:t>Pancreas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1259468"/>
            <a:ext cx="195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Exocrine pancreas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3501008"/>
            <a:ext cx="20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Islets of Langerhans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30904"/>
            <a:ext cx="5904656" cy="4950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907704" y="3952662"/>
            <a:ext cx="2232248" cy="3848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75656" y="1628800"/>
            <a:ext cx="154817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688633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2" y="5847655"/>
            <a:ext cx="1776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Hepatocytes</a:t>
            </a:r>
          </a:p>
        </p:txBody>
      </p:sp>
    </p:spTree>
    <p:extLst>
      <p:ext uri="{BB962C8B-B14F-4D97-AF65-F5344CB8AC3E}">
        <p14:creationId xmlns:p14="http://schemas.microsoft.com/office/powerpoint/2010/main" val="24377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2202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                </a:t>
            </a:r>
          </a:p>
          <a:p>
            <a:pPr marL="0" indent="0">
              <a:buNone/>
            </a:pPr>
            <a:r>
              <a:rPr lang="en-US" sz="6000" dirty="0"/>
              <a:t>          </a:t>
            </a:r>
            <a:r>
              <a:rPr lang="en-US" sz="9600" dirty="0"/>
              <a:t>Thank you</a:t>
            </a:r>
          </a:p>
        </p:txBody>
      </p:sp>
      <p:sp>
        <p:nvSpPr>
          <p:cNvPr id="6" name="Smiley Face 5"/>
          <p:cNvSpPr/>
          <p:nvPr/>
        </p:nvSpPr>
        <p:spPr>
          <a:xfrm>
            <a:off x="2483768" y="2895600"/>
            <a:ext cx="3888432" cy="27656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FA9A-6493-483A-A8CE-597B6A2EBDD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1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www.e-histology.or.kr/data/ColorAtlas/0610/610_1_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792"/>
          <a:stretch>
            <a:fillRect/>
          </a:stretch>
        </p:blipFill>
        <p:spPr bwMode="auto">
          <a:xfrm>
            <a:off x="857224" y="1142984"/>
            <a:ext cx="7143800" cy="4214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714612" y="1071546"/>
            <a:ext cx="500066" cy="4286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1538" y="773652"/>
            <a:ext cx="498861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Skin : keratinized stratified squamous epithel</a:t>
            </a:r>
            <a:r>
              <a:rPr lang="en-US" dirty="0"/>
              <a:t>i</a:t>
            </a:r>
            <a:r>
              <a:rPr lang="en-US" b="1" dirty="0"/>
              <a:t>um</a:t>
            </a:r>
            <a:endParaRPr lang="ar-JO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43372" y="5715016"/>
            <a:ext cx="474014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Mucous membrane: </a:t>
            </a:r>
          </a:p>
          <a:p>
            <a:r>
              <a:rPr lang="en-US" b="1" dirty="0"/>
              <a:t>Non-keratinized stratified squamous epithelium</a:t>
            </a:r>
            <a:endParaRPr lang="ar-JO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3643306" y="5214950"/>
            <a:ext cx="642942" cy="5000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7786710" y="2000240"/>
            <a:ext cx="642942" cy="64294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00958" y="1630908"/>
            <a:ext cx="118384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Lip margin</a:t>
            </a:r>
            <a:endParaRPr lang="ar-JO" b="1" dirty="0"/>
          </a:p>
        </p:txBody>
      </p:sp>
      <p:sp>
        <p:nvSpPr>
          <p:cNvPr id="16" name="Oval 15"/>
          <p:cNvSpPr/>
          <p:nvPr/>
        </p:nvSpPr>
        <p:spPr>
          <a:xfrm>
            <a:off x="857224" y="3857628"/>
            <a:ext cx="2857520" cy="121444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7" name="TextBox 16"/>
          <p:cNvSpPr txBox="1"/>
          <p:nvPr/>
        </p:nvSpPr>
        <p:spPr>
          <a:xfrm rot="19784329">
            <a:off x="4221160" y="2858956"/>
            <a:ext cx="16257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/>
              <a:t>Orbicularis</a:t>
            </a:r>
            <a:r>
              <a:rPr lang="en-US" b="1" dirty="0"/>
              <a:t> </a:t>
            </a:r>
            <a:r>
              <a:rPr lang="en-US" b="1" dirty="0" err="1"/>
              <a:t>Oris</a:t>
            </a:r>
            <a:endParaRPr lang="ar-JO" b="1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285852" y="5072074"/>
            <a:ext cx="500066" cy="3571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71538" y="5429264"/>
            <a:ext cx="139012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Labial glands</a:t>
            </a:r>
            <a:endParaRPr lang="ar-JO" dirty="0"/>
          </a:p>
        </p:txBody>
      </p:sp>
      <p:sp>
        <p:nvSpPr>
          <p:cNvPr id="21" name="TextBox 20"/>
          <p:cNvSpPr txBox="1"/>
          <p:nvPr/>
        </p:nvSpPr>
        <p:spPr>
          <a:xfrm>
            <a:off x="4167443" y="214290"/>
            <a:ext cx="77136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3200" b="1" dirty="0"/>
              <a:t> Lip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25305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7" grpId="0"/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15816" y="346646"/>
            <a:ext cx="3096344" cy="70609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Tongue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768752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28" name="AutoShape 4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0" name="AutoShape 6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2" name="AutoShape 8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4" name="AutoShape 10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6" name="AutoShape 12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8" name="AutoShape 14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40" name="AutoShape 16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42" name="AutoShape 18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44" name="AutoShape 20" descr="https://o.quizlet.com/i/WTOEw5p8OmIonu_prB06Ew_m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46" name="AutoShape 22" descr="https://o.quizlet.com/i/WTOEw5p8OmIonu_prB06Ew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48" name="AutoShape 24" descr="https://o.quizlet.com/i/WTOEw5p8OmIonu_prB06Ew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50" name="AutoShape 26" descr="https://o.quizlet.com/i/WTOEw5p8OmIonu_prB06Ew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52" name="AutoShape 28" descr="https://o.quizlet.com/i/WTOEw5p8OmIonu_prB06Ew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9" name="TextBox 18"/>
          <p:cNvSpPr txBox="1"/>
          <p:nvPr/>
        </p:nvSpPr>
        <p:spPr>
          <a:xfrm>
            <a:off x="2483768" y="404664"/>
            <a:ext cx="385092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3200" dirty="0"/>
              <a:t>Circumvallate papillae</a:t>
            </a:r>
            <a:endParaRPr lang="ar-JO" sz="3200" dirty="0"/>
          </a:p>
        </p:txBody>
      </p:sp>
      <p:sp>
        <p:nvSpPr>
          <p:cNvPr id="1054" name="AutoShape 30" descr="https://o.quizlet.com/i/WTOEw5p8OmIonu_prB06Ew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21" name="Picture 2" descr="https://embryology.med.unsw.edu.au/embryology/images/thumb/1/1a/Tongue_histology_05.jpg/600px-Tongue_histology_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268760"/>
            <a:ext cx="5616623" cy="4248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o.quizlet.com/i/WTOEw5p8OmIonu_prB06Ew_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546972"/>
            <a:ext cx="2520279" cy="1906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12" y="357166"/>
            <a:ext cx="3500462" cy="64294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Fungiform papillae</a:t>
            </a:r>
            <a:endParaRPr lang="ar-JO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62" name="Picture 14" descr="http://histology.medicine.umich.edu/sites/default/files/oralDG1pract1_m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0720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12" y="357166"/>
            <a:ext cx="3071834" cy="64294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Foliate papillae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https://bcrc.bio.umass.edu/courses/fall2013/biol/biol523/sites/default/files/foliate_papill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8"/>
          <a:stretch>
            <a:fillRect/>
          </a:stretch>
        </p:blipFill>
        <p:spPr bwMode="auto">
          <a:xfrm>
            <a:off x="1043608" y="1643050"/>
            <a:ext cx="7056784" cy="37301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900075" y="1663961"/>
            <a:ext cx="908572" cy="893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43042" y="1142984"/>
            <a:ext cx="119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Taste buds</a:t>
            </a:r>
          </a:p>
        </p:txBody>
      </p:sp>
    </p:spTree>
    <p:extLst>
      <p:ext uri="{BB962C8B-B14F-4D97-AF65-F5344CB8AC3E}">
        <p14:creationId xmlns:p14="http://schemas.microsoft.com/office/powerpoint/2010/main" val="19291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86050" y="208020"/>
            <a:ext cx="3000396" cy="7920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 err="1"/>
              <a:t>Filiform</a:t>
            </a:r>
            <a:r>
              <a:rPr lang="en-US" sz="3200" b="1" dirty="0"/>
              <a:t> papillae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9872" y="2428868"/>
            <a:ext cx="1512168" cy="2183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6278219" flipH="1" flipV="1">
            <a:off x="5422669" y="2010341"/>
            <a:ext cx="45719" cy="988101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600" y="1208946"/>
            <a:ext cx="7666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Epithelium : keratinized stratified squamous epithelium, No taste buds</a:t>
            </a:r>
          </a:p>
          <a:p>
            <a:r>
              <a:rPr lang="en-US" sz="2000" b="1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5896" y="2132856"/>
            <a:ext cx="1296144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88367"/>
            <a:ext cx="6336704" cy="41609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5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30" y="560390"/>
            <a:ext cx="2000264" cy="65403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Taste buds</a:t>
            </a:r>
            <a:endParaRPr lang="ar-JO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1988" name="Picture 4" descr="http://histologylab.ccnmtl.columbia.edu/assets/images/116%20tongue%20-%20taste%20po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5918" y="1444696"/>
            <a:ext cx="5572164" cy="4000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6929454" y="2285992"/>
            <a:ext cx="1143008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5857884" y="2224078"/>
            <a:ext cx="2286016" cy="14906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4299</TotalTime>
  <Words>390</Words>
  <Application>Microsoft Office PowerPoint</Application>
  <PresentationFormat>On-screen Show (4:3)</PresentationFormat>
  <Paragraphs>139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GIT practical slides 2nd year 2023</vt:lpstr>
      <vt:lpstr>PowerPoint Presentation</vt:lpstr>
      <vt:lpstr>PowerPoint Presentation</vt:lpstr>
      <vt:lpstr>Tongue</vt:lpstr>
      <vt:lpstr>PowerPoint Presentation</vt:lpstr>
      <vt:lpstr>Fungiform papillae</vt:lpstr>
      <vt:lpstr>Foliate papillae</vt:lpstr>
      <vt:lpstr>Filiform papillae</vt:lpstr>
      <vt:lpstr>Taste buds</vt:lpstr>
      <vt:lpstr>Parotid salivary gland</vt:lpstr>
      <vt:lpstr>Submandibular salivary gland</vt:lpstr>
      <vt:lpstr>Sublingual salivary gland</vt:lpstr>
      <vt:lpstr>Esophagus</vt:lpstr>
      <vt:lpstr>Stomach (fundus)</vt:lpstr>
      <vt:lpstr>Stomach ( fundic glands)</vt:lpstr>
      <vt:lpstr>Gastro- esophageal junction</vt:lpstr>
      <vt:lpstr>PowerPoint Presentation</vt:lpstr>
      <vt:lpstr>Recto anal junction</vt:lpstr>
      <vt:lpstr>duodenum</vt:lpstr>
      <vt:lpstr>Duodenum Intestinal villi &amp; crypts </vt:lpstr>
      <vt:lpstr>Colon</vt:lpstr>
      <vt:lpstr>ileum</vt:lpstr>
      <vt:lpstr>Colon- taenia coli</vt:lpstr>
      <vt:lpstr>Appendix</vt:lpstr>
      <vt:lpstr>Liver</vt:lpstr>
      <vt:lpstr>Pancreas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razanemad852@gmail.com</cp:lastModifiedBy>
  <cp:revision>299</cp:revision>
  <dcterms:created xsi:type="dcterms:W3CDTF">2014-03-25T09:21:17Z</dcterms:created>
  <dcterms:modified xsi:type="dcterms:W3CDTF">2023-04-02T04:16:42Z</dcterms:modified>
</cp:coreProperties>
</file>