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328" r:id="rId3"/>
    <p:sldId id="329" r:id="rId4"/>
    <p:sldId id="333" r:id="rId5"/>
    <p:sldId id="334" r:id="rId6"/>
    <p:sldId id="331" r:id="rId7"/>
    <p:sldId id="332" r:id="rId8"/>
    <p:sldId id="257" r:id="rId9"/>
    <p:sldId id="258" r:id="rId10"/>
    <p:sldId id="283" r:id="rId11"/>
    <p:sldId id="327" r:id="rId12"/>
    <p:sldId id="264" r:id="rId13"/>
    <p:sldId id="285" r:id="rId14"/>
    <p:sldId id="265" r:id="rId15"/>
    <p:sldId id="266" r:id="rId16"/>
    <p:sldId id="267" r:id="rId17"/>
    <p:sldId id="268" r:id="rId18"/>
    <p:sldId id="335" r:id="rId19"/>
    <p:sldId id="336" r:id="rId20"/>
    <p:sldId id="337" r:id="rId21"/>
    <p:sldId id="338" r:id="rId22"/>
    <p:sldId id="339" r:id="rId23"/>
    <p:sldId id="270" r:id="rId24"/>
    <p:sldId id="272" r:id="rId25"/>
    <p:sldId id="276" r:id="rId26"/>
    <p:sldId id="340" r:id="rId27"/>
    <p:sldId id="341" r:id="rId28"/>
    <p:sldId id="342" r:id="rId29"/>
    <p:sldId id="343" r:id="rId30"/>
    <p:sldId id="273" r:id="rId31"/>
    <p:sldId id="275" r:id="rId32"/>
    <p:sldId id="281" r:id="rId33"/>
    <p:sldId id="274" r:id="rId34"/>
    <p:sldId id="344" r:id="rId35"/>
    <p:sldId id="345" r:id="rId36"/>
    <p:sldId id="346" r:id="rId37"/>
    <p:sldId id="347" r:id="rId38"/>
    <p:sldId id="348" r:id="rId39"/>
    <p:sldId id="349" r:id="rId40"/>
    <p:sldId id="350" r:id="rId41"/>
    <p:sldId id="351" r:id="rId42"/>
    <p:sldId id="326" r:id="rId43"/>
    <p:sldId id="354" r:id="rId44"/>
    <p:sldId id="353" r:id="rId45"/>
    <p:sldId id="300" r:id="rId46"/>
    <p:sldId id="357" r:id="rId47"/>
    <p:sldId id="358" r:id="rId48"/>
    <p:sldId id="355" r:id="rId49"/>
    <p:sldId id="278" r:id="rId50"/>
    <p:sldId id="323" r:id="rId51"/>
    <p:sldId id="359" r:id="rId52"/>
    <p:sldId id="292" r:id="rId53"/>
    <p:sldId id="293" r:id="rId54"/>
    <p:sldId id="294" r:id="rId55"/>
    <p:sldId id="295" r:id="rId56"/>
    <p:sldId id="298" r:id="rId57"/>
    <p:sldId id="299" r:id="rId58"/>
    <p:sldId id="301" r:id="rId59"/>
    <p:sldId id="313" r:id="rId60"/>
    <p:sldId id="315" r:id="rId61"/>
    <p:sldId id="317" r:id="rId62"/>
    <p:sldId id="320" r:id="rId63"/>
    <p:sldId id="322" r:id="rId64"/>
    <p:sldId id="28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id Alhelo" initials="ZA" lastIdx="1" clrIdx="0">
    <p:extLst>
      <p:ext uri="{19B8F6BF-5375-455C-9EA6-DF929625EA0E}">
        <p15:presenceInfo xmlns:p15="http://schemas.microsoft.com/office/powerpoint/2012/main" userId="Zaid Alhe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guide orient="horz" pos="2160"/>
        <p:guide pos="3840"/>
      </p:guideLst>
    </p:cSldViewPr>
  </p:slideViewPr>
  <p:notesTextViewPr>
    <p:cViewPr>
      <p:scale>
        <a:sx n="1" d="1"/>
        <a:sy n="1" d="1"/>
      </p:scale>
      <p:origin x="0" y="0"/>
    </p:cViewPr>
  </p:notesTextViewPr>
  <p:sorterViewPr>
    <p:cViewPr>
      <p:scale>
        <a:sx n="50" d="100"/>
        <a:sy n="50" d="100"/>
      </p:scale>
      <p:origin x="0" y="-6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69C852-62E3-44DD-BF77-AD3616E25BAE}"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1141F-194D-4BB0-8EBB-A3E37606D97E}" type="slidenum">
              <a:rPr lang="en-US" smtClean="0"/>
              <a:t>‹#›</a:t>
            </a:fld>
            <a:endParaRPr lang="en-US"/>
          </a:p>
        </p:txBody>
      </p:sp>
    </p:spTree>
    <p:extLst>
      <p:ext uri="{BB962C8B-B14F-4D97-AF65-F5344CB8AC3E}">
        <p14:creationId xmlns:p14="http://schemas.microsoft.com/office/powerpoint/2010/main" val="230188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69C852-62E3-44DD-BF77-AD3616E25BAE}"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1141F-194D-4BB0-8EBB-A3E37606D97E}" type="slidenum">
              <a:rPr lang="en-US" smtClean="0"/>
              <a:t>‹#›</a:t>
            </a:fld>
            <a:endParaRPr lang="en-US"/>
          </a:p>
        </p:txBody>
      </p:sp>
    </p:spTree>
    <p:extLst>
      <p:ext uri="{BB962C8B-B14F-4D97-AF65-F5344CB8AC3E}">
        <p14:creationId xmlns:p14="http://schemas.microsoft.com/office/powerpoint/2010/main" val="421898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69C852-62E3-44DD-BF77-AD3616E25BAE}"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1141F-194D-4BB0-8EBB-A3E37606D97E}" type="slidenum">
              <a:rPr lang="en-US" smtClean="0"/>
              <a:t>‹#›</a:t>
            </a:fld>
            <a:endParaRPr lang="en-US"/>
          </a:p>
        </p:txBody>
      </p:sp>
    </p:spTree>
    <p:extLst>
      <p:ext uri="{BB962C8B-B14F-4D97-AF65-F5344CB8AC3E}">
        <p14:creationId xmlns:p14="http://schemas.microsoft.com/office/powerpoint/2010/main" val="113720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69C852-62E3-44DD-BF77-AD3616E25BAE}"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1141F-194D-4BB0-8EBB-A3E37606D97E}" type="slidenum">
              <a:rPr lang="en-US" smtClean="0"/>
              <a:t>‹#›</a:t>
            </a:fld>
            <a:endParaRPr lang="en-US"/>
          </a:p>
        </p:txBody>
      </p:sp>
    </p:spTree>
    <p:extLst>
      <p:ext uri="{BB962C8B-B14F-4D97-AF65-F5344CB8AC3E}">
        <p14:creationId xmlns:p14="http://schemas.microsoft.com/office/powerpoint/2010/main" val="74779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69C852-62E3-44DD-BF77-AD3616E25BAE}" type="datetimeFigureOut">
              <a:rPr lang="en-US" smtClean="0"/>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1141F-194D-4BB0-8EBB-A3E37606D97E}" type="slidenum">
              <a:rPr lang="en-US" smtClean="0"/>
              <a:t>‹#›</a:t>
            </a:fld>
            <a:endParaRPr lang="en-US"/>
          </a:p>
        </p:txBody>
      </p:sp>
    </p:spTree>
    <p:extLst>
      <p:ext uri="{BB962C8B-B14F-4D97-AF65-F5344CB8AC3E}">
        <p14:creationId xmlns:p14="http://schemas.microsoft.com/office/powerpoint/2010/main" val="388205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69C852-62E3-44DD-BF77-AD3616E25BAE}" type="datetimeFigureOut">
              <a:rPr lang="en-US" smtClean="0"/>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1141F-194D-4BB0-8EBB-A3E37606D97E}" type="slidenum">
              <a:rPr lang="en-US" smtClean="0"/>
              <a:t>‹#›</a:t>
            </a:fld>
            <a:endParaRPr lang="en-US"/>
          </a:p>
        </p:txBody>
      </p:sp>
    </p:spTree>
    <p:extLst>
      <p:ext uri="{BB962C8B-B14F-4D97-AF65-F5344CB8AC3E}">
        <p14:creationId xmlns:p14="http://schemas.microsoft.com/office/powerpoint/2010/main" val="269448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69C852-62E3-44DD-BF77-AD3616E25BAE}" type="datetimeFigureOut">
              <a:rPr lang="en-US" smtClean="0"/>
              <a:t>7/3/2022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1141F-194D-4BB0-8EBB-A3E37606D97E}" type="slidenum">
              <a:rPr lang="en-US" smtClean="0"/>
              <a:t>‹#›</a:t>
            </a:fld>
            <a:endParaRPr lang="en-US"/>
          </a:p>
        </p:txBody>
      </p:sp>
    </p:spTree>
    <p:extLst>
      <p:ext uri="{BB962C8B-B14F-4D97-AF65-F5344CB8AC3E}">
        <p14:creationId xmlns:p14="http://schemas.microsoft.com/office/powerpoint/2010/main" val="6055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69C852-62E3-44DD-BF77-AD3616E25BAE}" type="datetimeFigureOut">
              <a:rPr lang="en-US" smtClean="0"/>
              <a:t>7/3/2022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1141F-194D-4BB0-8EBB-A3E37606D97E}" type="slidenum">
              <a:rPr lang="en-US" smtClean="0"/>
              <a:t>‹#›</a:t>
            </a:fld>
            <a:endParaRPr lang="en-US"/>
          </a:p>
        </p:txBody>
      </p:sp>
    </p:spTree>
    <p:extLst>
      <p:ext uri="{BB962C8B-B14F-4D97-AF65-F5344CB8AC3E}">
        <p14:creationId xmlns:p14="http://schemas.microsoft.com/office/powerpoint/2010/main" val="211418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9C852-62E3-44DD-BF77-AD3616E25BAE}" type="datetimeFigureOut">
              <a:rPr lang="en-US" smtClean="0"/>
              <a:t>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1141F-194D-4BB0-8EBB-A3E37606D97E}" type="slidenum">
              <a:rPr lang="en-US" smtClean="0"/>
              <a:t>‹#›</a:t>
            </a:fld>
            <a:endParaRPr lang="en-US"/>
          </a:p>
        </p:txBody>
      </p:sp>
    </p:spTree>
    <p:extLst>
      <p:ext uri="{BB962C8B-B14F-4D97-AF65-F5344CB8AC3E}">
        <p14:creationId xmlns:p14="http://schemas.microsoft.com/office/powerpoint/2010/main" val="37489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69C852-62E3-44DD-BF77-AD3616E25BAE}" type="datetimeFigureOut">
              <a:rPr lang="en-US" smtClean="0"/>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1141F-194D-4BB0-8EBB-A3E37606D97E}" type="slidenum">
              <a:rPr lang="en-US" smtClean="0"/>
              <a:t>‹#›</a:t>
            </a:fld>
            <a:endParaRPr lang="en-US"/>
          </a:p>
        </p:txBody>
      </p:sp>
    </p:spTree>
    <p:extLst>
      <p:ext uri="{BB962C8B-B14F-4D97-AF65-F5344CB8AC3E}">
        <p14:creationId xmlns:p14="http://schemas.microsoft.com/office/powerpoint/2010/main" val="236445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69C852-62E3-44DD-BF77-AD3616E25BAE}" type="datetimeFigureOut">
              <a:rPr lang="en-US" smtClean="0"/>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1141F-194D-4BB0-8EBB-A3E37606D97E}" type="slidenum">
              <a:rPr lang="en-US" smtClean="0"/>
              <a:t>‹#›</a:t>
            </a:fld>
            <a:endParaRPr lang="en-US"/>
          </a:p>
        </p:txBody>
      </p:sp>
    </p:spTree>
    <p:extLst>
      <p:ext uri="{BB962C8B-B14F-4D97-AF65-F5344CB8AC3E}">
        <p14:creationId xmlns:p14="http://schemas.microsoft.com/office/powerpoint/2010/main" val="257654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9C852-62E3-44DD-BF77-AD3616E25BAE}" type="datetimeFigureOut">
              <a:rPr lang="en-US" smtClean="0"/>
              <a:t>7/3/2022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1141F-194D-4BB0-8EBB-A3E37606D97E}" type="slidenum">
              <a:rPr lang="en-US" smtClean="0"/>
              <a:t>‹#›</a:t>
            </a:fld>
            <a:endParaRPr lang="en-US"/>
          </a:p>
        </p:txBody>
      </p:sp>
    </p:spTree>
    <p:extLst>
      <p:ext uri="{BB962C8B-B14F-4D97-AF65-F5344CB8AC3E}">
        <p14:creationId xmlns:p14="http://schemas.microsoft.com/office/powerpoint/2010/main" val="877959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 y="25479"/>
            <a:ext cx="12192000" cy="5355771"/>
          </a:xfrm>
          <a:prstGeom prst="rect">
            <a:avLst/>
          </a:prstGeom>
        </p:spPr>
      </p:pic>
      <p:sp>
        <p:nvSpPr>
          <p:cNvPr id="10" name="Rectangle 9"/>
          <p:cNvSpPr/>
          <p:nvPr/>
        </p:nvSpPr>
        <p:spPr>
          <a:xfrm>
            <a:off x="0" y="1505115"/>
            <a:ext cx="12192000" cy="1277273"/>
          </a:xfrm>
          <a:prstGeom prst="rect">
            <a:avLst/>
          </a:prstGeom>
          <a:noFill/>
        </p:spPr>
        <p:txBody>
          <a:bodyPr wrap="square" lIns="91440" tIns="45720" rIns="91440" bIns="45720">
            <a:spAutoFit/>
          </a:bodyPr>
          <a:lstStyle/>
          <a:p>
            <a:pPr algn="ctr"/>
            <a:r>
              <a:rPr lang="en-US" sz="7700" b="1" dirty="0">
                <a:ln w="9525">
                  <a:solidFill>
                    <a:schemeClr val="bg1"/>
                  </a:solidFill>
                  <a:prstDash val="solid"/>
                </a:ln>
                <a:effectLst>
                  <a:outerShdw blurRad="12700" dist="38100" dir="2700000" algn="tl" rotWithShape="0">
                    <a:schemeClr val="bg1">
                      <a:lumMod val="50000"/>
                    </a:schemeClr>
                  </a:outerShdw>
                </a:effectLst>
              </a:rPr>
              <a:t>General Physical Examination</a:t>
            </a:r>
          </a:p>
        </p:txBody>
      </p:sp>
      <p:sp>
        <p:nvSpPr>
          <p:cNvPr id="6" name="Subtitle 2"/>
          <p:cNvSpPr txBox="1">
            <a:spLocks/>
          </p:cNvSpPr>
          <p:nvPr/>
        </p:nvSpPr>
        <p:spPr>
          <a:xfrm>
            <a:off x="4728412" y="4110623"/>
            <a:ext cx="7239000" cy="2057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2800" b="1" dirty="0" err="1" smtClean="0">
                <a:solidFill>
                  <a:schemeClr val="tx1"/>
                </a:solidFill>
              </a:rPr>
              <a:t>Dr.Osama</a:t>
            </a:r>
            <a:r>
              <a:rPr lang="en-GB" sz="2800" b="1" dirty="0" smtClean="0">
                <a:solidFill>
                  <a:schemeClr val="tx1"/>
                </a:solidFill>
              </a:rPr>
              <a:t> </a:t>
            </a:r>
            <a:r>
              <a:rPr lang="en-GB" sz="2800" b="1" dirty="0" err="1" smtClean="0">
                <a:solidFill>
                  <a:schemeClr val="tx1"/>
                </a:solidFill>
              </a:rPr>
              <a:t>Shattarah</a:t>
            </a:r>
            <a:r>
              <a:rPr lang="en-GB" sz="2800" b="1" dirty="0">
                <a:solidFill>
                  <a:schemeClr val="tx1"/>
                </a:solidFill>
              </a:rPr>
              <a:t/>
            </a:r>
            <a:br>
              <a:rPr lang="en-GB" sz="2800" b="1" dirty="0">
                <a:solidFill>
                  <a:schemeClr val="tx1"/>
                </a:solidFill>
              </a:rPr>
            </a:br>
            <a:r>
              <a:rPr lang="en-GB" sz="2800" b="1" dirty="0">
                <a:solidFill>
                  <a:schemeClr val="tx1"/>
                </a:solidFill>
              </a:rPr>
              <a:t>General </a:t>
            </a:r>
            <a:r>
              <a:rPr lang="en-GB" sz="2800" b="1" dirty="0" smtClean="0">
                <a:solidFill>
                  <a:schemeClr val="tx1"/>
                </a:solidFill>
              </a:rPr>
              <a:t>Surgeon</a:t>
            </a:r>
            <a:endParaRPr lang="en-GB" sz="2800" b="1" dirty="0">
              <a:solidFill>
                <a:schemeClr val="tx1"/>
              </a:solidFill>
            </a:endParaRPr>
          </a:p>
          <a:p>
            <a:pPr algn="ctr"/>
            <a:endParaRPr lang="en-GB" sz="2800" b="1" dirty="0">
              <a:solidFill>
                <a:schemeClr val="tx1"/>
              </a:solidFill>
            </a:endParaRPr>
          </a:p>
          <a:p>
            <a:pPr algn="ctr"/>
            <a:r>
              <a:rPr lang="en-GB" sz="2800" b="1" dirty="0" err="1">
                <a:solidFill>
                  <a:schemeClr val="tx1"/>
                </a:solidFill>
              </a:rPr>
              <a:t>Mutah</a:t>
            </a:r>
            <a:r>
              <a:rPr lang="en-GB" sz="2800" b="1" dirty="0">
                <a:solidFill>
                  <a:schemeClr val="tx1"/>
                </a:solidFill>
              </a:rPr>
              <a:t> University - Introductory Course </a:t>
            </a:r>
            <a:r>
              <a:rPr lang="en-GB" sz="2800" b="1" dirty="0" smtClean="0">
                <a:solidFill>
                  <a:schemeClr val="tx1"/>
                </a:solidFill>
              </a:rPr>
              <a:t>2022</a:t>
            </a:r>
            <a:endParaRPr lang="en-US" sz="2800" b="1" dirty="0">
              <a:solidFill>
                <a:schemeClr val="tx1"/>
              </a:solidFill>
            </a:endParaRPr>
          </a:p>
        </p:txBody>
      </p:sp>
      <p:pic>
        <p:nvPicPr>
          <p:cNvPr id="7" name="Picture 2" descr="Mutah University Public Health Management Master Programm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39" y="4730319"/>
            <a:ext cx="3200400" cy="178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8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n-US" b="1" u="sng" dirty="0"/>
          </a:p>
          <a:p>
            <a:r>
              <a:rPr lang="en-US" b="1" u="sng" dirty="0"/>
              <a:t>Auscultation : </a:t>
            </a:r>
            <a:r>
              <a:rPr lang="en-US" sz="1800" dirty="0">
                <a:solidFill>
                  <a:srgbClr val="222222"/>
                </a:solidFill>
                <a:latin typeface="Arial" panose="020B0604020202020204" pitchFamily="34" charset="0"/>
              </a:rPr>
              <a:t> </a:t>
            </a:r>
            <a:r>
              <a:rPr lang="en-US" dirty="0"/>
              <a:t>is </a:t>
            </a:r>
            <a:r>
              <a:rPr lang="en-US" b="1" u="sng" dirty="0"/>
              <a:t>LISTENING</a:t>
            </a:r>
            <a:r>
              <a:rPr lang="en-US" dirty="0"/>
              <a:t> to the internal sounds of the body, usually using a stethoscope.  Use  the diaphragm and bell of the stethoscope to detect the characteristics of heart, lung, and bowel sounds .</a:t>
            </a:r>
          </a:p>
          <a:p>
            <a:endParaRPr lang="en-US" b="1" dirty="0"/>
          </a:p>
          <a:p>
            <a:endParaRPr lang="en-US" b="1" dirty="0"/>
          </a:p>
          <a:p>
            <a:endParaRPr lang="en-US" b="1" dirty="0"/>
          </a:p>
          <a:p>
            <a:endParaRPr lang="en-US" b="1" dirty="0"/>
          </a:p>
          <a:p>
            <a:endParaRPr lang="en-US" b="1" dirty="0"/>
          </a:p>
          <a:p>
            <a:r>
              <a:rPr lang="en-US" b="1" dirty="0"/>
              <a:t>Examining from the Patient’s Right Side. </a:t>
            </a:r>
            <a:r>
              <a:rPr lang="en-US" dirty="0"/>
              <a:t>books recommend examining the patient from the patient’s right side, moving to the opposite side or foot of the bed or examining table as necessary . This is the standard position for the physical examination and has several advantages compared with the left side.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194" y="1763485"/>
            <a:ext cx="6609806" cy="2429692"/>
          </a:xfrm>
          <a:prstGeom prst="rect">
            <a:avLst/>
          </a:prstGeom>
        </p:spPr>
      </p:pic>
    </p:spTree>
    <p:extLst>
      <p:ext uri="{BB962C8B-B14F-4D97-AF65-F5344CB8AC3E}">
        <p14:creationId xmlns:p14="http://schemas.microsoft.com/office/powerpoint/2010/main" val="339057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4831" y="365125"/>
            <a:ext cx="8705621" cy="6492875"/>
          </a:xfrm>
        </p:spPr>
      </p:pic>
    </p:spTree>
    <p:extLst>
      <p:ext uri="{BB962C8B-B14F-4D97-AF65-F5344CB8AC3E}">
        <p14:creationId xmlns:p14="http://schemas.microsoft.com/office/powerpoint/2010/main" val="264740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1045028"/>
          </a:xfrm>
        </p:spPr>
        <p:txBody>
          <a:bodyPr>
            <a:normAutofit/>
          </a:bodyPr>
          <a:lstStyle/>
          <a:p>
            <a:pPr marL="228600" lvl="0" indent="-228600">
              <a:spcBef>
                <a:spcPts val="1000"/>
              </a:spcBef>
            </a:pPr>
            <a:r>
              <a:rPr lang="en-US" b="1" dirty="0"/>
              <a:t>FIRST IMPRESSIONS</a:t>
            </a:r>
            <a:endParaRPr lang="en-US" dirty="0"/>
          </a:p>
        </p:txBody>
      </p:sp>
      <p:sp>
        <p:nvSpPr>
          <p:cNvPr id="3" name="Content Placeholder 2"/>
          <p:cNvSpPr>
            <a:spLocks noGrp="1"/>
          </p:cNvSpPr>
          <p:nvPr>
            <p:ph idx="1"/>
          </p:nvPr>
        </p:nvSpPr>
        <p:spPr>
          <a:xfrm>
            <a:off x="0" y="1045028"/>
            <a:ext cx="12192000" cy="5812971"/>
          </a:xfrm>
        </p:spPr>
        <p:txBody>
          <a:bodyPr/>
          <a:lstStyle/>
          <a:p>
            <a:r>
              <a:rPr lang="en-US" dirty="0">
                <a:solidFill>
                  <a:prstClr val="black"/>
                </a:solidFill>
              </a:rPr>
              <a:t>The physical examination starts as soon as you see the patient. </a:t>
            </a:r>
          </a:p>
          <a:p>
            <a:endParaRPr lang="en-US" b="1" dirty="0">
              <a:solidFill>
                <a:prstClr val="black"/>
              </a:solidFill>
            </a:endParaRPr>
          </a:p>
          <a:p>
            <a:r>
              <a:rPr lang="en-US" b="1" dirty="0"/>
              <a:t>1) Gait and posture : </a:t>
            </a:r>
          </a:p>
          <a:p>
            <a:pPr marL="0" indent="0">
              <a:buNone/>
            </a:pPr>
            <a:r>
              <a:rPr lang="en-US" dirty="0"/>
              <a:t>Observe the patient </a:t>
            </a:r>
          </a:p>
          <a:p>
            <a:pPr marL="0" indent="0">
              <a:buNone/>
            </a:pPr>
            <a:r>
              <a:rPr lang="en-US" dirty="0"/>
              <a:t>as he walks . </a:t>
            </a:r>
            <a:endParaRPr lang="en-US" b="1" dirty="0"/>
          </a:p>
          <a:p>
            <a:endParaRPr lang="en-US" dirty="0"/>
          </a:p>
        </p:txBody>
      </p:sp>
      <p:pic>
        <p:nvPicPr>
          <p:cNvPr id="4" name="Picture 3"/>
          <p:cNvPicPr>
            <a:picLocks noChangeAspect="1"/>
          </p:cNvPicPr>
          <p:nvPr/>
        </p:nvPicPr>
        <p:blipFill>
          <a:blip r:embed="rId2"/>
          <a:stretch>
            <a:fillRect/>
          </a:stretch>
        </p:blipFill>
        <p:spPr>
          <a:xfrm>
            <a:off x="3487783" y="1606731"/>
            <a:ext cx="8704218" cy="5251268"/>
          </a:xfrm>
          <a:prstGeom prst="rect">
            <a:avLst/>
          </a:prstGeom>
        </p:spPr>
      </p:pic>
    </p:spTree>
    <p:extLst>
      <p:ext uri="{BB962C8B-B14F-4D97-AF65-F5344CB8AC3E}">
        <p14:creationId xmlns:p14="http://schemas.microsoft.com/office/powerpoint/2010/main" val="296245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1005" y="0"/>
            <a:ext cx="9441489" cy="6656294"/>
          </a:xfrm>
        </p:spPr>
      </p:pic>
    </p:spTree>
    <p:extLst>
      <p:ext uri="{BB962C8B-B14F-4D97-AF65-F5344CB8AC3E}">
        <p14:creationId xmlns:p14="http://schemas.microsoft.com/office/powerpoint/2010/main" val="400142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dirty="0"/>
              <a:t>2) The handshake : </a:t>
            </a:r>
            <a:r>
              <a:rPr lang="en-US" dirty="0"/>
              <a:t>This may provide diagnostic clues</a:t>
            </a:r>
          </a:p>
          <a:p>
            <a:endParaRPr lang="en-US" b="1" dirty="0"/>
          </a:p>
          <a:p>
            <a:endParaRPr lang="en-US" b="1" dirty="0"/>
          </a:p>
          <a:p>
            <a:endParaRPr lang="en-US" b="1" dirty="0"/>
          </a:p>
          <a:p>
            <a:endParaRPr lang="en-US" b="1" dirty="0"/>
          </a:p>
          <a:p>
            <a:endParaRPr lang="en-US" b="1" dirty="0"/>
          </a:p>
          <a:p>
            <a:endParaRPr lang="en-US" b="1" dirty="0"/>
          </a:p>
          <a:p>
            <a:r>
              <a:rPr lang="en-US" b="1" dirty="0"/>
              <a:t>3) Facial expression and general demeanor/behavior</a:t>
            </a:r>
          </a:p>
          <a:p>
            <a:r>
              <a:rPr lang="en-US" dirty="0"/>
              <a:t>Ask yourself:</a:t>
            </a:r>
          </a:p>
          <a:p>
            <a:pPr marL="0" indent="0">
              <a:buNone/>
            </a:pPr>
            <a:r>
              <a:rPr lang="en-US" dirty="0"/>
              <a:t>• ‘Does this patient look well?’</a:t>
            </a:r>
          </a:p>
          <a:p>
            <a:pPr marL="0" indent="0">
              <a:buNone/>
            </a:pPr>
            <a:r>
              <a:rPr lang="en-US" dirty="0"/>
              <a:t>Facial expression reflect physical and </a:t>
            </a:r>
          </a:p>
          <a:p>
            <a:pPr marL="0" indent="0">
              <a:buNone/>
            </a:pPr>
            <a:r>
              <a:rPr lang="en-US" dirty="0"/>
              <a:t>psychological well-being </a:t>
            </a:r>
            <a:endParaRPr lang="en-US" b="1" dirty="0"/>
          </a:p>
          <a:p>
            <a:endParaRPr lang="en-US" b="1" dirty="0"/>
          </a:p>
          <a:p>
            <a:endParaRPr lang="en-US" dirty="0"/>
          </a:p>
        </p:txBody>
      </p:sp>
      <p:pic>
        <p:nvPicPr>
          <p:cNvPr id="9" name="Picture 8"/>
          <p:cNvPicPr>
            <a:picLocks noChangeAspect="1"/>
          </p:cNvPicPr>
          <p:nvPr/>
        </p:nvPicPr>
        <p:blipFill>
          <a:blip r:embed="rId2"/>
          <a:stretch>
            <a:fillRect/>
          </a:stretch>
        </p:blipFill>
        <p:spPr>
          <a:xfrm>
            <a:off x="468902" y="517615"/>
            <a:ext cx="8667750" cy="2895600"/>
          </a:xfrm>
          <a:prstGeom prst="rect">
            <a:avLst/>
          </a:prstGeom>
        </p:spPr>
      </p:pic>
      <p:pic>
        <p:nvPicPr>
          <p:cNvPr id="10" name="Picture 9"/>
          <p:cNvPicPr>
            <a:picLocks noChangeAspect="1"/>
          </p:cNvPicPr>
          <p:nvPr/>
        </p:nvPicPr>
        <p:blipFill>
          <a:blip r:embed="rId3"/>
          <a:stretch>
            <a:fillRect/>
          </a:stretch>
        </p:blipFill>
        <p:spPr>
          <a:xfrm>
            <a:off x="8353425" y="3413216"/>
            <a:ext cx="3838575" cy="3346540"/>
          </a:xfrm>
          <a:prstGeom prst="rect">
            <a:avLst/>
          </a:prstGeom>
        </p:spPr>
      </p:pic>
    </p:spTree>
    <p:extLst>
      <p:ext uri="{BB962C8B-B14F-4D97-AF65-F5344CB8AC3E}">
        <p14:creationId xmlns:p14="http://schemas.microsoft.com/office/powerpoint/2010/main" val="415310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n-US" b="1" dirty="0"/>
          </a:p>
          <a:p>
            <a:r>
              <a:rPr lang="en-US" b="1" dirty="0"/>
              <a:t>4) Clothing : </a:t>
            </a:r>
            <a:r>
              <a:rPr lang="en-US" dirty="0"/>
              <a:t>Clothing gives clues about personality, state of mind and social circumstances. How is the patient dressed? Is the clothing suitable for the temperature and weather? Is it clean and appropriate to the setting?</a:t>
            </a:r>
          </a:p>
          <a:p>
            <a:pPr marL="0" indent="0">
              <a:buNone/>
            </a:pPr>
            <a:endParaRPr lang="en-US" dirty="0"/>
          </a:p>
          <a:p>
            <a:r>
              <a:rPr lang="en-US" dirty="0"/>
              <a:t>Young people wearing </a:t>
            </a:r>
            <a:r>
              <a:rPr lang="en-US" u="sng" dirty="0"/>
              <a:t>dirty clothes </a:t>
            </a:r>
            <a:r>
              <a:rPr lang="en-US" dirty="0"/>
              <a:t>may have problems with </a:t>
            </a:r>
            <a:r>
              <a:rPr lang="en-US" u="sng" dirty="0"/>
              <a:t>alcohol or drug addiction.</a:t>
            </a:r>
          </a:p>
          <a:p>
            <a:r>
              <a:rPr lang="en-US" dirty="0"/>
              <a:t>Elderly patients with </a:t>
            </a:r>
            <a:r>
              <a:rPr lang="en-US" u="sng" dirty="0"/>
              <a:t>fecal or urinary soiling </a:t>
            </a:r>
            <a:r>
              <a:rPr lang="en-US" dirty="0"/>
              <a:t>may be unable to look after themselves because of </a:t>
            </a:r>
            <a:r>
              <a:rPr lang="en-US" u="sng" dirty="0"/>
              <a:t>physical disease, immobility, dementia or other mental illness.</a:t>
            </a:r>
          </a:p>
          <a:p>
            <a:r>
              <a:rPr lang="en-US" dirty="0"/>
              <a:t>Patients wearing </a:t>
            </a:r>
            <a:r>
              <a:rPr lang="en-US" u="sng" dirty="0"/>
              <a:t>baggy clothes </a:t>
            </a:r>
            <a:r>
              <a:rPr lang="en-US" dirty="0"/>
              <a:t>to cover </a:t>
            </a:r>
            <a:r>
              <a:rPr lang="en-US" u="sng" dirty="0"/>
              <a:t>weight loss.</a:t>
            </a:r>
          </a:p>
        </p:txBody>
      </p:sp>
    </p:spTree>
    <p:extLst>
      <p:ext uri="{BB962C8B-B14F-4D97-AF65-F5344CB8AC3E}">
        <p14:creationId xmlns:p14="http://schemas.microsoft.com/office/powerpoint/2010/main" val="2327915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0" y="0"/>
            <a:ext cx="12192000" cy="6858000"/>
          </a:xfrm>
        </p:spPr>
        <p:txBody>
          <a:bodyPr>
            <a:normAutofit lnSpcReduction="10000"/>
          </a:bodyPr>
          <a:lstStyle/>
          <a:p>
            <a:r>
              <a:rPr lang="en-US" b="1" dirty="0"/>
              <a:t>5) Complexion (</a:t>
            </a:r>
            <a:r>
              <a:rPr lang="en-US" dirty="0"/>
              <a:t>the natural color and appearance of a person's skin, especially of the face. )</a:t>
            </a:r>
          </a:p>
          <a:p>
            <a:pPr marL="0" indent="0">
              <a:buNone/>
            </a:pPr>
            <a:r>
              <a:rPr lang="en-US" dirty="0"/>
              <a:t>Facial color depends on oxyhemoglobin, hemoglobin concentration and abnormal pigments</a:t>
            </a:r>
          </a:p>
          <a:p>
            <a:r>
              <a:rPr lang="en-US" dirty="0"/>
              <a:t>A</a:t>
            </a:r>
            <a:r>
              <a:rPr lang="en-US" b="1" dirty="0"/>
              <a:t> pale </a:t>
            </a:r>
            <a:r>
              <a:rPr lang="en-US" dirty="0"/>
              <a:t>complexion may be misleading but can suggest </a:t>
            </a:r>
            <a:r>
              <a:rPr lang="en-US" b="1" dirty="0"/>
              <a:t>anemia (reduced hemoglobin </a:t>
            </a:r>
            <a:r>
              <a:rPr lang="en-US" dirty="0"/>
              <a:t>)  .The pallor of anemia is best seen in the mucous membranes of the conjunctivae, lips and tongue .</a:t>
            </a:r>
          </a:p>
          <a:p>
            <a:endParaRPr lang="en-US" dirty="0"/>
          </a:p>
          <a:p>
            <a:endParaRPr lang="en-US" dirty="0"/>
          </a:p>
          <a:p>
            <a:endParaRPr lang="en-US" dirty="0"/>
          </a:p>
          <a:p>
            <a:endParaRPr lang="en-US" dirty="0"/>
          </a:p>
          <a:p>
            <a:endParaRPr lang="en-US" dirty="0"/>
          </a:p>
          <a:p>
            <a:r>
              <a:rPr lang="en-US" b="1" dirty="0"/>
              <a:t>Facial plethora</a:t>
            </a:r>
            <a:r>
              <a:rPr lang="en-US" dirty="0"/>
              <a:t> ( an excess of blood causing</a:t>
            </a:r>
          </a:p>
          <a:p>
            <a:pPr marL="0" indent="0">
              <a:buNone/>
            </a:pPr>
            <a:r>
              <a:rPr lang="en-US" dirty="0"/>
              <a:t> a </a:t>
            </a:r>
            <a:r>
              <a:rPr lang="en-US" b="1" dirty="0"/>
              <a:t>red </a:t>
            </a:r>
            <a:r>
              <a:rPr lang="en-US" dirty="0"/>
              <a:t>complexion ) is caused by </a:t>
            </a:r>
            <a:endParaRPr lang="ar-JO" dirty="0"/>
          </a:p>
          <a:p>
            <a:pPr marL="0" indent="0">
              <a:buNone/>
            </a:pPr>
            <a:r>
              <a:rPr lang="en-US" b="1" dirty="0"/>
              <a:t>raised hemoglobin concentration</a:t>
            </a:r>
          </a:p>
        </p:txBody>
      </p:sp>
      <p:pic>
        <p:nvPicPr>
          <p:cNvPr id="5" name="Picture 4"/>
          <p:cNvPicPr>
            <a:picLocks noChangeAspect="1"/>
          </p:cNvPicPr>
          <p:nvPr/>
        </p:nvPicPr>
        <p:blipFill>
          <a:blip r:embed="rId2"/>
          <a:stretch>
            <a:fillRect/>
          </a:stretch>
        </p:blipFill>
        <p:spPr>
          <a:xfrm>
            <a:off x="5490754" y="2455817"/>
            <a:ext cx="6148252" cy="244275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66" y="2777081"/>
            <a:ext cx="4812029" cy="212148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4755" y="4990011"/>
            <a:ext cx="4728210" cy="1679665"/>
          </a:xfrm>
          <a:prstGeom prst="rect">
            <a:avLst/>
          </a:prstGeom>
        </p:spPr>
      </p:pic>
    </p:spTree>
    <p:extLst>
      <p:ext uri="{BB962C8B-B14F-4D97-AF65-F5344CB8AC3E}">
        <p14:creationId xmlns:p14="http://schemas.microsoft.com/office/powerpoint/2010/main" val="3686602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dirty="0"/>
              <a:t>Cyanosis</a:t>
            </a:r>
            <a:r>
              <a:rPr lang="en-US" dirty="0"/>
              <a:t> is a </a:t>
            </a:r>
            <a:r>
              <a:rPr lang="en-US" b="1" dirty="0"/>
              <a:t>blue</a:t>
            </a:r>
            <a:r>
              <a:rPr lang="en-US" dirty="0"/>
              <a:t> discoloration occurs when the concentration of </a:t>
            </a:r>
            <a:r>
              <a:rPr lang="en-US" b="1" dirty="0"/>
              <a:t>deoxygenated hemoglobin</a:t>
            </a:r>
            <a:r>
              <a:rPr lang="en-US" dirty="0"/>
              <a:t> is increased</a:t>
            </a:r>
            <a:r>
              <a:rPr lang="ar-JO" dirty="0"/>
              <a:t> </a:t>
            </a:r>
            <a:r>
              <a:rPr lang="en-US" dirty="0"/>
              <a:t>.</a:t>
            </a:r>
            <a:endParaRPr lang="en-US" b="1" i="1" dirty="0"/>
          </a:p>
          <a:p>
            <a:r>
              <a:rPr lang="en-US" b="1" i="1" dirty="0"/>
              <a:t>Central cyanosis : </a:t>
            </a:r>
          </a:p>
          <a:p>
            <a:pPr marL="0" indent="0">
              <a:buNone/>
            </a:pPr>
            <a:r>
              <a:rPr lang="en-US" dirty="0"/>
              <a:t>This is seen at the </a:t>
            </a:r>
            <a:r>
              <a:rPr lang="en-US" u="sng" dirty="0"/>
              <a:t>lips and tongue </a:t>
            </a:r>
            <a:r>
              <a:rPr lang="en-US" dirty="0"/>
              <a:t>.</a:t>
            </a:r>
            <a:endParaRPr lang="en-US" b="1" i="1" dirty="0"/>
          </a:p>
          <a:p>
            <a:r>
              <a:rPr lang="en-US" b="1" i="1" dirty="0"/>
              <a:t>Peripheral cyanosis : </a:t>
            </a:r>
          </a:p>
          <a:p>
            <a:pPr marL="0" indent="0">
              <a:buNone/>
            </a:pPr>
            <a:r>
              <a:rPr lang="en-US" dirty="0"/>
              <a:t>This occurs in the </a:t>
            </a:r>
            <a:r>
              <a:rPr lang="en-US" u="sng" dirty="0"/>
              <a:t>hands or feet </a:t>
            </a:r>
            <a:r>
              <a:rPr lang="en-US" dirty="0"/>
              <a:t>.</a:t>
            </a:r>
          </a:p>
          <a:p>
            <a:pPr marL="0" indent="0">
              <a:buNone/>
            </a:pPr>
            <a:endParaRPr lang="en-US" dirty="0"/>
          </a:p>
          <a:p>
            <a:pPr marL="0" indent="0">
              <a:buNone/>
            </a:pPr>
            <a:endParaRPr lang="en-US" b="1" dirty="0"/>
          </a:p>
          <a:p>
            <a:r>
              <a:rPr lang="en-US" b="1" dirty="0"/>
              <a:t>Jaundice</a:t>
            </a:r>
            <a:r>
              <a:rPr lang="en-US" dirty="0"/>
              <a:t> is a </a:t>
            </a:r>
            <a:r>
              <a:rPr lang="en-US" b="1" dirty="0"/>
              <a:t>yellow </a:t>
            </a:r>
            <a:r>
              <a:rPr lang="en-US" dirty="0"/>
              <a:t>discoloration of the skin, mucous membranes, and the whites of the eyes (the sclera) caused by </a:t>
            </a:r>
            <a:r>
              <a:rPr lang="en-US" b="1" dirty="0"/>
              <a:t>increased amounts of bilirubin </a:t>
            </a:r>
            <a:r>
              <a:rPr lang="en-US" dirty="0"/>
              <a:t>in the blood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594" y="431072"/>
            <a:ext cx="6416040" cy="3435533"/>
          </a:xfrm>
          <a:prstGeom prst="rect">
            <a:avLst/>
          </a:prstGeom>
        </p:spPr>
      </p:pic>
      <p:pic>
        <p:nvPicPr>
          <p:cNvPr id="7" name="Picture 6"/>
          <p:cNvPicPr>
            <a:picLocks noChangeAspect="1"/>
          </p:cNvPicPr>
          <p:nvPr/>
        </p:nvPicPr>
        <p:blipFill>
          <a:blip r:embed="rId3"/>
          <a:stretch>
            <a:fillRect/>
          </a:stretch>
        </p:blipFill>
        <p:spPr>
          <a:xfrm>
            <a:off x="7249886" y="4741816"/>
            <a:ext cx="4900748" cy="211618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788" y="4741817"/>
            <a:ext cx="5747657" cy="2116182"/>
          </a:xfrm>
          <a:prstGeom prst="rect">
            <a:avLst/>
          </a:prstGeom>
        </p:spPr>
      </p:pic>
    </p:spTree>
    <p:extLst>
      <p:ext uri="{BB962C8B-B14F-4D97-AF65-F5344CB8AC3E}">
        <p14:creationId xmlns:p14="http://schemas.microsoft.com/office/powerpoint/2010/main" val="3706926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099" y="228600"/>
            <a:ext cx="9054854" cy="6491813"/>
          </a:xfrm>
        </p:spPr>
      </p:pic>
    </p:spTree>
    <p:extLst>
      <p:ext uri="{BB962C8B-B14F-4D97-AF65-F5344CB8AC3E}">
        <p14:creationId xmlns:p14="http://schemas.microsoft.com/office/powerpoint/2010/main" val="2540564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0064" y="365125"/>
            <a:ext cx="8393182" cy="6092829"/>
          </a:xfrm>
        </p:spPr>
      </p:pic>
    </p:spTree>
    <p:extLst>
      <p:ext uri="{BB962C8B-B14F-4D97-AF65-F5344CB8AC3E}">
        <p14:creationId xmlns:p14="http://schemas.microsoft.com/office/powerpoint/2010/main" val="48774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945"/>
            <a:ext cx="8896350" cy="6672262"/>
          </a:xfrm>
        </p:spPr>
      </p:pic>
    </p:spTree>
    <p:extLst>
      <p:ext uri="{BB962C8B-B14F-4D97-AF65-F5344CB8AC3E}">
        <p14:creationId xmlns:p14="http://schemas.microsoft.com/office/powerpoint/2010/main" val="4268759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964" y="0"/>
            <a:ext cx="8754035" cy="6468260"/>
          </a:xfrm>
        </p:spPr>
      </p:pic>
    </p:spTree>
    <p:extLst>
      <p:ext uri="{BB962C8B-B14F-4D97-AF65-F5344CB8AC3E}">
        <p14:creationId xmlns:p14="http://schemas.microsoft.com/office/powerpoint/2010/main" val="2925054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4706" y="446621"/>
            <a:ext cx="7651376" cy="5724363"/>
          </a:xfrm>
        </p:spPr>
      </p:pic>
    </p:spTree>
    <p:extLst>
      <p:ext uri="{BB962C8B-B14F-4D97-AF65-F5344CB8AC3E}">
        <p14:creationId xmlns:p14="http://schemas.microsoft.com/office/powerpoint/2010/main" val="1444259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1945" y="107576"/>
            <a:ext cx="8718914" cy="6461484"/>
          </a:xfrm>
        </p:spPr>
      </p:pic>
    </p:spTree>
    <p:extLst>
      <p:ext uri="{BB962C8B-B14F-4D97-AF65-F5344CB8AC3E}">
        <p14:creationId xmlns:p14="http://schemas.microsoft.com/office/powerpoint/2010/main" val="4164541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US" b="1" dirty="0"/>
              <a:t>6) Odors (</a:t>
            </a:r>
            <a:r>
              <a:rPr lang="en-US" dirty="0">
                <a:solidFill>
                  <a:srgbClr val="000000"/>
                </a:solidFill>
                <a:latin typeface="Berkeley-Book"/>
              </a:rPr>
              <a:t>of the body or breath) : </a:t>
            </a:r>
            <a:endParaRPr lang="en-US" b="1" dirty="0"/>
          </a:p>
          <a:p>
            <a:r>
              <a:rPr lang="en-US" u="sng" dirty="0"/>
              <a:t>Tobacco’s</a:t>
            </a:r>
            <a:r>
              <a:rPr lang="en-US" dirty="0"/>
              <a:t> smell</a:t>
            </a:r>
          </a:p>
          <a:p>
            <a:r>
              <a:rPr lang="en-US" dirty="0"/>
              <a:t>The smell of</a:t>
            </a:r>
            <a:r>
              <a:rPr lang="en-US" u="sng" dirty="0"/>
              <a:t> alcohol </a:t>
            </a:r>
            <a:r>
              <a:rPr lang="en-US" dirty="0"/>
              <a:t>on a patient’s breath </a:t>
            </a:r>
            <a:endParaRPr lang="en-US" b="1" dirty="0"/>
          </a:p>
          <a:p>
            <a:endParaRPr lang="en-US" b="1" dirty="0"/>
          </a:p>
          <a:p>
            <a:r>
              <a:rPr lang="en-US" b="1" dirty="0"/>
              <a:t>Fetor (</a:t>
            </a:r>
            <a:r>
              <a:rPr lang="en-US" dirty="0"/>
              <a:t> a foul or unpleasant odor )</a:t>
            </a:r>
            <a:r>
              <a:rPr lang="en-US" b="1" dirty="0"/>
              <a:t> hepaticus </a:t>
            </a:r>
            <a:r>
              <a:rPr lang="en-US" dirty="0"/>
              <a:t>: is a condition in which the breath of the patient is </a:t>
            </a:r>
            <a:r>
              <a:rPr lang="en-US" b="1" dirty="0"/>
              <a:t>musty</a:t>
            </a:r>
            <a:r>
              <a:rPr lang="en-US" dirty="0"/>
              <a:t>, and occasionally fecal in nature (</a:t>
            </a:r>
            <a:r>
              <a:rPr lang="en-US" b="1" dirty="0"/>
              <a:t>‘mousy’ smell</a:t>
            </a:r>
            <a:r>
              <a:rPr lang="en-US" dirty="0"/>
              <a:t> ). Seen in patients with </a:t>
            </a:r>
            <a:r>
              <a:rPr lang="en-US" b="1" dirty="0"/>
              <a:t>liver failure</a:t>
            </a:r>
            <a:r>
              <a:rPr lang="en-US" dirty="0"/>
              <a:t> .</a:t>
            </a:r>
          </a:p>
          <a:p>
            <a:endParaRPr lang="en-US" dirty="0"/>
          </a:p>
          <a:p>
            <a:r>
              <a:rPr lang="en-US" dirty="0"/>
              <a:t>ketones: a </a:t>
            </a:r>
            <a:r>
              <a:rPr lang="en-US" b="1" dirty="0"/>
              <a:t>sweet/fruity smell </a:t>
            </a:r>
            <a:r>
              <a:rPr lang="en-US" dirty="0"/>
              <a:t>(like nail varnish remover) due to acetone in </a:t>
            </a:r>
            <a:r>
              <a:rPr lang="en-US" b="1" dirty="0"/>
              <a:t>diabetic ketoacidosis .</a:t>
            </a:r>
          </a:p>
          <a:p>
            <a:endParaRPr lang="en-US" b="1" dirty="0"/>
          </a:p>
          <a:p>
            <a:r>
              <a:rPr lang="en-US" b="1" dirty="0"/>
              <a:t>Uremic fetor</a:t>
            </a:r>
            <a:r>
              <a:rPr lang="en-US" dirty="0"/>
              <a:t> : is a urine-like odor or </a:t>
            </a:r>
            <a:r>
              <a:rPr lang="en-US" b="1" dirty="0"/>
              <a:t>fishy smell </a:t>
            </a:r>
            <a:r>
              <a:rPr lang="en-US" dirty="0"/>
              <a:t>of persons with uremia . Seen in patients with </a:t>
            </a:r>
            <a:r>
              <a:rPr lang="en-US" b="1" dirty="0"/>
              <a:t>chronic kidney disease</a:t>
            </a:r>
            <a:r>
              <a:rPr lang="en-US" dirty="0"/>
              <a:t> .</a:t>
            </a:r>
            <a:endParaRPr lang="en-US" b="1" dirty="0"/>
          </a:p>
          <a:p>
            <a:endParaRPr lang="en-US" b="1" dirty="0"/>
          </a:p>
        </p:txBody>
      </p:sp>
    </p:spTree>
    <p:extLst>
      <p:ext uri="{BB962C8B-B14F-4D97-AF65-F5344CB8AC3E}">
        <p14:creationId xmlns:p14="http://schemas.microsoft.com/office/powerpoint/2010/main" val="34957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dirty="0"/>
              <a:t>7) Spot diagnoses : </a:t>
            </a:r>
            <a:r>
              <a:rPr lang="en-US" dirty="0"/>
              <a:t>Many disorders have characteristic facial features , that you should easily recognize on first contact with the patient. </a:t>
            </a:r>
          </a:p>
          <a:p>
            <a:pPr marL="0" indent="0">
              <a:buNone/>
            </a:pPr>
            <a:r>
              <a:rPr lang="en-US" dirty="0"/>
              <a:t>  e.g.: Systemic sclerosis ,  chromosomal abnormalities </a:t>
            </a:r>
            <a:r>
              <a:rPr lang="en-US" sz="2600" b="1" dirty="0"/>
              <a:t>(</a:t>
            </a:r>
            <a:r>
              <a:rPr lang="en-US" b="1" i="1" dirty="0"/>
              <a:t>Down’s syndrome (trisomy 21 – 47XX/XY </a:t>
            </a:r>
            <a:r>
              <a:rPr lang="en-US" b="1" dirty="0"/>
              <a:t>+ </a:t>
            </a:r>
            <a:r>
              <a:rPr lang="en-US" b="1" i="1" dirty="0"/>
              <a:t>21) </a:t>
            </a:r>
            <a:r>
              <a:rPr lang="en-US" sz="2600" b="1" i="1" dirty="0"/>
              <a:t>, Turner’s syndrome (45XO))</a:t>
            </a:r>
            <a:endParaRPr lang="en-US" sz="2600"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681" y="1867989"/>
            <a:ext cx="5512130" cy="496388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67989"/>
            <a:ext cx="6400800" cy="4990011"/>
          </a:xfrm>
          <a:prstGeom prst="rect">
            <a:avLst/>
          </a:prstGeom>
        </p:spPr>
      </p:pic>
    </p:spTree>
    <p:extLst>
      <p:ext uri="{BB962C8B-B14F-4D97-AF65-F5344CB8AC3E}">
        <p14:creationId xmlns:p14="http://schemas.microsoft.com/office/powerpoint/2010/main" val="97618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5942"/>
            <a:ext cx="12192000" cy="6662057"/>
          </a:xfrm>
        </p:spPr>
        <p:txBody>
          <a:bodyPr>
            <a:normAutofit fontScale="92500" lnSpcReduction="10000"/>
          </a:bodyPr>
          <a:lstStyle/>
          <a:p>
            <a:r>
              <a:rPr lang="en-US" sz="3600" b="1" dirty="0"/>
              <a:t>Common patterns of HAIR DISEASE : </a:t>
            </a:r>
          </a:p>
          <a:p>
            <a:r>
              <a:rPr lang="en-US" b="1" dirty="0">
                <a:solidFill>
                  <a:srgbClr val="222222"/>
                </a:solidFill>
                <a:latin typeface="Arial" panose="020B0604020202020204" pitchFamily="34" charset="0"/>
              </a:rPr>
              <a:t>Hair loss</a:t>
            </a:r>
            <a:r>
              <a:rPr lang="en-US" dirty="0">
                <a:solidFill>
                  <a:srgbClr val="222222"/>
                </a:solidFill>
                <a:latin typeface="Arial" panose="020B0604020202020204" pitchFamily="34" charset="0"/>
              </a:rPr>
              <a:t>, also known as </a:t>
            </a:r>
            <a:r>
              <a:rPr lang="en-US" b="1" dirty="0">
                <a:solidFill>
                  <a:srgbClr val="222222"/>
                </a:solidFill>
                <a:latin typeface="Arial" panose="020B0604020202020204" pitchFamily="34" charset="0"/>
              </a:rPr>
              <a:t>alopecia</a:t>
            </a:r>
            <a:r>
              <a:rPr lang="en-US" dirty="0">
                <a:solidFill>
                  <a:srgbClr val="222222"/>
                </a:solidFill>
                <a:latin typeface="Arial" panose="020B0604020202020204" pitchFamily="34" charset="0"/>
              </a:rPr>
              <a:t> or </a:t>
            </a:r>
            <a:r>
              <a:rPr lang="en-US" b="1" dirty="0">
                <a:solidFill>
                  <a:srgbClr val="222222"/>
                </a:solidFill>
                <a:latin typeface="Arial" panose="020B0604020202020204" pitchFamily="34" charset="0"/>
              </a:rPr>
              <a:t>baldness </a:t>
            </a:r>
            <a:r>
              <a:rPr lang="en-US" dirty="0"/>
              <a:t>can be total or partial .</a:t>
            </a:r>
          </a:p>
          <a:p>
            <a:r>
              <a:rPr lang="en-US" u="sng" dirty="0">
                <a:latin typeface="BookAntiqua"/>
              </a:rPr>
              <a:t>Excess hair growth </a:t>
            </a:r>
            <a:r>
              <a:rPr lang="en-US" dirty="0">
                <a:latin typeface="BookAntiqua"/>
              </a:rPr>
              <a:t>.</a:t>
            </a:r>
          </a:p>
          <a:p>
            <a:endParaRPr lang="en-US" dirty="0">
              <a:latin typeface="BookAntiqua"/>
            </a:endParaRPr>
          </a:p>
          <a:p>
            <a:r>
              <a:rPr lang="en-US" sz="4000" b="1" dirty="0"/>
              <a:t>THE TONGUE </a:t>
            </a:r>
            <a:r>
              <a:rPr lang="en-US" b="1" dirty="0"/>
              <a:t>: </a:t>
            </a:r>
          </a:p>
          <a:p>
            <a:r>
              <a:rPr lang="en-US" b="1" dirty="0"/>
              <a:t>Examination sequence</a:t>
            </a:r>
          </a:p>
          <a:p>
            <a:r>
              <a:rPr lang="en-US" dirty="0"/>
              <a:t>■ Ask the patient to put out his tongue.</a:t>
            </a:r>
          </a:p>
          <a:p>
            <a:r>
              <a:rPr lang="en-US" dirty="0"/>
              <a:t>■ Look at the size, shape, movements,</a:t>
            </a:r>
          </a:p>
          <a:p>
            <a:pPr marL="0" indent="0">
              <a:buNone/>
            </a:pPr>
            <a:r>
              <a:rPr lang="en-US" dirty="0"/>
              <a:t> </a:t>
            </a:r>
            <a:r>
              <a:rPr lang="en-US" dirty="0" err="1"/>
              <a:t>colour</a:t>
            </a:r>
            <a:r>
              <a:rPr lang="en-US" dirty="0"/>
              <a:t> and surface</a:t>
            </a:r>
          </a:p>
          <a:p>
            <a:r>
              <a:rPr lang="en-US" b="1" dirty="0"/>
              <a:t>Abnormal findings</a:t>
            </a:r>
          </a:p>
          <a:p>
            <a:r>
              <a:rPr lang="en-US" dirty="0"/>
              <a:t>Macroglossia (enlargement of the tongue)</a:t>
            </a:r>
          </a:p>
          <a:p>
            <a:r>
              <a:rPr lang="en-US" dirty="0"/>
              <a:t>Fasciculation (irregular twitching of the tongue)</a:t>
            </a:r>
          </a:p>
          <a:p>
            <a:r>
              <a:rPr lang="en-US" dirty="0"/>
              <a:t>White patches ( Leukoplakia )</a:t>
            </a:r>
          </a:p>
          <a:p>
            <a:r>
              <a:rPr lang="en-US" dirty="0"/>
              <a:t>Glossitis is a smooth reddened tongue</a:t>
            </a:r>
          </a:p>
          <a:p>
            <a:endParaRPr lang="en-US" dirty="0">
              <a:latin typeface="BookAntiqua"/>
            </a:endParaRPr>
          </a:p>
          <a:p>
            <a:endParaRPr lang="en-US" dirty="0">
              <a:latin typeface="BookAntiqua"/>
            </a:endParaRPr>
          </a:p>
          <a:p>
            <a:endParaRPr lang="en-US" dirty="0"/>
          </a:p>
        </p:txBody>
      </p:sp>
      <p:pic>
        <p:nvPicPr>
          <p:cNvPr id="5" name="Picture 4"/>
          <p:cNvPicPr>
            <a:picLocks noChangeAspect="1"/>
          </p:cNvPicPr>
          <p:nvPr/>
        </p:nvPicPr>
        <p:blipFill>
          <a:blip r:embed="rId2"/>
          <a:stretch>
            <a:fillRect/>
          </a:stretch>
        </p:blipFill>
        <p:spPr>
          <a:xfrm>
            <a:off x="5603965" y="1554481"/>
            <a:ext cx="6588035" cy="3252650"/>
          </a:xfrm>
          <a:prstGeom prst="rect">
            <a:avLst/>
          </a:prstGeom>
        </p:spPr>
      </p:pic>
    </p:spTree>
    <p:extLst>
      <p:ext uri="{BB962C8B-B14F-4D97-AF65-F5344CB8AC3E}">
        <p14:creationId xmlns:p14="http://schemas.microsoft.com/office/powerpoint/2010/main" val="3402035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8308" y="319910"/>
            <a:ext cx="8870775" cy="6538090"/>
          </a:xfrm>
        </p:spPr>
      </p:pic>
    </p:spTree>
    <p:extLst>
      <p:ext uri="{BB962C8B-B14F-4D97-AF65-F5344CB8AC3E}">
        <p14:creationId xmlns:p14="http://schemas.microsoft.com/office/powerpoint/2010/main" val="116708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5472" y="484094"/>
            <a:ext cx="8016446" cy="5849036"/>
          </a:xfrm>
        </p:spPr>
      </p:pic>
    </p:spTree>
    <p:extLst>
      <p:ext uri="{BB962C8B-B14F-4D97-AF65-F5344CB8AC3E}">
        <p14:creationId xmlns:p14="http://schemas.microsoft.com/office/powerpoint/2010/main" val="2865496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8481" y="365125"/>
            <a:ext cx="8554083" cy="6363984"/>
          </a:xfrm>
        </p:spPr>
      </p:pic>
    </p:spTree>
    <p:extLst>
      <p:ext uri="{BB962C8B-B14F-4D97-AF65-F5344CB8AC3E}">
        <p14:creationId xmlns:p14="http://schemas.microsoft.com/office/powerpoint/2010/main" val="1982326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8902"/>
          </a:xfrm>
        </p:spPr>
        <p:txBody>
          <a:bodyPr>
            <a:normAutofit/>
          </a:bodyPr>
          <a:lstStyle/>
          <a:p>
            <a:r>
              <a:rPr lang="en-US" sz="5400" b="1" dirty="0"/>
              <a:t>THE HANDS</a:t>
            </a:r>
          </a:p>
        </p:txBody>
      </p:sp>
      <p:sp>
        <p:nvSpPr>
          <p:cNvPr id="3" name="Content Placeholder 2"/>
          <p:cNvSpPr>
            <a:spLocks noGrp="1"/>
          </p:cNvSpPr>
          <p:nvPr>
            <p:ph idx="1"/>
          </p:nvPr>
        </p:nvSpPr>
        <p:spPr>
          <a:xfrm>
            <a:off x="0" y="1018902"/>
            <a:ext cx="12192000" cy="5839097"/>
          </a:xfrm>
        </p:spPr>
        <p:txBody>
          <a:bodyPr/>
          <a:lstStyle/>
          <a:p>
            <a:r>
              <a:rPr lang="en-US" b="1" dirty="0"/>
              <a:t>Examination sequence</a:t>
            </a:r>
          </a:p>
          <a:p>
            <a:r>
              <a:rPr lang="en-US" dirty="0"/>
              <a:t>■ Inspect the dorsal and then palmar aspects of both hands.</a:t>
            </a:r>
          </a:p>
          <a:p>
            <a:endParaRPr lang="en-US" dirty="0"/>
          </a:p>
          <a:p>
            <a:r>
              <a:rPr lang="en-US" dirty="0"/>
              <a:t>■ Note changes in the:</a:t>
            </a:r>
          </a:p>
          <a:p>
            <a:r>
              <a:rPr lang="en-US" dirty="0"/>
              <a:t>■ skin</a:t>
            </a:r>
          </a:p>
          <a:p>
            <a:r>
              <a:rPr lang="en-US" dirty="0"/>
              <a:t>■ nails</a:t>
            </a:r>
          </a:p>
          <a:p>
            <a:r>
              <a:rPr lang="en-US" dirty="0"/>
              <a:t>■ soft tissues (evidence of muscle wasting)</a:t>
            </a:r>
          </a:p>
          <a:p>
            <a:r>
              <a:rPr lang="en-US" dirty="0"/>
              <a:t>■ joints.</a:t>
            </a:r>
          </a:p>
          <a:p>
            <a:endParaRPr lang="en-US" dirty="0"/>
          </a:p>
          <a:p>
            <a:r>
              <a:rPr lang="en-US" dirty="0"/>
              <a:t>■ Feel the temperature.</a:t>
            </a:r>
          </a:p>
        </p:txBody>
      </p:sp>
    </p:spTree>
    <p:extLst>
      <p:ext uri="{BB962C8B-B14F-4D97-AF65-F5344CB8AC3E}">
        <p14:creationId xmlns:p14="http://schemas.microsoft.com/office/powerpoint/2010/main" val="191739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2277" y="365126"/>
            <a:ext cx="8188958" cy="5868754"/>
          </a:xfrm>
        </p:spPr>
      </p:pic>
    </p:spTree>
    <p:extLst>
      <p:ext uri="{BB962C8B-B14F-4D97-AF65-F5344CB8AC3E}">
        <p14:creationId xmlns:p14="http://schemas.microsoft.com/office/powerpoint/2010/main" val="2461610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US" dirty="0">
                <a:solidFill>
                  <a:srgbClr val="00265A"/>
                </a:solidFill>
                <a:latin typeface="HelveticaNeue-Heavy"/>
              </a:rPr>
              <a:t>Deformity : e.g. : </a:t>
            </a:r>
            <a:r>
              <a:rPr lang="en-US" dirty="0"/>
              <a:t>in longstanding rheumatoid arthritis , </a:t>
            </a:r>
            <a:r>
              <a:rPr lang="en-US" dirty="0" err="1"/>
              <a:t>Marfan’s</a:t>
            </a:r>
            <a:r>
              <a:rPr lang="en-US" dirty="0"/>
              <a:t> syndrome</a:t>
            </a:r>
          </a:p>
          <a:p>
            <a:pPr marL="0" indent="0">
              <a:buNone/>
            </a:pPr>
            <a:r>
              <a:rPr lang="en-US" dirty="0"/>
              <a:t> </a:t>
            </a:r>
            <a:r>
              <a:rPr lang="en-US" u="sng" dirty="0"/>
              <a:t>Trauma</a:t>
            </a:r>
            <a:r>
              <a:rPr lang="en-US" dirty="0"/>
              <a:t> is the most common cause of hand deformity.</a:t>
            </a:r>
          </a:p>
          <a:p>
            <a:endParaRPr lang="en-US" dirty="0"/>
          </a:p>
          <a:p>
            <a:r>
              <a:rPr lang="en-US" dirty="0">
                <a:solidFill>
                  <a:srgbClr val="00265A"/>
                </a:solidFill>
                <a:latin typeface="HelveticaNeue-Heavy"/>
              </a:rPr>
              <a:t>Color : </a:t>
            </a:r>
            <a:r>
              <a:rPr lang="en-US" dirty="0"/>
              <a:t>cyanosis in the nail bed </a:t>
            </a:r>
          </a:p>
          <a:p>
            <a:pPr marL="0" indent="0">
              <a:buNone/>
            </a:pPr>
            <a:r>
              <a:rPr lang="en-US" dirty="0"/>
              <a:t> tobacco staining of the fingers</a:t>
            </a:r>
          </a:p>
          <a:p>
            <a:endParaRPr lang="en-US" dirty="0">
              <a:solidFill>
                <a:srgbClr val="00265A"/>
              </a:solidFill>
              <a:latin typeface="HelveticaNeue-Heavy"/>
            </a:endParaRPr>
          </a:p>
          <a:p>
            <a:endParaRPr lang="en-US" dirty="0">
              <a:solidFill>
                <a:srgbClr val="00265A"/>
              </a:solidFill>
              <a:latin typeface="HelveticaNeue-Heavy"/>
            </a:endParaRPr>
          </a:p>
          <a:p>
            <a:endParaRPr lang="en-US" dirty="0">
              <a:solidFill>
                <a:srgbClr val="00265A"/>
              </a:solidFill>
              <a:latin typeface="HelveticaNeue-Heavy"/>
            </a:endParaRPr>
          </a:p>
          <a:p>
            <a:endParaRPr lang="en-US" dirty="0">
              <a:solidFill>
                <a:srgbClr val="00265A"/>
              </a:solidFill>
              <a:latin typeface="HelveticaNeue-Heavy"/>
            </a:endParaRPr>
          </a:p>
          <a:p>
            <a:endParaRPr lang="en-US" dirty="0">
              <a:solidFill>
                <a:srgbClr val="00265A"/>
              </a:solidFill>
              <a:latin typeface="HelveticaNeue-Heavy"/>
            </a:endParaRPr>
          </a:p>
          <a:p>
            <a:endParaRPr lang="en-US" dirty="0">
              <a:solidFill>
                <a:srgbClr val="00265A"/>
              </a:solidFill>
              <a:latin typeface="HelveticaNeue-Heavy"/>
            </a:endParaRPr>
          </a:p>
          <a:p>
            <a:endParaRPr lang="en-US" dirty="0">
              <a:solidFill>
                <a:srgbClr val="00265A"/>
              </a:solidFill>
              <a:latin typeface="HelveticaNeue-Heavy"/>
            </a:endParaRPr>
          </a:p>
          <a:p>
            <a:r>
              <a:rPr lang="en-US" dirty="0">
                <a:solidFill>
                  <a:srgbClr val="00265A"/>
                </a:solidFill>
                <a:latin typeface="HelveticaNeue-Heavy"/>
              </a:rPr>
              <a:t>Temperature : </a:t>
            </a:r>
            <a:r>
              <a:rPr lang="en-US" dirty="0"/>
              <a:t>warm vs cold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38697"/>
            <a:ext cx="4911634" cy="33181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429" y="3344091"/>
            <a:ext cx="4282571" cy="351390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081" y="3344091"/>
            <a:ext cx="2538143" cy="351390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2081" y="927463"/>
            <a:ext cx="6955767" cy="2285998"/>
          </a:xfrm>
          <a:prstGeom prst="rect">
            <a:avLst/>
          </a:prstGeom>
        </p:spPr>
      </p:pic>
    </p:spTree>
    <p:extLst>
      <p:ext uri="{BB962C8B-B14F-4D97-AF65-F5344CB8AC3E}">
        <p14:creationId xmlns:p14="http://schemas.microsoft.com/office/powerpoint/2010/main" val="1212373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dirty="0">
                <a:solidFill>
                  <a:srgbClr val="00265A"/>
                </a:solidFill>
                <a:latin typeface="HelveticaNeue-Heavy"/>
              </a:rPr>
              <a:t>Skin : </a:t>
            </a:r>
            <a:r>
              <a:rPr lang="en-US" dirty="0"/>
              <a:t>Callosities (a thickened and hardened part of the skin) : Manual work </a:t>
            </a:r>
          </a:p>
          <a:p>
            <a:pPr marL="0" indent="0">
              <a:buNone/>
            </a:pPr>
            <a:r>
              <a:rPr lang="en-US" dirty="0"/>
              <a:t>Look at the flexor surfaces of the wrists and forearms : venipuncture marks of </a:t>
            </a:r>
            <a:r>
              <a:rPr lang="en-US" u="sng" dirty="0"/>
              <a:t>intravenous drug use </a:t>
            </a:r>
            <a:r>
              <a:rPr lang="en-US" dirty="0"/>
              <a:t>and linear (usually transverse), multiple wounds or scars from deliberate </a:t>
            </a:r>
            <a:r>
              <a:rPr lang="en-US" u="sng" dirty="0"/>
              <a:t>self-harm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676" y="1727563"/>
            <a:ext cx="5229498" cy="3500849"/>
          </a:xfrm>
          <a:prstGeom prst="rect">
            <a:avLst/>
          </a:prstGeom>
        </p:spPr>
      </p:pic>
      <p:pic>
        <p:nvPicPr>
          <p:cNvPr id="5" name="Picture 4"/>
          <p:cNvPicPr>
            <a:picLocks noChangeAspect="1"/>
          </p:cNvPicPr>
          <p:nvPr/>
        </p:nvPicPr>
        <p:blipFill>
          <a:blip r:embed="rId3"/>
          <a:stretch>
            <a:fillRect/>
          </a:stretch>
        </p:blipFill>
        <p:spPr>
          <a:xfrm>
            <a:off x="8586654" y="1678576"/>
            <a:ext cx="3644535" cy="35008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818" y="1727563"/>
            <a:ext cx="3148149" cy="3500846"/>
          </a:xfrm>
          <a:prstGeom prst="rect">
            <a:avLst/>
          </a:prstGeom>
        </p:spPr>
      </p:pic>
      <p:sp>
        <p:nvSpPr>
          <p:cNvPr id="2" name="Rectangle 1"/>
          <p:cNvSpPr/>
          <p:nvPr/>
        </p:nvSpPr>
        <p:spPr>
          <a:xfrm>
            <a:off x="0" y="5473006"/>
            <a:ext cx="6792686" cy="1384995"/>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265A"/>
                </a:solidFill>
                <a:latin typeface="HelveticaNeue-Heavy"/>
              </a:rPr>
              <a:t>Muscles</a:t>
            </a:r>
          </a:p>
          <a:p>
            <a:r>
              <a:rPr lang="en-US" sz="2800" dirty="0"/>
              <a:t>Small muscle wasting of the hands , </a:t>
            </a:r>
          </a:p>
          <a:p>
            <a:r>
              <a:rPr lang="en-US" sz="2800" dirty="0"/>
              <a:t>producing ‘dorsal guttering’ of the hands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2504" y="5228409"/>
            <a:ext cx="4114799" cy="1605098"/>
          </a:xfrm>
          <a:prstGeom prst="rect">
            <a:avLst/>
          </a:prstGeom>
        </p:spPr>
      </p:pic>
    </p:spTree>
    <p:extLst>
      <p:ext uri="{BB962C8B-B14F-4D97-AF65-F5344CB8AC3E}">
        <p14:creationId xmlns:p14="http://schemas.microsoft.com/office/powerpoint/2010/main" val="2780537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dirty="0">
                <a:solidFill>
                  <a:srgbClr val="00265A"/>
                </a:solidFill>
                <a:latin typeface="HelveticaNeue-Heavy"/>
              </a:rPr>
              <a:t>Fingernails : ( </a:t>
            </a:r>
            <a:r>
              <a:rPr lang="en-US" b="1" dirty="0"/>
              <a:t>Nail abnormalities )</a:t>
            </a:r>
            <a:endParaRPr lang="en-US" dirty="0">
              <a:solidFill>
                <a:srgbClr val="00265A"/>
              </a:solidFill>
              <a:latin typeface="HelveticaNeue-Heavy"/>
            </a:endParaRPr>
          </a:p>
          <a:p>
            <a:r>
              <a:rPr lang="en-US" dirty="0"/>
              <a:t>Nail changes are useful in diagnosing diseases</a:t>
            </a:r>
          </a:p>
          <a:p>
            <a:endParaRPr lang="en-US" dirty="0"/>
          </a:p>
          <a:p>
            <a:endParaRPr lang="en-US" dirty="0"/>
          </a:p>
        </p:txBody>
      </p:sp>
      <p:pic>
        <p:nvPicPr>
          <p:cNvPr id="5" name="Picture 4"/>
          <p:cNvPicPr>
            <a:picLocks noChangeAspect="1"/>
          </p:cNvPicPr>
          <p:nvPr/>
        </p:nvPicPr>
        <p:blipFill>
          <a:blip r:embed="rId2"/>
          <a:stretch>
            <a:fillRect/>
          </a:stretch>
        </p:blipFill>
        <p:spPr>
          <a:xfrm>
            <a:off x="5630090" y="927462"/>
            <a:ext cx="6561909" cy="59146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7462"/>
            <a:ext cx="5630089" cy="5914618"/>
          </a:xfrm>
          <a:prstGeom prst="rect">
            <a:avLst/>
          </a:prstGeom>
        </p:spPr>
      </p:pic>
    </p:spTree>
    <p:extLst>
      <p:ext uri="{BB962C8B-B14F-4D97-AF65-F5344CB8AC3E}">
        <p14:creationId xmlns:p14="http://schemas.microsoft.com/office/powerpoint/2010/main" val="2337168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endParaRPr lang="en-US" b="1" dirty="0"/>
          </a:p>
          <a:p>
            <a:r>
              <a:rPr lang="en-US" b="1" dirty="0"/>
              <a:t>Finger clubbing </a:t>
            </a:r>
            <a:r>
              <a:rPr lang="en-US" dirty="0"/>
              <a:t>is </a:t>
            </a:r>
            <a:r>
              <a:rPr lang="en-US" u="sng" dirty="0"/>
              <a:t>painless</a:t>
            </a:r>
            <a:r>
              <a:rPr lang="en-US" dirty="0"/>
              <a:t> soft-tissue swelling of the terminal phalanges. The enlargement increases convexity of the nail with loss of the normal angle between the nail and the proximal nail fold. The angle increases to 180° or more, and the nail bed feels spongy. </a:t>
            </a:r>
            <a:r>
              <a:rPr lang="en-US" u="sng" dirty="0" err="1"/>
              <a:t>Schamroth’s</a:t>
            </a:r>
            <a:r>
              <a:rPr lang="en-US" u="sng" dirty="0"/>
              <a:t> window sign is absent </a:t>
            </a:r>
            <a:r>
              <a:rPr lang="en-US" dirty="0"/>
              <a:t>( Place the nails of corresponding fingers back to back and look for a visible gap between the nail beds )</a:t>
            </a:r>
            <a:endParaRPr lang="en-US" dirty="0">
              <a:solidFill>
                <a:srgbClr val="00265A"/>
              </a:solidFill>
              <a:latin typeface="HelveticaNeue-Heavy"/>
            </a:endParaRPr>
          </a:p>
        </p:txBody>
      </p:sp>
      <p:pic>
        <p:nvPicPr>
          <p:cNvPr id="2" name="Picture 1"/>
          <p:cNvPicPr>
            <a:picLocks noChangeAspect="1"/>
          </p:cNvPicPr>
          <p:nvPr/>
        </p:nvPicPr>
        <p:blipFill>
          <a:blip r:embed="rId2"/>
          <a:stretch>
            <a:fillRect/>
          </a:stretch>
        </p:blipFill>
        <p:spPr>
          <a:xfrm>
            <a:off x="9053035" y="3005258"/>
            <a:ext cx="2999014" cy="3852742"/>
          </a:xfrm>
          <a:prstGeom prst="rect">
            <a:avLst/>
          </a:prstGeom>
        </p:spPr>
      </p:pic>
      <p:pic>
        <p:nvPicPr>
          <p:cNvPr id="4" name="Picture 3"/>
          <p:cNvPicPr>
            <a:picLocks noChangeAspect="1"/>
          </p:cNvPicPr>
          <p:nvPr/>
        </p:nvPicPr>
        <p:blipFill>
          <a:blip r:embed="rId3"/>
          <a:stretch>
            <a:fillRect/>
          </a:stretch>
        </p:blipFill>
        <p:spPr>
          <a:xfrm>
            <a:off x="45174" y="2978332"/>
            <a:ext cx="3981450" cy="3879668"/>
          </a:xfrm>
          <a:prstGeom prst="rect">
            <a:avLst/>
          </a:prstGeom>
        </p:spPr>
      </p:pic>
      <p:pic>
        <p:nvPicPr>
          <p:cNvPr id="7" name="Picture 6"/>
          <p:cNvPicPr>
            <a:picLocks noChangeAspect="1"/>
          </p:cNvPicPr>
          <p:nvPr/>
        </p:nvPicPr>
        <p:blipFill>
          <a:blip r:embed="rId4"/>
          <a:stretch>
            <a:fillRect/>
          </a:stretch>
        </p:blipFill>
        <p:spPr>
          <a:xfrm>
            <a:off x="4396875" y="2978332"/>
            <a:ext cx="4516210" cy="3879668"/>
          </a:xfrm>
          <a:prstGeom prst="rect">
            <a:avLst/>
          </a:prstGeom>
        </p:spPr>
      </p:pic>
      <p:sp>
        <p:nvSpPr>
          <p:cNvPr id="5" name="Rectangle 4"/>
          <p:cNvSpPr/>
          <p:nvPr/>
        </p:nvSpPr>
        <p:spPr>
          <a:xfrm>
            <a:off x="1" y="5125573"/>
            <a:ext cx="6609806" cy="461665"/>
          </a:xfrm>
          <a:prstGeom prst="rect">
            <a:avLst/>
          </a:prstGeom>
        </p:spPr>
        <p:txBody>
          <a:bodyPr wrap="square">
            <a:spAutoFit/>
          </a:bodyPr>
          <a:lstStyle/>
          <a:p>
            <a:pPr marL="457200" indent="-457200">
              <a:buFont typeface="Arial" panose="020B0604020202020204" pitchFamily="34" charset="0"/>
              <a:buChar char="•"/>
            </a:pPr>
            <a:r>
              <a:rPr lang="en-US" sz="2400" dirty="0"/>
              <a:t>.</a:t>
            </a:r>
          </a:p>
        </p:txBody>
      </p:sp>
    </p:spTree>
    <p:extLst>
      <p:ext uri="{BB962C8B-B14F-4D97-AF65-F5344CB8AC3E}">
        <p14:creationId xmlns:p14="http://schemas.microsoft.com/office/powerpoint/2010/main" val="110337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2318" y="226033"/>
            <a:ext cx="8767482" cy="6575612"/>
          </a:xfrm>
        </p:spPr>
      </p:pic>
    </p:spTree>
    <p:extLst>
      <p:ext uri="{BB962C8B-B14F-4D97-AF65-F5344CB8AC3E}">
        <p14:creationId xmlns:p14="http://schemas.microsoft.com/office/powerpoint/2010/main" val="4262123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61735"/>
            <a:ext cx="8498542" cy="6342430"/>
          </a:xfrm>
        </p:spPr>
      </p:pic>
    </p:spTree>
    <p:extLst>
      <p:ext uri="{BB962C8B-B14F-4D97-AF65-F5344CB8AC3E}">
        <p14:creationId xmlns:p14="http://schemas.microsoft.com/office/powerpoint/2010/main" val="2715551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7094" y="0"/>
            <a:ext cx="8937812" cy="6703360"/>
          </a:xfrm>
        </p:spPr>
      </p:pic>
    </p:spTree>
    <p:extLst>
      <p:ext uri="{BB962C8B-B14F-4D97-AF65-F5344CB8AC3E}">
        <p14:creationId xmlns:p14="http://schemas.microsoft.com/office/powerpoint/2010/main" val="305871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0235" y="255541"/>
            <a:ext cx="8606118" cy="6598024"/>
          </a:xfrm>
        </p:spPr>
      </p:pic>
    </p:spTree>
    <p:extLst>
      <p:ext uri="{BB962C8B-B14F-4D97-AF65-F5344CB8AC3E}">
        <p14:creationId xmlns:p14="http://schemas.microsoft.com/office/powerpoint/2010/main" val="1536170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2318" y="281962"/>
            <a:ext cx="7974106" cy="5891978"/>
          </a:xfrm>
        </p:spPr>
      </p:pic>
    </p:spTree>
    <p:extLst>
      <p:ext uri="{BB962C8B-B14F-4D97-AF65-F5344CB8AC3E}">
        <p14:creationId xmlns:p14="http://schemas.microsoft.com/office/powerpoint/2010/main" val="1479005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4246" y="365125"/>
            <a:ext cx="8382036" cy="6131304"/>
          </a:xfrm>
        </p:spPr>
      </p:pic>
    </p:spTree>
    <p:extLst>
      <p:ext uri="{BB962C8B-B14F-4D97-AF65-F5344CB8AC3E}">
        <p14:creationId xmlns:p14="http://schemas.microsoft.com/office/powerpoint/2010/main" val="280727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588" y="365125"/>
            <a:ext cx="7530162" cy="5726393"/>
          </a:xfrm>
        </p:spPr>
      </p:pic>
    </p:spTree>
    <p:extLst>
      <p:ext uri="{BB962C8B-B14F-4D97-AF65-F5344CB8AC3E}">
        <p14:creationId xmlns:p14="http://schemas.microsoft.com/office/powerpoint/2010/main" val="2847037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7106" y="196581"/>
            <a:ext cx="9197788" cy="6523616"/>
          </a:xfrm>
        </p:spPr>
      </p:pic>
    </p:spTree>
    <p:extLst>
      <p:ext uri="{BB962C8B-B14F-4D97-AF65-F5344CB8AC3E}">
        <p14:creationId xmlns:p14="http://schemas.microsoft.com/office/powerpoint/2010/main" val="18363043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4870" y="365126"/>
            <a:ext cx="8197730" cy="6057212"/>
          </a:xfrm>
        </p:spPr>
      </p:pic>
    </p:spTree>
    <p:extLst>
      <p:ext uri="{BB962C8B-B14F-4D97-AF65-F5344CB8AC3E}">
        <p14:creationId xmlns:p14="http://schemas.microsoft.com/office/powerpoint/2010/main" val="3411459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91"/>
            <a:ext cx="10515600" cy="1325563"/>
          </a:xfrm>
        </p:spPr>
        <p:txBody>
          <a:bodyPr>
            <a:normAutofit/>
          </a:bodyPr>
          <a:lstStyle/>
          <a:p>
            <a:r>
              <a:rPr lang="en-US" sz="5400" b="1" dirty="0" smtClean="0"/>
              <a:t>WEIGHT &amp; HEIGHT </a:t>
            </a:r>
            <a:endParaRPr lang="en-US" sz="5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4333" y="1202001"/>
            <a:ext cx="7968503" cy="5976377"/>
          </a:xfrm>
        </p:spPr>
      </p:pic>
    </p:spTree>
    <p:extLst>
      <p:ext uri="{BB962C8B-B14F-4D97-AF65-F5344CB8AC3E}">
        <p14:creationId xmlns:p14="http://schemas.microsoft.com/office/powerpoint/2010/main" val="11745539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7211" y="0"/>
            <a:ext cx="8717243" cy="6602505"/>
          </a:xfrm>
        </p:spPr>
      </p:pic>
    </p:spTree>
    <p:extLst>
      <p:ext uri="{BB962C8B-B14F-4D97-AF65-F5344CB8AC3E}">
        <p14:creationId xmlns:p14="http://schemas.microsoft.com/office/powerpoint/2010/main" val="20843299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5082" y="156713"/>
            <a:ext cx="8534316" cy="6432345"/>
          </a:xfrm>
        </p:spPr>
      </p:pic>
    </p:spTree>
    <p:extLst>
      <p:ext uri="{BB962C8B-B14F-4D97-AF65-F5344CB8AC3E}">
        <p14:creationId xmlns:p14="http://schemas.microsoft.com/office/powerpoint/2010/main" val="38627852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387" y="506984"/>
            <a:ext cx="8014447" cy="5995994"/>
          </a:xfrm>
        </p:spPr>
      </p:pic>
    </p:spTree>
    <p:extLst>
      <p:ext uri="{BB962C8B-B14F-4D97-AF65-F5344CB8AC3E}">
        <p14:creationId xmlns:p14="http://schemas.microsoft.com/office/powerpoint/2010/main" val="3049009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487" y="107576"/>
            <a:ext cx="8707901" cy="6305165"/>
          </a:xfrm>
        </p:spPr>
      </p:pic>
    </p:spTree>
    <p:extLst>
      <p:ext uri="{BB962C8B-B14F-4D97-AF65-F5344CB8AC3E}">
        <p14:creationId xmlns:p14="http://schemas.microsoft.com/office/powerpoint/2010/main" val="1287831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6651" y="155575"/>
            <a:ext cx="8551589" cy="6508709"/>
          </a:xfrm>
        </p:spPr>
      </p:pic>
    </p:spTree>
    <p:extLst>
      <p:ext uri="{BB962C8B-B14F-4D97-AF65-F5344CB8AC3E}">
        <p14:creationId xmlns:p14="http://schemas.microsoft.com/office/powerpoint/2010/main" val="42433164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9553" y="276458"/>
            <a:ext cx="8633012" cy="6474759"/>
          </a:xfrm>
        </p:spPr>
      </p:pic>
    </p:spTree>
    <p:extLst>
      <p:ext uri="{BB962C8B-B14F-4D97-AF65-F5344CB8AC3E}">
        <p14:creationId xmlns:p14="http://schemas.microsoft.com/office/powerpoint/2010/main" val="4676336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0"/>
            <a:ext cx="12192000" cy="6858000"/>
          </a:xfrm>
        </p:spPr>
        <p:txBody>
          <a:bodyPr/>
          <a:lstStyle/>
          <a:p>
            <a:r>
              <a:rPr lang="en-US" sz="3600" b="1" dirty="0"/>
              <a:t>HYDRATION</a:t>
            </a:r>
            <a:r>
              <a:rPr lang="en-US" b="1" dirty="0"/>
              <a:t> : </a:t>
            </a:r>
            <a:r>
              <a:rPr lang="en-US" dirty="0"/>
              <a:t>In adults 60–65% of body mass is water.</a:t>
            </a:r>
          </a:p>
          <a:p>
            <a:r>
              <a:rPr lang="en-US" b="1" dirty="0"/>
              <a:t>Dehydration  : </a:t>
            </a:r>
            <a:r>
              <a:rPr lang="en-US" dirty="0"/>
              <a:t>fluid loss, e.g. vomiting, diarrhea, sweating, burns and polyuria (excessive passage of urine (greater than 3L over 24 hours in adults)). </a:t>
            </a:r>
          </a:p>
          <a:p>
            <a:r>
              <a:rPr lang="en-US" b="1" dirty="0"/>
              <a:t>Edema : </a:t>
            </a:r>
            <a:r>
              <a:rPr lang="en-US" dirty="0"/>
              <a:t>is tissue swelling . edema can be generalized, localized .</a:t>
            </a:r>
          </a:p>
        </p:txBody>
      </p:sp>
      <p:pic>
        <p:nvPicPr>
          <p:cNvPr id="9" name="Picture 8"/>
          <p:cNvPicPr>
            <a:picLocks noChangeAspect="1"/>
          </p:cNvPicPr>
          <p:nvPr/>
        </p:nvPicPr>
        <p:blipFill>
          <a:blip r:embed="rId2"/>
          <a:stretch>
            <a:fillRect/>
          </a:stretch>
        </p:blipFill>
        <p:spPr>
          <a:xfrm>
            <a:off x="431074" y="2011680"/>
            <a:ext cx="11482252" cy="4846320"/>
          </a:xfrm>
          <a:prstGeom prst="rect">
            <a:avLst/>
          </a:prstGeom>
        </p:spPr>
      </p:pic>
    </p:spTree>
    <p:extLst>
      <p:ext uri="{BB962C8B-B14F-4D97-AF65-F5344CB8AC3E}">
        <p14:creationId xmlns:p14="http://schemas.microsoft.com/office/powerpoint/2010/main" val="1326545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927" y="209550"/>
            <a:ext cx="7893373" cy="6221957"/>
          </a:xfrm>
        </p:spPr>
      </p:pic>
    </p:spTree>
    <p:extLst>
      <p:ext uri="{BB962C8B-B14F-4D97-AF65-F5344CB8AC3E}">
        <p14:creationId xmlns:p14="http://schemas.microsoft.com/office/powerpoint/2010/main" val="831657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2417" y="365124"/>
            <a:ext cx="8556017" cy="6242723"/>
          </a:xfrm>
        </p:spPr>
      </p:pic>
    </p:spTree>
    <p:extLst>
      <p:ext uri="{BB962C8B-B14F-4D97-AF65-F5344CB8AC3E}">
        <p14:creationId xmlns:p14="http://schemas.microsoft.com/office/powerpoint/2010/main" val="12243668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 Diagnosis and general signs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954170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8798" y="162210"/>
            <a:ext cx="9318883" cy="6695790"/>
          </a:xfrm>
        </p:spPr>
      </p:pic>
    </p:spTree>
    <p:extLst>
      <p:ext uri="{BB962C8B-B14F-4D97-AF65-F5344CB8AC3E}">
        <p14:creationId xmlns:p14="http://schemas.microsoft.com/office/powerpoint/2010/main" val="871836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587" y="142693"/>
            <a:ext cx="8848165" cy="6373956"/>
          </a:xfrm>
        </p:spPr>
      </p:pic>
    </p:spTree>
    <p:extLst>
      <p:ext uri="{BB962C8B-B14F-4D97-AF65-F5344CB8AC3E}">
        <p14:creationId xmlns:p14="http://schemas.microsoft.com/office/powerpoint/2010/main" val="42729862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527" y="365125"/>
            <a:ext cx="11076945" cy="6237506"/>
          </a:xfrm>
        </p:spPr>
      </p:pic>
    </p:spTree>
    <p:extLst>
      <p:ext uri="{BB962C8B-B14F-4D97-AF65-F5344CB8AC3E}">
        <p14:creationId xmlns:p14="http://schemas.microsoft.com/office/powerpoint/2010/main" val="35499244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7017" y="607172"/>
            <a:ext cx="8234065" cy="6129804"/>
          </a:xfrm>
        </p:spPr>
      </p:pic>
    </p:spTree>
    <p:extLst>
      <p:ext uri="{BB962C8B-B14F-4D97-AF65-F5344CB8AC3E}">
        <p14:creationId xmlns:p14="http://schemas.microsoft.com/office/powerpoint/2010/main" val="6573029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309" y="270995"/>
            <a:ext cx="9062539" cy="6360559"/>
          </a:xfrm>
        </p:spPr>
      </p:pic>
    </p:spTree>
    <p:extLst>
      <p:ext uri="{BB962C8B-B14F-4D97-AF65-F5344CB8AC3E}">
        <p14:creationId xmlns:p14="http://schemas.microsoft.com/office/powerpoint/2010/main" val="41952137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9156"/>
            <a:ext cx="8722659" cy="6457034"/>
          </a:xfrm>
        </p:spPr>
      </p:pic>
    </p:spTree>
    <p:extLst>
      <p:ext uri="{BB962C8B-B14F-4D97-AF65-F5344CB8AC3E}">
        <p14:creationId xmlns:p14="http://schemas.microsoft.com/office/powerpoint/2010/main" val="6310042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8165" y="147919"/>
            <a:ext cx="8602693" cy="6452020"/>
          </a:xfrm>
        </p:spPr>
      </p:pic>
    </p:spTree>
    <p:extLst>
      <p:ext uri="{BB962C8B-B14F-4D97-AF65-F5344CB8AC3E}">
        <p14:creationId xmlns:p14="http://schemas.microsoft.com/office/powerpoint/2010/main" val="15823512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4829" y="524435"/>
            <a:ext cx="8286712" cy="6076922"/>
          </a:xfrm>
        </p:spPr>
      </p:pic>
    </p:spTree>
    <p:extLst>
      <p:ext uri="{BB962C8B-B14F-4D97-AF65-F5344CB8AC3E}">
        <p14:creationId xmlns:p14="http://schemas.microsoft.com/office/powerpoint/2010/main" val="261812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9435" y="365125"/>
            <a:ext cx="7542715" cy="5517356"/>
          </a:xfrm>
        </p:spPr>
      </p:pic>
    </p:spTree>
    <p:extLst>
      <p:ext uri="{BB962C8B-B14F-4D97-AF65-F5344CB8AC3E}">
        <p14:creationId xmlns:p14="http://schemas.microsoft.com/office/powerpoint/2010/main" val="23210255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709" y="215153"/>
            <a:ext cx="8296163" cy="6145306"/>
          </a:xfrm>
        </p:spPr>
      </p:pic>
    </p:spTree>
    <p:extLst>
      <p:ext uri="{BB962C8B-B14F-4D97-AF65-F5344CB8AC3E}">
        <p14:creationId xmlns:p14="http://schemas.microsoft.com/office/powerpoint/2010/main" val="35962024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3423" y="365125"/>
            <a:ext cx="7846014" cy="5928099"/>
          </a:xfrm>
        </p:spPr>
      </p:pic>
    </p:spTree>
    <p:extLst>
      <p:ext uri="{BB962C8B-B14F-4D97-AF65-F5344CB8AC3E}">
        <p14:creationId xmlns:p14="http://schemas.microsoft.com/office/powerpoint/2010/main" val="4905999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587" y="365125"/>
            <a:ext cx="8450165" cy="6196788"/>
          </a:xfrm>
        </p:spPr>
      </p:pic>
    </p:spTree>
    <p:extLst>
      <p:ext uri="{BB962C8B-B14F-4D97-AF65-F5344CB8AC3E}">
        <p14:creationId xmlns:p14="http://schemas.microsoft.com/office/powerpoint/2010/main" val="3648754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9365" y="0"/>
            <a:ext cx="8136879" cy="6027318"/>
          </a:xfrm>
        </p:spPr>
      </p:pic>
    </p:spTree>
    <p:extLst>
      <p:ext uri="{BB962C8B-B14F-4D97-AF65-F5344CB8AC3E}">
        <p14:creationId xmlns:p14="http://schemas.microsoft.com/office/powerpoint/2010/main" val="38919013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0629"/>
            <a:ext cx="12164092" cy="6727371"/>
          </a:xfrm>
        </p:spPr>
      </p:pic>
    </p:spTree>
    <p:extLst>
      <p:ext uri="{BB962C8B-B14F-4D97-AF65-F5344CB8AC3E}">
        <p14:creationId xmlns:p14="http://schemas.microsoft.com/office/powerpoint/2010/main" val="1055377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5880" y="470647"/>
            <a:ext cx="7221870" cy="5483272"/>
          </a:xfrm>
        </p:spPr>
      </p:pic>
    </p:spTree>
    <p:extLst>
      <p:ext uri="{BB962C8B-B14F-4D97-AF65-F5344CB8AC3E}">
        <p14:creationId xmlns:p14="http://schemas.microsoft.com/office/powerpoint/2010/main" val="172765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30"/>
            <a:ext cx="12191999" cy="1690688"/>
          </a:xfrm>
        </p:spPr>
        <p:txBody>
          <a:bodyPr>
            <a:normAutofit/>
          </a:bodyPr>
          <a:lstStyle/>
          <a:p>
            <a:pPr algn="ctr"/>
            <a:r>
              <a:rPr lang="en-US" b="1" dirty="0">
                <a:solidFill>
                  <a:srgbClr val="005496"/>
                </a:solidFill>
                <a:latin typeface="Univers-BlackExt"/>
              </a:rPr>
              <a:t>Beginning the Examination : THE SETTING FOR A PHYSICAL EXAMINATION</a:t>
            </a:r>
          </a:p>
        </p:txBody>
      </p:sp>
      <p:sp>
        <p:nvSpPr>
          <p:cNvPr id="3" name="Content Placeholder 2"/>
          <p:cNvSpPr>
            <a:spLocks noGrp="1"/>
          </p:cNvSpPr>
          <p:nvPr>
            <p:ph idx="1"/>
          </p:nvPr>
        </p:nvSpPr>
        <p:spPr>
          <a:xfrm>
            <a:off x="0" y="1724297"/>
            <a:ext cx="12192000" cy="5133703"/>
          </a:xfrm>
        </p:spPr>
        <p:txBody>
          <a:bodyPr>
            <a:normAutofit lnSpcReduction="10000"/>
          </a:bodyPr>
          <a:lstStyle/>
          <a:p>
            <a:r>
              <a:rPr lang="en-US" dirty="0"/>
              <a:t>As you </a:t>
            </a:r>
            <a:r>
              <a:rPr lang="en-US" u="sng" dirty="0"/>
              <a:t>greet the patient</a:t>
            </a:r>
            <a:r>
              <a:rPr lang="en-US" dirty="0"/>
              <a:t>, </a:t>
            </a:r>
            <a:r>
              <a:rPr lang="en-US" u="sng" dirty="0"/>
              <a:t>identify yourself  </a:t>
            </a:r>
            <a:r>
              <a:rPr lang="en-US" dirty="0"/>
              <a:t>and </a:t>
            </a:r>
            <a:r>
              <a:rPr lang="en-US" u="sng" dirty="0"/>
              <a:t>know your patient’s name</a:t>
            </a:r>
            <a:r>
              <a:rPr lang="en-US" dirty="0"/>
              <a:t> . Appear calm and organized even when you feel inexperienced. It is common to forget part of the examination, especially at first.</a:t>
            </a:r>
          </a:p>
          <a:p>
            <a:endParaRPr lang="en-US" b="1" u="sng" dirty="0"/>
          </a:p>
          <a:p>
            <a:r>
              <a:rPr lang="en-US" b="1" u="sng" dirty="0"/>
              <a:t>CONSENT</a:t>
            </a:r>
            <a:r>
              <a:rPr lang="en-US" b="1" dirty="0"/>
              <a:t> : </a:t>
            </a:r>
            <a:r>
              <a:rPr lang="en-US" dirty="0"/>
              <a:t>As a student and as a doctor or nurse Always obtain consent / Seek permission </a:t>
            </a:r>
            <a:r>
              <a:rPr lang="en-US" u="sng" dirty="0"/>
              <a:t>before undertaking any examination or investigation</a:t>
            </a:r>
          </a:p>
          <a:p>
            <a:endParaRPr lang="en-US" dirty="0"/>
          </a:p>
          <a:p>
            <a:r>
              <a:rPr lang="en-US" dirty="0"/>
              <a:t>Always </a:t>
            </a:r>
            <a:r>
              <a:rPr lang="en-US" u="sng" dirty="0"/>
              <a:t>offer a chaperone </a:t>
            </a:r>
            <a:endParaRPr lang="en-US" b="1" dirty="0">
              <a:solidFill>
                <a:srgbClr val="BF5927"/>
              </a:solidFill>
              <a:latin typeface="Univers-Black"/>
            </a:endParaRPr>
          </a:p>
          <a:p>
            <a:endParaRPr lang="en-US" b="1" dirty="0"/>
          </a:p>
          <a:p>
            <a:r>
              <a:rPr lang="en-US" b="1" dirty="0"/>
              <a:t>Make the Patient Comfortable : </a:t>
            </a:r>
            <a:r>
              <a:rPr lang="en-US" b="1" u="sng" dirty="0"/>
              <a:t>Patient Privacy and Comfort  </a:t>
            </a:r>
            <a:r>
              <a:rPr lang="en-US" b="1" dirty="0"/>
              <a:t>:  </a:t>
            </a:r>
          </a:p>
          <a:p>
            <a:pPr marL="0" indent="0">
              <a:buNone/>
            </a:pPr>
            <a:r>
              <a:rPr lang="en-US" u="sng" dirty="0"/>
              <a:t>Close nearby doors</a:t>
            </a:r>
            <a:r>
              <a:rPr lang="en-US" dirty="0"/>
              <a:t>, draw the curtains in the hospital or examining room, and </a:t>
            </a:r>
            <a:r>
              <a:rPr lang="en-US" u="sng" dirty="0"/>
              <a:t>wash your hands carefully</a:t>
            </a:r>
            <a:r>
              <a:rPr lang="en-US" dirty="0"/>
              <a:t> before the examination begins.</a:t>
            </a:r>
          </a:p>
          <a:p>
            <a:endParaRPr lang="en-US" dirty="0"/>
          </a:p>
        </p:txBody>
      </p:sp>
    </p:spTree>
    <p:extLst>
      <p:ext uri="{BB962C8B-B14F-4D97-AF65-F5344CB8AC3E}">
        <p14:creationId xmlns:p14="http://schemas.microsoft.com/office/powerpoint/2010/main" val="161932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7"/>
            <a:ext cx="12191999" cy="959803"/>
          </a:xfrm>
        </p:spPr>
        <p:txBody>
          <a:bodyPr/>
          <a:lstStyle/>
          <a:p>
            <a:pPr algn="ctr"/>
            <a:r>
              <a:rPr lang="en-US" b="1" dirty="0">
                <a:solidFill>
                  <a:srgbClr val="005496"/>
                </a:solidFill>
                <a:latin typeface="Univers-BlackExt"/>
              </a:rPr>
              <a:t>Cardinal Techniques of Examination</a:t>
            </a:r>
            <a:endParaRPr lang="en-US" dirty="0"/>
          </a:p>
        </p:txBody>
      </p:sp>
      <p:sp>
        <p:nvSpPr>
          <p:cNvPr id="3" name="Content Placeholder 2"/>
          <p:cNvSpPr>
            <a:spLocks noGrp="1"/>
          </p:cNvSpPr>
          <p:nvPr>
            <p:ph idx="1"/>
          </p:nvPr>
        </p:nvSpPr>
        <p:spPr>
          <a:xfrm>
            <a:off x="0" y="1005840"/>
            <a:ext cx="12192000" cy="5852160"/>
          </a:xfrm>
        </p:spPr>
        <p:txBody>
          <a:bodyPr>
            <a:normAutofit lnSpcReduction="10000"/>
          </a:bodyPr>
          <a:lstStyle/>
          <a:p>
            <a:r>
              <a:rPr lang="en-US" dirty="0"/>
              <a:t>The sequence of examination is: (</a:t>
            </a:r>
            <a:r>
              <a:rPr lang="en-US" b="1" dirty="0"/>
              <a:t>IPPA</a:t>
            </a:r>
            <a:r>
              <a:rPr lang="en-US" dirty="0"/>
              <a:t>)</a:t>
            </a:r>
            <a:endParaRPr lang="en-US" sz="2400" b="1" dirty="0">
              <a:solidFill>
                <a:srgbClr val="0E7DC3"/>
              </a:solidFill>
              <a:latin typeface="Univers-Black"/>
            </a:endParaRPr>
          </a:p>
          <a:p>
            <a:endParaRPr lang="en-US" b="1" u="sng" dirty="0"/>
          </a:p>
          <a:p>
            <a:r>
              <a:rPr lang="en-US" b="1" u="sng" dirty="0"/>
              <a:t>Inspection ( LOOK ) : </a:t>
            </a:r>
            <a:r>
              <a:rPr lang="en-US" dirty="0"/>
              <a:t>Close observation of the details of the patient’s appearance, behavior, and movement .</a:t>
            </a:r>
          </a:p>
          <a:p>
            <a:r>
              <a:rPr lang="en-US" b="1" u="sng" dirty="0"/>
              <a:t>Palpation ( FEEL ) : </a:t>
            </a:r>
            <a:r>
              <a:rPr lang="en-US" dirty="0"/>
              <a:t>Tactile pressure from the palmar fingers or finger pads to assess areas</a:t>
            </a:r>
          </a:p>
          <a:p>
            <a:r>
              <a:rPr lang="en-US" b="1" u="sng" dirty="0"/>
              <a:t>Percussion </a:t>
            </a:r>
            <a:r>
              <a:rPr lang="en-US" sz="2400" b="1" dirty="0">
                <a:solidFill>
                  <a:srgbClr val="0E7DC3"/>
                </a:solidFill>
                <a:latin typeface="Univers-Black"/>
              </a:rPr>
              <a:t>: </a:t>
            </a:r>
            <a:r>
              <a:rPr lang="en-US" dirty="0"/>
              <a:t>is a method of </a:t>
            </a:r>
            <a:r>
              <a:rPr lang="en-US" b="1" u="sng" dirty="0"/>
              <a:t>TAPPING </a:t>
            </a:r>
            <a:r>
              <a:rPr lang="en-US" dirty="0"/>
              <a:t>on a surface to determine the underlying structure . It is done with the middle finger of one hand </a:t>
            </a:r>
          </a:p>
          <a:p>
            <a:pPr marL="0" indent="0">
              <a:buNone/>
            </a:pPr>
            <a:r>
              <a:rPr lang="en-US" dirty="0"/>
              <a:t>to deliver a rapid tap or blow with a relaxed wrist motion, </a:t>
            </a:r>
          </a:p>
          <a:p>
            <a:pPr marL="0" indent="0">
              <a:buNone/>
            </a:pPr>
            <a:r>
              <a:rPr lang="en-US" dirty="0"/>
              <a:t>against the middle finger of the other hand </a:t>
            </a:r>
          </a:p>
          <a:p>
            <a:pPr marL="0" indent="0">
              <a:buNone/>
            </a:pPr>
            <a:r>
              <a:rPr lang="en-US" dirty="0"/>
              <a:t>laid against the surface of the chest or abdomen,</a:t>
            </a:r>
          </a:p>
          <a:p>
            <a:pPr marL="0" indent="0">
              <a:buNone/>
            </a:pPr>
            <a:r>
              <a:rPr lang="en-US" dirty="0"/>
              <a:t> to evoke a sound wave such as resonance or dullness </a:t>
            </a:r>
          </a:p>
          <a:p>
            <a:pPr marL="0" indent="0">
              <a:buNone/>
            </a:pPr>
            <a:r>
              <a:rPr lang="en-US" dirty="0"/>
              <a:t>from the underlying tissue or organs.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669" y="3944983"/>
            <a:ext cx="3740330" cy="2913016"/>
          </a:xfrm>
          <a:prstGeom prst="rect">
            <a:avLst/>
          </a:prstGeom>
        </p:spPr>
      </p:pic>
    </p:spTree>
    <p:extLst>
      <p:ext uri="{BB962C8B-B14F-4D97-AF65-F5344CB8AC3E}">
        <p14:creationId xmlns:p14="http://schemas.microsoft.com/office/powerpoint/2010/main" val="587807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8225</TotalTime>
  <Words>808</Words>
  <Application>Microsoft Office PowerPoint</Application>
  <PresentationFormat>Widescreen</PresentationFormat>
  <Paragraphs>140</Paragraphs>
  <Slides>64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Berkeley-Book</vt:lpstr>
      <vt:lpstr>BookAntiqua</vt:lpstr>
      <vt:lpstr>Calibri</vt:lpstr>
      <vt:lpstr>Calibri Light</vt:lpstr>
      <vt:lpstr>HelveticaNeue-Heavy</vt:lpstr>
      <vt:lpstr>Univers-Black</vt:lpstr>
      <vt:lpstr>Univers-BlackExt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Beginning the Examination : THE SETTING FOR A PHYSICAL EXAMINATION</vt:lpstr>
      <vt:lpstr>Cardinal Techniques of Examination</vt:lpstr>
      <vt:lpstr>PowerPoint Presentation</vt:lpstr>
      <vt:lpstr>PowerPoint Presentation</vt:lpstr>
      <vt:lpstr>FIRST IMPRESSIONS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WEIGHT &amp; HEIGHT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Spot Diagnosis and general 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Zaid Alhelo</dc:creator>
  <cp:lastModifiedBy>Toshiba</cp:lastModifiedBy>
  <cp:revision>221</cp:revision>
  <dcterms:created xsi:type="dcterms:W3CDTF">2018-09-16T05:20:25Z</dcterms:created>
  <dcterms:modified xsi:type="dcterms:W3CDTF">2022-07-03T19:20:02Z</dcterms:modified>
</cp:coreProperties>
</file>