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2.xml" ContentType="application/vnd.openxmlformats-officedocument.presentationml.slide+xml"/>
  <Override PartName="/ppt/slides/slide6.xml" ContentType="application/vnd.openxmlformats-officedocument.presentationml.slide+xml"/>
  <Override PartName="/ppt/slides/slide5.xml" ContentType="application/vnd.openxmlformats-officedocument.presentationml.slide+xml"/>
  <Override PartName="/ppt/slides/slide4.xml" ContentType="application/vnd.openxmlformats-officedocument.presentationml.slide+xml"/>
  <Override PartName="/ppt/slides/slide3.xml" ContentType="application/vnd.openxmlformats-officedocument.presentationml.slide+xml"/>
  <Override PartName="/ppt/slides/slide14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3.xml" ContentType="application/vnd.openxmlformats-officedocument.presentationml.slide+xml"/>
  <Override PartName="/ppt/slides/slide15.xml" ContentType="application/vnd.openxmlformats-officedocument.presentationml.slide+xml"/>
  <Override PartName="/ppt/slides/slide23.xml" ContentType="application/vnd.openxmlformats-officedocument.presentationml.slid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19.xml" ContentType="application/vnd.openxmlformats-officedocument.presentationml.slide+xml"/>
  <Override PartName="/ppt/slides/slide21.xml" ContentType="application/vnd.openxmlformats-officedocument.presentationml.slide+xml"/>
  <Override PartName="/ppt/slides/slide16.xml" ContentType="application/vnd.openxmlformats-officedocument.presentationml.slide+xml"/>
  <Override PartName="/ppt/slides/slide18.xml" ContentType="application/vnd.openxmlformats-officedocument.presentationml.slide+xml"/>
  <Override PartName="/ppt/slides/slide17.xml" ContentType="application/vnd.openxmlformats-officedocument.presentationml.slide+xml"/>
  <Override PartName="/ppt/slides/slide22.xml" ContentType="application/vnd.openxmlformats-officedocument.presentationml.slide+xml"/>
  <Override PartName="/ppt/notesSlides/notesSlide6.xml" ContentType="application/vnd.openxmlformats-officedocument.presentationml.notesSlide+xml"/>
  <Override PartName="/ppt/slideMasters/slideMaster1.xml" ContentType="application/vnd.openxmlformats-officedocument.presentationml.slideMaster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5.xml" ContentType="application/vnd.openxmlformats-officedocument.presentationml.notesSlide+xml"/>
  <Override PartName="/ppt/slideLayouts/slideLayout9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1.xml" ContentType="application/vnd.openxmlformats-officedocument.presentationml.notesSlide+xml"/>
  <Override PartName="/ppt/notesMasters/notesMaster1.xml" ContentType="application/vnd.openxmlformats-officedocument.presentationml.notesMaster+xml"/>
  <Override PartName="/ppt/theme/theme1.xml" ContentType="application/vnd.openxmlformats-officedocument.theme+xml"/>
  <Override PartName="/ppt/theme/theme2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744" r:id="rId1"/>
  </p:sldMasterIdLst>
  <p:notesMasterIdLst>
    <p:notesMasterId r:id="rId25"/>
  </p:notesMasterIdLst>
  <p:sldIdLst>
    <p:sldId id="354" r:id="rId2"/>
    <p:sldId id="355" r:id="rId3"/>
    <p:sldId id="376" r:id="rId4"/>
    <p:sldId id="375" r:id="rId5"/>
    <p:sldId id="377" r:id="rId6"/>
    <p:sldId id="356" r:id="rId7"/>
    <p:sldId id="357" r:id="rId8"/>
    <p:sldId id="358" r:id="rId9"/>
    <p:sldId id="359" r:id="rId10"/>
    <p:sldId id="360" r:id="rId11"/>
    <p:sldId id="361" r:id="rId12"/>
    <p:sldId id="362" r:id="rId13"/>
    <p:sldId id="363" r:id="rId14"/>
    <p:sldId id="364" r:id="rId15"/>
    <p:sldId id="379" r:id="rId16"/>
    <p:sldId id="380" r:id="rId17"/>
    <p:sldId id="369" r:id="rId18"/>
    <p:sldId id="370" r:id="rId19"/>
    <p:sldId id="371" r:id="rId20"/>
    <p:sldId id="372" r:id="rId21"/>
    <p:sldId id="373" r:id="rId22"/>
    <p:sldId id="381" r:id="rId23"/>
    <p:sldId id="374" r:id="rId24"/>
  </p:sldIdLst>
  <p:sldSz cx="9144000" cy="6858000" type="screen4x3"/>
  <p:notesSz cx="6858000" cy="9144000"/>
  <p:defaultTextStyle>
    <a:defPPr>
      <a:defRPr lang="ar-JO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E2E54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69C7853C-536D-4A76-A0AE-DD22124D55A5}" styleName="Themed Style 1 - Acc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775DCB02-9BB8-47FD-8907-85C794F793BA}" styleName="Themed Style 1 - Accent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08FB837D-C827-4EFA-A057-4D05807E0F7C}" styleName="Themed Style 1 - Accent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35758FB7-9AC5-4552-8A53-C91805E547FA}" styleName="Themed Style 1 - Accent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5940675A-B579-460E-94D1-54222C63F5DA}" styleName="بلا نمط، شبكة جدول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93296810-A885-4BE3-A3E7-6D5BEEA58F35}" styleName="نمط متوسط 2 - تمييز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84380"/>
    <p:restoredTop sz="99057" autoAdjust="0"/>
  </p:normalViewPr>
  <p:slideViewPr>
    <p:cSldViewPr>
      <p:cViewPr varScale="1">
        <p:scale>
          <a:sx n="65" d="100"/>
          <a:sy n="65" d="100"/>
        </p:scale>
        <p:origin x="-1452" y="-96"/>
      </p:cViewPr>
      <p:guideLst>
        <p:guide orient="horz" pos="2160"/>
        <p:guide pos="2880"/>
      </p:guideLst>
    </p:cSldViewPr>
  </p:slideViewPr>
  <p:notesTextViewPr>
    <p:cViewPr>
      <p:scale>
        <a:sx n="150" d="100"/>
        <a:sy n="150" d="100"/>
      </p:scale>
      <p:origin x="0" y="0"/>
    </p:cViewPr>
  </p:notesTextViewPr>
  <p:sorterViewPr>
    <p:cViewPr>
      <p:scale>
        <a:sx n="66" d="100"/>
        <a:sy n="66" d="100"/>
      </p:scale>
      <p:origin x="-114" y="498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customXml" Target="../customXml/item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customXml" Target="../customXml/item2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Relationship Id="rId30" Type="http://schemas.openxmlformats.org/officeDocument/2006/relationships/customXml" Target="../customXml/item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ar-JO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767BF965-9CC6-4E0F-932D-7F5E7528DF0F}" type="datetimeFigureOut">
              <a:rPr lang="ar-JO" smtClean="0"/>
              <a:pPr/>
              <a:t>09/03/1442</a:t>
            </a:fld>
            <a:endParaRPr lang="ar-JO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ar-JO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J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ar-J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0D376C1A-DD86-4B00-827B-860D56ECFFFA}" type="slidenum">
              <a:rPr lang="ar-JO" smtClean="0"/>
              <a:pPr/>
              <a:t>‹#›</a:t>
            </a:fld>
            <a:endParaRPr lang="ar-JO"/>
          </a:p>
        </p:txBody>
      </p:sp>
    </p:spTree>
    <p:extLst>
      <p:ext uri="{BB962C8B-B14F-4D97-AF65-F5344CB8AC3E}">
        <p14:creationId xmlns="" xmlns:p14="http://schemas.microsoft.com/office/powerpoint/2010/main" val="55930183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376C1A-DD86-4B00-827B-860D56ECFFFA}" type="slidenum">
              <a:rPr lang="ar-JO" smtClean="0"/>
              <a:pPr/>
              <a:t>3</a:t>
            </a:fld>
            <a:endParaRPr lang="ar-JO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When cells of Candida are incubated in serum at 37 ° C for 2-4 hours Candida albicans produce short, slender, tube like structures called germ tubes. Formation of germ tubes is associated with increased synthesis of protein and ribonucleic acid.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376C1A-DD86-4B00-827B-860D56ECFFFA}" type="slidenum">
              <a:rPr lang="ar-JO" smtClean="0"/>
              <a:pPr/>
              <a:t>4</a:t>
            </a:fld>
            <a:endParaRPr lang="ar-JO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When cells of Candida are incubated in serum at 37 ° C for 2-4 hours Candida albicans produce short, slender, tube like structures called germ tubes. Formation of germ tubes is associated with increased synthesis of protein and ribonucleic acid.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376C1A-DD86-4B00-827B-860D56ECFFFA}" type="slidenum">
              <a:rPr lang="ar-JO" smtClean="0"/>
              <a:pPr/>
              <a:t>5</a:t>
            </a:fld>
            <a:endParaRPr lang="ar-JO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379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endParaRPr lang="ar-EG" smtClean="0"/>
          </a:p>
        </p:txBody>
      </p:sp>
      <p:sp>
        <p:nvSpPr>
          <p:cNvPr id="3379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83E1F4C5-394D-40DF-B07B-F665538CB30F}" type="slidenum">
              <a:rPr lang="ar-EG" smtClean="0">
                <a:cs typeface="Arial" charset="0"/>
              </a:rPr>
              <a:pPr/>
              <a:t>6</a:t>
            </a:fld>
            <a:endParaRPr lang="ar-EG" smtClean="0">
              <a:cs typeface="Arial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481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endParaRPr lang="ar-EG" smtClean="0"/>
          </a:p>
        </p:txBody>
      </p:sp>
      <p:sp>
        <p:nvSpPr>
          <p:cNvPr id="3482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44F43EF1-A836-4E9D-807B-616A5292F6C5}" type="slidenum">
              <a:rPr lang="ar-EG" smtClean="0">
                <a:cs typeface="Arial" charset="0"/>
              </a:rPr>
              <a:pPr/>
              <a:t>8</a:t>
            </a:fld>
            <a:endParaRPr lang="ar-EG" smtClean="0">
              <a:cs typeface="Arial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584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endParaRPr lang="ar-EG" smtClean="0"/>
          </a:p>
        </p:txBody>
      </p:sp>
      <p:sp>
        <p:nvSpPr>
          <p:cNvPr id="3584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A5EFED18-7372-4DC8-8B32-8FC0F24B39B4}" type="slidenum">
              <a:rPr lang="ar-EG" smtClean="0">
                <a:cs typeface="Arial" charset="0"/>
              </a:rPr>
              <a:pPr/>
              <a:t>9</a:t>
            </a:fld>
            <a:endParaRPr lang="ar-EG" smtClean="0">
              <a:cs typeface="Arial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789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endParaRPr lang="en-US" smtClean="0">
              <a:cs typeface="Arial" charset="0"/>
            </a:endParaRPr>
          </a:p>
        </p:txBody>
      </p:sp>
      <p:sp>
        <p:nvSpPr>
          <p:cNvPr id="3789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A5AA8FEB-A208-4C43-AAAE-B9A29CA01D6F}" type="slidenum">
              <a:rPr lang="ar-EG" smtClean="0">
                <a:cs typeface="Arial" charset="0"/>
              </a:rPr>
              <a:pPr/>
              <a:t>21</a:t>
            </a:fld>
            <a:endParaRPr lang="ar-EG" smtClean="0">
              <a:cs typeface="Arial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376C1A-DD86-4B00-827B-860D56ECFFFA}" type="slidenum">
              <a:rPr lang="ar-JO" smtClean="0"/>
              <a:pPr/>
              <a:t>23</a:t>
            </a:fld>
            <a:endParaRPr lang="ar-JO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560164-3085-4DD8-9DE7-BE0B84325F3B}" type="datetime1">
              <a:rPr lang="en-US" smtClean="0"/>
              <a:pPr/>
              <a:t>10/25/2020</a:t>
            </a:fld>
            <a:endParaRPr lang="ar-J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r-JO" smtClean="0"/>
              <a:t>1</a:t>
            </a:r>
            <a:endParaRPr lang="ar-J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9739B7-29ED-4612-A1D5-7F47050F1066}" type="slidenum">
              <a:rPr lang="ar-JO" smtClean="0"/>
              <a:pPr/>
              <a:t>‹#›</a:t>
            </a:fld>
            <a:endParaRPr lang="ar-JO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0440CE-EC59-4CB1-A6D7-841D008DD645}" type="datetime1">
              <a:rPr lang="en-US" smtClean="0"/>
              <a:pPr/>
              <a:t>10/25/2020</a:t>
            </a:fld>
            <a:endParaRPr lang="ar-J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r-JO" smtClean="0"/>
              <a:t>1</a:t>
            </a:r>
            <a:endParaRPr lang="ar-J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9739B7-29ED-4612-A1D5-7F47050F1066}" type="slidenum">
              <a:rPr lang="ar-JO" smtClean="0"/>
              <a:pPr/>
              <a:t>‹#›</a:t>
            </a:fld>
            <a:endParaRPr lang="ar-JO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217B6B-5CC7-409A-9EF4-721BE6078EA3}" type="datetime1">
              <a:rPr lang="en-US" smtClean="0"/>
              <a:pPr/>
              <a:t>10/25/2020</a:t>
            </a:fld>
            <a:endParaRPr lang="ar-J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r-JO" smtClean="0"/>
              <a:t>1</a:t>
            </a:r>
            <a:endParaRPr lang="ar-J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9739B7-29ED-4612-A1D5-7F47050F1066}" type="slidenum">
              <a:rPr lang="ar-JO" smtClean="0"/>
              <a:pPr/>
              <a:t>‹#›</a:t>
            </a:fld>
            <a:endParaRPr lang="ar-JO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005F36-70C4-4C93-8A8D-2A28E15B6E92}" type="datetime1">
              <a:rPr lang="en-US" smtClean="0"/>
              <a:pPr/>
              <a:t>10/25/2020</a:t>
            </a:fld>
            <a:endParaRPr lang="ar-J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r-JO" smtClean="0"/>
              <a:t>1</a:t>
            </a:r>
            <a:endParaRPr lang="ar-J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9739B7-29ED-4612-A1D5-7F47050F1066}" type="slidenum">
              <a:rPr lang="ar-JO" smtClean="0"/>
              <a:pPr/>
              <a:t>‹#›</a:t>
            </a:fld>
            <a:endParaRPr lang="ar-JO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D131C4-49DF-4DED-8308-EBE47E76CA6E}" type="datetime1">
              <a:rPr lang="en-US" smtClean="0"/>
              <a:pPr/>
              <a:t>10/25/2020</a:t>
            </a:fld>
            <a:endParaRPr lang="ar-J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r-JO" smtClean="0"/>
              <a:t>1</a:t>
            </a:r>
            <a:endParaRPr lang="ar-J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9739B7-29ED-4612-A1D5-7F47050F1066}" type="slidenum">
              <a:rPr lang="ar-JO" smtClean="0"/>
              <a:pPr/>
              <a:t>‹#›</a:t>
            </a:fld>
            <a:endParaRPr lang="ar-JO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D2A3B7-7DEA-4C3B-A761-0744D1383AB2}" type="datetime1">
              <a:rPr lang="en-US" smtClean="0"/>
              <a:pPr/>
              <a:t>10/25/2020</a:t>
            </a:fld>
            <a:endParaRPr lang="ar-J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r-JO" smtClean="0"/>
              <a:t>1</a:t>
            </a:r>
            <a:endParaRPr lang="ar-J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9739B7-29ED-4612-A1D5-7F47050F1066}" type="slidenum">
              <a:rPr lang="ar-JO" smtClean="0"/>
              <a:pPr/>
              <a:t>‹#›</a:t>
            </a:fld>
            <a:endParaRPr lang="ar-JO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8AC0C7-B32C-4E79-86A0-C72EA4EF3E61}" type="datetime1">
              <a:rPr lang="en-US" smtClean="0"/>
              <a:pPr/>
              <a:t>10/25/2020</a:t>
            </a:fld>
            <a:endParaRPr lang="ar-JO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r-JO" smtClean="0"/>
              <a:t>1</a:t>
            </a:r>
            <a:endParaRPr lang="ar-JO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9739B7-29ED-4612-A1D5-7F47050F1066}" type="slidenum">
              <a:rPr lang="ar-JO" smtClean="0"/>
              <a:pPr/>
              <a:t>‹#›</a:t>
            </a:fld>
            <a:endParaRPr lang="ar-JO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60FF32-04C9-4D98-AA74-ACEF15E660A0}" type="datetime1">
              <a:rPr lang="en-US" smtClean="0"/>
              <a:pPr/>
              <a:t>10/25/2020</a:t>
            </a:fld>
            <a:endParaRPr lang="ar-JO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r-JO" smtClean="0"/>
              <a:t>1</a:t>
            </a:r>
            <a:endParaRPr lang="ar-JO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9739B7-29ED-4612-A1D5-7F47050F1066}" type="slidenum">
              <a:rPr lang="ar-JO" smtClean="0"/>
              <a:pPr/>
              <a:t>‹#›</a:t>
            </a:fld>
            <a:endParaRPr lang="ar-JO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EDAB7B-CAFA-4393-B9D1-8641BC885AF6}" type="datetime1">
              <a:rPr lang="en-US" smtClean="0"/>
              <a:pPr/>
              <a:t>10/25/2020</a:t>
            </a:fld>
            <a:endParaRPr lang="ar-JO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r-JO" smtClean="0"/>
              <a:t>1</a:t>
            </a:r>
            <a:endParaRPr lang="ar-JO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9739B7-29ED-4612-A1D5-7F47050F1066}" type="slidenum">
              <a:rPr lang="ar-JO" smtClean="0"/>
              <a:pPr/>
              <a:t>‹#›</a:t>
            </a:fld>
            <a:endParaRPr lang="ar-JO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60E7FA-4966-4152-9D74-D7E34D530A84}" type="datetime1">
              <a:rPr lang="en-US" smtClean="0"/>
              <a:pPr/>
              <a:t>10/25/2020</a:t>
            </a:fld>
            <a:endParaRPr lang="ar-J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r-JO" smtClean="0"/>
              <a:t>1</a:t>
            </a:r>
            <a:endParaRPr lang="ar-J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9739B7-29ED-4612-A1D5-7F47050F1066}" type="slidenum">
              <a:rPr lang="ar-JO" smtClean="0"/>
              <a:pPr/>
              <a:t>‹#›</a:t>
            </a:fld>
            <a:endParaRPr lang="ar-JO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9582CC-662E-4E0C-A661-EC62F20973C8}" type="datetime1">
              <a:rPr lang="en-US" smtClean="0"/>
              <a:pPr/>
              <a:t>10/25/2020</a:t>
            </a:fld>
            <a:endParaRPr lang="ar-J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r-JO" smtClean="0"/>
              <a:t>1</a:t>
            </a:r>
            <a:endParaRPr lang="ar-J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9739B7-29ED-4612-A1D5-7F47050F1066}" type="slidenum">
              <a:rPr lang="ar-JO" smtClean="0"/>
              <a:pPr/>
              <a:t>‹#›</a:t>
            </a:fld>
            <a:endParaRPr lang="ar-JO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B29AC17-0EA1-4AD7-9A6D-9583A4A814EE}" type="datetime1">
              <a:rPr lang="en-US" smtClean="0"/>
              <a:pPr/>
              <a:t>10/25/2020</a:t>
            </a:fld>
            <a:endParaRPr lang="ar-J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ar-JO" smtClean="0"/>
              <a:t>1</a:t>
            </a:r>
            <a:endParaRPr lang="ar-J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A9739B7-29ED-4612-A1D5-7F47050F1066}" type="slidenum">
              <a:rPr lang="ar-JO" smtClean="0"/>
              <a:pPr/>
              <a:t>‹#›</a:t>
            </a:fld>
            <a:endParaRPr lang="ar-JO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png"/><Relationship Id="rId3" Type="http://schemas.openxmlformats.org/officeDocument/2006/relationships/image" Target="../media/image35.png"/><Relationship Id="rId7" Type="http://schemas.openxmlformats.org/officeDocument/2006/relationships/image" Target="../media/image3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8.png"/><Relationship Id="rId5" Type="http://schemas.openxmlformats.org/officeDocument/2006/relationships/image" Target="../media/image37.png"/><Relationship Id="rId10" Type="http://schemas.openxmlformats.org/officeDocument/2006/relationships/image" Target="../media/image42.png"/><Relationship Id="rId4" Type="http://schemas.openxmlformats.org/officeDocument/2006/relationships/image" Target="../media/image36.png"/><Relationship Id="rId9" Type="http://schemas.openxmlformats.org/officeDocument/2006/relationships/image" Target="../media/image41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12" Type="http://schemas.openxmlformats.org/officeDocument/2006/relationships/image" Target="../media/image1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11" Type="http://schemas.openxmlformats.org/officeDocument/2006/relationships/image" Target="../media/image13.png"/><Relationship Id="rId5" Type="http://schemas.openxmlformats.org/officeDocument/2006/relationships/image" Target="../media/image7.png"/><Relationship Id="rId10" Type="http://schemas.openxmlformats.org/officeDocument/2006/relationships/image" Target="../media/image12.png"/><Relationship Id="rId4" Type="http://schemas.openxmlformats.org/officeDocument/2006/relationships/image" Target="../media/image6.png"/><Relationship Id="rId9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7" Type="http://schemas.openxmlformats.org/officeDocument/2006/relationships/image" Target="../media/image1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357290" y="285728"/>
            <a:ext cx="7086600" cy="433965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>
              <a:defRPr/>
            </a:pPr>
            <a:r>
              <a:rPr lang="en-US" sz="7200" b="1" dirty="0" smtClean="0">
                <a:ln w="11430"/>
                <a:solidFill>
                  <a:srgbClr val="FF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R DELANEY" pitchFamily="2" charset="0"/>
              </a:rPr>
              <a:t>Fungal infections of Lungs </a:t>
            </a:r>
          </a:p>
          <a:p>
            <a:pPr algn="ctr">
              <a:defRPr/>
            </a:pPr>
            <a:r>
              <a:rPr lang="en-US" sz="6000" b="1" dirty="0" smtClean="0">
                <a:ln w="11430"/>
                <a:solidFill>
                  <a:srgbClr val="FF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R DELANEY" pitchFamily="2" charset="0"/>
              </a:rPr>
              <a:t>(RSM 2020-2021)</a:t>
            </a:r>
            <a:endParaRPr lang="en-US" sz="7200" b="1" dirty="0" smtClean="0">
              <a:ln w="11430"/>
              <a:solidFill>
                <a:srgbClr val="FF0000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AR DELANEY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928794" y="5072074"/>
            <a:ext cx="5721887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en-US" sz="2400" b="1" dirty="0" smtClean="0">
                <a:solidFill>
                  <a:schemeClr val="bg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Dr. Mohammad Odibate</a:t>
            </a:r>
          </a:p>
          <a:p>
            <a:pPr algn="ctr" rtl="1">
              <a:defRPr/>
            </a:pPr>
            <a:r>
              <a:rPr lang="en-US" sz="2400" b="1" dirty="0" smtClean="0">
                <a:solidFill>
                  <a:schemeClr val="bg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Department of Microbiology and Pathology</a:t>
            </a:r>
          </a:p>
          <a:p>
            <a:pPr algn="ctr" rtl="1">
              <a:defRPr/>
            </a:pPr>
            <a:r>
              <a:rPr lang="en-US" sz="2400" b="1" dirty="0" smtClean="0">
                <a:solidFill>
                  <a:schemeClr val="bg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Faculty of Medicine, Mu’tah University </a:t>
            </a:r>
          </a:p>
          <a:p>
            <a:pPr algn="ctr" rtl="1"/>
            <a:endParaRPr lang="en-US" sz="2400" b="1" dirty="0" smtClean="0">
              <a:solidFill>
                <a:schemeClr val="bg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</a:endParaRPr>
          </a:p>
          <a:p>
            <a:pPr algn="ctr" rtl="1"/>
            <a:endParaRPr lang="en-US" sz="2400" b="1" dirty="0">
              <a:solidFill>
                <a:schemeClr val="bg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</a:endParaRP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7" descr="C:\Users\Matrix\Downloads\histoplasmosis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304800"/>
            <a:ext cx="9144000" cy="655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3"/>
          <p:cNvSpPr txBox="1"/>
          <p:nvPr/>
        </p:nvSpPr>
        <p:spPr>
          <a:xfrm>
            <a:off x="1828800" y="0"/>
            <a:ext cx="5181600" cy="523875"/>
          </a:xfrm>
          <a:prstGeom prst="rect">
            <a:avLst/>
          </a:prstGeom>
          <a:noFill/>
          <a:ln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1">
            <a:spAutoFit/>
          </a:bodyPr>
          <a:lstStyle/>
          <a:p>
            <a:pPr algn="ctr" rtl="0">
              <a:defRPr/>
            </a:pPr>
            <a:r>
              <a:rPr lang="en-US" sz="2800" b="1" dirty="0">
                <a:solidFill>
                  <a:schemeClr val="tx1"/>
                </a:solidFill>
                <a:latin typeface="Arial" pitchFamily="34" charset="0"/>
              </a:rPr>
              <a:t>Mode of infection &amp; life cycle</a:t>
            </a:r>
            <a:endParaRPr lang="ar-EG" sz="2800" b="1" dirty="0">
              <a:solidFill>
                <a:schemeClr val="tx1"/>
              </a:solidFill>
              <a:latin typeface="Arial" pitchFamily="34" charset="0"/>
            </a:endParaRPr>
          </a:p>
        </p:txBody>
      </p:sp>
      <p:sp>
        <p:nvSpPr>
          <p:cNvPr id="4" name="مستطيل 3"/>
          <p:cNvSpPr/>
          <p:nvPr/>
        </p:nvSpPr>
        <p:spPr>
          <a:xfrm>
            <a:off x="76200" y="1143000"/>
            <a:ext cx="2667000" cy="10668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defRPr/>
            </a:pPr>
            <a:endParaRPr lang="ar-SA"/>
          </a:p>
        </p:txBody>
      </p:sp>
      <p:sp>
        <p:nvSpPr>
          <p:cNvPr id="5" name="مستطيل 4"/>
          <p:cNvSpPr/>
          <p:nvPr/>
        </p:nvSpPr>
        <p:spPr>
          <a:xfrm>
            <a:off x="76200" y="2438400"/>
            <a:ext cx="2590800" cy="13716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defRPr/>
            </a:pPr>
            <a:endParaRPr lang="ar-SA"/>
          </a:p>
        </p:txBody>
      </p:sp>
      <p:sp>
        <p:nvSpPr>
          <p:cNvPr id="6" name="مستطيل 5"/>
          <p:cNvSpPr/>
          <p:nvPr/>
        </p:nvSpPr>
        <p:spPr>
          <a:xfrm>
            <a:off x="6248400" y="3352800"/>
            <a:ext cx="2819400" cy="28956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defRPr/>
            </a:pPr>
            <a:endParaRPr lang="ar-SA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184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0" y="685800"/>
            <a:ext cx="8991600" cy="5486400"/>
          </a:xfrm>
        </p:spPr>
        <p:txBody>
          <a:bodyPr>
            <a:normAutofit fontScale="25000" lnSpcReduction="20000"/>
          </a:bodyPr>
          <a:lstStyle/>
          <a:p>
            <a:pPr marL="365760" indent="-256032" algn="l" rtl="0" eaLnBrk="1" fontAlgn="auto" hangingPunct="1">
              <a:lnSpc>
                <a:spcPct val="120000"/>
              </a:lnSpc>
              <a:spcAft>
                <a:spcPts val="0"/>
              </a:spcAft>
              <a:buFont typeface="Wingdings 3"/>
              <a:buNone/>
              <a:defRPr/>
            </a:pPr>
            <a:r>
              <a:rPr lang="en-US" sz="96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1- Most of infected people are </a:t>
            </a:r>
            <a:r>
              <a:rPr lang="en-US" sz="96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asymptomatic</a:t>
            </a:r>
            <a:r>
              <a:rPr lang="en-US" sz="96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(95%).</a:t>
            </a:r>
          </a:p>
          <a:p>
            <a:pPr marL="365760" indent="-256032" algn="l" rtl="0" eaLnBrk="1" fontAlgn="auto" hangingPunct="1">
              <a:lnSpc>
                <a:spcPct val="120000"/>
              </a:lnSpc>
              <a:spcAft>
                <a:spcPts val="0"/>
              </a:spcAft>
              <a:buFont typeface="Wingdings 3"/>
              <a:buNone/>
              <a:defRPr/>
            </a:pPr>
            <a:endParaRPr lang="en-US" sz="9600" b="1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marL="365760" indent="-256032" algn="just" rtl="0" eaLnBrk="1" fontAlgn="auto" hangingPunct="1">
              <a:lnSpc>
                <a:spcPct val="120000"/>
              </a:lnSpc>
              <a:spcAft>
                <a:spcPts val="0"/>
              </a:spcAft>
              <a:buFont typeface="Wingdings 3"/>
              <a:buNone/>
              <a:defRPr/>
            </a:pPr>
            <a:r>
              <a:rPr lang="en-US" sz="96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2- 5% may have </a:t>
            </a:r>
            <a:r>
              <a:rPr lang="en-US" sz="96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acute pneumonia with flue-like symptoms </a:t>
            </a:r>
            <a:r>
              <a:rPr lang="en-US" sz="96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(ex. fever, chills, headache, cough, chest pain, fatigue, body aches, mouth sores) &amp; red skin bumps called </a:t>
            </a:r>
            <a:r>
              <a:rPr lang="en-US" sz="9600" b="1" dirty="0" err="1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erythema</a:t>
            </a:r>
            <a:r>
              <a:rPr lang="en-US" sz="96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9600" b="1" dirty="0" err="1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nodosum</a:t>
            </a:r>
            <a:r>
              <a:rPr lang="en-US" sz="96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, most often on the </a:t>
            </a:r>
            <a:r>
              <a:rPr lang="en-US" sz="96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lower limbs</a:t>
            </a:r>
            <a:r>
              <a:rPr lang="en-US" sz="96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.</a:t>
            </a:r>
          </a:p>
          <a:p>
            <a:pPr marL="365760" indent="-256032" algn="just" rtl="0" eaLnBrk="1" fontAlgn="auto" hangingPunct="1">
              <a:lnSpc>
                <a:spcPct val="120000"/>
              </a:lnSpc>
              <a:spcAft>
                <a:spcPts val="0"/>
              </a:spcAft>
              <a:buFont typeface="Wingdings 3"/>
              <a:buNone/>
              <a:defRPr/>
            </a:pPr>
            <a:r>
              <a:rPr lang="en-US" sz="96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</a:p>
          <a:p>
            <a:pPr marL="365760" indent="-256032" algn="l" rtl="0" eaLnBrk="1" fontAlgn="auto" hangingPunct="1">
              <a:lnSpc>
                <a:spcPct val="120000"/>
              </a:lnSpc>
              <a:spcAft>
                <a:spcPts val="0"/>
              </a:spcAft>
              <a:buFont typeface="Wingdings 3"/>
              <a:buNone/>
              <a:defRPr/>
            </a:pPr>
            <a:r>
              <a:rPr lang="en-US" sz="96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3- Sometimes the infection progress to become </a:t>
            </a:r>
            <a:r>
              <a:rPr lang="en-US" sz="96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chronic</a:t>
            </a:r>
            <a:r>
              <a:rPr lang="en-US" sz="96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. </a:t>
            </a:r>
          </a:p>
          <a:p>
            <a:pPr marL="365760" indent="-256032" algn="l" rtl="0" eaLnBrk="1" fontAlgn="auto" hangingPunct="1">
              <a:lnSpc>
                <a:spcPct val="120000"/>
              </a:lnSpc>
              <a:spcAft>
                <a:spcPts val="0"/>
              </a:spcAft>
              <a:buFont typeface="Wingdings 3"/>
              <a:buNone/>
              <a:defRPr/>
            </a:pPr>
            <a:endParaRPr lang="en-US" sz="9600" b="1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marL="365760" indent="-256032" algn="just" rtl="0" eaLnBrk="1" fontAlgn="auto" hangingPunct="1">
              <a:lnSpc>
                <a:spcPct val="120000"/>
              </a:lnSpc>
              <a:spcAft>
                <a:spcPts val="0"/>
              </a:spcAft>
              <a:buFont typeface="Wingdings 3"/>
              <a:buNone/>
              <a:defRPr/>
            </a:pPr>
            <a:r>
              <a:rPr lang="en-US" sz="96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4- In immunocompromised patients, </a:t>
            </a:r>
            <a:r>
              <a:rPr lang="en-US" sz="96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the infection disseminates to different organs </a:t>
            </a:r>
            <a:r>
              <a:rPr lang="en-US" sz="96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via reticuloendothelial cells to the liver, spleen &amp; L. nodes       their enlargement and to CNS         headache &amp; neck stiffness due to  high fever</a:t>
            </a:r>
            <a:r>
              <a:rPr lang="en-US" sz="96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.  </a:t>
            </a:r>
          </a:p>
          <a:p>
            <a:pPr marL="365760" indent="-256032" algn="just" rtl="0" eaLnBrk="1" fontAlgn="auto" hangingPunct="1">
              <a:spcAft>
                <a:spcPts val="0"/>
              </a:spcAft>
              <a:buFont typeface="Wingdings 3"/>
              <a:buNone/>
              <a:defRPr/>
            </a:pPr>
            <a:r>
              <a:rPr lang="en-US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            </a:t>
            </a:r>
          </a:p>
          <a:p>
            <a:pPr marL="365760" indent="-256032" algn="l" rtl="0" eaLnBrk="1" fontAlgn="auto" hangingPunct="1">
              <a:spcAft>
                <a:spcPts val="0"/>
              </a:spcAft>
              <a:buFont typeface="Wingdings 3"/>
              <a:buNone/>
              <a:defRPr/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          </a:t>
            </a:r>
            <a:endParaRPr lang="ar-EG" dirty="0">
              <a:latin typeface="Arial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743200" y="152400"/>
            <a:ext cx="3276600" cy="523875"/>
          </a:xfrm>
          <a:prstGeom prst="rect">
            <a:avLst/>
          </a:prstGeom>
          <a:noFill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1">
            <a:spAutoFit/>
          </a:bodyPr>
          <a:lstStyle/>
          <a:p>
            <a:pPr algn="ctr" rtl="0">
              <a:defRPr/>
            </a:pPr>
            <a:r>
              <a:rPr lang="en-US" sz="2800" b="1" dirty="0">
                <a:solidFill>
                  <a:schemeClr val="tx1"/>
                </a:solidFill>
                <a:latin typeface="Arial" pitchFamily="34" charset="0"/>
              </a:rPr>
              <a:t>Clinical pictures</a:t>
            </a:r>
            <a:endParaRPr lang="ar-EG" sz="2800" b="1" dirty="0">
              <a:solidFill>
                <a:schemeClr val="tx1"/>
              </a:solidFill>
              <a:latin typeface="Arial" pitchFamily="34" charset="0"/>
            </a:endParaRPr>
          </a:p>
        </p:txBody>
      </p:sp>
      <p:cxnSp>
        <p:nvCxnSpPr>
          <p:cNvPr id="16" name="Straight Arrow Connector 15"/>
          <p:cNvCxnSpPr/>
          <p:nvPr/>
        </p:nvCxnSpPr>
        <p:spPr>
          <a:xfrm>
            <a:off x="5715000" y="5356238"/>
            <a:ext cx="533400" cy="1588"/>
          </a:xfrm>
          <a:prstGeom prst="straightConnector1">
            <a:avLst/>
          </a:prstGeom>
          <a:ln w="38100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>
            <a:off x="2395526" y="5784866"/>
            <a:ext cx="533400" cy="1588"/>
          </a:xfrm>
          <a:prstGeom prst="straightConnector1">
            <a:avLst/>
          </a:prstGeom>
          <a:ln w="38100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  <p:bldP spid="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3" descr="C:\Users\Matrix\Downloads\x ray of mediastinal fibrosis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4800" y="304800"/>
            <a:ext cx="4495800" cy="2514600"/>
          </a:xfrm>
          <a:prstGeom prst="rect">
            <a:avLst/>
          </a:prstGeom>
          <a:noFill/>
          <a:ln w="38100">
            <a:solidFill>
              <a:srgbClr val="C00000"/>
            </a:solidFill>
            <a:miter lim="800000"/>
            <a:headEnd/>
            <a:tailEnd/>
          </a:ln>
        </p:spPr>
      </p:pic>
      <p:pic>
        <p:nvPicPr>
          <p:cNvPr id="23555" name="Picture 3" descr="C:\Users\Matrix\Downloads\-Chest_X-ray_acute_pulmonary_histoplasmosis_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486400" y="228600"/>
            <a:ext cx="3276600" cy="2590800"/>
          </a:xfrm>
          <a:prstGeom prst="rect">
            <a:avLst/>
          </a:prstGeom>
          <a:noFill/>
          <a:ln w="38100">
            <a:solidFill>
              <a:srgbClr val="C00000"/>
            </a:solidFill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5715000" y="3048000"/>
            <a:ext cx="2971800" cy="461963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1">
            <a:spAutoFit/>
          </a:bodyPr>
          <a:lstStyle/>
          <a:p>
            <a:pPr algn="ctr">
              <a:defRPr/>
            </a:pPr>
            <a:r>
              <a:rPr lang="en-US" sz="2400" b="1" dirty="0">
                <a:solidFill>
                  <a:srgbClr val="FF0000"/>
                </a:solidFill>
                <a:latin typeface="Arial" pitchFamily="34" charset="0"/>
              </a:rPr>
              <a:t>Acute pneumonia</a:t>
            </a:r>
            <a:endParaRPr lang="ar-EG" sz="2400" b="1" dirty="0">
              <a:solidFill>
                <a:srgbClr val="FF0000"/>
              </a:solidFill>
              <a:latin typeface="Arial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28600" y="3048000"/>
            <a:ext cx="5029200" cy="461963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1">
            <a:spAutoFit/>
          </a:bodyPr>
          <a:lstStyle/>
          <a:p>
            <a:pPr algn="l">
              <a:defRPr/>
            </a:pPr>
            <a:r>
              <a:rPr lang="en-US" sz="2400" b="1" dirty="0" err="1">
                <a:solidFill>
                  <a:srgbClr val="FF0000"/>
                </a:solidFill>
                <a:latin typeface="Arial" pitchFamily="34" charset="0"/>
              </a:rPr>
              <a:t>Mediastinal</a:t>
            </a:r>
            <a:r>
              <a:rPr lang="en-US" sz="2400" b="1" dirty="0">
                <a:solidFill>
                  <a:srgbClr val="FF0000"/>
                </a:solidFill>
                <a:latin typeface="Arial" pitchFamily="34" charset="0"/>
              </a:rPr>
              <a:t> L. nodes </a:t>
            </a:r>
            <a:r>
              <a:rPr lang="en-US" sz="2400" b="1" dirty="0" err="1">
                <a:solidFill>
                  <a:srgbClr val="FF0000"/>
                </a:solidFill>
                <a:latin typeface="Arial" pitchFamily="34" charset="0"/>
              </a:rPr>
              <a:t>enlargment</a:t>
            </a:r>
            <a:endParaRPr lang="ar-EG" sz="2400" b="1" dirty="0">
              <a:solidFill>
                <a:srgbClr val="FF0000"/>
              </a:solidFill>
              <a:latin typeface="Arial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124200" y="6243638"/>
            <a:ext cx="3276600" cy="46196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1">
            <a:spAutoFit/>
          </a:bodyPr>
          <a:lstStyle/>
          <a:p>
            <a:pPr algn="l" rtl="0">
              <a:defRPr/>
            </a:pPr>
            <a:r>
              <a:rPr lang="en-US" sz="2400" b="1" dirty="0" err="1">
                <a:solidFill>
                  <a:srgbClr val="C00000"/>
                </a:solidFill>
                <a:latin typeface="Arial" pitchFamily="34" charset="0"/>
              </a:rPr>
              <a:t>Erythema</a:t>
            </a:r>
            <a:r>
              <a:rPr lang="en-US" sz="2400" b="1" dirty="0">
                <a:solidFill>
                  <a:srgbClr val="C00000"/>
                </a:solidFill>
                <a:latin typeface="Arial" pitchFamily="34" charset="0"/>
              </a:rPr>
              <a:t> </a:t>
            </a:r>
            <a:r>
              <a:rPr lang="en-US" sz="2400" b="1" dirty="0" err="1">
                <a:solidFill>
                  <a:srgbClr val="C00000"/>
                </a:solidFill>
                <a:latin typeface="Arial" pitchFamily="34" charset="0"/>
              </a:rPr>
              <a:t>nodosum</a:t>
            </a:r>
            <a:endParaRPr lang="ar-EG" sz="2400" dirty="0"/>
          </a:p>
        </p:txBody>
      </p:sp>
      <p:pic>
        <p:nvPicPr>
          <p:cNvPr id="23560" name="Picture 8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438400" y="3657600"/>
            <a:ext cx="4605338" cy="2509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35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235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235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9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438400" y="0"/>
            <a:ext cx="4038600" cy="461963"/>
          </a:xfrm>
          <a:prstGeom prst="rect">
            <a:avLst/>
          </a:prstGeom>
          <a:ln w="381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>
            <a:spAutoFit/>
          </a:bodyPr>
          <a:lstStyle/>
          <a:p>
            <a:pPr algn="ctr" rtl="0">
              <a:defRPr/>
            </a:pPr>
            <a:r>
              <a:rPr lang="en-US" sz="2400" b="1" dirty="0">
                <a:solidFill>
                  <a:schemeClr val="bg1"/>
                </a:solidFill>
                <a:latin typeface="Arial" pitchFamily="34" charset="0"/>
              </a:rPr>
              <a:t>Laboratory diagnosis</a:t>
            </a:r>
            <a:endParaRPr lang="ar-EG" sz="2400" b="1" dirty="0">
              <a:solidFill>
                <a:schemeClr val="bg1"/>
              </a:solidFill>
              <a:latin typeface="Arial" pitchFamily="34" charset="0"/>
            </a:endParaRPr>
          </a:p>
        </p:txBody>
      </p:sp>
      <p:cxnSp>
        <p:nvCxnSpPr>
          <p:cNvPr id="6" name="Straight Connector 5"/>
          <p:cNvCxnSpPr/>
          <p:nvPr/>
        </p:nvCxnSpPr>
        <p:spPr>
          <a:xfrm rot="5400000">
            <a:off x="4191001" y="685800"/>
            <a:ext cx="304800" cy="3175"/>
          </a:xfrm>
          <a:prstGeom prst="line">
            <a:avLst/>
          </a:prstGeom>
          <a:ln w="38100">
            <a:solidFill>
              <a:srgbClr val="0D003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 rot="10800000">
            <a:off x="1828800" y="838200"/>
            <a:ext cx="2514600" cy="1588"/>
          </a:xfrm>
          <a:prstGeom prst="line">
            <a:avLst/>
          </a:prstGeom>
          <a:ln w="381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4343400" y="838200"/>
            <a:ext cx="2743200" cy="1588"/>
          </a:xfrm>
          <a:prstGeom prst="line">
            <a:avLst/>
          </a:prstGeom>
          <a:ln w="381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 rot="5400000">
            <a:off x="1677194" y="989806"/>
            <a:ext cx="304800" cy="1588"/>
          </a:xfrm>
          <a:prstGeom prst="straightConnector1">
            <a:avLst/>
          </a:prstGeom>
          <a:ln w="38100"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 rot="5400000">
            <a:off x="6934994" y="989806"/>
            <a:ext cx="304800" cy="1588"/>
          </a:xfrm>
          <a:prstGeom prst="straightConnector1">
            <a:avLst/>
          </a:prstGeom>
          <a:ln w="38100"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1295400" y="1219200"/>
            <a:ext cx="1066800" cy="461963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1">
            <a:spAutoFit/>
          </a:bodyPr>
          <a:lstStyle/>
          <a:p>
            <a:pPr algn="l" rtl="0">
              <a:defRPr/>
            </a:pPr>
            <a:r>
              <a:rPr lang="en-US" sz="2400" b="1" dirty="0">
                <a:solidFill>
                  <a:srgbClr val="C00000"/>
                </a:solidFill>
                <a:latin typeface="Arial" pitchFamily="34" charset="0"/>
              </a:rPr>
              <a:t>Direct</a:t>
            </a:r>
            <a:endParaRPr lang="ar-EG" sz="2400" b="1" dirty="0">
              <a:solidFill>
                <a:srgbClr val="C00000"/>
              </a:solidFill>
              <a:latin typeface="Arial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6400800" y="1219200"/>
            <a:ext cx="1371600" cy="461963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1">
            <a:spAutoFit/>
          </a:bodyPr>
          <a:lstStyle/>
          <a:p>
            <a:pPr algn="ctr" rtl="0">
              <a:defRPr/>
            </a:pPr>
            <a:r>
              <a:rPr lang="en-US" sz="2400" b="1" dirty="0">
                <a:solidFill>
                  <a:srgbClr val="C00000"/>
                </a:solidFill>
                <a:latin typeface="Arial" pitchFamily="34" charset="0"/>
              </a:rPr>
              <a:t>Indirect</a:t>
            </a:r>
            <a:endParaRPr lang="ar-EG" sz="2400" b="1" dirty="0">
              <a:solidFill>
                <a:srgbClr val="C00000"/>
              </a:solidFill>
              <a:latin typeface="Arial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381000" y="1890713"/>
            <a:ext cx="4267200" cy="424656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1">
            <a:spAutoFit/>
          </a:bodyPr>
          <a:lstStyle/>
          <a:p>
            <a:pPr algn="just" rtl="0">
              <a:lnSpc>
                <a:spcPct val="150000"/>
              </a:lnSpc>
              <a:buClr>
                <a:srgbClr val="C00000"/>
              </a:buClr>
              <a:buFont typeface="Wingdings" pitchFamily="2" charset="2"/>
              <a:buChar char="Ø"/>
              <a:defRPr/>
            </a:pPr>
            <a:r>
              <a:rPr lang="en-US" b="1" dirty="0">
                <a:solidFill>
                  <a:srgbClr val="C00000"/>
                </a:solidFill>
                <a:latin typeface="Arial" pitchFamily="34" charset="0"/>
              </a:rPr>
              <a:t>Microscopic Examination: </a:t>
            </a:r>
            <a:r>
              <a:rPr lang="en-US" b="1" dirty="0">
                <a:solidFill>
                  <a:srgbClr val="002060"/>
                </a:solidFill>
                <a:latin typeface="Arial" pitchFamily="34" charset="0"/>
              </a:rPr>
              <a:t>of sputum, biopsy specimens, bone marrow aspirates, urine or blood films after staining with Periodic Acid Schiff </a:t>
            </a:r>
            <a:r>
              <a:rPr lang="en-US" b="1" dirty="0">
                <a:solidFill>
                  <a:srgbClr val="C00000"/>
                </a:solidFill>
                <a:latin typeface="Arial" pitchFamily="34" charset="0"/>
              </a:rPr>
              <a:t>(PAS) </a:t>
            </a:r>
            <a:r>
              <a:rPr lang="en-US" b="1" dirty="0">
                <a:solidFill>
                  <a:srgbClr val="002060"/>
                </a:solidFill>
                <a:latin typeface="Arial" pitchFamily="34" charset="0"/>
              </a:rPr>
              <a:t>or </a:t>
            </a:r>
            <a:r>
              <a:rPr lang="en-US" b="1" dirty="0" err="1">
                <a:solidFill>
                  <a:srgbClr val="002060"/>
                </a:solidFill>
                <a:latin typeface="Arial" pitchFamily="34" charset="0"/>
              </a:rPr>
              <a:t>Calcofluor</a:t>
            </a:r>
            <a:r>
              <a:rPr lang="en-US" b="1" dirty="0">
                <a:solidFill>
                  <a:srgbClr val="002060"/>
                </a:solidFill>
                <a:latin typeface="Arial" pitchFamily="34" charset="0"/>
              </a:rPr>
              <a:t> white or </a:t>
            </a:r>
            <a:r>
              <a:rPr lang="en-US" b="1" dirty="0" err="1">
                <a:solidFill>
                  <a:srgbClr val="002060"/>
                </a:solidFill>
                <a:latin typeface="Arial" pitchFamily="34" charset="0"/>
              </a:rPr>
              <a:t>Giemsa</a:t>
            </a:r>
            <a:r>
              <a:rPr lang="en-US" b="1" dirty="0">
                <a:solidFill>
                  <a:srgbClr val="002060"/>
                </a:solidFill>
                <a:latin typeface="Arial" pitchFamily="34" charset="0"/>
              </a:rPr>
              <a:t> stains</a:t>
            </a:r>
          </a:p>
          <a:p>
            <a:pPr algn="just" rtl="0">
              <a:lnSpc>
                <a:spcPct val="150000"/>
              </a:lnSpc>
              <a:buClr>
                <a:srgbClr val="C00000"/>
              </a:buClr>
              <a:buFont typeface="Wingdings" pitchFamily="2" charset="2"/>
              <a:buChar char="Ø"/>
              <a:defRPr/>
            </a:pPr>
            <a:r>
              <a:rPr lang="en-US" b="1" dirty="0">
                <a:solidFill>
                  <a:srgbClr val="C00000"/>
                </a:solidFill>
                <a:latin typeface="Arial" pitchFamily="34" charset="0"/>
              </a:rPr>
              <a:t>Chest X ray &amp; CT scan</a:t>
            </a:r>
            <a:r>
              <a:rPr lang="en-US" b="1" dirty="0">
                <a:solidFill>
                  <a:srgbClr val="002060"/>
                </a:solidFill>
                <a:latin typeface="Arial" pitchFamily="34" charset="0"/>
              </a:rPr>
              <a:t>.</a:t>
            </a:r>
          </a:p>
          <a:p>
            <a:pPr algn="just" rtl="0">
              <a:lnSpc>
                <a:spcPct val="150000"/>
              </a:lnSpc>
              <a:buClr>
                <a:srgbClr val="C00000"/>
              </a:buClr>
              <a:buFont typeface="Wingdings" pitchFamily="2" charset="2"/>
              <a:buChar char="Ø"/>
              <a:defRPr/>
            </a:pPr>
            <a:r>
              <a:rPr lang="en-US" b="1" dirty="0">
                <a:solidFill>
                  <a:srgbClr val="C00000"/>
                </a:solidFill>
                <a:latin typeface="Arial" pitchFamily="34" charset="0"/>
              </a:rPr>
              <a:t>Culture</a:t>
            </a:r>
            <a:r>
              <a:rPr lang="en-US" b="1" dirty="0">
                <a:solidFill>
                  <a:srgbClr val="002060"/>
                </a:solidFill>
                <a:latin typeface="Arial" pitchFamily="34" charset="0"/>
              </a:rPr>
              <a:t> of specimens on </a:t>
            </a:r>
            <a:r>
              <a:rPr lang="en-US" b="1" dirty="0">
                <a:solidFill>
                  <a:srgbClr val="C00000"/>
                </a:solidFill>
                <a:latin typeface="Arial" pitchFamily="34" charset="0"/>
              </a:rPr>
              <a:t>Sabouraud’s agar </a:t>
            </a:r>
            <a:r>
              <a:rPr lang="en-US" b="1" dirty="0">
                <a:solidFill>
                  <a:srgbClr val="002060"/>
                </a:solidFill>
                <a:latin typeface="Arial" pitchFamily="34" charset="0"/>
              </a:rPr>
              <a:t>at 25 (up to 3 weeks)    </a:t>
            </a:r>
            <a:endParaRPr lang="ar-EG" dirty="0"/>
          </a:p>
        </p:txBody>
      </p:sp>
      <p:sp>
        <p:nvSpPr>
          <p:cNvPr id="25" name="TextBox 24"/>
          <p:cNvSpPr txBox="1"/>
          <p:nvPr/>
        </p:nvSpPr>
        <p:spPr>
          <a:xfrm>
            <a:off x="5029200" y="1905000"/>
            <a:ext cx="3886200" cy="230822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1">
            <a:spAutoFit/>
          </a:bodyPr>
          <a:lstStyle/>
          <a:p>
            <a:pPr algn="l" rtl="0">
              <a:buFont typeface="Wingdings" pitchFamily="2" charset="2"/>
              <a:buChar char="Ø"/>
              <a:defRPr/>
            </a:pPr>
            <a:r>
              <a:rPr lang="en-US" b="1" dirty="0">
                <a:solidFill>
                  <a:srgbClr val="C00000"/>
                </a:solidFill>
                <a:latin typeface="Arial" pitchFamily="34" charset="0"/>
              </a:rPr>
              <a:t> Skin test: </a:t>
            </a:r>
            <a:r>
              <a:rPr lang="en-US" b="1" dirty="0">
                <a:solidFill>
                  <a:srgbClr val="002060"/>
                </a:solidFill>
                <a:latin typeface="Arial" pitchFamily="34" charset="0"/>
              </a:rPr>
              <a:t>using fungal antigen (</a:t>
            </a:r>
            <a:r>
              <a:rPr lang="en-US" b="1" dirty="0" err="1">
                <a:solidFill>
                  <a:srgbClr val="002060"/>
                </a:solidFill>
                <a:latin typeface="Arial" pitchFamily="34" charset="0"/>
              </a:rPr>
              <a:t>histoplasmin</a:t>
            </a:r>
            <a:r>
              <a:rPr lang="en-US" b="1" dirty="0">
                <a:solidFill>
                  <a:srgbClr val="002060"/>
                </a:solidFill>
                <a:latin typeface="Arial" pitchFamily="34" charset="0"/>
              </a:rPr>
              <a:t>).</a:t>
            </a:r>
          </a:p>
          <a:p>
            <a:pPr algn="l" rtl="0">
              <a:buFont typeface="Wingdings" pitchFamily="2" charset="2"/>
              <a:buChar char="Ø"/>
              <a:defRPr/>
            </a:pPr>
            <a:endParaRPr lang="en-US" b="1" dirty="0">
              <a:solidFill>
                <a:srgbClr val="C00000"/>
              </a:solidFill>
              <a:latin typeface="Arial" pitchFamily="34" charset="0"/>
            </a:endParaRPr>
          </a:p>
          <a:p>
            <a:pPr algn="l" rtl="0">
              <a:buFont typeface="Wingdings" pitchFamily="2" charset="2"/>
              <a:buChar char="Ø"/>
              <a:defRPr/>
            </a:pPr>
            <a:r>
              <a:rPr lang="en-US" b="1" dirty="0">
                <a:solidFill>
                  <a:srgbClr val="C00000"/>
                </a:solidFill>
                <a:latin typeface="Arial" pitchFamily="34" charset="0"/>
              </a:rPr>
              <a:t>Serological tests: </a:t>
            </a:r>
            <a:r>
              <a:rPr lang="en-US" b="1" dirty="0">
                <a:solidFill>
                  <a:srgbClr val="002060"/>
                </a:solidFill>
                <a:latin typeface="Arial" pitchFamily="34" charset="0"/>
              </a:rPr>
              <a:t>to detect Abs, or fungal antigen.</a:t>
            </a:r>
          </a:p>
          <a:p>
            <a:pPr algn="l" rtl="0">
              <a:buFont typeface="Wingdings" pitchFamily="2" charset="2"/>
              <a:buChar char="Ø"/>
              <a:defRPr/>
            </a:pPr>
            <a:endParaRPr lang="en-US" b="1" dirty="0">
              <a:solidFill>
                <a:srgbClr val="002060"/>
              </a:solidFill>
              <a:latin typeface="Arial" pitchFamily="34" charset="0"/>
            </a:endParaRPr>
          </a:p>
          <a:p>
            <a:pPr algn="l" rtl="0">
              <a:buFont typeface="Wingdings" pitchFamily="2" charset="2"/>
              <a:buChar char="Ø"/>
              <a:defRPr/>
            </a:pPr>
            <a:r>
              <a:rPr lang="en-US" b="1" dirty="0">
                <a:solidFill>
                  <a:srgbClr val="C00000"/>
                </a:solidFill>
                <a:latin typeface="Arial" pitchFamily="34" charset="0"/>
              </a:rPr>
              <a:t>PCR.</a:t>
            </a:r>
          </a:p>
          <a:p>
            <a:pPr algn="l" rtl="0">
              <a:buFont typeface="Wingdings 3" pitchFamily="18" charset="2"/>
              <a:buNone/>
              <a:defRPr/>
            </a:pPr>
            <a:endParaRPr lang="en-US" b="1" dirty="0">
              <a:solidFill>
                <a:srgbClr val="002060"/>
              </a:solidFill>
              <a:latin typeface="Arial" pitchFamily="34" charset="0"/>
            </a:endParaRP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6" grpId="0" animBg="1"/>
      <p:bldP spid="19" grpId="0" animBg="1"/>
      <p:bldP spid="21" grpId="0" animBg="1"/>
      <p:bldP spid="25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505200" y="304800"/>
            <a:ext cx="2590800" cy="584200"/>
          </a:xfrm>
          <a:prstGeom prst="rect">
            <a:avLst/>
          </a:prstGeom>
          <a:noFill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1">
            <a:spAutoFit/>
          </a:bodyPr>
          <a:lstStyle/>
          <a:p>
            <a:pPr algn="ctr" rtl="0">
              <a:defRPr/>
            </a:pPr>
            <a:r>
              <a:rPr lang="en-US" sz="3200" b="1" dirty="0">
                <a:solidFill>
                  <a:schemeClr val="tx1"/>
                </a:solidFill>
                <a:latin typeface="Arial" pitchFamily="34" charset="0"/>
              </a:rPr>
              <a:t>Treatment</a:t>
            </a:r>
            <a:endParaRPr lang="ar-EG" sz="3200" b="1" dirty="0">
              <a:solidFill>
                <a:schemeClr val="tx1"/>
              </a:solidFill>
              <a:latin typeface="Arial" pitchFamily="34" charset="0"/>
            </a:endParaRPr>
          </a:p>
        </p:txBody>
      </p:sp>
      <p:sp>
        <p:nvSpPr>
          <p:cNvPr id="5" name="Down Arrow 4"/>
          <p:cNvSpPr/>
          <p:nvPr/>
        </p:nvSpPr>
        <p:spPr>
          <a:xfrm>
            <a:off x="4648200" y="914400"/>
            <a:ext cx="76200" cy="3048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defRPr/>
            </a:pPr>
            <a:endParaRPr lang="ar-EG"/>
          </a:p>
        </p:txBody>
      </p:sp>
      <p:cxnSp>
        <p:nvCxnSpPr>
          <p:cNvPr id="7" name="Straight Connector 6"/>
          <p:cNvCxnSpPr>
            <a:stCxn id="5" idx="2"/>
          </p:cNvCxnSpPr>
          <p:nvPr/>
        </p:nvCxnSpPr>
        <p:spPr>
          <a:xfrm rot="16200000" flipH="1">
            <a:off x="6038850" y="-133349"/>
            <a:ext cx="3175" cy="2705100"/>
          </a:xfrm>
          <a:prstGeom prst="line">
            <a:avLst/>
          </a:pr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>
            <a:stCxn id="5" idx="2"/>
          </p:cNvCxnSpPr>
          <p:nvPr/>
        </p:nvCxnSpPr>
        <p:spPr>
          <a:xfrm rot="5400000">
            <a:off x="3257550" y="-209549"/>
            <a:ext cx="3175" cy="2857500"/>
          </a:xfrm>
          <a:prstGeom prst="line">
            <a:avLst/>
          </a:pr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Down Arrow 14"/>
          <p:cNvSpPr/>
          <p:nvPr/>
        </p:nvSpPr>
        <p:spPr>
          <a:xfrm>
            <a:off x="7391400" y="1219200"/>
            <a:ext cx="46038" cy="2286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defRPr/>
            </a:pPr>
            <a:endParaRPr lang="ar-EG"/>
          </a:p>
        </p:txBody>
      </p:sp>
      <p:sp>
        <p:nvSpPr>
          <p:cNvPr id="16" name="Down Arrow 15"/>
          <p:cNvSpPr/>
          <p:nvPr/>
        </p:nvSpPr>
        <p:spPr>
          <a:xfrm>
            <a:off x="1828800" y="1219200"/>
            <a:ext cx="46038" cy="3048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defRPr/>
            </a:pPr>
            <a:endParaRPr lang="ar-EG"/>
          </a:p>
        </p:txBody>
      </p:sp>
      <p:sp>
        <p:nvSpPr>
          <p:cNvPr id="17" name="TextBox 16"/>
          <p:cNvSpPr txBox="1"/>
          <p:nvPr/>
        </p:nvSpPr>
        <p:spPr>
          <a:xfrm>
            <a:off x="1219200" y="1600200"/>
            <a:ext cx="1295400" cy="46196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>
            <a:spAutoFit/>
          </a:bodyPr>
          <a:lstStyle/>
          <a:p>
            <a:pPr algn="ctr" rtl="0">
              <a:defRPr/>
            </a:pPr>
            <a:r>
              <a:rPr lang="en-US" sz="2400" b="1" dirty="0">
                <a:solidFill>
                  <a:schemeClr val="bg1"/>
                </a:solidFill>
                <a:latin typeface="Arial" pitchFamily="34" charset="0"/>
              </a:rPr>
              <a:t>Oral </a:t>
            </a:r>
            <a:endParaRPr lang="ar-EG" sz="2400" b="1" dirty="0">
              <a:solidFill>
                <a:schemeClr val="bg1"/>
              </a:solidFill>
              <a:latin typeface="Arial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6477000" y="1524000"/>
            <a:ext cx="1905000" cy="46196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>
            <a:spAutoFit/>
          </a:bodyPr>
          <a:lstStyle/>
          <a:p>
            <a:pPr algn="ctr" rtl="0">
              <a:defRPr/>
            </a:pPr>
            <a:r>
              <a:rPr lang="en-US" sz="2400" b="1" dirty="0">
                <a:solidFill>
                  <a:schemeClr val="bg1"/>
                </a:solidFill>
                <a:latin typeface="Arial" pitchFamily="34" charset="0"/>
              </a:rPr>
              <a:t>Parentral</a:t>
            </a:r>
            <a:endParaRPr lang="ar-EG" sz="2400" b="1" dirty="0">
              <a:solidFill>
                <a:schemeClr val="bg1"/>
              </a:solidFill>
              <a:latin typeface="Arial" pitchFamily="34" charset="0"/>
            </a:endParaRPr>
          </a:p>
        </p:txBody>
      </p:sp>
      <p:sp>
        <p:nvSpPr>
          <p:cNvPr id="20" name="Down Arrow 19"/>
          <p:cNvSpPr/>
          <p:nvPr/>
        </p:nvSpPr>
        <p:spPr>
          <a:xfrm>
            <a:off x="1828800" y="2133600"/>
            <a:ext cx="46038" cy="2286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defRPr/>
            </a:pPr>
            <a:endParaRPr lang="ar-EG"/>
          </a:p>
        </p:txBody>
      </p:sp>
      <p:sp>
        <p:nvSpPr>
          <p:cNvPr id="21" name="TextBox 20"/>
          <p:cNvSpPr txBox="1"/>
          <p:nvPr/>
        </p:nvSpPr>
        <p:spPr>
          <a:xfrm>
            <a:off x="838200" y="2438400"/>
            <a:ext cx="2209800" cy="40005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1">
            <a:spAutoFit/>
          </a:bodyPr>
          <a:lstStyle/>
          <a:p>
            <a:pPr algn="ctr" rtl="0">
              <a:defRPr/>
            </a:pPr>
            <a:r>
              <a:rPr lang="en-US" sz="2000" b="1" dirty="0">
                <a:solidFill>
                  <a:srgbClr val="C00000"/>
                </a:solidFill>
                <a:latin typeface="Arial" pitchFamily="34" charset="0"/>
              </a:rPr>
              <a:t>By </a:t>
            </a:r>
            <a:r>
              <a:rPr lang="en-US" sz="2000" b="1" dirty="0" err="1">
                <a:solidFill>
                  <a:srgbClr val="C00000"/>
                </a:solidFill>
                <a:latin typeface="Arial" pitchFamily="34" charset="0"/>
              </a:rPr>
              <a:t>itraconazol</a:t>
            </a:r>
            <a:endParaRPr lang="ar-EG" sz="2000" b="1" dirty="0">
              <a:solidFill>
                <a:srgbClr val="C00000"/>
              </a:solidFill>
              <a:latin typeface="Arial" pitchFamily="34" charset="0"/>
            </a:endParaRPr>
          </a:p>
        </p:txBody>
      </p:sp>
      <p:sp>
        <p:nvSpPr>
          <p:cNvPr id="22" name="Down Arrow 21"/>
          <p:cNvSpPr/>
          <p:nvPr/>
        </p:nvSpPr>
        <p:spPr>
          <a:xfrm>
            <a:off x="7391400" y="2057400"/>
            <a:ext cx="46038" cy="2286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defRPr/>
            </a:pPr>
            <a:endParaRPr lang="ar-EG"/>
          </a:p>
        </p:txBody>
      </p:sp>
      <p:sp>
        <p:nvSpPr>
          <p:cNvPr id="23" name="TextBox 22"/>
          <p:cNvSpPr txBox="1"/>
          <p:nvPr/>
        </p:nvSpPr>
        <p:spPr>
          <a:xfrm>
            <a:off x="6096000" y="2362200"/>
            <a:ext cx="2438400" cy="70802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1">
            <a:spAutoFit/>
          </a:bodyPr>
          <a:lstStyle/>
          <a:p>
            <a:pPr algn="l" rtl="0">
              <a:defRPr/>
            </a:pPr>
            <a:r>
              <a:rPr lang="en-US" sz="2000" b="1" dirty="0">
                <a:solidFill>
                  <a:srgbClr val="C00000"/>
                </a:solidFill>
                <a:latin typeface="Arial" pitchFamily="34" charset="0"/>
              </a:rPr>
              <a:t>By </a:t>
            </a:r>
            <a:r>
              <a:rPr lang="en-US" sz="2000" b="1" dirty="0" err="1">
                <a:solidFill>
                  <a:srgbClr val="C00000"/>
                </a:solidFill>
                <a:latin typeface="Arial" pitchFamily="34" charset="0"/>
              </a:rPr>
              <a:t>amphotrecin</a:t>
            </a:r>
            <a:r>
              <a:rPr lang="en-US" sz="2000" b="1" dirty="0">
                <a:solidFill>
                  <a:srgbClr val="C00000"/>
                </a:solidFill>
                <a:latin typeface="Arial" pitchFamily="34" charset="0"/>
              </a:rPr>
              <a:t> B</a:t>
            </a:r>
          </a:p>
          <a:p>
            <a:pPr algn="ctr" rtl="0">
              <a:defRPr/>
            </a:pPr>
            <a:r>
              <a:rPr lang="en-US" sz="2000" b="1" dirty="0">
                <a:solidFill>
                  <a:srgbClr val="C00000"/>
                </a:solidFill>
                <a:latin typeface="Arial" pitchFamily="34" charset="0"/>
              </a:rPr>
              <a:t>(IV)  </a:t>
            </a:r>
            <a:endParaRPr lang="ar-EG" sz="2000" b="1" dirty="0">
              <a:solidFill>
                <a:srgbClr val="C00000"/>
              </a:solidFill>
              <a:latin typeface="Arial" pitchFamily="34" charset="0"/>
            </a:endParaRPr>
          </a:p>
        </p:txBody>
      </p:sp>
      <p:sp>
        <p:nvSpPr>
          <p:cNvPr id="25614" name="TextBox 23"/>
          <p:cNvSpPr txBox="1">
            <a:spLocks noChangeArrowheads="1"/>
          </p:cNvSpPr>
          <p:nvPr/>
        </p:nvSpPr>
        <p:spPr bwMode="auto">
          <a:xfrm>
            <a:off x="152400" y="2895600"/>
            <a:ext cx="4876800" cy="3446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 rtl="0">
              <a:lnSpc>
                <a:spcPct val="200000"/>
              </a:lnSpc>
              <a:buFontTx/>
              <a:buChar char="-"/>
            </a:pPr>
            <a:r>
              <a:rPr lang="en-US" sz="2000" b="1">
                <a:latin typeface="Arial" charset="0"/>
              </a:rPr>
              <a:t> </a:t>
            </a:r>
            <a:r>
              <a:rPr lang="en-US" sz="2000" b="1">
                <a:solidFill>
                  <a:srgbClr val="C00000"/>
                </a:solidFill>
                <a:latin typeface="Arial" charset="0"/>
              </a:rPr>
              <a:t>In acute cases</a:t>
            </a:r>
            <a:r>
              <a:rPr lang="en-US" sz="2000" b="1">
                <a:solidFill>
                  <a:srgbClr val="002060"/>
                </a:solidFill>
                <a:latin typeface="Arial" charset="0"/>
              </a:rPr>
              <a:t>, the drug is used for 6-12 ws. </a:t>
            </a:r>
          </a:p>
          <a:p>
            <a:pPr algn="just" rtl="0">
              <a:lnSpc>
                <a:spcPct val="200000"/>
              </a:lnSpc>
              <a:buFontTx/>
              <a:buChar char="-"/>
            </a:pPr>
            <a:r>
              <a:rPr lang="en-US" sz="2000" b="1">
                <a:solidFill>
                  <a:srgbClr val="002060"/>
                </a:solidFill>
                <a:latin typeface="Arial" charset="0"/>
              </a:rPr>
              <a:t> </a:t>
            </a:r>
            <a:r>
              <a:rPr lang="en-US" sz="2000" b="1">
                <a:solidFill>
                  <a:srgbClr val="C00000"/>
                </a:solidFill>
                <a:latin typeface="Arial" charset="0"/>
              </a:rPr>
              <a:t>In severe infection, chronic &amp; disseminated histoplasmosis</a:t>
            </a:r>
            <a:r>
              <a:rPr lang="en-US" sz="2000" b="1">
                <a:solidFill>
                  <a:srgbClr val="002060"/>
                </a:solidFill>
                <a:latin typeface="Arial" charset="0"/>
              </a:rPr>
              <a:t>, the drug is used for 3 months to one year . </a:t>
            </a:r>
          </a:p>
          <a:p>
            <a:pPr algn="l" rtl="0"/>
            <a:endParaRPr lang="ar-EG" b="1">
              <a:latin typeface="Arial" charset="0"/>
            </a:endParaRPr>
          </a:p>
        </p:txBody>
      </p:sp>
      <p:sp>
        <p:nvSpPr>
          <p:cNvPr id="25615" name="TextBox 26"/>
          <p:cNvSpPr txBox="1">
            <a:spLocks noChangeArrowheads="1"/>
          </p:cNvSpPr>
          <p:nvPr/>
        </p:nvSpPr>
        <p:spPr bwMode="auto">
          <a:xfrm>
            <a:off x="5562600" y="2971800"/>
            <a:ext cx="3352800" cy="3786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 rtl="0">
              <a:lnSpc>
                <a:spcPct val="200000"/>
              </a:lnSpc>
              <a:buFontTx/>
              <a:buChar char="-"/>
            </a:pPr>
            <a:r>
              <a:rPr lang="en-US" sz="2000" b="1">
                <a:solidFill>
                  <a:srgbClr val="002060"/>
                </a:solidFill>
                <a:latin typeface="Arial" charset="0"/>
              </a:rPr>
              <a:t>It used </a:t>
            </a:r>
            <a:r>
              <a:rPr lang="en-US" sz="2000" b="1">
                <a:solidFill>
                  <a:srgbClr val="C00000"/>
                </a:solidFill>
                <a:latin typeface="Arial" charset="0"/>
              </a:rPr>
              <a:t>in disseminated infection.</a:t>
            </a:r>
          </a:p>
          <a:p>
            <a:pPr algn="just" rtl="0">
              <a:lnSpc>
                <a:spcPct val="200000"/>
              </a:lnSpc>
              <a:buFontTx/>
              <a:buChar char="-"/>
            </a:pPr>
            <a:r>
              <a:rPr lang="en-US" sz="2000" b="1">
                <a:solidFill>
                  <a:srgbClr val="002060"/>
                </a:solidFill>
                <a:latin typeface="Arial" charset="0"/>
              </a:rPr>
              <a:t> Bind to ergosterol or inhibits its synthesis in the cell membran.</a:t>
            </a:r>
          </a:p>
          <a:p>
            <a:pPr algn="just" rtl="0">
              <a:lnSpc>
                <a:spcPct val="200000"/>
              </a:lnSpc>
              <a:buFontTx/>
              <a:buChar char="-"/>
            </a:pPr>
            <a:r>
              <a:rPr lang="en-US" sz="2000" b="1">
                <a:solidFill>
                  <a:srgbClr val="002060"/>
                </a:solidFill>
                <a:latin typeface="Arial" charset="0"/>
              </a:rPr>
              <a:t> Nephrotoxic.</a:t>
            </a:r>
            <a:endParaRPr lang="ar-EG" sz="2000" b="1">
              <a:solidFill>
                <a:srgbClr val="002060"/>
              </a:solidFill>
              <a:latin typeface="Arial" charset="0"/>
            </a:endParaRP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256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2000"/>
                                        <p:tgtEl>
                                          <p:spTgt spid="256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2000"/>
                                        <p:tgtEl>
                                          <p:spTgt spid="256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2000"/>
                                        <p:tgtEl>
                                          <p:spTgt spid="256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2000"/>
                                        <p:tgtEl>
                                          <p:spTgt spid="256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15" grpId="0" animBg="1"/>
      <p:bldP spid="16" grpId="0" animBg="1"/>
      <p:bldP spid="17" grpId="0" animBg="1"/>
      <p:bldP spid="18" grpId="0" animBg="1"/>
      <p:bldP spid="20" grpId="0" animBg="1"/>
      <p:bldP spid="21" grpId="0" animBg="1"/>
      <p:bldP spid="22" grpId="0" animBg="1"/>
      <p:bldP spid="23" grpId="0" animBg="1"/>
      <p:bldP spid="25614" grpId="0" build="p"/>
      <p:bldP spid="25615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500098" y="1285860"/>
            <a:ext cx="3857652" cy="868346"/>
          </a:xfrm>
        </p:spPr>
        <p:txBody>
          <a:bodyPr>
            <a:noAutofit/>
          </a:bodyPr>
          <a:lstStyle/>
          <a:p>
            <a:r>
              <a:rPr lang="en-US" sz="2800" b="1" i="1" dirty="0" smtClean="0">
                <a:solidFill>
                  <a:schemeClr val="accent2"/>
                </a:solidFill>
                <a:latin typeface="Arial" charset="0"/>
              </a:rPr>
              <a:t>H. capsulatum</a:t>
            </a:r>
            <a:br>
              <a:rPr lang="en-US" sz="2800" b="1" i="1" dirty="0" smtClean="0">
                <a:solidFill>
                  <a:schemeClr val="accent2"/>
                </a:solidFill>
                <a:latin typeface="Arial" charset="0"/>
              </a:rPr>
            </a:br>
            <a:endParaRPr lang="en-US" sz="2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9739B7-29ED-4612-A1D5-7F47050F1066}" type="slidenum">
              <a:rPr lang="ar-JO" smtClean="0"/>
              <a:pPr/>
              <a:t>15</a:t>
            </a:fld>
            <a:endParaRPr lang="ar-JO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00396" y="-24"/>
            <a:ext cx="6286512" cy="66437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9739B7-29ED-4612-A1D5-7F47050F1066}" type="slidenum">
              <a:rPr lang="ar-JO" smtClean="0"/>
              <a:pPr/>
              <a:t>16</a:t>
            </a:fld>
            <a:endParaRPr lang="ar-JO"/>
          </a:p>
        </p:txBody>
      </p:sp>
      <p:sp>
        <p:nvSpPr>
          <p:cNvPr id="6" name="Rectangle 5"/>
          <p:cNvSpPr/>
          <p:nvPr/>
        </p:nvSpPr>
        <p:spPr>
          <a:xfrm>
            <a:off x="71406" y="614627"/>
            <a:ext cx="2390398" cy="102842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 rtl="0">
              <a:lnSpc>
                <a:spcPct val="200000"/>
              </a:lnSpc>
            </a:pPr>
            <a:r>
              <a:rPr lang="en-US" sz="3600" b="1" i="1" dirty="0" smtClean="0">
                <a:solidFill>
                  <a:schemeClr val="accent2"/>
                </a:solidFill>
                <a:latin typeface="Arial" charset="0"/>
              </a:rPr>
              <a:t>C. immitis</a:t>
            </a:r>
            <a:endParaRPr lang="ar-EG" sz="3600" b="1" i="1" dirty="0">
              <a:solidFill>
                <a:schemeClr val="accent2"/>
              </a:solidFill>
              <a:latin typeface="Arial" charset="0"/>
            </a:endParaRPr>
          </a:p>
        </p:txBody>
      </p:sp>
      <p:pic>
        <p:nvPicPr>
          <p:cNvPr id="8193" name="Picture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428860" y="0"/>
            <a:ext cx="6715140" cy="6964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Rectangle 4"/>
          <p:cNvSpPr/>
          <p:nvPr/>
        </p:nvSpPr>
        <p:spPr>
          <a:xfrm>
            <a:off x="142844" y="2610991"/>
            <a:ext cx="2286016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rtl="0"/>
            <a:r>
              <a:rPr lang="en-US" sz="2000" b="1" dirty="0" smtClean="0"/>
              <a:t>C. immitis appeared to inhibit fusion of the phagosomes containing fungal spores with the lysosomes within the macrophages.</a:t>
            </a:r>
            <a:endParaRPr lang="en-US" sz="20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219200" y="228600"/>
            <a:ext cx="6934200" cy="461963"/>
          </a:xfrm>
          <a:prstGeom prst="rect">
            <a:avLst/>
          </a:prstGeom>
          <a:noFill/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1">
            <a:spAutoFit/>
          </a:bodyPr>
          <a:lstStyle/>
          <a:p>
            <a:pPr algn="l" rtl="0">
              <a:defRPr/>
            </a:pPr>
            <a:r>
              <a:rPr lang="en-US" sz="2400" b="1" dirty="0">
                <a:solidFill>
                  <a:schemeClr val="tx1"/>
                </a:solidFill>
                <a:latin typeface="Arial" pitchFamily="34" charset="0"/>
              </a:rPr>
              <a:t>Pulmonary mycosis due to opportunistic fungi</a:t>
            </a:r>
            <a:endParaRPr lang="ar-EG" sz="2400" b="1" dirty="0">
              <a:solidFill>
                <a:schemeClr val="tx1"/>
              </a:solidFill>
              <a:latin typeface="Arial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971800" y="838200"/>
            <a:ext cx="3048000" cy="461963"/>
          </a:xfrm>
          <a:prstGeom prst="rect">
            <a:avLst/>
          </a:prstGeom>
          <a:noFill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1">
            <a:spAutoFit/>
          </a:bodyPr>
          <a:lstStyle/>
          <a:p>
            <a:pPr algn="l" rtl="0">
              <a:defRPr/>
            </a:pPr>
            <a:r>
              <a:rPr lang="en-US" sz="2400" b="1" dirty="0">
                <a:solidFill>
                  <a:schemeClr val="tx1"/>
                </a:solidFill>
              </a:rPr>
              <a:t>1- </a:t>
            </a:r>
            <a:r>
              <a:rPr lang="en-US" sz="2400" b="1" dirty="0" err="1">
                <a:solidFill>
                  <a:schemeClr val="tx1"/>
                </a:solidFill>
              </a:rPr>
              <a:t>Aspergillosis</a:t>
            </a:r>
            <a:r>
              <a:rPr lang="en-US" sz="2400" b="1" dirty="0">
                <a:solidFill>
                  <a:schemeClr val="tx1"/>
                </a:solidFill>
              </a:rPr>
              <a:t> </a:t>
            </a:r>
            <a:endParaRPr lang="ar-EG" sz="2400" b="1" dirty="0">
              <a:solidFill>
                <a:schemeClr val="tx1"/>
              </a:solidFill>
            </a:endParaRPr>
          </a:p>
        </p:txBody>
      </p:sp>
      <p:sp>
        <p:nvSpPr>
          <p:cNvPr id="33797" name="TextBox 6"/>
          <p:cNvSpPr txBox="1">
            <a:spLocks noChangeArrowheads="1"/>
          </p:cNvSpPr>
          <p:nvPr/>
        </p:nvSpPr>
        <p:spPr bwMode="auto">
          <a:xfrm>
            <a:off x="304800" y="1524000"/>
            <a:ext cx="6324600" cy="4678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 rtl="0">
              <a:lnSpc>
                <a:spcPct val="200000"/>
              </a:lnSpc>
              <a:buFont typeface="Wingdings" pitchFamily="2" charset="2"/>
              <a:buChar char="Ø"/>
            </a:pPr>
            <a:r>
              <a:rPr lang="en-US" sz="2000" b="1">
                <a:solidFill>
                  <a:srgbClr val="002060"/>
                </a:solidFill>
                <a:latin typeface="Arial" charset="0"/>
              </a:rPr>
              <a:t>A fungus infection caused by </a:t>
            </a:r>
            <a:r>
              <a:rPr lang="en-US" sz="2000" b="1" i="1">
                <a:solidFill>
                  <a:srgbClr val="C00000"/>
                </a:solidFill>
                <a:latin typeface="Arial" charset="0"/>
              </a:rPr>
              <a:t>Aspergillus spp</a:t>
            </a:r>
            <a:r>
              <a:rPr lang="en-US" sz="2000" b="1">
                <a:solidFill>
                  <a:srgbClr val="002060"/>
                </a:solidFill>
                <a:latin typeface="Arial" charset="0"/>
              </a:rPr>
              <a:t>.</a:t>
            </a:r>
          </a:p>
          <a:p>
            <a:pPr algn="l" rtl="0">
              <a:lnSpc>
                <a:spcPct val="200000"/>
              </a:lnSpc>
              <a:buFont typeface="Wingdings" pitchFamily="2" charset="2"/>
              <a:buChar char="Ø"/>
            </a:pPr>
            <a:r>
              <a:rPr lang="en-US" sz="2000" b="1">
                <a:solidFill>
                  <a:srgbClr val="002060"/>
                </a:solidFill>
                <a:latin typeface="Arial" charset="0"/>
              </a:rPr>
              <a:t> Wide spread as </a:t>
            </a:r>
            <a:r>
              <a:rPr lang="en-US" sz="2000" b="1">
                <a:solidFill>
                  <a:srgbClr val="C00000"/>
                </a:solidFill>
                <a:latin typeface="Arial" charset="0"/>
              </a:rPr>
              <a:t>saprophytic moulds</a:t>
            </a:r>
            <a:r>
              <a:rPr lang="en-US" sz="2000" b="1">
                <a:solidFill>
                  <a:srgbClr val="002060"/>
                </a:solidFill>
                <a:latin typeface="Arial" charset="0"/>
              </a:rPr>
              <a:t>.</a:t>
            </a:r>
          </a:p>
          <a:p>
            <a:pPr algn="l" rtl="0">
              <a:lnSpc>
                <a:spcPct val="200000"/>
              </a:lnSpc>
              <a:buFont typeface="Wingdings" pitchFamily="2" charset="2"/>
              <a:buChar char="Ø"/>
            </a:pPr>
            <a:r>
              <a:rPr lang="en-US" sz="2000" b="1">
                <a:solidFill>
                  <a:srgbClr val="002060"/>
                </a:solidFill>
                <a:latin typeface="Arial" charset="0"/>
              </a:rPr>
              <a:t> </a:t>
            </a:r>
            <a:r>
              <a:rPr lang="en-US" sz="2000" b="1">
                <a:solidFill>
                  <a:srgbClr val="C00000"/>
                </a:solidFill>
                <a:latin typeface="Arial" charset="0"/>
              </a:rPr>
              <a:t>Filamentous fungus </a:t>
            </a:r>
            <a:r>
              <a:rPr lang="en-US" sz="2000" b="1">
                <a:solidFill>
                  <a:srgbClr val="002060"/>
                </a:solidFill>
                <a:latin typeface="Arial" charset="0"/>
              </a:rPr>
              <a:t>with septate hyphae and </a:t>
            </a:r>
            <a:r>
              <a:rPr lang="en-US" sz="2000" b="1" i="1">
                <a:solidFill>
                  <a:srgbClr val="C00000"/>
                </a:solidFill>
                <a:latin typeface="Arial" charset="0"/>
              </a:rPr>
              <a:t>Aspergillus</a:t>
            </a:r>
            <a:r>
              <a:rPr lang="en-US" sz="2000" b="1">
                <a:solidFill>
                  <a:srgbClr val="C00000"/>
                </a:solidFill>
                <a:latin typeface="Arial" charset="0"/>
              </a:rPr>
              <a:t> head (</a:t>
            </a:r>
            <a:r>
              <a:rPr lang="en-US" sz="2000" b="1">
                <a:solidFill>
                  <a:srgbClr val="002060"/>
                </a:solidFill>
                <a:latin typeface="Arial" charset="0"/>
              </a:rPr>
              <a:t>conidia or spores).</a:t>
            </a:r>
          </a:p>
          <a:p>
            <a:pPr algn="l" rtl="0">
              <a:lnSpc>
                <a:spcPct val="200000"/>
              </a:lnSpc>
              <a:buFont typeface="Wingdings" pitchFamily="2" charset="2"/>
              <a:buChar char="Ø"/>
            </a:pPr>
            <a:r>
              <a:rPr lang="en-US" sz="2000" b="1">
                <a:solidFill>
                  <a:srgbClr val="002060"/>
                </a:solidFill>
                <a:latin typeface="Arial" charset="0"/>
              </a:rPr>
              <a:t> </a:t>
            </a:r>
            <a:r>
              <a:rPr lang="en-US" sz="2000" b="1">
                <a:solidFill>
                  <a:srgbClr val="C00000"/>
                </a:solidFill>
                <a:latin typeface="Arial" charset="0"/>
              </a:rPr>
              <a:t>Airborne</a:t>
            </a:r>
            <a:r>
              <a:rPr lang="en-US" sz="2000" b="1">
                <a:solidFill>
                  <a:srgbClr val="002060"/>
                </a:solidFill>
                <a:latin typeface="Arial" charset="0"/>
              </a:rPr>
              <a:t> found in soil, water, contaminate starchy food, on decaying organic vegetation, on pillow or bedding, and air conditions.</a:t>
            </a:r>
          </a:p>
          <a:p>
            <a:pPr algn="l" rtl="0"/>
            <a:endParaRPr lang="ar-EG"/>
          </a:p>
        </p:txBody>
      </p:sp>
      <p:pic>
        <p:nvPicPr>
          <p:cNvPr id="33798" name="Picture 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77000" y="1371600"/>
            <a:ext cx="2667000" cy="5018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37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3379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3379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3379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337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33797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TextBox 3"/>
          <p:cNvSpPr txBox="1">
            <a:spLocks noChangeArrowheads="1"/>
          </p:cNvSpPr>
          <p:nvPr/>
        </p:nvSpPr>
        <p:spPr bwMode="auto">
          <a:xfrm>
            <a:off x="304800" y="152400"/>
            <a:ext cx="8077200" cy="203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 rtl="0">
              <a:lnSpc>
                <a:spcPct val="150000"/>
              </a:lnSpc>
            </a:pPr>
            <a:r>
              <a:rPr lang="en-US" sz="2400" b="1">
                <a:solidFill>
                  <a:srgbClr val="C00000"/>
                </a:solidFill>
                <a:latin typeface="Arial" charset="0"/>
              </a:rPr>
              <a:t>Causes: 3 important medical species</a:t>
            </a:r>
          </a:p>
          <a:p>
            <a:pPr algn="l" rtl="0">
              <a:lnSpc>
                <a:spcPct val="150000"/>
              </a:lnSpc>
            </a:pPr>
            <a:r>
              <a:rPr lang="en-US" sz="2000" b="1">
                <a:solidFill>
                  <a:srgbClr val="002060"/>
                </a:solidFill>
                <a:latin typeface="Arial" charset="0"/>
              </a:rPr>
              <a:t>1- </a:t>
            </a:r>
            <a:r>
              <a:rPr lang="en-US" sz="2000" b="1" i="1">
                <a:solidFill>
                  <a:srgbClr val="002060"/>
                </a:solidFill>
                <a:latin typeface="Arial" charset="0"/>
              </a:rPr>
              <a:t>A. fumigatus</a:t>
            </a:r>
            <a:r>
              <a:rPr lang="en-US" sz="2000" b="1">
                <a:solidFill>
                  <a:srgbClr val="002060"/>
                </a:solidFill>
                <a:latin typeface="Arial" charset="0"/>
              </a:rPr>
              <a:t>          causing pulmonary aspergillosis.</a:t>
            </a:r>
          </a:p>
          <a:p>
            <a:pPr algn="l" rtl="0">
              <a:lnSpc>
                <a:spcPct val="150000"/>
              </a:lnSpc>
            </a:pPr>
            <a:r>
              <a:rPr lang="en-US" sz="2000" b="1">
                <a:solidFill>
                  <a:srgbClr val="002060"/>
                </a:solidFill>
                <a:latin typeface="Arial" charset="0"/>
              </a:rPr>
              <a:t>2- </a:t>
            </a:r>
            <a:r>
              <a:rPr lang="en-US" sz="2000" b="1" i="1">
                <a:solidFill>
                  <a:srgbClr val="002060"/>
                </a:solidFill>
                <a:latin typeface="Arial" charset="0"/>
              </a:rPr>
              <a:t>A. flavus</a:t>
            </a:r>
            <a:r>
              <a:rPr lang="en-US" sz="2000" b="1">
                <a:solidFill>
                  <a:srgbClr val="002060"/>
                </a:solidFill>
                <a:latin typeface="Arial" charset="0"/>
              </a:rPr>
              <a:t>            causes sinus and cutaneous infections..</a:t>
            </a:r>
          </a:p>
          <a:p>
            <a:pPr algn="l" rtl="0">
              <a:lnSpc>
                <a:spcPct val="150000"/>
              </a:lnSpc>
            </a:pPr>
            <a:r>
              <a:rPr lang="en-US" sz="2000" b="1">
                <a:solidFill>
                  <a:srgbClr val="002060"/>
                </a:solidFill>
                <a:latin typeface="Arial" charset="0"/>
              </a:rPr>
              <a:t>3- </a:t>
            </a:r>
            <a:r>
              <a:rPr lang="en-US" sz="2000" b="1" i="1">
                <a:solidFill>
                  <a:srgbClr val="002060"/>
                </a:solidFill>
                <a:latin typeface="Arial" charset="0"/>
              </a:rPr>
              <a:t>A. niger</a:t>
            </a:r>
            <a:r>
              <a:rPr lang="en-US" sz="2000" b="1">
                <a:solidFill>
                  <a:srgbClr val="002060"/>
                </a:solidFill>
                <a:latin typeface="Arial" charset="0"/>
              </a:rPr>
              <a:t>            causing invasive infections and otitis.   </a:t>
            </a:r>
            <a:endParaRPr lang="ar-EG" sz="2000" b="1">
              <a:solidFill>
                <a:srgbClr val="002060"/>
              </a:solidFill>
              <a:latin typeface="Arial" charset="0"/>
            </a:endParaRPr>
          </a:p>
        </p:txBody>
      </p:sp>
      <p:cxnSp>
        <p:nvCxnSpPr>
          <p:cNvPr id="7" name="Straight Arrow Connector 6"/>
          <p:cNvCxnSpPr/>
          <p:nvPr/>
        </p:nvCxnSpPr>
        <p:spPr>
          <a:xfrm>
            <a:off x="2286000" y="1066800"/>
            <a:ext cx="533400" cy="1588"/>
          </a:xfrm>
          <a:prstGeom prst="straightConnector1">
            <a:avLst/>
          </a:prstGeom>
          <a:ln w="381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>
            <a:off x="1905000" y="1447800"/>
            <a:ext cx="609600" cy="1588"/>
          </a:xfrm>
          <a:prstGeom prst="straightConnector1">
            <a:avLst/>
          </a:prstGeom>
          <a:ln w="381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>
            <a:off x="1752600" y="1981200"/>
            <a:ext cx="533400" cy="1588"/>
          </a:xfrm>
          <a:prstGeom prst="straightConnector1">
            <a:avLst/>
          </a:prstGeom>
          <a:ln w="381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2362200" y="2209800"/>
            <a:ext cx="4343400" cy="523875"/>
          </a:xfrm>
          <a:prstGeom prst="rect">
            <a:avLst/>
          </a:prstGeom>
          <a:noFill/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1">
            <a:spAutoFit/>
          </a:bodyPr>
          <a:lstStyle/>
          <a:p>
            <a:pPr algn="l" rtl="0">
              <a:defRPr/>
            </a:pPr>
            <a:r>
              <a:rPr lang="en-US" sz="2800" b="1" dirty="0">
                <a:solidFill>
                  <a:schemeClr val="tx1"/>
                </a:solidFill>
                <a:latin typeface="Arial" pitchFamily="34" charset="0"/>
              </a:rPr>
              <a:t>Pulmonary </a:t>
            </a:r>
            <a:r>
              <a:rPr lang="en-US" sz="2800" b="1" dirty="0" err="1">
                <a:solidFill>
                  <a:schemeClr val="tx1"/>
                </a:solidFill>
                <a:latin typeface="Arial" pitchFamily="34" charset="0"/>
              </a:rPr>
              <a:t>aspergillosis</a:t>
            </a:r>
            <a:endParaRPr lang="ar-EG" sz="2800" b="1" dirty="0">
              <a:solidFill>
                <a:schemeClr val="tx1"/>
              </a:solidFill>
              <a:latin typeface="Arial" pitchFamily="34" charset="0"/>
            </a:endParaRPr>
          </a:p>
        </p:txBody>
      </p:sp>
      <p:sp>
        <p:nvSpPr>
          <p:cNvPr id="36871" name="TextBox 20"/>
          <p:cNvSpPr txBox="1">
            <a:spLocks noChangeArrowheads="1"/>
          </p:cNvSpPr>
          <p:nvPr/>
        </p:nvSpPr>
        <p:spPr bwMode="auto">
          <a:xfrm>
            <a:off x="304800" y="2971800"/>
            <a:ext cx="8610600" cy="3330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 rtl="0">
              <a:lnSpc>
                <a:spcPct val="200000"/>
              </a:lnSpc>
              <a:buFont typeface="Wingdings" pitchFamily="2" charset="2"/>
              <a:buChar char="Ø"/>
            </a:pPr>
            <a:r>
              <a:rPr lang="en-US" b="1">
                <a:solidFill>
                  <a:srgbClr val="002060"/>
                </a:solidFill>
                <a:latin typeface="Arial" charset="0"/>
              </a:rPr>
              <a:t>It is a disease affecting the lung caused by </a:t>
            </a:r>
            <a:r>
              <a:rPr lang="en-US" b="1" i="1">
                <a:solidFill>
                  <a:srgbClr val="FF0000"/>
                </a:solidFill>
                <a:latin typeface="Arial" charset="0"/>
              </a:rPr>
              <a:t>A. fumigatus </a:t>
            </a:r>
            <a:r>
              <a:rPr lang="en-US" b="1">
                <a:solidFill>
                  <a:srgbClr val="002060"/>
                </a:solidFill>
                <a:latin typeface="Arial" charset="0"/>
              </a:rPr>
              <a:t>fungus.</a:t>
            </a:r>
          </a:p>
          <a:p>
            <a:pPr algn="l" rtl="0">
              <a:lnSpc>
                <a:spcPct val="200000"/>
              </a:lnSpc>
              <a:buFont typeface="Wingdings" pitchFamily="2" charset="2"/>
              <a:buChar char="Ø"/>
            </a:pPr>
            <a:r>
              <a:rPr lang="en-US" b="1">
                <a:solidFill>
                  <a:srgbClr val="C00000"/>
                </a:solidFill>
                <a:latin typeface="Arial" charset="0"/>
              </a:rPr>
              <a:t>Portal of entry</a:t>
            </a:r>
            <a:r>
              <a:rPr lang="en-US" b="1">
                <a:solidFill>
                  <a:srgbClr val="002060"/>
                </a:solidFill>
                <a:latin typeface="Arial" charset="0"/>
              </a:rPr>
              <a:t>: nasal passage &amp; respiratory tract (inhalation of spores). </a:t>
            </a:r>
          </a:p>
          <a:p>
            <a:pPr algn="l" rtl="0">
              <a:lnSpc>
                <a:spcPct val="200000"/>
              </a:lnSpc>
              <a:buFont typeface="Wingdings" pitchFamily="2" charset="2"/>
              <a:buChar char="Ø"/>
            </a:pPr>
            <a:r>
              <a:rPr lang="en-US" b="1">
                <a:solidFill>
                  <a:srgbClr val="002060"/>
                </a:solidFill>
                <a:latin typeface="Arial" charset="0"/>
              </a:rPr>
              <a:t>The disease my </a:t>
            </a:r>
            <a:r>
              <a:rPr lang="en-US" b="1">
                <a:solidFill>
                  <a:srgbClr val="FF3300"/>
                </a:solidFill>
                <a:latin typeface="Arial" charset="0"/>
              </a:rPr>
              <a:t>occurs in 3 forms</a:t>
            </a:r>
            <a:r>
              <a:rPr lang="en-US" b="1">
                <a:solidFill>
                  <a:srgbClr val="002060"/>
                </a:solidFill>
                <a:latin typeface="Arial" charset="0"/>
              </a:rPr>
              <a:t>:</a:t>
            </a:r>
          </a:p>
          <a:p>
            <a:pPr algn="l" rtl="0">
              <a:lnSpc>
                <a:spcPct val="200000"/>
              </a:lnSpc>
            </a:pPr>
            <a:r>
              <a:rPr lang="en-US" b="1">
                <a:solidFill>
                  <a:srgbClr val="002060"/>
                </a:solidFill>
                <a:latin typeface="Arial" charset="0"/>
              </a:rPr>
              <a:t>                            1- Allergic pulmonary aspergillosis.</a:t>
            </a:r>
          </a:p>
          <a:p>
            <a:pPr algn="l" rtl="0">
              <a:lnSpc>
                <a:spcPct val="200000"/>
              </a:lnSpc>
            </a:pPr>
            <a:r>
              <a:rPr lang="en-US" b="1">
                <a:solidFill>
                  <a:srgbClr val="002060"/>
                </a:solidFill>
                <a:latin typeface="Arial" charset="0"/>
              </a:rPr>
              <a:t>                            2- Aspergilloma or fungal ball.</a:t>
            </a:r>
          </a:p>
          <a:p>
            <a:pPr algn="l" rtl="0">
              <a:lnSpc>
                <a:spcPct val="200000"/>
              </a:lnSpc>
            </a:pPr>
            <a:r>
              <a:rPr lang="en-US" b="1">
                <a:solidFill>
                  <a:srgbClr val="002060"/>
                </a:solidFill>
                <a:latin typeface="Arial" charset="0"/>
              </a:rPr>
              <a:t>                            3- Invasive aspergillosis.</a:t>
            </a:r>
            <a:endParaRPr lang="ar-EG" b="1">
              <a:solidFill>
                <a:srgbClr val="002060"/>
              </a:solidFill>
              <a:latin typeface="Arial" charset="0"/>
            </a:endParaRP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68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686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686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3686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2000"/>
                                        <p:tgtEl>
                                          <p:spTgt spid="368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2000"/>
                                        <p:tgtEl>
                                          <p:spTgt spid="368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2000"/>
                                        <p:tgtEl>
                                          <p:spTgt spid="368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2000"/>
                                        <p:tgtEl>
                                          <p:spTgt spid="368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2000"/>
                                        <p:tgtEl>
                                          <p:spTgt spid="368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2000"/>
                                        <p:tgtEl>
                                          <p:spTgt spid="368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36871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Content Placeholder 1"/>
          <p:cNvSpPr>
            <a:spLocks noGrp="1"/>
          </p:cNvSpPr>
          <p:nvPr>
            <p:ph idx="1"/>
          </p:nvPr>
        </p:nvSpPr>
        <p:spPr>
          <a:xfrm>
            <a:off x="152400" y="914400"/>
            <a:ext cx="8686800" cy="1524000"/>
          </a:xfrm>
        </p:spPr>
        <p:txBody>
          <a:bodyPr/>
          <a:lstStyle/>
          <a:p>
            <a:pPr algn="just" rtl="0">
              <a:lnSpc>
                <a:spcPct val="150000"/>
              </a:lnSpc>
              <a:buFont typeface="Wingdings" pitchFamily="2" charset="2"/>
              <a:buChar char="Ø"/>
            </a:pPr>
            <a:r>
              <a:rPr lang="en-US" sz="2000" b="1" smtClean="0">
                <a:solidFill>
                  <a:srgbClr val="002060"/>
                </a:solidFill>
                <a:latin typeface="Arial" charset="0"/>
                <a:cs typeface="Arial" charset="0"/>
              </a:rPr>
              <a:t>Occurs due to hypersensitivity reaction to </a:t>
            </a:r>
            <a:r>
              <a:rPr lang="en-US" sz="2000" b="1" i="1" smtClean="0">
                <a:solidFill>
                  <a:srgbClr val="002060"/>
                </a:solidFill>
                <a:latin typeface="Arial" charset="0"/>
                <a:cs typeface="Arial" charset="0"/>
              </a:rPr>
              <a:t>A. fumigatus </a:t>
            </a:r>
            <a:r>
              <a:rPr lang="en-US" sz="2000" b="1" smtClean="0">
                <a:solidFill>
                  <a:srgbClr val="002060"/>
                </a:solidFill>
                <a:latin typeface="Arial" charset="0"/>
                <a:cs typeface="Arial" charset="0"/>
              </a:rPr>
              <a:t>infection of the major air ways.</a:t>
            </a:r>
          </a:p>
          <a:p>
            <a:pPr algn="just" rtl="0">
              <a:lnSpc>
                <a:spcPct val="150000"/>
              </a:lnSpc>
              <a:buFont typeface="Wingdings" pitchFamily="2" charset="2"/>
              <a:buChar char="Ø"/>
            </a:pPr>
            <a:r>
              <a:rPr lang="en-US" sz="2000" b="1" smtClean="0">
                <a:solidFill>
                  <a:srgbClr val="002060"/>
                </a:solidFill>
                <a:latin typeface="Arial" charset="0"/>
                <a:cs typeface="Arial" charset="0"/>
              </a:rPr>
              <a:t>C/P: recurrent attack of wheeze, cough &amp; expectoration. </a:t>
            </a:r>
            <a:endParaRPr lang="ar-EG" sz="2000" b="1" smtClean="0">
              <a:solidFill>
                <a:srgbClr val="002060"/>
              </a:solidFill>
              <a:latin typeface="Arial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981200" y="228600"/>
            <a:ext cx="5334000" cy="461963"/>
          </a:xfrm>
          <a:prstGeom prst="rect">
            <a:avLst/>
          </a:prstGeom>
          <a:noFill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1">
            <a:spAutoFit/>
          </a:bodyPr>
          <a:lstStyle/>
          <a:p>
            <a:pPr algn="l" rtl="0">
              <a:defRPr/>
            </a:pPr>
            <a:r>
              <a:rPr lang="en-US" sz="2400" b="1" dirty="0">
                <a:solidFill>
                  <a:schemeClr val="tx1"/>
                </a:solidFill>
                <a:latin typeface="Arial" pitchFamily="34" charset="0"/>
              </a:rPr>
              <a:t>1- Allergic pulmonary </a:t>
            </a:r>
            <a:r>
              <a:rPr lang="en-US" sz="2400" b="1" dirty="0" err="1">
                <a:solidFill>
                  <a:schemeClr val="tx1"/>
                </a:solidFill>
                <a:latin typeface="Arial" pitchFamily="34" charset="0"/>
              </a:rPr>
              <a:t>aspergillosis</a:t>
            </a:r>
            <a:endParaRPr lang="ar-EG" sz="2400" b="1" dirty="0">
              <a:solidFill>
                <a:schemeClr val="tx1"/>
              </a:solidFill>
              <a:latin typeface="Arial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209800" y="2514600"/>
            <a:ext cx="4800600" cy="461963"/>
          </a:xfrm>
          <a:prstGeom prst="rect">
            <a:avLst/>
          </a:prstGeom>
          <a:noFill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1">
            <a:spAutoFit/>
          </a:bodyPr>
          <a:lstStyle/>
          <a:p>
            <a:pPr algn="l" rtl="0">
              <a:defRPr/>
            </a:pPr>
            <a:r>
              <a:rPr lang="en-US" sz="2400" b="1" dirty="0">
                <a:solidFill>
                  <a:schemeClr val="tx1"/>
                </a:solidFill>
                <a:latin typeface="Arial" pitchFamily="34" charset="0"/>
              </a:rPr>
              <a:t>2- Aspergilloma or fungal ball</a:t>
            </a:r>
            <a:endParaRPr lang="ar-EG" sz="2400" b="1" dirty="0">
              <a:solidFill>
                <a:schemeClr val="tx1"/>
              </a:solidFill>
              <a:latin typeface="Arial" pitchFamily="34" charset="0"/>
            </a:endParaRPr>
          </a:p>
        </p:txBody>
      </p:sp>
      <p:sp>
        <p:nvSpPr>
          <p:cNvPr id="35845" name="TextBox 5"/>
          <p:cNvSpPr txBox="1">
            <a:spLocks noChangeArrowheads="1"/>
          </p:cNvSpPr>
          <p:nvPr/>
        </p:nvSpPr>
        <p:spPr bwMode="auto">
          <a:xfrm>
            <a:off x="76200" y="3048000"/>
            <a:ext cx="3924296" cy="3323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 rtl="0">
              <a:lnSpc>
                <a:spcPct val="150000"/>
              </a:lnSpc>
              <a:buFont typeface="Wingdings" pitchFamily="2" charset="2"/>
              <a:buChar char="Ø"/>
            </a:pPr>
            <a:r>
              <a:rPr lang="en-US" sz="2000" b="1" dirty="0">
                <a:solidFill>
                  <a:srgbClr val="002060"/>
                </a:solidFill>
                <a:latin typeface="Arial" charset="0"/>
              </a:rPr>
              <a:t>Fungal colonization  of </a:t>
            </a:r>
            <a:r>
              <a:rPr lang="en-US" sz="2000" b="1" i="1" dirty="0">
                <a:solidFill>
                  <a:srgbClr val="002060"/>
                </a:solidFill>
                <a:latin typeface="Arial" charset="0"/>
              </a:rPr>
              <a:t>A. fumigatus </a:t>
            </a:r>
            <a:r>
              <a:rPr lang="en-US" sz="2000" b="1" dirty="0">
                <a:solidFill>
                  <a:srgbClr val="002060"/>
                </a:solidFill>
                <a:latin typeface="Arial" charset="0"/>
              </a:rPr>
              <a:t>in a pre-existing lung cavity (TB) or dilated bronchus without tissue invasion.</a:t>
            </a:r>
          </a:p>
          <a:p>
            <a:pPr algn="just" rtl="0">
              <a:lnSpc>
                <a:spcPct val="150000"/>
              </a:lnSpc>
              <a:buFont typeface="Wingdings" pitchFamily="2" charset="2"/>
              <a:buChar char="Ø"/>
            </a:pPr>
            <a:r>
              <a:rPr lang="en-US" sz="2000" b="1" dirty="0">
                <a:solidFill>
                  <a:srgbClr val="002060"/>
                </a:solidFill>
                <a:latin typeface="Arial" charset="0"/>
              </a:rPr>
              <a:t>C/P: usually asymptomatic may be haemoptysis occurs.</a:t>
            </a:r>
            <a:endParaRPr lang="ar-EG" sz="2000" b="1" dirty="0">
              <a:solidFill>
                <a:srgbClr val="002060"/>
              </a:solidFill>
              <a:latin typeface="Arial" charset="0"/>
            </a:endParaRPr>
          </a:p>
        </p:txBody>
      </p:sp>
      <p:pic>
        <p:nvPicPr>
          <p:cNvPr id="35848" name="Picture 8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89195" y="3214686"/>
            <a:ext cx="2983399" cy="30337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2" name="Picture 2" descr="https://tse3.mm.bing.net/th?id=OIP.-3ywrqzWi2DtO6msuDBt5AHaK5&amp;pid=Api&amp;P=0&amp;w=300&amp;h=300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000496" y="3143248"/>
            <a:ext cx="1928826" cy="2928958"/>
          </a:xfrm>
          <a:prstGeom prst="rect">
            <a:avLst/>
          </a:prstGeom>
          <a:noFill/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58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584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358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3584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358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58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58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58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584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584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584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584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584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584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584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584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842" grpId="0" build="p"/>
      <p:bldP spid="4" grpId="0" animBg="1"/>
      <p:bldP spid="5" grpId="0" animBg="1"/>
      <p:bldP spid="35845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Content Placeholder 1"/>
          <p:cNvSpPr>
            <a:spLocks noGrp="1"/>
          </p:cNvSpPr>
          <p:nvPr>
            <p:ph idx="1"/>
          </p:nvPr>
        </p:nvSpPr>
        <p:spPr>
          <a:xfrm>
            <a:off x="152400" y="1066800"/>
            <a:ext cx="8458200" cy="4525963"/>
          </a:xfrm>
        </p:spPr>
        <p:txBody>
          <a:bodyPr/>
          <a:lstStyle/>
          <a:p>
            <a:pPr algn="just" rtl="0">
              <a:buFont typeface="Arial" charset="0"/>
              <a:buChar char="•"/>
            </a:pPr>
            <a:r>
              <a:rPr lang="en-US" dirty="0" smtClean="0">
                <a:cs typeface="Arial" charset="0"/>
              </a:rPr>
              <a:t>A </a:t>
            </a:r>
            <a:r>
              <a:rPr lang="en-US" b="1" dirty="0" smtClean="0">
                <a:cs typeface="Arial" charset="0"/>
              </a:rPr>
              <a:t>mold</a:t>
            </a:r>
            <a:r>
              <a:rPr lang="en-US" dirty="0" smtClean="0">
                <a:cs typeface="Arial" charset="0"/>
              </a:rPr>
              <a:t>   is a fungus that grows in the form of multicellular filaments called </a:t>
            </a:r>
            <a:r>
              <a:rPr lang="en-US" i="1" dirty="0" smtClean="0">
                <a:cs typeface="Arial" charset="0"/>
              </a:rPr>
              <a:t>hyphae</a:t>
            </a:r>
            <a:r>
              <a:rPr lang="en-US" dirty="0" smtClean="0">
                <a:cs typeface="Arial" charset="0"/>
              </a:rPr>
              <a:t>.</a:t>
            </a:r>
          </a:p>
          <a:p>
            <a:pPr algn="just" rtl="0">
              <a:buFont typeface="Arial" charset="0"/>
              <a:buChar char="•"/>
            </a:pPr>
            <a:r>
              <a:rPr lang="en-US" dirty="0" smtClean="0">
                <a:cs typeface="Arial" charset="0"/>
              </a:rPr>
              <a:t>Yeasts are fungi that can adopt a single-celled growth habit.</a:t>
            </a:r>
          </a:p>
          <a:p>
            <a:pPr algn="just"/>
            <a:endParaRPr lang="en-US" dirty="0" smtClean="0">
              <a:cs typeface="Arial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04800" y="228600"/>
            <a:ext cx="8229600" cy="707886"/>
          </a:xfrm>
          <a:ln w="38100"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1">
            <a:spAutoFit/>
          </a:bodyPr>
          <a:lstStyle/>
          <a:p>
            <a:pPr algn="ctr" rtl="0">
              <a:defRPr/>
            </a:pPr>
            <a:r>
              <a:rPr lang="en-US" sz="4000" dirty="0" smtClean="0">
                <a:solidFill>
                  <a:srgbClr val="FF0000"/>
                </a:solidFill>
                <a:latin typeface="Arial" pitchFamily="34" charset="0"/>
              </a:rPr>
              <a:t>Fungi, Yeasts, Molds</a:t>
            </a:r>
            <a:endParaRPr lang="en-US" sz="4000" dirty="0">
              <a:solidFill>
                <a:srgbClr val="FF0000"/>
              </a:solidFill>
              <a:latin typeface="Arial" pitchFamily="34" charset="0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429256" y="5500702"/>
            <a:ext cx="1257300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42910" y="3357562"/>
            <a:ext cx="4857750" cy="3286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4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285852" y="4214818"/>
            <a:ext cx="600075" cy="219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5" name="Picture 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42910" y="5724543"/>
            <a:ext cx="638175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81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819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09600" y="228600"/>
            <a:ext cx="3733800" cy="461963"/>
          </a:xfrm>
          <a:prstGeom prst="rect">
            <a:avLst/>
          </a:prstGeom>
          <a:noFill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1">
            <a:spAutoFit/>
          </a:bodyPr>
          <a:lstStyle/>
          <a:p>
            <a:pPr algn="l" rtl="0">
              <a:defRPr/>
            </a:pPr>
            <a:r>
              <a:rPr lang="en-US" sz="2400" b="1" dirty="0">
                <a:solidFill>
                  <a:schemeClr val="tx1"/>
                </a:solidFill>
                <a:latin typeface="Arial" pitchFamily="34" charset="0"/>
              </a:rPr>
              <a:t>3- Invasive </a:t>
            </a:r>
            <a:r>
              <a:rPr lang="en-US" sz="2400" b="1" dirty="0" err="1">
                <a:solidFill>
                  <a:schemeClr val="tx1"/>
                </a:solidFill>
                <a:latin typeface="Arial" pitchFamily="34" charset="0"/>
              </a:rPr>
              <a:t>aspergillosis</a:t>
            </a:r>
            <a:endParaRPr lang="ar-EG" sz="2400" b="1" dirty="0">
              <a:solidFill>
                <a:schemeClr val="tx1"/>
              </a:solidFill>
              <a:latin typeface="Arial" pitchFamily="34" charset="0"/>
            </a:endParaRPr>
          </a:p>
        </p:txBody>
      </p:sp>
      <p:sp>
        <p:nvSpPr>
          <p:cNvPr id="38915" name="TextBox 4"/>
          <p:cNvSpPr txBox="1">
            <a:spLocks noChangeArrowheads="1"/>
          </p:cNvSpPr>
          <p:nvPr/>
        </p:nvSpPr>
        <p:spPr bwMode="auto">
          <a:xfrm>
            <a:off x="76200" y="685800"/>
            <a:ext cx="6096000" cy="1420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 rtl="0">
              <a:lnSpc>
                <a:spcPct val="150000"/>
              </a:lnSpc>
              <a:buFont typeface="Wingdings" pitchFamily="2" charset="2"/>
              <a:buChar char="ü"/>
            </a:pPr>
            <a:r>
              <a:rPr lang="en-US" sz="2000" b="1">
                <a:solidFill>
                  <a:srgbClr val="002060"/>
                </a:solidFill>
                <a:latin typeface="Arial" charset="0"/>
              </a:rPr>
              <a:t>Affect mainly imunocompromised patients.</a:t>
            </a:r>
          </a:p>
          <a:p>
            <a:pPr algn="l" rtl="0">
              <a:lnSpc>
                <a:spcPct val="150000"/>
              </a:lnSpc>
              <a:buFont typeface="Wingdings" pitchFamily="2" charset="2"/>
              <a:buChar char="ü"/>
            </a:pPr>
            <a:r>
              <a:rPr lang="en-US" sz="2000" b="1">
                <a:solidFill>
                  <a:srgbClr val="002060"/>
                </a:solidFill>
                <a:latin typeface="Arial" charset="0"/>
              </a:rPr>
              <a:t>Causing acute pneumonia &amp; haemoptysis with or without dissemination. </a:t>
            </a:r>
            <a:endParaRPr lang="ar-EG" sz="2000" b="1">
              <a:solidFill>
                <a:srgbClr val="002060"/>
              </a:solidFill>
              <a:latin typeface="Arial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85800" y="2286000"/>
            <a:ext cx="3352800" cy="461963"/>
          </a:xfrm>
          <a:prstGeom prst="rect">
            <a:avLst/>
          </a:prstGeom>
          <a:noFill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1">
            <a:spAutoFit/>
          </a:bodyPr>
          <a:lstStyle/>
          <a:p>
            <a:pPr algn="l" rtl="0">
              <a:defRPr/>
            </a:pPr>
            <a:r>
              <a:rPr lang="en-US" sz="2400" b="1" dirty="0">
                <a:solidFill>
                  <a:schemeClr val="tx1"/>
                </a:solidFill>
                <a:latin typeface="Arial" pitchFamily="34" charset="0"/>
              </a:rPr>
              <a:t>Laboratory diagnosis</a:t>
            </a:r>
            <a:endParaRPr lang="ar-EG" sz="2400" b="1" dirty="0">
              <a:solidFill>
                <a:schemeClr val="tx1"/>
              </a:solidFill>
              <a:latin typeface="Arial" pitchFamily="34" charset="0"/>
            </a:endParaRPr>
          </a:p>
        </p:txBody>
      </p:sp>
      <p:pic>
        <p:nvPicPr>
          <p:cNvPr id="38921" name="Picture 9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29325" y="0"/>
            <a:ext cx="3114675" cy="3581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8922" name="Picture 10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324600" y="4038600"/>
            <a:ext cx="2638425" cy="259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TextBox 2"/>
          <p:cNvSpPr txBox="1">
            <a:spLocks noChangeArrowheads="1"/>
          </p:cNvSpPr>
          <p:nvPr/>
        </p:nvSpPr>
        <p:spPr bwMode="auto">
          <a:xfrm>
            <a:off x="142844" y="2857496"/>
            <a:ext cx="5857916" cy="30931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l" rtl="0">
              <a:lnSpc>
                <a:spcPct val="150000"/>
              </a:lnSpc>
            </a:pPr>
            <a:r>
              <a:rPr lang="en-US" b="1" dirty="0" smtClean="0">
                <a:solidFill>
                  <a:srgbClr val="C00000"/>
                </a:solidFill>
                <a:latin typeface="Arial" charset="0"/>
              </a:rPr>
              <a:t>Culture</a:t>
            </a:r>
            <a:r>
              <a:rPr lang="en-US" b="1" dirty="0">
                <a:solidFill>
                  <a:srgbClr val="C00000"/>
                </a:solidFill>
                <a:latin typeface="Arial" charset="0"/>
              </a:rPr>
              <a:t>:</a:t>
            </a:r>
          </a:p>
          <a:p>
            <a:pPr algn="l" rtl="0">
              <a:lnSpc>
                <a:spcPct val="150000"/>
              </a:lnSpc>
              <a:buFont typeface="Wingdings" pitchFamily="2" charset="2"/>
              <a:buChar char="§"/>
            </a:pPr>
            <a:r>
              <a:rPr lang="en-US" sz="1600" b="1" dirty="0">
                <a:solidFill>
                  <a:srgbClr val="002060"/>
                </a:solidFill>
                <a:latin typeface="Arial" charset="0"/>
              </a:rPr>
              <a:t> On sabouraud’s agar.</a:t>
            </a:r>
          </a:p>
          <a:p>
            <a:pPr algn="l" rtl="0">
              <a:lnSpc>
                <a:spcPct val="150000"/>
              </a:lnSpc>
              <a:buFont typeface="Wingdings" pitchFamily="2" charset="2"/>
              <a:buChar char="§"/>
            </a:pPr>
            <a:r>
              <a:rPr lang="en-US" sz="1600" b="1" dirty="0">
                <a:solidFill>
                  <a:srgbClr val="002060"/>
                </a:solidFill>
                <a:latin typeface="Arial" charset="0"/>
              </a:rPr>
              <a:t> </a:t>
            </a:r>
            <a:r>
              <a:rPr lang="en-US" sz="1600" b="1" i="1" dirty="0">
                <a:solidFill>
                  <a:srgbClr val="002060"/>
                </a:solidFill>
                <a:latin typeface="Arial" charset="0"/>
              </a:rPr>
              <a:t>Aspergillus</a:t>
            </a:r>
            <a:r>
              <a:rPr lang="en-US" sz="1600" b="1" dirty="0">
                <a:solidFill>
                  <a:srgbClr val="002060"/>
                </a:solidFill>
                <a:latin typeface="Arial" charset="0"/>
              </a:rPr>
              <a:t> spp. can be identify by the pigmentation of their growth in the culture as follows:</a:t>
            </a:r>
          </a:p>
          <a:p>
            <a:pPr algn="l" rtl="0">
              <a:lnSpc>
                <a:spcPct val="150000"/>
              </a:lnSpc>
              <a:buFont typeface="Wingdings" pitchFamily="2" charset="2"/>
              <a:buChar char="Ø"/>
            </a:pPr>
            <a:r>
              <a:rPr lang="en-US" sz="1600" b="1" dirty="0">
                <a:solidFill>
                  <a:srgbClr val="002060"/>
                </a:solidFill>
                <a:latin typeface="Arial" charset="0"/>
              </a:rPr>
              <a:t> </a:t>
            </a:r>
            <a:r>
              <a:rPr lang="en-US" sz="1600" b="1" i="1" dirty="0">
                <a:solidFill>
                  <a:srgbClr val="002060"/>
                </a:solidFill>
                <a:latin typeface="Arial" charset="0"/>
              </a:rPr>
              <a:t>A. </a:t>
            </a:r>
            <a:r>
              <a:rPr lang="en-US" sz="1600" b="1" i="1" dirty="0" smtClean="0">
                <a:solidFill>
                  <a:srgbClr val="002060"/>
                </a:solidFill>
                <a:latin typeface="Arial" charset="0"/>
              </a:rPr>
              <a:t>fumigatus: </a:t>
            </a:r>
            <a:r>
              <a:rPr lang="en-US" sz="1600" b="1" dirty="0" smtClean="0">
                <a:solidFill>
                  <a:srgbClr val="002060"/>
                </a:solidFill>
                <a:latin typeface="Arial" charset="0"/>
              </a:rPr>
              <a:t>gives </a:t>
            </a:r>
            <a:r>
              <a:rPr lang="en-US" sz="1600" b="1" dirty="0">
                <a:solidFill>
                  <a:srgbClr val="002060"/>
                </a:solidFill>
                <a:latin typeface="Arial" charset="0"/>
              </a:rPr>
              <a:t>white filaments with green spores.</a:t>
            </a:r>
          </a:p>
          <a:p>
            <a:pPr algn="l" rtl="0">
              <a:lnSpc>
                <a:spcPct val="150000"/>
              </a:lnSpc>
              <a:buFont typeface="Wingdings" pitchFamily="2" charset="2"/>
              <a:buChar char="Ø"/>
            </a:pPr>
            <a:r>
              <a:rPr lang="en-US" sz="1600" b="1" i="1" dirty="0">
                <a:solidFill>
                  <a:srgbClr val="002060"/>
                </a:solidFill>
                <a:latin typeface="Arial" charset="0"/>
              </a:rPr>
              <a:t>A. flavus</a:t>
            </a:r>
            <a:r>
              <a:rPr lang="en-US" sz="1600" b="1" dirty="0">
                <a:solidFill>
                  <a:srgbClr val="002060"/>
                </a:solidFill>
                <a:latin typeface="Arial" charset="0"/>
              </a:rPr>
              <a:t> </a:t>
            </a:r>
            <a:r>
              <a:rPr lang="en-US" sz="1600" b="1" dirty="0" smtClean="0">
                <a:solidFill>
                  <a:srgbClr val="002060"/>
                </a:solidFill>
                <a:latin typeface="Arial" charset="0"/>
              </a:rPr>
              <a:t>: gives </a:t>
            </a:r>
            <a:r>
              <a:rPr lang="en-US" sz="1600" b="1" dirty="0">
                <a:solidFill>
                  <a:srgbClr val="002060"/>
                </a:solidFill>
                <a:latin typeface="Arial" charset="0"/>
              </a:rPr>
              <a:t>white filaments with yellowish green spores. </a:t>
            </a:r>
            <a:endParaRPr lang="ar-EG" sz="1600" b="1" dirty="0">
              <a:solidFill>
                <a:srgbClr val="C00000"/>
              </a:solidFill>
              <a:latin typeface="Arial" charset="0"/>
            </a:endParaRPr>
          </a:p>
          <a:p>
            <a:pPr algn="l" rtl="0">
              <a:lnSpc>
                <a:spcPct val="150000"/>
              </a:lnSpc>
              <a:buFont typeface="Wingdings" pitchFamily="2" charset="2"/>
              <a:buChar char="Ø"/>
            </a:pPr>
            <a:r>
              <a:rPr lang="en-US" sz="1600" b="1" dirty="0">
                <a:solidFill>
                  <a:srgbClr val="002060"/>
                </a:solidFill>
                <a:latin typeface="Arial" charset="0"/>
              </a:rPr>
              <a:t> </a:t>
            </a:r>
            <a:r>
              <a:rPr lang="en-US" sz="1600" b="1" i="1" dirty="0">
                <a:solidFill>
                  <a:srgbClr val="002060"/>
                </a:solidFill>
                <a:latin typeface="Arial" charset="0"/>
              </a:rPr>
              <a:t>A. niger </a:t>
            </a:r>
            <a:r>
              <a:rPr lang="en-US" sz="1600" b="1" i="1" dirty="0" smtClean="0">
                <a:solidFill>
                  <a:srgbClr val="002060"/>
                </a:solidFill>
                <a:latin typeface="Arial" charset="0"/>
              </a:rPr>
              <a:t>: </a:t>
            </a:r>
            <a:r>
              <a:rPr lang="en-US" sz="1600" b="1" dirty="0" smtClean="0">
                <a:solidFill>
                  <a:srgbClr val="002060"/>
                </a:solidFill>
                <a:latin typeface="Arial" charset="0"/>
              </a:rPr>
              <a:t>gives </a:t>
            </a:r>
            <a:r>
              <a:rPr lang="en-US" sz="1600" b="1" dirty="0">
                <a:solidFill>
                  <a:srgbClr val="002060"/>
                </a:solidFill>
                <a:latin typeface="Arial" charset="0"/>
              </a:rPr>
              <a:t>white filaments with blak spores.</a:t>
            </a: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89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89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89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89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89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89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892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89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892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89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892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89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892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892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0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5" dur="5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0" dur="500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5" dur="500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0" dur="500"/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5" dur="500"/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3505200" y="4243410"/>
            <a:ext cx="2286000" cy="461963"/>
          </a:xfrm>
          <a:prstGeom prst="rect">
            <a:avLst/>
          </a:prstGeom>
          <a:noFill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1">
            <a:spAutoFit/>
          </a:bodyPr>
          <a:lstStyle/>
          <a:p>
            <a:pPr algn="ctr" rtl="0">
              <a:defRPr/>
            </a:pPr>
            <a:r>
              <a:rPr lang="en-US" sz="2400" b="1" dirty="0">
                <a:solidFill>
                  <a:schemeClr val="tx1"/>
                </a:solidFill>
                <a:latin typeface="Arial" pitchFamily="34" charset="0"/>
              </a:rPr>
              <a:t>Treatment</a:t>
            </a:r>
            <a:endParaRPr lang="ar-EG" sz="2400" b="1" dirty="0">
              <a:solidFill>
                <a:schemeClr val="tx1"/>
              </a:solidFill>
              <a:latin typeface="Arial" pitchFamily="34" charset="0"/>
            </a:endParaRPr>
          </a:p>
        </p:txBody>
      </p:sp>
      <p:sp>
        <p:nvSpPr>
          <p:cNvPr id="39943" name="TextBox 14"/>
          <p:cNvSpPr txBox="1">
            <a:spLocks noChangeArrowheads="1"/>
          </p:cNvSpPr>
          <p:nvPr/>
        </p:nvSpPr>
        <p:spPr bwMode="auto">
          <a:xfrm>
            <a:off x="533400" y="4776810"/>
            <a:ext cx="8382000" cy="1938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 rtl="0">
              <a:lnSpc>
                <a:spcPct val="150000"/>
              </a:lnSpc>
            </a:pPr>
            <a:r>
              <a:rPr lang="en-US" sz="2000" b="1">
                <a:solidFill>
                  <a:srgbClr val="002060"/>
                </a:solidFill>
                <a:latin typeface="Arial" charset="0"/>
              </a:rPr>
              <a:t>1- Antifungal drugs in invasive pulmonary aspergillosis and dissiminated disease:</a:t>
            </a:r>
          </a:p>
          <a:p>
            <a:pPr algn="just" rtl="0">
              <a:lnSpc>
                <a:spcPct val="150000"/>
              </a:lnSpc>
              <a:buFont typeface="Wingdings" pitchFamily="2" charset="2"/>
              <a:buChar char="Ø"/>
            </a:pPr>
            <a:r>
              <a:rPr lang="en-US" sz="2000" b="1">
                <a:solidFill>
                  <a:srgbClr val="002060"/>
                </a:solidFill>
                <a:latin typeface="Arial" charset="0"/>
              </a:rPr>
              <a:t> Amphotricine B (IV) &amp; oral itraconazole.</a:t>
            </a:r>
          </a:p>
          <a:p>
            <a:pPr algn="just" rtl="0">
              <a:lnSpc>
                <a:spcPct val="150000"/>
              </a:lnSpc>
            </a:pPr>
            <a:r>
              <a:rPr lang="en-US" sz="2000" b="1">
                <a:solidFill>
                  <a:srgbClr val="002060"/>
                </a:solidFill>
                <a:latin typeface="Arial" charset="0"/>
              </a:rPr>
              <a:t>2- Surgical removal of fungal ball in lung. </a:t>
            </a:r>
            <a:endParaRPr lang="ar-EG" sz="2000" b="1">
              <a:solidFill>
                <a:srgbClr val="002060"/>
              </a:solidFill>
              <a:latin typeface="Arial" charset="0"/>
            </a:endParaRPr>
          </a:p>
        </p:txBody>
      </p:sp>
      <p:pic>
        <p:nvPicPr>
          <p:cNvPr id="3074" name="Picture 2" descr="https://els-jbs-prod-cdn.jbs.elsevierhealth.com/cms/attachment/3388ee8a-6aa3-4fdc-b7d4-ca94f4cef221/gr1_lrg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99891" y="0"/>
            <a:ext cx="6144109" cy="3929066"/>
          </a:xfrm>
          <a:prstGeom prst="rect">
            <a:avLst/>
          </a:prstGeom>
          <a:noFill/>
        </p:spPr>
      </p:pic>
      <p:sp>
        <p:nvSpPr>
          <p:cNvPr id="9" name="Rectangle 8"/>
          <p:cNvSpPr/>
          <p:nvPr/>
        </p:nvSpPr>
        <p:spPr>
          <a:xfrm>
            <a:off x="151996" y="1142984"/>
            <a:ext cx="290335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 rtl="0">
              <a:defRPr/>
            </a:pPr>
            <a:r>
              <a:rPr lang="en-US" sz="2000" b="1" dirty="0" smtClean="0">
                <a:solidFill>
                  <a:srgbClr val="FF0000"/>
                </a:solidFill>
                <a:latin typeface="Arial" pitchFamily="34" charset="0"/>
              </a:rPr>
              <a:t> Invasive aspergillosis</a:t>
            </a:r>
            <a:endParaRPr lang="ar-EG" sz="2000" b="1" dirty="0">
              <a:solidFill>
                <a:srgbClr val="FF0000"/>
              </a:solidFill>
              <a:latin typeface="Arial" pitchFamily="34" charset="0"/>
            </a:endParaRP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399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39943" grpId="0"/>
      <p:bldP spid="9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9739B7-29ED-4612-A1D5-7F47050F1066}" type="slidenum">
              <a:rPr lang="ar-JO" smtClean="0"/>
              <a:pPr/>
              <a:t>22</a:t>
            </a:fld>
            <a:endParaRPr lang="ar-JO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71604" y="-63300"/>
            <a:ext cx="6572296" cy="6921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1414"/>
            <a:ext cx="8229600" cy="868346"/>
          </a:xfrm>
        </p:spPr>
        <p:txBody>
          <a:bodyPr>
            <a:normAutofit/>
          </a:bodyPr>
          <a:lstStyle/>
          <a:p>
            <a:r>
              <a:rPr lang="en-US" sz="4800" b="1" dirty="0" smtClean="0">
                <a:solidFill>
                  <a:srgbClr val="FF0000"/>
                </a:solidFill>
              </a:rPr>
              <a:t>Types of Fungi</a:t>
            </a:r>
            <a:endParaRPr lang="en-US" sz="4800" b="1" dirty="0">
              <a:solidFill>
                <a:srgbClr val="FF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199" y="6324692"/>
            <a:ext cx="2234061" cy="396783"/>
          </a:xfrm>
        </p:spPr>
        <p:txBody>
          <a:bodyPr/>
          <a:lstStyle/>
          <a:p>
            <a:fld id="{FA9739B7-29ED-4612-A1D5-7F47050F1066}" type="slidenum">
              <a:rPr lang="ar-JO" smtClean="0"/>
              <a:pPr/>
              <a:t>23</a:t>
            </a:fld>
            <a:endParaRPr lang="ar-JO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8596" y="857232"/>
            <a:ext cx="8715404" cy="7858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357817" y="1857364"/>
            <a:ext cx="3188069" cy="17907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500694" y="3500438"/>
            <a:ext cx="2711930" cy="9212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396985" y="4572008"/>
            <a:ext cx="3747015" cy="16871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500034" y="1785926"/>
            <a:ext cx="3514725" cy="942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6" name="Picture 8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357158" y="2714620"/>
            <a:ext cx="3743325" cy="1028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7" name="Picture 9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642910" y="3714752"/>
            <a:ext cx="3524250" cy="952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8" name="Picture 10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642910" y="5000636"/>
            <a:ext cx="3762375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46"/>
          </a:xfrm>
        </p:spPr>
        <p:txBody>
          <a:bodyPr/>
          <a:lstStyle/>
          <a:p>
            <a:r>
              <a:rPr lang="en-US" b="1" dirty="0" smtClean="0">
                <a:solidFill>
                  <a:srgbClr val="FF0000"/>
                </a:solidFill>
              </a:rPr>
              <a:t>Structure of Fungi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9739B7-29ED-4612-A1D5-7F47050F1066}" type="slidenum">
              <a:rPr lang="ar-JO" smtClean="0"/>
              <a:pPr/>
              <a:t>3</a:t>
            </a:fld>
            <a:endParaRPr lang="ar-JO"/>
          </a:p>
        </p:txBody>
      </p:sp>
      <p:pic>
        <p:nvPicPr>
          <p:cNvPr id="5734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890961" y="1142984"/>
            <a:ext cx="1627333" cy="8009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7348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958719" y="1785926"/>
            <a:ext cx="7256619" cy="4513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7349" name="Picture 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71472" y="2143116"/>
            <a:ext cx="1563766" cy="8009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7350" name="Picture 6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786182" y="2143116"/>
            <a:ext cx="1614620" cy="8518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7352" name="Picture 8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7000892" y="2143115"/>
            <a:ext cx="1589193" cy="8136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7353" name="Picture 9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642910" y="3134167"/>
            <a:ext cx="1322208" cy="10806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7354" name="Picture 10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3913317" y="3134167"/>
            <a:ext cx="1373063" cy="10806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7355" name="Picture 11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7072330" y="3018534"/>
            <a:ext cx="1500198" cy="23392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7356" name="Picture 12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3643306" y="4226815"/>
            <a:ext cx="1928826" cy="24883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7357" name="Picture 13"/>
          <p:cNvPicPr>
            <a:picLocks noChangeAspect="1" noChangeArrowheads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428596" y="4357694"/>
            <a:ext cx="1951651" cy="25239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73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573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573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573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573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573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0" dur="500"/>
                                        <p:tgtEl>
                                          <p:spTgt spid="573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5" dur="500"/>
                                        <p:tgtEl>
                                          <p:spTgt spid="573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8" dur="500"/>
                                        <p:tgtEl>
                                          <p:spTgt spid="573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3" dur="500"/>
                                        <p:tgtEl>
                                          <p:spTgt spid="573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9739B7-29ED-4612-A1D5-7F47050F1066}" type="slidenum">
              <a:rPr lang="ar-JO" smtClean="0"/>
              <a:pPr/>
              <a:t>4</a:t>
            </a:fld>
            <a:endParaRPr lang="ar-JO"/>
          </a:p>
        </p:txBody>
      </p:sp>
      <p:pic>
        <p:nvPicPr>
          <p:cNvPr id="56322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11658" y="1500174"/>
            <a:ext cx="1343034" cy="11430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6323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285984" y="1500174"/>
            <a:ext cx="1143008" cy="10843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TextBox 7"/>
          <p:cNvSpPr txBox="1"/>
          <p:nvPr/>
        </p:nvSpPr>
        <p:spPr>
          <a:xfrm>
            <a:off x="244564" y="2996983"/>
            <a:ext cx="131010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/>
              <a:t>C. albicans</a:t>
            </a:r>
          </a:p>
          <a:p>
            <a:r>
              <a:rPr lang="en-US" sz="2000" b="1" dirty="0" smtClean="0"/>
              <a:t>Parent cell</a:t>
            </a:r>
            <a:endParaRPr lang="en-US" sz="2000" b="1" dirty="0"/>
          </a:p>
        </p:txBody>
      </p:sp>
      <p:sp>
        <p:nvSpPr>
          <p:cNvPr id="9" name="TextBox 8"/>
          <p:cNvSpPr txBox="1"/>
          <p:nvPr/>
        </p:nvSpPr>
        <p:spPr>
          <a:xfrm>
            <a:off x="2171903" y="3143248"/>
            <a:ext cx="168571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/>
              <a:t>Budding yeast</a:t>
            </a:r>
            <a:endParaRPr lang="en-US" sz="2000" b="1" dirty="0"/>
          </a:p>
        </p:txBody>
      </p:sp>
      <p:pic>
        <p:nvPicPr>
          <p:cNvPr id="56325" name="Picture 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013185" y="1571612"/>
            <a:ext cx="1630517" cy="12811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2" name="TextBox 11"/>
          <p:cNvSpPr txBox="1"/>
          <p:nvPr/>
        </p:nvSpPr>
        <p:spPr>
          <a:xfrm>
            <a:off x="6715140" y="2071678"/>
            <a:ext cx="178595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Pseudohypha</a:t>
            </a:r>
            <a:endParaRPr lang="en-US" sz="2000" b="1" dirty="0"/>
          </a:p>
        </p:txBody>
      </p:sp>
      <p:pic>
        <p:nvPicPr>
          <p:cNvPr id="56327" name="Picture 7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000628" y="2857496"/>
            <a:ext cx="2133600" cy="1352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6329" name="Picture 9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7215206" y="2928934"/>
            <a:ext cx="1597226" cy="10001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17" name="Straight Arrow Connector 16"/>
          <p:cNvCxnSpPr/>
          <p:nvPr/>
        </p:nvCxnSpPr>
        <p:spPr>
          <a:xfrm>
            <a:off x="1571604" y="2285992"/>
            <a:ext cx="571504" cy="1588"/>
          </a:xfrm>
          <a:prstGeom prst="straightConnector1">
            <a:avLst/>
          </a:prstGeom>
          <a:ln w="412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>
            <a:off x="3286116" y="2285992"/>
            <a:ext cx="1785950" cy="1588"/>
          </a:xfrm>
          <a:prstGeom prst="straightConnector1">
            <a:avLst/>
          </a:prstGeom>
          <a:ln w="412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>
            <a:off x="4298805" y="3498850"/>
            <a:ext cx="701823" cy="1588"/>
          </a:xfrm>
          <a:prstGeom prst="straightConnector1">
            <a:avLst/>
          </a:prstGeom>
          <a:ln w="412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rot="5400000">
            <a:off x="3679025" y="2893215"/>
            <a:ext cx="1214446" cy="1588"/>
          </a:xfrm>
          <a:prstGeom prst="line">
            <a:avLst/>
          </a:prstGeom>
          <a:ln w="412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Title 1"/>
          <p:cNvSpPr txBox="1">
            <a:spLocks/>
          </p:cNvSpPr>
          <p:nvPr/>
        </p:nvSpPr>
        <p:spPr>
          <a:xfrm>
            <a:off x="457200" y="274638"/>
            <a:ext cx="8229600" cy="86834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Structure of Fungi</a:t>
            </a: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285720" y="4572008"/>
            <a:ext cx="835824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rtl="0"/>
            <a:r>
              <a:rPr lang="en-US" sz="2400" dirty="0" smtClean="0"/>
              <a:t>When Candida is grown in human or sheep serum at 37°C for 3 hours, they forms a germ tubes, which can be detected with a wet films as filamentous outgrowth extending from yeast cells</a:t>
            </a: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63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563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6" dur="500"/>
                                        <p:tgtEl>
                                          <p:spTgt spid="563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9" dur="500"/>
                                        <p:tgtEl>
                                          <p:spTgt spid="563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4" dur="500"/>
                                        <p:tgtEl>
                                          <p:spTgt spid="563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2" grpId="0"/>
      <p:bldP spid="1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9739B7-29ED-4612-A1D5-7F47050F1066}" type="slidenum">
              <a:rPr lang="ar-JO" smtClean="0"/>
              <a:pPr/>
              <a:t>5</a:t>
            </a:fld>
            <a:endParaRPr lang="ar-JO"/>
          </a:p>
        </p:txBody>
      </p:sp>
      <p:pic>
        <p:nvPicPr>
          <p:cNvPr id="56333" name="Picture 13" descr="https://tse2.mm.bing.net/th?id=OIP.gfODb5zAddoaqUEKmE_AnQHaGj&amp;pid=Api&amp;P=0&amp;w=197&amp;h=17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2844" y="714356"/>
            <a:ext cx="4214842" cy="3680689"/>
          </a:xfrm>
          <a:prstGeom prst="rect">
            <a:avLst/>
          </a:prstGeom>
          <a:noFill/>
        </p:spPr>
      </p:pic>
      <p:pic>
        <p:nvPicPr>
          <p:cNvPr id="56335" name="Picture 15" descr="https://tse3.mm.bing.net/th?id=OIP.snAvGVvEavFaiHBvHqjYkQHaE9&amp;pid=Api&amp;P=0&amp;w=261&amp;h=176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429123" y="928670"/>
            <a:ext cx="4469921" cy="3143272"/>
          </a:xfrm>
          <a:prstGeom prst="rect">
            <a:avLst/>
          </a:prstGeom>
          <a:noFill/>
        </p:spPr>
      </p:pic>
      <p:sp>
        <p:nvSpPr>
          <p:cNvPr id="20" name="Title 1"/>
          <p:cNvSpPr txBox="1">
            <a:spLocks/>
          </p:cNvSpPr>
          <p:nvPr/>
        </p:nvSpPr>
        <p:spPr>
          <a:xfrm>
            <a:off x="457200" y="-71462"/>
            <a:ext cx="8229600" cy="86834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Structure of Fungi</a:t>
            </a: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142844" y="4786322"/>
            <a:ext cx="885828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rtl="0">
              <a:buFont typeface="Arial" pitchFamily="34" charset="0"/>
              <a:buChar char="•"/>
            </a:pPr>
            <a:r>
              <a:rPr lang="en-US" sz="2400" b="1" dirty="0" smtClean="0"/>
              <a:t> Hyphae (Hypha, singular):  is a long, branching filamentous structure of a </a:t>
            </a:r>
            <a:r>
              <a:rPr lang="en-US" sz="2400" b="1" u="sng" dirty="0" smtClean="0"/>
              <a:t>fungus </a:t>
            </a:r>
            <a:r>
              <a:rPr lang="en-US" sz="2400" b="1" dirty="0" smtClean="0"/>
              <a:t>with </a:t>
            </a:r>
            <a:r>
              <a:rPr lang="en-US" sz="2400" b="1" dirty="0" smtClean="0"/>
              <a:t>fruiting body on the top that give conidia .</a:t>
            </a:r>
          </a:p>
          <a:p>
            <a:pPr algn="just" rtl="0">
              <a:buFont typeface="Arial" pitchFamily="34" charset="0"/>
              <a:buChar char="•"/>
            </a:pPr>
            <a:r>
              <a:rPr lang="en-US" sz="2400" b="1" dirty="0" smtClean="0"/>
              <a:t> Hyphae may be septate, having internal septa, or nonseptate.</a:t>
            </a:r>
            <a:endParaRPr lang="en-US" sz="24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63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563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1295400" y="381000"/>
            <a:ext cx="6400800" cy="708025"/>
          </a:xfrm>
          <a:prstGeom prst="rect">
            <a:avLst/>
          </a:prstGeom>
          <a:ln w="38100"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1">
            <a:spAutoFit/>
          </a:bodyPr>
          <a:lstStyle/>
          <a:p>
            <a:pPr algn="ctr" rtl="0">
              <a:defRPr/>
            </a:pPr>
            <a:r>
              <a:rPr lang="en-US" sz="4000" b="1" dirty="0">
                <a:solidFill>
                  <a:srgbClr val="FF0000"/>
                </a:solidFill>
                <a:latin typeface="Arial" pitchFamily="34" charset="0"/>
              </a:rPr>
              <a:t>Pulmonary Mycosis</a:t>
            </a:r>
            <a:endParaRPr lang="ar-EG" sz="4000" b="1" dirty="0">
              <a:solidFill>
                <a:srgbClr val="FF0000"/>
              </a:solidFill>
              <a:latin typeface="Arial" pitchFamily="34" charset="0"/>
            </a:endParaRPr>
          </a:p>
        </p:txBody>
      </p:sp>
      <p:sp>
        <p:nvSpPr>
          <p:cNvPr id="12" name="Down Arrow 11"/>
          <p:cNvSpPr/>
          <p:nvPr/>
        </p:nvSpPr>
        <p:spPr>
          <a:xfrm>
            <a:off x="4267200" y="1219200"/>
            <a:ext cx="76200" cy="3810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defRPr/>
            </a:pPr>
            <a:endParaRPr lang="ar-EG"/>
          </a:p>
        </p:txBody>
      </p:sp>
      <p:sp>
        <p:nvSpPr>
          <p:cNvPr id="15" name="Down Arrow 14"/>
          <p:cNvSpPr/>
          <p:nvPr/>
        </p:nvSpPr>
        <p:spPr>
          <a:xfrm>
            <a:off x="7010400" y="1600200"/>
            <a:ext cx="122238" cy="3048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defRPr/>
            </a:pPr>
            <a:endParaRPr lang="ar-EG"/>
          </a:p>
        </p:txBody>
      </p:sp>
      <p:sp>
        <p:nvSpPr>
          <p:cNvPr id="16" name="Down Arrow 15"/>
          <p:cNvSpPr/>
          <p:nvPr/>
        </p:nvSpPr>
        <p:spPr>
          <a:xfrm>
            <a:off x="1524000" y="1600200"/>
            <a:ext cx="152400" cy="3048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defRPr/>
            </a:pPr>
            <a:endParaRPr lang="ar-EG"/>
          </a:p>
        </p:txBody>
      </p:sp>
      <p:cxnSp>
        <p:nvCxnSpPr>
          <p:cNvPr id="18" name="Straight Connector 17"/>
          <p:cNvCxnSpPr>
            <a:stCxn id="12" idx="2"/>
            <a:endCxn id="15" idx="0"/>
          </p:cNvCxnSpPr>
          <p:nvPr/>
        </p:nvCxnSpPr>
        <p:spPr>
          <a:xfrm rot="16200000" flipH="1">
            <a:off x="5687219" y="216694"/>
            <a:ext cx="3175" cy="2767013"/>
          </a:xfrm>
          <a:prstGeom prst="line">
            <a:avLst/>
          </a:prstGeom>
          <a:ln w="5715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>
            <a:endCxn id="12" idx="2"/>
          </p:cNvCxnSpPr>
          <p:nvPr/>
        </p:nvCxnSpPr>
        <p:spPr>
          <a:xfrm>
            <a:off x="1524000" y="1600200"/>
            <a:ext cx="2781300" cy="1588"/>
          </a:xfrm>
          <a:prstGeom prst="line">
            <a:avLst/>
          </a:prstGeom>
          <a:ln w="5715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extBox 28"/>
          <p:cNvSpPr txBox="1"/>
          <p:nvPr/>
        </p:nvSpPr>
        <p:spPr>
          <a:xfrm>
            <a:off x="152400" y="2057400"/>
            <a:ext cx="4114800" cy="400050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1">
            <a:spAutoFit/>
          </a:bodyPr>
          <a:lstStyle/>
          <a:p>
            <a:pPr algn="l" rtl="0">
              <a:defRPr/>
            </a:pPr>
            <a:r>
              <a:rPr lang="en-US" sz="2000" b="1" dirty="0">
                <a:solidFill>
                  <a:srgbClr val="002060"/>
                </a:solidFill>
                <a:latin typeface="Arial" pitchFamily="34" charset="0"/>
              </a:rPr>
              <a:t>Due to primary pathogenic fungi</a:t>
            </a:r>
            <a:endParaRPr lang="ar-EG" sz="2000" b="1" dirty="0">
              <a:solidFill>
                <a:srgbClr val="002060"/>
              </a:solidFill>
              <a:latin typeface="Arial" pitchFamily="34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5410200" y="2057400"/>
            <a:ext cx="3505200" cy="400050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1">
            <a:spAutoFit/>
          </a:bodyPr>
          <a:lstStyle/>
          <a:p>
            <a:pPr algn="ctr" rtl="0">
              <a:defRPr/>
            </a:pPr>
            <a:r>
              <a:rPr lang="en-US" sz="2000" b="1" dirty="0">
                <a:solidFill>
                  <a:srgbClr val="002060"/>
                </a:solidFill>
                <a:latin typeface="Arial" pitchFamily="34" charset="0"/>
              </a:rPr>
              <a:t>Due to opportunistic fungi</a:t>
            </a:r>
            <a:endParaRPr lang="ar-EG" sz="2000" b="1" dirty="0">
              <a:solidFill>
                <a:srgbClr val="002060"/>
              </a:solidFill>
              <a:latin typeface="Arial" pitchFamily="34" charset="0"/>
            </a:endParaRPr>
          </a:p>
        </p:txBody>
      </p:sp>
      <p:sp>
        <p:nvSpPr>
          <p:cNvPr id="32" name="Down Arrow 31"/>
          <p:cNvSpPr/>
          <p:nvPr/>
        </p:nvSpPr>
        <p:spPr>
          <a:xfrm>
            <a:off x="7010400" y="2743200"/>
            <a:ext cx="198438" cy="3810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defRPr/>
            </a:pPr>
            <a:endParaRPr lang="ar-EG"/>
          </a:p>
        </p:txBody>
      </p:sp>
      <p:sp>
        <p:nvSpPr>
          <p:cNvPr id="12299" name="TextBox 33"/>
          <p:cNvSpPr txBox="1">
            <a:spLocks noChangeArrowheads="1"/>
          </p:cNvSpPr>
          <p:nvPr/>
        </p:nvSpPr>
        <p:spPr bwMode="auto">
          <a:xfrm>
            <a:off x="228600" y="2895600"/>
            <a:ext cx="4343400" cy="1455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 rtl="0">
              <a:lnSpc>
                <a:spcPct val="200000"/>
              </a:lnSpc>
            </a:pPr>
            <a:r>
              <a:rPr lang="en-US" sz="2400" b="1" dirty="0">
                <a:solidFill>
                  <a:schemeClr val="accent2"/>
                </a:solidFill>
                <a:latin typeface="Arial" charset="0"/>
              </a:rPr>
              <a:t>1- </a:t>
            </a:r>
            <a:r>
              <a:rPr lang="en-US" sz="2400" b="1" i="1" dirty="0">
                <a:solidFill>
                  <a:schemeClr val="accent2"/>
                </a:solidFill>
                <a:latin typeface="Arial" charset="0"/>
              </a:rPr>
              <a:t>Histoplasma capsulatum</a:t>
            </a:r>
          </a:p>
          <a:p>
            <a:pPr algn="l" rtl="0">
              <a:lnSpc>
                <a:spcPct val="200000"/>
              </a:lnSpc>
            </a:pPr>
            <a:r>
              <a:rPr lang="en-US" sz="2400" b="1" dirty="0">
                <a:solidFill>
                  <a:schemeClr val="accent2"/>
                </a:solidFill>
                <a:latin typeface="Arial" charset="0"/>
              </a:rPr>
              <a:t>2- </a:t>
            </a:r>
            <a:r>
              <a:rPr lang="en-US" sz="2400" b="1" i="1" dirty="0">
                <a:solidFill>
                  <a:schemeClr val="accent2"/>
                </a:solidFill>
                <a:latin typeface="Arial" charset="0"/>
              </a:rPr>
              <a:t>Coccidioides immitis</a:t>
            </a:r>
            <a:endParaRPr lang="ar-EG" sz="2400" b="1" i="1" dirty="0">
              <a:solidFill>
                <a:schemeClr val="accent2"/>
              </a:solidFill>
              <a:latin typeface="Arial" charset="0"/>
            </a:endParaRPr>
          </a:p>
        </p:txBody>
      </p:sp>
      <p:sp>
        <p:nvSpPr>
          <p:cNvPr id="12300" name="TextBox 34"/>
          <p:cNvSpPr txBox="1">
            <a:spLocks noChangeArrowheads="1"/>
          </p:cNvSpPr>
          <p:nvPr/>
        </p:nvSpPr>
        <p:spPr bwMode="auto">
          <a:xfrm>
            <a:off x="4648200" y="3124200"/>
            <a:ext cx="4267200" cy="1558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 rtl="0">
              <a:lnSpc>
                <a:spcPct val="200000"/>
              </a:lnSpc>
            </a:pPr>
            <a:r>
              <a:rPr lang="en-US" sz="2400" dirty="0">
                <a:solidFill>
                  <a:schemeClr val="accent2"/>
                </a:solidFill>
                <a:latin typeface="Arial" charset="0"/>
              </a:rPr>
              <a:t>     </a:t>
            </a:r>
            <a:r>
              <a:rPr lang="en-US" sz="2400" b="1" dirty="0">
                <a:solidFill>
                  <a:schemeClr val="accent2"/>
                </a:solidFill>
                <a:latin typeface="Arial" charset="0"/>
              </a:rPr>
              <a:t>1- </a:t>
            </a:r>
            <a:r>
              <a:rPr lang="en-US" sz="2400" b="1" i="1" dirty="0">
                <a:solidFill>
                  <a:schemeClr val="accent2"/>
                </a:solidFill>
                <a:latin typeface="Arial" charset="0"/>
              </a:rPr>
              <a:t>Aspergillus  fumigatus</a:t>
            </a:r>
          </a:p>
          <a:p>
            <a:pPr algn="l" rtl="0">
              <a:lnSpc>
                <a:spcPct val="200000"/>
              </a:lnSpc>
            </a:pPr>
            <a:r>
              <a:rPr lang="en-US" sz="2400" b="1" dirty="0">
                <a:solidFill>
                  <a:schemeClr val="accent2"/>
                </a:solidFill>
                <a:latin typeface="Arial" charset="0"/>
              </a:rPr>
              <a:t>     2- </a:t>
            </a:r>
            <a:r>
              <a:rPr lang="en-US" sz="2400" b="1" i="1" dirty="0">
                <a:solidFill>
                  <a:schemeClr val="accent2"/>
                </a:solidFill>
                <a:latin typeface="Arial" charset="0"/>
              </a:rPr>
              <a:t>Pneumocystic </a:t>
            </a:r>
            <a:r>
              <a:rPr lang="en-US" sz="2400" b="1" i="1" dirty="0">
                <a:solidFill>
                  <a:srgbClr val="C00000"/>
                </a:solidFill>
                <a:latin typeface="Arial" charset="0"/>
              </a:rPr>
              <a:t>jirovicii</a:t>
            </a:r>
            <a:endParaRPr lang="ar-EG" sz="2400" b="1" i="1" dirty="0">
              <a:solidFill>
                <a:srgbClr val="C00000"/>
              </a:solidFill>
              <a:latin typeface="Arial" charset="0"/>
            </a:endParaRPr>
          </a:p>
        </p:txBody>
      </p:sp>
      <p:sp>
        <p:nvSpPr>
          <p:cNvPr id="14" name="Down Arrow 13"/>
          <p:cNvSpPr/>
          <p:nvPr/>
        </p:nvSpPr>
        <p:spPr>
          <a:xfrm>
            <a:off x="1600200" y="4419600"/>
            <a:ext cx="228600" cy="3810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defRPr/>
            </a:pPr>
            <a:endParaRPr lang="ar-EG"/>
          </a:p>
        </p:txBody>
      </p:sp>
      <p:sp>
        <p:nvSpPr>
          <p:cNvPr id="17" name="Down Arrow 16"/>
          <p:cNvSpPr/>
          <p:nvPr/>
        </p:nvSpPr>
        <p:spPr>
          <a:xfrm>
            <a:off x="1447800" y="2667000"/>
            <a:ext cx="198438" cy="3810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defRPr/>
            </a:pPr>
            <a:endParaRPr lang="ar-EG"/>
          </a:p>
        </p:txBody>
      </p:sp>
      <p:sp>
        <p:nvSpPr>
          <p:cNvPr id="23" name="TextBox 22"/>
          <p:cNvSpPr txBox="1"/>
          <p:nvPr/>
        </p:nvSpPr>
        <p:spPr>
          <a:xfrm>
            <a:off x="228600" y="4876800"/>
            <a:ext cx="3810000" cy="954088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en-US" sz="28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Systemic Pulmonary Mycosis</a:t>
            </a: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800" decel="100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800" decel="10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800" decel="10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800" decel="10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800" decel="100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800" decel="100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800" decel="100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800" decel="100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800" decel="100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800" decel="100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800" decel="100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800" decel="100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800" decel="100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800" decel="100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800" decel="100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800" decel="100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800" decel="100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800" decel="100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800" decel="100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800" decel="100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800" decel="100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800" decel="100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800" decel="100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800" decel="100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800" decel="100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800" decel="100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800" decel="100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800" decel="100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2000"/>
                                        <p:tgtEl>
                                          <p:spTgt spid="122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2000"/>
                                        <p:tgtEl>
                                          <p:spTgt spid="122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8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8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800" decel="100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1" dur="800" decel="100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800" decel="100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800" decel="100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6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800" decel="100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9" dur="800" decel="100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800" decel="100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800" decel="100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08" dur="500"/>
                                        <p:tgtEl>
                                          <p:spTgt spid="123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5" grpId="0" animBg="1"/>
      <p:bldP spid="16" grpId="0" animBg="1"/>
      <p:bldP spid="29" grpId="0" animBg="1"/>
      <p:bldP spid="30" grpId="0" animBg="1"/>
      <p:bldP spid="32" grpId="0" animBg="1"/>
      <p:bldP spid="12299" grpId="0" build="p"/>
      <p:bldP spid="12300" grpId="0"/>
      <p:bldP spid="14" grpId="0" animBg="1"/>
      <p:bldP spid="17" grpId="0" animBg="1"/>
      <p:bldP spid="2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Content Placeholder 1"/>
          <p:cNvSpPr>
            <a:spLocks noGrp="1"/>
          </p:cNvSpPr>
          <p:nvPr>
            <p:ph idx="1"/>
          </p:nvPr>
        </p:nvSpPr>
        <p:spPr>
          <a:xfrm>
            <a:off x="0" y="304800"/>
            <a:ext cx="8915400" cy="6019800"/>
          </a:xfrm>
        </p:spPr>
        <p:txBody>
          <a:bodyPr/>
          <a:lstStyle/>
          <a:p>
            <a:pPr algn="just" rtl="0" eaLnBrk="1" hangingPunct="1">
              <a:buFont typeface="Wingdings 3" pitchFamily="18" charset="2"/>
              <a:buNone/>
              <a:defRPr/>
            </a:pPr>
            <a:r>
              <a:rPr lang="en-US" sz="2800" b="1" dirty="0" smtClean="0">
                <a:solidFill>
                  <a:srgbClr val="C00000"/>
                </a:solidFill>
                <a:latin typeface="Arial" charset="0"/>
                <a:cs typeface="Arial" charset="0"/>
              </a:rPr>
              <a:t>Characters of systemic pulmonary mycoses:</a:t>
            </a:r>
          </a:p>
          <a:p>
            <a:pPr marL="566737" indent="-457200" algn="just" rtl="0" eaLnBrk="1" hangingPunct="1">
              <a:lnSpc>
                <a:spcPct val="200000"/>
              </a:lnSpc>
              <a:buFont typeface="+mj-lt"/>
              <a:buAutoNum type="arabicPeriod"/>
              <a:defRPr/>
            </a:pPr>
            <a:r>
              <a:rPr lang="en-US" sz="2400" b="1" dirty="0" smtClean="0">
                <a:solidFill>
                  <a:srgbClr val="002060"/>
                </a:solidFill>
                <a:latin typeface="Arial" charset="0"/>
                <a:cs typeface="Arial" charset="0"/>
              </a:rPr>
              <a:t>Infection acquired by </a:t>
            </a:r>
            <a:r>
              <a:rPr lang="en-US" sz="2400" b="1" dirty="0" smtClean="0">
                <a:solidFill>
                  <a:srgbClr val="FF0000"/>
                </a:solidFill>
                <a:latin typeface="Arial" charset="0"/>
                <a:cs typeface="Arial" charset="0"/>
              </a:rPr>
              <a:t>Inhalation of fungal spores </a:t>
            </a:r>
            <a:r>
              <a:rPr lang="en-US" sz="2400" b="1" dirty="0" smtClean="0">
                <a:solidFill>
                  <a:srgbClr val="002060"/>
                </a:solidFill>
                <a:latin typeface="Arial" charset="0"/>
                <a:cs typeface="Arial" charset="0"/>
              </a:rPr>
              <a:t>(conidia).</a:t>
            </a:r>
          </a:p>
          <a:p>
            <a:pPr marL="566737" indent="-457200" algn="just" rtl="0" eaLnBrk="1" hangingPunct="1">
              <a:lnSpc>
                <a:spcPct val="200000"/>
              </a:lnSpc>
              <a:buFont typeface="+mj-lt"/>
              <a:buAutoNum type="arabicPeriod"/>
              <a:defRPr/>
            </a:pPr>
            <a:r>
              <a:rPr lang="en-US" sz="2400" b="1" dirty="0" smtClean="0">
                <a:solidFill>
                  <a:srgbClr val="002060"/>
                </a:solidFill>
                <a:latin typeface="Arial" charset="0"/>
                <a:cs typeface="Arial" charset="0"/>
              </a:rPr>
              <a:t>Most fungal lung infections are </a:t>
            </a:r>
            <a:r>
              <a:rPr lang="en-US" sz="2400" b="1" dirty="0" smtClean="0">
                <a:solidFill>
                  <a:srgbClr val="FF0000"/>
                </a:solidFill>
                <a:latin typeface="Arial" charset="0"/>
                <a:cs typeface="Arial" charset="0"/>
              </a:rPr>
              <a:t>asymptomatic </a:t>
            </a:r>
            <a:r>
              <a:rPr lang="en-US" sz="2400" b="1" dirty="0" smtClean="0">
                <a:solidFill>
                  <a:srgbClr val="002060"/>
                </a:solidFill>
                <a:latin typeface="Arial" charset="0"/>
                <a:cs typeface="Arial" charset="0"/>
              </a:rPr>
              <a:t>and self – limiting. However, in some persons mainly</a:t>
            </a:r>
            <a:r>
              <a:rPr lang="en-US" sz="2400" b="1" dirty="0" smtClean="0">
                <a:solidFill>
                  <a:srgbClr val="0070C0"/>
                </a:solidFill>
                <a:latin typeface="Arial" charset="0"/>
                <a:cs typeface="Arial" charset="0"/>
              </a:rPr>
              <a:t> </a:t>
            </a:r>
            <a:r>
              <a:rPr lang="en-US" sz="2400" b="1" dirty="0" smtClean="0">
                <a:solidFill>
                  <a:srgbClr val="FF0000"/>
                </a:solidFill>
                <a:latin typeface="Arial" charset="0"/>
                <a:cs typeface="Arial" charset="0"/>
              </a:rPr>
              <a:t>immunocompromised</a:t>
            </a:r>
            <a:r>
              <a:rPr lang="en-US" sz="2400" b="1" dirty="0" smtClean="0">
                <a:solidFill>
                  <a:srgbClr val="0070C0"/>
                </a:solidFill>
                <a:latin typeface="Arial" charset="0"/>
                <a:cs typeface="Arial" charset="0"/>
              </a:rPr>
              <a:t> </a:t>
            </a:r>
            <a:r>
              <a:rPr lang="en-US" sz="2400" b="1" dirty="0" smtClean="0">
                <a:solidFill>
                  <a:srgbClr val="002060"/>
                </a:solidFill>
                <a:latin typeface="Arial" charset="0"/>
                <a:cs typeface="Arial" charset="0"/>
              </a:rPr>
              <a:t>, infection disseminates to other organs.</a:t>
            </a:r>
          </a:p>
          <a:p>
            <a:pPr marL="566737" indent="-457200" algn="just" rtl="0" eaLnBrk="1" hangingPunct="1">
              <a:lnSpc>
                <a:spcPct val="200000"/>
              </a:lnSpc>
              <a:buFont typeface="+mj-lt"/>
              <a:buAutoNum type="arabicPeriod"/>
              <a:defRPr/>
            </a:pPr>
            <a:r>
              <a:rPr lang="en-US" sz="2400" b="1" dirty="0" smtClean="0">
                <a:solidFill>
                  <a:srgbClr val="002060"/>
                </a:solidFill>
                <a:latin typeface="Arial" charset="0"/>
                <a:cs typeface="Arial" charset="0"/>
              </a:rPr>
              <a:t>Infected persons </a:t>
            </a:r>
            <a:r>
              <a:rPr lang="en-US" sz="2400" b="1" dirty="0" smtClean="0">
                <a:solidFill>
                  <a:srgbClr val="FF0000"/>
                </a:solidFill>
                <a:latin typeface="Arial" charset="0"/>
                <a:cs typeface="Arial" charset="0"/>
              </a:rPr>
              <a:t>rarely transmit</a:t>
            </a:r>
            <a:r>
              <a:rPr lang="en-US" sz="2400" b="1" dirty="0" smtClean="0">
                <a:solidFill>
                  <a:srgbClr val="002060"/>
                </a:solidFill>
                <a:latin typeface="Arial" charset="0"/>
                <a:cs typeface="Arial" charset="0"/>
              </a:rPr>
              <a:t> the disease to others. </a:t>
            </a:r>
            <a:endParaRPr lang="ar-EG" sz="2400" b="1" dirty="0" smtClean="0">
              <a:solidFill>
                <a:srgbClr val="002060"/>
              </a:solidFill>
              <a:latin typeface="Arial" charset="0"/>
            </a:endParaRP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33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33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133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133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4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28600" y="304800"/>
            <a:ext cx="8153400" cy="461665"/>
          </a:xfrm>
          <a:prstGeom prst="rect">
            <a:avLst/>
          </a:prstGeom>
          <a:noFill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1">
            <a:spAutoFit/>
          </a:bodyPr>
          <a:lstStyle/>
          <a:p>
            <a:pPr algn="l" rtl="0">
              <a:defRPr/>
            </a:pPr>
            <a:r>
              <a:rPr lang="en-US" sz="2400" b="1" dirty="0">
                <a:solidFill>
                  <a:schemeClr val="tx1"/>
                </a:solidFill>
                <a:latin typeface="Arial" pitchFamily="34" charset="0"/>
              </a:rPr>
              <a:t>Predisposing factors and causes of fungal infection:</a:t>
            </a:r>
            <a:endParaRPr lang="ar-EG" sz="2400" b="1" dirty="0">
              <a:solidFill>
                <a:schemeClr val="tx1"/>
              </a:solidFill>
              <a:latin typeface="Arial" pitchFamily="34" charset="0"/>
            </a:endParaRPr>
          </a:p>
        </p:txBody>
      </p:sp>
      <p:sp>
        <p:nvSpPr>
          <p:cNvPr id="15365" name="TextBox 4"/>
          <p:cNvSpPr txBox="1">
            <a:spLocks noChangeArrowheads="1"/>
          </p:cNvSpPr>
          <p:nvPr/>
        </p:nvSpPr>
        <p:spPr bwMode="auto">
          <a:xfrm>
            <a:off x="228600" y="1066800"/>
            <a:ext cx="8610600" cy="4524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 rtl="0">
              <a:lnSpc>
                <a:spcPct val="300000"/>
              </a:lnSpc>
            </a:pPr>
            <a:r>
              <a:rPr lang="en-US" sz="2400" b="1">
                <a:solidFill>
                  <a:srgbClr val="C00000"/>
                </a:solidFill>
                <a:latin typeface="Arial" charset="0"/>
              </a:rPr>
              <a:t>1-</a:t>
            </a:r>
            <a:r>
              <a:rPr lang="en-US" sz="2400" b="1">
                <a:solidFill>
                  <a:srgbClr val="0070C0"/>
                </a:solidFill>
                <a:latin typeface="Arial" charset="0"/>
              </a:rPr>
              <a:t> Taking </a:t>
            </a:r>
            <a:r>
              <a:rPr lang="en-US" sz="2400" b="1">
                <a:solidFill>
                  <a:srgbClr val="C00000"/>
                </a:solidFill>
                <a:latin typeface="Arial" charset="0"/>
              </a:rPr>
              <a:t>strong antibiotics </a:t>
            </a:r>
            <a:r>
              <a:rPr lang="en-US" sz="2400" b="1">
                <a:solidFill>
                  <a:srgbClr val="0070C0"/>
                </a:solidFill>
                <a:latin typeface="Arial" charset="0"/>
              </a:rPr>
              <a:t>for a long period of time.</a:t>
            </a:r>
          </a:p>
          <a:p>
            <a:pPr algn="l" rtl="0">
              <a:lnSpc>
                <a:spcPct val="300000"/>
              </a:lnSpc>
            </a:pPr>
            <a:r>
              <a:rPr lang="en-US" sz="2400" b="1">
                <a:solidFill>
                  <a:srgbClr val="C00000"/>
                </a:solidFill>
                <a:latin typeface="Arial" charset="0"/>
              </a:rPr>
              <a:t>2- </a:t>
            </a:r>
            <a:r>
              <a:rPr lang="en-US" sz="2400" b="1">
                <a:solidFill>
                  <a:srgbClr val="0070C0"/>
                </a:solidFill>
                <a:latin typeface="Arial" charset="0"/>
              </a:rPr>
              <a:t>Suppression  of the immune system by </a:t>
            </a:r>
            <a:r>
              <a:rPr lang="en-US" sz="2400" b="1">
                <a:solidFill>
                  <a:srgbClr val="C00000"/>
                </a:solidFill>
                <a:latin typeface="Arial" charset="0"/>
              </a:rPr>
              <a:t>diseases</a:t>
            </a:r>
            <a:r>
              <a:rPr lang="en-US" sz="2400" b="1">
                <a:solidFill>
                  <a:srgbClr val="0070C0"/>
                </a:solidFill>
                <a:latin typeface="Arial" charset="0"/>
              </a:rPr>
              <a:t> (ex. AIDS, diabetes), or </a:t>
            </a:r>
            <a:r>
              <a:rPr lang="en-US" sz="2400" b="1">
                <a:solidFill>
                  <a:srgbClr val="C00000"/>
                </a:solidFill>
                <a:latin typeface="Arial" charset="0"/>
              </a:rPr>
              <a:t>drugs</a:t>
            </a:r>
            <a:r>
              <a:rPr lang="en-US" sz="2400" b="1">
                <a:solidFill>
                  <a:srgbClr val="0070C0"/>
                </a:solidFill>
                <a:latin typeface="Arial" charset="0"/>
              </a:rPr>
              <a:t> as steroids and chemotherapy.</a:t>
            </a:r>
          </a:p>
          <a:p>
            <a:pPr algn="l" rtl="0">
              <a:lnSpc>
                <a:spcPct val="300000"/>
              </a:lnSpc>
            </a:pPr>
            <a:r>
              <a:rPr lang="en-US" sz="2400" b="1">
                <a:solidFill>
                  <a:srgbClr val="C00000"/>
                </a:solidFill>
                <a:latin typeface="Arial" charset="0"/>
              </a:rPr>
              <a:t>3-</a:t>
            </a:r>
            <a:r>
              <a:rPr lang="en-US" sz="2400" b="1">
                <a:solidFill>
                  <a:srgbClr val="0070C0"/>
                </a:solidFill>
                <a:latin typeface="Arial" charset="0"/>
              </a:rPr>
              <a:t> Very young and very old people are </a:t>
            </a:r>
            <a:r>
              <a:rPr lang="en-US" sz="2400" b="1">
                <a:solidFill>
                  <a:srgbClr val="C00000"/>
                </a:solidFill>
                <a:latin typeface="Arial" charset="0"/>
              </a:rPr>
              <a:t>groups at risk</a:t>
            </a:r>
            <a:r>
              <a:rPr lang="en-US" sz="2400" b="1">
                <a:solidFill>
                  <a:srgbClr val="0070C0"/>
                </a:solidFill>
                <a:latin typeface="Arial" charset="0"/>
              </a:rPr>
              <a:t>.  </a:t>
            </a:r>
            <a:endParaRPr lang="ar-EG" sz="2400" b="1">
              <a:solidFill>
                <a:srgbClr val="0070C0"/>
              </a:solidFill>
              <a:latin typeface="Arial" charset="0"/>
            </a:endParaRP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153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1536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1536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5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Content Placeholder 1"/>
          <p:cNvSpPr>
            <a:spLocks noGrp="1"/>
          </p:cNvSpPr>
          <p:nvPr>
            <p:ph idx="1"/>
          </p:nvPr>
        </p:nvSpPr>
        <p:spPr>
          <a:xfrm>
            <a:off x="228600" y="1600200"/>
            <a:ext cx="8458200" cy="4406900"/>
          </a:xfrm>
        </p:spPr>
        <p:txBody>
          <a:bodyPr>
            <a:noAutofit/>
          </a:bodyPr>
          <a:lstStyle/>
          <a:p>
            <a:pPr algn="just" rtl="0" eaLnBrk="1" hangingPunct="1">
              <a:lnSpc>
                <a:spcPct val="150000"/>
              </a:lnSpc>
              <a:buClr>
                <a:srgbClr val="C00000"/>
              </a:buClr>
              <a:buFont typeface="Wingdings" pitchFamily="2" charset="2"/>
              <a:buChar char="Ø"/>
            </a:pPr>
            <a:r>
              <a:rPr lang="en-US" sz="1800" b="1" dirty="0" smtClean="0">
                <a:solidFill>
                  <a:srgbClr val="0070C0"/>
                </a:solidFill>
                <a:latin typeface="Arial" charset="0"/>
                <a:cs typeface="Arial" charset="0"/>
              </a:rPr>
              <a:t>A disease usually affecting the lungs caused by </a:t>
            </a:r>
            <a:r>
              <a:rPr lang="en-US" sz="1800" b="1" i="1" dirty="0" smtClean="0">
                <a:solidFill>
                  <a:srgbClr val="FF0000"/>
                </a:solidFill>
                <a:latin typeface="Arial" charset="0"/>
                <a:cs typeface="Arial" charset="0"/>
              </a:rPr>
              <a:t>Histoplasma capsulatum</a:t>
            </a:r>
            <a:r>
              <a:rPr lang="en-US" sz="1800" b="1" dirty="0" smtClean="0">
                <a:solidFill>
                  <a:srgbClr val="FF0000"/>
                </a:solidFill>
                <a:latin typeface="Arial" charset="0"/>
                <a:cs typeface="Arial" charset="0"/>
              </a:rPr>
              <a:t> </a:t>
            </a:r>
            <a:r>
              <a:rPr lang="en-US" sz="1800" b="1" dirty="0" smtClean="0">
                <a:solidFill>
                  <a:srgbClr val="0070C0"/>
                </a:solidFill>
                <a:latin typeface="Arial" charset="0"/>
                <a:cs typeface="Arial" charset="0"/>
              </a:rPr>
              <a:t>fungus.</a:t>
            </a:r>
          </a:p>
          <a:p>
            <a:pPr algn="just" rtl="0" eaLnBrk="1" hangingPunct="1">
              <a:lnSpc>
                <a:spcPct val="150000"/>
              </a:lnSpc>
              <a:buClr>
                <a:srgbClr val="C00000"/>
              </a:buClr>
              <a:buFont typeface="Wingdings" pitchFamily="2" charset="2"/>
              <a:buChar char="Ø"/>
            </a:pPr>
            <a:r>
              <a:rPr lang="en-US" sz="1800" b="1" dirty="0" smtClean="0">
                <a:solidFill>
                  <a:srgbClr val="0070C0"/>
                </a:solidFill>
                <a:latin typeface="Arial" charset="0"/>
                <a:cs typeface="Arial" charset="0"/>
              </a:rPr>
              <a:t> Causing </a:t>
            </a:r>
            <a:r>
              <a:rPr lang="en-US" sz="1800" b="1" dirty="0" smtClean="0">
                <a:solidFill>
                  <a:srgbClr val="FF0000"/>
                </a:solidFill>
                <a:latin typeface="Arial" charset="0"/>
                <a:cs typeface="Arial" charset="0"/>
              </a:rPr>
              <a:t>acute pneumonia </a:t>
            </a:r>
            <a:r>
              <a:rPr lang="en-US" sz="1800" b="1" dirty="0" smtClean="0">
                <a:solidFill>
                  <a:srgbClr val="0070C0"/>
                </a:solidFill>
                <a:latin typeface="Arial" charset="0"/>
                <a:cs typeface="Arial" charset="0"/>
              </a:rPr>
              <a:t>or </a:t>
            </a:r>
            <a:r>
              <a:rPr lang="en-US" sz="1800" b="1" dirty="0" smtClean="0">
                <a:solidFill>
                  <a:srgbClr val="FF0000"/>
                </a:solidFill>
                <a:latin typeface="Arial" charset="0"/>
                <a:cs typeface="Arial" charset="0"/>
              </a:rPr>
              <a:t>chronic cavitary lesions</a:t>
            </a:r>
            <a:r>
              <a:rPr lang="en-US" sz="1800" b="1" dirty="0" smtClean="0">
                <a:solidFill>
                  <a:srgbClr val="0070C0"/>
                </a:solidFill>
                <a:latin typeface="Arial" charset="0"/>
                <a:cs typeface="Arial" charset="0"/>
              </a:rPr>
              <a:t> in the lungs as T.B.</a:t>
            </a:r>
          </a:p>
          <a:p>
            <a:pPr algn="just" rtl="0" eaLnBrk="1" hangingPunct="1">
              <a:lnSpc>
                <a:spcPct val="150000"/>
              </a:lnSpc>
              <a:buClr>
                <a:srgbClr val="C00000"/>
              </a:buClr>
              <a:buFont typeface="Wingdings" pitchFamily="2" charset="2"/>
              <a:buChar char="Ø"/>
            </a:pPr>
            <a:r>
              <a:rPr lang="en-US" sz="1800" b="1" dirty="0" smtClean="0">
                <a:solidFill>
                  <a:srgbClr val="0070C0"/>
                </a:solidFill>
                <a:latin typeface="Arial" charset="0"/>
                <a:cs typeface="Arial" charset="0"/>
              </a:rPr>
              <a:t> This fungus is </a:t>
            </a:r>
            <a:r>
              <a:rPr lang="en-US" sz="1800" b="1" dirty="0" smtClean="0">
                <a:solidFill>
                  <a:srgbClr val="FF0000"/>
                </a:solidFill>
                <a:latin typeface="Arial" charset="0"/>
                <a:cs typeface="Arial" charset="0"/>
              </a:rPr>
              <a:t>dimorphic </a:t>
            </a:r>
            <a:r>
              <a:rPr lang="en-US" sz="1800" b="1" dirty="0" smtClean="0">
                <a:solidFill>
                  <a:srgbClr val="0070C0"/>
                </a:solidFill>
                <a:latin typeface="Arial" charset="0"/>
                <a:cs typeface="Arial" charset="0"/>
              </a:rPr>
              <a:t>lives and grows best in soil mixed with bird or bat excreta as filamentous form &amp; yeast form in tissues .</a:t>
            </a:r>
          </a:p>
          <a:p>
            <a:pPr algn="just" rtl="0" eaLnBrk="1" hangingPunct="1">
              <a:lnSpc>
                <a:spcPct val="150000"/>
              </a:lnSpc>
              <a:buClr>
                <a:srgbClr val="C00000"/>
              </a:buClr>
              <a:buFont typeface="Wingdings" pitchFamily="2" charset="2"/>
              <a:buChar char="Ø"/>
            </a:pPr>
            <a:r>
              <a:rPr lang="en-US" sz="1800" b="1" dirty="0" smtClean="0">
                <a:solidFill>
                  <a:srgbClr val="FF0000"/>
                </a:solidFill>
                <a:latin typeface="Arial" charset="0"/>
                <a:cs typeface="Arial" charset="0"/>
              </a:rPr>
              <a:t>Endemic </a:t>
            </a:r>
            <a:r>
              <a:rPr lang="en-US" sz="1800" b="1" dirty="0" smtClean="0">
                <a:solidFill>
                  <a:srgbClr val="0070C0"/>
                </a:solidFill>
                <a:latin typeface="Arial" charset="0"/>
                <a:cs typeface="Arial" charset="0"/>
              </a:rPr>
              <a:t>in the United States</a:t>
            </a:r>
            <a:r>
              <a:rPr lang="en-US" sz="2800" b="1" dirty="0" smtClean="0">
                <a:solidFill>
                  <a:srgbClr val="0070C0"/>
                </a:solidFill>
                <a:latin typeface="Arial" charset="0"/>
                <a:cs typeface="Arial" charset="0"/>
              </a:rPr>
              <a:t>.</a:t>
            </a:r>
          </a:p>
          <a:p>
            <a:pPr algn="just">
              <a:lnSpc>
                <a:spcPct val="150000"/>
              </a:lnSpc>
              <a:buClr>
                <a:srgbClr val="C00000"/>
              </a:buClr>
              <a:buFont typeface="Wingdings" pitchFamily="2" charset="2"/>
              <a:buChar char="Ø"/>
            </a:pPr>
            <a:r>
              <a:rPr lang="en-US" sz="1800" b="1" dirty="0" smtClean="0"/>
              <a:t>Unlike </a:t>
            </a:r>
            <a:r>
              <a:rPr lang="en-US" sz="1800" b="1" dirty="0" smtClean="0"/>
              <a:t>its name; Histoplasma capsulatum is not encapsulated. The designation H</a:t>
            </a:r>
            <a:r>
              <a:rPr lang="en-US" sz="1800" b="1" dirty="0" smtClean="0"/>
              <a:t>. capsulatum</a:t>
            </a:r>
            <a:r>
              <a:rPr lang="en-US" sz="1800" b="1" dirty="0" smtClean="0"/>
              <a:t> is actually a misnomer. Virulence factor: Ability to survive within the macrophage probably by modulating the pH within the phagolysome is the key virulence factor of Histoplasma capsulatum</a:t>
            </a:r>
            <a:r>
              <a:rPr lang="en-US" sz="1800" b="1" dirty="0" smtClean="0"/>
              <a:t>.</a:t>
            </a:r>
            <a:endParaRPr lang="ar-EG" sz="1400" b="1" dirty="0" smtClean="0">
              <a:solidFill>
                <a:srgbClr val="0070C0"/>
              </a:solidFill>
              <a:latin typeface="Arial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62000" y="304800"/>
            <a:ext cx="7924800" cy="461963"/>
          </a:xfrm>
          <a:prstGeom prst="rect">
            <a:avLst/>
          </a:prstGeom>
          <a:noFill/>
          <a:ln w="28575">
            <a:solidFill>
              <a:srgbClr val="FF3300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1">
            <a:spAutoFit/>
          </a:bodyPr>
          <a:lstStyle/>
          <a:p>
            <a:pPr algn="l" rtl="0">
              <a:defRPr/>
            </a:pPr>
            <a:r>
              <a:rPr lang="en-US" sz="2400" b="1" dirty="0">
                <a:latin typeface="Arial" pitchFamily="34" charset="0"/>
              </a:rPr>
              <a:t>Pulmonary mycosis due to Primary pathogenic fungi  </a:t>
            </a:r>
            <a:endParaRPr lang="ar-EG" sz="2400" b="1" dirty="0">
              <a:latin typeface="Arial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 flipH="1">
            <a:off x="2819400" y="990600"/>
            <a:ext cx="3429000" cy="523875"/>
          </a:xfrm>
          <a:prstGeom prst="rect">
            <a:avLst/>
          </a:prstGeom>
          <a:noFill/>
          <a:ln w="28575">
            <a:solidFill>
              <a:srgbClr val="3366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1">
            <a:spAutoFit/>
          </a:bodyPr>
          <a:lstStyle/>
          <a:p>
            <a:pPr algn="ctr" rtl="0">
              <a:defRPr/>
            </a:pPr>
            <a:r>
              <a:rPr lang="en-US" sz="2800" b="1" dirty="0">
                <a:solidFill>
                  <a:schemeClr val="tx1"/>
                </a:solidFill>
                <a:latin typeface="Arial" pitchFamily="34" charset="0"/>
              </a:rPr>
              <a:t>1- Histoplasmosis </a:t>
            </a:r>
            <a:endParaRPr lang="ar-EG" sz="2800" b="1" dirty="0">
              <a:solidFill>
                <a:schemeClr val="tx1"/>
              </a:solidFill>
              <a:latin typeface="Arial" pitchFamily="34" charset="0"/>
            </a:endParaRP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163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1638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1638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1638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1638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86" grpId="0" build="p"/>
      <p:bldP spid="4" grpId="0" animBg="1"/>
      <p:bldP spid="5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4CE2C4C7B96C94992FCDCD516328081" ma:contentTypeVersion="3" ma:contentTypeDescription="Create a new document." ma:contentTypeScope="" ma:versionID="c01e398f8a868412e26a98135db085f7">
  <xsd:schema xmlns:xsd="http://www.w3.org/2001/XMLSchema" xmlns:xs="http://www.w3.org/2001/XMLSchema" xmlns:p="http://schemas.microsoft.com/office/2006/metadata/properties" xmlns:ns2="e0585ad6-e60d-4dbf-9f0f-7ca5398387e1" targetNamespace="http://schemas.microsoft.com/office/2006/metadata/properties" ma:root="true" ma:fieldsID="69218052bc2637835f6b00bee49e84ff" ns2:_="">
    <xsd:import namespace="e0585ad6-e60d-4dbf-9f0f-7ca5398387e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0585ad6-e60d-4dbf-9f0f-7ca5398387e1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F4FF7638-836E-40FA-8A42-3670F8790357}"/>
</file>

<file path=customXml/itemProps2.xml><?xml version="1.0" encoding="utf-8"?>
<ds:datastoreItem xmlns:ds="http://schemas.openxmlformats.org/officeDocument/2006/customXml" ds:itemID="{BFDB8A9A-EF34-4B62-999B-D37B5D0423CD}"/>
</file>

<file path=customXml/itemProps3.xml><?xml version="1.0" encoding="utf-8"?>
<ds:datastoreItem xmlns:ds="http://schemas.openxmlformats.org/officeDocument/2006/customXml" ds:itemID="{BD5E11E4-2A03-467A-9D0C-4040FE53A23E}"/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1829</TotalTime>
  <Words>1001</Words>
  <Application>Microsoft Office PowerPoint</Application>
  <PresentationFormat>On-screen Show (4:3)</PresentationFormat>
  <Paragraphs>136</Paragraphs>
  <Slides>23</Slides>
  <Notes>8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4" baseType="lpstr">
      <vt:lpstr>Office Theme</vt:lpstr>
      <vt:lpstr>Slide 1</vt:lpstr>
      <vt:lpstr>Fungi, Yeasts, Molds</vt:lpstr>
      <vt:lpstr>Structure of Fungi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H. capsulatum 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Types of Fungi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admin</dc:creator>
  <cp:lastModifiedBy>frf</cp:lastModifiedBy>
  <cp:revision>407</cp:revision>
  <dcterms:created xsi:type="dcterms:W3CDTF">2015-09-08T06:33:26Z</dcterms:created>
  <dcterms:modified xsi:type="dcterms:W3CDTF">2020-10-25T03:54:25Z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0x010100A4CE2C4C7B96C94992FCDCD516328081</vt:lpwstr>
  </property>
</Properties>
</file>