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0" r:id="rId3"/>
    <p:sldId id="257" r:id="rId4"/>
    <p:sldId id="258" r:id="rId5"/>
    <p:sldId id="277" r:id="rId6"/>
    <p:sldId id="259" r:id="rId7"/>
    <p:sldId id="260" r:id="rId8"/>
    <p:sldId id="275" r:id="rId9"/>
    <p:sldId id="261" r:id="rId10"/>
    <p:sldId id="262" r:id="rId11"/>
    <p:sldId id="263" r:id="rId12"/>
    <p:sldId id="271" r:id="rId13"/>
    <p:sldId id="264" r:id="rId14"/>
    <p:sldId id="276" r:id="rId15"/>
    <p:sldId id="273" r:id="rId16"/>
    <p:sldId id="265" r:id="rId17"/>
    <p:sldId id="272" r:id="rId18"/>
    <p:sldId id="266" r:id="rId19"/>
    <p:sldId id="274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54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CB93-0AC0-438C-B186-E62A342C2D4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3226F-4026-4268-BC6E-3D6C6884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92C98CD-FFF8-4FBD-8D6E-BD86D8EE9001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1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2A54-5C4B-4A95-B27A-AE82C61FFDCA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142C-44FC-400F-B879-023555358B99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5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72C5-618B-448A-AABA-FEC02EF9BF57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8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7F91-4150-42E0-90B7-5E83B41FCD3C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6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8E84-8CB3-4357-A46B-9DA163F8C610}" type="datetime1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2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B27B-DC99-4980-B931-5134DD1847E3}" type="datetime1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08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D929807-8D90-43ED-943B-57A70F0D68BB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FAA4408-E98A-47A6-A240-74B8BD7809A6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2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9F12-00AB-447E-8D74-556A2FBEEEBE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4BD1-2776-466B-BCAE-193BCB6172E5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3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7374-26E8-4A4E-A988-04D491337341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5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74D-EFAF-4AA3-B72F-A4071926A736}" type="datetime1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3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701A-0457-4CB9-9D22-91CAFE3FCB17}" type="datetime1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0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A16E-C4F6-4A25-B0C9-07140831578E}" type="datetime1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A872-42FF-409E-8456-E126CE3562E0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7EC9-68F1-4BE7-912D-544DA0FC04F4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9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AFC7D3D-897E-4880-8C6C-5D704C4E2269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3AF0-472E-4C6F-BCBE-A55A7CB7F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835" y="1219200"/>
            <a:ext cx="8825658" cy="1429271"/>
          </a:xfrm>
        </p:spPr>
        <p:txBody>
          <a:bodyPr/>
          <a:lstStyle/>
          <a:p>
            <a:pPr algn="ctr"/>
            <a:r>
              <a:rPr lang="en-US" b="1" dirty="0"/>
              <a:t>Drugs For Peptic Ulcer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602CF-073B-4E04-BFA0-181232731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835" y="3883627"/>
            <a:ext cx="8825658" cy="1592940"/>
          </a:xfrm>
        </p:spPr>
        <p:txBody>
          <a:bodyPr>
            <a:normAutofit/>
          </a:bodyPr>
          <a:lstStyle/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defRPr/>
            </a:pPr>
            <a:r>
              <a:rPr lang="en-US" sz="2400" b="1" kern="0" cap="none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Mohammed Al-</a:t>
            </a:r>
            <a:r>
              <a:rPr lang="en-US" sz="2400" b="1" kern="0" cap="none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Sbou</a:t>
            </a:r>
            <a:endParaRPr lang="en-US" sz="2400" b="1" kern="0" cap="none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defRPr/>
            </a:pPr>
            <a:r>
              <a:rPr lang="en-US" sz="2400" b="1" kern="0" cap="none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Professor of clinical Pharmacology</a:t>
            </a: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defRPr/>
            </a:pPr>
            <a:r>
              <a:rPr lang="en-US" sz="2400" b="1" kern="0" cap="none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Faculty of Medicine, </a:t>
            </a:r>
            <a:r>
              <a:rPr lang="en-US" sz="2400" b="1" kern="0" cap="none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Mutah</a:t>
            </a:r>
            <a:r>
              <a:rPr lang="en-US" sz="2400" b="1" kern="0" cap="none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18306-23F9-4769-8F63-C97EC335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76CE-BD64-404F-8112-D63F87F4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H2-Recptor Antagonists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FB06-0B84-44DE-8A85-011E688E3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01" y="2435057"/>
            <a:ext cx="10930597" cy="3958771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Cimetidine, famotidine (</a:t>
            </a:r>
            <a:r>
              <a:rPr lang="en-US" sz="2600" b="1" dirty="0" err="1"/>
              <a:t>famodar</a:t>
            </a:r>
            <a:r>
              <a:rPr lang="en-US" sz="2600" b="1" dirty="0"/>
              <a:t>), ranitidine (</a:t>
            </a:r>
            <a:r>
              <a:rPr lang="en-US" sz="2600" b="1" dirty="0" err="1"/>
              <a:t>zantac</a:t>
            </a:r>
            <a:r>
              <a:rPr lang="en-US" sz="2600" b="1" dirty="0"/>
              <a:t>)</a:t>
            </a:r>
          </a:p>
          <a:p>
            <a:r>
              <a:rPr lang="en-US" sz="2600" dirty="0"/>
              <a:t>Block actions of histamine at all H2 receptors</a:t>
            </a:r>
          </a:p>
          <a:p>
            <a:r>
              <a:rPr lang="en-US" sz="2600" dirty="0"/>
              <a:t>Completely inhibit gastric acid secretion induced by histamine or gastrin</a:t>
            </a:r>
          </a:p>
          <a:p>
            <a:r>
              <a:rPr lang="en-US" sz="2600" dirty="0"/>
              <a:t>Uses of these agents has </a:t>
            </a:r>
            <a:r>
              <a:rPr lang="en-US" sz="2600" b="1" dirty="0"/>
              <a:t>decreased with use of PPIs</a:t>
            </a:r>
          </a:p>
          <a:p>
            <a:r>
              <a:rPr lang="en-US" sz="2600" b="1" dirty="0"/>
              <a:t>Therapeutic uses:  </a:t>
            </a:r>
          </a:p>
          <a:p>
            <a:r>
              <a:rPr lang="en-US" sz="2600" dirty="0"/>
              <a:t>Healing of Peptic ulcers</a:t>
            </a:r>
          </a:p>
          <a:p>
            <a:r>
              <a:rPr lang="en-US" sz="2600" dirty="0"/>
              <a:t> Prevention &amp; treatment of GERD (50% no benefit, use PPIs)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5DEBE-F485-42CB-B54A-1B6CCA39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4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08FF0-AF2A-4497-A334-78B8738F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70F7-987B-49EB-9F15-B244745B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6" y="2462823"/>
            <a:ext cx="10874326" cy="4254500"/>
          </a:xfrm>
        </p:spPr>
        <p:txBody>
          <a:bodyPr>
            <a:normAutofit/>
          </a:bodyPr>
          <a:lstStyle/>
          <a:p>
            <a:r>
              <a:rPr lang="en-US" sz="2400" dirty="0"/>
              <a:t>All H2 antagonists can be given </a:t>
            </a:r>
            <a:r>
              <a:rPr lang="en-US" sz="2400" b="1" dirty="0"/>
              <a:t>orally or IV</a:t>
            </a:r>
          </a:p>
          <a:p>
            <a:r>
              <a:rPr lang="en-US" sz="2400" b="1" dirty="0"/>
              <a:t>Cimetidine:</a:t>
            </a:r>
            <a:r>
              <a:rPr lang="en-US" sz="2400" dirty="0"/>
              <a:t> short half-life, inhibits CYP P450 (slow metabolism of warfarin, diazepam, phenytoin, carbamazepine)</a:t>
            </a:r>
          </a:p>
          <a:p>
            <a:r>
              <a:rPr lang="en-US" sz="2400" b="1" dirty="0"/>
              <a:t>Ranitidine: </a:t>
            </a:r>
            <a:r>
              <a:rPr lang="en-US" sz="2400" dirty="0"/>
              <a:t>longer half-life, more potent than cimetidine</a:t>
            </a:r>
          </a:p>
          <a:p>
            <a:r>
              <a:rPr lang="en-US" sz="2400" b="1" dirty="0"/>
              <a:t>Famotidine: </a:t>
            </a:r>
            <a:r>
              <a:rPr lang="en-US" sz="2400" dirty="0"/>
              <a:t>similar to ranitidine, 20-50 more potent than cimetidine</a:t>
            </a:r>
          </a:p>
          <a:p>
            <a:r>
              <a:rPr lang="en-US" sz="2400" dirty="0"/>
              <a:t>They need </a:t>
            </a:r>
            <a:r>
              <a:rPr lang="en-US" sz="2400" b="1" dirty="0"/>
              <a:t>45 mins to relieve symptoms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Dose should be reduced in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hepatic and renal failure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67F33-879B-4C2C-9084-FB4C7F84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1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1061-415E-4FE4-86A3-D5AC40AD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6463-F931-4AF9-8643-5571AA4C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2" y="2603500"/>
            <a:ext cx="10832122" cy="3416300"/>
          </a:xfrm>
        </p:spPr>
        <p:txBody>
          <a:bodyPr/>
          <a:lstStyle/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Side effects: 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Headache, dizziness, diarrhea, muscular pain</a:t>
            </a:r>
          </a:p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CNS: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confusion, hallucinations (elderly, after IV administration)</a:t>
            </a:r>
          </a:p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Cimetidine: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endocrine (antiandrogen) effects (gynecomastia, galactorrhea, reduced sperm count)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(limited use)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6D780-6C80-4906-9D25-17660E8D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9E87-810A-4AA2-884A-5A211D80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Proton pump inhibitors (PPIs)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DD2CD-E519-47D4-8D5E-CD6736A9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603500"/>
            <a:ext cx="11197883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Omeprazole, esomeprazole (Nexium), lansoprazole, pantoprazole</a:t>
            </a:r>
          </a:p>
          <a:p>
            <a:r>
              <a:rPr lang="en-US" sz="2400" dirty="0"/>
              <a:t>Bind to </a:t>
            </a:r>
            <a:r>
              <a:rPr lang="en-US" sz="2400" b="1" dirty="0"/>
              <a:t>H/K ATPase (proton mump) </a:t>
            </a:r>
            <a:r>
              <a:rPr lang="en-US" sz="2400" dirty="0"/>
              <a:t>of parietal cell, suppressing secretion of hydrogen ions into gastric lumen</a:t>
            </a:r>
          </a:p>
          <a:p>
            <a:r>
              <a:rPr lang="en-US" sz="2400" b="1" dirty="0"/>
              <a:t>PPIs superior than H2 antagonists </a:t>
            </a:r>
            <a:r>
              <a:rPr lang="en-US" sz="2400" dirty="0"/>
              <a:t>in suppression of acid production and peptic ulcer healing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EBEE9-9887-4DD5-BE91-667E6AF0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8E97-3B2C-4C6B-A7B3-D135A722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43AB22-B686-4BAC-BBF7-05B644FDA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358189"/>
            <a:ext cx="9324551" cy="39704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8AF2E-02C9-4D44-8A76-5FF8A313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6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6557-7892-4CDB-8099-B354B056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4D710-701B-4449-A724-3C569DD3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2358189"/>
            <a:ext cx="10924673" cy="4204082"/>
          </a:xfrm>
        </p:spPr>
        <p:txBody>
          <a:bodyPr>
            <a:normAutofit/>
          </a:bodyPr>
          <a:lstStyle/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Therapeutic uses: 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GERD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Erosive esophagitis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Active duodenal ulcer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Reduce risk of bleeding from NSAIDs-induced ulcer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Eradication of H. pylori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Hypersecretion conditions (Zollinger-Ellison syndrome: gastrin –producing tumor causes hypersecretion of HCL)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A4CDE-234E-4C00-85BC-3619E6A6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2A6D-506C-47D5-9F23-D3A6D1DC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4D277-A7DE-4136-BC58-89726916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30" y="2603499"/>
            <a:ext cx="10663310" cy="3958771"/>
          </a:xfrm>
        </p:spPr>
        <p:txBody>
          <a:bodyPr>
            <a:noAutofit/>
          </a:bodyPr>
          <a:lstStyle/>
          <a:p>
            <a:r>
              <a:rPr lang="en-US" sz="2400" dirty="0"/>
              <a:t>Should be taken </a:t>
            </a:r>
            <a:r>
              <a:rPr lang="en-US" sz="2400" b="1" dirty="0"/>
              <a:t>30 mins before meal</a:t>
            </a:r>
          </a:p>
          <a:p>
            <a:r>
              <a:rPr lang="en-US" sz="2400" dirty="0"/>
              <a:t>Acid suppression takes </a:t>
            </a:r>
            <a:r>
              <a:rPr lang="en-US" sz="2400" b="1" dirty="0"/>
              <a:t>1-2 </a:t>
            </a:r>
            <a:r>
              <a:rPr lang="en-US" sz="2400" b="1" dirty="0" err="1"/>
              <a:t>hrs</a:t>
            </a:r>
            <a:endParaRPr lang="en-US" sz="2400" b="1" dirty="0"/>
          </a:p>
          <a:p>
            <a:r>
              <a:rPr lang="en-US" sz="2400" b="1" dirty="0"/>
              <a:t>Given orally </a:t>
            </a:r>
            <a:r>
              <a:rPr lang="en-US" sz="2400" dirty="0"/>
              <a:t>(sustained release formulation)</a:t>
            </a:r>
          </a:p>
          <a:p>
            <a:r>
              <a:rPr lang="en-US" sz="2400" b="1" dirty="0"/>
              <a:t>Intravenous injections</a:t>
            </a:r>
          </a:p>
          <a:p>
            <a:r>
              <a:rPr lang="en-US" sz="2400" b="1" dirty="0"/>
              <a:t>Omeprazole</a:t>
            </a:r>
            <a:r>
              <a:rPr lang="en-US" sz="2400" dirty="0"/>
              <a:t> inhibits metabolism of warfarin, phenytoin, diazepam, cyclosporine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6454D-8607-42F2-A8E5-08B21CF0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52DC-8C33-4514-AB1E-5D1A5F18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70B5-4D3E-4E7D-9DEC-F846C9D5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77501" cy="3416300"/>
          </a:xfrm>
        </p:spPr>
        <p:txBody>
          <a:bodyPr/>
          <a:lstStyle/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Adverse effects: 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Flatulence, diarrhea, Clostridium difficile colitis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Prolonged therapy: low B12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8F10-B47B-4547-8075-76390A37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1B13-F6AD-4F6E-9D0B-AAB2AC0D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Prostaglandins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F7A82-28FF-4644-BF0B-FB36718E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7" y="2462822"/>
            <a:ext cx="10691446" cy="4247467"/>
          </a:xfrm>
        </p:spPr>
        <p:txBody>
          <a:bodyPr>
            <a:normAutofit/>
          </a:bodyPr>
          <a:lstStyle/>
          <a:p>
            <a:r>
              <a:rPr lang="en-US" sz="2400" b="1" dirty="0"/>
              <a:t>Prostaglandins E2</a:t>
            </a:r>
            <a:r>
              <a:rPr lang="en-US" sz="2400" dirty="0"/>
              <a:t>, produced by gastric mucosa, inhibits secretion of HCL, stimulates secretion of mucus and bicarbonate (cytoprotective effect)</a:t>
            </a:r>
          </a:p>
          <a:p>
            <a:r>
              <a:rPr lang="en-US" sz="2400" dirty="0"/>
              <a:t> </a:t>
            </a:r>
            <a:r>
              <a:rPr lang="en-US" sz="2400" b="1" dirty="0"/>
              <a:t>Misoprostol</a:t>
            </a:r>
            <a:r>
              <a:rPr lang="en-US" sz="2400" dirty="0"/>
              <a:t> </a:t>
            </a:r>
            <a:r>
              <a:rPr lang="en-US" sz="2400" b="1" dirty="0"/>
              <a:t>(Cytotec) </a:t>
            </a:r>
            <a:r>
              <a:rPr lang="en-US" sz="2400" dirty="0"/>
              <a:t>is analog of prostaglandin E1</a:t>
            </a:r>
          </a:p>
          <a:p>
            <a:r>
              <a:rPr lang="en-US" sz="2400" b="1" dirty="0"/>
              <a:t>Uses:</a:t>
            </a:r>
            <a:r>
              <a:rPr lang="en-US" sz="2400" dirty="0"/>
              <a:t> prevention of NSAID-induced ulcers (elderly, patients with ulcer complications)</a:t>
            </a:r>
          </a:p>
          <a:p>
            <a:r>
              <a:rPr lang="en-US" sz="2400" dirty="0"/>
              <a:t>Less effective than H2 antagonists and PPIs for </a:t>
            </a:r>
            <a:r>
              <a:rPr lang="en-US" sz="2400" b="1" dirty="0"/>
              <a:t>acute treatment of peptic ulcer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B6F37-BDD9-4127-95A0-57EBCE35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9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F6BF-EED7-4136-838A-C708868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41EE-A23C-4A68-999D-A920DFDD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7" y="2603500"/>
            <a:ext cx="10460625" cy="3416300"/>
          </a:xfrm>
        </p:spPr>
        <p:txBody>
          <a:bodyPr/>
          <a:lstStyle/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Adverse effects: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Diarrhea, nausea</a:t>
            </a:r>
          </a:p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Misoprostol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produces uterine contractions,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contraindicated during pregnancy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257F7-4EB5-4EF8-80BF-11A85987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6A87-29F4-4328-A76E-5F2BCA27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Peptic Ulcer Disease (PUD)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BB5E-3E7A-46DB-ADCC-CE7618EE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2603500"/>
            <a:ext cx="5556739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Peptic ulcers </a:t>
            </a:r>
            <a:r>
              <a:rPr lang="en-US" sz="2400" dirty="0"/>
              <a:t>commonly involve stomach (</a:t>
            </a:r>
            <a:r>
              <a:rPr lang="en-US" sz="2400" b="1" dirty="0"/>
              <a:t>gastric) ulcer or duodenum (duodenal) ulcer</a:t>
            </a:r>
          </a:p>
          <a:p>
            <a:r>
              <a:rPr lang="en-US" sz="2400" b="1" dirty="0"/>
              <a:t>The most common symptom is burning stomach pain</a:t>
            </a:r>
          </a:p>
          <a:p>
            <a:r>
              <a:rPr lang="en-US" sz="2400" b="1" dirty="0"/>
              <a:t>Complications is bleeding</a:t>
            </a:r>
          </a:p>
          <a:p>
            <a:r>
              <a:rPr lang="en-US" sz="2400" b="1" dirty="0"/>
              <a:t>Relapse is common when treatment is stopped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D383B-BA07-45F7-B46A-8B84F288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E0F03-185F-4855-A459-7B83DB9D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94" y="2418032"/>
            <a:ext cx="53414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8AEB-655D-466C-91A4-F77682EA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Antacids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2E78-EAF1-406A-9988-AC86B66A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2603500"/>
            <a:ext cx="10818055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Aluminum hydroxide (Maalox) , magnesium hydroxide, calcium carbonate</a:t>
            </a:r>
          </a:p>
          <a:p>
            <a:r>
              <a:rPr lang="en-US" sz="2400" dirty="0"/>
              <a:t>React with gastric acid to form water and salt, diminish gastric acidity</a:t>
            </a:r>
          </a:p>
          <a:p>
            <a:pPr lvl="0">
              <a:buClr>
                <a:srgbClr val="B31166"/>
              </a:buClr>
            </a:pPr>
            <a:r>
              <a:rPr lang="en-US" sz="2400" b="1" dirty="0"/>
              <a:t>Uses: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They are used as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last-line therapy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 </a:t>
            </a:r>
            <a:r>
              <a:rPr lang="en-US" sz="2400" b="1" dirty="0"/>
              <a:t>GERD, duodenal ulcer</a:t>
            </a:r>
          </a:p>
          <a:p>
            <a:r>
              <a:rPr lang="en-US" sz="2400" b="1" dirty="0"/>
              <a:t>Adverse effects: </a:t>
            </a:r>
          </a:p>
          <a:p>
            <a:r>
              <a:rPr lang="en-US" sz="2400" dirty="0"/>
              <a:t>Aluminum hydroxide: constipation</a:t>
            </a:r>
          </a:p>
          <a:p>
            <a:r>
              <a:rPr lang="en-US" sz="2400" dirty="0"/>
              <a:t>Magnesium hydroxide: diarrhea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3B0C5-8DF4-4B00-B7E0-86D31910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216-89C9-46F4-A878-EF2E6D85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18" y="1126494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Mucosal Protective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980CB-963A-4C90-88D0-544BD378D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4" y="2603499"/>
            <a:ext cx="10789920" cy="3958771"/>
          </a:xfrm>
        </p:spPr>
        <p:txBody>
          <a:bodyPr>
            <a:normAutofit/>
          </a:bodyPr>
          <a:lstStyle/>
          <a:p>
            <a:r>
              <a:rPr lang="en-US" sz="2400" b="1" dirty="0"/>
              <a:t>Bismuth subsalicylate, sucralfate</a:t>
            </a:r>
          </a:p>
          <a:p>
            <a:r>
              <a:rPr lang="en-US" sz="2400" b="1" dirty="0"/>
              <a:t>Cytoprotective compounds</a:t>
            </a:r>
            <a:r>
              <a:rPr lang="en-US" sz="2400" dirty="0"/>
              <a:t>, enhances mucosal protection, prevent mucosal injury, reduce inflammation, healing ulcers</a:t>
            </a:r>
          </a:p>
          <a:p>
            <a:r>
              <a:rPr lang="en-US" sz="2400" b="1" dirty="0"/>
              <a:t>Sucralfate:</a:t>
            </a:r>
          </a:p>
          <a:p>
            <a:r>
              <a:rPr lang="en-US" sz="2400" dirty="0"/>
              <a:t>Complex of </a:t>
            </a:r>
            <a:r>
              <a:rPr lang="en-US" sz="2400" b="1" dirty="0"/>
              <a:t>aluminum hydroxide and sulfate sucrose</a:t>
            </a:r>
          </a:p>
          <a:p>
            <a:r>
              <a:rPr lang="en-US" sz="2400" dirty="0"/>
              <a:t>Form gel with epithelia cells, creates physical barrier that impairs diffusion of HCL</a:t>
            </a:r>
          </a:p>
          <a:p>
            <a:r>
              <a:rPr lang="en-US" sz="2400" dirty="0"/>
              <a:t>Stimulate prostaglandin release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6C2EB-50DF-442B-8E46-971D672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85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AE89-3A7C-4E38-99BF-2FAF9106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AD83-326E-426C-BE84-D05BB3BB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6" y="2603500"/>
            <a:ext cx="10916530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Heals duodenal ulcers</a:t>
            </a:r>
            <a:r>
              <a:rPr lang="en-US" sz="2400" dirty="0"/>
              <a:t>, long-term therapy to prevent recurrence</a:t>
            </a:r>
          </a:p>
          <a:p>
            <a:r>
              <a:rPr lang="en-US" sz="2400" dirty="0"/>
              <a:t> </a:t>
            </a:r>
            <a:r>
              <a:rPr lang="en-US" sz="2400" b="1" dirty="0"/>
              <a:t>Should not be administered with H2 antagonists or antacids </a:t>
            </a:r>
            <a:r>
              <a:rPr lang="en-US" sz="2400" dirty="0"/>
              <a:t>( requires acidic PH for activation)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077BC-B997-47A1-B362-1073A4BD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2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6228-8867-4082-9EC3-E9CD980C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Major Causative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F29A8-5438-4AE4-BA95-EBCDFCD9E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2820068"/>
            <a:ext cx="11816861" cy="34163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Long-term use of aspirin &amp; NSAIDs  (elderly) </a:t>
            </a:r>
          </a:p>
          <a:p>
            <a:pPr lvl="1"/>
            <a:r>
              <a:rPr lang="en-US" sz="2800" dirty="0"/>
              <a:t>Infection with gram negative Helicobacter pylori</a:t>
            </a:r>
          </a:p>
          <a:p>
            <a:pPr lvl="1"/>
            <a:r>
              <a:rPr lang="en-US" sz="2800" dirty="0"/>
              <a:t>Increased hydrochloric acid (HCL) secretion </a:t>
            </a:r>
          </a:p>
          <a:p>
            <a:pPr lvl="1"/>
            <a:r>
              <a:rPr lang="en-US" sz="2800" dirty="0"/>
              <a:t>Steroids, smoking, alcohol, stress 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09E82-C1F0-4913-8EE8-61EDD252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0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C74E-DE5D-4B71-AB0F-A92D850F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AFA76-9000-43AC-A152-79DCEB73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603500"/>
            <a:ext cx="10986868" cy="34163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Eradicate H. pylori infection</a:t>
            </a:r>
          </a:p>
          <a:p>
            <a:r>
              <a:rPr lang="en-US" sz="2800" dirty="0"/>
              <a:t>Reduce secretion of gastric acid with </a:t>
            </a:r>
            <a:r>
              <a:rPr lang="en-US" sz="2800" b="1" dirty="0"/>
              <a:t>H2-receptor antagonists or Proton pump inhibitors (PPIs)</a:t>
            </a:r>
          </a:p>
          <a:p>
            <a:r>
              <a:rPr lang="en-US" sz="2800" dirty="0"/>
              <a:t> Agents that protect gastric mucosa from damage such as </a:t>
            </a:r>
            <a:r>
              <a:rPr lang="en-US" sz="2800" b="1" dirty="0"/>
              <a:t>misoprostol and sucralfate</a:t>
            </a:r>
          </a:p>
          <a:p>
            <a:r>
              <a:rPr lang="en-US" sz="2800" dirty="0"/>
              <a:t>Patients unable to tolerate above therapies, neutralized gastric acid with </a:t>
            </a:r>
            <a:r>
              <a:rPr lang="en-US" sz="2800" b="1" dirty="0"/>
              <a:t>antacids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4E106-B4A7-426F-A130-35A1A058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DA24-989A-4D6A-A6EC-1E79A756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3EC38-5509-4A63-80C5-66326822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480962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The goals of treatment for peptic ulcer:</a:t>
            </a:r>
          </a:p>
          <a:p>
            <a:pPr lvl="1"/>
            <a:r>
              <a:rPr lang="en-US" sz="2800" dirty="0"/>
              <a:t>Relieve pain</a:t>
            </a:r>
          </a:p>
          <a:p>
            <a:pPr lvl="1"/>
            <a:r>
              <a:rPr lang="en-US" sz="2800" dirty="0"/>
              <a:t>Heal ulcer </a:t>
            </a:r>
          </a:p>
          <a:p>
            <a:pPr lvl="1"/>
            <a:r>
              <a:rPr lang="en-US" sz="2800" dirty="0"/>
              <a:t>Prevent recurrence and complications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02477-CAF4-4600-822F-8784F37B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2A26-CE7D-4503-AD9B-019F922F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Classes of Drugs to Treat PUD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CFDB-6DF6-426B-83BA-881B3B7B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2603500"/>
            <a:ext cx="11099410" cy="4254500"/>
          </a:xfrm>
        </p:spPr>
        <p:txBody>
          <a:bodyPr>
            <a:normAutofit/>
          </a:bodyPr>
          <a:lstStyle/>
          <a:p>
            <a:r>
              <a:rPr lang="en-US" sz="2400" b="1" dirty="0"/>
              <a:t>Antimicrobial agents: </a:t>
            </a:r>
            <a:r>
              <a:rPr lang="en-US" sz="2400" dirty="0"/>
              <a:t>Amoxicillin, clarithromycin, metronidazole, tetracycline</a:t>
            </a:r>
          </a:p>
          <a:p>
            <a:r>
              <a:rPr lang="en-US" sz="2400" b="1" dirty="0"/>
              <a:t>H2 receptor blockers: </a:t>
            </a:r>
            <a:r>
              <a:rPr lang="en-US" sz="2400" dirty="0"/>
              <a:t>cimetidine, famotidine, ranitidine</a:t>
            </a:r>
          </a:p>
          <a:p>
            <a:r>
              <a:rPr lang="en-US" sz="2400" b="1" dirty="0"/>
              <a:t>Proton pump inhibitors (PPIs): </a:t>
            </a:r>
            <a:r>
              <a:rPr lang="en-US" sz="2400" dirty="0"/>
              <a:t>esomeprazole, lansoprazole, omeprazole, pantoprazole</a:t>
            </a:r>
          </a:p>
          <a:p>
            <a:r>
              <a:rPr lang="en-US" sz="2400" b="1" dirty="0"/>
              <a:t>Prostaglandins:</a:t>
            </a:r>
            <a:r>
              <a:rPr lang="en-US" sz="2400" dirty="0"/>
              <a:t> misoprostol</a:t>
            </a:r>
          </a:p>
          <a:p>
            <a:r>
              <a:rPr lang="en-US" sz="2400" b="1" dirty="0"/>
              <a:t>Antacids: </a:t>
            </a:r>
            <a:r>
              <a:rPr lang="en-US" sz="2400" dirty="0"/>
              <a:t>Aluminum hydroxide, magnesium hydroxide, calcium carbonate</a:t>
            </a:r>
          </a:p>
          <a:p>
            <a:r>
              <a:rPr lang="en-US" sz="2400" b="1" dirty="0"/>
              <a:t>Mucosal protective agents: </a:t>
            </a:r>
            <a:r>
              <a:rPr lang="en-US" sz="2400" dirty="0"/>
              <a:t>Bismuth subsalicylate, sucralfate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64243-DB4A-4C23-8A71-4065B2D5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4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FF8E-089D-40AD-9DA6-92AEE624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Antimicrobial Agents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EDE94-A280-40DC-96A6-2E75B9445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2603499"/>
            <a:ext cx="11015004" cy="3958771"/>
          </a:xfrm>
        </p:spPr>
        <p:txBody>
          <a:bodyPr>
            <a:normAutofit/>
          </a:bodyPr>
          <a:lstStyle/>
          <a:p>
            <a:r>
              <a:rPr lang="en-US" sz="2400" dirty="0"/>
              <a:t>Useful for patients with </a:t>
            </a:r>
            <a:r>
              <a:rPr lang="en-US" sz="2400" b="1" dirty="0"/>
              <a:t>PU infected with H. pylori</a:t>
            </a:r>
          </a:p>
          <a:p>
            <a:r>
              <a:rPr lang="en-US" sz="2400" dirty="0"/>
              <a:t>Diagnosis of </a:t>
            </a:r>
            <a:r>
              <a:rPr lang="en-US" sz="2400" dirty="0" err="1"/>
              <a:t>H.pylori</a:t>
            </a:r>
            <a:r>
              <a:rPr lang="en-US" sz="2400" dirty="0"/>
              <a:t>: </a:t>
            </a:r>
            <a:r>
              <a:rPr lang="en-US" sz="2400" dirty="0" err="1"/>
              <a:t>enscopic</a:t>
            </a:r>
            <a:r>
              <a:rPr lang="en-US" sz="2400" dirty="0"/>
              <a:t> biopsy of gastric mucosa, serological tests, urea breath tests</a:t>
            </a:r>
          </a:p>
          <a:p>
            <a:r>
              <a:rPr lang="en-US" sz="2400" dirty="0"/>
              <a:t>Eradication of </a:t>
            </a:r>
            <a:r>
              <a:rPr lang="en-US" sz="2400" dirty="0" err="1"/>
              <a:t>H.pylori</a:t>
            </a:r>
            <a:r>
              <a:rPr lang="en-US" sz="2400" dirty="0"/>
              <a:t> results in rapid healing of active peptic ulcer and low recurrence rate </a:t>
            </a:r>
          </a:p>
          <a:p>
            <a:r>
              <a:rPr lang="en-US" sz="2400" dirty="0"/>
              <a:t>Successful eradication </a:t>
            </a:r>
            <a:r>
              <a:rPr lang="en-US" sz="2400" b="1" dirty="0"/>
              <a:t>80-90%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D7EE8-A444-4495-9A62-00BC23B6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76E8-1A23-49DA-98B7-3F6EBB34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D4D05F-43BF-4D4C-B4EE-4AFA0A5C1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560320"/>
            <a:ext cx="5552048" cy="3854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13450-CEF7-401C-A79D-3C099F00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415D3-FE02-428D-BD47-0B78F6D72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24" y="2560320"/>
            <a:ext cx="5354224" cy="38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2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0781-9F99-455C-A469-DB42FA11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6B455-18DE-4ED5-8B10-AE0F8E231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6" y="2475915"/>
            <a:ext cx="11226020" cy="4086356"/>
          </a:xfrm>
        </p:spPr>
        <p:txBody>
          <a:bodyPr>
            <a:normAutofit/>
          </a:bodyPr>
          <a:lstStyle/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Combination therapy: </a:t>
            </a:r>
          </a:p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Triple therapy: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PPI, clarithromycin, plus either amoxicillin or metronidazole</a:t>
            </a:r>
            <a:endParaRPr lang="en-US" sz="2400" b="1" dirty="0"/>
          </a:p>
          <a:p>
            <a:r>
              <a:rPr lang="en-US" sz="2400" b="1" dirty="0"/>
              <a:t>Quadrable therapy:</a:t>
            </a:r>
            <a:r>
              <a:rPr lang="en-US" sz="2400" dirty="0"/>
              <a:t> PPI, bismuth subsalicylate, metronidazole, tetracycline </a:t>
            </a:r>
          </a:p>
          <a:p>
            <a:r>
              <a:rPr lang="en-US" sz="2400" dirty="0"/>
              <a:t>Duration: for </a:t>
            </a:r>
            <a:r>
              <a:rPr lang="en-US" sz="2400" b="1" dirty="0"/>
              <a:t>2-week course</a:t>
            </a:r>
          </a:p>
          <a:p>
            <a:r>
              <a:rPr lang="en-US" sz="2400" b="1" dirty="0"/>
              <a:t>GERD (Gastroesophageal reflux disease)</a:t>
            </a:r>
            <a:r>
              <a:rPr lang="en-US" sz="2400" dirty="0"/>
              <a:t> (heartburn sensation) is not associated with </a:t>
            </a:r>
            <a:r>
              <a:rPr lang="en-US" sz="2400" dirty="0" err="1"/>
              <a:t>H.pylori</a:t>
            </a:r>
            <a:r>
              <a:rPr lang="en-US" sz="2400" dirty="0"/>
              <a:t> infection and does not response to treatment with antibiotics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DD5FB-2F4E-4381-A4F1-1D25A63B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3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566</TotalTime>
  <Words>849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 Boardroom</vt:lpstr>
      <vt:lpstr>Drugs For Peptic Ulcer</vt:lpstr>
      <vt:lpstr>Peptic Ulcer Disease (PUD)</vt:lpstr>
      <vt:lpstr>Major Causative Factors</vt:lpstr>
      <vt:lpstr>Treatment Approach</vt:lpstr>
      <vt:lpstr>PowerPoint Presentation</vt:lpstr>
      <vt:lpstr>Classes of Drugs to Treat PUD</vt:lpstr>
      <vt:lpstr>Antimicrobial Agents </vt:lpstr>
      <vt:lpstr>PowerPoint Presentation</vt:lpstr>
      <vt:lpstr>PowerPoint Presentation</vt:lpstr>
      <vt:lpstr>H2-Recptor Antagonists</vt:lpstr>
      <vt:lpstr>PowerPoint Presentation</vt:lpstr>
      <vt:lpstr>PowerPoint Presentation</vt:lpstr>
      <vt:lpstr>Proton pump inhibitors (PPIs)</vt:lpstr>
      <vt:lpstr>PowerPoint Presentation</vt:lpstr>
      <vt:lpstr>PowerPoint Presentation</vt:lpstr>
      <vt:lpstr>PowerPoint Presentation</vt:lpstr>
      <vt:lpstr>PowerPoint Presentation</vt:lpstr>
      <vt:lpstr>Prostaglandins</vt:lpstr>
      <vt:lpstr>PowerPoint Presentation</vt:lpstr>
      <vt:lpstr>Antacids</vt:lpstr>
      <vt:lpstr>Mucosal Protective Agents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For Peptic Ulcer</dc:title>
  <dc:creator>user</dc:creator>
  <cp:lastModifiedBy>user</cp:lastModifiedBy>
  <cp:revision>98</cp:revision>
  <dcterms:created xsi:type="dcterms:W3CDTF">2020-02-20T07:29:50Z</dcterms:created>
  <dcterms:modified xsi:type="dcterms:W3CDTF">2020-03-01T19:27:10Z</dcterms:modified>
</cp:coreProperties>
</file>