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7" r:id="rId3"/>
    <p:sldId id="268" r:id="rId4"/>
    <p:sldId id="269" r:id="rId5"/>
    <p:sldId id="270" r:id="rId6"/>
    <p:sldId id="271" r:id="rId7"/>
    <p:sldId id="272" r:id="rId8"/>
    <p:sldId id="281" r:id="rId9"/>
    <p:sldId id="273" r:id="rId10"/>
    <p:sldId id="282" r:id="rId11"/>
    <p:sldId id="274" r:id="rId12"/>
    <p:sldId id="275" r:id="rId13"/>
    <p:sldId id="276" r:id="rId14"/>
    <p:sldId id="264" r:id="rId15"/>
    <p:sldId id="265" r:id="rId16"/>
    <p:sldId id="277" r:id="rId17"/>
    <p:sldId id="278" r:id="rId18"/>
    <p:sldId id="283" r:id="rId19"/>
    <p:sldId id="279" r:id="rId20"/>
    <p:sldId id="284" r:id="rId21"/>
    <p:sldId id="280" r:id="rId22"/>
    <p:sldId id="285" r:id="rId23"/>
    <p:sldId id="30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33CC"/>
    <a:srgbClr val="FF33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D1801-B891-43D6-A0A5-80F59C03524C}" type="datetimeFigureOut">
              <a:rPr lang="en-GB" smtClean="0"/>
              <a:pPr/>
              <a:t>20/12/2020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E40C8-C2CF-4BD8-811A-E3DB4601FF6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E379-8794-4B01-96AD-E66DA69C0D58}" type="slidenum">
              <a:rPr lang="ar-IQ" smtClean="0"/>
              <a:pPr/>
              <a:t>1</a:t>
            </a:fld>
            <a:endParaRPr lang="ar-IQ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E40C8-C2CF-4BD8-811A-E3DB4601FF6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  December 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  December 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  December 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F1475-492D-4102-8298-885852CFA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A1890D-98C9-4392-A3A3-4A2785819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366FE-4C2D-4AA6-B7D5-E97C75E36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October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F208C-887F-4DD8-B61E-C671CAD6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4760D-BDAF-4D2B-B802-94578A9B7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F942-265C-45EB-8554-AE7496879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22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C67CC-FC4C-4A1E-B249-500E18DBE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FFD14-C42D-4220-9FE2-10A56CA98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0995B-2D00-46AF-874A-A4891B5F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October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8623D-7702-4B42-ADFC-3CCCA4AF2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49ABA-4C87-4D22-BE0F-4040D709E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F942-265C-45EB-8554-AE7496879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91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FB7BB-0A48-44CE-A122-C68A2E449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6F8C3-BC06-413C-BA9B-8F39D6415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2ED79-27ED-457B-9182-C92D8366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October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72F6B-149D-45DC-B7F0-EE78DFDB7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33AD3-F9DE-4D2B-B417-209B40789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F942-265C-45EB-8554-AE7496879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7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24764-2733-4DDC-8776-69E99A6E1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CCE93-48F2-49AF-B9BD-5084578B69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6820D0-5F11-4634-BAA3-D349A3795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5D1BD-10F3-4F0E-B0DB-386BECF9F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October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D666C2-5F26-49DB-8A12-E694FFFC8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4F5F12-4842-43B5-8841-C20D71AB5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F942-265C-45EB-8554-AE7496879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92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9271A-8FE6-482E-85E7-B68DD8166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A96EF-A1C0-4BC1-A270-E905F4F11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09066D-725B-4D95-BB76-0DD7C4636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F56FB7-34C4-4F8D-AAB7-858E6F5FCF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A086A1-62F6-423F-AAF8-07430B11DE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8C6075-41B8-4FEB-82EB-19A4347B8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October 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65BA9D-A27F-4668-B3B9-651D31E70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993DD6-FE0E-4170-8B37-D8F2D927E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F942-265C-45EB-8554-AE7496879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88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08E1B-E737-40DC-94C2-5B63A515E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F23B53-6356-4D27-9775-EA59B900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October 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4CB753-F0B2-4E1A-93DA-0FA678562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40AE5B-4556-4A99-8F21-C7F86B3BB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F942-265C-45EB-8554-AE7496879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04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6B102C-7BF0-427E-B843-AD1895A5C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October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699708-FBA2-4E16-8992-4E6F5C975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AF21C-6008-4DFF-862B-5431A85F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F942-265C-45EB-8554-AE7496879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8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9186F-B164-49E4-B877-9A6EAD75A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CD84C-DBD5-4059-8579-9C33F9032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0C122-4352-4F32-8531-E36A9389D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9F0C1B-6002-46D3-AAC9-8D8197605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October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9FAA95-9EAA-4E5B-B4A1-49C66CE7B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7D7EF3-3B75-4587-B1C9-09C46B262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F942-265C-45EB-8554-AE7496879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00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  December 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F2950-8084-49E3-930E-5C536BC04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A4C347-3EEA-46AA-9942-E84EA692D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AA551-17D3-4E79-A496-22BC604B4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BB6DD-135E-46A9-A2C0-2AE870BC9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October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B8BC47-483A-4427-8280-8C3A354DE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0DA26D-8A63-4EC5-B556-4A9558126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F942-265C-45EB-8554-AE7496879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21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4523-D23B-484A-A588-531089E0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19ED6D-CED1-4BEE-9D36-38E0F5B73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CEEDA-6D55-47FA-8DFA-28FA45A22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October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88888-2B9D-4845-BE28-455776A6F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FBE16-B34D-4823-B8B9-9262051FE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F942-265C-45EB-8554-AE7496879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14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24FDA-1592-4415-A80F-EBCC0F1E9F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1088A2-65D7-4EA8-AD71-D5E9F51F8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AE388-6BDF-4DE7-AB36-9985D430B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October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D9EC3-AE7D-4B2B-805B-24911C47C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1591-36D2-40B1-8622-EDC5F65E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F942-265C-45EB-8554-AE7496879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28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  December 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  December 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  December 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  December 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  December 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  December 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  December 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21  December 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Dr.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BAB597-60B3-43B0-B55C-74E6F67A0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C9E5A-C264-408B-82CC-ADB723A20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080A5-8149-4955-8308-E2598299DD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18 October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E2BFA-7F9A-44D5-8ED4-93AD5C8FF2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C4664-6A76-4BCE-8DF5-7A9A296C74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9F942-265C-45EB-8554-AE7496879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7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90600"/>
            <a:ext cx="7848600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CENTRAL NERVOUS SYSTEM </a:t>
            </a:r>
          </a:p>
          <a:p>
            <a:pPr algn="ctr"/>
            <a:endParaRPr lang="en-US" sz="3200" b="1" i="1" dirty="0">
              <a:solidFill>
                <a:srgbClr val="FF0000"/>
              </a:solidFill>
              <a:latin typeface="Candara" pitchFamily="34" charset="0"/>
            </a:endParaRPr>
          </a:p>
          <a:p>
            <a:pPr algn="ctr"/>
            <a:r>
              <a:rPr lang="en-US" sz="3200" b="1" i="1" dirty="0">
                <a:solidFill>
                  <a:srgbClr val="0033CC"/>
                </a:solidFill>
                <a:latin typeface="Candara" pitchFamily="34" charset="0"/>
              </a:rPr>
              <a:t> </a:t>
            </a:r>
          </a:p>
          <a:p>
            <a:pPr algn="ctr"/>
            <a:endParaRPr lang="en-US" sz="3200" b="1" i="1" dirty="0">
              <a:solidFill>
                <a:schemeClr val="tx2">
                  <a:lumMod val="60000"/>
                  <a:lumOff val="40000"/>
                </a:schemeClr>
              </a:solidFill>
              <a:latin typeface="Candara" pitchFamily="34" charset="0"/>
            </a:endParaRPr>
          </a:p>
          <a:p>
            <a:pPr algn="ctr"/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Dr. Aiman Q. Afar</a:t>
            </a:r>
          </a:p>
          <a:p>
            <a:pPr algn="ctr"/>
            <a:r>
              <a:rPr lang="en-US" sz="3200" b="1" i="1" dirty="0">
                <a:solidFill>
                  <a:srgbClr val="00FF00"/>
                </a:solidFill>
                <a:latin typeface="Candara" pitchFamily="34" charset="0"/>
              </a:rPr>
              <a:t>Surgical Anatomist</a:t>
            </a:r>
          </a:p>
          <a:p>
            <a:pPr algn="ctr"/>
            <a:endParaRPr lang="en-US" sz="3200" b="1" i="1" dirty="0">
              <a:solidFill>
                <a:srgbClr val="FF0000"/>
              </a:solidFill>
              <a:latin typeface="Candara" pitchFamily="34" charset="0"/>
            </a:endParaRPr>
          </a:p>
          <a:p>
            <a:pPr algn="ctr"/>
            <a:r>
              <a:rPr lang="en-US" sz="3200" b="1" i="1" dirty="0">
                <a:solidFill>
                  <a:srgbClr val="0033CC"/>
                </a:solidFill>
                <a:latin typeface="Candara" pitchFamily="34" charset="0"/>
              </a:rPr>
              <a:t>College of Medicine / University of  Mutah</a:t>
            </a:r>
            <a:endParaRPr lang="ar-IQ" sz="3200" b="1" i="1" dirty="0">
              <a:solidFill>
                <a:srgbClr val="0033CC"/>
              </a:solidFill>
              <a:latin typeface="Candara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124200" y="5502275"/>
            <a:ext cx="3810000" cy="365125"/>
          </a:xfrm>
        </p:spPr>
        <p:txBody>
          <a:bodyPr/>
          <a:lstStyle/>
          <a:p>
            <a:r>
              <a:rPr lang="en-US" sz="3200" b="1" i="1" dirty="0">
                <a:solidFill>
                  <a:srgbClr val="00FF00"/>
                </a:solidFill>
                <a:latin typeface="Candara" panose="020E0502030303020204" pitchFamily="34" charset="0"/>
              </a:rPr>
              <a:t>21  December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1</a:t>
            </a:fld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667000" y="2006025"/>
            <a:ext cx="32319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0033CC"/>
                </a:solidFill>
                <a:latin typeface="Candara" pitchFamily="34" charset="0"/>
              </a:rPr>
              <a:t>THE CEREBELLUM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6972" y="101025"/>
            <a:ext cx="4110228" cy="584775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50825" algn="l"/>
                <a:tab pos="457200" algn="l"/>
                <a:tab pos="6057900" algn="r"/>
              </a:tabLst>
            </a:pP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EXTERNAL FEATURES</a:t>
            </a:r>
            <a:endParaRPr kumimoji="0" lang="en-US" sz="44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7413" y="711876"/>
            <a:ext cx="8801787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4- Subdivisions (lobes) of the Cerebellum</a:t>
            </a:r>
            <a:endParaRPr kumimoji="0" lang="en-GB" sz="28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1- Anterior lobe (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PaIeo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-cerebellar)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in front of the primary fissure 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on the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superior surface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 It receives afferent proprioceptive impulses from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the spinal cord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(clark’s nucleus) 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via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spino-cerebellar tract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GB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FF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It is concerned with the muscle tone.</a:t>
            </a:r>
            <a:endParaRPr kumimoji="0" lang="en-US" sz="2000" b="1" i="1" u="none" strike="noStrike" cap="none" normalizeH="0" baseline="0" dirty="0">
              <a:ln>
                <a:noFill/>
              </a:ln>
              <a:solidFill>
                <a:srgbClr val="FF33CC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pic>
        <p:nvPicPr>
          <p:cNvPr id="7170" name="Picture 2" descr="Image result for Anterior lobe (PaLeo-cerebellu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67000" y="3913083"/>
            <a:ext cx="2061972" cy="180472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6B70019-C674-4C84-9A9B-3042AE6B5F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543" y="3056007"/>
            <a:ext cx="5049057" cy="351887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894727-7B60-421D-914C-3FDFF2ACA5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2877" y="346751"/>
            <a:ext cx="2133600" cy="365125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21  December  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8617E4-B26D-4D38-89A3-A844E9786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0" y="126278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QAIS AFAR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50EA4-2A81-4CC9-AD7D-99B0DAD71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3428" y="109963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10</a:t>
            </a:fld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0A49BF-BB2C-4B9E-8795-B3292487C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97" y="4191000"/>
            <a:ext cx="3650447" cy="152680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6972" y="101025"/>
            <a:ext cx="4110228" cy="584775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50825" algn="l"/>
                <a:tab pos="457200" algn="l"/>
                <a:tab pos="6057900" algn="r"/>
              </a:tabLst>
            </a:pP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EXTERNAL FEATURES</a:t>
            </a:r>
            <a:endParaRPr kumimoji="0" lang="en-US" sz="44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52400" y="762000"/>
            <a:ext cx="8991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5588" algn="l"/>
                <a:tab pos="261938" algn="l"/>
                <a:tab pos="6057900" algn="r"/>
              </a:tabLs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2- Posterior lobe (Neo-cerebellar)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the major part of the cerebellum.</a:t>
            </a:r>
            <a:endParaRPr kumimoji="0" lang="en-GB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5588" algn="l"/>
                <a:tab pos="261938" algn="l"/>
                <a:tab pos="6057900" algn="r"/>
              </a:tabLst>
            </a:pP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 It 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extends from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the primary fissure 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to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the 2ry fissure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GB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pic>
        <p:nvPicPr>
          <p:cNvPr id="6146" name="Picture 2" descr="Image result for Anterior lobe (PaLeo-cerebellu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4702" y="1670183"/>
            <a:ext cx="5562600" cy="473061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5" name="مستطيل 4"/>
          <p:cNvSpPr/>
          <p:nvPr/>
        </p:nvSpPr>
        <p:spPr>
          <a:xfrm>
            <a:off x="304800" y="1981200"/>
            <a:ext cx="2743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tabLst>
                <a:tab pos="255588" algn="l"/>
                <a:tab pos="261938" algn="l"/>
                <a:tab pos="6057900" algn="r"/>
              </a:tabLst>
            </a:pPr>
            <a:r>
              <a:rPr lang="en-US" sz="2000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- It receives afferent impulses from </a:t>
            </a:r>
            <a:r>
              <a:rPr lang="en-US" sz="2000" b="1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the cerebral cortex</a:t>
            </a:r>
            <a:r>
              <a:rPr lang="en-US" sz="2000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i="1" dirty="0">
                <a:solidFill>
                  <a:srgbClr val="C0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via </a:t>
            </a:r>
            <a:r>
              <a:rPr lang="en-US" sz="2000" b="1" i="1" dirty="0" err="1">
                <a:solidFill>
                  <a:srgbClr val="C0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ponto</a:t>
            </a:r>
            <a:r>
              <a:rPr lang="en-US" sz="2000" b="1" i="1" dirty="0">
                <a:solidFill>
                  <a:srgbClr val="C0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-cerebellar tracts (</a:t>
            </a:r>
            <a:r>
              <a:rPr lang="en-US" sz="2000" b="1" i="1" dirty="0" err="1">
                <a:solidFill>
                  <a:srgbClr val="C0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cortico</a:t>
            </a:r>
            <a:r>
              <a:rPr lang="en-US" sz="2000" b="1" i="1" dirty="0">
                <a:solidFill>
                  <a:srgbClr val="C0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lang="en-US" sz="2000" b="1" i="1" dirty="0" err="1">
                <a:solidFill>
                  <a:srgbClr val="C0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ponto</a:t>
            </a:r>
            <a:r>
              <a:rPr lang="en-US" sz="2000" b="1" i="1" dirty="0">
                <a:solidFill>
                  <a:srgbClr val="C0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-cerebellar pathway).</a:t>
            </a:r>
            <a:endParaRPr lang="en-GB" sz="2000" b="1" i="1" dirty="0">
              <a:solidFill>
                <a:srgbClr val="C00000"/>
              </a:solidFill>
              <a:latin typeface="Candara" pitchFamily="34" charset="0"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tabLst>
                <a:tab pos="255588" algn="l"/>
                <a:tab pos="261938" algn="l"/>
                <a:tab pos="6057900" algn="r"/>
              </a:tabLst>
            </a:pPr>
            <a:r>
              <a:rPr lang="en-US" sz="2000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en-US" sz="2000" b="1" i="1" dirty="0">
                <a:solidFill>
                  <a:srgbClr val="FF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It is concerned with the coordination of the action of different groups of muscles </a:t>
            </a:r>
            <a:endParaRPr lang="en-US" sz="2000" b="1" i="1" dirty="0">
              <a:solidFill>
                <a:srgbClr val="FF33CC"/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88BF7A-582F-4D04-A089-A56BAE4015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21  December  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C48CAC-A9EC-4CB2-9161-2C101DB2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QAIS AFAR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BD56E-D206-4A4A-8E06-1234C56ED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11</a:t>
            </a:fld>
            <a:endParaRPr 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6972" y="101025"/>
            <a:ext cx="4110228" cy="584775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50825" algn="l"/>
                <a:tab pos="457200" algn="l"/>
                <a:tab pos="6057900" algn="r"/>
              </a:tabLst>
            </a:pP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EXTERNAL FEATURES</a:t>
            </a:r>
            <a:endParaRPr kumimoji="0" lang="en-US" sz="44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76200" y="745629"/>
            <a:ext cx="89916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57900" algn="r"/>
              </a:tabLs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3-  (Flocculonodular lobe or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Archi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-cerebellum) </a:t>
            </a:r>
            <a:endParaRPr kumimoji="0" lang="en-GB" sz="2400" b="0" i="1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57900" algn="r"/>
              </a:tabLst>
            </a:pP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 It is formed of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a nodule 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in the middle and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2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flocculi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(one on each side).</a:t>
            </a:r>
            <a:endParaRPr kumimoji="0" lang="en-GB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57900" algn="r"/>
              </a:tabLst>
            </a:pP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 It receives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afferent impulse 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from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the vestibular apparatus 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via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vestibulo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-cerebellar tracts.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57900" algn="r"/>
              </a:tabLst>
            </a:pP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FF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 It is concerned with equilibrium</a:t>
            </a:r>
            <a:r>
              <a:rPr kumimoji="0" lang="en-GB" sz="2000" b="1" i="1" u="none" strike="noStrike" cap="none" normalizeH="0" baseline="0" dirty="0">
                <a:ln>
                  <a:noFill/>
                </a:ln>
                <a:solidFill>
                  <a:srgbClr val="FF33CC"/>
                </a:solidFill>
                <a:effectLst/>
                <a:latin typeface="Candara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122" name="Picture 2" descr="Image result for (Flocculonodular lobe or Archi-cerebellu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5879" y="2593777"/>
            <a:ext cx="7075121" cy="380702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E80435-5A7D-4D96-A3EF-49F0A0455C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21  December  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0E471-93CE-4BFB-9255-BCB5EDC31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QAIS AFAR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9E324-E1DA-441F-A1B2-522422D86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12</a:t>
            </a:fld>
            <a:endParaRPr 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836" y="152400"/>
            <a:ext cx="7180364" cy="584775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Functional Areas of the Cerebellar Cortex</a:t>
            </a:r>
            <a:endParaRPr kumimoji="0" lang="en-GB" sz="32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838200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The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cortex of the vermis 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influences the movements of the long axis of the body,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namely, the neck, the shoulders, the thorax, the abdomen, and the hips.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4056" t="22917" r="57247" b="29167"/>
          <a:stretch>
            <a:fillRect/>
          </a:stretch>
        </p:blipFill>
        <p:spPr bwMode="auto">
          <a:xfrm>
            <a:off x="4243264" y="1703668"/>
            <a:ext cx="4436501" cy="4164879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2400" y="2181761"/>
            <a:ext cx="350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Immediately lateral to the vermis is a so-called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intermediate zone of the cerebellar hemisphere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F0448-5D5B-48FF-88A1-AE59A4660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0" y="315492"/>
            <a:ext cx="2133600" cy="365125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21  December  2020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2AA957C-006B-46E2-AE39-A04439DA8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44976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QAIS AFAR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F98EAB5-72FE-4971-945D-96DF9713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5800" y="6492875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13</a:t>
            </a:fld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8FA059-DB55-483C-BC90-D049AF060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5872065"/>
            <a:ext cx="9112641" cy="84741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836" y="152400"/>
            <a:ext cx="7180364" cy="584775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Functional Areas of the Cerebellar Cortex</a:t>
            </a:r>
            <a:endParaRPr kumimoji="0" lang="en-GB" sz="32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4056" t="22917" r="57247" b="29167"/>
          <a:stretch>
            <a:fillRect/>
          </a:stretch>
        </p:blipFill>
        <p:spPr bwMode="auto">
          <a:xfrm>
            <a:off x="3721501" y="1354321"/>
            <a:ext cx="5105400" cy="4792825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7322" y="1357838"/>
            <a:ext cx="3505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The lateral zone of each cerebellar hemisphere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appears to be concerned with 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the planning of sequential movements of the entire body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and is involved with the conscious assessment of movement errors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203F6-7C49-49D1-8029-6DCD52B3A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21  December 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4E2DB2-5983-4A85-98CE-4887B1A9A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QAIS AFAR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F4AE4-2373-4A03-A935-C39686EBA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14</a:t>
            </a:fld>
            <a:endParaRPr 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5032340" cy="584775"/>
          </a:xfrm>
          <a:prstGeom prst="rect">
            <a:avLst/>
          </a:prstGeom>
          <a:ln w="762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 Functions of the cerebellum</a:t>
            </a:r>
            <a:endParaRPr lang="en-GB" sz="3200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28600" y="838200"/>
            <a:ext cx="8686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1-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Archicerebellum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(vestibular part);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FF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controls the equilibrium of the body.</a:t>
            </a:r>
            <a:endParaRPr kumimoji="0" lang="en-GB" sz="2000" b="1" i="1" u="none" strike="noStrike" cap="none" normalizeH="0" baseline="0" dirty="0">
              <a:ln>
                <a:noFill/>
              </a:ln>
              <a:solidFill>
                <a:srgbClr val="FF33CC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2-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Paleocerebellum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(spinal part);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FF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controls the muscle tone of the body.</a:t>
            </a:r>
            <a:endParaRPr kumimoji="0" lang="en-GB" sz="2000" b="1" i="1" u="none" strike="noStrike" cap="none" normalizeH="0" baseline="0" dirty="0">
              <a:ln>
                <a:noFill/>
              </a:ln>
              <a:solidFill>
                <a:srgbClr val="FF33CC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3-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Neocerebellum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(cortical part);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FF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it coordinate the action of different groups of muscles, So that the movements are done smoothly and accurately (Computer like organ). </a:t>
            </a:r>
            <a:endParaRPr kumimoji="0" lang="en-US" sz="2000" b="1" i="1" u="none" strike="noStrike" cap="none" normalizeH="0" baseline="0" dirty="0">
              <a:ln>
                <a:noFill/>
              </a:ln>
              <a:solidFill>
                <a:srgbClr val="FF33CC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9100" y="2514600"/>
            <a:ext cx="4762500" cy="372427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895600"/>
            <a:ext cx="3886200" cy="291465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A7035D-8A3E-4C6A-93C1-47063B6A88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21  December  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5DE162-B260-49C3-A42B-686D5D0FE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QAIS AFAR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9243C3-9164-436B-BF48-0693AAF0C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15</a:t>
            </a:fld>
            <a:endParaRPr 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76200" y="101025"/>
            <a:ext cx="3685624" cy="584775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9388" algn="l"/>
                <a:tab pos="434975" algn="l"/>
                <a:tab pos="457200" algn="l"/>
                <a:tab pos="6057900" algn="r"/>
              </a:tabLst>
            </a:pP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Internal Structures</a:t>
            </a:r>
            <a:endParaRPr kumimoji="0" lang="en-US" sz="44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685800"/>
            <a:ext cx="8686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50825" algn="l"/>
                <a:tab pos="6057900" algn="r"/>
              </a:tabLst>
            </a:pP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 The cerebellum consists of:</a:t>
            </a:r>
            <a:endParaRPr kumimoji="0" lang="en-GB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50825" algn="l"/>
                <a:tab pos="6057900" algn="r"/>
              </a:tabLs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A- Gray matter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; forms 2 main parts of the cerebellum</a:t>
            </a:r>
            <a:endParaRPr kumimoji="0" lang="en-GB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50825" algn="l"/>
                <a:tab pos="6057900" algn="r"/>
              </a:tabLs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1- Cerebellar cortex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; 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forming the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outer surface of the cerebellum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50825" algn="l"/>
                <a:tab pos="6057900" algn="r"/>
              </a:tabLst>
            </a:pP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 It contains nerve cells that arranged into 3 layers as follows; </a:t>
            </a:r>
            <a:endParaRPr kumimoji="0" lang="en-US" sz="2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2277" y="2228850"/>
            <a:ext cx="5989724" cy="401955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469668-714F-4F71-8CBD-D13E56483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21  December 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5664C0-B145-440B-8383-4FC951ED2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QAIS AFAR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5D711-F81D-4E64-93EB-97563A453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16</a:t>
            </a:fld>
            <a:endParaRPr 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685800"/>
            <a:ext cx="8991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50825" algn="l"/>
                <a:tab pos="6057900" algn="r"/>
              </a:tabLst>
            </a:pPr>
            <a:r>
              <a:rPr lang="en-US" sz="2000" b="1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1- Outer molecular layer</a:t>
            </a:r>
            <a:r>
              <a:rPr lang="en-US" sz="2000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 contains molecular and </a:t>
            </a:r>
            <a:r>
              <a:rPr lang="en-US" sz="2000" b="1" i="1" dirty="0">
                <a:solidFill>
                  <a:srgbClr val="FF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basket cells</a:t>
            </a:r>
            <a:r>
              <a:rPr lang="en-US" sz="2000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, dendrites of </a:t>
            </a:r>
            <a:r>
              <a:rPr lang="en-US" sz="2000" b="1" i="1" dirty="0">
                <a:solidFill>
                  <a:srgbClr val="FF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Purkinje cells</a:t>
            </a:r>
            <a:r>
              <a:rPr lang="en-US" sz="2000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2000" b="1" i="1" dirty="0">
                <a:solidFill>
                  <a:srgbClr val="FF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axons of granular cells </a:t>
            </a:r>
            <a:r>
              <a:rPr lang="en-US" sz="2000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and ends of </a:t>
            </a:r>
            <a:r>
              <a:rPr lang="en-US" sz="2000" b="1" i="1" dirty="0">
                <a:solidFill>
                  <a:srgbClr val="FF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climbing fibres </a:t>
            </a:r>
            <a:r>
              <a:rPr lang="en-US" sz="2000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(afferent fibres).</a:t>
            </a:r>
            <a:endParaRPr lang="en-GB" sz="2000" i="1" dirty="0">
              <a:latin typeface="Candara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50825" algn="l"/>
                <a:tab pos="6057900" algn="r"/>
              </a:tabLst>
            </a:pPr>
            <a:r>
              <a:rPr lang="en-US" sz="2000" b="1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2- Intermediate layer</a:t>
            </a:r>
            <a:r>
              <a:rPr lang="en-US" sz="2000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 formed of large flask shaped </a:t>
            </a:r>
            <a:r>
              <a:rPr lang="en-US" sz="2000" b="1" i="1" dirty="0">
                <a:solidFill>
                  <a:srgbClr val="FF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Purkinje cells.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50825" algn="l"/>
                <a:tab pos="6057900" algn="r"/>
              </a:tabLst>
            </a:pPr>
            <a:r>
              <a:rPr lang="en-US" sz="2000" b="1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3- Inner granular layer</a:t>
            </a:r>
            <a:r>
              <a:rPr lang="en-US" sz="2000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 contains </a:t>
            </a:r>
            <a:r>
              <a:rPr lang="en-US" sz="2000" b="1" i="1" dirty="0">
                <a:solidFill>
                  <a:srgbClr val="FF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the granular cells </a:t>
            </a:r>
            <a:r>
              <a:rPr lang="en-US" sz="2000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and </a:t>
            </a:r>
            <a:r>
              <a:rPr lang="en-US" sz="2000" b="1" i="1" dirty="0">
                <a:solidFill>
                  <a:srgbClr val="FF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mossy fibres </a:t>
            </a:r>
            <a:r>
              <a:rPr lang="en-US" sz="2000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(afferent fibres</a:t>
            </a:r>
            <a:r>
              <a:rPr lang="en-GB" sz="2000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en-GB" sz="2000" i="1" dirty="0">
              <a:latin typeface="Candara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6200" y="76200"/>
            <a:ext cx="3685624" cy="584775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9388" algn="l"/>
                <a:tab pos="434975" algn="l"/>
                <a:tab pos="457200" algn="l"/>
                <a:tab pos="6057900" algn="r"/>
              </a:tabLst>
            </a:pP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Internal Structures</a:t>
            </a:r>
            <a:endParaRPr kumimoji="0" lang="en-US" sz="44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pic>
        <p:nvPicPr>
          <p:cNvPr id="44034" name="Picture 2" descr="Image result for Internal Structures of the cerebellum"/>
          <p:cNvPicPr>
            <a:picLocks noChangeAspect="1" noChangeArrowheads="1"/>
          </p:cNvPicPr>
          <p:nvPr/>
        </p:nvPicPr>
        <p:blipFill>
          <a:blip r:embed="rId2"/>
          <a:srcRect t="10989" b="3237"/>
          <a:stretch>
            <a:fillRect/>
          </a:stretch>
        </p:blipFill>
        <p:spPr bwMode="auto">
          <a:xfrm>
            <a:off x="1463615" y="2209800"/>
            <a:ext cx="5851585" cy="4191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15B32-B816-4965-85D2-1344CFF36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21  December 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C0ECF-63BC-446F-B953-DB64F5CC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QAIS AFAR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C62EA-AFD4-4A67-A0C7-8F6801470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17</a:t>
            </a:fld>
            <a:endParaRPr 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600" y="228600"/>
            <a:ext cx="3685624" cy="584775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9388" algn="l"/>
                <a:tab pos="434975" algn="l"/>
                <a:tab pos="457200" algn="l"/>
                <a:tab pos="6057900" algn="r"/>
              </a:tabLst>
            </a:pP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Internal Structures</a:t>
            </a:r>
            <a:endParaRPr kumimoji="0" lang="en-US" sz="44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52400" y="838200"/>
            <a:ext cx="84582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0825" algn="l"/>
                <a:tab pos="457200" algn="l"/>
                <a:tab pos="571500" algn="l"/>
                <a:tab pos="6057900" algn="r"/>
              </a:tabLs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2- Central nuclei (DEGF),</a:t>
            </a:r>
            <a:endParaRPr kumimoji="0" lang="en-GB" sz="2400" b="1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0825" algn="l"/>
                <a:tab pos="457200" algn="l"/>
                <a:tab pos="571500" algn="l"/>
                <a:tab pos="6057900" algn="r"/>
              </a:tabLst>
            </a:pP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 These are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4 nuclei 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arranged from lateral to medial:</a:t>
            </a:r>
            <a:endParaRPr kumimoji="0" lang="en-GB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0825" algn="l"/>
                <a:tab pos="457200" algn="l"/>
                <a:tab pos="571500" algn="l"/>
                <a:tab pos="6057900" algn="r"/>
              </a:tabLst>
            </a:pP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1)	 Dentate nucleus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It is a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corrugated bag 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of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gray matter 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with a hilum directed medially.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It is the largest 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and most lateral of the cerebellar nuclei. </a:t>
            </a:r>
            <a:endParaRPr kumimoji="0" lang="en-GB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0825" algn="l"/>
                <a:tab pos="457200" algn="l"/>
                <a:tab pos="571500" algn="l"/>
                <a:tab pos="6057900" algn="r"/>
              </a:tabLst>
            </a:pP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FF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-It is related to the neo-cerebellum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GB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27BF020-8A1A-4D7C-AD45-832A16937ACE}"/>
              </a:ext>
            </a:extLst>
          </p:cNvPr>
          <p:cNvGrpSpPr/>
          <p:nvPr/>
        </p:nvGrpSpPr>
        <p:grpSpPr>
          <a:xfrm>
            <a:off x="228600" y="2667000"/>
            <a:ext cx="8553540" cy="3733800"/>
            <a:chOff x="304800" y="2819400"/>
            <a:chExt cx="8553540" cy="373380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A64D433-F24A-4355-8BDD-2956787EB176}"/>
                </a:ext>
              </a:extLst>
            </p:cNvPr>
            <p:cNvGrpSpPr/>
            <p:nvPr/>
          </p:nvGrpSpPr>
          <p:grpSpPr>
            <a:xfrm>
              <a:off x="304800" y="2819400"/>
              <a:ext cx="8553540" cy="3733800"/>
              <a:chOff x="304800" y="2971800"/>
              <a:chExt cx="8553540" cy="3733800"/>
            </a:xfrm>
          </p:grpSpPr>
          <p:pic>
            <p:nvPicPr>
              <p:cNvPr id="4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6000" contrast="12000"/>
              </a:blip>
              <a:srcRect l="12209" t="13472" r="23541" b="28583"/>
              <a:stretch>
                <a:fillRect/>
              </a:stretch>
            </p:blipFill>
            <p:spPr bwMode="auto">
              <a:xfrm>
                <a:off x="3452055" y="3048000"/>
                <a:ext cx="5406285" cy="3657600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" name="AutoShape 32"/>
              <p:cNvSpPr>
                <a:spLocks/>
              </p:cNvSpPr>
              <p:nvPr/>
            </p:nvSpPr>
            <p:spPr bwMode="auto">
              <a:xfrm flipH="1">
                <a:off x="381000" y="4419600"/>
                <a:ext cx="2109019" cy="121726"/>
              </a:xfrm>
              <a:prstGeom prst="callout2">
                <a:avLst>
                  <a:gd name="adj1" fmla="val 422709"/>
                  <a:gd name="adj2" fmla="val -159822"/>
                  <a:gd name="adj3" fmla="val 89645"/>
                  <a:gd name="adj4" fmla="val 15624"/>
                  <a:gd name="adj5" fmla="val 528314"/>
                  <a:gd name="adj6" fmla="val -161722"/>
                </a:avLst>
              </a:prstGeom>
              <a:noFill/>
              <a:ln w="38100">
                <a:solidFill>
                  <a:srgbClr val="FF0000"/>
                </a:solidFill>
                <a:miter lim="800000"/>
                <a:headEnd type="triangl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Globose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AutoShape 32"/>
              <p:cNvSpPr>
                <a:spLocks/>
              </p:cNvSpPr>
              <p:nvPr/>
            </p:nvSpPr>
            <p:spPr bwMode="auto">
              <a:xfrm flipH="1">
                <a:off x="381000" y="5715000"/>
                <a:ext cx="2109019" cy="300467"/>
              </a:xfrm>
              <a:prstGeom prst="callout2">
                <a:avLst>
                  <a:gd name="adj1" fmla="val 38553"/>
                  <a:gd name="adj2" fmla="val 22270"/>
                  <a:gd name="adj3" fmla="val -13398"/>
                  <a:gd name="adj4" fmla="val -25680"/>
                  <a:gd name="adj5" fmla="val -131774"/>
                  <a:gd name="adj6" fmla="val -125349"/>
                </a:avLst>
              </a:prstGeom>
              <a:noFill/>
              <a:ln w="57150">
                <a:solidFill>
                  <a:srgbClr val="7030A0"/>
                </a:solidFill>
                <a:miter lim="800000"/>
                <a:headEnd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Dentate</a:t>
                </a:r>
              </a:p>
            </p:txBody>
          </p:sp>
          <p:sp>
            <p:nvSpPr>
              <p:cNvPr id="7" name="AutoShape 32"/>
              <p:cNvSpPr>
                <a:spLocks/>
              </p:cNvSpPr>
              <p:nvPr/>
            </p:nvSpPr>
            <p:spPr bwMode="auto">
              <a:xfrm flipH="1">
                <a:off x="304800" y="3657600"/>
                <a:ext cx="2109019" cy="121726"/>
              </a:xfrm>
              <a:prstGeom prst="callout2">
                <a:avLst>
                  <a:gd name="adj1" fmla="val 231769"/>
                  <a:gd name="adj2" fmla="val 19612"/>
                  <a:gd name="adj3" fmla="val 413269"/>
                  <a:gd name="adj4" fmla="val -152226"/>
                  <a:gd name="adj5" fmla="val 952489"/>
                  <a:gd name="adj6" fmla="val -170767"/>
                </a:avLst>
              </a:prstGeom>
              <a:noFill/>
              <a:ln w="57150">
                <a:solidFill>
                  <a:srgbClr val="7030A0"/>
                </a:solidFill>
                <a:miter lim="800000"/>
                <a:headEnd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Fastigial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AutoShape 32"/>
              <p:cNvSpPr>
                <a:spLocks/>
              </p:cNvSpPr>
              <p:nvPr/>
            </p:nvSpPr>
            <p:spPr bwMode="auto">
              <a:xfrm flipH="1">
                <a:off x="533400" y="6324600"/>
                <a:ext cx="2109019" cy="121726"/>
              </a:xfrm>
              <a:prstGeom prst="callout2">
                <a:avLst>
                  <a:gd name="adj1" fmla="val 211533"/>
                  <a:gd name="adj2" fmla="val 20758"/>
                  <a:gd name="adj3" fmla="val -243733"/>
                  <a:gd name="adj4" fmla="val -71079"/>
                  <a:gd name="adj5" fmla="val -1025335"/>
                  <a:gd name="adj6" fmla="val -187107"/>
                </a:avLst>
              </a:prstGeom>
              <a:noFill/>
              <a:ln w="38100">
                <a:solidFill>
                  <a:srgbClr val="00FF00"/>
                </a:solidFill>
                <a:miter lim="800000"/>
                <a:headEnd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Emboliform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32"/>
              <p:cNvSpPr>
                <a:spLocks/>
              </p:cNvSpPr>
              <p:nvPr/>
            </p:nvSpPr>
            <p:spPr bwMode="auto">
              <a:xfrm flipH="1">
                <a:off x="304800" y="2971800"/>
                <a:ext cx="2812026" cy="121726"/>
              </a:xfrm>
              <a:prstGeom prst="callout2">
                <a:avLst>
                  <a:gd name="adj1" fmla="val 107521"/>
                  <a:gd name="adj2" fmla="val 21425"/>
                  <a:gd name="adj3" fmla="val 122755"/>
                  <a:gd name="adj4" fmla="val -57307"/>
                  <a:gd name="adj5" fmla="val 948154"/>
                  <a:gd name="adj6" fmla="val -104228"/>
                </a:avLst>
              </a:prstGeom>
              <a:noFill/>
              <a:ln w="57150">
                <a:solidFill>
                  <a:srgbClr val="92D050"/>
                </a:solidFill>
                <a:miter lim="800000"/>
                <a:headEnd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4th ventricle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" name="AutoShape 32"/>
            <p:cNvSpPr>
              <a:spLocks/>
            </p:cNvSpPr>
            <p:nvPr/>
          </p:nvSpPr>
          <p:spPr bwMode="auto">
            <a:xfrm flipH="1">
              <a:off x="7543800" y="3200400"/>
              <a:ext cx="1297858" cy="121726"/>
            </a:xfrm>
            <a:prstGeom prst="callout2">
              <a:avLst>
                <a:gd name="adj1" fmla="val 113378"/>
                <a:gd name="adj2" fmla="val 94134"/>
                <a:gd name="adj3" fmla="val 254056"/>
                <a:gd name="adj4" fmla="val 115042"/>
                <a:gd name="adj5" fmla="val 944417"/>
                <a:gd name="adj6" fmla="val 204744"/>
              </a:avLst>
            </a:prstGeom>
            <a:noFill/>
            <a:ln w="57150">
              <a:solidFill>
                <a:srgbClr val="FF0000"/>
              </a:solidFill>
              <a:miter lim="800000"/>
              <a:headEnd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Inferior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medullary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velum</a:t>
              </a: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667583-579E-4820-8FF4-FCD946D9FE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4770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21  December  2020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A5149BA-5ED3-4444-A916-E616FD428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0" y="64770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QAIS AFAR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7B6EAAA-C93F-48F2-B397-467F92A8D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18</a:t>
            </a:fld>
            <a:endParaRPr 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2400" y="685800"/>
            <a:ext cx="8915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tabLst>
                <a:tab pos="250825" algn="l"/>
                <a:tab pos="457200" algn="l"/>
                <a:tab pos="571500" algn="l"/>
                <a:tab pos="6057900" algn="r"/>
              </a:tabLst>
            </a:pPr>
            <a:r>
              <a:rPr lang="en-US" sz="2000" b="1" i="1" dirty="0">
                <a:solidFill>
                  <a:srgbClr val="00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2) </a:t>
            </a:r>
            <a:r>
              <a:rPr lang="en-US" sz="2000" b="1" i="1" dirty="0" err="1">
                <a:solidFill>
                  <a:srgbClr val="00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Emboliform</a:t>
            </a:r>
            <a:r>
              <a:rPr lang="en-US" sz="2000" b="1" i="1" dirty="0">
                <a:solidFill>
                  <a:srgbClr val="00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 nucleus</a:t>
            </a:r>
            <a:r>
              <a:rPr lang="en-US" sz="2000" b="1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lang="en-US" sz="2000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 It lies </a:t>
            </a:r>
            <a:r>
              <a:rPr lang="en-US" sz="2000" b="1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medial to the dentate nucleus.</a:t>
            </a:r>
            <a:endParaRPr lang="en-GB" sz="2000" b="1" i="1" dirty="0">
              <a:latin typeface="Candara" pitchFamily="34" charset="0"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tabLst>
                <a:tab pos="250825" algn="l"/>
                <a:tab pos="457200" algn="l"/>
                <a:tab pos="571500" algn="l"/>
                <a:tab pos="6057900" algn="r"/>
              </a:tabLst>
            </a:pPr>
            <a:r>
              <a:rPr lang="en-US" sz="2000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US" sz="2000" b="1" i="1" dirty="0">
                <a:solidFill>
                  <a:srgbClr val="FF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-  It belongs to the </a:t>
            </a:r>
            <a:r>
              <a:rPr lang="en-US" sz="2000" b="1" i="1" dirty="0" err="1">
                <a:solidFill>
                  <a:srgbClr val="FF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paleo</a:t>
            </a:r>
            <a:r>
              <a:rPr lang="en-US" sz="2000" b="1" i="1" dirty="0">
                <a:solidFill>
                  <a:srgbClr val="FF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-cerebellum</a:t>
            </a:r>
            <a:r>
              <a:rPr lang="en-US" sz="2000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GB" sz="2000" i="1" dirty="0">
              <a:latin typeface="Candara" pitchFamily="34" charset="0"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tabLst>
                <a:tab pos="250825" algn="l"/>
                <a:tab pos="457200" algn="l"/>
                <a:tab pos="571500" algn="l"/>
                <a:tab pos="6057900" algn="r"/>
              </a:tabLst>
            </a:pPr>
            <a:r>
              <a:rPr lang="en-US" sz="2000" b="1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lang="en-US" sz="2000" b="1" i="1" dirty="0">
                <a:solidFill>
                  <a:srgbClr val="00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lang="en-US" sz="2000" b="1" i="1" dirty="0" err="1">
                <a:solidFill>
                  <a:srgbClr val="00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Globosus</a:t>
            </a:r>
            <a:r>
              <a:rPr lang="en-US" sz="2000" b="1" i="1" dirty="0">
                <a:solidFill>
                  <a:srgbClr val="00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 nucleus</a:t>
            </a:r>
            <a:r>
              <a:rPr lang="en-US" sz="2000" b="1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;</a:t>
            </a:r>
            <a:r>
              <a:rPr lang="en-US" sz="2000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 It lies medial to </a:t>
            </a:r>
            <a:r>
              <a:rPr lang="en-US" sz="2000" b="1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lang="en-US" sz="2000" b="1" i="1" dirty="0" err="1">
                <a:latin typeface="Candara" pitchFamily="34" charset="0"/>
                <a:ea typeface="Times New Roman" pitchFamily="18" charset="0"/>
                <a:cs typeface="Arial" pitchFamily="34" charset="0"/>
              </a:rPr>
              <a:t>emboliform</a:t>
            </a:r>
            <a:r>
              <a:rPr lang="en-US" sz="2000" b="1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 nucleus</a:t>
            </a:r>
            <a:r>
              <a:rPr lang="en-US" sz="2000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en-GB" sz="2000" i="1" dirty="0">
              <a:latin typeface="Candara" pitchFamily="34" charset="0"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tabLst>
                <a:tab pos="250825" algn="l"/>
                <a:tab pos="457200" algn="l"/>
                <a:tab pos="571500" algn="l"/>
                <a:tab pos="6057900" algn="r"/>
              </a:tabLst>
            </a:pPr>
            <a:r>
              <a:rPr lang="en-US" sz="2000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US" sz="2000" b="1" i="1" dirty="0">
                <a:solidFill>
                  <a:srgbClr val="FF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- It belongs to the </a:t>
            </a:r>
            <a:r>
              <a:rPr lang="en-US" sz="2000" b="1" i="1" dirty="0" err="1">
                <a:solidFill>
                  <a:srgbClr val="FF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paleo</a:t>
            </a:r>
            <a:r>
              <a:rPr lang="en-US" sz="2000" b="1" i="1" dirty="0">
                <a:solidFill>
                  <a:srgbClr val="FF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-cerebellum.</a:t>
            </a:r>
            <a:endParaRPr lang="en-GB" sz="2000" b="1" i="1" dirty="0">
              <a:solidFill>
                <a:srgbClr val="FF33CC"/>
              </a:solidFill>
              <a:latin typeface="Candara" pitchFamily="34" charset="0"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tabLst>
                <a:tab pos="250825" algn="l"/>
                <a:tab pos="457200" algn="l"/>
                <a:tab pos="571500" algn="l"/>
                <a:tab pos="6057900" algn="r"/>
              </a:tabLst>
            </a:pPr>
            <a:r>
              <a:rPr lang="en-US" sz="2000" b="1" i="1" dirty="0">
                <a:solidFill>
                  <a:srgbClr val="00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4) </a:t>
            </a:r>
            <a:r>
              <a:rPr lang="en-US" sz="2000" b="1" i="1" dirty="0" err="1">
                <a:solidFill>
                  <a:srgbClr val="00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Fastigial</a:t>
            </a:r>
            <a:r>
              <a:rPr lang="en-US" sz="2000" b="1" i="1" dirty="0">
                <a:solidFill>
                  <a:srgbClr val="00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 nucleus</a:t>
            </a:r>
            <a:r>
              <a:rPr lang="en-US" sz="2000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: It is the </a:t>
            </a:r>
            <a:r>
              <a:rPr lang="en-US" sz="2000" b="1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most medial nucleus. </a:t>
            </a:r>
            <a:endParaRPr lang="en-GB" sz="2000" b="1" i="1" dirty="0">
              <a:latin typeface="Candara" pitchFamily="34" charset="0"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tabLst>
                <a:tab pos="250825" algn="l"/>
                <a:tab pos="457200" algn="l"/>
                <a:tab pos="571500" algn="l"/>
                <a:tab pos="6057900" algn="r"/>
              </a:tabLst>
            </a:pPr>
            <a:r>
              <a:rPr lang="en-US" sz="2000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	- </a:t>
            </a:r>
            <a:r>
              <a:rPr lang="en-US" sz="2000" b="1" i="1" dirty="0">
                <a:solidFill>
                  <a:srgbClr val="FF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It belongs to the </a:t>
            </a:r>
            <a:r>
              <a:rPr lang="en-US" sz="2000" b="1" i="1" dirty="0" err="1">
                <a:solidFill>
                  <a:srgbClr val="FF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archi</a:t>
            </a:r>
            <a:r>
              <a:rPr lang="en-US" sz="2000" b="1" i="1" dirty="0">
                <a:solidFill>
                  <a:srgbClr val="FF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-cerebellum. </a:t>
            </a:r>
            <a:endParaRPr lang="en-US" sz="2000" b="1" i="1" dirty="0">
              <a:solidFill>
                <a:srgbClr val="FF33CC"/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400" y="101025"/>
            <a:ext cx="3685624" cy="584775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9388" algn="l"/>
                <a:tab pos="434975" algn="l"/>
                <a:tab pos="457200" algn="l"/>
                <a:tab pos="6057900" algn="r"/>
              </a:tabLst>
            </a:pP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Internal Structures</a:t>
            </a:r>
            <a:endParaRPr kumimoji="0" lang="en-US" sz="44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F17F0336-8921-437F-8062-CE93E764A4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5545" y="123627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21  December  2020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41ECA94-12D4-4884-B07C-10292FBEB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58840" y="349607"/>
            <a:ext cx="2895600" cy="365125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Dr. AIMAN QAIS AFAR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AC80175-8A76-4E77-BB5E-EBE25667A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244475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19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664D00-1E97-4784-9DFE-BCD51084C4CC}"/>
              </a:ext>
            </a:extLst>
          </p:cNvPr>
          <p:cNvGrpSpPr/>
          <p:nvPr/>
        </p:nvGrpSpPr>
        <p:grpSpPr>
          <a:xfrm>
            <a:off x="76200" y="2819400"/>
            <a:ext cx="8553540" cy="3733800"/>
            <a:chOff x="304800" y="2819400"/>
            <a:chExt cx="8553540" cy="37338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2449A43-D944-4815-A04E-2B91E1340948}"/>
                </a:ext>
              </a:extLst>
            </p:cNvPr>
            <p:cNvGrpSpPr/>
            <p:nvPr/>
          </p:nvGrpSpPr>
          <p:grpSpPr>
            <a:xfrm>
              <a:off x="304800" y="2819400"/>
              <a:ext cx="8553540" cy="3733800"/>
              <a:chOff x="304800" y="2971800"/>
              <a:chExt cx="8553540" cy="3733800"/>
            </a:xfrm>
          </p:grpSpPr>
          <p:pic>
            <p:nvPicPr>
              <p:cNvPr id="17" name="Picture 4">
                <a:extLst>
                  <a:ext uri="{FF2B5EF4-FFF2-40B4-BE49-F238E27FC236}">
                    <a16:creationId xmlns:a16="http://schemas.microsoft.com/office/drawing/2014/main" id="{FAE385D6-1907-48F3-B964-8C4A308B7E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6000" contrast="12000"/>
              </a:blip>
              <a:srcRect l="12209" t="13472" r="23541" b="28583"/>
              <a:stretch>
                <a:fillRect/>
              </a:stretch>
            </p:blipFill>
            <p:spPr bwMode="auto">
              <a:xfrm>
                <a:off x="3452055" y="3048000"/>
                <a:ext cx="5406285" cy="3657600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8" name="AutoShape 32">
                <a:extLst>
                  <a:ext uri="{FF2B5EF4-FFF2-40B4-BE49-F238E27FC236}">
                    <a16:creationId xmlns:a16="http://schemas.microsoft.com/office/drawing/2014/main" id="{D540832A-E0BB-4F9A-BA10-1E5EB368834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1000" y="4419600"/>
                <a:ext cx="2109019" cy="121726"/>
              </a:xfrm>
              <a:prstGeom prst="callout2">
                <a:avLst>
                  <a:gd name="adj1" fmla="val 422709"/>
                  <a:gd name="adj2" fmla="val -159822"/>
                  <a:gd name="adj3" fmla="val 89645"/>
                  <a:gd name="adj4" fmla="val 15624"/>
                  <a:gd name="adj5" fmla="val 528314"/>
                  <a:gd name="adj6" fmla="val -161722"/>
                </a:avLst>
              </a:prstGeom>
              <a:noFill/>
              <a:ln w="38100">
                <a:solidFill>
                  <a:srgbClr val="FF0000"/>
                </a:solidFill>
                <a:miter lim="800000"/>
                <a:headEnd type="triangl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Globose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AutoShape 32">
                <a:extLst>
                  <a:ext uri="{FF2B5EF4-FFF2-40B4-BE49-F238E27FC236}">
                    <a16:creationId xmlns:a16="http://schemas.microsoft.com/office/drawing/2014/main" id="{F96B042B-2620-494C-B169-7790EB2589B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1000" y="5715000"/>
                <a:ext cx="2109019" cy="300467"/>
              </a:xfrm>
              <a:prstGeom prst="callout2">
                <a:avLst>
                  <a:gd name="adj1" fmla="val 38553"/>
                  <a:gd name="adj2" fmla="val 22270"/>
                  <a:gd name="adj3" fmla="val -13398"/>
                  <a:gd name="adj4" fmla="val -25680"/>
                  <a:gd name="adj5" fmla="val -131774"/>
                  <a:gd name="adj6" fmla="val -125349"/>
                </a:avLst>
              </a:prstGeom>
              <a:noFill/>
              <a:ln w="57150">
                <a:solidFill>
                  <a:srgbClr val="7030A0"/>
                </a:solidFill>
                <a:miter lim="800000"/>
                <a:headEnd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Dentate</a:t>
                </a:r>
              </a:p>
            </p:txBody>
          </p:sp>
          <p:sp>
            <p:nvSpPr>
              <p:cNvPr id="20" name="AutoShape 32">
                <a:extLst>
                  <a:ext uri="{FF2B5EF4-FFF2-40B4-BE49-F238E27FC236}">
                    <a16:creationId xmlns:a16="http://schemas.microsoft.com/office/drawing/2014/main" id="{4F9FB55F-463B-4050-A321-5BBEEE27B24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04800" y="3657600"/>
                <a:ext cx="2109019" cy="121726"/>
              </a:xfrm>
              <a:prstGeom prst="callout2">
                <a:avLst>
                  <a:gd name="adj1" fmla="val 231769"/>
                  <a:gd name="adj2" fmla="val 19612"/>
                  <a:gd name="adj3" fmla="val 413269"/>
                  <a:gd name="adj4" fmla="val -152226"/>
                  <a:gd name="adj5" fmla="val 952489"/>
                  <a:gd name="adj6" fmla="val -170767"/>
                </a:avLst>
              </a:prstGeom>
              <a:noFill/>
              <a:ln w="57150">
                <a:solidFill>
                  <a:srgbClr val="7030A0"/>
                </a:solidFill>
                <a:miter lim="800000"/>
                <a:headEnd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Fastigial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AutoShape 32">
                <a:extLst>
                  <a:ext uri="{FF2B5EF4-FFF2-40B4-BE49-F238E27FC236}">
                    <a16:creationId xmlns:a16="http://schemas.microsoft.com/office/drawing/2014/main" id="{21A11567-EFF1-4CC3-8C6C-8AE5B50A318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33400" y="6324600"/>
                <a:ext cx="2109019" cy="121726"/>
              </a:xfrm>
              <a:prstGeom prst="callout2">
                <a:avLst>
                  <a:gd name="adj1" fmla="val 211533"/>
                  <a:gd name="adj2" fmla="val 20758"/>
                  <a:gd name="adj3" fmla="val -243733"/>
                  <a:gd name="adj4" fmla="val -71079"/>
                  <a:gd name="adj5" fmla="val -1025335"/>
                  <a:gd name="adj6" fmla="val -187107"/>
                </a:avLst>
              </a:prstGeom>
              <a:noFill/>
              <a:ln w="38100">
                <a:solidFill>
                  <a:srgbClr val="00FF00"/>
                </a:solidFill>
                <a:miter lim="800000"/>
                <a:headEnd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Emboliform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AutoShape 32">
                <a:extLst>
                  <a:ext uri="{FF2B5EF4-FFF2-40B4-BE49-F238E27FC236}">
                    <a16:creationId xmlns:a16="http://schemas.microsoft.com/office/drawing/2014/main" id="{35D38149-1C02-4E97-A546-D09E6095EFC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04800" y="2971800"/>
                <a:ext cx="2812026" cy="121726"/>
              </a:xfrm>
              <a:prstGeom prst="callout2">
                <a:avLst>
                  <a:gd name="adj1" fmla="val 107521"/>
                  <a:gd name="adj2" fmla="val 21425"/>
                  <a:gd name="adj3" fmla="val 122755"/>
                  <a:gd name="adj4" fmla="val -57307"/>
                  <a:gd name="adj5" fmla="val 948154"/>
                  <a:gd name="adj6" fmla="val -104228"/>
                </a:avLst>
              </a:prstGeom>
              <a:noFill/>
              <a:ln w="57150">
                <a:solidFill>
                  <a:srgbClr val="92D050"/>
                </a:solidFill>
                <a:miter lim="800000"/>
                <a:headEnd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4th ventricle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AutoShape 32">
              <a:extLst>
                <a:ext uri="{FF2B5EF4-FFF2-40B4-BE49-F238E27FC236}">
                  <a16:creationId xmlns:a16="http://schemas.microsoft.com/office/drawing/2014/main" id="{0C231E21-BE00-4654-A816-55DF54EB5A6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543800" y="3200400"/>
              <a:ext cx="1297858" cy="121726"/>
            </a:xfrm>
            <a:prstGeom prst="callout2">
              <a:avLst>
                <a:gd name="adj1" fmla="val 113378"/>
                <a:gd name="adj2" fmla="val 94134"/>
                <a:gd name="adj3" fmla="val 254056"/>
                <a:gd name="adj4" fmla="val 115042"/>
                <a:gd name="adj5" fmla="val 944417"/>
                <a:gd name="adj6" fmla="val 204744"/>
              </a:avLst>
            </a:prstGeom>
            <a:noFill/>
            <a:ln w="57150">
              <a:solidFill>
                <a:srgbClr val="FF0000"/>
              </a:solidFill>
              <a:miter lim="800000"/>
              <a:headEnd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Inferior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medullary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velum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76200" y="762000"/>
            <a:ext cx="8991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0825" algn="l"/>
                <a:tab pos="6057900" algn="r"/>
              </a:tabLst>
            </a:pP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 The cerebellum is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the largest subdivision of the hindbrain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0825" algn="l"/>
                <a:tab pos="6057900" algn="r"/>
              </a:tabLst>
            </a:pP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* Position;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It lies posterior to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the pons 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and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medulla oblongata 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separated from them by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the 4th ventricle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GB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0825" algn="l"/>
                <a:tab pos="6057900" algn="r"/>
              </a:tabLst>
            </a:pP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 It occupies the greater part of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the posterior cranial fossa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0825" algn="l"/>
                <a:tab pos="6057900" algn="r"/>
              </a:tabLst>
            </a:pP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 It is covered by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FF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the tentorium cerebelli 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separating it from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the cerebral hemisphere.</a:t>
            </a:r>
            <a:r>
              <a:rPr kumimoji="0" lang="en-GB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01025"/>
            <a:ext cx="2888932" cy="584775"/>
          </a:xfrm>
          <a:prstGeom prst="rect">
            <a:avLst/>
          </a:prstGeom>
          <a:ln w="7620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The cerebellum </a:t>
            </a:r>
            <a:endParaRPr lang="en-GB" sz="3200" b="1" dirty="0">
              <a:solidFill>
                <a:srgbClr val="FF00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97DA8E-5E97-49CD-A03E-2CA4849B1087}"/>
              </a:ext>
            </a:extLst>
          </p:cNvPr>
          <p:cNvGrpSpPr/>
          <p:nvPr/>
        </p:nvGrpSpPr>
        <p:grpSpPr>
          <a:xfrm>
            <a:off x="445477" y="2649951"/>
            <a:ext cx="10751772" cy="3781103"/>
            <a:chOff x="602028" y="2757809"/>
            <a:chExt cx="10751772" cy="3781103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print">
              <a:lum bright="-10000" contrast="40000"/>
            </a:blip>
            <a:srcRect l="7547"/>
            <a:stretch>
              <a:fillRect/>
            </a:stretch>
          </p:blipFill>
          <p:spPr bwMode="auto">
            <a:xfrm>
              <a:off x="602028" y="2757809"/>
              <a:ext cx="4152296" cy="3600783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AutoShape 10"/>
            <p:cNvSpPr>
              <a:spLocks/>
            </p:cNvSpPr>
            <p:nvPr/>
          </p:nvSpPr>
          <p:spPr bwMode="auto">
            <a:xfrm flipH="1">
              <a:off x="2362200" y="5410200"/>
              <a:ext cx="8991600" cy="1089605"/>
            </a:xfrm>
            <a:prstGeom prst="callout2">
              <a:avLst>
                <a:gd name="adj1" fmla="val 11153"/>
                <a:gd name="adj2" fmla="val 59788"/>
                <a:gd name="adj3" fmla="val 6498"/>
                <a:gd name="adj4" fmla="val 61738"/>
                <a:gd name="adj5" fmla="val -30509"/>
                <a:gd name="adj6" fmla="val 86501"/>
              </a:avLst>
            </a:prstGeom>
            <a:noFill/>
            <a:ln w="38100">
              <a:solidFill>
                <a:srgbClr val="FF0000"/>
              </a:solidFill>
              <a:miter lim="800000"/>
              <a:headEnd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Cerebellum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AutoShape 10"/>
            <p:cNvSpPr>
              <a:spLocks/>
            </p:cNvSpPr>
            <p:nvPr/>
          </p:nvSpPr>
          <p:spPr bwMode="auto">
            <a:xfrm>
              <a:off x="5715000" y="6006932"/>
              <a:ext cx="3064496" cy="531980"/>
            </a:xfrm>
            <a:prstGeom prst="callout2">
              <a:avLst>
                <a:gd name="adj1" fmla="val 29502"/>
                <a:gd name="adj2" fmla="val 4193"/>
                <a:gd name="adj3" fmla="val 11877"/>
                <a:gd name="adj4" fmla="val -26041"/>
                <a:gd name="adj5" fmla="val -151608"/>
                <a:gd name="adj6" fmla="val -87403"/>
              </a:avLst>
            </a:prstGeom>
            <a:noFill/>
            <a:ln w="57150">
              <a:solidFill>
                <a:srgbClr val="FF0000"/>
              </a:solidFill>
              <a:miter lim="800000"/>
              <a:headEnd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4</a:t>
              </a:r>
              <a:r>
                <a:rPr lang="en-US" sz="3600" b="1" baseline="30000" dirty="0">
                  <a:solidFill>
                    <a:srgbClr val="FF0000"/>
                  </a:solidFill>
                </a:rPr>
                <a:t>th</a:t>
              </a:r>
              <a:r>
                <a:rPr lang="en-US" sz="3600" b="1" dirty="0">
                  <a:solidFill>
                    <a:srgbClr val="FF0000"/>
                  </a:solidFill>
                </a:rPr>
                <a:t> ventricle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FC9C03-E742-4647-89EC-EFDCCB7D20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21  December  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C5D89-F288-4705-A59D-3C0F76C3E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QAIS AFAR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759CAF-51E5-4B2E-9B5D-54D0F66C6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2</a:t>
            </a:fld>
            <a:endParaRPr 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400" y="101025"/>
            <a:ext cx="3685624" cy="584775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9388" algn="l"/>
                <a:tab pos="434975" algn="l"/>
                <a:tab pos="457200" algn="l"/>
                <a:tab pos="6057900" algn="r"/>
              </a:tabLst>
            </a:pP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Internal Structures</a:t>
            </a:r>
            <a:endParaRPr kumimoji="0" lang="en-US" sz="44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76200" y="685800"/>
            <a:ext cx="86106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0825" algn="l"/>
                <a:tab pos="6057900" algn="r"/>
              </a:tabLs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B- White matter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, which forms the white center of each hemisphere. </a:t>
            </a:r>
            <a:endParaRPr kumimoji="0" lang="en-GB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50825" algn="l"/>
                <a:tab pos="6057900" algn="r"/>
              </a:tabLst>
            </a:pP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It is formed of: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50825" algn="l"/>
                <a:tab pos="6057900" algn="r"/>
              </a:tabLst>
            </a:pP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a-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afferent and efferent cerebellar fibres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(cerebellar peduncles).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0825" algn="l"/>
                <a:tab pos="6057900" algn="r"/>
              </a:tabLst>
            </a:pP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 b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Axons of Purkinje cells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mossy fibres 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to the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granular cells 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and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climbing fibres 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to the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molecular cells</a:t>
            </a:r>
            <a:r>
              <a:rPr kumimoji="0" lang="en-GB" sz="20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26" name="Picture 2" descr="Image result for White matter of the cerebell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299" y="2514600"/>
            <a:ext cx="5824277" cy="38862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CC4CA9-24D7-42A5-A74D-63569415EF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21  December  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C45849-5A56-44A5-A883-478D959BA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QAIS AFAR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FB2331-4F70-452B-A711-4789B0A6E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20</a:t>
            </a:fld>
            <a:endParaRPr 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72DF286-5A03-46EC-9F21-D81957BBADD8}"/>
              </a:ext>
            </a:extLst>
          </p:cNvPr>
          <p:cNvSpPr/>
          <p:nvPr/>
        </p:nvSpPr>
        <p:spPr>
          <a:xfrm>
            <a:off x="76200" y="838200"/>
            <a:ext cx="4114800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tabLst>
                <a:tab pos="129540" algn="l"/>
                <a:tab pos="6057900" algn="r"/>
              </a:tabLst>
            </a:pPr>
            <a:r>
              <a:rPr lang="en-US" sz="2000" b="1" i="1" dirty="0">
                <a:latin typeface="Candara" pitchFamily="34" charset="0"/>
                <a:ea typeface="Times New Roman" panose="02020603050405020304" pitchFamily="18" charset="0"/>
              </a:rPr>
              <a:t>3 arteries</a:t>
            </a:r>
            <a:r>
              <a:rPr lang="en-US" sz="2000" i="1" dirty="0">
                <a:latin typeface="Candara" pitchFamily="34" charset="0"/>
                <a:ea typeface="Times New Roman" panose="02020603050405020304" pitchFamily="18" charset="0"/>
              </a:rPr>
              <a:t> on each side:</a:t>
            </a:r>
          </a:p>
          <a:p>
            <a:pPr marL="12954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  <a:tab pos="6057900" algn="r"/>
              </a:tabLst>
            </a:pPr>
            <a:r>
              <a:rPr lang="en-US" sz="2000" b="1" i="1" dirty="0">
                <a:solidFill>
                  <a:srgbClr val="FF0000"/>
                </a:solidFill>
                <a:latin typeface="Candara" pitchFamily="34" charset="0"/>
                <a:ea typeface="Times New Roman" panose="02020603050405020304" pitchFamily="18" charset="0"/>
              </a:rPr>
              <a:t>1-Superior cerebellar artery</a:t>
            </a:r>
            <a:r>
              <a:rPr lang="en-US" sz="2000" i="1" dirty="0">
                <a:solidFill>
                  <a:srgbClr val="FF0000"/>
                </a:solidFill>
                <a:latin typeface="Candara" pitchFamily="34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Candara" pitchFamily="34" charset="0"/>
                <a:ea typeface="Times New Roman" panose="02020603050405020304" pitchFamily="18" charset="0"/>
              </a:rPr>
              <a:t>from the </a:t>
            </a:r>
            <a:r>
              <a:rPr lang="en-US" sz="2000" b="1" i="1" dirty="0">
                <a:solidFill>
                  <a:srgbClr val="FF0000"/>
                </a:solidFill>
                <a:latin typeface="Candara" pitchFamily="34" charset="0"/>
                <a:ea typeface="Times New Roman" panose="02020603050405020304" pitchFamily="18" charset="0"/>
              </a:rPr>
              <a:t>basilar artery </a:t>
            </a:r>
            <a:r>
              <a:rPr lang="en-US" sz="2000" i="1" dirty="0">
                <a:latin typeface="Candara" pitchFamily="34" charset="0"/>
                <a:ea typeface="Times New Roman" panose="02020603050405020304" pitchFamily="18" charset="0"/>
              </a:rPr>
              <a:t>and supplies the </a:t>
            </a:r>
            <a:r>
              <a:rPr lang="en-US" sz="2000" b="1" i="1" dirty="0">
                <a:latin typeface="Candara" pitchFamily="34" charset="0"/>
                <a:ea typeface="Times New Roman" panose="02020603050405020304" pitchFamily="18" charset="0"/>
              </a:rPr>
              <a:t>superior surface</a:t>
            </a:r>
            <a:r>
              <a:rPr lang="en-US" sz="2000" i="1" dirty="0">
                <a:latin typeface="Candara" pitchFamily="34" charset="0"/>
                <a:ea typeface="Times New Roman" panose="02020603050405020304" pitchFamily="18" charset="0"/>
              </a:rPr>
              <a:t>.</a:t>
            </a:r>
          </a:p>
          <a:p>
            <a:pPr marL="12954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  <a:tab pos="6057900" algn="r"/>
              </a:tabLst>
            </a:pPr>
            <a:r>
              <a:rPr lang="en-US" sz="2000" b="1" i="1" dirty="0">
                <a:solidFill>
                  <a:srgbClr val="FF0000"/>
                </a:solidFill>
                <a:latin typeface="Candara" pitchFamily="34" charset="0"/>
                <a:ea typeface="Times New Roman" panose="02020603050405020304" pitchFamily="18" charset="0"/>
              </a:rPr>
              <a:t>2-Anterior inferior cerebellar artery</a:t>
            </a:r>
            <a:r>
              <a:rPr lang="en-US" sz="2000" i="1" dirty="0">
                <a:solidFill>
                  <a:srgbClr val="FF0000"/>
                </a:solidFill>
                <a:latin typeface="Candara" pitchFamily="34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Candara" pitchFamily="34" charset="0"/>
                <a:ea typeface="Times New Roman" panose="02020603050405020304" pitchFamily="18" charset="0"/>
              </a:rPr>
              <a:t>from the </a:t>
            </a:r>
            <a:r>
              <a:rPr lang="en-US" sz="2000" b="1" i="1" dirty="0">
                <a:solidFill>
                  <a:srgbClr val="FF0000"/>
                </a:solidFill>
                <a:latin typeface="Candara" pitchFamily="34" charset="0"/>
                <a:ea typeface="Times New Roman" panose="02020603050405020304" pitchFamily="18" charset="0"/>
              </a:rPr>
              <a:t>basilar</a:t>
            </a:r>
            <a:r>
              <a:rPr lang="en-US" sz="2000" i="1" dirty="0">
                <a:latin typeface="Candara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Candara" pitchFamily="34" charset="0"/>
                <a:ea typeface="Times New Roman" panose="02020603050405020304" pitchFamily="18" charset="0"/>
              </a:rPr>
              <a:t>artery</a:t>
            </a:r>
            <a:r>
              <a:rPr lang="en-US" sz="2000" i="1" dirty="0">
                <a:latin typeface="Candara" pitchFamily="34" charset="0"/>
                <a:ea typeface="Times New Roman" panose="02020603050405020304" pitchFamily="18" charset="0"/>
              </a:rPr>
              <a:t> and supplies the </a:t>
            </a:r>
            <a:r>
              <a:rPr lang="en-US" sz="2000" b="1" i="1" dirty="0">
                <a:latin typeface="Candara" pitchFamily="34" charset="0"/>
                <a:ea typeface="Times New Roman" panose="02020603050405020304" pitchFamily="18" charset="0"/>
              </a:rPr>
              <a:t>anterior part of the inferior surface.</a:t>
            </a:r>
            <a:endParaRPr lang="en-US" sz="2000" i="1" dirty="0">
              <a:latin typeface="Candara" pitchFamily="34" charset="0"/>
              <a:ea typeface="Times New Roman" panose="02020603050405020304" pitchFamily="18" charset="0"/>
            </a:endParaRPr>
          </a:p>
          <a:p>
            <a:pPr marL="12954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  <a:tab pos="6057900" algn="r"/>
              </a:tabLst>
            </a:pPr>
            <a:r>
              <a:rPr lang="en-US" sz="2000" b="1" i="1" dirty="0">
                <a:solidFill>
                  <a:srgbClr val="FF0000"/>
                </a:solidFill>
                <a:latin typeface="Candara" pitchFamily="34" charset="0"/>
                <a:ea typeface="Times New Roman" panose="02020603050405020304" pitchFamily="18" charset="0"/>
              </a:rPr>
              <a:t>3-Posterior inferior cerebellar artery</a:t>
            </a:r>
            <a:r>
              <a:rPr lang="en-US" sz="2000" i="1" dirty="0">
                <a:latin typeface="Candara" pitchFamily="34" charset="0"/>
                <a:ea typeface="Times New Roman" panose="02020603050405020304" pitchFamily="18" charset="0"/>
              </a:rPr>
              <a:t>; from the </a:t>
            </a:r>
            <a:r>
              <a:rPr lang="en-US" sz="2000" b="1" i="1" dirty="0">
                <a:solidFill>
                  <a:srgbClr val="FF0000"/>
                </a:solidFill>
                <a:latin typeface="Candara" pitchFamily="34" charset="0"/>
                <a:ea typeface="Times New Roman" panose="02020603050405020304" pitchFamily="18" charset="0"/>
              </a:rPr>
              <a:t>4</a:t>
            </a:r>
            <a:r>
              <a:rPr lang="en-US" sz="2000" b="1" i="1" baseline="30000" dirty="0">
                <a:solidFill>
                  <a:srgbClr val="FF0000"/>
                </a:solidFill>
                <a:latin typeface="Candara" pitchFamily="34" charset="0"/>
                <a:ea typeface="Times New Roman" panose="02020603050405020304" pitchFamily="18" charset="0"/>
              </a:rPr>
              <a:t>th</a:t>
            </a:r>
            <a:r>
              <a:rPr lang="en-US" sz="2000" b="1" i="1" dirty="0">
                <a:solidFill>
                  <a:srgbClr val="FF0000"/>
                </a:solidFill>
                <a:latin typeface="Candara" pitchFamily="34" charset="0"/>
                <a:ea typeface="Times New Roman" panose="02020603050405020304" pitchFamily="18" charset="0"/>
              </a:rPr>
              <a:t> part of vertebral artery </a:t>
            </a:r>
            <a:r>
              <a:rPr lang="en-US" sz="2000" i="1" dirty="0">
                <a:latin typeface="Candara" pitchFamily="34" charset="0"/>
                <a:ea typeface="Times New Roman" panose="02020603050405020304" pitchFamily="18" charset="0"/>
              </a:rPr>
              <a:t>and supply </a:t>
            </a:r>
            <a:r>
              <a:rPr lang="en-US" sz="2000" b="1" i="1" dirty="0">
                <a:latin typeface="Candara" pitchFamily="34" charset="0"/>
                <a:ea typeface="Times New Roman" panose="02020603050405020304" pitchFamily="18" charset="0"/>
              </a:rPr>
              <a:t>the posterior part of the inferior surface.</a:t>
            </a:r>
          </a:p>
          <a:p>
            <a:r>
              <a:rPr lang="en-US" sz="2000" b="1" i="1" dirty="0">
                <a:solidFill>
                  <a:srgbClr val="0033CC"/>
                </a:solidFill>
                <a:latin typeface="Candara" pitchFamily="34" charset="0"/>
                <a:ea typeface="Times New Roman" panose="02020603050405020304" pitchFamily="18" charset="0"/>
              </a:rPr>
              <a:t>* Venous drainage, into the </a:t>
            </a:r>
            <a:r>
              <a:rPr lang="en-US" sz="2000" b="1" i="1" dirty="0" err="1">
                <a:solidFill>
                  <a:srgbClr val="0033CC"/>
                </a:solidFill>
                <a:latin typeface="Candara" pitchFamily="34" charset="0"/>
                <a:ea typeface="Times New Roman" panose="02020603050405020304" pitchFamily="18" charset="0"/>
              </a:rPr>
              <a:t>dural</a:t>
            </a:r>
            <a:r>
              <a:rPr lang="en-US" sz="2000" b="1" i="1" dirty="0">
                <a:solidFill>
                  <a:srgbClr val="0033CC"/>
                </a:solidFill>
                <a:latin typeface="Candara" pitchFamily="34" charset="0"/>
                <a:ea typeface="Times New Roman" panose="02020603050405020304" pitchFamily="18" charset="0"/>
              </a:rPr>
              <a:t> venous sinuses</a:t>
            </a:r>
            <a:endParaRPr lang="en-US" sz="2000" b="1" i="1" dirty="0">
              <a:solidFill>
                <a:srgbClr val="0033CC"/>
              </a:solidFill>
              <a:latin typeface="Candara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6200" y="76200"/>
            <a:ext cx="4876800" cy="662361"/>
          </a:xfrm>
          <a:prstGeom prst="rect">
            <a:avLst/>
          </a:prstGeom>
          <a:ln w="7620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tabLst>
                <a:tab pos="129540" algn="l"/>
                <a:tab pos="6057900" algn="r"/>
              </a:tabLst>
            </a:pPr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  <a:ea typeface="Times New Roman" panose="02020603050405020304" pitchFamily="18" charset="0"/>
              </a:rPr>
              <a:t>Blood supply of Cerebellum </a:t>
            </a:r>
            <a:endParaRPr lang="en-US" sz="3200" i="1" dirty="0">
              <a:latin typeface="Candara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Picture 4" descr="D:\جامعة مؤتة\Integrated Modules\2- C N S\Images\3- Cerebellum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828800"/>
            <a:ext cx="4602841" cy="333216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DB63FC-BC46-4E96-A844-08C83D7D82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4928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21  December 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D450C-454B-4F16-80F2-9A46C56FD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2895600" cy="365125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Dr. AIMAN QAIS AFAR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55DB8-6B81-4AD7-AA6C-0F1552BD4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70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21</a:t>
            </a:fld>
            <a:endParaRPr 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خطرت على بالي: الوقت و اوراق الخريف المتساقطة">
            <a:extLst>
              <a:ext uri="{FF2B5EF4-FFF2-40B4-BE49-F238E27FC236}">
                <a16:creationId xmlns:a16="http://schemas.microsoft.com/office/drawing/2014/main" id="{791AFD26-C3C6-4628-873E-A8E7BA508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185534"/>
            <a:ext cx="3810000" cy="566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18EB11-7246-4699-BA24-065ADC5628DB}"/>
              </a:ext>
            </a:extLst>
          </p:cNvPr>
          <p:cNvSpPr txBox="1"/>
          <p:nvPr/>
        </p:nvSpPr>
        <p:spPr>
          <a:xfrm>
            <a:off x="1567669" y="9533"/>
            <a:ext cx="59189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ar-JO" sz="2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اوراق الخريف </a:t>
            </a:r>
          </a:p>
          <a:p>
            <a:pPr algn="ctr" defTabSz="685800"/>
            <a:r>
              <a:rPr lang="ar-JO" sz="2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ودعت  اغصانها  وانتثرت           لهبوب الريح اوراق الخريف</a:t>
            </a:r>
            <a:endParaRPr lang="en-US" sz="21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/>
            <a:r>
              <a:rPr lang="ar-JO" sz="2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 شكت للارض حين اندثرت       قصر العمر  وفقدان   الاليف</a:t>
            </a:r>
            <a:endParaRPr lang="en-US" sz="21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/>
            <a:r>
              <a:rPr lang="ar-JO" sz="15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د.عبدالله مصطفى                 </a:t>
            </a:r>
            <a:r>
              <a:rPr lang="en-US" sz="2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1657E1-5DEE-47A7-9E93-6B011A3935A4}"/>
              </a:ext>
            </a:extLst>
          </p:cNvPr>
          <p:cNvSpPr txBox="1"/>
          <p:nvPr/>
        </p:nvSpPr>
        <p:spPr>
          <a:xfrm>
            <a:off x="304800" y="4343400"/>
            <a:ext cx="3028071" cy="923330"/>
          </a:xfrm>
          <a:prstGeom prst="rect">
            <a:avLst/>
          </a:prstGeom>
          <a:noFill/>
          <a:ln w="76200">
            <a:solidFill>
              <a:srgbClr val="3127AF"/>
            </a:solidFill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700" b="1" i="1" dirty="0">
                <a:solidFill>
                  <a:srgbClr val="FF0000"/>
                </a:solidFill>
                <a:latin typeface="Candara" panose="020E0502030303020204" pitchFamily="34" charset="0"/>
              </a:rPr>
              <a:t>Dr. Aiman Qais Afar</a:t>
            </a:r>
          </a:p>
          <a:p>
            <a:pPr algn="ctr" defTabSz="685800"/>
            <a:r>
              <a:rPr lang="en-US" sz="2700" b="1" i="1" dirty="0">
                <a:solidFill>
                  <a:srgbClr val="FF0000"/>
                </a:solidFill>
                <a:latin typeface="Candara" panose="020E0502030303020204" pitchFamily="34" charset="0"/>
              </a:rPr>
              <a:t>2020- 2021</a:t>
            </a:r>
          </a:p>
        </p:txBody>
      </p:sp>
    </p:spTree>
    <p:extLst>
      <p:ext uri="{BB962C8B-B14F-4D97-AF65-F5344CB8AC3E}">
        <p14:creationId xmlns:p14="http://schemas.microsoft.com/office/powerpoint/2010/main" val="127054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6200" y="76200"/>
            <a:ext cx="4238468" cy="584775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50825" algn="l"/>
                <a:tab pos="457200" algn="l"/>
                <a:tab pos="6057900" algn="r"/>
              </a:tabLst>
            </a:pP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EXTERNAL FEATURES</a:t>
            </a:r>
            <a:endParaRPr kumimoji="0" lang="en-US" sz="44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8270" y="727511"/>
            <a:ext cx="893333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	It is formed of a median part called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the vermis 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and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2 cerebellar hemisphere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GB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1- It has 2 surfaces (superior and inferior)</a:t>
            </a:r>
            <a:endParaRPr kumimoji="0" lang="en-GB" sz="28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A- Superior surface,</a:t>
            </a:r>
            <a:endParaRPr kumimoji="0" lang="en-GB" sz="2000" b="0" i="1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 The middle part is raised and called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the superior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vermis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GB" sz="2000" b="0" i="1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The lingula 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is the most anterior part of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the superior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vemis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 The superior surface of each cerebellar hemisphere is nearly flat and slopes downwards and laterally.</a:t>
            </a:r>
            <a:endParaRPr kumimoji="0" lang="en-US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176D4CF-8411-4A9B-B7D2-FD2DB20409DE}"/>
              </a:ext>
            </a:extLst>
          </p:cNvPr>
          <p:cNvGrpSpPr/>
          <p:nvPr/>
        </p:nvGrpSpPr>
        <p:grpSpPr>
          <a:xfrm>
            <a:off x="1808262" y="2951220"/>
            <a:ext cx="6878538" cy="3704993"/>
            <a:chOff x="1837184" y="2951220"/>
            <a:chExt cx="6878538" cy="3704993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19771" t="23528" r="33937" b="39917"/>
            <a:stretch>
              <a:fillRect/>
            </a:stretch>
          </p:blipFill>
          <p:spPr bwMode="auto">
            <a:xfrm>
              <a:off x="3276600" y="2951220"/>
              <a:ext cx="5439122" cy="3220980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AutoShape 32"/>
            <p:cNvSpPr>
              <a:spLocks/>
            </p:cNvSpPr>
            <p:nvPr/>
          </p:nvSpPr>
          <p:spPr bwMode="auto">
            <a:xfrm flipH="1">
              <a:off x="4644752" y="6279976"/>
              <a:ext cx="2928958" cy="376237"/>
            </a:xfrm>
            <a:prstGeom prst="callout2">
              <a:avLst>
                <a:gd name="adj1" fmla="val 14122"/>
                <a:gd name="adj2" fmla="val 28217"/>
                <a:gd name="adj3" fmla="val 7989"/>
                <a:gd name="adj4" fmla="val 45908"/>
                <a:gd name="adj5" fmla="val -455728"/>
                <a:gd name="adj6" fmla="val 49062"/>
              </a:avLst>
            </a:prstGeom>
            <a:noFill/>
            <a:ln w="57150">
              <a:solidFill>
                <a:srgbClr val="99FF33"/>
              </a:solidFill>
              <a:miter lim="800000"/>
              <a:headEnd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r"/>
              <a:r>
                <a:rPr lang="en-US" sz="3200" b="1" dirty="0"/>
                <a:t>superior vermis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8" name="AutoShape 32">
              <a:extLst>
                <a:ext uri="{FF2B5EF4-FFF2-40B4-BE49-F238E27FC236}">
                  <a16:creationId xmlns:a16="http://schemas.microsoft.com/office/drawing/2014/main" id="{94E2EB83-C5DF-4D01-9850-2BAB5F8E7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7184" y="3353812"/>
              <a:ext cx="2519363" cy="376237"/>
            </a:xfrm>
            <a:prstGeom prst="callout2">
              <a:avLst>
                <a:gd name="adj1" fmla="val 72501"/>
                <a:gd name="adj2" fmla="val 57848"/>
                <a:gd name="adj3" fmla="val 51454"/>
                <a:gd name="adj4" fmla="val 69573"/>
                <a:gd name="adj5" fmla="val 43819"/>
                <a:gd name="adj6" fmla="val 171156"/>
              </a:avLst>
            </a:prstGeom>
            <a:noFill/>
            <a:ln w="38100">
              <a:solidFill>
                <a:srgbClr val="7030A0"/>
              </a:solidFill>
              <a:miter lim="800000"/>
              <a:headEnd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lingula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3F9030-28C3-4444-8BE7-67E51E0BD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21  December 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A9B415-4299-4AE7-B3F4-850370AEB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52400" y="5989637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QAIS AFAR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81EFA9-1569-463D-A41E-9F761A6CC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3</a:t>
            </a:fld>
            <a:endParaRPr 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0772" y="101025"/>
            <a:ext cx="4110228" cy="584775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50825" algn="l"/>
                <a:tab pos="457200" algn="l"/>
                <a:tab pos="6057900" algn="r"/>
              </a:tabLst>
            </a:pP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EXTERNAL FEATURES</a:t>
            </a:r>
            <a:endParaRPr kumimoji="0" lang="en-US" sz="44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52400" y="685800"/>
            <a:ext cx="8382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B- Inferior surface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en-GB" sz="2000" b="0" i="1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  The inferior part of the vermis is called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the inferior vermis 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and lies in the bottom of a depression between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the two hemispheres 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called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Vallecula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.  </a:t>
            </a:r>
            <a:endParaRPr kumimoji="0" lang="en-GB" sz="2000" b="0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The inferior vermis 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consists of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nodule, uvula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pyramid.</a:t>
            </a:r>
            <a:endParaRPr kumimoji="0" lang="en-GB" sz="2000" b="1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 The inferior surface of each hemisphere is nearly convex and rests on the floor of the posterior cranial fossa.</a:t>
            </a:r>
            <a:endParaRPr kumimoji="0" lang="en-GB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Tonsil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is a small part of the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cerebellar hemisphere 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that lies lateral to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the inferior vermis.</a:t>
            </a:r>
            <a:endParaRPr kumimoji="0" lang="en-US" sz="2000" b="1" i="1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75184" y="2971800"/>
            <a:ext cx="3744416" cy="5847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00FF"/>
                </a:solidFill>
              </a:rPr>
              <a:t>Inferior surface</a:t>
            </a:r>
            <a:endParaRPr lang="ar-SA" sz="32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4D64C5-E572-4F33-907E-EC3C78E1675A}"/>
              </a:ext>
            </a:extLst>
          </p:cNvPr>
          <p:cNvGrpSpPr/>
          <p:nvPr/>
        </p:nvGrpSpPr>
        <p:grpSpPr>
          <a:xfrm>
            <a:off x="533400" y="3498364"/>
            <a:ext cx="8249176" cy="3267661"/>
            <a:chOff x="742424" y="3498364"/>
            <a:chExt cx="8249176" cy="3267661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>
              <a:lum contrast="24000"/>
            </a:blip>
            <a:srcRect l="21646" t="23528" r="33937" b="36139"/>
            <a:stretch>
              <a:fillRect/>
            </a:stretch>
          </p:blipFill>
          <p:spPr bwMode="auto">
            <a:xfrm>
              <a:off x="742424" y="3498364"/>
              <a:ext cx="4798316" cy="3267661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AutoShape 32"/>
            <p:cNvSpPr>
              <a:spLocks/>
            </p:cNvSpPr>
            <p:nvPr/>
          </p:nvSpPr>
          <p:spPr bwMode="auto">
            <a:xfrm>
              <a:off x="5410200" y="6248400"/>
              <a:ext cx="2928958" cy="376237"/>
            </a:xfrm>
            <a:prstGeom prst="callout2">
              <a:avLst>
                <a:gd name="adj1" fmla="val 69950"/>
                <a:gd name="adj2" fmla="val 19439"/>
                <a:gd name="adj3" fmla="val 66653"/>
                <a:gd name="adj4" fmla="val -11148"/>
                <a:gd name="adj5" fmla="val -247024"/>
                <a:gd name="adj6" fmla="val -81583"/>
              </a:avLst>
            </a:prstGeom>
            <a:noFill/>
            <a:ln w="57150">
              <a:solidFill>
                <a:srgbClr val="99FF33"/>
              </a:solidFill>
              <a:miter lim="800000"/>
              <a:headEnd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r"/>
              <a:r>
                <a:rPr lang="en-US" sz="2800" b="1" dirty="0"/>
                <a:t>inferior vermis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7" name="AutoShape 32">
              <a:extLst>
                <a:ext uri="{FF2B5EF4-FFF2-40B4-BE49-F238E27FC236}">
                  <a16:creationId xmlns:a16="http://schemas.microsoft.com/office/drawing/2014/main" id="{5140B5ED-E030-4B73-8ED5-E42D189D3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8244" y="5169796"/>
              <a:ext cx="1823570" cy="360041"/>
            </a:xfrm>
            <a:prstGeom prst="callout2">
              <a:avLst>
                <a:gd name="adj1" fmla="val 75361"/>
                <a:gd name="adj2" fmla="val 2293"/>
                <a:gd name="adj3" fmla="val 182537"/>
                <a:gd name="adj4" fmla="val -163280"/>
                <a:gd name="adj5" fmla="val -149203"/>
                <a:gd name="adj6" fmla="val -213257"/>
              </a:avLst>
            </a:prstGeom>
            <a:noFill/>
            <a:ln w="57150">
              <a:solidFill>
                <a:srgbClr val="7030A0"/>
              </a:solidFill>
              <a:miter lim="800000"/>
              <a:headEnd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Nodule</a:t>
              </a:r>
            </a:p>
          </p:txBody>
        </p:sp>
        <p:sp>
          <p:nvSpPr>
            <p:cNvPr id="8" name="AutoShape 32">
              <a:extLst>
                <a:ext uri="{FF2B5EF4-FFF2-40B4-BE49-F238E27FC236}">
                  <a16:creationId xmlns:a16="http://schemas.microsoft.com/office/drawing/2014/main" id="{F1C37D51-2DB7-409D-9C43-E9ACD2F70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424" y="6206761"/>
              <a:ext cx="2658596" cy="381130"/>
            </a:xfrm>
            <a:prstGeom prst="callout2">
              <a:avLst>
                <a:gd name="adj1" fmla="val 10746"/>
                <a:gd name="adj2" fmla="val 65613"/>
                <a:gd name="adj3" fmla="val -7799"/>
                <a:gd name="adj4" fmla="val 75672"/>
                <a:gd name="adj5" fmla="val -178541"/>
                <a:gd name="adj6" fmla="val 80169"/>
              </a:avLst>
            </a:prstGeom>
            <a:noFill/>
            <a:ln w="57150">
              <a:solidFill>
                <a:srgbClr val="FF0000"/>
              </a:solidFill>
              <a:miter lim="800000"/>
              <a:headEnd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Arial Rounded MT Bold" pitchFamily="34" charset="0"/>
                </a:rPr>
                <a:t>Vallecula</a:t>
              </a:r>
              <a:r>
                <a:rPr lang="en-US" sz="2400" dirty="0">
                  <a:solidFill>
                    <a:srgbClr val="FF0000"/>
                  </a:solidFill>
                  <a:latin typeface="Arial Rounded MT Bold" pitchFamily="34" charset="0"/>
                </a:rPr>
                <a:t> </a:t>
              </a:r>
            </a:p>
          </p:txBody>
        </p:sp>
        <p:sp>
          <p:nvSpPr>
            <p:cNvPr id="9" name="AutoShape 32">
              <a:extLst>
                <a:ext uri="{FF2B5EF4-FFF2-40B4-BE49-F238E27FC236}">
                  <a16:creationId xmlns:a16="http://schemas.microsoft.com/office/drawing/2014/main" id="{08888568-D8B8-4B45-AB24-CF0687B1C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8030" y="4428142"/>
              <a:ext cx="1823570" cy="360041"/>
            </a:xfrm>
            <a:prstGeom prst="callout2">
              <a:avLst>
                <a:gd name="adj1" fmla="val 75361"/>
                <a:gd name="adj2" fmla="val 2293"/>
                <a:gd name="adj3" fmla="val 230912"/>
                <a:gd name="adj4" fmla="val -83688"/>
                <a:gd name="adj5" fmla="val 112832"/>
                <a:gd name="adj6" fmla="val -192563"/>
              </a:avLst>
            </a:prstGeom>
            <a:noFill/>
            <a:ln w="57150">
              <a:solidFill>
                <a:srgbClr val="FF0000"/>
              </a:solidFill>
              <a:miter lim="800000"/>
              <a:headEnd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Tonsil</a:t>
              </a: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F69744-F5A4-4FDC-82BB-B868903152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200" y="143956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21  December  2020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7878981-02BF-4874-9D11-0805ED8EB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83843" y="461084"/>
            <a:ext cx="2895600" cy="365125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Dr. AIMAN QAIS AFAR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57A1542-AF80-4628-B971-8DB417017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9158" y="6356350"/>
            <a:ext cx="347642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4</a:t>
            </a:fld>
            <a:endParaRPr 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6972" y="101025"/>
            <a:ext cx="4110228" cy="584775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50825" algn="l"/>
                <a:tab pos="457200" algn="l"/>
                <a:tab pos="6057900" algn="r"/>
              </a:tabLst>
            </a:pP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EXTERNAL FEATURES</a:t>
            </a:r>
            <a:endParaRPr kumimoji="0" lang="en-US" sz="44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76200" y="624245"/>
            <a:ext cx="799187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2- It has 2 notches (anterior and posterior)</a:t>
            </a:r>
            <a:endParaRPr kumimoji="0" lang="en-GB" sz="28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A- Anterior notch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; </a:t>
            </a:r>
            <a:endParaRPr kumimoji="0" lang="en-GB" sz="2000" b="0" i="1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 It is a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large median depression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, separated from the back of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the pons 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and open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medulla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by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FF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the 4th ventricle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GB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 It contains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3 cerebellar peduncles 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that connecting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the cerebellum with the brain steam.</a:t>
            </a:r>
            <a:endParaRPr kumimoji="0" lang="en-US" sz="2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05379" y="2667000"/>
            <a:ext cx="77194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B- Posterior notch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is a smaller median depression contains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rgbClr val="FF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falx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FF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rgbClr val="FF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cerebelli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3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A2AEA27-D1DE-4639-84C0-6338E0601D97}"/>
              </a:ext>
            </a:extLst>
          </p:cNvPr>
          <p:cNvGrpSpPr/>
          <p:nvPr/>
        </p:nvGrpSpPr>
        <p:grpSpPr>
          <a:xfrm>
            <a:off x="-227192" y="3276600"/>
            <a:ext cx="9599792" cy="3184127"/>
            <a:chOff x="-146506" y="3429000"/>
            <a:chExt cx="9599792" cy="3184127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19771" t="23528" r="33937" b="39917"/>
            <a:stretch>
              <a:fillRect/>
            </a:stretch>
          </p:blipFill>
          <p:spPr bwMode="auto">
            <a:xfrm>
              <a:off x="2209800" y="3429000"/>
              <a:ext cx="5376890" cy="3184127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AutoShape 32"/>
            <p:cNvSpPr>
              <a:spLocks/>
            </p:cNvSpPr>
            <p:nvPr/>
          </p:nvSpPr>
          <p:spPr bwMode="auto">
            <a:xfrm flipH="1">
              <a:off x="-146506" y="3810000"/>
              <a:ext cx="2508706" cy="171954"/>
            </a:xfrm>
            <a:prstGeom prst="callout2">
              <a:avLst>
                <a:gd name="adj1" fmla="val 133521"/>
                <a:gd name="adj2" fmla="val 18254"/>
                <a:gd name="adj3" fmla="val -285039"/>
                <a:gd name="adj4" fmla="val -48731"/>
                <a:gd name="adj5" fmla="val 41556"/>
                <a:gd name="adj6" fmla="val -104975"/>
              </a:avLst>
            </a:prstGeom>
            <a:noFill/>
            <a:ln w="57150">
              <a:solidFill>
                <a:srgbClr val="99FF33"/>
              </a:solidFill>
              <a:miter lim="800000"/>
              <a:headEnd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/>
              <a:r>
                <a:rPr lang="en-US" sz="2400" b="1" dirty="0"/>
                <a:t>Wide Anterior cerebellar notch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AutoShape 32"/>
            <p:cNvSpPr>
              <a:spLocks/>
            </p:cNvSpPr>
            <p:nvPr/>
          </p:nvSpPr>
          <p:spPr bwMode="auto">
            <a:xfrm>
              <a:off x="7620000" y="5257800"/>
              <a:ext cx="1833286" cy="171954"/>
            </a:xfrm>
            <a:prstGeom prst="callout2">
              <a:avLst>
                <a:gd name="adj1" fmla="val 449516"/>
                <a:gd name="adj2" fmla="val 19473"/>
                <a:gd name="adj3" fmla="val 733277"/>
                <a:gd name="adj4" fmla="val -56945"/>
                <a:gd name="adj5" fmla="val 608027"/>
                <a:gd name="adj6" fmla="val -141299"/>
              </a:avLst>
            </a:prstGeom>
            <a:noFill/>
            <a:ln w="57150">
              <a:solidFill>
                <a:srgbClr val="99FF33"/>
              </a:solidFill>
              <a:miter lim="800000"/>
              <a:headEnd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/>
              <a:r>
                <a:rPr lang="en-US" sz="2400" b="1" dirty="0"/>
                <a:t>Narrow Posterior cerebellar notch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0F91E4-2F47-42E5-B52A-68D3BFAA8B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21  December  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E37343-222C-4A9D-B1E3-EEBFAE546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QAIS AFAR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457197D-660E-4421-9607-B21140AB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5</a:t>
            </a:fld>
            <a:endParaRPr 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6972" y="101025"/>
            <a:ext cx="4110228" cy="584775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50825" algn="l"/>
                <a:tab pos="457200" algn="l"/>
                <a:tab pos="6057900" algn="r"/>
              </a:tabLst>
            </a:pP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EXTERNAL FEATURES</a:t>
            </a:r>
            <a:endParaRPr kumimoji="0" lang="en-US" sz="44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52400" y="742653"/>
            <a:ext cx="80772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1938" algn="l"/>
                <a:tab pos="457200" algn="l"/>
                <a:tab pos="6057900" algn="r"/>
              </a:tabLst>
            </a:pP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3- Fissures;</a:t>
            </a:r>
            <a:endParaRPr kumimoji="0" lang="en-GB" sz="28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1938" algn="l"/>
                <a:tab pos="457200" algn="l"/>
                <a:tab pos="6057900" algn="r"/>
              </a:tabLst>
            </a:pP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a- Primary fissure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, is a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V-shaped fissure 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on the superior surface. </a:t>
            </a:r>
            <a:endParaRPr kumimoji="0" lang="en-GB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1938" algn="l"/>
                <a:tab pos="457200" algn="l"/>
                <a:tab pos="6057900" algn="r"/>
              </a:tabLst>
            </a:pP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It separates the anterior lobe from the posterior lobe.</a:t>
            </a:r>
            <a:endParaRPr kumimoji="0" lang="en-GB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492AD6-C211-4F07-B77E-B1A1872A69D6}"/>
              </a:ext>
            </a:extLst>
          </p:cNvPr>
          <p:cNvGrpSpPr/>
          <p:nvPr/>
        </p:nvGrpSpPr>
        <p:grpSpPr>
          <a:xfrm>
            <a:off x="304800" y="2057400"/>
            <a:ext cx="7739090" cy="3093878"/>
            <a:chOff x="0" y="2667000"/>
            <a:chExt cx="7739090" cy="3093878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19771" t="23528" r="33937" b="39917"/>
            <a:stretch>
              <a:fillRect/>
            </a:stretch>
          </p:blipFill>
          <p:spPr bwMode="auto">
            <a:xfrm>
              <a:off x="2514600" y="2667000"/>
              <a:ext cx="5224490" cy="3093878"/>
            </a:xfrm>
            <a:prstGeom prst="rect">
              <a:avLst/>
            </a:prstGeom>
            <a:noFill/>
            <a:ln w="76200">
              <a:solidFill>
                <a:schemeClr val="accent1"/>
              </a:solidFill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AutoShape 32"/>
            <p:cNvSpPr>
              <a:spLocks/>
            </p:cNvSpPr>
            <p:nvPr/>
          </p:nvSpPr>
          <p:spPr bwMode="auto">
            <a:xfrm flipH="1">
              <a:off x="0" y="2971800"/>
              <a:ext cx="2437601" cy="107693"/>
            </a:xfrm>
            <a:prstGeom prst="callout2">
              <a:avLst>
                <a:gd name="adj1" fmla="val 204362"/>
                <a:gd name="adj2" fmla="val 21897"/>
                <a:gd name="adj3" fmla="val -47512"/>
                <a:gd name="adj4" fmla="val -18636"/>
                <a:gd name="adj5" fmla="val 316173"/>
                <a:gd name="adj6" fmla="val -81152"/>
              </a:avLst>
            </a:prstGeom>
            <a:noFill/>
            <a:ln w="57150">
              <a:solidFill>
                <a:srgbClr val="99FF33"/>
              </a:solidFill>
              <a:miter lim="800000"/>
              <a:headEnd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r>
                <a:rPr lang="en-US" sz="2400" b="1" dirty="0"/>
                <a:t>Anterior lobe 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AutoShape 15"/>
            <p:cNvSpPr>
              <a:spLocks/>
            </p:cNvSpPr>
            <p:nvPr/>
          </p:nvSpPr>
          <p:spPr bwMode="auto">
            <a:xfrm flipH="1">
              <a:off x="762000" y="3733800"/>
              <a:ext cx="1546939" cy="274914"/>
            </a:xfrm>
            <a:prstGeom prst="callout2">
              <a:avLst>
                <a:gd name="adj1" fmla="val 42402"/>
                <a:gd name="adj2" fmla="val 40193"/>
                <a:gd name="adj3" fmla="val 44834"/>
                <a:gd name="adj4" fmla="val 23175"/>
                <a:gd name="adj5" fmla="val 24433"/>
                <a:gd name="adj6" fmla="val -104729"/>
              </a:avLst>
            </a:prstGeom>
            <a:noFill/>
            <a:ln w="57150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Primary fissure</a:t>
              </a:r>
            </a:p>
          </p:txBody>
        </p:sp>
        <p:sp>
          <p:nvSpPr>
            <p:cNvPr id="7" name="AutoShape 32"/>
            <p:cNvSpPr>
              <a:spLocks/>
            </p:cNvSpPr>
            <p:nvPr/>
          </p:nvSpPr>
          <p:spPr bwMode="auto">
            <a:xfrm flipH="1">
              <a:off x="304800" y="4876800"/>
              <a:ext cx="1981200" cy="376237"/>
            </a:xfrm>
            <a:prstGeom prst="callout2">
              <a:avLst>
                <a:gd name="adj1" fmla="val 43261"/>
                <a:gd name="adj2" fmla="val -306"/>
                <a:gd name="adj3" fmla="val 30745"/>
                <a:gd name="adj4" fmla="val 978"/>
                <a:gd name="adj5" fmla="val -143394"/>
                <a:gd name="adj6" fmla="val -77194"/>
              </a:avLst>
            </a:prstGeom>
            <a:noFill/>
            <a:ln w="57150">
              <a:solidFill>
                <a:srgbClr val="99FF33"/>
              </a:solidFill>
              <a:miter lim="800000"/>
              <a:headEnd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r>
                <a:rPr lang="en-US" sz="2400" b="1" dirty="0">
                  <a:solidFill>
                    <a:srgbClr val="0000FF"/>
                  </a:solidFill>
                </a:rPr>
                <a:t>Upper part of posterior lobe </a:t>
              </a:r>
            </a:p>
          </p:txBody>
        </p:sp>
      </p:grpSp>
      <p:sp>
        <p:nvSpPr>
          <p:cNvPr id="8" name="TextBox 10"/>
          <p:cNvSpPr txBox="1"/>
          <p:nvPr/>
        </p:nvSpPr>
        <p:spPr>
          <a:xfrm>
            <a:off x="152400" y="5341203"/>
            <a:ext cx="866720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2400" b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 is a </a:t>
            </a:r>
            <a:r>
              <a:rPr lang="en-US" sz="24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wide V-shaped fissure </a:t>
            </a:r>
            <a:r>
              <a:rPr lang="en-US" sz="2400" b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which separates the anterior lobe from the posterior lobe behind it</a:t>
            </a:r>
            <a:endParaRPr lang="ar-SA" sz="2400" b="1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23EFBD-77CD-44F3-815F-CD242D49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21  December  2020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B74DA57-36CE-4AED-8DDC-88A816A29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QAIS AFAR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114E48B-36C9-49D3-9B85-B0AA0568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6</a:t>
            </a:fld>
            <a:endParaRPr 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2400" y="736937"/>
            <a:ext cx="891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tabLst>
                <a:tab pos="261938" algn="l"/>
                <a:tab pos="457200" algn="l"/>
                <a:tab pos="6057900" algn="r"/>
              </a:tabLst>
            </a:pPr>
            <a:r>
              <a:rPr lang="en-US" sz="2000" b="1" i="1" dirty="0">
                <a:solidFill>
                  <a:srgbClr val="00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b- Secondary (</a:t>
            </a:r>
            <a:r>
              <a:rPr lang="en-US" sz="2000" b="1" i="1" dirty="0" err="1">
                <a:solidFill>
                  <a:srgbClr val="00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postero</a:t>
            </a:r>
            <a:r>
              <a:rPr lang="en-US" sz="2000" b="1" i="1" dirty="0">
                <a:solidFill>
                  <a:srgbClr val="00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-lateral) fissure</a:t>
            </a:r>
            <a:r>
              <a:rPr lang="en-US" sz="2000" i="1" dirty="0">
                <a:solidFill>
                  <a:srgbClr val="00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on the inferior surface. </a:t>
            </a:r>
            <a:endParaRPr lang="en-GB" sz="2000" i="1" dirty="0">
              <a:latin typeface="Candara" pitchFamily="34" charset="0"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61938" algn="l"/>
                <a:tab pos="457200" algn="l"/>
                <a:tab pos="6057900" algn="r"/>
              </a:tabLst>
            </a:pPr>
            <a:r>
              <a:rPr lang="en-US" sz="2000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It separates </a:t>
            </a:r>
            <a:r>
              <a:rPr lang="en-US" sz="2000" b="1" i="1" dirty="0">
                <a:solidFill>
                  <a:srgbClr val="C0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lang="en-US" sz="2000" b="1" i="1" dirty="0" err="1">
                <a:solidFill>
                  <a:srgbClr val="C0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folicculo</a:t>
            </a:r>
            <a:r>
              <a:rPr lang="en-US" sz="2000" b="1" i="1" dirty="0">
                <a:solidFill>
                  <a:srgbClr val="C0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-nodular lobe </a:t>
            </a:r>
            <a:r>
              <a:rPr lang="en-US" sz="2000" b="1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(infront) </a:t>
            </a:r>
            <a:r>
              <a:rPr lang="en-US" sz="2000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from </a:t>
            </a:r>
            <a:r>
              <a:rPr lang="en-US" sz="2000" b="1" i="1" dirty="0">
                <a:solidFill>
                  <a:srgbClr val="C0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the posterior lobe </a:t>
            </a:r>
            <a:r>
              <a:rPr lang="en-US" sz="2000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of the cerebellum</a:t>
            </a:r>
            <a:endParaRPr lang="en-GB" sz="20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6972" y="101025"/>
            <a:ext cx="4110228" cy="584775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50825" algn="l"/>
                <a:tab pos="457200" algn="l"/>
                <a:tab pos="6057900" algn="r"/>
              </a:tabLst>
            </a:pP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EXTERNAL FEATURES</a:t>
            </a:r>
            <a:endParaRPr kumimoji="0" lang="en-US" sz="44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64428A8-9ACD-4545-8769-7BDCC1B45372}"/>
              </a:ext>
            </a:extLst>
          </p:cNvPr>
          <p:cNvGrpSpPr/>
          <p:nvPr/>
        </p:nvGrpSpPr>
        <p:grpSpPr>
          <a:xfrm>
            <a:off x="381000" y="1585529"/>
            <a:ext cx="8153400" cy="4463579"/>
            <a:chOff x="304800" y="1701076"/>
            <a:chExt cx="8229915" cy="461636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lum contrast="24000"/>
            </a:blip>
            <a:srcRect l="21646" t="23528" r="33937" b="36139"/>
            <a:stretch>
              <a:fillRect/>
            </a:stretch>
          </p:blipFill>
          <p:spPr bwMode="auto">
            <a:xfrm>
              <a:off x="2438400" y="2209800"/>
              <a:ext cx="5132386" cy="3495162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AutoShape 32"/>
            <p:cNvSpPr>
              <a:spLocks/>
            </p:cNvSpPr>
            <p:nvPr/>
          </p:nvSpPr>
          <p:spPr bwMode="auto">
            <a:xfrm flipH="1">
              <a:off x="304800" y="3124200"/>
              <a:ext cx="2130052" cy="218608"/>
            </a:xfrm>
            <a:prstGeom prst="callout2">
              <a:avLst>
                <a:gd name="adj1" fmla="val 95808"/>
                <a:gd name="adj2" fmla="val 2283"/>
                <a:gd name="adj3" fmla="val 90078"/>
                <a:gd name="adj4" fmla="val -9403"/>
                <a:gd name="adj5" fmla="val 102055"/>
                <a:gd name="adj6" fmla="val -49457"/>
              </a:avLst>
            </a:prstGeom>
            <a:noFill/>
            <a:ln w="57150">
              <a:solidFill>
                <a:srgbClr val="7030A0"/>
              </a:solidFill>
              <a:miter lim="800000"/>
              <a:headEnd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Posterolateral fissure</a:t>
              </a:r>
            </a:p>
          </p:txBody>
        </p:sp>
        <p:sp>
          <p:nvSpPr>
            <p:cNvPr id="7" name="AutoShape 32"/>
            <p:cNvSpPr>
              <a:spLocks/>
            </p:cNvSpPr>
            <p:nvPr/>
          </p:nvSpPr>
          <p:spPr bwMode="auto">
            <a:xfrm flipH="1">
              <a:off x="381000" y="5791200"/>
              <a:ext cx="2792324" cy="189722"/>
            </a:xfrm>
            <a:prstGeom prst="callout2">
              <a:avLst>
                <a:gd name="adj1" fmla="val 82260"/>
                <a:gd name="adj2" fmla="val 43026"/>
                <a:gd name="adj3" fmla="val 36397"/>
                <a:gd name="adj4" fmla="val 32853"/>
                <a:gd name="adj5" fmla="val -547601"/>
                <a:gd name="adj6" fmla="val -9525"/>
              </a:avLst>
            </a:prstGeom>
            <a:noFill/>
            <a:ln w="76200">
              <a:solidFill>
                <a:srgbClr val="99FF33"/>
              </a:solidFill>
              <a:miter lim="800000"/>
              <a:headEnd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r>
                <a:rPr lang="en-US" sz="2400" b="1" dirty="0">
                  <a:solidFill>
                    <a:srgbClr val="0000FF"/>
                  </a:solidFill>
                </a:rPr>
                <a:t>Lower part of posterior lobe </a:t>
              </a:r>
            </a:p>
          </p:txBody>
        </p:sp>
        <p:sp>
          <p:nvSpPr>
            <p:cNvPr id="8" name="AutoShape 34"/>
            <p:cNvSpPr>
              <a:spLocks/>
            </p:cNvSpPr>
            <p:nvPr/>
          </p:nvSpPr>
          <p:spPr bwMode="auto">
            <a:xfrm flipH="1">
              <a:off x="5395349" y="1701076"/>
              <a:ext cx="3139366" cy="313750"/>
            </a:xfrm>
            <a:prstGeom prst="callout2">
              <a:avLst>
                <a:gd name="adj1" fmla="val 94837"/>
                <a:gd name="adj2" fmla="val 71824"/>
                <a:gd name="adj3" fmla="val 115293"/>
                <a:gd name="adj4" fmla="val 70200"/>
                <a:gd name="adj5" fmla="val 502047"/>
                <a:gd name="adj6" fmla="val 69451"/>
              </a:avLst>
            </a:prstGeom>
            <a:noFill/>
            <a:ln w="38100">
              <a:solidFill>
                <a:srgbClr val="0000FF"/>
              </a:solidFill>
              <a:miter lim="800000"/>
              <a:headEnd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/>
              <a:r>
                <a:rPr lang="en-US" sz="2400" b="1" dirty="0"/>
                <a:t>Flocculonodular lobe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AutoShape 32"/>
            <p:cNvSpPr>
              <a:spLocks/>
            </p:cNvSpPr>
            <p:nvPr/>
          </p:nvSpPr>
          <p:spPr bwMode="auto">
            <a:xfrm>
              <a:off x="4953000" y="6172200"/>
              <a:ext cx="2845292" cy="145242"/>
            </a:xfrm>
            <a:prstGeom prst="callout2">
              <a:avLst>
                <a:gd name="adj1" fmla="val 23187"/>
                <a:gd name="adj2" fmla="val 51074"/>
                <a:gd name="adj3" fmla="val -137007"/>
                <a:gd name="adj4" fmla="val 56563"/>
                <a:gd name="adj5" fmla="val -1146367"/>
                <a:gd name="adj6" fmla="val 36889"/>
              </a:avLst>
            </a:prstGeom>
            <a:noFill/>
            <a:ln w="57150">
              <a:solidFill>
                <a:srgbClr val="FF0000"/>
              </a:solidFill>
              <a:miter lim="800000"/>
              <a:headEnd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Arial Rounded MT Bold" pitchFamily="34" charset="0"/>
                </a:rPr>
                <a:t>Inferior surface</a:t>
              </a: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E723E-DC24-47B1-ADCF-88D9C12B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21  December  2020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82ECC30-E47D-4EDB-A6E9-B1C3D6528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QAIS AFAR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EDEDDD7-F124-4352-80DA-6FA53E49F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7</a:t>
            </a:fld>
            <a:endParaRPr 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6972" y="101025"/>
            <a:ext cx="4110228" cy="584775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50825" algn="l"/>
                <a:tab pos="457200" algn="l"/>
                <a:tab pos="6057900" algn="r"/>
              </a:tabLst>
            </a:pP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EXTERNAL FEATURES</a:t>
            </a:r>
            <a:endParaRPr kumimoji="0" lang="en-US" sz="44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76200" y="839688"/>
            <a:ext cx="89108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1938" algn="l"/>
                <a:tab pos="6057900" algn="r"/>
              </a:tabLs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c- Horizontal fissure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extends from the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anterior notch 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to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the posterior notch 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around the side of the cerebellum between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inferior and superior surfaces.</a:t>
            </a:r>
            <a:endParaRPr kumimoji="0" lang="en-GB" sz="20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50EEA04-0609-4EE5-8746-03F79BF9354A}"/>
              </a:ext>
            </a:extLst>
          </p:cNvPr>
          <p:cNvGrpSpPr/>
          <p:nvPr/>
        </p:nvGrpSpPr>
        <p:grpSpPr>
          <a:xfrm>
            <a:off x="560363" y="1600200"/>
            <a:ext cx="8153399" cy="4495800"/>
            <a:chOff x="169322" y="1981200"/>
            <a:chExt cx="8576797" cy="4640702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19771" t="23528" r="33937" b="39917"/>
            <a:stretch>
              <a:fillRect/>
            </a:stretch>
          </p:blipFill>
          <p:spPr bwMode="auto">
            <a:xfrm>
              <a:off x="1989540" y="3124200"/>
              <a:ext cx="5906410" cy="3497702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" name="AutoShape 34"/>
            <p:cNvSpPr>
              <a:spLocks/>
            </p:cNvSpPr>
            <p:nvPr/>
          </p:nvSpPr>
          <p:spPr bwMode="auto">
            <a:xfrm>
              <a:off x="7010400" y="1981200"/>
              <a:ext cx="1735719" cy="510840"/>
            </a:xfrm>
            <a:prstGeom prst="callout2">
              <a:avLst>
                <a:gd name="adj1" fmla="val 47110"/>
                <a:gd name="adj2" fmla="val 7230"/>
                <a:gd name="adj3" fmla="val 45640"/>
                <a:gd name="adj4" fmla="val -13913"/>
                <a:gd name="adj5" fmla="val 413342"/>
                <a:gd name="adj6" fmla="val -14540"/>
              </a:avLst>
            </a:prstGeom>
            <a:noFill/>
            <a:ln w="38100">
              <a:solidFill>
                <a:srgbClr val="FF0000"/>
              </a:solidFill>
              <a:miter lim="800000"/>
              <a:headEnd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/>
              <a:r>
                <a:rPr lang="en-US" sz="2400" b="1" dirty="0"/>
                <a:t>Horizontal fissure</a:t>
              </a:r>
            </a:p>
          </p:txBody>
        </p:sp>
        <p:sp>
          <p:nvSpPr>
            <p:cNvPr id="6" name="AutoShape 34"/>
            <p:cNvSpPr>
              <a:spLocks/>
            </p:cNvSpPr>
            <p:nvPr/>
          </p:nvSpPr>
          <p:spPr bwMode="auto">
            <a:xfrm flipH="1">
              <a:off x="169322" y="2438400"/>
              <a:ext cx="1430878" cy="510840"/>
            </a:xfrm>
            <a:prstGeom prst="callout2">
              <a:avLst>
                <a:gd name="adj1" fmla="val 81420"/>
                <a:gd name="adj2" fmla="val -8098"/>
                <a:gd name="adj3" fmla="val 108626"/>
                <a:gd name="adj4" fmla="val -7069"/>
                <a:gd name="adj5" fmla="val 358535"/>
                <a:gd name="adj6" fmla="val -103379"/>
              </a:avLst>
            </a:prstGeom>
            <a:noFill/>
            <a:ln w="38100">
              <a:solidFill>
                <a:srgbClr val="FF0000"/>
              </a:solidFill>
              <a:miter lim="800000"/>
              <a:headEnd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/>
              <a:r>
                <a:rPr lang="en-US" sz="2400" b="1" dirty="0"/>
                <a:t>Horizontal fissure</a:t>
              </a: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F70011-0ED3-46E4-BA73-585816094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21  December  2020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55B9D72-C197-466E-B76F-709418D42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QAIS AFAR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A1EC07F-00DF-4FE0-8DB5-B36E9BEAF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8</a:t>
            </a:fld>
            <a:endParaRPr 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8600" y="762000"/>
            <a:ext cx="868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1938" algn="l"/>
                <a:tab pos="6057900" algn="r"/>
              </a:tabLst>
            </a:pPr>
            <a:r>
              <a:rPr lang="en-US" sz="2400" b="1" i="1" dirty="0">
                <a:solidFill>
                  <a:srgbClr val="00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d- Great number of transverse fissures</a:t>
            </a:r>
            <a:r>
              <a:rPr lang="en-US" sz="2400" i="1" dirty="0">
                <a:solidFill>
                  <a:srgbClr val="00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on the </a:t>
            </a:r>
            <a:r>
              <a:rPr lang="en-US" sz="2000" b="1" i="1" dirty="0">
                <a:solidFill>
                  <a:srgbClr val="FF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inferior and superior surfaces.</a:t>
            </a:r>
            <a:endParaRPr lang="en-GB" sz="2000" b="1" i="1" dirty="0">
              <a:solidFill>
                <a:srgbClr val="FF0000"/>
              </a:solidFill>
              <a:latin typeface="Candara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1938" algn="l"/>
                <a:tab pos="6057900" algn="r"/>
              </a:tabLst>
            </a:pPr>
            <a:r>
              <a:rPr lang="en-US" sz="2000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- The part of the cerebellum between the transverse fissures </a:t>
            </a:r>
            <a:r>
              <a:rPr lang="en-US" sz="2000" b="1" i="1" dirty="0">
                <a:solidFill>
                  <a:srgbClr val="C0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called folia</a:t>
            </a:r>
            <a:r>
              <a:rPr lang="en-US" sz="2000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1938" algn="l"/>
                <a:tab pos="6057900" algn="r"/>
              </a:tabLst>
            </a:pPr>
            <a:r>
              <a:rPr lang="en-US" sz="2000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en-US" sz="2000" b="1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They increase the surface area of the cerebellar cortex in a limited space</a:t>
            </a:r>
            <a:r>
              <a:rPr lang="en-GB" sz="2000" b="1" i="1" dirty="0">
                <a:latin typeface="Candara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6972" y="101025"/>
            <a:ext cx="4110228" cy="584775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50825" algn="l"/>
                <a:tab pos="457200" algn="l"/>
                <a:tab pos="6057900" algn="r"/>
              </a:tabLst>
            </a:pP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EXTERNAL FEATURES</a:t>
            </a:r>
            <a:endParaRPr kumimoji="0" lang="en-US" sz="44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D1B955-9334-4B33-B6A9-B1312C16F8A9}"/>
              </a:ext>
            </a:extLst>
          </p:cNvPr>
          <p:cNvGrpSpPr/>
          <p:nvPr/>
        </p:nvGrpSpPr>
        <p:grpSpPr>
          <a:xfrm>
            <a:off x="0" y="2514600"/>
            <a:ext cx="9741719" cy="3519725"/>
            <a:chOff x="76200" y="2819400"/>
            <a:chExt cx="9741719" cy="3519725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19771" t="23528" r="33937" b="39917"/>
            <a:stretch>
              <a:fillRect/>
            </a:stretch>
          </p:blipFill>
          <p:spPr bwMode="auto">
            <a:xfrm>
              <a:off x="1981200" y="2819400"/>
              <a:ext cx="5943599" cy="3519725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" name="AutoShape 32"/>
            <p:cNvSpPr>
              <a:spLocks/>
            </p:cNvSpPr>
            <p:nvPr/>
          </p:nvSpPr>
          <p:spPr bwMode="auto">
            <a:xfrm flipH="1">
              <a:off x="76200" y="3124200"/>
              <a:ext cx="2382036" cy="47251"/>
            </a:xfrm>
            <a:prstGeom prst="callout2">
              <a:avLst>
                <a:gd name="adj1" fmla="val 3513550"/>
                <a:gd name="adj2" fmla="val -13474"/>
                <a:gd name="adj3" fmla="val 1356988"/>
                <a:gd name="adj4" fmla="val 45418"/>
                <a:gd name="adj5" fmla="val 2735408"/>
                <a:gd name="adj6" fmla="val -21162"/>
              </a:avLst>
            </a:prstGeom>
            <a:noFill/>
            <a:ln w="38100">
              <a:solidFill>
                <a:srgbClr val="99FF33"/>
              </a:solidFill>
              <a:miter lim="800000"/>
              <a:headEnd type="triangl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r>
                <a:rPr lang="en-US" sz="2400" b="1" dirty="0">
                  <a:solidFill>
                    <a:srgbClr val="C00000"/>
                  </a:solidFill>
                </a:rPr>
                <a:t>Separated by Transverse Fissures </a:t>
              </a:r>
            </a:p>
          </p:txBody>
        </p:sp>
        <p:sp>
          <p:nvSpPr>
            <p:cNvPr id="6" name="AutoShape 32"/>
            <p:cNvSpPr>
              <a:spLocks/>
            </p:cNvSpPr>
            <p:nvPr/>
          </p:nvSpPr>
          <p:spPr bwMode="auto">
            <a:xfrm>
              <a:off x="8077200" y="5867400"/>
              <a:ext cx="1740719" cy="47251"/>
            </a:xfrm>
            <a:prstGeom prst="callout2">
              <a:avLst>
                <a:gd name="adj1" fmla="val 93319"/>
                <a:gd name="adj2" fmla="val 1350"/>
                <a:gd name="adj3" fmla="val 13681"/>
                <a:gd name="adj4" fmla="val -563"/>
                <a:gd name="adj5" fmla="val -1160918"/>
                <a:gd name="adj6" fmla="val -76970"/>
              </a:avLst>
            </a:prstGeom>
            <a:noFill/>
            <a:ln w="57150">
              <a:solidFill>
                <a:srgbClr val="0000FF"/>
              </a:solidFill>
              <a:miter lim="800000"/>
              <a:headEnd/>
              <a:tailEnd type="triangl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r>
                <a:rPr lang="en-US" sz="2400" b="1" dirty="0">
                  <a:solidFill>
                    <a:srgbClr val="FF3399"/>
                  </a:solidFill>
                </a:rPr>
                <a:t>Folia </a:t>
              </a:r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DAC228-8A5B-4748-9C78-61FA9C261F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9185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21  December  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F6AE50-C797-4797-BD7D-A6C30BB02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QAIS AFAR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8AB061-491C-447F-81E5-E8021BFD9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9</a:t>
            </a:fld>
            <a:endParaRPr 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260A3FABA4A04CA8C8F93AF1FDCBA7" ma:contentTypeVersion="2" ma:contentTypeDescription="Create a new document." ma:contentTypeScope="" ma:versionID="f41312c69caf1ffd3d49f2fb3aed95f3">
  <xsd:schema xmlns:xsd="http://www.w3.org/2001/XMLSchema" xmlns:xs="http://www.w3.org/2001/XMLSchema" xmlns:p="http://schemas.microsoft.com/office/2006/metadata/properties" xmlns:ns2="20a449d1-f8ac-4040-aa3d-c83356f31b04" targetNamespace="http://schemas.microsoft.com/office/2006/metadata/properties" ma:root="true" ma:fieldsID="6b6fb25973389350444f2df26890bd63" ns2:_="">
    <xsd:import namespace="20a449d1-f8ac-4040-aa3d-c83356f31b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a449d1-f8ac-4040-aa3d-c83356f31b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4B10F4-6BC7-4C5F-9065-AD856D7FF15B}"/>
</file>

<file path=customXml/itemProps2.xml><?xml version="1.0" encoding="utf-8"?>
<ds:datastoreItem xmlns:ds="http://schemas.openxmlformats.org/officeDocument/2006/customXml" ds:itemID="{4A1C7D68-D790-4DCD-90E3-FDE73D0499D8}"/>
</file>

<file path=customXml/itemProps3.xml><?xml version="1.0" encoding="utf-8"?>
<ds:datastoreItem xmlns:ds="http://schemas.openxmlformats.org/officeDocument/2006/customXml" ds:itemID="{51C0F865-71F3-4841-BAF7-DD5E27A72370}"/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1390</Words>
  <Application>Microsoft Office PowerPoint</Application>
  <PresentationFormat>On-screen Show (4:3)</PresentationFormat>
  <Paragraphs>207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 Rounded MT Bold</vt:lpstr>
      <vt:lpstr>Calibri</vt:lpstr>
      <vt:lpstr>Calibri Light</vt:lpstr>
      <vt:lpstr>Candara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Ayman</dc:creator>
  <cp:lastModifiedBy>Aiman Qais. Ahmad</cp:lastModifiedBy>
  <cp:revision>38</cp:revision>
  <dcterms:created xsi:type="dcterms:W3CDTF">2006-08-16T00:00:00Z</dcterms:created>
  <dcterms:modified xsi:type="dcterms:W3CDTF">2020-12-20T17:25:43Z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0x0101005D260A3FABA4A04CA8C8F93AF1FDCBA7</vt:lpwstr>
  </property>
</Properties>
</file>