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1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32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8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515BC-E0E3-401A-BD84-CF008CFAE33D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6BDC69-76C0-4CF8-AEB9-4263ACBC8E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10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6BDC69-76C0-4CF8-AEB9-4263ACBC8EC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7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52272" y="0"/>
            <a:ext cx="338328" cy="6857999"/>
          </a:xfrm>
          <a:custGeom>
            <a:avLst/>
            <a:gdLst/>
            <a:ahLst/>
            <a:cxnLst/>
            <a:rect l="l" t="t" r="r" b="b"/>
            <a:pathLst>
              <a:path w="338328" h="6857999">
                <a:moveTo>
                  <a:pt x="0" y="6857999"/>
                </a:moveTo>
                <a:lnTo>
                  <a:pt x="338328" y="6857999"/>
                </a:lnTo>
                <a:lnTo>
                  <a:pt x="338328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228600" cy="6857999"/>
          </a:xfrm>
          <a:custGeom>
            <a:avLst/>
            <a:gdLst/>
            <a:ahLst/>
            <a:cxnLst/>
            <a:rect l="l" t="t" r="r" b="b"/>
            <a:pathLst>
              <a:path w="228600" h="6857999">
                <a:moveTo>
                  <a:pt x="0" y="6857999"/>
                </a:moveTo>
                <a:lnTo>
                  <a:pt x="228600" y="6857999"/>
                </a:lnTo>
                <a:lnTo>
                  <a:pt x="2286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52272" y="0"/>
            <a:ext cx="228600" cy="6857999"/>
          </a:xfrm>
          <a:custGeom>
            <a:avLst/>
            <a:gdLst/>
            <a:ahLst/>
            <a:cxnLst/>
            <a:rect l="l" t="t" r="r" b="b"/>
            <a:pathLst>
              <a:path w="228600" h="6857999">
                <a:moveTo>
                  <a:pt x="0" y="6857999"/>
                </a:moveTo>
                <a:lnTo>
                  <a:pt x="228600" y="6857999"/>
                </a:lnTo>
                <a:lnTo>
                  <a:pt x="2286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28600" y="0"/>
            <a:ext cx="195072" cy="6857999"/>
          </a:xfrm>
          <a:custGeom>
            <a:avLst/>
            <a:gdLst/>
            <a:ahLst/>
            <a:cxnLst/>
            <a:rect l="l" t="t" r="r" b="b"/>
            <a:pathLst>
              <a:path w="195072" h="6857999">
                <a:moveTo>
                  <a:pt x="0" y="6857999"/>
                </a:moveTo>
                <a:lnTo>
                  <a:pt x="195072" y="6857999"/>
                </a:lnTo>
                <a:lnTo>
                  <a:pt x="195072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414272" y="0"/>
            <a:ext cx="1481328" cy="6857999"/>
          </a:xfrm>
          <a:custGeom>
            <a:avLst/>
            <a:gdLst/>
            <a:ahLst/>
            <a:cxnLst/>
            <a:rect l="l" t="t" r="r" b="b"/>
            <a:pathLst>
              <a:path w="1481327" h="6857999">
                <a:moveTo>
                  <a:pt x="0" y="6857999"/>
                </a:moveTo>
                <a:lnTo>
                  <a:pt x="1481328" y="6857999"/>
                </a:lnTo>
                <a:lnTo>
                  <a:pt x="1481328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23672" y="0"/>
            <a:ext cx="228600" cy="6857999"/>
          </a:xfrm>
          <a:custGeom>
            <a:avLst/>
            <a:gdLst/>
            <a:ahLst/>
            <a:cxnLst/>
            <a:rect l="l" t="t" r="r" b="b"/>
            <a:pathLst>
              <a:path w="228600" h="6857999">
                <a:moveTo>
                  <a:pt x="0" y="6857999"/>
                </a:moveTo>
                <a:lnTo>
                  <a:pt x="228600" y="6857999"/>
                </a:lnTo>
                <a:lnTo>
                  <a:pt x="2286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652272" y="0"/>
            <a:ext cx="762000" cy="6857999"/>
          </a:xfrm>
          <a:custGeom>
            <a:avLst/>
            <a:gdLst/>
            <a:ahLst/>
            <a:cxnLst/>
            <a:rect l="l" t="t" r="r" b="b"/>
            <a:pathLst>
              <a:path w="762000" h="6857999">
                <a:moveTo>
                  <a:pt x="0" y="6858000"/>
                </a:moveTo>
                <a:lnTo>
                  <a:pt x="762000" y="6858000"/>
                </a:lnTo>
                <a:lnTo>
                  <a:pt x="762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6629400" y="6249923"/>
            <a:ext cx="1524000" cy="608075"/>
          </a:xfrm>
          <a:custGeom>
            <a:avLst/>
            <a:gdLst/>
            <a:ahLst/>
            <a:cxnLst/>
            <a:rect l="l" t="t" r="r" b="b"/>
            <a:pathLst>
              <a:path w="1524000" h="608075">
                <a:moveTo>
                  <a:pt x="0" y="608075"/>
                </a:moveTo>
                <a:lnTo>
                  <a:pt x="1524000" y="608075"/>
                </a:lnTo>
                <a:lnTo>
                  <a:pt x="1524000" y="0"/>
                </a:lnTo>
                <a:lnTo>
                  <a:pt x="0" y="0"/>
                </a:lnTo>
                <a:lnTo>
                  <a:pt x="0" y="60807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8915400" y="0"/>
            <a:ext cx="228600" cy="6857999"/>
          </a:xfrm>
          <a:custGeom>
            <a:avLst/>
            <a:gdLst/>
            <a:ahLst/>
            <a:cxnLst/>
            <a:rect l="l" t="t" r="r" b="b"/>
            <a:pathLst>
              <a:path w="228600" h="6857999">
                <a:moveTo>
                  <a:pt x="0" y="6857999"/>
                </a:moveTo>
                <a:lnTo>
                  <a:pt x="228600" y="6857999"/>
                </a:lnTo>
                <a:lnTo>
                  <a:pt x="2286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8153400" y="0"/>
            <a:ext cx="762000" cy="6857999"/>
          </a:xfrm>
          <a:custGeom>
            <a:avLst/>
            <a:gdLst/>
            <a:ahLst/>
            <a:cxnLst/>
            <a:rect l="l" t="t" r="r" b="b"/>
            <a:pathLst>
              <a:path w="762000" h="6857999">
                <a:moveTo>
                  <a:pt x="0" y="6858000"/>
                </a:moveTo>
                <a:lnTo>
                  <a:pt x="762000" y="6858000"/>
                </a:lnTo>
                <a:lnTo>
                  <a:pt x="762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3886200" y="0"/>
            <a:ext cx="2743200" cy="6857999"/>
          </a:xfrm>
          <a:custGeom>
            <a:avLst/>
            <a:gdLst/>
            <a:ahLst/>
            <a:cxnLst/>
            <a:rect l="l" t="t" r="r" b="b"/>
            <a:pathLst>
              <a:path w="2743200" h="6857999">
                <a:moveTo>
                  <a:pt x="0" y="6857999"/>
                </a:moveTo>
                <a:lnTo>
                  <a:pt x="2743200" y="6857999"/>
                </a:lnTo>
                <a:lnTo>
                  <a:pt x="27432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2895600" y="0"/>
            <a:ext cx="228600" cy="6857999"/>
          </a:xfrm>
          <a:custGeom>
            <a:avLst/>
            <a:gdLst/>
            <a:ahLst/>
            <a:cxnLst/>
            <a:rect l="l" t="t" r="r" b="b"/>
            <a:pathLst>
              <a:path w="228600" h="6857999">
                <a:moveTo>
                  <a:pt x="0" y="6857999"/>
                </a:moveTo>
                <a:lnTo>
                  <a:pt x="228600" y="6857999"/>
                </a:lnTo>
                <a:lnTo>
                  <a:pt x="2286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3124200" y="0"/>
            <a:ext cx="762000" cy="6857999"/>
          </a:xfrm>
          <a:custGeom>
            <a:avLst/>
            <a:gdLst/>
            <a:ahLst/>
            <a:cxnLst/>
            <a:rect l="l" t="t" r="r" b="b"/>
            <a:pathLst>
              <a:path w="762000" h="6857999">
                <a:moveTo>
                  <a:pt x="0" y="6858000"/>
                </a:moveTo>
                <a:lnTo>
                  <a:pt x="762000" y="6858000"/>
                </a:lnTo>
                <a:lnTo>
                  <a:pt x="762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0" y="5035296"/>
            <a:ext cx="9131808" cy="1165809"/>
          </a:xfrm>
          <a:custGeom>
            <a:avLst/>
            <a:gdLst/>
            <a:ahLst/>
            <a:cxnLst/>
            <a:rect l="l" t="t" r="r" b="b"/>
            <a:pathLst>
              <a:path w="9131808" h="1165809">
                <a:moveTo>
                  <a:pt x="0" y="1116388"/>
                </a:moveTo>
                <a:lnTo>
                  <a:pt x="61904" y="1120103"/>
                </a:lnTo>
                <a:lnTo>
                  <a:pt x="136145" y="1124518"/>
                </a:lnTo>
                <a:lnTo>
                  <a:pt x="210675" y="1128871"/>
                </a:lnTo>
                <a:lnTo>
                  <a:pt x="285639" y="1133131"/>
                </a:lnTo>
                <a:lnTo>
                  <a:pt x="361183" y="1137265"/>
                </a:lnTo>
                <a:lnTo>
                  <a:pt x="437449" y="1141244"/>
                </a:lnTo>
                <a:lnTo>
                  <a:pt x="514584" y="1145035"/>
                </a:lnTo>
                <a:lnTo>
                  <a:pt x="592732" y="1148608"/>
                </a:lnTo>
                <a:lnTo>
                  <a:pt x="672037" y="1151932"/>
                </a:lnTo>
                <a:lnTo>
                  <a:pt x="752644" y="1154976"/>
                </a:lnTo>
                <a:lnTo>
                  <a:pt x="834699" y="1157707"/>
                </a:lnTo>
                <a:lnTo>
                  <a:pt x="918345" y="1160096"/>
                </a:lnTo>
                <a:lnTo>
                  <a:pt x="1003727" y="1162111"/>
                </a:lnTo>
                <a:lnTo>
                  <a:pt x="1090991" y="1163721"/>
                </a:lnTo>
                <a:lnTo>
                  <a:pt x="1180280" y="1164895"/>
                </a:lnTo>
                <a:lnTo>
                  <a:pt x="1271739" y="1165601"/>
                </a:lnTo>
                <a:lnTo>
                  <a:pt x="1365514" y="1165809"/>
                </a:lnTo>
                <a:lnTo>
                  <a:pt x="1461748" y="1165487"/>
                </a:lnTo>
                <a:lnTo>
                  <a:pt x="1560587" y="1164604"/>
                </a:lnTo>
                <a:lnTo>
                  <a:pt x="1662176" y="1163129"/>
                </a:lnTo>
                <a:lnTo>
                  <a:pt x="1766360" y="1161325"/>
                </a:lnTo>
                <a:lnTo>
                  <a:pt x="1872827" y="1159434"/>
                </a:lnTo>
                <a:lnTo>
                  <a:pt x="1981515" y="1157397"/>
                </a:lnTo>
                <a:lnTo>
                  <a:pt x="2092361" y="1155157"/>
                </a:lnTo>
                <a:lnTo>
                  <a:pt x="2205303" y="1152656"/>
                </a:lnTo>
                <a:lnTo>
                  <a:pt x="2320278" y="1149835"/>
                </a:lnTo>
                <a:lnTo>
                  <a:pt x="2437225" y="1146638"/>
                </a:lnTo>
                <a:lnTo>
                  <a:pt x="2556081" y="1143006"/>
                </a:lnTo>
                <a:lnTo>
                  <a:pt x="2676783" y="1138881"/>
                </a:lnTo>
                <a:lnTo>
                  <a:pt x="2799270" y="1134206"/>
                </a:lnTo>
                <a:lnTo>
                  <a:pt x="2923479" y="1128923"/>
                </a:lnTo>
                <a:lnTo>
                  <a:pt x="3049348" y="1122973"/>
                </a:lnTo>
                <a:lnTo>
                  <a:pt x="3176814" y="1116299"/>
                </a:lnTo>
                <a:lnTo>
                  <a:pt x="3305816" y="1108844"/>
                </a:lnTo>
                <a:lnTo>
                  <a:pt x="3436290" y="1100548"/>
                </a:lnTo>
                <a:lnTo>
                  <a:pt x="3568175" y="1091355"/>
                </a:lnTo>
                <a:lnTo>
                  <a:pt x="3701409" y="1081206"/>
                </a:lnTo>
                <a:lnTo>
                  <a:pt x="3835928" y="1070044"/>
                </a:lnTo>
                <a:lnTo>
                  <a:pt x="3971672" y="1057810"/>
                </a:lnTo>
                <a:lnTo>
                  <a:pt x="4108577" y="1044447"/>
                </a:lnTo>
                <a:lnTo>
                  <a:pt x="4248783" y="1029917"/>
                </a:lnTo>
                <a:lnTo>
                  <a:pt x="4394089" y="1014258"/>
                </a:lnTo>
                <a:lnTo>
                  <a:pt x="4543862" y="997528"/>
                </a:lnTo>
                <a:lnTo>
                  <a:pt x="4697469" y="979784"/>
                </a:lnTo>
                <a:lnTo>
                  <a:pt x="4854279" y="961085"/>
                </a:lnTo>
                <a:lnTo>
                  <a:pt x="5013658" y="941489"/>
                </a:lnTo>
                <a:lnTo>
                  <a:pt x="5174973" y="921053"/>
                </a:lnTo>
                <a:lnTo>
                  <a:pt x="5337593" y="899835"/>
                </a:lnTo>
                <a:lnTo>
                  <a:pt x="5500885" y="877893"/>
                </a:lnTo>
                <a:lnTo>
                  <a:pt x="5664215" y="855286"/>
                </a:lnTo>
                <a:lnTo>
                  <a:pt x="5826953" y="832070"/>
                </a:lnTo>
                <a:lnTo>
                  <a:pt x="5988464" y="808304"/>
                </a:lnTo>
                <a:lnTo>
                  <a:pt x="6148117" y="784045"/>
                </a:lnTo>
                <a:lnTo>
                  <a:pt x="6305279" y="759352"/>
                </a:lnTo>
                <a:lnTo>
                  <a:pt x="6459317" y="734282"/>
                </a:lnTo>
                <a:lnTo>
                  <a:pt x="6609599" y="708893"/>
                </a:lnTo>
                <a:lnTo>
                  <a:pt x="6755492" y="683243"/>
                </a:lnTo>
                <a:lnTo>
                  <a:pt x="6896364" y="657391"/>
                </a:lnTo>
                <a:lnTo>
                  <a:pt x="7031582" y="631392"/>
                </a:lnTo>
                <a:lnTo>
                  <a:pt x="7160514" y="605307"/>
                </a:lnTo>
                <a:lnTo>
                  <a:pt x="7286165" y="578461"/>
                </a:lnTo>
                <a:lnTo>
                  <a:pt x="7411663" y="550239"/>
                </a:lnTo>
                <a:lnTo>
                  <a:pt x="7536560" y="520811"/>
                </a:lnTo>
                <a:lnTo>
                  <a:pt x="7660404" y="490346"/>
                </a:lnTo>
                <a:lnTo>
                  <a:pt x="7782746" y="459014"/>
                </a:lnTo>
                <a:lnTo>
                  <a:pt x="7903137" y="426983"/>
                </a:lnTo>
                <a:lnTo>
                  <a:pt x="8021126" y="394424"/>
                </a:lnTo>
                <a:lnTo>
                  <a:pt x="8136264" y="361504"/>
                </a:lnTo>
                <a:lnTo>
                  <a:pt x="8248101" y="328394"/>
                </a:lnTo>
                <a:lnTo>
                  <a:pt x="8356187" y="295262"/>
                </a:lnTo>
                <a:lnTo>
                  <a:pt x="8460072" y="262278"/>
                </a:lnTo>
                <a:lnTo>
                  <a:pt x="8559308" y="229611"/>
                </a:lnTo>
                <a:lnTo>
                  <a:pt x="8653443" y="197430"/>
                </a:lnTo>
                <a:lnTo>
                  <a:pt x="8742028" y="165905"/>
                </a:lnTo>
                <a:lnTo>
                  <a:pt x="8824614" y="135205"/>
                </a:lnTo>
                <a:lnTo>
                  <a:pt x="8900751" y="105499"/>
                </a:lnTo>
                <a:lnTo>
                  <a:pt x="8969988" y="76956"/>
                </a:lnTo>
                <a:lnTo>
                  <a:pt x="9031877" y="49746"/>
                </a:lnTo>
                <a:lnTo>
                  <a:pt x="9085966" y="24037"/>
                </a:lnTo>
                <a:lnTo>
                  <a:pt x="9131808" y="0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0" y="3486419"/>
            <a:ext cx="9131808" cy="865755"/>
          </a:xfrm>
          <a:custGeom>
            <a:avLst/>
            <a:gdLst/>
            <a:ahLst/>
            <a:cxnLst/>
            <a:rect l="l" t="t" r="r" b="b"/>
            <a:pathLst>
              <a:path w="9131808" h="865755">
                <a:moveTo>
                  <a:pt x="0" y="865755"/>
                </a:moveTo>
                <a:lnTo>
                  <a:pt x="67033" y="830313"/>
                </a:lnTo>
                <a:lnTo>
                  <a:pt x="107124" y="809365"/>
                </a:lnTo>
                <a:lnTo>
                  <a:pt x="147790" y="788424"/>
                </a:lnTo>
                <a:lnTo>
                  <a:pt x="189222" y="767492"/>
                </a:lnTo>
                <a:lnTo>
                  <a:pt x="231611" y="746572"/>
                </a:lnTo>
                <a:lnTo>
                  <a:pt x="275149" y="725665"/>
                </a:lnTo>
                <a:lnTo>
                  <a:pt x="320028" y="704775"/>
                </a:lnTo>
                <a:lnTo>
                  <a:pt x="366439" y="683902"/>
                </a:lnTo>
                <a:lnTo>
                  <a:pt x="414574" y="663051"/>
                </a:lnTo>
                <a:lnTo>
                  <a:pt x="464623" y="642222"/>
                </a:lnTo>
                <a:lnTo>
                  <a:pt x="516779" y="621418"/>
                </a:lnTo>
                <a:lnTo>
                  <a:pt x="571233" y="600642"/>
                </a:lnTo>
                <a:lnTo>
                  <a:pt x="628176" y="579895"/>
                </a:lnTo>
                <a:lnTo>
                  <a:pt x="687800" y="559180"/>
                </a:lnTo>
                <a:lnTo>
                  <a:pt x="750297" y="538500"/>
                </a:lnTo>
                <a:lnTo>
                  <a:pt x="815858" y="517856"/>
                </a:lnTo>
                <a:lnTo>
                  <a:pt x="884674" y="497252"/>
                </a:lnTo>
                <a:lnTo>
                  <a:pt x="956938" y="476688"/>
                </a:lnTo>
                <a:lnTo>
                  <a:pt x="1032840" y="456168"/>
                </a:lnTo>
                <a:lnTo>
                  <a:pt x="1112243" y="435218"/>
                </a:lnTo>
                <a:lnTo>
                  <a:pt x="1194804" y="413463"/>
                </a:lnTo>
                <a:lnTo>
                  <a:pt x="1280416" y="391051"/>
                </a:lnTo>
                <a:lnTo>
                  <a:pt x="1368972" y="368127"/>
                </a:lnTo>
                <a:lnTo>
                  <a:pt x="1460365" y="344840"/>
                </a:lnTo>
                <a:lnTo>
                  <a:pt x="1554489" y="321337"/>
                </a:lnTo>
                <a:lnTo>
                  <a:pt x="1651237" y="297765"/>
                </a:lnTo>
                <a:lnTo>
                  <a:pt x="1750503" y="274271"/>
                </a:lnTo>
                <a:lnTo>
                  <a:pt x="1852179" y="251003"/>
                </a:lnTo>
                <a:lnTo>
                  <a:pt x="1956158" y="228107"/>
                </a:lnTo>
                <a:lnTo>
                  <a:pt x="2062335" y="205732"/>
                </a:lnTo>
                <a:lnTo>
                  <a:pt x="2170602" y="184024"/>
                </a:lnTo>
                <a:lnTo>
                  <a:pt x="2280853" y="163130"/>
                </a:lnTo>
                <a:lnTo>
                  <a:pt x="2392980" y="143199"/>
                </a:lnTo>
                <a:lnTo>
                  <a:pt x="2506878" y="124376"/>
                </a:lnTo>
                <a:lnTo>
                  <a:pt x="2622438" y="106810"/>
                </a:lnTo>
                <a:lnTo>
                  <a:pt x="2739556" y="90647"/>
                </a:lnTo>
                <a:lnTo>
                  <a:pt x="2858123" y="76036"/>
                </a:lnTo>
                <a:lnTo>
                  <a:pt x="2978034" y="63122"/>
                </a:lnTo>
                <a:lnTo>
                  <a:pt x="3099181" y="52054"/>
                </a:lnTo>
                <a:lnTo>
                  <a:pt x="3222178" y="42416"/>
                </a:lnTo>
                <a:lnTo>
                  <a:pt x="3347674" y="33739"/>
                </a:lnTo>
                <a:lnTo>
                  <a:pt x="3475552" y="26033"/>
                </a:lnTo>
                <a:lnTo>
                  <a:pt x="3605696" y="19306"/>
                </a:lnTo>
                <a:lnTo>
                  <a:pt x="3737991" y="13567"/>
                </a:lnTo>
                <a:lnTo>
                  <a:pt x="3872319" y="8824"/>
                </a:lnTo>
                <a:lnTo>
                  <a:pt x="4008567" y="5087"/>
                </a:lnTo>
                <a:lnTo>
                  <a:pt x="4146618" y="2365"/>
                </a:lnTo>
                <a:lnTo>
                  <a:pt x="4286355" y="666"/>
                </a:lnTo>
                <a:lnTo>
                  <a:pt x="4427664" y="0"/>
                </a:lnTo>
                <a:lnTo>
                  <a:pt x="4570428" y="374"/>
                </a:lnTo>
                <a:lnTo>
                  <a:pt x="4714532" y="1798"/>
                </a:lnTo>
                <a:lnTo>
                  <a:pt x="4859860" y="4281"/>
                </a:lnTo>
                <a:lnTo>
                  <a:pt x="5006295" y="7832"/>
                </a:lnTo>
                <a:lnTo>
                  <a:pt x="5153723" y="12459"/>
                </a:lnTo>
                <a:lnTo>
                  <a:pt x="5302027" y="18172"/>
                </a:lnTo>
                <a:lnTo>
                  <a:pt x="5451091" y="24979"/>
                </a:lnTo>
                <a:lnTo>
                  <a:pt x="5600801" y="32889"/>
                </a:lnTo>
                <a:lnTo>
                  <a:pt x="5751039" y="41911"/>
                </a:lnTo>
                <a:lnTo>
                  <a:pt x="5901690" y="52054"/>
                </a:lnTo>
                <a:lnTo>
                  <a:pt x="6057316" y="64293"/>
                </a:lnTo>
                <a:lnTo>
                  <a:pt x="6221656" y="79423"/>
                </a:lnTo>
                <a:lnTo>
                  <a:pt x="6393363" y="97123"/>
                </a:lnTo>
                <a:lnTo>
                  <a:pt x="6571085" y="117071"/>
                </a:lnTo>
                <a:lnTo>
                  <a:pt x="6753475" y="138945"/>
                </a:lnTo>
                <a:lnTo>
                  <a:pt x="6939181" y="162426"/>
                </a:lnTo>
                <a:lnTo>
                  <a:pt x="7126857" y="187192"/>
                </a:lnTo>
                <a:lnTo>
                  <a:pt x="7315151" y="212921"/>
                </a:lnTo>
                <a:lnTo>
                  <a:pt x="7502714" y="239292"/>
                </a:lnTo>
                <a:lnTo>
                  <a:pt x="7688199" y="265985"/>
                </a:lnTo>
                <a:lnTo>
                  <a:pt x="7870254" y="292678"/>
                </a:lnTo>
                <a:lnTo>
                  <a:pt x="8047530" y="319049"/>
                </a:lnTo>
                <a:lnTo>
                  <a:pt x="8218679" y="344778"/>
                </a:lnTo>
                <a:lnTo>
                  <a:pt x="8382352" y="369544"/>
                </a:lnTo>
                <a:lnTo>
                  <a:pt x="8537197" y="393025"/>
                </a:lnTo>
                <a:lnTo>
                  <a:pt x="8681868" y="414900"/>
                </a:lnTo>
                <a:lnTo>
                  <a:pt x="8815013" y="434848"/>
                </a:lnTo>
                <a:lnTo>
                  <a:pt x="8935285" y="452547"/>
                </a:lnTo>
                <a:lnTo>
                  <a:pt x="9041332" y="467677"/>
                </a:lnTo>
                <a:lnTo>
                  <a:pt x="9131808" y="479917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0" y="5651408"/>
            <a:ext cx="2980944" cy="1200495"/>
          </a:xfrm>
          <a:custGeom>
            <a:avLst/>
            <a:gdLst/>
            <a:ahLst/>
            <a:cxnLst/>
            <a:rect l="l" t="t" r="r" b="b"/>
            <a:pathLst>
              <a:path w="2980944" h="1200495">
                <a:moveTo>
                  <a:pt x="0" y="0"/>
                </a:moveTo>
                <a:lnTo>
                  <a:pt x="141137" y="64157"/>
                </a:lnTo>
                <a:lnTo>
                  <a:pt x="306430" y="139177"/>
                </a:lnTo>
                <a:lnTo>
                  <a:pt x="471265" y="213757"/>
                </a:lnTo>
                <a:lnTo>
                  <a:pt x="635412" y="287675"/>
                </a:lnTo>
                <a:lnTo>
                  <a:pt x="798642" y="360712"/>
                </a:lnTo>
                <a:lnTo>
                  <a:pt x="960725" y="432646"/>
                </a:lnTo>
                <a:lnTo>
                  <a:pt x="1121432" y="503257"/>
                </a:lnTo>
                <a:lnTo>
                  <a:pt x="1280533" y="572324"/>
                </a:lnTo>
                <a:lnTo>
                  <a:pt x="1437798" y="639628"/>
                </a:lnTo>
                <a:lnTo>
                  <a:pt x="1592999" y="704948"/>
                </a:lnTo>
                <a:lnTo>
                  <a:pt x="1745905" y="768062"/>
                </a:lnTo>
                <a:lnTo>
                  <a:pt x="1896287" y="828751"/>
                </a:lnTo>
                <a:lnTo>
                  <a:pt x="2043916" y="886795"/>
                </a:lnTo>
                <a:lnTo>
                  <a:pt x="2188562" y="941972"/>
                </a:lnTo>
                <a:lnTo>
                  <a:pt x="2329995" y="994062"/>
                </a:lnTo>
                <a:lnTo>
                  <a:pt x="2467987" y="1042845"/>
                </a:lnTo>
                <a:lnTo>
                  <a:pt x="2602307" y="1088100"/>
                </a:lnTo>
                <a:lnTo>
                  <a:pt x="2732726" y="1129607"/>
                </a:lnTo>
                <a:lnTo>
                  <a:pt x="2859015" y="1167146"/>
                </a:lnTo>
                <a:lnTo>
                  <a:pt x="2980944" y="1200495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0" y="5289491"/>
            <a:ext cx="9131808" cy="1462888"/>
          </a:xfrm>
          <a:custGeom>
            <a:avLst/>
            <a:gdLst/>
            <a:ahLst/>
            <a:cxnLst/>
            <a:rect l="l" t="t" r="r" b="b"/>
            <a:pathLst>
              <a:path w="9131808" h="1462888">
                <a:moveTo>
                  <a:pt x="0" y="0"/>
                </a:moveTo>
                <a:lnTo>
                  <a:pt x="73852" y="25769"/>
                </a:lnTo>
                <a:lnTo>
                  <a:pt x="117336" y="40867"/>
                </a:lnTo>
                <a:lnTo>
                  <a:pt x="161375" y="56065"/>
                </a:lnTo>
                <a:lnTo>
                  <a:pt x="206153" y="71397"/>
                </a:lnTo>
                <a:lnTo>
                  <a:pt x="251856" y="86895"/>
                </a:lnTo>
                <a:lnTo>
                  <a:pt x="298667" y="102594"/>
                </a:lnTo>
                <a:lnTo>
                  <a:pt x="346772" y="118526"/>
                </a:lnTo>
                <a:lnTo>
                  <a:pt x="396356" y="134725"/>
                </a:lnTo>
                <a:lnTo>
                  <a:pt x="447603" y="151225"/>
                </a:lnTo>
                <a:lnTo>
                  <a:pt x="500698" y="168058"/>
                </a:lnTo>
                <a:lnTo>
                  <a:pt x="555826" y="185258"/>
                </a:lnTo>
                <a:lnTo>
                  <a:pt x="613172" y="202858"/>
                </a:lnTo>
                <a:lnTo>
                  <a:pt x="672921" y="220892"/>
                </a:lnTo>
                <a:lnTo>
                  <a:pt x="735256" y="239394"/>
                </a:lnTo>
                <a:lnTo>
                  <a:pt x="800364" y="258396"/>
                </a:lnTo>
                <a:lnTo>
                  <a:pt x="868429" y="277931"/>
                </a:lnTo>
                <a:lnTo>
                  <a:pt x="939635" y="298034"/>
                </a:lnTo>
                <a:lnTo>
                  <a:pt x="1014168" y="318738"/>
                </a:lnTo>
                <a:lnTo>
                  <a:pt x="1092212" y="340075"/>
                </a:lnTo>
                <a:lnTo>
                  <a:pt x="1174005" y="362306"/>
                </a:lnTo>
                <a:lnTo>
                  <a:pt x="1259525" y="385587"/>
                </a:lnTo>
                <a:lnTo>
                  <a:pt x="1348549" y="409813"/>
                </a:lnTo>
                <a:lnTo>
                  <a:pt x="1440854" y="434876"/>
                </a:lnTo>
                <a:lnTo>
                  <a:pt x="1536217" y="460669"/>
                </a:lnTo>
                <a:lnTo>
                  <a:pt x="1634416" y="487085"/>
                </a:lnTo>
                <a:lnTo>
                  <a:pt x="1735228" y="514018"/>
                </a:lnTo>
                <a:lnTo>
                  <a:pt x="1838430" y="541361"/>
                </a:lnTo>
                <a:lnTo>
                  <a:pt x="1943800" y="569007"/>
                </a:lnTo>
                <a:lnTo>
                  <a:pt x="2051115" y="596849"/>
                </a:lnTo>
                <a:lnTo>
                  <a:pt x="2160152" y="624779"/>
                </a:lnTo>
                <a:lnTo>
                  <a:pt x="2270688" y="652692"/>
                </a:lnTo>
                <a:lnTo>
                  <a:pt x="2382502" y="680480"/>
                </a:lnTo>
                <a:lnTo>
                  <a:pt x="2495369" y="708037"/>
                </a:lnTo>
                <a:lnTo>
                  <a:pt x="2609068" y="735255"/>
                </a:lnTo>
                <a:lnTo>
                  <a:pt x="2723375" y="762028"/>
                </a:lnTo>
                <a:lnTo>
                  <a:pt x="2838069" y="788248"/>
                </a:lnTo>
                <a:lnTo>
                  <a:pt x="2952926" y="813810"/>
                </a:lnTo>
                <a:lnTo>
                  <a:pt x="3067723" y="838605"/>
                </a:lnTo>
                <a:lnTo>
                  <a:pt x="3182239" y="862528"/>
                </a:lnTo>
                <a:lnTo>
                  <a:pt x="3298002" y="886014"/>
                </a:lnTo>
                <a:lnTo>
                  <a:pt x="3416487" y="909536"/>
                </a:lnTo>
                <a:lnTo>
                  <a:pt x="3537386" y="933039"/>
                </a:lnTo>
                <a:lnTo>
                  <a:pt x="3660391" y="956472"/>
                </a:lnTo>
                <a:lnTo>
                  <a:pt x="3785197" y="979780"/>
                </a:lnTo>
                <a:lnTo>
                  <a:pt x="3911494" y="1002909"/>
                </a:lnTo>
                <a:lnTo>
                  <a:pt x="4038976" y="1025808"/>
                </a:lnTo>
                <a:lnTo>
                  <a:pt x="4167336" y="1048421"/>
                </a:lnTo>
                <a:lnTo>
                  <a:pt x="4296265" y="1070696"/>
                </a:lnTo>
                <a:lnTo>
                  <a:pt x="4425457" y="1092579"/>
                </a:lnTo>
                <a:lnTo>
                  <a:pt x="4554605" y="1114017"/>
                </a:lnTo>
                <a:lnTo>
                  <a:pt x="4683400" y="1134956"/>
                </a:lnTo>
                <a:lnTo>
                  <a:pt x="4811535" y="1155343"/>
                </a:lnTo>
                <a:lnTo>
                  <a:pt x="4938704" y="1175125"/>
                </a:lnTo>
                <a:lnTo>
                  <a:pt x="5064599" y="1194248"/>
                </a:lnTo>
                <a:lnTo>
                  <a:pt x="5188912" y="1212658"/>
                </a:lnTo>
                <a:lnTo>
                  <a:pt x="5311336" y="1230303"/>
                </a:lnTo>
                <a:lnTo>
                  <a:pt x="5431563" y="1247129"/>
                </a:lnTo>
                <a:lnTo>
                  <a:pt x="5549287" y="1263083"/>
                </a:lnTo>
                <a:lnTo>
                  <a:pt x="5664200" y="1278110"/>
                </a:lnTo>
                <a:lnTo>
                  <a:pt x="5778001" y="1292230"/>
                </a:lnTo>
                <a:lnTo>
                  <a:pt x="5892400" y="1305525"/>
                </a:lnTo>
                <a:lnTo>
                  <a:pt x="6007103" y="1318030"/>
                </a:lnTo>
                <a:lnTo>
                  <a:pt x="6121815" y="1329782"/>
                </a:lnTo>
                <a:lnTo>
                  <a:pt x="6236243" y="1340815"/>
                </a:lnTo>
                <a:lnTo>
                  <a:pt x="6350093" y="1351165"/>
                </a:lnTo>
                <a:lnTo>
                  <a:pt x="6463071" y="1360868"/>
                </a:lnTo>
                <a:lnTo>
                  <a:pt x="6574883" y="1369960"/>
                </a:lnTo>
                <a:lnTo>
                  <a:pt x="6685235" y="1378476"/>
                </a:lnTo>
                <a:lnTo>
                  <a:pt x="6793833" y="1386452"/>
                </a:lnTo>
                <a:lnTo>
                  <a:pt x="6900383" y="1393923"/>
                </a:lnTo>
                <a:lnTo>
                  <a:pt x="7004591" y="1400925"/>
                </a:lnTo>
                <a:lnTo>
                  <a:pt x="7106164" y="1407494"/>
                </a:lnTo>
                <a:lnTo>
                  <a:pt x="7204806" y="1413665"/>
                </a:lnTo>
                <a:lnTo>
                  <a:pt x="7300225" y="1419474"/>
                </a:lnTo>
                <a:lnTo>
                  <a:pt x="7392127" y="1424957"/>
                </a:lnTo>
                <a:lnTo>
                  <a:pt x="7480217" y="1430149"/>
                </a:lnTo>
                <a:lnTo>
                  <a:pt x="7564202" y="1435086"/>
                </a:lnTo>
                <a:lnTo>
                  <a:pt x="7643787" y="1439803"/>
                </a:lnTo>
                <a:lnTo>
                  <a:pt x="7718679" y="1444336"/>
                </a:lnTo>
                <a:lnTo>
                  <a:pt x="7788479" y="1448469"/>
                </a:lnTo>
                <a:lnTo>
                  <a:pt x="7853260" y="1451989"/>
                </a:lnTo>
                <a:lnTo>
                  <a:pt x="7913371" y="1454935"/>
                </a:lnTo>
                <a:lnTo>
                  <a:pt x="7969166" y="1457349"/>
                </a:lnTo>
                <a:lnTo>
                  <a:pt x="8020996" y="1459270"/>
                </a:lnTo>
                <a:lnTo>
                  <a:pt x="8069213" y="1460739"/>
                </a:lnTo>
                <a:lnTo>
                  <a:pt x="8114168" y="1461795"/>
                </a:lnTo>
                <a:lnTo>
                  <a:pt x="8156213" y="1462478"/>
                </a:lnTo>
                <a:lnTo>
                  <a:pt x="8195700" y="1462829"/>
                </a:lnTo>
                <a:lnTo>
                  <a:pt x="8232981" y="1462888"/>
                </a:lnTo>
                <a:lnTo>
                  <a:pt x="8268407" y="1462694"/>
                </a:lnTo>
                <a:lnTo>
                  <a:pt x="8335103" y="1461710"/>
                </a:lnTo>
                <a:lnTo>
                  <a:pt x="8398603" y="1460197"/>
                </a:lnTo>
                <a:lnTo>
                  <a:pt x="8461719" y="1458477"/>
                </a:lnTo>
                <a:lnTo>
                  <a:pt x="8494013" y="1457639"/>
                </a:lnTo>
                <a:lnTo>
                  <a:pt x="8527267" y="1456870"/>
                </a:lnTo>
                <a:lnTo>
                  <a:pt x="8561832" y="1456208"/>
                </a:lnTo>
                <a:lnTo>
                  <a:pt x="8596647" y="1455527"/>
                </a:lnTo>
                <a:lnTo>
                  <a:pt x="8663414" y="1453666"/>
                </a:lnTo>
                <a:lnTo>
                  <a:pt x="8726703" y="1451199"/>
                </a:lnTo>
                <a:lnTo>
                  <a:pt x="8786923" y="1448198"/>
                </a:lnTo>
                <a:lnTo>
                  <a:pt x="8844484" y="1444733"/>
                </a:lnTo>
                <a:lnTo>
                  <a:pt x="8899793" y="1440877"/>
                </a:lnTo>
                <a:lnTo>
                  <a:pt x="8953262" y="1436701"/>
                </a:lnTo>
                <a:lnTo>
                  <a:pt x="9005298" y="1432276"/>
                </a:lnTo>
                <a:lnTo>
                  <a:pt x="9056311" y="1427673"/>
                </a:lnTo>
                <a:lnTo>
                  <a:pt x="9106710" y="1422963"/>
                </a:lnTo>
                <a:lnTo>
                  <a:pt x="9131808" y="1420591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138172" y="5138343"/>
            <a:ext cx="6974784" cy="1713560"/>
          </a:xfrm>
          <a:custGeom>
            <a:avLst/>
            <a:gdLst/>
            <a:ahLst/>
            <a:cxnLst/>
            <a:rect l="l" t="t" r="r" b="b"/>
            <a:pathLst>
              <a:path w="6974784" h="1713560">
                <a:moveTo>
                  <a:pt x="0" y="1713560"/>
                </a:moveTo>
                <a:lnTo>
                  <a:pt x="48747" y="1658680"/>
                </a:lnTo>
                <a:lnTo>
                  <a:pt x="97845" y="1603888"/>
                </a:lnTo>
                <a:lnTo>
                  <a:pt x="147652" y="1549274"/>
                </a:lnTo>
                <a:lnTo>
                  <a:pt x="198526" y="1494927"/>
                </a:lnTo>
                <a:lnTo>
                  <a:pt x="250825" y="1440935"/>
                </a:lnTo>
                <a:lnTo>
                  <a:pt x="304906" y="1387389"/>
                </a:lnTo>
                <a:lnTo>
                  <a:pt x="332728" y="1360810"/>
                </a:lnTo>
                <a:lnTo>
                  <a:pt x="361129" y="1334377"/>
                </a:lnTo>
                <a:lnTo>
                  <a:pt x="390155" y="1308099"/>
                </a:lnTo>
                <a:lnTo>
                  <a:pt x="419851" y="1281988"/>
                </a:lnTo>
                <a:lnTo>
                  <a:pt x="450262" y="1256055"/>
                </a:lnTo>
                <a:lnTo>
                  <a:pt x="481431" y="1230311"/>
                </a:lnTo>
                <a:lnTo>
                  <a:pt x="513404" y="1204768"/>
                </a:lnTo>
                <a:lnTo>
                  <a:pt x="546226" y="1179436"/>
                </a:lnTo>
                <a:lnTo>
                  <a:pt x="580090" y="1154119"/>
                </a:lnTo>
                <a:lnTo>
                  <a:pt x="615127" y="1128648"/>
                </a:lnTo>
                <a:lnTo>
                  <a:pt x="651236" y="1103075"/>
                </a:lnTo>
                <a:lnTo>
                  <a:pt x="688314" y="1077456"/>
                </a:lnTo>
                <a:lnTo>
                  <a:pt x="726259" y="1051842"/>
                </a:lnTo>
                <a:lnTo>
                  <a:pt x="764968" y="1026288"/>
                </a:lnTo>
                <a:lnTo>
                  <a:pt x="804339" y="1000847"/>
                </a:lnTo>
                <a:lnTo>
                  <a:pt x="844270" y="975571"/>
                </a:lnTo>
                <a:lnTo>
                  <a:pt x="884658" y="950516"/>
                </a:lnTo>
                <a:lnTo>
                  <a:pt x="925401" y="925733"/>
                </a:lnTo>
                <a:lnTo>
                  <a:pt x="966396" y="901277"/>
                </a:lnTo>
                <a:lnTo>
                  <a:pt x="1007541" y="877200"/>
                </a:lnTo>
                <a:lnTo>
                  <a:pt x="1048734" y="853557"/>
                </a:lnTo>
                <a:lnTo>
                  <a:pt x="1089872" y="830401"/>
                </a:lnTo>
                <a:lnTo>
                  <a:pt x="1130853" y="807784"/>
                </a:lnTo>
                <a:lnTo>
                  <a:pt x="1171575" y="785761"/>
                </a:lnTo>
                <a:lnTo>
                  <a:pt x="1211934" y="764385"/>
                </a:lnTo>
                <a:lnTo>
                  <a:pt x="1251829" y="743709"/>
                </a:lnTo>
                <a:lnTo>
                  <a:pt x="1291157" y="723787"/>
                </a:lnTo>
                <a:lnTo>
                  <a:pt x="1329816" y="704672"/>
                </a:lnTo>
                <a:lnTo>
                  <a:pt x="1367400" y="686482"/>
                </a:lnTo>
                <a:lnTo>
                  <a:pt x="1403709" y="669251"/>
                </a:lnTo>
                <a:lnTo>
                  <a:pt x="1438952" y="652899"/>
                </a:lnTo>
                <a:lnTo>
                  <a:pt x="1507079" y="622508"/>
                </a:lnTo>
                <a:lnTo>
                  <a:pt x="1573455" y="594670"/>
                </a:lnTo>
                <a:lnTo>
                  <a:pt x="1639755" y="568741"/>
                </a:lnTo>
                <a:lnTo>
                  <a:pt x="1707652" y="544082"/>
                </a:lnTo>
                <a:lnTo>
                  <a:pt x="1778821" y="520050"/>
                </a:lnTo>
                <a:lnTo>
                  <a:pt x="1816156" y="508069"/>
                </a:lnTo>
                <a:lnTo>
                  <a:pt x="1854936" y="496005"/>
                </a:lnTo>
                <a:lnTo>
                  <a:pt x="1895371" y="483777"/>
                </a:lnTo>
                <a:lnTo>
                  <a:pt x="1937670" y="471304"/>
                </a:lnTo>
                <a:lnTo>
                  <a:pt x="1982043" y="458508"/>
                </a:lnTo>
                <a:lnTo>
                  <a:pt x="2028699" y="445307"/>
                </a:lnTo>
                <a:lnTo>
                  <a:pt x="2077847" y="431622"/>
                </a:lnTo>
                <a:lnTo>
                  <a:pt x="2130316" y="417409"/>
                </a:lnTo>
                <a:lnTo>
                  <a:pt x="2186513" y="402712"/>
                </a:lnTo>
                <a:lnTo>
                  <a:pt x="2246010" y="387611"/>
                </a:lnTo>
                <a:lnTo>
                  <a:pt x="2308380" y="372187"/>
                </a:lnTo>
                <a:lnTo>
                  <a:pt x="2373195" y="356519"/>
                </a:lnTo>
                <a:lnTo>
                  <a:pt x="2440028" y="340688"/>
                </a:lnTo>
                <a:lnTo>
                  <a:pt x="2508451" y="324774"/>
                </a:lnTo>
                <a:lnTo>
                  <a:pt x="2578038" y="308857"/>
                </a:lnTo>
                <a:lnTo>
                  <a:pt x="2648360" y="293016"/>
                </a:lnTo>
                <a:lnTo>
                  <a:pt x="2718990" y="277333"/>
                </a:lnTo>
                <a:lnTo>
                  <a:pt x="2789502" y="261887"/>
                </a:lnTo>
                <a:lnTo>
                  <a:pt x="2859466" y="246758"/>
                </a:lnTo>
                <a:lnTo>
                  <a:pt x="2928458" y="232026"/>
                </a:lnTo>
                <a:lnTo>
                  <a:pt x="2996047" y="217772"/>
                </a:lnTo>
                <a:lnTo>
                  <a:pt x="3061809" y="204076"/>
                </a:lnTo>
                <a:lnTo>
                  <a:pt x="3125314" y="191017"/>
                </a:lnTo>
                <a:lnTo>
                  <a:pt x="3186136" y="178676"/>
                </a:lnTo>
                <a:lnTo>
                  <a:pt x="3243847" y="167133"/>
                </a:lnTo>
                <a:lnTo>
                  <a:pt x="3298020" y="156468"/>
                </a:lnTo>
                <a:lnTo>
                  <a:pt x="3348228" y="146761"/>
                </a:lnTo>
                <a:lnTo>
                  <a:pt x="3394340" y="138041"/>
                </a:lnTo>
                <a:lnTo>
                  <a:pt x="3436766" y="130202"/>
                </a:lnTo>
                <a:lnTo>
                  <a:pt x="3475883" y="123176"/>
                </a:lnTo>
                <a:lnTo>
                  <a:pt x="3545705" y="111298"/>
                </a:lnTo>
                <a:lnTo>
                  <a:pt x="3606832" y="101876"/>
                </a:lnTo>
                <a:lnTo>
                  <a:pt x="3662291" y="94378"/>
                </a:lnTo>
                <a:lnTo>
                  <a:pt x="3715110" y="88269"/>
                </a:lnTo>
                <a:lnTo>
                  <a:pt x="3768314" y="83018"/>
                </a:lnTo>
                <a:lnTo>
                  <a:pt x="3824930" y="78092"/>
                </a:lnTo>
                <a:lnTo>
                  <a:pt x="3887985" y="72958"/>
                </a:lnTo>
                <a:lnTo>
                  <a:pt x="3922873" y="70147"/>
                </a:lnTo>
                <a:lnTo>
                  <a:pt x="3960506" y="67084"/>
                </a:lnTo>
                <a:lnTo>
                  <a:pt x="4001262" y="63703"/>
                </a:lnTo>
                <a:lnTo>
                  <a:pt x="4044900" y="60129"/>
                </a:lnTo>
                <a:lnTo>
                  <a:pt x="4090781" y="56539"/>
                </a:lnTo>
                <a:lnTo>
                  <a:pt x="4138682" y="52947"/>
                </a:lnTo>
                <a:lnTo>
                  <a:pt x="4188379" y="49366"/>
                </a:lnTo>
                <a:lnTo>
                  <a:pt x="4239650" y="45810"/>
                </a:lnTo>
                <a:lnTo>
                  <a:pt x="4292273" y="42291"/>
                </a:lnTo>
                <a:lnTo>
                  <a:pt x="4346023" y="38823"/>
                </a:lnTo>
                <a:lnTo>
                  <a:pt x="4400680" y="35420"/>
                </a:lnTo>
                <a:lnTo>
                  <a:pt x="4456018" y="32093"/>
                </a:lnTo>
                <a:lnTo>
                  <a:pt x="4511817" y="28857"/>
                </a:lnTo>
                <a:lnTo>
                  <a:pt x="4567853" y="25725"/>
                </a:lnTo>
                <a:lnTo>
                  <a:pt x="4623904" y="22710"/>
                </a:lnTo>
                <a:lnTo>
                  <a:pt x="4679746" y="19826"/>
                </a:lnTo>
                <a:lnTo>
                  <a:pt x="4735157" y="17085"/>
                </a:lnTo>
                <a:lnTo>
                  <a:pt x="4789914" y="14500"/>
                </a:lnTo>
                <a:lnTo>
                  <a:pt x="4843794" y="12086"/>
                </a:lnTo>
                <a:lnTo>
                  <a:pt x="4896574" y="9855"/>
                </a:lnTo>
                <a:lnTo>
                  <a:pt x="4948032" y="7821"/>
                </a:lnTo>
                <a:lnTo>
                  <a:pt x="4997945" y="5996"/>
                </a:lnTo>
                <a:lnTo>
                  <a:pt x="5046091" y="4394"/>
                </a:lnTo>
                <a:lnTo>
                  <a:pt x="5094806" y="3053"/>
                </a:lnTo>
                <a:lnTo>
                  <a:pt x="5146169" y="1987"/>
                </a:lnTo>
                <a:lnTo>
                  <a:pt x="5199623" y="1173"/>
                </a:lnTo>
                <a:lnTo>
                  <a:pt x="5254612" y="590"/>
                </a:lnTo>
                <a:lnTo>
                  <a:pt x="5310580" y="215"/>
                </a:lnTo>
                <a:lnTo>
                  <a:pt x="5366969" y="26"/>
                </a:lnTo>
                <a:lnTo>
                  <a:pt x="5423225" y="0"/>
                </a:lnTo>
                <a:lnTo>
                  <a:pt x="5478789" y="115"/>
                </a:lnTo>
                <a:lnTo>
                  <a:pt x="5533105" y="349"/>
                </a:lnTo>
                <a:lnTo>
                  <a:pt x="5585618" y="679"/>
                </a:lnTo>
                <a:lnTo>
                  <a:pt x="5635771" y="1084"/>
                </a:lnTo>
                <a:lnTo>
                  <a:pt x="5683007" y="1541"/>
                </a:lnTo>
                <a:lnTo>
                  <a:pt x="5726769" y="2028"/>
                </a:lnTo>
                <a:lnTo>
                  <a:pt x="5766502" y="2522"/>
                </a:lnTo>
                <a:lnTo>
                  <a:pt x="5831654" y="3443"/>
                </a:lnTo>
                <a:lnTo>
                  <a:pt x="5874009" y="4127"/>
                </a:lnTo>
                <a:lnTo>
                  <a:pt x="5889117" y="4394"/>
                </a:lnTo>
                <a:lnTo>
                  <a:pt x="6494653" y="4394"/>
                </a:lnTo>
                <a:lnTo>
                  <a:pt x="6544626" y="5855"/>
                </a:lnTo>
                <a:lnTo>
                  <a:pt x="6593419" y="7803"/>
                </a:lnTo>
                <a:lnTo>
                  <a:pt x="6640674" y="10132"/>
                </a:lnTo>
                <a:lnTo>
                  <a:pt x="6686034" y="12735"/>
                </a:lnTo>
                <a:lnTo>
                  <a:pt x="6729142" y="15507"/>
                </a:lnTo>
                <a:lnTo>
                  <a:pt x="6769640" y="18339"/>
                </a:lnTo>
                <a:lnTo>
                  <a:pt x="6824712" y="22468"/>
                </a:lnTo>
                <a:lnTo>
                  <a:pt x="6857121" y="24986"/>
                </a:lnTo>
                <a:lnTo>
                  <a:pt x="6871901" y="26134"/>
                </a:lnTo>
                <a:lnTo>
                  <a:pt x="6885670" y="27191"/>
                </a:lnTo>
                <a:lnTo>
                  <a:pt x="6898385" y="28143"/>
                </a:lnTo>
                <a:lnTo>
                  <a:pt x="6917957" y="29589"/>
                </a:lnTo>
                <a:lnTo>
                  <a:pt x="6932865" y="30718"/>
                </a:lnTo>
                <a:lnTo>
                  <a:pt x="6970020" y="36565"/>
                </a:lnTo>
                <a:lnTo>
                  <a:pt x="6974784" y="38083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3099561" y="2750057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4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099561" y="2750057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0"/>
                </a:moveTo>
                <a:lnTo>
                  <a:pt x="694054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3823461" y="4016883"/>
            <a:ext cx="1394587" cy="1606651"/>
          </a:xfrm>
          <a:custGeom>
            <a:avLst/>
            <a:gdLst/>
            <a:ahLst/>
            <a:cxnLst/>
            <a:rect l="l" t="t" r="r" b="b"/>
            <a:pathLst>
              <a:path w="1394587" h="1606651">
                <a:moveTo>
                  <a:pt x="3937" y="402971"/>
                </a:moveTo>
                <a:lnTo>
                  <a:pt x="694054" y="0"/>
                </a:lnTo>
                <a:lnTo>
                  <a:pt x="1394587" y="404368"/>
                </a:lnTo>
                <a:lnTo>
                  <a:pt x="1390777" y="1203706"/>
                </a:lnTo>
                <a:lnTo>
                  <a:pt x="700532" y="1606651"/>
                </a:lnTo>
                <a:lnTo>
                  <a:pt x="0" y="1202182"/>
                </a:lnTo>
                <a:lnTo>
                  <a:pt x="3937" y="402971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3832986" y="1483233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4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3832986" y="1483233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0"/>
                </a:moveTo>
                <a:lnTo>
                  <a:pt x="694054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3080511" y="216408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4" y="0"/>
                </a:moveTo>
                <a:lnTo>
                  <a:pt x="3937" y="402971"/>
                </a:lnTo>
                <a:lnTo>
                  <a:pt x="0" y="1202182"/>
                </a:lnTo>
                <a:lnTo>
                  <a:pt x="700532" y="1606677"/>
                </a:lnTo>
                <a:lnTo>
                  <a:pt x="1390777" y="1203706"/>
                </a:lnTo>
                <a:lnTo>
                  <a:pt x="1394587" y="404368"/>
                </a:lnTo>
                <a:lnTo>
                  <a:pt x="694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3080511" y="216408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1"/>
                </a:moveTo>
                <a:lnTo>
                  <a:pt x="694054" y="0"/>
                </a:lnTo>
                <a:lnTo>
                  <a:pt x="1394587" y="404368"/>
                </a:lnTo>
                <a:lnTo>
                  <a:pt x="1390777" y="1203706"/>
                </a:lnTo>
                <a:lnTo>
                  <a:pt x="700532" y="1606677"/>
                </a:lnTo>
                <a:lnTo>
                  <a:pt x="0" y="1202182"/>
                </a:lnTo>
                <a:lnTo>
                  <a:pt x="3937" y="402971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4566411" y="5274183"/>
            <a:ext cx="1394587" cy="1583815"/>
          </a:xfrm>
          <a:custGeom>
            <a:avLst/>
            <a:gdLst/>
            <a:ahLst/>
            <a:cxnLst/>
            <a:rect l="l" t="t" r="r" b="b"/>
            <a:pathLst>
              <a:path w="1394587" h="1583815">
                <a:moveTo>
                  <a:pt x="694054" y="0"/>
                </a:moveTo>
                <a:lnTo>
                  <a:pt x="3937" y="402958"/>
                </a:lnTo>
                <a:lnTo>
                  <a:pt x="0" y="1202220"/>
                </a:lnTo>
                <a:lnTo>
                  <a:pt x="660966" y="1583815"/>
                </a:lnTo>
                <a:lnTo>
                  <a:pt x="739656" y="1583815"/>
                </a:lnTo>
                <a:lnTo>
                  <a:pt x="1390777" y="1203667"/>
                </a:lnTo>
                <a:lnTo>
                  <a:pt x="1394587" y="404406"/>
                </a:lnTo>
                <a:lnTo>
                  <a:pt x="694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570348" y="5274183"/>
            <a:ext cx="1390650" cy="1583815"/>
          </a:xfrm>
          <a:custGeom>
            <a:avLst/>
            <a:gdLst/>
            <a:ahLst/>
            <a:cxnLst/>
            <a:rect l="l" t="t" r="r" b="b"/>
            <a:pathLst>
              <a:path w="1390650" h="1583815">
                <a:moveTo>
                  <a:pt x="0" y="402958"/>
                </a:moveTo>
                <a:lnTo>
                  <a:pt x="690117" y="0"/>
                </a:lnTo>
                <a:lnTo>
                  <a:pt x="1390650" y="404406"/>
                </a:lnTo>
                <a:lnTo>
                  <a:pt x="1386839" y="1203667"/>
                </a:lnTo>
                <a:lnTo>
                  <a:pt x="735719" y="158381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4566411" y="5677141"/>
            <a:ext cx="660966" cy="1180857"/>
          </a:xfrm>
          <a:custGeom>
            <a:avLst/>
            <a:gdLst/>
            <a:ahLst/>
            <a:cxnLst/>
            <a:rect l="l" t="t" r="r" b="b"/>
            <a:pathLst>
              <a:path w="660966" h="1180857">
                <a:moveTo>
                  <a:pt x="660966" y="1180857"/>
                </a:moveTo>
                <a:lnTo>
                  <a:pt x="0" y="799261"/>
                </a:lnTo>
                <a:lnTo>
                  <a:pt x="3937" y="0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0" y="4007358"/>
            <a:ext cx="798474" cy="1606651"/>
          </a:xfrm>
          <a:custGeom>
            <a:avLst/>
            <a:gdLst/>
            <a:ahLst/>
            <a:cxnLst/>
            <a:rect l="l" t="t" r="r" b="b"/>
            <a:pathLst>
              <a:path w="798474" h="1606651">
                <a:moveTo>
                  <a:pt x="97966" y="0"/>
                </a:moveTo>
                <a:lnTo>
                  <a:pt x="0" y="60762"/>
                </a:lnTo>
                <a:lnTo>
                  <a:pt x="36" y="1545971"/>
                </a:lnTo>
                <a:lnTo>
                  <a:pt x="104362" y="1606651"/>
                </a:lnTo>
                <a:lnTo>
                  <a:pt x="794588" y="1203706"/>
                </a:lnTo>
                <a:lnTo>
                  <a:pt x="798474" y="404368"/>
                </a:lnTo>
                <a:lnTo>
                  <a:pt x="979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0" y="4007358"/>
            <a:ext cx="798474" cy="1606651"/>
          </a:xfrm>
          <a:custGeom>
            <a:avLst/>
            <a:gdLst/>
            <a:ahLst/>
            <a:cxnLst/>
            <a:rect l="l" t="t" r="r" b="b"/>
            <a:pathLst>
              <a:path w="798474" h="1606651">
                <a:moveTo>
                  <a:pt x="0" y="60762"/>
                </a:moveTo>
                <a:lnTo>
                  <a:pt x="97966" y="0"/>
                </a:lnTo>
                <a:lnTo>
                  <a:pt x="798474" y="404368"/>
                </a:lnTo>
                <a:lnTo>
                  <a:pt x="794588" y="1203706"/>
                </a:lnTo>
                <a:lnTo>
                  <a:pt x="104362" y="1606651"/>
                </a:lnTo>
                <a:lnTo>
                  <a:pt x="36" y="1545971"/>
                </a:lnTo>
                <a:lnTo>
                  <a:pt x="0" y="153029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131635" y="5293233"/>
            <a:ext cx="1390713" cy="1564765"/>
          </a:xfrm>
          <a:custGeom>
            <a:avLst/>
            <a:gdLst/>
            <a:ahLst/>
            <a:cxnLst/>
            <a:rect l="l" t="t" r="r" b="b"/>
            <a:pathLst>
              <a:path w="1390713" h="1564765">
                <a:moveTo>
                  <a:pt x="0" y="402958"/>
                </a:moveTo>
                <a:lnTo>
                  <a:pt x="690232" y="0"/>
                </a:lnTo>
                <a:lnTo>
                  <a:pt x="1390713" y="404406"/>
                </a:lnTo>
                <a:lnTo>
                  <a:pt x="1386903" y="1203667"/>
                </a:lnTo>
                <a:lnTo>
                  <a:pt x="768391" y="156476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127749" y="5696191"/>
            <a:ext cx="627956" cy="1161807"/>
          </a:xfrm>
          <a:custGeom>
            <a:avLst/>
            <a:gdLst/>
            <a:ahLst/>
            <a:cxnLst/>
            <a:rect l="l" t="t" r="r" b="b"/>
            <a:pathLst>
              <a:path w="627956" h="1161807">
                <a:moveTo>
                  <a:pt x="627956" y="1161807"/>
                </a:moveTo>
                <a:lnTo>
                  <a:pt x="0" y="799261"/>
                </a:lnTo>
                <a:lnTo>
                  <a:pt x="3886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156324" y="2740532"/>
            <a:ext cx="1394599" cy="1606677"/>
          </a:xfrm>
          <a:custGeom>
            <a:avLst/>
            <a:gdLst/>
            <a:ahLst/>
            <a:cxnLst/>
            <a:rect l="l" t="t" r="r" b="b"/>
            <a:pathLst>
              <a:path w="1394599" h="1606677">
                <a:moveTo>
                  <a:pt x="694118" y="0"/>
                </a:moveTo>
                <a:lnTo>
                  <a:pt x="3886" y="402970"/>
                </a:lnTo>
                <a:lnTo>
                  <a:pt x="0" y="1202181"/>
                </a:lnTo>
                <a:lnTo>
                  <a:pt x="700519" y="1606677"/>
                </a:lnTo>
                <a:lnTo>
                  <a:pt x="1390789" y="1203705"/>
                </a:lnTo>
                <a:lnTo>
                  <a:pt x="1394599" y="404367"/>
                </a:lnTo>
                <a:lnTo>
                  <a:pt x="6941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156324" y="2740532"/>
            <a:ext cx="1394599" cy="1606677"/>
          </a:xfrm>
          <a:custGeom>
            <a:avLst/>
            <a:gdLst/>
            <a:ahLst/>
            <a:cxnLst/>
            <a:rect l="l" t="t" r="r" b="b"/>
            <a:pathLst>
              <a:path w="1394599" h="1606677">
                <a:moveTo>
                  <a:pt x="3886" y="402970"/>
                </a:moveTo>
                <a:lnTo>
                  <a:pt x="694118" y="0"/>
                </a:lnTo>
                <a:lnTo>
                  <a:pt x="1394599" y="404367"/>
                </a:lnTo>
                <a:lnTo>
                  <a:pt x="1390789" y="1203705"/>
                </a:lnTo>
                <a:lnTo>
                  <a:pt x="700519" y="1606677"/>
                </a:lnTo>
                <a:lnTo>
                  <a:pt x="0" y="1202181"/>
                </a:lnTo>
                <a:lnTo>
                  <a:pt x="3886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880224" y="4016883"/>
            <a:ext cx="1394599" cy="1606651"/>
          </a:xfrm>
          <a:custGeom>
            <a:avLst/>
            <a:gdLst/>
            <a:ahLst/>
            <a:cxnLst/>
            <a:rect l="l" t="t" r="r" b="b"/>
            <a:pathLst>
              <a:path w="1394599" h="1606651">
                <a:moveTo>
                  <a:pt x="3886" y="402971"/>
                </a:moveTo>
                <a:lnTo>
                  <a:pt x="694067" y="0"/>
                </a:lnTo>
                <a:lnTo>
                  <a:pt x="1394599" y="404368"/>
                </a:lnTo>
                <a:lnTo>
                  <a:pt x="1390789" y="1203706"/>
                </a:lnTo>
                <a:lnTo>
                  <a:pt x="700544" y="1606651"/>
                </a:lnTo>
                <a:lnTo>
                  <a:pt x="0" y="1202182"/>
                </a:lnTo>
                <a:lnTo>
                  <a:pt x="3886" y="402971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1617599" y="5302758"/>
            <a:ext cx="1390650" cy="1555240"/>
          </a:xfrm>
          <a:custGeom>
            <a:avLst/>
            <a:gdLst/>
            <a:ahLst/>
            <a:cxnLst/>
            <a:rect l="l" t="t" r="r" b="b"/>
            <a:pathLst>
              <a:path w="1390650" h="1555240">
                <a:moveTo>
                  <a:pt x="0" y="402958"/>
                </a:moveTo>
                <a:lnTo>
                  <a:pt x="690118" y="0"/>
                </a:lnTo>
                <a:lnTo>
                  <a:pt x="1390650" y="404406"/>
                </a:lnTo>
                <a:lnTo>
                  <a:pt x="1386839" y="1203667"/>
                </a:lnTo>
                <a:lnTo>
                  <a:pt x="784663" y="155524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1613661" y="5705716"/>
            <a:ext cx="611471" cy="1152282"/>
          </a:xfrm>
          <a:custGeom>
            <a:avLst/>
            <a:gdLst/>
            <a:ahLst/>
            <a:cxnLst/>
            <a:rect l="l" t="t" r="r" b="b"/>
            <a:pathLst>
              <a:path w="611471" h="1152282">
                <a:moveTo>
                  <a:pt x="611471" y="1152282"/>
                </a:moveTo>
                <a:lnTo>
                  <a:pt x="0" y="799261"/>
                </a:lnTo>
                <a:lnTo>
                  <a:pt x="3937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1632711" y="2750057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5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1632711" y="2750057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0"/>
                </a:moveTo>
                <a:lnTo>
                  <a:pt x="694055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899274" y="1454658"/>
            <a:ext cx="1394599" cy="1606677"/>
          </a:xfrm>
          <a:custGeom>
            <a:avLst/>
            <a:gdLst/>
            <a:ahLst/>
            <a:cxnLst/>
            <a:rect l="l" t="t" r="r" b="b"/>
            <a:pathLst>
              <a:path w="1394599" h="1606677">
                <a:moveTo>
                  <a:pt x="3886" y="402970"/>
                </a:moveTo>
                <a:lnTo>
                  <a:pt x="694067" y="0"/>
                </a:lnTo>
                <a:lnTo>
                  <a:pt x="1394599" y="404367"/>
                </a:lnTo>
                <a:lnTo>
                  <a:pt x="1390789" y="1203705"/>
                </a:lnTo>
                <a:lnTo>
                  <a:pt x="700544" y="1606677"/>
                </a:lnTo>
                <a:lnTo>
                  <a:pt x="0" y="1202181"/>
                </a:lnTo>
                <a:lnTo>
                  <a:pt x="3886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6909561" y="4035933"/>
            <a:ext cx="1394587" cy="1606651"/>
          </a:xfrm>
          <a:custGeom>
            <a:avLst/>
            <a:gdLst/>
            <a:ahLst/>
            <a:cxnLst/>
            <a:rect l="l" t="t" r="r" b="b"/>
            <a:pathLst>
              <a:path w="1394587" h="1606651">
                <a:moveTo>
                  <a:pt x="694055" y="0"/>
                </a:moveTo>
                <a:lnTo>
                  <a:pt x="3937" y="402971"/>
                </a:lnTo>
                <a:lnTo>
                  <a:pt x="0" y="1202182"/>
                </a:lnTo>
                <a:lnTo>
                  <a:pt x="700532" y="1606651"/>
                </a:lnTo>
                <a:lnTo>
                  <a:pt x="1390777" y="1203706"/>
                </a:lnTo>
                <a:lnTo>
                  <a:pt x="1394587" y="404368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6909561" y="4035933"/>
            <a:ext cx="1394587" cy="1606651"/>
          </a:xfrm>
          <a:custGeom>
            <a:avLst/>
            <a:gdLst/>
            <a:ahLst/>
            <a:cxnLst/>
            <a:rect l="l" t="t" r="r" b="b"/>
            <a:pathLst>
              <a:path w="1394587" h="1606651">
                <a:moveTo>
                  <a:pt x="3937" y="402971"/>
                </a:moveTo>
                <a:lnTo>
                  <a:pt x="694055" y="0"/>
                </a:lnTo>
                <a:lnTo>
                  <a:pt x="1394587" y="404368"/>
                </a:lnTo>
                <a:lnTo>
                  <a:pt x="1390777" y="1203706"/>
                </a:lnTo>
                <a:lnTo>
                  <a:pt x="700532" y="1606651"/>
                </a:lnTo>
                <a:lnTo>
                  <a:pt x="0" y="1202182"/>
                </a:lnTo>
                <a:lnTo>
                  <a:pt x="3937" y="402971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7656448" y="5312283"/>
            <a:ext cx="1390650" cy="1545714"/>
          </a:xfrm>
          <a:custGeom>
            <a:avLst/>
            <a:gdLst/>
            <a:ahLst/>
            <a:cxnLst/>
            <a:rect l="l" t="t" r="r" b="b"/>
            <a:pathLst>
              <a:path w="1390650" h="1545714">
                <a:moveTo>
                  <a:pt x="0" y="402958"/>
                </a:moveTo>
                <a:lnTo>
                  <a:pt x="690118" y="0"/>
                </a:lnTo>
                <a:lnTo>
                  <a:pt x="1390650" y="404406"/>
                </a:lnTo>
                <a:lnTo>
                  <a:pt x="1386840" y="1203667"/>
                </a:lnTo>
                <a:lnTo>
                  <a:pt x="800981" y="1545714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7652511" y="5715241"/>
            <a:ext cx="594969" cy="1142756"/>
          </a:xfrm>
          <a:custGeom>
            <a:avLst/>
            <a:gdLst/>
            <a:ahLst/>
            <a:cxnLst/>
            <a:rect l="l" t="t" r="r" b="b"/>
            <a:pathLst>
              <a:path w="594969" h="1142756">
                <a:moveTo>
                  <a:pt x="594969" y="1142756"/>
                </a:moveTo>
                <a:lnTo>
                  <a:pt x="0" y="799261"/>
                </a:lnTo>
                <a:lnTo>
                  <a:pt x="3937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7652511" y="2759582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5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7652511" y="2759582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0"/>
                </a:moveTo>
                <a:lnTo>
                  <a:pt x="694055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8385936" y="4035933"/>
            <a:ext cx="758063" cy="1606651"/>
          </a:xfrm>
          <a:custGeom>
            <a:avLst/>
            <a:gdLst/>
            <a:ahLst/>
            <a:cxnLst/>
            <a:rect l="l" t="t" r="r" b="b"/>
            <a:pathLst>
              <a:path w="758063" h="1606651">
                <a:moveTo>
                  <a:pt x="694055" y="0"/>
                </a:moveTo>
                <a:lnTo>
                  <a:pt x="3937" y="402971"/>
                </a:lnTo>
                <a:lnTo>
                  <a:pt x="0" y="1202182"/>
                </a:lnTo>
                <a:lnTo>
                  <a:pt x="700532" y="1606651"/>
                </a:lnTo>
                <a:lnTo>
                  <a:pt x="758063" y="1575521"/>
                </a:lnTo>
                <a:lnTo>
                  <a:pt x="758063" y="41387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8389873" y="4035933"/>
            <a:ext cx="754126" cy="402971"/>
          </a:xfrm>
          <a:custGeom>
            <a:avLst/>
            <a:gdLst/>
            <a:ahLst/>
            <a:cxnLst/>
            <a:rect l="l" t="t" r="r" b="b"/>
            <a:pathLst>
              <a:path w="754126" h="402971">
                <a:moveTo>
                  <a:pt x="0" y="402971"/>
                </a:moveTo>
                <a:lnTo>
                  <a:pt x="690118" y="0"/>
                </a:lnTo>
                <a:lnTo>
                  <a:pt x="754126" y="41387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8385936" y="4438903"/>
            <a:ext cx="758063" cy="1203680"/>
          </a:xfrm>
          <a:custGeom>
            <a:avLst/>
            <a:gdLst/>
            <a:ahLst/>
            <a:cxnLst/>
            <a:rect l="l" t="t" r="r" b="b"/>
            <a:pathLst>
              <a:path w="758063" h="1203680">
                <a:moveTo>
                  <a:pt x="758063" y="1172550"/>
                </a:moveTo>
                <a:lnTo>
                  <a:pt x="700532" y="1203680"/>
                </a:lnTo>
                <a:lnTo>
                  <a:pt x="0" y="799211"/>
                </a:lnTo>
                <a:lnTo>
                  <a:pt x="3937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8389873" y="1492758"/>
            <a:ext cx="754126" cy="402970"/>
          </a:xfrm>
          <a:custGeom>
            <a:avLst/>
            <a:gdLst/>
            <a:ahLst/>
            <a:cxnLst/>
            <a:rect l="l" t="t" r="r" b="b"/>
            <a:pathLst>
              <a:path w="754126" h="402970">
                <a:moveTo>
                  <a:pt x="0" y="402970"/>
                </a:moveTo>
                <a:lnTo>
                  <a:pt x="690118" y="0"/>
                </a:lnTo>
                <a:lnTo>
                  <a:pt x="754126" y="36311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8385936" y="1895729"/>
            <a:ext cx="758063" cy="1203706"/>
          </a:xfrm>
          <a:custGeom>
            <a:avLst/>
            <a:gdLst/>
            <a:ahLst/>
            <a:cxnLst/>
            <a:rect l="l" t="t" r="r" b="b"/>
            <a:pathLst>
              <a:path w="758063" h="1203706">
                <a:moveTo>
                  <a:pt x="758063" y="1169824"/>
                </a:moveTo>
                <a:lnTo>
                  <a:pt x="700532" y="1203706"/>
                </a:lnTo>
                <a:lnTo>
                  <a:pt x="0" y="799211"/>
                </a:lnTo>
                <a:lnTo>
                  <a:pt x="3937" y="0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4561332" y="0"/>
            <a:ext cx="3678936" cy="6249924"/>
          </a:xfrm>
          <a:custGeom>
            <a:avLst/>
            <a:gdLst/>
            <a:ahLst/>
            <a:cxnLst/>
            <a:rect l="l" t="t" r="r" b="b"/>
            <a:pathLst>
              <a:path w="3678936" h="6249924">
                <a:moveTo>
                  <a:pt x="0" y="6249924"/>
                </a:moveTo>
                <a:lnTo>
                  <a:pt x="3678936" y="6249924"/>
                </a:lnTo>
                <a:lnTo>
                  <a:pt x="3678936" y="0"/>
                </a:lnTo>
                <a:lnTo>
                  <a:pt x="0" y="0"/>
                </a:lnTo>
                <a:lnTo>
                  <a:pt x="0" y="6249924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4561332" y="0"/>
            <a:ext cx="3678936" cy="6249924"/>
          </a:xfrm>
          <a:custGeom>
            <a:avLst/>
            <a:gdLst/>
            <a:ahLst/>
            <a:cxnLst/>
            <a:rect l="l" t="t" r="r" b="b"/>
            <a:pathLst>
              <a:path w="3678936" h="6249924">
                <a:moveTo>
                  <a:pt x="0" y="6249924"/>
                </a:moveTo>
                <a:lnTo>
                  <a:pt x="3678936" y="6249924"/>
                </a:lnTo>
                <a:lnTo>
                  <a:pt x="3678936" y="0"/>
                </a:lnTo>
              </a:path>
            </a:pathLst>
          </a:custGeom>
          <a:ln w="15240">
            <a:solidFill>
              <a:srgbClr val="74A40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4561332" y="0"/>
            <a:ext cx="0" cy="6249924"/>
          </a:xfrm>
          <a:custGeom>
            <a:avLst/>
            <a:gdLst/>
            <a:ahLst/>
            <a:cxnLst/>
            <a:rect l="l" t="t" r="r" b="b"/>
            <a:pathLst>
              <a:path h="6249924">
                <a:moveTo>
                  <a:pt x="0" y="0"/>
                </a:moveTo>
                <a:lnTo>
                  <a:pt x="0" y="6249924"/>
                </a:lnTo>
              </a:path>
            </a:pathLst>
          </a:custGeom>
          <a:ln w="15240">
            <a:solidFill>
              <a:srgbClr val="74A40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4649723" y="0"/>
            <a:ext cx="3505200" cy="2292096"/>
          </a:xfrm>
          <a:custGeom>
            <a:avLst/>
            <a:gdLst/>
            <a:ahLst/>
            <a:cxnLst/>
            <a:rect l="l" t="t" r="r" b="b"/>
            <a:pathLst>
              <a:path w="3505200" h="2292096">
                <a:moveTo>
                  <a:pt x="0" y="2292096"/>
                </a:moveTo>
                <a:lnTo>
                  <a:pt x="3505200" y="2292096"/>
                </a:lnTo>
                <a:lnTo>
                  <a:pt x="3505200" y="0"/>
                </a:lnTo>
                <a:lnTo>
                  <a:pt x="0" y="0"/>
                </a:lnTo>
                <a:lnTo>
                  <a:pt x="0" y="2292096"/>
                </a:lnTo>
                <a:close/>
              </a:path>
            </a:pathLst>
          </a:custGeom>
          <a:solidFill>
            <a:srgbClr val="7068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4651247" y="6088379"/>
            <a:ext cx="3505200" cy="82295"/>
          </a:xfrm>
          <a:custGeom>
            <a:avLst/>
            <a:gdLst/>
            <a:ahLst/>
            <a:cxnLst/>
            <a:rect l="l" t="t" r="r" b="b"/>
            <a:pathLst>
              <a:path w="3505200" h="82296">
                <a:moveTo>
                  <a:pt x="0" y="82296"/>
                </a:moveTo>
                <a:lnTo>
                  <a:pt x="3505200" y="82296"/>
                </a:lnTo>
                <a:lnTo>
                  <a:pt x="3505200" y="0"/>
                </a:lnTo>
                <a:lnTo>
                  <a:pt x="0" y="0"/>
                </a:lnTo>
                <a:lnTo>
                  <a:pt x="0" y="82296"/>
                </a:lnTo>
                <a:close/>
              </a:path>
            </a:pathLst>
          </a:custGeom>
          <a:solidFill>
            <a:srgbClr val="93C5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28472" y="0"/>
            <a:ext cx="339852" cy="333755"/>
          </a:xfrm>
          <a:custGeom>
            <a:avLst/>
            <a:gdLst/>
            <a:ahLst/>
            <a:cxnLst/>
            <a:rect l="l" t="t" r="r" b="b"/>
            <a:pathLst>
              <a:path w="339852" h="333755">
                <a:moveTo>
                  <a:pt x="0" y="333755"/>
                </a:moveTo>
                <a:lnTo>
                  <a:pt x="339852" y="333755"/>
                </a:lnTo>
                <a:lnTo>
                  <a:pt x="339852" y="0"/>
                </a:lnTo>
                <a:lnTo>
                  <a:pt x="0" y="0"/>
                </a:lnTo>
                <a:lnTo>
                  <a:pt x="0" y="3337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28472" y="6519671"/>
            <a:ext cx="339852" cy="338327"/>
          </a:xfrm>
          <a:custGeom>
            <a:avLst/>
            <a:gdLst/>
            <a:ahLst/>
            <a:cxnLst/>
            <a:rect l="l" t="t" r="r" b="b"/>
            <a:pathLst>
              <a:path w="339852" h="338327">
                <a:moveTo>
                  <a:pt x="0" y="338327"/>
                </a:moveTo>
                <a:lnTo>
                  <a:pt x="339852" y="338327"/>
                </a:lnTo>
                <a:lnTo>
                  <a:pt x="339852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7723" y="0"/>
            <a:ext cx="228600" cy="6857999"/>
          </a:xfrm>
          <a:custGeom>
            <a:avLst/>
            <a:gdLst/>
            <a:ahLst/>
            <a:cxnLst/>
            <a:rect l="l" t="t" r="r" b="b"/>
            <a:pathLst>
              <a:path w="228600" h="6857999">
                <a:moveTo>
                  <a:pt x="0" y="6857999"/>
                </a:moveTo>
                <a:lnTo>
                  <a:pt x="228600" y="6857999"/>
                </a:lnTo>
                <a:lnTo>
                  <a:pt x="228600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728472" y="0"/>
            <a:ext cx="228600" cy="333755"/>
          </a:xfrm>
          <a:custGeom>
            <a:avLst/>
            <a:gdLst/>
            <a:ahLst/>
            <a:cxnLst/>
            <a:rect l="l" t="t" r="r" b="b"/>
            <a:pathLst>
              <a:path w="228600" h="333755">
                <a:moveTo>
                  <a:pt x="0" y="333755"/>
                </a:moveTo>
                <a:lnTo>
                  <a:pt x="228600" y="333755"/>
                </a:lnTo>
                <a:lnTo>
                  <a:pt x="228600" y="0"/>
                </a:lnTo>
                <a:lnTo>
                  <a:pt x="0" y="0"/>
                </a:lnTo>
                <a:lnTo>
                  <a:pt x="0" y="3337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728472" y="6519671"/>
            <a:ext cx="228600" cy="338327"/>
          </a:xfrm>
          <a:custGeom>
            <a:avLst/>
            <a:gdLst/>
            <a:ahLst/>
            <a:cxnLst/>
            <a:rect l="l" t="t" r="r" b="b"/>
            <a:pathLst>
              <a:path w="228600" h="338327">
                <a:moveTo>
                  <a:pt x="0" y="338327"/>
                </a:moveTo>
                <a:lnTo>
                  <a:pt x="228600" y="338327"/>
                </a:lnTo>
                <a:lnTo>
                  <a:pt x="228600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06324" y="0"/>
            <a:ext cx="193547" cy="6857999"/>
          </a:xfrm>
          <a:custGeom>
            <a:avLst/>
            <a:gdLst/>
            <a:ahLst/>
            <a:cxnLst/>
            <a:rect l="l" t="t" r="r" b="b"/>
            <a:pathLst>
              <a:path w="193547" h="6857999">
                <a:moveTo>
                  <a:pt x="0" y="6857999"/>
                </a:moveTo>
                <a:lnTo>
                  <a:pt x="193547" y="6857999"/>
                </a:lnTo>
                <a:lnTo>
                  <a:pt x="193547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490472" y="0"/>
            <a:ext cx="1482852" cy="333755"/>
          </a:xfrm>
          <a:custGeom>
            <a:avLst/>
            <a:gdLst/>
            <a:ahLst/>
            <a:cxnLst/>
            <a:rect l="l" t="t" r="r" b="b"/>
            <a:pathLst>
              <a:path w="1482852" h="333755">
                <a:moveTo>
                  <a:pt x="0" y="333755"/>
                </a:moveTo>
                <a:lnTo>
                  <a:pt x="1482852" y="333755"/>
                </a:lnTo>
                <a:lnTo>
                  <a:pt x="1482852" y="0"/>
                </a:lnTo>
                <a:lnTo>
                  <a:pt x="0" y="0"/>
                </a:lnTo>
                <a:lnTo>
                  <a:pt x="0" y="3337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490472" y="6519671"/>
            <a:ext cx="1482852" cy="338327"/>
          </a:xfrm>
          <a:custGeom>
            <a:avLst/>
            <a:gdLst/>
            <a:ahLst/>
            <a:cxnLst/>
            <a:rect l="l" t="t" r="r" b="b"/>
            <a:pathLst>
              <a:path w="1482852" h="338327">
                <a:moveTo>
                  <a:pt x="0" y="338327"/>
                </a:moveTo>
                <a:lnTo>
                  <a:pt x="1482852" y="338327"/>
                </a:lnTo>
                <a:lnTo>
                  <a:pt x="1482852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499872" y="0"/>
            <a:ext cx="228600" cy="333755"/>
          </a:xfrm>
          <a:custGeom>
            <a:avLst/>
            <a:gdLst/>
            <a:ahLst/>
            <a:cxnLst/>
            <a:rect l="l" t="t" r="r" b="b"/>
            <a:pathLst>
              <a:path w="228600" h="333755">
                <a:moveTo>
                  <a:pt x="0" y="333755"/>
                </a:moveTo>
                <a:lnTo>
                  <a:pt x="228600" y="333755"/>
                </a:lnTo>
                <a:lnTo>
                  <a:pt x="228600" y="0"/>
                </a:lnTo>
                <a:lnTo>
                  <a:pt x="0" y="0"/>
                </a:lnTo>
                <a:lnTo>
                  <a:pt x="0" y="3337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499872" y="6519671"/>
            <a:ext cx="228600" cy="338327"/>
          </a:xfrm>
          <a:custGeom>
            <a:avLst/>
            <a:gdLst/>
            <a:ahLst/>
            <a:cxnLst/>
            <a:rect l="l" t="t" r="r" b="b"/>
            <a:pathLst>
              <a:path w="228600" h="338327">
                <a:moveTo>
                  <a:pt x="0" y="338327"/>
                </a:moveTo>
                <a:lnTo>
                  <a:pt x="228600" y="338327"/>
                </a:lnTo>
                <a:lnTo>
                  <a:pt x="228600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728472" y="0"/>
            <a:ext cx="762000" cy="333755"/>
          </a:xfrm>
          <a:custGeom>
            <a:avLst/>
            <a:gdLst/>
            <a:ahLst/>
            <a:cxnLst/>
            <a:rect l="l" t="t" r="r" b="b"/>
            <a:pathLst>
              <a:path w="762000" h="333755">
                <a:moveTo>
                  <a:pt x="0" y="333755"/>
                </a:moveTo>
                <a:lnTo>
                  <a:pt x="762000" y="333755"/>
                </a:lnTo>
                <a:lnTo>
                  <a:pt x="762000" y="0"/>
                </a:lnTo>
                <a:lnTo>
                  <a:pt x="0" y="0"/>
                </a:lnTo>
                <a:lnTo>
                  <a:pt x="0" y="3337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728472" y="6519671"/>
            <a:ext cx="762000" cy="338327"/>
          </a:xfrm>
          <a:custGeom>
            <a:avLst/>
            <a:gdLst/>
            <a:ahLst/>
            <a:cxnLst/>
            <a:rect l="l" t="t" r="r" b="b"/>
            <a:pathLst>
              <a:path w="762000" h="338327">
                <a:moveTo>
                  <a:pt x="0" y="338327"/>
                </a:moveTo>
                <a:lnTo>
                  <a:pt x="762000" y="338327"/>
                </a:lnTo>
                <a:lnTo>
                  <a:pt x="762000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6707123" y="6519671"/>
            <a:ext cx="1524000" cy="338327"/>
          </a:xfrm>
          <a:custGeom>
            <a:avLst/>
            <a:gdLst/>
            <a:ahLst/>
            <a:cxnLst/>
            <a:rect l="l" t="t" r="r" b="b"/>
            <a:pathLst>
              <a:path w="1524000" h="338327">
                <a:moveTo>
                  <a:pt x="0" y="338327"/>
                </a:moveTo>
                <a:lnTo>
                  <a:pt x="1524000" y="338327"/>
                </a:lnTo>
                <a:lnTo>
                  <a:pt x="1524000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993123" y="0"/>
            <a:ext cx="150875" cy="6857999"/>
          </a:xfrm>
          <a:custGeom>
            <a:avLst/>
            <a:gdLst/>
            <a:ahLst/>
            <a:cxnLst/>
            <a:rect l="l" t="t" r="r" b="b"/>
            <a:pathLst>
              <a:path w="150875" h="6857999">
                <a:moveTo>
                  <a:pt x="0" y="6857999"/>
                </a:moveTo>
                <a:lnTo>
                  <a:pt x="150875" y="6857999"/>
                </a:lnTo>
                <a:lnTo>
                  <a:pt x="150875" y="0"/>
                </a:lnTo>
                <a:lnTo>
                  <a:pt x="0" y="0"/>
                </a:lnTo>
                <a:lnTo>
                  <a:pt x="0" y="6857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8231123" y="0"/>
            <a:ext cx="762000" cy="6857999"/>
          </a:xfrm>
          <a:custGeom>
            <a:avLst/>
            <a:gdLst/>
            <a:ahLst/>
            <a:cxnLst/>
            <a:rect l="l" t="t" r="r" b="b"/>
            <a:pathLst>
              <a:path w="762000" h="6857999">
                <a:moveTo>
                  <a:pt x="0" y="6858000"/>
                </a:moveTo>
                <a:lnTo>
                  <a:pt x="762000" y="6858000"/>
                </a:lnTo>
                <a:lnTo>
                  <a:pt x="762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963923" y="0"/>
            <a:ext cx="597408" cy="333755"/>
          </a:xfrm>
          <a:custGeom>
            <a:avLst/>
            <a:gdLst/>
            <a:ahLst/>
            <a:cxnLst/>
            <a:rect l="l" t="t" r="r" b="b"/>
            <a:pathLst>
              <a:path w="597408" h="333755">
                <a:moveTo>
                  <a:pt x="0" y="333755"/>
                </a:moveTo>
                <a:lnTo>
                  <a:pt x="597408" y="333755"/>
                </a:lnTo>
                <a:lnTo>
                  <a:pt x="597408" y="0"/>
                </a:lnTo>
                <a:lnTo>
                  <a:pt x="0" y="0"/>
                </a:lnTo>
                <a:lnTo>
                  <a:pt x="0" y="3337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963923" y="6519671"/>
            <a:ext cx="2743200" cy="338327"/>
          </a:xfrm>
          <a:custGeom>
            <a:avLst/>
            <a:gdLst/>
            <a:ahLst/>
            <a:cxnLst/>
            <a:rect l="l" t="t" r="r" b="b"/>
            <a:pathLst>
              <a:path w="2743200" h="338327">
                <a:moveTo>
                  <a:pt x="0" y="338327"/>
                </a:moveTo>
                <a:lnTo>
                  <a:pt x="2743200" y="338327"/>
                </a:lnTo>
                <a:lnTo>
                  <a:pt x="2743200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973323" y="0"/>
            <a:ext cx="228600" cy="333755"/>
          </a:xfrm>
          <a:custGeom>
            <a:avLst/>
            <a:gdLst/>
            <a:ahLst/>
            <a:cxnLst/>
            <a:rect l="l" t="t" r="r" b="b"/>
            <a:pathLst>
              <a:path w="228600" h="333755">
                <a:moveTo>
                  <a:pt x="0" y="333755"/>
                </a:moveTo>
                <a:lnTo>
                  <a:pt x="228600" y="333755"/>
                </a:lnTo>
                <a:lnTo>
                  <a:pt x="228600" y="0"/>
                </a:lnTo>
                <a:lnTo>
                  <a:pt x="0" y="0"/>
                </a:lnTo>
                <a:lnTo>
                  <a:pt x="0" y="3337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2973323" y="6519671"/>
            <a:ext cx="228600" cy="338327"/>
          </a:xfrm>
          <a:custGeom>
            <a:avLst/>
            <a:gdLst/>
            <a:ahLst/>
            <a:cxnLst/>
            <a:rect l="l" t="t" r="r" b="b"/>
            <a:pathLst>
              <a:path w="228600" h="338327">
                <a:moveTo>
                  <a:pt x="0" y="338327"/>
                </a:moveTo>
                <a:lnTo>
                  <a:pt x="228600" y="338327"/>
                </a:lnTo>
                <a:lnTo>
                  <a:pt x="228600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201923" y="0"/>
            <a:ext cx="762000" cy="333755"/>
          </a:xfrm>
          <a:custGeom>
            <a:avLst/>
            <a:gdLst/>
            <a:ahLst/>
            <a:cxnLst/>
            <a:rect l="l" t="t" r="r" b="b"/>
            <a:pathLst>
              <a:path w="762000" h="333755">
                <a:moveTo>
                  <a:pt x="0" y="333755"/>
                </a:moveTo>
                <a:lnTo>
                  <a:pt x="762000" y="333755"/>
                </a:lnTo>
                <a:lnTo>
                  <a:pt x="762000" y="0"/>
                </a:lnTo>
                <a:lnTo>
                  <a:pt x="0" y="0"/>
                </a:lnTo>
                <a:lnTo>
                  <a:pt x="0" y="3337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3201923" y="6519671"/>
            <a:ext cx="762000" cy="338327"/>
          </a:xfrm>
          <a:custGeom>
            <a:avLst/>
            <a:gdLst/>
            <a:ahLst/>
            <a:cxnLst/>
            <a:rect l="l" t="t" r="r" b="b"/>
            <a:pathLst>
              <a:path w="762000" h="338327">
                <a:moveTo>
                  <a:pt x="0" y="338327"/>
                </a:moveTo>
                <a:lnTo>
                  <a:pt x="762000" y="338327"/>
                </a:lnTo>
                <a:lnTo>
                  <a:pt x="762000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65531" y="5068692"/>
            <a:ext cx="9078468" cy="1132412"/>
          </a:xfrm>
          <a:custGeom>
            <a:avLst/>
            <a:gdLst/>
            <a:ahLst/>
            <a:cxnLst/>
            <a:rect l="l" t="t" r="r" b="b"/>
            <a:pathLst>
              <a:path w="9078468" h="1132412">
                <a:moveTo>
                  <a:pt x="0" y="1082260"/>
                </a:moveTo>
                <a:lnTo>
                  <a:pt x="74096" y="1086706"/>
                </a:lnTo>
                <a:lnTo>
                  <a:pt x="148337" y="1091122"/>
                </a:lnTo>
                <a:lnTo>
                  <a:pt x="222867" y="1095475"/>
                </a:lnTo>
                <a:lnTo>
                  <a:pt x="297831" y="1099734"/>
                </a:lnTo>
                <a:lnTo>
                  <a:pt x="373375" y="1103868"/>
                </a:lnTo>
                <a:lnTo>
                  <a:pt x="449641" y="1107847"/>
                </a:lnTo>
                <a:lnTo>
                  <a:pt x="526776" y="1111638"/>
                </a:lnTo>
                <a:lnTo>
                  <a:pt x="604924" y="1115212"/>
                </a:lnTo>
                <a:lnTo>
                  <a:pt x="684229" y="1118536"/>
                </a:lnTo>
                <a:lnTo>
                  <a:pt x="764836" y="1121579"/>
                </a:lnTo>
                <a:lnTo>
                  <a:pt x="846891" y="1124311"/>
                </a:lnTo>
                <a:lnTo>
                  <a:pt x="930537" y="1126700"/>
                </a:lnTo>
                <a:lnTo>
                  <a:pt x="1015919" y="1128715"/>
                </a:lnTo>
                <a:lnTo>
                  <a:pt x="1103183" y="1130324"/>
                </a:lnTo>
                <a:lnTo>
                  <a:pt x="1192472" y="1131498"/>
                </a:lnTo>
                <a:lnTo>
                  <a:pt x="1283931" y="1132204"/>
                </a:lnTo>
                <a:lnTo>
                  <a:pt x="1377706" y="1132412"/>
                </a:lnTo>
                <a:lnTo>
                  <a:pt x="1473940" y="1132090"/>
                </a:lnTo>
                <a:lnTo>
                  <a:pt x="1572779" y="1131207"/>
                </a:lnTo>
                <a:lnTo>
                  <a:pt x="1674368" y="1129732"/>
                </a:lnTo>
                <a:lnTo>
                  <a:pt x="1778552" y="1127929"/>
                </a:lnTo>
                <a:lnTo>
                  <a:pt x="1885019" y="1126037"/>
                </a:lnTo>
                <a:lnTo>
                  <a:pt x="1993707" y="1124000"/>
                </a:lnTo>
                <a:lnTo>
                  <a:pt x="2104553" y="1121760"/>
                </a:lnTo>
                <a:lnTo>
                  <a:pt x="2217495" y="1119259"/>
                </a:lnTo>
                <a:lnTo>
                  <a:pt x="2332470" y="1116439"/>
                </a:lnTo>
                <a:lnTo>
                  <a:pt x="2449417" y="1113242"/>
                </a:lnTo>
                <a:lnTo>
                  <a:pt x="2568273" y="1109610"/>
                </a:lnTo>
                <a:lnTo>
                  <a:pt x="2688975" y="1105485"/>
                </a:lnTo>
                <a:lnTo>
                  <a:pt x="2811462" y="1100810"/>
                </a:lnTo>
                <a:lnTo>
                  <a:pt x="2935671" y="1095526"/>
                </a:lnTo>
                <a:lnTo>
                  <a:pt x="3061540" y="1089577"/>
                </a:lnTo>
                <a:lnTo>
                  <a:pt x="3189006" y="1082903"/>
                </a:lnTo>
                <a:lnTo>
                  <a:pt x="3318008" y="1075447"/>
                </a:lnTo>
                <a:lnTo>
                  <a:pt x="3448482" y="1067151"/>
                </a:lnTo>
                <a:lnTo>
                  <a:pt x="3580367" y="1057958"/>
                </a:lnTo>
                <a:lnTo>
                  <a:pt x="3713601" y="1047809"/>
                </a:lnTo>
                <a:lnTo>
                  <a:pt x="3848120" y="1036647"/>
                </a:lnTo>
                <a:lnTo>
                  <a:pt x="3983864" y="1024414"/>
                </a:lnTo>
                <a:lnTo>
                  <a:pt x="4120768" y="1011051"/>
                </a:lnTo>
                <a:lnTo>
                  <a:pt x="4260975" y="996521"/>
                </a:lnTo>
                <a:lnTo>
                  <a:pt x="4406281" y="980861"/>
                </a:lnTo>
                <a:lnTo>
                  <a:pt x="4556054" y="964131"/>
                </a:lnTo>
                <a:lnTo>
                  <a:pt x="4709661" y="946388"/>
                </a:lnTo>
                <a:lnTo>
                  <a:pt x="4866471" y="927689"/>
                </a:lnTo>
                <a:lnTo>
                  <a:pt x="5025850" y="908092"/>
                </a:lnTo>
                <a:lnTo>
                  <a:pt x="5187165" y="887656"/>
                </a:lnTo>
                <a:lnTo>
                  <a:pt x="5349785" y="866439"/>
                </a:lnTo>
                <a:lnTo>
                  <a:pt x="5513077" y="844497"/>
                </a:lnTo>
                <a:lnTo>
                  <a:pt x="5676407" y="821889"/>
                </a:lnTo>
                <a:lnTo>
                  <a:pt x="5839145" y="798673"/>
                </a:lnTo>
                <a:lnTo>
                  <a:pt x="6000656" y="774907"/>
                </a:lnTo>
                <a:lnTo>
                  <a:pt x="6160309" y="750648"/>
                </a:lnTo>
                <a:lnTo>
                  <a:pt x="6317471" y="725955"/>
                </a:lnTo>
                <a:lnTo>
                  <a:pt x="6471509" y="700885"/>
                </a:lnTo>
                <a:lnTo>
                  <a:pt x="6621791" y="675497"/>
                </a:lnTo>
                <a:lnTo>
                  <a:pt x="6767684" y="649847"/>
                </a:lnTo>
                <a:lnTo>
                  <a:pt x="6908556" y="623994"/>
                </a:lnTo>
                <a:lnTo>
                  <a:pt x="7043774" y="597996"/>
                </a:lnTo>
                <a:lnTo>
                  <a:pt x="7172706" y="571910"/>
                </a:lnTo>
                <a:lnTo>
                  <a:pt x="7298357" y="545064"/>
                </a:lnTo>
                <a:lnTo>
                  <a:pt x="7423855" y="516842"/>
                </a:lnTo>
                <a:lnTo>
                  <a:pt x="7548752" y="487414"/>
                </a:lnTo>
                <a:lnTo>
                  <a:pt x="7672596" y="456950"/>
                </a:lnTo>
                <a:lnTo>
                  <a:pt x="7794938" y="425617"/>
                </a:lnTo>
                <a:lnTo>
                  <a:pt x="7915329" y="393587"/>
                </a:lnTo>
                <a:lnTo>
                  <a:pt x="8033318" y="361027"/>
                </a:lnTo>
                <a:lnTo>
                  <a:pt x="8148456" y="328107"/>
                </a:lnTo>
                <a:lnTo>
                  <a:pt x="8260293" y="294997"/>
                </a:lnTo>
                <a:lnTo>
                  <a:pt x="8368379" y="261865"/>
                </a:lnTo>
                <a:lnTo>
                  <a:pt x="8472264" y="228881"/>
                </a:lnTo>
                <a:lnTo>
                  <a:pt x="8571500" y="196214"/>
                </a:lnTo>
                <a:lnTo>
                  <a:pt x="8665635" y="164034"/>
                </a:lnTo>
                <a:lnTo>
                  <a:pt x="8754220" y="132509"/>
                </a:lnTo>
                <a:lnTo>
                  <a:pt x="8836806" y="101809"/>
                </a:lnTo>
                <a:lnTo>
                  <a:pt x="8912943" y="72103"/>
                </a:lnTo>
                <a:lnTo>
                  <a:pt x="8982180" y="43560"/>
                </a:lnTo>
                <a:lnTo>
                  <a:pt x="9044069" y="16349"/>
                </a:lnTo>
                <a:lnTo>
                  <a:pt x="9078468" y="0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65531" y="3486419"/>
            <a:ext cx="9078468" cy="872220"/>
          </a:xfrm>
          <a:custGeom>
            <a:avLst/>
            <a:gdLst/>
            <a:ahLst/>
            <a:cxnLst/>
            <a:rect l="l" t="t" r="r" b="b"/>
            <a:pathLst>
              <a:path w="9078468" h="872220">
                <a:moveTo>
                  <a:pt x="0" y="872220"/>
                </a:moveTo>
                <a:lnTo>
                  <a:pt x="39516" y="851265"/>
                </a:lnTo>
                <a:lnTo>
                  <a:pt x="79225" y="830313"/>
                </a:lnTo>
                <a:lnTo>
                  <a:pt x="119316" y="809365"/>
                </a:lnTo>
                <a:lnTo>
                  <a:pt x="159982" y="788424"/>
                </a:lnTo>
                <a:lnTo>
                  <a:pt x="201414" y="767492"/>
                </a:lnTo>
                <a:lnTo>
                  <a:pt x="243803" y="746572"/>
                </a:lnTo>
                <a:lnTo>
                  <a:pt x="287341" y="725665"/>
                </a:lnTo>
                <a:lnTo>
                  <a:pt x="332220" y="704775"/>
                </a:lnTo>
                <a:lnTo>
                  <a:pt x="378631" y="683902"/>
                </a:lnTo>
                <a:lnTo>
                  <a:pt x="426766" y="663051"/>
                </a:lnTo>
                <a:lnTo>
                  <a:pt x="476815" y="642222"/>
                </a:lnTo>
                <a:lnTo>
                  <a:pt x="528971" y="621418"/>
                </a:lnTo>
                <a:lnTo>
                  <a:pt x="583425" y="600642"/>
                </a:lnTo>
                <a:lnTo>
                  <a:pt x="640368" y="579895"/>
                </a:lnTo>
                <a:lnTo>
                  <a:pt x="699992" y="559180"/>
                </a:lnTo>
                <a:lnTo>
                  <a:pt x="762489" y="538500"/>
                </a:lnTo>
                <a:lnTo>
                  <a:pt x="828050" y="517856"/>
                </a:lnTo>
                <a:lnTo>
                  <a:pt x="896866" y="497252"/>
                </a:lnTo>
                <a:lnTo>
                  <a:pt x="969130" y="476688"/>
                </a:lnTo>
                <a:lnTo>
                  <a:pt x="1045032" y="456168"/>
                </a:lnTo>
                <a:lnTo>
                  <a:pt x="1124435" y="435218"/>
                </a:lnTo>
                <a:lnTo>
                  <a:pt x="1206996" y="413463"/>
                </a:lnTo>
                <a:lnTo>
                  <a:pt x="1292608" y="391051"/>
                </a:lnTo>
                <a:lnTo>
                  <a:pt x="1381164" y="368127"/>
                </a:lnTo>
                <a:lnTo>
                  <a:pt x="1472557" y="344840"/>
                </a:lnTo>
                <a:lnTo>
                  <a:pt x="1566681" y="321337"/>
                </a:lnTo>
                <a:lnTo>
                  <a:pt x="1663429" y="297765"/>
                </a:lnTo>
                <a:lnTo>
                  <a:pt x="1762695" y="274271"/>
                </a:lnTo>
                <a:lnTo>
                  <a:pt x="1864371" y="251003"/>
                </a:lnTo>
                <a:lnTo>
                  <a:pt x="1968350" y="228107"/>
                </a:lnTo>
                <a:lnTo>
                  <a:pt x="2074527" y="205732"/>
                </a:lnTo>
                <a:lnTo>
                  <a:pt x="2182794" y="184024"/>
                </a:lnTo>
                <a:lnTo>
                  <a:pt x="2293045" y="163130"/>
                </a:lnTo>
                <a:lnTo>
                  <a:pt x="2405172" y="143199"/>
                </a:lnTo>
                <a:lnTo>
                  <a:pt x="2519070" y="124376"/>
                </a:lnTo>
                <a:lnTo>
                  <a:pt x="2634630" y="106810"/>
                </a:lnTo>
                <a:lnTo>
                  <a:pt x="2751748" y="90647"/>
                </a:lnTo>
                <a:lnTo>
                  <a:pt x="2870315" y="76036"/>
                </a:lnTo>
                <a:lnTo>
                  <a:pt x="2990226" y="63122"/>
                </a:lnTo>
                <a:lnTo>
                  <a:pt x="3111373" y="52054"/>
                </a:lnTo>
                <a:lnTo>
                  <a:pt x="3234370" y="42416"/>
                </a:lnTo>
                <a:lnTo>
                  <a:pt x="3359866" y="33739"/>
                </a:lnTo>
                <a:lnTo>
                  <a:pt x="3487744" y="26033"/>
                </a:lnTo>
                <a:lnTo>
                  <a:pt x="3617888" y="19306"/>
                </a:lnTo>
                <a:lnTo>
                  <a:pt x="3750182" y="13567"/>
                </a:lnTo>
                <a:lnTo>
                  <a:pt x="3884511" y="8824"/>
                </a:lnTo>
                <a:lnTo>
                  <a:pt x="4020759" y="5087"/>
                </a:lnTo>
                <a:lnTo>
                  <a:pt x="4158810" y="2365"/>
                </a:lnTo>
                <a:lnTo>
                  <a:pt x="4298547" y="666"/>
                </a:lnTo>
                <a:lnTo>
                  <a:pt x="4439856" y="0"/>
                </a:lnTo>
                <a:lnTo>
                  <a:pt x="4582620" y="374"/>
                </a:lnTo>
                <a:lnTo>
                  <a:pt x="4726724" y="1798"/>
                </a:lnTo>
                <a:lnTo>
                  <a:pt x="4872052" y="4281"/>
                </a:lnTo>
                <a:lnTo>
                  <a:pt x="5018487" y="7832"/>
                </a:lnTo>
                <a:lnTo>
                  <a:pt x="5165915" y="12459"/>
                </a:lnTo>
                <a:lnTo>
                  <a:pt x="5314219" y="18172"/>
                </a:lnTo>
                <a:lnTo>
                  <a:pt x="5463283" y="24979"/>
                </a:lnTo>
                <a:lnTo>
                  <a:pt x="5612993" y="32889"/>
                </a:lnTo>
                <a:lnTo>
                  <a:pt x="5763231" y="41911"/>
                </a:lnTo>
                <a:lnTo>
                  <a:pt x="5913882" y="52054"/>
                </a:lnTo>
                <a:lnTo>
                  <a:pt x="6069508" y="64293"/>
                </a:lnTo>
                <a:lnTo>
                  <a:pt x="6233848" y="79423"/>
                </a:lnTo>
                <a:lnTo>
                  <a:pt x="6405555" y="97123"/>
                </a:lnTo>
                <a:lnTo>
                  <a:pt x="6583277" y="117071"/>
                </a:lnTo>
                <a:lnTo>
                  <a:pt x="6765667" y="138945"/>
                </a:lnTo>
                <a:lnTo>
                  <a:pt x="6951373" y="162426"/>
                </a:lnTo>
                <a:lnTo>
                  <a:pt x="7139049" y="187192"/>
                </a:lnTo>
                <a:lnTo>
                  <a:pt x="7327343" y="212921"/>
                </a:lnTo>
                <a:lnTo>
                  <a:pt x="7514906" y="239292"/>
                </a:lnTo>
                <a:lnTo>
                  <a:pt x="7700391" y="265985"/>
                </a:lnTo>
                <a:lnTo>
                  <a:pt x="7882446" y="292678"/>
                </a:lnTo>
                <a:lnTo>
                  <a:pt x="8059722" y="319049"/>
                </a:lnTo>
                <a:lnTo>
                  <a:pt x="8230871" y="344778"/>
                </a:lnTo>
                <a:lnTo>
                  <a:pt x="8394544" y="369544"/>
                </a:lnTo>
                <a:lnTo>
                  <a:pt x="8549389" y="393025"/>
                </a:lnTo>
                <a:lnTo>
                  <a:pt x="8694060" y="414900"/>
                </a:lnTo>
                <a:lnTo>
                  <a:pt x="8827205" y="434848"/>
                </a:lnTo>
                <a:lnTo>
                  <a:pt x="8947477" y="452547"/>
                </a:lnTo>
                <a:lnTo>
                  <a:pt x="9053524" y="467677"/>
                </a:lnTo>
                <a:lnTo>
                  <a:pt x="9078468" y="471051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53339" y="5640323"/>
            <a:ext cx="3005328" cy="1211579"/>
          </a:xfrm>
          <a:custGeom>
            <a:avLst/>
            <a:gdLst/>
            <a:ahLst/>
            <a:cxnLst/>
            <a:rect l="l" t="t" r="r" b="b"/>
            <a:pathLst>
              <a:path w="3005328" h="1211579">
                <a:moveTo>
                  <a:pt x="0" y="0"/>
                </a:moveTo>
                <a:lnTo>
                  <a:pt x="165521" y="75241"/>
                </a:lnTo>
                <a:lnTo>
                  <a:pt x="330814" y="150261"/>
                </a:lnTo>
                <a:lnTo>
                  <a:pt x="495649" y="224841"/>
                </a:lnTo>
                <a:lnTo>
                  <a:pt x="659796" y="298760"/>
                </a:lnTo>
                <a:lnTo>
                  <a:pt x="823026" y="371796"/>
                </a:lnTo>
                <a:lnTo>
                  <a:pt x="985109" y="443730"/>
                </a:lnTo>
                <a:lnTo>
                  <a:pt x="1145816" y="514341"/>
                </a:lnTo>
                <a:lnTo>
                  <a:pt x="1304917" y="583409"/>
                </a:lnTo>
                <a:lnTo>
                  <a:pt x="1462182" y="650712"/>
                </a:lnTo>
                <a:lnTo>
                  <a:pt x="1617383" y="716032"/>
                </a:lnTo>
                <a:lnTo>
                  <a:pt x="1770289" y="779146"/>
                </a:lnTo>
                <a:lnTo>
                  <a:pt x="1920671" y="839836"/>
                </a:lnTo>
                <a:lnTo>
                  <a:pt x="2068300" y="897879"/>
                </a:lnTo>
                <a:lnTo>
                  <a:pt x="2212946" y="953056"/>
                </a:lnTo>
                <a:lnTo>
                  <a:pt x="2354379" y="1005146"/>
                </a:lnTo>
                <a:lnTo>
                  <a:pt x="2492371" y="1053929"/>
                </a:lnTo>
                <a:lnTo>
                  <a:pt x="2626691" y="1099185"/>
                </a:lnTo>
                <a:lnTo>
                  <a:pt x="2757110" y="1140692"/>
                </a:lnTo>
                <a:lnTo>
                  <a:pt x="2883399" y="1178230"/>
                </a:lnTo>
                <a:lnTo>
                  <a:pt x="3005328" y="1211579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65531" y="5285232"/>
            <a:ext cx="9078468" cy="1467147"/>
          </a:xfrm>
          <a:custGeom>
            <a:avLst/>
            <a:gdLst/>
            <a:ahLst/>
            <a:cxnLst/>
            <a:rect l="l" t="t" r="r" b="b"/>
            <a:pathLst>
              <a:path w="9078468" h="1467147">
                <a:moveTo>
                  <a:pt x="0" y="0"/>
                </a:moveTo>
                <a:lnTo>
                  <a:pt x="42929" y="14997"/>
                </a:lnTo>
                <a:lnTo>
                  <a:pt x="86044" y="30029"/>
                </a:lnTo>
                <a:lnTo>
                  <a:pt x="129528" y="45127"/>
                </a:lnTo>
                <a:lnTo>
                  <a:pt x="173567" y="60325"/>
                </a:lnTo>
                <a:lnTo>
                  <a:pt x="218345" y="75656"/>
                </a:lnTo>
                <a:lnTo>
                  <a:pt x="264048" y="91155"/>
                </a:lnTo>
                <a:lnTo>
                  <a:pt x="310859" y="106853"/>
                </a:lnTo>
                <a:lnTo>
                  <a:pt x="358964" y="122786"/>
                </a:lnTo>
                <a:lnTo>
                  <a:pt x="408548" y="138985"/>
                </a:lnTo>
                <a:lnTo>
                  <a:pt x="459795" y="155484"/>
                </a:lnTo>
                <a:lnTo>
                  <a:pt x="512890" y="172317"/>
                </a:lnTo>
                <a:lnTo>
                  <a:pt x="568018" y="189517"/>
                </a:lnTo>
                <a:lnTo>
                  <a:pt x="625364" y="207118"/>
                </a:lnTo>
                <a:lnTo>
                  <a:pt x="685113" y="225152"/>
                </a:lnTo>
                <a:lnTo>
                  <a:pt x="747448" y="243653"/>
                </a:lnTo>
                <a:lnTo>
                  <a:pt x="812556" y="262655"/>
                </a:lnTo>
                <a:lnTo>
                  <a:pt x="880621" y="282191"/>
                </a:lnTo>
                <a:lnTo>
                  <a:pt x="951827" y="302294"/>
                </a:lnTo>
                <a:lnTo>
                  <a:pt x="1026360" y="322997"/>
                </a:lnTo>
                <a:lnTo>
                  <a:pt x="1104404" y="344335"/>
                </a:lnTo>
                <a:lnTo>
                  <a:pt x="1186197" y="366565"/>
                </a:lnTo>
                <a:lnTo>
                  <a:pt x="1271717" y="389847"/>
                </a:lnTo>
                <a:lnTo>
                  <a:pt x="1360741" y="414072"/>
                </a:lnTo>
                <a:lnTo>
                  <a:pt x="1453046" y="439135"/>
                </a:lnTo>
                <a:lnTo>
                  <a:pt x="1548409" y="464928"/>
                </a:lnTo>
                <a:lnTo>
                  <a:pt x="1646608" y="491345"/>
                </a:lnTo>
                <a:lnTo>
                  <a:pt x="1747420" y="518278"/>
                </a:lnTo>
                <a:lnTo>
                  <a:pt x="1850622" y="545621"/>
                </a:lnTo>
                <a:lnTo>
                  <a:pt x="1955992" y="573266"/>
                </a:lnTo>
                <a:lnTo>
                  <a:pt x="2063307" y="601108"/>
                </a:lnTo>
                <a:lnTo>
                  <a:pt x="2172344" y="629039"/>
                </a:lnTo>
                <a:lnTo>
                  <a:pt x="2282880" y="656952"/>
                </a:lnTo>
                <a:lnTo>
                  <a:pt x="2394694" y="684740"/>
                </a:lnTo>
                <a:lnTo>
                  <a:pt x="2507561" y="712296"/>
                </a:lnTo>
                <a:lnTo>
                  <a:pt x="2621260" y="739514"/>
                </a:lnTo>
                <a:lnTo>
                  <a:pt x="2735567" y="766287"/>
                </a:lnTo>
                <a:lnTo>
                  <a:pt x="2850261" y="792508"/>
                </a:lnTo>
                <a:lnTo>
                  <a:pt x="2965118" y="818069"/>
                </a:lnTo>
                <a:lnTo>
                  <a:pt x="3079915" y="842865"/>
                </a:lnTo>
                <a:lnTo>
                  <a:pt x="3194431" y="866787"/>
                </a:lnTo>
                <a:lnTo>
                  <a:pt x="3310194" y="890273"/>
                </a:lnTo>
                <a:lnTo>
                  <a:pt x="3428679" y="913795"/>
                </a:lnTo>
                <a:lnTo>
                  <a:pt x="3549578" y="937299"/>
                </a:lnTo>
                <a:lnTo>
                  <a:pt x="3672583" y="960731"/>
                </a:lnTo>
                <a:lnTo>
                  <a:pt x="3797389" y="984039"/>
                </a:lnTo>
                <a:lnTo>
                  <a:pt x="3923686" y="1007169"/>
                </a:lnTo>
                <a:lnTo>
                  <a:pt x="4051168" y="1030067"/>
                </a:lnTo>
                <a:lnTo>
                  <a:pt x="4179528" y="1052680"/>
                </a:lnTo>
                <a:lnTo>
                  <a:pt x="4308457" y="1074955"/>
                </a:lnTo>
                <a:lnTo>
                  <a:pt x="4437649" y="1096838"/>
                </a:lnTo>
                <a:lnTo>
                  <a:pt x="4566797" y="1118276"/>
                </a:lnTo>
                <a:lnTo>
                  <a:pt x="4695592" y="1139215"/>
                </a:lnTo>
                <a:lnTo>
                  <a:pt x="4823727" y="1159603"/>
                </a:lnTo>
                <a:lnTo>
                  <a:pt x="4950896" y="1179384"/>
                </a:lnTo>
                <a:lnTo>
                  <a:pt x="5076791" y="1198507"/>
                </a:lnTo>
                <a:lnTo>
                  <a:pt x="5201104" y="1216918"/>
                </a:lnTo>
                <a:lnTo>
                  <a:pt x="5323528" y="1234563"/>
                </a:lnTo>
                <a:lnTo>
                  <a:pt x="5443755" y="1251389"/>
                </a:lnTo>
                <a:lnTo>
                  <a:pt x="5561479" y="1267342"/>
                </a:lnTo>
                <a:lnTo>
                  <a:pt x="5676392" y="1282369"/>
                </a:lnTo>
                <a:lnTo>
                  <a:pt x="5790193" y="1296489"/>
                </a:lnTo>
                <a:lnTo>
                  <a:pt x="5904592" y="1309784"/>
                </a:lnTo>
                <a:lnTo>
                  <a:pt x="6019295" y="1322290"/>
                </a:lnTo>
                <a:lnTo>
                  <a:pt x="6134007" y="1334041"/>
                </a:lnTo>
                <a:lnTo>
                  <a:pt x="6248435" y="1345074"/>
                </a:lnTo>
                <a:lnTo>
                  <a:pt x="6362285" y="1355424"/>
                </a:lnTo>
                <a:lnTo>
                  <a:pt x="6475263" y="1365128"/>
                </a:lnTo>
                <a:lnTo>
                  <a:pt x="6587075" y="1374219"/>
                </a:lnTo>
                <a:lnTo>
                  <a:pt x="6697427" y="1382735"/>
                </a:lnTo>
                <a:lnTo>
                  <a:pt x="6806025" y="1390711"/>
                </a:lnTo>
                <a:lnTo>
                  <a:pt x="6912575" y="1398182"/>
                </a:lnTo>
                <a:lnTo>
                  <a:pt x="7016783" y="1405184"/>
                </a:lnTo>
                <a:lnTo>
                  <a:pt x="7118356" y="1411753"/>
                </a:lnTo>
                <a:lnTo>
                  <a:pt x="7216998" y="1417924"/>
                </a:lnTo>
                <a:lnTo>
                  <a:pt x="7312417" y="1423734"/>
                </a:lnTo>
                <a:lnTo>
                  <a:pt x="7404319" y="1429216"/>
                </a:lnTo>
                <a:lnTo>
                  <a:pt x="7492409" y="1434408"/>
                </a:lnTo>
                <a:lnTo>
                  <a:pt x="7576394" y="1439345"/>
                </a:lnTo>
                <a:lnTo>
                  <a:pt x="7655979" y="1444062"/>
                </a:lnTo>
                <a:lnTo>
                  <a:pt x="7730871" y="1448596"/>
                </a:lnTo>
                <a:lnTo>
                  <a:pt x="7800671" y="1452728"/>
                </a:lnTo>
                <a:lnTo>
                  <a:pt x="7865452" y="1456248"/>
                </a:lnTo>
                <a:lnTo>
                  <a:pt x="7925563" y="1459195"/>
                </a:lnTo>
                <a:lnTo>
                  <a:pt x="7981358" y="1461609"/>
                </a:lnTo>
                <a:lnTo>
                  <a:pt x="8033188" y="1463530"/>
                </a:lnTo>
                <a:lnTo>
                  <a:pt x="8081405" y="1464998"/>
                </a:lnTo>
                <a:lnTo>
                  <a:pt x="8126360" y="1466054"/>
                </a:lnTo>
                <a:lnTo>
                  <a:pt x="8168405" y="1466738"/>
                </a:lnTo>
                <a:lnTo>
                  <a:pt x="8207892" y="1467089"/>
                </a:lnTo>
                <a:lnTo>
                  <a:pt x="8245173" y="1467147"/>
                </a:lnTo>
                <a:lnTo>
                  <a:pt x="8280599" y="1466953"/>
                </a:lnTo>
                <a:lnTo>
                  <a:pt x="8347295" y="1465969"/>
                </a:lnTo>
                <a:lnTo>
                  <a:pt x="8410795" y="1464457"/>
                </a:lnTo>
                <a:lnTo>
                  <a:pt x="8473911" y="1462737"/>
                </a:lnTo>
                <a:lnTo>
                  <a:pt x="8506205" y="1461899"/>
                </a:lnTo>
                <a:lnTo>
                  <a:pt x="8539459" y="1461129"/>
                </a:lnTo>
                <a:lnTo>
                  <a:pt x="8574024" y="1460468"/>
                </a:lnTo>
                <a:lnTo>
                  <a:pt x="8608839" y="1459787"/>
                </a:lnTo>
                <a:lnTo>
                  <a:pt x="8675606" y="1457925"/>
                </a:lnTo>
                <a:lnTo>
                  <a:pt x="8738895" y="1455458"/>
                </a:lnTo>
                <a:lnTo>
                  <a:pt x="8799115" y="1452457"/>
                </a:lnTo>
                <a:lnTo>
                  <a:pt x="8856676" y="1448993"/>
                </a:lnTo>
                <a:lnTo>
                  <a:pt x="8911985" y="1445137"/>
                </a:lnTo>
                <a:lnTo>
                  <a:pt x="8965454" y="1440960"/>
                </a:lnTo>
                <a:lnTo>
                  <a:pt x="9017490" y="1436535"/>
                </a:lnTo>
                <a:lnTo>
                  <a:pt x="9068503" y="1431932"/>
                </a:lnTo>
                <a:lnTo>
                  <a:pt x="9078468" y="1431006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2215895" y="5138343"/>
            <a:ext cx="6928104" cy="1713560"/>
          </a:xfrm>
          <a:custGeom>
            <a:avLst/>
            <a:gdLst/>
            <a:ahLst/>
            <a:cxnLst/>
            <a:rect l="l" t="t" r="r" b="b"/>
            <a:pathLst>
              <a:path w="6928104" h="1713560">
                <a:moveTo>
                  <a:pt x="0" y="1713560"/>
                </a:moveTo>
                <a:lnTo>
                  <a:pt x="48747" y="1658680"/>
                </a:lnTo>
                <a:lnTo>
                  <a:pt x="97845" y="1603888"/>
                </a:lnTo>
                <a:lnTo>
                  <a:pt x="147652" y="1549274"/>
                </a:lnTo>
                <a:lnTo>
                  <a:pt x="198526" y="1494927"/>
                </a:lnTo>
                <a:lnTo>
                  <a:pt x="250825" y="1440935"/>
                </a:lnTo>
                <a:lnTo>
                  <a:pt x="304906" y="1387389"/>
                </a:lnTo>
                <a:lnTo>
                  <a:pt x="332728" y="1360810"/>
                </a:lnTo>
                <a:lnTo>
                  <a:pt x="361129" y="1334377"/>
                </a:lnTo>
                <a:lnTo>
                  <a:pt x="390155" y="1308099"/>
                </a:lnTo>
                <a:lnTo>
                  <a:pt x="419851" y="1281988"/>
                </a:lnTo>
                <a:lnTo>
                  <a:pt x="450262" y="1256055"/>
                </a:lnTo>
                <a:lnTo>
                  <a:pt x="481431" y="1230311"/>
                </a:lnTo>
                <a:lnTo>
                  <a:pt x="513404" y="1204768"/>
                </a:lnTo>
                <a:lnTo>
                  <a:pt x="546227" y="1179436"/>
                </a:lnTo>
                <a:lnTo>
                  <a:pt x="580090" y="1154119"/>
                </a:lnTo>
                <a:lnTo>
                  <a:pt x="615127" y="1128648"/>
                </a:lnTo>
                <a:lnTo>
                  <a:pt x="651236" y="1103075"/>
                </a:lnTo>
                <a:lnTo>
                  <a:pt x="688314" y="1077456"/>
                </a:lnTo>
                <a:lnTo>
                  <a:pt x="726259" y="1051842"/>
                </a:lnTo>
                <a:lnTo>
                  <a:pt x="764968" y="1026288"/>
                </a:lnTo>
                <a:lnTo>
                  <a:pt x="804339" y="1000847"/>
                </a:lnTo>
                <a:lnTo>
                  <a:pt x="844270" y="975571"/>
                </a:lnTo>
                <a:lnTo>
                  <a:pt x="884658" y="950516"/>
                </a:lnTo>
                <a:lnTo>
                  <a:pt x="925401" y="925733"/>
                </a:lnTo>
                <a:lnTo>
                  <a:pt x="966396" y="901277"/>
                </a:lnTo>
                <a:lnTo>
                  <a:pt x="1007541" y="877200"/>
                </a:lnTo>
                <a:lnTo>
                  <a:pt x="1048734" y="853557"/>
                </a:lnTo>
                <a:lnTo>
                  <a:pt x="1089872" y="830401"/>
                </a:lnTo>
                <a:lnTo>
                  <a:pt x="1130853" y="807784"/>
                </a:lnTo>
                <a:lnTo>
                  <a:pt x="1171575" y="785761"/>
                </a:lnTo>
                <a:lnTo>
                  <a:pt x="1211934" y="764385"/>
                </a:lnTo>
                <a:lnTo>
                  <a:pt x="1251829" y="743709"/>
                </a:lnTo>
                <a:lnTo>
                  <a:pt x="1291157" y="723787"/>
                </a:lnTo>
                <a:lnTo>
                  <a:pt x="1329817" y="704672"/>
                </a:lnTo>
                <a:lnTo>
                  <a:pt x="1367400" y="686482"/>
                </a:lnTo>
                <a:lnTo>
                  <a:pt x="1403709" y="669251"/>
                </a:lnTo>
                <a:lnTo>
                  <a:pt x="1438952" y="652899"/>
                </a:lnTo>
                <a:lnTo>
                  <a:pt x="1507079" y="622508"/>
                </a:lnTo>
                <a:lnTo>
                  <a:pt x="1573455" y="594670"/>
                </a:lnTo>
                <a:lnTo>
                  <a:pt x="1639755" y="568741"/>
                </a:lnTo>
                <a:lnTo>
                  <a:pt x="1707652" y="544082"/>
                </a:lnTo>
                <a:lnTo>
                  <a:pt x="1778821" y="520050"/>
                </a:lnTo>
                <a:lnTo>
                  <a:pt x="1816156" y="508069"/>
                </a:lnTo>
                <a:lnTo>
                  <a:pt x="1854936" y="496005"/>
                </a:lnTo>
                <a:lnTo>
                  <a:pt x="1895371" y="483777"/>
                </a:lnTo>
                <a:lnTo>
                  <a:pt x="1937670" y="471304"/>
                </a:lnTo>
                <a:lnTo>
                  <a:pt x="1982043" y="458508"/>
                </a:lnTo>
                <a:lnTo>
                  <a:pt x="2028699" y="445307"/>
                </a:lnTo>
                <a:lnTo>
                  <a:pt x="2077846" y="431622"/>
                </a:lnTo>
                <a:lnTo>
                  <a:pt x="2130316" y="417409"/>
                </a:lnTo>
                <a:lnTo>
                  <a:pt x="2186513" y="402712"/>
                </a:lnTo>
                <a:lnTo>
                  <a:pt x="2246010" y="387611"/>
                </a:lnTo>
                <a:lnTo>
                  <a:pt x="2308380" y="372187"/>
                </a:lnTo>
                <a:lnTo>
                  <a:pt x="2373195" y="356519"/>
                </a:lnTo>
                <a:lnTo>
                  <a:pt x="2440028" y="340688"/>
                </a:lnTo>
                <a:lnTo>
                  <a:pt x="2508451" y="324774"/>
                </a:lnTo>
                <a:lnTo>
                  <a:pt x="2578038" y="308857"/>
                </a:lnTo>
                <a:lnTo>
                  <a:pt x="2648360" y="293016"/>
                </a:lnTo>
                <a:lnTo>
                  <a:pt x="2718990" y="277333"/>
                </a:lnTo>
                <a:lnTo>
                  <a:pt x="2789502" y="261887"/>
                </a:lnTo>
                <a:lnTo>
                  <a:pt x="2859466" y="246758"/>
                </a:lnTo>
                <a:lnTo>
                  <a:pt x="2928458" y="232026"/>
                </a:lnTo>
                <a:lnTo>
                  <a:pt x="2996047" y="217772"/>
                </a:lnTo>
                <a:lnTo>
                  <a:pt x="3061809" y="204076"/>
                </a:lnTo>
                <a:lnTo>
                  <a:pt x="3125314" y="191017"/>
                </a:lnTo>
                <a:lnTo>
                  <a:pt x="3186136" y="178676"/>
                </a:lnTo>
                <a:lnTo>
                  <a:pt x="3243847" y="167133"/>
                </a:lnTo>
                <a:lnTo>
                  <a:pt x="3298020" y="156468"/>
                </a:lnTo>
                <a:lnTo>
                  <a:pt x="3348228" y="146761"/>
                </a:lnTo>
                <a:lnTo>
                  <a:pt x="3394340" y="138041"/>
                </a:lnTo>
                <a:lnTo>
                  <a:pt x="3436766" y="130202"/>
                </a:lnTo>
                <a:lnTo>
                  <a:pt x="3475883" y="123176"/>
                </a:lnTo>
                <a:lnTo>
                  <a:pt x="3545705" y="111298"/>
                </a:lnTo>
                <a:lnTo>
                  <a:pt x="3606832" y="101876"/>
                </a:lnTo>
                <a:lnTo>
                  <a:pt x="3662291" y="94378"/>
                </a:lnTo>
                <a:lnTo>
                  <a:pt x="3715110" y="88269"/>
                </a:lnTo>
                <a:lnTo>
                  <a:pt x="3768314" y="83018"/>
                </a:lnTo>
                <a:lnTo>
                  <a:pt x="3824930" y="78092"/>
                </a:lnTo>
                <a:lnTo>
                  <a:pt x="3887985" y="72958"/>
                </a:lnTo>
                <a:lnTo>
                  <a:pt x="3922873" y="70147"/>
                </a:lnTo>
                <a:lnTo>
                  <a:pt x="3960506" y="67084"/>
                </a:lnTo>
                <a:lnTo>
                  <a:pt x="4001262" y="63703"/>
                </a:lnTo>
                <a:lnTo>
                  <a:pt x="4044900" y="60129"/>
                </a:lnTo>
                <a:lnTo>
                  <a:pt x="4090781" y="56539"/>
                </a:lnTo>
                <a:lnTo>
                  <a:pt x="4138682" y="52947"/>
                </a:lnTo>
                <a:lnTo>
                  <a:pt x="4188379" y="49366"/>
                </a:lnTo>
                <a:lnTo>
                  <a:pt x="4239650" y="45810"/>
                </a:lnTo>
                <a:lnTo>
                  <a:pt x="4292273" y="42291"/>
                </a:lnTo>
                <a:lnTo>
                  <a:pt x="4346023" y="38823"/>
                </a:lnTo>
                <a:lnTo>
                  <a:pt x="4400680" y="35420"/>
                </a:lnTo>
                <a:lnTo>
                  <a:pt x="4456018" y="32093"/>
                </a:lnTo>
                <a:lnTo>
                  <a:pt x="4511817" y="28857"/>
                </a:lnTo>
                <a:lnTo>
                  <a:pt x="4567853" y="25725"/>
                </a:lnTo>
                <a:lnTo>
                  <a:pt x="4623904" y="22710"/>
                </a:lnTo>
                <a:lnTo>
                  <a:pt x="4679746" y="19826"/>
                </a:lnTo>
                <a:lnTo>
                  <a:pt x="4735157" y="17085"/>
                </a:lnTo>
                <a:lnTo>
                  <a:pt x="4789914" y="14500"/>
                </a:lnTo>
                <a:lnTo>
                  <a:pt x="4843794" y="12086"/>
                </a:lnTo>
                <a:lnTo>
                  <a:pt x="4896574" y="9855"/>
                </a:lnTo>
                <a:lnTo>
                  <a:pt x="4948032" y="7821"/>
                </a:lnTo>
                <a:lnTo>
                  <a:pt x="4997945" y="5996"/>
                </a:lnTo>
                <a:lnTo>
                  <a:pt x="5046090" y="4394"/>
                </a:lnTo>
                <a:lnTo>
                  <a:pt x="5094806" y="3053"/>
                </a:lnTo>
                <a:lnTo>
                  <a:pt x="5146169" y="1987"/>
                </a:lnTo>
                <a:lnTo>
                  <a:pt x="5199623" y="1173"/>
                </a:lnTo>
                <a:lnTo>
                  <a:pt x="5254612" y="590"/>
                </a:lnTo>
                <a:lnTo>
                  <a:pt x="5310580" y="215"/>
                </a:lnTo>
                <a:lnTo>
                  <a:pt x="5366969" y="26"/>
                </a:lnTo>
                <a:lnTo>
                  <a:pt x="5423225" y="0"/>
                </a:lnTo>
                <a:lnTo>
                  <a:pt x="5478789" y="115"/>
                </a:lnTo>
                <a:lnTo>
                  <a:pt x="5533105" y="349"/>
                </a:lnTo>
                <a:lnTo>
                  <a:pt x="5585618" y="679"/>
                </a:lnTo>
                <a:lnTo>
                  <a:pt x="5635771" y="1084"/>
                </a:lnTo>
                <a:lnTo>
                  <a:pt x="5683007" y="1541"/>
                </a:lnTo>
                <a:lnTo>
                  <a:pt x="5726769" y="2028"/>
                </a:lnTo>
                <a:lnTo>
                  <a:pt x="5766502" y="2522"/>
                </a:lnTo>
                <a:lnTo>
                  <a:pt x="5831654" y="3443"/>
                </a:lnTo>
                <a:lnTo>
                  <a:pt x="5874009" y="4127"/>
                </a:lnTo>
                <a:lnTo>
                  <a:pt x="5889117" y="4394"/>
                </a:lnTo>
                <a:lnTo>
                  <a:pt x="6494653" y="4394"/>
                </a:lnTo>
                <a:lnTo>
                  <a:pt x="6544626" y="5855"/>
                </a:lnTo>
                <a:lnTo>
                  <a:pt x="6593419" y="7803"/>
                </a:lnTo>
                <a:lnTo>
                  <a:pt x="6640674" y="10132"/>
                </a:lnTo>
                <a:lnTo>
                  <a:pt x="6686034" y="12735"/>
                </a:lnTo>
                <a:lnTo>
                  <a:pt x="6729142" y="15507"/>
                </a:lnTo>
                <a:lnTo>
                  <a:pt x="6769640" y="18339"/>
                </a:lnTo>
                <a:lnTo>
                  <a:pt x="6824712" y="22468"/>
                </a:lnTo>
                <a:lnTo>
                  <a:pt x="6857121" y="24986"/>
                </a:lnTo>
                <a:lnTo>
                  <a:pt x="6871901" y="26134"/>
                </a:lnTo>
                <a:lnTo>
                  <a:pt x="6885670" y="27191"/>
                </a:lnTo>
                <a:lnTo>
                  <a:pt x="6898385" y="28143"/>
                </a:lnTo>
                <a:lnTo>
                  <a:pt x="6917957" y="29589"/>
                </a:lnTo>
                <a:lnTo>
                  <a:pt x="6928104" y="30358"/>
                </a:lnTo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3177158" y="2750057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5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3177158" y="2750057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0"/>
                </a:moveTo>
                <a:lnTo>
                  <a:pt x="694055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3901059" y="4016883"/>
            <a:ext cx="1394587" cy="1606651"/>
          </a:xfrm>
          <a:custGeom>
            <a:avLst/>
            <a:gdLst/>
            <a:ahLst/>
            <a:cxnLst/>
            <a:rect l="l" t="t" r="r" b="b"/>
            <a:pathLst>
              <a:path w="1394587" h="1606651">
                <a:moveTo>
                  <a:pt x="3937" y="402971"/>
                </a:moveTo>
                <a:lnTo>
                  <a:pt x="694054" y="0"/>
                </a:lnTo>
                <a:lnTo>
                  <a:pt x="1394587" y="404368"/>
                </a:lnTo>
                <a:lnTo>
                  <a:pt x="1390777" y="1203706"/>
                </a:lnTo>
                <a:lnTo>
                  <a:pt x="700531" y="1606651"/>
                </a:lnTo>
                <a:lnTo>
                  <a:pt x="0" y="1202182"/>
                </a:lnTo>
                <a:lnTo>
                  <a:pt x="3937" y="402971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3910584" y="1483233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4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1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3910584" y="1483233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0"/>
                </a:moveTo>
                <a:lnTo>
                  <a:pt x="694054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1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3158108" y="216408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5" y="0"/>
                </a:moveTo>
                <a:lnTo>
                  <a:pt x="3937" y="402971"/>
                </a:lnTo>
                <a:lnTo>
                  <a:pt x="0" y="1202182"/>
                </a:lnTo>
                <a:lnTo>
                  <a:pt x="700532" y="1606677"/>
                </a:lnTo>
                <a:lnTo>
                  <a:pt x="1390777" y="1203706"/>
                </a:lnTo>
                <a:lnTo>
                  <a:pt x="1394587" y="404368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3158108" y="216408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1"/>
                </a:moveTo>
                <a:lnTo>
                  <a:pt x="694055" y="0"/>
                </a:lnTo>
                <a:lnTo>
                  <a:pt x="1394587" y="404368"/>
                </a:lnTo>
                <a:lnTo>
                  <a:pt x="1390777" y="1203706"/>
                </a:lnTo>
                <a:lnTo>
                  <a:pt x="700532" y="1606677"/>
                </a:lnTo>
                <a:lnTo>
                  <a:pt x="0" y="1202182"/>
                </a:lnTo>
                <a:lnTo>
                  <a:pt x="3937" y="402971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4644009" y="5274183"/>
            <a:ext cx="1394587" cy="1583815"/>
          </a:xfrm>
          <a:custGeom>
            <a:avLst/>
            <a:gdLst/>
            <a:ahLst/>
            <a:cxnLst/>
            <a:rect l="l" t="t" r="r" b="b"/>
            <a:pathLst>
              <a:path w="1394587" h="1583815">
                <a:moveTo>
                  <a:pt x="694054" y="0"/>
                </a:moveTo>
                <a:lnTo>
                  <a:pt x="3937" y="402958"/>
                </a:lnTo>
                <a:lnTo>
                  <a:pt x="0" y="1202220"/>
                </a:lnTo>
                <a:lnTo>
                  <a:pt x="660966" y="1583815"/>
                </a:lnTo>
                <a:lnTo>
                  <a:pt x="739656" y="1583815"/>
                </a:lnTo>
                <a:lnTo>
                  <a:pt x="1390777" y="1203667"/>
                </a:lnTo>
                <a:lnTo>
                  <a:pt x="1394587" y="404406"/>
                </a:lnTo>
                <a:lnTo>
                  <a:pt x="6940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4647946" y="5274183"/>
            <a:ext cx="1390650" cy="1583815"/>
          </a:xfrm>
          <a:custGeom>
            <a:avLst/>
            <a:gdLst/>
            <a:ahLst/>
            <a:cxnLst/>
            <a:rect l="l" t="t" r="r" b="b"/>
            <a:pathLst>
              <a:path w="1390650" h="1583815">
                <a:moveTo>
                  <a:pt x="0" y="402958"/>
                </a:moveTo>
                <a:lnTo>
                  <a:pt x="690117" y="0"/>
                </a:lnTo>
                <a:lnTo>
                  <a:pt x="1390650" y="404406"/>
                </a:lnTo>
                <a:lnTo>
                  <a:pt x="1386839" y="1203667"/>
                </a:lnTo>
                <a:lnTo>
                  <a:pt x="735719" y="1583815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4644009" y="5677141"/>
            <a:ext cx="660966" cy="1180857"/>
          </a:xfrm>
          <a:custGeom>
            <a:avLst/>
            <a:gdLst/>
            <a:ahLst/>
            <a:cxnLst/>
            <a:rect l="l" t="t" r="r" b="b"/>
            <a:pathLst>
              <a:path w="660966" h="1180857">
                <a:moveTo>
                  <a:pt x="660966" y="1180857"/>
                </a:moveTo>
                <a:lnTo>
                  <a:pt x="0" y="799261"/>
                </a:lnTo>
                <a:lnTo>
                  <a:pt x="3937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74214" y="4007358"/>
            <a:ext cx="801869" cy="1606651"/>
          </a:xfrm>
          <a:custGeom>
            <a:avLst/>
            <a:gdLst/>
            <a:ahLst/>
            <a:cxnLst/>
            <a:rect l="l" t="t" r="r" b="b"/>
            <a:pathLst>
              <a:path w="801869" h="1606651">
                <a:moveTo>
                  <a:pt x="101349" y="0"/>
                </a:moveTo>
                <a:lnTo>
                  <a:pt x="0" y="62865"/>
                </a:lnTo>
                <a:lnTo>
                  <a:pt x="3425" y="1545971"/>
                </a:lnTo>
                <a:lnTo>
                  <a:pt x="107750" y="1606651"/>
                </a:lnTo>
                <a:lnTo>
                  <a:pt x="797982" y="1203706"/>
                </a:lnTo>
                <a:lnTo>
                  <a:pt x="801869" y="404368"/>
                </a:lnTo>
                <a:lnTo>
                  <a:pt x="1013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74214" y="4007358"/>
            <a:ext cx="801869" cy="1606651"/>
          </a:xfrm>
          <a:custGeom>
            <a:avLst/>
            <a:gdLst/>
            <a:ahLst/>
            <a:cxnLst/>
            <a:rect l="l" t="t" r="r" b="b"/>
            <a:pathLst>
              <a:path w="801869" h="1606651">
                <a:moveTo>
                  <a:pt x="0" y="62865"/>
                </a:moveTo>
                <a:lnTo>
                  <a:pt x="101349" y="0"/>
                </a:lnTo>
                <a:lnTo>
                  <a:pt x="801869" y="404368"/>
                </a:lnTo>
                <a:lnTo>
                  <a:pt x="797982" y="1203706"/>
                </a:lnTo>
                <a:lnTo>
                  <a:pt x="107750" y="1606651"/>
                </a:lnTo>
                <a:lnTo>
                  <a:pt x="3425" y="1545971"/>
                </a:lnTo>
                <a:lnTo>
                  <a:pt x="0" y="62865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209245" y="5293233"/>
            <a:ext cx="1390700" cy="1564767"/>
          </a:xfrm>
          <a:custGeom>
            <a:avLst/>
            <a:gdLst/>
            <a:ahLst/>
            <a:cxnLst/>
            <a:rect l="l" t="t" r="r" b="b"/>
            <a:pathLst>
              <a:path w="1390700" h="1564767">
                <a:moveTo>
                  <a:pt x="0" y="402958"/>
                </a:moveTo>
                <a:lnTo>
                  <a:pt x="690219" y="0"/>
                </a:lnTo>
                <a:lnTo>
                  <a:pt x="1390700" y="404406"/>
                </a:lnTo>
                <a:lnTo>
                  <a:pt x="1386890" y="1203667"/>
                </a:lnTo>
                <a:lnTo>
                  <a:pt x="768376" y="156476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205346" y="5696191"/>
            <a:ext cx="627958" cy="1161808"/>
          </a:xfrm>
          <a:custGeom>
            <a:avLst/>
            <a:gdLst/>
            <a:ahLst/>
            <a:cxnLst/>
            <a:rect l="l" t="t" r="r" b="b"/>
            <a:pathLst>
              <a:path w="627958" h="1161808">
                <a:moveTo>
                  <a:pt x="627958" y="1161808"/>
                </a:moveTo>
                <a:lnTo>
                  <a:pt x="0" y="799261"/>
                </a:lnTo>
                <a:lnTo>
                  <a:pt x="3898" y="0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233934" y="2740532"/>
            <a:ext cx="1394586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118" y="0"/>
                </a:moveTo>
                <a:lnTo>
                  <a:pt x="3886" y="402970"/>
                </a:lnTo>
                <a:lnTo>
                  <a:pt x="0" y="1202181"/>
                </a:lnTo>
                <a:lnTo>
                  <a:pt x="700506" y="1606677"/>
                </a:lnTo>
                <a:lnTo>
                  <a:pt x="1390777" y="1203705"/>
                </a:lnTo>
                <a:lnTo>
                  <a:pt x="1394586" y="404367"/>
                </a:lnTo>
                <a:lnTo>
                  <a:pt x="6941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233934" y="2740532"/>
            <a:ext cx="1394586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886" y="402970"/>
                </a:moveTo>
                <a:lnTo>
                  <a:pt x="694118" y="0"/>
                </a:lnTo>
                <a:lnTo>
                  <a:pt x="1394586" y="404367"/>
                </a:lnTo>
                <a:lnTo>
                  <a:pt x="1390777" y="1203705"/>
                </a:lnTo>
                <a:lnTo>
                  <a:pt x="700506" y="1606677"/>
                </a:lnTo>
                <a:lnTo>
                  <a:pt x="0" y="1202181"/>
                </a:lnTo>
                <a:lnTo>
                  <a:pt x="3886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957821" y="4016883"/>
            <a:ext cx="1394599" cy="1606651"/>
          </a:xfrm>
          <a:custGeom>
            <a:avLst/>
            <a:gdLst/>
            <a:ahLst/>
            <a:cxnLst/>
            <a:rect l="l" t="t" r="r" b="b"/>
            <a:pathLst>
              <a:path w="1394599" h="1606651">
                <a:moveTo>
                  <a:pt x="3898" y="402971"/>
                </a:moveTo>
                <a:lnTo>
                  <a:pt x="694067" y="0"/>
                </a:lnTo>
                <a:lnTo>
                  <a:pt x="1394599" y="404368"/>
                </a:lnTo>
                <a:lnTo>
                  <a:pt x="1390789" y="1203706"/>
                </a:lnTo>
                <a:lnTo>
                  <a:pt x="700544" y="1606651"/>
                </a:lnTo>
                <a:lnTo>
                  <a:pt x="0" y="1202182"/>
                </a:lnTo>
                <a:lnTo>
                  <a:pt x="3898" y="402971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1695195" y="5302758"/>
            <a:ext cx="1390650" cy="1555240"/>
          </a:xfrm>
          <a:custGeom>
            <a:avLst/>
            <a:gdLst/>
            <a:ahLst/>
            <a:cxnLst/>
            <a:rect l="l" t="t" r="r" b="b"/>
            <a:pathLst>
              <a:path w="1390650" h="1555240">
                <a:moveTo>
                  <a:pt x="0" y="402958"/>
                </a:moveTo>
                <a:lnTo>
                  <a:pt x="690118" y="0"/>
                </a:lnTo>
                <a:lnTo>
                  <a:pt x="1390650" y="404406"/>
                </a:lnTo>
                <a:lnTo>
                  <a:pt x="1386840" y="1203667"/>
                </a:lnTo>
                <a:lnTo>
                  <a:pt x="784663" y="155524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1691258" y="5705716"/>
            <a:ext cx="611471" cy="1152282"/>
          </a:xfrm>
          <a:custGeom>
            <a:avLst/>
            <a:gdLst/>
            <a:ahLst/>
            <a:cxnLst/>
            <a:rect l="l" t="t" r="r" b="b"/>
            <a:pathLst>
              <a:path w="611471" h="1152282">
                <a:moveTo>
                  <a:pt x="611471" y="1152282"/>
                </a:moveTo>
                <a:lnTo>
                  <a:pt x="0" y="799261"/>
                </a:lnTo>
                <a:lnTo>
                  <a:pt x="3937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1710308" y="2750057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5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1710308" y="2750057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0"/>
                </a:moveTo>
                <a:lnTo>
                  <a:pt x="694055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976871" y="1454658"/>
            <a:ext cx="1394599" cy="1606677"/>
          </a:xfrm>
          <a:custGeom>
            <a:avLst/>
            <a:gdLst/>
            <a:ahLst/>
            <a:cxnLst/>
            <a:rect l="l" t="t" r="r" b="b"/>
            <a:pathLst>
              <a:path w="1394599" h="1606677">
                <a:moveTo>
                  <a:pt x="3898" y="402970"/>
                </a:moveTo>
                <a:lnTo>
                  <a:pt x="694067" y="0"/>
                </a:lnTo>
                <a:lnTo>
                  <a:pt x="1394599" y="404367"/>
                </a:lnTo>
                <a:lnTo>
                  <a:pt x="1390789" y="1203705"/>
                </a:lnTo>
                <a:lnTo>
                  <a:pt x="700544" y="1606677"/>
                </a:lnTo>
                <a:lnTo>
                  <a:pt x="0" y="1202181"/>
                </a:lnTo>
                <a:lnTo>
                  <a:pt x="3898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6987158" y="4035933"/>
            <a:ext cx="1394587" cy="1606651"/>
          </a:xfrm>
          <a:custGeom>
            <a:avLst/>
            <a:gdLst/>
            <a:ahLst/>
            <a:cxnLst/>
            <a:rect l="l" t="t" r="r" b="b"/>
            <a:pathLst>
              <a:path w="1394587" h="1606651">
                <a:moveTo>
                  <a:pt x="694055" y="0"/>
                </a:moveTo>
                <a:lnTo>
                  <a:pt x="3937" y="402971"/>
                </a:lnTo>
                <a:lnTo>
                  <a:pt x="0" y="1202182"/>
                </a:lnTo>
                <a:lnTo>
                  <a:pt x="700532" y="1606651"/>
                </a:lnTo>
                <a:lnTo>
                  <a:pt x="1390777" y="1203706"/>
                </a:lnTo>
                <a:lnTo>
                  <a:pt x="1394587" y="404368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6987158" y="4035933"/>
            <a:ext cx="1394587" cy="1606651"/>
          </a:xfrm>
          <a:custGeom>
            <a:avLst/>
            <a:gdLst/>
            <a:ahLst/>
            <a:cxnLst/>
            <a:rect l="l" t="t" r="r" b="b"/>
            <a:pathLst>
              <a:path w="1394587" h="1606651">
                <a:moveTo>
                  <a:pt x="3937" y="402971"/>
                </a:moveTo>
                <a:lnTo>
                  <a:pt x="694055" y="0"/>
                </a:lnTo>
                <a:lnTo>
                  <a:pt x="1394587" y="404368"/>
                </a:lnTo>
                <a:lnTo>
                  <a:pt x="1390777" y="1203706"/>
                </a:lnTo>
                <a:lnTo>
                  <a:pt x="700532" y="1606651"/>
                </a:lnTo>
                <a:lnTo>
                  <a:pt x="0" y="1202182"/>
                </a:lnTo>
                <a:lnTo>
                  <a:pt x="3937" y="402971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7734045" y="5312283"/>
            <a:ext cx="1390650" cy="1545714"/>
          </a:xfrm>
          <a:custGeom>
            <a:avLst/>
            <a:gdLst/>
            <a:ahLst/>
            <a:cxnLst/>
            <a:rect l="l" t="t" r="r" b="b"/>
            <a:pathLst>
              <a:path w="1390650" h="1545714">
                <a:moveTo>
                  <a:pt x="0" y="402958"/>
                </a:moveTo>
                <a:lnTo>
                  <a:pt x="690118" y="0"/>
                </a:lnTo>
                <a:lnTo>
                  <a:pt x="1390650" y="404406"/>
                </a:lnTo>
                <a:lnTo>
                  <a:pt x="1386839" y="1203667"/>
                </a:lnTo>
                <a:lnTo>
                  <a:pt x="800981" y="1545714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7730108" y="5715241"/>
            <a:ext cx="594969" cy="1142756"/>
          </a:xfrm>
          <a:custGeom>
            <a:avLst/>
            <a:gdLst/>
            <a:ahLst/>
            <a:cxnLst/>
            <a:rect l="l" t="t" r="r" b="b"/>
            <a:pathLst>
              <a:path w="594969" h="1142756">
                <a:moveTo>
                  <a:pt x="594969" y="1142756"/>
                </a:moveTo>
                <a:lnTo>
                  <a:pt x="0" y="799261"/>
                </a:lnTo>
                <a:lnTo>
                  <a:pt x="3937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7730108" y="2759582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694055" y="0"/>
                </a:moveTo>
                <a:lnTo>
                  <a:pt x="3937" y="402970"/>
                </a:lnTo>
                <a:lnTo>
                  <a:pt x="0" y="1202181"/>
                </a:lnTo>
                <a:lnTo>
                  <a:pt x="700532" y="1606677"/>
                </a:lnTo>
                <a:lnTo>
                  <a:pt x="1390777" y="1203705"/>
                </a:lnTo>
                <a:lnTo>
                  <a:pt x="1394587" y="404367"/>
                </a:lnTo>
                <a:lnTo>
                  <a:pt x="69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7730108" y="2759582"/>
            <a:ext cx="1394587" cy="1606677"/>
          </a:xfrm>
          <a:custGeom>
            <a:avLst/>
            <a:gdLst/>
            <a:ahLst/>
            <a:cxnLst/>
            <a:rect l="l" t="t" r="r" b="b"/>
            <a:pathLst>
              <a:path w="1394587" h="1606677">
                <a:moveTo>
                  <a:pt x="3937" y="402970"/>
                </a:moveTo>
                <a:lnTo>
                  <a:pt x="694055" y="0"/>
                </a:lnTo>
                <a:lnTo>
                  <a:pt x="1394587" y="404367"/>
                </a:lnTo>
                <a:lnTo>
                  <a:pt x="1390777" y="1203705"/>
                </a:lnTo>
                <a:lnTo>
                  <a:pt x="700532" y="1606677"/>
                </a:lnTo>
                <a:lnTo>
                  <a:pt x="0" y="1202181"/>
                </a:lnTo>
                <a:lnTo>
                  <a:pt x="3937" y="402970"/>
                </a:lnTo>
                <a:close/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8463533" y="4043867"/>
            <a:ext cx="680466" cy="1587131"/>
          </a:xfrm>
          <a:custGeom>
            <a:avLst/>
            <a:gdLst/>
            <a:ahLst/>
            <a:cxnLst/>
            <a:rect l="l" t="t" r="r" b="b"/>
            <a:pathLst>
              <a:path w="680466" h="1587131">
                <a:moveTo>
                  <a:pt x="680466" y="0"/>
                </a:moveTo>
                <a:lnTo>
                  <a:pt x="3937" y="395036"/>
                </a:lnTo>
                <a:lnTo>
                  <a:pt x="0" y="1194247"/>
                </a:lnTo>
                <a:lnTo>
                  <a:pt x="680466" y="1587131"/>
                </a:lnTo>
                <a:lnTo>
                  <a:pt x="6804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8467470" y="4043867"/>
            <a:ext cx="676528" cy="395036"/>
          </a:xfrm>
          <a:custGeom>
            <a:avLst/>
            <a:gdLst/>
            <a:ahLst/>
            <a:cxnLst/>
            <a:rect l="l" t="t" r="r" b="b"/>
            <a:pathLst>
              <a:path w="676528" h="395036">
                <a:moveTo>
                  <a:pt x="0" y="395036"/>
                </a:moveTo>
                <a:lnTo>
                  <a:pt x="676528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8463533" y="4438903"/>
            <a:ext cx="680466" cy="1192094"/>
          </a:xfrm>
          <a:custGeom>
            <a:avLst/>
            <a:gdLst/>
            <a:ahLst/>
            <a:cxnLst/>
            <a:rect l="l" t="t" r="r" b="b"/>
            <a:pathLst>
              <a:path w="680466" h="1192094">
                <a:moveTo>
                  <a:pt x="680466" y="1192094"/>
                </a:moveTo>
                <a:lnTo>
                  <a:pt x="0" y="799211"/>
                </a:lnTo>
                <a:lnTo>
                  <a:pt x="3937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8467470" y="1500692"/>
            <a:ext cx="676528" cy="395036"/>
          </a:xfrm>
          <a:custGeom>
            <a:avLst/>
            <a:gdLst/>
            <a:ahLst/>
            <a:cxnLst/>
            <a:rect l="l" t="t" r="r" b="b"/>
            <a:pathLst>
              <a:path w="676528" h="395036">
                <a:moveTo>
                  <a:pt x="0" y="395036"/>
                </a:moveTo>
                <a:lnTo>
                  <a:pt x="676528" y="0"/>
                </a:lnTo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8463533" y="1895729"/>
            <a:ext cx="680466" cy="1192119"/>
          </a:xfrm>
          <a:custGeom>
            <a:avLst/>
            <a:gdLst/>
            <a:ahLst/>
            <a:cxnLst/>
            <a:rect l="l" t="t" r="r" b="b"/>
            <a:pathLst>
              <a:path w="680466" h="1192119">
                <a:moveTo>
                  <a:pt x="680466" y="1192119"/>
                </a:moveTo>
                <a:lnTo>
                  <a:pt x="0" y="799211"/>
                </a:lnTo>
                <a:lnTo>
                  <a:pt x="3937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457200" y="333756"/>
            <a:ext cx="8229600" cy="6185916"/>
          </a:xfrm>
          <a:custGeom>
            <a:avLst/>
            <a:gdLst/>
            <a:ahLst/>
            <a:cxnLst/>
            <a:rect l="l" t="t" r="r" b="b"/>
            <a:pathLst>
              <a:path w="8229600" h="6185916">
                <a:moveTo>
                  <a:pt x="0" y="6185916"/>
                </a:moveTo>
                <a:lnTo>
                  <a:pt x="8229600" y="6185916"/>
                </a:lnTo>
                <a:lnTo>
                  <a:pt x="8229600" y="0"/>
                </a:lnTo>
                <a:lnTo>
                  <a:pt x="0" y="0"/>
                </a:lnTo>
                <a:lnTo>
                  <a:pt x="0" y="61859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457200" y="333756"/>
            <a:ext cx="8229600" cy="6185916"/>
          </a:xfrm>
          <a:custGeom>
            <a:avLst/>
            <a:gdLst/>
            <a:ahLst/>
            <a:cxnLst/>
            <a:rect l="l" t="t" r="r" b="b"/>
            <a:pathLst>
              <a:path w="8229600" h="6185916">
                <a:moveTo>
                  <a:pt x="0" y="6185916"/>
                </a:moveTo>
                <a:lnTo>
                  <a:pt x="8229600" y="6185916"/>
                </a:lnTo>
                <a:lnTo>
                  <a:pt x="8229600" y="0"/>
                </a:lnTo>
                <a:lnTo>
                  <a:pt x="0" y="0"/>
                </a:lnTo>
                <a:lnTo>
                  <a:pt x="0" y="6185916"/>
                </a:lnTo>
                <a:close/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4561332" y="0"/>
            <a:ext cx="3678936" cy="678179"/>
          </a:xfrm>
          <a:custGeom>
            <a:avLst/>
            <a:gdLst/>
            <a:ahLst/>
            <a:cxnLst/>
            <a:rect l="l" t="t" r="r" b="b"/>
            <a:pathLst>
              <a:path w="3678936" h="678179">
                <a:moveTo>
                  <a:pt x="0" y="678179"/>
                </a:moveTo>
                <a:lnTo>
                  <a:pt x="3678936" y="678179"/>
                </a:lnTo>
                <a:lnTo>
                  <a:pt x="3678936" y="0"/>
                </a:lnTo>
                <a:lnTo>
                  <a:pt x="0" y="0"/>
                </a:lnTo>
                <a:lnTo>
                  <a:pt x="0" y="67817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4561332" y="0"/>
            <a:ext cx="3678936" cy="678179"/>
          </a:xfrm>
          <a:custGeom>
            <a:avLst/>
            <a:gdLst/>
            <a:ahLst/>
            <a:cxnLst/>
            <a:rect l="l" t="t" r="r" b="b"/>
            <a:pathLst>
              <a:path w="3678936" h="678179">
                <a:moveTo>
                  <a:pt x="0" y="678179"/>
                </a:moveTo>
                <a:lnTo>
                  <a:pt x="3678936" y="678179"/>
                </a:lnTo>
                <a:lnTo>
                  <a:pt x="3678936" y="0"/>
                </a:lnTo>
              </a:path>
            </a:pathLst>
          </a:custGeom>
          <a:ln w="15240">
            <a:solidFill>
              <a:srgbClr val="74A40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4561332" y="0"/>
            <a:ext cx="0" cy="678179"/>
          </a:xfrm>
          <a:custGeom>
            <a:avLst/>
            <a:gdLst/>
            <a:ahLst/>
            <a:cxnLst/>
            <a:rect l="l" t="t" r="r" b="b"/>
            <a:pathLst>
              <a:path h="678179">
                <a:moveTo>
                  <a:pt x="0" y="0"/>
                </a:moveTo>
                <a:lnTo>
                  <a:pt x="0" y="678179"/>
                </a:lnTo>
              </a:path>
            </a:pathLst>
          </a:custGeom>
          <a:ln w="15240">
            <a:solidFill>
              <a:srgbClr val="74A40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4649723" y="0"/>
            <a:ext cx="3505200" cy="601979"/>
          </a:xfrm>
          <a:custGeom>
            <a:avLst/>
            <a:gdLst/>
            <a:ahLst/>
            <a:cxnLst/>
            <a:rect l="l" t="t" r="r" b="b"/>
            <a:pathLst>
              <a:path w="3505200" h="601979">
                <a:moveTo>
                  <a:pt x="0" y="601979"/>
                </a:moveTo>
                <a:lnTo>
                  <a:pt x="3505200" y="601979"/>
                </a:lnTo>
                <a:lnTo>
                  <a:pt x="3505200" y="0"/>
                </a:lnTo>
                <a:lnTo>
                  <a:pt x="0" y="0"/>
                </a:lnTo>
                <a:lnTo>
                  <a:pt x="0" y="601979"/>
                </a:lnTo>
                <a:close/>
              </a:path>
            </a:pathLst>
          </a:custGeom>
          <a:solidFill>
            <a:srgbClr val="70685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51378" y="1485010"/>
            <a:ext cx="3441243" cy="738005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599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684213" y="19589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ill Sans MT" pitchFamily="34" charset="0"/>
                <a:ea typeface="+mj-ea"/>
                <a:cs typeface="+mj-cs"/>
              </a:rPr>
              <a:t>Constipation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 bwMode="auto">
          <a:xfrm>
            <a:off x="757238" y="3813175"/>
            <a:ext cx="7777162" cy="28924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Yousef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Al-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saraireh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Associate Professor in Pharmacology</a:t>
            </a:r>
          </a:p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Faculty of Medicine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9911" y="1351788"/>
            <a:ext cx="6893052" cy="1121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03515" y="2506472"/>
            <a:ext cx="152400" cy="1615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2375" y="1506092"/>
            <a:ext cx="6322060" cy="4230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Treatment</a:t>
            </a:r>
            <a:r>
              <a:rPr sz="4000" b="1" spc="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40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constip</a:t>
            </a: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tion</a:t>
            </a:r>
            <a:endParaRPr sz="4000">
              <a:latin typeface="Century Gothic"/>
              <a:cs typeface="Century Gothic"/>
            </a:endParaRPr>
          </a:p>
          <a:p>
            <a:pPr>
              <a:lnSpc>
                <a:spcPts val="950"/>
              </a:lnSpc>
              <a:spcBef>
                <a:spcPts val="2"/>
              </a:spcBef>
            </a:pPr>
            <a:endParaRPr sz="950"/>
          </a:p>
          <a:p>
            <a:pPr>
              <a:lnSpc>
                <a:spcPts val="1000"/>
              </a:lnSpc>
            </a:pPr>
            <a:endParaRPr sz="1000"/>
          </a:p>
          <a:p>
            <a:pPr marL="355600" marR="12700">
              <a:lnSpc>
                <a:spcPct val="100000"/>
              </a:lnSpc>
            </a:pP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f general me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res alone are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deq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or not appl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cable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(</a:t>
            </a:r>
            <a:r>
              <a:rPr sz="2400" i="1" spc="-15" dirty="0">
                <a:solidFill>
                  <a:srgbClr val="3D3C2C"/>
                </a:solidFill>
                <a:latin typeface="Century Gothic"/>
                <a:cs typeface="Century Gothic"/>
              </a:rPr>
              <a:t>e.g.,</a:t>
            </a:r>
            <a:r>
              <a:rPr sz="2400" i="1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beca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of old a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400" spc="-35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,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the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be 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ppleme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nte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th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bul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k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-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form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gent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, os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ot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lax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ves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or st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lant</a:t>
            </a:r>
            <a:r>
              <a:rPr sz="24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lax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tive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28"/>
              </a:spcBef>
            </a:pPr>
            <a:endParaRPr sz="550"/>
          </a:p>
          <a:p>
            <a:pPr marL="355600" marR="152400" indent="-274955">
              <a:lnSpc>
                <a:spcPct val="100000"/>
              </a:lnSpc>
            </a:pPr>
            <a:r>
              <a:rPr sz="1800" spc="15" dirty="0">
                <a:solidFill>
                  <a:srgbClr val="93C500"/>
                </a:solidFill>
                <a:latin typeface="Wingdings 2"/>
                <a:cs typeface="Wingdings 2"/>
              </a:rPr>
              <a:t></a:t>
            </a:r>
            <a:r>
              <a:rPr sz="1800" spc="85" dirty="0">
                <a:solidFill>
                  <a:srgbClr val="93C500"/>
                </a:solidFill>
                <a:latin typeface="Times New Roman"/>
                <a:cs typeface="Times New Roman"/>
              </a:rPr>
              <a:t> </a:t>
            </a:r>
            <a:r>
              <a:rPr sz="2400" spc="-7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hen</a:t>
            </a:r>
            <a:r>
              <a:rPr sz="2400" spc="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nt</a:t>
            </a:r>
            <a:r>
              <a:rPr sz="24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laxat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ves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re used, the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y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sho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ld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be 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st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ered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the lowe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 eff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ct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ve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do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ge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and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for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the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shorte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st per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od of t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me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to a</a:t>
            </a:r>
            <a:r>
              <a:rPr sz="2400" spc="2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abuse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10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9911" y="1351788"/>
            <a:ext cx="3162300" cy="1121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122375" y="1506092"/>
            <a:ext cx="2522220" cy="6121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Definitions</a:t>
            </a:r>
            <a:endParaRPr sz="40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95400" y="2590800"/>
            <a:ext cx="3048000" cy="457326"/>
          </a:xfrm>
          <a:custGeom>
            <a:avLst/>
            <a:gdLst/>
            <a:ahLst/>
            <a:cxnLst/>
            <a:rect l="l" t="t" r="r" b="b"/>
            <a:pathLst>
              <a:path w="3048000" h="457326">
                <a:moveTo>
                  <a:pt x="0" y="457326"/>
                </a:moveTo>
                <a:lnTo>
                  <a:pt x="3048000" y="457326"/>
                </a:lnTo>
                <a:lnTo>
                  <a:pt x="3048000" y="0"/>
                </a:lnTo>
                <a:lnTo>
                  <a:pt x="0" y="0"/>
                </a:lnTo>
                <a:lnTo>
                  <a:pt x="0" y="457326"/>
                </a:lnTo>
                <a:close/>
              </a:path>
            </a:pathLst>
          </a:custGeom>
          <a:solidFill>
            <a:srgbClr val="93C5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43400" y="2590800"/>
            <a:ext cx="3048000" cy="457326"/>
          </a:xfrm>
          <a:custGeom>
            <a:avLst/>
            <a:gdLst/>
            <a:ahLst/>
            <a:cxnLst/>
            <a:rect l="l" t="t" r="r" b="b"/>
            <a:pathLst>
              <a:path w="3048000" h="457326">
                <a:moveTo>
                  <a:pt x="0" y="457326"/>
                </a:moveTo>
                <a:lnTo>
                  <a:pt x="3048000" y="457326"/>
                </a:lnTo>
                <a:lnTo>
                  <a:pt x="3048000" y="0"/>
                </a:lnTo>
                <a:lnTo>
                  <a:pt x="0" y="0"/>
                </a:lnTo>
                <a:lnTo>
                  <a:pt x="0" y="457326"/>
                </a:lnTo>
                <a:close/>
              </a:path>
            </a:pathLst>
          </a:custGeom>
          <a:solidFill>
            <a:srgbClr val="93C5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95400" y="3048126"/>
            <a:ext cx="3048000" cy="2286000"/>
          </a:xfrm>
          <a:custGeom>
            <a:avLst/>
            <a:gdLst/>
            <a:ahLst/>
            <a:cxnLst/>
            <a:rect l="l" t="t" r="r" b="b"/>
            <a:pathLst>
              <a:path w="3048000" h="2286000">
                <a:moveTo>
                  <a:pt x="0" y="2286000"/>
                </a:moveTo>
                <a:lnTo>
                  <a:pt x="3048000" y="2286000"/>
                </a:lnTo>
                <a:lnTo>
                  <a:pt x="3048000" y="0"/>
                </a:lnTo>
                <a:lnTo>
                  <a:pt x="0" y="0"/>
                </a:lnTo>
                <a:lnTo>
                  <a:pt x="0" y="2286000"/>
                </a:lnTo>
                <a:close/>
              </a:path>
            </a:pathLst>
          </a:custGeom>
          <a:solidFill>
            <a:srgbClr val="DCEA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43400" y="3048126"/>
            <a:ext cx="3048000" cy="2286000"/>
          </a:xfrm>
          <a:custGeom>
            <a:avLst/>
            <a:gdLst/>
            <a:ahLst/>
            <a:cxnLst/>
            <a:rect l="l" t="t" r="r" b="b"/>
            <a:pathLst>
              <a:path w="3048000" h="2286000">
                <a:moveTo>
                  <a:pt x="0" y="2286000"/>
                </a:moveTo>
                <a:lnTo>
                  <a:pt x="3048000" y="2286000"/>
                </a:lnTo>
                <a:lnTo>
                  <a:pt x="3048000" y="0"/>
                </a:lnTo>
                <a:lnTo>
                  <a:pt x="0" y="0"/>
                </a:lnTo>
                <a:lnTo>
                  <a:pt x="0" y="2286000"/>
                </a:lnTo>
                <a:close/>
              </a:path>
            </a:pathLst>
          </a:custGeom>
          <a:solidFill>
            <a:srgbClr val="DCEA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43400" y="2584450"/>
            <a:ext cx="0" cy="2756027"/>
          </a:xfrm>
          <a:custGeom>
            <a:avLst/>
            <a:gdLst/>
            <a:ahLst/>
            <a:cxnLst/>
            <a:rect l="l" t="t" r="r" b="b"/>
            <a:pathLst>
              <a:path h="2756027">
                <a:moveTo>
                  <a:pt x="0" y="0"/>
                </a:moveTo>
                <a:lnTo>
                  <a:pt x="0" y="2756027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89050" y="3048126"/>
            <a:ext cx="6108700" cy="0"/>
          </a:xfrm>
          <a:custGeom>
            <a:avLst/>
            <a:gdLst/>
            <a:ahLst/>
            <a:cxnLst/>
            <a:rect l="l" t="t" r="r" b="b"/>
            <a:pathLst>
              <a:path w="6108700">
                <a:moveTo>
                  <a:pt x="0" y="0"/>
                </a:moveTo>
                <a:lnTo>
                  <a:pt x="61087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95400" y="2584450"/>
            <a:ext cx="0" cy="2756027"/>
          </a:xfrm>
          <a:custGeom>
            <a:avLst/>
            <a:gdLst/>
            <a:ahLst/>
            <a:cxnLst/>
            <a:rect l="l" t="t" r="r" b="b"/>
            <a:pathLst>
              <a:path h="2756027">
                <a:moveTo>
                  <a:pt x="0" y="0"/>
                </a:moveTo>
                <a:lnTo>
                  <a:pt x="0" y="2756027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91400" y="2584450"/>
            <a:ext cx="0" cy="2756027"/>
          </a:xfrm>
          <a:custGeom>
            <a:avLst/>
            <a:gdLst/>
            <a:ahLst/>
            <a:cxnLst/>
            <a:rect l="l" t="t" r="r" b="b"/>
            <a:pathLst>
              <a:path h="2756027">
                <a:moveTo>
                  <a:pt x="0" y="0"/>
                </a:moveTo>
                <a:lnTo>
                  <a:pt x="0" y="2756027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89050" y="2590800"/>
            <a:ext cx="6108700" cy="0"/>
          </a:xfrm>
          <a:custGeom>
            <a:avLst/>
            <a:gdLst/>
            <a:ahLst/>
            <a:cxnLst/>
            <a:rect l="l" t="t" r="r" b="b"/>
            <a:pathLst>
              <a:path w="6108700">
                <a:moveTo>
                  <a:pt x="0" y="0"/>
                </a:moveTo>
                <a:lnTo>
                  <a:pt x="6108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289050" y="5334127"/>
            <a:ext cx="6108700" cy="0"/>
          </a:xfrm>
          <a:custGeom>
            <a:avLst/>
            <a:gdLst/>
            <a:ahLst/>
            <a:cxnLst/>
            <a:rect l="l" t="t" r="r" b="b"/>
            <a:pathLst>
              <a:path w="6108700">
                <a:moveTo>
                  <a:pt x="0" y="0"/>
                </a:moveTo>
                <a:lnTo>
                  <a:pt x="61087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943100" y="2537460"/>
            <a:ext cx="1776983" cy="67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120264" y="2631059"/>
            <a:ext cx="1400175" cy="3727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24044" y="2537460"/>
            <a:ext cx="1911096" cy="6797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101844" y="2631059"/>
            <a:ext cx="1530985" cy="3727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Cathartics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74394" y="3088513"/>
            <a:ext cx="2569845" cy="18357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2400" spc="-15" dirty="0">
                <a:latin typeface="Century Gothic"/>
                <a:cs typeface="Century Gothic"/>
              </a:rPr>
              <a:t>Drug</a:t>
            </a:r>
            <a:r>
              <a:rPr sz="2400" spc="0" dirty="0">
                <a:latin typeface="Century Gothic"/>
                <a:cs typeface="Century Gothic"/>
              </a:rPr>
              <a:t>s</a:t>
            </a:r>
            <a:r>
              <a:rPr sz="2400" spc="-5" dirty="0">
                <a:latin typeface="Century Gothic"/>
                <a:cs typeface="Century Gothic"/>
              </a:rPr>
              <a:t> </a:t>
            </a:r>
            <a:r>
              <a:rPr sz="2400" spc="-15" dirty="0">
                <a:latin typeface="Century Gothic"/>
                <a:cs typeface="Century Gothic"/>
              </a:rPr>
              <a:t>tha</a:t>
            </a:r>
            <a:r>
              <a:rPr sz="2400" spc="-10" dirty="0">
                <a:latin typeface="Century Gothic"/>
                <a:cs typeface="Century Gothic"/>
              </a:rPr>
              <a:t>t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spc="0" dirty="0">
                <a:latin typeface="Century Gothic"/>
                <a:cs typeface="Century Gothic"/>
              </a:rPr>
              <a:t>help e</a:t>
            </a:r>
            <a:r>
              <a:rPr sz="2400" spc="20" dirty="0">
                <a:latin typeface="Century Gothic"/>
                <a:cs typeface="Century Gothic"/>
              </a:rPr>
              <a:t>v</a:t>
            </a:r>
            <a:r>
              <a:rPr sz="2400" spc="0" dirty="0">
                <a:latin typeface="Century Gothic"/>
                <a:cs typeface="Century Gothic"/>
              </a:rPr>
              <a:t>acu</a:t>
            </a:r>
            <a:r>
              <a:rPr sz="2400" spc="5" dirty="0">
                <a:latin typeface="Century Gothic"/>
                <a:cs typeface="Century Gothic"/>
              </a:rPr>
              <a:t>a</a:t>
            </a:r>
            <a:r>
              <a:rPr sz="2400" spc="-20" dirty="0">
                <a:latin typeface="Century Gothic"/>
                <a:cs typeface="Century Gothic"/>
              </a:rPr>
              <a:t>t</a:t>
            </a:r>
            <a:r>
              <a:rPr sz="2400" spc="-15" dirty="0">
                <a:latin typeface="Century Gothic"/>
                <a:cs typeface="Century Gothic"/>
              </a:rPr>
              <a:t>ion</a:t>
            </a:r>
            <a:r>
              <a:rPr sz="2400" spc="-45" dirty="0">
                <a:latin typeface="Century Gothic"/>
                <a:cs typeface="Century Gothic"/>
              </a:rPr>
              <a:t> </a:t>
            </a:r>
            <a:r>
              <a:rPr sz="2400" spc="-15" dirty="0">
                <a:latin typeface="Century Gothic"/>
                <a:cs typeface="Century Gothic"/>
              </a:rPr>
              <a:t>of formed</a:t>
            </a:r>
            <a:r>
              <a:rPr sz="2400" spc="10" dirty="0">
                <a:latin typeface="Century Gothic"/>
                <a:cs typeface="Century Gothic"/>
              </a:rPr>
              <a:t> </a:t>
            </a:r>
            <a:r>
              <a:rPr sz="2400" spc="0" dirty="0">
                <a:latin typeface="Century Gothic"/>
                <a:cs typeface="Century Gothic"/>
              </a:rPr>
              <a:t>fecal m</a:t>
            </a:r>
            <a:r>
              <a:rPr sz="2400" spc="5" dirty="0">
                <a:latin typeface="Century Gothic"/>
                <a:cs typeface="Century Gothic"/>
              </a:rPr>
              <a:t>a</a:t>
            </a:r>
            <a:r>
              <a:rPr sz="2400" spc="-15" dirty="0">
                <a:latin typeface="Century Gothic"/>
                <a:cs typeface="Century Gothic"/>
              </a:rPr>
              <a:t>ter</a:t>
            </a:r>
            <a:r>
              <a:rPr sz="2400" spc="15" dirty="0">
                <a:latin typeface="Century Gothic"/>
                <a:cs typeface="Century Gothic"/>
              </a:rPr>
              <a:t>i</a:t>
            </a:r>
            <a:r>
              <a:rPr sz="2400" spc="-10" dirty="0">
                <a:latin typeface="Century Gothic"/>
                <a:cs typeface="Century Gothic"/>
              </a:rPr>
              <a:t>a</a:t>
            </a:r>
            <a:r>
              <a:rPr sz="2400" spc="0" dirty="0">
                <a:latin typeface="Century Gothic"/>
                <a:cs typeface="Century Gothic"/>
              </a:rPr>
              <a:t>l</a:t>
            </a:r>
            <a:r>
              <a:rPr sz="2400" spc="-45" dirty="0">
                <a:latin typeface="Century Gothic"/>
                <a:cs typeface="Century Gothic"/>
              </a:rPr>
              <a:t> </a:t>
            </a:r>
            <a:r>
              <a:rPr sz="2400" spc="-15" dirty="0">
                <a:latin typeface="Century Gothic"/>
                <a:cs typeface="Century Gothic"/>
              </a:rPr>
              <a:t>from the</a:t>
            </a:r>
            <a:r>
              <a:rPr sz="2400" spc="-10" dirty="0">
                <a:latin typeface="Century Gothic"/>
                <a:cs typeface="Century Gothic"/>
              </a:rPr>
              <a:t> re</a:t>
            </a:r>
            <a:r>
              <a:rPr sz="2400" spc="-30" dirty="0">
                <a:latin typeface="Century Gothic"/>
                <a:cs typeface="Century Gothic"/>
              </a:rPr>
              <a:t>c</a:t>
            </a:r>
            <a:r>
              <a:rPr sz="2400" spc="-10" dirty="0">
                <a:latin typeface="Century Gothic"/>
                <a:cs typeface="Century Gothic"/>
              </a:rPr>
              <a:t>tu</a:t>
            </a:r>
            <a:r>
              <a:rPr sz="2400" spc="-25" dirty="0">
                <a:latin typeface="Century Gothic"/>
                <a:cs typeface="Century Gothic"/>
              </a:rPr>
              <a:t>m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23028" y="3088513"/>
            <a:ext cx="2630805" cy="22015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2400" spc="-15" dirty="0">
                <a:latin typeface="Century Gothic"/>
                <a:cs typeface="Century Gothic"/>
              </a:rPr>
              <a:t>Drug</a:t>
            </a:r>
            <a:r>
              <a:rPr sz="2400" spc="0" dirty="0">
                <a:latin typeface="Century Gothic"/>
                <a:cs typeface="Century Gothic"/>
              </a:rPr>
              <a:t>s</a:t>
            </a:r>
            <a:r>
              <a:rPr sz="2400" spc="-5" dirty="0">
                <a:latin typeface="Century Gothic"/>
                <a:cs typeface="Century Gothic"/>
              </a:rPr>
              <a:t> </a:t>
            </a:r>
            <a:r>
              <a:rPr sz="2400" spc="-15" dirty="0">
                <a:latin typeface="Century Gothic"/>
                <a:cs typeface="Century Gothic"/>
              </a:rPr>
              <a:t>tha</a:t>
            </a:r>
            <a:r>
              <a:rPr sz="2400" spc="-10" dirty="0">
                <a:latin typeface="Century Gothic"/>
                <a:cs typeface="Century Gothic"/>
              </a:rPr>
              <a:t>t</a:t>
            </a:r>
            <a:r>
              <a:rPr sz="2400" spc="-15" dirty="0">
                <a:latin typeface="Century Gothic"/>
                <a:cs typeface="Century Gothic"/>
              </a:rPr>
              <a:t> </a:t>
            </a:r>
            <a:r>
              <a:rPr sz="2400" spc="0" dirty="0">
                <a:latin typeface="Century Gothic"/>
                <a:cs typeface="Century Gothic"/>
              </a:rPr>
              <a:t>help e</a:t>
            </a:r>
            <a:r>
              <a:rPr sz="2400" spc="20" dirty="0">
                <a:latin typeface="Century Gothic"/>
                <a:cs typeface="Century Gothic"/>
              </a:rPr>
              <a:t>v</a:t>
            </a:r>
            <a:r>
              <a:rPr sz="2400" spc="0" dirty="0">
                <a:latin typeface="Century Gothic"/>
                <a:cs typeface="Century Gothic"/>
              </a:rPr>
              <a:t>acu</a:t>
            </a:r>
            <a:r>
              <a:rPr sz="2400" spc="5" dirty="0">
                <a:latin typeface="Century Gothic"/>
                <a:cs typeface="Century Gothic"/>
              </a:rPr>
              <a:t>a</a:t>
            </a:r>
            <a:r>
              <a:rPr sz="2400" spc="-20" dirty="0">
                <a:latin typeface="Century Gothic"/>
                <a:cs typeface="Century Gothic"/>
              </a:rPr>
              <a:t>t</a:t>
            </a:r>
            <a:r>
              <a:rPr sz="2400" spc="-15" dirty="0">
                <a:latin typeface="Century Gothic"/>
                <a:cs typeface="Century Gothic"/>
              </a:rPr>
              <a:t>ion</a:t>
            </a:r>
            <a:r>
              <a:rPr sz="2400" spc="-45" dirty="0">
                <a:latin typeface="Century Gothic"/>
                <a:cs typeface="Century Gothic"/>
              </a:rPr>
              <a:t> </a:t>
            </a:r>
            <a:r>
              <a:rPr sz="2400" spc="-15" dirty="0">
                <a:latin typeface="Century Gothic"/>
                <a:cs typeface="Century Gothic"/>
              </a:rPr>
              <a:t>of un</a:t>
            </a:r>
            <a:r>
              <a:rPr sz="2400" spc="-5" dirty="0">
                <a:latin typeface="Century Gothic"/>
                <a:cs typeface="Century Gothic"/>
              </a:rPr>
              <a:t>f</a:t>
            </a:r>
            <a:r>
              <a:rPr sz="2400" spc="-15" dirty="0">
                <a:latin typeface="Century Gothic"/>
                <a:cs typeface="Century Gothic"/>
              </a:rPr>
              <a:t>ormed, u</a:t>
            </a:r>
            <a:r>
              <a:rPr sz="2400" spc="5" dirty="0">
                <a:latin typeface="Century Gothic"/>
                <a:cs typeface="Century Gothic"/>
              </a:rPr>
              <a:t>s</a:t>
            </a:r>
            <a:r>
              <a:rPr sz="2400" spc="0" dirty="0">
                <a:latin typeface="Century Gothic"/>
                <a:cs typeface="Century Gothic"/>
              </a:rPr>
              <a:t>u</a:t>
            </a:r>
            <a:r>
              <a:rPr sz="2400" spc="5" dirty="0">
                <a:latin typeface="Century Gothic"/>
                <a:cs typeface="Century Gothic"/>
              </a:rPr>
              <a:t>a</a:t>
            </a:r>
            <a:r>
              <a:rPr sz="2400" spc="0" dirty="0">
                <a:latin typeface="Century Gothic"/>
                <a:cs typeface="Century Gothic"/>
              </a:rPr>
              <a:t>lly </a:t>
            </a:r>
            <a:r>
              <a:rPr sz="2400" spc="-15" dirty="0">
                <a:latin typeface="Century Gothic"/>
                <a:cs typeface="Century Gothic"/>
              </a:rPr>
              <a:t>watery</a:t>
            </a:r>
            <a:r>
              <a:rPr sz="2400" spc="5" dirty="0">
                <a:latin typeface="Century Gothic"/>
                <a:cs typeface="Century Gothic"/>
              </a:rPr>
              <a:t> </a:t>
            </a:r>
            <a:r>
              <a:rPr sz="2400" spc="0" dirty="0">
                <a:latin typeface="Century Gothic"/>
                <a:cs typeface="Century Gothic"/>
              </a:rPr>
              <a:t>fecal m</a:t>
            </a:r>
            <a:r>
              <a:rPr sz="2400" spc="5" dirty="0">
                <a:latin typeface="Century Gothic"/>
                <a:cs typeface="Century Gothic"/>
              </a:rPr>
              <a:t>a</a:t>
            </a:r>
            <a:r>
              <a:rPr sz="2400" spc="-15" dirty="0">
                <a:latin typeface="Century Gothic"/>
                <a:cs typeface="Century Gothic"/>
              </a:rPr>
              <a:t>ter</a:t>
            </a:r>
            <a:r>
              <a:rPr sz="2400" spc="15" dirty="0">
                <a:latin typeface="Century Gothic"/>
                <a:cs typeface="Century Gothic"/>
              </a:rPr>
              <a:t>i</a:t>
            </a:r>
            <a:r>
              <a:rPr sz="2400" spc="-10" dirty="0">
                <a:latin typeface="Century Gothic"/>
                <a:cs typeface="Century Gothic"/>
              </a:rPr>
              <a:t>a</a:t>
            </a:r>
            <a:r>
              <a:rPr sz="2400" spc="0" dirty="0">
                <a:latin typeface="Century Gothic"/>
                <a:cs typeface="Century Gothic"/>
              </a:rPr>
              <a:t>l</a:t>
            </a:r>
            <a:r>
              <a:rPr sz="2400" spc="-45" dirty="0">
                <a:latin typeface="Century Gothic"/>
                <a:cs typeface="Century Gothic"/>
              </a:rPr>
              <a:t> </a:t>
            </a:r>
            <a:r>
              <a:rPr sz="2400" spc="-15" dirty="0">
                <a:latin typeface="Century Gothic"/>
                <a:cs typeface="Century Gothic"/>
              </a:rPr>
              <a:t>from the ent</a:t>
            </a:r>
            <a:r>
              <a:rPr sz="2400" spc="15" dirty="0">
                <a:latin typeface="Century Gothic"/>
                <a:cs typeface="Century Gothic"/>
              </a:rPr>
              <a:t>i</a:t>
            </a:r>
            <a:r>
              <a:rPr sz="2400" spc="-15" dirty="0">
                <a:latin typeface="Century Gothic"/>
                <a:cs typeface="Century Gothic"/>
              </a:rPr>
              <a:t>re</a:t>
            </a:r>
            <a:r>
              <a:rPr sz="2400" spc="-35" dirty="0">
                <a:latin typeface="Century Gothic"/>
                <a:cs typeface="Century Gothic"/>
              </a:rPr>
              <a:t> </a:t>
            </a:r>
            <a:r>
              <a:rPr sz="2400" spc="-15" dirty="0">
                <a:latin typeface="Century Gothic"/>
                <a:cs typeface="Century Gothic"/>
              </a:rPr>
              <a:t>colon.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11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 txBox="1"/>
          <p:nvPr/>
        </p:nvSpPr>
        <p:spPr>
          <a:xfrm>
            <a:off x="625856" y="990600"/>
            <a:ext cx="7908544" cy="4679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entury Gothic"/>
                <a:cs typeface="Century Gothic"/>
              </a:rPr>
              <a:t>Drug</a:t>
            </a:r>
            <a:r>
              <a:rPr sz="36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treatment</a:t>
            </a:r>
            <a:r>
              <a:rPr sz="36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36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constipation (</a:t>
            </a:r>
            <a:r>
              <a:rPr sz="36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r>
              <a:rPr lang="en-US" sz="36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)</a:t>
            </a:r>
            <a:endParaRPr sz="3600" dirty="0">
              <a:latin typeface="Century Gothic"/>
              <a:cs typeface="Century Gothic"/>
            </a:endParaRPr>
          </a:p>
          <a:p>
            <a:pPr>
              <a:lnSpc>
                <a:spcPts val="600"/>
              </a:lnSpc>
              <a:spcBef>
                <a:spcPts val="49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81280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Century Gothic"/>
                <a:cs typeface="Century Gothic"/>
              </a:rPr>
              <a:t>Gene</a:t>
            </a:r>
            <a:r>
              <a:rPr sz="24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al indi</a:t>
            </a:r>
            <a:r>
              <a:rPr sz="24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c</a:t>
            </a: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ations:</a:t>
            </a:r>
            <a:endParaRPr sz="2400" dirty="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spcBef>
                <a:spcPts val="290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Fecal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mpac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endParaRPr sz="2400" dirty="0">
              <a:latin typeface="Century Gothic"/>
              <a:cs typeface="Century Gothic"/>
            </a:endParaRPr>
          </a:p>
          <a:p>
            <a:pPr>
              <a:lnSpc>
                <a:spcPts val="600"/>
              </a:lnSpc>
              <a:spcBef>
                <a:spcPts val="15"/>
              </a:spcBef>
              <a:buClr>
                <a:srgbClr val="93C500"/>
              </a:buClr>
              <a:buFont typeface="Century Gothic"/>
              <a:buAutoNum type="arabicPeriod"/>
            </a:pPr>
            <a:endParaRPr sz="600" dirty="0"/>
          </a:p>
          <a:p>
            <a:pPr marL="527685" marR="967740" indent="-515620">
              <a:lnSpc>
                <a:spcPts val="259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Con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soc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ated</a:t>
            </a:r>
            <a:r>
              <a:rPr sz="24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th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llnes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, 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rgery,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pregnancy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or poor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et</a:t>
            </a:r>
            <a:endParaRPr sz="2400" dirty="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spcBef>
                <a:spcPts val="250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Drug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-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nduc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nst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endParaRPr sz="2400" dirty="0">
              <a:latin typeface="Century Gothic"/>
              <a:cs typeface="Century Gothic"/>
            </a:endParaRPr>
          </a:p>
          <a:p>
            <a:pPr>
              <a:lnSpc>
                <a:spcPts val="600"/>
              </a:lnSpc>
              <a:spcBef>
                <a:spcPts val="18"/>
              </a:spcBef>
              <a:buClr>
                <a:srgbClr val="93C500"/>
              </a:buClr>
              <a:buFont typeface="Century Gothic"/>
              <a:buAutoNum type="arabicPeriod"/>
            </a:pPr>
            <a:endParaRPr sz="600" dirty="0"/>
          </a:p>
          <a:p>
            <a:pPr marL="527685" marR="1509395" indent="-515620">
              <a:lnSpc>
                <a:spcPts val="259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Cond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ons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where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bowel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stra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 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unde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rable</a:t>
            </a:r>
            <a:endParaRPr sz="2400" dirty="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spcBef>
                <a:spcPts val="250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Pre</a:t>
            </a:r>
            <a:r>
              <a:rPr sz="2400" spc="-35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arat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for surgery or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estig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ons</a:t>
            </a:r>
            <a:endParaRPr sz="2400" dirty="0">
              <a:latin typeface="Century Gothic"/>
              <a:cs typeface="Century Gothic"/>
            </a:endParaRPr>
          </a:p>
          <a:p>
            <a:pPr marL="527685">
              <a:lnSpc>
                <a:spcPts val="2590"/>
              </a:lnSpc>
            </a:pP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ving</a:t>
            </a:r>
            <a:r>
              <a:rPr sz="24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the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GI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(e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g.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gm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doscop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12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56081" y="1447800"/>
            <a:ext cx="6214745" cy="6121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Cla</a:t>
            </a:r>
            <a:r>
              <a:rPr sz="4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sification</a:t>
            </a:r>
            <a:r>
              <a:rPr sz="4000" b="1" spc="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40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sz="40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2375" y="2363723"/>
            <a:ext cx="5674360" cy="21285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Bul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k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-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form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4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laxatives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28"/>
              </a:spcBef>
              <a:buClr>
                <a:srgbClr val="93C500"/>
              </a:buClr>
              <a:buFont typeface="Century Gothic"/>
              <a:buAutoNum type="arabicPeriod"/>
            </a:pPr>
            <a:endParaRPr sz="550"/>
          </a:p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lant</a:t>
            </a:r>
            <a:r>
              <a:rPr sz="24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lax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ves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25"/>
              </a:spcBef>
              <a:buClr>
                <a:srgbClr val="93C500"/>
              </a:buClr>
              <a:buFont typeface="Century Gothic"/>
              <a:buAutoNum type="arabicPeriod"/>
            </a:pPr>
            <a:endParaRPr sz="550"/>
          </a:p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Os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mo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lax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ves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25"/>
              </a:spcBef>
              <a:buClr>
                <a:srgbClr val="93C500"/>
              </a:buClr>
              <a:buFont typeface="Century Gothic"/>
              <a:buAutoNum type="arabicPeriod"/>
            </a:pPr>
            <a:endParaRPr sz="550"/>
          </a:p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Emoll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ent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lax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ves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(fecal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 so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teners)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28"/>
              </a:spcBef>
              <a:buClr>
                <a:srgbClr val="93C500"/>
              </a:buClr>
              <a:buFont typeface="Century Gothic"/>
              <a:buAutoNum type="arabicPeriod"/>
            </a:pPr>
            <a:endParaRPr sz="550"/>
          </a:p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Lub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cants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13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/>
          <p:cNvSpPr txBox="1"/>
          <p:nvPr/>
        </p:nvSpPr>
        <p:spPr>
          <a:xfrm>
            <a:off x="914400" y="990600"/>
            <a:ext cx="6256655" cy="46983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88645" indent="-576580">
              <a:lnSpc>
                <a:spcPct val="100000"/>
              </a:lnSpc>
              <a:buClr>
                <a:srgbClr val="FF0000"/>
              </a:buClr>
              <a:buFont typeface="Century Gothic"/>
              <a:buAutoNum type="arabicPlain"/>
              <a:tabLst>
                <a:tab pos="588645" algn="l"/>
              </a:tabLst>
            </a:pPr>
            <a:r>
              <a:rPr sz="3600" b="1" dirty="0">
                <a:solidFill>
                  <a:srgbClr val="FF0000"/>
                </a:solidFill>
                <a:cs typeface="Century Gothic"/>
              </a:rPr>
              <a:t>Bulk</a:t>
            </a:r>
            <a:r>
              <a:rPr sz="3600" b="1" spc="-20" dirty="0">
                <a:solidFill>
                  <a:srgbClr val="FF0000"/>
                </a:solidFill>
                <a:cs typeface="Century Gothic"/>
              </a:rPr>
              <a:t>-forming</a:t>
            </a:r>
            <a:r>
              <a:rPr sz="3600" b="1" spc="5" dirty="0">
                <a:solidFill>
                  <a:srgbClr val="FF0000"/>
                </a:solidFill>
                <a:cs typeface="Century Gothic"/>
              </a:rPr>
              <a:t> </a:t>
            </a:r>
            <a:r>
              <a:rPr sz="3600" b="1" spc="0" dirty="0">
                <a:solidFill>
                  <a:srgbClr val="FF0000"/>
                </a:solidFill>
                <a:cs typeface="Century Gothic"/>
              </a:rPr>
              <a:t>agents</a:t>
            </a:r>
            <a:endParaRPr sz="3600" dirty="0">
              <a:cs typeface="Century Gothic"/>
            </a:endParaRPr>
          </a:p>
          <a:p>
            <a:pPr marL="12700">
              <a:lnSpc>
                <a:spcPts val="4295"/>
              </a:lnSpc>
            </a:pPr>
            <a:r>
              <a:rPr sz="3600" dirty="0">
                <a:solidFill>
                  <a:srgbClr val="FF0000"/>
                </a:solidFill>
                <a:cs typeface="Century Gothic"/>
              </a:rPr>
              <a:t>(active</a:t>
            </a:r>
            <a:r>
              <a:rPr sz="3600" spc="5" dirty="0">
                <a:solidFill>
                  <a:srgbClr val="FF0000"/>
                </a:solidFill>
                <a:cs typeface="Century Gothic"/>
              </a:rPr>
              <a:t> </a:t>
            </a:r>
            <a:r>
              <a:rPr sz="3600" spc="-20" dirty="0">
                <a:solidFill>
                  <a:srgbClr val="FF0000"/>
                </a:solidFill>
                <a:cs typeface="Century Gothic"/>
              </a:rPr>
              <a:t>after 12-36h)</a:t>
            </a:r>
            <a:endParaRPr sz="3600" dirty="0">
              <a:cs typeface="Century Gothic"/>
            </a:endParaRPr>
          </a:p>
          <a:p>
            <a:pPr>
              <a:lnSpc>
                <a:spcPts val="950"/>
              </a:lnSpc>
              <a:spcBef>
                <a:spcPts val="6"/>
              </a:spcBef>
            </a:pPr>
            <a:endParaRPr sz="95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81280">
              <a:lnSpc>
                <a:spcPct val="100000"/>
              </a:lnSpc>
            </a:pPr>
            <a:r>
              <a:rPr sz="2200" b="1" u="heavy" spc="-15" dirty="0">
                <a:solidFill>
                  <a:srgbClr val="3D3C2C"/>
                </a:solidFill>
                <a:cs typeface="Century Gothic"/>
              </a:rPr>
              <a:t>Drug</a:t>
            </a:r>
            <a:r>
              <a:rPr sz="2200" b="1" u="heavy" spc="-5" dirty="0">
                <a:solidFill>
                  <a:srgbClr val="3D3C2C"/>
                </a:solidFill>
                <a:cs typeface="Century Gothic"/>
              </a:rPr>
              <a:t>s</a:t>
            </a:r>
            <a:r>
              <a:rPr sz="2200" b="1" u="heavy" spc="-10" dirty="0">
                <a:solidFill>
                  <a:srgbClr val="3D3C2C"/>
                </a:solidFill>
                <a:cs typeface="Century Gothic"/>
              </a:rPr>
              <a:t>:</a:t>
            </a:r>
            <a:r>
              <a:rPr sz="2200" b="1" spc="-1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55" dirty="0">
                <a:solidFill>
                  <a:srgbClr val="3D3C2C"/>
                </a:solidFill>
                <a:cs typeface="Century Gothic"/>
              </a:rPr>
              <a:t>(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aken</a:t>
            </a:r>
            <a:r>
              <a:rPr sz="2200" spc="2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as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gran</a:t>
            </a:r>
            <a:r>
              <a:rPr sz="2200" spc="-25" dirty="0">
                <a:solidFill>
                  <a:srgbClr val="3D3C2C"/>
                </a:solidFill>
                <a:cs typeface="Century Gothic"/>
              </a:rPr>
              <a:t>u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les, </a:t>
            </a:r>
            <a:r>
              <a:rPr sz="2200" spc="-20" dirty="0">
                <a:solidFill>
                  <a:srgbClr val="3D3C2C"/>
                </a:solidFill>
                <a:cs typeface="Century Gothic"/>
              </a:rPr>
              <a:t>pow</a:t>
            </a:r>
            <a:r>
              <a:rPr sz="2200" spc="-25" dirty="0">
                <a:solidFill>
                  <a:srgbClr val="3D3C2C"/>
                </a:solidFill>
                <a:cs typeface="Century Gothic"/>
              </a:rPr>
              <a:t>d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ers</a:t>
            </a:r>
            <a:r>
              <a:rPr sz="2200" spc="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or </a:t>
            </a:r>
            <a:r>
              <a:rPr sz="2200" spc="0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able</a:t>
            </a:r>
            <a:r>
              <a:rPr sz="2200" spc="0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s)</a:t>
            </a:r>
            <a:endParaRPr sz="2200" dirty="0">
              <a:cs typeface="Century Gothic"/>
            </a:endParaRPr>
          </a:p>
          <a:p>
            <a:pPr>
              <a:lnSpc>
                <a:spcPts val="500"/>
              </a:lnSpc>
              <a:spcBef>
                <a:spcPts val="30"/>
              </a:spcBef>
            </a:pPr>
            <a:endParaRPr sz="500" dirty="0"/>
          </a:p>
          <a:p>
            <a:pPr marL="815975" lvl="1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15975" algn="l"/>
              </a:tabLst>
            </a:pPr>
            <a:r>
              <a:rPr sz="2200" spc="-20" dirty="0">
                <a:solidFill>
                  <a:srgbClr val="3D3C2C"/>
                </a:solidFill>
                <a:cs typeface="Century Gothic"/>
              </a:rPr>
              <a:t>Me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h</a:t>
            </a:r>
            <a:r>
              <a:rPr sz="2200" spc="-25" dirty="0">
                <a:solidFill>
                  <a:srgbClr val="3D3C2C"/>
                </a:solidFill>
                <a:cs typeface="Century Gothic"/>
              </a:rPr>
              <a:t>y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lcel</a:t>
            </a:r>
            <a:r>
              <a:rPr sz="2200" spc="0" dirty="0">
                <a:solidFill>
                  <a:srgbClr val="3D3C2C"/>
                </a:solidFill>
                <a:cs typeface="Century Gothic"/>
              </a:rPr>
              <a:t>l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ulose</a:t>
            </a:r>
            <a:endParaRPr sz="2200" dirty="0">
              <a:cs typeface="Century Gothic"/>
            </a:endParaRPr>
          </a:p>
          <a:p>
            <a:pPr lvl="1">
              <a:lnSpc>
                <a:spcPts val="500"/>
              </a:lnSpc>
              <a:spcBef>
                <a:spcPts val="27"/>
              </a:spcBef>
              <a:buClr>
                <a:srgbClr val="93C500"/>
              </a:buClr>
              <a:buFont typeface="Century Gothic"/>
              <a:buAutoNum type="arabicPeriod"/>
            </a:pPr>
            <a:endParaRPr sz="500" dirty="0"/>
          </a:p>
          <a:p>
            <a:pPr marL="815975" lvl="1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15975" algn="l"/>
              </a:tabLst>
            </a:pPr>
            <a:r>
              <a:rPr sz="2200" spc="-20" dirty="0">
                <a:solidFill>
                  <a:srgbClr val="3D3C2C"/>
                </a:solidFill>
                <a:cs typeface="Century Gothic"/>
              </a:rPr>
              <a:t>Bran</a:t>
            </a:r>
            <a:endParaRPr sz="2200" dirty="0">
              <a:cs typeface="Century Gothic"/>
            </a:endParaRPr>
          </a:p>
          <a:p>
            <a:pPr lvl="1">
              <a:lnSpc>
                <a:spcPts val="500"/>
              </a:lnSpc>
              <a:spcBef>
                <a:spcPts val="28"/>
              </a:spcBef>
              <a:buClr>
                <a:srgbClr val="93C500"/>
              </a:buClr>
              <a:buFont typeface="Century Gothic"/>
              <a:buAutoNum type="arabicPeriod"/>
            </a:pPr>
            <a:endParaRPr sz="500" dirty="0"/>
          </a:p>
          <a:p>
            <a:pPr marL="815975" lvl="1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15975" algn="l"/>
              </a:tabLst>
            </a:pPr>
            <a:r>
              <a:rPr lang="en-US" sz="2200" u="heavy" spc="-20" dirty="0" smtClean="0">
                <a:cs typeface="Century Gothic"/>
              </a:rPr>
              <a:t>P</a:t>
            </a:r>
            <a:r>
              <a:rPr sz="2200" spc="-10" dirty="0" smtClean="0">
                <a:solidFill>
                  <a:srgbClr val="3D3C2C"/>
                </a:solidFill>
                <a:cs typeface="Century Gothic"/>
              </a:rPr>
              <a:t>s</a:t>
            </a:r>
            <a:r>
              <a:rPr sz="2200" spc="-30" dirty="0" smtClean="0">
                <a:solidFill>
                  <a:srgbClr val="3D3C2C"/>
                </a:solidFill>
                <a:cs typeface="Century Gothic"/>
              </a:rPr>
              <a:t>y</a:t>
            </a:r>
            <a:r>
              <a:rPr sz="2200" spc="-5" dirty="0" smtClean="0">
                <a:solidFill>
                  <a:srgbClr val="3D3C2C"/>
                </a:solidFill>
                <a:cs typeface="Century Gothic"/>
              </a:rPr>
              <a:t>l</a:t>
            </a:r>
            <a:r>
              <a:rPr sz="2200" spc="0" dirty="0" smtClean="0">
                <a:solidFill>
                  <a:srgbClr val="3D3C2C"/>
                </a:solidFill>
                <a:cs typeface="Century Gothic"/>
              </a:rPr>
              <a:t>l</a:t>
            </a:r>
            <a:r>
              <a:rPr sz="2200" spc="10" dirty="0" smtClean="0">
                <a:solidFill>
                  <a:srgbClr val="3D3C2C"/>
                </a:solidFill>
                <a:cs typeface="Century Gothic"/>
              </a:rPr>
              <a:t>i</a:t>
            </a:r>
            <a:r>
              <a:rPr sz="2200" spc="-20" dirty="0" smtClean="0">
                <a:solidFill>
                  <a:srgbClr val="3D3C2C"/>
                </a:solidFill>
                <a:cs typeface="Century Gothic"/>
              </a:rPr>
              <a:t>um</a:t>
            </a:r>
            <a:endParaRPr sz="2200" dirty="0">
              <a:cs typeface="Century Gothic"/>
            </a:endParaRPr>
          </a:p>
          <a:p>
            <a:pPr>
              <a:lnSpc>
                <a:spcPts val="500"/>
              </a:lnSpc>
              <a:spcBef>
                <a:spcPts val="40"/>
              </a:spcBef>
            </a:pPr>
            <a:endParaRPr sz="500" dirty="0"/>
          </a:p>
          <a:p>
            <a:pPr marL="12700" indent="68580">
              <a:lnSpc>
                <a:spcPct val="100000"/>
              </a:lnSpc>
            </a:pPr>
            <a:r>
              <a:rPr sz="2200" b="1" spc="-15" dirty="0">
                <a:solidFill>
                  <a:srgbClr val="3D3C2C"/>
                </a:solidFill>
                <a:cs typeface="Century Gothic"/>
              </a:rPr>
              <a:t>Mechanism</a:t>
            </a:r>
            <a:r>
              <a:rPr sz="2200" b="1" spc="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b="1" spc="-10" dirty="0">
                <a:solidFill>
                  <a:srgbClr val="3D3C2C"/>
                </a:solidFill>
                <a:cs typeface="Century Gothic"/>
              </a:rPr>
              <a:t>of</a:t>
            </a:r>
            <a:r>
              <a:rPr sz="2200" b="1" spc="-15" dirty="0">
                <a:solidFill>
                  <a:srgbClr val="3D3C2C"/>
                </a:solidFill>
                <a:cs typeface="Century Gothic"/>
              </a:rPr>
              <a:t> action</a:t>
            </a:r>
            <a:r>
              <a:rPr sz="2200" b="1" spc="10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b="1" spc="-10" dirty="0">
                <a:solidFill>
                  <a:srgbClr val="3D3C2C"/>
                </a:solidFill>
                <a:cs typeface="Century Gothic"/>
              </a:rPr>
              <a:t>of</a:t>
            </a:r>
            <a:r>
              <a:rPr sz="2200" b="1" spc="-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b="1" spc="-15" dirty="0">
                <a:solidFill>
                  <a:srgbClr val="3D3C2C"/>
                </a:solidFill>
                <a:cs typeface="Century Gothic"/>
              </a:rPr>
              <a:t>bul</a:t>
            </a:r>
            <a:r>
              <a:rPr sz="2200" b="1" spc="-5" dirty="0">
                <a:solidFill>
                  <a:srgbClr val="3D3C2C"/>
                </a:solidFill>
                <a:cs typeface="Century Gothic"/>
              </a:rPr>
              <a:t>k</a:t>
            </a:r>
            <a:r>
              <a:rPr sz="2200" b="1" spc="-15" dirty="0">
                <a:solidFill>
                  <a:srgbClr val="3D3C2C"/>
                </a:solidFill>
                <a:cs typeface="Century Gothic"/>
              </a:rPr>
              <a:t>-forming agents:</a:t>
            </a:r>
            <a:endParaRPr sz="2200" dirty="0">
              <a:cs typeface="Century Gothic"/>
            </a:endParaRPr>
          </a:p>
          <a:p>
            <a:pPr>
              <a:lnSpc>
                <a:spcPts val="600"/>
              </a:lnSpc>
              <a:spcBef>
                <a:spcPts val="35"/>
              </a:spcBef>
            </a:pPr>
            <a:endParaRPr sz="600" dirty="0"/>
          </a:p>
          <a:p>
            <a:pPr marL="527685" marR="93345" indent="-515620">
              <a:lnSpc>
                <a:spcPct val="95600"/>
              </a:lnSpc>
            </a:pPr>
            <a:r>
              <a:rPr sz="2200" spc="-25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hey </a:t>
            </a:r>
            <a:r>
              <a:rPr sz="2200" spc="10" dirty="0">
                <a:solidFill>
                  <a:srgbClr val="3D3C2C"/>
                </a:solidFill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ncrease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 s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ool bulk</a:t>
            </a:r>
            <a:r>
              <a:rPr sz="2200" spc="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and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20" dirty="0">
                <a:solidFill>
                  <a:srgbClr val="3D3C2C"/>
                </a:solidFill>
                <a:cs typeface="Century Gothic"/>
              </a:rPr>
              <a:t>wa</a:t>
            </a:r>
            <a:r>
              <a:rPr sz="2200" spc="0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er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con</a:t>
            </a:r>
            <a:r>
              <a:rPr sz="2200" spc="0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ent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55" dirty="0">
                <a:solidFill>
                  <a:srgbClr val="3D3C2C"/>
                </a:solidFill>
                <a:cs typeface="Century Gothic"/>
              </a:rPr>
              <a:t>(</a:t>
            </a:r>
            <a:r>
              <a:rPr sz="2200" spc="-20" dirty="0">
                <a:solidFill>
                  <a:srgbClr val="3D3C2C"/>
                </a:solidFill>
                <a:cs typeface="Century Gothic"/>
              </a:rPr>
              <a:t>make</a:t>
            </a:r>
            <a:r>
              <a:rPr sz="2200" spc="40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s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oo</a:t>
            </a:r>
            <a:r>
              <a:rPr sz="2200" spc="0" dirty="0">
                <a:solidFill>
                  <a:srgbClr val="3D3C2C"/>
                </a:solidFill>
                <a:cs typeface="Century Gothic"/>
              </a:rPr>
              <a:t>l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s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5" dirty="0">
                <a:solidFill>
                  <a:srgbClr val="FF0000"/>
                </a:solidFill>
                <a:cs typeface="Century Gothic"/>
              </a:rPr>
              <a:t>bulky</a:t>
            </a:r>
            <a:r>
              <a:rPr sz="2200" spc="5" dirty="0">
                <a:solidFill>
                  <a:srgbClr val="FF0000"/>
                </a:solidFill>
                <a:cs typeface="Century Gothic"/>
              </a:rPr>
              <a:t> </a:t>
            </a:r>
            <a:r>
              <a:rPr sz="2200" spc="-55" dirty="0">
                <a:solidFill>
                  <a:srgbClr val="3D3C2C"/>
                </a:solidFill>
                <a:cs typeface="Century Gothic"/>
              </a:rPr>
              <a:t>(</a:t>
            </a:r>
            <a:r>
              <a:rPr sz="2200" spc="-25" dirty="0">
                <a:solidFill>
                  <a:srgbClr val="3D3C2C"/>
                </a:solidFill>
                <a:cs typeface="Century Gothic"/>
              </a:rPr>
              <a:t>→</a:t>
            </a:r>
            <a:r>
              <a:rPr sz="2200" spc="4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s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mula</a:t>
            </a:r>
            <a:r>
              <a:rPr sz="2200" spc="5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e</a:t>
            </a:r>
            <a:r>
              <a:rPr sz="2200" spc="-3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per</a:t>
            </a:r>
            <a:r>
              <a:rPr sz="2200" spc="10" dirty="0">
                <a:solidFill>
                  <a:srgbClr val="3D3C2C"/>
                </a:solidFill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s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al</a:t>
            </a:r>
            <a:r>
              <a:rPr sz="2200" spc="-20" dirty="0">
                <a:solidFill>
                  <a:srgbClr val="3D3C2C"/>
                </a:solidFill>
                <a:cs typeface="Century Gothic"/>
              </a:rPr>
              <a:t>s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is) 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and</a:t>
            </a:r>
            <a:r>
              <a:rPr sz="2200" spc="10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0" dirty="0">
                <a:solidFill>
                  <a:srgbClr val="FF0000"/>
                </a:solidFill>
                <a:cs typeface="Century Gothic"/>
              </a:rPr>
              <a:t>soft</a:t>
            </a:r>
            <a:r>
              <a:rPr sz="2200" spc="-5" dirty="0">
                <a:solidFill>
                  <a:srgbClr val="FF0000"/>
                </a:solidFill>
                <a:cs typeface="Century Gothic"/>
              </a:rPr>
              <a:t> </a:t>
            </a:r>
            <a:r>
              <a:rPr sz="2200" spc="-25" dirty="0">
                <a:solidFill>
                  <a:srgbClr val="3D3C2C"/>
                </a:solidFill>
                <a:cs typeface="Century Gothic"/>
              </a:rPr>
              <a:t>→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easy </a:t>
            </a:r>
            <a:r>
              <a:rPr sz="2200" spc="-5" dirty="0">
                <a:solidFill>
                  <a:srgbClr val="3D3C2C"/>
                </a:solidFill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o</a:t>
            </a:r>
            <a:r>
              <a:rPr sz="2200" spc="-10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cs typeface="Century Gothic"/>
              </a:rPr>
              <a:t>pass)</a:t>
            </a:r>
            <a:r>
              <a:rPr sz="2200" spc="15" dirty="0">
                <a:solidFill>
                  <a:srgbClr val="3D3C2C"/>
                </a:solidFill>
                <a:cs typeface="Century Gothic"/>
              </a:rPr>
              <a:t> </a:t>
            </a:r>
            <a:r>
              <a:rPr sz="2200" spc="-5" dirty="0">
                <a:solidFill>
                  <a:srgbClr val="FF0000"/>
                </a:solidFill>
                <a:cs typeface="Bradley Hand ITC"/>
              </a:rPr>
              <a:t>(</a:t>
            </a:r>
            <a:r>
              <a:rPr sz="2200" spc="5" dirty="0">
                <a:solidFill>
                  <a:srgbClr val="FF0000"/>
                </a:solidFill>
                <a:cs typeface="Bradley Hand ITC"/>
              </a:rPr>
              <a:t>si</a:t>
            </a:r>
            <a:r>
              <a:rPr sz="2200" spc="-20" dirty="0">
                <a:solidFill>
                  <a:srgbClr val="FF0000"/>
                </a:solidFill>
                <a:cs typeface="Bradley Hand ITC"/>
              </a:rPr>
              <a:t>m</a:t>
            </a:r>
            <a:r>
              <a:rPr sz="2200" spc="5" dirty="0">
                <a:solidFill>
                  <a:srgbClr val="FF0000"/>
                </a:solidFill>
                <a:cs typeface="Bradley Hand ITC"/>
              </a:rPr>
              <a:t>i</a:t>
            </a:r>
            <a:r>
              <a:rPr sz="2200" spc="-10" dirty="0">
                <a:solidFill>
                  <a:srgbClr val="FF0000"/>
                </a:solidFill>
                <a:cs typeface="Bradley Hand ITC"/>
              </a:rPr>
              <a:t>lar</a:t>
            </a:r>
            <a:r>
              <a:rPr sz="2200" spc="-35" dirty="0">
                <a:solidFill>
                  <a:srgbClr val="FF0000"/>
                </a:solidFill>
                <a:cs typeface="Bradley Hand ITC"/>
              </a:rPr>
              <a:t> </a:t>
            </a:r>
            <a:r>
              <a:rPr sz="2200" spc="5" dirty="0">
                <a:solidFill>
                  <a:srgbClr val="FF0000"/>
                </a:solidFill>
                <a:cs typeface="Bradley Hand ITC"/>
              </a:rPr>
              <a:t>t</a:t>
            </a:r>
            <a:r>
              <a:rPr sz="2200" spc="-10" dirty="0">
                <a:solidFill>
                  <a:srgbClr val="FF0000"/>
                </a:solidFill>
                <a:cs typeface="Bradley Hand ITC"/>
              </a:rPr>
              <a:t>o</a:t>
            </a:r>
            <a:r>
              <a:rPr sz="2200" spc="-5" dirty="0">
                <a:solidFill>
                  <a:srgbClr val="FF0000"/>
                </a:solidFill>
                <a:cs typeface="Bradley Hand ITC"/>
              </a:rPr>
              <a:t> n</a:t>
            </a:r>
            <a:r>
              <a:rPr sz="2200" spc="0" dirty="0">
                <a:solidFill>
                  <a:srgbClr val="FF0000"/>
                </a:solidFill>
                <a:cs typeface="Bradley Hand ITC"/>
              </a:rPr>
              <a:t>a</a:t>
            </a:r>
            <a:r>
              <a:rPr sz="2200" spc="-10" dirty="0">
                <a:solidFill>
                  <a:srgbClr val="FF0000"/>
                </a:solidFill>
                <a:cs typeface="Bradley Hand ITC"/>
              </a:rPr>
              <a:t>tu</a:t>
            </a:r>
            <a:r>
              <a:rPr sz="2200" spc="0" dirty="0">
                <a:solidFill>
                  <a:srgbClr val="FF0000"/>
                </a:solidFill>
                <a:cs typeface="Bradley Hand ITC"/>
              </a:rPr>
              <a:t>r</a:t>
            </a:r>
            <a:r>
              <a:rPr sz="2200" spc="-10" dirty="0">
                <a:solidFill>
                  <a:srgbClr val="FF0000"/>
                </a:solidFill>
                <a:cs typeface="Bradley Hand ITC"/>
              </a:rPr>
              <a:t>al </a:t>
            </a:r>
            <a:r>
              <a:rPr sz="2200" spc="-5" dirty="0">
                <a:solidFill>
                  <a:srgbClr val="FF0000"/>
                </a:solidFill>
                <a:cs typeface="Bradley Hand ITC"/>
              </a:rPr>
              <a:t>f</a:t>
            </a:r>
            <a:r>
              <a:rPr sz="2200" spc="0" dirty="0">
                <a:solidFill>
                  <a:srgbClr val="FF0000"/>
                </a:solidFill>
                <a:cs typeface="Bradley Hand ITC"/>
              </a:rPr>
              <a:t>i</a:t>
            </a:r>
            <a:r>
              <a:rPr sz="2200" spc="-10" dirty="0">
                <a:solidFill>
                  <a:srgbClr val="FF0000"/>
                </a:solidFill>
                <a:cs typeface="Bradley Hand ITC"/>
              </a:rPr>
              <a:t>be</a:t>
            </a:r>
            <a:r>
              <a:rPr sz="2200" spc="-5" dirty="0">
                <a:solidFill>
                  <a:srgbClr val="FF0000"/>
                </a:solidFill>
                <a:cs typeface="Bradley Hand ITC"/>
              </a:rPr>
              <a:t>r</a:t>
            </a:r>
            <a:r>
              <a:rPr sz="2200" spc="-10" dirty="0">
                <a:solidFill>
                  <a:srgbClr val="FF0000"/>
                </a:solidFill>
                <a:cs typeface="Bradley Hand ITC"/>
              </a:rPr>
              <a:t>)</a:t>
            </a:r>
            <a:endParaRPr sz="2200" dirty="0">
              <a:cs typeface="Bradley Hand ITC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14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1916" y="880872"/>
            <a:ext cx="1514856" cy="10119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66316" y="880872"/>
            <a:ext cx="792480" cy="1011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58339" y="880872"/>
            <a:ext cx="5647944" cy="10119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51916" y="1429511"/>
            <a:ext cx="3980688" cy="10119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232147" y="1429511"/>
            <a:ext cx="752855" cy="10119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84547" y="1429511"/>
            <a:ext cx="1554479" cy="10119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122375" y="1020445"/>
            <a:ext cx="6052820" cy="15494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entury Gothic"/>
                <a:cs typeface="Century Gothic"/>
              </a:rPr>
              <a:t>Bulk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-forming</a:t>
            </a:r>
            <a:r>
              <a:rPr sz="36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agents</a:t>
            </a:r>
            <a:r>
              <a:rPr sz="36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(cont</a:t>
            </a:r>
            <a:r>
              <a:rPr sz="36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.</a:t>
            </a:r>
            <a:endParaRPr sz="3600" dirty="0">
              <a:latin typeface="Century Gothic"/>
              <a:cs typeface="Century Gothic"/>
            </a:endParaRPr>
          </a:p>
          <a:p>
            <a:pPr marL="12700">
              <a:lnSpc>
                <a:spcPts val="4295"/>
              </a:lnSpc>
            </a:pPr>
            <a:r>
              <a:rPr sz="3600" dirty="0">
                <a:solidFill>
                  <a:srgbClr val="FF0000"/>
                </a:solidFill>
                <a:latin typeface="Century Gothic"/>
                <a:cs typeface="Century Gothic"/>
              </a:rPr>
              <a:t>(active</a:t>
            </a:r>
            <a:r>
              <a:rPr sz="3600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spc="-20" dirty="0">
                <a:solidFill>
                  <a:srgbClr val="FF0000"/>
                </a:solidFill>
                <a:latin typeface="Century Gothic"/>
                <a:cs typeface="Century Gothic"/>
              </a:rPr>
              <a:t>after 12-36h)</a:t>
            </a:r>
            <a:endParaRPr sz="3600" dirty="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47"/>
              </a:spcBef>
            </a:pPr>
            <a:endParaRPr sz="55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81280">
              <a:lnSpc>
                <a:spcPct val="100000"/>
              </a:lnSpc>
            </a:pPr>
            <a:r>
              <a:rPr sz="1600" b="1" u="heavy" spc="-10" dirty="0">
                <a:solidFill>
                  <a:srgbClr val="3D3C2C"/>
                </a:solidFill>
                <a:latin typeface="Century Gothic"/>
                <a:cs typeface="Century Gothic"/>
              </a:rPr>
              <a:t>Indication</a:t>
            </a:r>
            <a:r>
              <a:rPr sz="1600" b="1" u="heavy" spc="-5" dirty="0">
                <a:solidFill>
                  <a:srgbClr val="3D3C2C"/>
                </a:solidFill>
                <a:latin typeface="Century Gothic"/>
                <a:cs typeface="Century Gothic"/>
              </a:rPr>
              <a:t>s: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15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37844" y="2561844"/>
            <a:ext cx="341375" cy="35052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108960" y="2496311"/>
            <a:ext cx="341375" cy="4572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37844" y="2805683"/>
            <a:ext cx="341375" cy="35052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122375" y="2610611"/>
            <a:ext cx="153670" cy="4368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0" dirty="0">
                <a:solidFill>
                  <a:srgbClr val="93C500"/>
                </a:solidFill>
                <a:latin typeface="Century Gothic"/>
                <a:cs typeface="Century Gothic"/>
              </a:rPr>
              <a:t>1.</a:t>
            </a:r>
            <a:endParaRPr sz="1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200" spc="5" dirty="0">
                <a:solidFill>
                  <a:srgbClr val="93C500"/>
                </a:solidFill>
                <a:latin typeface="Century Gothic"/>
                <a:cs typeface="Century Gothic"/>
              </a:rPr>
              <a:t>2.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460756" y="2560254"/>
            <a:ext cx="5132070" cy="691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3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are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firs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-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ine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rea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ment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cons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endParaRPr sz="1600" dirty="0">
              <a:latin typeface="Century Gothic"/>
              <a:cs typeface="Century Gothic"/>
            </a:endParaRPr>
          </a:p>
          <a:p>
            <a:pPr marL="12700" marR="12700">
              <a:lnSpc>
                <a:spcPts val="1540"/>
              </a:lnSpc>
              <a:spcBef>
                <a:spcPts val="370"/>
              </a:spcBef>
            </a:pP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Con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ions</a:t>
            </a:r>
            <a:r>
              <a:rPr sz="1600" spc="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re</a:t>
            </a:r>
            <a:r>
              <a:rPr sz="1600" spc="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die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ary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ake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bers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can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not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 incr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90955" y="3244341"/>
            <a:ext cx="1226185" cy="2527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recautions: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203515" y="3474211"/>
            <a:ext cx="1200911" cy="0"/>
          </a:xfrm>
          <a:custGeom>
            <a:avLst/>
            <a:gdLst/>
            <a:ahLst/>
            <a:cxnLst/>
            <a:rect l="l" t="t" r="r" b="b"/>
            <a:pathLst>
              <a:path w="1200912">
                <a:moveTo>
                  <a:pt x="0" y="0"/>
                </a:moveTo>
                <a:lnTo>
                  <a:pt x="1200911" y="0"/>
                </a:lnTo>
              </a:path>
            </a:pathLst>
          </a:custGeom>
          <a:ln w="19557">
            <a:solidFill>
              <a:srgbClr val="3D3C2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86839" y="3502152"/>
            <a:ext cx="323088" cy="32918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465325" y="3537457"/>
            <a:ext cx="147955" cy="1949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93C500"/>
                </a:solidFill>
                <a:latin typeface="Wingdings"/>
                <a:cs typeface="Wingdings"/>
              </a:rPr>
              <a:t></a:t>
            </a:r>
            <a:endParaRPr sz="1200">
              <a:latin typeface="Wingdings"/>
              <a:cs typeface="Wingding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64110" y="3526557"/>
            <a:ext cx="5170170" cy="2527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qua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uid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ake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o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oid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inal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obs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ruc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50036" y="3918291"/>
            <a:ext cx="6320790" cy="2348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1280">
              <a:lnSpc>
                <a:spcPct val="100000"/>
              </a:lnSpc>
            </a:pPr>
            <a:r>
              <a:rPr sz="16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dverse</a:t>
            </a:r>
            <a:r>
              <a:rPr sz="1600" b="1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ects</a:t>
            </a:r>
            <a:r>
              <a:rPr sz="1600" b="1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of bul</a:t>
            </a:r>
            <a:r>
              <a:rPr sz="1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k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-forming</a:t>
            </a:r>
            <a:r>
              <a:rPr sz="1600" b="1" spc="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laxatives:</a:t>
            </a:r>
            <a:endParaRPr sz="1600" dirty="0">
              <a:latin typeface="Century Gothic"/>
              <a:cs typeface="Century Gothic"/>
            </a:endParaRPr>
          </a:p>
          <a:p>
            <a:pPr marL="815975" indent="-346710">
              <a:lnSpc>
                <a:spcPts val="191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15975" algn="l"/>
              </a:tabLst>
            </a:pP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bdominal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dis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nsion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due</a:t>
            </a:r>
            <a:r>
              <a:rPr sz="1600" spc="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rm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3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r>
              <a:rPr sz="1600" spc="-3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  <a:p>
            <a:pPr marL="815975" marR="12700" indent="-346710">
              <a:lnSpc>
                <a:spcPts val="1540"/>
              </a:lnSpc>
              <a:spcBef>
                <a:spcPts val="370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15975" algn="l"/>
              </a:tabLst>
            </a:pP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inal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obs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ruc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r>
              <a:rPr sz="1600" spc="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not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consum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6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suf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icient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f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uid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Contraindication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s:</a:t>
            </a:r>
            <a:endParaRPr sz="1600" dirty="0">
              <a:latin typeface="Century Gothic"/>
              <a:cs typeface="Century Gothic"/>
            </a:endParaRPr>
          </a:p>
          <a:p>
            <a:pPr marL="815975" indent="-346710">
              <a:lnSpc>
                <a:spcPts val="191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15975" algn="l"/>
              </a:tabLst>
            </a:pP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ony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endParaRPr sz="1600" dirty="0">
              <a:latin typeface="Century Gothic"/>
              <a:cs typeface="Century Gothic"/>
            </a:endParaRPr>
          </a:p>
          <a:p>
            <a:pPr marL="815975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15975" algn="l"/>
              </a:tabLst>
            </a:pP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inal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obs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ruc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endParaRPr sz="1600" dirty="0">
              <a:latin typeface="Century Gothic"/>
              <a:cs typeface="Century Gothic"/>
            </a:endParaRPr>
          </a:p>
          <a:p>
            <a:pPr marL="815975" indent="-346710">
              <a:lnSpc>
                <a:spcPts val="1875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15975" algn="l"/>
              </a:tabLst>
            </a:pP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cal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impac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shou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be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600" spc="-3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5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fore</a:t>
            </a:r>
            <a:endParaRPr sz="1600" dirty="0">
              <a:latin typeface="Century Gothic"/>
              <a:cs typeface="Century Gothic"/>
            </a:endParaRPr>
          </a:p>
          <a:p>
            <a:pPr marL="815975">
              <a:lnSpc>
                <a:spcPts val="1585"/>
              </a:lnSpc>
            </a:pP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adm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ni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r>
              <a:rPr sz="16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fiber)</a:t>
            </a:r>
            <a:endParaRPr sz="1600" dirty="0">
              <a:latin typeface="Century Gothic"/>
              <a:cs typeface="Century Gothic"/>
            </a:endParaRPr>
          </a:p>
          <a:p>
            <a:pPr marL="815975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 startAt="4"/>
              <a:tabLst>
                <a:tab pos="815975" algn="l"/>
              </a:tabLst>
            </a:pP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mmobi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endParaRPr sz="16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1916" y="1240536"/>
            <a:ext cx="7054596" cy="10119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85800" y="2819425"/>
            <a:ext cx="3771900" cy="365734"/>
          </a:xfrm>
          <a:custGeom>
            <a:avLst/>
            <a:gdLst/>
            <a:ahLst/>
            <a:cxnLst/>
            <a:rect l="l" t="t" r="r" b="b"/>
            <a:pathLst>
              <a:path w="3771900" h="365734">
                <a:moveTo>
                  <a:pt x="0" y="365734"/>
                </a:moveTo>
                <a:lnTo>
                  <a:pt x="3771900" y="365734"/>
                </a:lnTo>
                <a:lnTo>
                  <a:pt x="3771900" y="0"/>
                </a:lnTo>
                <a:lnTo>
                  <a:pt x="0" y="0"/>
                </a:lnTo>
                <a:lnTo>
                  <a:pt x="0" y="365734"/>
                </a:lnTo>
                <a:close/>
              </a:path>
            </a:pathLst>
          </a:custGeom>
          <a:solidFill>
            <a:srgbClr val="93C5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57700" y="2819425"/>
            <a:ext cx="3771900" cy="365734"/>
          </a:xfrm>
          <a:custGeom>
            <a:avLst/>
            <a:gdLst/>
            <a:ahLst/>
            <a:cxnLst/>
            <a:rect l="l" t="t" r="r" b="b"/>
            <a:pathLst>
              <a:path w="3771900" h="365734">
                <a:moveTo>
                  <a:pt x="0" y="365734"/>
                </a:moveTo>
                <a:lnTo>
                  <a:pt x="3771900" y="365734"/>
                </a:lnTo>
                <a:lnTo>
                  <a:pt x="3771900" y="0"/>
                </a:lnTo>
                <a:lnTo>
                  <a:pt x="0" y="0"/>
                </a:lnTo>
                <a:lnTo>
                  <a:pt x="0" y="365734"/>
                </a:lnTo>
                <a:close/>
              </a:path>
            </a:pathLst>
          </a:custGeom>
          <a:solidFill>
            <a:srgbClr val="93C5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800" y="3185109"/>
            <a:ext cx="3771900" cy="370763"/>
          </a:xfrm>
          <a:custGeom>
            <a:avLst/>
            <a:gdLst/>
            <a:ahLst/>
            <a:cxnLst/>
            <a:rect l="l" t="t" r="r" b="b"/>
            <a:pathLst>
              <a:path w="3771900" h="370763">
                <a:moveTo>
                  <a:pt x="0" y="370763"/>
                </a:moveTo>
                <a:lnTo>
                  <a:pt x="3771900" y="370763"/>
                </a:lnTo>
                <a:lnTo>
                  <a:pt x="3771900" y="0"/>
                </a:lnTo>
                <a:lnTo>
                  <a:pt x="0" y="0"/>
                </a:lnTo>
                <a:lnTo>
                  <a:pt x="0" y="370763"/>
                </a:lnTo>
                <a:close/>
              </a:path>
            </a:pathLst>
          </a:custGeom>
          <a:solidFill>
            <a:srgbClr val="DCEA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57700" y="3185109"/>
            <a:ext cx="3771900" cy="370763"/>
          </a:xfrm>
          <a:custGeom>
            <a:avLst/>
            <a:gdLst/>
            <a:ahLst/>
            <a:cxnLst/>
            <a:rect l="l" t="t" r="r" b="b"/>
            <a:pathLst>
              <a:path w="3771900" h="370763">
                <a:moveTo>
                  <a:pt x="0" y="370763"/>
                </a:moveTo>
                <a:lnTo>
                  <a:pt x="3771900" y="370763"/>
                </a:lnTo>
                <a:lnTo>
                  <a:pt x="3771900" y="0"/>
                </a:lnTo>
                <a:lnTo>
                  <a:pt x="0" y="0"/>
                </a:lnTo>
                <a:lnTo>
                  <a:pt x="0" y="370763"/>
                </a:lnTo>
                <a:close/>
              </a:path>
            </a:pathLst>
          </a:custGeom>
          <a:solidFill>
            <a:srgbClr val="DCEA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85800" y="3555949"/>
            <a:ext cx="3771900" cy="370763"/>
          </a:xfrm>
          <a:custGeom>
            <a:avLst/>
            <a:gdLst/>
            <a:ahLst/>
            <a:cxnLst/>
            <a:rect l="l" t="t" r="r" b="b"/>
            <a:pathLst>
              <a:path w="3771900" h="370763">
                <a:moveTo>
                  <a:pt x="0" y="370763"/>
                </a:moveTo>
                <a:lnTo>
                  <a:pt x="3771900" y="370763"/>
                </a:lnTo>
                <a:lnTo>
                  <a:pt x="3771900" y="0"/>
                </a:lnTo>
                <a:lnTo>
                  <a:pt x="0" y="0"/>
                </a:lnTo>
                <a:lnTo>
                  <a:pt x="0" y="370763"/>
                </a:lnTo>
                <a:close/>
              </a:path>
            </a:pathLst>
          </a:custGeom>
          <a:solidFill>
            <a:srgbClr val="EEF5E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57700" y="3555949"/>
            <a:ext cx="3771900" cy="370763"/>
          </a:xfrm>
          <a:custGeom>
            <a:avLst/>
            <a:gdLst/>
            <a:ahLst/>
            <a:cxnLst/>
            <a:rect l="l" t="t" r="r" b="b"/>
            <a:pathLst>
              <a:path w="3771900" h="370763">
                <a:moveTo>
                  <a:pt x="0" y="370763"/>
                </a:moveTo>
                <a:lnTo>
                  <a:pt x="3771900" y="370763"/>
                </a:lnTo>
                <a:lnTo>
                  <a:pt x="3771900" y="0"/>
                </a:lnTo>
                <a:lnTo>
                  <a:pt x="0" y="0"/>
                </a:lnTo>
                <a:lnTo>
                  <a:pt x="0" y="370763"/>
                </a:lnTo>
                <a:close/>
              </a:path>
            </a:pathLst>
          </a:custGeom>
          <a:solidFill>
            <a:srgbClr val="EEF5E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5800" y="3926662"/>
            <a:ext cx="3771900" cy="370763"/>
          </a:xfrm>
          <a:custGeom>
            <a:avLst/>
            <a:gdLst/>
            <a:ahLst/>
            <a:cxnLst/>
            <a:rect l="l" t="t" r="r" b="b"/>
            <a:pathLst>
              <a:path w="3771900" h="370763">
                <a:moveTo>
                  <a:pt x="0" y="370763"/>
                </a:moveTo>
                <a:lnTo>
                  <a:pt x="3771900" y="370763"/>
                </a:lnTo>
                <a:lnTo>
                  <a:pt x="3771900" y="0"/>
                </a:lnTo>
                <a:lnTo>
                  <a:pt x="0" y="0"/>
                </a:lnTo>
                <a:lnTo>
                  <a:pt x="0" y="370763"/>
                </a:lnTo>
                <a:close/>
              </a:path>
            </a:pathLst>
          </a:custGeom>
          <a:solidFill>
            <a:srgbClr val="DCEA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57700" y="3926662"/>
            <a:ext cx="3771900" cy="370763"/>
          </a:xfrm>
          <a:custGeom>
            <a:avLst/>
            <a:gdLst/>
            <a:ahLst/>
            <a:cxnLst/>
            <a:rect l="l" t="t" r="r" b="b"/>
            <a:pathLst>
              <a:path w="3771900" h="370763">
                <a:moveTo>
                  <a:pt x="0" y="370763"/>
                </a:moveTo>
                <a:lnTo>
                  <a:pt x="3771900" y="370763"/>
                </a:lnTo>
                <a:lnTo>
                  <a:pt x="3771900" y="0"/>
                </a:lnTo>
                <a:lnTo>
                  <a:pt x="0" y="0"/>
                </a:lnTo>
                <a:lnTo>
                  <a:pt x="0" y="370763"/>
                </a:lnTo>
                <a:close/>
              </a:path>
            </a:pathLst>
          </a:custGeom>
          <a:solidFill>
            <a:srgbClr val="DCEA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57700" y="2813050"/>
            <a:ext cx="0" cy="1490726"/>
          </a:xfrm>
          <a:custGeom>
            <a:avLst/>
            <a:gdLst/>
            <a:ahLst/>
            <a:cxnLst/>
            <a:rect l="l" t="t" r="r" b="b"/>
            <a:pathLst>
              <a:path h="1490726">
                <a:moveTo>
                  <a:pt x="0" y="0"/>
                </a:moveTo>
                <a:lnTo>
                  <a:pt x="0" y="149072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9450" y="3185160"/>
            <a:ext cx="7556500" cy="0"/>
          </a:xfrm>
          <a:custGeom>
            <a:avLst/>
            <a:gdLst/>
            <a:ahLst/>
            <a:cxnLst/>
            <a:rect l="l" t="t" r="r" b="b"/>
            <a:pathLst>
              <a:path w="7556500">
                <a:moveTo>
                  <a:pt x="0" y="0"/>
                </a:moveTo>
                <a:lnTo>
                  <a:pt x="75565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79450" y="3555872"/>
            <a:ext cx="7556500" cy="0"/>
          </a:xfrm>
          <a:custGeom>
            <a:avLst/>
            <a:gdLst/>
            <a:ahLst/>
            <a:cxnLst/>
            <a:rect l="l" t="t" r="r" b="b"/>
            <a:pathLst>
              <a:path w="7556500">
                <a:moveTo>
                  <a:pt x="0" y="0"/>
                </a:moveTo>
                <a:lnTo>
                  <a:pt x="75565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79450" y="3926713"/>
            <a:ext cx="7556500" cy="0"/>
          </a:xfrm>
          <a:custGeom>
            <a:avLst/>
            <a:gdLst/>
            <a:ahLst/>
            <a:cxnLst/>
            <a:rect l="l" t="t" r="r" b="b"/>
            <a:pathLst>
              <a:path w="7556500">
                <a:moveTo>
                  <a:pt x="0" y="0"/>
                </a:moveTo>
                <a:lnTo>
                  <a:pt x="75565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85800" y="2813050"/>
            <a:ext cx="0" cy="1490726"/>
          </a:xfrm>
          <a:custGeom>
            <a:avLst/>
            <a:gdLst/>
            <a:ahLst/>
            <a:cxnLst/>
            <a:rect l="l" t="t" r="r" b="b"/>
            <a:pathLst>
              <a:path h="1490726">
                <a:moveTo>
                  <a:pt x="0" y="0"/>
                </a:moveTo>
                <a:lnTo>
                  <a:pt x="0" y="149072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229600" y="2813050"/>
            <a:ext cx="0" cy="1490726"/>
          </a:xfrm>
          <a:custGeom>
            <a:avLst/>
            <a:gdLst/>
            <a:ahLst/>
            <a:cxnLst/>
            <a:rect l="l" t="t" r="r" b="b"/>
            <a:pathLst>
              <a:path h="1490726">
                <a:moveTo>
                  <a:pt x="0" y="0"/>
                </a:moveTo>
                <a:lnTo>
                  <a:pt x="0" y="1490726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79450" y="2819400"/>
            <a:ext cx="7556500" cy="0"/>
          </a:xfrm>
          <a:custGeom>
            <a:avLst/>
            <a:gdLst/>
            <a:ahLst/>
            <a:cxnLst/>
            <a:rect l="l" t="t" r="r" b="b"/>
            <a:pathLst>
              <a:path w="7556500">
                <a:moveTo>
                  <a:pt x="0" y="0"/>
                </a:moveTo>
                <a:lnTo>
                  <a:pt x="75565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9450" y="4297426"/>
            <a:ext cx="7556500" cy="0"/>
          </a:xfrm>
          <a:custGeom>
            <a:avLst/>
            <a:gdLst/>
            <a:ahLst/>
            <a:cxnLst/>
            <a:rect l="l" t="t" r="r" b="b"/>
            <a:pathLst>
              <a:path w="7556500">
                <a:moveTo>
                  <a:pt x="0" y="0"/>
                </a:moveTo>
                <a:lnTo>
                  <a:pt x="75565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537328" y="3968750"/>
            <a:ext cx="493395" cy="2825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20" dirty="0">
                <a:latin typeface="Century Gothic"/>
                <a:cs typeface="Century Gothic"/>
              </a:rPr>
              <a:t>Or</a:t>
            </a:r>
            <a:r>
              <a:rPr sz="1800" spc="-10" dirty="0">
                <a:latin typeface="Century Gothic"/>
                <a:cs typeface="Century Gothic"/>
              </a:rPr>
              <a:t>a</a:t>
            </a:r>
            <a:r>
              <a:rPr sz="1800" spc="0" dirty="0">
                <a:latin typeface="Century Gothic"/>
                <a:cs typeface="Century Gothic"/>
              </a:rPr>
              <a:t>l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10540" y="2004060"/>
            <a:ext cx="2514600" cy="67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93419" y="2421635"/>
            <a:ext cx="2148840" cy="670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01040" y="2442972"/>
            <a:ext cx="2109216" cy="0"/>
          </a:xfrm>
          <a:custGeom>
            <a:avLst/>
            <a:gdLst/>
            <a:ahLst/>
            <a:cxnLst/>
            <a:rect l="l" t="t" r="r" b="b"/>
            <a:pathLst>
              <a:path w="2109216">
                <a:moveTo>
                  <a:pt x="0" y="0"/>
                </a:moveTo>
                <a:lnTo>
                  <a:pt x="2109216" y="0"/>
                </a:lnTo>
              </a:path>
            </a:pathLst>
          </a:custGeom>
          <a:ln w="2870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64540" y="2861183"/>
            <a:ext cx="1098550" cy="2825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Century Gothic"/>
                <a:cs typeface="Century Gothic"/>
              </a:rPr>
              <a:t>Bisacodyl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537328" y="2861183"/>
            <a:ext cx="3027680" cy="2825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Oral and</a:t>
            </a:r>
            <a:r>
              <a:rPr sz="18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rectal suppository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64540" y="3226942"/>
            <a:ext cx="2132330" cy="2825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Century Gothic"/>
                <a:cs typeface="Century Gothic"/>
              </a:rPr>
              <a:t>Sodium</a:t>
            </a:r>
            <a:r>
              <a:rPr sz="1800" b="1" spc="-25" dirty="0">
                <a:latin typeface="Century Gothic"/>
                <a:cs typeface="Century Gothic"/>
              </a:rPr>
              <a:t> </a:t>
            </a:r>
            <a:r>
              <a:rPr sz="1800" b="1" spc="-10" dirty="0">
                <a:latin typeface="Century Gothic"/>
                <a:cs typeface="Century Gothic"/>
              </a:rPr>
              <a:t>picosulfate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37328" y="3226942"/>
            <a:ext cx="493395" cy="2825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20" dirty="0">
                <a:latin typeface="Century Gothic"/>
                <a:cs typeface="Century Gothic"/>
              </a:rPr>
              <a:t>Or</a:t>
            </a:r>
            <a:r>
              <a:rPr sz="1800" spc="-10" dirty="0">
                <a:latin typeface="Century Gothic"/>
                <a:cs typeface="Century Gothic"/>
              </a:rPr>
              <a:t>a</a:t>
            </a:r>
            <a:r>
              <a:rPr sz="1800" spc="0" dirty="0">
                <a:latin typeface="Century Gothic"/>
                <a:cs typeface="Century Gothic"/>
              </a:rPr>
              <a:t>l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64540" y="3597909"/>
            <a:ext cx="2231390" cy="2825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Century Gothic"/>
                <a:cs typeface="Century Gothic"/>
              </a:rPr>
              <a:t>Senna</a:t>
            </a:r>
            <a:r>
              <a:rPr sz="1800" b="1" spc="-25" dirty="0">
                <a:latin typeface="Century Gothic"/>
                <a:cs typeface="Century Gothic"/>
              </a:rPr>
              <a:t> </a:t>
            </a:r>
            <a:r>
              <a:rPr sz="1800" b="1" spc="0" dirty="0">
                <a:latin typeface="Century Gothic"/>
                <a:cs typeface="Century Gothic"/>
              </a:rPr>
              <a:t>and</a:t>
            </a:r>
            <a:r>
              <a:rPr sz="1800" b="1" spc="-15" dirty="0">
                <a:latin typeface="Century Gothic"/>
                <a:cs typeface="Century Gothic"/>
              </a:rPr>
              <a:t> </a:t>
            </a:r>
            <a:r>
              <a:rPr sz="1800" b="1" spc="0" dirty="0">
                <a:latin typeface="Century Gothic"/>
                <a:cs typeface="Century Gothic"/>
              </a:rPr>
              <a:t>Cascara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37328" y="3597909"/>
            <a:ext cx="493395" cy="2825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spc="-20" dirty="0">
                <a:latin typeface="Century Gothic"/>
                <a:cs typeface="Century Gothic"/>
              </a:rPr>
              <a:t>Or</a:t>
            </a:r>
            <a:r>
              <a:rPr sz="1800" spc="-10" dirty="0">
                <a:latin typeface="Century Gothic"/>
                <a:cs typeface="Century Gothic"/>
              </a:rPr>
              <a:t>a</a:t>
            </a:r>
            <a:r>
              <a:rPr sz="1800" spc="0" dirty="0">
                <a:latin typeface="Century Gothic"/>
                <a:cs typeface="Century Gothic"/>
              </a:rPr>
              <a:t>l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64540" y="3968750"/>
            <a:ext cx="1061085" cy="2825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latin typeface="Century Gothic"/>
                <a:cs typeface="Century Gothic"/>
              </a:rPr>
              <a:t>Cas</a:t>
            </a:r>
            <a:r>
              <a:rPr sz="1800" spc="-10" dirty="0">
                <a:latin typeface="Century Gothic"/>
                <a:cs typeface="Century Gothic"/>
              </a:rPr>
              <a:t>tor</a:t>
            </a:r>
            <a:r>
              <a:rPr sz="1800" spc="15" dirty="0">
                <a:latin typeface="Century Gothic"/>
                <a:cs typeface="Century Gothic"/>
              </a:rPr>
              <a:t> </a:t>
            </a:r>
            <a:r>
              <a:rPr sz="1800" spc="-15" dirty="0">
                <a:latin typeface="Century Gothic"/>
                <a:cs typeface="Century Gothic"/>
              </a:rPr>
              <a:t>o</a:t>
            </a:r>
            <a:r>
              <a:rPr sz="1800" spc="15" dirty="0">
                <a:latin typeface="Century Gothic"/>
                <a:cs typeface="Century Gothic"/>
              </a:rPr>
              <a:t>i</a:t>
            </a:r>
            <a:r>
              <a:rPr sz="1800" spc="0" dirty="0">
                <a:latin typeface="Century Gothic"/>
                <a:cs typeface="Century Gothic"/>
              </a:rPr>
              <a:t>l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16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1477772" y="4215638"/>
            <a:ext cx="6003035" cy="0"/>
          </a:xfrm>
          <a:custGeom>
            <a:avLst/>
            <a:gdLst/>
            <a:ahLst/>
            <a:cxnLst/>
            <a:rect l="l" t="t" r="r" b="b"/>
            <a:pathLst>
              <a:path w="6003035">
                <a:moveTo>
                  <a:pt x="0" y="0"/>
                </a:moveTo>
                <a:lnTo>
                  <a:pt x="6003035" y="0"/>
                </a:lnTo>
              </a:path>
            </a:pathLst>
          </a:custGeom>
          <a:ln w="21082">
            <a:solidFill>
              <a:srgbClr val="3D3C2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98423" y="458533"/>
            <a:ext cx="6567805" cy="38042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5875">
              <a:lnSpc>
                <a:spcPct val="100000"/>
              </a:lnSpc>
            </a:pPr>
            <a:r>
              <a:rPr sz="3200" b="1" dirty="0">
                <a:solidFill>
                  <a:srgbClr val="FF0000"/>
                </a:solidFill>
                <a:latin typeface="Century Gothic"/>
                <a:cs typeface="Century Gothic"/>
              </a:rPr>
              <a:t>Mec</a:t>
            </a:r>
            <a:r>
              <a:rPr sz="32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h</a:t>
            </a:r>
            <a:r>
              <a:rPr sz="32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ani</a:t>
            </a:r>
            <a:r>
              <a:rPr sz="32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3200" b="1" spc="0" dirty="0">
                <a:solidFill>
                  <a:srgbClr val="FF0000"/>
                </a:solidFill>
                <a:latin typeface="Century Gothic"/>
                <a:cs typeface="Century Gothic"/>
              </a:rPr>
              <a:t>m of action a</a:t>
            </a:r>
            <a:r>
              <a:rPr sz="32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sz="3200" b="1" spc="0" dirty="0">
                <a:solidFill>
                  <a:srgbClr val="FF0000"/>
                </a:solidFill>
                <a:latin typeface="Century Gothic"/>
                <a:cs typeface="Century Gothic"/>
              </a:rPr>
              <a:t>d clas</a:t>
            </a:r>
            <a:r>
              <a:rPr sz="32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3200" b="1" spc="0" dirty="0">
                <a:solidFill>
                  <a:srgbClr val="FF0000"/>
                </a:solidFill>
                <a:latin typeface="Century Gothic"/>
                <a:cs typeface="Century Gothic"/>
              </a:rPr>
              <a:t>ification of stimulant</a:t>
            </a:r>
            <a:r>
              <a:rPr sz="32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200" b="1" spc="0" dirty="0">
                <a:solidFill>
                  <a:srgbClr val="FF0000"/>
                </a:solidFill>
                <a:latin typeface="Century Gothic"/>
                <a:cs typeface="Century Gothic"/>
              </a:rPr>
              <a:t>(i</a:t>
            </a:r>
            <a:r>
              <a:rPr sz="32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sz="3200" b="1" spc="0" dirty="0">
                <a:solidFill>
                  <a:srgbClr val="FF0000"/>
                </a:solidFill>
                <a:latin typeface="Century Gothic"/>
                <a:cs typeface="Century Gothic"/>
              </a:rPr>
              <a:t>rit</a:t>
            </a:r>
            <a:r>
              <a:rPr sz="32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sz="3200" b="1" spc="0" dirty="0">
                <a:solidFill>
                  <a:srgbClr val="FF0000"/>
                </a:solidFill>
                <a:latin typeface="Century Gothic"/>
                <a:cs typeface="Century Gothic"/>
              </a:rPr>
              <a:t>nt) laxatives</a:t>
            </a:r>
            <a:endParaRPr sz="3200" dirty="0">
              <a:latin typeface="Century Gothic"/>
              <a:cs typeface="Century Gothic"/>
            </a:endParaRPr>
          </a:p>
          <a:p>
            <a:pPr>
              <a:lnSpc>
                <a:spcPts val="900"/>
              </a:lnSpc>
              <a:spcBef>
                <a:spcPts val="44"/>
              </a:spcBef>
            </a:pPr>
            <a:endParaRPr sz="9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355600" marR="12700" indent="-274955">
              <a:lnSpc>
                <a:spcPct val="80000"/>
              </a:lnSpc>
            </a:pPr>
            <a:r>
              <a:rPr sz="1350" spc="10" dirty="0">
                <a:solidFill>
                  <a:srgbClr val="93C500"/>
                </a:solidFill>
                <a:latin typeface="Wingdings 2"/>
                <a:cs typeface="Wingdings 2"/>
              </a:rPr>
              <a:t></a:t>
            </a:r>
            <a:r>
              <a:rPr sz="1350" spc="10" dirty="0">
                <a:solidFill>
                  <a:srgbClr val="93C500"/>
                </a:solidFill>
                <a:latin typeface="Times New Roman"/>
                <a:cs typeface="Times New Roman"/>
              </a:rPr>
              <a:t>  </a:t>
            </a:r>
            <a:r>
              <a:rPr sz="1350" spc="-75" dirty="0">
                <a:solidFill>
                  <a:srgbClr val="93C500"/>
                </a:solidFill>
                <a:latin typeface="Times New Roman"/>
                <a:cs typeface="Times New Roman"/>
              </a:rPr>
              <a:t>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The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are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iv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800" b="1" i="1" spc="-10" dirty="0">
                <a:solidFill>
                  <a:srgbClr val="FF0000"/>
                </a:solidFill>
                <a:latin typeface="Century Gothic"/>
                <a:cs typeface="Century Gothic"/>
              </a:rPr>
              <a:t>inactive</a:t>
            </a:r>
            <a:r>
              <a:rPr sz="1800" b="1" i="1" spc="-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for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m → h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dro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yz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e G</a:t>
            </a:r>
            <a:r>
              <a:rPr sz="1800" spc="2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rms → G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rr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mod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fy p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rme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th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muc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 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↑ f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ro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cr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800" spc="2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→ d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→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cu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at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of so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 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4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or</a:t>
            </a:r>
            <a:r>
              <a:rPr sz="1800" spc="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q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d)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ky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s.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The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pr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y 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ause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ct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mu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th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ente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s.</a:t>
            </a:r>
            <a:endParaRPr sz="1800" dirty="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100"/>
              </a:lnSpc>
              <a:spcBef>
                <a:spcPts val="59"/>
              </a:spcBef>
            </a:pPr>
            <a:endParaRPr sz="1100" dirty="0"/>
          </a:p>
          <a:p>
            <a:pPr marL="81280">
              <a:lnSpc>
                <a:spcPts val="2105"/>
              </a:lnSpc>
            </a:pPr>
            <a:r>
              <a:rPr sz="1350" spc="10" dirty="0">
                <a:solidFill>
                  <a:srgbClr val="93C500"/>
                </a:solidFill>
                <a:latin typeface="Wingdings 2"/>
                <a:cs typeface="Wingdings 2"/>
              </a:rPr>
              <a:t></a:t>
            </a:r>
            <a:r>
              <a:rPr sz="1350" spc="10" dirty="0">
                <a:solidFill>
                  <a:srgbClr val="93C500"/>
                </a:solidFill>
                <a:latin typeface="Times New Roman"/>
                <a:cs typeface="Times New Roman"/>
              </a:rPr>
              <a:t>  </a:t>
            </a:r>
            <a:r>
              <a:rPr sz="1350" spc="-75" dirty="0">
                <a:solidFill>
                  <a:srgbClr val="93C500"/>
                </a:solidFill>
                <a:latin typeface="Times New Roman"/>
                <a:cs typeface="Times New Roman"/>
              </a:rPr>
              <a:t> 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Accor</a:t>
            </a: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ing</a:t>
            </a:r>
            <a:r>
              <a:rPr sz="18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to the</a:t>
            </a:r>
            <a:r>
              <a:rPr sz="18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site</a:t>
            </a:r>
            <a:r>
              <a:rPr sz="18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8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GIT</a:t>
            </a:r>
            <a:r>
              <a:rPr sz="18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irrita</a:t>
            </a:r>
            <a:r>
              <a:rPr sz="18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ion t</a:t>
            </a: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ey</a:t>
            </a:r>
            <a:r>
              <a:rPr sz="18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are </a:t>
            </a: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lassi</a:t>
            </a:r>
            <a:r>
              <a:rPr sz="18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ied</a:t>
            </a:r>
            <a:endParaRPr sz="1800" dirty="0">
              <a:latin typeface="Century Gothic"/>
              <a:cs typeface="Century Gothic"/>
            </a:endParaRPr>
          </a:p>
          <a:p>
            <a:pPr marL="355600">
              <a:lnSpc>
                <a:spcPts val="1785"/>
              </a:lnSpc>
            </a:pPr>
            <a:r>
              <a:rPr sz="1800" b="1" u="heavy" spc="-10" dirty="0">
                <a:solidFill>
                  <a:srgbClr val="3D3C2C"/>
                </a:solidFill>
                <a:latin typeface="Century Gothic"/>
                <a:cs typeface="Century Gothic"/>
              </a:rPr>
              <a:t>into:</a:t>
            </a:r>
            <a:endParaRPr sz="1800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2375" y="4507865"/>
            <a:ext cx="169545" cy="2159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spc="0" dirty="0">
                <a:solidFill>
                  <a:srgbClr val="93C500"/>
                </a:solidFill>
                <a:latin typeface="Century Gothic"/>
                <a:cs typeface="Century Gothic"/>
              </a:rPr>
              <a:t>1.</a:t>
            </a:r>
            <a:endParaRPr sz="135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37792" y="4505578"/>
            <a:ext cx="6059170" cy="7213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80000"/>
              </a:lnSpc>
            </a:pPr>
            <a:r>
              <a:rPr sz="180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rr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ydr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5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th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small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nte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by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th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of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or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arge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rr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4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ydr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yz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by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22375" y="5001641"/>
            <a:ext cx="169545" cy="2159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spc="0" dirty="0">
                <a:solidFill>
                  <a:srgbClr val="93C500"/>
                </a:solidFill>
                <a:latin typeface="Century Gothic"/>
                <a:cs typeface="Century Gothic"/>
              </a:rPr>
              <a:t>2.</a:t>
            </a:r>
            <a:endParaRPr sz="135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37792" y="5275960"/>
            <a:ext cx="212090" cy="4902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spc="15" dirty="0">
                <a:solidFill>
                  <a:srgbClr val="93C500"/>
                </a:solidFill>
                <a:latin typeface="Century Gothic"/>
                <a:cs typeface="Century Gothic"/>
              </a:rPr>
              <a:t>a)</a:t>
            </a:r>
            <a:endParaRPr sz="1350">
              <a:latin typeface="Century Gothic"/>
              <a:cs typeface="Century Gothic"/>
            </a:endParaRPr>
          </a:p>
          <a:p>
            <a:pPr>
              <a:lnSpc>
                <a:spcPts val="500"/>
              </a:lnSpc>
              <a:spcBef>
                <a:spcPts val="39"/>
              </a:spcBef>
            </a:pPr>
            <a:endParaRPr sz="500"/>
          </a:p>
          <a:p>
            <a:pPr marL="12700">
              <a:lnSpc>
                <a:spcPct val="100000"/>
              </a:lnSpc>
            </a:pPr>
            <a:r>
              <a:rPr sz="1350" spc="15" dirty="0">
                <a:solidFill>
                  <a:srgbClr val="93C500"/>
                </a:solidFill>
                <a:latin typeface="Century Gothic"/>
                <a:cs typeface="Century Gothic"/>
              </a:rPr>
              <a:t>b)</a:t>
            </a:r>
            <a:endParaRPr sz="135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31211" y="5218810"/>
            <a:ext cx="3761104" cy="5568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cod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Sod</a:t>
            </a:r>
            <a:r>
              <a:rPr sz="1800" spc="2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um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D3C2C"/>
                </a:solidFill>
                <a:latin typeface="Century Gothic"/>
                <a:cs typeface="Century Gothic"/>
              </a:rPr>
              <a:t>Se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ca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ra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17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1122375" y="824853"/>
            <a:ext cx="5965825" cy="16967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ts val="4310"/>
              </a:lnSpc>
            </a:pP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Stimulant </a:t>
            </a:r>
            <a:r>
              <a:rPr lang="en-US" sz="3600" b="1" spc="-15" dirty="0" smtClean="0">
                <a:solidFill>
                  <a:srgbClr val="FF0000"/>
                </a:solidFill>
                <a:latin typeface="Century Gothic"/>
                <a:cs typeface="Century Gothic"/>
              </a:rPr>
              <a:t>(</a:t>
            </a:r>
            <a:r>
              <a:rPr sz="3600" b="1" spc="-15" dirty="0" smtClean="0">
                <a:solidFill>
                  <a:srgbClr val="FF0000"/>
                </a:solidFill>
                <a:latin typeface="Century Gothic"/>
                <a:cs typeface="Century Gothic"/>
              </a:rPr>
              <a:t>irritant</a:t>
            </a:r>
            <a:r>
              <a:rPr sz="3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)</a:t>
            </a:r>
            <a:r>
              <a:rPr sz="36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laxatives (cont</a:t>
            </a:r>
            <a:r>
              <a:rPr sz="36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.</a:t>
            </a:r>
            <a:r>
              <a:rPr lang="en-US" sz="36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)</a:t>
            </a:r>
            <a:endParaRPr sz="3600" dirty="0">
              <a:latin typeface="Century Gothic"/>
              <a:cs typeface="Century Gothic"/>
            </a:endParaRPr>
          </a:p>
          <a:p>
            <a:pPr>
              <a:lnSpc>
                <a:spcPts val="800"/>
              </a:lnSpc>
              <a:spcBef>
                <a:spcPts val="7"/>
              </a:spcBef>
            </a:pPr>
            <a:endParaRPr sz="8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4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Indication</a:t>
            </a:r>
            <a:r>
              <a:rPr sz="2400" b="1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 o</a:t>
            </a:r>
            <a:r>
              <a:rPr sz="2400" b="1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4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 larg</a:t>
            </a:r>
            <a:r>
              <a:rPr sz="24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400" b="1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bowe</a:t>
            </a:r>
            <a:r>
              <a:rPr sz="2400" b="1" spc="0" dirty="0">
                <a:solidFill>
                  <a:srgbClr val="3D3C2C"/>
                </a:solidFill>
                <a:latin typeface="Century Gothic"/>
                <a:cs typeface="Century Gothic"/>
              </a:rPr>
              <a:t>l </a:t>
            </a:r>
            <a:r>
              <a:rPr sz="24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irritants: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37792" y="2854705"/>
            <a:ext cx="230504" cy="6038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500" i="1" spc="5" dirty="0">
                <a:solidFill>
                  <a:srgbClr val="93C500"/>
                </a:solidFill>
                <a:latin typeface="Century Gothic"/>
                <a:cs typeface="Century Gothic"/>
              </a:rPr>
              <a:t>a)</a:t>
            </a:r>
            <a:endParaRPr sz="150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  <a:spcBef>
                <a:spcPts val="79"/>
              </a:spcBef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500" i="1" spc="5" dirty="0">
                <a:solidFill>
                  <a:srgbClr val="93C500"/>
                </a:solidFill>
                <a:latin typeface="Century Gothic"/>
                <a:cs typeface="Century Gothic"/>
              </a:rPr>
              <a:t>b)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31211" y="2730245"/>
            <a:ext cx="4178300" cy="7391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20000"/>
              </a:lnSpc>
            </a:pPr>
            <a:r>
              <a:rPr sz="2000" i="1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2000" i="1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saco</a:t>
            </a:r>
            <a:r>
              <a:rPr sz="2000" i="1" spc="-1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i="1" spc="1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i="1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2000" i="1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i="1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di</a:t>
            </a:r>
            <a:r>
              <a:rPr sz="2000" i="1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000" i="1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2000" i="1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cosu</a:t>
            </a:r>
            <a:r>
              <a:rPr sz="2000" i="1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000" i="1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te Senna</a:t>
            </a:r>
            <a:r>
              <a:rPr sz="2000" i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and Ca</a:t>
            </a:r>
            <a:r>
              <a:rPr sz="2000" i="1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i="1" spc="0" dirty="0">
                <a:solidFill>
                  <a:srgbClr val="3D3C2C"/>
                </a:solidFill>
                <a:latin typeface="Century Gothic"/>
                <a:cs typeface="Century Gothic"/>
              </a:rPr>
              <a:t>cara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22375" y="3534409"/>
            <a:ext cx="6365875" cy="15430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Pre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ent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stra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at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st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ool follow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endParaRPr sz="2400">
              <a:latin typeface="Century Gothic"/>
              <a:cs typeface="Century Gothic"/>
            </a:endParaRPr>
          </a:p>
          <a:p>
            <a:pPr marL="527685">
              <a:lnSpc>
                <a:spcPct val="100000"/>
              </a:lnSpc>
            </a:pPr>
            <a:r>
              <a:rPr sz="2400" dirty="0">
                <a:solidFill>
                  <a:srgbClr val="3D3C2C"/>
                </a:solidFill>
                <a:latin typeface="Century Gothic"/>
                <a:cs typeface="Century Gothic"/>
              </a:rPr>
              <a:t>surger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, myo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ard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al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nf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ct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24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or stro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k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28"/>
              </a:spcBef>
            </a:pPr>
            <a:endParaRPr sz="550"/>
          </a:p>
          <a:p>
            <a:pPr marL="527685" marR="33020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 startAt="2"/>
              <a:tabLst>
                <a:tab pos="527685" algn="l"/>
              </a:tabLst>
            </a:pP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nf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4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ses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of the anu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,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,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ure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or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orrho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ds.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18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544512" y="894715"/>
            <a:ext cx="8054975" cy="50685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98805">
              <a:lnSpc>
                <a:spcPct val="100000"/>
              </a:lnSpc>
            </a:pP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Stimulant </a:t>
            </a:r>
            <a:r>
              <a:rPr lang="en-US" sz="3600" b="1" spc="-15" dirty="0" smtClean="0">
                <a:solidFill>
                  <a:srgbClr val="FF0000"/>
                </a:solidFill>
                <a:latin typeface="Century Gothic"/>
                <a:cs typeface="Century Gothic"/>
              </a:rPr>
              <a:t>(</a:t>
            </a:r>
            <a:r>
              <a:rPr sz="3600" b="1" spc="-15" dirty="0" smtClean="0">
                <a:solidFill>
                  <a:srgbClr val="FF0000"/>
                </a:solidFill>
                <a:latin typeface="Century Gothic"/>
                <a:cs typeface="Century Gothic"/>
              </a:rPr>
              <a:t>irritant</a:t>
            </a:r>
            <a:r>
              <a:rPr sz="3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)</a:t>
            </a:r>
            <a:r>
              <a:rPr sz="36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lang="en-US" sz="3600" b="1" spc="-20" dirty="0" smtClean="0">
              <a:solidFill>
                <a:srgbClr val="FF0000"/>
              </a:solidFill>
              <a:latin typeface="Century Gothic"/>
              <a:cs typeface="Century Gothic"/>
            </a:endParaRPr>
          </a:p>
          <a:p>
            <a:pPr marL="598805">
              <a:lnSpc>
                <a:spcPct val="100000"/>
              </a:lnSpc>
            </a:pPr>
            <a:endParaRPr sz="3600" dirty="0">
              <a:latin typeface="Century Gothic"/>
              <a:cs typeface="Century Gothic"/>
            </a:endParaRPr>
          </a:p>
          <a:p>
            <a:pPr marL="393700" indent="-313055">
              <a:lnSpc>
                <a:spcPts val="2080"/>
              </a:lnSpc>
              <a:buClr>
                <a:srgbClr val="FF0000"/>
              </a:buClr>
              <a:buFont typeface="Century Gothic"/>
              <a:buAutoNum type="arabicPeriod"/>
              <a:tabLst>
                <a:tab pos="393700" algn="l"/>
              </a:tabLst>
            </a:pPr>
            <a:r>
              <a:rPr sz="2200" b="1" spc="-15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Bisacodyl</a:t>
            </a:r>
            <a:r>
              <a:rPr sz="2200" b="1" spc="-15" dirty="0" smtClean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and</a:t>
            </a:r>
            <a:r>
              <a:rPr sz="22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sodium picosulfat</a:t>
            </a:r>
            <a:r>
              <a:rPr sz="22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sz="22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:</a:t>
            </a:r>
            <a:endParaRPr sz="22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65"/>
              </a:spcBef>
            </a:pP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Do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form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endParaRPr sz="2200" dirty="0">
              <a:latin typeface="Century Gothic"/>
              <a:cs typeface="Century Gothic"/>
            </a:endParaRPr>
          </a:p>
          <a:p>
            <a:pPr marL="927100" lvl="1" indent="-402590">
              <a:lnSpc>
                <a:spcPct val="100000"/>
              </a:lnSpc>
              <a:spcBef>
                <a:spcPts val="250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927100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Oral </a:t>
            </a:r>
            <a:r>
              <a:rPr lang="en-US" sz="2200" spc="-55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200" spc="-5" dirty="0" smtClean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2200" spc="40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laxa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ti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ec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after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dose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oc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urs</a:t>
            </a:r>
            <a:r>
              <a:rPr sz="22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after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6</a:t>
            </a:r>
            <a:endParaRPr sz="2200" dirty="0">
              <a:latin typeface="Century Gothic"/>
              <a:cs typeface="Century Gothic"/>
            </a:endParaRPr>
          </a:p>
          <a:p>
            <a:pPr marL="927100" marR="12700">
              <a:lnSpc>
                <a:spcPts val="2380"/>
              </a:lnSpc>
              <a:spcBef>
                <a:spcPts val="30"/>
              </a:spcBef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–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12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hours;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aken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at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bedt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me,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ll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produ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ect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next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mor</a:t>
            </a:r>
            <a:r>
              <a:rPr sz="22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10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lang="en-US"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200" dirty="0">
              <a:latin typeface="Century Gothic"/>
              <a:cs typeface="Century Gothic"/>
            </a:endParaRPr>
          </a:p>
          <a:p>
            <a:pPr>
              <a:lnSpc>
                <a:spcPts val="500"/>
              </a:lnSpc>
              <a:spcBef>
                <a:spcPts val="25"/>
              </a:spcBef>
            </a:pPr>
            <a:endParaRPr sz="500" dirty="0"/>
          </a:p>
          <a:p>
            <a:pPr marL="927100" marR="226695" lvl="1" indent="-402590">
              <a:lnSpc>
                <a:spcPts val="2380"/>
              </a:lnSpc>
              <a:buClr>
                <a:srgbClr val="93C500"/>
              </a:buClr>
              <a:buSzPct val="75000"/>
              <a:buFont typeface="Century Gothic"/>
              <a:buAutoNum type="arabicPeriod" startAt="2"/>
              <a:tabLst>
                <a:tab pos="927100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Rectal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suppos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ory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2200" spc="-55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2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for</a:t>
            </a:r>
            <a:r>
              <a:rPr sz="2200" spc="60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saco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nly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–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laxa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ve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ef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ect occ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rs</a:t>
            </a:r>
            <a:r>
              <a:rPr sz="22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30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2200" spc="1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 smtClean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2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60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r>
              <a:rPr lang="en-US" sz="22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2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25"/>
              </a:spcBef>
            </a:pP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Indicatio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ns:</a:t>
            </a:r>
            <a:r>
              <a:rPr sz="2200" b="1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2200" spc="-55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also</a:t>
            </a:r>
            <a:r>
              <a:rPr sz="2200" spc="40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for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cas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ara</a:t>
            </a:r>
            <a:r>
              <a:rPr sz="22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 err="1" smtClean="0">
                <a:solidFill>
                  <a:srgbClr val="3D3C2C"/>
                </a:solidFill>
                <a:latin typeface="Century Gothic"/>
                <a:cs typeface="Century Gothic"/>
              </a:rPr>
              <a:t>sen</a:t>
            </a:r>
            <a:r>
              <a:rPr sz="2200" spc="-10" dirty="0" err="1" smtClean="0">
                <a:solidFill>
                  <a:srgbClr val="3D3C2C"/>
                </a:solidFill>
                <a:latin typeface="Century Gothic"/>
                <a:cs typeface="Century Gothic"/>
              </a:rPr>
              <a:t>na</a:t>
            </a:r>
            <a:r>
              <a:rPr lang="en-US" sz="22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200" dirty="0">
              <a:latin typeface="Century Gothic"/>
              <a:cs typeface="Century Gothic"/>
            </a:endParaRPr>
          </a:p>
          <a:p>
            <a:pPr marL="469900" indent="-457834">
              <a:lnSpc>
                <a:spcPct val="100000"/>
              </a:lnSpc>
              <a:spcBef>
                <a:spcPts val="265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469900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Should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not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be used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for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more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han </a:t>
            </a:r>
            <a:r>
              <a:rPr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10</a:t>
            </a:r>
            <a:r>
              <a:rPr lang="en-US"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consecut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da</a:t>
            </a:r>
            <a:r>
              <a:rPr sz="2200" spc="-3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endParaRPr sz="2200" dirty="0">
              <a:latin typeface="Century Gothic"/>
              <a:cs typeface="Century Gothic"/>
            </a:endParaRPr>
          </a:p>
          <a:p>
            <a:pPr marL="469900">
              <a:lnSpc>
                <a:spcPts val="2375"/>
              </a:lnSpc>
            </a:pPr>
            <a:r>
              <a:rPr lang="en-US" sz="2200" spc="-55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-30" dirty="0" smtClean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5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poss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bili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2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elop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ng a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colon</a:t>
            </a:r>
            <a:r>
              <a:rPr lang="en-US" sz="22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200" dirty="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12"/>
              </a:spcBef>
            </a:pPr>
            <a:endParaRPr sz="550" dirty="0"/>
          </a:p>
          <a:p>
            <a:pPr marL="469900" marR="95250" indent="-457834">
              <a:lnSpc>
                <a:spcPts val="2380"/>
              </a:lnSpc>
              <a:buClr>
                <a:srgbClr val="93C500"/>
              </a:buClr>
              <a:buSzPct val="75000"/>
              <a:buFont typeface="Century Gothic"/>
              <a:buAutoNum type="arabicPeriod" startAt="2"/>
              <a:tabLst>
                <a:tab pos="469900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Prepara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on before d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agnos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ic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proced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res</a:t>
            </a:r>
            <a:r>
              <a:rPr sz="22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lv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ing</a:t>
            </a:r>
            <a:r>
              <a:rPr sz="22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GIT</a:t>
            </a:r>
            <a:endParaRPr sz="2200" dirty="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19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2375" y="1504569"/>
            <a:ext cx="6602095" cy="37191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spc="-25" dirty="0">
                <a:solidFill>
                  <a:srgbClr val="93C500"/>
                </a:solidFill>
                <a:latin typeface="Century Gothic"/>
                <a:cs typeface="Century Gothic"/>
              </a:rPr>
              <a:t>Constipation</a:t>
            </a:r>
            <a:endParaRPr sz="400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  <a:spcBef>
                <a:spcPts val="4"/>
              </a:spcBef>
            </a:pPr>
            <a:endParaRPr sz="1000"/>
          </a:p>
          <a:p>
            <a:pPr marL="355600" marR="584835" indent="-274955">
              <a:lnSpc>
                <a:spcPts val="2590"/>
              </a:lnSpc>
            </a:pPr>
            <a:r>
              <a:rPr sz="1800" spc="15" dirty="0">
                <a:solidFill>
                  <a:srgbClr val="93C500"/>
                </a:solidFill>
                <a:latin typeface="Wingdings 2"/>
                <a:cs typeface="Wingdings 2"/>
              </a:rPr>
              <a:t></a:t>
            </a:r>
            <a:r>
              <a:rPr sz="1800" spc="80" dirty="0">
                <a:solidFill>
                  <a:srgbClr val="93C500"/>
                </a:solidFill>
                <a:latin typeface="Times New Roman"/>
                <a:cs typeface="Times New Roman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Abnormally 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nfrequent</a:t>
            </a:r>
            <a:r>
              <a:rPr sz="24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icult pa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ge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of feces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hro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gh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the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lower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GI 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tr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act</a:t>
            </a:r>
            <a:endParaRPr sz="240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50"/>
              </a:spcBef>
            </a:pPr>
            <a:r>
              <a:rPr sz="1800" spc="15" dirty="0">
                <a:solidFill>
                  <a:srgbClr val="93C500"/>
                </a:solidFill>
                <a:latin typeface="Wingdings 2"/>
                <a:cs typeface="Wingdings 2"/>
              </a:rPr>
              <a:t></a:t>
            </a:r>
            <a:r>
              <a:rPr sz="1800" spc="85" dirty="0">
                <a:solidFill>
                  <a:srgbClr val="93C500"/>
                </a:solidFill>
                <a:latin typeface="Times New Roman"/>
                <a:cs typeface="Times New Roman"/>
              </a:rPr>
              <a:t> </a:t>
            </a:r>
            <a:r>
              <a:rPr sz="2400" spc="0" dirty="0">
                <a:solidFill>
                  <a:srgbClr val="E68200"/>
                </a:solidFill>
                <a:latin typeface="Century Gothic"/>
                <a:cs typeface="Century Gothic"/>
              </a:rPr>
              <a:t>Sy</a:t>
            </a:r>
            <a:r>
              <a:rPr sz="2400" spc="5" dirty="0">
                <a:solidFill>
                  <a:srgbClr val="E68200"/>
                </a:solidFill>
                <a:latin typeface="Century Gothic"/>
                <a:cs typeface="Century Gothic"/>
              </a:rPr>
              <a:t>m</a:t>
            </a:r>
            <a:r>
              <a:rPr sz="2400" spc="-20" dirty="0">
                <a:solidFill>
                  <a:srgbClr val="E68200"/>
                </a:solidFill>
                <a:latin typeface="Century Gothic"/>
                <a:cs typeface="Century Gothic"/>
              </a:rPr>
              <a:t>ptom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,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 not a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</a:t>
            </a:r>
            <a:endParaRPr sz="240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85"/>
              </a:spcBef>
            </a:pPr>
            <a:r>
              <a:rPr sz="1800" spc="15" dirty="0">
                <a:solidFill>
                  <a:srgbClr val="93C500"/>
                </a:solidFill>
                <a:latin typeface="Wingdings 2"/>
                <a:cs typeface="Wingdings 2"/>
              </a:rPr>
              <a:t></a:t>
            </a:r>
            <a:r>
              <a:rPr sz="1800" spc="80" dirty="0">
                <a:solidFill>
                  <a:srgbClr val="93C500"/>
                </a:solidFill>
                <a:latin typeface="Times New Roman"/>
                <a:cs typeface="Times New Roman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sorder of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mo</a:t>
            </a:r>
            <a:r>
              <a:rPr sz="2400" spc="3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eme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through</a:t>
            </a:r>
            <a:r>
              <a:rPr sz="24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the colon</a:t>
            </a:r>
            <a:endParaRPr sz="2400">
              <a:latin typeface="Century Gothic"/>
              <a:cs typeface="Century Gothic"/>
            </a:endParaRPr>
          </a:p>
          <a:p>
            <a:pPr marL="355600">
              <a:lnSpc>
                <a:spcPts val="2595"/>
              </a:lnSpc>
            </a:pPr>
            <a:r>
              <a:rPr sz="240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nd/or rect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ts val="600"/>
              </a:lnSpc>
              <a:spcBef>
                <a:spcPts val="15"/>
              </a:spcBef>
            </a:pPr>
            <a:endParaRPr sz="600"/>
          </a:p>
          <a:p>
            <a:pPr marL="355600" marR="12700" indent="-274955">
              <a:lnSpc>
                <a:spcPts val="2590"/>
              </a:lnSpc>
            </a:pPr>
            <a:r>
              <a:rPr sz="1800" spc="15" dirty="0">
                <a:solidFill>
                  <a:srgbClr val="93C500"/>
                </a:solidFill>
                <a:latin typeface="Wingdings 2"/>
                <a:cs typeface="Wingdings 2"/>
              </a:rPr>
              <a:t></a:t>
            </a:r>
            <a:r>
              <a:rPr sz="1800" spc="85" dirty="0">
                <a:solidFill>
                  <a:srgbClr val="93C500"/>
                </a:solidFill>
                <a:latin typeface="Times New Roman"/>
                <a:cs typeface="Times New Roman"/>
              </a:rPr>
              <a:t> 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Ca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be 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ca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sed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ety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of d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ses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or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dru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gs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13981" y="316738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8717" y="312673"/>
            <a:ext cx="10985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DFDFD"/>
                </a:solidFill>
                <a:latin typeface="Century Gothic"/>
                <a:cs typeface="Century Gothic"/>
              </a:rPr>
              <a:t>2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685800" y="1036955"/>
            <a:ext cx="7848600" cy="4784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1280" marR="12700" indent="-68580">
              <a:lnSpc>
                <a:spcPct val="98300"/>
              </a:lnSpc>
            </a:pP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Stimulant</a:t>
            </a:r>
            <a:r>
              <a:rPr sz="4000" b="1" spc="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r>
              <a:rPr sz="4000" b="1" spc="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endParaRPr lang="en-US" sz="4000" b="1" spc="30" dirty="0" smtClean="0">
              <a:solidFill>
                <a:srgbClr val="FF0000"/>
              </a:solidFill>
              <a:latin typeface="Century Gothic"/>
              <a:cs typeface="Century Gothic"/>
            </a:endParaRPr>
          </a:p>
          <a:p>
            <a:pPr marL="81280" marR="12700" indent="-68580">
              <a:lnSpc>
                <a:spcPct val="98300"/>
              </a:lnSpc>
            </a:pPr>
            <a:r>
              <a:rPr sz="2600" b="1" spc="-15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Bisacodyl</a:t>
            </a:r>
            <a:r>
              <a:rPr sz="2600" b="1" spc="-15" dirty="0" smtClean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and</a:t>
            </a:r>
            <a:r>
              <a:rPr sz="2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sod</a:t>
            </a:r>
            <a:r>
              <a:rPr sz="2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i</a:t>
            </a:r>
            <a:r>
              <a:rPr sz="2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um </a:t>
            </a:r>
            <a:r>
              <a:rPr sz="2600" b="1" spc="0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picos</a:t>
            </a:r>
            <a:r>
              <a:rPr sz="2600" b="1" spc="-10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u</a:t>
            </a:r>
            <a:r>
              <a:rPr sz="2600" b="1" spc="0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lfate</a:t>
            </a:r>
            <a:r>
              <a:rPr sz="2600" b="1" spc="0" dirty="0" smtClean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endParaRPr lang="en-US" sz="2600" b="1" spc="0" dirty="0" smtClean="0">
              <a:solidFill>
                <a:srgbClr val="FF0000"/>
              </a:solidFill>
              <a:latin typeface="Century Gothic"/>
              <a:cs typeface="Century Gothic"/>
            </a:endParaRPr>
          </a:p>
          <a:p>
            <a:pPr marL="81280" marR="12700" indent="-68580">
              <a:lnSpc>
                <a:spcPct val="98300"/>
              </a:lnSpc>
            </a:pPr>
            <a:r>
              <a:rPr sz="2600" b="1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Ad</a:t>
            </a:r>
            <a:r>
              <a:rPr sz="2600" b="1" spc="5" dirty="0" smtClean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600" b="1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er</a:t>
            </a:r>
            <a:r>
              <a:rPr sz="2600" b="1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b="1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600" b="1" spc="-20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eff</a:t>
            </a:r>
            <a:r>
              <a:rPr sz="2600" b="1" spc="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cts:</a:t>
            </a:r>
            <a:endParaRPr sz="2600" dirty="0">
              <a:latin typeface="Century Gothic"/>
              <a:cs typeface="Century Gothic"/>
            </a:endParaRPr>
          </a:p>
          <a:p>
            <a:pPr marL="355600" indent="-274955">
              <a:lnSpc>
                <a:spcPts val="311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355600" algn="l"/>
              </a:tabLst>
            </a:pP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do</a:t>
            </a:r>
            <a:r>
              <a:rPr sz="2600" spc="1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inal</a:t>
            </a:r>
            <a:r>
              <a:rPr sz="26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cramps</a:t>
            </a:r>
            <a:r>
              <a:rPr sz="2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after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each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dose</a:t>
            </a:r>
            <a:endParaRPr sz="2600" dirty="0">
              <a:latin typeface="Century Gothic"/>
              <a:cs typeface="Century Gothic"/>
            </a:endParaRPr>
          </a:p>
          <a:p>
            <a:pPr>
              <a:lnSpc>
                <a:spcPts val="600"/>
              </a:lnSpc>
              <a:spcBef>
                <a:spcPts val="26"/>
              </a:spcBef>
              <a:buClr>
                <a:srgbClr val="93C500"/>
              </a:buClr>
              <a:buFont typeface="Century Gothic"/>
              <a:buAutoNum type="arabicPeriod"/>
            </a:pPr>
            <a:endParaRPr sz="600" dirty="0"/>
          </a:p>
          <a:p>
            <a:pPr marL="355600" marR="656590" indent="-274955">
              <a:lnSpc>
                <a:spcPct val="8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355600" algn="l"/>
              </a:tabLst>
            </a:pP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2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er</a:t>
            </a:r>
            <a:r>
              <a:rPr sz="26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dosage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→ cathars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and fluid and electrolyte 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isturbances.</a:t>
            </a:r>
            <a:endParaRPr sz="2600" dirty="0">
              <a:latin typeface="Century Gothic"/>
              <a:cs typeface="Century Gothic"/>
            </a:endParaRPr>
          </a:p>
          <a:p>
            <a:pPr>
              <a:lnSpc>
                <a:spcPts val="600"/>
              </a:lnSpc>
              <a:spcBef>
                <a:spcPts val="24"/>
              </a:spcBef>
              <a:buClr>
                <a:srgbClr val="93C500"/>
              </a:buClr>
              <a:buFont typeface="Century Gothic"/>
              <a:buAutoNum type="arabicPeriod"/>
            </a:pPr>
            <a:endParaRPr sz="600" dirty="0"/>
          </a:p>
          <a:p>
            <a:pPr marL="355600" marR="765175" indent="-274955">
              <a:lnSpc>
                <a:spcPct val="8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355600" algn="l"/>
              </a:tabLst>
            </a:pP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Can </a:t>
            </a:r>
            <a:r>
              <a:rPr sz="2600" spc="1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ama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6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ucosa and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cause in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lam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ation in the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colon.</a:t>
            </a:r>
            <a:endParaRPr sz="2600" dirty="0">
              <a:latin typeface="Century Gothic"/>
              <a:cs typeface="Century Gothic"/>
            </a:endParaRPr>
          </a:p>
          <a:p>
            <a:pPr marL="355600" indent="-274955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355600" algn="l"/>
              </a:tabLst>
            </a:pP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2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fo</a:t>
            </a:r>
            <a:r>
              <a:rPr sz="2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2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600" spc="2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ye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rs of </a:t>
            </a:r>
            <a:r>
              <a:rPr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lang="en-US"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600" dirty="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100"/>
              </a:lnSpc>
              <a:spcBef>
                <a:spcPts val="34"/>
              </a:spcBef>
            </a:pPr>
            <a:endParaRPr sz="1100" dirty="0"/>
          </a:p>
          <a:p>
            <a:pPr marL="81280">
              <a:lnSpc>
                <a:spcPct val="100000"/>
              </a:lnSpc>
            </a:pPr>
            <a:r>
              <a:rPr sz="2600" b="1" dirty="0">
                <a:solidFill>
                  <a:srgbClr val="3D3C2C"/>
                </a:solidFill>
                <a:latin typeface="Century Gothic"/>
                <a:cs typeface="Century Gothic"/>
              </a:rPr>
              <a:t>Cont</a:t>
            </a:r>
            <a:r>
              <a:rPr sz="2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ain</a:t>
            </a:r>
            <a:r>
              <a:rPr sz="2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ication</a:t>
            </a:r>
            <a:r>
              <a:rPr sz="2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endParaRPr sz="2600" dirty="0">
              <a:latin typeface="Century Gothic"/>
              <a:cs typeface="Century Gothic"/>
            </a:endParaRPr>
          </a:p>
          <a:p>
            <a:pPr marL="12700">
              <a:lnSpc>
                <a:spcPts val="3110"/>
              </a:lnSpc>
              <a:tabLst>
                <a:tab pos="527685" algn="l"/>
              </a:tabLst>
            </a:pPr>
            <a:r>
              <a:rPr sz="1950" spc="0" dirty="0">
                <a:solidFill>
                  <a:srgbClr val="93C500"/>
                </a:solidFill>
                <a:latin typeface="Century Gothic"/>
                <a:cs typeface="Century Gothic"/>
              </a:rPr>
              <a:t>1</a:t>
            </a:r>
            <a:r>
              <a:rPr sz="1950" spc="5" dirty="0">
                <a:solidFill>
                  <a:srgbClr val="93C500"/>
                </a:solidFill>
                <a:latin typeface="Century Gothic"/>
                <a:cs typeface="Century Gothic"/>
              </a:rPr>
              <a:t>.	</a:t>
            </a:r>
            <a:r>
              <a:rPr sz="26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ntes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al</a:t>
            </a:r>
            <a:r>
              <a:rPr sz="26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ob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truct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20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841044" y="1022349"/>
            <a:ext cx="6647815" cy="2083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94005">
              <a:lnSpc>
                <a:spcPct val="100000"/>
              </a:lnSpc>
            </a:pP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Stimulant </a:t>
            </a:r>
            <a:r>
              <a:rPr sz="40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lang="en-US" sz="4000" dirty="0" smtClean="0">
              <a:latin typeface="Century Gothic"/>
              <a:cs typeface="Century Gothic"/>
            </a:endParaRPr>
          </a:p>
          <a:p>
            <a:pPr marL="294005">
              <a:lnSpc>
                <a:spcPct val="100000"/>
              </a:lnSpc>
            </a:pPr>
            <a:r>
              <a:rPr lang="en-US" sz="1600" b="1" spc="-5" dirty="0" smtClean="0">
                <a:solidFill>
                  <a:srgbClr val="FF0000"/>
                </a:solidFill>
                <a:latin typeface="Century Gothic"/>
                <a:cs typeface="Century Gothic"/>
              </a:rPr>
              <a:t>2.</a:t>
            </a:r>
            <a:r>
              <a:rPr sz="1600" b="1" spc="15" dirty="0" smtClean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Ca</a:t>
            </a:r>
            <a:r>
              <a:rPr sz="16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cara</a:t>
            </a:r>
            <a:r>
              <a:rPr sz="1600" b="1" spc="2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and</a:t>
            </a:r>
            <a:r>
              <a:rPr sz="1600" b="1" spc="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Senna</a:t>
            </a:r>
            <a:endParaRPr sz="16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385"/>
              </a:spcBef>
            </a:pP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Dosage</a:t>
            </a:r>
            <a:r>
              <a:rPr sz="1600" b="1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form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s:</a:t>
            </a:r>
            <a:endParaRPr sz="1600" dirty="0">
              <a:latin typeface="Century Gothic"/>
              <a:cs typeface="Century Gothic"/>
            </a:endParaRPr>
          </a:p>
          <a:p>
            <a:pPr marL="355600" marR="403225" indent="-274320">
              <a:lnSpc>
                <a:spcPct val="100000"/>
              </a:lnSpc>
              <a:spcBef>
                <a:spcPts val="370"/>
              </a:spcBef>
            </a:pP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Oral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50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600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1600" spc="40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axa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af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 dose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occurs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af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6</a:t>
            </a:r>
            <a:r>
              <a:rPr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– 12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hours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;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aken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b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ime,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4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produce</a:t>
            </a:r>
            <a:r>
              <a:rPr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ct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xt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mornin</a:t>
            </a:r>
            <a:r>
              <a:rPr sz="1600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lang="en-US"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6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dverse</a:t>
            </a:r>
            <a:r>
              <a:rPr sz="1600" b="1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ects</a:t>
            </a:r>
            <a:r>
              <a:rPr sz="1600" b="1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of lon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-term</a:t>
            </a:r>
            <a:r>
              <a:rPr sz="1600" b="1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e;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63725" y="3335146"/>
            <a:ext cx="146685" cy="4876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solidFill>
                  <a:srgbClr val="93C500"/>
                </a:solidFill>
                <a:latin typeface="Wingdings"/>
                <a:cs typeface="Wingdings"/>
              </a:rPr>
              <a:t></a:t>
            </a:r>
            <a:endParaRPr sz="1200">
              <a:latin typeface="Wingdings"/>
              <a:cs typeface="Wingdings"/>
            </a:endParaRPr>
          </a:p>
          <a:p>
            <a:pPr>
              <a:lnSpc>
                <a:spcPts val="850"/>
              </a:lnSpc>
              <a:spcBef>
                <a:spcPts val="16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93C500"/>
                </a:solidFill>
                <a:latin typeface="Wingdings"/>
                <a:cs typeface="Wingdings"/>
              </a:rPr>
              <a:t></a:t>
            </a:r>
            <a:endParaRPr sz="1200">
              <a:latin typeface="Wingdings"/>
              <a:cs typeface="Wingding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20926" y="3284346"/>
            <a:ext cx="4980305" cy="5454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bdominal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cramps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af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ach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 dose</a:t>
            </a:r>
            <a:endParaRPr sz="1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dosage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ca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hars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f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uid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ro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63725" y="3822572"/>
            <a:ext cx="1333500" cy="2527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di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urbanc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s.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54582" y="4164457"/>
            <a:ext cx="146685" cy="1949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solidFill>
                  <a:srgbClr val="93C500"/>
                </a:solidFill>
                <a:latin typeface="Wingdings"/>
                <a:cs typeface="Wingdings"/>
              </a:rPr>
              <a:t></a:t>
            </a:r>
            <a:endParaRPr sz="1200">
              <a:latin typeface="Wingdings"/>
              <a:cs typeface="Wingding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811782" y="4113657"/>
            <a:ext cx="5811520" cy="7893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men</a:t>
            </a:r>
            <a:r>
              <a:rPr sz="1600" spc="-3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r>
              <a:rPr sz="16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onic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mucosa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35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600" i="1" spc="-10" dirty="0" err="1" smtClean="0">
                <a:solidFill>
                  <a:srgbClr val="3D3C2C"/>
                </a:solidFill>
                <a:latin typeface="Century Gothic"/>
                <a:cs typeface="Century Gothic"/>
              </a:rPr>
              <a:t>melanosis</a:t>
            </a:r>
            <a:r>
              <a:rPr sz="1600" i="1" spc="4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i="1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col</a:t>
            </a:r>
            <a:r>
              <a:rPr sz="1600" i="1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lang="en-US" sz="1600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4</a:t>
            </a:r>
            <a:r>
              <a:rPr sz="1600" spc="40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– 9 mon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hs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use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onic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50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600" spc="-5" dirty="0" smtClean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ears</a:t>
            </a:r>
            <a:r>
              <a:rPr sz="1600" spc="4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600" spc="-5" dirty="0" smtClean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lang="en-US"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54582" y="4700904"/>
            <a:ext cx="146685" cy="1949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93C500"/>
                </a:solidFill>
                <a:latin typeface="Wingdings"/>
                <a:cs typeface="Wingdings"/>
              </a:rPr>
              <a:t></a:t>
            </a:r>
            <a:endParaRPr sz="1200">
              <a:latin typeface="Wingdings"/>
              <a:cs typeface="Wingding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1044" y="4944617"/>
            <a:ext cx="1820545" cy="2527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Contraindication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s: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853439" y="5173979"/>
            <a:ext cx="1795272" cy="0"/>
          </a:xfrm>
          <a:custGeom>
            <a:avLst/>
            <a:gdLst/>
            <a:ahLst/>
            <a:cxnLst/>
            <a:rect l="l" t="t" r="r" b="b"/>
            <a:pathLst>
              <a:path w="1795272">
                <a:moveTo>
                  <a:pt x="0" y="0"/>
                </a:moveTo>
                <a:lnTo>
                  <a:pt x="1795272" y="0"/>
                </a:lnTo>
              </a:path>
            </a:pathLst>
          </a:custGeom>
          <a:ln w="19557">
            <a:solidFill>
              <a:srgbClr val="3D3C2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354582" y="5286502"/>
            <a:ext cx="146685" cy="1949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solidFill>
                  <a:srgbClr val="93C500"/>
                </a:solidFill>
                <a:latin typeface="Wingdings"/>
                <a:cs typeface="Wingdings"/>
              </a:rPr>
              <a:t></a:t>
            </a:r>
            <a:endParaRPr sz="1200">
              <a:latin typeface="Wingdings"/>
              <a:cs typeface="Wingding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11782" y="5235702"/>
            <a:ext cx="5418455" cy="10331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0000"/>
              </a:lnSpc>
            </a:pP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Br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ast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fe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ding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50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ac</a:t>
            </a:r>
            <a:r>
              <a:rPr sz="1600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5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15" dirty="0" smtClean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1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compounds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are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absorb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ariab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eg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from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excr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breast 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1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10" dirty="0" smtClean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k</a:t>
            </a:r>
            <a:r>
              <a:rPr lang="en-US"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inal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obs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ruc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54582" y="6066738"/>
            <a:ext cx="146685" cy="1949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93C500"/>
                </a:solidFill>
                <a:latin typeface="Wingdings"/>
                <a:cs typeface="Wingdings"/>
              </a:rPr>
              <a:t></a:t>
            </a:r>
            <a:endParaRPr sz="1200">
              <a:latin typeface="Wingdings"/>
              <a:cs typeface="Wingding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609600" y="1425575"/>
            <a:ext cx="8077200" cy="39084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59765">
              <a:lnSpc>
                <a:spcPct val="100000"/>
              </a:lnSpc>
            </a:pP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Stimulant</a:t>
            </a:r>
            <a:r>
              <a:rPr sz="40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10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sz="4000" b="1" spc="-25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sz="40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xatives</a:t>
            </a:r>
            <a:endParaRPr sz="4000" dirty="0">
              <a:latin typeface="Century Gothic"/>
              <a:cs typeface="Century Gothic"/>
            </a:endParaRPr>
          </a:p>
          <a:p>
            <a:pPr marL="365760" indent="-285115">
              <a:lnSpc>
                <a:spcPts val="2400"/>
              </a:lnSpc>
              <a:buClr>
                <a:srgbClr val="FF0000"/>
              </a:buClr>
              <a:buFont typeface="Century Gothic"/>
              <a:buAutoNum type="arabicPeriod" startAt="3"/>
              <a:tabLst>
                <a:tab pos="365760" algn="l"/>
              </a:tabLst>
            </a:pPr>
            <a:r>
              <a:rPr sz="2000" b="1" u="heavy" dirty="0">
                <a:solidFill>
                  <a:srgbClr val="FF0000"/>
                </a:solidFill>
                <a:latin typeface="Century Gothic"/>
                <a:cs typeface="Century Gothic"/>
              </a:rPr>
              <a:t>Ca</a:t>
            </a:r>
            <a:r>
              <a:rPr sz="2000" b="1" u="heavy" spc="-1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2000" b="1" u="heavy" spc="0" dirty="0">
                <a:solidFill>
                  <a:srgbClr val="FF0000"/>
                </a:solidFill>
                <a:latin typeface="Century Gothic"/>
                <a:cs typeface="Century Gothic"/>
              </a:rPr>
              <a:t>tor O</a:t>
            </a:r>
            <a:r>
              <a:rPr sz="2000" b="1" u="heavy" spc="-10" dirty="0">
                <a:solidFill>
                  <a:srgbClr val="FF0000"/>
                </a:solidFill>
                <a:latin typeface="Century Gothic"/>
                <a:cs typeface="Century Gothic"/>
              </a:rPr>
              <a:t>i</a:t>
            </a:r>
            <a:r>
              <a:rPr sz="2000" b="1" u="heavy" spc="0" dirty="0">
                <a:solidFill>
                  <a:srgbClr val="FF0000"/>
                </a:solidFill>
                <a:latin typeface="Century Gothic"/>
                <a:cs typeface="Century Gothic"/>
              </a:rPr>
              <a:t>l:</a:t>
            </a:r>
            <a:endParaRPr sz="20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</a:pPr>
            <a:r>
              <a:rPr sz="2000" b="1" dirty="0">
                <a:solidFill>
                  <a:srgbClr val="3D3C2C"/>
                </a:solidFill>
                <a:latin typeface="Century Gothic"/>
                <a:cs typeface="Century Gothic"/>
              </a:rPr>
              <a:t>Do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form:</a:t>
            </a:r>
            <a:endParaRPr sz="2000" dirty="0">
              <a:latin typeface="Century Gothic"/>
              <a:cs typeface="Century Gothic"/>
            </a:endParaRPr>
          </a:p>
          <a:p>
            <a:pPr marL="81280">
              <a:lnSpc>
                <a:spcPts val="2390"/>
              </a:lnSpc>
            </a:pPr>
            <a:r>
              <a:rPr sz="2000" dirty="0">
                <a:solidFill>
                  <a:srgbClr val="3D3C2C"/>
                </a:solidFill>
                <a:latin typeface="Century Gothic"/>
                <a:cs typeface="Century Gothic"/>
              </a:rPr>
              <a:t>Oral</a:t>
            </a:r>
            <a:r>
              <a:rPr sz="20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in a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iquid</a:t>
            </a:r>
            <a:r>
              <a:rPr sz="20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rm </a:t>
            </a:r>
            <a:r>
              <a:rPr sz="2000" spc="-5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axa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effect</a:t>
            </a:r>
            <a:r>
              <a:rPr sz="20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occurs a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er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1</a:t>
            </a:r>
            <a:r>
              <a:rPr sz="20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–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3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0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10"/>
              </a:spcBef>
            </a:pPr>
            <a:r>
              <a:rPr sz="2000" b="1" dirty="0">
                <a:solidFill>
                  <a:srgbClr val="3D3C2C"/>
                </a:solidFill>
                <a:latin typeface="Century Gothic"/>
                <a:cs typeface="Century Gothic"/>
              </a:rPr>
              <a:t>Ad</a:t>
            </a:r>
            <a:r>
              <a:rPr sz="2000" b="1" spc="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er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b="1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2000" b="1" spc="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ects:</a:t>
            </a:r>
            <a:endParaRPr sz="2000" dirty="0">
              <a:latin typeface="Century Gothic"/>
              <a:cs typeface="Century Gothic"/>
            </a:endParaRPr>
          </a:p>
          <a:p>
            <a:pPr marL="833755" lvl="1" indent="-344805">
              <a:lnSpc>
                <a:spcPts val="239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33755" algn="l"/>
              </a:tabLst>
            </a:pPr>
            <a:r>
              <a:rPr sz="2000" spc="-2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np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ea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ant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aste</a:t>
            </a:r>
            <a:endParaRPr sz="2000" dirty="0">
              <a:latin typeface="Century Gothic"/>
              <a:cs typeface="Century Gothic"/>
            </a:endParaRPr>
          </a:p>
          <a:p>
            <a:pPr marL="833755" lvl="1" indent="-344805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33755" algn="l"/>
              </a:tabLst>
            </a:pP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Damage</a:t>
            </a:r>
            <a:r>
              <a:rPr sz="20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tinal</a:t>
            </a:r>
            <a:r>
              <a:rPr sz="20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epi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hel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um</a:t>
            </a:r>
            <a:r>
              <a:rPr sz="20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en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eric</a:t>
            </a:r>
            <a:r>
              <a:rPr sz="20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neurons</a:t>
            </a:r>
            <a:endParaRPr sz="20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10"/>
              </a:spcBef>
            </a:pPr>
            <a:r>
              <a:rPr sz="2000" b="1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endParaRPr sz="2000" dirty="0">
              <a:latin typeface="Century Gothic"/>
              <a:cs typeface="Century Gothic"/>
            </a:endParaRPr>
          </a:p>
          <a:p>
            <a:pPr marL="355600" marR="12700">
              <a:lnSpc>
                <a:spcPct val="80000"/>
              </a:lnSpc>
              <a:spcBef>
                <a:spcPts val="470"/>
              </a:spcBef>
            </a:pPr>
            <a:r>
              <a:rPr sz="200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0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pur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ive</a:t>
            </a:r>
            <a:r>
              <a:rPr sz="20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→ e</a:t>
            </a:r>
            <a:r>
              <a:rPr sz="20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acu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tion</a:t>
            </a:r>
            <a:r>
              <a:rPr sz="20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20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bowel</a:t>
            </a:r>
            <a:r>
              <a:rPr sz="20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bef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re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ery and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agn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ic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pr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cedur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endParaRPr sz="20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10"/>
              </a:spcBef>
            </a:pPr>
            <a:r>
              <a:rPr sz="2000" b="1" dirty="0">
                <a:solidFill>
                  <a:srgbClr val="3D3C2C"/>
                </a:solidFill>
                <a:latin typeface="Century Gothic"/>
                <a:cs typeface="Century Gothic"/>
              </a:rPr>
              <a:t>Cont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ain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ication</a:t>
            </a:r>
            <a:r>
              <a:rPr sz="20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ts val="2390"/>
              </a:lnSpc>
              <a:tabLst>
                <a:tab pos="527685" algn="l"/>
              </a:tabLst>
            </a:pPr>
            <a:r>
              <a:rPr sz="1500" spc="0" dirty="0">
                <a:solidFill>
                  <a:srgbClr val="93C500"/>
                </a:solidFill>
                <a:latin typeface="Century Gothic"/>
                <a:cs typeface="Century Gothic"/>
              </a:rPr>
              <a:t>1.	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000" spc="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tinal</a:t>
            </a:r>
            <a:r>
              <a:rPr sz="20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obs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ruc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22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975079" y="914400"/>
            <a:ext cx="6797321" cy="21424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52780" indent="-640715">
              <a:lnSpc>
                <a:spcPct val="100000"/>
              </a:lnSpc>
              <a:buClr>
                <a:srgbClr val="FF0000"/>
              </a:buClr>
              <a:buFont typeface="Century Gothic"/>
              <a:buAutoNum type="arabicPlain" startAt="3"/>
              <a:tabLst>
                <a:tab pos="652780" algn="l"/>
              </a:tabLst>
            </a:pP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Osmotic</a:t>
            </a:r>
            <a:r>
              <a:rPr sz="4000" b="1" spc="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laxativ</a:t>
            </a:r>
            <a:r>
              <a:rPr sz="4000" b="1" spc="-45" dirty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endParaRPr sz="4000" dirty="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  <a:buClr>
                <a:srgbClr val="FF0000"/>
              </a:buClr>
              <a:buFont typeface="Century Gothic"/>
              <a:buAutoNum type="arabicPlain" startAt="3"/>
            </a:pPr>
            <a:endParaRPr sz="1000" dirty="0"/>
          </a:p>
          <a:p>
            <a:pPr>
              <a:lnSpc>
                <a:spcPts val="1000"/>
              </a:lnSpc>
              <a:buClr>
                <a:srgbClr val="FF0000"/>
              </a:buClr>
              <a:buFont typeface="Century Gothic"/>
              <a:buAutoNum type="arabicPlain" startAt="3"/>
            </a:pPr>
            <a:endParaRPr sz="1000" dirty="0"/>
          </a:p>
          <a:p>
            <a:pPr>
              <a:lnSpc>
                <a:spcPts val="1100"/>
              </a:lnSpc>
              <a:spcBef>
                <a:spcPts val="70"/>
              </a:spcBef>
              <a:buClr>
                <a:srgbClr val="FF0000"/>
              </a:buClr>
              <a:buFont typeface="Century Gothic"/>
              <a:buAutoNum type="arabicPlain" startAt="3"/>
            </a:pPr>
            <a:endParaRPr sz="1100" dirty="0"/>
          </a:p>
          <a:p>
            <a:pPr marL="309245" lvl="1" indent="-228600">
              <a:lnSpc>
                <a:spcPct val="100000"/>
              </a:lnSpc>
              <a:buClr>
                <a:srgbClr val="FF0000"/>
              </a:buClr>
              <a:buFont typeface="Century Gothic"/>
              <a:buAutoNum type="arabicPeriod"/>
              <a:tabLst>
                <a:tab pos="309245" algn="l"/>
              </a:tabLst>
            </a:pP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Saline</a:t>
            </a:r>
            <a:r>
              <a:rPr sz="1600" b="1" spc="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r>
              <a:rPr sz="1600" b="1" spc="5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00AF50"/>
                </a:solidFill>
                <a:latin typeface="Century Gothic"/>
                <a:cs typeface="Century Gothic"/>
              </a:rPr>
              <a:t>(ha</a:t>
            </a:r>
            <a:r>
              <a:rPr sz="1600" b="1" spc="-20" dirty="0">
                <a:solidFill>
                  <a:srgbClr val="00AF50"/>
                </a:solidFill>
                <a:latin typeface="Century Gothic"/>
                <a:cs typeface="Century Gothic"/>
              </a:rPr>
              <a:t>v</a:t>
            </a:r>
            <a:r>
              <a:rPr sz="1600" b="1" spc="-15" dirty="0">
                <a:solidFill>
                  <a:srgbClr val="00AF50"/>
                </a:solidFill>
                <a:latin typeface="Century Gothic"/>
                <a:cs typeface="Century Gothic"/>
              </a:rPr>
              <a:t>e</a:t>
            </a:r>
            <a:r>
              <a:rPr sz="1600" b="1" spc="15" dirty="0">
                <a:solidFill>
                  <a:srgbClr val="00AF5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00AF50"/>
                </a:solidFill>
                <a:latin typeface="Century Gothic"/>
                <a:cs typeface="Century Gothic"/>
              </a:rPr>
              <a:t>catha</a:t>
            </a:r>
            <a:r>
              <a:rPr sz="1600" b="1" spc="0" dirty="0">
                <a:solidFill>
                  <a:srgbClr val="00AF50"/>
                </a:solidFill>
                <a:latin typeface="Century Gothic"/>
                <a:cs typeface="Century Gothic"/>
              </a:rPr>
              <a:t>r</a:t>
            </a:r>
            <a:r>
              <a:rPr sz="1600" b="1" spc="-10" dirty="0">
                <a:solidFill>
                  <a:srgbClr val="00AF50"/>
                </a:solidFill>
                <a:latin typeface="Century Gothic"/>
                <a:cs typeface="Century Gothic"/>
              </a:rPr>
              <a:t>tic</a:t>
            </a:r>
            <a:r>
              <a:rPr sz="1600" b="1" spc="20" dirty="0">
                <a:solidFill>
                  <a:srgbClr val="00AF5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00AF50"/>
                </a:solidFill>
                <a:latin typeface="Century Gothic"/>
                <a:cs typeface="Century Gothic"/>
              </a:rPr>
              <a:t>action</a:t>
            </a:r>
            <a:r>
              <a:rPr sz="1600" b="1" spc="20" dirty="0">
                <a:solidFill>
                  <a:srgbClr val="00AF5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00AF50"/>
                </a:solidFill>
                <a:latin typeface="Century Gothic"/>
                <a:cs typeface="Century Gothic"/>
              </a:rPr>
              <a:t>in</a:t>
            </a:r>
            <a:r>
              <a:rPr sz="1600" b="1" spc="10" dirty="0">
                <a:solidFill>
                  <a:srgbClr val="00AF5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00AF50"/>
                </a:solidFill>
                <a:latin typeface="Century Gothic"/>
                <a:cs typeface="Century Gothic"/>
              </a:rPr>
              <a:t>la</a:t>
            </a:r>
            <a:r>
              <a:rPr sz="1600" b="1" spc="0" dirty="0">
                <a:solidFill>
                  <a:srgbClr val="00AF50"/>
                </a:solidFill>
                <a:latin typeface="Century Gothic"/>
                <a:cs typeface="Century Gothic"/>
              </a:rPr>
              <a:t>r</a:t>
            </a:r>
            <a:r>
              <a:rPr sz="1600" b="1" spc="-15" dirty="0">
                <a:solidFill>
                  <a:srgbClr val="00AF50"/>
                </a:solidFill>
                <a:latin typeface="Century Gothic"/>
                <a:cs typeface="Century Gothic"/>
              </a:rPr>
              <a:t>ge</a:t>
            </a:r>
            <a:r>
              <a:rPr sz="1600" b="1" spc="15" dirty="0">
                <a:solidFill>
                  <a:srgbClr val="00AF5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 smtClean="0">
                <a:solidFill>
                  <a:srgbClr val="00AF50"/>
                </a:solidFill>
                <a:latin typeface="Century Gothic"/>
                <a:cs typeface="Century Gothic"/>
              </a:rPr>
              <a:t>doses)</a:t>
            </a:r>
            <a:endParaRPr lang="en-US" sz="1600" dirty="0" smtClean="0">
              <a:latin typeface="Century Gothic"/>
              <a:cs typeface="Century Gothic"/>
            </a:endParaRPr>
          </a:p>
          <a:p>
            <a:pPr marL="423545" lvl="1" indent="-342900">
              <a:lnSpc>
                <a:spcPct val="100000"/>
              </a:lnSpc>
              <a:buClr>
                <a:srgbClr val="FF0000"/>
              </a:buClr>
              <a:buAutoNum type="alphaUcPeriod"/>
              <a:tabLst>
                <a:tab pos="309245" algn="l"/>
              </a:tabLst>
            </a:pPr>
            <a:r>
              <a:rPr lang="en-US" sz="1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Ma</a:t>
            </a:r>
            <a:r>
              <a:rPr lang="en-US" sz="1600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lang="en-US"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lang="en-US" sz="1600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lang="en-US"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lang="en-US" sz="1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lang="en-US" sz="1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um</a:t>
            </a:r>
            <a:r>
              <a:rPr lang="en-US" sz="1600" spc="2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sa</a:t>
            </a:r>
            <a:r>
              <a:rPr lang="en-US"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lang="en-US"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lang="en-US"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 </a:t>
            </a:r>
            <a:r>
              <a:rPr lang="en-US"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lang="en-US"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su</a:t>
            </a:r>
            <a:r>
              <a:rPr lang="en-US"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lang="en-US"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fa</a:t>
            </a:r>
            <a:r>
              <a:rPr lang="en-US"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lang="en-US"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,</a:t>
            </a:r>
            <a:r>
              <a:rPr lang="en-US"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hydroxide</a:t>
            </a:r>
            <a:r>
              <a:rPr lang="en-US"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or</a:t>
            </a:r>
            <a:r>
              <a:rPr lang="en-US"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ci</a:t>
            </a:r>
            <a:r>
              <a:rPr lang="en-US" sz="1600" spc="-20" dirty="0" smtClean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lang="en-US"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ra</a:t>
            </a:r>
            <a:r>
              <a:rPr lang="en-US" sz="1600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lang="en-US" sz="1600" spc="-20" dirty="0" smtClean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lang="en-US"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</a:p>
          <a:p>
            <a:pPr marL="423545" lvl="1" indent="-342900">
              <a:lnSpc>
                <a:spcPct val="100000"/>
              </a:lnSpc>
              <a:buClr>
                <a:srgbClr val="FF0000"/>
              </a:buClr>
              <a:buAutoNum type="alphaUcPeriod"/>
              <a:tabLst>
                <a:tab pos="309245" algn="l"/>
              </a:tabLst>
            </a:pP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So</a:t>
            </a:r>
            <a:r>
              <a:rPr sz="1600" spc="-20" dirty="0" smtClean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ium</a:t>
            </a:r>
            <a:r>
              <a:rPr sz="1600" spc="2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phospha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Mechani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1600" b="1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of action: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75079" y="3163619"/>
            <a:ext cx="6043930" cy="10344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Poor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ab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orb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ete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3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 </a:t>
            </a:r>
            <a:r>
              <a:rPr sz="16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1600" spc="-50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osmo</a:t>
            </a:r>
            <a:r>
              <a:rPr sz="1600" spc="-30" dirty="0" smtClean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5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600" spc="40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ffe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→soft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bu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ky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oo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↑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peri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 cons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ipa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Ma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um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-con</a:t>
            </a:r>
            <a:r>
              <a:rPr sz="1600" spc="-3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aini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600" spc="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axa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may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imu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ase of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cholecystokini</a:t>
            </a:r>
            <a:r>
              <a:rPr sz="16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,</a:t>
            </a:r>
            <a:r>
              <a:rPr sz="1600" b="1" spc="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4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hich</a:t>
            </a:r>
            <a:r>
              <a:rPr sz="1600" spc="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eads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 in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ra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um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nal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uid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and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75079" y="4198034"/>
            <a:ext cx="6438900" cy="19596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>
              <a:lnSpc>
                <a:spcPct val="100000"/>
              </a:lnSpc>
            </a:pP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10" dirty="0">
                <a:latin typeface="Century Gothic"/>
                <a:cs typeface="Century Gothic"/>
              </a:rPr>
              <a:t>l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-15" dirty="0">
                <a:latin typeface="Century Gothic"/>
                <a:cs typeface="Century Gothic"/>
              </a:rPr>
              <a:t>c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ro</a:t>
            </a:r>
            <a:r>
              <a:rPr sz="1600" spc="5" dirty="0">
                <a:latin typeface="Century Gothic"/>
                <a:cs typeface="Century Gothic"/>
              </a:rPr>
              <a:t>l</a:t>
            </a:r>
            <a:r>
              <a:rPr sz="1600" spc="-5" dirty="0">
                <a:latin typeface="Century Gothic"/>
                <a:cs typeface="Century Gothic"/>
              </a:rPr>
              <a:t>y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5" dirty="0">
                <a:latin typeface="Century Gothic"/>
                <a:cs typeface="Century Gothic"/>
              </a:rPr>
              <a:t>e</a:t>
            </a:r>
            <a:r>
              <a:rPr sz="1600" spc="15" dirty="0">
                <a:latin typeface="Century Gothic"/>
                <a:cs typeface="Century Gothic"/>
              </a:rPr>
              <a:t> </a:t>
            </a:r>
            <a:r>
              <a:rPr sz="1600" spc="-15" dirty="0">
                <a:latin typeface="Century Gothic"/>
                <a:cs typeface="Century Gothic"/>
              </a:rPr>
              <a:t>accumu</a:t>
            </a:r>
            <a:r>
              <a:rPr sz="1600" spc="10" dirty="0">
                <a:latin typeface="Century Gothic"/>
                <a:cs typeface="Century Gothic"/>
              </a:rPr>
              <a:t>l</a:t>
            </a:r>
            <a:r>
              <a:rPr sz="1600" spc="-15" dirty="0">
                <a:latin typeface="Century Gothic"/>
                <a:cs typeface="Century Gothic"/>
              </a:rPr>
              <a:t>a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ion</a:t>
            </a:r>
            <a:r>
              <a:rPr sz="1600" spc="5" dirty="0">
                <a:latin typeface="Century Gothic"/>
                <a:cs typeface="Century Gothic"/>
              </a:rPr>
              <a:t> </a:t>
            </a:r>
            <a:r>
              <a:rPr sz="1600" spc="-15" dirty="0">
                <a:latin typeface="Century Gothic"/>
                <a:cs typeface="Century Gothic"/>
              </a:rPr>
              <a:t>and</a:t>
            </a:r>
            <a:r>
              <a:rPr sz="1600" spc="-5" dirty="0">
                <a:latin typeface="Century Gothic"/>
                <a:cs typeface="Century Gothic"/>
              </a:rPr>
              <a:t> 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5" dirty="0">
                <a:latin typeface="Century Gothic"/>
                <a:cs typeface="Century Gothic"/>
              </a:rPr>
              <a:t>o</a:t>
            </a:r>
            <a:r>
              <a:rPr sz="1600" spc="10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incr</a:t>
            </a:r>
            <a:r>
              <a:rPr sz="1600" spc="-25" dirty="0">
                <a:latin typeface="Century Gothic"/>
                <a:cs typeface="Century Gothic"/>
              </a:rPr>
              <a:t>e</a:t>
            </a:r>
            <a:r>
              <a:rPr sz="1600" spc="-10" dirty="0">
                <a:latin typeface="Century Gothic"/>
                <a:cs typeface="Century Gothic"/>
              </a:rPr>
              <a:t>as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-15" dirty="0">
                <a:latin typeface="Century Gothic"/>
                <a:cs typeface="Century Gothic"/>
              </a:rPr>
              <a:t>d</a:t>
            </a:r>
            <a:r>
              <a:rPr sz="1600" spc="20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in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-10" dirty="0">
                <a:latin typeface="Century Gothic"/>
                <a:cs typeface="Century Gothic"/>
              </a:rPr>
              <a:t>s</a:t>
            </a:r>
            <a:r>
              <a:rPr sz="1600" spc="-20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inal</a:t>
            </a:r>
            <a:r>
              <a:rPr sz="1600" spc="25" dirty="0">
                <a:latin typeface="Century Gothic"/>
                <a:cs typeface="Century Gothic"/>
              </a:rPr>
              <a:t> </a:t>
            </a:r>
            <a:r>
              <a:rPr sz="1600" spc="-15" dirty="0">
                <a:latin typeface="Century Gothic"/>
                <a:cs typeface="Century Gothic"/>
              </a:rPr>
              <a:t>mo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5" dirty="0">
                <a:latin typeface="Century Gothic"/>
                <a:cs typeface="Century Gothic"/>
              </a:rPr>
              <a:t>i</a:t>
            </a:r>
            <a:r>
              <a:rPr sz="1600" spc="10" dirty="0">
                <a:latin typeface="Century Gothic"/>
                <a:cs typeface="Century Gothic"/>
              </a:rPr>
              <a:t>l</a:t>
            </a:r>
            <a:r>
              <a:rPr sz="1600" spc="-5" dirty="0">
                <a:latin typeface="Century Gothic"/>
                <a:cs typeface="Century Gothic"/>
              </a:rPr>
              <a:t>i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y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600" b="1" u="heavy" spc="-10" dirty="0">
                <a:latin typeface="Century Gothic"/>
                <a:cs typeface="Century Gothic"/>
              </a:rPr>
              <a:t>Use</a:t>
            </a:r>
            <a:r>
              <a:rPr sz="1600" b="1" u="heavy" spc="-5" dirty="0">
                <a:latin typeface="Century Gothic"/>
                <a:cs typeface="Century Gothic"/>
              </a:rPr>
              <a:t>s: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1200" spc="-5" dirty="0">
                <a:latin typeface="Wingdings"/>
                <a:cs typeface="Wingdings"/>
              </a:rPr>
              <a:t></a:t>
            </a:r>
            <a:r>
              <a:rPr sz="1600" spc="-10" dirty="0">
                <a:latin typeface="Century Gothic"/>
                <a:cs typeface="Century Gothic"/>
              </a:rPr>
              <a:t>E</a:t>
            </a:r>
            <a:r>
              <a:rPr sz="1600" spc="-15" dirty="0">
                <a:latin typeface="Century Gothic"/>
                <a:cs typeface="Century Gothic"/>
              </a:rPr>
              <a:t>n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-15" dirty="0">
                <a:latin typeface="Century Gothic"/>
                <a:cs typeface="Century Gothic"/>
              </a:rPr>
              <a:t>ma</a:t>
            </a:r>
            <a:r>
              <a:rPr sz="1600" spc="10" dirty="0">
                <a:latin typeface="Century Gothic"/>
                <a:cs typeface="Century Gothic"/>
              </a:rPr>
              <a:t> </a:t>
            </a:r>
            <a:r>
              <a:rPr lang="en-US" sz="1600" spc="-50" dirty="0" smtClean="0">
                <a:latin typeface="Century Gothic"/>
                <a:cs typeface="Century Gothic"/>
              </a:rPr>
              <a:t>(</a:t>
            </a:r>
            <a:r>
              <a:rPr sz="1600" spc="-15" dirty="0" smtClean="0">
                <a:latin typeface="Century Gothic"/>
                <a:cs typeface="Century Gothic"/>
              </a:rPr>
              <a:t>cau</a:t>
            </a:r>
            <a:r>
              <a:rPr sz="1600" spc="-5" dirty="0" smtClean="0">
                <a:latin typeface="Century Gothic"/>
                <a:cs typeface="Century Gothic"/>
              </a:rPr>
              <a:t>s</a:t>
            </a:r>
            <a:r>
              <a:rPr sz="1600" spc="-20" dirty="0" smtClean="0">
                <a:latin typeface="Century Gothic"/>
                <a:cs typeface="Century Gothic"/>
              </a:rPr>
              <a:t>e</a:t>
            </a:r>
            <a:r>
              <a:rPr sz="1600" spc="-10" dirty="0" smtClean="0">
                <a:latin typeface="Century Gothic"/>
                <a:cs typeface="Century Gothic"/>
              </a:rPr>
              <a:t>s</a:t>
            </a:r>
            <a:r>
              <a:rPr sz="1600" spc="40" dirty="0" smtClean="0">
                <a:latin typeface="Century Gothic"/>
                <a:cs typeface="Century Gothic"/>
              </a:rPr>
              <a:t> </a:t>
            </a:r>
            <a:r>
              <a:rPr sz="1600" spc="-15" dirty="0">
                <a:latin typeface="Century Gothic"/>
                <a:cs typeface="Century Gothic"/>
              </a:rPr>
              <a:t>bo</a:t>
            </a:r>
            <a:r>
              <a:rPr sz="1600" spc="-45" dirty="0">
                <a:latin typeface="Century Gothic"/>
                <a:cs typeface="Century Gothic"/>
              </a:rPr>
              <a:t>w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-5" dirty="0">
                <a:latin typeface="Century Gothic"/>
                <a:cs typeface="Century Gothic"/>
              </a:rPr>
              <a:t>l</a:t>
            </a:r>
            <a:r>
              <a:rPr sz="1600" spc="35" dirty="0">
                <a:latin typeface="Century Gothic"/>
                <a:cs typeface="Century Gothic"/>
              </a:rPr>
              <a:t> 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15" dirty="0">
                <a:latin typeface="Century Gothic"/>
                <a:cs typeface="Century Gothic"/>
              </a:rPr>
              <a:t>v</a:t>
            </a:r>
            <a:r>
              <a:rPr sz="1600" spc="-15" dirty="0">
                <a:latin typeface="Century Gothic"/>
                <a:cs typeface="Century Gothic"/>
              </a:rPr>
              <a:t>acua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ion</a:t>
            </a:r>
            <a:r>
              <a:rPr sz="1600" spc="-15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af</a:t>
            </a:r>
            <a:r>
              <a:rPr sz="1600" spc="-20" dirty="0">
                <a:latin typeface="Century Gothic"/>
                <a:cs typeface="Century Gothic"/>
              </a:rPr>
              <a:t>te</a:t>
            </a:r>
            <a:r>
              <a:rPr sz="1600" spc="-5" dirty="0">
                <a:latin typeface="Century Gothic"/>
                <a:cs typeface="Century Gothic"/>
              </a:rPr>
              <a:t>r</a:t>
            </a:r>
            <a:r>
              <a:rPr sz="1600" spc="10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30</a:t>
            </a:r>
            <a:r>
              <a:rPr sz="1600" spc="-5" dirty="0">
                <a:latin typeface="Century Gothic"/>
                <a:cs typeface="Century Gothic"/>
              </a:rPr>
              <a:t> </a:t>
            </a:r>
            <a:r>
              <a:rPr sz="1600" spc="-15" dirty="0" smtClean="0">
                <a:latin typeface="Century Gothic"/>
                <a:cs typeface="Century Gothic"/>
              </a:rPr>
              <a:t>m</a:t>
            </a:r>
            <a:r>
              <a:rPr sz="1600" spc="0" dirty="0" smtClean="0">
                <a:latin typeface="Century Gothic"/>
                <a:cs typeface="Century Gothic"/>
              </a:rPr>
              <a:t>i</a:t>
            </a:r>
            <a:r>
              <a:rPr sz="1600" spc="-10" dirty="0" smtClean="0">
                <a:latin typeface="Century Gothic"/>
                <a:cs typeface="Century Gothic"/>
              </a:rPr>
              <a:t>n</a:t>
            </a:r>
            <a:r>
              <a:rPr lang="en-US" sz="1600" spc="-10" dirty="0" smtClean="0">
                <a:latin typeface="Century Gothic"/>
                <a:cs typeface="Century Gothic"/>
              </a:rPr>
              <a:t>)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1200" spc="0" dirty="0">
                <a:latin typeface="Wingdings"/>
                <a:cs typeface="Wingdings"/>
              </a:rPr>
              <a:t></a:t>
            </a:r>
            <a:r>
              <a:rPr sz="1600" spc="-10" dirty="0">
                <a:latin typeface="Century Gothic"/>
                <a:cs typeface="Century Gothic"/>
              </a:rPr>
              <a:t>Oral forms</a:t>
            </a:r>
            <a:r>
              <a:rPr sz="1600" spc="20" dirty="0">
                <a:latin typeface="Century Gothic"/>
                <a:cs typeface="Century Gothic"/>
              </a:rPr>
              <a:t> </a:t>
            </a:r>
            <a:r>
              <a:rPr lang="en-US" sz="1600" spc="-50" dirty="0" smtClean="0">
                <a:latin typeface="Century Gothic"/>
                <a:cs typeface="Century Gothic"/>
              </a:rPr>
              <a:t>(</a:t>
            </a:r>
            <a:r>
              <a:rPr sz="1600" spc="-15" dirty="0" smtClean="0">
                <a:latin typeface="Century Gothic"/>
                <a:cs typeface="Century Gothic"/>
              </a:rPr>
              <a:t>cau</a:t>
            </a:r>
            <a:r>
              <a:rPr sz="1600" spc="-5" dirty="0" smtClean="0">
                <a:latin typeface="Century Gothic"/>
                <a:cs typeface="Century Gothic"/>
              </a:rPr>
              <a:t>s</a:t>
            </a:r>
            <a:r>
              <a:rPr sz="1600" spc="-15" dirty="0" smtClean="0">
                <a:latin typeface="Century Gothic"/>
                <a:cs typeface="Century Gothic"/>
              </a:rPr>
              <a:t>e</a:t>
            </a:r>
            <a:r>
              <a:rPr sz="1600" spc="30" dirty="0" smtClean="0">
                <a:latin typeface="Century Gothic"/>
                <a:cs typeface="Century Gothic"/>
              </a:rPr>
              <a:t> </a:t>
            </a:r>
            <a:r>
              <a:rPr sz="1600" spc="-15" dirty="0">
                <a:latin typeface="Century Gothic"/>
                <a:cs typeface="Century Gothic"/>
              </a:rPr>
              <a:t>bo</a:t>
            </a:r>
            <a:r>
              <a:rPr sz="1600" spc="-45" dirty="0">
                <a:latin typeface="Century Gothic"/>
                <a:cs typeface="Century Gothic"/>
              </a:rPr>
              <a:t>w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-5" dirty="0">
                <a:latin typeface="Century Gothic"/>
                <a:cs typeface="Century Gothic"/>
              </a:rPr>
              <a:t>l</a:t>
            </a:r>
            <a:r>
              <a:rPr sz="1600" spc="35" dirty="0">
                <a:latin typeface="Century Gothic"/>
                <a:cs typeface="Century Gothic"/>
              </a:rPr>
              <a:t> 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15" dirty="0">
                <a:latin typeface="Century Gothic"/>
                <a:cs typeface="Century Gothic"/>
              </a:rPr>
              <a:t>v</a:t>
            </a:r>
            <a:r>
              <a:rPr sz="1600" spc="-15" dirty="0">
                <a:latin typeface="Century Gothic"/>
                <a:cs typeface="Century Gothic"/>
              </a:rPr>
              <a:t>acua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ion</a:t>
            </a:r>
            <a:r>
              <a:rPr sz="1600" spc="-15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af</a:t>
            </a:r>
            <a:r>
              <a:rPr sz="1600" spc="-20" dirty="0">
                <a:latin typeface="Century Gothic"/>
                <a:cs typeface="Century Gothic"/>
              </a:rPr>
              <a:t>te</a:t>
            </a:r>
            <a:r>
              <a:rPr sz="1600" spc="-5" dirty="0">
                <a:latin typeface="Century Gothic"/>
                <a:cs typeface="Century Gothic"/>
              </a:rPr>
              <a:t>r</a:t>
            </a:r>
            <a:r>
              <a:rPr sz="1600" spc="10" dirty="0">
                <a:latin typeface="Century Gothic"/>
                <a:cs typeface="Century Gothic"/>
              </a:rPr>
              <a:t> </a:t>
            </a:r>
            <a:r>
              <a:rPr sz="1600" spc="15" dirty="0" smtClean="0">
                <a:latin typeface="Century Gothic"/>
                <a:cs typeface="Century Gothic"/>
              </a:rPr>
              <a:t>2</a:t>
            </a:r>
            <a:r>
              <a:rPr sz="1600" spc="-15" dirty="0" smtClean="0">
                <a:latin typeface="Century Gothic"/>
                <a:cs typeface="Century Gothic"/>
              </a:rPr>
              <a:t>-</a:t>
            </a:r>
            <a:r>
              <a:rPr sz="1600" spc="-10" dirty="0" smtClean="0">
                <a:latin typeface="Century Gothic"/>
                <a:cs typeface="Century Gothic"/>
              </a:rPr>
              <a:t>5h</a:t>
            </a:r>
            <a:r>
              <a:rPr lang="en-US" sz="1600" spc="-10" dirty="0" smtClean="0">
                <a:latin typeface="Century Gothic"/>
                <a:cs typeface="Century Gothic"/>
              </a:rPr>
              <a:t>)</a:t>
            </a:r>
            <a:endParaRPr sz="1600" dirty="0">
              <a:latin typeface="Century Gothic"/>
              <a:cs typeface="Century Gothic"/>
            </a:endParaRPr>
          </a:p>
          <a:p>
            <a:pPr>
              <a:lnSpc>
                <a:spcPts val="650"/>
              </a:lnSpc>
              <a:spcBef>
                <a:spcPts val="37"/>
              </a:spcBef>
            </a:pPr>
            <a:endParaRPr sz="65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247015" marR="32384" indent="-234950">
              <a:lnSpc>
                <a:spcPct val="100000"/>
              </a:lnSpc>
            </a:pPr>
            <a:r>
              <a:rPr sz="1600" spc="-10" dirty="0">
                <a:latin typeface="Century Gothic"/>
                <a:cs typeface="Century Gothic"/>
              </a:rPr>
              <a:t>B</a:t>
            </a:r>
            <a:r>
              <a:rPr sz="1600" spc="-20" dirty="0">
                <a:latin typeface="Century Gothic"/>
                <a:cs typeface="Century Gothic"/>
              </a:rPr>
              <a:t>o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h</a:t>
            </a:r>
            <a:r>
              <a:rPr sz="1600" spc="20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forms</a:t>
            </a:r>
            <a:r>
              <a:rPr sz="1600" spc="5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are</a:t>
            </a:r>
            <a:r>
              <a:rPr sz="1600" spc="5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us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-15" dirty="0">
                <a:latin typeface="Century Gothic"/>
                <a:cs typeface="Century Gothic"/>
              </a:rPr>
              <a:t>d</a:t>
            </a:r>
            <a:r>
              <a:rPr sz="1600" spc="10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for</a:t>
            </a:r>
            <a:r>
              <a:rPr sz="1600" spc="-5" dirty="0">
                <a:latin typeface="Century Gothic"/>
                <a:cs typeface="Century Gothic"/>
              </a:rPr>
              <a:t> </a:t>
            </a:r>
            <a:r>
              <a:rPr sz="1600" spc="0" dirty="0">
                <a:latin typeface="Century Gothic"/>
                <a:cs typeface="Century Gothic"/>
              </a:rPr>
              <a:t>i</a:t>
            </a:r>
            <a:r>
              <a:rPr sz="1600" spc="-10" dirty="0">
                <a:latin typeface="Century Gothic"/>
                <a:cs typeface="Century Gothic"/>
              </a:rPr>
              <a:t>n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-10" dirty="0">
                <a:latin typeface="Century Gothic"/>
                <a:cs typeface="Century Gothic"/>
              </a:rPr>
              <a:t>s</a:t>
            </a:r>
            <a:r>
              <a:rPr sz="1600" spc="-20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inal</a:t>
            </a:r>
            <a:r>
              <a:rPr sz="1600" spc="25" dirty="0">
                <a:latin typeface="Century Gothic"/>
                <a:cs typeface="Century Gothic"/>
              </a:rPr>
              <a:t> 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15" dirty="0">
                <a:latin typeface="Century Gothic"/>
                <a:cs typeface="Century Gothic"/>
              </a:rPr>
              <a:t>v</a:t>
            </a:r>
            <a:r>
              <a:rPr sz="1600" spc="-15" dirty="0">
                <a:latin typeface="Century Gothic"/>
                <a:cs typeface="Century Gothic"/>
              </a:rPr>
              <a:t>acua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ion</a:t>
            </a:r>
            <a:r>
              <a:rPr sz="1600" spc="-15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before</a:t>
            </a:r>
            <a:r>
              <a:rPr sz="1600" spc="5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abdominal radio</a:t>
            </a:r>
            <a:r>
              <a:rPr sz="1600" spc="5" dirty="0">
                <a:latin typeface="Century Gothic"/>
                <a:cs typeface="Century Gothic"/>
              </a:rPr>
              <a:t>l</a:t>
            </a:r>
            <a:r>
              <a:rPr sz="1600" spc="-15" dirty="0">
                <a:latin typeface="Century Gothic"/>
                <a:cs typeface="Century Gothic"/>
              </a:rPr>
              <a:t>o</a:t>
            </a:r>
            <a:r>
              <a:rPr sz="1600" spc="-25" dirty="0">
                <a:latin typeface="Century Gothic"/>
                <a:cs typeface="Century Gothic"/>
              </a:rPr>
              <a:t>g</a:t>
            </a:r>
            <a:r>
              <a:rPr sz="1600" spc="-10" dirty="0">
                <a:latin typeface="Century Gothic"/>
                <a:cs typeface="Century Gothic"/>
              </a:rPr>
              <a:t>ical</a:t>
            </a:r>
            <a:r>
              <a:rPr sz="1600" spc="10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proc</a:t>
            </a:r>
            <a:r>
              <a:rPr sz="1600" spc="-25" dirty="0">
                <a:latin typeface="Century Gothic"/>
                <a:cs typeface="Century Gothic"/>
              </a:rPr>
              <a:t>e</a:t>
            </a:r>
            <a:r>
              <a:rPr sz="1600" spc="-10" dirty="0">
                <a:latin typeface="Century Gothic"/>
                <a:cs typeface="Century Gothic"/>
              </a:rPr>
              <a:t>dur</a:t>
            </a:r>
            <a:r>
              <a:rPr sz="1600" spc="-20" dirty="0">
                <a:latin typeface="Century Gothic"/>
                <a:cs typeface="Century Gothic"/>
              </a:rPr>
              <a:t>e</a:t>
            </a:r>
            <a:r>
              <a:rPr sz="1600" spc="-10" dirty="0">
                <a:latin typeface="Century Gothic"/>
                <a:cs typeface="Century Gothic"/>
              </a:rPr>
              <a:t>s,</a:t>
            </a:r>
            <a:r>
              <a:rPr sz="1600" spc="55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s</a:t>
            </a:r>
            <a:r>
              <a:rPr sz="1600" spc="0" dirty="0">
                <a:latin typeface="Century Gothic"/>
                <a:cs typeface="Century Gothic"/>
              </a:rPr>
              <a:t>i</a:t>
            </a:r>
            <a:r>
              <a:rPr sz="1600" spc="-25" dirty="0">
                <a:latin typeface="Century Gothic"/>
                <a:cs typeface="Century Gothic"/>
              </a:rPr>
              <a:t>g</a:t>
            </a:r>
            <a:r>
              <a:rPr sz="1600" spc="-10" dirty="0">
                <a:latin typeface="Century Gothic"/>
                <a:cs typeface="Century Gothic"/>
              </a:rPr>
              <a:t>moidoscopy</a:t>
            </a:r>
            <a:r>
              <a:rPr sz="1600" spc="55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or</a:t>
            </a:r>
            <a:r>
              <a:rPr sz="1600" spc="-5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sur</a:t>
            </a:r>
            <a:r>
              <a:rPr sz="1600" spc="-20" dirty="0">
                <a:latin typeface="Century Gothic"/>
                <a:cs typeface="Century Gothic"/>
              </a:rPr>
              <a:t>ge</a:t>
            </a:r>
            <a:r>
              <a:rPr sz="1600" spc="-10" dirty="0">
                <a:latin typeface="Century Gothic"/>
                <a:cs typeface="Century Gothic"/>
              </a:rPr>
              <a:t>ry</a:t>
            </a:r>
            <a:r>
              <a:rPr sz="1600" spc="25" dirty="0">
                <a:latin typeface="Century Gothic"/>
                <a:cs typeface="Century Gothic"/>
              </a:rPr>
              <a:t> </a:t>
            </a:r>
            <a:r>
              <a:rPr sz="1600" spc="-50" dirty="0">
                <a:latin typeface="Century Gothic"/>
                <a:cs typeface="Century Gothic"/>
              </a:rPr>
              <a:t>(</a:t>
            </a:r>
            <a:r>
              <a:rPr sz="1600" spc="-15" dirty="0">
                <a:latin typeface="Century Gothic"/>
                <a:cs typeface="Century Gothic"/>
              </a:rPr>
              <a:t>ca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-10" dirty="0">
                <a:latin typeface="Century Gothic"/>
                <a:cs typeface="Century Gothic"/>
              </a:rPr>
              <a:t>har</a:t>
            </a:r>
            <a:r>
              <a:rPr sz="1600" spc="-25" dirty="0">
                <a:latin typeface="Century Gothic"/>
                <a:cs typeface="Century Gothic"/>
              </a:rPr>
              <a:t>t</a:t>
            </a:r>
            <a:r>
              <a:rPr sz="1600" spc="10" dirty="0">
                <a:latin typeface="Century Gothic"/>
                <a:cs typeface="Century Gothic"/>
              </a:rPr>
              <a:t>i</a:t>
            </a:r>
            <a:r>
              <a:rPr sz="1600" spc="-15" dirty="0">
                <a:latin typeface="Century Gothic"/>
                <a:cs typeface="Century Gothic"/>
              </a:rPr>
              <a:t>c</a:t>
            </a:r>
            <a:r>
              <a:rPr sz="1600" spc="0" dirty="0">
                <a:latin typeface="Century Gothic"/>
                <a:cs typeface="Century Gothic"/>
              </a:rPr>
              <a:t>s</a:t>
            </a:r>
            <a:r>
              <a:rPr sz="1600" spc="-10" dirty="0">
                <a:latin typeface="Century Gothic"/>
                <a:cs typeface="Century Gothic"/>
              </a:rPr>
              <a:t>)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691581" y="26530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728922" y="26530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23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762000" y="1143000"/>
            <a:ext cx="7010400" cy="41522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Osmotic</a:t>
            </a:r>
            <a:r>
              <a:rPr sz="4000" b="1" spc="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sz="4000" dirty="0">
              <a:latin typeface="Century Gothic"/>
              <a:cs typeface="Century Gothic"/>
            </a:endParaRPr>
          </a:p>
          <a:p>
            <a:pPr>
              <a:lnSpc>
                <a:spcPts val="1400"/>
              </a:lnSpc>
              <a:spcBef>
                <a:spcPts val="45"/>
              </a:spcBef>
            </a:pPr>
            <a:endParaRPr sz="1400" dirty="0"/>
          </a:p>
          <a:p>
            <a:pPr marL="12700">
              <a:lnSpc>
                <a:spcPct val="100000"/>
              </a:lnSpc>
            </a:pPr>
            <a:r>
              <a:rPr sz="22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Saline</a:t>
            </a:r>
            <a:r>
              <a:rPr sz="22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laxativ</a:t>
            </a:r>
            <a:r>
              <a:rPr sz="22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sz="22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endParaRPr sz="22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2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Ad</a:t>
            </a:r>
            <a:r>
              <a:rPr sz="22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er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 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22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ects:</a:t>
            </a:r>
            <a:endParaRPr sz="2200" dirty="0">
              <a:latin typeface="Century Gothic"/>
              <a:cs typeface="Century Gothic"/>
            </a:endParaRPr>
          </a:p>
          <a:p>
            <a:pPr marL="704850" indent="-346710">
              <a:lnSpc>
                <a:spcPts val="263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704215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ulence,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abdom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nal cramps,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arrhea</a:t>
            </a:r>
            <a:endParaRPr sz="2200" dirty="0">
              <a:latin typeface="Century Gothic"/>
              <a:cs typeface="Century Gothic"/>
            </a:endParaRPr>
          </a:p>
          <a:p>
            <a:pPr marL="704850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704215" algn="l"/>
              </a:tabLst>
            </a:pP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ra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asc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lar 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olume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deple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endParaRPr sz="2200" dirty="0">
              <a:latin typeface="Century Gothic"/>
              <a:cs typeface="Century Gothic"/>
            </a:endParaRPr>
          </a:p>
          <a:p>
            <a:pPr marL="704850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704215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Elec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rol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urbances</a:t>
            </a:r>
            <a:endParaRPr sz="22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Contrai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dications:</a:t>
            </a:r>
            <a:endParaRPr sz="2200" dirty="0">
              <a:latin typeface="Century Gothic"/>
              <a:cs typeface="Century Gothic"/>
            </a:endParaRPr>
          </a:p>
          <a:p>
            <a:pPr marL="704850" indent="-346710">
              <a:lnSpc>
                <a:spcPts val="263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704215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Renal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nsuf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ncy</a:t>
            </a:r>
            <a:endParaRPr sz="2200" dirty="0">
              <a:latin typeface="Century Gothic"/>
              <a:cs typeface="Century Gothic"/>
            </a:endParaRPr>
          </a:p>
          <a:p>
            <a:pPr marL="704850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704215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Se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ere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car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ac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sease</a:t>
            </a:r>
            <a:endParaRPr sz="2200" dirty="0">
              <a:latin typeface="Century Gothic"/>
              <a:cs typeface="Century Gothic"/>
            </a:endParaRPr>
          </a:p>
          <a:p>
            <a:pPr marL="704850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704215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Preex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ing</a:t>
            </a:r>
            <a:r>
              <a:rPr sz="22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elec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rol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abnorma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ties</a:t>
            </a:r>
            <a:endParaRPr sz="2200" dirty="0">
              <a:latin typeface="Century Gothic"/>
              <a:cs typeface="Century Gothic"/>
            </a:endParaRPr>
          </a:p>
          <a:p>
            <a:pPr marL="704850" indent="-34671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704215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en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on 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ur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herapy</a:t>
            </a:r>
            <a:endParaRPr sz="22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24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 txBox="1"/>
          <p:nvPr/>
        </p:nvSpPr>
        <p:spPr>
          <a:xfrm>
            <a:off x="609600" y="846137"/>
            <a:ext cx="7007859" cy="51657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Osmotic</a:t>
            </a:r>
            <a:r>
              <a:rPr sz="4000" b="1" spc="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sz="4000" dirty="0">
              <a:latin typeface="Century Gothic"/>
              <a:cs typeface="Century Gothic"/>
            </a:endParaRPr>
          </a:p>
          <a:p>
            <a:pPr>
              <a:lnSpc>
                <a:spcPts val="750"/>
              </a:lnSpc>
              <a:spcBef>
                <a:spcPts val="25"/>
              </a:spcBef>
            </a:pPr>
            <a:endParaRPr sz="750" dirty="0"/>
          </a:p>
          <a:p>
            <a:pPr marL="617220" indent="-285115">
              <a:lnSpc>
                <a:spcPct val="100000"/>
              </a:lnSpc>
              <a:buClr>
                <a:srgbClr val="FF0000"/>
              </a:buClr>
              <a:buFont typeface="Century Gothic"/>
              <a:buAutoNum type="arabicPeriod" startAt="2"/>
              <a:tabLst>
                <a:tab pos="617220" algn="l"/>
              </a:tabLst>
            </a:pP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Non</a:t>
            </a:r>
            <a:r>
              <a:rPr sz="20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-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digestib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sz="2000" b="1" spc="-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u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gars</a:t>
            </a:r>
            <a:r>
              <a:rPr sz="2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and</a:t>
            </a:r>
            <a:r>
              <a:rPr sz="20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alcohols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  <a:buClr>
                <a:srgbClr val="FF0000"/>
              </a:buClr>
              <a:buFont typeface="Century Gothic"/>
              <a:buAutoNum type="arabicPeriod" startAt="2"/>
            </a:pPr>
            <a:endParaRPr sz="1000" dirty="0"/>
          </a:p>
          <a:p>
            <a:pPr>
              <a:lnSpc>
                <a:spcPts val="1000"/>
              </a:lnSpc>
              <a:buClr>
                <a:srgbClr val="FF0000"/>
              </a:buClr>
              <a:buFont typeface="Century Gothic"/>
              <a:buAutoNum type="arabicPeriod" startAt="2"/>
            </a:pPr>
            <a:endParaRPr sz="1000" dirty="0"/>
          </a:p>
          <a:p>
            <a:pPr>
              <a:lnSpc>
                <a:spcPts val="1300"/>
              </a:lnSpc>
              <a:spcBef>
                <a:spcPts val="51"/>
              </a:spcBef>
              <a:buClr>
                <a:srgbClr val="FF0000"/>
              </a:buClr>
              <a:buFont typeface="Century Gothic"/>
              <a:buAutoNum type="arabicPeriod" startAt="2"/>
            </a:pPr>
            <a:endParaRPr sz="1300" dirty="0"/>
          </a:p>
          <a:p>
            <a:pPr marL="1070610" marR="527685" lvl="1" indent="-40259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1070610" algn="l"/>
              </a:tabLst>
            </a:pPr>
            <a:r>
              <a:rPr sz="2000" spc="0" dirty="0" err="1">
                <a:solidFill>
                  <a:srgbClr val="3D3C2C"/>
                </a:solidFill>
                <a:latin typeface="Century Gothic"/>
                <a:cs typeface="Century Gothic"/>
              </a:rPr>
              <a:t>Lac</a:t>
            </a:r>
            <a:r>
              <a:rPr sz="2000" spc="10" dirty="0" err="1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 err="1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000" spc="5" dirty="0" err="1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0" dirty="0" err="1">
                <a:solidFill>
                  <a:srgbClr val="3D3C2C"/>
                </a:solidFill>
                <a:latin typeface="Century Gothic"/>
                <a:cs typeface="Century Gothic"/>
              </a:rPr>
              <a:t>ose</a:t>
            </a:r>
            <a:r>
              <a:rPr sz="20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lang="en-US" sz="2000" spc="-45" dirty="0" smtClean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0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sacchar</a:t>
            </a:r>
            <a:r>
              <a:rPr sz="20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de</a:t>
            </a:r>
            <a:r>
              <a:rPr sz="2000" spc="4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galac</a:t>
            </a:r>
            <a:r>
              <a:rPr sz="2000" spc="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ose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and f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uc</a:t>
            </a:r>
            <a:r>
              <a:rPr sz="2000" spc="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ose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hat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resis</a:t>
            </a:r>
            <a:r>
              <a:rPr sz="2000" spc="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tinal</a:t>
            </a:r>
            <a:r>
              <a:rPr sz="20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 err="1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spc="-15" dirty="0" err="1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 err="1">
                <a:solidFill>
                  <a:srgbClr val="3D3C2C"/>
                </a:solidFill>
                <a:latin typeface="Century Gothic"/>
                <a:cs typeface="Century Gothic"/>
              </a:rPr>
              <a:t>sacchar</a:t>
            </a:r>
            <a:r>
              <a:rPr sz="2000" spc="-10" dirty="0" err="1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 err="1">
                <a:solidFill>
                  <a:srgbClr val="3D3C2C"/>
                </a:solidFill>
                <a:latin typeface="Century Gothic"/>
                <a:cs typeface="Century Gothic"/>
              </a:rPr>
              <a:t>dase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ac</a:t>
            </a:r>
            <a:r>
              <a:rPr sz="2000" spc="10" dirty="0" smtClean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5" dirty="0" smtClean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0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it</a:t>
            </a:r>
            <a:r>
              <a:rPr sz="20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lang="en-US" sz="20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000" dirty="0">
              <a:latin typeface="Century Gothic"/>
              <a:cs typeface="Century Gothic"/>
            </a:endParaRPr>
          </a:p>
          <a:p>
            <a:pPr marL="1012825" lvl="1" indent="-405765">
              <a:lnSpc>
                <a:spcPct val="100000"/>
              </a:lnSpc>
              <a:spcBef>
                <a:spcPts val="480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1012825" algn="l"/>
              </a:tabLst>
            </a:pP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rb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-45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mon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sacch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id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e)</a:t>
            </a:r>
            <a:endParaRPr sz="2000" dirty="0">
              <a:latin typeface="Century Gothic"/>
              <a:cs typeface="Century Gothic"/>
            </a:endParaRPr>
          </a:p>
          <a:p>
            <a:pPr marL="332740">
              <a:lnSpc>
                <a:spcPct val="100000"/>
              </a:lnSpc>
              <a:spcBef>
                <a:spcPts val="495"/>
              </a:spcBef>
            </a:pPr>
            <a:r>
              <a:rPr sz="2000" b="1" dirty="0">
                <a:solidFill>
                  <a:srgbClr val="3D3C2C"/>
                </a:solidFill>
                <a:latin typeface="Century Gothic"/>
                <a:cs typeface="Century Gothic"/>
              </a:rPr>
              <a:t>Mecha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0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ction:</a:t>
            </a:r>
            <a:endParaRPr sz="2000" dirty="0">
              <a:latin typeface="Century Gothic"/>
              <a:cs typeface="Century Gothic"/>
            </a:endParaRPr>
          </a:p>
          <a:p>
            <a:pPr marL="607060" marR="12700" indent="-204470">
              <a:lnSpc>
                <a:spcPct val="100000"/>
              </a:lnSpc>
              <a:spcBef>
                <a:spcPts val="465"/>
              </a:spcBef>
            </a:pPr>
            <a:r>
              <a:rPr sz="2000" dirty="0">
                <a:solidFill>
                  <a:srgbClr val="3D3C2C"/>
                </a:solidFill>
                <a:latin typeface="Century Gothic"/>
                <a:cs typeface="Century Gothic"/>
              </a:rPr>
              <a:t>Lac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ulose</a:t>
            </a:r>
            <a:r>
              <a:rPr sz="20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boliz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by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colonic bac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eria</a:t>
            </a:r>
            <a:r>
              <a:rPr sz="2000" spc="-5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 short</a:t>
            </a:r>
            <a:r>
              <a:rPr sz="20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chain</a:t>
            </a:r>
            <a:r>
              <a:rPr sz="20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fa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ty</a:t>
            </a:r>
            <a:r>
              <a:rPr sz="20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ac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ds →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osmo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ic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effect</a:t>
            </a:r>
            <a:r>
              <a:rPr sz="20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→ s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im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-2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te pr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pu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sive</a:t>
            </a:r>
            <a:r>
              <a:rPr sz="20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ac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000" spc="-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ty</a:t>
            </a:r>
            <a:endParaRPr sz="2000" dirty="0">
              <a:latin typeface="Century Gothic"/>
              <a:cs typeface="Century Gothic"/>
            </a:endParaRPr>
          </a:p>
          <a:p>
            <a:pPr marL="332740">
              <a:lnSpc>
                <a:spcPct val="100000"/>
              </a:lnSpc>
              <a:spcBef>
                <a:spcPts val="495"/>
              </a:spcBef>
            </a:pPr>
            <a:r>
              <a:rPr sz="2000" b="1" dirty="0">
                <a:solidFill>
                  <a:srgbClr val="3D3C2C"/>
                </a:solidFill>
                <a:latin typeface="Century Gothic"/>
                <a:cs typeface="Century Gothic"/>
              </a:rPr>
              <a:t>Ad</a:t>
            </a:r>
            <a:r>
              <a:rPr sz="2000" b="1" spc="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er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b="1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2000" b="1" spc="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ects:</a:t>
            </a:r>
            <a:endParaRPr sz="2000" dirty="0">
              <a:latin typeface="Century Gothic"/>
              <a:cs typeface="Century Gothic"/>
            </a:endParaRPr>
          </a:p>
          <a:p>
            <a:pPr marL="779780" indent="-515620">
              <a:lnSpc>
                <a:spcPct val="100000"/>
              </a:lnSpc>
              <a:spcBef>
                <a:spcPts val="465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779145" algn="l"/>
              </a:tabLst>
            </a:pP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bd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minal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ention</a:t>
            </a:r>
            <a:endParaRPr sz="2000" dirty="0">
              <a:latin typeface="Century Gothic"/>
              <a:cs typeface="Century Gothic"/>
            </a:endParaRPr>
          </a:p>
          <a:p>
            <a:pPr marL="779780" indent="-515620">
              <a:lnSpc>
                <a:spcPct val="100000"/>
              </a:lnSpc>
              <a:spcBef>
                <a:spcPts val="480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779145" algn="l"/>
              </a:tabLst>
            </a:pP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hea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25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62000" y="1079119"/>
            <a:ext cx="6184900" cy="1524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Osmotic</a:t>
            </a:r>
            <a:r>
              <a:rPr sz="4000" b="1" spc="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laxativ</a:t>
            </a:r>
            <a:r>
              <a:rPr sz="4000" b="1" spc="-45" dirty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4000" b="1" spc="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(cont.)</a:t>
            </a:r>
            <a:endParaRPr sz="4000" dirty="0">
              <a:latin typeface="Century Gothic"/>
              <a:cs typeface="Century Gothic"/>
            </a:endParaRPr>
          </a:p>
          <a:p>
            <a:pPr>
              <a:lnSpc>
                <a:spcPts val="650"/>
              </a:lnSpc>
              <a:spcBef>
                <a:spcPts val="25"/>
              </a:spcBef>
            </a:pPr>
            <a:endParaRPr sz="65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81280">
              <a:lnSpc>
                <a:spcPct val="100000"/>
              </a:lnSpc>
            </a:pPr>
            <a:r>
              <a:rPr sz="2400" b="1" u="heavy" spc="-15" dirty="0">
                <a:solidFill>
                  <a:srgbClr val="3D3C2C"/>
                </a:solidFill>
                <a:latin typeface="Century Gothic"/>
                <a:cs typeface="Century Gothic"/>
              </a:rPr>
              <a:t>Uses:</a:t>
            </a:r>
            <a:endParaRPr sz="2400" dirty="0">
              <a:latin typeface="Century Gothic"/>
              <a:cs typeface="Century Gothic"/>
            </a:endParaRPr>
          </a:p>
          <a:p>
            <a:pPr marL="355600" indent="-274955">
              <a:lnSpc>
                <a:spcPts val="2590"/>
              </a:lnSpc>
              <a:buClr>
                <a:srgbClr val="93C500"/>
              </a:buClr>
              <a:buSzPct val="75000"/>
              <a:buFont typeface="Wingdings"/>
              <a:buChar char=""/>
              <a:tabLst>
                <a:tab pos="355600" algn="l"/>
              </a:tabLst>
            </a:pPr>
            <a:r>
              <a:rPr sz="2400" b="1" spc="0" dirty="0">
                <a:solidFill>
                  <a:srgbClr val="3D3C2C"/>
                </a:solidFill>
                <a:latin typeface="Century Gothic"/>
                <a:cs typeface="Century Gothic"/>
              </a:rPr>
              <a:t>Lactu</a:t>
            </a:r>
            <a:r>
              <a:rPr sz="24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los</a:t>
            </a:r>
            <a:r>
              <a:rPr sz="24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4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: (24-48h)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62000" y="2669540"/>
            <a:ext cx="6604634" cy="35788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73760" marR="387350" indent="-283845">
              <a:lnSpc>
                <a:spcPct val="9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873760" algn="l"/>
              </a:tabLst>
            </a:pPr>
            <a:r>
              <a:rPr sz="2400" spc="-4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sed</a:t>
            </a:r>
            <a:r>
              <a:rPr sz="24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for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treatment of hepat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encep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halopathy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(↓ blood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mon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 by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lower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fecal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pH →↓growth of a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mon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-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pr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duc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bacter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endParaRPr sz="2400" dirty="0">
              <a:latin typeface="Century Gothic"/>
              <a:cs typeface="Century Gothic"/>
            </a:endParaRPr>
          </a:p>
          <a:p>
            <a:pPr marL="873760" marR="12700">
              <a:lnSpc>
                <a:spcPts val="2590"/>
              </a:lnSpc>
              <a:spcBef>
                <a:spcPts val="40"/>
              </a:spcBef>
            </a:pP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con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vers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of am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mon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the colon to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a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mon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um</a:t>
            </a:r>
            <a:r>
              <a:rPr sz="24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2400" spc="-45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2400" dirty="0">
              <a:latin typeface="Century Gothic"/>
              <a:cs typeface="Century Gothic"/>
            </a:endParaRPr>
          </a:p>
          <a:p>
            <a:pPr marL="873760" indent="-283845">
              <a:lnSpc>
                <a:spcPct val="100000"/>
              </a:lnSpc>
              <a:spcBef>
                <a:spcPts val="250"/>
              </a:spcBef>
              <a:buClr>
                <a:srgbClr val="93C500"/>
              </a:buClr>
              <a:buSzPct val="75000"/>
              <a:buFont typeface="Century Gothic"/>
              <a:buAutoNum type="arabicPeriod" startAt="2"/>
              <a:tabLst>
                <a:tab pos="873760" algn="l"/>
              </a:tabLst>
            </a:pP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Const</a:t>
            </a:r>
            <a:r>
              <a:rPr sz="2400" spc="2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r>
              <a:rPr sz="24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the 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lder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y pat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ent</a:t>
            </a:r>
            <a:endParaRPr sz="2400" dirty="0">
              <a:latin typeface="Century Gothic"/>
              <a:cs typeface="Century Gothic"/>
            </a:endParaRPr>
          </a:p>
          <a:p>
            <a:pPr marL="873760" indent="-283845">
              <a:lnSpc>
                <a:spcPct val="100000"/>
              </a:lnSpc>
              <a:spcBef>
                <a:spcPts val="290"/>
              </a:spcBef>
              <a:buClr>
                <a:srgbClr val="93C500"/>
              </a:buClr>
              <a:buSzPct val="75000"/>
              <a:buFont typeface="Century Gothic"/>
              <a:buAutoNum type="arabicPeriod" startAt="2"/>
              <a:tabLst>
                <a:tab pos="873760" algn="l"/>
              </a:tabLst>
            </a:pP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Alternat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ve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for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acu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e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const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endParaRPr sz="2400" dirty="0">
              <a:latin typeface="Century Gothic"/>
              <a:cs typeface="Century Gothic"/>
            </a:endParaRPr>
          </a:p>
          <a:p>
            <a:pPr marL="613410" indent="-601345">
              <a:lnSpc>
                <a:spcPct val="100000"/>
              </a:lnSpc>
              <a:spcBef>
                <a:spcPts val="285"/>
              </a:spcBef>
              <a:buClr>
                <a:srgbClr val="93C500"/>
              </a:buClr>
              <a:buSzPct val="75000"/>
              <a:buFont typeface="Wingdings"/>
              <a:buChar char=""/>
              <a:tabLst>
                <a:tab pos="613410" algn="l"/>
              </a:tabLst>
            </a:pPr>
            <a:r>
              <a:rPr sz="24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Sorbitol:</a:t>
            </a:r>
            <a:endParaRPr sz="2400" dirty="0">
              <a:latin typeface="Century Gothic"/>
              <a:cs typeface="Century Gothic"/>
            </a:endParaRPr>
          </a:p>
          <a:p>
            <a:pPr>
              <a:lnSpc>
                <a:spcPts val="850"/>
              </a:lnSpc>
              <a:spcBef>
                <a:spcPts val="38"/>
              </a:spcBef>
            </a:pPr>
            <a:endParaRPr sz="850" dirty="0"/>
          </a:p>
          <a:p>
            <a:pPr marL="12700">
              <a:lnSpc>
                <a:spcPct val="100000"/>
              </a:lnSpc>
            </a:pPr>
            <a:r>
              <a:rPr sz="1800" spc="0" dirty="0">
                <a:solidFill>
                  <a:srgbClr val="93C500"/>
                </a:solidFill>
                <a:latin typeface="Century Gothic"/>
                <a:cs typeface="Century Gothic"/>
              </a:rPr>
              <a:t>1.</a:t>
            </a:r>
            <a:endParaRPr sz="18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637792" y="5896051"/>
            <a:ext cx="3112135" cy="3727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Chron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const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26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649287" y="1278255"/>
            <a:ext cx="7845425" cy="43014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98805">
              <a:lnSpc>
                <a:spcPct val="100000"/>
              </a:lnSpc>
            </a:pP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Osmotic</a:t>
            </a:r>
            <a:r>
              <a:rPr sz="4000" b="1" spc="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sz="40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</a:pPr>
            <a:endParaRPr lang="en-US" sz="600" dirty="0" smtClean="0"/>
          </a:p>
          <a:p>
            <a:pPr marL="81280">
              <a:lnSpc>
                <a:spcPct val="100000"/>
              </a:lnSpc>
            </a:pPr>
            <a:r>
              <a:rPr lang="en-US" sz="2300" b="1" spc="5" dirty="0" smtClean="0">
                <a:solidFill>
                  <a:srgbClr val="FF0000"/>
                </a:solidFill>
                <a:latin typeface="Century Gothic"/>
                <a:cs typeface="Century Gothic"/>
              </a:rPr>
              <a:t>3. </a:t>
            </a:r>
            <a:r>
              <a:rPr sz="2300" b="1" spc="5" dirty="0" smtClean="0">
                <a:solidFill>
                  <a:srgbClr val="FF0000"/>
                </a:solidFill>
                <a:latin typeface="Century Gothic"/>
                <a:cs typeface="Century Gothic"/>
              </a:rPr>
              <a:t>P</a:t>
            </a:r>
            <a:r>
              <a:rPr sz="2300" b="1" spc="0" dirty="0" smtClean="0">
                <a:solidFill>
                  <a:srgbClr val="FF0000"/>
                </a:solidFill>
                <a:latin typeface="Century Gothic"/>
                <a:cs typeface="Century Gothic"/>
              </a:rPr>
              <a:t>olye</a:t>
            </a:r>
            <a:r>
              <a:rPr sz="2300" b="1" spc="5" dirty="0" smtClean="0">
                <a:solidFill>
                  <a:srgbClr val="FF0000"/>
                </a:solidFill>
                <a:latin typeface="Century Gothic"/>
                <a:cs typeface="Century Gothic"/>
              </a:rPr>
              <a:t>t</a:t>
            </a:r>
            <a:r>
              <a:rPr sz="2300" b="1" spc="0" dirty="0" smtClean="0">
                <a:solidFill>
                  <a:srgbClr val="FF0000"/>
                </a:solidFill>
                <a:latin typeface="Century Gothic"/>
                <a:cs typeface="Century Gothic"/>
              </a:rPr>
              <a:t>hylene</a:t>
            </a:r>
            <a:r>
              <a:rPr sz="2300" b="1" spc="-30" dirty="0" smtClean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300" b="1" spc="0" dirty="0">
                <a:solidFill>
                  <a:srgbClr val="FF0000"/>
                </a:solidFill>
                <a:latin typeface="Century Gothic"/>
                <a:cs typeface="Century Gothic"/>
              </a:rPr>
              <a:t>Glyco</a:t>
            </a:r>
            <a:r>
              <a:rPr sz="23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sz="2300" b="1" spc="0" dirty="0">
                <a:solidFill>
                  <a:srgbClr val="FF0000"/>
                </a:solidFill>
                <a:latin typeface="Century Gothic"/>
                <a:cs typeface="Century Gothic"/>
              </a:rPr>
              <a:t>-Elec</a:t>
            </a:r>
            <a:r>
              <a:rPr sz="2300" b="1" spc="5" dirty="0">
                <a:solidFill>
                  <a:srgbClr val="FF0000"/>
                </a:solidFill>
                <a:latin typeface="Century Gothic"/>
                <a:cs typeface="Century Gothic"/>
              </a:rPr>
              <a:t>t</a:t>
            </a:r>
            <a:r>
              <a:rPr sz="2300" b="1" spc="0" dirty="0">
                <a:solidFill>
                  <a:srgbClr val="FF0000"/>
                </a:solidFill>
                <a:latin typeface="Century Gothic"/>
                <a:cs typeface="Century Gothic"/>
              </a:rPr>
              <a:t>rol</a:t>
            </a:r>
            <a:r>
              <a:rPr sz="23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y</a:t>
            </a:r>
            <a:r>
              <a:rPr sz="2300" b="1" spc="0" dirty="0">
                <a:solidFill>
                  <a:srgbClr val="FF0000"/>
                </a:solidFill>
                <a:latin typeface="Century Gothic"/>
                <a:cs typeface="Century Gothic"/>
              </a:rPr>
              <a:t>te</a:t>
            </a:r>
            <a:r>
              <a:rPr sz="2300" b="1" spc="-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300" b="1" spc="0" dirty="0">
                <a:solidFill>
                  <a:srgbClr val="FF0000"/>
                </a:solidFill>
                <a:latin typeface="Century Gothic"/>
                <a:cs typeface="Century Gothic"/>
              </a:rPr>
              <a:t>Solutions.</a:t>
            </a:r>
            <a:endParaRPr sz="2300" dirty="0">
              <a:latin typeface="Century Gothic"/>
              <a:cs typeface="Century Gothic"/>
            </a:endParaRPr>
          </a:p>
          <a:p>
            <a:pPr>
              <a:lnSpc>
                <a:spcPts val="750"/>
              </a:lnSpc>
              <a:spcBef>
                <a:spcPts val="12"/>
              </a:spcBef>
            </a:pPr>
            <a:endParaRPr sz="75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81280">
              <a:lnSpc>
                <a:spcPct val="100000"/>
              </a:lnSpc>
            </a:pPr>
            <a:r>
              <a:rPr sz="2300" b="1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300" b="1" spc="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ch</a:t>
            </a:r>
            <a:r>
              <a:rPr sz="2300" b="1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nism</a:t>
            </a:r>
            <a:r>
              <a:rPr sz="2300" b="1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23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300" b="1" spc="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ti</a:t>
            </a:r>
            <a:r>
              <a:rPr sz="2300" b="1" spc="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n:</a:t>
            </a:r>
            <a:endParaRPr sz="2300" dirty="0">
              <a:latin typeface="Century Gothic"/>
              <a:cs typeface="Century Gothic"/>
            </a:endParaRPr>
          </a:p>
          <a:p>
            <a:pPr marL="81280">
              <a:lnSpc>
                <a:spcPts val="2690"/>
              </a:lnSpc>
            </a:pPr>
            <a:r>
              <a:rPr sz="230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2300" spc="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ly</a:t>
            </a:r>
            <a:r>
              <a:rPr sz="23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ab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be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,</a:t>
            </a:r>
            <a:r>
              <a:rPr sz="23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23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tained</a:t>
            </a:r>
            <a:r>
              <a:rPr sz="23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23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the 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um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3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of the</a:t>
            </a:r>
            <a:r>
              <a:rPr sz="23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gut</a:t>
            </a:r>
            <a:endParaRPr sz="2300" dirty="0">
              <a:latin typeface="Century Gothic"/>
              <a:cs typeface="Century Gothic"/>
            </a:endParaRPr>
          </a:p>
          <a:p>
            <a:pPr marL="355600">
              <a:lnSpc>
                <a:spcPts val="2280"/>
              </a:lnSpc>
            </a:pPr>
            <a:r>
              <a:rPr sz="2300" dirty="0">
                <a:solidFill>
                  <a:srgbClr val="3D3C2C"/>
                </a:solidFill>
                <a:latin typeface="Century Gothic"/>
                <a:cs typeface="Century Gothic"/>
              </a:rPr>
              <a:t>→ osm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tic</a:t>
            </a:r>
            <a:r>
              <a:rPr sz="23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effect →</a:t>
            </a:r>
            <a:r>
              <a:rPr sz="23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increase</a:t>
            </a:r>
            <a:r>
              <a:rPr sz="23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water</a:t>
            </a:r>
            <a:r>
              <a:rPr sz="23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content</a:t>
            </a:r>
            <a:r>
              <a:rPr sz="23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of stool</a:t>
            </a:r>
            <a:r>
              <a:rPr sz="2300" spc="-1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23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</a:pPr>
            <a:r>
              <a:rPr sz="2300" b="1" dirty="0">
                <a:solidFill>
                  <a:srgbClr val="3D3C2C"/>
                </a:solidFill>
                <a:latin typeface="Century Gothic"/>
                <a:cs typeface="Century Gothic"/>
              </a:rPr>
              <a:t>Uses:</a:t>
            </a:r>
            <a:endParaRPr sz="2300" dirty="0">
              <a:latin typeface="Century Gothic"/>
              <a:cs typeface="Century Gothic"/>
            </a:endParaRPr>
          </a:p>
          <a:p>
            <a:pPr>
              <a:lnSpc>
                <a:spcPts val="750"/>
              </a:lnSpc>
              <a:spcBef>
                <a:spcPts val="12"/>
              </a:spcBef>
            </a:pPr>
            <a:endParaRPr sz="75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259079" indent="-247015">
              <a:lnSpc>
                <a:spcPct val="100000"/>
              </a:lnSpc>
              <a:buClr>
                <a:srgbClr val="3D3C2C"/>
              </a:buClr>
              <a:buFont typeface="Century Gothic"/>
              <a:buAutoNum type="arabicPeriod"/>
              <a:tabLst>
                <a:tab pos="259079" algn="l"/>
              </a:tabLst>
            </a:pP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Cat</a:t>
            </a:r>
            <a:r>
              <a:rPr sz="23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3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rtic:</a:t>
            </a:r>
            <a:r>
              <a:rPr sz="2300" b="1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high</a:t>
            </a:r>
            <a:r>
              <a:rPr sz="23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s.</a:t>
            </a:r>
            <a:endParaRPr sz="2300" dirty="0">
              <a:latin typeface="Century Gothic"/>
              <a:cs typeface="Century Gothic"/>
            </a:endParaRPr>
          </a:p>
          <a:p>
            <a:pPr>
              <a:lnSpc>
                <a:spcPts val="700"/>
              </a:lnSpc>
              <a:spcBef>
                <a:spcPts val="48"/>
              </a:spcBef>
              <a:buClr>
                <a:srgbClr val="3D3C2C"/>
              </a:buClr>
              <a:buFont typeface="Century Gothic"/>
              <a:buAutoNum type="arabicPeriod"/>
            </a:pPr>
            <a:endParaRPr sz="700" dirty="0"/>
          </a:p>
          <a:p>
            <a:pPr>
              <a:lnSpc>
                <a:spcPts val="1000"/>
              </a:lnSpc>
              <a:buClr>
                <a:srgbClr val="3D3C2C"/>
              </a:buClr>
              <a:buFont typeface="Century Gothic"/>
              <a:buAutoNum type="arabicPeriod"/>
            </a:pPr>
            <a:endParaRPr sz="1000" dirty="0"/>
          </a:p>
          <a:p>
            <a:pPr>
              <a:lnSpc>
                <a:spcPts val="1000"/>
              </a:lnSpc>
              <a:buClr>
                <a:srgbClr val="3D3C2C"/>
              </a:buClr>
              <a:buFont typeface="Century Gothic"/>
              <a:buAutoNum type="arabicPeriod"/>
            </a:pPr>
            <a:endParaRPr sz="1000" dirty="0"/>
          </a:p>
          <a:p>
            <a:pPr marL="259079" indent="-247015">
              <a:lnSpc>
                <a:spcPct val="100000"/>
              </a:lnSpc>
              <a:buClr>
                <a:srgbClr val="3D3C2C"/>
              </a:buClr>
              <a:buFont typeface="Century Gothic"/>
              <a:buAutoNum type="arabicPeriod"/>
              <a:tabLst>
                <a:tab pos="259079" algn="l"/>
              </a:tabLst>
            </a:pP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Laxa</a:t>
            </a:r>
            <a:r>
              <a:rPr sz="23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3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ive:</a:t>
            </a:r>
            <a:r>
              <a:rPr sz="2300" b="1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sma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-7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oral</a:t>
            </a:r>
            <a:r>
              <a:rPr sz="23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300" spc="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3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endParaRPr sz="2300" dirty="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27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762000" y="1369695"/>
            <a:ext cx="6183630" cy="41186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Osmotic</a:t>
            </a:r>
            <a:r>
              <a:rPr sz="4000" b="1" spc="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sz="4000" dirty="0">
              <a:latin typeface="Century Gothic"/>
              <a:cs typeface="Century Gothic"/>
            </a:endParaRPr>
          </a:p>
          <a:p>
            <a:pPr>
              <a:lnSpc>
                <a:spcPts val="700"/>
              </a:lnSpc>
              <a:spcBef>
                <a:spcPts val="8"/>
              </a:spcBef>
            </a:pPr>
            <a:endParaRPr sz="700" dirty="0"/>
          </a:p>
          <a:p>
            <a:pPr marL="81280">
              <a:lnSpc>
                <a:spcPct val="100000"/>
              </a:lnSpc>
            </a:pPr>
            <a:r>
              <a:rPr lang="en-US" sz="2200" b="1" spc="-10" dirty="0" smtClean="0">
                <a:solidFill>
                  <a:srgbClr val="FF0000"/>
                </a:solidFill>
                <a:latin typeface="Century Gothic"/>
                <a:cs typeface="Century Gothic"/>
              </a:rPr>
              <a:t>4. </a:t>
            </a:r>
            <a:r>
              <a:rPr sz="2200" b="1" spc="-20" dirty="0" smtClean="0">
                <a:solidFill>
                  <a:srgbClr val="FF0000"/>
                </a:solidFill>
                <a:latin typeface="Century Gothic"/>
                <a:cs typeface="Century Gothic"/>
              </a:rPr>
              <a:t>G</a:t>
            </a:r>
            <a:r>
              <a:rPr sz="2200" b="1" spc="-5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sz="2200" b="1" spc="-15" dirty="0" smtClean="0">
                <a:solidFill>
                  <a:srgbClr val="FF0000"/>
                </a:solidFill>
                <a:latin typeface="Century Gothic"/>
                <a:cs typeface="Century Gothic"/>
              </a:rPr>
              <a:t>yc</a:t>
            </a:r>
            <a:r>
              <a:rPr sz="2200" b="1" spc="-25" dirty="0" smtClean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sz="2200" b="1" spc="-10" dirty="0" smtClean="0">
                <a:solidFill>
                  <a:srgbClr val="FF0000"/>
                </a:solidFill>
                <a:latin typeface="Century Gothic"/>
                <a:cs typeface="Century Gothic"/>
              </a:rPr>
              <a:t>rin</a:t>
            </a:r>
            <a:endParaRPr sz="22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65"/>
              </a:spcBef>
            </a:pP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Dosa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orm:</a:t>
            </a:r>
            <a:endParaRPr sz="22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50"/>
              </a:spcBef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Suppos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ory </a:t>
            </a:r>
            <a:r>
              <a:rPr sz="2200" spc="-5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laxa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ect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&gt;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30</a:t>
            </a:r>
            <a:r>
              <a:rPr sz="22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200" dirty="0">
              <a:latin typeface="Century Gothic"/>
              <a:cs typeface="Century Gothic"/>
            </a:endParaRPr>
          </a:p>
          <a:p>
            <a:pPr marL="81280" marR="2120900">
              <a:lnSpc>
                <a:spcPct val="110100"/>
              </a:lnSpc>
              <a:spcBef>
                <a:spcPts val="10"/>
              </a:spcBef>
            </a:pP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Mecha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ni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200" b="1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action: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Osmo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ct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re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um.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Ad</a:t>
            </a:r>
            <a:r>
              <a:rPr sz="22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er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 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22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ects:</a:t>
            </a:r>
            <a:endParaRPr sz="22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50"/>
              </a:spcBef>
            </a:pP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Oc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as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onal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rectal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rr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tation.</a:t>
            </a:r>
            <a:endParaRPr sz="22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75"/>
              </a:spcBef>
            </a:pPr>
            <a:r>
              <a:rPr sz="2200" b="1" u="heavy" spc="-15" dirty="0">
                <a:solidFill>
                  <a:srgbClr val="3D3C2C"/>
                </a:solidFill>
                <a:latin typeface="Century Gothic"/>
                <a:cs typeface="Century Gothic"/>
              </a:rPr>
              <a:t>Use</a:t>
            </a:r>
            <a:r>
              <a:rPr sz="2200" b="1" u="heavy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u="heavy" spc="-10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endParaRPr sz="22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50"/>
              </a:spcBef>
            </a:pP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erm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const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pation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ch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ldren.</a:t>
            </a:r>
            <a:endParaRPr sz="2200" dirty="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28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762000" y="609600"/>
            <a:ext cx="8077200" cy="59074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4. </a:t>
            </a:r>
            <a:r>
              <a:rPr sz="3600" b="1" spc="-15" dirty="0" smtClean="0">
                <a:solidFill>
                  <a:srgbClr val="FF0000"/>
                </a:solidFill>
                <a:latin typeface="Century Gothic"/>
                <a:cs typeface="Century Gothic"/>
              </a:rPr>
              <a:t>Fecal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softeners/emollient</a:t>
            </a:r>
            <a:endParaRPr sz="3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sz="3600" dirty="0">
              <a:latin typeface="Century Gothic"/>
              <a:cs typeface="Century Gothic"/>
            </a:endParaRPr>
          </a:p>
          <a:p>
            <a:pPr>
              <a:lnSpc>
                <a:spcPts val="900"/>
              </a:lnSpc>
              <a:spcBef>
                <a:spcPts val="47"/>
              </a:spcBef>
            </a:pPr>
            <a:endParaRPr sz="9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04139">
              <a:lnSpc>
                <a:spcPct val="100000"/>
              </a:lnSpc>
            </a:pPr>
            <a:r>
              <a:rPr sz="1800" b="1" dirty="0">
                <a:solidFill>
                  <a:srgbClr val="3D3C2C"/>
                </a:solidFill>
                <a:latin typeface="Century Gothic"/>
                <a:cs typeface="Century Gothic"/>
              </a:rPr>
              <a:t>Mechanism</a:t>
            </a:r>
            <a:r>
              <a:rPr sz="18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8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0" dirty="0">
                <a:solidFill>
                  <a:srgbClr val="3D3C2C"/>
                </a:solidFill>
                <a:latin typeface="Century Gothic"/>
                <a:cs typeface="Century Gothic"/>
              </a:rPr>
              <a:t>action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endParaRPr sz="1800" dirty="0">
              <a:latin typeface="Century Gothic"/>
              <a:cs typeface="Century Gothic"/>
            </a:endParaRPr>
          </a:p>
          <a:p>
            <a:pPr marL="604520" marR="631825" indent="-279400">
              <a:lnSpc>
                <a:spcPct val="100000"/>
              </a:lnSpc>
              <a:spcBef>
                <a:spcPts val="430"/>
              </a:spcBef>
              <a:tabLst>
                <a:tab pos="603885" algn="l"/>
              </a:tabLst>
            </a:pPr>
            <a:r>
              <a:rPr sz="1350" spc="0" dirty="0">
                <a:solidFill>
                  <a:srgbClr val="93C500"/>
                </a:solidFill>
                <a:latin typeface="Century Gothic"/>
                <a:cs typeface="Century Gothic"/>
              </a:rPr>
              <a:t>1.	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duc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su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ce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cr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 p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ene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ft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ky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endParaRPr sz="1800" dirty="0">
              <a:latin typeface="Century Gothic"/>
              <a:cs typeface="Century Gothic"/>
            </a:endParaRPr>
          </a:p>
          <a:p>
            <a:pPr marL="35560">
              <a:lnSpc>
                <a:spcPct val="100000"/>
              </a:lnSpc>
              <a:spcBef>
                <a:spcPts val="430"/>
              </a:spcBef>
              <a:tabLst>
                <a:tab pos="327025" algn="l"/>
              </a:tabLst>
            </a:pPr>
            <a:r>
              <a:rPr sz="1350" b="1" spc="5" dirty="0">
                <a:solidFill>
                  <a:srgbClr val="93C500"/>
                </a:solidFill>
                <a:latin typeface="Century Gothic"/>
                <a:cs typeface="Century Gothic"/>
              </a:rPr>
              <a:t>2.	</a:t>
            </a:r>
            <a:r>
              <a:rPr sz="1800" b="1" spc="5" dirty="0">
                <a:solidFill>
                  <a:srgbClr val="FF0000"/>
                </a:solidFill>
                <a:latin typeface="Century Gothic"/>
                <a:cs typeface="Century Gothic"/>
              </a:rPr>
              <a:t>Docusate</a:t>
            </a:r>
            <a:r>
              <a:rPr sz="18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salts</a:t>
            </a:r>
            <a:r>
              <a:rPr sz="18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(sodium or</a:t>
            </a:r>
            <a:r>
              <a:rPr sz="18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calcium)  </a:t>
            </a:r>
            <a:r>
              <a:rPr sz="1800" spc="-30" dirty="0">
                <a:solidFill>
                  <a:srgbClr val="00AF50"/>
                </a:solidFill>
                <a:latin typeface="Century Gothic"/>
                <a:cs typeface="Century Gothic"/>
              </a:rPr>
              <a:t>(</a:t>
            </a:r>
            <a:r>
              <a:rPr sz="1800" spc="-20" dirty="0">
                <a:solidFill>
                  <a:srgbClr val="00AF50"/>
                </a:solidFill>
                <a:latin typeface="Century Gothic"/>
                <a:cs typeface="Century Gothic"/>
              </a:rPr>
              <a:t>w</a:t>
            </a:r>
            <a:r>
              <a:rPr sz="1800" spc="-15" dirty="0">
                <a:solidFill>
                  <a:srgbClr val="00AF50"/>
                </a:solidFill>
                <a:latin typeface="Century Gothic"/>
                <a:cs typeface="Century Gothic"/>
              </a:rPr>
              <a:t>e</a:t>
            </a:r>
            <a:r>
              <a:rPr sz="1800" spc="-10" dirty="0">
                <a:solidFill>
                  <a:srgbClr val="00AF50"/>
                </a:solidFill>
                <a:latin typeface="Century Gothic"/>
                <a:cs typeface="Century Gothic"/>
              </a:rPr>
              <a:t>ak</a:t>
            </a:r>
            <a:r>
              <a:rPr sz="1800" spc="45" dirty="0">
                <a:solidFill>
                  <a:srgbClr val="00AF50"/>
                </a:solidFill>
                <a:latin typeface="Century Gothic"/>
                <a:cs typeface="Century Gothic"/>
              </a:rPr>
              <a:t> </a:t>
            </a:r>
            <a:r>
              <a:rPr sz="1800" spc="10" dirty="0">
                <a:solidFill>
                  <a:srgbClr val="00AF50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00AF50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00AF50"/>
                </a:solidFill>
                <a:latin typeface="Century Gothic"/>
                <a:cs typeface="Century Gothic"/>
              </a:rPr>
              <a:t>x</a:t>
            </a:r>
            <a:r>
              <a:rPr sz="1800" spc="-10" dirty="0">
                <a:solidFill>
                  <a:srgbClr val="00AF50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00AF50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00AF50"/>
                </a:solidFill>
                <a:latin typeface="Century Gothic"/>
                <a:cs typeface="Century Gothic"/>
              </a:rPr>
              <a:t>iv</a:t>
            </a:r>
            <a:r>
              <a:rPr sz="1800" spc="-25" dirty="0">
                <a:solidFill>
                  <a:srgbClr val="00AF50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00AF50"/>
                </a:solidFill>
                <a:latin typeface="Century Gothic"/>
                <a:cs typeface="Century Gothic"/>
              </a:rPr>
              <a:t>s)</a:t>
            </a:r>
            <a:endParaRPr sz="1800" dirty="0">
              <a:latin typeface="Century Gothic"/>
              <a:cs typeface="Century Gothic"/>
            </a:endParaRPr>
          </a:p>
          <a:p>
            <a:pPr marL="659130" indent="-335280">
              <a:lnSpc>
                <a:spcPct val="100000"/>
              </a:lnSpc>
              <a:spcBef>
                <a:spcPts val="430"/>
              </a:spcBef>
              <a:buClr>
                <a:srgbClr val="93C500"/>
              </a:buClr>
              <a:buSzPct val="75000"/>
              <a:buFont typeface="Century Gothic"/>
              <a:buAutoNum type="arabicPeriod" startAt="3"/>
              <a:tabLst>
                <a:tab pos="659130" algn="l"/>
              </a:tabLst>
            </a:pP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mu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cr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on </a:t>
            </a:r>
            <a:r>
              <a:rPr sz="1800" spc="-45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by</a:t>
            </a:r>
            <a:endParaRPr sz="1800" dirty="0">
              <a:latin typeface="Century Gothic"/>
              <a:cs typeface="Century Gothic"/>
            </a:endParaRPr>
          </a:p>
          <a:p>
            <a:pPr marL="323850">
              <a:lnSpc>
                <a:spcPct val="100000"/>
              </a:lnSpc>
            </a:pP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g mucos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 p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rme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y)</a:t>
            </a:r>
            <a:endParaRPr sz="1800" dirty="0">
              <a:latin typeface="Century Gothic"/>
              <a:cs typeface="Century Gothic"/>
            </a:endParaRPr>
          </a:p>
          <a:p>
            <a:pPr marL="35560">
              <a:lnSpc>
                <a:spcPct val="100000"/>
              </a:lnSpc>
              <a:spcBef>
                <a:spcPts val="430"/>
              </a:spcBef>
            </a:pPr>
            <a:r>
              <a:rPr sz="1800" b="1" dirty="0">
                <a:solidFill>
                  <a:srgbClr val="3D3C2C"/>
                </a:solidFill>
                <a:latin typeface="Century Gothic"/>
                <a:cs typeface="Century Gothic"/>
              </a:rPr>
              <a:t>Dosage</a:t>
            </a:r>
            <a:r>
              <a:rPr sz="18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forms:</a:t>
            </a:r>
            <a:endParaRPr sz="1800" dirty="0">
              <a:latin typeface="Century Gothic"/>
              <a:cs typeface="Century Gothic"/>
            </a:endParaRPr>
          </a:p>
          <a:p>
            <a:pPr marL="1061720" lvl="1" indent="-457200">
              <a:lnSpc>
                <a:spcPct val="100000"/>
              </a:lnSpc>
              <a:spcBef>
                <a:spcPts val="430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1061720" algn="l"/>
              </a:tabLst>
            </a:pP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Or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fo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m </a:t>
            </a:r>
            <a:r>
              <a:rPr sz="1800" spc="-45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iv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th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1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-3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1800" dirty="0">
              <a:latin typeface="Century Gothic"/>
              <a:cs typeface="Century Gothic"/>
            </a:endParaRPr>
          </a:p>
          <a:p>
            <a:pPr marL="1061720" lvl="1" indent="-457200">
              <a:lnSpc>
                <a:spcPct val="100000"/>
              </a:lnSpc>
              <a:spcBef>
                <a:spcPts val="430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1061720" algn="l"/>
              </a:tabLst>
            </a:pP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form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ha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ac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endParaRPr sz="1800" dirty="0">
              <a:latin typeface="Century Gothic"/>
              <a:cs typeface="Century Gothic"/>
            </a:endParaRPr>
          </a:p>
          <a:p>
            <a:pPr marL="1061720">
              <a:lnSpc>
                <a:spcPct val="100000"/>
              </a:lnSpc>
            </a:pP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morr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2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ur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1800" dirty="0">
              <a:latin typeface="Century Gothic"/>
              <a:cs typeface="Century Gothic"/>
            </a:endParaRPr>
          </a:p>
          <a:p>
            <a:pPr marL="104139">
              <a:lnSpc>
                <a:spcPct val="100000"/>
              </a:lnSpc>
              <a:spcBef>
                <a:spcPts val="430"/>
              </a:spcBef>
            </a:pP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Uses:</a:t>
            </a:r>
            <a:endParaRPr sz="1800" dirty="0">
              <a:latin typeface="Century Gothic"/>
              <a:cs typeface="Century Gothic"/>
            </a:endParaRPr>
          </a:p>
          <a:p>
            <a:pPr marL="1117600" marR="12700" indent="-513715">
              <a:lnSpc>
                <a:spcPct val="100000"/>
              </a:lnSpc>
              <a:spcBef>
                <a:spcPts val="430"/>
              </a:spcBef>
            </a:pPr>
            <a:r>
              <a:rPr sz="1800" spc="-4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 h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zed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ent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fo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5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myoc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rd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arc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or su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,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en</a:t>
            </a:r>
            <a:r>
              <a:rPr sz="1800" spc="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at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def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 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be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t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 f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ke may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be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768096" y="918210"/>
            <a:ext cx="6602730" cy="50253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30" dirty="0">
                <a:solidFill>
                  <a:srgbClr val="FF0000"/>
                </a:solidFill>
                <a:latin typeface="Century Gothic"/>
                <a:cs typeface="Century Gothic"/>
              </a:rPr>
              <a:t>Cau</a:t>
            </a:r>
            <a:r>
              <a:rPr sz="4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es</a:t>
            </a:r>
            <a:r>
              <a:rPr sz="40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40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constip</a:t>
            </a: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tion</a:t>
            </a:r>
            <a:endParaRPr sz="4000" dirty="0">
              <a:latin typeface="Century Gothic"/>
              <a:cs typeface="Century Gothic"/>
            </a:endParaRPr>
          </a:p>
          <a:p>
            <a:pPr>
              <a:lnSpc>
                <a:spcPts val="1400"/>
              </a:lnSpc>
              <a:spcBef>
                <a:spcPts val="83"/>
              </a:spcBef>
            </a:pPr>
            <a:endParaRPr sz="1400" dirty="0"/>
          </a:p>
          <a:p>
            <a:pPr marL="538480" indent="-457834">
              <a:lnSpc>
                <a:spcPts val="234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38480" algn="l"/>
              </a:tabLst>
            </a:pP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In mo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t</a:t>
            </a:r>
            <a:r>
              <a:rPr sz="2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ca</a:t>
            </a:r>
            <a:r>
              <a:rPr sz="2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es</a:t>
            </a:r>
            <a:r>
              <a:rPr sz="2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ch</a:t>
            </a:r>
            <a:r>
              <a:rPr sz="2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onic</a:t>
            </a:r>
            <a:r>
              <a:rPr sz="2000" b="1" spc="-4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con</a:t>
            </a:r>
            <a:r>
              <a:rPr sz="2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ti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p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t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ion,</a:t>
            </a:r>
            <a:r>
              <a:rPr sz="2000" b="1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no 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pecific</a:t>
            </a:r>
            <a:endParaRPr sz="2000" dirty="0">
              <a:latin typeface="Century Gothic"/>
              <a:cs typeface="Century Gothic"/>
            </a:endParaRPr>
          </a:p>
          <a:p>
            <a:pPr marL="538480">
              <a:lnSpc>
                <a:spcPts val="1985"/>
              </a:lnSpc>
            </a:pPr>
            <a:r>
              <a:rPr sz="2000" b="1" dirty="0">
                <a:solidFill>
                  <a:srgbClr val="FF0000"/>
                </a:solidFill>
                <a:latin typeface="Century Gothic"/>
                <a:cs typeface="Century Gothic"/>
              </a:rPr>
              <a:t>cau</a:t>
            </a:r>
            <a:r>
              <a:rPr sz="2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is</a:t>
            </a:r>
            <a:r>
              <a:rPr sz="2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found (c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h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ro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ic</a:t>
            </a:r>
            <a:r>
              <a:rPr sz="2000" b="1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idiop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thic</a:t>
            </a:r>
            <a:r>
              <a:rPr sz="2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cons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t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ip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tion)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  <a:spcBef>
                <a:spcPts val="39"/>
              </a:spcBef>
            </a:pPr>
            <a:endParaRPr sz="1000" dirty="0"/>
          </a:p>
          <a:p>
            <a:pPr marL="538480" indent="-457834">
              <a:lnSpc>
                <a:spcPts val="2340"/>
              </a:lnSpc>
              <a:buClr>
                <a:srgbClr val="93C500"/>
              </a:buClr>
              <a:buSzPct val="75000"/>
              <a:buFont typeface="Century Gothic"/>
              <a:buAutoNum type="arabicPeriod" startAt="2"/>
              <a:tabLst>
                <a:tab pos="538480" algn="l"/>
              </a:tabLst>
            </a:pP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i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festyle</a:t>
            </a:r>
            <a:r>
              <a:rPr sz="2000" b="1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Facto</a:t>
            </a:r>
            <a:r>
              <a:rPr sz="2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sz="2000" b="1" spc="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endParaRPr sz="2000" dirty="0">
              <a:latin typeface="Century Gothic"/>
              <a:cs typeface="Century Gothic"/>
            </a:endParaRPr>
          </a:p>
          <a:p>
            <a:pPr marL="1303020" lvl="1" indent="-549910">
              <a:lnSpc>
                <a:spcPts val="1920"/>
              </a:lnSpc>
              <a:buClr>
                <a:srgbClr val="3D3C2C"/>
              </a:buClr>
              <a:buFont typeface="Century Gothic"/>
              <a:buAutoNum type="alphaLcParenR"/>
              <a:tabLst>
                <a:tab pos="1303020" algn="l"/>
              </a:tabLst>
            </a:pPr>
            <a:r>
              <a:rPr sz="2000" b="1" dirty="0">
                <a:solidFill>
                  <a:srgbClr val="3D3C2C"/>
                </a:solidFill>
                <a:latin typeface="Century Gothic"/>
                <a:cs typeface="Century Gothic"/>
              </a:rPr>
              <a:t>Inadequ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te fluid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int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ke</a:t>
            </a:r>
            <a:endParaRPr sz="2000" dirty="0">
              <a:latin typeface="Century Gothic"/>
              <a:cs typeface="Century Gothic"/>
            </a:endParaRPr>
          </a:p>
          <a:p>
            <a:pPr marL="1303020" lvl="1" indent="-549910">
              <a:lnSpc>
                <a:spcPts val="1920"/>
              </a:lnSpc>
              <a:buClr>
                <a:srgbClr val="3D3C2C"/>
              </a:buClr>
              <a:buFont typeface="Century Gothic"/>
              <a:buAutoNum type="alphaLcParenR"/>
              <a:tabLst>
                <a:tab pos="1303020" algn="l"/>
              </a:tabLst>
            </a:pPr>
            <a:r>
              <a:rPr sz="2000" b="1" dirty="0">
                <a:solidFill>
                  <a:srgbClr val="3D3C2C"/>
                </a:solidFill>
                <a:latin typeface="Century Gothic"/>
                <a:cs typeface="Century Gothic"/>
              </a:rPr>
              <a:t>Decre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sed</a:t>
            </a:r>
            <a:r>
              <a:rPr sz="2000" b="1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food</a:t>
            </a:r>
            <a:r>
              <a:rPr sz="20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int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ke</a:t>
            </a:r>
            <a:endParaRPr sz="2000" dirty="0">
              <a:latin typeface="Century Gothic"/>
              <a:cs typeface="Century Gothic"/>
            </a:endParaRPr>
          </a:p>
          <a:p>
            <a:pPr marL="1368425" lvl="1" indent="-615315">
              <a:lnSpc>
                <a:spcPts val="1920"/>
              </a:lnSpc>
              <a:buClr>
                <a:srgbClr val="3D3C2C"/>
              </a:buClr>
              <a:buFont typeface="Century Gothic"/>
              <a:buAutoNum type="alphaLcParenR"/>
              <a:tabLst>
                <a:tab pos="1368425" algn="l"/>
              </a:tabLst>
            </a:pPr>
            <a:r>
              <a:rPr sz="2000" b="1" dirty="0">
                <a:solidFill>
                  <a:srgbClr val="3D3C2C"/>
                </a:solidFill>
                <a:latin typeface="Century Gothic"/>
                <a:cs typeface="Century Gothic"/>
              </a:rPr>
              <a:t>Ina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op</a:t>
            </a:r>
            <a:r>
              <a:rPr sz="20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ia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e bowel</a:t>
            </a:r>
            <a:r>
              <a:rPr sz="20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bi</a:t>
            </a:r>
            <a:r>
              <a:rPr sz="20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endParaRPr sz="2000" dirty="0">
              <a:latin typeface="Century Gothic"/>
              <a:cs typeface="Century Gothic"/>
            </a:endParaRPr>
          </a:p>
          <a:p>
            <a:pPr marL="1374140" lvl="1" indent="-621030">
              <a:lnSpc>
                <a:spcPts val="1985"/>
              </a:lnSpc>
              <a:buClr>
                <a:srgbClr val="3D3C2C"/>
              </a:buClr>
              <a:buFont typeface="Century Gothic"/>
              <a:buAutoNum type="alphaLcParenR"/>
              <a:tabLst>
                <a:tab pos="1374140" algn="l"/>
              </a:tabLst>
            </a:pPr>
            <a:r>
              <a:rPr sz="2000" b="1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b="1" spc="0" dirty="0">
                <a:solidFill>
                  <a:srgbClr val="3D3C2C"/>
                </a:solidFill>
                <a:latin typeface="Century Gothic"/>
                <a:cs typeface="Century Gothic"/>
              </a:rPr>
              <a:t>mmobility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  <a:spcBef>
                <a:spcPts val="27"/>
              </a:spcBef>
            </a:pPr>
            <a:endParaRPr sz="1000" dirty="0"/>
          </a:p>
          <a:p>
            <a:pPr marL="81280">
              <a:lnSpc>
                <a:spcPct val="100000"/>
              </a:lnSpc>
              <a:tabLst>
                <a:tab pos="538480" algn="l"/>
              </a:tabLst>
            </a:pPr>
            <a:r>
              <a:rPr sz="1750" b="1" dirty="0">
                <a:solidFill>
                  <a:srgbClr val="93C500"/>
                </a:solidFill>
                <a:latin typeface="Century Gothic"/>
                <a:cs typeface="Century Gothic"/>
              </a:rPr>
              <a:t>3.	</a:t>
            </a:r>
            <a:r>
              <a:rPr sz="2300" b="1" dirty="0">
                <a:solidFill>
                  <a:srgbClr val="FF0000"/>
                </a:solidFill>
                <a:latin typeface="Century Gothic"/>
                <a:cs typeface="Century Gothic"/>
              </a:rPr>
              <a:t>Medica</a:t>
            </a:r>
            <a:r>
              <a:rPr sz="2300" b="1" spc="5" dirty="0">
                <a:solidFill>
                  <a:srgbClr val="FF0000"/>
                </a:solidFill>
                <a:latin typeface="Century Gothic"/>
                <a:cs typeface="Century Gothic"/>
              </a:rPr>
              <a:t>t</a:t>
            </a:r>
            <a:r>
              <a:rPr sz="2300" b="1" spc="0" dirty="0">
                <a:solidFill>
                  <a:srgbClr val="FF0000"/>
                </a:solidFill>
                <a:latin typeface="Century Gothic"/>
                <a:cs typeface="Century Gothic"/>
              </a:rPr>
              <a:t>io</a:t>
            </a:r>
            <a:r>
              <a:rPr sz="23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sz="2300" b="1" spc="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endParaRPr sz="2300" dirty="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  <a:spcBef>
                <a:spcPts val="48"/>
              </a:spcBef>
            </a:pPr>
            <a:endParaRPr sz="1000" dirty="0"/>
          </a:p>
          <a:p>
            <a:pPr marL="419100" indent="-407034">
              <a:lnSpc>
                <a:spcPts val="2105"/>
              </a:lnSpc>
              <a:buClr>
                <a:srgbClr val="93C500"/>
              </a:buClr>
              <a:buSzPct val="75000"/>
              <a:buFont typeface="Century Gothic"/>
              <a:buAutoNum type="arabicPeriod" startAt="4"/>
              <a:tabLst>
                <a:tab pos="419100" algn="l"/>
              </a:tabLst>
            </a:pPr>
            <a:r>
              <a:rPr sz="1800" b="1" dirty="0">
                <a:solidFill>
                  <a:srgbClr val="FF0000"/>
                </a:solidFill>
                <a:latin typeface="Century Gothic"/>
                <a:cs typeface="Century Gothic"/>
              </a:rPr>
              <a:t>Endocrine</a:t>
            </a:r>
            <a:r>
              <a:rPr sz="18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and</a:t>
            </a:r>
            <a:r>
              <a:rPr sz="18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800" b="1" spc="0" dirty="0">
                <a:solidFill>
                  <a:srgbClr val="FF0000"/>
                </a:solidFill>
                <a:latin typeface="Century Gothic"/>
                <a:cs typeface="Century Gothic"/>
              </a:rPr>
              <a:t>Metabolic disorders</a:t>
            </a:r>
            <a:endParaRPr sz="1800" dirty="0">
              <a:latin typeface="Century Gothic"/>
              <a:cs typeface="Century Gothic"/>
            </a:endParaRPr>
          </a:p>
          <a:p>
            <a:pPr marL="1038225" lvl="1" indent="-492759">
              <a:lnSpc>
                <a:spcPts val="1730"/>
              </a:lnSpc>
              <a:buClr>
                <a:srgbClr val="3D3C2C"/>
              </a:buClr>
              <a:buFont typeface="Century Gothic"/>
              <a:buAutoNum type="alphaLcParenR"/>
              <a:tabLst>
                <a:tab pos="1038225" algn="l"/>
              </a:tabLst>
            </a:pPr>
            <a:r>
              <a:rPr sz="1800" b="1" dirty="0">
                <a:solidFill>
                  <a:srgbClr val="3D3C2C"/>
                </a:solidFill>
                <a:latin typeface="Century Gothic"/>
                <a:cs typeface="Century Gothic"/>
              </a:rPr>
              <a:t>Hypothyroidism</a:t>
            </a:r>
            <a:endParaRPr sz="1800" dirty="0">
              <a:latin typeface="Century Gothic"/>
              <a:cs typeface="Century Gothic"/>
            </a:endParaRPr>
          </a:p>
          <a:p>
            <a:pPr marL="1038225" lvl="1" indent="-492759">
              <a:lnSpc>
                <a:spcPts val="1780"/>
              </a:lnSpc>
              <a:buClr>
                <a:srgbClr val="3D3C2C"/>
              </a:buClr>
              <a:buFont typeface="Century Gothic"/>
              <a:buAutoNum type="alphaLcParenR"/>
              <a:tabLst>
                <a:tab pos="1038225" algn="l"/>
              </a:tabLst>
            </a:pPr>
            <a:r>
              <a:rPr sz="1800" b="1" dirty="0">
                <a:solidFill>
                  <a:srgbClr val="3D3C2C"/>
                </a:solidFill>
                <a:latin typeface="Century Gothic"/>
                <a:cs typeface="Century Gothic"/>
              </a:rPr>
              <a:t>Hypercalcemia</a:t>
            </a:r>
            <a:endParaRPr sz="1800" dirty="0">
              <a:latin typeface="Century Gothic"/>
              <a:cs typeface="Century Gothic"/>
            </a:endParaRPr>
          </a:p>
          <a:p>
            <a:pPr marL="1027430" lvl="1" indent="-487680">
              <a:lnSpc>
                <a:spcPct val="100000"/>
              </a:lnSpc>
              <a:buClr>
                <a:srgbClr val="3D3C2C"/>
              </a:buClr>
              <a:buFont typeface="Century Gothic"/>
              <a:buAutoNum type="alphaLcParenR"/>
              <a:tabLst>
                <a:tab pos="1027430" algn="l"/>
              </a:tabLst>
            </a:pPr>
            <a:r>
              <a:rPr sz="1800" b="1" dirty="0">
                <a:solidFill>
                  <a:srgbClr val="3D3C2C"/>
                </a:solidFill>
                <a:latin typeface="Century Gothic"/>
                <a:cs typeface="Century Gothic"/>
              </a:rPr>
              <a:t>Hypokalemia</a:t>
            </a:r>
            <a:endParaRPr sz="1800" dirty="0">
              <a:latin typeface="Century Gothic"/>
              <a:cs typeface="Century Gothic"/>
            </a:endParaRPr>
          </a:p>
          <a:p>
            <a:pPr marL="969644" lvl="1" indent="-429895">
              <a:lnSpc>
                <a:spcPct val="100000"/>
              </a:lnSpc>
              <a:buClr>
                <a:srgbClr val="3D3C2C"/>
              </a:buClr>
              <a:buFont typeface="Century Gothic"/>
              <a:buAutoNum type="alphaLcParenR"/>
              <a:tabLst>
                <a:tab pos="969644" algn="l"/>
              </a:tabLst>
            </a:pPr>
            <a:r>
              <a:rPr sz="1800" b="1" dirty="0">
                <a:solidFill>
                  <a:srgbClr val="3D3C2C"/>
                </a:solidFill>
                <a:latin typeface="Century Gothic"/>
                <a:cs typeface="Century Gothic"/>
              </a:rPr>
              <a:t>Pheochromocytoma</a:t>
            </a:r>
            <a:endParaRPr sz="1800" dirty="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28717" y="312673"/>
            <a:ext cx="10985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155065" y="716089"/>
            <a:ext cx="5592445" cy="10991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entury Gothic"/>
                <a:cs typeface="Century Gothic"/>
              </a:rPr>
              <a:t>Fecal</a:t>
            </a:r>
            <a:r>
              <a:rPr sz="3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softeners/emollient</a:t>
            </a:r>
            <a:endParaRPr sz="3600" dirty="0">
              <a:latin typeface="Century Gothic"/>
              <a:cs typeface="Century Gothic"/>
            </a:endParaRPr>
          </a:p>
          <a:p>
            <a:pPr marL="12700">
              <a:lnSpc>
                <a:spcPts val="4310"/>
              </a:lnSpc>
            </a:pPr>
            <a:r>
              <a:rPr sz="3600" b="1" dirty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r>
              <a:rPr sz="36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(cont.)</a:t>
            </a:r>
            <a:endParaRPr sz="36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09472" y="1975104"/>
            <a:ext cx="327659" cy="3368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90955" y="2029586"/>
            <a:ext cx="146685" cy="1784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00" b="1" spc="5" dirty="0">
                <a:solidFill>
                  <a:srgbClr val="93C500"/>
                </a:solidFill>
                <a:latin typeface="Century Gothic"/>
                <a:cs typeface="Century Gothic"/>
              </a:rPr>
              <a:t>2.</a:t>
            </a:r>
            <a:endParaRPr sz="11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48460" y="1978786"/>
            <a:ext cx="1031240" cy="2374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5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M</a:t>
            </a:r>
            <a:r>
              <a:rPr sz="15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ineral oil: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660651" y="2193798"/>
            <a:ext cx="1005839" cy="0"/>
          </a:xfrm>
          <a:custGeom>
            <a:avLst/>
            <a:gdLst/>
            <a:ahLst/>
            <a:cxnLst/>
            <a:rect l="l" t="t" r="r" b="b"/>
            <a:pathLst>
              <a:path w="1005839">
                <a:moveTo>
                  <a:pt x="0" y="0"/>
                </a:moveTo>
                <a:lnTo>
                  <a:pt x="1005839" y="0"/>
                </a:lnTo>
              </a:path>
            </a:pathLst>
          </a:custGeom>
          <a:ln w="18033">
            <a:solidFill>
              <a:srgbClr val="FF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90955" y="2480183"/>
            <a:ext cx="2422525" cy="2825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3D3C2C"/>
                </a:solidFill>
                <a:latin typeface="Century Gothic"/>
                <a:cs typeface="Century Gothic"/>
              </a:rPr>
              <a:t>Mechanism</a:t>
            </a:r>
            <a:r>
              <a:rPr sz="18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18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action: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203515" y="2739389"/>
            <a:ext cx="2397188" cy="0"/>
          </a:xfrm>
          <a:custGeom>
            <a:avLst/>
            <a:gdLst/>
            <a:ahLst/>
            <a:cxnLst/>
            <a:rect l="l" t="t" r="r" b="b"/>
            <a:pathLst>
              <a:path w="2397188">
                <a:moveTo>
                  <a:pt x="0" y="0"/>
                </a:moveTo>
                <a:lnTo>
                  <a:pt x="2397188" y="0"/>
                </a:lnTo>
              </a:path>
            </a:pathLst>
          </a:custGeom>
          <a:ln w="21082">
            <a:solidFill>
              <a:srgbClr val="3D3C2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122375" y="2811653"/>
            <a:ext cx="169545" cy="2159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spc="0" dirty="0">
                <a:solidFill>
                  <a:srgbClr val="93C500"/>
                </a:solidFill>
                <a:latin typeface="Century Gothic"/>
                <a:cs typeface="Century Gothic"/>
              </a:rPr>
              <a:t>1.</a:t>
            </a:r>
            <a:endParaRPr sz="135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37792" y="2809367"/>
            <a:ext cx="5870575" cy="94106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18745">
              <a:lnSpc>
                <a:spcPct val="80000"/>
              </a:lnSpc>
            </a:pP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sor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pt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to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ll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ow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 pa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ag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5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ts val="2105"/>
              </a:lnSpc>
            </a:pP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nh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bit</a:t>
            </a:r>
            <a:r>
              <a:rPr sz="18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→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cr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ts val="1785"/>
              </a:lnSpc>
            </a:pP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decr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se</a:t>
            </a:r>
            <a:r>
              <a:rPr sz="18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to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me.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22375" y="3305428"/>
            <a:ext cx="169545" cy="2159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spc="0" dirty="0">
                <a:solidFill>
                  <a:srgbClr val="93C500"/>
                </a:solidFill>
                <a:latin typeface="Century Gothic"/>
                <a:cs typeface="Century Gothic"/>
              </a:rPr>
              <a:t>2.</a:t>
            </a:r>
            <a:endParaRPr sz="135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203515" y="4275582"/>
            <a:ext cx="1580387" cy="0"/>
          </a:xfrm>
          <a:custGeom>
            <a:avLst/>
            <a:gdLst/>
            <a:ahLst/>
            <a:cxnLst/>
            <a:rect l="l" t="t" r="r" b="b"/>
            <a:pathLst>
              <a:path w="1580388">
                <a:moveTo>
                  <a:pt x="0" y="0"/>
                </a:moveTo>
                <a:lnTo>
                  <a:pt x="1580387" y="0"/>
                </a:lnTo>
              </a:path>
            </a:pathLst>
          </a:custGeom>
          <a:ln w="21082">
            <a:solidFill>
              <a:srgbClr val="3D3C2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03515" y="5592317"/>
            <a:ext cx="1275587" cy="0"/>
          </a:xfrm>
          <a:custGeom>
            <a:avLst/>
            <a:gdLst/>
            <a:ahLst/>
            <a:cxnLst/>
            <a:rect l="l" t="t" r="r" b="b"/>
            <a:pathLst>
              <a:path w="1275588">
                <a:moveTo>
                  <a:pt x="0" y="0"/>
                </a:moveTo>
                <a:lnTo>
                  <a:pt x="1275587" y="0"/>
                </a:lnTo>
              </a:path>
            </a:pathLst>
          </a:custGeom>
          <a:ln w="21082">
            <a:solidFill>
              <a:srgbClr val="3D3C2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223645" y="4054284"/>
            <a:ext cx="6320155" cy="21482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3D3C2C"/>
                </a:solidFill>
                <a:latin typeface="Century Gothic"/>
                <a:cs typeface="Century Gothic"/>
              </a:rPr>
              <a:t>Dosage</a:t>
            </a:r>
            <a:r>
              <a:rPr sz="18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forms: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41"/>
              </a:spcBef>
            </a:pPr>
            <a:endParaRPr sz="55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287020" marR="12700" indent="-274955">
              <a:lnSpc>
                <a:spcPct val="80000"/>
              </a:lnSpc>
            </a:pP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 or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x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ff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ct</a:t>
            </a:r>
            <a:r>
              <a:rPr sz="18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8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8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2 or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3 da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 of o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ra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 u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se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100"/>
              </a:lnSpc>
              <a:spcBef>
                <a:spcPts val="63"/>
              </a:spcBef>
            </a:pPr>
            <a:endParaRPr sz="1100"/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Indications: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100"/>
              </a:lnSpc>
              <a:spcBef>
                <a:spcPts val="59"/>
              </a:spcBef>
            </a:pPr>
            <a:endParaRPr sz="1100"/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18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ar</a:t>
            </a:r>
            <a:r>
              <a:rPr sz="18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8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800" spc="-15" dirty="0">
                <a:solidFill>
                  <a:srgbClr val="3D3C2C"/>
                </a:solidFill>
                <a:latin typeface="Century Gothic"/>
                <a:cs typeface="Century Gothic"/>
              </a:rPr>
              <a:t>docu</a:t>
            </a:r>
            <a:r>
              <a:rPr sz="1800" spc="-2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8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800" spc="-25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18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30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762000" y="709295"/>
            <a:ext cx="7696200" cy="54394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b="1" dirty="0">
                <a:solidFill>
                  <a:srgbClr val="FF0000"/>
                </a:solidFill>
                <a:latin typeface="Century Gothic"/>
                <a:cs typeface="Century Gothic"/>
              </a:rPr>
              <a:t>Fecal</a:t>
            </a:r>
            <a:r>
              <a:rPr sz="3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softeners/emollient</a:t>
            </a:r>
            <a:endParaRPr sz="3600" dirty="0">
              <a:latin typeface="Century Gothic"/>
              <a:cs typeface="Century Gothic"/>
            </a:endParaRPr>
          </a:p>
          <a:p>
            <a:pPr marL="12700">
              <a:lnSpc>
                <a:spcPts val="4310"/>
              </a:lnSpc>
            </a:pPr>
            <a:r>
              <a:rPr sz="3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laxatives</a:t>
            </a:r>
            <a:endParaRPr sz="3600" dirty="0">
              <a:latin typeface="Century Gothic"/>
              <a:cs typeface="Century Gothic"/>
            </a:endParaRPr>
          </a:p>
          <a:p>
            <a:pPr>
              <a:lnSpc>
                <a:spcPts val="1400"/>
              </a:lnSpc>
              <a:spcBef>
                <a:spcPts val="27"/>
              </a:spcBef>
            </a:pPr>
            <a:endParaRPr sz="1400" dirty="0"/>
          </a:p>
          <a:p>
            <a:pPr marL="81280">
              <a:lnSpc>
                <a:spcPct val="100000"/>
              </a:lnSpc>
            </a:pPr>
            <a:r>
              <a:rPr sz="2200" b="1" u="sng" spc="-15" dirty="0">
                <a:solidFill>
                  <a:srgbClr val="FF0000"/>
                </a:solidFill>
                <a:latin typeface="Century Gothic"/>
                <a:cs typeface="Century Gothic"/>
              </a:rPr>
              <a:t>Mi</a:t>
            </a:r>
            <a:r>
              <a:rPr sz="2200" b="1" u="sng" spc="-10" dirty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sz="2200" b="1" u="sng" spc="-15" dirty="0">
                <a:solidFill>
                  <a:srgbClr val="FF0000"/>
                </a:solidFill>
                <a:latin typeface="Century Gothic"/>
                <a:cs typeface="Century Gothic"/>
              </a:rPr>
              <a:t>eral </a:t>
            </a:r>
            <a:r>
              <a:rPr sz="2200" b="1" u="sng" spc="-10" dirty="0">
                <a:solidFill>
                  <a:srgbClr val="FF0000"/>
                </a:solidFill>
                <a:latin typeface="Century Gothic"/>
                <a:cs typeface="Century Gothic"/>
              </a:rPr>
              <a:t>oil:</a:t>
            </a:r>
            <a:endParaRPr sz="2200" u="sng" dirty="0">
              <a:latin typeface="Century Gothic"/>
              <a:cs typeface="Century Gothic"/>
            </a:endParaRPr>
          </a:p>
          <a:p>
            <a:pPr marL="81280">
              <a:lnSpc>
                <a:spcPts val="2630"/>
              </a:lnSpc>
            </a:pPr>
            <a:r>
              <a:rPr sz="22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Ad</a:t>
            </a:r>
            <a:r>
              <a:rPr sz="22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er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 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ef</a:t>
            </a:r>
            <a:r>
              <a:rPr sz="22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ects:</a:t>
            </a:r>
            <a:endParaRPr sz="2200" dirty="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45"/>
              </a:spcBef>
            </a:pPr>
            <a:endParaRPr sz="550" dirty="0"/>
          </a:p>
          <a:p>
            <a:pPr marL="527685" marR="219710" indent="-515620">
              <a:lnSpc>
                <a:spcPts val="25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May</a:t>
            </a:r>
            <a:r>
              <a:rPr sz="2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be abs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rbed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sy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te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al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→ fo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ei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600" spc="-5" dirty="0">
                <a:solidFill>
                  <a:srgbClr val="3D3C2C"/>
                </a:solidFill>
                <a:latin typeface="Century Gothic"/>
                <a:cs typeface="Century Gothic"/>
              </a:rPr>
              <a:t>n-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body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re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cti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n in lymp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d tissue.</a:t>
            </a:r>
            <a:endParaRPr sz="2600" dirty="0">
              <a:latin typeface="Century Gothic"/>
              <a:cs typeface="Century Gothic"/>
            </a:endParaRPr>
          </a:p>
          <a:p>
            <a:pPr>
              <a:lnSpc>
                <a:spcPts val="600"/>
              </a:lnSpc>
              <a:spcBef>
                <a:spcPts val="43"/>
              </a:spcBef>
              <a:buClr>
                <a:srgbClr val="93C500"/>
              </a:buClr>
              <a:buFont typeface="Century Gothic"/>
              <a:buAutoNum type="arabicPeriod"/>
            </a:pPr>
            <a:endParaRPr sz="600" dirty="0"/>
          </a:p>
          <a:p>
            <a:pPr>
              <a:lnSpc>
                <a:spcPts val="600"/>
              </a:lnSpc>
              <a:spcBef>
                <a:spcPts val="27"/>
              </a:spcBef>
              <a:buClr>
                <a:srgbClr val="93C500"/>
              </a:buClr>
              <a:buFont typeface="Century Gothic"/>
              <a:buAutoNum type="arabicPeriod"/>
            </a:pPr>
            <a:endParaRPr sz="600" dirty="0"/>
          </a:p>
          <a:p>
            <a:pPr marL="527685" marR="12700" indent="-515620">
              <a:lnSpc>
                <a:spcPct val="8000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De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rea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es</a:t>
            </a:r>
            <a:r>
              <a:rPr sz="2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abso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ption 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f fa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600" spc="-5" dirty="0">
                <a:solidFill>
                  <a:srgbClr val="3D3C2C"/>
                </a:solidFill>
                <a:latin typeface="Century Gothic"/>
                <a:cs typeface="Century Gothic"/>
              </a:rPr>
              <a:t>-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so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uble </a:t>
            </a:r>
            <a:r>
              <a:rPr sz="26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ita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 (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A,</a:t>
            </a:r>
            <a:r>
              <a:rPr sz="2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D, E,</a:t>
            </a:r>
            <a:r>
              <a:rPr sz="2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K)</a:t>
            </a:r>
            <a:endParaRPr sz="2600" dirty="0">
              <a:latin typeface="Century Gothic"/>
              <a:cs typeface="Century Gothic"/>
            </a:endParaRPr>
          </a:p>
          <a:p>
            <a:pPr marL="527685" indent="-515620">
              <a:lnSpc>
                <a:spcPts val="304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600" spc="-55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hen</a:t>
            </a:r>
            <a:r>
              <a:rPr sz="2600" spc="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gi</a:t>
            </a:r>
            <a:r>
              <a:rPr sz="2600" spc="1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en</a:t>
            </a:r>
            <a:r>
              <a:rPr sz="26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or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y,</a:t>
            </a:r>
            <a:r>
              <a:rPr sz="2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mine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al oil</a:t>
            </a:r>
            <a:r>
              <a:rPr sz="2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may</a:t>
            </a:r>
            <a:endParaRPr sz="2600" dirty="0">
              <a:latin typeface="Century Gothic"/>
              <a:cs typeface="Century Gothic"/>
            </a:endParaRPr>
          </a:p>
          <a:p>
            <a:pPr marR="584835" algn="ctr">
              <a:lnSpc>
                <a:spcPts val="2575"/>
              </a:lnSpc>
            </a:pPr>
            <a:r>
              <a:rPr sz="2600" dirty="0">
                <a:solidFill>
                  <a:srgbClr val="3D3C2C"/>
                </a:solidFill>
                <a:latin typeface="Century Gothic"/>
                <a:cs typeface="Century Gothic"/>
              </a:rPr>
              <a:t>le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k f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om the</a:t>
            </a:r>
            <a:r>
              <a:rPr sz="26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al</a:t>
            </a:r>
            <a:r>
              <a:rPr sz="2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sp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cte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31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763651" y="843280"/>
            <a:ext cx="6607175" cy="51714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11760">
              <a:lnSpc>
                <a:spcPct val="100000"/>
              </a:lnSpc>
            </a:pPr>
            <a:r>
              <a:rPr sz="4000" b="1" spc="-30" dirty="0">
                <a:solidFill>
                  <a:srgbClr val="FF0000"/>
                </a:solidFill>
                <a:latin typeface="Century Gothic"/>
                <a:cs typeface="Century Gothic"/>
              </a:rPr>
              <a:t>New</a:t>
            </a:r>
            <a:r>
              <a:rPr sz="4000" b="1" spc="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agents</a:t>
            </a:r>
            <a:endParaRPr sz="4000" dirty="0">
              <a:latin typeface="Century Gothic"/>
              <a:cs typeface="Century Gothic"/>
            </a:endParaRPr>
          </a:p>
          <a:p>
            <a:pPr>
              <a:lnSpc>
                <a:spcPts val="500"/>
              </a:lnSpc>
              <a:spcBef>
                <a:spcPts val="4"/>
              </a:spcBef>
            </a:pPr>
            <a:endParaRPr sz="500" dirty="0"/>
          </a:p>
          <a:p>
            <a:pPr marL="81280">
              <a:lnSpc>
                <a:spcPct val="100000"/>
              </a:lnSpc>
            </a:pPr>
            <a:r>
              <a:rPr sz="2200" b="1" i="1" spc="-15" dirty="0">
                <a:solidFill>
                  <a:srgbClr val="006FC0"/>
                </a:solidFill>
                <a:latin typeface="Century Gothic"/>
                <a:cs typeface="Century Gothic"/>
              </a:rPr>
              <a:t>Lubiprostone</a:t>
            </a:r>
            <a:endParaRPr sz="2200" dirty="0">
              <a:latin typeface="Century Gothic"/>
              <a:cs typeface="Century Gothic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100"/>
              </a:lnSpc>
              <a:spcBef>
                <a:spcPts val="58"/>
              </a:spcBef>
            </a:pPr>
            <a:endParaRPr sz="1100" dirty="0"/>
          </a:p>
          <a:p>
            <a:pPr marL="81280">
              <a:lnSpc>
                <a:spcPct val="100000"/>
              </a:lnSpc>
            </a:pP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Mecha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ni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200" b="1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action:</a:t>
            </a:r>
            <a:endParaRPr sz="2200" dirty="0">
              <a:latin typeface="Century Gothic"/>
              <a:cs typeface="Century Gothic"/>
            </a:endParaRPr>
          </a:p>
          <a:p>
            <a:pPr>
              <a:lnSpc>
                <a:spcPts val="500"/>
              </a:lnSpc>
              <a:spcBef>
                <a:spcPts val="15"/>
              </a:spcBef>
            </a:pPr>
            <a:endParaRPr sz="500" dirty="0"/>
          </a:p>
          <a:p>
            <a:pPr marL="12700" marR="12700">
              <a:lnSpc>
                <a:spcPct val="90000"/>
              </a:lnSpc>
            </a:pP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Open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2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of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chlor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de chan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nels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local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y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GI lum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nal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ep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helium,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wh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ch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s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mula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es</a:t>
            </a:r>
            <a:r>
              <a:rPr sz="2200" spc="-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chlor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-r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ch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estinal</a:t>
            </a:r>
            <a:r>
              <a:rPr sz="22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flu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secret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shor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ens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GI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rans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t 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me</a:t>
            </a:r>
            <a:endParaRPr sz="2200" dirty="0">
              <a:latin typeface="Century Gothic"/>
              <a:cs typeface="Century Gothic"/>
            </a:endParaRPr>
          </a:p>
          <a:p>
            <a:pPr marL="81280">
              <a:lnSpc>
                <a:spcPct val="100000"/>
              </a:lnSpc>
              <a:spcBef>
                <a:spcPts val="275"/>
              </a:spcBef>
            </a:pP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Use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endParaRPr sz="2200" dirty="0">
              <a:latin typeface="Century Gothic"/>
              <a:cs typeface="Century Gothic"/>
            </a:endParaRPr>
          </a:p>
          <a:p>
            <a:pPr marL="158750">
              <a:lnSpc>
                <a:spcPct val="100000"/>
              </a:lnSpc>
              <a:spcBef>
                <a:spcPts val="250"/>
              </a:spcBef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Chron</a:t>
            </a:r>
            <a:r>
              <a:rPr sz="22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opa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ic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cons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r>
              <a:rPr sz="22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ad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2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endParaRPr sz="2200" dirty="0">
              <a:latin typeface="Century Gothic"/>
              <a:cs typeface="Century Gothic"/>
            </a:endParaRPr>
          </a:p>
          <a:p>
            <a:pPr marL="158750">
              <a:lnSpc>
                <a:spcPct val="100000"/>
              </a:lnSpc>
              <a:spcBef>
                <a:spcPts val="275"/>
              </a:spcBef>
            </a:pPr>
            <a:r>
              <a:rPr sz="2200" b="1" spc="-3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dv</a:t>
            </a:r>
            <a:r>
              <a:rPr sz="22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2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eff</a:t>
            </a:r>
            <a:r>
              <a:rPr sz="22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2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cts:</a:t>
            </a:r>
            <a:endParaRPr sz="2200" dirty="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spcBef>
                <a:spcPts val="254"/>
              </a:spcBef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527685" algn="l"/>
              </a:tabLst>
            </a:pP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Heada</a:t>
            </a:r>
            <a:r>
              <a:rPr sz="2200" spc="-2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endParaRPr sz="2200" dirty="0">
              <a:latin typeface="Century Gothic"/>
              <a:cs typeface="Century Gothic"/>
            </a:endParaRPr>
          </a:p>
          <a:p>
            <a:pPr>
              <a:lnSpc>
                <a:spcPts val="550"/>
              </a:lnSpc>
              <a:spcBef>
                <a:spcPts val="9"/>
              </a:spcBef>
              <a:buClr>
                <a:srgbClr val="93C500"/>
              </a:buClr>
              <a:buFont typeface="Century Gothic"/>
              <a:buAutoNum type="arabicPeriod"/>
            </a:pPr>
            <a:endParaRPr sz="550" dirty="0"/>
          </a:p>
          <a:p>
            <a:pPr marL="527685" marR="1201420" indent="-515620">
              <a:lnSpc>
                <a:spcPts val="2380"/>
              </a:lnSpc>
              <a:buClr>
                <a:srgbClr val="93C500"/>
              </a:buClr>
              <a:buSzPct val="75000"/>
              <a:buFont typeface="Century Gothic"/>
              <a:buAutoNum type="arabicPeriod"/>
              <a:tabLst>
                <a:tab pos="605790" algn="l"/>
              </a:tabLst>
            </a:pP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arrhea,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ausea, as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a 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result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of dela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ed</a:t>
            </a:r>
            <a:r>
              <a:rPr sz="22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gas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2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c </a:t>
            </a:r>
            <a:r>
              <a:rPr sz="2200" spc="-20" dirty="0">
                <a:solidFill>
                  <a:srgbClr val="3D3C2C"/>
                </a:solidFill>
                <a:latin typeface="Century Gothic"/>
                <a:cs typeface="Century Gothic"/>
              </a:rPr>
              <a:t>emp</a:t>
            </a:r>
            <a:r>
              <a:rPr sz="22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200" spc="-3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2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200" spc="-15" dirty="0">
                <a:solidFill>
                  <a:srgbClr val="3D3C2C"/>
                </a:solidFill>
                <a:latin typeface="Century Gothic"/>
                <a:cs typeface="Century Gothic"/>
              </a:rPr>
              <a:t>ng.</a:t>
            </a:r>
            <a:endParaRPr sz="2200" dirty="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28717" y="312673"/>
            <a:ext cx="19367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32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2375" y="933958"/>
            <a:ext cx="5612765" cy="6121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30" dirty="0">
                <a:solidFill>
                  <a:srgbClr val="FF0000"/>
                </a:solidFill>
                <a:latin typeface="Century Gothic"/>
                <a:cs typeface="Century Gothic"/>
              </a:rPr>
              <a:t>Cau</a:t>
            </a:r>
            <a:r>
              <a:rPr sz="40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es</a:t>
            </a:r>
            <a:r>
              <a:rPr sz="40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40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constip</a:t>
            </a: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tion</a:t>
            </a:r>
            <a:endParaRPr sz="4000">
              <a:latin typeface="Century Gothic"/>
              <a:cs typeface="Century Goth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59180" y="1717548"/>
            <a:ext cx="344424" cy="3550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45844" y="1769617"/>
            <a:ext cx="15621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5" dirty="0">
                <a:solidFill>
                  <a:srgbClr val="93C500"/>
                </a:solidFill>
                <a:latin typeface="Century Gothic"/>
                <a:cs typeface="Century Gothic"/>
              </a:rPr>
              <a:t>5.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54693" y="1727962"/>
            <a:ext cx="1111885" cy="2527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eurologic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31594" y="1963039"/>
            <a:ext cx="4693285" cy="1228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54025" indent="-441959">
              <a:lnSpc>
                <a:spcPct val="100000"/>
              </a:lnSpc>
              <a:buClr>
                <a:srgbClr val="3D3C2C"/>
              </a:buClr>
              <a:buFont typeface="Century Gothic"/>
              <a:buAutoNum type="alphaLcParenR"/>
              <a:tabLst>
                <a:tab pos="454025" algn="l"/>
              </a:tabLst>
            </a:pPr>
            <a:r>
              <a:rPr sz="16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kin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on's</a:t>
            </a:r>
            <a:r>
              <a:rPr sz="1600" b="1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di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ease</a:t>
            </a:r>
            <a:endParaRPr sz="1600" dirty="0">
              <a:latin typeface="Century Gothic"/>
              <a:cs typeface="Century Gothic"/>
            </a:endParaRPr>
          </a:p>
          <a:p>
            <a:pPr marL="454025" indent="-441959">
              <a:lnSpc>
                <a:spcPct val="100000"/>
              </a:lnSpc>
              <a:buClr>
                <a:srgbClr val="3D3C2C"/>
              </a:buClr>
              <a:buFont typeface="Century Gothic"/>
              <a:buAutoNum type="alphaLcParenR"/>
              <a:tabLst>
                <a:tab pos="454025" algn="l"/>
              </a:tabLst>
            </a:pP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Multiple</a:t>
            </a:r>
            <a:r>
              <a:rPr sz="1600" b="1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sclero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is</a:t>
            </a:r>
            <a:endParaRPr sz="1600" dirty="0">
              <a:latin typeface="Century Gothic"/>
              <a:cs typeface="Century Gothic"/>
            </a:endParaRPr>
          </a:p>
          <a:p>
            <a:pPr marL="448945" indent="-436880">
              <a:lnSpc>
                <a:spcPct val="100000"/>
              </a:lnSpc>
              <a:buClr>
                <a:srgbClr val="3D3C2C"/>
              </a:buClr>
              <a:buFont typeface="Century Gothic"/>
              <a:buAutoNum type="alphaLcParenR"/>
              <a:tabLst>
                <a:tab pos="448945" algn="l"/>
              </a:tabLst>
            </a:pP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Spinal</a:t>
            </a:r>
            <a:r>
              <a:rPr sz="1600" b="1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lesions</a:t>
            </a:r>
            <a:endParaRPr sz="1600" dirty="0">
              <a:latin typeface="Century Gothic"/>
              <a:cs typeface="Century Gothic"/>
            </a:endParaRPr>
          </a:p>
          <a:p>
            <a:pPr marL="454025" indent="-441959">
              <a:lnSpc>
                <a:spcPct val="100000"/>
              </a:lnSpc>
              <a:buClr>
                <a:srgbClr val="3D3C2C"/>
              </a:buClr>
              <a:buFont typeface="Century Gothic"/>
              <a:buAutoNum type="alphaLcParenR"/>
              <a:tabLst>
                <a:tab pos="454025" algn="l"/>
              </a:tabLst>
            </a:pP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Damage</a:t>
            </a:r>
            <a:r>
              <a:rPr sz="1600" b="1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to</a:t>
            </a:r>
            <a:r>
              <a:rPr sz="1600" b="1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sacral</a:t>
            </a:r>
            <a:r>
              <a:rPr sz="1600" b="1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para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ympathetic</a:t>
            </a:r>
            <a:r>
              <a:rPr sz="1600" b="1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ner</a:t>
            </a:r>
            <a:r>
              <a:rPr sz="16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es</a:t>
            </a:r>
            <a:endParaRPr sz="1600" dirty="0">
              <a:latin typeface="Century Gothic"/>
              <a:cs typeface="Century Gothic"/>
            </a:endParaRPr>
          </a:p>
          <a:p>
            <a:pPr marL="448945" indent="-436880">
              <a:lnSpc>
                <a:spcPct val="100000"/>
              </a:lnSpc>
              <a:buClr>
                <a:srgbClr val="3D3C2C"/>
              </a:buClr>
              <a:buFont typeface="Century Gothic"/>
              <a:buAutoNum type="alphaLcParenR"/>
              <a:tabLst>
                <a:tab pos="448945" algn="l"/>
              </a:tabLst>
            </a:pPr>
            <a:r>
              <a:rPr sz="16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utonomic</a:t>
            </a:r>
            <a:r>
              <a:rPr sz="1600" b="1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neu</a:t>
            </a:r>
            <a:r>
              <a:rPr sz="1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opathy</a:t>
            </a:r>
            <a:r>
              <a:rPr sz="1600" b="1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(Diabetes</a:t>
            </a:r>
            <a:r>
              <a:rPr sz="1600" b="1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mellitus</a:t>
            </a:r>
            <a:r>
              <a:rPr lang="en-US" sz="1600" b="1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45844" y="3281807"/>
            <a:ext cx="15621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5" dirty="0">
                <a:solidFill>
                  <a:srgbClr val="93C500"/>
                </a:solidFill>
                <a:latin typeface="Century Gothic"/>
                <a:cs typeface="Century Gothic"/>
              </a:rPr>
              <a:t>6.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60905" y="3231007"/>
            <a:ext cx="1685289" cy="2527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P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sychol</a:t>
            </a:r>
            <a:r>
              <a:rPr sz="16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o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gical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11847" y="3644490"/>
            <a:ext cx="5061585" cy="28378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71245" indent="-441959">
              <a:lnSpc>
                <a:spcPct val="100000"/>
              </a:lnSpc>
              <a:buClr>
                <a:srgbClr val="3D3C2C"/>
              </a:buClr>
              <a:buFont typeface="Century Gothic"/>
              <a:buAutoNum type="alphaLcParenR"/>
              <a:tabLst>
                <a:tab pos="1071245" algn="l"/>
              </a:tabLst>
            </a:pP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1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es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endParaRPr sz="1600" dirty="0">
              <a:latin typeface="Century Gothic"/>
              <a:cs typeface="Century Gothic"/>
            </a:endParaRPr>
          </a:p>
          <a:p>
            <a:pPr marL="1071245" indent="-441959">
              <a:lnSpc>
                <a:spcPct val="100000"/>
              </a:lnSpc>
              <a:buClr>
                <a:srgbClr val="3D3C2C"/>
              </a:buClr>
              <a:buFont typeface="Century Gothic"/>
              <a:buAutoNum type="alphaLcParenR"/>
              <a:tabLst>
                <a:tab pos="1071245" algn="l"/>
              </a:tabLst>
            </a:pP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ating</a:t>
            </a:r>
            <a:r>
              <a:rPr sz="1600" b="1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di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orders</a:t>
            </a:r>
            <a:r>
              <a:rPr sz="1600" b="1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(e.g.,</a:t>
            </a:r>
            <a:r>
              <a:rPr sz="1600" b="1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anorexia</a:t>
            </a:r>
            <a:r>
              <a:rPr sz="1600" b="1" spc="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ner</a:t>
            </a:r>
            <a:r>
              <a:rPr sz="16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osa)</a:t>
            </a:r>
            <a:endParaRPr sz="1600" dirty="0">
              <a:latin typeface="Century Gothic"/>
              <a:cs typeface="Century Gothic"/>
            </a:endParaRPr>
          </a:p>
          <a:p>
            <a:pPr marL="297180" indent="-285115">
              <a:lnSpc>
                <a:spcPct val="100000"/>
              </a:lnSpc>
              <a:spcBef>
                <a:spcPts val="380"/>
              </a:spcBef>
              <a:buClr>
                <a:srgbClr val="FF0000"/>
              </a:buClr>
              <a:buFont typeface="Century Gothic"/>
              <a:buAutoNum type="arabicPeriod" startAt="7"/>
              <a:tabLst>
                <a:tab pos="297180" algn="l"/>
              </a:tabLst>
            </a:pP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GI</a:t>
            </a:r>
            <a:r>
              <a:rPr sz="1600" b="1" spc="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di</a:t>
            </a:r>
            <a:r>
              <a:rPr sz="16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order</a:t>
            </a:r>
            <a:r>
              <a:rPr sz="16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s:</a:t>
            </a:r>
            <a:endParaRPr sz="1600" dirty="0">
              <a:latin typeface="Century Gothic"/>
              <a:cs typeface="Century Gothic"/>
            </a:endParaRPr>
          </a:p>
          <a:p>
            <a:pPr marL="1064895" lvl="1" indent="-441959">
              <a:lnSpc>
                <a:spcPct val="100000"/>
              </a:lnSpc>
              <a:spcBef>
                <a:spcPts val="384"/>
              </a:spcBef>
              <a:buClr>
                <a:srgbClr val="3D3C2C"/>
              </a:buClr>
              <a:buFont typeface="Century Gothic"/>
              <a:buAutoNum type="alphaLcParenR"/>
              <a:tabLst>
                <a:tab pos="1064895" algn="l"/>
              </a:tabLst>
            </a:pP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rritable</a:t>
            </a:r>
            <a:r>
              <a:rPr sz="1600" b="1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bow</a:t>
            </a:r>
            <a:r>
              <a:rPr sz="16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b="1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synd</a:t>
            </a:r>
            <a:r>
              <a:rPr sz="1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ome</a:t>
            </a:r>
            <a:endParaRPr sz="1600" dirty="0">
              <a:latin typeface="Century Gothic"/>
              <a:cs typeface="Century Gothic"/>
            </a:endParaRPr>
          </a:p>
          <a:p>
            <a:pPr marL="1064895" lvl="1" indent="-441959">
              <a:lnSpc>
                <a:spcPct val="100000"/>
              </a:lnSpc>
              <a:spcBef>
                <a:spcPts val="380"/>
              </a:spcBef>
              <a:buClr>
                <a:srgbClr val="3D3C2C"/>
              </a:buClr>
              <a:buFont typeface="Century Gothic"/>
              <a:buAutoNum type="alphaLcParenR"/>
              <a:tabLst>
                <a:tab pos="1064895" algn="l"/>
              </a:tabLst>
            </a:pPr>
            <a:r>
              <a:rPr sz="1600" b="1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Di</a:t>
            </a:r>
            <a:r>
              <a:rPr sz="1600" b="1" spc="-20" dirty="0" smtClean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b="1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erticulitis</a:t>
            </a:r>
            <a:endParaRPr lang="en-US" sz="1600" dirty="0">
              <a:latin typeface="Century Gothic"/>
              <a:cs typeface="Century Gothic"/>
            </a:endParaRPr>
          </a:p>
          <a:p>
            <a:pPr marL="1064895" lvl="1" indent="-441959">
              <a:lnSpc>
                <a:spcPct val="100000"/>
              </a:lnSpc>
              <a:spcBef>
                <a:spcPts val="380"/>
              </a:spcBef>
              <a:buClr>
                <a:srgbClr val="3D3C2C"/>
              </a:buClr>
              <a:buFont typeface="Century Gothic"/>
              <a:buAutoNum type="alphaLcParenR"/>
              <a:tabLst>
                <a:tab pos="1064895" algn="l"/>
              </a:tabLst>
            </a:pPr>
            <a:r>
              <a:rPr sz="1600" b="1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600" b="1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emor</a:t>
            </a:r>
            <a:r>
              <a:rPr sz="1600" b="1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b="1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hoids</a:t>
            </a:r>
            <a:r>
              <a:rPr sz="1600" b="1" spc="35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1600" b="1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anal</a:t>
            </a:r>
            <a:r>
              <a:rPr sz="1600" b="1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fiss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es</a:t>
            </a:r>
            <a:endParaRPr sz="1600" dirty="0">
              <a:latin typeface="Century Gothic"/>
              <a:cs typeface="Century Gothic"/>
            </a:endParaRPr>
          </a:p>
          <a:p>
            <a:pPr marL="1064895" lvl="1" indent="-441959">
              <a:lnSpc>
                <a:spcPct val="100000"/>
              </a:lnSpc>
              <a:spcBef>
                <a:spcPts val="380"/>
              </a:spcBef>
              <a:buClr>
                <a:srgbClr val="3D3C2C"/>
              </a:buClr>
              <a:buFont typeface="Century Gothic"/>
              <a:buAutoNum type="alphaLcParenR"/>
              <a:tabLst>
                <a:tab pos="1064895" algn="l"/>
              </a:tabLst>
            </a:pP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Tumors</a:t>
            </a:r>
            <a:endParaRPr sz="1600" dirty="0">
              <a:latin typeface="Century Gothic"/>
              <a:cs typeface="Century Gothic"/>
            </a:endParaRPr>
          </a:p>
          <a:p>
            <a:pPr marL="1060450" lvl="1" indent="-436880">
              <a:lnSpc>
                <a:spcPct val="100000"/>
              </a:lnSpc>
              <a:spcBef>
                <a:spcPts val="380"/>
              </a:spcBef>
              <a:buClr>
                <a:srgbClr val="3D3C2C"/>
              </a:buClr>
              <a:buFont typeface="Century Gothic"/>
              <a:buAutoNum type="alphaLcParenR"/>
              <a:tabLst>
                <a:tab pos="1060450" algn="l"/>
              </a:tabLst>
            </a:pPr>
            <a:r>
              <a:rPr sz="16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ernia</a:t>
            </a:r>
            <a:endParaRPr sz="1600" dirty="0">
              <a:latin typeface="Century Gothic"/>
              <a:cs typeface="Century Gothic"/>
            </a:endParaRPr>
          </a:p>
          <a:p>
            <a:pPr marL="1045844" lvl="1" indent="-364490">
              <a:lnSpc>
                <a:spcPct val="100000"/>
              </a:lnSpc>
              <a:spcBef>
                <a:spcPts val="384"/>
              </a:spcBef>
              <a:buClr>
                <a:srgbClr val="3D3C2C"/>
              </a:buClr>
              <a:buFont typeface="Century Gothic"/>
              <a:buAutoNum type="alphaLcParenR"/>
              <a:tabLst>
                <a:tab pos="1045844" algn="l"/>
              </a:tabLst>
            </a:pPr>
            <a:r>
              <a:rPr sz="1600" b="1" spc="-2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irschsp</a:t>
            </a:r>
            <a:r>
              <a:rPr sz="1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ung’s</a:t>
            </a:r>
            <a:r>
              <a:rPr sz="1600" b="1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di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ease.</a:t>
            </a:r>
            <a:endParaRPr sz="1600" dirty="0">
              <a:latin typeface="Century Gothic"/>
              <a:cs typeface="Century Gothic"/>
            </a:endParaRPr>
          </a:p>
          <a:p>
            <a:pPr marL="297180" indent="-285115">
              <a:lnSpc>
                <a:spcPct val="100000"/>
              </a:lnSpc>
              <a:spcBef>
                <a:spcPts val="380"/>
              </a:spcBef>
              <a:buClr>
                <a:srgbClr val="FF0000"/>
              </a:buClr>
              <a:buFont typeface="Century Gothic"/>
              <a:buAutoNum type="arabicPeriod" startAt="7"/>
              <a:tabLst>
                <a:tab pos="297180" algn="l"/>
              </a:tabLst>
            </a:pPr>
            <a:r>
              <a:rPr sz="1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P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regnancy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28717" y="312673"/>
            <a:ext cx="10985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38250" y="1347977"/>
            <a:ext cx="6667500" cy="6121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Drugs</a:t>
            </a:r>
            <a:r>
              <a:rPr sz="40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causing</a:t>
            </a:r>
            <a:r>
              <a:rPr sz="40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4000" b="1" spc="-25" dirty="0">
                <a:solidFill>
                  <a:srgbClr val="FF0000"/>
                </a:solidFill>
                <a:latin typeface="Century Gothic"/>
                <a:cs typeface="Century Gothic"/>
              </a:rPr>
              <a:t>con</a:t>
            </a:r>
            <a:r>
              <a:rPr sz="40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40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tipation</a:t>
            </a:r>
            <a:endParaRPr sz="40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0473" y="2142997"/>
            <a:ext cx="3499485" cy="39103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arenR"/>
              <a:tabLst>
                <a:tab pos="527685" algn="l"/>
              </a:tabLst>
            </a:pP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NSA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Ds</a:t>
            </a:r>
            <a:r>
              <a:rPr sz="20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-45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inh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bit</a:t>
            </a:r>
            <a:endParaRPr sz="2000" dirty="0">
              <a:latin typeface="Century Gothic"/>
              <a:cs typeface="Century Gothic"/>
            </a:endParaRPr>
          </a:p>
          <a:p>
            <a:pPr marL="527685">
              <a:lnSpc>
                <a:spcPts val="2160"/>
              </a:lnSpc>
            </a:pPr>
            <a:r>
              <a:rPr sz="2000" dirty="0">
                <a:solidFill>
                  <a:srgbClr val="3D3C2C"/>
                </a:solidFill>
                <a:latin typeface="Century Gothic"/>
                <a:cs typeface="Century Gothic"/>
              </a:rPr>
              <a:t>pr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1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lan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20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syn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hesis)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ts val="500"/>
              </a:lnSpc>
              <a:spcBef>
                <a:spcPts val="14"/>
              </a:spcBef>
            </a:pPr>
            <a:endParaRPr sz="500" dirty="0"/>
          </a:p>
          <a:p>
            <a:pPr marL="527685" marR="35560" indent="-515620">
              <a:lnSpc>
                <a:spcPts val="2160"/>
              </a:lnSpc>
              <a:buClr>
                <a:srgbClr val="93C500"/>
              </a:buClr>
              <a:buSzPct val="75000"/>
              <a:buFont typeface="Century Gothic"/>
              <a:buAutoNum type="arabicParenR" startAt="2"/>
              <a:tabLst>
                <a:tab pos="527685" algn="l"/>
              </a:tabLst>
            </a:pP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Opia</a:t>
            </a:r>
            <a:r>
              <a:rPr sz="2000" spc="5" dirty="0">
                <a:solidFill>
                  <a:srgbClr val="395208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es:</a:t>
            </a:r>
            <a:r>
              <a:rPr sz="2000" spc="-50" dirty="0">
                <a:solidFill>
                  <a:srgbClr val="395208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Oral</a:t>
            </a:r>
            <a:r>
              <a:rPr sz="2000" spc="5" dirty="0">
                <a:solidFill>
                  <a:srgbClr val="395208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y adm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nis</a:t>
            </a:r>
            <a:r>
              <a:rPr sz="2000" spc="10" dirty="0">
                <a:solidFill>
                  <a:srgbClr val="395208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er</a:t>
            </a:r>
            <a:r>
              <a:rPr sz="2000" spc="5" dirty="0">
                <a:solidFill>
                  <a:srgbClr val="395208"/>
                </a:solidFill>
                <a:latin typeface="Century Gothic"/>
                <a:cs typeface="Century Gothic"/>
              </a:rPr>
              <a:t>e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d</a:t>
            </a:r>
            <a:r>
              <a:rPr sz="2000" spc="-45" dirty="0">
                <a:solidFill>
                  <a:srgbClr val="395208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op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a</a:t>
            </a:r>
            <a:r>
              <a:rPr sz="2000" spc="10" dirty="0">
                <a:solidFill>
                  <a:srgbClr val="395208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es ha</a:t>
            </a:r>
            <a:r>
              <a:rPr sz="2000" spc="15" dirty="0">
                <a:solidFill>
                  <a:srgbClr val="395208"/>
                </a:solidFill>
                <a:latin typeface="Century Gothic"/>
                <a:cs typeface="Century Gothic"/>
              </a:rPr>
              <a:t>v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e</a:t>
            </a:r>
            <a:r>
              <a:rPr sz="2000" spc="-35" dirty="0">
                <a:solidFill>
                  <a:srgbClr val="395208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g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r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ea</a:t>
            </a:r>
            <a:r>
              <a:rPr sz="2000" spc="20" dirty="0">
                <a:solidFill>
                  <a:srgbClr val="395208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er</a:t>
            </a:r>
            <a:r>
              <a:rPr sz="2000" spc="-35" dirty="0">
                <a:solidFill>
                  <a:srgbClr val="395208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inh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bi</a:t>
            </a:r>
            <a:r>
              <a:rPr sz="2000" spc="10" dirty="0">
                <a:solidFill>
                  <a:srgbClr val="395208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o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r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y effect</a:t>
            </a:r>
            <a:r>
              <a:rPr sz="2000" spc="-25" dirty="0">
                <a:solidFill>
                  <a:srgbClr val="395208"/>
                </a:solidFill>
                <a:latin typeface="Century Gothic"/>
                <a:cs typeface="Century Gothic"/>
              </a:rPr>
              <a:t> </a:t>
            </a:r>
            <a:r>
              <a:rPr sz="2000" spc="10" dirty="0">
                <a:solidFill>
                  <a:srgbClr val="395208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han</a:t>
            </a:r>
            <a:r>
              <a:rPr sz="2000" spc="-20" dirty="0">
                <a:solidFill>
                  <a:srgbClr val="395208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paren</a:t>
            </a:r>
            <a:r>
              <a:rPr sz="2000" spc="15" dirty="0">
                <a:solidFill>
                  <a:srgbClr val="395208"/>
                </a:solidFill>
                <a:latin typeface="Century Gothic"/>
                <a:cs typeface="Century Gothic"/>
              </a:rPr>
              <a:t>t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e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ra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ly a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d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min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s</a:t>
            </a:r>
            <a:r>
              <a:rPr sz="2000" spc="15" dirty="0">
                <a:solidFill>
                  <a:srgbClr val="395208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ered</a:t>
            </a:r>
            <a:r>
              <a:rPr sz="2000" spc="-40" dirty="0">
                <a:solidFill>
                  <a:srgbClr val="395208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a</a:t>
            </a:r>
            <a:r>
              <a:rPr sz="2000" spc="-10" dirty="0">
                <a:solidFill>
                  <a:srgbClr val="395208"/>
                </a:solidFill>
                <a:latin typeface="Century Gothic"/>
                <a:cs typeface="Century Gothic"/>
              </a:rPr>
              <a:t>g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en</a:t>
            </a:r>
            <a:r>
              <a:rPr sz="2000" spc="15" dirty="0">
                <a:solidFill>
                  <a:srgbClr val="395208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95208"/>
                </a:solidFill>
                <a:latin typeface="Century Gothic"/>
                <a:cs typeface="Century Gothic"/>
              </a:rPr>
              <a:t>s</a:t>
            </a:r>
            <a:endParaRPr sz="2000" dirty="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spcBef>
                <a:spcPts val="209"/>
              </a:spcBef>
              <a:buClr>
                <a:srgbClr val="93C500"/>
              </a:buClr>
              <a:buSzPct val="75000"/>
              <a:buFont typeface="Century Gothic"/>
              <a:buAutoNum type="arabicParenR" startAt="2"/>
              <a:tabLst>
                <a:tab pos="527685" algn="l"/>
              </a:tabLst>
            </a:pP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n</a:t>
            </a:r>
            <a:r>
              <a:rPr sz="2000" spc="15" dirty="0">
                <a:solidFill>
                  <a:srgbClr val="544E43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ich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o</a:t>
            </a:r>
            <a:r>
              <a:rPr sz="2000" spc="5" dirty="0">
                <a:solidFill>
                  <a:srgbClr val="544E43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inerg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cs</a:t>
            </a:r>
            <a:endParaRPr sz="2000" dirty="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spcBef>
                <a:spcPts val="240"/>
              </a:spcBef>
              <a:buClr>
                <a:srgbClr val="93C500"/>
              </a:buClr>
              <a:buSzPct val="75000"/>
              <a:buFont typeface="Century Gothic"/>
              <a:buAutoNum type="arabicParenR" startAt="2"/>
              <a:tabLst>
                <a:tab pos="527685" algn="l"/>
              </a:tabLst>
            </a:pP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n</a:t>
            </a:r>
            <a:r>
              <a:rPr sz="2000" spc="15" dirty="0">
                <a:solidFill>
                  <a:srgbClr val="544E43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ih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s</a:t>
            </a:r>
            <a:r>
              <a:rPr sz="2000" spc="15" dirty="0">
                <a:solidFill>
                  <a:srgbClr val="544E43"/>
                </a:solidFill>
                <a:latin typeface="Century Gothic"/>
                <a:cs typeface="Century Gothic"/>
              </a:rPr>
              <a:t>t</a:t>
            </a:r>
            <a:r>
              <a:rPr sz="2000" spc="-15" dirty="0">
                <a:solidFill>
                  <a:srgbClr val="544E43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mines</a:t>
            </a:r>
            <a:endParaRPr sz="2000" dirty="0">
              <a:latin typeface="Century Gothic"/>
              <a:cs typeface="Century Gothic"/>
            </a:endParaRPr>
          </a:p>
          <a:p>
            <a:pPr>
              <a:lnSpc>
                <a:spcPts val="500"/>
              </a:lnSpc>
              <a:spcBef>
                <a:spcPts val="12"/>
              </a:spcBef>
              <a:buClr>
                <a:srgbClr val="93C500"/>
              </a:buClr>
              <a:buFont typeface="Century Gothic"/>
              <a:buAutoNum type="arabicParenR" startAt="2"/>
            </a:pPr>
            <a:endParaRPr sz="500" dirty="0"/>
          </a:p>
          <a:p>
            <a:pPr marL="527685" marR="12700" indent="-515620">
              <a:lnSpc>
                <a:spcPts val="2160"/>
              </a:lnSpc>
              <a:buClr>
                <a:srgbClr val="93C500"/>
              </a:buClr>
              <a:buSzPct val="75000"/>
              <a:buFont typeface="Century Gothic"/>
              <a:buAutoNum type="arabicParenR" startAt="2"/>
              <a:tabLst>
                <a:tab pos="527685" algn="l"/>
              </a:tabLst>
            </a:pP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n</a:t>
            </a:r>
            <a:r>
              <a:rPr sz="2000" spc="15" dirty="0">
                <a:solidFill>
                  <a:srgbClr val="544E43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ipa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r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kinson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an</a:t>
            </a:r>
            <a:r>
              <a:rPr sz="2000" spc="-35" dirty="0">
                <a:solidFill>
                  <a:srgbClr val="544E43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ag</a:t>
            </a:r>
            <a:r>
              <a:rPr sz="2000" spc="5" dirty="0">
                <a:solidFill>
                  <a:srgbClr val="544E43"/>
                </a:solidFill>
                <a:latin typeface="Century Gothic"/>
                <a:cs typeface="Century Gothic"/>
              </a:rPr>
              <a:t>e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n</a:t>
            </a:r>
            <a:r>
              <a:rPr sz="2000" spc="15" dirty="0">
                <a:solidFill>
                  <a:srgbClr val="544E43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s </a:t>
            </a:r>
            <a:r>
              <a:rPr sz="2000" spc="-45" dirty="0">
                <a:solidFill>
                  <a:srgbClr val="544E43"/>
                </a:solidFill>
                <a:latin typeface="Century Gothic"/>
                <a:cs typeface="Century Gothic"/>
              </a:rPr>
              <a:t>(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e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.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g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.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,</a:t>
            </a:r>
            <a:r>
              <a:rPr sz="2000" spc="45" dirty="0">
                <a:solidFill>
                  <a:srgbClr val="544E43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benz</a:t>
            </a:r>
            <a:r>
              <a:rPr sz="2000" spc="15" dirty="0">
                <a:solidFill>
                  <a:srgbClr val="544E43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r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pine</a:t>
            </a:r>
            <a:r>
              <a:rPr sz="2000" spc="-45" dirty="0">
                <a:solidFill>
                  <a:srgbClr val="544E43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or </a:t>
            </a:r>
            <a:r>
              <a:rPr sz="2000" spc="10" dirty="0">
                <a:solidFill>
                  <a:srgbClr val="544E43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r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hex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y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pheni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dy</a:t>
            </a:r>
            <a:r>
              <a:rPr sz="2000" spc="10" dirty="0">
                <a:solidFill>
                  <a:srgbClr val="544E43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)</a:t>
            </a:r>
            <a:endParaRPr sz="2000" dirty="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spcBef>
                <a:spcPts val="210"/>
              </a:spcBef>
              <a:buClr>
                <a:srgbClr val="93C500"/>
              </a:buClr>
              <a:buSzPct val="75000"/>
              <a:buFont typeface="Century Gothic"/>
              <a:buAutoNum type="arabicParenR" startAt="2"/>
              <a:tabLst>
                <a:tab pos="527685" algn="l"/>
              </a:tabLst>
            </a:pP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Ph</a:t>
            </a:r>
            <a:r>
              <a:rPr sz="2000" spc="5" dirty="0">
                <a:solidFill>
                  <a:srgbClr val="544E43"/>
                </a:solidFill>
                <a:latin typeface="Century Gothic"/>
                <a:cs typeface="Century Gothic"/>
              </a:rPr>
              <a:t>e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no</a:t>
            </a:r>
            <a:r>
              <a:rPr sz="2000" spc="10" dirty="0">
                <a:solidFill>
                  <a:srgbClr val="544E43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hiaz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nes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3638" y="2112517"/>
            <a:ext cx="3511550" cy="23139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arenR" startAt="7"/>
              <a:tabLst>
                <a:tab pos="527685" algn="l"/>
              </a:tabLst>
            </a:pP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Tr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c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y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clic</a:t>
            </a:r>
            <a:r>
              <a:rPr sz="2000" spc="5" dirty="0">
                <a:solidFill>
                  <a:srgbClr val="544E43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an</a:t>
            </a:r>
            <a:r>
              <a:rPr sz="2000" spc="15" dirty="0">
                <a:solidFill>
                  <a:srgbClr val="544E43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i</a:t>
            </a:r>
            <a:r>
              <a:rPr sz="2000" spc="-15" dirty="0">
                <a:solidFill>
                  <a:srgbClr val="544E43"/>
                </a:solidFill>
                <a:latin typeface="Century Gothic"/>
                <a:cs typeface="Century Gothic"/>
              </a:rPr>
              <a:t>d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epressa</a:t>
            </a:r>
            <a:r>
              <a:rPr sz="2000" spc="-20" dirty="0">
                <a:solidFill>
                  <a:srgbClr val="544E43"/>
                </a:solidFill>
                <a:latin typeface="Century Gothic"/>
                <a:cs typeface="Century Gothic"/>
              </a:rPr>
              <a:t>n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ts</a:t>
            </a:r>
            <a:endParaRPr sz="2000" dirty="0">
              <a:latin typeface="Century Gothic"/>
              <a:cs typeface="Century Gothic"/>
            </a:endParaRPr>
          </a:p>
          <a:p>
            <a:pPr marL="527685" marR="269875" indent="-515620">
              <a:lnSpc>
                <a:spcPts val="1920"/>
              </a:lnSpc>
              <a:spcBef>
                <a:spcPts val="459"/>
              </a:spcBef>
              <a:buClr>
                <a:srgbClr val="93C500"/>
              </a:buClr>
              <a:buSzPct val="75000"/>
              <a:buFont typeface="Century Gothic"/>
              <a:buAutoNum type="arabicParenR" startAt="7"/>
              <a:tabLst>
                <a:tab pos="527685" algn="l"/>
              </a:tabLst>
            </a:pPr>
            <a:r>
              <a:rPr sz="2000" spc="-10" dirty="0">
                <a:solidFill>
                  <a:srgbClr val="6E9400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n</a:t>
            </a:r>
            <a:r>
              <a:rPr sz="2000" spc="10" dirty="0">
                <a:solidFill>
                  <a:srgbClr val="6E9400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ac</a:t>
            </a:r>
            <a:r>
              <a:rPr sz="2000" spc="-15" dirty="0">
                <a:solidFill>
                  <a:srgbClr val="6E9400"/>
                </a:solidFill>
                <a:latin typeface="Century Gothic"/>
                <a:cs typeface="Century Gothic"/>
              </a:rPr>
              <a:t>i</a:t>
            </a:r>
            <a:r>
              <a:rPr sz="2000" spc="-10" dirty="0">
                <a:solidFill>
                  <a:srgbClr val="6E9400"/>
                </a:solidFill>
                <a:latin typeface="Century Gothic"/>
                <a:cs typeface="Century Gothic"/>
              </a:rPr>
              <a:t>d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s</a:t>
            </a:r>
            <a:r>
              <a:rPr sz="2000" spc="-25" dirty="0">
                <a:solidFill>
                  <a:srgbClr val="6E9400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c</a:t>
            </a:r>
            <a:r>
              <a:rPr sz="2000" spc="-10" dirty="0">
                <a:solidFill>
                  <a:srgbClr val="6E9400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n</a:t>
            </a:r>
            <a:r>
              <a:rPr sz="2000" spc="10" dirty="0">
                <a:solidFill>
                  <a:srgbClr val="6E9400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a</a:t>
            </a:r>
            <a:r>
              <a:rPr sz="2000" spc="-10" dirty="0">
                <a:solidFill>
                  <a:srgbClr val="6E9400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ning calcium</a:t>
            </a:r>
            <a:r>
              <a:rPr sz="2000" spc="-25" dirty="0">
                <a:solidFill>
                  <a:srgbClr val="6E9400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carb</a:t>
            </a:r>
            <a:r>
              <a:rPr sz="2000" spc="-10" dirty="0">
                <a:solidFill>
                  <a:srgbClr val="6E9400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na</a:t>
            </a:r>
            <a:r>
              <a:rPr sz="2000" spc="15" dirty="0">
                <a:solidFill>
                  <a:srgbClr val="6E9400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e</a:t>
            </a:r>
            <a:r>
              <a:rPr sz="2000" spc="-35" dirty="0">
                <a:solidFill>
                  <a:srgbClr val="6E9400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or alu</a:t>
            </a:r>
            <a:r>
              <a:rPr sz="2000" spc="5" dirty="0">
                <a:solidFill>
                  <a:srgbClr val="6E9400"/>
                </a:solidFill>
                <a:latin typeface="Century Gothic"/>
                <a:cs typeface="Century Gothic"/>
              </a:rPr>
              <a:t>m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inum</a:t>
            </a:r>
            <a:r>
              <a:rPr sz="2000" spc="-45" dirty="0">
                <a:solidFill>
                  <a:srgbClr val="6E9400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hy</a:t>
            </a:r>
            <a:r>
              <a:rPr sz="2000" spc="-15" dirty="0">
                <a:solidFill>
                  <a:srgbClr val="6E9400"/>
                </a:solidFill>
                <a:latin typeface="Century Gothic"/>
                <a:cs typeface="Century Gothic"/>
              </a:rPr>
              <a:t>d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r</a:t>
            </a:r>
            <a:r>
              <a:rPr sz="2000" spc="-10" dirty="0">
                <a:solidFill>
                  <a:srgbClr val="6E9400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x</a:t>
            </a:r>
            <a:r>
              <a:rPr sz="2000" spc="-10" dirty="0">
                <a:solidFill>
                  <a:srgbClr val="6E9400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de</a:t>
            </a:r>
            <a:endParaRPr sz="2000" dirty="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spcBef>
                <a:spcPts val="15"/>
              </a:spcBef>
              <a:buClr>
                <a:srgbClr val="93C500"/>
              </a:buClr>
              <a:buSzPct val="75000"/>
              <a:buFont typeface="Century Gothic"/>
              <a:buAutoNum type="arabicParenR" startAt="7"/>
              <a:tabLst>
                <a:tab pos="527685" algn="l"/>
              </a:tabLst>
            </a:pP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Bar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um</a:t>
            </a:r>
            <a:r>
              <a:rPr sz="20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ul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fate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500" spc="0" dirty="0">
                <a:solidFill>
                  <a:srgbClr val="93C500"/>
                </a:solidFill>
                <a:latin typeface="Century Gothic"/>
                <a:cs typeface="Century Gothic"/>
              </a:rPr>
              <a:t>10)</a:t>
            </a:r>
            <a:endParaRPr sz="1500" dirty="0">
              <a:latin typeface="Century Gothic"/>
              <a:cs typeface="Century Gothic"/>
            </a:endParaRPr>
          </a:p>
          <a:p>
            <a:pPr>
              <a:lnSpc>
                <a:spcPts val="600"/>
              </a:lnSpc>
            </a:pPr>
            <a:endParaRPr sz="600" dirty="0"/>
          </a:p>
          <a:p>
            <a:pPr marL="12700">
              <a:lnSpc>
                <a:spcPct val="100000"/>
              </a:lnSpc>
            </a:pPr>
            <a:r>
              <a:rPr sz="1500" spc="-5" dirty="0">
                <a:solidFill>
                  <a:srgbClr val="93C500"/>
                </a:solidFill>
                <a:latin typeface="Century Gothic"/>
                <a:cs typeface="Century Gothic"/>
              </a:rPr>
              <a:t>11)</a:t>
            </a:r>
            <a:endParaRPr sz="1500" dirty="0">
              <a:latin typeface="Century Gothic"/>
              <a:cs typeface="Century Gothic"/>
            </a:endParaRPr>
          </a:p>
          <a:p>
            <a:pPr>
              <a:lnSpc>
                <a:spcPts val="600"/>
              </a:lnSpc>
              <a:spcBef>
                <a:spcPts val="2"/>
              </a:spcBef>
            </a:pPr>
            <a:endParaRPr sz="600" dirty="0"/>
          </a:p>
          <a:p>
            <a:pPr marL="12700">
              <a:lnSpc>
                <a:spcPct val="100000"/>
              </a:lnSpc>
            </a:pPr>
            <a:r>
              <a:rPr sz="1500" spc="0" dirty="0">
                <a:solidFill>
                  <a:srgbClr val="93C500"/>
                </a:solidFill>
                <a:latin typeface="Century Gothic"/>
                <a:cs typeface="Century Gothic"/>
              </a:rPr>
              <a:t>12)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38750" y="3514852"/>
            <a:ext cx="3249295" cy="3124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6E9400"/>
                </a:solidFill>
                <a:latin typeface="Century Gothic"/>
                <a:cs typeface="Century Gothic"/>
              </a:rPr>
              <a:t>Ca</a:t>
            </a:r>
            <a:r>
              <a:rPr sz="2000" spc="5" dirty="0">
                <a:solidFill>
                  <a:srgbClr val="6E9400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cium</a:t>
            </a:r>
            <a:r>
              <a:rPr sz="2000" spc="-35" dirty="0">
                <a:solidFill>
                  <a:srgbClr val="6E9400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chann</a:t>
            </a:r>
            <a:r>
              <a:rPr sz="2000" spc="5" dirty="0">
                <a:solidFill>
                  <a:srgbClr val="6E9400"/>
                </a:solidFill>
                <a:latin typeface="Century Gothic"/>
                <a:cs typeface="Century Gothic"/>
              </a:rPr>
              <a:t>e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l</a:t>
            </a:r>
            <a:r>
              <a:rPr sz="2000" spc="-10" dirty="0">
                <a:solidFill>
                  <a:srgbClr val="6E9400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b</a:t>
            </a:r>
            <a:r>
              <a:rPr sz="2000" spc="5" dirty="0">
                <a:solidFill>
                  <a:srgbClr val="6E9400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ockers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38750" y="3819652"/>
            <a:ext cx="1202055" cy="3130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6E9400"/>
                </a:solidFill>
                <a:latin typeface="Century Gothic"/>
                <a:cs typeface="Century Gothic"/>
              </a:rPr>
              <a:t>C</a:t>
            </a:r>
            <a:r>
              <a:rPr sz="2000" spc="5" dirty="0">
                <a:solidFill>
                  <a:srgbClr val="6E9400"/>
                </a:solidFill>
                <a:latin typeface="Century Gothic"/>
                <a:cs typeface="Century Gothic"/>
              </a:rPr>
              <a:t>l</a:t>
            </a:r>
            <a:r>
              <a:rPr sz="2000" spc="-10" dirty="0">
                <a:solidFill>
                  <a:srgbClr val="6E9400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ni</a:t>
            </a:r>
            <a:r>
              <a:rPr sz="2000" spc="-15" dirty="0">
                <a:solidFill>
                  <a:srgbClr val="6E9400"/>
                </a:solidFill>
                <a:latin typeface="Century Gothic"/>
                <a:cs typeface="Century Gothic"/>
              </a:rPr>
              <a:t>d</a:t>
            </a:r>
            <a:r>
              <a:rPr sz="2000" spc="0" dirty="0">
                <a:solidFill>
                  <a:srgbClr val="6E9400"/>
                </a:solidFill>
                <a:latin typeface="Century Gothic"/>
                <a:cs typeface="Century Gothic"/>
              </a:rPr>
              <a:t>ine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38750" y="4124705"/>
            <a:ext cx="3026410" cy="3124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D67B00"/>
                </a:solidFill>
                <a:latin typeface="Century Gothic"/>
                <a:cs typeface="Century Gothic"/>
              </a:rPr>
              <a:t>D</a:t>
            </a:r>
            <a:r>
              <a:rPr sz="2000" spc="-10" dirty="0">
                <a:solidFill>
                  <a:srgbClr val="D67B00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D67B00"/>
                </a:solidFill>
                <a:latin typeface="Century Gothic"/>
                <a:cs typeface="Century Gothic"/>
              </a:rPr>
              <a:t>ur</a:t>
            </a:r>
            <a:r>
              <a:rPr sz="2000" spc="5" dirty="0">
                <a:solidFill>
                  <a:srgbClr val="D67B00"/>
                </a:solidFill>
                <a:latin typeface="Century Gothic"/>
                <a:cs typeface="Century Gothic"/>
              </a:rPr>
              <a:t>e</a:t>
            </a:r>
            <a:r>
              <a:rPr sz="2000" spc="10" dirty="0">
                <a:solidFill>
                  <a:srgbClr val="D67B00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D67B00"/>
                </a:solidFill>
                <a:latin typeface="Century Gothic"/>
                <a:cs typeface="Century Gothic"/>
              </a:rPr>
              <a:t>ics</a:t>
            </a:r>
            <a:r>
              <a:rPr sz="2000" spc="-45" dirty="0">
                <a:solidFill>
                  <a:srgbClr val="D67B00"/>
                </a:solidFill>
                <a:latin typeface="Century Gothic"/>
                <a:cs typeface="Century Gothic"/>
              </a:rPr>
              <a:t> </a:t>
            </a:r>
            <a:r>
              <a:rPr sz="2000" spc="-40" dirty="0">
                <a:solidFill>
                  <a:srgbClr val="D67B00"/>
                </a:solidFill>
                <a:latin typeface="Century Gothic"/>
                <a:cs typeface="Century Gothic"/>
              </a:rPr>
              <a:t>(</a:t>
            </a:r>
            <a:r>
              <a:rPr sz="2000" spc="0" dirty="0">
                <a:solidFill>
                  <a:srgbClr val="D67B00"/>
                </a:solidFill>
                <a:latin typeface="Century Gothic"/>
                <a:cs typeface="Century Gothic"/>
              </a:rPr>
              <a:t>nonpo</a:t>
            </a:r>
            <a:r>
              <a:rPr sz="2000" spc="10" dirty="0">
                <a:solidFill>
                  <a:srgbClr val="D67B00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D67B00"/>
                </a:solidFill>
                <a:latin typeface="Century Gothic"/>
                <a:cs typeface="Century Gothic"/>
              </a:rPr>
              <a:t>assiu</a:t>
            </a:r>
            <a:r>
              <a:rPr sz="2000" spc="10" dirty="0">
                <a:solidFill>
                  <a:srgbClr val="D67B00"/>
                </a:solidFill>
                <a:latin typeface="Century Gothic"/>
                <a:cs typeface="Century Gothic"/>
              </a:rPr>
              <a:t>m</a:t>
            </a:r>
            <a:r>
              <a:rPr sz="2000" spc="0" dirty="0">
                <a:solidFill>
                  <a:srgbClr val="D67B00"/>
                </a:solidFill>
                <a:latin typeface="Century Gothic"/>
                <a:cs typeface="Century Gothic"/>
              </a:rPr>
              <a:t>-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23638" y="4368545"/>
            <a:ext cx="3007995" cy="17151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>
              <a:lnSpc>
                <a:spcPct val="100000"/>
              </a:lnSpc>
            </a:pPr>
            <a:r>
              <a:rPr sz="2000" dirty="0">
                <a:solidFill>
                  <a:srgbClr val="D67B00"/>
                </a:solidFill>
                <a:latin typeface="Century Gothic"/>
                <a:cs typeface="Century Gothic"/>
              </a:rPr>
              <a:t>sparin</a:t>
            </a:r>
            <a:r>
              <a:rPr sz="2000" spc="-10" dirty="0">
                <a:solidFill>
                  <a:srgbClr val="D67B00"/>
                </a:solidFill>
                <a:latin typeface="Century Gothic"/>
                <a:cs typeface="Century Gothic"/>
              </a:rPr>
              <a:t>g</a:t>
            </a:r>
            <a:r>
              <a:rPr sz="2000" spc="0" dirty="0">
                <a:solidFill>
                  <a:srgbClr val="D67B00"/>
                </a:solidFill>
                <a:latin typeface="Century Gothic"/>
                <a:cs typeface="Century Gothic"/>
              </a:rPr>
              <a:t>)</a:t>
            </a:r>
            <a:endParaRPr sz="200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arenR" startAt="13"/>
              <a:tabLst>
                <a:tab pos="527685" algn="l"/>
              </a:tabLst>
            </a:pP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Gang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nic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ockers</a:t>
            </a:r>
            <a:endParaRPr sz="2000">
              <a:latin typeface="Century Gothic"/>
              <a:cs typeface="Century Gothic"/>
            </a:endParaRPr>
          </a:p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arenR" startAt="13"/>
              <a:tabLst>
                <a:tab pos="527685" algn="l"/>
              </a:tabLst>
            </a:pPr>
            <a:r>
              <a:rPr sz="2000" spc="10" dirty="0">
                <a:solidFill>
                  <a:srgbClr val="544E43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r</a:t>
            </a:r>
            <a:r>
              <a:rPr sz="2000" spc="-10" dirty="0">
                <a:solidFill>
                  <a:srgbClr val="544E43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n</a:t>
            </a:r>
            <a:r>
              <a:rPr sz="2000" spc="-15" dirty="0">
                <a:solidFill>
                  <a:srgbClr val="544E43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544E43"/>
                </a:solidFill>
                <a:latin typeface="Century Gothic"/>
                <a:cs typeface="Century Gothic"/>
              </a:rPr>
              <a:t>preparations</a:t>
            </a:r>
            <a:endParaRPr sz="2000">
              <a:latin typeface="Century Gothic"/>
              <a:cs typeface="Century Gothic"/>
            </a:endParaRPr>
          </a:p>
          <a:p>
            <a:pPr marL="527685" marR="12700" indent="-515620">
              <a:lnSpc>
                <a:spcPct val="80100"/>
              </a:lnSpc>
              <a:spcBef>
                <a:spcPts val="475"/>
              </a:spcBef>
              <a:buClr>
                <a:srgbClr val="93C500"/>
              </a:buClr>
              <a:buSzPct val="75000"/>
              <a:buFont typeface="Century Gothic"/>
              <a:buAutoNum type="arabicParenR" startAt="13"/>
              <a:tabLst>
                <a:tab pos="527685" algn="l"/>
              </a:tabLst>
            </a:pP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usc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bl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ckers</a:t>
            </a:r>
            <a:r>
              <a:rPr sz="20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-45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000" spc="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- 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ubocur</a:t>
            </a:r>
            <a:r>
              <a:rPr sz="2000" spc="-2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0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000" spc="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, s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ccin</a:t>
            </a:r>
            <a:r>
              <a:rPr sz="2000" spc="-1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0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cholin</a:t>
            </a:r>
            <a:r>
              <a:rPr sz="2000" spc="1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000" spc="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28717" y="312673"/>
            <a:ext cx="10985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1916" y="880872"/>
            <a:ext cx="4890516" cy="10119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141976" y="880872"/>
            <a:ext cx="792479" cy="1011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4000" y="880872"/>
            <a:ext cx="2574036" cy="10119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51916" y="1427988"/>
            <a:ext cx="3325367" cy="10119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2375" y="1039749"/>
            <a:ext cx="6356350" cy="10801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ts val="4310"/>
              </a:lnSpc>
            </a:pPr>
            <a:r>
              <a:rPr sz="3600" b="1" dirty="0">
                <a:solidFill>
                  <a:srgbClr val="FF0000"/>
                </a:solidFill>
                <a:latin typeface="Century Gothic"/>
                <a:cs typeface="Century Gothic"/>
              </a:rPr>
              <a:t>Mechanism</a:t>
            </a:r>
            <a:r>
              <a:rPr sz="36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36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dru</a:t>
            </a:r>
            <a:r>
              <a:rPr sz="36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g</a:t>
            </a:r>
            <a:r>
              <a:rPr sz="3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-induced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constipation</a:t>
            </a:r>
            <a:endParaRPr sz="3600"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22375" y="2721610"/>
            <a:ext cx="6602095" cy="4025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527685" algn="l"/>
              </a:tabLst>
            </a:pPr>
            <a:r>
              <a:rPr sz="1950" b="1" spc="0" dirty="0">
                <a:solidFill>
                  <a:srgbClr val="93C500"/>
                </a:solidFill>
                <a:latin typeface="Century Gothic"/>
                <a:cs typeface="Century Gothic"/>
              </a:rPr>
              <a:t>1</a:t>
            </a:r>
            <a:r>
              <a:rPr sz="1950" b="1" spc="5" dirty="0">
                <a:solidFill>
                  <a:srgbClr val="93C500"/>
                </a:solidFill>
                <a:latin typeface="Century Gothic"/>
                <a:cs typeface="Century Gothic"/>
              </a:rPr>
              <a:t>.	</a:t>
            </a:r>
            <a:r>
              <a:rPr sz="2600" b="1" spc="5" dirty="0">
                <a:solidFill>
                  <a:srgbClr val="FF0000"/>
                </a:solidFill>
                <a:latin typeface="Century Gothic"/>
                <a:cs typeface="Century Gothic"/>
              </a:rPr>
              <a:t>Dr</a:t>
            </a:r>
            <a:r>
              <a:rPr sz="2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u</a:t>
            </a:r>
            <a:r>
              <a:rPr sz="2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gs with</a:t>
            </a:r>
            <a:r>
              <a:rPr sz="2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sz="2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sz="2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ticho</a:t>
            </a:r>
            <a:r>
              <a:rPr sz="2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sz="2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ine</a:t>
            </a:r>
            <a:r>
              <a:rPr sz="2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sz="2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gic</a:t>
            </a:r>
            <a:r>
              <a:rPr sz="2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600" b="1" spc="0" dirty="0" smtClean="0">
                <a:solidFill>
                  <a:srgbClr val="FF0000"/>
                </a:solidFill>
                <a:latin typeface="Century Gothic"/>
                <a:cs typeface="Century Gothic"/>
              </a:rPr>
              <a:t>acti</a:t>
            </a:r>
            <a:r>
              <a:rPr sz="2600" b="1" spc="-10" dirty="0" smtClean="0">
                <a:solidFill>
                  <a:srgbClr val="FF0000"/>
                </a:solidFill>
                <a:latin typeface="Century Gothic"/>
                <a:cs typeface="Century Gothic"/>
              </a:rPr>
              <a:t>o</a:t>
            </a:r>
            <a:r>
              <a:rPr sz="2600" b="1" spc="0" dirty="0" smtClean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376159" y="2592323"/>
            <a:ext cx="623316" cy="73609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122375" y="3565397"/>
            <a:ext cx="5921375" cy="4025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60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6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6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mo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ity 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under</a:t>
            </a:r>
            <a:r>
              <a:rPr sz="26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par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sympathetic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637792" y="3940810"/>
            <a:ext cx="3364229" cy="4025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er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ic)</a:t>
            </a:r>
            <a:r>
              <a:rPr sz="2600" spc="5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ntr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l.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637792" y="4343400"/>
            <a:ext cx="4975860" cy="4025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60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ra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ympathetic 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timulation</a:t>
            </a:r>
            <a:r>
              <a:rPr sz="26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683375" y="4267200"/>
            <a:ext cx="1317625" cy="4025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600" dirty="0">
                <a:solidFill>
                  <a:srgbClr val="3D3C2C"/>
                </a:solidFill>
                <a:latin typeface="Century Gothic"/>
                <a:cs typeface="Century Gothic"/>
              </a:rPr>
              <a:t>↑</a:t>
            </a:r>
            <a:r>
              <a:rPr sz="2600" spc="5" dirty="0" smtClean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otil</a:t>
            </a:r>
            <a:r>
              <a:rPr sz="2600" spc="-15" dirty="0" smtClean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ty</a:t>
            </a:r>
            <a:r>
              <a:rPr lang="en-US" sz="2600" spc="0" dirty="0" smtClean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122375" y="5160010"/>
            <a:ext cx="5314950" cy="4025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60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ugs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th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ant</a:t>
            </a:r>
            <a:r>
              <a:rPr sz="26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-5" dirty="0">
                <a:solidFill>
                  <a:srgbClr val="3D3C2C"/>
                </a:solidFill>
                <a:latin typeface="Century Gothic"/>
                <a:cs typeface="Century Gothic"/>
              </a:rPr>
              <a:t>-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ol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ne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gic</a:t>
            </a:r>
            <a:r>
              <a:rPr sz="2600" spc="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effe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37792" y="5607685"/>
            <a:ext cx="6048375" cy="6407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ts val="2725"/>
              </a:lnSpc>
            </a:pP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ether it is</a:t>
            </a:r>
            <a:r>
              <a:rPr sz="2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their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main action</a:t>
            </a:r>
            <a:r>
              <a:rPr sz="2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or a</a:t>
            </a:r>
            <a:endParaRPr sz="2600" dirty="0">
              <a:latin typeface="Century Gothic"/>
              <a:cs typeface="Century Gothic"/>
            </a:endParaRPr>
          </a:p>
          <a:p>
            <a:pPr marL="12700">
              <a:lnSpc>
                <a:spcPts val="2265"/>
              </a:lnSpc>
            </a:pPr>
            <a:r>
              <a:rPr sz="260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de ef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t)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→↓motil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ty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→ 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stip</a:t>
            </a:r>
            <a:r>
              <a:rPr sz="2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600" spc="0" dirty="0">
                <a:solidFill>
                  <a:srgbClr val="3D3C2C"/>
                </a:solidFill>
                <a:latin typeface="Century Gothic"/>
                <a:cs typeface="Century Gothic"/>
              </a:rPr>
              <a:t>tion</a:t>
            </a:r>
            <a:endParaRPr sz="2600" dirty="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28717" y="312673"/>
            <a:ext cx="10985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DFDFD"/>
                </a:solidFill>
                <a:latin typeface="Century Gothic"/>
                <a:cs typeface="Century Gothic"/>
              </a:rPr>
              <a:t>6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141976" y="880872"/>
            <a:ext cx="792479" cy="10119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56971" y="1083944"/>
            <a:ext cx="6356350" cy="10801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ts val="4310"/>
              </a:lnSpc>
            </a:pPr>
            <a:r>
              <a:rPr sz="3600" b="1" dirty="0">
                <a:solidFill>
                  <a:srgbClr val="FF0000"/>
                </a:solidFill>
                <a:latin typeface="Century Gothic"/>
                <a:cs typeface="Century Gothic"/>
              </a:rPr>
              <a:t>Mechanism</a:t>
            </a:r>
            <a:r>
              <a:rPr sz="36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36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dru</a:t>
            </a:r>
            <a:r>
              <a:rPr sz="36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g</a:t>
            </a:r>
            <a:r>
              <a:rPr sz="3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-induced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constipation</a:t>
            </a:r>
            <a:endParaRPr sz="3600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99796" y="2347454"/>
            <a:ext cx="6613525" cy="31527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98500" indent="-686435">
              <a:buClr>
                <a:srgbClr val="FF0000"/>
              </a:buClr>
              <a:buFont typeface="Century Gothic"/>
              <a:buAutoNum type="arabicPeriod" startAt="2"/>
              <a:tabLst>
                <a:tab pos="698500" algn="l"/>
              </a:tabLst>
            </a:pPr>
            <a:r>
              <a:rPr sz="2400" b="1" dirty="0">
                <a:solidFill>
                  <a:srgbClr val="FF0000"/>
                </a:solidFill>
                <a:latin typeface="Century Gothic"/>
                <a:cs typeface="Century Gothic"/>
              </a:rPr>
              <a:t>Opioi</a:t>
            </a:r>
            <a:r>
              <a:rPr sz="24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d</a:t>
            </a:r>
            <a:r>
              <a:rPr sz="24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:</a:t>
            </a:r>
            <a:endParaRPr sz="2400" dirty="0">
              <a:latin typeface="Century Gothic"/>
              <a:cs typeface="Century Gothic"/>
            </a:endParaRPr>
          </a:p>
          <a:p>
            <a:pPr marL="12700"/>
            <a:r>
              <a:rPr sz="2400" dirty="0">
                <a:solidFill>
                  <a:srgbClr val="3D3C2C"/>
                </a:solidFill>
                <a:latin typeface="Century Gothic"/>
                <a:cs typeface="Century Gothic"/>
              </a:rPr>
              <a:t>Op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ids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cau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e 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ons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b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y:</a:t>
            </a:r>
            <a:endParaRPr sz="2400" dirty="0">
              <a:latin typeface="Century Gothic"/>
              <a:cs typeface="Century Gothic"/>
            </a:endParaRPr>
          </a:p>
          <a:p>
            <a:pPr>
              <a:spcBef>
                <a:spcPts val="25"/>
              </a:spcBef>
            </a:pPr>
            <a:endParaRPr sz="550" dirty="0"/>
          </a:p>
          <a:p>
            <a:pPr marL="527685" marR="246379" lvl="1" indent="-431800">
              <a:buClr>
                <a:srgbClr val="3D3C2C"/>
              </a:buClr>
              <a:buFont typeface="Century Gothic"/>
              <a:buAutoNum type="alphaUcParenR"/>
              <a:tabLst>
                <a:tab pos="771525" algn="l"/>
              </a:tabLst>
            </a:pP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ncreas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the smooth 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m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scle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tone,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p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ress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 forward per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stal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s,</a:t>
            </a:r>
            <a:r>
              <a:rPr sz="2400" spc="-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ra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sph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ncter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tone at the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leo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-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ce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al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ve and an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sph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ncter.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h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delays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pas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of fe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es thr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ugh the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 → </a:t>
            </a:r>
            <a:r>
              <a:rPr sz="2400" spc="2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rease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 absorpt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of electrol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tes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and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water </a:t>
            </a:r>
            <a:r>
              <a:rPr sz="2400" spc="2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the small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ntes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ne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and colon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→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const</a:t>
            </a:r>
            <a:r>
              <a:rPr sz="24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24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endParaRPr sz="2400" dirty="0">
              <a:latin typeface="Century Gothic"/>
              <a:cs typeface="Century Gothic"/>
            </a:endParaRPr>
          </a:p>
          <a:p>
            <a:pPr marL="804545" lvl="1" indent="-708660">
              <a:buClr>
                <a:srgbClr val="3D3C2C"/>
              </a:buClr>
              <a:buFont typeface="Century Gothic"/>
              <a:buAutoNum type="alphaUcParenR"/>
              <a:tabLst>
                <a:tab pos="803910" algn="l"/>
              </a:tabLst>
            </a:pP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Reduc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20" dirty="0">
                <a:solidFill>
                  <a:srgbClr val="3D3C2C"/>
                </a:solidFill>
                <a:latin typeface="Century Gothic"/>
                <a:cs typeface="Century Gothic"/>
              </a:rPr>
              <a:t>ng</a:t>
            </a:r>
            <a:r>
              <a:rPr sz="2400" spc="-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sen</a:t>
            </a:r>
            <a:r>
              <a:rPr sz="2400" spc="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tivity</a:t>
            </a:r>
            <a:r>
              <a:rPr sz="2400" spc="-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to re</a:t>
            </a:r>
            <a:r>
              <a:rPr sz="2400" spc="-30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tal</a:t>
            </a:r>
            <a:r>
              <a:rPr sz="24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2400" spc="2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0" dirty="0">
                <a:solidFill>
                  <a:srgbClr val="3D3C2C"/>
                </a:solidFill>
                <a:latin typeface="Century Gothic"/>
                <a:cs typeface="Century Gothic"/>
              </a:rPr>
              <a:t>stens</a:t>
            </a:r>
            <a:r>
              <a:rPr sz="2400" spc="1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2400" spc="-15" dirty="0">
                <a:solidFill>
                  <a:srgbClr val="3D3C2C"/>
                </a:solidFill>
                <a:latin typeface="Century Gothic"/>
                <a:cs typeface="Century Gothic"/>
              </a:rPr>
              <a:t>on.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728717" y="312673"/>
            <a:ext cx="10985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DFDFD"/>
                </a:solidFill>
                <a:latin typeface="Century Gothic"/>
                <a:cs typeface="Century Gothic"/>
              </a:rPr>
              <a:t>7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1916" y="880872"/>
            <a:ext cx="4890516" cy="10119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141976" y="880872"/>
            <a:ext cx="792479" cy="1011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4000" y="880872"/>
            <a:ext cx="2574036" cy="10119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51916" y="1427988"/>
            <a:ext cx="3325367" cy="10119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2375" y="1039749"/>
            <a:ext cx="6356350" cy="10801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ts val="4310"/>
              </a:lnSpc>
            </a:pPr>
            <a:r>
              <a:rPr sz="3600" b="1" dirty="0">
                <a:solidFill>
                  <a:srgbClr val="FF0000"/>
                </a:solidFill>
                <a:latin typeface="Century Gothic"/>
                <a:cs typeface="Century Gothic"/>
              </a:rPr>
              <a:t>Mechanism</a:t>
            </a:r>
            <a:r>
              <a:rPr sz="36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36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dru</a:t>
            </a:r>
            <a:r>
              <a:rPr sz="36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g</a:t>
            </a:r>
            <a:r>
              <a:rPr sz="3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-induced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constipation</a:t>
            </a:r>
            <a:endParaRPr sz="36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51916" y="2517501"/>
            <a:ext cx="6607175" cy="13970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 indent="-515620">
              <a:lnSpc>
                <a:spcPts val="2810"/>
              </a:lnSpc>
              <a:buClr>
                <a:srgbClr val="93C500"/>
              </a:buClr>
              <a:buSzPct val="75000"/>
              <a:buFont typeface="Century Gothic"/>
              <a:buAutoNum type="arabicPeriod" startAt="3"/>
              <a:tabLst>
                <a:tab pos="527685" algn="l"/>
              </a:tabLst>
            </a:pPr>
            <a:r>
              <a:rPr sz="24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Electrolyt</a:t>
            </a: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sz="24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disturbanc</a:t>
            </a: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e</a:t>
            </a:r>
            <a:r>
              <a:rPr sz="24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 a</a:t>
            </a: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sz="24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hypokalemia</a:t>
            </a:r>
            <a:endParaRPr sz="2400" dirty="0">
              <a:latin typeface="Century Gothic"/>
              <a:cs typeface="Century Gothic"/>
            </a:endParaRPr>
          </a:p>
          <a:p>
            <a:pPr marL="527685">
              <a:lnSpc>
                <a:spcPts val="2375"/>
              </a:lnSpc>
            </a:pPr>
            <a:r>
              <a:rPr sz="24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or hypercalcemia</a:t>
            </a:r>
            <a:endParaRPr sz="2400" dirty="0">
              <a:latin typeface="Century Gothic"/>
              <a:cs typeface="Century Gothic"/>
            </a:endParaRPr>
          </a:p>
          <a:p>
            <a:pPr>
              <a:lnSpc>
                <a:spcPts val="850"/>
              </a:lnSpc>
              <a:spcBef>
                <a:spcPts val="29"/>
              </a:spcBef>
            </a:pPr>
            <a:endParaRPr sz="85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527685" indent="-515620">
              <a:lnSpc>
                <a:spcPct val="100000"/>
              </a:lnSpc>
              <a:buClr>
                <a:srgbClr val="93C500"/>
              </a:buClr>
              <a:buSzPct val="75000"/>
              <a:buFont typeface="Century Gothic"/>
              <a:buAutoNum type="arabicPeriod" startAt="4"/>
              <a:tabLst>
                <a:tab pos="527685" algn="l"/>
              </a:tabLst>
            </a:pP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Laxative</a:t>
            </a:r>
            <a:r>
              <a:rPr sz="2400" b="1" spc="2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abuse</a:t>
            </a:r>
            <a:r>
              <a:rPr sz="2400" b="1" spc="-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(leads </a:t>
            </a:r>
            <a:r>
              <a:rPr sz="24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to</a:t>
            </a:r>
            <a:r>
              <a:rPr sz="2400" b="1" spc="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400" b="1" spc="0" dirty="0">
                <a:solidFill>
                  <a:srgbClr val="FF0000"/>
                </a:solidFill>
                <a:latin typeface="Century Gothic"/>
                <a:cs typeface="Century Gothic"/>
              </a:rPr>
              <a:t>atonic</a:t>
            </a:r>
            <a:r>
              <a:rPr sz="2400" b="1" spc="1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24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intestine)</a:t>
            </a:r>
            <a:endParaRPr sz="2400" dirty="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28717" y="312673"/>
            <a:ext cx="10985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DFDFD"/>
                </a:solidFill>
                <a:latin typeface="Century Gothic"/>
                <a:cs typeface="Century Gothic"/>
              </a:rPr>
              <a:t>8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69644" y="769873"/>
            <a:ext cx="5683250" cy="82041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5405">
              <a:lnSpc>
                <a:spcPct val="100000"/>
              </a:lnSpc>
            </a:pP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Treatment</a:t>
            </a:r>
            <a:r>
              <a:rPr sz="3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of</a:t>
            </a:r>
            <a:r>
              <a:rPr sz="3600" b="1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3600" b="1" spc="-20" dirty="0">
                <a:solidFill>
                  <a:srgbClr val="FF0000"/>
                </a:solidFill>
                <a:latin typeface="Century Gothic"/>
                <a:cs typeface="Century Gothic"/>
              </a:rPr>
              <a:t>constipation</a:t>
            </a:r>
            <a:endParaRPr sz="3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1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Gene</a:t>
            </a:r>
            <a:r>
              <a:rPr sz="1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al</a:t>
            </a:r>
            <a:r>
              <a:rPr sz="1600" b="1" spc="3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spc="-15" dirty="0">
                <a:solidFill>
                  <a:srgbClr val="FF0000"/>
                </a:solidFill>
                <a:latin typeface="Century Gothic"/>
                <a:cs typeface="Century Gothic"/>
              </a:rPr>
              <a:t>measu</a:t>
            </a:r>
            <a:r>
              <a:rPr sz="1600" b="1" spc="0" dirty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es: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082039" y="1568196"/>
            <a:ext cx="1868424" cy="0"/>
          </a:xfrm>
          <a:custGeom>
            <a:avLst/>
            <a:gdLst/>
            <a:ahLst/>
            <a:cxnLst/>
            <a:rect l="l" t="t" r="r" b="b"/>
            <a:pathLst>
              <a:path w="1868424">
                <a:moveTo>
                  <a:pt x="0" y="0"/>
                </a:moveTo>
                <a:lnTo>
                  <a:pt x="1868424" y="0"/>
                </a:lnTo>
              </a:path>
            </a:pathLst>
          </a:custGeom>
          <a:ln w="19557">
            <a:solidFill>
              <a:srgbClr val="FF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28800" y="2554223"/>
            <a:ext cx="102107" cy="1082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398776" y="2846832"/>
            <a:ext cx="102107" cy="1082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69644" y="3095878"/>
            <a:ext cx="17081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15" dirty="0">
                <a:solidFill>
                  <a:srgbClr val="93C500"/>
                </a:solidFill>
                <a:latin typeface="Century Gothic"/>
                <a:cs typeface="Century Gothic"/>
              </a:rPr>
              <a:t>1)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899915" y="3259835"/>
            <a:ext cx="582167" cy="487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835908" y="2980944"/>
            <a:ext cx="768096" cy="4572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398776" y="3675888"/>
            <a:ext cx="102107" cy="1082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885188" y="3968496"/>
            <a:ext cx="102107" cy="1082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38983" y="4346447"/>
            <a:ext cx="684276" cy="4572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583182" y="1630426"/>
            <a:ext cx="5994400" cy="46901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b="1" spc="-15" dirty="0">
                <a:solidFill>
                  <a:srgbClr val="3D3C2C"/>
                </a:solidFill>
                <a:latin typeface="Century Gothic"/>
                <a:cs typeface="Century Gothic"/>
              </a:rPr>
              <a:t>De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finition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: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Fiber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is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hat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pa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ood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hat re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sis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en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z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ma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ic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ts val="1910"/>
              </a:lnSpc>
            </a:pP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di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ge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Effe</a:t>
            </a:r>
            <a:r>
              <a:rPr sz="1600" b="1" spc="-2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600" b="1" spc="-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b="1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3D3C2C"/>
                </a:solidFill>
                <a:latin typeface="Century Gothic"/>
                <a:cs typeface="Century Gothic"/>
              </a:rPr>
              <a:t>of fibe</a:t>
            </a:r>
            <a:r>
              <a:rPr sz="1600" b="1" spc="0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: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iber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ach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on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unchan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d.</a:t>
            </a:r>
            <a:endParaRPr sz="1600" dirty="0">
              <a:latin typeface="Century Gothic"/>
              <a:cs typeface="Century Gothic"/>
            </a:endParaRPr>
          </a:p>
          <a:p>
            <a:pPr marL="408940">
              <a:lnSpc>
                <a:spcPct val="100000"/>
              </a:lnSpc>
              <a:spcBef>
                <a:spcPts val="370"/>
              </a:spcBef>
            </a:pP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onic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bac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ria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rmen</a:t>
            </a:r>
            <a:r>
              <a:rPr sz="1600" spc="-3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 </a:t>
            </a:r>
            <a:r>
              <a:rPr sz="16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endParaRPr sz="1600" dirty="0">
              <a:latin typeface="Century Gothic"/>
              <a:cs typeface="Century Gothic"/>
            </a:endParaRPr>
          </a:p>
          <a:p>
            <a:pPr marL="13970" marR="668655" indent="1024255">
              <a:lnSpc>
                <a:spcPts val="2320"/>
              </a:lnSpc>
              <a:spcBef>
                <a:spcPts val="125"/>
              </a:spcBef>
            </a:pP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Sh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-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chain</a:t>
            </a:r>
            <a:r>
              <a:rPr sz="1600" spc="5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fa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ac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ds 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600" spc="4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prok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ic</a:t>
            </a:r>
            <a:r>
              <a:rPr sz="1600" spc="2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ncr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ase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amount o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b="1" u="heavy" spc="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u="heavy" spc="-10" dirty="0">
                <a:solidFill>
                  <a:srgbClr val="FF0000"/>
                </a:solidFill>
                <a:latin typeface="Century Gothic"/>
                <a:cs typeface="Century Gothic"/>
              </a:rPr>
              <a:t>fiber</a:t>
            </a:r>
            <a:r>
              <a:rPr sz="1600" b="1" u="heavy" spc="2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consum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dai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y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fru</a:t>
            </a:r>
            <a:r>
              <a:rPr sz="1600" spc="0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s,</a:t>
            </a:r>
            <a:endParaRPr sz="1600" dirty="0">
              <a:latin typeface="Century Gothic"/>
              <a:cs typeface="Century Gothic"/>
            </a:endParaRPr>
          </a:p>
          <a:p>
            <a:pPr marL="13970">
              <a:lnSpc>
                <a:spcPts val="1764"/>
              </a:lnSpc>
            </a:pP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eget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ab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s,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bran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and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  <a:p>
            <a:pPr marL="464820" indent="573405">
              <a:lnSpc>
                <a:spcPct val="100000"/>
              </a:lnSpc>
              <a:spcBef>
                <a:spcPts val="385"/>
              </a:spcBef>
            </a:pP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ncr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bac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rial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mass 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(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600" spc="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incr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ool</a:t>
            </a:r>
            <a:r>
              <a:rPr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bu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k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)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  <a:p>
            <a:pPr marL="302260" marR="37465" indent="162560">
              <a:lnSpc>
                <a:spcPct val="100000"/>
              </a:lnSpc>
              <a:spcBef>
                <a:spcPts val="380"/>
              </a:spcBef>
            </a:pP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iber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hat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is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not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ferm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3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→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 osmo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ic</a:t>
            </a:r>
            <a:r>
              <a:rPr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ff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ct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→incr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ool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bu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k.</a:t>
            </a:r>
            <a:endParaRPr sz="1600" dirty="0">
              <a:latin typeface="Century Gothic"/>
              <a:cs typeface="Century Gothic"/>
            </a:endParaRPr>
          </a:p>
          <a:p>
            <a:pPr marL="13970" marR="3353435">
              <a:lnSpc>
                <a:spcPct val="119800"/>
              </a:lnSpc>
              <a:spcBef>
                <a:spcPts val="15"/>
              </a:spcBef>
            </a:pP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ncr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asing </a:t>
            </a:r>
            <a:r>
              <a:rPr sz="1600" b="1" u="heavy" spc="-10" dirty="0" smtClean="0">
                <a:solidFill>
                  <a:srgbClr val="FF0000"/>
                </a:solidFill>
                <a:latin typeface="Century Gothic"/>
                <a:cs typeface="Century Gothic"/>
              </a:rPr>
              <a:t>fluid</a:t>
            </a:r>
            <a:r>
              <a:rPr sz="1600" b="1" spc="10" dirty="0" smtClean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in</a:t>
            </a:r>
            <a:r>
              <a:rPr sz="1600" spc="-25" dirty="0" smtClean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 smtClean="0">
                <a:solidFill>
                  <a:srgbClr val="3D3C2C"/>
                </a:solidFill>
                <a:latin typeface="Century Gothic"/>
                <a:cs typeface="Century Gothic"/>
              </a:rPr>
              <a:t>ake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. R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bo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habi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 Re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g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ar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ex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rci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. </a:t>
            </a:r>
            <a:r>
              <a:rPr sz="1600" spc="-3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ment</a:t>
            </a:r>
            <a:r>
              <a:rPr sz="1600" spc="4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of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</a:t>
            </a:r>
            <a:r>
              <a:rPr sz="1600" spc="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cau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endParaRPr sz="1600" dirty="0">
              <a:latin typeface="Century Gothic"/>
              <a:cs typeface="Century Gothic"/>
            </a:endParaRPr>
          </a:p>
          <a:p>
            <a:pPr marL="13970" marR="67310">
              <a:lnSpc>
                <a:spcPct val="100000"/>
              </a:lnSpc>
              <a:spcBef>
                <a:spcPts val="380"/>
              </a:spcBef>
            </a:pP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or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drug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cau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 of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cons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ipa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ion,</a:t>
            </a:r>
            <a:r>
              <a:rPr sz="1600" spc="2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 non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co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n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ipa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ing a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rna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 shou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d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be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us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d.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f</a:t>
            </a:r>
            <a:r>
              <a:rPr sz="1600" spc="-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no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a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rna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i</a:t>
            </a:r>
            <a:r>
              <a:rPr sz="1600" spc="15" dirty="0">
                <a:solidFill>
                  <a:srgbClr val="3D3C2C"/>
                </a:solidFill>
                <a:latin typeface="Century Gothic"/>
                <a:cs typeface="Century Gothic"/>
              </a:rPr>
              <a:t>v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s 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xis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, </a:t>
            </a:r>
            <a:r>
              <a:rPr sz="1600" spc="10" dirty="0">
                <a:solidFill>
                  <a:srgbClr val="3D3C2C"/>
                </a:solidFill>
                <a:latin typeface="Century Gothic"/>
                <a:cs typeface="Century Gothic"/>
              </a:rPr>
              <a:t>l</a:t>
            </a:r>
            <a:r>
              <a:rPr sz="1600" spc="-15" dirty="0">
                <a:solidFill>
                  <a:srgbClr val="3D3C2C"/>
                </a:solidFill>
                <a:latin typeface="Century Gothic"/>
                <a:cs typeface="Century Gothic"/>
              </a:rPr>
              <a:t>o</a:t>
            </a:r>
            <a:r>
              <a:rPr sz="1600" spc="-50" dirty="0">
                <a:solidFill>
                  <a:srgbClr val="3D3C2C"/>
                </a:solidFill>
                <a:latin typeface="Century Gothic"/>
                <a:cs typeface="Century Gothic"/>
              </a:rPr>
              <a:t>w</a:t>
            </a:r>
            <a:r>
              <a:rPr sz="1600" spc="-20" dirty="0">
                <a:solidFill>
                  <a:srgbClr val="3D3C2C"/>
                </a:solidFill>
                <a:latin typeface="Century Gothic"/>
                <a:cs typeface="Century Gothic"/>
              </a:rPr>
              <a:t>e</a:t>
            </a:r>
            <a:r>
              <a:rPr sz="1600" spc="-5" dirty="0">
                <a:solidFill>
                  <a:srgbClr val="3D3C2C"/>
                </a:solidFill>
                <a:latin typeface="Century Gothic"/>
                <a:cs typeface="Century Gothic"/>
              </a:rPr>
              <a:t>r</a:t>
            </a:r>
            <a:r>
              <a:rPr sz="1600" spc="35" dirty="0">
                <a:solidFill>
                  <a:srgbClr val="3D3C2C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3D3C2C"/>
                </a:solidFill>
                <a:latin typeface="Century Gothic"/>
                <a:cs typeface="Century Gothic"/>
              </a:rPr>
              <a:t>t</a:t>
            </a:r>
            <a:r>
              <a:rPr sz="1600" spc="-10" dirty="0">
                <a:solidFill>
                  <a:srgbClr val="3D3C2C"/>
                </a:solidFill>
                <a:latin typeface="Century Gothic"/>
                <a:cs typeface="Century Gothic"/>
              </a:rPr>
              <a:t>he dose.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69644" y="4461636"/>
            <a:ext cx="153670" cy="13620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5" dirty="0">
                <a:solidFill>
                  <a:srgbClr val="93C500"/>
                </a:solidFill>
                <a:latin typeface="Century Gothic"/>
                <a:cs typeface="Century Gothic"/>
              </a:rPr>
              <a:t>2.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ts val="850"/>
              </a:lnSpc>
              <a:spcBef>
                <a:spcPts val="1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spc="0" dirty="0">
                <a:solidFill>
                  <a:srgbClr val="93C500"/>
                </a:solidFill>
                <a:latin typeface="Century Gothic"/>
                <a:cs typeface="Century Gothic"/>
              </a:rPr>
              <a:t>3.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ts val="850"/>
              </a:lnSpc>
              <a:spcBef>
                <a:spcPts val="17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spc="5" dirty="0">
                <a:solidFill>
                  <a:srgbClr val="93C500"/>
                </a:solidFill>
                <a:latin typeface="Century Gothic"/>
                <a:cs typeface="Century Gothic"/>
              </a:rPr>
              <a:t>4.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ts val="850"/>
              </a:lnSpc>
              <a:spcBef>
                <a:spcPts val="13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spc="5" dirty="0">
                <a:solidFill>
                  <a:srgbClr val="93C500"/>
                </a:solidFill>
                <a:latin typeface="Century Gothic"/>
                <a:cs typeface="Century Gothic"/>
              </a:rPr>
              <a:t>5.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ts val="850"/>
              </a:lnSpc>
              <a:spcBef>
                <a:spcPts val="13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spc="5" dirty="0">
                <a:solidFill>
                  <a:srgbClr val="93C500"/>
                </a:solidFill>
                <a:latin typeface="Century Gothic"/>
                <a:cs typeface="Century Gothic"/>
              </a:rPr>
              <a:t>6.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91376" y="312673"/>
            <a:ext cx="1358900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4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/2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0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5</a:t>
            </a:r>
            <a:r>
              <a:rPr sz="1200" spc="5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1</a:t>
            </a:r>
            <a:r>
              <a:rPr sz="1200" spc="-15" dirty="0">
                <a:solidFill>
                  <a:srgbClr val="FDFDFD"/>
                </a:solidFill>
                <a:latin typeface="Century Gothic"/>
                <a:cs typeface="Century Gothic"/>
              </a:rPr>
              <a:t>:</a:t>
            </a:r>
            <a:r>
              <a:rPr sz="1200" spc="-5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0" dirty="0">
                <a:solidFill>
                  <a:srgbClr val="FDFDFD"/>
                </a:solidFill>
                <a:latin typeface="Century Gothic"/>
                <a:cs typeface="Century Gothic"/>
              </a:rPr>
              <a:t>3</a:t>
            </a:r>
            <a:r>
              <a:rPr sz="1200" spc="20" dirty="0">
                <a:solidFill>
                  <a:srgbClr val="FDFDFD"/>
                </a:solidFill>
                <a:latin typeface="Century Gothic"/>
                <a:cs typeface="Century Gothic"/>
              </a:rPr>
              <a:t> </a:t>
            </a:r>
            <a:r>
              <a:rPr sz="1200" spc="-10" dirty="0">
                <a:solidFill>
                  <a:srgbClr val="FDFDFD"/>
                </a:solidFill>
                <a:latin typeface="Century Gothic"/>
                <a:cs typeface="Century Gothic"/>
              </a:rPr>
              <a:t>PM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728717" y="312673"/>
            <a:ext cx="109855" cy="193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DFDFD"/>
                </a:solidFill>
                <a:latin typeface="Century Gothic"/>
                <a:cs typeface="Century Gothic"/>
              </a:rPr>
              <a:t>9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9" ma:contentTypeDescription="Create a new document." ma:contentTypeScope="" ma:versionID="d3892fa1bde7b531f7fa0a790ea43488">
  <xsd:schema xmlns:xsd="http://www.w3.org/2001/XMLSchema" xmlns:xs="http://www.w3.org/2001/XMLSchema" xmlns:p="http://schemas.microsoft.com/office/2006/metadata/properties" xmlns:ns2="3ae45523-5a85-45e7-8008-accd3c84eec0" xmlns:ns3="5b9ef952-99af-4d0a-b2f4-0e3827503894" targetNamespace="http://schemas.microsoft.com/office/2006/metadata/properties" ma:root="true" ma:fieldsID="d840f164b99fee1144f69857238fa762" ns2:_="" ns3:_="">
    <xsd:import namespace="3ae45523-5a85-45e7-8008-accd3c84eec0"/>
    <xsd:import namespace="5b9ef952-99af-4d0a-b2f4-0e38275038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f52f34-b351-492d-bd72-b80be888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9ef952-99af-4d0a-b2f4-0e382750389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92bc8bc-752c-41c2-a696-5d2463662cd4}" ma:internalName="TaxCatchAll" ma:showField="CatchAllData" ma:web="5b9ef952-99af-4d0a-b2f4-0e38275038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9ef952-99af-4d0a-b2f4-0e3827503894" xsi:nil="true"/>
    <lcf76f155ced4ddcb4097134ff3c332f xmlns="3ae45523-5a85-45e7-8008-accd3c84eec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B78FA8-CA81-449E-B018-DA343C4998EE}"/>
</file>

<file path=customXml/itemProps2.xml><?xml version="1.0" encoding="utf-8"?>
<ds:datastoreItem xmlns:ds="http://schemas.openxmlformats.org/officeDocument/2006/customXml" ds:itemID="{732DD26C-E4D6-493C-9BE5-3AF681CD0799}"/>
</file>

<file path=customXml/itemProps3.xml><?xml version="1.0" encoding="utf-8"?>
<ds:datastoreItem xmlns:ds="http://schemas.openxmlformats.org/officeDocument/2006/customXml" ds:itemID="{7A7D317A-253D-4612-A070-BCF982F3023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1878</Words>
  <Application>Microsoft Office PowerPoint</Application>
  <PresentationFormat>On-screen Show (4:3)</PresentationFormat>
  <Paragraphs>494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Bradley Hand ITC</vt:lpstr>
      <vt:lpstr>Calibri</vt:lpstr>
      <vt:lpstr>Century Gothic</vt:lpstr>
      <vt:lpstr>Gill Sans MT</vt:lpstr>
      <vt:lpstr>Times New Roman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setup</dc:creator>
  <cp:lastModifiedBy>Windows User</cp:lastModifiedBy>
  <cp:revision>40</cp:revision>
  <dcterms:created xsi:type="dcterms:W3CDTF">2022-03-26T16:37:47Z</dcterms:created>
  <dcterms:modified xsi:type="dcterms:W3CDTF">2022-03-31T00:25:01Z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2015-04-20T00:00:00Z</vt:filetime>
  </property>
  <property fmtid="{D5CDD505-2E9C-101B-9397-08002B2CF9AE}" pid="3" name="LastSaved">
    <vt:filetime>2022-03-26T00:00:00Z</vt:filetime>
  </property>
  <property fmtid="{D5CDD505-2E9C-101B-9397-08002B2CF9AE}" pid="4" name="ContentTypeId">
    <vt:lpwstr>0x01010081A1E8E06EC6444FAFC969E2A8D1A55E</vt:lpwstr>
  </property>
</Properties>
</file>