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0" r:id="rId3"/>
    <p:sldId id="257" r:id="rId4"/>
    <p:sldId id="265" r:id="rId5"/>
    <p:sldId id="275" r:id="rId6"/>
    <p:sldId id="278" r:id="rId7"/>
    <p:sldId id="276" r:id="rId8"/>
    <p:sldId id="277" r:id="rId9"/>
    <p:sldId id="282" r:id="rId10"/>
    <p:sldId id="270" r:id="rId11"/>
    <p:sldId id="281" r:id="rId12"/>
    <p:sldId id="261" r:id="rId13"/>
    <p:sldId id="262" r:id="rId14"/>
    <p:sldId id="273" r:id="rId15"/>
    <p:sldId id="280" r:id="rId16"/>
    <p:sldId id="272" r:id="rId17"/>
    <p:sldId id="279" r:id="rId18"/>
    <p:sldId id="268" r:id="rId19"/>
    <p:sldId id="267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35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4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12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2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54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9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9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4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4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7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5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8/28/2022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74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0D326C-7E30-FF2E-22B2-BF8DC1C2A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58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FF18AE-5258-ABA5-22E0-37839B5F0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0726" y="407964"/>
            <a:ext cx="4190208" cy="3545058"/>
          </a:xfrm>
        </p:spPr>
        <p:txBody>
          <a:bodyPr>
            <a:normAutofit/>
          </a:bodyPr>
          <a:lstStyle/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Autistic  </a:t>
            </a:r>
            <a:b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spectrum disorder </a:t>
            </a:r>
            <a:endParaRPr lang="en-JO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01854-69FC-ABEA-9838-DD9E925B0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4521" y="5234745"/>
            <a:ext cx="3487479" cy="789172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Rama </a:t>
            </a:r>
            <a:r>
              <a:rPr lang="en-US" sz="2400" b="1" dirty="0" err="1"/>
              <a:t>bitoni</a:t>
            </a:r>
            <a:r>
              <a:rPr lang="en-US" sz="2400" b="1" dirty="0"/>
              <a:t>  </a:t>
            </a:r>
          </a:p>
          <a:p>
            <a:r>
              <a:rPr lang="en-US" sz="2400" b="1" dirty="0" err="1"/>
              <a:t>Doaa</a:t>
            </a:r>
            <a:r>
              <a:rPr lang="en-US" sz="2400" b="1" dirty="0"/>
              <a:t> </a:t>
            </a:r>
            <a:r>
              <a:rPr lang="en-US" sz="2400" b="1" dirty="0" err="1"/>
              <a:t>jarajrh</a:t>
            </a:r>
            <a:endParaRPr lang="en-JO" sz="2400" b="1" dirty="0"/>
          </a:p>
        </p:txBody>
      </p:sp>
    </p:spTree>
    <p:extLst>
      <p:ext uri="{BB962C8B-B14F-4D97-AF65-F5344CB8AC3E}">
        <p14:creationId xmlns:p14="http://schemas.microsoft.com/office/powerpoint/2010/main" val="1974496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46366FFF-53FA-7A7E-FFDD-63377A524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19" r="1" b="1"/>
          <a:stretch/>
        </p:blipFill>
        <p:spPr>
          <a:xfrm>
            <a:off x="1008346" y="1148033"/>
            <a:ext cx="10506061" cy="558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04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C262F4-B2B3-A809-149A-FA93E60AD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1129" y="2286000"/>
            <a:ext cx="5205879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5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82FB389-ED51-CD60-4BE5-B1E6958F9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239" y="2191741"/>
            <a:ext cx="7413522" cy="246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85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3D9C-B60E-B087-ADEF-452D79C80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588878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4400">
                <a:solidFill>
                  <a:srgbClr val="FFFFFF"/>
                </a:solidFill>
              </a:rPr>
              <a:t>Dsm 5</a:t>
            </a:r>
            <a:endParaRPr lang="en-JO" sz="4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9F648-963C-8AEE-C7F0-77DE943A8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856" y="1588878"/>
            <a:ext cx="6642806" cy="4758611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8000" b="1" dirty="0">
                <a:latin typeface="Palatino Linotype" panose="02040502050505030304" pitchFamily="18" charset="0"/>
              </a:rPr>
              <a:t>A . </a:t>
            </a:r>
            <a:r>
              <a:rPr lang="en-US" sz="8000" b="1" i="0" u="none" strike="noStrike" dirty="0">
                <a:effectLst/>
                <a:latin typeface="Palatino Linotype" panose="02040502050505030304" pitchFamily="18" charset="0"/>
              </a:rPr>
              <a:t>Problems with social interaction and communication:</a:t>
            </a:r>
            <a:endParaRPr lang="en-US" sz="8000" b="0" i="0" u="none" strike="noStrike" dirty="0">
              <a:effectLst/>
              <a:latin typeface="Palatino Linotype" panose="0204050205050503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6400" b="1" i="0" u="none" strike="noStrike" dirty="0">
                <a:solidFill>
                  <a:schemeClr val="tx2"/>
                </a:solidFill>
                <a:effectLst/>
                <a:latin typeface="Palatino Linotype" panose="02040502050505030304" pitchFamily="18" charset="0"/>
              </a:rPr>
              <a:t>1)Impaired social/emotional reciprocity (e.g., inability to hold conversations).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6400" b="1" i="0" u="none" strike="noStrike" dirty="0">
                <a:solidFill>
                  <a:schemeClr val="tx2"/>
                </a:solidFill>
                <a:effectLst/>
                <a:latin typeface="Palatino Linotype" panose="02040502050505030304" pitchFamily="18" charset="0"/>
              </a:rPr>
              <a:t>2)Deficits in nonverbal communication skills (e.g., decreased eye contact).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6400" b="1" i="0" u="none" strike="noStrike" dirty="0">
                <a:solidFill>
                  <a:schemeClr val="tx2"/>
                </a:solidFill>
                <a:effectLst/>
                <a:latin typeface="Palatino Linotype" panose="02040502050505030304" pitchFamily="18" charset="0"/>
              </a:rPr>
              <a:t>3)Interpersonal/relational challenges (e.g., lack of interest in peers).   </a:t>
            </a:r>
          </a:p>
          <a:p>
            <a:pPr>
              <a:lnSpc>
                <a:spcPct val="110000"/>
              </a:lnSpc>
            </a:pPr>
            <a:endParaRPr lang="en-US" sz="6400" dirty="0">
              <a:latin typeface="Palatino Linotype" panose="02040502050505030304" pitchFamily="18" charset="0"/>
            </a:endParaRPr>
          </a:p>
          <a:p>
            <a:pPr>
              <a:lnSpc>
                <a:spcPct val="110000"/>
              </a:lnSpc>
            </a:pPr>
            <a:endParaRPr lang="en-US" sz="6400" b="0" i="0" u="none" strike="noStrike" dirty="0">
              <a:effectLst/>
              <a:latin typeface="Palatino Linotype" panose="0204050205050503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8000" dirty="0">
                <a:latin typeface="Palatino Linotype" panose="02040502050505030304" pitchFamily="18" charset="0"/>
              </a:rPr>
              <a:t>B. </a:t>
            </a:r>
            <a:r>
              <a:rPr lang="en-US" sz="8000" b="1" i="0" u="none" strike="noStrike" dirty="0">
                <a:effectLst/>
                <a:latin typeface="Palatino Linotype" panose="02040502050505030304" pitchFamily="18" charset="0"/>
              </a:rPr>
              <a:t>Restricted, repetitive patterns of behavior, interests, and activities:  </a:t>
            </a:r>
            <a:endParaRPr lang="en-US" sz="8000" b="0" i="0" u="none" strike="noStrike" dirty="0">
              <a:effectLst/>
              <a:latin typeface="Palatino Linotype" panose="0204050205050503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6400" b="1" i="0" u="none" strike="noStrike" dirty="0">
                <a:solidFill>
                  <a:schemeClr val="tx2"/>
                </a:solidFill>
                <a:effectLst/>
                <a:latin typeface="Palatino Linotype" panose="02040502050505030304" pitchFamily="18" charset="0"/>
              </a:rPr>
              <a:t>4)Intense, peculiar interests (e.g., preoccupation with unusual objects).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6400" b="1" i="0" u="none" strike="noStrike" dirty="0">
                <a:solidFill>
                  <a:schemeClr val="tx2"/>
                </a:solidFill>
                <a:effectLst/>
                <a:latin typeface="Palatino Linotype" panose="02040502050505030304" pitchFamily="18" charset="0"/>
              </a:rPr>
              <a:t>5)Inflexible adherence to rituals (e.g., rigid thought patterns).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6400" b="1" i="0" u="none" strike="noStrike" dirty="0">
                <a:solidFill>
                  <a:schemeClr val="tx2"/>
                </a:solidFill>
                <a:effectLst/>
                <a:latin typeface="Palatino Linotype" panose="02040502050505030304" pitchFamily="18" charset="0"/>
              </a:rPr>
              <a:t>6)Stereotyped, repetitive motor mannerisms (e.g., hand flapping).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6400" b="1" i="0" u="none" strike="noStrike" dirty="0">
                <a:solidFill>
                  <a:schemeClr val="tx2"/>
                </a:solidFill>
                <a:effectLst/>
                <a:latin typeface="Palatino Linotype" panose="02040502050505030304" pitchFamily="18" charset="0"/>
              </a:rPr>
              <a:t>7)</a:t>
            </a:r>
            <a:r>
              <a:rPr lang="en-US" sz="6400" b="1" i="0" u="none" strike="noStrike" dirty="0" err="1">
                <a:solidFill>
                  <a:schemeClr val="tx2"/>
                </a:solidFill>
                <a:effectLst/>
                <a:latin typeface="Palatino Linotype" panose="02040502050505030304" pitchFamily="18" charset="0"/>
              </a:rPr>
              <a:t>Hyperreactivity</a:t>
            </a:r>
            <a:r>
              <a:rPr lang="en-US" sz="6400" b="1" i="0" u="none" strike="noStrike" dirty="0">
                <a:solidFill>
                  <a:schemeClr val="tx2"/>
                </a:solidFill>
                <a:effectLst/>
                <a:latin typeface="Palatino Linotype" panose="02040502050505030304" pitchFamily="18" charset="0"/>
              </a:rPr>
              <a:t>/</a:t>
            </a:r>
            <a:r>
              <a:rPr lang="en-US" sz="6400" b="1" i="0" u="none" strike="noStrike" dirty="0" err="1">
                <a:solidFill>
                  <a:schemeClr val="tx2"/>
                </a:solidFill>
                <a:effectLst/>
                <a:latin typeface="Palatino Linotype" panose="02040502050505030304" pitchFamily="18" charset="0"/>
              </a:rPr>
              <a:t>hyporeactivity</a:t>
            </a:r>
            <a:r>
              <a:rPr lang="en-US" sz="6400" b="1" i="0" u="none" strike="noStrike" dirty="0">
                <a:solidFill>
                  <a:schemeClr val="tx2"/>
                </a:solidFill>
                <a:effectLst/>
                <a:latin typeface="Palatino Linotype" panose="02040502050505030304" pitchFamily="18" charset="0"/>
              </a:rPr>
              <a:t> to sensory input (e.g., hypersensitive to particular textures).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29CAB-9143-954D-9E47-9FAFC0193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662" y="881063"/>
            <a:ext cx="4642337" cy="59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33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910" y="2060917"/>
            <a:ext cx="9720073" cy="402336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C. Symptoms must be present in the early developmental period (but may not become</a:t>
            </a:r>
          </a:p>
          <a:p>
            <a:r>
              <a:rPr lang="en-US" b="1" dirty="0"/>
              <a:t>fully manifest until social demands exceed limited capacities, or may be masked by</a:t>
            </a:r>
          </a:p>
          <a:p>
            <a:r>
              <a:rPr lang="en-US" b="1" dirty="0"/>
              <a:t>learned strategies in later life).</a:t>
            </a:r>
          </a:p>
          <a:p>
            <a:endParaRPr lang="en-US" dirty="0"/>
          </a:p>
          <a:p>
            <a:r>
              <a:rPr lang="en-US" b="1" dirty="0"/>
              <a:t>D. Symptoms cause clinically significant impairment in social, occupational, or other</a:t>
            </a:r>
          </a:p>
          <a:p>
            <a:r>
              <a:rPr lang="en-US" b="1" dirty="0"/>
              <a:t>important areas of current functioning.</a:t>
            </a:r>
          </a:p>
          <a:p>
            <a:endParaRPr lang="en-US" dirty="0"/>
          </a:p>
          <a:p>
            <a:r>
              <a:rPr lang="en-US" b="1" dirty="0"/>
              <a:t>E. These disturbances are not better explained by intellectual disability (intellectual</a:t>
            </a:r>
          </a:p>
          <a:p>
            <a:r>
              <a:rPr lang="en-US" b="1" dirty="0"/>
              <a:t>developmental disorder) or global developmental delay. Intellectual disability and</a:t>
            </a:r>
          </a:p>
          <a:p>
            <a:r>
              <a:rPr lang="en-US" b="1" dirty="0"/>
              <a:t>autism spectrum disorder frequently co-occur; to</a:t>
            </a:r>
          </a:p>
        </p:txBody>
      </p:sp>
    </p:spTree>
    <p:extLst>
      <p:ext uri="{BB962C8B-B14F-4D97-AF65-F5344CB8AC3E}">
        <p14:creationId xmlns:p14="http://schemas.microsoft.com/office/powerpoint/2010/main" val="916299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Associated Behavioral Symptoms that May Occur in Autism Spectrum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Disturbances in Language Development and Usage : no longer considered a core feature of autism spectrum disorder , Language deviance, as much as language delay , difficulty putting meaningful sentences together, even when they have extensive vocabularies.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intellectual Disability.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Irritability.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Instability of Mood and Affect.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Response to Sensory Stimuli.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Hyperactivity and Inattention.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Precocious Skills.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Insomnia.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Minor Infections and Gastrointestinal Symptoms.</a:t>
            </a:r>
          </a:p>
        </p:txBody>
      </p:sp>
    </p:spTree>
    <p:extLst>
      <p:ext uri="{BB962C8B-B14F-4D97-AF65-F5344CB8AC3E}">
        <p14:creationId xmlns:p14="http://schemas.microsoft.com/office/powerpoint/2010/main" val="877784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95548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232457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ASD is a </a:t>
            </a:r>
            <a:r>
              <a:rPr lang="en-US" dirty="0">
                <a:solidFill>
                  <a:srgbClr val="FF0000"/>
                </a:solidFill>
              </a:rPr>
              <a:t>chronic</a:t>
            </a:r>
            <a:r>
              <a:rPr lang="en-US" dirty="0"/>
              <a:t> condition . The prognosis is variable,</a:t>
            </a:r>
          </a:p>
          <a:p>
            <a:r>
              <a:rPr lang="en-US" dirty="0"/>
              <a:t> but the two most important predictors of adult outcome</a:t>
            </a:r>
          </a:p>
          <a:p>
            <a:r>
              <a:rPr lang="en-US" dirty="0"/>
              <a:t> are level of </a:t>
            </a:r>
            <a:r>
              <a:rPr lang="en-US" dirty="0">
                <a:solidFill>
                  <a:srgbClr val="FF0000"/>
                </a:solidFill>
              </a:rPr>
              <a:t>intellectual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functioning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language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impairment.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Only a minority of patients can live and work independently</a:t>
            </a:r>
          </a:p>
          <a:p>
            <a:r>
              <a:rPr lang="en-US" dirty="0"/>
              <a:t> in adulthood.</a:t>
            </a:r>
          </a:p>
        </p:txBody>
      </p:sp>
      <p:sp>
        <p:nvSpPr>
          <p:cNvPr id="4" name="AutoShape 2" descr="blob:https://web.whatsapp.com/babe4001-ca57-4ebc-8a88-e93b361fa2d8"/>
          <p:cNvSpPr>
            <a:spLocks noChangeAspect="1" noChangeArrowheads="1"/>
          </p:cNvSpPr>
          <p:nvPr/>
        </p:nvSpPr>
        <p:spPr bwMode="auto">
          <a:xfrm>
            <a:off x="155575" y="-15618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EAD0C6-B2FC-04B6-C4FC-8E1284879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585" y="585216"/>
            <a:ext cx="4773071" cy="286136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CAE5989-EB99-4A2B-6397-91D8B999A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585" y="3647753"/>
            <a:ext cx="4773071" cy="305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94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C1076-845B-CB12-F76E-EBD67A25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Treatment </a:t>
            </a:r>
            <a:endParaRPr lang="en-JO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4ED16-5F6C-C6A6-338A-A0ADC8C21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774" y="1921179"/>
            <a:ext cx="6279349" cy="48181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There is </a:t>
            </a:r>
            <a:r>
              <a:rPr lang="en-US" sz="2600" b="1" i="0" u="none" strike="noStrike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no</a:t>
            </a:r>
            <a:r>
              <a:rPr lang="en-US" sz="26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US" sz="2600" b="1" i="0" u="none" strike="noStrike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cure</a:t>
            </a:r>
            <a:r>
              <a:rPr lang="en-US" sz="26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for autism, but various treatments are used to help manage symptoms and improve basic social, communicative, and cognitive skills:</a:t>
            </a:r>
          </a:p>
          <a:p>
            <a:pPr marL="0" indent="0"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1</a:t>
            </a:r>
            <a:r>
              <a:rPr lang="en-US" sz="2600" b="1">
                <a:solidFill>
                  <a:srgbClr val="000000"/>
                </a:solidFill>
                <a:latin typeface="Palatino Linotype" panose="02040502050505030304" pitchFamily="18" charset="0"/>
              </a:rPr>
              <a:t>) Early </a:t>
            </a:r>
            <a:r>
              <a:rPr lang="en-US" sz="26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and Intensive Behavioral Intervention (EIBI)</a:t>
            </a:r>
            <a:endParaRPr lang="en-US" sz="2600" b="1" i="0" u="none" strike="noStrike" dirty="0">
              <a:solidFill>
                <a:srgbClr val="000000"/>
              </a:solidFill>
              <a:effectLst/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2)  Social Skills Training.</a:t>
            </a:r>
            <a:endParaRPr lang="en-US" sz="2600" b="1" i="0" u="none" strike="noStrike" dirty="0">
              <a:solidFill>
                <a:srgbClr val="000000"/>
              </a:solidFill>
              <a:effectLst/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6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3) Behavioral therapy.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4) Cognitive-Behavioral Therapy </a:t>
            </a:r>
            <a:endParaRPr lang="en-US" b="1" i="0" u="none" strike="noStrike" dirty="0">
              <a:solidFill>
                <a:srgbClr val="000000"/>
              </a:solidFill>
              <a:effectLst/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6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5)Low-dose atypical antipsychotic medications (e.g., </a:t>
            </a:r>
            <a:r>
              <a:rPr lang="en-US" sz="2600" b="1" i="0" u="none" strike="noStrike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risperidone</a:t>
            </a:r>
            <a:r>
              <a:rPr lang="en-US" sz="26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, </a:t>
            </a:r>
            <a:r>
              <a:rPr lang="en-US" sz="2600" b="1" i="0" u="none" strike="noStrike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aripiprazole</a:t>
            </a:r>
            <a:r>
              <a:rPr lang="en-US" sz="2600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) may help reduce disruptive behavior, aggression, and irritability.</a:t>
            </a:r>
          </a:p>
          <a:p>
            <a:endParaRPr lang="en-J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666" y="1524937"/>
            <a:ext cx="4867549" cy="533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58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E881EA-D4D1-5299-B025-A8DC1ADB6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2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07DC4-071F-32F6-1408-809A2FB05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842" y="274042"/>
            <a:ext cx="10593597" cy="159617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Autism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spectrum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disorder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JO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02922-C8A4-FF2F-1F0F-7BBD75A96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842" y="1524001"/>
            <a:ext cx="9720073" cy="6705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 Autism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 Asperger’s disorder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 Childhood disintegrative disorder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  Pervasive developmental disorder – not otherwise specified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  </a:t>
            </a:r>
            <a:r>
              <a:rPr lang="en-US" b="1" dirty="0" err="1"/>
              <a:t>Rett’s</a:t>
            </a:r>
            <a:r>
              <a:rPr lang="en-US" b="1" dirty="0"/>
              <a:t> syndrome </a:t>
            </a:r>
          </a:p>
        </p:txBody>
      </p:sp>
      <p:sp>
        <p:nvSpPr>
          <p:cNvPr id="5" name="AutoShape 2" descr="blob:https://web.whatsapp.com/babe4001-ca57-4ebc-8a88-e93b361fa2d8"/>
          <p:cNvSpPr>
            <a:spLocks noChangeAspect="1" noChangeArrowheads="1"/>
          </p:cNvSpPr>
          <p:nvPr/>
        </p:nvSpPr>
        <p:spPr bwMode="auto">
          <a:xfrm>
            <a:off x="159361" y="-140677"/>
            <a:ext cx="301014" cy="30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64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EA96E56-2632-2A40-5614-1351A0571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95"/>
          <a:stretch/>
        </p:blipFill>
        <p:spPr>
          <a:xfrm>
            <a:off x="0" y="10"/>
            <a:ext cx="1250852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4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2EB05-663A-1D94-28B4-5D2E6E4E6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522" y="476232"/>
            <a:ext cx="9720072" cy="149961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 s d  : </a:t>
            </a:r>
            <a:endParaRPr lang="en-JO" b="1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B3CA0E-657A-E6E7-7E8D-3BE50EC92DFF}"/>
              </a:ext>
            </a:extLst>
          </p:cNvPr>
          <p:cNvSpPr/>
          <p:nvPr/>
        </p:nvSpPr>
        <p:spPr>
          <a:xfrm>
            <a:off x="393697" y="2482939"/>
            <a:ext cx="2783716" cy="2790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Deficit in social interaction and communication </a:t>
            </a:r>
            <a:endParaRPr lang="en-JO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51B073-7B98-68F0-F029-F9295AB1C69D}"/>
              </a:ext>
            </a:extLst>
          </p:cNvPr>
          <p:cNvSpPr/>
          <p:nvPr/>
        </p:nvSpPr>
        <p:spPr>
          <a:xfrm>
            <a:off x="5174041" y="2482939"/>
            <a:ext cx="2783716" cy="2790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Restricted and repetitive behaviors </a:t>
            </a:r>
            <a:endParaRPr lang="en-JO" dirty="0"/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F77E2FA4-655D-3B6D-056F-2C2C26B988DC}"/>
              </a:ext>
            </a:extLst>
          </p:cNvPr>
          <p:cNvSpPr/>
          <p:nvPr/>
        </p:nvSpPr>
        <p:spPr>
          <a:xfrm>
            <a:off x="3261327" y="2963908"/>
            <a:ext cx="1828800" cy="1828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/>
          </a:p>
        </p:txBody>
      </p:sp>
      <p:sp>
        <p:nvSpPr>
          <p:cNvPr id="12" name="Equals 11">
            <a:extLst>
              <a:ext uri="{FF2B5EF4-FFF2-40B4-BE49-F238E27FC236}">
                <a16:creationId xmlns:a16="http://schemas.microsoft.com/office/drawing/2014/main" id="{4E2C281B-AA9B-620B-094C-6416C37D2E6B}"/>
              </a:ext>
            </a:extLst>
          </p:cNvPr>
          <p:cNvSpPr/>
          <p:nvPr/>
        </p:nvSpPr>
        <p:spPr>
          <a:xfrm>
            <a:off x="7957757" y="2753946"/>
            <a:ext cx="1828800" cy="1828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B8ED03-AEC9-7824-D278-5CB7C2074F69}"/>
              </a:ext>
            </a:extLst>
          </p:cNvPr>
          <p:cNvSpPr/>
          <p:nvPr/>
        </p:nvSpPr>
        <p:spPr>
          <a:xfrm>
            <a:off x="10053547" y="2963908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ASD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91125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61219-18B1-9C50-59AA-10469E522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Epidemiology</a:t>
            </a:r>
            <a:r>
              <a:rPr lang="en-US" dirty="0"/>
              <a:t> 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93228-D3D1-4F98-C541-4E33CF84F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983546"/>
            <a:ext cx="5287734" cy="3807654"/>
          </a:xfrm>
        </p:spPr>
        <p:txBody>
          <a:bodyPr/>
          <a:lstStyle/>
          <a:p>
            <a:pPr marL="0" indent="0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●</a:t>
            </a:r>
            <a:r>
              <a:rPr lang="ar-JO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The </a:t>
            </a:r>
            <a:r>
              <a:rPr lang="en-US" b="1" i="0" u="none" strike="noStrike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4:1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ratio of diagnosis in </a:t>
            </a:r>
            <a:r>
              <a:rPr lang="en-US" b="1" i="0" u="none" strike="noStrike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males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: females. </a:t>
            </a:r>
          </a:p>
          <a:p>
            <a:pPr marL="0" indent="0">
              <a:buNone/>
            </a:pPr>
            <a:endParaRPr lang="en-US" b="1" i="0" u="none" strike="noStrike" dirty="0">
              <a:solidFill>
                <a:srgbClr val="000000"/>
              </a:solidFill>
              <a:effectLst/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●</a:t>
            </a:r>
            <a:r>
              <a:rPr lang="ar-JO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Symptoms typically recognized between </a:t>
            </a:r>
            <a:r>
              <a:rPr lang="en-US" b="1" i="0" u="none" strike="noStrike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12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and </a:t>
            </a:r>
            <a:r>
              <a:rPr lang="en-US" b="1" i="0" u="none" strike="noStrike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24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US" b="1" i="0" u="none" strike="noStrike" dirty="0">
                <a:solidFill>
                  <a:srgbClr val="FF0000"/>
                </a:solidFill>
                <a:effectLst/>
                <a:latin typeface="Palatino Linotype" panose="02040502050505030304" pitchFamily="18" charset="0"/>
              </a:rPr>
              <a:t>months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old, but varies based on severity.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564" y="1770420"/>
            <a:ext cx="5207794" cy="47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39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Prenatal neurological insults (e.g., infections, drugs)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advanced paternal age, and low birth weight.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Association with epilepsy.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8666" y="1816084"/>
            <a:ext cx="3539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Etiology of ASD is </a:t>
            </a:r>
            <a:r>
              <a:rPr lang="en-US" sz="2000" dirty="0">
                <a:solidFill>
                  <a:srgbClr val="FF0000"/>
                </a:solidFill>
              </a:rPr>
              <a:t>multifactorial </a:t>
            </a:r>
            <a:r>
              <a:rPr lang="en-US" sz="2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7155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3430B4-C2B6-48DA-A79F-757492AF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en-US" sz="4400"/>
              <a:t>Asperger syndrome ( AS)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53BDBF-1B08-496E-BED4-E0DE721A0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4389120" cy="39319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Also known : schizoid disorder of childhood , level 1 autism spectrum disorder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Usual onset : before two years old with long term duration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Causes : poorly understood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Has high heritability , environmental factors play a role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It is </a:t>
            </a:r>
            <a:r>
              <a:rPr lang="en-US" sz="1400" dirty="0" err="1"/>
              <a:t>neurodevelopmental</a:t>
            </a:r>
            <a:r>
              <a:rPr lang="en-US" sz="1400" dirty="0"/>
              <a:t> disorder characterized by significant difficulties in social interaction and non-verbal communication , along with restricted and repetitive patterns of behavior and interest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 Differs </a:t>
            </a:r>
            <a:r>
              <a:rPr lang="en-US" sz="1400" dirty="0" err="1"/>
              <a:t>ftom</a:t>
            </a:r>
            <a:r>
              <a:rPr lang="en-US" sz="1400" dirty="0"/>
              <a:t> other forms of ASD by relatively unimpaired language and intelligence </a:t>
            </a:r>
          </a:p>
          <a:p>
            <a:r>
              <a:rPr lang="en-US" sz="14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FEFCCD-8F89-1E8E-AA7A-59330D541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116" y="1342665"/>
            <a:ext cx="4175762" cy="41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7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Rett syndrome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F3435E-D331-86C8-8597-E18B28137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775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  Rare , non – inherited , postnatal neurological disorder that occurs mainly in girls ( in contrast with autism which primarily happens in  males )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  Slow onset of symptoms , starts around 1-2 years of age ( similar to autism 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  Hallmark : regression of cognitive or motor skills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FFFFFF"/>
                </a:solidFill>
              </a:rPr>
              <a:t>  Clinical manifestations :          * deceleration of head growth  * loss of purposeful hand skills  * gait and motor abnormalities      * loss of spoken language * sterotypic hand movement ( hand to mouth licking , grabbing , clothing , hair)</a:t>
            </a:r>
          </a:p>
          <a:p>
            <a:pPr marL="0" indent="0">
              <a:buNone/>
            </a:pPr>
            <a:endParaRPr lang="en-US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2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Childhood Disintegrative Disorder ( CDD)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Also known as </a:t>
            </a:r>
            <a:r>
              <a:rPr lang="en-US" dirty="0">
                <a:solidFill>
                  <a:srgbClr val="FF0000"/>
                </a:solidFill>
              </a:rPr>
              <a:t>HELLERS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SYNDROME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DISINTEGRATIVE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PSYCHOSIS</a:t>
            </a:r>
            <a:r>
              <a:rPr lang="en-US" dirty="0"/>
              <a:t>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Rare</a:t>
            </a:r>
            <a:r>
              <a:rPr lang="en-US" dirty="0"/>
              <a:t> condition characterized by late onset of developmental delays or sever and sudden reversals in language , social function and motor skills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Usual onset 3 – 4 years of age 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Causes of CDD is </a:t>
            </a:r>
            <a:r>
              <a:rPr lang="en-US" dirty="0">
                <a:solidFill>
                  <a:srgbClr val="FF0000"/>
                </a:solidFill>
              </a:rPr>
              <a:t>unknown</a:t>
            </a:r>
            <a:r>
              <a:rPr lang="en-US" dirty="0"/>
              <a:t> CDD has some similarity to autism and considered low functioning form of it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Treatment involves both behavior , environmental therapy and medication 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S and S : between the ages of </a:t>
            </a:r>
            <a:r>
              <a:rPr lang="en-US" dirty="0">
                <a:solidFill>
                  <a:srgbClr val="FF0000"/>
                </a:solidFill>
              </a:rPr>
              <a:t>two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ten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skills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acquired</a:t>
            </a:r>
            <a:r>
              <a:rPr lang="en-US" dirty="0"/>
              <a:t> are </a:t>
            </a:r>
            <a:r>
              <a:rPr lang="en-US" dirty="0">
                <a:solidFill>
                  <a:srgbClr val="FF0000"/>
                </a:solidFill>
              </a:rPr>
              <a:t>lost</a:t>
            </a:r>
            <a:r>
              <a:rPr lang="en-US" dirty="0"/>
              <a:t> almost completely in at </a:t>
            </a:r>
            <a:r>
              <a:rPr lang="en-US" dirty="0">
                <a:solidFill>
                  <a:srgbClr val="FF0000"/>
                </a:solidFill>
              </a:rPr>
              <a:t>least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two</a:t>
            </a:r>
            <a:r>
              <a:rPr lang="en-US" dirty="0"/>
              <a:t> of the </a:t>
            </a:r>
            <a:r>
              <a:rPr lang="en-US" dirty="0" err="1"/>
              <a:t>follwing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six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functional</a:t>
            </a:r>
            <a:r>
              <a:rPr lang="en-US" dirty="0"/>
              <a:t> areas :   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expressive language skills  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social skills    and self care skills   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control over bowel and bladder  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motor skills  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plays skills    lack of normal function also occurs in two of the </a:t>
            </a:r>
            <a:r>
              <a:rPr lang="en-US" dirty="0" err="1"/>
              <a:t>folowing</a:t>
            </a:r>
            <a:r>
              <a:rPr lang="en-US" dirty="0"/>
              <a:t> areas :  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social interaction    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communication    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</a:t>
            </a:r>
            <a:r>
              <a:rPr lang="en-US" dirty="0" err="1"/>
              <a:t>repattive</a:t>
            </a:r>
            <a:r>
              <a:rPr lang="en-US" dirty="0"/>
              <a:t> behavior and interest patterns</a:t>
            </a:r>
          </a:p>
        </p:txBody>
      </p:sp>
    </p:spTree>
    <p:extLst>
      <p:ext uri="{BB962C8B-B14F-4D97-AF65-F5344CB8AC3E}">
        <p14:creationId xmlns:p14="http://schemas.microsoft.com/office/powerpoint/2010/main" val="292886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8517A-FB3A-962C-0C1A-0950633A6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3700"/>
              <a:t>Pervasive developmental disorder </a:t>
            </a:r>
            <a:endParaRPr lang="en-JO" sz="37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7C90B75-7C16-EF2A-E245-104B1E68E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42" y="1057817"/>
            <a:ext cx="6909577" cy="474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68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446</TotalTime>
  <Words>940</Words>
  <Application>Microsoft Office PowerPoint</Application>
  <PresentationFormat>Widescreen</PresentationFormat>
  <Paragraphs>106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Integral</vt:lpstr>
      <vt:lpstr>Autistic     spectrum disorder </vt:lpstr>
      <vt:lpstr>Autism spectrum disorder : </vt:lpstr>
      <vt:lpstr>A s d  : </vt:lpstr>
      <vt:lpstr>Epidemiology </vt:lpstr>
      <vt:lpstr>etiology</vt:lpstr>
      <vt:lpstr>Asperger syndrome ( AS)</vt:lpstr>
      <vt:lpstr>Rett syndrome</vt:lpstr>
      <vt:lpstr>Childhood Disintegrative Disorder ( CDD)</vt:lpstr>
      <vt:lpstr>Pervasive developmental disorder </vt:lpstr>
      <vt:lpstr>PowerPoint Presentation</vt:lpstr>
      <vt:lpstr>PowerPoint Presentation</vt:lpstr>
      <vt:lpstr>PowerPoint Presentation</vt:lpstr>
      <vt:lpstr>Dsm 5</vt:lpstr>
      <vt:lpstr>PowerPoint Presentation</vt:lpstr>
      <vt:lpstr>Associated Behavioral Symptoms that May Occur in Autism Spectrum Disorder</vt:lpstr>
      <vt:lpstr>PowerPoint Presentation</vt:lpstr>
      <vt:lpstr>prognosis</vt:lpstr>
      <vt:lpstr>Treatment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Autistic spectrum disorder</dc:title>
  <dc:creator>bitoni bitoni</dc:creator>
  <cp:lastModifiedBy>احمد الجوازنه</cp:lastModifiedBy>
  <cp:revision>37</cp:revision>
  <dcterms:created xsi:type="dcterms:W3CDTF">2022-08-14T09:22:48Z</dcterms:created>
  <dcterms:modified xsi:type="dcterms:W3CDTF">2022-08-28T09:39:49Z</dcterms:modified>
</cp:coreProperties>
</file>