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59" r:id="rId1"/>
  </p:sldMasterIdLst>
  <p:notesMasterIdLst>
    <p:notesMasterId r:id="rId49"/>
  </p:notesMasterIdLst>
  <p:sldIdLst>
    <p:sldId id="256" r:id="rId2"/>
    <p:sldId id="257" r:id="rId3"/>
    <p:sldId id="321" r:id="rId4"/>
    <p:sldId id="323" r:id="rId5"/>
    <p:sldId id="258" r:id="rId6"/>
    <p:sldId id="259" r:id="rId7"/>
    <p:sldId id="260" r:id="rId8"/>
    <p:sldId id="261" r:id="rId9"/>
    <p:sldId id="296" r:id="rId10"/>
    <p:sldId id="297" r:id="rId11"/>
    <p:sldId id="262" r:id="rId12"/>
    <p:sldId id="263" r:id="rId13"/>
    <p:sldId id="265" r:id="rId14"/>
    <p:sldId id="266" r:id="rId15"/>
    <p:sldId id="325" r:id="rId16"/>
    <p:sldId id="279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82" r:id="rId30"/>
    <p:sldId id="309" r:id="rId31"/>
    <p:sldId id="317" r:id="rId32"/>
    <p:sldId id="290" r:id="rId33"/>
    <p:sldId id="291" r:id="rId34"/>
    <p:sldId id="280" r:id="rId35"/>
    <p:sldId id="318" r:id="rId36"/>
    <p:sldId id="327" r:id="rId37"/>
    <p:sldId id="311" r:id="rId38"/>
    <p:sldId id="314" r:id="rId39"/>
    <p:sldId id="331" r:id="rId40"/>
    <p:sldId id="301" r:id="rId41"/>
    <p:sldId id="319" r:id="rId42"/>
    <p:sldId id="315" r:id="rId43"/>
    <p:sldId id="316" r:id="rId44"/>
    <p:sldId id="329" r:id="rId45"/>
    <p:sldId id="287" r:id="rId46"/>
    <p:sldId id="333" r:id="rId47"/>
    <p:sldId id="304" r:id="rId48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slide" Target="slides/slide38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42" Type="http://schemas.openxmlformats.org/officeDocument/2006/relationships/slide" Target="slides/slide41.xml" /><Relationship Id="rId47" Type="http://schemas.openxmlformats.org/officeDocument/2006/relationships/slide" Target="slides/slide46.xml" /><Relationship Id="rId50" Type="http://schemas.openxmlformats.org/officeDocument/2006/relationships/presProps" Target="presProp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slide" Target="slides/slide37.xml" /><Relationship Id="rId46" Type="http://schemas.openxmlformats.org/officeDocument/2006/relationships/slide" Target="slides/slide45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41" Type="http://schemas.openxmlformats.org/officeDocument/2006/relationships/slide" Target="slides/slide40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slide" Target="slides/slide39.xml" /><Relationship Id="rId45" Type="http://schemas.openxmlformats.org/officeDocument/2006/relationships/slide" Target="slides/slide44.xml" /><Relationship Id="rId53" Type="http://schemas.openxmlformats.org/officeDocument/2006/relationships/tableStyles" Target="tableStyle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49" Type="http://schemas.openxmlformats.org/officeDocument/2006/relationships/notesMaster" Target="notesMasters/notesMaster1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4" Type="http://schemas.openxmlformats.org/officeDocument/2006/relationships/slide" Target="slides/slide43.xml" /><Relationship Id="rId52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Relationship Id="rId43" Type="http://schemas.openxmlformats.org/officeDocument/2006/relationships/slide" Target="slides/slide42.xml" /><Relationship Id="rId48" Type="http://schemas.openxmlformats.org/officeDocument/2006/relationships/slide" Target="slides/slide47.xml" /><Relationship Id="rId8" Type="http://schemas.openxmlformats.org/officeDocument/2006/relationships/slide" Target="slides/slide7.xml" /><Relationship Id="rId51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9525971-BB0F-F614-BDE8-D2233A10B60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B64818-C026-9BC2-2AF2-A4859F813BF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32C7DAB-1B3D-4C2B-A1FF-FF1C254ADFD4}" type="datetimeFigureOut">
              <a:rPr lang="en-US"/>
              <a:pPr>
                <a:defRPr/>
              </a:pPr>
              <a:t>12/24/2023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F182C1E-8D55-245E-D986-7A27F8D8FA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5B79F-5515-5FF1-95EA-952D47EB87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491111-80DF-FD57-66C1-013FF69B74F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E7A9A4-D60D-09BA-8CC4-A754F41D6A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/>
            </a:lvl1pPr>
          </a:lstStyle>
          <a:p>
            <a:pPr>
              <a:defRPr/>
            </a:pPr>
            <a:fld id="{801D106A-8B18-4F75-8FD8-29A0D38F7DE7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AF7A62AE-A614-F046-1094-41A13E0EF10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1A3E06B3-C727-EC61-39D7-E6ECBB0ADD4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CB6638FF-EBB0-7842-4733-4794B0CBAE3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D3B91F17-E30B-BE51-0A2E-295220898F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D62BC750-C878-0880-7BE9-C60F12E2EAB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5091D355-9B46-5D66-E4D3-B3E7DEC0A04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19EFF30-79DF-AC7C-2901-53F95D531D9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ED912459-B1C5-ACE6-51A7-9DDD7E09C5F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B2623F6A-992B-00CF-6672-5ACD3B64CD1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5" name="Freeform 5">
              <a:extLst>
                <a:ext uri="{FF2B5EF4-FFF2-40B4-BE49-F238E27FC236}">
                  <a16:creationId xmlns:a16="http://schemas.microsoft.com/office/drawing/2014/main" id="{E18115CA-E5FF-F68B-8C25-0C3318B86E9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B64F3A99-F7A5-D212-7A60-481586396DF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0 w 1722"/>
                <a:gd name="T1" fmla="*/ 65 h 66"/>
                <a:gd name="T2" fmla="*/ 1720 w 1722"/>
                <a:gd name="T3" fmla="*/ 59 h 66"/>
                <a:gd name="T4" fmla="*/ 0 w 1722"/>
                <a:gd name="T5" fmla="*/ 0 h 66"/>
                <a:gd name="T6" fmla="*/ 0 w 1722"/>
                <a:gd name="T7" fmla="*/ 47 h 66"/>
                <a:gd name="T8" fmla="*/ 1720 w 1722"/>
                <a:gd name="T9" fmla="*/ 65 h 66"/>
                <a:gd name="T10" fmla="*/ 1720 w 1722"/>
                <a:gd name="T11" fmla="*/ 65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6BB81763-CA98-0B21-9934-2EB41324A76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4CDDAEF0-D52E-DB77-DDCC-3C140E52B3E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4 w 975"/>
                <a:gd name="T1" fmla="*/ 48 h 101"/>
                <a:gd name="T2" fmla="*/ 974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4 w 975"/>
                <a:gd name="T9" fmla="*/ 48 h 101"/>
                <a:gd name="T10" fmla="*/ 974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9">
              <a:extLst>
                <a:ext uri="{FF2B5EF4-FFF2-40B4-BE49-F238E27FC236}">
                  <a16:creationId xmlns:a16="http://schemas.microsoft.com/office/drawing/2014/main" id="{C9611AC5-6FFF-CE4B-C8E0-EFBFA2FBC35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9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9 w 2141"/>
                <a:gd name="T7" fmla="*/ 0 h 198"/>
                <a:gd name="T8" fmla="*/ 2139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3BFCA84C-2CCF-F423-6931-D6980CB40B5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1" name="Freeform 11">
              <a:extLst>
                <a:ext uri="{FF2B5EF4-FFF2-40B4-BE49-F238E27FC236}">
                  <a16:creationId xmlns:a16="http://schemas.microsoft.com/office/drawing/2014/main" id="{E9205421-3308-0481-C3A2-A39681CC41B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9 w 2517"/>
                <a:gd name="T1" fmla="*/ 276 h 276"/>
                <a:gd name="T2" fmla="*/ 2514 w 2517"/>
                <a:gd name="T3" fmla="*/ 204 h 276"/>
                <a:gd name="T4" fmla="*/ 2257 w 2517"/>
                <a:gd name="T5" fmla="*/ 0 h 276"/>
                <a:gd name="T6" fmla="*/ 0 w 2517"/>
                <a:gd name="T7" fmla="*/ 276 h 276"/>
                <a:gd name="T8" fmla="*/ 2179 w 2517"/>
                <a:gd name="T9" fmla="*/ 276 h 276"/>
                <a:gd name="T10" fmla="*/ 2179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2">
              <a:extLst>
                <a:ext uri="{FF2B5EF4-FFF2-40B4-BE49-F238E27FC236}">
                  <a16:creationId xmlns:a16="http://schemas.microsoft.com/office/drawing/2014/main" id="{296825A1-9B8A-A0B4-FB36-B82FB5D3770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08BAAD5C-C512-12A9-FC38-2F450810F92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8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8 w 729"/>
                <a:gd name="T7" fmla="*/ 240 h 240"/>
                <a:gd name="T8" fmla="*/ 728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4">
              <a:extLst>
                <a:ext uri="{FF2B5EF4-FFF2-40B4-BE49-F238E27FC236}">
                  <a16:creationId xmlns:a16="http://schemas.microsoft.com/office/drawing/2014/main" id="{EE8325FA-D905-F6D1-7EE8-E43ECA2100A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3413300F-8A9B-A6FA-5316-43683928D3C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8 w 729"/>
                <a:gd name="T1" fmla="*/ 318 h 318"/>
                <a:gd name="T2" fmla="*/ 728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8 w 729"/>
                <a:gd name="T9" fmla="*/ 318 h 318"/>
                <a:gd name="T10" fmla="*/ 728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E91C8E0B-B0BC-1ADC-E39C-19E201B8F5B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34CC0736-817E-F613-3E10-96BDCF4912E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0CA748A8-0684-0624-7593-1A78C78928F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9EE506AE-A116-7B15-6CFD-1A81822179E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5F7AB79C-5568-B330-5C80-C521FAB0F15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1" name="Freeform 21">
              <a:extLst>
                <a:ext uri="{FF2B5EF4-FFF2-40B4-BE49-F238E27FC236}">
                  <a16:creationId xmlns:a16="http://schemas.microsoft.com/office/drawing/2014/main" id="{8E718114-D732-836E-753B-C27FF0C241B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2">
              <a:extLst>
                <a:ext uri="{FF2B5EF4-FFF2-40B4-BE49-F238E27FC236}">
                  <a16:creationId xmlns:a16="http://schemas.microsoft.com/office/drawing/2014/main" id="{D1F68308-F4BD-2FEE-1AAD-91905261240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3" name="Freeform 23">
              <a:extLst>
                <a:ext uri="{FF2B5EF4-FFF2-40B4-BE49-F238E27FC236}">
                  <a16:creationId xmlns:a16="http://schemas.microsoft.com/office/drawing/2014/main" id="{F86CEEBE-B5D5-3DCA-2769-0FEEFBD0CBB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4" name="Freeform 24">
              <a:extLst>
                <a:ext uri="{FF2B5EF4-FFF2-40B4-BE49-F238E27FC236}">
                  <a16:creationId xmlns:a16="http://schemas.microsoft.com/office/drawing/2014/main" id="{39391D0D-0E07-72A1-18BA-7C9C2BF998D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5" name="Freeform 25">
              <a:extLst>
                <a:ext uri="{FF2B5EF4-FFF2-40B4-BE49-F238E27FC236}">
                  <a16:creationId xmlns:a16="http://schemas.microsoft.com/office/drawing/2014/main" id="{F653CEDD-3C7C-D122-4389-9A0D4C99EC1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6">
              <a:extLst>
                <a:ext uri="{FF2B5EF4-FFF2-40B4-BE49-F238E27FC236}">
                  <a16:creationId xmlns:a16="http://schemas.microsoft.com/office/drawing/2014/main" id="{64B2D567-C529-7AB3-171A-A6D7C43D27A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0AB3CB9D-A15E-E03D-7116-CAB0EC1E240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AE8BD12B-6FAA-5A9A-70A0-A0DEAA75207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1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C4273D35-8C1D-1C80-C7A6-FBFC20182BE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31F350C5-5588-5159-596A-8AE94F272A8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58BC1A3E-D69B-7BAC-CEC3-8804088C019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2" name="Freeform 32">
              <a:extLst>
                <a:ext uri="{FF2B5EF4-FFF2-40B4-BE49-F238E27FC236}">
                  <a16:creationId xmlns:a16="http://schemas.microsoft.com/office/drawing/2014/main" id="{297FECE9-0C16-AFFA-7612-C3259478E84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3" name="Freeform 33">
              <a:extLst>
                <a:ext uri="{FF2B5EF4-FFF2-40B4-BE49-F238E27FC236}">
                  <a16:creationId xmlns:a16="http://schemas.microsoft.com/office/drawing/2014/main" id="{BB4AA35E-A560-6DB0-A69A-413CFE90569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4" name="Freeform 34">
              <a:extLst>
                <a:ext uri="{FF2B5EF4-FFF2-40B4-BE49-F238E27FC236}">
                  <a16:creationId xmlns:a16="http://schemas.microsoft.com/office/drawing/2014/main" id="{D42B84C8-BE7B-300A-E057-F6AA06FA1B5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5" name="Freeform 35">
              <a:extLst>
                <a:ext uri="{FF2B5EF4-FFF2-40B4-BE49-F238E27FC236}">
                  <a16:creationId xmlns:a16="http://schemas.microsoft.com/office/drawing/2014/main" id="{617C5888-9104-207E-34AD-66F9E07ED58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6" name="Freeform 36">
              <a:extLst>
                <a:ext uri="{FF2B5EF4-FFF2-40B4-BE49-F238E27FC236}">
                  <a16:creationId xmlns:a16="http://schemas.microsoft.com/office/drawing/2014/main" id="{2D0239A6-FF9B-2DCB-950D-DE078AC8640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7" name="Freeform 37">
              <a:extLst>
                <a:ext uri="{FF2B5EF4-FFF2-40B4-BE49-F238E27FC236}">
                  <a16:creationId xmlns:a16="http://schemas.microsoft.com/office/drawing/2014/main" id="{E7CFBFA5-9019-0ADF-4B3F-23D8ACFBA10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38" name="Freeform 38">
              <a:extLst>
                <a:ext uri="{FF2B5EF4-FFF2-40B4-BE49-F238E27FC236}">
                  <a16:creationId xmlns:a16="http://schemas.microsoft.com/office/drawing/2014/main" id="{DFA098C4-314F-F01F-6A73-2EF2314E827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grpSp>
          <p:nvGrpSpPr>
            <p:cNvPr id="39" name="Group 39">
              <a:extLst>
                <a:ext uri="{FF2B5EF4-FFF2-40B4-BE49-F238E27FC236}">
                  <a16:creationId xmlns:a16="http://schemas.microsoft.com/office/drawing/2014/main" id="{FC260405-1502-F6C6-95D2-DB577F2C4747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0" name="Freeform 40">
                <a:extLst>
                  <a:ext uri="{FF2B5EF4-FFF2-40B4-BE49-F238E27FC236}">
                    <a16:creationId xmlns:a16="http://schemas.microsoft.com/office/drawing/2014/main" id="{6A3F3FD1-7BBE-DF72-C5E1-6BC5D86E2DD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 rtl="1" eaLnBrk="1" hangingPunct="1"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41" name="Freeform 41">
                <a:extLst>
                  <a:ext uri="{FF2B5EF4-FFF2-40B4-BE49-F238E27FC236}">
                    <a16:creationId xmlns:a16="http://schemas.microsoft.com/office/drawing/2014/main" id="{FA004FCB-E18E-8ABD-E59E-5F495523737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 rtl="1" eaLnBrk="1" hangingPunct="1"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</p:grpSp>
      </p:grpSp>
      <p:sp>
        <p:nvSpPr>
          <p:cNvPr id="45098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5099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2" name="Rectangle 44">
            <a:extLst>
              <a:ext uri="{FF2B5EF4-FFF2-40B4-BE49-F238E27FC236}">
                <a16:creationId xmlns:a16="http://schemas.microsoft.com/office/drawing/2014/main" id="{09015C26-E653-202C-2E03-DC70A5723111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45">
            <a:extLst>
              <a:ext uri="{FF2B5EF4-FFF2-40B4-BE49-F238E27FC236}">
                <a16:creationId xmlns:a16="http://schemas.microsoft.com/office/drawing/2014/main" id="{8D834231-B32A-8680-C461-3FE3177777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" name="Rectangle 46">
            <a:extLst>
              <a:ext uri="{FF2B5EF4-FFF2-40B4-BE49-F238E27FC236}">
                <a16:creationId xmlns:a16="http://schemas.microsoft.com/office/drawing/2014/main" id="{FB441CCA-B43F-95CF-3DDF-110B455134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2A07B2-4235-41CA-A8AE-F1A3499F143E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7011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4813E308-B42D-F74F-CAF8-A8C5633C72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86DBCB4D-8EEB-C393-C277-04EF426D8A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3F9BE211-145F-545C-52FC-D708953B00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F8144-9F27-467B-85E7-AE2275298666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4554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84D03337-88D3-1BB1-0116-8C816ED169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ADACCD5B-972E-BA04-0A18-E66CF1B340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6D4C4C9B-2F16-4C95-65F3-BCBE0F4F59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1874E-9147-49AF-BF37-B0B3FD380017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8459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ar-SA" noProof="0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1A3845ED-3985-C265-0CBA-15066E4B6D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2FE0DED8-E941-A40A-8B00-8A3DF29447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09A0EF05-5CF0-9B31-2B94-606197E423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2E126-BAFC-4531-89AB-2D3ECA02DE3C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254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4EFB4D6B-BB87-7AB1-056D-03E9E64DAE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E2C089A7-4210-BCB6-9670-3C59AF1E9F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02472878-826D-DD71-5892-10C3172ECC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307CB6-0F9F-4A2E-B6B6-BF1E6089B443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6518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613CBDAF-282C-D624-592C-398DFCBBFD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7F925ADF-FE9F-0FFC-776D-40B3C65A83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>
            <a:extLst>
              <a:ext uri="{FF2B5EF4-FFF2-40B4-BE49-F238E27FC236}">
                <a16:creationId xmlns:a16="http://schemas.microsoft.com/office/drawing/2014/main" id="{FF7A8CCD-1CC6-CDFC-C9FB-97B76E20F5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281BA-90EC-4B07-9AAC-E26DA1E82432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051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0D1DA8E1-C685-CD44-D6CB-0811A64F8F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C6DB5632-B24D-0B64-071C-B02AD96570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>
            <a:extLst>
              <a:ext uri="{FF2B5EF4-FFF2-40B4-BE49-F238E27FC236}">
                <a16:creationId xmlns:a16="http://schemas.microsoft.com/office/drawing/2014/main" id="{6BDCD1F0-C3CD-F25C-98FD-2CEFE204D0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991C7-46A0-4B90-84E8-6C9D48685765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6271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2E508D83-73E2-311C-1EB8-0CF7E49E54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B79B8718-6DFB-0FE6-48A2-59A57F11D7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6">
            <a:extLst>
              <a:ext uri="{FF2B5EF4-FFF2-40B4-BE49-F238E27FC236}">
                <a16:creationId xmlns:a16="http://schemas.microsoft.com/office/drawing/2014/main" id="{E7C695AE-2AFA-6368-9144-092EDF7389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2204A-2ED8-4236-BAF6-7F42D692879E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8830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>
            <a:extLst>
              <a:ext uri="{FF2B5EF4-FFF2-40B4-BE49-F238E27FC236}">
                <a16:creationId xmlns:a16="http://schemas.microsoft.com/office/drawing/2014/main" id="{D2BAECF3-7EE9-7F71-C89B-89A0BF4261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>
            <a:extLst>
              <a:ext uri="{FF2B5EF4-FFF2-40B4-BE49-F238E27FC236}">
                <a16:creationId xmlns:a16="http://schemas.microsoft.com/office/drawing/2014/main" id="{643B2D27-8006-A969-528C-2C30C20E38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>
            <a:extLst>
              <a:ext uri="{FF2B5EF4-FFF2-40B4-BE49-F238E27FC236}">
                <a16:creationId xmlns:a16="http://schemas.microsoft.com/office/drawing/2014/main" id="{A6E9B197-C55F-B0AC-049B-EA43EEB182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97BCD-B1BD-4A98-B84F-CBCE3AEA06FA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0475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>
            <a:extLst>
              <a:ext uri="{FF2B5EF4-FFF2-40B4-BE49-F238E27FC236}">
                <a16:creationId xmlns:a16="http://schemas.microsoft.com/office/drawing/2014/main" id="{6BAAC819-E1EF-7F5E-769A-52982D9812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5">
            <a:extLst>
              <a:ext uri="{FF2B5EF4-FFF2-40B4-BE49-F238E27FC236}">
                <a16:creationId xmlns:a16="http://schemas.microsoft.com/office/drawing/2014/main" id="{EE54ECF0-EC51-8C5B-65F7-93E0D464CA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6">
            <a:extLst>
              <a:ext uri="{FF2B5EF4-FFF2-40B4-BE49-F238E27FC236}">
                <a16:creationId xmlns:a16="http://schemas.microsoft.com/office/drawing/2014/main" id="{EE1210FF-AD59-D87C-B56B-A4475ECEFB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96FCC-FF5E-486F-B9DE-420AA336F10F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1117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ECF4C871-6CC9-8C72-B2C6-78806FCCC3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EFD7B06C-625A-9FA6-6926-B113C9A49B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>
            <a:extLst>
              <a:ext uri="{FF2B5EF4-FFF2-40B4-BE49-F238E27FC236}">
                <a16:creationId xmlns:a16="http://schemas.microsoft.com/office/drawing/2014/main" id="{F900A5E0-BA06-4595-0BF8-27AFA4597E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FFB81-061F-4A6A-AA76-7860FE4BCDEC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8184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30544283-8869-B250-4C73-C46CEFB5A6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ADB72FEC-AC82-CD56-AB4A-85B98BA9BF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>
            <a:extLst>
              <a:ext uri="{FF2B5EF4-FFF2-40B4-BE49-F238E27FC236}">
                <a16:creationId xmlns:a16="http://schemas.microsoft.com/office/drawing/2014/main" id="{4A4C2C8D-3955-162A-08A7-B44DF6E3DD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8C4EA-609E-458F-8E74-924952EB76FF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2019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6" Type="http://schemas.openxmlformats.org/officeDocument/2006/relationships/image" Target="../media/image3.png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image" Target="../media/image2.png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image" Target="../media/image1.png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58"/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754E8B2-A34C-2249-9226-FF133836DAFA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4035" name="Freeform 3">
              <a:extLst>
                <a:ext uri="{FF2B5EF4-FFF2-40B4-BE49-F238E27FC236}">
                  <a16:creationId xmlns:a16="http://schemas.microsoft.com/office/drawing/2014/main" id="{EFC597C7-AC84-4333-F597-E93C8C7B241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4036" name="Freeform 4">
              <a:extLst>
                <a:ext uri="{FF2B5EF4-FFF2-40B4-BE49-F238E27FC236}">
                  <a16:creationId xmlns:a16="http://schemas.microsoft.com/office/drawing/2014/main" id="{D4587458-A75B-79ED-A212-DF2B5663B66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4037" name="Freeform 5">
              <a:extLst>
                <a:ext uri="{FF2B5EF4-FFF2-40B4-BE49-F238E27FC236}">
                  <a16:creationId xmlns:a16="http://schemas.microsoft.com/office/drawing/2014/main" id="{435C997E-986A-C1A3-C4E0-250AF674AD5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35" name="Freeform 6">
              <a:extLst>
                <a:ext uri="{FF2B5EF4-FFF2-40B4-BE49-F238E27FC236}">
                  <a16:creationId xmlns:a16="http://schemas.microsoft.com/office/drawing/2014/main" id="{24C922B3-3C39-7BAE-AC91-0A0A2FEB946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0 w 1722"/>
                <a:gd name="T1" fmla="*/ 65 h 66"/>
                <a:gd name="T2" fmla="*/ 1720 w 1722"/>
                <a:gd name="T3" fmla="*/ 59 h 66"/>
                <a:gd name="T4" fmla="*/ 0 w 1722"/>
                <a:gd name="T5" fmla="*/ 0 h 66"/>
                <a:gd name="T6" fmla="*/ 0 w 1722"/>
                <a:gd name="T7" fmla="*/ 47 h 66"/>
                <a:gd name="T8" fmla="*/ 1720 w 1722"/>
                <a:gd name="T9" fmla="*/ 65 h 66"/>
                <a:gd name="T10" fmla="*/ 1720 w 1722"/>
                <a:gd name="T11" fmla="*/ 65 h 6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39" name="Freeform 7">
              <a:extLst>
                <a:ext uri="{FF2B5EF4-FFF2-40B4-BE49-F238E27FC236}">
                  <a16:creationId xmlns:a16="http://schemas.microsoft.com/office/drawing/2014/main" id="{12AC6D84-601D-853E-CCC0-E19B2F657BD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37" name="Freeform 8">
              <a:extLst>
                <a:ext uri="{FF2B5EF4-FFF2-40B4-BE49-F238E27FC236}">
                  <a16:creationId xmlns:a16="http://schemas.microsoft.com/office/drawing/2014/main" id="{BB7A4D24-FB38-FA05-72D8-7A9F99D9222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4 w 975"/>
                <a:gd name="T1" fmla="*/ 48 h 101"/>
                <a:gd name="T2" fmla="*/ 974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4 w 975"/>
                <a:gd name="T9" fmla="*/ 48 h 101"/>
                <a:gd name="T10" fmla="*/ 974 w 975"/>
                <a:gd name="T11" fmla="*/ 48 h 1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8" name="Freeform 9">
              <a:extLst>
                <a:ext uri="{FF2B5EF4-FFF2-40B4-BE49-F238E27FC236}">
                  <a16:creationId xmlns:a16="http://schemas.microsoft.com/office/drawing/2014/main" id="{52E32C33-445B-143A-6A86-1C46457B6F8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39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39 w 2141"/>
                <a:gd name="T7" fmla="*/ 0 h 198"/>
                <a:gd name="T8" fmla="*/ 2139 w 2141"/>
                <a:gd name="T9" fmla="*/ 0 h 1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2" name="Freeform 10">
              <a:extLst>
                <a:ext uri="{FF2B5EF4-FFF2-40B4-BE49-F238E27FC236}">
                  <a16:creationId xmlns:a16="http://schemas.microsoft.com/office/drawing/2014/main" id="{D52F1FB2-BD9D-7C5D-01D0-A83AE92FB0A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40" name="Freeform 11">
              <a:extLst>
                <a:ext uri="{FF2B5EF4-FFF2-40B4-BE49-F238E27FC236}">
                  <a16:creationId xmlns:a16="http://schemas.microsoft.com/office/drawing/2014/main" id="{8D782F29-E897-7CFD-142E-53EE36C7D05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79 w 2517"/>
                <a:gd name="T1" fmla="*/ 276 h 276"/>
                <a:gd name="T2" fmla="*/ 2514 w 2517"/>
                <a:gd name="T3" fmla="*/ 204 h 276"/>
                <a:gd name="T4" fmla="*/ 2257 w 2517"/>
                <a:gd name="T5" fmla="*/ 0 h 276"/>
                <a:gd name="T6" fmla="*/ 0 w 2517"/>
                <a:gd name="T7" fmla="*/ 276 h 276"/>
                <a:gd name="T8" fmla="*/ 2179 w 2517"/>
                <a:gd name="T9" fmla="*/ 276 h 276"/>
                <a:gd name="T10" fmla="*/ 2179 w 2517"/>
                <a:gd name="T11" fmla="*/ 276 h 2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4" name="Freeform 12">
              <a:extLst>
                <a:ext uri="{FF2B5EF4-FFF2-40B4-BE49-F238E27FC236}">
                  <a16:creationId xmlns:a16="http://schemas.microsoft.com/office/drawing/2014/main" id="{6D97538A-F5CD-13ED-90CE-640DD98A947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42" name="Freeform 13">
              <a:extLst>
                <a:ext uri="{FF2B5EF4-FFF2-40B4-BE49-F238E27FC236}">
                  <a16:creationId xmlns:a16="http://schemas.microsoft.com/office/drawing/2014/main" id="{9AD8C268-09FF-9053-D2FA-5D473018631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8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8 w 729"/>
                <a:gd name="T7" fmla="*/ 240 h 240"/>
                <a:gd name="T8" fmla="*/ 728 w 729"/>
                <a:gd name="T9" fmla="*/ 240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6" name="Freeform 14">
              <a:extLst>
                <a:ext uri="{FF2B5EF4-FFF2-40B4-BE49-F238E27FC236}">
                  <a16:creationId xmlns:a16="http://schemas.microsoft.com/office/drawing/2014/main" id="{10855496-DCF2-F099-5804-05911F71F96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44" name="Freeform 15">
              <a:extLst>
                <a:ext uri="{FF2B5EF4-FFF2-40B4-BE49-F238E27FC236}">
                  <a16:creationId xmlns:a16="http://schemas.microsoft.com/office/drawing/2014/main" id="{2EDC95EF-7045-EE19-98B3-9A05F78173D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8 w 729"/>
                <a:gd name="T1" fmla="*/ 318 h 318"/>
                <a:gd name="T2" fmla="*/ 728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8 w 729"/>
                <a:gd name="T9" fmla="*/ 318 h 318"/>
                <a:gd name="T10" fmla="*/ 728 w 729"/>
                <a:gd name="T11" fmla="*/ 318 h 31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48" name="Freeform 16">
              <a:extLst>
                <a:ext uri="{FF2B5EF4-FFF2-40B4-BE49-F238E27FC236}">
                  <a16:creationId xmlns:a16="http://schemas.microsoft.com/office/drawing/2014/main" id="{6E4C4214-BDCF-8573-6932-FDD6B069029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4049" name="Freeform 17">
              <a:extLst>
                <a:ext uri="{FF2B5EF4-FFF2-40B4-BE49-F238E27FC236}">
                  <a16:creationId xmlns:a16="http://schemas.microsoft.com/office/drawing/2014/main" id="{B22603BC-E7E6-5AE1-8C91-3791D5A397E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4050" name="Freeform 18">
              <a:extLst>
                <a:ext uri="{FF2B5EF4-FFF2-40B4-BE49-F238E27FC236}">
                  <a16:creationId xmlns:a16="http://schemas.microsoft.com/office/drawing/2014/main" id="{B05D2C37-83C5-F916-F02E-E8603456641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48" name="Freeform 19">
              <a:extLst>
                <a:ext uri="{FF2B5EF4-FFF2-40B4-BE49-F238E27FC236}">
                  <a16:creationId xmlns:a16="http://schemas.microsoft.com/office/drawing/2014/main" id="{F4FDB02C-B956-0890-37D0-425FA5EE1FF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2" name="Freeform 20">
              <a:extLst>
                <a:ext uri="{FF2B5EF4-FFF2-40B4-BE49-F238E27FC236}">
                  <a16:creationId xmlns:a16="http://schemas.microsoft.com/office/drawing/2014/main" id="{3861C596-CE4A-FE8A-630E-DCF7B897EA8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50" name="Freeform 21">
              <a:extLst>
                <a:ext uri="{FF2B5EF4-FFF2-40B4-BE49-F238E27FC236}">
                  <a16:creationId xmlns:a16="http://schemas.microsoft.com/office/drawing/2014/main" id="{0AE8D2D1-8432-F640-CDFB-F99EE26DC36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4" name="Freeform 22">
              <a:extLst>
                <a:ext uri="{FF2B5EF4-FFF2-40B4-BE49-F238E27FC236}">
                  <a16:creationId xmlns:a16="http://schemas.microsoft.com/office/drawing/2014/main" id="{3A3972D2-9BCE-97EC-8CDD-BCE80701244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4055" name="Freeform 23">
              <a:extLst>
                <a:ext uri="{FF2B5EF4-FFF2-40B4-BE49-F238E27FC236}">
                  <a16:creationId xmlns:a16="http://schemas.microsoft.com/office/drawing/2014/main" id="{F2823FE2-A605-A5C9-1412-DED6E3BAE0C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4056" name="Freeform 24">
              <a:extLst>
                <a:ext uri="{FF2B5EF4-FFF2-40B4-BE49-F238E27FC236}">
                  <a16:creationId xmlns:a16="http://schemas.microsoft.com/office/drawing/2014/main" id="{CF7BD523-C7AF-836B-5179-7E8CBC27A16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54" name="Freeform 25">
              <a:extLst>
                <a:ext uri="{FF2B5EF4-FFF2-40B4-BE49-F238E27FC236}">
                  <a16:creationId xmlns:a16="http://schemas.microsoft.com/office/drawing/2014/main" id="{B2AEB073-091B-6DB3-C2FA-113B85EF306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58" name="Freeform 26">
              <a:extLst>
                <a:ext uri="{FF2B5EF4-FFF2-40B4-BE49-F238E27FC236}">
                  <a16:creationId xmlns:a16="http://schemas.microsoft.com/office/drawing/2014/main" id="{9FA646C6-9CE8-7FA0-D4AD-B57DEC2928D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4059" name="Freeform 27">
              <a:extLst>
                <a:ext uri="{FF2B5EF4-FFF2-40B4-BE49-F238E27FC236}">
                  <a16:creationId xmlns:a16="http://schemas.microsoft.com/office/drawing/2014/main" id="{D4688BA9-CCB1-CBB4-DB35-28456C80F69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57" name="Freeform 28">
              <a:extLst>
                <a:ext uri="{FF2B5EF4-FFF2-40B4-BE49-F238E27FC236}">
                  <a16:creationId xmlns:a16="http://schemas.microsoft.com/office/drawing/2014/main" id="{82691D16-8F2A-4898-A347-15A5081B9C0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1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1" name="Freeform 29">
              <a:extLst>
                <a:ext uri="{FF2B5EF4-FFF2-40B4-BE49-F238E27FC236}">
                  <a16:creationId xmlns:a16="http://schemas.microsoft.com/office/drawing/2014/main" id="{82FD6090-939F-24AF-60D6-823D064A1F2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059" name="Freeform 30">
              <a:extLst>
                <a:ext uri="{FF2B5EF4-FFF2-40B4-BE49-F238E27FC236}">
                  <a16:creationId xmlns:a16="http://schemas.microsoft.com/office/drawing/2014/main" id="{1163C2C8-BEEC-94CF-E720-A5F134F7394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063" name="Freeform 31">
              <a:extLst>
                <a:ext uri="{FF2B5EF4-FFF2-40B4-BE49-F238E27FC236}">
                  <a16:creationId xmlns:a16="http://schemas.microsoft.com/office/drawing/2014/main" id="{49C4FC7B-B80C-2CF3-5C65-8634D51FAFD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4064" name="Freeform 32">
              <a:extLst>
                <a:ext uri="{FF2B5EF4-FFF2-40B4-BE49-F238E27FC236}">
                  <a16:creationId xmlns:a16="http://schemas.microsoft.com/office/drawing/2014/main" id="{6DB62672-DB06-94F9-FB03-3C57792E611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4065" name="Freeform 33">
              <a:extLst>
                <a:ext uri="{FF2B5EF4-FFF2-40B4-BE49-F238E27FC236}">
                  <a16:creationId xmlns:a16="http://schemas.microsoft.com/office/drawing/2014/main" id="{A2EC38E7-C8FD-515C-099F-F91050F20C7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4066" name="Freeform 34">
              <a:extLst>
                <a:ext uri="{FF2B5EF4-FFF2-40B4-BE49-F238E27FC236}">
                  <a16:creationId xmlns:a16="http://schemas.microsoft.com/office/drawing/2014/main" id="{81F04EEA-9685-4D6E-8B24-A78A2554311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4067" name="Freeform 35">
              <a:extLst>
                <a:ext uri="{FF2B5EF4-FFF2-40B4-BE49-F238E27FC236}">
                  <a16:creationId xmlns:a16="http://schemas.microsoft.com/office/drawing/2014/main" id="{E8F122C6-363A-5D82-95BC-D3E88AE6F9E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4068" name="Freeform 36">
              <a:extLst>
                <a:ext uri="{FF2B5EF4-FFF2-40B4-BE49-F238E27FC236}">
                  <a16:creationId xmlns:a16="http://schemas.microsoft.com/office/drawing/2014/main" id="{339F7E67-641B-49AD-9E61-0688C287106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4069" name="Freeform 37">
              <a:extLst>
                <a:ext uri="{FF2B5EF4-FFF2-40B4-BE49-F238E27FC236}">
                  <a16:creationId xmlns:a16="http://schemas.microsoft.com/office/drawing/2014/main" id="{893CD743-3AB2-F6C2-D57A-F3369387344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44070" name="Freeform 38">
              <a:extLst>
                <a:ext uri="{FF2B5EF4-FFF2-40B4-BE49-F238E27FC236}">
                  <a16:creationId xmlns:a16="http://schemas.microsoft.com/office/drawing/2014/main" id="{F939845A-2B23-0ACE-E8A5-45B4DD188CB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r" rtl="1" eaLnBrk="1" hangingPunct="1"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grpSp>
          <p:nvGrpSpPr>
            <p:cNvPr id="1068" name="Group 39">
              <a:extLst>
                <a:ext uri="{FF2B5EF4-FFF2-40B4-BE49-F238E27FC236}">
                  <a16:creationId xmlns:a16="http://schemas.microsoft.com/office/drawing/2014/main" id="{295613C8-AAF0-5532-E07F-AF0448CF3533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4072" name="Freeform 40">
                <a:extLst>
                  <a:ext uri="{FF2B5EF4-FFF2-40B4-BE49-F238E27FC236}">
                    <a16:creationId xmlns:a16="http://schemas.microsoft.com/office/drawing/2014/main" id="{BCB4C731-4DCD-5442-B9CB-67FEA9F2473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 rtl="1" eaLnBrk="1" hangingPunct="1"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  <p:sp>
            <p:nvSpPr>
              <p:cNvPr id="44073" name="Freeform 41">
                <a:extLst>
                  <a:ext uri="{FF2B5EF4-FFF2-40B4-BE49-F238E27FC236}">
                    <a16:creationId xmlns:a16="http://schemas.microsoft.com/office/drawing/2014/main" id="{43F59F69-EE58-4C31-0F3F-64875ECE25D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 rtl="1" eaLnBrk="1" hangingPunct="1">
                  <a:defRPr/>
                </a:pPr>
                <a:endParaRPr lang="en-US">
                  <a:latin typeface="Arial" charset="0"/>
                  <a:cs typeface="Arial" charset="0"/>
                </a:endParaRPr>
              </a:p>
            </p:txBody>
          </p:sp>
        </p:grpSp>
      </p:grpSp>
      <p:sp>
        <p:nvSpPr>
          <p:cNvPr id="44074" name="Rectangle 42">
            <a:extLst>
              <a:ext uri="{FF2B5EF4-FFF2-40B4-BE49-F238E27FC236}">
                <a16:creationId xmlns:a16="http://schemas.microsoft.com/office/drawing/2014/main" id="{064BFDE6-1C44-2FE7-9979-3AF65A061E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4075" name="Rectangle 43">
            <a:extLst>
              <a:ext uri="{FF2B5EF4-FFF2-40B4-BE49-F238E27FC236}">
                <a16:creationId xmlns:a16="http://schemas.microsoft.com/office/drawing/2014/main" id="{9BD32740-1FC1-F399-1043-283190E63A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4076" name="Rectangle 44">
            <a:extLst>
              <a:ext uri="{FF2B5EF4-FFF2-40B4-BE49-F238E27FC236}">
                <a16:creationId xmlns:a16="http://schemas.microsoft.com/office/drawing/2014/main" id="{A3FDEF3E-0681-A7D3-F513-3323FE098C7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77" name="Rectangle 45">
            <a:extLst>
              <a:ext uri="{FF2B5EF4-FFF2-40B4-BE49-F238E27FC236}">
                <a16:creationId xmlns:a16="http://schemas.microsoft.com/office/drawing/2014/main" id="{54034759-20A0-F840-E5E8-47FF8998E95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78" name="Rectangle 46">
            <a:extLst>
              <a:ext uri="{FF2B5EF4-FFF2-40B4-BE49-F238E27FC236}">
                <a16:creationId xmlns:a16="http://schemas.microsoft.com/office/drawing/2014/main" id="{03E09E85-0869-9C65-719D-7481D314BAF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0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122F044F-C862-4959-B84E-17B8D00C6AB5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54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6.xml" /><Relationship Id="rId4" Type="http://schemas.openxmlformats.org/officeDocument/2006/relationships/image" Target="../media/image3.png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7" Type="http://schemas.openxmlformats.org/officeDocument/2006/relationships/image" Target="../media/image6.jpe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5.jpeg" /><Relationship Id="rId5" Type="http://schemas.openxmlformats.org/officeDocument/2006/relationships/image" Target="../media/image4.jpeg" /><Relationship Id="rId4" Type="http://schemas.openxmlformats.org/officeDocument/2006/relationships/image" Target="../media/image3.png" 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7.xml" 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7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6.xml" /><Relationship Id="rId6" Type="http://schemas.openxmlformats.org/officeDocument/2006/relationships/image" Target="../media/image3.png" /><Relationship Id="rId5" Type="http://schemas.openxmlformats.org/officeDocument/2006/relationships/image" Target="../media/image2.png" /><Relationship Id="rId4" Type="http://schemas.openxmlformats.org/officeDocument/2006/relationships/image" Target="../media/image1.png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 /><Relationship Id="rId3" Type="http://schemas.openxmlformats.org/officeDocument/2006/relationships/image" Target="../media/image10.png" /><Relationship Id="rId7" Type="http://schemas.openxmlformats.org/officeDocument/2006/relationships/image" Target="../media/image11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6.xml" /><Relationship Id="rId6" Type="http://schemas.openxmlformats.org/officeDocument/2006/relationships/image" Target="../media/image3.png" /><Relationship Id="rId5" Type="http://schemas.openxmlformats.org/officeDocument/2006/relationships/image" Target="../media/image2.png" /><Relationship Id="rId4" Type="http://schemas.openxmlformats.org/officeDocument/2006/relationships/image" Target="../media/image1.pn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6.xml" /><Relationship Id="rId6" Type="http://schemas.openxmlformats.org/officeDocument/2006/relationships/image" Target="../media/image6.jpeg" /><Relationship Id="rId5" Type="http://schemas.openxmlformats.org/officeDocument/2006/relationships/image" Target="../media/image4.jpeg" /><Relationship Id="rId4" Type="http://schemas.openxmlformats.org/officeDocument/2006/relationships/image" Target="../media/image3.png" 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7.xml" /><Relationship Id="rId5" Type="http://schemas.openxmlformats.org/officeDocument/2006/relationships/image" Target="../media/image3.png" /><Relationship Id="rId4" Type="http://schemas.openxmlformats.org/officeDocument/2006/relationships/image" Target="../media/image2.png" 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2.xml" 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5977E20-49C5-6E17-3EE1-33E714651FE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6600" b="1" u="sng">
                <a:solidFill>
                  <a:srgbClr val="FFFF00"/>
                </a:solidFill>
              </a:rPr>
              <a:t>LYMPHOMAS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31BF8171-3DDC-C531-55A6-D6206F55C9C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dirty="0"/>
              <a:t>Mohammed Abu-</a:t>
            </a:r>
            <a:r>
              <a:rPr lang="en-US" sz="3200" dirty="0" err="1"/>
              <a:t>Fara</a:t>
            </a:r>
            <a:r>
              <a:rPr lang="en-US" sz="3200" dirty="0"/>
              <a:t>, MD</a:t>
            </a:r>
          </a:p>
          <a:p>
            <a:pPr eaLnBrk="1" hangingPunct="1">
              <a:defRPr/>
            </a:pPr>
            <a:r>
              <a:rPr lang="en-US" sz="3200" dirty="0" err="1"/>
              <a:t>Mutah</a:t>
            </a:r>
            <a:r>
              <a:rPr lang="en-US" sz="3200" dirty="0"/>
              <a:t> University</a:t>
            </a:r>
          </a:p>
          <a:p>
            <a:pPr eaLnBrk="1" hangingPunct="1">
              <a:defRPr/>
            </a:pPr>
            <a:r>
              <a:rPr lang="en-US" sz="3200" dirty="0"/>
              <a:t>2023</a:t>
            </a:r>
          </a:p>
          <a:p>
            <a:pPr eaLnBrk="1" hangingPunct="1">
              <a:defRPr/>
            </a:pPr>
            <a:endParaRPr lang="ar-JO" sz="3200" dirty="0"/>
          </a:p>
          <a:p>
            <a:pPr eaLnBrk="1" hangingPunct="1">
              <a:defRPr/>
            </a:pPr>
            <a:endParaRPr lang="en-US" sz="320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AC776-3828-790E-CFB9-B55F33A84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u="sng" dirty="0">
                <a:solidFill>
                  <a:srgbClr val="FFFF00"/>
                </a:solidFill>
              </a:rPr>
              <a:t>WHO Classification-</a:t>
            </a:r>
            <a:r>
              <a:rPr lang="en-US" u="sng" dirty="0" err="1">
                <a:solidFill>
                  <a:srgbClr val="FFFF00"/>
                </a:solidFill>
              </a:rPr>
              <a:t>Cont,d</a:t>
            </a:r>
            <a:endParaRPr lang="en-US" u="sng" dirty="0">
              <a:solidFill>
                <a:srgbClr val="FFFF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BC4EA-F2EF-5B47-25B2-85E8911A6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defRPr/>
            </a:pPr>
            <a:r>
              <a:rPr lang="en-US" dirty="0"/>
              <a:t>WHO Classification attempts to group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lymphomas by cell type and defining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phenotypic, molecular, or cytogenetic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characteristics.</a:t>
            </a:r>
          </a:p>
          <a:p>
            <a:pPr algn="l" rtl="0">
              <a:defRPr/>
            </a:pPr>
            <a:r>
              <a:rPr lang="en-US" dirty="0"/>
              <a:t>Hodgkin’s lymphoma is considered 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separately within the WHO Class.( as a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tumor of lymphocytes of mature B cell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lineage).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76AE2BB-2523-96D4-0ECE-2CFB65BE96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u="sng">
                <a:solidFill>
                  <a:srgbClr val="FFFF00"/>
                </a:solidFill>
              </a:rPr>
              <a:t>CLINICAL BEHAVIOR-1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DD792BBD-133C-B87E-35AF-AA229CA0B6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/>
              <a:t>Indolent lymphomas: survival is measured 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    in years,if left untreated.                                                                                          </a:t>
            </a:r>
          </a:p>
          <a:p>
            <a:pPr algn="l" rtl="0" eaLnBrk="1" hangingPunct="1">
              <a:defRPr/>
            </a:pPr>
            <a:r>
              <a:rPr lang="en-US"/>
              <a:t>Aggressive lymphomas: survival is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    measured in months if left untreated. </a:t>
            </a:r>
          </a:p>
          <a:p>
            <a:pPr algn="l" rtl="0" eaLnBrk="1" hangingPunct="1">
              <a:defRPr/>
            </a:pPr>
            <a:r>
              <a:rPr lang="en-US"/>
              <a:t>Highly aggressive lymphomas: survival is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    measured in weeks, if left untreated.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A5CC5B85-1326-4EB2-830D-6A359E4B1D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u="sng">
                <a:solidFill>
                  <a:srgbClr val="FFFF00"/>
                </a:solidFill>
              </a:rPr>
              <a:t>CLINICAL BAHAVIOR-2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65DC434E-1DA0-E879-575B-0027DB0417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sz="3600"/>
              <a:t>Indolent lymphomas are not curable.</a:t>
            </a:r>
          </a:p>
          <a:p>
            <a:pPr algn="l" rtl="0" eaLnBrk="1" hangingPunct="1">
              <a:defRPr/>
            </a:pPr>
            <a:r>
              <a:rPr lang="en-US" sz="3600"/>
              <a:t>Aggressive lymphomas are curable.</a:t>
            </a:r>
          </a:p>
          <a:p>
            <a:pPr algn="l" rtl="0" eaLnBrk="1" hangingPunct="1">
              <a:defRPr/>
            </a:pPr>
            <a:r>
              <a:rPr lang="en-US" sz="3600"/>
              <a:t>Highly aggressive lymphomas are 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sz="3600"/>
              <a:t>          curable.                                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3A2C019-38BC-04A0-E0D1-57A894274E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>
                <a:solidFill>
                  <a:srgbClr val="FFFF00"/>
                </a:solidFill>
              </a:rPr>
              <a:t>STAGING-1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DDEE6081-43AA-FD1E-3767-D10D01205E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  <a:defRPr/>
            </a:pPr>
            <a:r>
              <a:rPr lang="en-US"/>
              <a:t>TNM system: for solid tumors but is not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         applicable to lymphomas.Is based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         upon the concept of a primary tumor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         and metastasis.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/>
              <a:t>Staging systems for lymphomas are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          anatomical classifications,which are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          based upon the concept of contaguos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          disease.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90C54BD8-7EE1-873B-96B6-41B8BB663F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>
                <a:solidFill>
                  <a:srgbClr val="FFFF00"/>
                </a:solidFill>
              </a:rPr>
              <a:t>STAGING-2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D970F85E-BDFE-DDFB-04EF-4D2780A964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80000"/>
              </a:lnSpc>
              <a:defRPr/>
            </a:pPr>
            <a:r>
              <a:rPr lang="en-US" sz="2400"/>
              <a:t>Ann Arbor Staging System: is a four stage system.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000"/>
              <a:t>         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000"/>
              <a:t>   1-Stage I:Involvement of single lymph node region(I) or of single extra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000"/>
              <a:t>                  lymphatic organ or site(Ie).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2000"/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000"/>
              <a:t>    2-Stage II: involvement of 2 or more  LN regions on the same side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000"/>
              <a:t>                  of the diaphragm.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2000"/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000"/>
              <a:t>   3-Stage III: As stage II but on both sides of the diaphragm.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2000"/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000"/>
              <a:t>   4-Stage IV:Diffuse or disseminated foci of involvement of one or more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000"/>
              <a:t>                 extralymphatic organ or site,with or without associated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000"/>
              <a:t>                 lymphatic involvement.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000"/>
              <a:t>                  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>
            <a:extLst>
              <a:ext uri="{FF2B5EF4-FFF2-40B4-BE49-F238E27FC236}">
                <a16:creationId xmlns:a16="http://schemas.microsoft.com/office/drawing/2014/main" id="{8273A509-7329-2373-D2B1-AB604774BE67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1600200"/>
            <a:ext cx="6032500" cy="3429000"/>
            <a:chOff x="624" y="527"/>
            <a:chExt cx="4703" cy="2625"/>
          </a:xfrm>
        </p:grpSpPr>
        <p:grpSp>
          <p:nvGrpSpPr>
            <p:cNvPr id="18437" name="Group 3">
              <a:extLst>
                <a:ext uri="{FF2B5EF4-FFF2-40B4-BE49-F238E27FC236}">
                  <a16:creationId xmlns:a16="http://schemas.microsoft.com/office/drawing/2014/main" id="{D98C4F3D-9115-3106-1733-F678649BB4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24" y="960"/>
              <a:ext cx="893" cy="2192"/>
              <a:chOff x="624" y="960"/>
              <a:chExt cx="893" cy="2192"/>
            </a:xfrm>
          </p:grpSpPr>
          <p:sp>
            <p:nvSpPr>
              <p:cNvPr id="18591" name="Freeform 4">
                <a:extLst>
                  <a:ext uri="{FF2B5EF4-FFF2-40B4-BE49-F238E27FC236}">
                    <a16:creationId xmlns:a16="http://schemas.microsoft.com/office/drawing/2014/main" id="{18B26FDB-22C7-EE70-5EFB-F634CB157E86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flipH="1">
                <a:off x="1199" y="1355"/>
                <a:ext cx="318" cy="277"/>
              </a:xfrm>
              <a:custGeom>
                <a:avLst/>
                <a:gdLst>
                  <a:gd name="T0" fmla="*/ 224 w 425"/>
                  <a:gd name="T1" fmla="*/ 0 h 369"/>
                  <a:gd name="T2" fmla="*/ 238 w 425"/>
                  <a:gd name="T3" fmla="*/ 56 h 369"/>
                  <a:gd name="T4" fmla="*/ 224 w 425"/>
                  <a:gd name="T5" fmla="*/ 146 h 369"/>
                  <a:gd name="T6" fmla="*/ 0 w 425"/>
                  <a:gd name="T7" fmla="*/ 200 h 36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25"/>
                  <a:gd name="T13" fmla="*/ 0 h 369"/>
                  <a:gd name="T14" fmla="*/ 425 w 425"/>
                  <a:gd name="T15" fmla="*/ 369 h 36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25" h="369">
                    <a:moveTo>
                      <a:pt x="399" y="0"/>
                    </a:moveTo>
                    <a:cubicBezTo>
                      <a:pt x="409" y="19"/>
                      <a:pt x="419" y="52"/>
                      <a:pt x="425" y="98"/>
                    </a:cubicBezTo>
                    <a:cubicBezTo>
                      <a:pt x="423" y="114"/>
                      <a:pt x="417" y="240"/>
                      <a:pt x="399" y="258"/>
                    </a:cubicBezTo>
                    <a:cubicBezTo>
                      <a:pt x="288" y="369"/>
                      <a:pt x="144" y="355"/>
                      <a:pt x="0" y="355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92" name="Freeform 5">
                <a:extLst>
                  <a:ext uri="{FF2B5EF4-FFF2-40B4-BE49-F238E27FC236}">
                    <a16:creationId xmlns:a16="http://schemas.microsoft.com/office/drawing/2014/main" id="{971FAA7E-78F4-1E1F-2D39-0B13F8038628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624" y="1355"/>
                <a:ext cx="318" cy="277"/>
              </a:xfrm>
              <a:custGeom>
                <a:avLst/>
                <a:gdLst>
                  <a:gd name="T0" fmla="*/ 224 w 425"/>
                  <a:gd name="T1" fmla="*/ 0 h 369"/>
                  <a:gd name="T2" fmla="*/ 238 w 425"/>
                  <a:gd name="T3" fmla="*/ 56 h 369"/>
                  <a:gd name="T4" fmla="*/ 224 w 425"/>
                  <a:gd name="T5" fmla="*/ 146 h 369"/>
                  <a:gd name="T6" fmla="*/ 0 w 425"/>
                  <a:gd name="T7" fmla="*/ 200 h 36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25"/>
                  <a:gd name="T13" fmla="*/ 0 h 369"/>
                  <a:gd name="T14" fmla="*/ 425 w 425"/>
                  <a:gd name="T15" fmla="*/ 369 h 36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25" h="369">
                    <a:moveTo>
                      <a:pt x="399" y="0"/>
                    </a:moveTo>
                    <a:cubicBezTo>
                      <a:pt x="409" y="19"/>
                      <a:pt x="419" y="52"/>
                      <a:pt x="425" y="98"/>
                    </a:cubicBezTo>
                    <a:cubicBezTo>
                      <a:pt x="423" y="114"/>
                      <a:pt x="417" y="240"/>
                      <a:pt x="399" y="258"/>
                    </a:cubicBezTo>
                    <a:cubicBezTo>
                      <a:pt x="288" y="369"/>
                      <a:pt x="144" y="355"/>
                      <a:pt x="0" y="355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93" name="Freeform 6">
                <a:extLst>
                  <a:ext uri="{FF2B5EF4-FFF2-40B4-BE49-F238E27FC236}">
                    <a16:creationId xmlns:a16="http://schemas.microsoft.com/office/drawing/2014/main" id="{B1252D06-A6A2-DE57-5B47-6CC4F553B491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660" y="1858"/>
                <a:ext cx="120" cy="1281"/>
              </a:xfrm>
              <a:custGeom>
                <a:avLst/>
                <a:gdLst>
                  <a:gd name="T0" fmla="*/ 0 w 160"/>
                  <a:gd name="T1" fmla="*/ 0 h 1710"/>
                  <a:gd name="T2" fmla="*/ 17 w 160"/>
                  <a:gd name="T3" fmla="*/ 13 h 1710"/>
                  <a:gd name="T4" fmla="*/ 50 w 160"/>
                  <a:gd name="T5" fmla="*/ 58 h 1710"/>
                  <a:gd name="T6" fmla="*/ 74 w 160"/>
                  <a:gd name="T7" fmla="*/ 225 h 1710"/>
                  <a:gd name="T8" fmla="*/ 90 w 160"/>
                  <a:gd name="T9" fmla="*/ 343 h 1710"/>
                  <a:gd name="T10" fmla="*/ 83 w 160"/>
                  <a:gd name="T11" fmla="*/ 428 h 1710"/>
                  <a:gd name="T12" fmla="*/ 68 w 160"/>
                  <a:gd name="T13" fmla="*/ 485 h 1710"/>
                  <a:gd name="T14" fmla="*/ 50 w 160"/>
                  <a:gd name="T15" fmla="*/ 575 h 1710"/>
                  <a:gd name="T16" fmla="*/ 41 w 160"/>
                  <a:gd name="T17" fmla="*/ 671 h 1710"/>
                  <a:gd name="T18" fmla="*/ 32 w 160"/>
                  <a:gd name="T19" fmla="*/ 754 h 1710"/>
                  <a:gd name="T20" fmla="*/ 31 w 160"/>
                  <a:gd name="T21" fmla="*/ 855 h 1710"/>
                  <a:gd name="T22" fmla="*/ 34 w 160"/>
                  <a:gd name="T23" fmla="*/ 960 h 171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60"/>
                  <a:gd name="T37" fmla="*/ 0 h 1710"/>
                  <a:gd name="T38" fmla="*/ 160 w 160"/>
                  <a:gd name="T39" fmla="*/ 1710 h 171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60" h="1710">
                    <a:moveTo>
                      <a:pt x="0" y="0"/>
                    </a:moveTo>
                    <a:cubicBezTo>
                      <a:pt x="5" y="4"/>
                      <a:pt x="15" y="6"/>
                      <a:pt x="30" y="24"/>
                    </a:cubicBezTo>
                    <a:cubicBezTo>
                      <a:pt x="56" y="50"/>
                      <a:pt x="59" y="85"/>
                      <a:pt x="88" y="104"/>
                    </a:cubicBezTo>
                    <a:cubicBezTo>
                      <a:pt x="112" y="200"/>
                      <a:pt x="113" y="305"/>
                      <a:pt x="132" y="402"/>
                    </a:cubicBezTo>
                    <a:cubicBezTo>
                      <a:pt x="144" y="464"/>
                      <a:pt x="145" y="551"/>
                      <a:pt x="160" y="612"/>
                    </a:cubicBezTo>
                    <a:cubicBezTo>
                      <a:pt x="155" y="705"/>
                      <a:pt x="152" y="684"/>
                      <a:pt x="148" y="764"/>
                    </a:cubicBezTo>
                    <a:cubicBezTo>
                      <a:pt x="138" y="811"/>
                      <a:pt x="129" y="823"/>
                      <a:pt x="120" y="864"/>
                    </a:cubicBezTo>
                    <a:cubicBezTo>
                      <a:pt x="113" y="899"/>
                      <a:pt x="96" y="969"/>
                      <a:pt x="88" y="1024"/>
                    </a:cubicBezTo>
                    <a:cubicBezTo>
                      <a:pt x="80" y="1079"/>
                      <a:pt x="77" y="1143"/>
                      <a:pt x="72" y="1196"/>
                    </a:cubicBezTo>
                    <a:cubicBezTo>
                      <a:pt x="66" y="1248"/>
                      <a:pt x="59" y="1289"/>
                      <a:pt x="56" y="1344"/>
                    </a:cubicBezTo>
                    <a:cubicBezTo>
                      <a:pt x="53" y="1399"/>
                      <a:pt x="53" y="1463"/>
                      <a:pt x="54" y="1524"/>
                    </a:cubicBezTo>
                    <a:cubicBezTo>
                      <a:pt x="56" y="1586"/>
                      <a:pt x="60" y="1710"/>
                      <a:pt x="60" y="171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94" name="Oval 7">
                <a:extLst>
                  <a:ext uri="{FF2B5EF4-FFF2-40B4-BE49-F238E27FC236}">
                    <a16:creationId xmlns:a16="http://schemas.microsoft.com/office/drawing/2014/main" id="{F1022D88-3A5B-ADBF-9E78-C6F8DCC9727A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876" y="960"/>
                <a:ext cx="395" cy="50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r" rtl="1"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ar-JO" altLang="en-US" sz="1800"/>
              </a:p>
            </p:txBody>
          </p:sp>
          <p:sp>
            <p:nvSpPr>
              <p:cNvPr id="18595" name="Freeform 8">
                <a:extLst>
                  <a:ext uri="{FF2B5EF4-FFF2-40B4-BE49-F238E27FC236}">
                    <a16:creationId xmlns:a16="http://schemas.microsoft.com/office/drawing/2014/main" id="{9F9E7F72-5C94-2005-EBCD-7A3867788402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flipH="1">
                <a:off x="1379" y="1858"/>
                <a:ext cx="119" cy="1281"/>
              </a:xfrm>
              <a:custGeom>
                <a:avLst/>
                <a:gdLst>
                  <a:gd name="T0" fmla="*/ 0 w 160"/>
                  <a:gd name="T1" fmla="*/ 0 h 1710"/>
                  <a:gd name="T2" fmla="*/ 16 w 160"/>
                  <a:gd name="T3" fmla="*/ 13 h 1710"/>
                  <a:gd name="T4" fmla="*/ 48 w 160"/>
                  <a:gd name="T5" fmla="*/ 58 h 1710"/>
                  <a:gd name="T6" fmla="*/ 73 w 160"/>
                  <a:gd name="T7" fmla="*/ 225 h 1710"/>
                  <a:gd name="T8" fmla="*/ 89 w 160"/>
                  <a:gd name="T9" fmla="*/ 343 h 1710"/>
                  <a:gd name="T10" fmla="*/ 82 w 160"/>
                  <a:gd name="T11" fmla="*/ 428 h 1710"/>
                  <a:gd name="T12" fmla="*/ 66 w 160"/>
                  <a:gd name="T13" fmla="*/ 485 h 1710"/>
                  <a:gd name="T14" fmla="*/ 48 w 160"/>
                  <a:gd name="T15" fmla="*/ 575 h 1710"/>
                  <a:gd name="T16" fmla="*/ 40 w 160"/>
                  <a:gd name="T17" fmla="*/ 671 h 1710"/>
                  <a:gd name="T18" fmla="*/ 31 w 160"/>
                  <a:gd name="T19" fmla="*/ 754 h 1710"/>
                  <a:gd name="T20" fmla="*/ 30 w 160"/>
                  <a:gd name="T21" fmla="*/ 855 h 1710"/>
                  <a:gd name="T22" fmla="*/ 33 w 160"/>
                  <a:gd name="T23" fmla="*/ 960 h 171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60"/>
                  <a:gd name="T37" fmla="*/ 0 h 1710"/>
                  <a:gd name="T38" fmla="*/ 160 w 160"/>
                  <a:gd name="T39" fmla="*/ 1710 h 171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60" h="1710">
                    <a:moveTo>
                      <a:pt x="0" y="0"/>
                    </a:moveTo>
                    <a:cubicBezTo>
                      <a:pt x="5" y="4"/>
                      <a:pt x="15" y="6"/>
                      <a:pt x="30" y="24"/>
                    </a:cubicBezTo>
                    <a:cubicBezTo>
                      <a:pt x="56" y="50"/>
                      <a:pt x="59" y="85"/>
                      <a:pt x="88" y="104"/>
                    </a:cubicBezTo>
                    <a:cubicBezTo>
                      <a:pt x="112" y="200"/>
                      <a:pt x="113" y="305"/>
                      <a:pt x="132" y="402"/>
                    </a:cubicBezTo>
                    <a:cubicBezTo>
                      <a:pt x="144" y="464"/>
                      <a:pt x="145" y="551"/>
                      <a:pt x="160" y="612"/>
                    </a:cubicBezTo>
                    <a:cubicBezTo>
                      <a:pt x="155" y="705"/>
                      <a:pt x="152" y="684"/>
                      <a:pt x="148" y="764"/>
                    </a:cubicBezTo>
                    <a:cubicBezTo>
                      <a:pt x="138" y="811"/>
                      <a:pt x="129" y="823"/>
                      <a:pt x="120" y="864"/>
                    </a:cubicBezTo>
                    <a:cubicBezTo>
                      <a:pt x="113" y="899"/>
                      <a:pt x="96" y="969"/>
                      <a:pt x="88" y="1024"/>
                    </a:cubicBezTo>
                    <a:cubicBezTo>
                      <a:pt x="80" y="1079"/>
                      <a:pt x="77" y="1143"/>
                      <a:pt x="72" y="1196"/>
                    </a:cubicBezTo>
                    <a:cubicBezTo>
                      <a:pt x="66" y="1248"/>
                      <a:pt x="59" y="1289"/>
                      <a:pt x="56" y="1344"/>
                    </a:cubicBezTo>
                    <a:cubicBezTo>
                      <a:pt x="53" y="1399"/>
                      <a:pt x="53" y="1463"/>
                      <a:pt x="54" y="1524"/>
                    </a:cubicBezTo>
                    <a:cubicBezTo>
                      <a:pt x="56" y="1586"/>
                      <a:pt x="60" y="1710"/>
                      <a:pt x="60" y="171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8596" name="Group 9">
                <a:extLst>
                  <a:ext uri="{FF2B5EF4-FFF2-40B4-BE49-F238E27FC236}">
                    <a16:creationId xmlns:a16="http://schemas.microsoft.com/office/drawing/2014/main" id="{1F18EAE7-E664-0C14-0E66-AC19F9EB0675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840" y="2191"/>
                <a:ext cx="467" cy="108"/>
                <a:chOff x="768" y="1872"/>
                <a:chExt cx="672" cy="144"/>
              </a:xfrm>
            </p:grpSpPr>
            <p:sp>
              <p:nvSpPr>
                <p:cNvPr id="18600" name="Arc 10">
                  <a:extLst>
                    <a:ext uri="{FF2B5EF4-FFF2-40B4-BE49-F238E27FC236}">
                      <a16:creationId xmlns:a16="http://schemas.microsoft.com/office/drawing/2014/main" id="{2F57CF50-C82B-A9C9-5E18-85991E9D86E7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104" y="1872"/>
                  <a:ext cx="336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601" name="Arc 11">
                  <a:extLst>
                    <a:ext uri="{FF2B5EF4-FFF2-40B4-BE49-F238E27FC236}">
                      <a16:creationId xmlns:a16="http://schemas.microsoft.com/office/drawing/2014/main" id="{36E18092-5923-0B69-5331-83F6710E0187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H="1">
                  <a:off x="768" y="1872"/>
                  <a:ext cx="336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597" name="Group 12">
                <a:extLst>
                  <a:ext uri="{FF2B5EF4-FFF2-40B4-BE49-F238E27FC236}">
                    <a16:creationId xmlns:a16="http://schemas.microsoft.com/office/drawing/2014/main" id="{653FB14C-7B7C-03C1-9619-B4B6046E90CE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055" y="3044"/>
                <a:ext cx="72" cy="108"/>
                <a:chOff x="1056" y="3024"/>
                <a:chExt cx="96" cy="144"/>
              </a:xfrm>
            </p:grpSpPr>
            <p:sp>
              <p:nvSpPr>
                <p:cNvPr id="18598" name="Arc 13">
                  <a:extLst>
                    <a:ext uri="{FF2B5EF4-FFF2-40B4-BE49-F238E27FC236}">
                      <a16:creationId xmlns:a16="http://schemas.microsoft.com/office/drawing/2014/main" id="{40878000-6A50-8458-416A-1D31AF647689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H="1">
                  <a:off x="1056" y="3024"/>
                  <a:ext cx="48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599" name="Arc 14">
                  <a:extLst>
                    <a:ext uri="{FF2B5EF4-FFF2-40B4-BE49-F238E27FC236}">
                      <a16:creationId xmlns:a16="http://schemas.microsoft.com/office/drawing/2014/main" id="{E063400D-2B42-CCB4-A12A-5694EF863394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104" y="3024"/>
                  <a:ext cx="48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8438" name="Group 15">
              <a:extLst>
                <a:ext uri="{FF2B5EF4-FFF2-40B4-BE49-F238E27FC236}">
                  <a16:creationId xmlns:a16="http://schemas.microsoft.com/office/drawing/2014/main" id="{98B20AD7-17FE-9020-7976-1C7214D750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24" y="960"/>
              <a:ext cx="893" cy="2192"/>
              <a:chOff x="624" y="960"/>
              <a:chExt cx="893" cy="2192"/>
            </a:xfrm>
          </p:grpSpPr>
          <p:sp>
            <p:nvSpPr>
              <p:cNvPr id="18580" name="Freeform 16">
                <a:extLst>
                  <a:ext uri="{FF2B5EF4-FFF2-40B4-BE49-F238E27FC236}">
                    <a16:creationId xmlns:a16="http://schemas.microsoft.com/office/drawing/2014/main" id="{B99567C4-6354-0BC0-85E0-FC9D7CCEF772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flipH="1">
                <a:off x="1199" y="1355"/>
                <a:ext cx="318" cy="277"/>
              </a:xfrm>
              <a:custGeom>
                <a:avLst/>
                <a:gdLst>
                  <a:gd name="T0" fmla="*/ 224 w 425"/>
                  <a:gd name="T1" fmla="*/ 0 h 369"/>
                  <a:gd name="T2" fmla="*/ 238 w 425"/>
                  <a:gd name="T3" fmla="*/ 56 h 369"/>
                  <a:gd name="T4" fmla="*/ 224 w 425"/>
                  <a:gd name="T5" fmla="*/ 146 h 369"/>
                  <a:gd name="T6" fmla="*/ 0 w 425"/>
                  <a:gd name="T7" fmla="*/ 200 h 36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25"/>
                  <a:gd name="T13" fmla="*/ 0 h 369"/>
                  <a:gd name="T14" fmla="*/ 425 w 425"/>
                  <a:gd name="T15" fmla="*/ 369 h 36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25" h="369">
                    <a:moveTo>
                      <a:pt x="399" y="0"/>
                    </a:moveTo>
                    <a:cubicBezTo>
                      <a:pt x="409" y="19"/>
                      <a:pt x="419" y="52"/>
                      <a:pt x="425" y="98"/>
                    </a:cubicBezTo>
                    <a:cubicBezTo>
                      <a:pt x="423" y="114"/>
                      <a:pt x="417" y="240"/>
                      <a:pt x="399" y="258"/>
                    </a:cubicBezTo>
                    <a:cubicBezTo>
                      <a:pt x="288" y="369"/>
                      <a:pt x="144" y="355"/>
                      <a:pt x="0" y="355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81" name="Freeform 17">
                <a:extLst>
                  <a:ext uri="{FF2B5EF4-FFF2-40B4-BE49-F238E27FC236}">
                    <a16:creationId xmlns:a16="http://schemas.microsoft.com/office/drawing/2014/main" id="{E58C9973-CC19-5E1D-AB70-EC889FCA9E77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624" y="1355"/>
                <a:ext cx="318" cy="277"/>
              </a:xfrm>
              <a:custGeom>
                <a:avLst/>
                <a:gdLst>
                  <a:gd name="T0" fmla="*/ 224 w 425"/>
                  <a:gd name="T1" fmla="*/ 0 h 369"/>
                  <a:gd name="T2" fmla="*/ 238 w 425"/>
                  <a:gd name="T3" fmla="*/ 56 h 369"/>
                  <a:gd name="T4" fmla="*/ 224 w 425"/>
                  <a:gd name="T5" fmla="*/ 146 h 369"/>
                  <a:gd name="T6" fmla="*/ 0 w 425"/>
                  <a:gd name="T7" fmla="*/ 200 h 36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25"/>
                  <a:gd name="T13" fmla="*/ 0 h 369"/>
                  <a:gd name="T14" fmla="*/ 425 w 425"/>
                  <a:gd name="T15" fmla="*/ 369 h 36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25" h="369">
                    <a:moveTo>
                      <a:pt x="399" y="0"/>
                    </a:moveTo>
                    <a:cubicBezTo>
                      <a:pt x="409" y="19"/>
                      <a:pt x="419" y="52"/>
                      <a:pt x="425" y="98"/>
                    </a:cubicBezTo>
                    <a:cubicBezTo>
                      <a:pt x="423" y="114"/>
                      <a:pt x="417" y="240"/>
                      <a:pt x="399" y="258"/>
                    </a:cubicBezTo>
                    <a:cubicBezTo>
                      <a:pt x="288" y="369"/>
                      <a:pt x="144" y="355"/>
                      <a:pt x="0" y="355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82" name="Freeform 18">
                <a:extLst>
                  <a:ext uri="{FF2B5EF4-FFF2-40B4-BE49-F238E27FC236}">
                    <a16:creationId xmlns:a16="http://schemas.microsoft.com/office/drawing/2014/main" id="{4663E3E8-1C5C-87AF-453A-B9AAD4069919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660" y="1858"/>
                <a:ext cx="120" cy="1281"/>
              </a:xfrm>
              <a:custGeom>
                <a:avLst/>
                <a:gdLst>
                  <a:gd name="T0" fmla="*/ 0 w 160"/>
                  <a:gd name="T1" fmla="*/ 0 h 1710"/>
                  <a:gd name="T2" fmla="*/ 17 w 160"/>
                  <a:gd name="T3" fmla="*/ 13 h 1710"/>
                  <a:gd name="T4" fmla="*/ 50 w 160"/>
                  <a:gd name="T5" fmla="*/ 58 h 1710"/>
                  <a:gd name="T6" fmla="*/ 74 w 160"/>
                  <a:gd name="T7" fmla="*/ 225 h 1710"/>
                  <a:gd name="T8" fmla="*/ 90 w 160"/>
                  <a:gd name="T9" fmla="*/ 343 h 1710"/>
                  <a:gd name="T10" fmla="*/ 83 w 160"/>
                  <a:gd name="T11" fmla="*/ 428 h 1710"/>
                  <a:gd name="T12" fmla="*/ 68 w 160"/>
                  <a:gd name="T13" fmla="*/ 485 h 1710"/>
                  <a:gd name="T14" fmla="*/ 50 w 160"/>
                  <a:gd name="T15" fmla="*/ 575 h 1710"/>
                  <a:gd name="T16" fmla="*/ 41 w 160"/>
                  <a:gd name="T17" fmla="*/ 671 h 1710"/>
                  <a:gd name="T18" fmla="*/ 32 w 160"/>
                  <a:gd name="T19" fmla="*/ 754 h 1710"/>
                  <a:gd name="T20" fmla="*/ 31 w 160"/>
                  <a:gd name="T21" fmla="*/ 855 h 1710"/>
                  <a:gd name="T22" fmla="*/ 34 w 160"/>
                  <a:gd name="T23" fmla="*/ 960 h 171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60"/>
                  <a:gd name="T37" fmla="*/ 0 h 1710"/>
                  <a:gd name="T38" fmla="*/ 160 w 160"/>
                  <a:gd name="T39" fmla="*/ 1710 h 171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60" h="1710">
                    <a:moveTo>
                      <a:pt x="0" y="0"/>
                    </a:moveTo>
                    <a:cubicBezTo>
                      <a:pt x="5" y="4"/>
                      <a:pt x="15" y="6"/>
                      <a:pt x="30" y="24"/>
                    </a:cubicBezTo>
                    <a:cubicBezTo>
                      <a:pt x="56" y="50"/>
                      <a:pt x="59" y="85"/>
                      <a:pt x="88" y="104"/>
                    </a:cubicBezTo>
                    <a:cubicBezTo>
                      <a:pt x="112" y="200"/>
                      <a:pt x="113" y="305"/>
                      <a:pt x="132" y="402"/>
                    </a:cubicBezTo>
                    <a:cubicBezTo>
                      <a:pt x="144" y="464"/>
                      <a:pt x="145" y="551"/>
                      <a:pt x="160" y="612"/>
                    </a:cubicBezTo>
                    <a:cubicBezTo>
                      <a:pt x="155" y="705"/>
                      <a:pt x="152" y="684"/>
                      <a:pt x="148" y="764"/>
                    </a:cubicBezTo>
                    <a:cubicBezTo>
                      <a:pt x="138" y="811"/>
                      <a:pt x="129" y="823"/>
                      <a:pt x="120" y="864"/>
                    </a:cubicBezTo>
                    <a:cubicBezTo>
                      <a:pt x="113" y="899"/>
                      <a:pt x="96" y="969"/>
                      <a:pt x="88" y="1024"/>
                    </a:cubicBezTo>
                    <a:cubicBezTo>
                      <a:pt x="80" y="1079"/>
                      <a:pt x="77" y="1143"/>
                      <a:pt x="72" y="1196"/>
                    </a:cubicBezTo>
                    <a:cubicBezTo>
                      <a:pt x="66" y="1248"/>
                      <a:pt x="59" y="1289"/>
                      <a:pt x="56" y="1344"/>
                    </a:cubicBezTo>
                    <a:cubicBezTo>
                      <a:pt x="53" y="1399"/>
                      <a:pt x="53" y="1463"/>
                      <a:pt x="54" y="1524"/>
                    </a:cubicBezTo>
                    <a:cubicBezTo>
                      <a:pt x="56" y="1586"/>
                      <a:pt x="60" y="1710"/>
                      <a:pt x="60" y="171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83" name="Oval 19">
                <a:extLst>
                  <a:ext uri="{FF2B5EF4-FFF2-40B4-BE49-F238E27FC236}">
                    <a16:creationId xmlns:a16="http://schemas.microsoft.com/office/drawing/2014/main" id="{40BA1B31-54F6-12F2-2AD6-C989932B37FF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876" y="960"/>
                <a:ext cx="395" cy="50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r" rtl="1"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ar-JO" altLang="en-US" sz="1800"/>
              </a:p>
            </p:txBody>
          </p:sp>
          <p:sp>
            <p:nvSpPr>
              <p:cNvPr id="18584" name="Freeform 20">
                <a:extLst>
                  <a:ext uri="{FF2B5EF4-FFF2-40B4-BE49-F238E27FC236}">
                    <a16:creationId xmlns:a16="http://schemas.microsoft.com/office/drawing/2014/main" id="{F73D442E-A39C-8C5B-2052-3D2C97B1202D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flipH="1">
                <a:off x="1379" y="1858"/>
                <a:ext cx="119" cy="1281"/>
              </a:xfrm>
              <a:custGeom>
                <a:avLst/>
                <a:gdLst>
                  <a:gd name="T0" fmla="*/ 0 w 160"/>
                  <a:gd name="T1" fmla="*/ 0 h 1710"/>
                  <a:gd name="T2" fmla="*/ 16 w 160"/>
                  <a:gd name="T3" fmla="*/ 13 h 1710"/>
                  <a:gd name="T4" fmla="*/ 48 w 160"/>
                  <a:gd name="T5" fmla="*/ 58 h 1710"/>
                  <a:gd name="T6" fmla="*/ 73 w 160"/>
                  <a:gd name="T7" fmla="*/ 225 h 1710"/>
                  <a:gd name="T8" fmla="*/ 89 w 160"/>
                  <a:gd name="T9" fmla="*/ 343 h 1710"/>
                  <a:gd name="T10" fmla="*/ 82 w 160"/>
                  <a:gd name="T11" fmla="*/ 428 h 1710"/>
                  <a:gd name="T12" fmla="*/ 66 w 160"/>
                  <a:gd name="T13" fmla="*/ 485 h 1710"/>
                  <a:gd name="T14" fmla="*/ 48 w 160"/>
                  <a:gd name="T15" fmla="*/ 575 h 1710"/>
                  <a:gd name="T16" fmla="*/ 40 w 160"/>
                  <a:gd name="T17" fmla="*/ 671 h 1710"/>
                  <a:gd name="T18" fmla="*/ 31 w 160"/>
                  <a:gd name="T19" fmla="*/ 754 h 1710"/>
                  <a:gd name="T20" fmla="*/ 30 w 160"/>
                  <a:gd name="T21" fmla="*/ 855 h 1710"/>
                  <a:gd name="T22" fmla="*/ 33 w 160"/>
                  <a:gd name="T23" fmla="*/ 960 h 171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60"/>
                  <a:gd name="T37" fmla="*/ 0 h 1710"/>
                  <a:gd name="T38" fmla="*/ 160 w 160"/>
                  <a:gd name="T39" fmla="*/ 1710 h 171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60" h="1710">
                    <a:moveTo>
                      <a:pt x="0" y="0"/>
                    </a:moveTo>
                    <a:cubicBezTo>
                      <a:pt x="5" y="4"/>
                      <a:pt x="15" y="6"/>
                      <a:pt x="30" y="24"/>
                    </a:cubicBezTo>
                    <a:cubicBezTo>
                      <a:pt x="56" y="50"/>
                      <a:pt x="59" y="85"/>
                      <a:pt x="88" y="104"/>
                    </a:cubicBezTo>
                    <a:cubicBezTo>
                      <a:pt x="112" y="200"/>
                      <a:pt x="113" y="305"/>
                      <a:pt x="132" y="402"/>
                    </a:cubicBezTo>
                    <a:cubicBezTo>
                      <a:pt x="144" y="464"/>
                      <a:pt x="145" y="551"/>
                      <a:pt x="160" y="612"/>
                    </a:cubicBezTo>
                    <a:cubicBezTo>
                      <a:pt x="155" y="705"/>
                      <a:pt x="152" y="684"/>
                      <a:pt x="148" y="764"/>
                    </a:cubicBezTo>
                    <a:cubicBezTo>
                      <a:pt x="138" y="811"/>
                      <a:pt x="129" y="823"/>
                      <a:pt x="120" y="864"/>
                    </a:cubicBezTo>
                    <a:cubicBezTo>
                      <a:pt x="113" y="899"/>
                      <a:pt x="96" y="969"/>
                      <a:pt x="88" y="1024"/>
                    </a:cubicBezTo>
                    <a:cubicBezTo>
                      <a:pt x="80" y="1079"/>
                      <a:pt x="77" y="1143"/>
                      <a:pt x="72" y="1196"/>
                    </a:cubicBezTo>
                    <a:cubicBezTo>
                      <a:pt x="66" y="1248"/>
                      <a:pt x="59" y="1289"/>
                      <a:pt x="56" y="1344"/>
                    </a:cubicBezTo>
                    <a:cubicBezTo>
                      <a:pt x="53" y="1399"/>
                      <a:pt x="53" y="1463"/>
                      <a:pt x="54" y="1524"/>
                    </a:cubicBezTo>
                    <a:cubicBezTo>
                      <a:pt x="56" y="1586"/>
                      <a:pt x="60" y="1710"/>
                      <a:pt x="60" y="171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8585" name="Group 21">
                <a:extLst>
                  <a:ext uri="{FF2B5EF4-FFF2-40B4-BE49-F238E27FC236}">
                    <a16:creationId xmlns:a16="http://schemas.microsoft.com/office/drawing/2014/main" id="{460B1EF6-399E-5225-1E4F-31369DE8C4BE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840" y="2191"/>
                <a:ext cx="467" cy="108"/>
                <a:chOff x="768" y="1872"/>
                <a:chExt cx="672" cy="144"/>
              </a:xfrm>
            </p:grpSpPr>
            <p:sp>
              <p:nvSpPr>
                <p:cNvPr id="18589" name="Arc 22">
                  <a:extLst>
                    <a:ext uri="{FF2B5EF4-FFF2-40B4-BE49-F238E27FC236}">
                      <a16:creationId xmlns:a16="http://schemas.microsoft.com/office/drawing/2014/main" id="{F588042E-DC0F-B199-810B-5BFADE1EE0A7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104" y="1872"/>
                  <a:ext cx="336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590" name="Arc 23">
                  <a:extLst>
                    <a:ext uri="{FF2B5EF4-FFF2-40B4-BE49-F238E27FC236}">
                      <a16:creationId xmlns:a16="http://schemas.microsoft.com/office/drawing/2014/main" id="{9D60D05A-ADAD-0303-7527-CA7062036DD6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H="1">
                  <a:off x="768" y="1872"/>
                  <a:ext cx="336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586" name="Group 24">
                <a:extLst>
                  <a:ext uri="{FF2B5EF4-FFF2-40B4-BE49-F238E27FC236}">
                    <a16:creationId xmlns:a16="http://schemas.microsoft.com/office/drawing/2014/main" id="{6660ABF5-54DD-31B5-0001-1A9A8851CE55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055" y="3044"/>
                <a:ext cx="72" cy="108"/>
                <a:chOff x="1056" y="3024"/>
                <a:chExt cx="96" cy="144"/>
              </a:xfrm>
            </p:grpSpPr>
            <p:sp>
              <p:nvSpPr>
                <p:cNvPr id="18587" name="Arc 25">
                  <a:extLst>
                    <a:ext uri="{FF2B5EF4-FFF2-40B4-BE49-F238E27FC236}">
                      <a16:creationId xmlns:a16="http://schemas.microsoft.com/office/drawing/2014/main" id="{62D4C7FD-D6D1-7518-93C4-986785DD6FD7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H="1">
                  <a:off x="1056" y="3024"/>
                  <a:ext cx="48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588" name="Arc 26">
                  <a:extLst>
                    <a:ext uri="{FF2B5EF4-FFF2-40B4-BE49-F238E27FC236}">
                      <a16:creationId xmlns:a16="http://schemas.microsoft.com/office/drawing/2014/main" id="{BE4FEF96-84D9-4679-4B31-7D4D4689A65A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104" y="3024"/>
                  <a:ext cx="48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8439" name="Group 27">
              <a:extLst>
                <a:ext uri="{FF2B5EF4-FFF2-40B4-BE49-F238E27FC236}">
                  <a16:creationId xmlns:a16="http://schemas.microsoft.com/office/drawing/2014/main" id="{B261E471-9EC0-11D5-B4C9-99F0E422C6E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4" y="960"/>
              <a:ext cx="893" cy="2192"/>
              <a:chOff x="624" y="960"/>
              <a:chExt cx="893" cy="2192"/>
            </a:xfrm>
          </p:grpSpPr>
          <p:sp>
            <p:nvSpPr>
              <p:cNvPr id="18569" name="Freeform 28">
                <a:extLst>
                  <a:ext uri="{FF2B5EF4-FFF2-40B4-BE49-F238E27FC236}">
                    <a16:creationId xmlns:a16="http://schemas.microsoft.com/office/drawing/2014/main" id="{C9EACED9-2C5D-69D0-5265-EEF127933D2E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flipH="1">
                <a:off x="1199" y="1355"/>
                <a:ext cx="318" cy="277"/>
              </a:xfrm>
              <a:custGeom>
                <a:avLst/>
                <a:gdLst>
                  <a:gd name="T0" fmla="*/ 224 w 425"/>
                  <a:gd name="T1" fmla="*/ 0 h 369"/>
                  <a:gd name="T2" fmla="*/ 238 w 425"/>
                  <a:gd name="T3" fmla="*/ 56 h 369"/>
                  <a:gd name="T4" fmla="*/ 224 w 425"/>
                  <a:gd name="T5" fmla="*/ 146 h 369"/>
                  <a:gd name="T6" fmla="*/ 0 w 425"/>
                  <a:gd name="T7" fmla="*/ 200 h 36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25"/>
                  <a:gd name="T13" fmla="*/ 0 h 369"/>
                  <a:gd name="T14" fmla="*/ 425 w 425"/>
                  <a:gd name="T15" fmla="*/ 369 h 36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25" h="369">
                    <a:moveTo>
                      <a:pt x="399" y="0"/>
                    </a:moveTo>
                    <a:cubicBezTo>
                      <a:pt x="409" y="19"/>
                      <a:pt x="419" y="52"/>
                      <a:pt x="425" y="98"/>
                    </a:cubicBezTo>
                    <a:cubicBezTo>
                      <a:pt x="423" y="114"/>
                      <a:pt x="417" y="240"/>
                      <a:pt x="399" y="258"/>
                    </a:cubicBezTo>
                    <a:cubicBezTo>
                      <a:pt x="288" y="369"/>
                      <a:pt x="144" y="355"/>
                      <a:pt x="0" y="355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70" name="Freeform 29">
                <a:extLst>
                  <a:ext uri="{FF2B5EF4-FFF2-40B4-BE49-F238E27FC236}">
                    <a16:creationId xmlns:a16="http://schemas.microsoft.com/office/drawing/2014/main" id="{E463FDB9-1F93-34E2-7691-5D9C21658900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624" y="1355"/>
                <a:ext cx="318" cy="277"/>
              </a:xfrm>
              <a:custGeom>
                <a:avLst/>
                <a:gdLst>
                  <a:gd name="T0" fmla="*/ 224 w 425"/>
                  <a:gd name="T1" fmla="*/ 0 h 369"/>
                  <a:gd name="T2" fmla="*/ 238 w 425"/>
                  <a:gd name="T3" fmla="*/ 56 h 369"/>
                  <a:gd name="T4" fmla="*/ 224 w 425"/>
                  <a:gd name="T5" fmla="*/ 146 h 369"/>
                  <a:gd name="T6" fmla="*/ 0 w 425"/>
                  <a:gd name="T7" fmla="*/ 200 h 36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25"/>
                  <a:gd name="T13" fmla="*/ 0 h 369"/>
                  <a:gd name="T14" fmla="*/ 425 w 425"/>
                  <a:gd name="T15" fmla="*/ 369 h 36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25" h="369">
                    <a:moveTo>
                      <a:pt x="399" y="0"/>
                    </a:moveTo>
                    <a:cubicBezTo>
                      <a:pt x="409" y="19"/>
                      <a:pt x="419" y="52"/>
                      <a:pt x="425" y="98"/>
                    </a:cubicBezTo>
                    <a:cubicBezTo>
                      <a:pt x="423" y="114"/>
                      <a:pt x="417" y="240"/>
                      <a:pt x="399" y="258"/>
                    </a:cubicBezTo>
                    <a:cubicBezTo>
                      <a:pt x="288" y="369"/>
                      <a:pt x="144" y="355"/>
                      <a:pt x="0" y="355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71" name="Freeform 30">
                <a:extLst>
                  <a:ext uri="{FF2B5EF4-FFF2-40B4-BE49-F238E27FC236}">
                    <a16:creationId xmlns:a16="http://schemas.microsoft.com/office/drawing/2014/main" id="{206C3309-3974-72D1-7254-25C10485B8C0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660" y="1858"/>
                <a:ext cx="120" cy="1281"/>
              </a:xfrm>
              <a:custGeom>
                <a:avLst/>
                <a:gdLst>
                  <a:gd name="T0" fmla="*/ 0 w 160"/>
                  <a:gd name="T1" fmla="*/ 0 h 1710"/>
                  <a:gd name="T2" fmla="*/ 17 w 160"/>
                  <a:gd name="T3" fmla="*/ 13 h 1710"/>
                  <a:gd name="T4" fmla="*/ 50 w 160"/>
                  <a:gd name="T5" fmla="*/ 58 h 1710"/>
                  <a:gd name="T6" fmla="*/ 74 w 160"/>
                  <a:gd name="T7" fmla="*/ 225 h 1710"/>
                  <a:gd name="T8" fmla="*/ 90 w 160"/>
                  <a:gd name="T9" fmla="*/ 343 h 1710"/>
                  <a:gd name="T10" fmla="*/ 83 w 160"/>
                  <a:gd name="T11" fmla="*/ 428 h 1710"/>
                  <a:gd name="T12" fmla="*/ 68 w 160"/>
                  <a:gd name="T13" fmla="*/ 485 h 1710"/>
                  <a:gd name="T14" fmla="*/ 50 w 160"/>
                  <a:gd name="T15" fmla="*/ 575 h 1710"/>
                  <a:gd name="T16" fmla="*/ 41 w 160"/>
                  <a:gd name="T17" fmla="*/ 671 h 1710"/>
                  <a:gd name="T18" fmla="*/ 32 w 160"/>
                  <a:gd name="T19" fmla="*/ 754 h 1710"/>
                  <a:gd name="T20" fmla="*/ 31 w 160"/>
                  <a:gd name="T21" fmla="*/ 855 h 1710"/>
                  <a:gd name="T22" fmla="*/ 34 w 160"/>
                  <a:gd name="T23" fmla="*/ 960 h 171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60"/>
                  <a:gd name="T37" fmla="*/ 0 h 1710"/>
                  <a:gd name="T38" fmla="*/ 160 w 160"/>
                  <a:gd name="T39" fmla="*/ 1710 h 171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60" h="1710">
                    <a:moveTo>
                      <a:pt x="0" y="0"/>
                    </a:moveTo>
                    <a:cubicBezTo>
                      <a:pt x="5" y="4"/>
                      <a:pt x="15" y="6"/>
                      <a:pt x="30" y="24"/>
                    </a:cubicBezTo>
                    <a:cubicBezTo>
                      <a:pt x="56" y="50"/>
                      <a:pt x="59" y="85"/>
                      <a:pt x="88" y="104"/>
                    </a:cubicBezTo>
                    <a:cubicBezTo>
                      <a:pt x="112" y="200"/>
                      <a:pt x="113" y="305"/>
                      <a:pt x="132" y="402"/>
                    </a:cubicBezTo>
                    <a:cubicBezTo>
                      <a:pt x="144" y="464"/>
                      <a:pt x="145" y="551"/>
                      <a:pt x="160" y="612"/>
                    </a:cubicBezTo>
                    <a:cubicBezTo>
                      <a:pt x="155" y="705"/>
                      <a:pt x="152" y="684"/>
                      <a:pt x="148" y="764"/>
                    </a:cubicBezTo>
                    <a:cubicBezTo>
                      <a:pt x="138" y="811"/>
                      <a:pt x="129" y="823"/>
                      <a:pt x="120" y="864"/>
                    </a:cubicBezTo>
                    <a:cubicBezTo>
                      <a:pt x="113" y="899"/>
                      <a:pt x="96" y="969"/>
                      <a:pt x="88" y="1024"/>
                    </a:cubicBezTo>
                    <a:cubicBezTo>
                      <a:pt x="80" y="1079"/>
                      <a:pt x="77" y="1143"/>
                      <a:pt x="72" y="1196"/>
                    </a:cubicBezTo>
                    <a:cubicBezTo>
                      <a:pt x="66" y="1248"/>
                      <a:pt x="59" y="1289"/>
                      <a:pt x="56" y="1344"/>
                    </a:cubicBezTo>
                    <a:cubicBezTo>
                      <a:pt x="53" y="1399"/>
                      <a:pt x="53" y="1463"/>
                      <a:pt x="54" y="1524"/>
                    </a:cubicBezTo>
                    <a:cubicBezTo>
                      <a:pt x="56" y="1586"/>
                      <a:pt x="60" y="1710"/>
                      <a:pt x="60" y="171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72" name="Oval 31">
                <a:extLst>
                  <a:ext uri="{FF2B5EF4-FFF2-40B4-BE49-F238E27FC236}">
                    <a16:creationId xmlns:a16="http://schemas.microsoft.com/office/drawing/2014/main" id="{2B120DCC-3ABE-A838-FF22-C98E24B9372C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876" y="960"/>
                <a:ext cx="395" cy="50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r" rtl="1"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ar-JO" altLang="en-US" sz="1800"/>
              </a:p>
            </p:txBody>
          </p:sp>
          <p:sp>
            <p:nvSpPr>
              <p:cNvPr id="18573" name="Freeform 32">
                <a:extLst>
                  <a:ext uri="{FF2B5EF4-FFF2-40B4-BE49-F238E27FC236}">
                    <a16:creationId xmlns:a16="http://schemas.microsoft.com/office/drawing/2014/main" id="{3C83516B-E86B-37F0-90EB-E5B9C022ECEF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flipH="1">
                <a:off x="1379" y="1858"/>
                <a:ext cx="119" cy="1281"/>
              </a:xfrm>
              <a:custGeom>
                <a:avLst/>
                <a:gdLst>
                  <a:gd name="T0" fmla="*/ 0 w 160"/>
                  <a:gd name="T1" fmla="*/ 0 h 1710"/>
                  <a:gd name="T2" fmla="*/ 16 w 160"/>
                  <a:gd name="T3" fmla="*/ 13 h 1710"/>
                  <a:gd name="T4" fmla="*/ 48 w 160"/>
                  <a:gd name="T5" fmla="*/ 58 h 1710"/>
                  <a:gd name="T6" fmla="*/ 73 w 160"/>
                  <a:gd name="T7" fmla="*/ 225 h 1710"/>
                  <a:gd name="T8" fmla="*/ 89 w 160"/>
                  <a:gd name="T9" fmla="*/ 343 h 1710"/>
                  <a:gd name="T10" fmla="*/ 82 w 160"/>
                  <a:gd name="T11" fmla="*/ 428 h 1710"/>
                  <a:gd name="T12" fmla="*/ 66 w 160"/>
                  <a:gd name="T13" fmla="*/ 485 h 1710"/>
                  <a:gd name="T14" fmla="*/ 48 w 160"/>
                  <a:gd name="T15" fmla="*/ 575 h 1710"/>
                  <a:gd name="T16" fmla="*/ 40 w 160"/>
                  <a:gd name="T17" fmla="*/ 671 h 1710"/>
                  <a:gd name="T18" fmla="*/ 31 w 160"/>
                  <a:gd name="T19" fmla="*/ 754 h 1710"/>
                  <a:gd name="T20" fmla="*/ 30 w 160"/>
                  <a:gd name="T21" fmla="*/ 855 h 1710"/>
                  <a:gd name="T22" fmla="*/ 33 w 160"/>
                  <a:gd name="T23" fmla="*/ 960 h 171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60"/>
                  <a:gd name="T37" fmla="*/ 0 h 1710"/>
                  <a:gd name="T38" fmla="*/ 160 w 160"/>
                  <a:gd name="T39" fmla="*/ 1710 h 171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60" h="1710">
                    <a:moveTo>
                      <a:pt x="0" y="0"/>
                    </a:moveTo>
                    <a:cubicBezTo>
                      <a:pt x="5" y="4"/>
                      <a:pt x="15" y="6"/>
                      <a:pt x="30" y="24"/>
                    </a:cubicBezTo>
                    <a:cubicBezTo>
                      <a:pt x="56" y="50"/>
                      <a:pt x="59" y="85"/>
                      <a:pt x="88" y="104"/>
                    </a:cubicBezTo>
                    <a:cubicBezTo>
                      <a:pt x="112" y="200"/>
                      <a:pt x="113" y="305"/>
                      <a:pt x="132" y="402"/>
                    </a:cubicBezTo>
                    <a:cubicBezTo>
                      <a:pt x="144" y="464"/>
                      <a:pt x="145" y="551"/>
                      <a:pt x="160" y="612"/>
                    </a:cubicBezTo>
                    <a:cubicBezTo>
                      <a:pt x="155" y="705"/>
                      <a:pt x="152" y="684"/>
                      <a:pt x="148" y="764"/>
                    </a:cubicBezTo>
                    <a:cubicBezTo>
                      <a:pt x="138" y="811"/>
                      <a:pt x="129" y="823"/>
                      <a:pt x="120" y="864"/>
                    </a:cubicBezTo>
                    <a:cubicBezTo>
                      <a:pt x="113" y="899"/>
                      <a:pt x="96" y="969"/>
                      <a:pt x="88" y="1024"/>
                    </a:cubicBezTo>
                    <a:cubicBezTo>
                      <a:pt x="80" y="1079"/>
                      <a:pt x="77" y="1143"/>
                      <a:pt x="72" y="1196"/>
                    </a:cubicBezTo>
                    <a:cubicBezTo>
                      <a:pt x="66" y="1248"/>
                      <a:pt x="59" y="1289"/>
                      <a:pt x="56" y="1344"/>
                    </a:cubicBezTo>
                    <a:cubicBezTo>
                      <a:pt x="53" y="1399"/>
                      <a:pt x="53" y="1463"/>
                      <a:pt x="54" y="1524"/>
                    </a:cubicBezTo>
                    <a:cubicBezTo>
                      <a:pt x="56" y="1586"/>
                      <a:pt x="60" y="1710"/>
                      <a:pt x="60" y="171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8574" name="Group 33">
                <a:extLst>
                  <a:ext uri="{FF2B5EF4-FFF2-40B4-BE49-F238E27FC236}">
                    <a16:creationId xmlns:a16="http://schemas.microsoft.com/office/drawing/2014/main" id="{6AAC66D2-3AEC-3E2D-2C2D-008EDC85B359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840" y="2191"/>
                <a:ext cx="467" cy="108"/>
                <a:chOff x="768" y="1872"/>
                <a:chExt cx="672" cy="144"/>
              </a:xfrm>
            </p:grpSpPr>
            <p:sp>
              <p:nvSpPr>
                <p:cNvPr id="18578" name="Arc 34">
                  <a:extLst>
                    <a:ext uri="{FF2B5EF4-FFF2-40B4-BE49-F238E27FC236}">
                      <a16:creationId xmlns:a16="http://schemas.microsoft.com/office/drawing/2014/main" id="{4F2D2788-0076-41C1-5F00-361B45D323A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104" y="1872"/>
                  <a:ext cx="336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579" name="Arc 35">
                  <a:extLst>
                    <a:ext uri="{FF2B5EF4-FFF2-40B4-BE49-F238E27FC236}">
                      <a16:creationId xmlns:a16="http://schemas.microsoft.com/office/drawing/2014/main" id="{286FF5C1-8CD5-5974-3FEE-AA560BD64F9E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H="1">
                  <a:off x="768" y="1872"/>
                  <a:ext cx="336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575" name="Group 36">
                <a:extLst>
                  <a:ext uri="{FF2B5EF4-FFF2-40B4-BE49-F238E27FC236}">
                    <a16:creationId xmlns:a16="http://schemas.microsoft.com/office/drawing/2014/main" id="{238F462F-8D9B-6B80-F0E8-9D8A1B8B5577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055" y="3044"/>
                <a:ext cx="72" cy="108"/>
                <a:chOff x="1056" y="3024"/>
                <a:chExt cx="96" cy="144"/>
              </a:xfrm>
            </p:grpSpPr>
            <p:sp>
              <p:nvSpPr>
                <p:cNvPr id="18576" name="Arc 37">
                  <a:extLst>
                    <a:ext uri="{FF2B5EF4-FFF2-40B4-BE49-F238E27FC236}">
                      <a16:creationId xmlns:a16="http://schemas.microsoft.com/office/drawing/2014/main" id="{CA663E05-C83D-5FF1-DDA1-1F1D091CC0F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H="1">
                  <a:off x="1056" y="3024"/>
                  <a:ext cx="48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577" name="Arc 38">
                  <a:extLst>
                    <a:ext uri="{FF2B5EF4-FFF2-40B4-BE49-F238E27FC236}">
                      <a16:creationId xmlns:a16="http://schemas.microsoft.com/office/drawing/2014/main" id="{35BC90DB-AB40-F404-0191-94F43811761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104" y="3024"/>
                  <a:ext cx="48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8440" name="Oval 39">
              <a:extLst>
                <a:ext uri="{FF2B5EF4-FFF2-40B4-BE49-F238E27FC236}">
                  <a16:creationId xmlns:a16="http://schemas.microsoft.com/office/drawing/2014/main" id="{18EDE39F-E4D5-8D86-24EA-85EAE4623B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1488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JO" altLang="en-US" sz="1800"/>
            </a:p>
          </p:txBody>
        </p:sp>
        <p:sp>
          <p:nvSpPr>
            <p:cNvPr id="18441" name="Oval 40">
              <a:extLst>
                <a:ext uri="{FF2B5EF4-FFF2-40B4-BE49-F238E27FC236}">
                  <a16:creationId xmlns:a16="http://schemas.microsoft.com/office/drawing/2014/main" id="{D90F9B69-D033-4E09-B151-06EC5C1962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1488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JO" altLang="en-US" sz="1800"/>
            </a:p>
          </p:txBody>
        </p:sp>
        <p:sp>
          <p:nvSpPr>
            <p:cNvPr id="18442" name="Oval 41">
              <a:extLst>
                <a:ext uri="{FF2B5EF4-FFF2-40B4-BE49-F238E27FC236}">
                  <a16:creationId xmlns:a16="http://schemas.microsoft.com/office/drawing/2014/main" id="{DB0FB21A-4FE8-AACF-2B20-F0C56F2B266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80208">
              <a:off x="3600" y="2160"/>
              <a:ext cx="144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JO" altLang="en-US" sz="1800"/>
            </a:p>
          </p:txBody>
        </p:sp>
        <p:sp>
          <p:nvSpPr>
            <p:cNvPr id="18443" name="Oval 42">
              <a:extLst>
                <a:ext uri="{FF2B5EF4-FFF2-40B4-BE49-F238E27FC236}">
                  <a16:creationId xmlns:a16="http://schemas.microsoft.com/office/drawing/2014/main" id="{B5D4E228-E43F-4354-2884-B51BC0956E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1488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JO" altLang="en-US" sz="1800"/>
            </a:p>
          </p:txBody>
        </p:sp>
        <p:sp>
          <p:nvSpPr>
            <p:cNvPr id="18444" name="Oval 43">
              <a:extLst>
                <a:ext uri="{FF2B5EF4-FFF2-40B4-BE49-F238E27FC236}">
                  <a16:creationId xmlns:a16="http://schemas.microsoft.com/office/drawing/2014/main" id="{7505A7BA-DCA4-21F0-D213-5D5A37F2F9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1824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JO" altLang="en-US" sz="1800"/>
            </a:p>
          </p:txBody>
        </p:sp>
        <p:sp>
          <p:nvSpPr>
            <p:cNvPr id="18445" name="Text Box 44">
              <a:extLst>
                <a:ext uri="{FF2B5EF4-FFF2-40B4-BE49-F238E27FC236}">
                  <a16:creationId xmlns:a16="http://schemas.microsoft.com/office/drawing/2014/main" id="{ECC9EF52-DC3B-9482-CCBC-B4BD1E9462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1" y="527"/>
              <a:ext cx="896" cy="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Stage I</a:t>
              </a:r>
            </a:p>
          </p:txBody>
        </p:sp>
        <p:grpSp>
          <p:nvGrpSpPr>
            <p:cNvPr id="18446" name="Group 45">
              <a:extLst>
                <a:ext uri="{FF2B5EF4-FFF2-40B4-BE49-F238E27FC236}">
                  <a16:creationId xmlns:a16="http://schemas.microsoft.com/office/drawing/2014/main" id="{0722243A-AD9E-4184-9544-4D036CCAC2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24" y="960"/>
              <a:ext cx="893" cy="2192"/>
              <a:chOff x="624" y="960"/>
              <a:chExt cx="893" cy="2192"/>
            </a:xfrm>
          </p:grpSpPr>
          <p:sp>
            <p:nvSpPr>
              <p:cNvPr id="18558" name="Freeform 46">
                <a:extLst>
                  <a:ext uri="{FF2B5EF4-FFF2-40B4-BE49-F238E27FC236}">
                    <a16:creationId xmlns:a16="http://schemas.microsoft.com/office/drawing/2014/main" id="{19897146-27EB-16F2-7684-E7AEEA5FF89A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flipH="1">
                <a:off x="1199" y="1355"/>
                <a:ext cx="318" cy="277"/>
              </a:xfrm>
              <a:custGeom>
                <a:avLst/>
                <a:gdLst>
                  <a:gd name="T0" fmla="*/ 224 w 425"/>
                  <a:gd name="T1" fmla="*/ 0 h 369"/>
                  <a:gd name="T2" fmla="*/ 238 w 425"/>
                  <a:gd name="T3" fmla="*/ 56 h 369"/>
                  <a:gd name="T4" fmla="*/ 224 w 425"/>
                  <a:gd name="T5" fmla="*/ 146 h 369"/>
                  <a:gd name="T6" fmla="*/ 0 w 425"/>
                  <a:gd name="T7" fmla="*/ 200 h 36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25"/>
                  <a:gd name="T13" fmla="*/ 0 h 369"/>
                  <a:gd name="T14" fmla="*/ 425 w 425"/>
                  <a:gd name="T15" fmla="*/ 369 h 36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25" h="369">
                    <a:moveTo>
                      <a:pt x="399" y="0"/>
                    </a:moveTo>
                    <a:cubicBezTo>
                      <a:pt x="409" y="19"/>
                      <a:pt x="419" y="52"/>
                      <a:pt x="425" y="98"/>
                    </a:cubicBezTo>
                    <a:cubicBezTo>
                      <a:pt x="423" y="114"/>
                      <a:pt x="417" y="240"/>
                      <a:pt x="399" y="258"/>
                    </a:cubicBezTo>
                    <a:cubicBezTo>
                      <a:pt x="288" y="369"/>
                      <a:pt x="144" y="355"/>
                      <a:pt x="0" y="355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59" name="Freeform 47">
                <a:extLst>
                  <a:ext uri="{FF2B5EF4-FFF2-40B4-BE49-F238E27FC236}">
                    <a16:creationId xmlns:a16="http://schemas.microsoft.com/office/drawing/2014/main" id="{16C3405B-A60F-6B8A-651C-BD88A683734A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624" y="1355"/>
                <a:ext cx="318" cy="277"/>
              </a:xfrm>
              <a:custGeom>
                <a:avLst/>
                <a:gdLst>
                  <a:gd name="T0" fmla="*/ 224 w 425"/>
                  <a:gd name="T1" fmla="*/ 0 h 369"/>
                  <a:gd name="T2" fmla="*/ 238 w 425"/>
                  <a:gd name="T3" fmla="*/ 56 h 369"/>
                  <a:gd name="T4" fmla="*/ 224 w 425"/>
                  <a:gd name="T5" fmla="*/ 146 h 369"/>
                  <a:gd name="T6" fmla="*/ 0 w 425"/>
                  <a:gd name="T7" fmla="*/ 200 h 36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425"/>
                  <a:gd name="T13" fmla="*/ 0 h 369"/>
                  <a:gd name="T14" fmla="*/ 425 w 425"/>
                  <a:gd name="T15" fmla="*/ 369 h 36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425" h="369">
                    <a:moveTo>
                      <a:pt x="399" y="0"/>
                    </a:moveTo>
                    <a:cubicBezTo>
                      <a:pt x="409" y="19"/>
                      <a:pt x="419" y="52"/>
                      <a:pt x="425" y="98"/>
                    </a:cubicBezTo>
                    <a:cubicBezTo>
                      <a:pt x="423" y="114"/>
                      <a:pt x="417" y="240"/>
                      <a:pt x="399" y="258"/>
                    </a:cubicBezTo>
                    <a:cubicBezTo>
                      <a:pt x="288" y="369"/>
                      <a:pt x="144" y="355"/>
                      <a:pt x="0" y="355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60" name="Freeform 48">
                <a:extLst>
                  <a:ext uri="{FF2B5EF4-FFF2-40B4-BE49-F238E27FC236}">
                    <a16:creationId xmlns:a16="http://schemas.microsoft.com/office/drawing/2014/main" id="{698F1728-637E-8E87-EDC4-D26FCDA6E09B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>
                <a:off x="660" y="1858"/>
                <a:ext cx="120" cy="1281"/>
              </a:xfrm>
              <a:custGeom>
                <a:avLst/>
                <a:gdLst>
                  <a:gd name="T0" fmla="*/ 0 w 160"/>
                  <a:gd name="T1" fmla="*/ 0 h 1710"/>
                  <a:gd name="T2" fmla="*/ 17 w 160"/>
                  <a:gd name="T3" fmla="*/ 13 h 1710"/>
                  <a:gd name="T4" fmla="*/ 50 w 160"/>
                  <a:gd name="T5" fmla="*/ 58 h 1710"/>
                  <a:gd name="T6" fmla="*/ 74 w 160"/>
                  <a:gd name="T7" fmla="*/ 225 h 1710"/>
                  <a:gd name="T8" fmla="*/ 90 w 160"/>
                  <a:gd name="T9" fmla="*/ 343 h 1710"/>
                  <a:gd name="T10" fmla="*/ 83 w 160"/>
                  <a:gd name="T11" fmla="*/ 428 h 1710"/>
                  <a:gd name="T12" fmla="*/ 68 w 160"/>
                  <a:gd name="T13" fmla="*/ 485 h 1710"/>
                  <a:gd name="T14" fmla="*/ 50 w 160"/>
                  <a:gd name="T15" fmla="*/ 575 h 1710"/>
                  <a:gd name="T16" fmla="*/ 41 w 160"/>
                  <a:gd name="T17" fmla="*/ 671 h 1710"/>
                  <a:gd name="T18" fmla="*/ 32 w 160"/>
                  <a:gd name="T19" fmla="*/ 754 h 1710"/>
                  <a:gd name="T20" fmla="*/ 31 w 160"/>
                  <a:gd name="T21" fmla="*/ 855 h 1710"/>
                  <a:gd name="T22" fmla="*/ 34 w 160"/>
                  <a:gd name="T23" fmla="*/ 960 h 171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60"/>
                  <a:gd name="T37" fmla="*/ 0 h 1710"/>
                  <a:gd name="T38" fmla="*/ 160 w 160"/>
                  <a:gd name="T39" fmla="*/ 1710 h 171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60" h="1710">
                    <a:moveTo>
                      <a:pt x="0" y="0"/>
                    </a:moveTo>
                    <a:cubicBezTo>
                      <a:pt x="5" y="4"/>
                      <a:pt x="15" y="6"/>
                      <a:pt x="30" y="24"/>
                    </a:cubicBezTo>
                    <a:cubicBezTo>
                      <a:pt x="56" y="50"/>
                      <a:pt x="59" y="85"/>
                      <a:pt x="88" y="104"/>
                    </a:cubicBezTo>
                    <a:cubicBezTo>
                      <a:pt x="112" y="200"/>
                      <a:pt x="113" y="305"/>
                      <a:pt x="132" y="402"/>
                    </a:cubicBezTo>
                    <a:cubicBezTo>
                      <a:pt x="144" y="464"/>
                      <a:pt x="145" y="551"/>
                      <a:pt x="160" y="612"/>
                    </a:cubicBezTo>
                    <a:cubicBezTo>
                      <a:pt x="155" y="705"/>
                      <a:pt x="152" y="684"/>
                      <a:pt x="148" y="764"/>
                    </a:cubicBezTo>
                    <a:cubicBezTo>
                      <a:pt x="138" y="811"/>
                      <a:pt x="129" y="823"/>
                      <a:pt x="120" y="864"/>
                    </a:cubicBezTo>
                    <a:cubicBezTo>
                      <a:pt x="113" y="899"/>
                      <a:pt x="96" y="969"/>
                      <a:pt x="88" y="1024"/>
                    </a:cubicBezTo>
                    <a:cubicBezTo>
                      <a:pt x="80" y="1079"/>
                      <a:pt x="77" y="1143"/>
                      <a:pt x="72" y="1196"/>
                    </a:cubicBezTo>
                    <a:cubicBezTo>
                      <a:pt x="66" y="1248"/>
                      <a:pt x="59" y="1289"/>
                      <a:pt x="56" y="1344"/>
                    </a:cubicBezTo>
                    <a:cubicBezTo>
                      <a:pt x="53" y="1399"/>
                      <a:pt x="53" y="1463"/>
                      <a:pt x="54" y="1524"/>
                    </a:cubicBezTo>
                    <a:cubicBezTo>
                      <a:pt x="56" y="1586"/>
                      <a:pt x="60" y="1710"/>
                      <a:pt x="60" y="171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561" name="Oval 49">
                <a:extLst>
                  <a:ext uri="{FF2B5EF4-FFF2-40B4-BE49-F238E27FC236}">
                    <a16:creationId xmlns:a16="http://schemas.microsoft.com/office/drawing/2014/main" id="{6BB4664C-5355-2890-6EA8-30E31ED9EC17}"/>
                  </a:ext>
                </a:extLst>
              </p:cNvPr>
              <p:cNvSpPr>
                <a:spLocks noChangeAspect="1" noChangeArrowheads="1"/>
              </p:cNvSpPr>
              <p:nvPr/>
            </p:nvSpPr>
            <p:spPr bwMode="auto">
              <a:xfrm>
                <a:off x="876" y="960"/>
                <a:ext cx="395" cy="503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r" rtl="1"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ar-JO" altLang="en-US" sz="1800"/>
              </a:p>
            </p:txBody>
          </p:sp>
          <p:sp>
            <p:nvSpPr>
              <p:cNvPr id="18562" name="Freeform 50">
                <a:extLst>
                  <a:ext uri="{FF2B5EF4-FFF2-40B4-BE49-F238E27FC236}">
                    <a16:creationId xmlns:a16="http://schemas.microsoft.com/office/drawing/2014/main" id="{F542F0BF-8B42-4B95-94E6-FB8E13EAE1EC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flipH="1">
                <a:off x="1379" y="1858"/>
                <a:ext cx="119" cy="1281"/>
              </a:xfrm>
              <a:custGeom>
                <a:avLst/>
                <a:gdLst>
                  <a:gd name="T0" fmla="*/ 0 w 160"/>
                  <a:gd name="T1" fmla="*/ 0 h 1710"/>
                  <a:gd name="T2" fmla="*/ 16 w 160"/>
                  <a:gd name="T3" fmla="*/ 13 h 1710"/>
                  <a:gd name="T4" fmla="*/ 48 w 160"/>
                  <a:gd name="T5" fmla="*/ 58 h 1710"/>
                  <a:gd name="T6" fmla="*/ 73 w 160"/>
                  <a:gd name="T7" fmla="*/ 225 h 1710"/>
                  <a:gd name="T8" fmla="*/ 89 w 160"/>
                  <a:gd name="T9" fmla="*/ 343 h 1710"/>
                  <a:gd name="T10" fmla="*/ 82 w 160"/>
                  <a:gd name="T11" fmla="*/ 428 h 1710"/>
                  <a:gd name="T12" fmla="*/ 66 w 160"/>
                  <a:gd name="T13" fmla="*/ 485 h 1710"/>
                  <a:gd name="T14" fmla="*/ 48 w 160"/>
                  <a:gd name="T15" fmla="*/ 575 h 1710"/>
                  <a:gd name="T16" fmla="*/ 40 w 160"/>
                  <a:gd name="T17" fmla="*/ 671 h 1710"/>
                  <a:gd name="T18" fmla="*/ 31 w 160"/>
                  <a:gd name="T19" fmla="*/ 754 h 1710"/>
                  <a:gd name="T20" fmla="*/ 30 w 160"/>
                  <a:gd name="T21" fmla="*/ 855 h 1710"/>
                  <a:gd name="T22" fmla="*/ 33 w 160"/>
                  <a:gd name="T23" fmla="*/ 960 h 1710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60"/>
                  <a:gd name="T37" fmla="*/ 0 h 1710"/>
                  <a:gd name="T38" fmla="*/ 160 w 160"/>
                  <a:gd name="T39" fmla="*/ 1710 h 1710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60" h="1710">
                    <a:moveTo>
                      <a:pt x="0" y="0"/>
                    </a:moveTo>
                    <a:cubicBezTo>
                      <a:pt x="5" y="4"/>
                      <a:pt x="15" y="6"/>
                      <a:pt x="30" y="24"/>
                    </a:cubicBezTo>
                    <a:cubicBezTo>
                      <a:pt x="56" y="50"/>
                      <a:pt x="59" y="85"/>
                      <a:pt x="88" y="104"/>
                    </a:cubicBezTo>
                    <a:cubicBezTo>
                      <a:pt x="112" y="200"/>
                      <a:pt x="113" y="305"/>
                      <a:pt x="132" y="402"/>
                    </a:cubicBezTo>
                    <a:cubicBezTo>
                      <a:pt x="144" y="464"/>
                      <a:pt x="145" y="551"/>
                      <a:pt x="160" y="612"/>
                    </a:cubicBezTo>
                    <a:cubicBezTo>
                      <a:pt x="155" y="705"/>
                      <a:pt x="152" y="684"/>
                      <a:pt x="148" y="764"/>
                    </a:cubicBezTo>
                    <a:cubicBezTo>
                      <a:pt x="138" y="811"/>
                      <a:pt x="129" y="823"/>
                      <a:pt x="120" y="864"/>
                    </a:cubicBezTo>
                    <a:cubicBezTo>
                      <a:pt x="113" y="899"/>
                      <a:pt x="96" y="969"/>
                      <a:pt x="88" y="1024"/>
                    </a:cubicBezTo>
                    <a:cubicBezTo>
                      <a:pt x="80" y="1079"/>
                      <a:pt x="77" y="1143"/>
                      <a:pt x="72" y="1196"/>
                    </a:cubicBezTo>
                    <a:cubicBezTo>
                      <a:pt x="66" y="1248"/>
                      <a:pt x="59" y="1289"/>
                      <a:pt x="56" y="1344"/>
                    </a:cubicBezTo>
                    <a:cubicBezTo>
                      <a:pt x="53" y="1399"/>
                      <a:pt x="53" y="1463"/>
                      <a:pt x="54" y="1524"/>
                    </a:cubicBezTo>
                    <a:cubicBezTo>
                      <a:pt x="56" y="1586"/>
                      <a:pt x="60" y="1710"/>
                      <a:pt x="60" y="171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8563" name="Group 51">
                <a:extLst>
                  <a:ext uri="{FF2B5EF4-FFF2-40B4-BE49-F238E27FC236}">
                    <a16:creationId xmlns:a16="http://schemas.microsoft.com/office/drawing/2014/main" id="{5C2052D0-2F7A-BE59-B2D6-B7AFD280C791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840" y="2191"/>
                <a:ext cx="467" cy="108"/>
                <a:chOff x="768" y="1872"/>
                <a:chExt cx="672" cy="144"/>
              </a:xfrm>
            </p:grpSpPr>
            <p:sp>
              <p:nvSpPr>
                <p:cNvPr id="18567" name="Arc 52">
                  <a:extLst>
                    <a:ext uri="{FF2B5EF4-FFF2-40B4-BE49-F238E27FC236}">
                      <a16:creationId xmlns:a16="http://schemas.microsoft.com/office/drawing/2014/main" id="{1C6E8CB6-7081-C391-8E9D-B5CECC6648A8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104" y="1872"/>
                  <a:ext cx="336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568" name="Arc 53">
                  <a:extLst>
                    <a:ext uri="{FF2B5EF4-FFF2-40B4-BE49-F238E27FC236}">
                      <a16:creationId xmlns:a16="http://schemas.microsoft.com/office/drawing/2014/main" id="{D793264B-9AD5-BE8B-6845-001651582DDB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H="1">
                  <a:off x="768" y="1872"/>
                  <a:ext cx="336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564" name="Group 54">
                <a:extLst>
                  <a:ext uri="{FF2B5EF4-FFF2-40B4-BE49-F238E27FC236}">
                    <a16:creationId xmlns:a16="http://schemas.microsoft.com/office/drawing/2014/main" id="{C159345A-2005-284E-0635-4E0178335F36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1055" y="3044"/>
                <a:ext cx="72" cy="108"/>
                <a:chOff x="1056" y="3024"/>
                <a:chExt cx="96" cy="144"/>
              </a:xfrm>
            </p:grpSpPr>
            <p:sp>
              <p:nvSpPr>
                <p:cNvPr id="18565" name="Arc 55">
                  <a:extLst>
                    <a:ext uri="{FF2B5EF4-FFF2-40B4-BE49-F238E27FC236}">
                      <a16:creationId xmlns:a16="http://schemas.microsoft.com/office/drawing/2014/main" id="{D1BC9DFE-D37B-DF52-4B08-A40E2A02CB47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H="1">
                  <a:off x="1056" y="3024"/>
                  <a:ext cx="48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566" name="Arc 56">
                  <a:extLst>
                    <a:ext uri="{FF2B5EF4-FFF2-40B4-BE49-F238E27FC236}">
                      <a16:creationId xmlns:a16="http://schemas.microsoft.com/office/drawing/2014/main" id="{ECE32100-D44C-9A27-FA83-30DBF39DCB5C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104" y="3024"/>
                  <a:ext cx="48" cy="14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1600"/>
                    <a:gd name="T11" fmla="*/ 21600 w 21600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8447" name="Oval 57">
              <a:extLst>
                <a:ext uri="{FF2B5EF4-FFF2-40B4-BE49-F238E27FC236}">
                  <a16:creationId xmlns:a16="http://schemas.microsoft.com/office/drawing/2014/main" id="{2EB52F4C-5C90-474D-4C27-E63BF6896A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2" y="1488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JO" altLang="en-US" sz="1800"/>
            </a:p>
          </p:txBody>
        </p:sp>
        <p:sp>
          <p:nvSpPr>
            <p:cNvPr id="18448" name="Oval 58">
              <a:extLst>
                <a:ext uri="{FF2B5EF4-FFF2-40B4-BE49-F238E27FC236}">
                  <a16:creationId xmlns:a16="http://schemas.microsoft.com/office/drawing/2014/main" id="{68CEDDAE-4B52-61F8-E30D-85B1FAFF3B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2" y="1824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JO" altLang="en-US" sz="1800"/>
            </a:p>
          </p:txBody>
        </p:sp>
        <p:sp>
          <p:nvSpPr>
            <p:cNvPr id="18449" name="Oval 59">
              <a:extLst>
                <a:ext uri="{FF2B5EF4-FFF2-40B4-BE49-F238E27FC236}">
                  <a16:creationId xmlns:a16="http://schemas.microsoft.com/office/drawing/2014/main" id="{FB61B855-CE00-7FF2-3EDD-58D3E51DC59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80208">
              <a:off x="4800" y="2160"/>
              <a:ext cx="144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JO" altLang="en-US" sz="1800"/>
            </a:p>
          </p:txBody>
        </p:sp>
        <p:sp>
          <p:nvSpPr>
            <p:cNvPr id="18450" name="Text Box 60">
              <a:extLst>
                <a:ext uri="{FF2B5EF4-FFF2-40B4-BE49-F238E27FC236}">
                  <a16:creationId xmlns:a16="http://schemas.microsoft.com/office/drawing/2014/main" id="{39F6E52C-FE11-E067-491B-FE38A27494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527"/>
              <a:ext cx="961" cy="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Stage II</a:t>
              </a:r>
            </a:p>
          </p:txBody>
        </p:sp>
        <p:sp>
          <p:nvSpPr>
            <p:cNvPr id="18451" name="Text Box 61">
              <a:extLst>
                <a:ext uri="{FF2B5EF4-FFF2-40B4-BE49-F238E27FC236}">
                  <a16:creationId xmlns:a16="http://schemas.microsoft.com/office/drawing/2014/main" id="{3A95F1A6-B83F-3F1B-E3E6-F8A7B6CC3C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2" y="527"/>
              <a:ext cx="1027" cy="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Stage III</a:t>
              </a:r>
            </a:p>
          </p:txBody>
        </p:sp>
        <p:sp>
          <p:nvSpPr>
            <p:cNvPr id="18452" name="Text Box 62">
              <a:extLst>
                <a:ext uri="{FF2B5EF4-FFF2-40B4-BE49-F238E27FC236}">
                  <a16:creationId xmlns:a16="http://schemas.microsoft.com/office/drawing/2014/main" id="{06C48199-554C-EA35-E5E6-2BFBF7A559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73" y="527"/>
              <a:ext cx="1054" cy="3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400"/>
                <a:t>Stage IV</a:t>
              </a:r>
            </a:p>
          </p:txBody>
        </p:sp>
        <p:sp>
          <p:nvSpPr>
            <p:cNvPr id="18453" name="Oval 63">
              <a:extLst>
                <a:ext uri="{FF2B5EF4-FFF2-40B4-BE49-F238E27FC236}">
                  <a16:creationId xmlns:a16="http://schemas.microsoft.com/office/drawing/2014/main" id="{69233DB9-B27E-CAFD-07EA-19E6650AE9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1824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JO" altLang="en-US" sz="1800"/>
            </a:p>
          </p:txBody>
        </p:sp>
        <p:grpSp>
          <p:nvGrpSpPr>
            <p:cNvPr id="18454" name="Group 64">
              <a:extLst>
                <a:ext uri="{FF2B5EF4-FFF2-40B4-BE49-F238E27FC236}">
                  <a16:creationId xmlns:a16="http://schemas.microsoft.com/office/drawing/2014/main" id="{2F870A01-D88D-99A0-98F6-738F91B2FC9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4371" y="2496"/>
              <a:ext cx="616" cy="459"/>
              <a:chOff x="240" y="768"/>
              <a:chExt cx="3612" cy="3191"/>
            </a:xfrm>
          </p:grpSpPr>
          <p:grpSp>
            <p:nvGrpSpPr>
              <p:cNvPr id="18534" name="Group 65">
                <a:extLst>
                  <a:ext uri="{FF2B5EF4-FFF2-40B4-BE49-F238E27FC236}">
                    <a16:creationId xmlns:a16="http://schemas.microsoft.com/office/drawing/2014/main" id="{E311F68C-6DD1-AD49-F172-C02BE8843F1E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240" y="768"/>
                <a:ext cx="1836" cy="3191"/>
                <a:chOff x="189" y="751"/>
                <a:chExt cx="1836" cy="3191"/>
              </a:xfrm>
            </p:grpSpPr>
            <p:sp>
              <p:nvSpPr>
                <p:cNvPr id="18547" name="Freeform 66">
                  <a:extLst>
                    <a:ext uri="{FF2B5EF4-FFF2-40B4-BE49-F238E27FC236}">
                      <a16:creationId xmlns:a16="http://schemas.microsoft.com/office/drawing/2014/main" id="{4F82B544-6D97-2D97-7E1B-773D600ECB28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89" y="751"/>
                  <a:ext cx="1836" cy="3191"/>
                </a:xfrm>
                <a:custGeom>
                  <a:avLst/>
                  <a:gdLst>
                    <a:gd name="T0" fmla="*/ 1548 w 1836"/>
                    <a:gd name="T1" fmla="*/ 635 h 3191"/>
                    <a:gd name="T2" fmla="*/ 1359 w 1836"/>
                    <a:gd name="T3" fmla="*/ 599 h 3191"/>
                    <a:gd name="T4" fmla="*/ 1296 w 1836"/>
                    <a:gd name="T5" fmla="*/ 536 h 3191"/>
                    <a:gd name="T6" fmla="*/ 1188 w 1836"/>
                    <a:gd name="T7" fmla="*/ 482 h 3191"/>
                    <a:gd name="T8" fmla="*/ 1107 w 1836"/>
                    <a:gd name="T9" fmla="*/ 437 h 3191"/>
                    <a:gd name="T10" fmla="*/ 936 w 1836"/>
                    <a:gd name="T11" fmla="*/ 194 h 3191"/>
                    <a:gd name="T12" fmla="*/ 855 w 1836"/>
                    <a:gd name="T13" fmla="*/ 149 h 3191"/>
                    <a:gd name="T14" fmla="*/ 720 w 1836"/>
                    <a:gd name="T15" fmla="*/ 95 h 3191"/>
                    <a:gd name="T16" fmla="*/ 504 w 1836"/>
                    <a:gd name="T17" fmla="*/ 14 h 3191"/>
                    <a:gd name="T18" fmla="*/ 153 w 1836"/>
                    <a:gd name="T19" fmla="*/ 86 h 3191"/>
                    <a:gd name="T20" fmla="*/ 108 w 1836"/>
                    <a:gd name="T21" fmla="*/ 131 h 3191"/>
                    <a:gd name="T22" fmla="*/ 27 w 1836"/>
                    <a:gd name="T23" fmla="*/ 320 h 3191"/>
                    <a:gd name="T24" fmla="*/ 9 w 1836"/>
                    <a:gd name="T25" fmla="*/ 662 h 3191"/>
                    <a:gd name="T26" fmla="*/ 126 w 1836"/>
                    <a:gd name="T27" fmla="*/ 995 h 3191"/>
                    <a:gd name="T28" fmla="*/ 198 w 1836"/>
                    <a:gd name="T29" fmla="*/ 1247 h 3191"/>
                    <a:gd name="T30" fmla="*/ 279 w 1836"/>
                    <a:gd name="T31" fmla="*/ 1319 h 3191"/>
                    <a:gd name="T32" fmla="*/ 387 w 1836"/>
                    <a:gd name="T33" fmla="*/ 1841 h 3191"/>
                    <a:gd name="T34" fmla="*/ 531 w 1836"/>
                    <a:gd name="T35" fmla="*/ 2111 h 3191"/>
                    <a:gd name="T36" fmla="*/ 576 w 1836"/>
                    <a:gd name="T37" fmla="*/ 2192 h 3191"/>
                    <a:gd name="T38" fmla="*/ 639 w 1836"/>
                    <a:gd name="T39" fmla="*/ 2453 h 3191"/>
                    <a:gd name="T40" fmla="*/ 720 w 1836"/>
                    <a:gd name="T41" fmla="*/ 2579 h 3191"/>
                    <a:gd name="T42" fmla="*/ 756 w 1836"/>
                    <a:gd name="T43" fmla="*/ 2786 h 3191"/>
                    <a:gd name="T44" fmla="*/ 828 w 1836"/>
                    <a:gd name="T45" fmla="*/ 3038 h 3191"/>
                    <a:gd name="T46" fmla="*/ 909 w 1836"/>
                    <a:gd name="T47" fmla="*/ 3092 h 3191"/>
                    <a:gd name="T48" fmla="*/ 1089 w 1836"/>
                    <a:gd name="T49" fmla="*/ 3182 h 3191"/>
                    <a:gd name="T50" fmla="*/ 1332 w 1836"/>
                    <a:gd name="T51" fmla="*/ 3164 h 3191"/>
                    <a:gd name="T52" fmla="*/ 1521 w 1836"/>
                    <a:gd name="T53" fmla="*/ 3083 h 3191"/>
                    <a:gd name="T54" fmla="*/ 1692 w 1836"/>
                    <a:gd name="T55" fmla="*/ 2903 h 3191"/>
                    <a:gd name="T56" fmla="*/ 1746 w 1836"/>
                    <a:gd name="T57" fmla="*/ 2768 h 3191"/>
                    <a:gd name="T58" fmla="*/ 1728 w 1836"/>
                    <a:gd name="T59" fmla="*/ 2561 h 3191"/>
                    <a:gd name="T60" fmla="*/ 1674 w 1836"/>
                    <a:gd name="T61" fmla="*/ 2534 h 3191"/>
                    <a:gd name="T62" fmla="*/ 1431 w 1836"/>
                    <a:gd name="T63" fmla="*/ 2435 h 3191"/>
                    <a:gd name="T64" fmla="*/ 1269 w 1836"/>
                    <a:gd name="T65" fmla="*/ 2354 h 3191"/>
                    <a:gd name="T66" fmla="*/ 1224 w 1836"/>
                    <a:gd name="T67" fmla="*/ 2318 h 3191"/>
                    <a:gd name="T68" fmla="*/ 1017 w 1836"/>
                    <a:gd name="T69" fmla="*/ 1994 h 3191"/>
                    <a:gd name="T70" fmla="*/ 954 w 1836"/>
                    <a:gd name="T71" fmla="*/ 1859 h 3191"/>
                    <a:gd name="T72" fmla="*/ 927 w 1836"/>
                    <a:gd name="T73" fmla="*/ 1778 h 3191"/>
                    <a:gd name="T74" fmla="*/ 1089 w 1836"/>
                    <a:gd name="T75" fmla="*/ 1391 h 3191"/>
                    <a:gd name="T76" fmla="*/ 1134 w 1836"/>
                    <a:gd name="T77" fmla="*/ 1346 h 3191"/>
                    <a:gd name="T78" fmla="*/ 1179 w 1836"/>
                    <a:gd name="T79" fmla="*/ 1292 h 3191"/>
                    <a:gd name="T80" fmla="*/ 1485 w 1836"/>
                    <a:gd name="T81" fmla="*/ 1139 h 3191"/>
                    <a:gd name="T82" fmla="*/ 1593 w 1836"/>
                    <a:gd name="T83" fmla="*/ 1130 h 3191"/>
                    <a:gd name="T84" fmla="*/ 1350 w 1836"/>
                    <a:gd name="T85" fmla="*/ 1238 h 3191"/>
                    <a:gd name="T86" fmla="*/ 1242 w 1836"/>
                    <a:gd name="T87" fmla="*/ 1292 h 3191"/>
                    <a:gd name="T88" fmla="*/ 1035 w 1836"/>
                    <a:gd name="T89" fmla="*/ 1472 h 3191"/>
                    <a:gd name="T90" fmla="*/ 1161 w 1836"/>
                    <a:gd name="T91" fmla="*/ 1580 h 3191"/>
                    <a:gd name="T92" fmla="*/ 1305 w 1836"/>
                    <a:gd name="T93" fmla="*/ 1778 h 3191"/>
                    <a:gd name="T94" fmla="*/ 1440 w 1836"/>
                    <a:gd name="T95" fmla="*/ 2120 h 3191"/>
                    <a:gd name="T96" fmla="*/ 1575 w 1836"/>
                    <a:gd name="T97" fmla="*/ 2201 h 3191"/>
                    <a:gd name="T98" fmla="*/ 1656 w 1836"/>
                    <a:gd name="T99" fmla="*/ 2255 h 3191"/>
                    <a:gd name="T100" fmla="*/ 1710 w 1836"/>
                    <a:gd name="T101" fmla="*/ 2408 h 3191"/>
                    <a:gd name="T102" fmla="*/ 1728 w 1836"/>
                    <a:gd name="T103" fmla="*/ 2507 h 3191"/>
                    <a:gd name="T104" fmla="*/ 1836 w 1836"/>
                    <a:gd name="T105" fmla="*/ 2570 h 3191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836"/>
                    <a:gd name="T160" fmla="*/ 0 h 3191"/>
                    <a:gd name="T161" fmla="*/ 1836 w 1836"/>
                    <a:gd name="T162" fmla="*/ 3191 h 3191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836" h="3191">
                      <a:moveTo>
                        <a:pt x="1818" y="608"/>
                      </a:moveTo>
                      <a:cubicBezTo>
                        <a:pt x="1721" y="596"/>
                        <a:pt x="1641" y="612"/>
                        <a:pt x="1548" y="635"/>
                      </a:cubicBezTo>
                      <a:cubicBezTo>
                        <a:pt x="1480" y="629"/>
                        <a:pt x="1465" y="633"/>
                        <a:pt x="1413" y="617"/>
                      </a:cubicBezTo>
                      <a:cubicBezTo>
                        <a:pt x="1395" y="612"/>
                        <a:pt x="1359" y="599"/>
                        <a:pt x="1359" y="599"/>
                      </a:cubicBezTo>
                      <a:cubicBezTo>
                        <a:pt x="1307" y="522"/>
                        <a:pt x="1376" y="613"/>
                        <a:pt x="1314" y="563"/>
                      </a:cubicBezTo>
                      <a:cubicBezTo>
                        <a:pt x="1306" y="556"/>
                        <a:pt x="1304" y="543"/>
                        <a:pt x="1296" y="536"/>
                      </a:cubicBezTo>
                      <a:cubicBezTo>
                        <a:pt x="1289" y="530"/>
                        <a:pt x="1277" y="531"/>
                        <a:pt x="1269" y="527"/>
                      </a:cubicBezTo>
                      <a:cubicBezTo>
                        <a:pt x="1241" y="513"/>
                        <a:pt x="1216" y="496"/>
                        <a:pt x="1188" y="482"/>
                      </a:cubicBezTo>
                      <a:cubicBezTo>
                        <a:pt x="1180" y="478"/>
                        <a:pt x="1169" y="478"/>
                        <a:pt x="1161" y="473"/>
                      </a:cubicBezTo>
                      <a:cubicBezTo>
                        <a:pt x="1142" y="462"/>
                        <a:pt x="1107" y="437"/>
                        <a:pt x="1107" y="437"/>
                      </a:cubicBezTo>
                      <a:cubicBezTo>
                        <a:pt x="1058" y="363"/>
                        <a:pt x="1011" y="289"/>
                        <a:pt x="954" y="221"/>
                      </a:cubicBezTo>
                      <a:cubicBezTo>
                        <a:pt x="947" y="213"/>
                        <a:pt x="944" y="201"/>
                        <a:pt x="936" y="194"/>
                      </a:cubicBezTo>
                      <a:cubicBezTo>
                        <a:pt x="929" y="188"/>
                        <a:pt x="917" y="190"/>
                        <a:pt x="909" y="185"/>
                      </a:cubicBezTo>
                      <a:cubicBezTo>
                        <a:pt x="890" y="174"/>
                        <a:pt x="876" y="156"/>
                        <a:pt x="855" y="149"/>
                      </a:cubicBezTo>
                      <a:cubicBezTo>
                        <a:pt x="837" y="143"/>
                        <a:pt x="817" y="142"/>
                        <a:pt x="801" y="131"/>
                      </a:cubicBezTo>
                      <a:cubicBezTo>
                        <a:pt x="758" y="102"/>
                        <a:pt x="784" y="116"/>
                        <a:pt x="720" y="95"/>
                      </a:cubicBezTo>
                      <a:cubicBezTo>
                        <a:pt x="710" y="92"/>
                        <a:pt x="703" y="81"/>
                        <a:pt x="693" y="77"/>
                      </a:cubicBezTo>
                      <a:cubicBezTo>
                        <a:pt x="638" y="52"/>
                        <a:pt x="563" y="24"/>
                        <a:pt x="504" y="14"/>
                      </a:cubicBezTo>
                      <a:cubicBezTo>
                        <a:pt x="269" y="24"/>
                        <a:pt x="356" y="0"/>
                        <a:pt x="234" y="41"/>
                      </a:cubicBezTo>
                      <a:cubicBezTo>
                        <a:pt x="186" y="57"/>
                        <a:pt x="215" y="45"/>
                        <a:pt x="153" y="86"/>
                      </a:cubicBezTo>
                      <a:cubicBezTo>
                        <a:pt x="144" y="92"/>
                        <a:pt x="126" y="104"/>
                        <a:pt x="126" y="104"/>
                      </a:cubicBezTo>
                      <a:cubicBezTo>
                        <a:pt x="120" y="113"/>
                        <a:pt x="116" y="123"/>
                        <a:pt x="108" y="131"/>
                      </a:cubicBezTo>
                      <a:cubicBezTo>
                        <a:pt x="100" y="139"/>
                        <a:pt x="87" y="140"/>
                        <a:pt x="81" y="149"/>
                      </a:cubicBezTo>
                      <a:cubicBezTo>
                        <a:pt x="61" y="181"/>
                        <a:pt x="38" y="277"/>
                        <a:pt x="27" y="320"/>
                      </a:cubicBezTo>
                      <a:cubicBezTo>
                        <a:pt x="21" y="377"/>
                        <a:pt x="18" y="428"/>
                        <a:pt x="0" y="482"/>
                      </a:cubicBezTo>
                      <a:cubicBezTo>
                        <a:pt x="3" y="542"/>
                        <a:pt x="2" y="602"/>
                        <a:pt x="9" y="662"/>
                      </a:cubicBezTo>
                      <a:cubicBezTo>
                        <a:pt x="16" y="719"/>
                        <a:pt x="59" y="774"/>
                        <a:pt x="81" y="824"/>
                      </a:cubicBezTo>
                      <a:cubicBezTo>
                        <a:pt x="105" y="878"/>
                        <a:pt x="116" y="938"/>
                        <a:pt x="126" y="995"/>
                      </a:cubicBezTo>
                      <a:cubicBezTo>
                        <a:pt x="131" y="1064"/>
                        <a:pt x="122" y="1175"/>
                        <a:pt x="189" y="1220"/>
                      </a:cubicBezTo>
                      <a:cubicBezTo>
                        <a:pt x="192" y="1229"/>
                        <a:pt x="190" y="1241"/>
                        <a:pt x="198" y="1247"/>
                      </a:cubicBezTo>
                      <a:cubicBezTo>
                        <a:pt x="213" y="1258"/>
                        <a:pt x="252" y="1265"/>
                        <a:pt x="252" y="1265"/>
                      </a:cubicBezTo>
                      <a:cubicBezTo>
                        <a:pt x="285" y="1363"/>
                        <a:pt x="232" y="1214"/>
                        <a:pt x="279" y="1319"/>
                      </a:cubicBezTo>
                      <a:cubicBezTo>
                        <a:pt x="302" y="1370"/>
                        <a:pt x="315" y="1426"/>
                        <a:pt x="324" y="1481"/>
                      </a:cubicBezTo>
                      <a:cubicBezTo>
                        <a:pt x="329" y="1651"/>
                        <a:pt x="285" y="1739"/>
                        <a:pt x="387" y="1841"/>
                      </a:cubicBezTo>
                      <a:cubicBezTo>
                        <a:pt x="417" y="1932"/>
                        <a:pt x="459" y="2003"/>
                        <a:pt x="513" y="2084"/>
                      </a:cubicBezTo>
                      <a:cubicBezTo>
                        <a:pt x="519" y="2093"/>
                        <a:pt x="528" y="2101"/>
                        <a:pt x="531" y="2111"/>
                      </a:cubicBezTo>
                      <a:cubicBezTo>
                        <a:pt x="534" y="2120"/>
                        <a:pt x="535" y="2130"/>
                        <a:pt x="540" y="2138"/>
                      </a:cubicBezTo>
                      <a:cubicBezTo>
                        <a:pt x="551" y="2157"/>
                        <a:pt x="576" y="2192"/>
                        <a:pt x="576" y="2192"/>
                      </a:cubicBezTo>
                      <a:cubicBezTo>
                        <a:pt x="581" y="2246"/>
                        <a:pt x="570" y="2305"/>
                        <a:pt x="594" y="2354"/>
                      </a:cubicBezTo>
                      <a:cubicBezTo>
                        <a:pt x="604" y="2397"/>
                        <a:pt x="627" y="2433"/>
                        <a:pt x="639" y="2453"/>
                      </a:cubicBezTo>
                      <a:cubicBezTo>
                        <a:pt x="645" y="2462"/>
                        <a:pt x="657" y="2465"/>
                        <a:pt x="666" y="2471"/>
                      </a:cubicBezTo>
                      <a:cubicBezTo>
                        <a:pt x="679" y="2511"/>
                        <a:pt x="707" y="2539"/>
                        <a:pt x="720" y="2579"/>
                      </a:cubicBezTo>
                      <a:cubicBezTo>
                        <a:pt x="723" y="2621"/>
                        <a:pt x="723" y="2663"/>
                        <a:pt x="729" y="2705"/>
                      </a:cubicBezTo>
                      <a:cubicBezTo>
                        <a:pt x="729" y="2705"/>
                        <a:pt x="751" y="2773"/>
                        <a:pt x="756" y="2786"/>
                      </a:cubicBezTo>
                      <a:cubicBezTo>
                        <a:pt x="775" y="2842"/>
                        <a:pt x="778" y="2900"/>
                        <a:pt x="792" y="2957"/>
                      </a:cubicBezTo>
                      <a:cubicBezTo>
                        <a:pt x="797" y="2975"/>
                        <a:pt x="809" y="3021"/>
                        <a:pt x="828" y="3038"/>
                      </a:cubicBezTo>
                      <a:cubicBezTo>
                        <a:pt x="844" y="3052"/>
                        <a:pt x="864" y="3062"/>
                        <a:pt x="882" y="3074"/>
                      </a:cubicBezTo>
                      <a:cubicBezTo>
                        <a:pt x="891" y="3080"/>
                        <a:pt x="909" y="3092"/>
                        <a:pt x="909" y="3092"/>
                      </a:cubicBezTo>
                      <a:cubicBezTo>
                        <a:pt x="941" y="3140"/>
                        <a:pt x="982" y="3146"/>
                        <a:pt x="1035" y="3164"/>
                      </a:cubicBezTo>
                      <a:cubicBezTo>
                        <a:pt x="1053" y="3170"/>
                        <a:pt x="1071" y="3176"/>
                        <a:pt x="1089" y="3182"/>
                      </a:cubicBezTo>
                      <a:cubicBezTo>
                        <a:pt x="1098" y="3185"/>
                        <a:pt x="1116" y="3191"/>
                        <a:pt x="1116" y="3191"/>
                      </a:cubicBezTo>
                      <a:cubicBezTo>
                        <a:pt x="1199" y="3174"/>
                        <a:pt x="1231" y="3170"/>
                        <a:pt x="1332" y="3164"/>
                      </a:cubicBezTo>
                      <a:cubicBezTo>
                        <a:pt x="1361" y="3154"/>
                        <a:pt x="1384" y="3129"/>
                        <a:pt x="1413" y="3119"/>
                      </a:cubicBezTo>
                      <a:cubicBezTo>
                        <a:pt x="1449" y="3107"/>
                        <a:pt x="1485" y="3095"/>
                        <a:pt x="1521" y="3083"/>
                      </a:cubicBezTo>
                      <a:cubicBezTo>
                        <a:pt x="1550" y="3073"/>
                        <a:pt x="1602" y="3038"/>
                        <a:pt x="1602" y="3038"/>
                      </a:cubicBezTo>
                      <a:cubicBezTo>
                        <a:pt x="1632" y="2993"/>
                        <a:pt x="1662" y="2948"/>
                        <a:pt x="1692" y="2903"/>
                      </a:cubicBezTo>
                      <a:cubicBezTo>
                        <a:pt x="1708" y="2879"/>
                        <a:pt x="1703" y="2846"/>
                        <a:pt x="1719" y="2822"/>
                      </a:cubicBezTo>
                      <a:cubicBezTo>
                        <a:pt x="1742" y="2787"/>
                        <a:pt x="1734" y="2805"/>
                        <a:pt x="1746" y="2768"/>
                      </a:cubicBezTo>
                      <a:cubicBezTo>
                        <a:pt x="1718" y="2685"/>
                        <a:pt x="1726" y="2733"/>
                        <a:pt x="1737" y="2624"/>
                      </a:cubicBezTo>
                      <a:cubicBezTo>
                        <a:pt x="1734" y="2603"/>
                        <a:pt x="1737" y="2580"/>
                        <a:pt x="1728" y="2561"/>
                      </a:cubicBezTo>
                      <a:cubicBezTo>
                        <a:pt x="1724" y="2553"/>
                        <a:pt x="1709" y="2556"/>
                        <a:pt x="1701" y="2552"/>
                      </a:cubicBezTo>
                      <a:cubicBezTo>
                        <a:pt x="1691" y="2547"/>
                        <a:pt x="1684" y="2538"/>
                        <a:pt x="1674" y="2534"/>
                      </a:cubicBezTo>
                      <a:cubicBezTo>
                        <a:pt x="1648" y="2522"/>
                        <a:pt x="1617" y="2523"/>
                        <a:pt x="1593" y="2507"/>
                      </a:cubicBezTo>
                      <a:cubicBezTo>
                        <a:pt x="1549" y="2477"/>
                        <a:pt x="1482" y="2452"/>
                        <a:pt x="1431" y="2435"/>
                      </a:cubicBezTo>
                      <a:cubicBezTo>
                        <a:pt x="1400" y="2425"/>
                        <a:pt x="1355" y="2386"/>
                        <a:pt x="1323" y="2372"/>
                      </a:cubicBezTo>
                      <a:cubicBezTo>
                        <a:pt x="1306" y="2364"/>
                        <a:pt x="1269" y="2354"/>
                        <a:pt x="1269" y="2354"/>
                      </a:cubicBezTo>
                      <a:cubicBezTo>
                        <a:pt x="1263" y="2345"/>
                        <a:pt x="1259" y="2334"/>
                        <a:pt x="1251" y="2327"/>
                      </a:cubicBezTo>
                      <a:cubicBezTo>
                        <a:pt x="1244" y="2321"/>
                        <a:pt x="1231" y="2325"/>
                        <a:pt x="1224" y="2318"/>
                      </a:cubicBezTo>
                      <a:cubicBezTo>
                        <a:pt x="1190" y="2284"/>
                        <a:pt x="1182" y="2248"/>
                        <a:pt x="1161" y="2210"/>
                      </a:cubicBezTo>
                      <a:cubicBezTo>
                        <a:pt x="1120" y="2135"/>
                        <a:pt x="1064" y="2065"/>
                        <a:pt x="1017" y="1994"/>
                      </a:cubicBezTo>
                      <a:cubicBezTo>
                        <a:pt x="998" y="1965"/>
                        <a:pt x="983" y="1918"/>
                        <a:pt x="972" y="1886"/>
                      </a:cubicBezTo>
                      <a:cubicBezTo>
                        <a:pt x="969" y="1876"/>
                        <a:pt x="958" y="1869"/>
                        <a:pt x="954" y="1859"/>
                      </a:cubicBezTo>
                      <a:cubicBezTo>
                        <a:pt x="946" y="1842"/>
                        <a:pt x="942" y="1823"/>
                        <a:pt x="936" y="1805"/>
                      </a:cubicBezTo>
                      <a:cubicBezTo>
                        <a:pt x="933" y="1796"/>
                        <a:pt x="927" y="1778"/>
                        <a:pt x="927" y="1778"/>
                      </a:cubicBezTo>
                      <a:cubicBezTo>
                        <a:pt x="933" y="1662"/>
                        <a:pt x="932" y="1502"/>
                        <a:pt x="1044" y="1427"/>
                      </a:cubicBezTo>
                      <a:cubicBezTo>
                        <a:pt x="1096" y="1350"/>
                        <a:pt x="1027" y="1441"/>
                        <a:pt x="1089" y="1391"/>
                      </a:cubicBezTo>
                      <a:cubicBezTo>
                        <a:pt x="1097" y="1384"/>
                        <a:pt x="1099" y="1372"/>
                        <a:pt x="1107" y="1364"/>
                      </a:cubicBezTo>
                      <a:cubicBezTo>
                        <a:pt x="1115" y="1356"/>
                        <a:pt x="1126" y="1353"/>
                        <a:pt x="1134" y="1346"/>
                      </a:cubicBezTo>
                      <a:cubicBezTo>
                        <a:pt x="1144" y="1338"/>
                        <a:pt x="1153" y="1329"/>
                        <a:pt x="1161" y="1319"/>
                      </a:cubicBezTo>
                      <a:cubicBezTo>
                        <a:pt x="1168" y="1311"/>
                        <a:pt x="1171" y="1299"/>
                        <a:pt x="1179" y="1292"/>
                      </a:cubicBezTo>
                      <a:cubicBezTo>
                        <a:pt x="1231" y="1246"/>
                        <a:pt x="1304" y="1214"/>
                        <a:pt x="1368" y="1193"/>
                      </a:cubicBezTo>
                      <a:cubicBezTo>
                        <a:pt x="1409" y="1179"/>
                        <a:pt x="1443" y="1150"/>
                        <a:pt x="1485" y="1139"/>
                      </a:cubicBezTo>
                      <a:cubicBezTo>
                        <a:pt x="1509" y="1132"/>
                        <a:pt x="1557" y="1121"/>
                        <a:pt x="1557" y="1121"/>
                      </a:cubicBezTo>
                      <a:cubicBezTo>
                        <a:pt x="1569" y="1124"/>
                        <a:pt x="1587" y="1119"/>
                        <a:pt x="1593" y="1130"/>
                      </a:cubicBezTo>
                      <a:cubicBezTo>
                        <a:pt x="1608" y="1155"/>
                        <a:pt x="1571" y="1178"/>
                        <a:pt x="1557" y="1184"/>
                      </a:cubicBezTo>
                      <a:cubicBezTo>
                        <a:pt x="1491" y="1213"/>
                        <a:pt x="1419" y="1219"/>
                        <a:pt x="1350" y="1238"/>
                      </a:cubicBezTo>
                      <a:cubicBezTo>
                        <a:pt x="1332" y="1243"/>
                        <a:pt x="1314" y="1250"/>
                        <a:pt x="1296" y="1256"/>
                      </a:cubicBezTo>
                      <a:cubicBezTo>
                        <a:pt x="1275" y="1263"/>
                        <a:pt x="1242" y="1292"/>
                        <a:pt x="1242" y="1292"/>
                      </a:cubicBezTo>
                      <a:cubicBezTo>
                        <a:pt x="1226" y="1316"/>
                        <a:pt x="1218" y="1354"/>
                        <a:pt x="1197" y="1373"/>
                      </a:cubicBezTo>
                      <a:cubicBezTo>
                        <a:pt x="1148" y="1416"/>
                        <a:pt x="1088" y="1437"/>
                        <a:pt x="1035" y="1472"/>
                      </a:cubicBezTo>
                      <a:cubicBezTo>
                        <a:pt x="1026" y="1486"/>
                        <a:pt x="1008" y="1507"/>
                        <a:pt x="1008" y="1526"/>
                      </a:cubicBezTo>
                      <a:cubicBezTo>
                        <a:pt x="1008" y="1583"/>
                        <a:pt x="1133" y="1577"/>
                        <a:pt x="1161" y="1580"/>
                      </a:cubicBezTo>
                      <a:cubicBezTo>
                        <a:pt x="1203" y="1594"/>
                        <a:pt x="1220" y="1639"/>
                        <a:pt x="1251" y="1670"/>
                      </a:cubicBezTo>
                      <a:cubicBezTo>
                        <a:pt x="1263" y="1707"/>
                        <a:pt x="1286" y="1744"/>
                        <a:pt x="1305" y="1778"/>
                      </a:cubicBezTo>
                      <a:cubicBezTo>
                        <a:pt x="1321" y="1806"/>
                        <a:pt x="1349" y="1828"/>
                        <a:pt x="1359" y="1859"/>
                      </a:cubicBezTo>
                      <a:cubicBezTo>
                        <a:pt x="1388" y="1946"/>
                        <a:pt x="1411" y="2034"/>
                        <a:pt x="1440" y="2120"/>
                      </a:cubicBezTo>
                      <a:cubicBezTo>
                        <a:pt x="1453" y="2158"/>
                        <a:pt x="1495" y="2151"/>
                        <a:pt x="1521" y="2165"/>
                      </a:cubicBezTo>
                      <a:cubicBezTo>
                        <a:pt x="1540" y="2176"/>
                        <a:pt x="1557" y="2189"/>
                        <a:pt x="1575" y="2201"/>
                      </a:cubicBezTo>
                      <a:cubicBezTo>
                        <a:pt x="1593" y="2213"/>
                        <a:pt x="1611" y="2225"/>
                        <a:pt x="1629" y="2237"/>
                      </a:cubicBezTo>
                      <a:cubicBezTo>
                        <a:pt x="1638" y="2243"/>
                        <a:pt x="1656" y="2255"/>
                        <a:pt x="1656" y="2255"/>
                      </a:cubicBezTo>
                      <a:cubicBezTo>
                        <a:pt x="1681" y="2292"/>
                        <a:pt x="1705" y="2322"/>
                        <a:pt x="1719" y="2363"/>
                      </a:cubicBezTo>
                      <a:cubicBezTo>
                        <a:pt x="1716" y="2378"/>
                        <a:pt x="1714" y="2393"/>
                        <a:pt x="1710" y="2408"/>
                      </a:cubicBezTo>
                      <a:cubicBezTo>
                        <a:pt x="1705" y="2426"/>
                        <a:pt x="1692" y="2462"/>
                        <a:pt x="1692" y="2462"/>
                      </a:cubicBezTo>
                      <a:cubicBezTo>
                        <a:pt x="1715" y="2530"/>
                        <a:pt x="1681" y="2449"/>
                        <a:pt x="1728" y="2507"/>
                      </a:cubicBezTo>
                      <a:cubicBezTo>
                        <a:pt x="1734" y="2514"/>
                        <a:pt x="1731" y="2527"/>
                        <a:pt x="1737" y="2534"/>
                      </a:cubicBezTo>
                      <a:cubicBezTo>
                        <a:pt x="1759" y="2561"/>
                        <a:pt x="1803" y="2570"/>
                        <a:pt x="1836" y="2570"/>
                      </a:cubicBez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48" name="Freeform 67">
                  <a:extLst>
                    <a:ext uri="{FF2B5EF4-FFF2-40B4-BE49-F238E27FC236}">
                      <a16:creationId xmlns:a16="http://schemas.microsoft.com/office/drawing/2014/main" id="{A9448FBF-E6F3-C665-BECE-A862A5A6B02D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214" y="3260"/>
                  <a:ext cx="393" cy="403"/>
                </a:xfrm>
                <a:custGeom>
                  <a:avLst/>
                  <a:gdLst>
                    <a:gd name="T0" fmla="*/ 199 w 393"/>
                    <a:gd name="T1" fmla="*/ 25 h 403"/>
                    <a:gd name="T2" fmla="*/ 253 w 393"/>
                    <a:gd name="T3" fmla="*/ 61 h 403"/>
                    <a:gd name="T4" fmla="*/ 298 w 393"/>
                    <a:gd name="T5" fmla="*/ 97 h 403"/>
                    <a:gd name="T6" fmla="*/ 343 w 393"/>
                    <a:gd name="T7" fmla="*/ 151 h 403"/>
                    <a:gd name="T8" fmla="*/ 388 w 393"/>
                    <a:gd name="T9" fmla="*/ 259 h 403"/>
                    <a:gd name="T10" fmla="*/ 379 w 393"/>
                    <a:gd name="T11" fmla="*/ 358 h 403"/>
                    <a:gd name="T12" fmla="*/ 298 w 393"/>
                    <a:gd name="T13" fmla="*/ 403 h 403"/>
                    <a:gd name="T14" fmla="*/ 253 w 393"/>
                    <a:gd name="T15" fmla="*/ 394 h 403"/>
                    <a:gd name="T16" fmla="*/ 163 w 393"/>
                    <a:gd name="T17" fmla="*/ 385 h 403"/>
                    <a:gd name="T18" fmla="*/ 109 w 393"/>
                    <a:gd name="T19" fmla="*/ 367 h 403"/>
                    <a:gd name="T20" fmla="*/ 55 w 393"/>
                    <a:gd name="T21" fmla="*/ 286 h 403"/>
                    <a:gd name="T22" fmla="*/ 37 w 393"/>
                    <a:gd name="T23" fmla="*/ 232 h 403"/>
                    <a:gd name="T24" fmla="*/ 37 w 393"/>
                    <a:gd name="T25" fmla="*/ 34 h 403"/>
                    <a:gd name="T26" fmla="*/ 199 w 393"/>
                    <a:gd name="T27" fmla="*/ 25 h 403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93"/>
                    <a:gd name="T43" fmla="*/ 0 h 403"/>
                    <a:gd name="T44" fmla="*/ 393 w 393"/>
                    <a:gd name="T45" fmla="*/ 403 h 403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93" h="403">
                      <a:moveTo>
                        <a:pt x="199" y="25"/>
                      </a:moveTo>
                      <a:cubicBezTo>
                        <a:pt x="218" y="36"/>
                        <a:pt x="253" y="61"/>
                        <a:pt x="253" y="61"/>
                      </a:cubicBezTo>
                      <a:cubicBezTo>
                        <a:pt x="305" y="138"/>
                        <a:pt x="236" y="47"/>
                        <a:pt x="298" y="97"/>
                      </a:cubicBezTo>
                      <a:cubicBezTo>
                        <a:pt x="316" y="112"/>
                        <a:pt x="326" y="134"/>
                        <a:pt x="343" y="151"/>
                      </a:cubicBezTo>
                      <a:cubicBezTo>
                        <a:pt x="356" y="191"/>
                        <a:pt x="375" y="221"/>
                        <a:pt x="388" y="259"/>
                      </a:cubicBezTo>
                      <a:cubicBezTo>
                        <a:pt x="385" y="292"/>
                        <a:pt x="393" y="328"/>
                        <a:pt x="379" y="358"/>
                      </a:cubicBezTo>
                      <a:cubicBezTo>
                        <a:pt x="368" y="382"/>
                        <a:pt x="323" y="395"/>
                        <a:pt x="298" y="403"/>
                      </a:cubicBezTo>
                      <a:cubicBezTo>
                        <a:pt x="283" y="400"/>
                        <a:pt x="268" y="396"/>
                        <a:pt x="253" y="394"/>
                      </a:cubicBezTo>
                      <a:cubicBezTo>
                        <a:pt x="223" y="390"/>
                        <a:pt x="193" y="391"/>
                        <a:pt x="163" y="385"/>
                      </a:cubicBezTo>
                      <a:cubicBezTo>
                        <a:pt x="144" y="382"/>
                        <a:pt x="109" y="367"/>
                        <a:pt x="109" y="367"/>
                      </a:cubicBezTo>
                      <a:cubicBezTo>
                        <a:pt x="109" y="366"/>
                        <a:pt x="64" y="300"/>
                        <a:pt x="55" y="286"/>
                      </a:cubicBezTo>
                      <a:cubicBezTo>
                        <a:pt x="44" y="270"/>
                        <a:pt x="37" y="232"/>
                        <a:pt x="37" y="232"/>
                      </a:cubicBezTo>
                      <a:cubicBezTo>
                        <a:pt x="33" y="166"/>
                        <a:pt x="0" y="89"/>
                        <a:pt x="37" y="34"/>
                      </a:cubicBezTo>
                      <a:cubicBezTo>
                        <a:pt x="64" y="0"/>
                        <a:pt x="163" y="21"/>
                        <a:pt x="199" y="25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49" name="Freeform 68">
                  <a:extLst>
                    <a:ext uri="{FF2B5EF4-FFF2-40B4-BE49-F238E27FC236}">
                      <a16:creationId xmlns:a16="http://schemas.microsoft.com/office/drawing/2014/main" id="{B826A495-9B8D-0750-2A6B-734FBF89644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360" y="1089"/>
                  <a:ext cx="117" cy="882"/>
                </a:xfrm>
                <a:custGeom>
                  <a:avLst/>
                  <a:gdLst>
                    <a:gd name="T0" fmla="*/ 99 w 117"/>
                    <a:gd name="T1" fmla="*/ 882 h 882"/>
                    <a:gd name="T2" fmla="*/ 99 w 117"/>
                    <a:gd name="T3" fmla="*/ 801 h 882"/>
                    <a:gd name="T4" fmla="*/ 117 w 117"/>
                    <a:gd name="T5" fmla="*/ 747 h 882"/>
                    <a:gd name="T6" fmla="*/ 99 w 117"/>
                    <a:gd name="T7" fmla="*/ 621 h 882"/>
                    <a:gd name="T8" fmla="*/ 81 w 117"/>
                    <a:gd name="T9" fmla="*/ 567 h 882"/>
                    <a:gd name="T10" fmla="*/ 63 w 117"/>
                    <a:gd name="T11" fmla="*/ 540 h 882"/>
                    <a:gd name="T12" fmla="*/ 18 w 117"/>
                    <a:gd name="T13" fmla="*/ 351 h 882"/>
                    <a:gd name="T14" fmla="*/ 63 w 117"/>
                    <a:gd name="T15" fmla="*/ 36 h 882"/>
                    <a:gd name="T16" fmla="*/ 108 w 117"/>
                    <a:gd name="T17" fmla="*/ 0 h 88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7"/>
                    <a:gd name="T28" fmla="*/ 0 h 882"/>
                    <a:gd name="T29" fmla="*/ 117 w 117"/>
                    <a:gd name="T30" fmla="*/ 882 h 88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7" h="882">
                      <a:moveTo>
                        <a:pt x="99" y="882"/>
                      </a:moveTo>
                      <a:cubicBezTo>
                        <a:pt x="86" y="842"/>
                        <a:pt x="85" y="855"/>
                        <a:pt x="99" y="801"/>
                      </a:cubicBezTo>
                      <a:cubicBezTo>
                        <a:pt x="104" y="783"/>
                        <a:pt x="117" y="747"/>
                        <a:pt x="117" y="747"/>
                      </a:cubicBezTo>
                      <a:cubicBezTo>
                        <a:pt x="111" y="684"/>
                        <a:pt x="114" y="670"/>
                        <a:pt x="99" y="621"/>
                      </a:cubicBezTo>
                      <a:cubicBezTo>
                        <a:pt x="94" y="603"/>
                        <a:pt x="92" y="583"/>
                        <a:pt x="81" y="567"/>
                      </a:cubicBezTo>
                      <a:cubicBezTo>
                        <a:pt x="75" y="558"/>
                        <a:pt x="67" y="550"/>
                        <a:pt x="63" y="540"/>
                      </a:cubicBezTo>
                      <a:cubicBezTo>
                        <a:pt x="36" y="480"/>
                        <a:pt x="27" y="415"/>
                        <a:pt x="18" y="351"/>
                      </a:cubicBezTo>
                      <a:cubicBezTo>
                        <a:pt x="21" y="286"/>
                        <a:pt x="0" y="115"/>
                        <a:pt x="63" y="36"/>
                      </a:cubicBezTo>
                      <a:cubicBezTo>
                        <a:pt x="75" y="21"/>
                        <a:pt x="94" y="14"/>
                        <a:pt x="108" y="0"/>
                      </a:cubicBez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50" name="Freeform 69">
                  <a:extLst>
                    <a:ext uri="{FF2B5EF4-FFF2-40B4-BE49-F238E27FC236}">
                      <a16:creationId xmlns:a16="http://schemas.microsoft.com/office/drawing/2014/main" id="{AB349499-1DC5-2C42-1453-B78CBAD8B8FE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20" y="2357"/>
                  <a:ext cx="186" cy="136"/>
                </a:xfrm>
                <a:custGeom>
                  <a:avLst/>
                  <a:gdLst>
                    <a:gd name="T0" fmla="*/ 171 w 186"/>
                    <a:gd name="T1" fmla="*/ 1 h 136"/>
                    <a:gd name="T2" fmla="*/ 9 w 186"/>
                    <a:gd name="T3" fmla="*/ 19 h 136"/>
                    <a:gd name="T4" fmla="*/ 18 w 186"/>
                    <a:gd name="T5" fmla="*/ 46 h 136"/>
                    <a:gd name="T6" fmla="*/ 72 w 186"/>
                    <a:gd name="T7" fmla="*/ 82 h 136"/>
                    <a:gd name="T8" fmla="*/ 144 w 186"/>
                    <a:gd name="T9" fmla="*/ 127 h 136"/>
                    <a:gd name="T10" fmla="*/ 171 w 186"/>
                    <a:gd name="T11" fmla="*/ 136 h 136"/>
                    <a:gd name="T12" fmla="*/ 171 w 186"/>
                    <a:gd name="T13" fmla="*/ 1 h 1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86"/>
                    <a:gd name="T22" fmla="*/ 0 h 136"/>
                    <a:gd name="T23" fmla="*/ 186 w 186"/>
                    <a:gd name="T24" fmla="*/ 136 h 1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86" h="136">
                      <a:moveTo>
                        <a:pt x="171" y="1"/>
                      </a:moveTo>
                      <a:cubicBezTo>
                        <a:pt x="117" y="10"/>
                        <a:pt x="60" y="0"/>
                        <a:pt x="9" y="19"/>
                      </a:cubicBezTo>
                      <a:cubicBezTo>
                        <a:pt x="0" y="22"/>
                        <a:pt x="11" y="39"/>
                        <a:pt x="18" y="46"/>
                      </a:cubicBezTo>
                      <a:cubicBezTo>
                        <a:pt x="33" y="61"/>
                        <a:pt x="72" y="82"/>
                        <a:pt x="72" y="82"/>
                      </a:cubicBezTo>
                      <a:cubicBezTo>
                        <a:pt x="101" y="125"/>
                        <a:pt x="80" y="106"/>
                        <a:pt x="144" y="127"/>
                      </a:cubicBezTo>
                      <a:cubicBezTo>
                        <a:pt x="153" y="130"/>
                        <a:pt x="171" y="136"/>
                        <a:pt x="171" y="136"/>
                      </a:cubicBezTo>
                      <a:cubicBezTo>
                        <a:pt x="186" y="91"/>
                        <a:pt x="171" y="48"/>
                        <a:pt x="171" y="1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51" name="Freeform 70">
                  <a:extLst>
                    <a:ext uri="{FF2B5EF4-FFF2-40B4-BE49-F238E27FC236}">
                      <a16:creationId xmlns:a16="http://schemas.microsoft.com/office/drawing/2014/main" id="{4B370B92-3F36-5490-D3CB-76F6B73E256D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730" y="2694"/>
                  <a:ext cx="159" cy="114"/>
                </a:xfrm>
                <a:custGeom>
                  <a:avLst/>
                  <a:gdLst>
                    <a:gd name="T0" fmla="*/ 115 w 159"/>
                    <a:gd name="T1" fmla="*/ 24 h 114"/>
                    <a:gd name="T2" fmla="*/ 34 w 159"/>
                    <a:gd name="T3" fmla="*/ 15 h 114"/>
                    <a:gd name="T4" fmla="*/ 16 w 159"/>
                    <a:gd name="T5" fmla="*/ 69 h 114"/>
                    <a:gd name="T6" fmla="*/ 97 w 159"/>
                    <a:gd name="T7" fmla="*/ 114 h 114"/>
                    <a:gd name="T8" fmla="*/ 133 w 159"/>
                    <a:gd name="T9" fmla="*/ 105 h 114"/>
                    <a:gd name="T10" fmla="*/ 115 w 159"/>
                    <a:gd name="T11" fmla="*/ 24 h 11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59"/>
                    <a:gd name="T19" fmla="*/ 0 h 114"/>
                    <a:gd name="T20" fmla="*/ 159 w 159"/>
                    <a:gd name="T21" fmla="*/ 114 h 11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59" h="114">
                      <a:moveTo>
                        <a:pt x="115" y="24"/>
                      </a:moveTo>
                      <a:cubicBezTo>
                        <a:pt x="52" y="3"/>
                        <a:pt x="79" y="0"/>
                        <a:pt x="34" y="15"/>
                      </a:cubicBezTo>
                      <a:cubicBezTo>
                        <a:pt x="28" y="33"/>
                        <a:pt x="0" y="58"/>
                        <a:pt x="16" y="69"/>
                      </a:cubicBezTo>
                      <a:cubicBezTo>
                        <a:pt x="43" y="87"/>
                        <a:pt x="70" y="96"/>
                        <a:pt x="97" y="114"/>
                      </a:cubicBezTo>
                      <a:cubicBezTo>
                        <a:pt x="109" y="111"/>
                        <a:pt x="123" y="113"/>
                        <a:pt x="133" y="105"/>
                      </a:cubicBezTo>
                      <a:cubicBezTo>
                        <a:pt x="159" y="84"/>
                        <a:pt x="122" y="45"/>
                        <a:pt x="115" y="24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52" name="Freeform 71">
                  <a:extLst>
                    <a:ext uri="{FF2B5EF4-FFF2-40B4-BE49-F238E27FC236}">
                      <a16:creationId xmlns:a16="http://schemas.microsoft.com/office/drawing/2014/main" id="{5C80760B-DC96-6F5E-EB66-E1E37E13437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00" y="2110"/>
                  <a:ext cx="209" cy="132"/>
                </a:xfrm>
                <a:custGeom>
                  <a:avLst/>
                  <a:gdLst>
                    <a:gd name="T0" fmla="*/ 155 w 209"/>
                    <a:gd name="T1" fmla="*/ 5 h 132"/>
                    <a:gd name="T2" fmla="*/ 209 w 209"/>
                    <a:gd name="T3" fmla="*/ 113 h 132"/>
                    <a:gd name="T4" fmla="*/ 101 w 209"/>
                    <a:gd name="T5" fmla="*/ 86 h 132"/>
                    <a:gd name="T6" fmla="*/ 20 w 209"/>
                    <a:gd name="T7" fmla="*/ 50 h 132"/>
                    <a:gd name="T8" fmla="*/ 2 w 209"/>
                    <a:gd name="T9" fmla="*/ 23 h 132"/>
                    <a:gd name="T10" fmla="*/ 29 w 209"/>
                    <a:gd name="T11" fmla="*/ 5 h 132"/>
                    <a:gd name="T12" fmla="*/ 155 w 209"/>
                    <a:gd name="T13" fmla="*/ 5 h 13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09"/>
                    <a:gd name="T22" fmla="*/ 0 h 132"/>
                    <a:gd name="T23" fmla="*/ 209 w 209"/>
                    <a:gd name="T24" fmla="*/ 132 h 13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09" h="132">
                      <a:moveTo>
                        <a:pt x="155" y="5"/>
                      </a:moveTo>
                      <a:cubicBezTo>
                        <a:pt x="177" y="38"/>
                        <a:pt x="197" y="76"/>
                        <a:pt x="209" y="113"/>
                      </a:cubicBezTo>
                      <a:cubicBezTo>
                        <a:pt x="153" y="132"/>
                        <a:pt x="142" y="104"/>
                        <a:pt x="101" y="86"/>
                      </a:cubicBezTo>
                      <a:cubicBezTo>
                        <a:pt x="5" y="43"/>
                        <a:pt x="81" y="91"/>
                        <a:pt x="20" y="50"/>
                      </a:cubicBezTo>
                      <a:cubicBezTo>
                        <a:pt x="14" y="41"/>
                        <a:pt x="0" y="34"/>
                        <a:pt x="2" y="23"/>
                      </a:cubicBezTo>
                      <a:cubicBezTo>
                        <a:pt x="4" y="12"/>
                        <a:pt x="18" y="6"/>
                        <a:pt x="29" y="5"/>
                      </a:cubicBezTo>
                      <a:cubicBezTo>
                        <a:pt x="71" y="0"/>
                        <a:pt x="113" y="5"/>
                        <a:pt x="155" y="5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53" name="Freeform 72">
                  <a:extLst>
                    <a:ext uri="{FF2B5EF4-FFF2-40B4-BE49-F238E27FC236}">
                      <a16:creationId xmlns:a16="http://schemas.microsoft.com/office/drawing/2014/main" id="{07A7693C-9201-1F71-111E-E99A3437E42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773" y="1858"/>
                  <a:ext cx="216" cy="23"/>
                </a:xfrm>
                <a:custGeom>
                  <a:avLst/>
                  <a:gdLst>
                    <a:gd name="T0" fmla="*/ 0 w 216"/>
                    <a:gd name="T1" fmla="*/ 23 h 23"/>
                    <a:gd name="T2" fmla="*/ 216 w 216"/>
                    <a:gd name="T3" fmla="*/ 23 h 23"/>
                    <a:gd name="T4" fmla="*/ 0 60000 65536"/>
                    <a:gd name="T5" fmla="*/ 0 60000 65536"/>
                    <a:gd name="T6" fmla="*/ 0 w 216"/>
                    <a:gd name="T7" fmla="*/ 0 h 23"/>
                    <a:gd name="T8" fmla="*/ 216 w 216"/>
                    <a:gd name="T9" fmla="*/ 23 h 23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" h="23">
                      <a:moveTo>
                        <a:pt x="0" y="23"/>
                      </a:moveTo>
                      <a:cubicBezTo>
                        <a:pt x="70" y="0"/>
                        <a:pt x="143" y="23"/>
                        <a:pt x="216" y="23"/>
                      </a:cubicBez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54" name="Freeform 73">
                  <a:extLst>
                    <a:ext uri="{FF2B5EF4-FFF2-40B4-BE49-F238E27FC236}">
                      <a16:creationId xmlns:a16="http://schemas.microsoft.com/office/drawing/2014/main" id="{335BDE49-2B78-07F1-7422-DE4EAE19548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29" y="1386"/>
                  <a:ext cx="387" cy="288"/>
                </a:xfrm>
                <a:custGeom>
                  <a:avLst/>
                  <a:gdLst>
                    <a:gd name="T0" fmla="*/ 162 w 387"/>
                    <a:gd name="T1" fmla="*/ 0 h 288"/>
                    <a:gd name="T2" fmla="*/ 135 w 387"/>
                    <a:gd name="T3" fmla="*/ 9 h 288"/>
                    <a:gd name="T4" fmla="*/ 108 w 387"/>
                    <a:gd name="T5" fmla="*/ 27 h 288"/>
                    <a:gd name="T6" fmla="*/ 54 w 387"/>
                    <a:gd name="T7" fmla="*/ 45 h 288"/>
                    <a:gd name="T8" fmla="*/ 0 w 387"/>
                    <a:gd name="T9" fmla="*/ 117 h 288"/>
                    <a:gd name="T10" fmla="*/ 90 w 387"/>
                    <a:gd name="T11" fmla="*/ 207 h 288"/>
                    <a:gd name="T12" fmla="*/ 387 w 387"/>
                    <a:gd name="T13" fmla="*/ 288 h 28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87"/>
                    <a:gd name="T22" fmla="*/ 0 h 288"/>
                    <a:gd name="T23" fmla="*/ 387 w 387"/>
                    <a:gd name="T24" fmla="*/ 288 h 28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87" h="288">
                      <a:moveTo>
                        <a:pt x="162" y="0"/>
                      </a:moveTo>
                      <a:cubicBezTo>
                        <a:pt x="153" y="3"/>
                        <a:pt x="143" y="5"/>
                        <a:pt x="135" y="9"/>
                      </a:cubicBezTo>
                      <a:cubicBezTo>
                        <a:pt x="125" y="14"/>
                        <a:pt x="118" y="23"/>
                        <a:pt x="108" y="27"/>
                      </a:cubicBezTo>
                      <a:cubicBezTo>
                        <a:pt x="91" y="35"/>
                        <a:pt x="54" y="45"/>
                        <a:pt x="54" y="45"/>
                      </a:cubicBezTo>
                      <a:cubicBezTo>
                        <a:pt x="43" y="79"/>
                        <a:pt x="20" y="87"/>
                        <a:pt x="0" y="117"/>
                      </a:cubicBezTo>
                      <a:cubicBezTo>
                        <a:pt x="14" y="175"/>
                        <a:pt x="44" y="176"/>
                        <a:pt x="90" y="207"/>
                      </a:cubicBezTo>
                      <a:cubicBezTo>
                        <a:pt x="186" y="271"/>
                        <a:pt x="272" y="288"/>
                        <a:pt x="387" y="288"/>
                      </a:cubicBez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55" name="Freeform 74">
                  <a:extLst>
                    <a:ext uri="{FF2B5EF4-FFF2-40B4-BE49-F238E27FC236}">
                      <a16:creationId xmlns:a16="http://schemas.microsoft.com/office/drawing/2014/main" id="{A6169D83-52DA-FBBB-427D-79E645DAC7F6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197" y="1215"/>
                  <a:ext cx="126" cy="630"/>
                </a:xfrm>
                <a:custGeom>
                  <a:avLst/>
                  <a:gdLst>
                    <a:gd name="T0" fmla="*/ 126 w 126"/>
                    <a:gd name="T1" fmla="*/ 0 h 630"/>
                    <a:gd name="T2" fmla="*/ 63 w 126"/>
                    <a:gd name="T3" fmla="*/ 72 h 630"/>
                    <a:gd name="T4" fmla="*/ 0 w 126"/>
                    <a:gd name="T5" fmla="*/ 180 h 630"/>
                    <a:gd name="T6" fmla="*/ 18 w 126"/>
                    <a:gd name="T7" fmla="*/ 405 h 630"/>
                    <a:gd name="T8" fmla="*/ 9 w 126"/>
                    <a:gd name="T9" fmla="*/ 630 h 63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6"/>
                    <a:gd name="T16" fmla="*/ 0 h 630"/>
                    <a:gd name="T17" fmla="*/ 126 w 126"/>
                    <a:gd name="T18" fmla="*/ 630 h 63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6" h="630">
                      <a:moveTo>
                        <a:pt x="126" y="0"/>
                      </a:moveTo>
                      <a:cubicBezTo>
                        <a:pt x="84" y="63"/>
                        <a:pt x="108" y="42"/>
                        <a:pt x="63" y="72"/>
                      </a:cubicBezTo>
                      <a:cubicBezTo>
                        <a:pt x="38" y="109"/>
                        <a:pt x="14" y="139"/>
                        <a:pt x="0" y="180"/>
                      </a:cubicBezTo>
                      <a:cubicBezTo>
                        <a:pt x="5" y="255"/>
                        <a:pt x="18" y="330"/>
                        <a:pt x="18" y="405"/>
                      </a:cubicBezTo>
                      <a:cubicBezTo>
                        <a:pt x="18" y="540"/>
                        <a:pt x="9" y="543"/>
                        <a:pt x="9" y="630"/>
                      </a:cubicBez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56" name="Freeform 75">
                  <a:extLst>
                    <a:ext uri="{FF2B5EF4-FFF2-40B4-BE49-F238E27FC236}">
                      <a16:creationId xmlns:a16="http://schemas.microsoft.com/office/drawing/2014/main" id="{EBD01EDF-9A29-D7A3-CCDB-8ADA3795B2B4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231" y="1980"/>
                  <a:ext cx="146" cy="135"/>
                </a:xfrm>
                <a:custGeom>
                  <a:avLst/>
                  <a:gdLst>
                    <a:gd name="T0" fmla="*/ 146 w 146"/>
                    <a:gd name="T1" fmla="*/ 135 h 135"/>
                    <a:gd name="T2" fmla="*/ 11 w 146"/>
                    <a:gd name="T3" fmla="*/ 45 h 135"/>
                    <a:gd name="T4" fmla="*/ 2 w 146"/>
                    <a:gd name="T5" fmla="*/ 0 h 135"/>
                    <a:gd name="T6" fmla="*/ 0 60000 65536"/>
                    <a:gd name="T7" fmla="*/ 0 60000 65536"/>
                    <a:gd name="T8" fmla="*/ 0 60000 65536"/>
                    <a:gd name="T9" fmla="*/ 0 w 146"/>
                    <a:gd name="T10" fmla="*/ 0 h 135"/>
                    <a:gd name="T11" fmla="*/ 146 w 146"/>
                    <a:gd name="T12" fmla="*/ 135 h 13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6" h="135">
                      <a:moveTo>
                        <a:pt x="146" y="135"/>
                      </a:moveTo>
                      <a:cubicBezTo>
                        <a:pt x="99" y="104"/>
                        <a:pt x="51" y="85"/>
                        <a:pt x="11" y="45"/>
                      </a:cubicBezTo>
                      <a:cubicBezTo>
                        <a:pt x="0" y="12"/>
                        <a:pt x="2" y="27"/>
                        <a:pt x="2" y="0"/>
                      </a:cubicBez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57" name="Freeform 76">
                  <a:extLst>
                    <a:ext uri="{FF2B5EF4-FFF2-40B4-BE49-F238E27FC236}">
                      <a16:creationId xmlns:a16="http://schemas.microsoft.com/office/drawing/2014/main" id="{EB127A14-507F-01E9-9E87-06BA5D6BCAFE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02" y="1188"/>
                  <a:ext cx="234" cy="180"/>
                </a:xfrm>
                <a:custGeom>
                  <a:avLst/>
                  <a:gdLst>
                    <a:gd name="T0" fmla="*/ 0 w 234"/>
                    <a:gd name="T1" fmla="*/ 180 h 180"/>
                    <a:gd name="T2" fmla="*/ 18 w 234"/>
                    <a:gd name="T3" fmla="*/ 126 h 180"/>
                    <a:gd name="T4" fmla="*/ 36 w 234"/>
                    <a:gd name="T5" fmla="*/ 99 h 180"/>
                    <a:gd name="T6" fmla="*/ 90 w 234"/>
                    <a:gd name="T7" fmla="*/ 0 h 180"/>
                    <a:gd name="T8" fmla="*/ 216 w 234"/>
                    <a:gd name="T9" fmla="*/ 45 h 180"/>
                    <a:gd name="T10" fmla="*/ 234 w 234"/>
                    <a:gd name="T11" fmla="*/ 171 h 18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34"/>
                    <a:gd name="T19" fmla="*/ 0 h 180"/>
                    <a:gd name="T20" fmla="*/ 234 w 234"/>
                    <a:gd name="T21" fmla="*/ 180 h 18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34" h="180">
                      <a:moveTo>
                        <a:pt x="0" y="180"/>
                      </a:moveTo>
                      <a:cubicBezTo>
                        <a:pt x="6" y="162"/>
                        <a:pt x="7" y="142"/>
                        <a:pt x="18" y="126"/>
                      </a:cubicBezTo>
                      <a:cubicBezTo>
                        <a:pt x="24" y="117"/>
                        <a:pt x="32" y="109"/>
                        <a:pt x="36" y="99"/>
                      </a:cubicBezTo>
                      <a:cubicBezTo>
                        <a:pt x="59" y="47"/>
                        <a:pt x="46" y="29"/>
                        <a:pt x="90" y="0"/>
                      </a:cubicBezTo>
                      <a:cubicBezTo>
                        <a:pt x="135" y="15"/>
                        <a:pt x="170" y="36"/>
                        <a:pt x="216" y="45"/>
                      </a:cubicBezTo>
                      <a:cubicBezTo>
                        <a:pt x="221" y="86"/>
                        <a:pt x="234" y="130"/>
                        <a:pt x="234" y="171"/>
                      </a:cubicBez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8535" name="Group 77">
                <a:extLst>
                  <a:ext uri="{FF2B5EF4-FFF2-40B4-BE49-F238E27FC236}">
                    <a16:creationId xmlns:a16="http://schemas.microsoft.com/office/drawing/2014/main" id="{A2F7AAD3-53B5-A027-89B9-1433A5775AB2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 flipH="1">
                <a:off x="2016" y="768"/>
                <a:ext cx="1836" cy="3191"/>
                <a:chOff x="189" y="751"/>
                <a:chExt cx="1836" cy="3191"/>
              </a:xfrm>
            </p:grpSpPr>
            <p:sp>
              <p:nvSpPr>
                <p:cNvPr id="18536" name="Freeform 78">
                  <a:extLst>
                    <a:ext uri="{FF2B5EF4-FFF2-40B4-BE49-F238E27FC236}">
                      <a16:creationId xmlns:a16="http://schemas.microsoft.com/office/drawing/2014/main" id="{24A69E54-3F16-536D-659A-525C42872495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89" y="751"/>
                  <a:ext cx="1836" cy="3191"/>
                </a:xfrm>
                <a:custGeom>
                  <a:avLst/>
                  <a:gdLst>
                    <a:gd name="T0" fmla="*/ 1548 w 1836"/>
                    <a:gd name="T1" fmla="*/ 635 h 3191"/>
                    <a:gd name="T2" fmla="*/ 1359 w 1836"/>
                    <a:gd name="T3" fmla="*/ 599 h 3191"/>
                    <a:gd name="T4" fmla="*/ 1296 w 1836"/>
                    <a:gd name="T5" fmla="*/ 536 h 3191"/>
                    <a:gd name="T6" fmla="*/ 1188 w 1836"/>
                    <a:gd name="T7" fmla="*/ 482 h 3191"/>
                    <a:gd name="T8" fmla="*/ 1107 w 1836"/>
                    <a:gd name="T9" fmla="*/ 437 h 3191"/>
                    <a:gd name="T10" fmla="*/ 936 w 1836"/>
                    <a:gd name="T11" fmla="*/ 194 h 3191"/>
                    <a:gd name="T12" fmla="*/ 855 w 1836"/>
                    <a:gd name="T13" fmla="*/ 149 h 3191"/>
                    <a:gd name="T14" fmla="*/ 720 w 1836"/>
                    <a:gd name="T15" fmla="*/ 95 h 3191"/>
                    <a:gd name="T16" fmla="*/ 504 w 1836"/>
                    <a:gd name="T17" fmla="*/ 14 h 3191"/>
                    <a:gd name="T18" fmla="*/ 153 w 1836"/>
                    <a:gd name="T19" fmla="*/ 86 h 3191"/>
                    <a:gd name="T20" fmla="*/ 108 w 1836"/>
                    <a:gd name="T21" fmla="*/ 131 h 3191"/>
                    <a:gd name="T22" fmla="*/ 27 w 1836"/>
                    <a:gd name="T23" fmla="*/ 320 h 3191"/>
                    <a:gd name="T24" fmla="*/ 9 w 1836"/>
                    <a:gd name="T25" fmla="*/ 662 h 3191"/>
                    <a:gd name="T26" fmla="*/ 126 w 1836"/>
                    <a:gd name="T27" fmla="*/ 995 h 3191"/>
                    <a:gd name="T28" fmla="*/ 198 w 1836"/>
                    <a:gd name="T29" fmla="*/ 1247 h 3191"/>
                    <a:gd name="T30" fmla="*/ 279 w 1836"/>
                    <a:gd name="T31" fmla="*/ 1319 h 3191"/>
                    <a:gd name="T32" fmla="*/ 387 w 1836"/>
                    <a:gd name="T33" fmla="*/ 1841 h 3191"/>
                    <a:gd name="T34" fmla="*/ 531 w 1836"/>
                    <a:gd name="T35" fmla="*/ 2111 h 3191"/>
                    <a:gd name="T36" fmla="*/ 576 w 1836"/>
                    <a:gd name="T37" fmla="*/ 2192 h 3191"/>
                    <a:gd name="T38" fmla="*/ 639 w 1836"/>
                    <a:gd name="T39" fmla="*/ 2453 h 3191"/>
                    <a:gd name="T40" fmla="*/ 720 w 1836"/>
                    <a:gd name="T41" fmla="*/ 2579 h 3191"/>
                    <a:gd name="T42" fmla="*/ 756 w 1836"/>
                    <a:gd name="T43" fmla="*/ 2786 h 3191"/>
                    <a:gd name="T44" fmla="*/ 828 w 1836"/>
                    <a:gd name="T45" fmla="*/ 3038 h 3191"/>
                    <a:gd name="T46" fmla="*/ 909 w 1836"/>
                    <a:gd name="T47" fmla="*/ 3092 h 3191"/>
                    <a:gd name="T48" fmla="*/ 1089 w 1836"/>
                    <a:gd name="T49" fmla="*/ 3182 h 3191"/>
                    <a:gd name="T50" fmla="*/ 1332 w 1836"/>
                    <a:gd name="T51" fmla="*/ 3164 h 3191"/>
                    <a:gd name="T52" fmla="*/ 1521 w 1836"/>
                    <a:gd name="T53" fmla="*/ 3083 h 3191"/>
                    <a:gd name="T54" fmla="*/ 1692 w 1836"/>
                    <a:gd name="T55" fmla="*/ 2903 h 3191"/>
                    <a:gd name="T56" fmla="*/ 1746 w 1836"/>
                    <a:gd name="T57" fmla="*/ 2768 h 3191"/>
                    <a:gd name="T58" fmla="*/ 1728 w 1836"/>
                    <a:gd name="T59" fmla="*/ 2561 h 3191"/>
                    <a:gd name="T60" fmla="*/ 1674 w 1836"/>
                    <a:gd name="T61" fmla="*/ 2534 h 3191"/>
                    <a:gd name="T62" fmla="*/ 1431 w 1836"/>
                    <a:gd name="T63" fmla="*/ 2435 h 3191"/>
                    <a:gd name="T64" fmla="*/ 1269 w 1836"/>
                    <a:gd name="T65" fmla="*/ 2354 h 3191"/>
                    <a:gd name="T66" fmla="*/ 1224 w 1836"/>
                    <a:gd name="T67" fmla="*/ 2318 h 3191"/>
                    <a:gd name="T68" fmla="*/ 1017 w 1836"/>
                    <a:gd name="T69" fmla="*/ 1994 h 3191"/>
                    <a:gd name="T70" fmla="*/ 954 w 1836"/>
                    <a:gd name="T71" fmla="*/ 1859 h 3191"/>
                    <a:gd name="T72" fmla="*/ 927 w 1836"/>
                    <a:gd name="T73" fmla="*/ 1778 h 3191"/>
                    <a:gd name="T74" fmla="*/ 1089 w 1836"/>
                    <a:gd name="T75" fmla="*/ 1391 h 3191"/>
                    <a:gd name="T76" fmla="*/ 1134 w 1836"/>
                    <a:gd name="T77" fmla="*/ 1346 h 3191"/>
                    <a:gd name="T78" fmla="*/ 1179 w 1836"/>
                    <a:gd name="T79" fmla="*/ 1292 h 3191"/>
                    <a:gd name="T80" fmla="*/ 1485 w 1836"/>
                    <a:gd name="T81" fmla="*/ 1139 h 3191"/>
                    <a:gd name="T82" fmla="*/ 1593 w 1836"/>
                    <a:gd name="T83" fmla="*/ 1130 h 3191"/>
                    <a:gd name="T84" fmla="*/ 1350 w 1836"/>
                    <a:gd name="T85" fmla="*/ 1238 h 3191"/>
                    <a:gd name="T86" fmla="*/ 1242 w 1836"/>
                    <a:gd name="T87" fmla="*/ 1292 h 3191"/>
                    <a:gd name="T88" fmla="*/ 1035 w 1836"/>
                    <a:gd name="T89" fmla="*/ 1472 h 3191"/>
                    <a:gd name="T90" fmla="*/ 1161 w 1836"/>
                    <a:gd name="T91" fmla="*/ 1580 h 3191"/>
                    <a:gd name="T92" fmla="*/ 1305 w 1836"/>
                    <a:gd name="T93" fmla="*/ 1778 h 3191"/>
                    <a:gd name="T94" fmla="*/ 1440 w 1836"/>
                    <a:gd name="T95" fmla="*/ 2120 h 3191"/>
                    <a:gd name="T96" fmla="*/ 1575 w 1836"/>
                    <a:gd name="T97" fmla="*/ 2201 h 3191"/>
                    <a:gd name="T98" fmla="*/ 1656 w 1836"/>
                    <a:gd name="T99" fmla="*/ 2255 h 3191"/>
                    <a:gd name="T100" fmla="*/ 1710 w 1836"/>
                    <a:gd name="T101" fmla="*/ 2408 h 3191"/>
                    <a:gd name="T102" fmla="*/ 1728 w 1836"/>
                    <a:gd name="T103" fmla="*/ 2507 h 3191"/>
                    <a:gd name="T104" fmla="*/ 1836 w 1836"/>
                    <a:gd name="T105" fmla="*/ 2570 h 3191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836"/>
                    <a:gd name="T160" fmla="*/ 0 h 3191"/>
                    <a:gd name="T161" fmla="*/ 1836 w 1836"/>
                    <a:gd name="T162" fmla="*/ 3191 h 3191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836" h="3191">
                      <a:moveTo>
                        <a:pt x="1818" y="608"/>
                      </a:moveTo>
                      <a:cubicBezTo>
                        <a:pt x="1721" y="596"/>
                        <a:pt x="1641" y="612"/>
                        <a:pt x="1548" y="635"/>
                      </a:cubicBezTo>
                      <a:cubicBezTo>
                        <a:pt x="1480" y="629"/>
                        <a:pt x="1465" y="633"/>
                        <a:pt x="1413" y="617"/>
                      </a:cubicBezTo>
                      <a:cubicBezTo>
                        <a:pt x="1395" y="612"/>
                        <a:pt x="1359" y="599"/>
                        <a:pt x="1359" y="599"/>
                      </a:cubicBezTo>
                      <a:cubicBezTo>
                        <a:pt x="1307" y="522"/>
                        <a:pt x="1376" y="613"/>
                        <a:pt x="1314" y="563"/>
                      </a:cubicBezTo>
                      <a:cubicBezTo>
                        <a:pt x="1306" y="556"/>
                        <a:pt x="1304" y="543"/>
                        <a:pt x="1296" y="536"/>
                      </a:cubicBezTo>
                      <a:cubicBezTo>
                        <a:pt x="1289" y="530"/>
                        <a:pt x="1277" y="531"/>
                        <a:pt x="1269" y="527"/>
                      </a:cubicBezTo>
                      <a:cubicBezTo>
                        <a:pt x="1241" y="513"/>
                        <a:pt x="1216" y="496"/>
                        <a:pt x="1188" y="482"/>
                      </a:cubicBezTo>
                      <a:cubicBezTo>
                        <a:pt x="1180" y="478"/>
                        <a:pt x="1169" y="478"/>
                        <a:pt x="1161" y="473"/>
                      </a:cubicBezTo>
                      <a:cubicBezTo>
                        <a:pt x="1142" y="462"/>
                        <a:pt x="1107" y="437"/>
                        <a:pt x="1107" y="437"/>
                      </a:cubicBezTo>
                      <a:cubicBezTo>
                        <a:pt x="1058" y="363"/>
                        <a:pt x="1011" y="289"/>
                        <a:pt x="954" y="221"/>
                      </a:cubicBezTo>
                      <a:cubicBezTo>
                        <a:pt x="947" y="213"/>
                        <a:pt x="944" y="201"/>
                        <a:pt x="936" y="194"/>
                      </a:cubicBezTo>
                      <a:cubicBezTo>
                        <a:pt x="929" y="188"/>
                        <a:pt x="917" y="190"/>
                        <a:pt x="909" y="185"/>
                      </a:cubicBezTo>
                      <a:cubicBezTo>
                        <a:pt x="890" y="174"/>
                        <a:pt x="876" y="156"/>
                        <a:pt x="855" y="149"/>
                      </a:cubicBezTo>
                      <a:cubicBezTo>
                        <a:pt x="837" y="143"/>
                        <a:pt x="817" y="142"/>
                        <a:pt x="801" y="131"/>
                      </a:cubicBezTo>
                      <a:cubicBezTo>
                        <a:pt x="758" y="102"/>
                        <a:pt x="784" y="116"/>
                        <a:pt x="720" y="95"/>
                      </a:cubicBezTo>
                      <a:cubicBezTo>
                        <a:pt x="710" y="92"/>
                        <a:pt x="703" y="81"/>
                        <a:pt x="693" y="77"/>
                      </a:cubicBezTo>
                      <a:cubicBezTo>
                        <a:pt x="638" y="52"/>
                        <a:pt x="563" y="24"/>
                        <a:pt x="504" y="14"/>
                      </a:cubicBezTo>
                      <a:cubicBezTo>
                        <a:pt x="269" y="24"/>
                        <a:pt x="356" y="0"/>
                        <a:pt x="234" y="41"/>
                      </a:cubicBezTo>
                      <a:cubicBezTo>
                        <a:pt x="186" y="57"/>
                        <a:pt x="215" y="45"/>
                        <a:pt x="153" y="86"/>
                      </a:cubicBezTo>
                      <a:cubicBezTo>
                        <a:pt x="144" y="92"/>
                        <a:pt x="126" y="104"/>
                        <a:pt x="126" y="104"/>
                      </a:cubicBezTo>
                      <a:cubicBezTo>
                        <a:pt x="120" y="113"/>
                        <a:pt x="116" y="123"/>
                        <a:pt x="108" y="131"/>
                      </a:cubicBezTo>
                      <a:cubicBezTo>
                        <a:pt x="100" y="139"/>
                        <a:pt x="87" y="140"/>
                        <a:pt x="81" y="149"/>
                      </a:cubicBezTo>
                      <a:cubicBezTo>
                        <a:pt x="61" y="181"/>
                        <a:pt x="38" y="277"/>
                        <a:pt x="27" y="320"/>
                      </a:cubicBezTo>
                      <a:cubicBezTo>
                        <a:pt x="21" y="377"/>
                        <a:pt x="18" y="428"/>
                        <a:pt x="0" y="482"/>
                      </a:cubicBezTo>
                      <a:cubicBezTo>
                        <a:pt x="3" y="542"/>
                        <a:pt x="2" y="602"/>
                        <a:pt x="9" y="662"/>
                      </a:cubicBezTo>
                      <a:cubicBezTo>
                        <a:pt x="16" y="719"/>
                        <a:pt x="59" y="774"/>
                        <a:pt x="81" y="824"/>
                      </a:cubicBezTo>
                      <a:cubicBezTo>
                        <a:pt x="105" y="878"/>
                        <a:pt x="116" y="938"/>
                        <a:pt x="126" y="995"/>
                      </a:cubicBezTo>
                      <a:cubicBezTo>
                        <a:pt x="131" y="1064"/>
                        <a:pt x="122" y="1175"/>
                        <a:pt x="189" y="1220"/>
                      </a:cubicBezTo>
                      <a:cubicBezTo>
                        <a:pt x="192" y="1229"/>
                        <a:pt x="190" y="1241"/>
                        <a:pt x="198" y="1247"/>
                      </a:cubicBezTo>
                      <a:cubicBezTo>
                        <a:pt x="213" y="1258"/>
                        <a:pt x="252" y="1265"/>
                        <a:pt x="252" y="1265"/>
                      </a:cubicBezTo>
                      <a:cubicBezTo>
                        <a:pt x="285" y="1363"/>
                        <a:pt x="232" y="1214"/>
                        <a:pt x="279" y="1319"/>
                      </a:cubicBezTo>
                      <a:cubicBezTo>
                        <a:pt x="302" y="1370"/>
                        <a:pt x="315" y="1426"/>
                        <a:pt x="324" y="1481"/>
                      </a:cubicBezTo>
                      <a:cubicBezTo>
                        <a:pt x="329" y="1651"/>
                        <a:pt x="285" y="1739"/>
                        <a:pt x="387" y="1841"/>
                      </a:cubicBezTo>
                      <a:cubicBezTo>
                        <a:pt x="417" y="1932"/>
                        <a:pt x="459" y="2003"/>
                        <a:pt x="513" y="2084"/>
                      </a:cubicBezTo>
                      <a:cubicBezTo>
                        <a:pt x="519" y="2093"/>
                        <a:pt x="528" y="2101"/>
                        <a:pt x="531" y="2111"/>
                      </a:cubicBezTo>
                      <a:cubicBezTo>
                        <a:pt x="534" y="2120"/>
                        <a:pt x="535" y="2130"/>
                        <a:pt x="540" y="2138"/>
                      </a:cubicBezTo>
                      <a:cubicBezTo>
                        <a:pt x="551" y="2157"/>
                        <a:pt x="576" y="2192"/>
                        <a:pt x="576" y="2192"/>
                      </a:cubicBezTo>
                      <a:cubicBezTo>
                        <a:pt x="581" y="2246"/>
                        <a:pt x="570" y="2305"/>
                        <a:pt x="594" y="2354"/>
                      </a:cubicBezTo>
                      <a:cubicBezTo>
                        <a:pt x="604" y="2397"/>
                        <a:pt x="627" y="2433"/>
                        <a:pt x="639" y="2453"/>
                      </a:cubicBezTo>
                      <a:cubicBezTo>
                        <a:pt x="645" y="2462"/>
                        <a:pt x="657" y="2465"/>
                        <a:pt x="666" y="2471"/>
                      </a:cubicBezTo>
                      <a:cubicBezTo>
                        <a:pt x="679" y="2511"/>
                        <a:pt x="707" y="2539"/>
                        <a:pt x="720" y="2579"/>
                      </a:cubicBezTo>
                      <a:cubicBezTo>
                        <a:pt x="723" y="2621"/>
                        <a:pt x="723" y="2663"/>
                        <a:pt x="729" y="2705"/>
                      </a:cubicBezTo>
                      <a:cubicBezTo>
                        <a:pt x="729" y="2705"/>
                        <a:pt x="751" y="2773"/>
                        <a:pt x="756" y="2786"/>
                      </a:cubicBezTo>
                      <a:cubicBezTo>
                        <a:pt x="775" y="2842"/>
                        <a:pt x="778" y="2900"/>
                        <a:pt x="792" y="2957"/>
                      </a:cubicBezTo>
                      <a:cubicBezTo>
                        <a:pt x="797" y="2975"/>
                        <a:pt x="809" y="3021"/>
                        <a:pt x="828" y="3038"/>
                      </a:cubicBezTo>
                      <a:cubicBezTo>
                        <a:pt x="844" y="3052"/>
                        <a:pt x="864" y="3062"/>
                        <a:pt x="882" y="3074"/>
                      </a:cubicBezTo>
                      <a:cubicBezTo>
                        <a:pt x="891" y="3080"/>
                        <a:pt x="909" y="3092"/>
                        <a:pt x="909" y="3092"/>
                      </a:cubicBezTo>
                      <a:cubicBezTo>
                        <a:pt x="941" y="3140"/>
                        <a:pt x="982" y="3146"/>
                        <a:pt x="1035" y="3164"/>
                      </a:cubicBezTo>
                      <a:cubicBezTo>
                        <a:pt x="1053" y="3170"/>
                        <a:pt x="1071" y="3176"/>
                        <a:pt x="1089" y="3182"/>
                      </a:cubicBezTo>
                      <a:cubicBezTo>
                        <a:pt x="1098" y="3185"/>
                        <a:pt x="1116" y="3191"/>
                        <a:pt x="1116" y="3191"/>
                      </a:cubicBezTo>
                      <a:cubicBezTo>
                        <a:pt x="1199" y="3174"/>
                        <a:pt x="1231" y="3170"/>
                        <a:pt x="1332" y="3164"/>
                      </a:cubicBezTo>
                      <a:cubicBezTo>
                        <a:pt x="1361" y="3154"/>
                        <a:pt x="1384" y="3129"/>
                        <a:pt x="1413" y="3119"/>
                      </a:cubicBezTo>
                      <a:cubicBezTo>
                        <a:pt x="1449" y="3107"/>
                        <a:pt x="1485" y="3095"/>
                        <a:pt x="1521" y="3083"/>
                      </a:cubicBezTo>
                      <a:cubicBezTo>
                        <a:pt x="1550" y="3073"/>
                        <a:pt x="1602" y="3038"/>
                        <a:pt x="1602" y="3038"/>
                      </a:cubicBezTo>
                      <a:cubicBezTo>
                        <a:pt x="1632" y="2993"/>
                        <a:pt x="1662" y="2948"/>
                        <a:pt x="1692" y="2903"/>
                      </a:cubicBezTo>
                      <a:cubicBezTo>
                        <a:pt x="1708" y="2879"/>
                        <a:pt x="1703" y="2846"/>
                        <a:pt x="1719" y="2822"/>
                      </a:cubicBezTo>
                      <a:cubicBezTo>
                        <a:pt x="1742" y="2787"/>
                        <a:pt x="1734" y="2805"/>
                        <a:pt x="1746" y="2768"/>
                      </a:cubicBezTo>
                      <a:cubicBezTo>
                        <a:pt x="1718" y="2685"/>
                        <a:pt x="1726" y="2733"/>
                        <a:pt x="1737" y="2624"/>
                      </a:cubicBezTo>
                      <a:cubicBezTo>
                        <a:pt x="1734" y="2603"/>
                        <a:pt x="1737" y="2580"/>
                        <a:pt x="1728" y="2561"/>
                      </a:cubicBezTo>
                      <a:cubicBezTo>
                        <a:pt x="1724" y="2553"/>
                        <a:pt x="1709" y="2556"/>
                        <a:pt x="1701" y="2552"/>
                      </a:cubicBezTo>
                      <a:cubicBezTo>
                        <a:pt x="1691" y="2547"/>
                        <a:pt x="1684" y="2538"/>
                        <a:pt x="1674" y="2534"/>
                      </a:cubicBezTo>
                      <a:cubicBezTo>
                        <a:pt x="1648" y="2522"/>
                        <a:pt x="1617" y="2523"/>
                        <a:pt x="1593" y="2507"/>
                      </a:cubicBezTo>
                      <a:cubicBezTo>
                        <a:pt x="1549" y="2477"/>
                        <a:pt x="1482" y="2452"/>
                        <a:pt x="1431" y="2435"/>
                      </a:cubicBezTo>
                      <a:cubicBezTo>
                        <a:pt x="1400" y="2425"/>
                        <a:pt x="1355" y="2386"/>
                        <a:pt x="1323" y="2372"/>
                      </a:cubicBezTo>
                      <a:cubicBezTo>
                        <a:pt x="1306" y="2364"/>
                        <a:pt x="1269" y="2354"/>
                        <a:pt x="1269" y="2354"/>
                      </a:cubicBezTo>
                      <a:cubicBezTo>
                        <a:pt x="1263" y="2345"/>
                        <a:pt x="1259" y="2334"/>
                        <a:pt x="1251" y="2327"/>
                      </a:cubicBezTo>
                      <a:cubicBezTo>
                        <a:pt x="1244" y="2321"/>
                        <a:pt x="1231" y="2325"/>
                        <a:pt x="1224" y="2318"/>
                      </a:cubicBezTo>
                      <a:cubicBezTo>
                        <a:pt x="1190" y="2284"/>
                        <a:pt x="1182" y="2248"/>
                        <a:pt x="1161" y="2210"/>
                      </a:cubicBezTo>
                      <a:cubicBezTo>
                        <a:pt x="1120" y="2135"/>
                        <a:pt x="1064" y="2065"/>
                        <a:pt x="1017" y="1994"/>
                      </a:cubicBezTo>
                      <a:cubicBezTo>
                        <a:pt x="998" y="1965"/>
                        <a:pt x="983" y="1918"/>
                        <a:pt x="972" y="1886"/>
                      </a:cubicBezTo>
                      <a:cubicBezTo>
                        <a:pt x="969" y="1876"/>
                        <a:pt x="958" y="1869"/>
                        <a:pt x="954" y="1859"/>
                      </a:cubicBezTo>
                      <a:cubicBezTo>
                        <a:pt x="946" y="1842"/>
                        <a:pt x="942" y="1823"/>
                        <a:pt x="936" y="1805"/>
                      </a:cubicBezTo>
                      <a:cubicBezTo>
                        <a:pt x="933" y="1796"/>
                        <a:pt x="927" y="1778"/>
                        <a:pt x="927" y="1778"/>
                      </a:cubicBezTo>
                      <a:cubicBezTo>
                        <a:pt x="933" y="1662"/>
                        <a:pt x="932" y="1502"/>
                        <a:pt x="1044" y="1427"/>
                      </a:cubicBezTo>
                      <a:cubicBezTo>
                        <a:pt x="1096" y="1350"/>
                        <a:pt x="1027" y="1441"/>
                        <a:pt x="1089" y="1391"/>
                      </a:cubicBezTo>
                      <a:cubicBezTo>
                        <a:pt x="1097" y="1384"/>
                        <a:pt x="1099" y="1372"/>
                        <a:pt x="1107" y="1364"/>
                      </a:cubicBezTo>
                      <a:cubicBezTo>
                        <a:pt x="1115" y="1356"/>
                        <a:pt x="1126" y="1353"/>
                        <a:pt x="1134" y="1346"/>
                      </a:cubicBezTo>
                      <a:cubicBezTo>
                        <a:pt x="1144" y="1338"/>
                        <a:pt x="1153" y="1329"/>
                        <a:pt x="1161" y="1319"/>
                      </a:cubicBezTo>
                      <a:cubicBezTo>
                        <a:pt x="1168" y="1311"/>
                        <a:pt x="1171" y="1299"/>
                        <a:pt x="1179" y="1292"/>
                      </a:cubicBezTo>
                      <a:cubicBezTo>
                        <a:pt x="1231" y="1246"/>
                        <a:pt x="1304" y="1214"/>
                        <a:pt x="1368" y="1193"/>
                      </a:cubicBezTo>
                      <a:cubicBezTo>
                        <a:pt x="1409" y="1179"/>
                        <a:pt x="1443" y="1150"/>
                        <a:pt x="1485" y="1139"/>
                      </a:cubicBezTo>
                      <a:cubicBezTo>
                        <a:pt x="1509" y="1132"/>
                        <a:pt x="1557" y="1121"/>
                        <a:pt x="1557" y="1121"/>
                      </a:cubicBezTo>
                      <a:cubicBezTo>
                        <a:pt x="1569" y="1124"/>
                        <a:pt x="1587" y="1119"/>
                        <a:pt x="1593" y="1130"/>
                      </a:cubicBezTo>
                      <a:cubicBezTo>
                        <a:pt x="1608" y="1155"/>
                        <a:pt x="1571" y="1178"/>
                        <a:pt x="1557" y="1184"/>
                      </a:cubicBezTo>
                      <a:cubicBezTo>
                        <a:pt x="1491" y="1213"/>
                        <a:pt x="1419" y="1219"/>
                        <a:pt x="1350" y="1238"/>
                      </a:cubicBezTo>
                      <a:cubicBezTo>
                        <a:pt x="1332" y="1243"/>
                        <a:pt x="1314" y="1250"/>
                        <a:pt x="1296" y="1256"/>
                      </a:cubicBezTo>
                      <a:cubicBezTo>
                        <a:pt x="1275" y="1263"/>
                        <a:pt x="1242" y="1292"/>
                        <a:pt x="1242" y="1292"/>
                      </a:cubicBezTo>
                      <a:cubicBezTo>
                        <a:pt x="1226" y="1316"/>
                        <a:pt x="1218" y="1354"/>
                        <a:pt x="1197" y="1373"/>
                      </a:cubicBezTo>
                      <a:cubicBezTo>
                        <a:pt x="1148" y="1416"/>
                        <a:pt x="1088" y="1437"/>
                        <a:pt x="1035" y="1472"/>
                      </a:cubicBezTo>
                      <a:cubicBezTo>
                        <a:pt x="1026" y="1486"/>
                        <a:pt x="1008" y="1507"/>
                        <a:pt x="1008" y="1526"/>
                      </a:cubicBezTo>
                      <a:cubicBezTo>
                        <a:pt x="1008" y="1583"/>
                        <a:pt x="1133" y="1577"/>
                        <a:pt x="1161" y="1580"/>
                      </a:cubicBezTo>
                      <a:cubicBezTo>
                        <a:pt x="1203" y="1594"/>
                        <a:pt x="1220" y="1639"/>
                        <a:pt x="1251" y="1670"/>
                      </a:cubicBezTo>
                      <a:cubicBezTo>
                        <a:pt x="1263" y="1707"/>
                        <a:pt x="1286" y="1744"/>
                        <a:pt x="1305" y="1778"/>
                      </a:cubicBezTo>
                      <a:cubicBezTo>
                        <a:pt x="1321" y="1806"/>
                        <a:pt x="1349" y="1828"/>
                        <a:pt x="1359" y="1859"/>
                      </a:cubicBezTo>
                      <a:cubicBezTo>
                        <a:pt x="1388" y="1946"/>
                        <a:pt x="1411" y="2034"/>
                        <a:pt x="1440" y="2120"/>
                      </a:cubicBezTo>
                      <a:cubicBezTo>
                        <a:pt x="1453" y="2158"/>
                        <a:pt x="1495" y="2151"/>
                        <a:pt x="1521" y="2165"/>
                      </a:cubicBezTo>
                      <a:cubicBezTo>
                        <a:pt x="1540" y="2176"/>
                        <a:pt x="1557" y="2189"/>
                        <a:pt x="1575" y="2201"/>
                      </a:cubicBezTo>
                      <a:cubicBezTo>
                        <a:pt x="1593" y="2213"/>
                        <a:pt x="1611" y="2225"/>
                        <a:pt x="1629" y="2237"/>
                      </a:cubicBezTo>
                      <a:cubicBezTo>
                        <a:pt x="1638" y="2243"/>
                        <a:pt x="1656" y="2255"/>
                        <a:pt x="1656" y="2255"/>
                      </a:cubicBezTo>
                      <a:cubicBezTo>
                        <a:pt x="1681" y="2292"/>
                        <a:pt x="1705" y="2322"/>
                        <a:pt x="1719" y="2363"/>
                      </a:cubicBezTo>
                      <a:cubicBezTo>
                        <a:pt x="1716" y="2378"/>
                        <a:pt x="1714" y="2393"/>
                        <a:pt x="1710" y="2408"/>
                      </a:cubicBezTo>
                      <a:cubicBezTo>
                        <a:pt x="1705" y="2426"/>
                        <a:pt x="1692" y="2462"/>
                        <a:pt x="1692" y="2462"/>
                      </a:cubicBezTo>
                      <a:cubicBezTo>
                        <a:pt x="1715" y="2530"/>
                        <a:pt x="1681" y="2449"/>
                        <a:pt x="1728" y="2507"/>
                      </a:cubicBezTo>
                      <a:cubicBezTo>
                        <a:pt x="1734" y="2514"/>
                        <a:pt x="1731" y="2527"/>
                        <a:pt x="1737" y="2534"/>
                      </a:cubicBezTo>
                      <a:cubicBezTo>
                        <a:pt x="1759" y="2561"/>
                        <a:pt x="1803" y="2570"/>
                        <a:pt x="1836" y="2570"/>
                      </a:cubicBez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37" name="Freeform 79">
                  <a:extLst>
                    <a:ext uri="{FF2B5EF4-FFF2-40B4-BE49-F238E27FC236}">
                      <a16:creationId xmlns:a16="http://schemas.microsoft.com/office/drawing/2014/main" id="{81673F89-6627-A720-D7AC-F49A4188413F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214" y="3260"/>
                  <a:ext cx="393" cy="403"/>
                </a:xfrm>
                <a:custGeom>
                  <a:avLst/>
                  <a:gdLst>
                    <a:gd name="T0" fmla="*/ 199 w 393"/>
                    <a:gd name="T1" fmla="*/ 25 h 403"/>
                    <a:gd name="T2" fmla="*/ 253 w 393"/>
                    <a:gd name="T3" fmla="*/ 61 h 403"/>
                    <a:gd name="T4" fmla="*/ 298 w 393"/>
                    <a:gd name="T5" fmla="*/ 97 h 403"/>
                    <a:gd name="T6" fmla="*/ 343 w 393"/>
                    <a:gd name="T7" fmla="*/ 151 h 403"/>
                    <a:gd name="T8" fmla="*/ 388 w 393"/>
                    <a:gd name="T9" fmla="*/ 259 h 403"/>
                    <a:gd name="T10" fmla="*/ 379 w 393"/>
                    <a:gd name="T11" fmla="*/ 358 h 403"/>
                    <a:gd name="T12" fmla="*/ 298 w 393"/>
                    <a:gd name="T13" fmla="*/ 403 h 403"/>
                    <a:gd name="T14" fmla="*/ 253 w 393"/>
                    <a:gd name="T15" fmla="*/ 394 h 403"/>
                    <a:gd name="T16" fmla="*/ 163 w 393"/>
                    <a:gd name="T17" fmla="*/ 385 h 403"/>
                    <a:gd name="T18" fmla="*/ 109 w 393"/>
                    <a:gd name="T19" fmla="*/ 367 h 403"/>
                    <a:gd name="T20" fmla="*/ 55 w 393"/>
                    <a:gd name="T21" fmla="*/ 286 h 403"/>
                    <a:gd name="T22" fmla="*/ 37 w 393"/>
                    <a:gd name="T23" fmla="*/ 232 h 403"/>
                    <a:gd name="T24" fmla="*/ 37 w 393"/>
                    <a:gd name="T25" fmla="*/ 34 h 403"/>
                    <a:gd name="T26" fmla="*/ 199 w 393"/>
                    <a:gd name="T27" fmla="*/ 25 h 403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93"/>
                    <a:gd name="T43" fmla="*/ 0 h 403"/>
                    <a:gd name="T44" fmla="*/ 393 w 393"/>
                    <a:gd name="T45" fmla="*/ 403 h 403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93" h="403">
                      <a:moveTo>
                        <a:pt x="199" y="25"/>
                      </a:moveTo>
                      <a:cubicBezTo>
                        <a:pt x="218" y="36"/>
                        <a:pt x="253" y="61"/>
                        <a:pt x="253" y="61"/>
                      </a:cubicBezTo>
                      <a:cubicBezTo>
                        <a:pt x="305" y="138"/>
                        <a:pt x="236" y="47"/>
                        <a:pt x="298" y="97"/>
                      </a:cubicBezTo>
                      <a:cubicBezTo>
                        <a:pt x="316" y="112"/>
                        <a:pt x="326" y="134"/>
                        <a:pt x="343" y="151"/>
                      </a:cubicBezTo>
                      <a:cubicBezTo>
                        <a:pt x="356" y="191"/>
                        <a:pt x="375" y="221"/>
                        <a:pt x="388" y="259"/>
                      </a:cubicBezTo>
                      <a:cubicBezTo>
                        <a:pt x="385" y="292"/>
                        <a:pt x="393" y="328"/>
                        <a:pt x="379" y="358"/>
                      </a:cubicBezTo>
                      <a:cubicBezTo>
                        <a:pt x="368" y="382"/>
                        <a:pt x="323" y="395"/>
                        <a:pt x="298" y="403"/>
                      </a:cubicBezTo>
                      <a:cubicBezTo>
                        <a:pt x="283" y="400"/>
                        <a:pt x="268" y="396"/>
                        <a:pt x="253" y="394"/>
                      </a:cubicBezTo>
                      <a:cubicBezTo>
                        <a:pt x="223" y="390"/>
                        <a:pt x="193" y="391"/>
                        <a:pt x="163" y="385"/>
                      </a:cubicBezTo>
                      <a:cubicBezTo>
                        <a:pt x="144" y="382"/>
                        <a:pt x="109" y="367"/>
                        <a:pt x="109" y="367"/>
                      </a:cubicBezTo>
                      <a:cubicBezTo>
                        <a:pt x="109" y="366"/>
                        <a:pt x="64" y="300"/>
                        <a:pt x="55" y="286"/>
                      </a:cubicBezTo>
                      <a:cubicBezTo>
                        <a:pt x="44" y="270"/>
                        <a:pt x="37" y="232"/>
                        <a:pt x="37" y="232"/>
                      </a:cubicBezTo>
                      <a:cubicBezTo>
                        <a:pt x="33" y="166"/>
                        <a:pt x="0" y="89"/>
                        <a:pt x="37" y="34"/>
                      </a:cubicBezTo>
                      <a:cubicBezTo>
                        <a:pt x="64" y="0"/>
                        <a:pt x="163" y="21"/>
                        <a:pt x="199" y="25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38" name="Freeform 80">
                  <a:extLst>
                    <a:ext uri="{FF2B5EF4-FFF2-40B4-BE49-F238E27FC236}">
                      <a16:creationId xmlns:a16="http://schemas.microsoft.com/office/drawing/2014/main" id="{DD894439-D571-3DFC-4538-9C59B6D7D19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360" y="1089"/>
                  <a:ext cx="117" cy="882"/>
                </a:xfrm>
                <a:custGeom>
                  <a:avLst/>
                  <a:gdLst>
                    <a:gd name="T0" fmla="*/ 99 w 117"/>
                    <a:gd name="T1" fmla="*/ 882 h 882"/>
                    <a:gd name="T2" fmla="*/ 99 w 117"/>
                    <a:gd name="T3" fmla="*/ 801 h 882"/>
                    <a:gd name="T4" fmla="*/ 117 w 117"/>
                    <a:gd name="T5" fmla="*/ 747 h 882"/>
                    <a:gd name="T6" fmla="*/ 99 w 117"/>
                    <a:gd name="T7" fmla="*/ 621 h 882"/>
                    <a:gd name="T8" fmla="*/ 81 w 117"/>
                    <a:gd name="T9" fmla="*/ 567 h 882"/>
                    <a:gd name="T10" fmla="*/ 63 w 117"/>
                    <a:gd name="T11" fmla="*/ 540 h 882"/>
                    <a:gd name="T12" fmla="*/ 18 w 117"/>
                    <a:gd name="T13" fmla="*/ 351 h 882"/>
                    <a:gd name="T14" fmla="*/ 63 w 117"/>
                    <a:gd name="T15" fmla="*/ 36 h 882"/>
                    <a:gd name="T16" fmla="*/ 108 w 117"/>
                    <a:gd name="T17" fmla="*/ 0 h 88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7"/>
                    <a:gd name="T28" fmla="*/ 0 h 882"/>
                    <a:gd name="T29" fmla="*/ 117 w 117"/>
                    <a:gd name="T30" fmla="*/ 882 h 88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7" h="882">
                      <a:moveTo>
                        <a:pt x="99" y="882"/>
                      </a:moveTo>
                      <a:cubicBezTo>
                        <a:pt x="86" y="842"/>
                        <a:pt x="85" y="855"/>
                        <a:pt x="99" y="801"/>
                      </a:cubicBezTo>
                      <a:cubicBezTo>
                        <a:pt x="104" y="783"/>
                        <a:pt x="117" y="747"/>
                        <a:pt x="117" y="747"/>
                      </a:cubicBezTo>
                      <a:cubicBezTo>
                        <a:pt x="111" y="684"/>
                        <a:pt x="114" y="670"/>
                        <a:pt x="99" y="621"/>
                      </a:cubicBezTo>
                      <a:cubicBezTo>
                        <a:pt x="94" y="603"/>
                        <a:pt x="92" y="583"/>
                        <a:pt x="81" y="567"/>
                      </a:cubicBezTo>
                      <a:cubicBezTo>
                        <a:pt x="75" y="558"/>
                        <a:pt x="67" y="550"/>
                        <a:pt x="63" y="540"/>
                      </a:cubicBezTo>
                      <a:cubicBezTo>
                        <a:pt x="36" y="480"/>
                        <a:pt x="27" y="415"/>
                        <a:pt x="18" y="351"/>
                      </a:cubicBezTo>
                      <a:cubicBezTo>
                        <a:pt x="21" y="286"/>
                        <a:pt x="0" y="115"/>
                        <a:pt x="63" y="36"/>
                      </a:cubicBezTo>
                      <a:cubicBezTo>
                        <a:pt x="75" y="21"/>
                        <a:pt x="94" y="14"/>
                        <a:pt x="108" y="0"/>
                      </a:cubicBez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39" name="Freeform 81">
                  <a:extLst>
                    <a:ext uri="{FF2B5EF4-FFF2-40B4-BE49-F238E27FC236}">
                      <a16:creationId xmlns:a16="http://schemas.microsoft.com/office/drawing/2014/main" id="{F58B22CD-1ABC-3663-96F4-C19AB0F366A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20" y="2357"/>
                  <a:ext cx="186" cy="136"/>
                </a:xfrm>
                <a:custGeom>
                  <a:avLst/>
                  <a:gdLst>
                    <a:gd name="T0" fmla="*/ 171 w 186"/>
                    <a:gd name="T1" fmla="*/ 1 h 136"/>
                    <a:gd name="T2" fmla="*/ 9 w 186"/>
                    <a:gd name="T3" fmla="*/ 19 h 136"/>
                    <a:gd name="T4" fmla="*/ 18 w 186"/>
                    <a:gd name="T5" fmla="*/ 46 h 136"/>
                    <a:gd name="T6" fmla="*/ 72 w 186"/>
                    <a:gd name="T7" fmla="*/ 82 h 136"/>
                    <a:gd name="T8" fmla="*/ 144 w 186"/>
                    <a:gd name="T9" fmla="*/ 127 h 136"/>
                    <a:gd name="T10" fmla="*/ 171 w 186"/>
                    <a:gd name="T11" fmla="*/ 136 h 136"/>
                    <a:gd name="T12" fmla="*/ 171 w 186"/>
                    <a:gd name="T13" fmla="*/ 1 h 1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86"/>
                    <a:gd name="T22" fmla="*/ 0 h 136"/>
                    <a:gd name="T23" fmla="*/ 186 w 186"/>
                    <a:gd name="T24" fmla="*/ 136 h 1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86" h="136">
                      <a:moveTo>
                        <a:pt x="171" y="1"/>
                      </a:moveTo>
                      <a:cubicBezTo>
                        <a:pt x="117" y="10"/>
                        <a:pt x="60" y="0"/>
                        <a:pt x="9" y="19"/>
                      </a:cubicBezTo>
                      <a:cubicBezTo>
                        <a:pt x="0" y="22"/>
                        <a:pt x="11" y="39"/>
                        <a:pt x="18" y="46"/>
                      </a:cubicBezTo>
                      <a:cubicBezTo>
                        <a:pt x="33" y="61"/>
                        <a:pt x="72" y="82"/>
                        <a:pt x="72" y="82"/>
                      </a:cubicBezTo>
                      <a:cubicBezTo>
                        <a:pt x="101" y="125"/>
                        <a:pt x="80" y="106"/>
                        <a:pt x="144" y="127"/>
                      </a:cubicBezTo>
                      <a:cubicBezTo>
                        <a:pt x="153" y="130"/>
                        <a:pt x="171" y="136"/>
                        <a:pt x="171" y="136"/>
                      </a:cubicBezTo>
                      <a:cubicBezTo>
                        <a:pt x="186" y="91"/>
                        <a:pt x="171" y="48"/>
                        <a:pt x="171" y="1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40" name="Freeform 82">
                  <a:extLst>
                    <a:ext uri="{FF2B5EF4-FFF2-40B4-BE49-F238E27FC236}">
                      <a16:creationId xmlns:a16="http://schemas.microsoft.com/office/drawing/2014/main" id="{B060246C-2831-0A3E-FBEC-FCE3B8B8A9B7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730" y="2694"/>
                  <a:ext cx="159" cy="114"/>
                </a:xfrm>
                <a:custGeom>
                  <a:avLst/>
                  <a:gdLst>
                    <a:gd name="T0" fmla="*/ 115 w 159"/>
                    <a:gd name="T1" fmla="*/ 24 h 114"/>
                    <a:gd name="T2" fmla="*/ 34 w 159"/>
                    <a:gd name="T3" fmla="*/ 15 h 114"/>
                    <a:gd name="T4" fmla="*/ 16 w 159"/>
                    <a:gd name="T5" fmla="*/ 69 h 114"/>
                    <a:gd name="T6" fmla="*/ 97 w 159"/>
                    <a:gd name="T7" fmla="*/ 114 h 114"/>
                    <a:gd name="T8" fmla="*/ 133 w 159"/>
                    <a:gd name="T9" fmla="*/ 105 h 114"/>
                    <a:gd name="T10" fmla="*/ 115 w 159"/>
                    <a:gd name="T11" fmla="*/ 24 h 11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59"/>
                    <a:gd name="T19" fmla="*/ 0 h 114"/>
                    <a:gd name="T20" fmla="*/ 159 w 159"/>
                    <a:gd name="T21" fmla="*/ 114 h 11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59" h="114">
                      <a:moveTo>
                        <a:pt x="115" y="24"/>
                      </a:moveTo>
                      <a:cubicBezTo>
                        <a:pt x="52" y="3"/>
                        <a:pt x="79" y="0"/>
                        <a:pt x="34" y="15"/>
                      </a:cubicBezTo>
                      <a:cubicBezTo>
                        <a:pt x="28" y="33"/>
                        <a:pt x="0" y="58"/>
                        <a:pt x="16" y="69"/>
                      </a:cubicBezTo>
                      <a:cubicBezTo>
                        <a:pt x="43" y="87"/>
                        <a:pt x="70" y="96"/>
                        <a:pt x="97" y="114"/>
                      </a:cubicBezTo>
                      <a:cubicBezTo>
                        <a:pt x="109" y="111"/>
                        <a:pt x="123" y="113"/>
                        <a:pt x="133" y="105"/>
                      </a:cubicBezTo>
                      <a:cubicBezTo>
                        <a:pt x="159" y="84"/>
                        <a:pt x="122" y="45"/>
                        <a:pt x="115" y="24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41" name="Freeform 83">
                  <a:extLst>
                    <a:ext uri="{FF2B5EF4-FFF2-40B4-BE49-F238E27FC236}">
                      <a16:creationId xmlns:a16="http://schemas.microsoft.com/office/drawing/2014/main" id="{D3E290C1-51DA-37C8-A560-2993FDBCF369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00" y="2110"/>
                  <a:ext cx="209" cy="132"/>
                </a:xfrm>
                <a:custGeom>
                  <a:avLst/>
                  <a:gdLst>
                    <a:gd name="T0" fmla="*/ 155 w 209"/>
                    <a:gd name="T1" fmla="*/ 5 h 132"/>
                    <a:gd name="T2" fmla="*/ 209 w 209"/>
                    <a:gd name="T3" fmla="*/ 113 h 132"/>
                    <a:gd name="T4" fmla="*/ 101 w 209"/>
                    <a:gd name="T5" fmla="*/ 86 h 132"/>
                    <a:gd name="T6" fmla="*/ 20 w 209"/>
                    <a:gd name="T7" fmla="*/ 50 h 132"/>
                    <a:gd name="T8" fmla="*/ 2 w 209"/>
                    <a:gd name="T9" fmla="*/ 23 h 132"/>
                    <a:gd name="T10" fmla="*/ 29 w 209"/>
                    <a:gd name="T11" fmla="*/ 5 h 132"/>
                    <a:gd name="T12" fmla="*/ 155 w 209"/>
                    <a:gd name="T13" fmla="*/ 5 h 13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09"/>
                    <a:gd name="T22" fmla="*/ 0 h 132"/>
                    <a:gd name="T23" fmla="*/ 209 w 209"/>
                    <a:gd name="T24" fmla="*/ 132 h 13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09" h="132">
                      <a:moveTo>
                        <a:pt x="155" y="5"/>
                      </a:moveTo>
                      <a:cubicBezTo>
                        <a:pt x="177" y="38"/>
                        <a:pt x="197" y="76"/>
                        <a:pt x="209" y="113"/>
                      </a:cubicBezTo>
                      <a:cubicBezTo>
                        <a:pt x="153" y="132"/>
                        <a:pt x="142" y="104"/>
                        <a:pt x="101" y="86"/>
                      </a:cubicBezTo>
                      <a:cubicBezTo>
                        <a:pt x="5" y="43"/>
                        <a:pt x="81" y="91"/>
                        <a:pt x="20" y="50"/>
                      </a:cubicBezTo>
                      <a:cubicBezTo>
                        <a:pt x="14" y="41"/>
                        <a:pt x="0" y="34"/>
                        <a:pt x="2" y="23"/>
                      </a:cubicBezTo>
                      <a:cubicBezTo>
                        <a:pt x="4" y="12"/>
                        <a:pt x="18" y="6"/>
                        <a:pt x="29" y="5"/>
                      </a:cubicBezTo>
                      <a:cubicBezTo>
                        <a:pt x="71" y="0"/>
                        <a:pt x="113" y="5"/>
                        <a:pt x="155" y="5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42" name="Freeform 84">
                  <a:extLst>
                    <a:ext uri="{FF2B5EF4-FFF2-40B4-BE49-F238E27FC236}">
                      <a16:creationId xmlns:a16="http://schemas.microsoft.com/office/drawing/2014/main" id="{E4734220-6BD1-D973-241C-72CE9D88AB98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773" y="1858"/>
                  <a:ext cx="216" cy="23"/>
                </a:xfrm>
                <a:custGeom>
                  <a:avLst/>
                  <a:gdLst>
                    <a:gd name="T0" fmla="*/ 0 w 216"/>
                    <a:gd name="T1" fmla="*/ 23 h 23"/>
                    <a:gd name="T2" fmla="*/ 216 w 216"/>
                    <a:gd name="T3" fmla="*/ 23 h 23"/>
                    <a:gd name="T4" fmla="*/ 0 60000 65536"/>
                    <a:gd name="T5" fmla="*/ 0 60000 65536"/>
                    <a:gd name="T6" fmla="*/ 0 w 216"/>
                    <a:gd name="T7" fmla="*/ 0 h 23"/>
                    <a:gd name="T8" fmla="*/ 216 w 216"/>
                    <a:gd name="T9" fmla="*/ 23 h 23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" h="23">
                      <a:moveTo>
                        <a:pt x="0" y="23"/>
                      </a:moveTo>
                      <a:cubicBezTo>
                        <a:pt x="70" y="0"/>
                        <a:pt x="143" y="23"/>
                        <a:pt x="216" y="23"/>
                      </a:cubicBez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43" name="Freeform 85">
                  <a:extLst>
                    <a:ext uri="{FF2B5EF4-FFF2-40B4-BE49-F238E27FC236}">
                      <a16:creationId xmlns:a16="http://schemas.microsoft.com/office/drawing/2014/main" id="{652D6D0C-3AE7-0D64-A7B0-5C09F19BECAD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29" y="1386"/>
                  <a:ext cx="387" cy="288"/>
                </a:xfrm>
                <a:custGeom>
                  <a:avLst/>
                  <a:gdLst>
                    <a:gd name="T0" fmla="*/ 162 w 387"/>
                    <a:gd name="T1" fmla="*/ 0 h 288"/>
                    <a:gd name="T2" fmla="*/ 135 w 387"/>
                    <a:gd name="T3" fmla="*/ 9 h 288"/>
                    <a:gd name="T4" fmla="*/ 108 w 387"/>
                    <a:gd name="T5" fmla="*/ 27 h 288"/>
                    <a:gd name="T6" fmla="*/ 54 w 387"/>
                    <a:gd name="T7" fmla="*/ 45 h 288"/>
                    <a:gd name="T8" fmla="*/ 0 w 387"/>
                    <a:gd name="T9" fmla="*/ 117 h 288"/>
                    <a:gd name="T10" fmla="*/ 90 w 387"/>
                    <a:gd name="T11" fmla="*/ 207 h 288"/>
                    <a:gd name="T12" fmla="*/ 387 w 387"/>
                    <a:gd name="T13" fmla="*/ 288 h 28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87"/>
                    <a:gd name="T22" fmla="*/ 0 h 288"/>
                    <a:gd name="T23" fmla="*/ 387 w 387"/>
                    <a:gd name="T24" fmla="*/ 288 h 28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87" h="288">
                      <a:moveTo>
                        <a:pt x="162" y="0"/>
                      </a:moveTo>
                      <a:cubicBezTo>
                        <a:pt x="153" y="3"/>
                        <a:pt x="143" y="5"/>
                        <a:pt x="135" y="9"/>
                      </a:cubicBezTo>
                      <a:cubicBezTo>
                        <a:pt x="125" y="14"/>
                        <a:pt x="118" y="23"/>
                        <a:pt x="108" y="27"/>
                      </a:cubicBezTo>
                      <a:cubicBezTo>
                        <a:pt x="91" y="35"/>
                        <a:pt x="54" y="45"/>
                        <a:pt x="54" y="45"/>
                      </a:cubicBezTo>
                      <a:cubicBezTo>
                        <a:pt x="43" y="79"/>
                        <a:pt x="20" y="87"/>
                        <a:pt x="0" y="117"/>
                      </a:cubicBezTo>
                      <a:cubicBezTo>
                        <a:pt x="14" y="175"/>
                        <a:pt x="44" y="176"/>
                        <a:pt x="90" y="207"/>
                      </a:cubicBezTo>
                      <a:cubicBezTo>
                        <a:pt x="186" y="271"/>
                        <a:pt x="272" y="288"/>
                        <a:pt x="387" y="288"/>
                      </a:cubicBez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44" name="Freeform 86">
                  <a:extLst>
                    <a:ext uri="{FF2B5EF4-FFF2-40B4-BE49-F238E27FC236}">
                      <a16:creationId xmlns:a16="http://schemas.microsoft.com/office/drawing/2014/main" id="{8A4BE85F-3235-97A4-01F9-B6D3B7DCD17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197" y="1215"/>
                  <a:ext cx="126" cy="630"/>
                </a:xfrm>
                <a:custGeom>
                  <a:avLst/>
                  <a:gdLst>
                    <a:gd name="T0" fmla="*/ 126 w 126"/>
                    <a:gd name="T1" fmla="*/ 0 h 630"/>
                    <a:gd name="T2" fmla="*/ 63 w 126"/>
                    <a:gd name="T3" fmla="*/ 72 h 630"/>
                    <a:gd name="T4" fmla="*/ 0 w 126"/>
                    <a:gd name="T5" fmla="*/ 180 h 630"/>
                    <a:gd name="T6" fmla="*/ 18 w 126"/>
                    <a:gd name="T7" fmla="*/ 405 h 630"/>
                    <a:gd name="T8" fmla="*/ 9 w 126"/>
                    <a:gd name="T9" fmla="*/ 630 h 63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6"/>
                    <a:gd name="T16" fmla="*/ 0 h 630"/>
                    <a:gd name="T17" fmla="*/ 126 w 126"/>
                    <a:gd name="T18" fmla="*/ 630 h 63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6" h="630">
                      <a:moveTo>
                        <a:pt x="126" y="0"/>
                      </a:moveTo>
                      <a:cubicBezTo>
                        <a:pt x="84" y="63"/>
                        <a:pt x="108" y="42"/>
                        <a:pt x="63" y="72"/>
                      </a:cubicBezTo>
                      <a:cubicBezTo>
                        <a:pt x="38" y="109"/>
                        <a:pt x="14" y="139"/>
                        <a:pt x="0" y="180"/>
                      </a:cubicBezTo>
                      <a:cubicBezTo>
                        <a:pt x="5" y="255"/>
                        <a:pt x="18" y="330"/>
                        <a:pt x="18" y="405"/>
                      </a:cubicBezTo>
                      <a:cubicBezTo>
                        <a:pt x="18" y="540"/>
                        <a:pt x="9" y="543"/>
                        <a:pt x="9" y="630"/>
                      </a:cubicBez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45" name="Freeform 87">
                  <a:extLst>
                    <a:ext uri="{FF2B5EF4-FFF2-40B4-BE49-F238E27FC236}">
                      <a16:creationId xmlns:a16="http://schemas.microsoft.com/office/drawing/2014/main" id="{6EF2021D-F96C-D13B-E805-D684E610E2A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231" y="1980"/>
                  <a:ext cx="146" cy="135"/>
                </a:xfrm>
                <a:custGeom>
                  <a:avLst/>
                  <a:gdLst>
                    <a:gd name="T0" fmla="*/ 146 w 146"/>
                    <a:gd name="T1" fmla="*/ 135 h 135"/>
                    <a:gd name="T2" fmla="*/ 11 w 146"/>
                    <a:gd name="T3" fmla="*/ 45 h 135"/>
                    <a:gd name="T4" fmla="*/ 2 w 146"/>
                    <a:gd name="T5" fmla="*/ 0 h 135"/>
                    <a:gd name="T6" fmla="*/ 0 60000 65536"/>
                    <a:gd name="T7" fmla="*/ 0 60000 65536"/>
                    <a:gd name="T8" fmla="*/ 0 60000 65536"/>
                    <a:gd name="T9" fmla="*/ 0 w 146"/>
                    <a:gd name="T10" fmla="*/ 0 h 135"/>
                    <a:gd name="T11" fmla="*/ 146 w 146"/>
                    <a:gd name="T12" fmla="*/ 135 h 13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6" h="135">
                      <a:moveTo>
                        <a:pt x="146" y="135"/>
                      </a:moveTo>
                      <a:cubicBezTo>
                        <a:pt x="99" y="104"/>
                        <a:pt x="51" y="85"/>
                        <a:pt x="11" y="45"/>
                      </a:cubicBezTo>
                      <a:cubicBezTo>
                        <a:pt x="0" y="12"/>
                        <a:pt x="2" y="27"/>
                        <a:pt x="2" y="0"/>
                      </a:cubicBez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46" name="Freeform 88">
                  <a:extLst>
                    <a:ext uri="{FF2B5EF4-FFF2-40B4-BE49-F238E27FC236}">
                      <a16:creationId xmlns:a16="http://schemas.microsoft.com/office/drawing/2014/main" id="{B2500AB9-0F72-C64B-69B5-17BD81A01527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02" y="1188"/>
                  <a:ext cx="234" cy="180"/>
                </a:xfrm>
                <a:custGeom>
                  <a:avLst/>
                  <a:gdLst>
                    <a:gd name="T0" fmla="*/ 0 w 234"/>
                    <a:gd name="T1" fmla="*/ 180 h 180"/>
                    <a:gd name="T2" fmla="*/ 18 w 234"/>
                    <a:gd name="T3" fmla="*/ 126 h 180"/>
                    <a:gd name="T4" fmla="*/ 36 w 234"/>
                    <a:gd name="T5" fmla="*/ 99 h 180"/>
                    <a:gd name="T6" fmla="*/ 90 w 234"/>
                    <a:gd name="T7" fmla="*/ 0 h 180"/>
                    <a:gd name="T8" fmla="*/ 216 w 234"/>
                    <a:gd name="T9" fmla="*/ 45 h 180"/>
                    <a:gd name="T10" fmla="*/ 234 w 234"/>
                    <a:gd name="T11" fmla="*/ 171 h 18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34"/>
                    <a:gd name="T19" fmla="*/ 0 h 180"/>
                    <a:gd name="T20" fmla="*/ 234 w 234"/>
                    <a:gd name="T21" fmla="*/ 180 h 18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34" h="180">
                      <a:moveTo>
                        <a:pt x="0" y="180"/>
                      </a:moveTo>
                      <a:cubicBezTo>
                        <a:pt x="6" y="162"/>
                        <a:pt x="7" y="142"/>
                        <a:pt x="18" y="126"/>
                      </a:cubicBezTo>
                      <a:cubicBezTo>
                        <a:pt x="24" y="117"/>
                        <a:pt x="32" y="109"/>
                        <a:pt x="36" y="99"/>
                      </a:cubicBezTo>
                      <a:cubicBezTo>
                        <a:pt x="59" y="47"/>
                        <a:pt x="46" y="29"/>
                        <a:pt x="90" y="0"/>
                      </a:cubicBezTo>
                      <a:cubicBezTo>
                        <a:pt x="135" y="15"/>
                        <a:pt x="170" y="36"/>
                        <a:pt x="216" y="45"/>
                      </a:cubicBezTo>
                      <a:cubicBezTo>
                        <a:pt x="221" y="86"/>
                        <a:pt x="234" y="130"/>
                        <a:pt x="234" y="171"/>
                      </a:cubicBezTo>
                    </a:path>
                  </a:pathLst>
                </a:cu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8455" name="Group 89">
              <a:extLst>
                <a:ext uri="{FF2B5EF4-FFF2-40B4-BE49-F238E27FC236}">
                  <a16:creationId xmlns:a16="http://schemas.microsoft.com/office/drawing/2014/main" id="{4D9AFC00-5EC5-60F5-1F82-97B5BCD0B3A0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3171" y="2496"/>
              <a:ext cx="616" cy="459"/>
              <a:chOff x="240" y="768"/>
              <a:chExt cx="3612" cy="3191"/>
            </a:xfrm>
          </p:grpSpPr>
          <p:grpSp>
            <p:nvGrpSpPr>
              <p:cNvPr id="18510" name="Group 90">
                <a:extLst>
                  <a:ext uri="{FF2B5EF4-FFF2-40B4-BE49-F238E27FC236}">
                    <a16:creationId xmlns:a16="http://schemas.microsoft.com/office/drawing/2014/main" id="{162E347E-87A1-82F6-3E08-CA2526542156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240" y="768"/>
                <a:ext cx="1836" cy="3191"/>
                <a:chOff x="189" y="751"/>
                <a:chExt cx="1836" cy="3191"/>
              </a:xfrm>
            </p:grpSpPr>
            <p:sp>
              <p:nvSpPr>
                <p:cNvPr id="18523" name="Freeform 91">
                  <a:extLst>
                    <a:ext uri="{FF2B5EF4-FFF2-40B4-BE49-F238E27FC236}">
                      <a16:creationId xmlns:a16="http://schemas.microsoft.com/office/drawing/2014/main" id="{3D7FA3B9-B7D9-CA66-2598-55497983C68E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89" y="751"/>
                  <a:ext cx="1836" cy="3191"/>
                </a:xfrm>
                <a:custGeom>
                  <a:avLst/>
                  <a:gdLst>
                    <a:gd name="T0" fmla="*/ 1548 w 1836"/>
                    <a:gd name="T1" fmla="*/ 635 h 3191"/>
                    <a:gd name="T2" fmla="*/ 1359 w 1836"/>
                    <a:gd name="T3" fmla="*/ 599 h 3191"/>
                    <a:gd name="T4" fmla="*/ 1296 w 1836"/>
                    <a:gd name="T5" fmla="*/ 536 h 3191"/>
                    <a:gd name="T6" fmla="*/ 1188 w 1836"/>
                    <a:gd name="T7" fmla="*/ 482 h 3191"/>
                    <a:gd name="T8" fmla="*/ 1107 w 1836"/>
                    <a:gd name="T9" fmla="*/ 437 h 3191"/>
                    <a:gd name="T10" fmla="*/ 936 w 1836"/>
                    <a:gd name="T11" fmla="*/ 194 h 3191"/>
                    <a:gd name="T12" fmla="*/ 855 w 1836"/>
                    <a:gd name="T13" fmla="*/ 149 h 3191"/>
                    <a:gd name="T14" fmla="*/ 720 w 1836"/>
                    <a:gd name="T15" fmla="*/ 95 h 3191"/>
                    <a:gd name="T16" fmla="*/ 504 w 1836"/>
                    <a:gd name="T17" fmla="*/ 14 h 3191"/>
                    <a:gd name="T18" fmla="*/ 153 w 1836"/>
                    <a:gd name="T19" fmla="*/ 86 h 3191"/>
                    <a:gd name="T20" fmla="*/ 108 w 1836"/>
                    <a:gd name="T21" fmla="*/ 131 h 3191"/>
                    <a:gd name="T22" fmla="*/ 27 w 1836"/>
                    <a:gd name="T23" fmla="*/ 320 h 3191"/>
                    <a:gd name="T24" fmla="*/ 9 w 1836"/>
                    <a:gd name="T25" fmla="*/ 662 h 3191"/>
                    <a:gd name="T26" fmla="*/ 126 w 1836"/>
                    <a:gd name="T27" fmla="*/ 995 h 3191"/>
                    <a:gd name="T28" fmla="*/ 198 w 1836"/>
                    <a:gd name="T29" fmla="*/ 1247 h 3191"/>
                    <a:gd name="T30" fmla="*/ 279 w 1836"/>
                    <a:gd name="T31" fmla="*/ 1319 h 3191"/>
                    <a:gd name="T32" fmla="*/ 387 w 1836"/>
                    <a:gd name="T33" fmla="*/ 1841 h 3191"/>
                    <a:gd name="T34" fmla="*/ 531 w 1836"/>
                    <a:gd name="T35" fmla="*/ 2111 h 3191"/>
                    <a:gd name="T36" fmla="*/ 576 w 1836"/>
                    <a:gd name="T37" fmla="*/ 2192 h 3191"/>
                    <a:gd name="T38" fmla="*/ 639 w 1836"/>
                    <a:gd name="T39" fmla="*/ 2453 h 3191"/>
                    <a:gd name="T40" fmla="*/ 720 w 1836"/>
                    <a:gd name="T41" fmla="*/ 2579 h 3191"/>
                    <a:gd name="T42" fmla="*/ 756 w 1836"/>
                    <a:gd name="T43" fmla="*/ 2786 h 3191"/>
                    <a:gd name="T44" fmla="*/ 828 w 1836"/>
                    <a:gd name="T45" fmla="*/ 3038 h 3191"/>
                    <a:gd name="T46" fmla="*/ 909 w 1836"/>
                    <a:gd name="T47" fmla="*/ 3092 h 3191"/>
                    <a:gd name="T48" fmla="*/ 1089 w 1836"/>
                    <a:gd name="T49" fmla="*/ 3182 h 3191"/>
                    <a:gd name="T50" fmla="*/ 1332 w 1836"/>
                    <a:gd name="T51" fmla="*/ 3164 h 3191"/>
                    <a:gd name="T52" fmla="*/ 1521 w 1836"/>
                    <a:gd name="T53" fmla="*/ 3083 h 3191"/>
                    <a:gd name="T54" fmla="*/ 1692 w 1836"/>
                    <a:gd name="T55" fmla="*/ 2903 h 3191"/>
                    <a:gd name="T56" fmla="*/ 1746 w 1836"/>
                    <a:gd name="T57" fmla="*/ 2768 h 3191"/>
                    <a:gd name="T58" fmla="*/ 1728 w 1836"/>
                    <a:gd name="T59" fmla="*/ 2561 h 3191"/>
                    <a:gd name="T60" fmla="*/ 1674 w 1836"/>
                    <a:gd name="T61" fmla="*/ 2534 h 3191"/>
                    <a:gd name="T62" fmla="*/ 1431 w 1836"/>
                    <a:gd name="T63" fmla="*/ 2435 h 3191"/>
                    <a:gd name="T64" fmla="*/ 1269 w 1836"/>
                    <a:gd name="T65" fmla="*/ 2354 h 3191"/>
                    <a:gd name="T66" fmla="*/ 1224 w 1836"/>
                    <a:gd name="T67" fmla="*/ 2318 h 3191"/>
                    <a:gd name="T68" fmla="*/ 1017 w 1836"/>
                    <a:gd name="T69" fmla="*/ 1994 h 3191"/>
                    <a:gd name="T70" fmla="*/ 954 w 1836"/>
                    <a:gd name="T71" fmla="*/ 1859 h 3191"/>
                    <a:gd name="T72" fmla="*/ 927 w 1836"/>
                    <a:gd name="T73" fmla="*/ 1778 h 3191"/>
                    <a:gd name="T74" fmla="*/ 1089 w 1836"/>
                    <a:gd name="T75" fmla="*/ 1391 h 3191"/>
                    <a:gd name="T76" fmla="*/ 1134 w 1836"/>
                    <a:gd name="T77" fmla="*/ 1346 h 3191"/>
                    <a:gd name="T78" fmla="*/ 1179 w 1836"/>
                    <a:gd name="T79" fmla="*/ 1292 h 3191"/>
                    <a:gd name="T80" fmla="*/ 1485 w 1836"/>
                    <a:gd name="T81" fmla="*/ 1139 h 3191"/>
                    <a:gd name="T82" fmla="*/ 1593 w 1836"/>
                    <a:gd name="T83" fmla="*/ 1130 h 3191"/>
                    <a:gd name="T84" fmla="*/ 1350 w 1836"/>
                    <a:gd name="T85" fmla="*/ 1238 h 3191"/>
                    <a:gd name="T86" fmla="*/ 1242 w 1836"/>
                    <a:gd name="T87" fmla="*/ 1292 h 3191"/>
                    <a:gd name="T88" fmla="*/ 1035 w 1836"/>
                    <a:gd name="T89" fmla="*/ 1472 h 3191"/>
                    <a:gd name="T90" fmla="*/ 1161 w 1836"/>
                    <a:gd name="T91" fmla="*/ 1580 h 3191"/>
                    <a:gd name="T92" fmla="*/ 1305 w 1836"/>
                    <a:gd name="T93" fmla="*/ 1778 h 3191"/>
                    <a:gd name="T94" fmla="*/ 1440 w 1836"/>
                    <a:gd name="T95" fmla="*/ 2120 h 3191"/>
                    <a:gd name="T96" fmla="*/ 1575 w 1836"/>
                    <a:gd name="T97" fmla="*/ 2201 h 3191"/>
                    <a:gd name="T98" fmla="*/ 1656 w 1836"/>
                    <a:gd name="T99" fmla="*/ 2255 h 3191"/>
                    <a:gd name="T100" fmla="*/ 1710 w 1836"/>
                    <a:gd name="T101" fmla="*/ 2408 h 3191"/>
                    <a:gd name="T102" fmla="*/ 1728 w 1836"/>
                    <a:gd name="T103" fmla="*/ 2507 h 3191"/>
                    <a:gd name="T104" fmla="*/ 1836 w 1836"/>
                    <a:gd name="T105" fmla="*/ 2570 h 3191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836"/>
                    <a:gd name="T160" fmla="*/ 0 h 3191"/>
                    <a:gd name="T161" fmla="*/ 1836 w 1836"/>
                    <a:gd name="T162" fmla="*/ 3191 h 3191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836" h="3191">
                      <a:moveTo>
                        <a:pt x="1818" y="608"/>
                      </a:moveTo>
                      <a:cubicBezTo>
                        <a:pt x="1721" y="596"/>
                        <a:pt x="1641" y="612"/>
                        <a:pt x="1548" y="635"/>
                      </a:cubicBezTo>
                      <a:cubicBezTo>
                        <a:pt x="1480" y="629"/>
                        <a:pt x="1465" y="633"/>
                        <a:pt x="1413" y="617"/>
                      </a:cubicBezTo>
                      <a:cubicBezTo>
                        <a:pt x="1395" y="612"/>
                        <a:pt x="1359" y="599"/>
                        <a:pt x="1359" y="599"/>
                      </a:cubicBezTo>
                      <a:cubicBezTo>
                        <a:pt x="1307" y="522"/>
                        <a:pt x="1376" y="613"/>
                        <a:pt x="1314" y="563"/>
                      </a:cubicBezTo>
                      <a:cubicBezTo>
                        <a:pt x="1306" y="556"/>
                        <a:pt x="1304" y="543"/>
                        <a:pt x="1296" y="536"/>
                      </a:cubicBezTo>
                      <a:cubicBezTo>
                        <a:pt x="1289" y="530"/>
                        <a:pt x="1277" y="531"/>
                        <a:pt x="1269" y="527"/>
                      </a:cubicBezTo>
                      <a:cubicBezTo>
                        <a:pt x="1241" y="513"/>
                        <a:pt x="1216" y="496"/>
                        <a:pt x="1188" y="482"/>
                      </a:cubicBezTo>
                      <a:cubicBezTo>
                        <a:pt x="1180" y="478"/>
                        <a:pt x="1169" y="478"/>
                        <a:pt x="1161" y="473"/>
                      </a:cubicBezTo>
                      <a:cubicBezTo>
                        <a:pt x="1142" y="462"/>
                        <a:pt x="1107" y="437"/>
                        <a:pt x="1107" y="437"/>
                      </a:cubicBezTo>
                      <a:cubicBezTo>
                        <a:pt x="1058" y="363"/>
                        <a:pt x="1011" y="289"/>
                        <a:pt x="954" y="221"/>
                      </a:cubicBezTo>
                      <a:cubicBezTo>
                        <a:pt x="947" y="213"/>
                        <a:pt x="944" y="201"/>
                        <a:pt x="936" y="194"/>
                      </a:cubicBezTo>
                      <a:cubicBezTo>
                        <a:pt x="929" y="188"/>
                        <a:pt x="917" y="190"/>
                        <a:pt x="909" y="185"/>
                      </a:cubicBezTo>
                      <a:cubicBezTo>
                        <a:pt x="890" y="174"/>
                        <a:pt x="876" y="156"/>
                        <a:pt x="855" y="149"/>
                      </a:cubicBezTo>
                      <a:cubicBezTo>
                        <a:pt x="837" y="143"/>
                        <a:pt x="817" y="142"/>
                        <a:pt x="801" y="131"/>
                      </a:cubicBezTo>
                      <a:cubicBezTo>
                        <a:pt x="758" y="102"/>
                        <a:pt x="784" y="116"/>
                        <a:pt x="720" y="95"/>
                      </a:cubicBezTo>
                      <a:cubicBezTo>
                        <a:pt x="710" y="92"/>
                        <a:pt x="703" y="81"/>
                        <a:pt x="693" y="77"/>
                      </a:cubicBezTo>
                      <a:cubicBezTo>
                        <a:pt x="638" y="52"/>
                        <a:pt x="563" y="24"/>
                        <a:pt x="504" y="14"/>
                      </a:cubicBezTo>
                      <a:cubicBezTo>
                        <a:pt x="269" y="24"/>
                        <a:pt x="356" y="0"/>
                        <a:pt x="234" y="41"/>
                      </a:cubicBezTo>
                      <a:cubicBezTo>
                        <a:pt x="186" y="57"/>
                        <a:pt x="215" y="45"/>
                        <a:pt x="153" y="86"/>
                      </a:cubicBezTo>
                      <a:cubicBezTo>
                        <a:pt x="144" y="92"/>
                        <a:pt x="126" y="104"/>
                        <a:pt x="126" y="104"/>
                      </a:cubicBezTo>
                      <a:cubicBezTo>
                        <a:pt x="120" y="113"/>
                        <a:pt x="116" y="123"/>
                        <a:pt x="108" y="131"/>
                      </a:cubicBezTo>
                      <a:cubicBezTo>
                        <a:pt x="100" y="139"/>
                        <a:pt x="87" y="140"/>
                        <a:pt x="81" y="149"/>
                      </a:cubicBezTo>
                      <a:cubicBezTo>
                        <a:pt x="61" y="181"/>
                        <a:pt x="38" y="277"/>
                        <a:pt x="27" y="320"/>
                      </a:cubicBezTo>
                      <a:cubicBezTo>
                        <a:pt x="21" y="377"/>
                        <a:pt x="18" y="428"/>
                        <a:pt x="0" y="482"/>
                      </a:cubicBezTo>
                      <a:cubicBezTo>
                        <a:pt x="3" y="542"/>
                        <a:pt x="2" y="602"/>
                        <a:pt x="9" y="662"/>
                      </a:cubicBezTo>
                      <a:cubicBezTo>
                        <a:pt x="16" y="719"/>
                        <a:pt x="59" y="774"/>
                        <a:pt x="81" y="824"/>
                      </a:cubicBezTo>
                      <a:cubicBezTo>
                        <a:pt x="105" y="878"/>
                        <a:pt x="116" y="938"/>
                        <a:pt x="126" y="995"/>
                      </a:cubicBezTo>
                      <a:cubicBezTo>
                        <a:pt x="131" y="1064"/>
                        <a:pt x="122" y="1175"/>
                        <a:pt x="189" y="1220"/>
                      </a:cubicBezTo>
                      <a:cubicBezTo>
                        <a:pt x="192" y="1229"/>
                        <a:pt x="190" y="1241"/>
                        <a:pt x="198" y="1247"/>
                      </a:cubicBezTo>
                      <a:cubicBezTo>
                        <a:pt x="213" y="1258"/>
                        <a:pt x="252" y="1265"/>
                        <a:pt x="252" y="1265"/>
                      </a:cubicBezTo>
                      <a:cubicBezTo>
                        <a:pt x="285" y="1363"/>
                        <a:pt x="232" y="1214"/>
                        <a:pt x="279" y="1319"/>
                      </a:cubicBezTo>
                      <a:cubicBezTo>
                        <a:pt x="302" y="1370"/>
                        <a:pt x="315" y="1426"/>
                        <a:pt x="324" y="1481"/>
                      </a:cubicBezTo>
                      <a:cubicBezTo>
                        <a:pt x="329" y="1651"/>
                        <a:pt x="285" y="1739"/>
                        <a:pt x="387" y="1841"/>
                      </a:cubicBezTo>
                      <a:cubicBezTo>
                        <a:pt x="417" y="1932"/>
                        <a:pt x="459" y="2003"/>
                        <a:pt x="513" y="2084"/>
                      </a:cubicBezTo>
                      <a:cubicBezTo>
                        <a:pt x="519" y="2093"/>
                        <a:pt x="528" y="2101"/>
                        <a:pt x="531" y="2111"/>
                      </a:cubicBezTo>
                      <a:cubicBezTo>
                        <a:pt x="534" y="2120"/>
                        <a:pt x="535" y="2130"/>
                        <a:pt x="540" y="2138"/>
                      </a:cubicBezTo>
                      <a:cubicBezTo>
                        <a:pt x="551" y="2157"/>
                        <a:pt x="576" y="2192"/>
                        <a:pt x="576" y="2192"/>
                      </a:cubicBezTo>
                      <a:cubicBezTo>
                        <a:pt x="581" y="2246"/>
                        <a:pt x="570" y="2305"/>
                        <a:pt x="594" y="2354"/>
                      </a:cubicBezTo>
                      <a:cubicBezTo>
                        <a:pt x="604" y="2397"/>
                        <a:pt x="627" y="2433"/>
                        <a:pt x="639" y="2453"/>
                      </a:cubicBezTo>
                      <a:cubicBezTo>
                        <a:pt x="645" y="2462"/>
                        <a:pt x="657" y="2465"/>
                        <a:pt x="666" y="2471"/>
                      </a:cubicBezTo>
                      <a:cubicBezTo>
                        <a:pt x="679" y="2511"/>
                        <a:pt x="707" y="2539"/>
                        <a:pt x="720" y="2579"/>
                      </a:cubicBezTo>
                      <a:cubicBezTo>
                        <a:pt x="723" y="2621"/>
                        <a:pt x="723" y="2663"/>
                        <a:pt x="729" y="2705"/>
                      </a:cubicBezTo>
                      <a:cubicBezTo>
                        <a:pt x="729" y="2705"/>
                        <a:pt x="751" y="2773"/>
                        <a:pt x="756" y="2786"/>
                      </a:cubicBezTo>
                      <a:cubicBezTo>
                        <a:pt x="775" y="2842"/>
                        <a:pt x="778" y="2900"/>
                        <a:pt x="792" y="2957"/>
                      </a:cubicBezTo>
                      <a:cubicBezTo>
                        <a:pt x="797" y="2975"/>
                        <a:pt x="809" y="3021"/>
                        <a:pt x="828" y="3038"/>
                      </a:cubicBezTo>
                      <a:cubicBezTo>
                        <a:pt x="844" y="3052"/>
                        <a:pt x="864" y="3062"/>
                        <a:pt x="882" y="3074"/>
                      </a:cubicBezTo>
                      <a:cubicBezTo>
                        <a:pt x="891" y="3080"/>
                        <a:pt x="909" y="3092"/>
                        <a:pt x="909" y="3092"/>
                      </a:cubicBezTo>
                      <a:cubicBezTo>
                        <a:pt x="941" y="3140"/>
                        <a:pt x="982" y="3146"/>
                        <a:pt x="1035" y="3164"/>
                      </a:cubicBezTo>
                      <a:cubicBezTo>
                        <a:pt x="1053" y="3170"/>
                        <a:pt x="1071" y="3176"/>
                        <a:pt x="1089" y="3182"/>
                      </a:cubicBezTo>
                      <a:cubicBezTo>
                        <a:pt x="1098" y="3185"/>
                        <a:pt x="1116" y="3191"/>
                        <a:pt x="1116" y="3191"/>
                      </a:cubicBezTo>
                      <a:cubicBezTo>
                        <a:pt x="1199" y="3174"/>
                        <a:pt x="1231" y="3170"/>
                        <a:pt x="1332" y="3164"/>
                      </a:cubicBezTo>
                      <a:cubicBezTo>
                        <a:pt x="1361" y="3154"/>
                        <a:pt x="1384" y="3129"/>
                        <a:pt x="1413" y="3119"/>
                      </a:cubicBezTo>
                      <a:cubicBezTo>
                        <a:pt x="1449" y="3107"/>
                        <a:pt x="1485" y="3095"/>
                        <a:pt x="1521" y="3083"/>
                      </a:cubicBezTo>
                      <a:cubicBezTo>
                        <a:pt x="1550" y="3073"/>
                        <a:pt x="1602" y="3038"/>
                        <a:pt x="1602" y="3038"/>
                      </a:cubicBezTo>
                      <a:cubicBezTo>
                        <a:pt x="1632" y="2993"/>
                        <a:pt x="1662" y="2948"/>
                        <a:pt x="1692" y="2903"/>
                      </a:cubicBezTo>
                      <a:cubicBezTo>
                        <a:pt x="1708" y="2879"/>
                        <a:pt x="1703" y="2846"/>
                        <a:pt x="1719" y="2822"/>
                      </a:cubicBezTo>
                      <a:cubicBezTo>
                        <a:pt x="1742" y="2787"/>
                        <a:pt x="1734" y="2805"/>
                        <a:pt x="1746" y="2768"/>
                      </a:cubicBezTo>
                      <a:cubicBezTo>
                        <a:pt x="1718" y="2685"/>
                        <a:pt x="1726" y="2733"/>
                        <a:pt x="1737" y="2624"/>
                      </a:cubicBezTo>
                      <a:cubicBezTo>
                        <a:pt x="1734" y="2603"/>
                        <a:pt x="1737" y="2580"/>
                        <a:pt x="1728" y="2561"/>
                      </a:cubicBezTo>
                      <a:cubicBezTo>
                        <a:pt x="1724" y="2553"/>
                        <a:pt x="1709" y="2556"/>
                        <a:pt x="1701" y="2552"/>
                      </a:cubicBezTo>
                      <a:cubicBezTo>
                        <a:pt x="1691" y="2547"/>
                        <a:pt x="1684" y="2538"/>
                        <a:pt x="1674" y="2534"/>
                      </a:cubicBezTo>
                      <a:cubicBezTo>
                        <a:pt x="1648" y="2522"/>
                        <a:pt x="1617" y="2523"/>
                        <a:pt x="1593" y="2507"/>
                      </a:cubicBezTo>
                      <a:cubicBezTo>
                        <a:pt x="1549" y="2477"/>
                        <a:pt x="1482" y="2452"/>
                        <a:pt x="1431" y="2435"/>
                      </a:cubicBezTo>
                      <a:cubicBezTo>
                        <a:pt x="1400" y="2425"/>
                        <a:pt x="1355" y="2386"/>
                        <a:pt x="1323" y="2372"/>
                      </a:cubicBezTo>
                      <a:cubicBezTo>
                        <a:pt x="1306" y="2364"/>
                        <a:pt x="1269" y="2354"/>
                        <a:pt x="1269" y="2354"/>
                      </a:cubicBezTo>
                      <a:cubicBezTo>
                        <a:pt x="1263" y="2345"/>
                        <a:pt x="1259" y="2334"/>
                        <a:pt x="1251" y="2327"/>
                      </a:cubicBezTo>
                      <a:cubicBezTo>
                        <a:pt x="1244" y="2321"/>
                        <a:pt x="1231" y="2325"/>
                        <a:pt x="1224" y="2318"/>
                      </a:cubicBezTo>
                      <a:cubicBezTo>
                        <a:pt x="1190" y="2284"/>
                        <a:pt x="1182" y="2248"/>
                        <a:pt x="1161" y="2210"/>
                      </a:cubicBezTo>
                      <a:cubicBezTo>
                        <a:pt x="1120" y="2135"/>
                        <a:pt x="1064" y="2065"/>
                        <a:pt x="1017" y="1994"/>
                      </a:cubicBezTo>
                      <a:cubicBezTo>
                        <a:pt x="998" y="1965"/>
                        <a:pt x="983" y="1918"/>
                        <a:pt x="972" y="1886"/>
                      </a:cubicBezTo>
                      <a:cubicBezTo>
                        <a:pt x="969" y="1876"/>
                        <a:pt x="958" y="1869"/>
                        <a:pt x="954" y="1859"/>
                      </a:cubicBezTo>
                      <a:cubicBezTo>
                        <a:pt x="946" y="1842"/>
                        <a:pt x="942" y="1823"/>
                        <a:pt x="936" y="1805"/>
                      </a:cubicBezTo>
                      <a:cubicBezTo>
                        <a:pt x="933" y="1796"/>
                        <a:pt x="927" y="1778"/>
                        <a:pt x="927" y="1778"/>
                      </a:cubicBezTo>
                      <a:cubicBezTo>
                        <a:pt x="933" y="1662"/>
                        <a:pt x="932" y="1502"/>
                        <a:pt x="1044" y="1427"/>
                      </a:cubicBezTo>
                      <a:cubicBezTo>
                        <a:pt x="1096" y="1350"/>
                        <a:pt x="1027" y="1441"/>
                        <a:pt x="1089" y="1391"/>
                      </a:cubicBezTo>
                      <a:cubicBezTo>
                        <a:pt x="1097" y="1384"/>
                        <a:pt x="1099" y="1372"/>
                        <a:pt x="1107" y="1364"/>
                      </a:cubicBezTo>
                      <a:cubicBezTo>
                        <a:pt x="1115" y="1356"/>
                        <a:pt x="1126" y="1353"/>
                        <a:pt x="1134" y="1346"/>
                      </a:cubicBezTo>
                      <a:cubicBezTo>
                        <a:pt x="1144" y="1338"/>
                        <a:pt x="1153" y="1329"/>
                        <a:pt x="1161" y="1319"/>
                      </a:cubicBezTo>
                      <a:cubicBezTo>
                        <a:pt x="1168" y="1311"/>
                        <a:pt x="1171" y="1299"/>
                        <a:pt x="1179" y="1292"/>
                      </a:cubicBezTo>
                      <a:cubicBezTo>
                        <a:pt x="1231" y="1246"/>
                        <a:pt x="1304" y="1214"/>
                        <a:pt x="1368" y="1193"/>
                      </a:cubicBezTo>
                      <a:cubicBezTo>
                        <a:pt x="1409" y="1179"/>
                        <a:pt x="1443" y="1150"/>
                        <a:pt x="1485" y="1139"/>
                      </a:cubicBezTo>
                      <a:cubicBezTo>
                        <a:pt x="1509" y="1132"/>
                        <a:pt x="1557" y="1121"/>
                        <a:pt x="1557" y="1121"/>
                      </a:cubicBezTo>
                      <a:cubicBezTo>
                        <a:pt x="1569" y="1124"/>
                        <a:pt x="1587" y="1119"/>
                        <a:pt x="1593" y="1130"/>
                      </a:cubicBezTo>
                      <a:cubicBezTo>
                        <a:pt x="1608" y="1155"/>
                        <a:pt x="1571" y="1178"/>
                        <a:pt x="1557" y="1184"/>
                      </a:cubicBezTo>
                      <a:cubicBezTo>
                        <a:pt x="1491" y="1213"/>
                        <a:pt x="1419" y="1219"/>
                        <a:pt x="1350" y="1238"/>
                      </a:cubicBezTo>
                      <a:cubicBezTo>
                        <a:pt x="1332" y="1243"/>
                        <a:pt x="1314" y="1250"/>
                        <a:pt x="1296" y="1256"/>
                      </a:cubicBezTo>
                      <a:cubicBezTo>
                        <a:pt x="1275" y="1263"/>
                        <a:pt x="1242" y="1292"/>
                        <a:pt x="1242" y="1292"/>
                      </a:cubicBezTo>
                      <a:cubicBezTo>
                        <a:pt x="1226" y="1316"/>
                        <a:pt x="1218" y="1354"/>
                        <a:pt x="1197" y="1373"/>
                      </a:cubicBezTo>
                      <a:cubicBezTo>
                        <a:pt x="1148" y="1416"/>
                        <a:pt x="1088" y="1437"/>
                        <a:pt x="1035" y="1472"/>
                      </a:cubicBezTo>
                      <a:cubicBezTo>
                        <a:pt x="1026" y="1486"/>
                        <a:pt x="1008" y="1507"/>
                        <a:pt x="1008" y="1526"/>
                      </a:cubicBezTo>
                      <a:cubicBezTo>
                        <a:pt x="1008" y="1583"/>
                        <a:pt x="1133" y="1577"/>
                        <a:pt x="1161" y="1580"/>
                      </a:cubicBezTo>
                      <a:cubicBezTo>
                        <a:pt x="1203" y="1594"/>
                        <a:pt x="1220" y="1639"/>
                        <a:pt x="1251" y="1670"/>
                      </a:cubicBezTo>
                      <a:cubicBezTo>
                        <a:pt x="1263" y="1707"/>
                        <a:pt x="1286" y="1744"/>
                        <a:pt x="1305" y="1778"/>
                      </a:cubicBezTo>
                      <a:cubicBezTo>
                        <a:pt x="1321" y="1806"/>
                        <a:pt x="1349" y="1828"/>
                        <a:pt x="1359" y="1859"/>
                      </a:cubicBezTo>
                      <a:cubicBezTo>
                        <a:pt x="1388" y="1946"/>
                        <a:pt x="1411" y="2034"/>
                        <a:pt x="1440" y="2120"/>
                      </a:cubicBezTo>
                      <a:cubicBezTo>
                        <a:pt x="1453" y="2158"/>
                        <a:pt x="1495" y="2151"/>
                        <a:pt x="1521" y="2165"/>
                      </a:cubicBezTo>
                      <a:cubicBezTo>
                        <a:pt x="1540" y="2176"/>
                        <a:pt x="1557" y="2189"/>
                        <a:pt x="1575" y="2201"/>
                      </a:cubicBezTo>
                      <a:cubicBezTo>
                        <a:pt x="1593" y="2213"/>
                        <a:pt x="1611" y="2225"/>
                        <a:pt x="1629" y="2237"/>
                      </a:cubicBezTo>
                      <a:cubicBezTo>
                        <a:pt x="1638" y="2243"/>
                        <a:pt x="1656" y="2255"/>
                        <a:pt x="1656" y="2255"/>
                      </a:cubicBezTo>
                      <a:cubicBezTo>
                        <a:pt x="1681" y="2292"/>
                        <a:pt x="1705" y="2322"/>
                        <a:pt x="1719" y="2363"/>
                      </a:cubicBezTo>
                      <a:cubicBezTo>
                        <a:pt x="1716" y="2378"/>
                        <a:pt x="1714" y="2393"/>
                        <a:pt x="1710" y="2408"/>
                      </a:cubicBezTo>
                      <a:cubicBezTo>
                        <a:pt x="1705" y="2426"/>
                        <a:pt x="1692" y="2462"/>
                        <a:pt x="1692" y="2462"/>
                      </a:cubicBezTo>
                      <a:cubicBezTo>
                        <a:pt x="1715" y="2530"/>
                        <a:pt x="1681" y="2449"/>
                        <a:pt x="1728" y="2507"/>
                      </a:cubicBezTo>
                      <a:cubicBezTo>
                        <a:pt x="1734" y="2514"/>
                        <a:pt x="1731" y="2527"/>
                        <a:pt x="1737" y="2534"/>
                      </a:cubicBezTo>
                      <a:cubicBezTo>
                        <a:pt x="1759" y="2561"/>
                        <a:pt x="1803" y="2570"/>
                        <a:pt x="1836" y="257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24" name="Freeform 92">
                  <a:extLst>
                    <a:ext uri="{FF2B5EF4-FFF2-40B4-BE49-F238E27FC236}">
                      <a16:creationId xmlns:a16="http://schemas.microsoft.com/office/drawing/2014/main" id="{E27E905C-5C3C-DFF6-F271-110B7ACEE1CF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214" y="3260"/>
                  <a:ext cx="393" cy="403"/>
                </a:xfrm>
                <a:custGeom>
                  <a:avLst/>
                  <a:gdLst>
                    <a:gd name="T0" fmla="*/ 199 w 393"/>
                    <a:gd name="T1" fmla="*/ 25 h 403"/>
                    <a:gd name="T2" fmla="*/ 253 w 393"/>
                    <a:gd name="T3" fmla="*/ 61 h 403"/>
                    <a:gd name="T4" fmla="*/ 298 w 393"/>
                    <a:gd name="T5" fmla="*/ 97 h 403"/>
                    <a:gd name="T6" fmla="*/ 343 w 393"/>
                    <a:gd name="T7" fmla="*/ 151 h 403"/>
                    <a:gd name="T8" fmla="*/ 388 w 393"/>
                    <a:gd name="T9" fmla="*/ 259 h 403"/>
                    <a:gd name="T10" fmla="*/ 379 w 393"/>
                    <a:gd name="T11" fmla="*/ 358 h 403"/>
                    <a:gd name="T12" fmla="*/ 298 w 393"/>
                    <a:gd name="T13" fmla="*/ 403 h 403"/>
                    <a:gd name="T14" fmla="*/ 253 w 393"/>
                    <a:gd name="T15" fmla="*/ 394 h 403"/>
                    <a:gd name="T16" fmla="*/ 163 w 393"/>
                    <a:gd name="T17" fmla="*/ 385 h 403"/>
                    <a:gd name="T18" fmla="*/ 109 w 393"/>
                    <a:gd name="T19" fmla="*/ 367 h 403"/>
                    <a:gd name="T20" fmla="*/ 55 w 393"/>
                    <a:gd name="T21" fmla="*/ 286 h 403"/>
                    <a:gd name="T22" fmla="*/ 37 w 393"/>
                    <a:gd name="T23" fmla="*/ 232 h 403"/>
                    <a:gd name="T24" fmla="*/ 37 w 393"/>
                    <a:gd name="T25" fmla="*/ 34 h 403"/>
                    <a:gd name="T26" fmla="*/ 199 w 393"/>
                    <a:gd name="T27" fmla="*/ 25 h 403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93"/>
                    <a:gd name="T43" fmla="*/ 0 h 403"/>
                    <a:gd name="T44" fmla="*/ 393 w 393"/>
                    <a:gd name="T45" fmla="*/ 403 h 403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93" h="403">
                      <a:moveTo>
                        <a:pt x="199" y="25"/>
                      </a:moveTo>
                      <a:cubicBezTo>
                        <a:pt x="218" y="36"/>
                        <a:pt x="253" y="61"/>
                        <a:pt x="253" y="61"/>
                      </a:cubicBezTo>
                      <a:cubicBezTo>
                        <a:pt x="305" y="138"/>
                        <a:pt x="236" y="47"/>
                        <a:pt x="298" y="97"/>
                      </a:cubicBezTo>
                      <a:cubicBezTo>
                        <a:pt x="316" y="112"/>
                        <a:pt x="326" y="134"/>
                        <a:pt x="343" y="151"/>
                      </a:cubicBezTo>
                      <a:cubicBezTo>
                        <a:pt x="356" y="191"/>
                        <a:pt x="375" y="221"/>
                        <a:pt x="388" y="259"/>
                      </a:cubicBezTo>
                      <a:cubicBezTo>
                        <a:pt x="385" y="292"/>
                        <a:pt x="393" y="328"/>
                        <a:pt x="379" y="358"/>
                      </a:cubicBezTo>
                      <a:cubicBezTo>
                        <a:pt x="368" y="382"/>
                        <a:pt x="323" y="395"/>
                        <a:pt x="298" y="403"/>
                      </a:cubicBezTo>
                      <a:cubicBezTo>
                        <a:pt x="283" y="400"/>
                        <a:pt x="268" y="396"/>
                        <a:pt x="253" y="394"/>
                      </a:cubicBezTo>
                      <a:cubicBezTo>
                        <a:pt x="223" y="390"/>
                        <a:pt x="193" y="391"/>
                        <a:pt x="163" y="385"/>
                      </a:cubicBezTo>
                      <a:cubicBezTo>
                        <a:pt x="144" y="382"/>
                        <a:pt x="109" y="367"/>
                        <a:pt x="109" y="367"/>
                      </a:cubicBezTo>
                      <a:cubicBezTo>
                        <a:pt x="109" y="366"/>
                        <a:pt x="64" y="300"/>
                        <a:pt x="55" y="286"/>
                      </a:cubicBezTo>
                      <a:cubicBezTo>
                        <a:pt x="44" y="270"/>
                        <a:pt x="37" y="232"/>
                        <a:pt x="37" y="232"/>
                      </a:cubicBezTo>
                      <a:cubicBezTo>
                        <a:pt x="33" y="166"/>
                        <a:pt x="0" y="89"/>
                        <a:pt x="37" y="34"/>
                      </a:cubicBezTo>
                      <a:cubicBezTo>
                        <a:pt x="64" y="0"/>
                        <a:pt x="163" y="21"/>
                        <a:pt x="199" y="25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25" name="Freeform 93">
                  <a:extLst>
                    <a:ext uri="{FF2B5EF4-FFF2-40B4-BE49-F238E27FC236}">
                      <a16:creationId xmlns:a16="http://schemas.microsoft.com/office/drawing/2014/main" id="{40DA84F6-AEC4-0FBC-D80D-C29D28401B47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360" y="1089"/>
                  <a:ext cx="117" cy="882"/>
                </a:xfrm>
                <a:custGeom>
                  <a:avLst/>
                  <a:gdLst>
                    <a:gd name="T0" fmla="*/ 99 w 117"/>
                    <a:gd name="T1" fmla="*/ 882 h 882"/>
                    <a:gd name="T2" fmla="*/ 99 w 117"/>
                    <a:gd name="T3" fmla="*/ 801 h 882"/>
                    <a:gd name="T4" fmla="*/ 117 w 117"/>
                    <a:gd name="T5" fmla="*/ 747 h 882"/>
                    <a:gd name="T6" fmla="*/ 99 w 117"/>
                    <a:gd name="T7" fmla="*/ 621 h 882"/>
                    <a:gd name="T8" fmla="*/ 81 w 117"/>
                    <a:gd name="T9" fmla="*/ 567 h 882"/>
                    <a:gd name="T10" fmla="*/ 63 w 117"/>
                    <a:gd name="T11" fmla="*/ 540 h 882"/>
                    <a:gd name="T12" fmla="*/ 18 w 117"/>
                    <a:gd name="T13" fmla="*/ 351 h 882"/>
                    <a:gd name="T14" fmla="*/ 63 w 117"/>
                    <a:gd name="T15" fmla="*/ 36 h 882"/>
                    <a:gd name="T16" fmla="*/ 108 w 117"/>
                    <a:gd name="T17" fmla="*/ 0 h 88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7"/>
                    <a:gd name="T28" fmla="*/ 0 h 882"/>
                    <a:gd name="T29" fmla="*/ 117 w 117"/>
                    <a:gd name="T30" fmla="*/ 882 h 88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7" h="882">
                      <a:moveTo>
                        <a:pt x="99" y="882"/>
                      </a:moveTo>
                      <a:cubicBezTo>
                        <a:pt x="86" y="842"/>
                        <a:pt x="85" y="855"/>
                        <a:pt x="99" y="801"/>
                      </a:cubicBezTo>
                      <a:cubicBezTo>
                        <a:pt x="104" y="783"/>
                        <a:pt x="117" y="747"/>
                        <a:pt x="117" y="747"/>
                      </a:cubicBezTo>
                      <a:cubicBezTo>
                        <a:pt x="111" y="684"/>
                        <a:pt x="114" y="670"/>
                        <a:pt x="99" y="621"/>
                      </a:cubicBezTo>
                      <a:cubicBezTo>
                        <a:pt x="94" y="603"/>
                        <a:pt x="92" y="583"/>
                        <a:pt x="81" y="567"/>
                      </a:cubicBezTo>
                      <a:cubicBezTo>
                        <a:pt x="75" y="558"/>
                        <a:pt x="67" y="550"/>
                        <a:pt x="63" y="540"/>
                      </a:cubicBezTo>
                      <a:cubicBezTo>
                        <a:pt x="36" y="480"/>
                        <a:pt x="27" y="415"/>
                        <a:pt x="18" y="351"/>
                      </a:cubicBezTo>
                      <a:cubicBezTo>
                        <a:pt x="21" y="286"/>
                        <a:pt x="0" y="115"/>
                        <a:pt x="63" y="36"/>
                      </a:cubicBezTo>
                      <a:cubicBezTo>
                        <a:pt x="75" y="21"/>
                        <a:pt x="94" y="14"/>
                        <a:pt x="108" y="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26" name="Freeform 94">
                  <a:extLst>
                    <a:ext uri="{FF2B5EF4-FFF2-40B4-BE49-F238E27FC236}">
                      <a16:creationId xmlns:a16="http://schemas.microsoft.com/office/drawing/2014/main" id="{B6D28809-93D0-2417-9E2A-2D24E7F32F05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20" y="2357"/>
                  <a:ext cx="186" cy="136"/>
                </a:xfrm>
                <a:custGeom>
                  <a:avLst/>
                  <a:gdLst>
                    <a:gd name="T0" fmla="*/ 171 w 186"/>
                    <a:gd name="T1" fmla="*/ 1 h 136"/>
                    <a:gd name="T2" fmla="*/ 9 w 186"/>
                    <a:gd name="T3" fmla="*/ 19 h 136"/>
                    <a:gd name="T4" fmla="*/ 18 w 186"/>
                    <a:gd name="T5" fmla="*/ 46 h 136"/>
                    <a:gd name="T6" fmla="*/ 72 w 186"/>
                    <a:gd name="T7" fmla="*/ 82 h 136"/>
                    <a:gd name="T8" fmla="*/ 144 w 186"/>
                    <a:gd name="T9" fmla="*/ 127 h 136"/>
                    <a:gd name="T10" fmla="*/ 171 w 186"/>
                    <a:gd name="T11" fmla="*/ 136 h 136"/>
                    <a:gd name="T12" fmla="*/ 171 w 186"/>
                    <a:gd name="T13" fmla="*/ 1 h 1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86"/>
                    <a:gd name="T22" fmla="*/ 0 h 136"/>
                    <a:gd name="T23" fmla="*/ 186 w 186"/>
                    <a:gd name="T24" fmla="*/ 136 h 1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86" h="136">
                      <a:moveTo>
                        <a:pt x="171" y="1"/>
                      </a:moveTo>
                      <a:cubicBezTo>
                        <a:pt x="117" y="10"/>
                        <a:pt x="60" y="0"/>
                        <a:pt x="9" y="19"/>
                      </a:cubicBezTo>
                      <a:cubicBezTo>
                        <a:pt x="0" y="22"/>
                        <a:pt x="11" y="39"/>
                        <a:pt x="18" y="46"/>
                      </a:cubicBezTo>
                      <a:cubicBezTo>
                        <a:pt x="33" y="61"/>
                        <a:pt x="72" y="82"/>
                        <a:pt x="72" y="82"/>
                      </a:cubicBezTo>
                      <a:cubicBezTo>
                        <a:pt x="101" y="125"/>
                        <a:pt x="80" y="106"/>
                        <a:pt x="144" y="127"/>
                      </a:cubicBezTo>
                      <a:cubicBezTo>
                        <a:pt x="153" y="130"/>
                        <a:pt x="171" y="136"/>
                        <a:pt x="171" y="136"/>
                      </a:cubicBezTo>
                      <a:cubicBezTo>
                        <a:pt x="186" y="91"/>
                        <a:pt x="171" y="48"/>
                        <a:pt x="171" y="1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27" name="Freeform 95">
                  <a:extLst>
                    <a:ext uri="{FF2B5EF4-FFF2-40B4-BE49-F238E27FC236}">
                      <a16:creationId xmlns:a16="http://schemas.microsoft.com/office/drawing/2014/main" id="{9B4C81AE-4589-83B2-4268-643979EBBC8D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730" y="2694"/>
                  <a:ext cx="159" cy="114"/>
                </a:xfrm>
                <a:custGeom>
                  <a:avLst/>
                  <a:gdLst>
                    <a:gd name="T0" fmla="*/ 115 w 159"/>
                    <a:gd name="T1" fmla="*/ 24 h 114"/>
                    <a:gd name="T2" fmla="*/ 34 w 159"/>
                    <a:gd name="T3" fmla="*/ 15 h 114"/>
                    <a:gd name="T4" fmla="*/ 16 w 159"/>
                    <a:gd name="T5" fmla="*/ 69 h 114"/>
                    <a:gd name="T6" fmla="*/ 97 w 159"/>
                    <a:gd name="T7" fmla="*/ 114 h 114"/>
                    <a:gd name="T8" fmla="*/ 133 w 159"/>
                    <a:gd name="T9" fmla="*/ 105 h 114"/>
                    <a:gd name="T10" fmla="*/ 115 w 159"/>
                    <a:gd name="T11" fmla="*/ 24 h 11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59"/>
                    <a:gd name="T19" fmla="*/ 0 h 114"/>
                    <a:gd name="T20" fmla="*/ 159 w 159"/>
                    <a:gd name="T21" fmla="*/ 114 h 11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59" h="114">
                      <a:moveTo>
                        <a:pt x="115" y="24"/>
                      </a:moveTo>
                      <a:cubicBezTo>
                        <a:pt x="52" y="3"/>
                        <a:pt x="79" y="0"/>
                        <a:pt x="34" y="15"/>
                      </a:cubicBezTo>
                      <a:cubicBezTo>
                        <a:pt x="28" y="33"/>
                        <a:pt x="0" y="58"/>
                        <a:pt x="16" y="69"/>
                      </a:cubicBezTo>
                      <a:cubicBezTo>
                        <a:pt x="43" y="87"/>
                        <a:pt x="70" y="96"/>
                        <a:pt x="97" y="114"/>
                      </a:cubicBezTo>
                      <a:cubicBezTo>
                        <a:pt x="109" y="111"/>
                        <a:pt x="123" y="113"/>
                        <a:pt x="133" y="105"/>
                      </a:cubicBezTo>
                      <a:cubicBezTo>
                        <a:pt x="159" y="84"/>
                        <a:pt x="122" y="45"/>
                        <a:pt x="115" y="24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28" name="Freeform 96">
                  <a:extLst>
                    <a:ext uri="{FF2B5EF4-FFF2-40B4-BE49-F238E27FC236}">
                      <a16:creationId xmlns:a16="http://schemas.microsoft.com/office/drawing/2014/main" id="{EB5431EC-A9D6-E73E-4124-347843759719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00" y="2110"/>
                  <a:ext cx="209" cy="132"/>
                </a:xfrm>
                <a:custGeom>
                  <a:avLst/>
                  <a:gdLst>
                    <a:gd name="T0" fmla="*/ 155 w 209"/>
                    <a:gd name="T1" fmla="*/ 5 h 132"/>
                    <a:gd name="T2" fmla="*/ 209 w 209"/>
                    <a:gd name="T3" fmla="*/ 113 h 132"/>
                    <a:gd name="T4" fmla="*/ 101 w 209"/>
                    <a:gd name="T5" fmla="*/ 86 h 132"/>
                    <a:gd name="T6" fmla="*/ 20 w 209"/>
                    <a:gd name="T7" fmla="*/ 50 h 132"/>
                    <a:gd name="T8" fmla="*/ 2 w 209"/>
                    <a:gd name="T9" fmla="*/ 23 h 132"/>
                    <a:gd name="T10" fmla="*/ 29 w 209"/>
                    <a:gd name="T11" fmla="*/ 5 h 132"/>
                    <a:gd name="T12" fmla="*/ 155 w 209"/>
                    <a:gd name="T13" fmla="*/ 5 h 13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09"/>
                    <a:gd name="T22" fmla="*/ 0 h 132"/>
                    <a:gd name="T23" fmla="*/ 209 w 209"/>
                    <a:gd name="T24" fmla="*/ 132 h 13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09" h="132">
                      <a:moveTo>
                        <a:pt x="155" y="5"/>
                      </a:moveTo>
                      <a:cubicBezTo>
                        <a:pt x="177" y="38"/>
                        <a:pt x="197" y="76"/>
                        <a:pt x="209" y="113"/>
                      </a:cubicBezTo>
                      <a:cubicBezTo>
                        <a:pt x="153" y="132"/>
                        <a:pt x="142" y="104"/>
                        <a:pt x="101" y="86"/>
                      </a:cubicBezTo>
                      <a:cubicBezTo>
                        <a:pt x="5" y="43"/>
                        <a:pt x="81" y="91"/>
                        <a:pt x="20" y="50"/>
                      </a:cubicBezTo>
                      <a:cubicBezTo>
                        <a:pt x="14" y="41"/>
                        <a:pt x="0" y="34"/>
                        <a:pt x="2" y="23"/>
                      </a:cubicBezTo>
                      <a:cubicBezTo>
                        <a:pt x="4" y="12"/>
                        <a:pt x="18" y="6"/>
                        <a:pt x="29" y="5"/>
                      </a:cubicBezTo>
                      <a:cubicBezTo>
                        <a:pt x="71" y="0"/>
                        <a:pt x="113" y="5"/>
                        <a:pt x="155" y="5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29" name="Freeform 97">
                  <a:extLst>
                    <a:ext uri="{FF2B5EF4-FFF2-40B4-BE49-F238E27FC236}">
                      <a16:creationId xmlns:a16="http://schemas.microsoft.com/office/drawing/2014/main" id="{8308CF05-578F-8C20-2537-D466C423A1BF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773" y="1858"/>
                  <a:ext cx="216" cy="23"/>
                </a:xfrm>
                <a:custGeom>
                  <a:avLst/>
                  <a:gdLst>
                    <a:gd name="T0" fmla="*/ 0 w 216"/>
                    <a:gd name="T1" fmla="*/ 23 h 23"/>
                    <a:gd name="T2" fmla="*/ 216 w 216"/>
                    <a:gd name="T3" fmla="*/ 23 h 23"/>
                    <a:gd name="T4" fmla="*/ 0 60000 65536"/>
                    <a:gd name="T5" fmla="*/ 0 60000 65536"/>
                    <a:gd name="T6" fmla="*/ 0 w 216"/>
                    <a:gd name="T7" fmla="*/ 0 h 23"/>
                    <a:gd name="T8" fmla="*/ 216 w 216"/>
                    <a:gd name="T9" fmla="*/ 23 h 23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" h="23">
                      <a:moveTo>
                        <a:pt x="0" y="23"/>
                      </a:moveTo>
                      <a:cubicBezTo>
                        <a:pt x="70" y="0"/>
                        <a:pt x="143" y="23"/>
                        <a:pt x="216" y="23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30" name="Freeform 98">
                  <a:extLst>
                    <a:ext uri="{FF2B5EF4-FFF2-40B4-BE49-F238E27FC236}">
                      <a16:creationId xmlns:a16="http://schemas.microsoft.com/office/drawing/2014/main" id="{1AF895F5-5ABD-0D4A-A295-6C18697A3469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29" y="1386"/>
                  <a:ext cx="387" cy="288"/>
                </a:xfrm>
                <a:custGeom>
                  <a:avLst/>
                  <a:gdLst>
                    <a:gd name="T0" fmla="*/ 162 w 387"/>
                    <a:gd name="T1" fmla="*/ 0 h 288"/>
                    <a:gd name="T2" fmla="*/ 135 w 387"/>
                    <a:gd name="T3" fmla="*/ 9 h 288"/>
                    <a:gd name="T4" fmla="*/ 108 w 387"/>
                    <a:gd name="T5" fmla="*/ 27 h 288"/>
                    <a:gd name="T6" fmla="*/ 54 w 387"/>
                    <a:gd name="T7" fmla="*/ 45 h 288"/>
                    <a:gd name="T8" fmla="*/ 0 w 387"/>
                    <a:gd name="T9" fmla="*/ 117 h 288"/>
                    <a:gd name="T10" fmla="*/ 90 w 387"/>
                    <a:gd name="T11" fmla="*/ 207 h 288"/>
                    <a:gd name="T12" fmla="*/ 387 w 387"/>
                    <a:gd name="T13" fmla="*/ 288 h 28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87"/>
                    <a:gd name="T22" fmla="*/ 0 h 288"/>
                    <a:gd name="T23" fmla="*/ 387 w 387"/>
                    <a:gd name="T24" fmla="*/ 288 h 28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87" h="288">
                      <a:moveTo>
                        <a:pt x="162" y="0"/>
                      </a:moveTo>
                      <a:cubicBezTo>
                        <a:pt x="153" y="3"/>
                        <a:pt x="143" y="5"/>
                        <a:pt x="135" y="9"/>
                      </a:cubicBezTo>
                      <a:cubicBezTo>
                        <a:pt x="125" y="14"/>
                        <a:pt x="118" y="23"/>
                        <a:pt x="108" y="27"/>
                      </a:cubicBezTo>
                      <a:cubicBezTo>
                        <a:pt x="91" y="35"/>
                        <a:pt x="54" y="45"/>
                        <a:pt x="54" y="45"/>
                      </a:cubicBezTo>
                      <a:cubicBezTo>
                        <a:pt x="43" y="79"/>
                        <a:pt x="20" y="87"/>
                        <a:pt x="0" y="117"/>
                      </a:cubicBezTo>
                      <a:cubicBezTo>
                        <a:pt x="14" y="175"/>
                        <a:pt x="44" y="176"/>
                        <a:pt x="90" y="207"/>
                      </a:cubicBezTo>
                      <a:cubicBezTo>
                        <a:pt x="186" y="271"/>
                        <a:pt x="272" y="288"/>
                        <a:pt x="387" y="288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31" name="Freeform 99">
                  <a:extLst>
                    <a:ext uri="{FF2B5EF4-FFF2-40B4-BE49-F238E27FC236}">
                      <a16:creationId xmlns:a16="http://schemas.microsoft.com/office/drawing/2014/main" id="{090628DB-B4AC-1C29-982D-7B174F8475C6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197" y="1215"/>
                  <a:ext cx="126" cy="630"/>
                </a:xfrm>
                <a:custGeom>
                  <a:avLst/>
                  <a:gdLst>
                    <a:gd name="T0" fmla="*/ 126 w 126"/>
                    <a:gd name="T1" fmla="*/ 0 h 630"/>
                    <a:gd name="T2" fmla="*/ 63 w 126"/>
                    <a:gd name="T3" fmla="*/ 72 h 630"/>
                    <a:gd name="T4" fmla="*/ 0 w 126"/>
                    <a:gd name="T5" fmla="*/ 180 h 630"/>
                    <a:gd name="T6" fmla="*/ 18 w 126"/>
                    <a:gd name="T7" fmla="*/ 405 h 630"/>
                    <a:gd name="T8" fmla="*/ 9 w 126"/>
                    <a:gd name="T9" fmla="*/ 630 h 63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6"/>
                    <a:gd name="T16" fmla="*/ 0 h 630"/>
                    <a:gd name="T17" fmla="*/ 126 w 126"/>
                    <a:gd name="T18" fmla="*/ 630 h 63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6" h="630">
                      <a:moveTo>
                        <a:pt x="126" y="0"/>
                      </a:moveTo>
                      <a:cubicBezTo>
                        <a:pt x="84" y="63"/>
                        <a:pt x="108" y="42"/>
                        <a:pt x="63" y="72"/>
                      </a:cubicBezTo>
                      <a:cubicBezTo>
                        <a:pt x="38" y="109"/>
                        <a:pt x="14" y="139"/>
                        <a:pt x="0" y="180"/>
                      </a:cubicBezTo>
                      <a:cubicBezTo>
                        <a:pt x="5" y="255"/>
                        <a:pt x="18" y="330"/>
                        <a:pt x="18" y="405"/>
                      </a:cubicBezTo>
                      <a:cubicBezTo>
                        <a:pt x="18" y="540"/>
                        <a:pt x="9" y="543"/>
                        <a:pt x="9" y="63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32" name="Freeform 100">
                  <a:extLst>
                    <a:ext uri="{FF2B5EF4-FFF2-40B4-BE49-F238E27FC236}">
                      <a16:creationId xmlns:a16="http://schemas.microsoft.com/office/drawing/2014/main" id="{D482FD21-21B7-70FF-7657-1EC09E6B2B5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231" y="1980"/>
                  <a:ext cx="146" cy="135"/>
                </a:xfrm>
                <a:custGeom>
                  <a:avLst/>
                  <a:gdLst>
                    <a:gd name="T0" fmla="*/ 146 w 146"/>
                    <a:gd name="T1" fmla="*/ 135 h 135"/>
                    <a:gd name="T2" fmla="*/ 11 w 146"/>
                    <a:gd name="T3" fmla="*/ 45 h 135"/>
                    <a:gd name="T4" fmla="*/ 2 w 146"/>
                    <a:gd name="T5" fmla="*/ 0 h 135"/>
                    <a:gd name="T6" fmla="*/ 0 60000 65536"/>
                    <a:gd name="T7" fmla="*/ 0 60000 65536"/>
                    <a:gd name="T8" fmla="*/ 0 60000 65536"/>
                    <a:gd name="T9" fmla="*/ 0 w 146"/>
                    <a:gd name="T10" fmla="*/ 0 h 135"/>
                    <a:gd name="T11" fmla="*/ 146 w 146"/>
                    <a:gd name="T12" fmla="*/ 135 h 13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6" h="135">
                      <a:moveTo>
                        <a:pt x="146" y="135"/>
                      </a:moveTo>
                      <a:cubicBezTo>
                        <a:pt x="99" y="104"/>
                        <a:pt x="51" y="85"/>
                        <a:pt x="11" y="45"/>
                      </a:cubicBezTo>
                      <a:cubicBezTo>
                        <a:pt x="0" y="12"/>
                        <a:pt x="2" y="27"/>
                        <a:pt x="2" y="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33" name="Freeform 101">
                  <a:extLst>
                    <a:ext uri="{FF2B5EF4-FFF2-40B4-BE49-F238E27FC236}">
                      <a16:creationId xmlns:a16="http://schemas.microsoft.com/office/drawing/2014/main" id="{64EB057C-699D-4836-CE25-A43E8150760F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02" y="1188"/>
                  <a:ext cx="234" cy="180"/>
                </a:xfrm>
                <a:custGeom>
                  <a:avLst/>
                  <a:gdLst>
                    <a:gd name="T0" fmla="*/ 0 w 234"/>
                    <a:gd name="T1" fmla="*/ 180 h 180"/>
                    <a:gd name="T2" fmla="*/ 18 w 234"/>
                    <a:gd name="T3" fmla="*/ 126 h 180"/>
                    <a:gd name="T4" fmla="*/ 36 w 234"/>
                    <a:gd name="T5" fmla="*/ 99 h 180"/>
                    <a:gd name="T6" fmla="*/ 90 w 234"/>
                    <a:gd name="T7" fmla="*/ 0 h 180"/>
                    <a:gd name="T8" fmla="*/ 216 w 234"/>
                    <a:gd name="T9" fmla="*/ 45 h 180"/>
                    <a:gd name="T10" fmla="*/ 234 w 234"/>
                    <a:gd name="T11" fmla="*/ 171 h 18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34"/>
                    <a:gd name="T19" fmla="*/ 0 h 180"/>
                    <a:gd name="T20" fmla="*/ 234 w 234"/>
                    <a:gd name="T21" fmla="*/ 180 h 18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34" h="180">
                      <a:moveTo>
                        <a:pt x="0" y="180"/>
                      </a:moveTo>
                      <a:cubicBezTo>
                        <a:pt x="6" y="162"/>
                        <a:pt x="7" y="142"/>
                        <a:pt x="18" y="126"/>
                      </a:cubicBezTo>
                      <a:cubicBezTo>
                        <a:pt x="24" y="117"/>
                        <a:pt x="32" y="109"/>
                        <a:pt x="36" y="99"/>
                      </a:cubicBezTo>
                      <a:cubicBezTo>
                        <a:pt x="59" y="47"/>
                        <a:pt x="46" y="29"/>
                        <a:pt x="90" y="0"/>
                      </a:cubicBezTo>
                      <a:cubicBezTo>
                        <a:pt x="135" y="15"/>
                        <a:pt x="170" y="36"/>
                        <a:pt x="216" y="45"/>
                      </a:cubicBezTo>
                      <a:cubicBezTo>
                        <a:pt x="221" y="86"/>
                        <a:pt x="234" y="130"/>
                        <a:pt x="234" y="17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8511" name="Group 102">
                <a:extLst>
                  <a:ext uri="{FF2B5EF4-FFF2-40B4-BE49-F238E27FC236}">
                    <a16:creationId xmlns:a16="http://schemas.microsoft.com/office/drawing/2014/main" id="{3D8C2698-543B-7DBA-B798-5970C3FC9DA8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 flipH="1">
                <a:off x="2016" y="768"/>
                <a:ext cx="1836" cy="3191"/>
                <a:chOff x="189" y="751"/>
                <a:chExt cx="1836" cy="3191"/>
              </a:xfrm>
            </p:grpSpPr>
            <p:sp>
              <p:nvSpPr>
                <p:cNvPr id="18512" name="Freeform 103">
                  <a:extLst>
                    <a:ext uri="{FF2B5EF4-FFF2-40B4-BE49-F238E27FC236}">
                      <a16:creationId xmlns:a16="http://schemas.microsoft.com/office/drawing/2014/main" id="{56A5606B-7A4C-8A12-990E-97729D749FDC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89" y="751"/>
                  <a:ext cx="1836" cy="3191"/>
                </a:xfrm>
                <a:custGeom>
                  <a:avLst/>
                  <a:gdLst>
                    <a:gd name="T0" fmla="*/ 1548 w 1836"/>
                    <a:gd name="T1" fmla="*/ 635 h 3191"/>
                    <a:gd name="T2" fmla="*/ 1359 w 1836"/>
                    <a:gd name="T3" fmla="*/ 599 h 3191"/>
                    <a:gd name="T4" fmla="*/ 1296 w 1836"/>
                    <a:gd name="T5" fmla="*/ 536 h 3191"/>
                    <a:gd name="T6" fmla="*/ 1188 w 1836"/>
                    <a:gd name="T7" fmla="*/ 482 h 3191"/>
                    <a:gd name="T8" fmla="*/ 1107 w 1836"/>
                    <a:gd name="T9" fmla="*/ 437 h 3191"/>
                    <a:gd name="T10" fmla="*/ 936 w 1836"/>
                    <a:gd name="T11" fmla="*/ 194 h 3191"/>
                    <a:gd name="T12" fmla="*/ 855 w 1836"/>
                    <a:gd name="T13" fmla="*/ 149 h 3191"/>
                    <a:gd name="T14" fmla="*/ 720 w 1836"/>
                    <a:gd name="T15" fmla="*/ 95 h 3191"/>
                    <a:gd name="T16" fmla="*/ 504 w 1836"/>
                    <a:gd name="T17" fmla="*/ 14 h 3191"/>
                    <a:gd name="T18" fmla="*/ 153 w 1836"/>
                    <a:gd name="T19" fmla="*/ 86 h 3191"/>
                    <a:gd name="T20" fmla="*/ 108 w 1836"/>
                    <a:gd name="T21" fmla="*/ 131 h 3191"/>
                    <a:gd name="T22" fmla="*/ 27 w 1836"/>
                    <a:gd name="T23" fmla="*/ 320 h 3191"/>
                    <a:gd name="T24" fmla="*/ 9 w 1836"/>
                    <a:gd name="T25" fmla="*/ 662 h 3191"/>
                    <a:gd name="T26" fmla="*/ 126 w 1836"/>
                    <a:gd name="T27" fmla="*/ 995 h 3191"/>
                    <a:gd name="T28" fmla="*/ 198 w 1836"/>
                    <a:gd name="T29" fmla="*/ 1247 h 3191"/>
                    <a:gd name="T30" fmla="*/ 279 w 1836"/>
                    <a:gd name="T31" fmla="*/ 1319 h 3191"/>
                    <a:gd name="T32" fmla="*/ 387 w 1836"/>
                    <a:gd name="T33" fmla="*/ 1841 h 3191"/>
                    <a:gd name="T34" fmla="*/ 531 w 1836"/>
                    <a:gd name="T35" fmla="*/ 2111 h 3191"/>
                    <a:gd name="T36" fmla="*/ 576 w 1836"/>
                    <a:gd name="T37" fmla="*/ 2192 h 3191"/>
                    <a:gd name="T38" fmla="*/ 639 w 1836"/>
                    <a:gd name="T39" fmla="*/ 2453 h 3191"/>
                    <a:gd name="T40" fmla="*/ 720 w 1836"/>
                    <a:gd name="T41" fmla="*/ 2579 h 3191"/>
                    <a:gd name="T42" fmla="*/ 756 w 1836"/>
                    <a:gd name="T43" fmla="*/ 2786 h 3191"/>
                    <a:gd name="T44" fmla="*/ 828 w 1836"/>
                    <a:gd name="T45" fmla="*/ 3038 h 3191"/>
                    <a:gd name="T46" fmla="*/ 909 w 1836"/>
                    <a:gd name="T47" fmla="*/ 3092 h 3191"/>
                    <a:gd name="T48" fmla="*/ 1089 w 1836"/>
                    <a:gd name="T49" fmla="*/ 3182 h 3191"/>
                    <a:gd name="T50" fmla="*/ 1332 w 1836"/>
                    <a:gd name="T51" fmla="*/ 3164 h 3191"/>
                    <a:gd name="T52" fmla="*/ 1521 w 1836"/>
                    <a:gd name="T53" fmla="*/ 3083 h 3191"/>
                    <a:gd name="T54" fmla="*/ 1692 w 1836"/>
                    <a:gd name="T55" fmla="*/ 2903 h 3191"/>
                    <a:gd name="T56" fmla="*/ 1746 w 1836"/>
                    <a:gd name="T57" fmla="*/ 2768 h 3191"/>
                    <a:gd name="T58" fmla="*/ 1728 w 1836"/>
                    <a:gd name="T59" fmla="*/ 2561 h 3191"/>
                    <a:gd name="T60" fmla="*/ 1674 w 1836"/>
                    <a:gd name="T61" fmla="*/ 2534 h 3191"/>
                    <a:gd name="T62" fmla="*/ 1431 w 1836"/>
                    <a:gd name="T63" fmla="*/ 2435 h 3191"/>
                    <a:gd name="T64" fmla="*/ 1269 w 1836"/>
                    <a:gd name="T65" fmla="*/ 2354 h 3191"/>
                    <a:gd name="T66" fmla="*/ 1224 w 1836"/>
                    <a:gd name="T67" fmla="*/ 2318 h 3191"/>
                    <a:gd name="T68" fmla="*/ 1017 w 1836"/>
                    <a:gd name="T69" fmla="*/ 1994 h 3191"/>
                    <a:gd name="T70" fmla="*/ 954 w 1836"/>
                    <a:gd name="T71" fmla="*/ 1859 h 3191"/>
                    <a:gd name="T72" fmla="*/ 927 w 1836"/>
                    <a:gd name="T73" fmla="*/ 1778 h 3191"/>
                    <a:gd name="T74" fmla="*/ 1089 w 1836"/>
                    <a:gd name="T75" fmla="*/ 1391 h 3191"/>
                    <a:gd name="T76" fmla="*/ 1134 w 1836"/>
                    <a:gd name="T77" fmla="*/ 1346 h 3191"/>
                    <a:gd name="T78" fmla="*/ 1179 w 1836"/>
                    <a:gd name="T79" fmla="*/ 1292 h 3191"/>
                    <a:gd name="T80" fmla="*/ 1485 w 1836"/>
                    <a:gd name="T81" fmla="*/ 1139 h 3191"/>
                    <a:gd name="T82" fmla="*/ 1593 w 1836"/>
                    <a:gd name="T83" fmla="*/ 1130 h 3191"/>
                    <a:gd name="T84" fmla="*/ 1350 w 1836"/>
                    <a:gd name="T85" fmla="*/ 1238 h 3191"/>
                    <a:gd name="T86" fmla="*/ 1242 w 1836"/>
                    <a:gd name="T87" fmla="*/ 1292 h 3191"/>
                    <a:gd name="T88" fmla="*/ 1035 w 1836"/>
                    <a:gd name="T89" fmla="*/ 1472 h 3191"/>
                    <a:gd name="T90" fmla="*/ 1161 w 1836"/>
                    <a:gd name="T91" fmla="*/ 1580 h 3191"/>
                    <a:gd name="T92" fmla="*/ 1305 w 1836"/>
                    <a:gd name="T93" fmla="*/ 1778 h 3191"/>
                    <a:gd name="T94" fmla="*/ 1440 w 1836"/>
                    <a:gd name="T95" fmla="*/ 2120 h 3191"/>
                    <a:gd name="T96" fmla="*/ 1575 w 1836"/>
                    <a:gd name="T97" fmla="*/ 2201 h 3191"/>
                    <a:gd name="T98" fmla="*/ 1656 w 1836"/>
                    <a:gd name="T99" fmla="*/ 2255 h 3191"/>
                    <a:gd name="T100" fmla="*/ 1710 w 1836"/>
                    <a:gd name="T101" fmla="*/ 2408 h 3191"/>
                    <a:gd name="T102" fmla="*/ 1728 w 1836"/>
                    <a:gd name="T103" fmla="*/ 2507 h 3191"/>
                    <a:gd name="T104" fmla="*/ 1836 w 1836"/>
                    <a:gd name="T105" fmla="*/ 2570 h 3191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836"/>
                    <a:gd name="T160" fmla="*/ 0 h 3191"/>
                    <a:gd name="T161" fmla="*/ 1836 w 1836"/>
                    <a:gd name="T162" fmla="*/ 3191 h 3191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836" h="3191">
                      <a:moveTo>
                        <a:pt x="1818" y="608"/>
                      </a:moveTo>
                      <a:cubicBezTo>
                        <a:pt x="1721" y="596"/>
                        <a:pt x="1641" y="612"/>
                        <a:pt x="1548" y="635"/>
                      </a:cubicBezTo>
                      <a:cubicBezTo>
                        <a:pt x="1480" y="629"/>
                        <a:pt x="1465" y="633"/>
                        <a:pt x="1413" y="617"/>
                      </a:cubicBezTo>
                      <a:cubicBezTo>
                        <a:pt x="1395" y="612"/>
                        <a:pt x="1359" y="599"/>
                        <a:pt x="1359" y="599"/>
                      </a:cubicBezTo>
                      <a:cubicBezTo>
                        <a:pt x="1307" y="522"/>
                        <a:pt x="1376" y="613"/>
                        <a:pt x="1314" y="563"/>
                      </a:cubicBezTo>
                      <a:cubicBezTo>
                        <a:pt x="1306" y="556"/>
                        <a:pt x="1304" y="543"/>
                        <a:pt x="1296" y="536"/>
                      </a:cubicBezTo>
                      <a:cubicBezTo>
                        <a:pt x="1289" y="530"/>
                        <a:pt x="1277" y="531"/>
                        <a:pt x="1269" y="527"/>
                      </a:cubicBezTo>
                      <a:cubicBezTo>
                        <a:pt x="1241" y="513"/>
                        <a:pt x="1216" y="496"/>
                        <a:pt x="1188" y="482"/>
                      </a:cubicBezTo>
                      <a:cubicBezTo>
                        <a:pt x="1180" y="478"/>
                        <a:pt x="1169" y="478"/>
                        <a:pt x="1161" y="473"/>
                      </a:cubicBezTo>
                      <a:cubicBezTo>
                        <a:pt x="1142" y="462"/>
                        <a:pt x="1107" y="437"/>
                        <a:pt x="1107" y="437"/>
                      </a:cubicBezTo>
                      <a:cubicBezTo>
                        <a:pt x="1058" y="363"/>
                        <a:pt x="1011" y="289"/>
                        <a:pt x="954" y="221"/>
                      </a:cubicBezTo>
                      <a:cubicBezTo>
                        <a:pt x="947" y="213"/>
                        <a:pt x="944" y="201"/>
                        <a:pt x="936" y="194"/>
                      </a:cubicBezTo>
                      <a:cubicBezTo>
                        <a:pt x="929" y="188"/>
                        <a:pt x="917" y="190"/>
                        <a:pt x="909" y="185"/>
                      </a:cubicBezTo>
                      <a:cubicBezTo>
                        <a:pt x="890" y="174"/>
                        <a:pt x="876" y="156"/>
                        <a:pt x="855" y="149"/>
                      </a:cubicBezTo>
                      <a:cubicBezTo>
                        <a:pt x="837" y="143"/>
                        <a:pt x="817" y="142"/>
                        <a:pt x="801" y="131"/>
                      </a:cubicBezTo>
                      <a:cubicBezTo>
                        <a:pt x="758" y="102"/>
                        <a:pt x="784" y="116"/>
                        <a:pt x="720" y="95"/>
                      </a:cubicBezTo>
                      <a:cubicBezTo>
                        <a:pt x="710" y="92"/>
                        <a:pt x="703" y="81"/>
                        <a:pt x="693" y="77"/>
                      </a:cubicBezTo>
                      <a:cubicBezTo>
                        <a:pt x="638" y="52"/>
                        <a:pt x="563" y="24"/>
                        <a:pt x="504" y="14"/>
                      </a:cubicBezTo>
                      <a:cubicBezTo>
                        <a:pt x="269" y="24"/>
                        <a:pt x="356" y="0"/>
                        <a:pt x="234" y="41"/>
                      </a:cubicBezTo>
                      <a:cubicBezTo>
                        <a:pt x="186" y="57"/>
                        <a:pt x="215" y="45"/>
                        <a:pt x="153" y="86"/>
                      </a:cubicBezTo>
                      <a:cubicBezTo>
                        <a:pt x="144" y="92"/>
                        <a:pt x="126" y="104"/>
                        <a:pt x="126" y="104"/>
                      </a:cubicBezTo>
                      <a:cubicBezTo>
                        <a:pt x="120" y="113"/>
                        <a:pt x="116" y="123"/>
                        <a:pt x="108" y="131"/>
                      </a:cubicBezTo>
                      <a:cubicBezTo>
                        <a:pt x="100" y="139"/>
                        <a:pt x="87" y="140"/>
                        <a:pt x="81" y="149"/>
                      </a:cubicBezTo>
                      <a:cubicBezTo>
                        <a:pt x="61" y="181"/>
                        <a:pt x="38" y="277"/>
                        <a:pt x="27" y="320"/>
                      </a:cubicBezTo>
                      <a:cubicBezTo>
                        <a:pt x="21" y="377"/>
                        <a:pt x="18" y="428"/>
                        <a:pt x="0" y="482"/>
                      </a:cubicBezTo>
                      <a:cubicBezTo>
                        <a:pt x="3" y="542"/>
                        <a:pt x="2" y="602"/>
                        <a:pt x="9" y="662"/>
                      </a:cubicBezTo>
                      <a:cubicBezTo>
                        <a:pt x="16" y="719"/>
                        <a:pt x="59" y="774"/>
                        <a:pt x="81" y="824"/>
                      </a:cubicBezTo>
                      <a:cubicBezTo>
                        <a:pt x="105" y="878"/>
                        <a:pt x="116" y="938"/>
                        <a:pt x="126" y="995"/>
                      </a:cubicBezTo>
                      <a:cubicBezTo>
                        <a:pt x="131" y="1064"/>
                        <a:pt x="122" y="1175"/>
                        <a:pt x="189" y="1220"/>
                      </a:cubicBezTo>
                      <a:cubicBezTo>
                        <a:pt x="192" y="1229"/>
                        <a:pt x="190" y="1241"/>
                        <a:pt x="198" y="1247"/>
                      </a:cubicBezTo>
                      <a:cubicBezTo>
                        <a:pt x="213" y="1258"/>
                        <a:pt x="252" y="1265"/>
                        <a:pt x="252" y="1265"/>
                      </a:cubicBezTo>
                      <a:cubicBezTo>
                        <a:pt x="285" y="1363"/>
                        <a:pt x="232" y="1214"/>
                        <a:pt x="279" y="1319"/>
                      </a:cubicBezTo>
                      <a:cubicBezTo>
                        <a:pt x="302" y="1370"/>
                        <a:pt x="315" y="1426"/>
                        <a:pt x="324" y="1481"/>
                      </a:cubicBezTo>
                      <a:cubicBezTo>
                        <a:pt x="329" y="1651"/>
                        <a:pt x="285" y="1739"/>
                        <a:pt x="387" y="1841"/>
                      </a:cubicBezTo>
                      <a:cubicBezTo>
                        <a:pt x="417" y="1932"/>
                        <a:pt x="459" y="2003"/>
                        <a:pt x="513" y="2084"/>
                      </a:cubicBezTo>
                      <a:cubicBezTo>
                        <a:pt x="519" y="2093"/>
                        <a:pt x="528" y="2101"/>
                        <a:pt x="531" y="2111"/>
                      </a:cubicBezTo>
                      <a:cubicBezTo>
                        <a:pt x="534" y="2120"/>
                        <a:pt x="535" y="2130"/>
                        <a:pt x="540" y="2138"/>
                      </a:cubicBezTo>
                      <a:cubicBezTo>
                        <a:pt x="551" y="2157"/>
                        <a:pt x="576" y="2192"/>
                        <a:pt x="576" y="2192"/>
                      </a:cubicBezTo>
                      <a:cubicBezTo>
                        <a:pt x="581" y="2246"/>
                        <a:pt x="570" y="2305"/>
                        <a:pt x="594" y="2354"/>
                      </a:cubicBezTo>
                      <a:cubicBezTo>
                        <a:pt x="604" y="2397"/>
                        <a:pt x="627" y="2433"/>
                        <a:pt x="639" y="2453"/>
                      </a:cubicBezTo>
                      <a:cubicBezTo>
                        <a:pt x="645" y="2462"/>
                        <a:pt x="657" y="2465"/>
                        <a:pt x="666" y="2471"/>
                      </a:cubicBezTo>
                      <a:cubicBezTo>
                        <a:pt x="679" y="2511"/>
                        <a:pt x="707" y="2539"/>
                        <a:pt x="720" y="2579"/>
                      </a:cubicBezTo>
                      <a:cubicBezTo>
                        <a:pt x="723" y="2621"/>
                        <a:pt x="723" y="2663"/>
                        <a:pt x="729" y="2705"/>
                      </a:cubicBezTo>
                      <a:cubicBezTo>
                        <a:pt x="729" y="2705"/>
                        <a:pt x="751" y="2773"/>
                        <a:pt x="756" y="2786"/>
                      </a:cubicBezTo>
                      <a:cubicBezTo>
                        <a:pt x="775" y="2842"/>
                        <a:pt x="778" y="2900"/>
                        <a:pt x="792" y="2957"/>
                      </a:cubicBezTo>
                      <a:cubicBezTo>
                        <a:pt x="797" y="2975"/>
                        <a:pt x="809" y="3021"/>
                        <a:pt x="828" y="3038"/>
                      </a:cubicBezTo>
                      <a:cubicBezTo>
                        <a:pt x="844" y="3052"/>
                        <a:pt x="864" y="3062"/>
                        <a:pt x="882" y="3074"/>
                      </a:cubicBezTo>
                      <a:cubicBezTo>
                        <a:pt x="891" y="3080"/>
                        <a:pt x="909" y="3092"/>
                        <a:pt x="909" y="3092"/>
                      </a:cubicBezTo>
                      <a:cubicBezTo>
                        <a:pt x="941" y="3140"/>
                        <a:pt x="982" y="3146"/>
                        <a:pt x="1035" y="3164"/>
                      </a:cubicBezTo>
                      <a:cubicBezTo>
                        <a:pt x="1053" y="3170"/>
                        <a:pt x="1071" y="3176"/>
                        <a:pt x="1089" y="3182"/>
                      </a:cubicBezTo>
                      <a:cubicBezTo>
                        <a:pt x="1098" y="3185"/>
                        <a:pt x="1116" y="3191"/>
                        <a:pt x="1116" y="3191"/>
                      </a:cubicBezTo>
                      <a:cubicBezTo>
                        <a:pt x="1199" y="3174"/>
                        <a:pt x="1231" y="3170"/>
                        <a:pt x="1332" y="3164"/>
                      </a:cubicBezTo>
                      <a:cubicBezTo>
                        <a:pt x="1361" y="3154"/>
                        <a:pt x="1384" y="3129"/>
                        <a:pt x="1413" y="3119"/>
                      </a:cubicBezTo>
                      <a:cubicBezTo>
                        <a:pt x="1449" y="3107"/>
                        <a:pt x="1485" y="3095"/>
                        <a:pt x="1521" y="3083"/>
                      </a:cubicBezTo>
                      <a:cubicBezTo>
                        <a:pt x="1550" y="3073"/>
                        <a:pt x="1602" y="3038"/>
                        <a:pt x="1602" y="3038"/>
                      </a:cubicBezTo>
                      <a:cubicBezTo>
                        <a:pt x="1632" y="2993"/>
                        <a:pt x="1662" y="2948"/>
                        <a:pt x="1692" y="2903"/>
                      </a:cubicBezTo>
                      <a:cubicBezTo>
                        <a:pt x="1708" y="2879"/>
                        <a:pt x="1703" y="2846"/>
                        <a:pt x="1719" y="2822"/>
                      </a:cubicBezTo>
                      <a:cubicBezTo>
                        <a:pt x="1742" y="2787"/>
                        <a:pt x="1734" y="2805"/>
                        <a:pt x="1746" y="2768"/>
                      </a:cubicBezTo>
                      <a:cubicBezTo>
                        <a:pt x="1718" y="2685"/>
                        <a:pt x="1726" y="2733"/>
                        <a:pt x="1737" y="2624"/>
                      </a:cubicBezTo>
                      <a:cubicBezTo>
                        <a:pt x="1734" y="2603"/>
                        <a:pt x="1737" y="2580"/>
                        <a:pt x="1728" y="2561"/>
                      </a:cubicBezTo>
                      <a:cubicBezTo>
                        <a:pt x="1724" y="2553"/>
                        <a:pt x="1709" y="2556"/>
                        <a:pt x="1701" y="2552"/>
                      </a:cubicBezTo>
                      <a:cubicBezTo>
                        <a:pt x="1691" y="2547"/>
                        <a:pt x="1684" y="2538"/>
                        <a:pt x="1674" y="2534"/>
                      </a:cubicBezTo>
                      <a:cubicBezTo>
                        <a:pt x="1648" y="2522"/>
                        <a:pt x="1617" y="2523"/>
                        <a:pt x="1593" y="2507"/>
                      </a:cubicBezTo>
                      <a:cubicBezTo>
                        <a:pt x="1549" y="2477"/>
                        <a:pt x="1482" y="2452"/>
                        <a:pt x="1431" y="2435"/>
                      </a:cubicBezTo>
                      <a:cubicBezTo>
                        <a:pt x="1400" y="2425"/>
                        <a:pt x="1355" y="2386"/>
                        <a:pt x="1323" y="2372"/>
                      </a:cubicBezTo>
                      <a:cubicBezTo>
                        <a:pt x="1306" y="2364"/>
                        <a:pt x="1269" y="2354"/>
                        <a:pt x="1269" y="2354"/>
                      </a:cubicBezTo>
                      <a:cubicBezTo>
                        <a:pt x="1263" y="2345"/>
                        <a:pt x="1259" y="2334"/>
                        <a:pt x="1251" y="2327"/>
                      </a:cubicBezTo>
                      <a:cubicBezTo>
                        <a:pt x="1244" y="2321"/>
                        <a:pt x="1231" y="2325"/>
                        <a:pt x="1224" y="2318"/>
                      </a:cubicBezTo>
                      <a:cubicBezTo>
                        <a:pt x="1190" y="2284"/>
                        <a:pt x="1182" y="2248"/>
                        <a:pt x="1161" y="2210"/>
                      </a:cubicBezTo>
                      <a:cubicBezTo>
                        <a:pt x="1120" y="2135"/>
                        <a:pt x="1064" y="2065"/>
                        <a:pt x="1017" y="1994"/>
                      </a:cubicBezTo>
                      <a:cubicBezTo>
                        <a:pt x="998" y="1965"/>
                        <a:pt x="983" y="1918"/>
                        <a:pt x="972" y="1886"/>
                      </a:cubicBezTo>
                      <a:cubicBezTo>
                        <a:pt x="969" y="1876"/>
                        <a:pt x="958" y="1869"/>
                        <a:pt x="954" y="1859"/>
                      </a:cubicBezTo>
                      <a:cubicBezTo>
                        <a:pt x="946" y="1842"/>
                        <a:pt x="942" y="1823"/>
                        <a:pt x="936" y="1805"/>
                      </a:cubicBezTo>
                      <a:cubicBezTo>
                        <a:pt x="933" y="1796"/>
                        <a:pt x="927" y="1778"/>
                        <a:pt x="927" y="1778"/>
                      </a:cubicBezTo>
                      <a:cubicBezTo>
                        <a:pt x="933" y="1662"/>
                        <a:pt x="932" y="1502"/>
                        <a:pt x="1044" y="1427"/>
                      </a:cubicBezTo>
                      <a:cubicBezTo>
                        <a:pt x="1096" y="1350"/>
                        <a:pt x="1027" y="1441"/>
                        <a:pt x="1089" y="1391"/>
                      </a:cubicBezTo>
                      <a:cubicBezTo>
                        <a:pt x="1097" y="1384"/>
                        <a:pt x="1099" y="1372"/>
                        <a:pt x="1107" y="1364"/>
                      </a:cubicBezTo>
                      <a:cubicBezTo>
                        <a:pt x="1115" y="1356"/>
                        <a:pt x="1126" y="1353"/>
                        <a:pt x="1134" y="1346"/>
                      </a:cubicBezTo>
                      <a:cubicBezTo>
                        <a:pt x="1144" y="1338"/>
                        <a:pt x="1153" y="1329"/>
                        <a:pt x="1161" y="1319"/>
                      </a:cubicBezTo>
                      <a:cubicBezTo>
                        <a:pt x="1168" y="1311"/>
                        <a:pt x="1171" y="1299"/>
                        <a:pt x="1179" y="1292"/>
                      </a:cubicBezTo>
                      <a:cubicBezTo>
                        <a:pt x="1231" y="1246"/>
                        <a:pt x="1304" y="1214"/>
                        <a:pt x="1368" y="1193"/>
                      </a:cubicBezTo>
                      <a:cubicBezTo>
                        <a:pt x="1409" y="1179"/>
                        <a:pt x="1443" y="1150"/>
                        <a:pt x="1485" y="1139"/>
                      </a:cubicBezTo>
                      <a:cubicBezTo>
                        <a:pt x="1509" y="1132"/>
                        <a:pt x="1557" y="1121"/>
                        <a:pt x="1557" y="1121"/>
                      </a:cubicBezTo>
                      <a:cubicBezTo>
                        <a:pt x="1569" y="1124"/>
                        <a:pt x="1587" y="1119"/>
                        <a:pt x="1593" y="1130"/>
                      </a:cubicBezTo>
                      <a:cubicBezTo>
                        <a:pt x="1608" y="1155"/>
                        <a:pt x="1571" y="1178"/>
                        <a:pt x="1557" y="1184"/>
                      </a:cubicBezTo>
                      <a:cubicBezTo>
                        <a:pt x="1491" y="1213"/>
                        <a:pt x="1419" y="1219"/>
                        <a:pt x="1350" y="1238"/>
                      </a:cubicBezTo>
                      <a:cubicBezTo>
                        <a:pt x="1332" y="1243"/>
                        <a:pt x="1314" y="1250"/>
                        <a:pt x="1296" y="1256"/>
                      </a:cubicBezTo>
                      <a:cubicBezTo>
                        <a:pt x="1275" y="1263"/>
                        <a:pt x="1242" y="1292"/>
                        <a:pt x="1242" y="1292"/>
                      </a:cubicBezTo>
                      <a:cubicBezTo>
                        <a:pt x="1226" y="1316"/>
                        <a:pt x="1218" y="1354"/>
                        <a:pt x="1197" y="1373"/>
                      </a:cubicBezTo>
                      <a:cubicBezTo>
                        <a:pt x="1148" y="1416"/>
                        <a:pt x="1088" y="1437"/>
                        <a:pt x="1035" y="1472"/>
                      </a:cubicBezTo>
                      <a:cubicBezTo>
                        <a:pt x="1026" y="1486"/>
                        <a:pt x="1008" y="1507"/>
                        <a:pt x="1008" y="1526"/>
                      </a:cubicBezTo>
                      <a:cubicBezTo>
                        <a:pt x="1008" y="1583"/>
                        <a:pt x="1133" y="1577"/>
                        <a:pt x="1161" y="1580"/>
                      </a:cubicBezTo>
                      <a:cubicBezTo>
                        <a:pt x="1203" y="1594"/>
                        <a:pt x="1220" y="1639"/>
                        <a:pt x="1251" y="1670"/>
                      </a:cubicBezTo>
                      <a:cubicBezTo>
                        <a:pt x="1263" y="1707"/>
                        <a:pt x="1286" y="1744"/>
                        <a:pt x="1305" y="1778"/>
                      </a:cubicBezTo>
                      <a:cubicBezTo>
                        <a:pt x="1321" y="1806"/>
                        <a:pt x="1349" y="1828"/>
                        <a:pt x="1359" y="1859"/>
                      </a:cubicBezTo>
                      <a:cubicBezTo>
                        <a:pt x="1388" y="1946"/>
                        <a:pt x="1411" y="2034"/>
                        <a:pt x="1440" y="2120"/>
                      </a:cubicBezTo>
                      <a:cubicBezTo>
                        <a:pt x="1453" y="2158"/>
                        <a:pt x="1495" y="2151"/>
                        <a:pt x="1521" y="2165"/>
                      </a:cubicBezTo>
                      <a:cubicBezTo>
                        <a:pt x="1540" y="2176"/>
                        <a:pt x="1557" y="2189"/>
                        <a:pt x="1575" y="2201"/>
                      </a:cubicBezTo>
                      <a:cubicBezTo>
                        <a:pt x="1593" y="2213"/>
                        <a:pt x="1611" y="2225"/>
                        <a:pt x="1629" y="2237"/>
                      </a:cubicBezTo>
                      <a:cubicBezTo>
                        <a:pt x="1638" y="2243"/>
                        <a:pt x="1656" y="2255"/>
                        <a:pt x="1656" y="2255"/>
                      </a:cubicBezTo>
                      <a:cubicBezTo>
                        <a:pt x="1681" y="2292"/>
                        <a:pt x="1705" y="2322"/>
                        <a:pt x="1719" y="2363"/>
                      </a:cubicBezTo>
                      <a:cubicBezTo>
                        <a:pt x="1716" y="2378"/>
                        <a:pt x="1714" y="2393"/>
                        <a:pt x="1710" y="2408"/>
                      </a:cubicBezTo>
                      <a:cubicBezTo>
                        <a:pt x="1705" y="2426"/>
                        <a:pt x="1692" y="2462"/>
                        <a:pt x="1692" y="2462"/>
                      </a:cubicBezTo>
                      <a:cubicBezTo>
                        <a:pt x="1715" y="2530"/>
                        <a:pt x="1681" y="2449"/>
                        <a:pt x="1728" y="2507"/>
                      </a:cubicBezTo>
                      <a:cubicBezTo>
                        <a:pt x="1734" y="2514"/>
                        <a:pt x="1731" y="2527"/>
                        <a:pt x="1737" y="2534"/>
                      </a:cubicBezTo>
                      <a:cubicBezTo>
                        <a:pt x="1759" y="2561"/>
                        <a:pt x="1803" y="2570"/>
                        <a:pt x="1836" y="257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13" name="Freeform 104">
                  <a:extLst>
                    <a:ext uri="{FF2B5EF4-FFF2-40B4-BE49-F238E27FC236}">
                      <a16:creationId xmlns:a16="http://schemas.microsoft.com/office/drawing/2014/main" id="{152CE2E1-1B61-7406-6FCD-F54D452B9BC6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214" y="3260"/>
                  <a:ext cx="393" cy="403"/>
                </a:xfrm>
                <a:custGeom>
                  <a:avLst/>
                  <a:gdLst>
                    <a:gd name="T0" fmla="*/ 199 w 393"/>
                    <a:gd name="T1" fmla="*/ 25 h 403"/>
                    <a:gd name="T2" fmla="*/ 253 w 393"/>
                    <a:gd name="T3" fmla="*/ 61 h 403"/>
                    <a:gd name="T4" fmla="*/ 298 w 393"/>
                    <a:gd name="T5" fmla="*/ 97 h 403"/>
                    <a:gd name="T6" fmla="*/ 343 w 393"/>
                    <a:gd name="T7" fmla="*/ 151 h 403"/>
                    <a:gd name="T8" fmla="*/ 388 w 393"/>
                    <a:gd name="T9" fmla="*/ 259 h 403"/>
                    <a:gd name="T10" fmla="*/ 379 w 393"/>
                    <a:gd name="T11" fmla="*/ 358 h 403"/>
                    <a:gd name="T12" fmla="*/ 298 w 393"/>
                    <a:gd name="T13" fmla="*/ 403 h 403"/>
                    <a:gd name="T14" fmla="*/ 253 w 393"/>
                    <a:gd name="T15" fmla="*/ 394 h 403"/>
                    <a:gd name="T16" fmla="*/ 163 w 393"/>
                    <a:gd name="T17" fmla="*/ 385 h 403"/>
                    <a:gd name="T18" fmla="*/ 109 w 393"/>
                    <a:gd name="T19" fmla="*/ 367 h 403"/>
                    <a:gd name="T20" fmla="*/ 55 w 393"/>
                    <a:gd name="T21" fmla="*/ 286 h 403"/>
                    <a:gd name="T22" fmla="*/ 37 w 393"/>
                    <a:gd name="T23" fmla="*/ 232 h 403"/>
                    <a:gd name="T24" fmla="*/ 37 w 393"/>
                    <a:gd name="T25" fmla="*/ 34 h 403"/>
                    <a:gd name="T26" fmla="*/ 199 w 393"/>
                    <a:gd name="T27" fmla="*/ 25 h 403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93"/>
                    <a:gd name="T43" fmla="*/ 0 h 403"/>
                    <a:gd name="T44" fmla="*/ 393 w 393"/>
                    <a:gd name="T45" fmla="*/ 403 h 403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93" h="403">
                      <a:moveTo>
                        <a:pt x="199" y="25"/>
                      </a:moveTo>
                      <a:cubicBezTo>
                        <a:pt x="218" y="36"/>
                        <a:pt x="253" y="61"/>
                        <a:pt x="253" y="61"/>
                      </a:cubicBezTo>
                      <a:cubicBezTo>
                        <a:pt x="305" y="138"/>
                        <a:pt x="236" y="47"/>
                        <a:pt x="298" y="97"/>
                      </a:cubicBezTo>
                      <a:cubicBezTo>
                        <a:pt x="316" y="112"/>
                        <a:pt x="326" y="134"/>
                        <a:pt x="343" y="151"/>
                      </a:cubicBezTo>
                      <a:cubicBezTo>
                        <a:pt x="356" y="191"/>
                        <a:pt x="375" y="221"/>
                        <a:pt x="388" y="259"/>
                      </a:cubicBezTo>
                      <a:cubicBezTo>
                        <a:pt x="385" y="292"/>
                        <a:pt x="393" y="328"/>
                        <a:pt x="379" y="358"/>
                      </a:cubicBezTo>
                      <a:cubicBezTo>
                        <a:pt x="368" y="382"/>
                        <a:pt x="323" y="395"/>
                        <a:pt x="298" y="403"/>
                      </a:cubicBezTo>
                      <a:cubicBezTo>
                        <a:pt x="283" y="400"/>
                        <a:pt x="268" y="396"/>
                        <a:pt x="253" y="394"/>
                      </a:cubicBezTo>
                      <a:cubicBezTo>
                        <a:pt x="223" y="390"/>
                        <a:pt x="193" y="391"/>
                        <a:pt x="163" y="385"/>
                      </a:cubicBezTo>
                      <a:cubicBezTo>
                        <a:pt x="144" y="382"/>
                        <a:pt x="109" y="367"/>
                        <a:pt x="109" y="367"/>
                      </a:cubicBezTo>
                      <a:cubicBezTo>
                        <a:pt x="109" y="366"/>
                        <a:pt x="64" y="300"/>
                        <a:pt x="55" y="286"/>
                      </a:cubicBezTo>
                      <a:cubicBezTo>
                        <a:pt x="44" y="270"/>
                        <a:pt x="37" y="232"/>
                        <a:pt x="37" y="232"/>
                      </a:cubicBezTo>
                      <a:cubicBezTo>
                        <a:pt x="33" y="166"/>
                        <a:pt x="0" y="89"/>
                        <a:pt x="37" y="34"/>
                      </a:cubicBezTo>
                      <a:cubicBezTo>
                        <a:pt x="64" y="0"/>
                        <a:pt x="163" y="21"/>
                        <a:pt x="199" y="25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14" name="Freeform 105">
                  <a:extLst>
                    <a:ext uri="{FF2B5EF4-FFF2-40B4-BE49-F238E27FC236}">
                      <a16:creationId xmlns:a16="http://schemas.microsoft.com/office/drawing/2014/main" id="{EB13D1DB-3B51-4854-5854-47DEB7EAC0E6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360" y="1089"/>
                  <a:ext cx="117" cy="882"/>
                </a:xfrm>
                <a:custGeom>
                  <a:avLst/>
                  <a:gdLst>
                    <a:gd name="T0" fmla="*/ 99 w 117"/>
                    <a:gd name="T1" fmla="*/ 882 h 882"/>
                    <a:gd name="T2" fmla="*/ 99 w 117"/>
                    <a:gd name="T3" fmla="*/ 801 h 882"/>
                    <a:gd name="T4" fmla="*/ 117 w 117"/>
                    <a:gd name="T5" fmla="*/ 747 h 882"/>
                    <a:gd name="T6" fmla="*/ 99 w 117"/>
                    <a:gd name="T7" fmla="*/ 621 h 882"/>
                    <a:gd name="T8" fmla="*/ 81 w 117"/>
                    <a:gd name="T9" fmla="*/ 567 h 882"/>
                    <a:gd name="T10" fmla="*/ 63 w 117"/>
                    <a:gd name="T11" fmla="*/ 540 h 882"/>
                    <a:gd name="T12" fmla="*/ 18 w 117"/>
                    <a:gd name="T13" fmla="*/ 351 h 882"/>
                    <a:gd name="T14" fmla="*/ 63 w 117"/>
                    <a:gd name="T15" fmla="*/ 36 h 882"/>
                    <a:gd name="T16" fmla="*/ 108 w 117"/>
                    <a:gd name="T17" fmla="*/ 0 h 88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7"/>
                    <a:gd name="T28" fmla="*/ 0 h 882"/>
                    <a:gd name="T29" fmla="*/ 117 w 117"/>
                    <a:gd name="T30" fmla="*/ 882 h 88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7" h="882">
                      <a:moveTo>
                        <a:pt x="99" y="882"/>
                      </a:moveTo>
                      <a:cubicBezTo>
                        <a:pt x="86" y="842"/>
                        <a:pt x="85" y="855"/>
                        <a:pt x="99" y="801"/>
                      </a:cubicBezTo>
                      <a:cubicBezTo>
                        <a:pt x="104" y="783"/>
                        <a:pt x="117" y="747"/>
                        <a:pt x="117" y="747"/>
                      </a:cubicBezTo>
                      <a:cubicBezTo>
                        <a:pt x="111" y="684"/>
                        <a:pt x="114" y="670"/>
                        <a:pt x="99" y="621"/>
                      </a:cubicBezTo>
                      <a:cubicBezTo>
                        <a:pt x="94" y="603"/>
                        <a:pt x="92" y="583"/>
                        <a:pt x="81" y="567"/>
                      </a:cubicBezTo>
                      <a:cubicBezTo>
                        <a:pt x="75" y="558"/>
                        <a:pt x="67" y="550"/>
                        <a:pt x="63" y="540"/>
                      </a:cubicBezTo>
                      <a:cubicBezTo>
                        <a:pt x="36" y="480"/>
                        <a:pt x="27" y="415"/>
                        <a:pt x="18" y="351"/>
                      </a:cubicBezTo>
                      <a:cubicBezTo>
                        <a:pt x="21" y="286"/>
                        <a:pt x="0" y="115"/>
                        <a:pt x="63" y="36"/>
                      </a:cubicBezTo>
                      <a:cubicBezTo>
                        <a:pt x="75" y="21"/>
                        <a:pt x="94" y="14"/>
                        <a:pt x="108" y="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15" name="Freeform 106">
                  <a:extLst>
                    <a:ext uri="{FF2B5EF4-FFF2-40B4-BE49-F238E27FC236}">
                      <a16:creationId xmlns:a16="http://schemas.microsoft.com/office/drawing/2014/main" id="{D84AE24D-78AD-3892-DCEF-889ABF174688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20" y="2357"/>
                  <a:ext cx="186" cy="136"/>
                </a:xfrm>
                <a:custGeom>
                  <a:avLst/>
                  <a:gdLst>
                    <a:gd name="T0" fmla="*/ 171 w 186"/>
                    <a:gd name="T1" fmla="*/ 1 h 136"/>
                    <a:gd name="T2" fmla="*/ 9 w 186"/>
                    <a:gd name="T3" fmla="*/ 19 h 136"/>
                    <a:gd name="T4" fmla="*/ 18 w 186"/>
                    <a:gd name="T5" fmla="*/ 46 h 136"/>
                    <a:gd name="T6" fmla="*/ 72 w 186"/>
                    <a:gd name="T7" fmla="*/ 82 h 136"/>
                    <a:gd name="T8" fmla="*/ 144 w 186"/>
                    <a:gd name="T9" fmla="*/ 127 h 136"/>
                    <a:gd name="T10" fmla="*/ 171 w 186"/>
                    <a:gd name="T11" fmla="*/ 136 h 136"/>
                    <a:gd name="T12" fmla="*/ 171 w 186"/>
                    <a:gd name="T13" fmla="*/ 1 h 1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86"/>
                    <a:gd name="T22" fmla="*/ 0 h 136"/>
                    <a:gd name="T23" fmla="*/ 186 w 186"/>
                    <a:gd name="T24" fmla="*/ 136 h 1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86" h="136">
                      <a:moveTo>
                        <a:pt x="171" y="1"/>
                      </a:moveTo>
                      <a:cubicBezTo>
                        <a:pt x="117" y="10"/>
                        <a:pt x="60" y="0"/>
                        <a:pt x="9" y="19"/>
                      </a:cubicBezTo>
                      <a:cubicBezTo>
                        <a:pt x="0" y="22"/>
                        <a:pt x="11" y="39"/>
                        <a:pt x="18" y="46"/>
                      </a:cubicBezTo>
                      <a:cubicBezTo>
                        <a:pt x="33" y="61"/>
                        <a:pt x="72" y="82"/>
                        <a:pt x="72" y="82"/>
                      </a:cubicBezTo>
                      <a:cubicBezTo>
                        <a:pt x="101" y="125"/>
                        <a:pt x="80" y="106"/>
                        <a:pt x="144" y="127"/>
                      </a:cubicBezTo>
                      <a:cubicBezTo>
                        <a:pt x="153" y="130"/>
                        <a:pt x="171" y="136"/>
                        <a:pt x="171" y="136"/>
                      </a:cubicBezTo>
                      <a:cubicBezTo>
                        <a:pt x="186" y="91"/>
                        <a:pt x="171" y="48"/>
                        <a:pt x="171" y="1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16" name="Freeform 107">
                  <a:extLst>
                    <a:ext uri="{FF2B5EF4-FFF2-40B4-BE49-F238E27FC236}">
                      <a16:creationId xmlns:a16="http://schemas.microsoft.com/office/drawing/2014/main" id="{A12E9D1B-9E03-5268-A3D2-1CD2D558CFD0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730" y="2694"/>
                  <a:ext cx="159" cy="114"/>
                </a:xfrm>
                <a:custGeom>
                  <a:avLst/>
                  <a:gdLst>
                    <a:gd name="T0" fmla="*/ 115 w 159"/>
                    <a:gd name="T1" fmla="*/ 24 h 114"/>
                    <a:gd name="T2" fmla="*/ 34 w 159"/>
                    <a:gd name="T3" fmla="*/ 15 h 114"/>
                    <a:gd name="T4" fmla="*/ 16 w 159"/>
                    <a:gd name="T5" fmla="*/ 69 h 114"/>
                    <a:gd name="T6" fmla="*/ 97 w 159"/>
                    <a:gd name="T7" fmla="*/ 114 h 114"/>
                    <a:gd name="T8" fmla="*/ 133 w 159"/>
                    <a:gd name="T9" fmla="*/ 105 h 114"/>
                    <a:gd name="T10" fmla="*/ 115 w 159"/>
                    <a:gd name="T11" fmla="*/ 24 h 11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59"/>
                    <a:gd name="T19" fmla="*/ 0 h 114"/>
                    <a:gd name="T20" fmla="*/ 159 w 159"/>
                    <a:gd name="T21" fmla="*/ 114 h 11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59" h="114">
                      <a:moveTo>
                        <a:pt x="115" y="24"/>
                      </a:moveTo>
                      <a:cubicBezTo>
                        <a:pt x="52" y="3"/>
                        <a:pt x="79" y="0"/>
                        <a:pt x="34" y="15"/>
                      </a:cubicBezTo>
                      <a:cubicBezTo>
                        <a:pt x="28" y="33"/>
                        <a:pt x="0" y="58"/>
                        <a:pt x="16" y="69"/>
                      </a:cubicBezTo>
                      <a:cubicBezTo>
                        <a:pt x="43" y="87"/>
                        <a:pt x="70" y="96"/>
                        <a:pt x="97" y="114"/>
                      </a:cubicBezTo>
                      <a:cubicBezTo>
                        <a:pt x="109" y="111"/>
                        <a:pt x="123" y="113"/>
                        <a:pt x="133" y="105"/>
                      </a:cubicBezTo>
                      <a:cubicBezTo>
                        <a:pt x="159" y="84"/>
                        <a:pt x="122" y="45"/>
                        <a:pt x="115" y="24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17" name="Freeform 108">
                  <a:extLst>
                    <a:ext uri="{FF2B5EF4-FFF2-40B4-BE49-F238E27FC236}">
                      <a16:creationId xmlns:a16="http://schemas.microsoft.com/office/drawing/2014/main" id="{E5D823BE-A854-04AF-766C-77C2E0AC95B9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00" y="2110"/>
                  <a:ext cx="209" cy="132"/>
                </a:xfrm>
                <a:custGeom>
                  <a:avLst/>
                  <a:gdLst>
                    <a:gd name="T0" fmla="*/ 155 w 209"/>
                    <a:gd name="T1" fmla="*/ 5 h 132"/>
                    <a:gd name="T2" fmla="*/ 209 w 209"/>
                    <a:gd name="T3" fmla="*/ 113 h 132"/>
                    <a:gd name="T4" fmla="*/ 101 w 209"/>
                    <a:gd name="T5" fmla="*/ 86 h 132"/>
                    <a:gd name="T6" fmla="*/ 20 w 209"/>
                    <a:gd name="T7" fmla="*/ 50 h 132"/>
                    <a:gd name="T8" fmla="*/ 2 w 209"/>
                    <a:gd name="T9" fmla="*/ 23 h 132"/>
                    <a:gd name="T10" fmla="*/ 29 w 209"/>
                    <a:gd name="T11" fmla="*/ 5 h 132"/>
                    <a:gd name="T12" fmla="*/ 155 w 209"/>
                    <a:gd name="T13" fmla="*/ 5 h 13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09"/>
                    <a:gd name="T22" fmla="*/ 0 h 132"/>
                    <a:gd name="T23" fmla="*/ 209 w 209"/>
                    <a:gd name="T24" fmla="*/ 132 h 13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09" h="132">
                      <a:moveTo>
                        <a:pt x="155" y="5"/>
                      </a:moveTo>
                      <a:cubicBezTo>
                        <a:pt x="177" y="38"/>
                        <a:pt x="197" y="76"/>
                        <a:pt x="209" y="113"/>
                      </a:cubicBezTo>
                      <a:cubicBezTo>
                        <a:pt x="153" y="132"/>
                        <a:pt x="142" y="104"/>
                        <a:pt x="101" y="86"/>
                      </a:cubicBezTo>
                      <a:cubicBezTo>
                        <a:pt x="5" y="43"/>
                        <a:pt x="81" y="91"/>
                        <a:pt x="20" y="50"/>
                      </a:cubicBezTo>
                      <a:cubicBezTo>
                        <a:pt x="14" y="41"/>
                        <a:pt x="0" y="34"/>
                        <a:pt x="2" y="23"/>
                      </a:cubicBezTo>
                      <a:cubicBezTo>
                        <a:pt x="4" y="12"/>
                        <a:pt x="18" y="6"/>
                        <a:pt x="29" y="5"/>
                      </a:cubicBezTo>
                      <a:cubicBezTo>
                        <a:pt x="71" y="0"/>
                        <a:pt x="113" y="5"/>
                        <a:pt x="155" y="5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18" name="Freeform 109">
                  <a:extLst>
                    <a:ext uri="{FF2B5EF4-FFF2-40B4-BE49-F238E27FC236}">
                      <a16:creationId xmlns:a16="http://schemas.microsoft.com/office/drawing/2014/main" id="{5D722297-0169-C9CC-E5CC-428719931116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773" y="1858"/>
                  <a:ext cx="216" cy="23"/>
                </a:xfrm>
                <a:custGeom>
                  <a:avLst/>
                  <a:gdLst>
                    <a:gd name="T0" fmla="*/ 0 w 216"/>
                    <a:gd name="T1" fmla="*/ 23 h 23"/>
                    <a:gd name="T2" fmla="*/ 216 w 216"/>
                    <a:gd name="T3" fmla="*/ 23 h 23"/>
                    <a:gd name="T4" fmla="*/ 0 60000 65536"/>
                    <a:gd name="T5" fmla="*/ 0 60000 65536"/>
                    <a:gd name="T6" fmla="*/ 0 w 216"/>
                    <a:gd name="T7" fmla="*/ 0 h 23"/>
                    <a:gd name="T8" fmla="*/ 216 w 216"/>
                    <a:gd name="T9" fmla="*/ 23 h 23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" h="23">
                      <a:moveTo>
                        <a:pt x="0" y="23"/>
                      </a:moveTo>
                      <a:cubicBezTo>
                        <a:pt x="70" y="0"/>
                        <a:pt x="143" y="23"/>
                        <a:pt x="216" y="23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19" name="Freeform 110">
                  <a:extLst>
                    <a:ext uri="{FF2B5EF4-FFF2-40B4-BE49-F238E27FC236}">
                      <a16:creationId xmlns:a16="http://schemas.microsoft.com/office/drawing/2014/main" id="{1594A8E1-AFCD-C059-4188-6DD2020DB29E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29" y="1386"/>
                  <a:ext cx="387" cy="288"/>
                </a:xfrm>
                <a:custGeom>
                  <a:avLst/>
                  <a:gdLst>
                    <a:gd name="T0" fmla="*/ 162 w 387"/>
                    <a:gd name="T1" fmla="*/ 0 h 288"/>
                    <a:gd name="T2" fmla="*/ 135 w 387"/>
                    <a:gd name="T3" fmla="*/ 9 h 288"/>
                    <a:gd name="T4" fmla="*/ 108 w 387"/>
                    <a:gd name="T5" fmla="*/ 27 h 288"/>
                    <a:gd name="T6" fmla="*/ 54 w 387"/>
                    <a:gd name="T7" fmla="*/ 45 h 288"/>
                    <a:gd name="T8" fmla="*/ 0 w 387"/>
                    <a:gd name="T9" fmla="*/ 117 h 288"/>
                    <a:gd name="T10" fmla="*/ 90 w 387"/>
                    <a:gd name="T11" fmla="*/ 207 h 288"/>
                    <a:gd name="T12" fmla="*/ 387 w 387"/>
                    <a:gd name="T13" fmla="*/ 288 h 28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87"/>
                    <a:gd name="T22" fmla="*/ 0 h 288"/>
                    <a:gd name="T23" fmla="*/ 387 w 387"/>
                    <a:gd name="T24" fmla="*/ 288 h 28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87" h="288">
                      <a:moveTo>
                        <a:pt x="162" y="0"/>
                      </a:moveTo>
                      <a:cubicBezTo>
                        <a:pt x="153" y="3"/>
                        <a:pt x="143" y="5"/>
                        <a:pt x="135" y="9"/>
                      </a:cubicBezTo>
                      <a:cubicBezTo>
                        <a:pt x="125" y="14"/>
                        <a:pt x="118" y="23"/>
                        <a:pt x="108" y="27"/>
                      </a:cubicBezTo>
                      <a:cubicBezTo>
                        <a:pt x="91" y="35"/>
                        <a:pt x="54" y="45"/>
                        <a:pt x="54" y="45"/>
                      </a:cubicBezTo>
                      <a:cubicBezTo>
                        <a:pt x="43" y="79"/>
                        <a:pt x="20" y="87"/>
                        <a:pt x="0" y="117"/>
                      </a:cubicBezTo>
                      <a:cubicBezTo>
                        <a:pt x="14" y="175"/>
                        <a:pt x="44" y="176"/>
                        <a:pt x="90" y="207"/>
                      </a:cubicBezTo>
                      <a:cubicBezTo>
                        <a:pt x="186" y="271"/>
                        <a:pt x="272" y="288"/>
                        <a:pt x="387" y="288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20" name="Freeform 111">
                  <a:extLst>
                    <a:ext uri="{FF2B5EF4-FFF2-40B4-BE49-F238E27FC236}">
                      <a16:creationId xmlns:a16="http://schemas.microsoft.com/office/drawing/2014/main" id="{24BC2D76-4D84-1619-8EF6-538DDA47B06B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197" y="1215"/>
                  <a:ext cx="126" cy="630"/>
                </a:xfrm>
                <a:custGeom>
                  <a:avLst/>
                  <a:gdLst>
                    <a:gd name="T0" fmla="*/ 126 w 126"/>
                    <a:gd name="T1" fmla="*/ 0 h 630"/>
                    <a:gd name="T2" fmla="*/ 63 w 126"/>
                    <a:gd name="T3" fmla="*/ 72 h 630"/>
                    <a:gd name="T4" fmla="*/ 0 w 126"/>
                    <a:gd name="T5" fmla="*/ 180 h 630"/>
                    <a:gd name="T6" fmla="*/ 18 w 126"/>
                    <a:gd name="T7" fmla="*/ 405 h 630"/>
                    <a:gd name="T8" fmla="*/ 9 w 126"/>
                    <a:gd name="T9" fmla="*/ 630 h 63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6"/>
                    <a:gd name="T16" fmla="*/ 0 h 630"/>
                    <a:gd name="T17" fmla="*/ 126 w 126"/>
                    <a:gd name="T18" fmla="*/ 630 h 63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6" h="630">
                      <a:moveTo>
                        <a:pt x="126" y="0"/>
                      </a:moveTo>
                      <a:cubicBezTo>
                        <a:pt x="84" y="63"/>
                        <a:pt x="108" y="42"/>
                        <a:pt x="63" y="72"/>
                      </a:cubicBezTo>
                      <a:cubicBezTo>
                        <a:pt x="38" y="109"/>
                        <a:pt x="14" y="139"/>
                        <a:pt x="0" y="180"/>
                      </a:cubicBezTo>
                      <a:cubicBezTo>
                        <a:pt x="5" y="255"/>
                        <a:pt x="18" y="330"/>
                        <a:pt x="18" y="405"/>
                      </a:cubicBezTo>
                      <a:cubicBezTo>
                        <a:pt x="18" y="540"/>
                        <a:pt x="9" y="543"/>
                        <a:pt x="9" y="63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21" name="Freeform 112">
                  <a:extLst>
                    <a:ext uri="{FF2B5EF4-FFF2-40B4-BE49-F238E27FC236}">
                      <a16:creationId xmlns:a16="http://schemas.microsoft.com/office/drawing/2014/main" id="{7663A912-D300-6441-4DC9-664B30F0BDAE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231" y="1980"/>
                  <a:ext cx="146" cy="135"/>
                </a:xfrm>
                <a:custGeom>
                  <a:avLst/>
                  <a:gdLst>
                    <a:gd name="T0" fmla="*/ 146 w 146"/>
                    <a:gd name="T1" fmla="*/ 135 h 135"/>
                    <a:gd name="T2" fmla="*/ 11 w 146"/>
                    <a:gd name="T3" fmla="*/ 45 h 135"/>
                    <a:gd name="T4" fmla="*/ 2 w 146"/>
                    <a:gd name="T5" fmla="*/ 0 h 135"/>
                    <a:gd name="T6" fmla="*/ 0 60000 65536"/>
                    <a:gd name="T7" fmla="*/ 0 60000 65536"/>
                    <a:gd name="T8" fmla="*/ 0 60000 65536"/>
                    <a:gd name="T9" fmla="*/ 0 w 146"/>
                    <a:gd name="T10" fmla="*/ 0 h 135"/>
                    <a:gd name="T11" fmla="*/ 146 w 146"/>
                    <a:gd name="T12" fmla="*/ 135 h 13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6" h="135">
                      <a:moveTo>
                        <a:pt x="146" y="135"/>
                      </a:moveTo>
                      <a:cubicBezTo>
                        <a:pt x="99" y="104"/>
                        <a:pt x="51" y="85"/>
                        <a:pt x="11" y="45"/>
                      </a:cubicBezTo>
                      <a:cubicBezTo>
                        <a:pt x="0" y="12"/>
                        <a:pt x="2" y="27"/>
                        <a:pt x="2" y="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22" name="Freeform 113">
                  <a:extLst>
                    <a:ext uri="{FF2B5EF4-FFF2-40B4-BE49-F238E27FC236}">
                      <a16:creationId xmlns:a16="http://schemas.microsoft.com/office/drawing/2014/main" id="{B0590A9D-167D-1D04-CDF3-34335050945F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02" y="1188"/>
                  <a:ext cx="234" cy="180"/>
                </a:xfrm>
                <a:custGeom>
                  <a:avLst/>
                  <a:gdLst>
                    <a:gd name="T0" fmla="*/ 0 w 234"/>
                    <a:gd name="T1" fmla="*/ 180 h 180"/>
                    <a:gd name="T2" fmla="*/ 18 w 234"/>
                    <a:gd name="T3" fmla="*/ 126 h 180"/>
                    <a:gd name="T4" fmla="*/ 36 w 234"/>
                    <a:gd name="T5" fmla="*/ 99 h 180"/>
                    <a:gd name="T6" fmla="*/ 90 w 234"/>
                    <a:gd name="T7" fmla="*/ 0 h 180"/>
                    <a:gd name="T8" fmla="*/ 216 w 234"/>
                    <a:gd name="T9" fmla="*/ 45 h 180"/>
                    <a:gd name="T10" fmla="*/ 234 w 234"/>
                    <a:gd name="T11" fmla="*/ 171 h 18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34"/>
                    <a:gd name="T19" fmla="*/ 0 h 180"/>
                    <a:gd name="T20" fmla="*/ 234 w 234"/>
                    <a:gd name="T21" fmla="*/ 180 h 18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34" h="180">
                      <a:moveTo>
                        <a:pt x="0" y="180"/>
                      </a:moveTo>
                      <a:cubicBezTo>
                        <a:pt x="6" y="162"/>
                        <a:pt x="7" y="142"/>
                        <a:pt x="18" y="126"/>
                      </a:cubicBezTo>
                      <a:cubicBezTo>
                        <a:pt x="24" y="117"/>
                        <a:pt x="32" y="109"/>
                        <a:pt x="36" y="99"/>
                      </a:cubicBezTo>
                      <a:cubicBezTo>
                        <a:pt x="59" y="47"/>
                        <a:pt x="46" y="29"/>
                        <a:pt x="90" y="0"/>
                      </a:cubicBezTo>
                      <a:cubicBezTo>
                        <a:pt x="135" y="15"/>
                        <a:pt x="170" y="36"/>
                        <a:pt x="216" y="45"/>
                      </a:cubicBezTo>
                      <a:cubicBezTo>
                        <a:pt x="221" y="86"/>
                        <a:pt x="234" y="130"/>
                        <a:pt x="234" y="17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8456" name="Group 114">
              <a:extLst>
                <a:ext uri="{FF2B5EF4-FFF2-40B4-BE49-F238E27FC236}">
                  <a16:creationId xmlns:a16="http://schemas.microsoft.com/office/drawing/2014/main" id="{88E3D621-89A7-ED84-8DF7-CBE425AD3D2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1971" y="2496"/>
              <a:ext cx="616" cy="459"/>
              <a:chOff x="240" y="768"/>
              <a:chExt cx="3612" cy="3191"/>
            </a:xfrm>
          </p:grpSpPr>
          <p:grpSp>
            <p:nvGrpSpPr>
              <p:cNvPr id="18486" name="Group 115">
                <a:extLst>
                  <a:ext uri="{FF2B5EF4-FFF2-40B4-BE49-F238E27FC236}">
                    <a16:creationId xmlns:a16="http://schemas.microsoft.com/office/drawing/2014/main" id="{5AB4D34E-4C12-8C73-3118-4CCD19C44318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240" y="768"/>
                <a:ext cx="1836" cy="3191"/>
                <a:chOff x="189" y="751"/>
                <a:chExt cx="1836" cy="3191"/>
              </a:xfrm>
            </p:grpSpPr>
            <p:sp>
              <p:nvSpPr>
                <p:cNvPr id="18499" name="Freeform 116">
                  <a:extLst>
                    <a:ext uri="{FF2B5EF4-FFF2-40B4-BE49-F238E27FC236}">
                      <a16:creationId xmlns:a16="http://schemas.microsoft.com/office/drawing/2014/main" id="{9B12FE79-EFDD-D579-00FE-9BA9FD3B8AE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89" y="751"/>
                  <a:ext cx="1836" cy="3191"/>
                </a:xfrm>
                <a:custGeom>
                  <a:avLst/>
                  <a:gdLst>
                    <a:gd name="T0" fmla="*/ 1548 w 1836"/>
                    <a:gd name="T1" fmla="*/ 635 h 3191"/>
                    <a:gd name="T2" fmla="*/ 1359 w 1836"/>
                    <a:gd name="T3" fmla="*/ 599 h 3191"/>
                    <a:gd name="T4" fmla="*/ 1296 w 1836"/>
                    <a:gd name="T5" fmla="*/ 536 h 3191"/>
                    <a:gd name="T6" fmla="*/ 1188 w 1836"/>
                    <a:gd name="T7" fmla="*/ 482 h 3191"/>
                    <a:gd name="T8" fmla="*/ 1107 w 1836"/>
                    <a:gd name="T9" fmla="*/ 437 h 3191"/>
                    <a:gd name="T10" fmla="*/ 936 w 1836"/>
                    <a:gd name="T11" fmla="*/ 194 h 3191"/>
                    <a:gd name="T12" fmla="*/ 855 w 1836"/>
                    <a:gd name="T13" fmla="*/ 149 h 3191"/>
                    <a:gd name="T14" fmla="*/ 720 w 1836"/>
                    <a:gd name="T15" fmla="*/ 95 h 3191"/>
                    <a:gd name="T16" fmla="*/ 504 w 1836"/>
                    <a:gd name="T17" fmla="*/ 14 h 3191"/>
                    <a:gd name="T18" fmla="*/ 153 w 1836"/>
                    <a:gd name="T19" fmla="*/ 86 h 3191"/>
                    <a:gd name="T20" fmla="*/ 108 w 1836"/>
                    <a:gd name="T21" fmla="*/ 131 h 3191"/>
                    <a:gd name="T22" fmla="*/ 27 w 1836"/>
                    <a:gd name="T23" fmla="*/ 320 h 3191"/>
                    <a:gd name="T24" fmla="*/ 9 w 1836"/>
                    <a:gd name="T25" fmla="*/ 662 h 3191"/>
                    <a:gd name="T26" fmla="*/ 126 w 1836"/>
                    <a:gd name="T27" fmla="*/ 995 h 3191"/>
                    <a:gd name="T28" fmla="*/ 198 w 1836"/>
                    <a:gd name="T29" fmla="*/ 1247 h 3191"/>
                    <a:gd name="T30" fmla="*/ 279 w 1836"/>
                    <a:gd name="T31" fmla="*/ 1319 h 3191"/>
                    <a:gd name="T32" fmla="*/ 387 w 1836"/>
                    <a:gd name="T33" fmla="*/ 1841 h 3191"/>
                    <a:gd name="T34" fmla="*/ 531 w 1836"/>
                    <a:gd name="T35" fmla="*/ 2111 h 3191"/>
                    <a:gd name="T36" fmla="*/ 576 w 1836"/>
                    <a:gd name="T37" fmla="*/ 2192 h 3191"/>
                    <a:gd name="T38" fmla="*/ 639 w 1836"/>
                    <a:gd name="T39" fmla="*/ 2453 h 3191"/>
                    <a:gd name="T40" fmla="*/ 720 w 1836"/>
                    <a:gd name="T41" fmla="*/ 2579 h 3191"/>
                    <a:gd name="T42" fmla="*/ 756 w 1836"/>
                    <a:gd name="T43" fmla="*/ 2786 h 3191"/>
                    <a:gd name="T44" fmla="*/ 828 w 1836"/>
                    <a:gd name="T45" fmla="*/ 3038 h 3191"/>
                    <a:gd name="T46" fmla="*/ 909 w 1836"/>
                    <a:gd name="T47" fmla="*/ 3092 h 3191"/>
                    <a:gd name="T48" fmla="*/ 1089 w 1836"/>
                    <a:gd name="T49" fmla="*/ 3182 h 3191"/>
                    <a:gd name="T50" fmla="*/ 1332 w 1836"/>
                    <a:gd name="T51" fmla="*/ 3164 h 3191"/>
                    <a:gd name="T52" fmla="*/ 1521 w 1836"/>
                    <a:gd name="T53" fmla="*/ 3083 h 3191"/>
                    <a:gd name="T54" fmla="*/ 1692 w 1836"/>
                    <a:gd name="T55" fmla="*/ 2903 h 3191"/>
                    <a:gd name="T56" fmla="*/ 1746 w 1836"/>
                    <a:gd name="T57" fmla="*/ 2768 h 3191"/>
                    <a:gd name="T58" fmla="*/ 1728 w 1836"/>
                    <a:gd name="T59" fmla="*/ 2561 h 3191"/>
                    <a:gd name="T60" fmla="*/ 1674 w 1836"/>
                    <a:gd name="T61" fmla="*/ 2534 h 3191"/>
                    <a:gd name="T62" fmla="*/ 1431 w 1836"/>
                    <a:gd name="T63" fmla="*/ 2435 h 3191"/>
                    <a:gd name="T64" fmla="*/ 1269 w 1836"/>
                    <a:gd name="T65" fmla="*/ 2354 h 3191"/>
                    <a:gd name="T66" fmla="*/ 1224 w 1836"/>
                    <a:gd name="T67" fmla="*/ 2318 h 3191"/>
                    <a:gd name="T68" fmla="*/ 1017 w 1836"/>
                    <a:gd name="T69" fmla="*/ 1994 h 3191"/>
                    <a:gd name="T70" fmla="*/ 954 w 1836"/>
                    <a:gd name="T71" fmla="*/ 1859 h 3191"/>
                    <a:gd name="T72" fmla="*/ 927 w 1836"/>
                    <a:gd name="T73" fmla="*/ 1778 h 3191"/>
                    <a:gd name="T74" fmla="*/ 1089 w 1836"/>
                    <a:gd name="T75" fmla="*/ 1391 h 3191"/>
                    <a:gd name="T76" fmla="*/ 1134 w 1836"/>
                    <a:gd name="T77" fmla="*/ 1346 h 3191"/>
                    <a:gd name="T78" fmla="*/ 1179 w 1836"/>
                    <a:gd name="T79" fmla="*/ 1292 h 3191"/>
                    <a:gd name="T80" fmla="*/ 1485 w 1836"/>
                    <a:gd name="T81" fmla="*/ 1139 h 3191"/>
                    <a:gd name="T82" fmla="*/ 1593 w 1836"/>
                    <a:gd name="T83" fmla="*/ 1130 h 3191"/>
                    <a:gd name="T84" fmla="*/ 1350 w 1836"/>
                    <a:gd name="T85" fmla="*/ 1238 h 3191"/>
                    <a:gd name="T86" fmla="*/ 1242 w 1836"/>
                    <a:gd name="T87" fmla="*/ 1292 h 3191"/>
                    <a:gd name="T88" fmla="*/ 1035 w 1836"/>
                    <a:gd name="T89" fmla="*/ 1472 h 3191"/>
                    <a:gd name="T90" fmla="*/ 1161 w 1836"/>
                    <a:gd name="T91" fmla="*/ 1580 h 3191"/>
                    <a:gd name="T92" fmla="*/ 1305 w 1836"/>
                    <a:gd name="T93" fmla="*/ 1778 h 3191"/>
                    <a:gd name="T94" fmla="*/ 1440 w 1836"/>
                    <a:gd name="T95" fmla="*/ 2120 h 3191"/>
                    <a:gd name="T96" fmla="*/ 1575 w 1836"/>
                    <a:gd name="T97" fmla="*/ 2201 h 3191"/>
                    <a:gd name="T98" fmla="*/ 1656 w 1836"/>
                    <a:gd name="T99" fmla="*/ 2255 h 3191"/>
                    <a:gd name="T100" fmla="*/ 1710 w 1836"/>
                    <a:gd name="T101" fmla="*/ 2408 h 3191"/>
                    <a:gd name="T102" fmla="*/ 1728 w 1836"/>
                    <a:gd name="T103" fmla="*/ 2507 h 3191"/>
                    <a:gd name="T104" fmla="*/ 1836 w 1836"/>
                    <a:gd name="T105" fmla="*/ 2570 h 3191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836"/>
                    <a:gd name="T160" fmla="*/ 0 h 3191"/>
                    <a:gd name="T161" fmla="*/ 1836 w 1836"/>
                    <a:gd name="T162" fmla="*/ 3191 h 3191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836" h="3191">
                      <a:moveTo>
                        <a:pt x="1818" y="608"/>
                      </a:moveTo>
                      <a:cubicBezTo>
                        <a:pt x="1721" y="596"/>
                        <a:pt x="1641" y="612"/>
                        <a:pt x="1548" y="635"/>
                      </a:cubicBezTo>
                      <a:cubicBezTo>
                        <a:pt x="1480" y="629"/>
                        <a:pt x="1465" y="633"/>
                        <a:pt x="1413" y="617"/>
                      </a:cubicBezTo>
                      <a:cubicBezTo>
                        <a:pt x="1395" y="612"/>
                        <a:pt x="1359" y="599"/>
                        <a:pt x="1359" y="599"/>
                      </a:cubicBezTo>
                      <a:cubicBezTo>
                        <a:pt x="1307" y="522"/>
                        <a:pt x="1376" y="613"/>
                        <a:pt x="1314" y="563"/>
                      </a:cubicBezTo>
                      <a:cubicBezTo>
                        <a:pt x="1306" y="556"/>
                        <a:pt x="1304" y="543"/>
                        <a:pt x="1296" y="536"/>
                      </a:cubicBezTo>
                      <a:cubicBezTo>
                        <a:pt x="1289" y="530"/>
                        <a:pt x="1277" y="531"/>
                        <a:pt x="1269" y="527"/>
                      </a:cubicBezTo>
                      <a:cubicBezTo>
                        <a:pt x="1241" y="513"/>
                        <a:pt x="1216" y="496"/>
                        <a:pt x="1188" y="482"/>
                      </a:cubicBezTo>
                      <a:cubicBezTo>
                        <a:pt x="1180" y="478"/>
                        <a:pt x="1169" y="478"/>
                        <a:pt x="1161" y="473"/>
                      </a:cubicBezTo>
                      <a:cubicBezTo>
                        <a:pt x="1142" y="462"/>
                        <a:pt x="1107" y="437"/>
                        <a:pt x="1107" y="437"/>
                      </a:cubicBezTo>
                      <a:cubicBezTo>
                        <a:pt x="1058" y="363"/>
                        <a:pt x="1011" y="289"/>
                        <a:pt x="954" y="221"/>
                      </a:cubicBezTo>
                      <a:cubicBezTo>
                        <a:pt x="947" y="213"/>
                        <a:pt x="944" y="201"/>
                        <a:pt x="936" y="194"/>
                      </a:cubicBezTo>
                      <a:cubicBezTo>
                        <a:pt x="929" y="188"/>
                        <a:pt x="917" y="190"/>
                        <a:pt x="909" y="185"/>
                      </a:cubicBezTo>
                      <a:cubicBezTo>
                        <a:pt x="890" y="174"/>
                        <a:pt x="876" y="156"/>
                        <a:pt x="855" y="149"/>
                      </a:cubicBezTo>
                      <a:cubicBezTo>
                        <a:pt x="837" y="143"/>
                        <a:pt x="817" y="142"/>
                        <a:pt x="801" y="131"/>
                      </a:cubicBezTo>
                      <a:cubicBezTo>
                        <a:pt x="758" y="102"/>
                        <a:pt x="784" y="116"/>
                        <a:pt x="720" y="95"/>
                      </a:cubicBezTo>
                      <a:cubicBezTo>
                        <a:pt x="710" y="92"/>
                        <a:pt x="703" y="81"/>
                        <a:pt x="693" y="77"/>
                      </a:cubicBezTo>
                      <a:cubicBezTo>
                        <a:pt x="638" y="52"/>
                        <a:pt x="563" y="24"/>
                        <a:pt x="504" y="14"/>
                      </a:cubicBezTo>
                      <a:cubicBezTo>
                        <a:pt x="269" y="24"/>
                        <a:pt x="356" y="0"/>
                        <a:pt x="234" y="41"/>
                      </a:cubicBezTo>
                      <a:cubicBezTo>
                        <a:pt x="186" y="57"/>
                        <a:pt x="215" y="45"/>
                        <a:pt x="153" y="86"/>
                      </a:cubicBezTo>
                      <a:cubicBezTo>
                        <a:pt x="144" y="92"/>
                        <a:pt x="126" y="104"/>
                        <a:pt x="126" y="104"/>
                      </a:cubicBezTo>
                      <a:cubicBezTo>
                        <a:pt x="120" y="113"/>
                        <a:pt x="116" y="123"/>
                        <a:pt x="108" y="131"/>
                      </a:cubicBezTo>
                      <a:cubicBezTo>
                        <a:pt x="100" y="139"/>
                        <a:pt x="87" y="140"/>
                        <a:pt x="81" y="149"/>
                      </a:cubicBezTo>
                      <a:cubicBezTo>
                        <a:pt x="61" y="181"/>
                        <a:pt x="38" y="277"/>
                        <a:pt x="27" y="320"/>
                      </a:cubicBezTo>
                      <a:cubicBezTo>
                        <a:pt x="21" y="377"/>
                        <a:pt x="18" y="428"/>
                        <a:pt x="0" y="482"/>
                      </a:cubicBezTo>
                      <a:cubicBezTo>
                        <a:pt x="3" y="542"/>
                        <a:pt x="2" y="602"/>
                        <a:pt x="9" y="662"/>
                      </a:cubicBezTo>
                      <a:cubicBezTo>
                        <a:pt x="16" y="719"/>
                        <a:pt x="59" y="774"/>
                        <a:pt x="81" y="824"/>
                      </a:cubicBezTo>
                      <a:cubicBezTo>
                        <a:pt x="105" y="878"/>
                        <a:pt x="116" y="938"/>
                        <a:pt x="126" y="995"/>
                      </a:cubicBezTo>
                      <a:cubicBezTo>
                        <a:pt x="131" y="1064"/>
                        <a:pt x="122" y="1175"/>
                        <a:pt x="189" y="1220"/>
                      </a:cubicBezTo>
                      <a:cubicBezTo>
                        <a:pt x="192" y="1229"/>
                        <a:pt x="190" y="1241"/>
                        <a:pt x="198" y="1247"/>
                      </a:cubicBezTo>
                      <a:cubicBezTo>
                        <a:pt x="213" y="1258"/>
                        <a:pt x="252" y="1265"/>
                        <a:pt x="252" y="1265"/>
                      </a:cubicBezTo>
                      <a:cubicBezTo>
                        <a:pt x="285" y="1363"/>
                        <a:pt x="232" y="1214"/>
                        <a:pt x="279" y="1319"/>
                      </a:cubicBezTo>
                      <a:cubicBezTo>
                        <a:pt x="302" y="1370"/>
                        <a:pt x="315" y="1426"/>
                        <a:pt x="324" y="1481"/>
                      </a:cubicBezTo>
                      <a:cubicBezTo>
                        <a:pt x="329" y="1651"/>
                        <a:pt x="285" y="1739"/>
                        <a:pt x="387" y="1841"/>
                      </a:cubicBezTo>
                      <a:cubicBezTo>
                        <a:pt x="417" y="1932"/>
                        <a:pt x="459" y="2003"/>
                        <a:pt x="513" y="2084"/>
                      </a:cubicBezTo>
                      <a:cubicBezTo>
                        <a:pt x="519" y="2093"/>
                        <a:pt x="528" y="2101"/>
                        <a:pt x="531" y="2111"/>
                      </a:cubicBezTo>
                      <a:cubicBezTo>
                        <a:pt x="534" y="2120"/>
                        <a:pt x="535" y="2130"/>
                        <a:pt x="540" y="2138"/>
                      </a:cubicBezTo>
                      <a:cubicBezTo>
                        <a:pt x="551" y="2157"/>
                        <a:pt x="576" y="2192"/>
                        <a:pt x="576" y="2192"/>
                      </a:cubicBezTo>
                      <a:cubicBezTo>
                        <a:pt x="581" y="2246"/>
                        <a:pt x="570" y="2305"/>
                        <a:pt x="594" y="2354"/>
                      </a:cubicBezTo>
                      <a:cubicBezTo>
                        <a:pt x="604" y="2397"/>
                        <a:pt x="627" y="2433"/>
                        <a:pt x="639" y="2453"/>
                      </a:cubicBezTo>
                      <a:cubicBezTo>
                        <a:pt x="645" y="2462"/>
                        <a:pt x="657" y="2465"/>
                        <a:pt x="666" y="2471"/>
                      </a:cubicBezTo>
                      <a:cubicBezTo>
                        <a:pt x="679" y="2511"/>
                        <a:pt x="707" y="2539"/>
                        <a:pt x="720" y="2579"/>
                      </a:cubicBezTo>
                      <a:cubicBezTo>
                        <a:pt x="723" y="2621"/>
                        <a:pt x="723" y="2663"/>
                        <a:pt x="729" y="2705"/>
                      </a:cubicBezTo>
                      <a:cubicBezTo>
                        <a:pt x="729" y="2705"/>
                        <a:pt x="751" y="2773"/>
                        <a:pt x="756" y="2786"/>
                      </a:cubicBezTo>
                      <a:cubicBezTo>
                        <a:pt x="775" y="2842"/>
                        <a:pt x="778" y="2900"/>
                        <a:pt x="792" y="2957"/>
                      </a:cubicBezTo>
                      <a:cubicBezTo>
                        <a:pt x="797" y="2975"/>
                        <a:pt x="809" y="3021"/>
                        <a:pt x="828" y="3038"/>
                      </a:cubicBezTo>
                      <a:cubicBezTo>
                        <a:pt x="844" y="3052"/>
                        <a:pt x="864" y="3062"/>
                        <a:pt x="882" y="3074"/>
                      </a:cubicBezTo>
                      <a:cubicBezTo>
                        <a:pt x="891" y="3080"/>
                        <a:pt x="909" y="3092"/>
                        <a:pt x="909" y="3092"/>
                      </a:cubicBezTo>
                      <a:cubicBezTo>
                        <a:pt x="941" y="3140"/>
                        <a:pt x="982" y="3146"/>
                        <a:pt x="1035" y="3164"/>
                      </a:cubicBezTo>
                      <a:cubicBezTo>
                        <a:pt x="1053" y="3170"/>
                        <a:pt x="1071" y="3176"/>
                        <a:pt x="1089" y="3182"/>
                      </a:cubicBezTo>
                      <a:cubicBezTo>
                        <a:pt x="1098" y="3185"/>
                        <a:pt x="1116" y="3191"/>
                        <a:pt x="1116" y="3191"/>
                      </a:cubicBezTo>
                      <a:cubicBezTo>
                        <a:pt x="1199" y="3174"/>
                        <a:pt x="1231" y="3170"/>
                        <a:pt x="1332" y="3164"/>
                      </a:cubicBezTo>
                      <a:cubicBezTo>
                        <a:pt x="1361" y="3154"/>
                        <a:pt x="1384" y="3129"/>
                        <a:pt x="1413" y="3119"/>
                      </a:cubicBezTo>
                      <a:cubicBezTo>
                        <a:pt x="1449" y="3107"/>
                        <a:pt x="1485" y="3095"/>
                        <a:pt x="1521" y="3083"/>
                      </a:cubicBezTo>
                      <a:cubicBezTo>
                        <a:pt x="1550" y="3073"/>
                        <a:pt x="1602" y="3038"/>
                        <a:pt x="1602" y="3038"/>
                      </a:cubicBezTo>
                      <a:cubicBezTo>
                        <a:pt x="1632" y="2993"/>
                        <a:pt x="1662" y="2948"/>
                        <a:pt x="1692" y="2903"/>
                      </a:cubicBezTo>
                      <a:cubicBezTo>
                        <a:pt x="1708" y="2879"/>
                        <a:pt x="1703" y="2846"/>
                        <a:pt x="1719" y="2822"/>
                      </a:cubicBezTo>
                      <a:cubicBezTo>
                        <a:pt x="1742" y="2787"/>
                        <a:pt x="1734" y="2805"/>
                        <a:pt x="1746" y="2768"/>
                      </a:cubicBezTo>
                      <a:cubicBezTo>
                        <a:pt x="1718" y="2685"/>
                        <a:pt x="1726" y="2733"/>
                        <a:pt x="1737" y="2624"/>
                      </a:cubicBezTo>
                      <a:cubicBezTo>
                        <a:pt x="1734" y="2603"/>
                        <a:pt x="1737" y="2580"/>
                        <a:pt x="1728" y="2561"/>
                      </a:cubicBezTo>
                      <a:cubicBezTo>
                        <a:pt x="1724" y="2553"/>
                        <a:pt x="1709" y="2556"/>
                        <a:pt x="1701" y="2552"/>
                      </a:cubicBezTo>
                      <a:cubicBezTo>
                        <a:pt x="1691" y="2547"/>
                        <a:pt x="1684" y="2538"/>
                        <a:pt x="1674" y="2534"/>
                      </a:cubicBezTo>
                      <a:cubicBezTo>
                        <a:pt x="1648" y="2522"/>
                        <a:pt x="1617" y="2523"/>
                        <a:pt x="1593" y="2507"/>
                      </a:cubicBezTo>
                      <a:cubicBezTo>
                        <a:pt x="1549" y="2477"/>
                        <a:pt x="1482" y="2452"/>
                        <a:pt x="1431" y="2435"/>
                      </a:cubicBezTo>
                      <a:cubicBezTo>
                        <a:pt x="1400" y="2425"/>
                        <a:pt x="1355" y="2386"/>
                        <a:pt x="1323" y="2372"/>
                      </a:cubicBezTo>
                      <a:cubicBezTo>
                        <a:pt x="1306" y="2364"/>
                        <a:pt x="1269" y="2354"/>
                        <a:pt x="1269" y="2354"/>
                      </a:cubicBezTo>
                      <a:cubicBezTo>
                        <a:pt x="1263" y="2345"/>
                        <a:pt x="1259" y="2334"/>
                        <a:pt x="1251" y="2327"/>
                      </a:cubicBezTo>
                      <a:cubicBezTo>
                        <a:pt x="1244" y="2321"/>
                        <a:pt x="1231" y="2325"/>
                        <a:pt x="1224" y="2318"/>
                      </a:cubicBezTo>
                      <a:cubicBezTo>
                        <a:pt x="1190" y="2284"/>
                        <a:pt x="1182" y="2248"/>
                        <a:pt x="1161" y="2210"/>
                      </a:cubicBezTo>
                      <a:cubicBezTo>
                        <a:pt x="1120" y="2135"/>
                        <a:pt x="1064" y="2065"/>
                        <a:pt x="1017" y="1994"/>
                      </a:cubicBezTo>
                      <a:cubicBezTo>
                        <a:pt x="998" y="1965"/>
                        <a:pt x="983" y="1918"/>
                        <a:pt x="972" y="1886"/>
                      </a:cubicBezTo>
                      <a:cubicBezTo>
                        <a:pt x="969" y="1876"/>
                        <a:pt x="958" y="1869"/>
                        <a:pt x="954" y="1859"/>
                      </a:cubicBezTo>
                      <a:cubicBezTo>
                        <a:pt x="946" y="1842"/>
                        <a:pt x="942" y="1823"/>
                        <a:pt x="936" y="1805"/>
                      </a:cubicBezTo>
                      <a:cubicBezTo>
                        <a:pt x="933" y="1796"/>
                        <a:pt x="927" y="1778"/>
                        <a:pt x="927" y="1778"/>
                      </a:cubicBezTo>
                      <a:cubicBezTo>
                        <a:pt x="933" y="1662"/>
                        <a:pt x="932" y="1502"/>
                        <a:pt x="1044" y="1427"/>
                      </a:cubicBezTo>
                      <a:cubicBezTo>
                        <a:pt x="1096" y="1350"/>
                        <a:pt x="1027" y="1441"/>
                        <a:pt x="1089" y="1391"/>
                      </a:cubicBezTo>
                      <a:cubicBezTo>
                        <a:pt x="1097" y="1384"/>
                        <a:pt x="1099" y="1372"/>
                        <a:pt x="1107" y="1364"/>
                      </a:cubicBezTo>
                      <a:cubicBezTo>
                        <a:pt x="1115" y="1356"/>
                        <a:pt x="1126" y="1353"/>
                        <a:pt x="1134" y="1346"/>
                      </a:cubicBezTo>
                      <a:cubicBezTo>
                        <a:pt x="1144" y="1338"/>
                        <a:pt x="1153" y="1329"/>
                        <a:pt x="1161" y="1319"/>
                      </a:cubicBezTo>
                      <a:cubicBezTo>
                        <a:pt x="1168" y="1311"/>
                        <a:pt x="1171" y="1299"/>
                        <a:pt x="1179" y="1292"/>
                      </a:cubicBezTo>
                      <a:cubicBezTo>
                        <a:pt x="1231" y="1246"/>
                        <a:pt x="1304" y="1214"/>
                        <a:pt x="1368" y="1193"/>
                      </a:cubicBezTo>
                      <a:cubicBezTo>
                        <a:pt x="1409" y="1179"/>
                        <a:pt x="1443" y="1150"/>
                        <a:pt x="1485" y="1139"/>
                      </a:cubicBezTo>
                      <a:cubicBezTo>
                        <a:pt x="1509" y="1132"/>
                        <a:pt x="1557" y="1121"/>
                        <a:pt x="1557" y="1121"/>
                      </a:cubicBezTo>
                      <a:cubicBezTo>
                        <a:pt x="1569" y="1124"/>
                        <a:pt x="1587" y="1119"/>
                        <a:pt x="1593" y="1130"/>
                      </a:cubicBezTo>
                      <a:cubicBezTo>
                        <a:pt x="1608" y="1155"/>
                        <a:pt x="1571" y="1178"/>
                        <a:pt x="1557" y="1184"/>
                      </a:cubicBezTo>
                      <a:cubicBezTo>
                        <a:pt x="1491" y="1213"/>
                        <a:pt x="1419" y="1219"/>
                        <a:pt x="1350" y="1238"/>
                      </a:cubicBezTo>
                      <a:cubicBezTo>
                        <a:pt x="1332" y="1243"/>
                        <a:pt x="1314" y="1250"/>
                        <a:pt x="1296" y="1256"/>
                      </a:cubicBezTo>
                      <a:cubicBezTo>
                        <a:pt x="1275" y="1263"/>
                        <a:pt x="1242" y="1292"/>
                        <a:pt x="1242" y="1292"/>
                      </a:cubicBezTo>
                      <a:cubicBezTo>
                        <a:pt x="1226" y="1316"/>
                        <a:pt x="1218" y="1354"/>
                        <a:pt x="1197" y="1373"/>
                      </a:cubicBezTo>
                      <a:cubicBezTo>
                        <a:pt x="1148" y="1416"/>
                        <a:pt x="1088" y="1437"/>
                        <a:pt x="1035" y="1472"/>
                      </a:cubicBezTo>
                      <a:cubicBezTo>
                        <a:pt x="1026" y="1486"/>
                        <a:pt x="1008" y="1507"/>
                        <a:pt x="1008" y="1526"/>
                      </a:cubicBezTo>
                      <a:cubicBezTo>
                        <a:pt x="1008" y="1583"/>
                        <a:pt x="1133" y="1577"/>
                        <a:pt x="1161" y="1580"/>
                      </a:cubicBezTo>
                      <a:cubicBezTo>
                        <a:pt x="1203" y="1594"/>
                        <a:pt x="1220" y="1639"/>
                        <a:pt x="1251" y="1670"/>
                      </a:cubicBezTo>
                      <a:cubicBezTo>
                        <a:pt x="1263" y="1707"/>
                        <a:pt x="1286" y="1744"/>
                        <a:pt x="1305" y="1778"/>
                      </a:cubicBezTo>
                      <a:cubicBezTo>
                        <a:pt x="1321" y="1806"/>
                        <a:pt x="1349" y="1828"/>
                        <a:pt x="1359" y="1859"/>
                      </a:cubicBezTo>
                      <a:cubicBezTo>
                        <a:pt x="1388" y="1946"/>
                        <a:pt x="1411" y="2034"/>
                        <a:pt x="1440" y="2120"/>
                      </a:cubicBezTo>
                      <a:cubicBezTo>
                        <a:pt x="1453" y="2158"/>
                        <a:pt x="1495" y="2151"/>
                        <a:pt x="1521" y="2165"/>
                      </a:cubicBezTo>
                      <a:cubicBezTo>
                        <a:pt x="1540" y="2176"/>
                        <a:pt x="1557" y="2189"/>
                        <a:pt x="1575" y="2201"/>
                      </a:cubicBezTo>
                      <a:cubicBezTo>
                        <a:pt x="1593" y="2213"/>
                        <a:pt x="1611" y="2225"/>
                        <a:pt x="1629" y="2237"/>
                      </a:cubicBezTo>
                      <a:cubicBezTo>
                        <a:pt x="1638" y="2243"/>
                        <a:pt x="1656" y="2255"/>
                        <a:pt x="1656" y="2255"/>
                      </a:cubicBezTo>
                      <a:cubicBezTo>
                        <a:pt x="1681" y="2292"/>
                        <a:pt x="1705" y="2322"/>
                        <a:pt x="1719" y="2363"/>
                      </a:cubicBezTo>
                      <a:cubicBezTo>
                        <a:pt x="1716" y="2378"/>
                        <a:pt x="1714" y="2393"/>
                        <a:pt x="1710" y="2408"/>
                      </a:cubicBezTo>
                      <a:cubicBezTo>
                        <a:pt x="1705" y="2426"/>
                        <a:pt x="1692" y="2462"/>
                        <a:pt x="1692" y="2462"/>
                      </a:cubicBezTo>
                      <a:cubicBezTo>
                        <a:pt x="1715" y="2530"/>
                        <a:pt x="1681" y="2449"/>
                        <a:pt x="1728" y="2507"/>
                      </a:cubicBezTo>
                      <a:cubicBezTo>
                        <a:pt x="1734" y="2514"/>
                        <a:pt x="1731" y="2527"/>
                        <a:pt x="1737" y="2534"/>
                      </a:cubicBezTo>
                      <a:cubicBezTo>
                        <a:pt x="1759" y="2561"/>
                        <a:pt x="1803" y="2570"/>
                        <a:pt x="1836" y="257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00" name="Freeform 117">
                  <a:extLst>
                    <a:ext uri="{FF2B5EF4-FFF2-40B4-BE49-F238E27FC236}">
                      <a16:creationId xmlns:a16="http://schemas.microsoft.com/office/drawing/2014/main" id="{8F1CCE86-FD8D-2D63-97F6-2658D243E2BF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214" y="3260"/>
                  <a:ext cx="393" cy="403"/>
                </a:xfrm>
                <a:custGeom>
                  <a:avLst/>
                  <a:gdLst>
                    <a:gd name="T0" fmla="*/ 199 w 393"/>
                    <a:gd name="T1" fmla="*/ 25 h 403"/>
                    <a:gd name="T2" fmla="*/ 253 w 393"/>
                    <a:gd name="T3" fmla="*/ 61 h 403"/>
                    <a:gd name="T4" fmla="*/ 298 w 393"/>
                    <a:gd name="T5" fmla="*/ 97 h 403"/>
                    <a:gd name="T6" fmla="*/ 343 w 393"/>
                    <a:gd name="T7" fmla="*/ 151 h 403"/>
                    <a:gd name="T8" fmla="*/ 388 w 393"/>
                    <a:gd name="T9" fmla="*/ 259 h 403"/>
                    <a:gd name="T10" fmla="*/ 379 w 393"/>
                    <a:gd name="T11" fmla="*/ 358 h 403"/>
                    <a:gd name="T12" fmla="*/ 298 w 393"/>
                    <a:gd name="T13" fmla="*/ 403 h 403"/>
                    <a:gd name="T14" fmla="*/ 253 w 393"/>
                    <a:gd name="T15" fmla="*/ 394 h 403"/>
                    <a:gd name="T16" fmla="*/ 163 w 393"/>
                    <a:gd name="T17" fmla="*/ 385 h 403"/>
                    <a:gd name="T18" fmla="*/ 109 w 393"/>
                    <a:gd name="T19" fmla="*/ 367 h 403"/>
                    <a:gd name="T20" fmla="*/ 55 w 393"/>
                    <a:gd name="T21" fmla="*/ 286 h 403"/>
                    <a:gd name="T22" fmla="*/ 37 w 393"/>
                    <a:gd name="T23" fmla="*/ 232 h 403"/>
                    <a:gd name="T24" fmla="*/ 37 w 393"/>
                    <a:gd name="T25" fmla="*/ 34 h 403"/>
                    <a:gd name="T26" fmla="*/ 199 w 393"/>
                    <a:gd name="T27" fmla="*/ 25 h 403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93"/>
                    <a:gd name="T43" fmla="*/ 0 h 403"/>
                    <a:gd name="T44" fmla="*/ 393 w 393"/>
                    <a:gd name="T45" fmla="*/ 403 h 403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93" h="403">
                      <a:moveTo>
                        <a:pt x="199" y="25"/>
                      </a:moveTo>
                      <a:cubicBezTo>
                        <a:pt x="218" y="36"/>
                        <a:pt x="253" y="61"/>
                        <a:pt x="253" y="61"/>
                      </a:cubicBezTo>
                      <a:cubicBezTo>
                        <a:pt x="305" y="138"/>
                        <a:pt x="236" y="47"/>
                        <a:pt x="298" y="97"/>
                      </a:cubicBezTo>
                      <a:cubicBezTo>
                        <a:pt x="316" y="112"/>
                        <a:pt x="326" y="134"/>
                        <a:pt x="343" y="151"/>
                      </a:cubicBezTo>
                      <a:cubicBezTo>
                        <a:pt x="356" y="191"/>
                        <a:pt x="375" y="221"/>
                        <a:pt x="388" y="259"/>
                      </a:cubicBezTo>
                      <a:cubicBezTo>
                        <a:pt x="385" y="292"/>
                        <a:pt x="393" y="328"/>
                        <a:pt x="379" y="358"/>
                      </a:cubicBezTo>
                      <a:cubicBezTo>
                        <a:pt x="368" y="382"/>
                        <a:pt x="323" y="395"/>
                        <a:pt x="298" y="403"/>
                      </a:cubicBezTo>
                      <a:cubicBezTo>
                        <a:pt x="283" y="400"/>
                        <a:pt x="268" y="396"/>
                        <a:pt x="253" y="394"/>
                      </a:cubicBezTo>
                      <a:cubicBezTo>
                        <a:pt x="223" y="390"/>
                        <a:pt x="193" y="391"/>
                        <a:pt x="163" y="385"/>
                      </a:cubicBezTo>
                      <a:cubicBezTo>
                        <a:pt x="144" y="382"/>
                        <a:pt x="109" y="367"/>
                        <a:pt x="109" y="367"/>
                      </a:cubicBezTo>
                      <a:cubicBezTo>
                        <a:pt x="109" y="366"/>
                        <a:pt x="64" y="300"/>
                        <a:pt x="55" y="286"/>
                      </a:cubicBezTo>
                      <a:cubicBezTo>
                        <a:pt x="44" y="270"/>
                        <a:pt x="37" y="232"/>
                        <a:pt x="37" y="232"/>
                      </a:cubicBezTo>
                      <a:cubicBezTo>
                        <a:pt x="33" y="166"/>
                        <a:pt x="0" y="89"/>
                        <a:pt x="37" y="34"/>
                      </a:cubicBezTo>
                      <a:cubicBezTo>
                        <a:pt x="64" y="0"/>
                        <a:pt x="163" y="21"/>
                        <a:pt x="199" y="25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01" name="Freeform 118">
                  <a:extLst>
                    <a:ext uri="{FF2B5EF4-FFF2-40B4-BE49-F238E27FC236}">
                      <a16:creationId xmlns:a16="http://schemas.microsoft.com/office/drawing/2014/main" id="{558B3362-CBCF-9A96-AEEC-59F2A849CC79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360" y="1089"/>
                  <a:ext cx="117" cy="882"/>
                </a:xfrm>
                <a:custGeom>
                  <a:avLst/>
                  <a:gdLst>
                    <a:gd name="T0" fmla="*/ 99 w 117"/>
                    <a:gd name="T1" fmla="*/ 882 h 882"/>
                    <a:gd name="T2" fmla="*/ 99 w 117"/>
                    <a:gd name="T3" fmla="*/ 801 h 882"/>
                    <a:gd name="T4" fmla="*/ 117 w 117"/>
                    <a:gd name="T5" fmla="*/ 747 h 882"/>
                    <a:gd name="T6" fmla="*/ 99 w 117"/>
                    <a:gd name="T7" fmla="*/ 621 h 882"/>
                    <a:gd name="T8" fmla="*/ 81 w 117"/>
                    <a:gd name="T9" fmla="*/ 567 h 882"/>
                    <a:gd name="T10" fmla="*/ 63 w 117"/>
                    <a:gd name="T11" fmla="*/ 540 h 882"/>
                    <a:gd name="T12" fmla="*/ 18 w 117"/>
                    <a:gd name="T13" fmla="*/ 351 h 882"/>
                    <a:gd name="T14" fmla="*/ 63 w 117"/>
                    <a:gd name="T15" fmla="*/ 36 h 882"/>
                    <a:gd name="T16" fmla="*/ 108 w 117"/>
                    <a:gd name="T17" fmla="*/ 0 h 88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7"/>
                    <a:gd name="T28" fmla="*/ 0 h 882"/>
                    <a:gd name="T29" fmla="*/ 117 w 117"/>
                    <a:gd name="T30" fmla="*/ 882 h 88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7" h="882">
                      <a:moveTo>
                        <a:pt x="99" y="882"/>
                      </a:moveTo>
                      <a:cubicBezTo>
                        <a:pt x="86" y="842"/>
                        <a:pt x="85" y="855"/>
                        <a:pt x="99" y="801"/>
                      </a:cubicBezTo>
                      <a:cubicBezTo>
                        <a:pt x="104" y="783"/>
                        <a:pt x="117" y="747"/>
                        <a:pt x="117" y="747"/>
                      </a:cubicBezTo>
                      <a:cubicBezTo>
                        <a:pt x="111" y="684"/>
                        <a:pt x="114" y="670"/>
                        <a:pt x="99" y="621"/>
                      </a:cubicBezTo>
                      <a:cubicBezTo>
                        <a:pt x="94" y="603"/>
                        <a:pt x="92" y="583"/>
                        <a:pt x="81" y="567"/>
                      </a:cubicBezTo>
                      <a:cubicBezTo>
                        <a:pt x="75" y="558"/>
                        <a:pt x="67" y="550"/>
                        <a:pt x="63" y="540"/>
                      </a:cubicBezTo>
                      <a:cubicBezTo>
                        <a:pt x="36" y="480"/>
                        <a:pt x="27" y="415"/>
                        <a:pt x="18" y="351"/>
                      </a:cubicBezTo>
                      <a:cubicBezTo>
                        <a:pt x="21" y="286"/>
                        <a:pt x="0" y="115"/>
                        <a:pt x="63" y="36"/>
                      </a:cubicBezTo>
                      <a:cubicBezTo>
                        <a:pt x="75" y="21"/>
                        <a:pt x="94" y="14"/>
                        <a:pt x="108" y="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02" name="Freeform 119">
                  <a:extLst>
                    <a:ext uri="{FF2B5EF4-FFF2-40B4-BE49-F238E27FC236}">
                      <a16:creationId xmlns:a16="http://schemas.microsoft.com/office/drawing/2014/main" id="{17EE3B71-338F-CF14-2F17-D55EC35CAB90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20" y="2357"/>
                  <a:ext cx="186" cy="136"/>
                </a:xfrm>
                <a:custGeom>
                  <a:avLst/>
                  <a:gdLst>
                    <a:gd name="T0" fmla="*/ 171 w 186"/>
                    <a:gd name="T1" fmla="*/ 1 h 136"/>
                    <a:gd name="T2" fmla="*/ 9 w 186"/>
                    <a:gd name="T3" fmla="*/ 19 h 136"/>
                    <a:gd name="T4" fmla="*/ 18 w 186"/>
                    <a:gd name="T5" fmla="*/ 46 h 136"/>
                    <a:gd name="T6" fmla="*/ 72 w 186"/>
                    <a:gd name="T7" fmla="*/ 82 h 136"/>
                    <a:gd name="T8" fmla="*/ 144 w 186"/>
                    <a:gd name="T9" fmla="*/ 127 h 136"/>
                    <a:gd name="T10" fmla="*/ 171 w 186"/>
                    <a:gd name="T11" fmla="*/ 136 h 136"/>
                    <a:gd name="T12" fmla="*/ 171 w 186"/>
                    <a:gd name="T13" fmla="*/ 1 h 1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86"/>
                    <a:gd name="T22" fmla="*/ 0 h 136"/>
                    <a:gd name="T23" fmla="*/ 186 w 186"/>
                    <a:gd name="T24" fmla="*/ 136 h 1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86" h="136">
                      <a:moveTo>
                        <a:pt x="171" y="1"/>
                      </a:moveTo>
                      <a:cubicBezTo>
                        <a:pt x="117" y="10"/>
                        <a:pt x="60" y="0"/>
                        <a:pt x="9" y="19"/>
                      </a:cubicBezTo>
                      <a:cubicBezTo>
                        <a:pt x="0" y="22"/>
                        <a:pt x="11" y="39"/>
                        <a:pt x="18" y="46"/>
                      </a:cubicBezTo>
                      <a:cubicBezTo>
                        <a:pt x="33" y="61"/>
                        <a:pt x="72" y="82"/>
                        <a:pt x="72" y="82"/>
                      </a:cubicBezTo>
                      <a:cubicBezTo>
                        <a:pt x="101" y="125"/>
                        <a:pt x="80" y="106"/>
                        <a:pt x="144" y="127"/>
                      </a:cubicBezTo>
                      <a:cubicBezTo>
                        <a:pt x="153" y="130"/>
                        <a:pt x="171" y="136"/>
                        <a:pt x="171" y="136"/>
                      </a:cubicBezTo>
                      <a:cubicBezTo>
                        <a:pt x="186" y="91"/>
                        <a:pt x="171" y="48"/>
                        <a:pt x="171" y="1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03" name="Freeform 120">
                  <a:extLst>
                    <a:ext uri="{FF2B5EF4-FFF2-40B4-BE49-F238E27FC236}">
                      <a16:creationId xmlns:a16="http://schemas.microsoft.com/office/drawing/2014/main" id="{89C55314-642B-0370-F319-FC3CF8CED420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730" y="2694"/>
                  <a:ext cx="159" cy="114"/>
                </a:xfrm>
                <a:custGeom>
                  <a:avLst/>
                  <a:gdLst>
                    <a:gd name="T0" fmla="*/ 115 w 159"/>
                    <a:gd name="T1" fmla="*/ 24 h 114"/>
                    <a:gd name="T2" fmla="*/ 34 w 159"/>
                    <a:gd name="T3" fmla="*/ 15 h 114"/>
                    <a:gd name="T4" fmla="*/ 16 w 159"/>
                    <a:gd name="T5" fmla="*/ 69 h 114"/>
                    <a:gd name="T6" fmla="*/ 97 w 159"/>
                    <a:gd name="T7" fmla="*/ 114 h 114"/>
                    <a:gd name="T8" fmla="*/ 133 w 159"/>
                    <a:gd name="T9" fmla="*/ 105 h 114"/>
                    <a:gd name="T10" fmla="*/ 115 w 159"/>
                    <a:gd name="T11" fmla="*/ 24 h 11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59"/>
                    <a:gd name="T19" fmla="*/ 0 h 114"/>
                    <a:gd name="T20" fmla="*/ 159 w 159"/>
                    <a:gd name="T21" fmla="*/ 114 h 11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59" h="114">
                      <a:moveTo>
                        <a:pt x="115" y="24"/>
                      </a:moveTo>
                      <a:cubicBezTo>
                        <a:pt x="52" y="3"/>
                        <a:pt x="79" y="0"/>
                        <a:pt x="34" y="15"/>
                      </a:cubicBezTo>
                      <a:cubicBezTo>
                        <a:pt x="28" y="33"/>
                        <a:pt x="0" y="58"/>
                        <a:pt x="16" y="69"/>
                      </a:cubicBezTo>
                      <a:cubicBezTo>
                        <a:pt x="43" y="87"/>
                        <a:pt x="70" y="96"/>
                        <a:pt x="97" y="114"/>
                      </a:cubicBezTo>
                      <a:cubicBezTo>
                        <a:pt x="109" y="111"/>
                        <a:pt x="123" y="113"/>
                        <a:pt x="133" y="105"/>
                      </a:cubicBezTo>
                      <a:cubicBezTo>
                        <a:pt x="159" y="84"/>
                        <a:pt x="122" y="45"/>
                        <a:pt x="115" y="24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04" name="Freeform 121">
                  <a:extLst>
                    <a:ext uri="{FF2B5EF4-FFF2-40B4-BE49-F238E27FC236}">
                      <a16:creationId xmlns:a16="http://schemas.microsoft.com/office/drawing/2014/main" id="{3DACCB73-A2D1-793C-D399-0F9C94A5F5B9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00" y="2110"/>
                  <a:ext cx="209" cy="132"/>
                </a:xfrm>
                <a:custGeom>
                  <a:avLst/>
                  <a:gdLst>
                    <a:gd name="T0" fmla="*/ 155 w 209"/>
                    <a:gd name="T1" fmla="*/ 5 h 132"/>
                    <a:gd name="T2" fmla="*/ 209 w 209"/>
                    <a:gd name="T3" fmla="*/ 113 h 132"/>
                    <a:gd name="T4" fmla="*/ 101 w 209"/>
                    <a:gd name="T5" fmla="*/ 86 h 132"/>
                    <a:gd name="T6" fmla="*/ 20 w 209"/>
                    <a:gd name="T7" fmla="*/ 50 h 132"/>
                    <a:gd name="T8" fmla="*/ 2 w 209"/>
                    <a:gd name="T9" fmla="*/ 23 h 132"/>
                    <a:gd name="T10" fmla="*/ 29 w 209"/>
                    <a:gd name="T11" fmla="*/ 5 h 132"/>
                    <a:gd name="T12" fmla="*/ 155 w 209"/>
                    <a:gd name="T13" fmla="*/ 5 h 13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09"/>
                    <a:gd name="T22" fmla="*/ 0 h 132"/>
                    <a:gd name="T23" fmla="*/ 209 w 209"/>
                    <a:gd name="T24" fmla="*/ 132 h 13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09" h="132">
                      <a:moveTo>
                        <a:pt x="155" y="5"/>
                      </a:moveTo>
                      <a:cubicBezTo>
                        <a:pt x="177" y="38"/>
                        <a:pt x="197" y="76"/>
                        <a:pt x="209" y="113"/>
                      </a:cubicBezTo>
                      <a:cubicBezTo>
                        <a:pt x="153" y="132"/>
                        <a:pt x="142" y="104"/>
                        <a:pt x="101" y="86"/>
                      </a:cubicBezTo>
                      <a:cubicBezTo>
                        <a:pt x="5" y="43"/>
                        <a:pt x="81" y="91"/>
                        <a:pt x="20" y="50"/>
                      </a:cubicBezTo>
                      <a:cubicBezTo>
                        <a:pt x="14" y="41"/>
                        <a:pt x="0" y="34"/>
                        <a:pt x="2" y="23"/>
                      </a:cubicBezTo>
                      <a:cubicBezTo>
                        <a:pt x="4" y="12"/>
                        <a:pt x="18" y="6"/>
                        <a:pt x="29" y="5"/>
                      </a:cubicBezTo>
                      <a:cubicBezTo>
                        <a:pt x="71" y="0"/>
                        <a:pt x="113" y="5"/>
                        <a:pt x="155" y="5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05" name="Freeform 122">
                  <a:extLst>
                    <a:ext uri="{FF2B5EF4-FFF2-40B4-BE49-F238E27FC236}">
                      <a16:creationId xmlns:a16="http://schemas.microsoft.com/office/drawing/2014/main" id="{D5806CA9-02E1-D4B4-96CA-339EF92D519D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773" y="1858"/>
                  <a:ext cx="216" cy="23"/>
                </a:xfrm>
                <a:custGeom>
                  <a:avLst/>
                  <a:gdLst>
                    <a:gd name="T0" fmla="*/ 0 w 216"/>
                    <a:gd name="T1" fmla="*/ 23 h 23"/>
                    <a:gd name="T2" fmla="*/ 216 w 216"/>
                    <a:gd name="T3" fmla="*/ 23 h 23"/>
                    <a:gd name="T4" fmla="*/ 0 60000 65536"/>
                    <a:gd name="T5" fmla="*/ 0 60000 65536"/>
                    <a:gd name="T6" fmla="*/ 0 w 216"/>
                    <a:gd name="T7" fmla="*/ 0 h 23"/>
                    <a:gd name="T8" fmla="*/ 216 w 216"/>
                    <a:gd name="T9" fmla="*/ 23 h 23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" h="23">
                      <a:moveTo>
                        <a:pt x="0" y="23"/>
                      </a:moveTo>
                      <a:cubicBezTo>
                        <a:pt x="70" y="0"/>
                        <a:pt x="143" y="23"/>
                        <a:pt x="216" y="23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06" name="Freeform 123">
                  <a:extLst>
                    <a:ext uri="{FF2B5EF4-FFF2-40B4-BE49-F238E27FC236}">
                      <a16:creationId xmlns:a16="http://schemas.microsoft.com/office/drawing/2014/main" id="{768BE9D9-B280-2AAE-284F-1FB9FAFE04CC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29" y="1386"/>
                  <a:ext cx="387" cy="288"/>
                </a:xfrm>
                <a:custGeom>
                  <a:avLst/>
                  <a:gdLst>
                    <a:gd name="T0" fmla="*/ 162 w 387"/>
                    <a:gd name="T1" fmla="*/ 0 h 288"/>
                    <a:gd name="T2" fmla="*/ 135 w 387"/>
                    <a:gd name="T3" fmla="*/ 9 h 288"/>
                    <a:gd name="T4" fmla="*/ 108 w 387"/>
                    <a:gd name="T5" fmla="*/ 27 h 288"/>
                    <a:gd name="T6" fmla="*/ 54 w 387"/>
                    <a:gd name="T7" fmla="*/ 45 h 288"/>
                    <a:gd name="T8" fmla="*/ 0 w 387"/>
                    <a:gd name="T9" fmla="*/ 117 h 288"/>
                    <a:gd name="T10" fmla="*/ 90 w 387"/>
                    <a:gd name="T11" fmla="*/ 207 h 288"/>
                    <a:gd name="T12" fmla="*/ 387 w 387"/>
                    <a:gd name="T13" fmla="*/ 288 h 28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87"/>
                    <a:gd name="T22" fmla="*/ 0 h 288"/>
                    <a:gd name="T23" fmla="*/ 387 w 387"/>
                    <a:gd name="T24" fmla="*/ 288 h 28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87" h="288">
                      <a:moveTo>
                        <a:pt x="162" y="0"/>
                      </a:moveTo>
                      <a:cubicBezTo>
                        <a:pt x="153" y="3"/>
                        <a:pt x="143" y="5"/>
                        <a:pt x="135" y="9"/>
                      </a:cubicBezTo>
                      <a:cubicBezTo>
                        <a:pt x="125" y="14"/>
                        <a:pt x="118" y="23"/>
                        <a:pt x="108" y="27"/>
                      </a:cubicBezTo>
                      <a:cubicBezTo>
                        <a:pt x="91" y="35"/>
                        <a:pt x="54" y="45"/>
                        <a:pt x="54" y="45"/>
                      </a:cubicBezTo>
                      <a:cubicBezTo>
                        <a:pt x="43" y="79"/>
                        <a:pt x="20" y="87"/>
                        <a:pt x="0" y="117"/>
                      </a:cubicBezTo>
                      <a:cubicBezTo>
                        <a:pt x="14" y="175"/>
                        <a:pt x="44" y="176"/>
                        <a:pt x="90" y="207"/>
                      </a:cubicBezTo>
                      <a:cubicBezTo>
                        <a:pt x="186" y="271"/>
                        <a:pt x="272" y="288"/>
                        <a:pt x="387" y="288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07" name="Freeform 124">
                  <a:extLst>
                    <a:ext uri="{FF2B5EF4-FFF2-40B4-BE49-F238E27FC236}">
                      <a16:creationId xmlns:a16="http://schemas.microsoft.com/office/drawing/2014/main" id="{DE931AF3-AC59-26E0-885C-7E473BCC0B99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197" y="1215"/>
                  <a:ext cx="126" cy="630"/>
                </a:xfrm>
                <a:custGeom>
                  <a:avLst/>
                  <a:gdLst>
                    <a:gd name="T0" fmla="*/ 126 w 126"/>
                    <a:gd name="T1" fmla="*/ 0 h 630"/>
                    <a:gd name="T2" fmla="*/ 63 w 126"/>
                    <a:gd name="T3" fmla="*/ 72 h 630"/>
                    <a:gd name="T4" fmla="*/ 0 w 126"/>
                    <a:gd name="T5" fmla="*/ 180 h 630"/>
                    <a:gd name="T6" fmla="*/ 18 w 126"/>
                    <a:gd name="T7" fmla="*/ 405 h 630"/>
                    <a:gd name="T8" fmla="*/ 9 w 126"/>
                    <a:gd name="T9" fmla="*/ 630 h 63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6"/>
                    <a:gd name="T16" fmla="*/ 0 h 630"/>
                    <a:gd name="T17" fmla="*/ 126 w 126"/>
                    <a:gd name="T18" fmla="*/ 630 h 63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6" h="630">
                      <a:moveTo>
                        <a:pt x="126" y="0"/>
                      </a:moveTo>
                      <a:cubicBezTo>
                        <a:pt x="84" y="63"/>
                        <a:pt x="108" y="42"/>
                        <a:pt x="63" y="72"/>
                      </a:cubicBezTo>
                      <a:cubicBezTo>
                        <a:pt x="38" y="109"/>
                        <a:pt x="14" y="139"/>
                        <a:pt x="0" y="180"/>
                      </a:cubicBezTo>
                      <a:cubicBezTo>
                        <a:pt x="5" y="255"/>
                        <a:pt x="18" y="330"/>
                        <a:pt x="18" y="405"/>
                      </a:cubicBezTo>
                      <a:cubicBezTo>
                        <a:pt x="18" y="540"/>
                        <a:pt x="9" y="543"/>
                        <a:pt x="9" y="63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08" name="Freeform 125">
                  <a:extLst>
                    <a:ext uri="{FF2B5EF4-FFF2-40B4-BE49-F238E27FC236}">
                      <a16:creationId xmlns:a16="http://schemas.microsoft.com/office/drawing/2014/main" id="{4AD6CCD9-10AA-B0A1-EDCA-7FD1D8932934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231" y="1980"/>
                  <a:ext cx="146" cy="135"/>
                </a:xfrm>
                <a:custGeom>
                  <a:avLst/>
                  <a:gdLst>
                    <a:gd name="T0" fmla="*/ 146 w 146"/>
                    <a:gd name="T1" fmla="*/ 135 h 135"/>
                    <a:gd name="T2" fmla="*/ 11 w 146"/>
                    <a:gd name="T3" fmla="*/ 45 h 135"/>
                    <a:gd name="T4" fmla="*/ 2 w 146"/>
                    <a:gd name="T5" fmla="*/ 0 h 135"/>
                    <a:gd name="T6" fmla="*/ 0 60000 65536"/>
                    <a:gd name="T7" fmla="*/ 0 60000 65536"/>
                    <a:gd name="T8" fmla="*/ 0 60000 65536"/>
                    <a:gd name="T9" fmla="*/ 0 w 146"/>
                    <a:gd name="T10" fmla="*/ 0 h 135"/>
                    <a:gd name="T11" fmla="*/ 146 w 146"/>
                    <a:gd name="T12" fmla="*/ 135 h 13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6" h="135">
                      <a:moveTo>
                        <a:pt x="146" y="135"/>
                      </a:moveTo>
                      <a:cubicBezTo>
                        <a:pt x="99" y="104"/>
                        <a:pt x="51" y="85"/>
                        <a:pt x="11" y="45"/>
                      </a:cubicBezTo>
                      <a:cubicBezTo>
                        <a:pt x="0" y="12"/>
                        <a:pt x="2" y="27"/>
                        <a:pt x="2" y="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09" name="Freeform 126">
                  <a:extLst>
                    <a:ext uri="{FF2B5EF4-FFF2-40B4-BE49-F238E27FC236}">
                      <a16:creationId xmlns:a16="http://schemas.microsoft.com/office/drawing/2014/main" id="{E1A8ACDD-5FAB-49F5-0C91-37CA0F8C9D1D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02" y="1188"/>
                  <a:ext cx="234" cy="180"/>
                </a:xfrm>
                <a:custGeom>
                  <a:avLst/>
                  <a:gdLst>
                    <a:gd name="T0" fmla="*/ 0 w 234"/>
                    <a:gd name="T1" fmla="*/ 180 h 180"/>
                    <a:gd name="T2" fmla="*/ 18 w 234"/>
                    <a:gd name="T3" fmla="*/ 126 h 180"/>
                    <a:gd name="T4" fmla="*/ 36 w 234"/>
                    <a:gd name="T5" fmla="*/ 99 h 180"/>
                    <a:gd name="T6" fmla="*/ 90 w 234"/>
                    <a:gd name="T7" fmla="*/ 0 h 180"/>
                    <a:gd name="T8" fmla="*/ 216 w 234"/>
                    <a:gd name="T9" fmla="*/ 45 h 180"/>
                    <a:gd name="T10" fmla="*/ 234 w 234"/>
                    <a:gd name="T11" fmla="*/ 171 h 18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34"/>
                    <a:gd name="T19" fmla="*/ 0 h 180"/>
                    <a:gd name="T20" fmla="*/ 234 w 234"/>
                    <a:gd name="T21" fmla="*/ 180 h 18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34" h="180">
                      <a:moveTo>
                        <a:pt x="0" y="180"/>
                      </a:moveTo>
                      <a:cubicBezTo>
                        <a:pt x="6" y="162"/>
                        <a:pt x="7" y="142"/>
                        <a:pt x="18" y="126"/>
                      </a:cubicBezTo>
                      <a:cubicBezTo>
                        <a:pt x="24" y="117"/>
                        <a:pt x="32" y="109"/>
                        <a:pt x="36" y="99"/>
                      </a:cubicBezTo>
                      <a:cubicBezTo>
                        <a:pt x="59" y="47"/>
                        <a:pt x="46" y="29"/>
                        <a:pt x="90" y="0"/>
                      </a:cubicBezTo>
                      <a:cubicBezTo>
                        <a:pt x="135" y="15"/>
                        <a:pt x="170" y="36"/>
                        <a:pt x="216" y="45"/>
                      </a:cubicBezTo>
                      <a:cubicBezTo>
                        <a:pt x="221" y="86"/>
                        <a:pt x="234" y="130"/>
                        <a:pt x="234" y="17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8487" name="Group 127">
                <a:extLst>
                  <a:ext uri="{FF2B5EF4-FFF2-40B4-BE49-F238E27FC236}">
                    <a16:creationId xmlns:a16="http://schemas.microsoft.com/office/drawing/2014/main" id="{EC217D00-FCD5-8640-400C-793C4CA7D5E5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 flipH="1">
                <a:off x="2016" y="768"/>
                <a:ext cx="1836" cy="3191"/>
                <a:chOff x="189" y="751"/>
                <a:chExt cx="1836" cy="3191"/>
              </a:xfrm>
            </p:grpSpPr>
            <p:sp>
              <p:nvSpPr>
                <p:cNvPr id="18488" name="Freeform 128">
                  <a:extLst>
                    <a:ext uri="{FF2B5EF4-FFF2-40B4-BE49-F238E27FC236}">
                      <a16:creationId xmlns:a16="http://schemas.microsoft.com/office/drawing/2014/main" id="{9E61C999-0D9A-EB9B-60D7-D5EA5AF8FA5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89" y="751"/>
                  <a:ext cx="1836" cy="3191"/>
                </a:xfrm>
                <a:custGeom>
                  <a:avLst/>
                  <a:gdLst>
                    <a:gd name="T0" fmla="*/ 1548 w 1836"/>
                    <a:gd name="T1" fmla="*/ 635 h 3191"/>
                    <a:gd name="T2" fmla="*/ 1359 w 1836"/>
                    <a:gd name="T3" fmla="*/ 599 h 3191"/>
                    <a:gd name="T4" fmla="*/ 1296 w 1836"/>
                    <a:gd name="T5" fmla="*/ 536 h 3191"/>
                    <a:gd name="T6" fmla="*/ 1188 w 1836"/>
                    <a:gd name="T7" fmla="*/ 482 h 3191"/>
                    <a:gd name="T8" fmla="*/ 1107 w 1836"/>
                    <a:gd name="T9" fmla="*/ 437 h 3191"/>
                    <a:gd name="T10" fmla="*/ 936 w 1836"/>
                    <a:gd name="T11" fmla="*/ 194 h 3191"/>
                    <a:gd name="T12" fmla="*/ 855 w 1836"/>
                    <a:gd name="T13" fmla="*/ 149 h 3191"/>
                    <a:gd name="T14" fmla="*/ 720 w 1836"/>
                    <a:gd name="T15" fmla="*/ 95 h 3191"/>
                    <a:gd name="T16" fmla="*/ 504 w 1836"/>
                    <a:gd name="T17" fmla="*/ 14 h 3191"/>
                    <a:gd name="T18" fmla="*/ 153 w 1836"/>
                    <a:gd name="T19" fmla="*/ 86 h 3191"/>
                    <a:gd name="T20" fmla="*/ 108 w 1836"/>
                    <a:gd name="T21" fmla="*/ 131 h 3191"/>
                    <a:gd name="T22" fmla="*/ 27 w 1836"/>
                    <a:gd name="T23" fmla="*/ 320 h 3191"/>
                    <a:gd name="T24" fmla="*/ 9 w 1836"/>
                    <a:gd name="T25" fmla="*/ 662 h 3191"/>
                    <a:gd name="T26" fmla="*/ 126 w 1836"/>
                    <a:gd name="T27" fmla="*/ 995 h 3191"/>
                    <a:gd name="T28" fmla="*/ 198 w 1836"/>
                    <a:gd name="T29" fmla="*/ 1247 h 3191"/>
                    <a:gd name="T30" fmla="*/ 279 w 1836"/>
                    <a:gd name="T31" fmla="*/ 1319 h 3191"/>
                    <a:gd name="T32" fmla="*/ 387 w 1836"/>
                    <a:gd name="T33" fmla="*/ 1841 h 3191"/>
                    <a:gd name="T34" fmla="*/ 531 w 1836"/>
                    <a:gd name="T35" fmla="*/ 2111 h 3191"/>
                    <a:gd name="T36" fmla="*/ 576 w 1836"/>
                    <a:gd name="T37" fmla="*/ 2192 h 3191"/>
                    <a:gd name="T38" fmla="*/ 639 w 1836"/>
                    <a:gd name="T39" fmla="*/ 2453 h 3191"/>
                    <a:gd name="T40" fmla="*/ 720 w 1836"/>
                    <a:gd name="T41" fmla="*/ 2579 h 3191"/>
                    <a:gd name="T42" fmla="*/ 756 w 1836"/>
                    <a:gd name="T43" fmla="*/ 2786 h 3191"/>
                    <a:gd name="T44" fmla="*/ 828 w 1836"/>
                    <a:gd name="T45" fmla="*/ 3038 h 3191"/>
                    <a:gd name="T46" fmla="*/ 909 w 1836"/>
                    <a:gd name="T47" fmla="*/ 3092 h 3191"/>
                    <a:gd name="T48" fmla="*/ 1089 w 1836"/>
                    <a:gd name="T49" fmla="*/ 3182 h 3191"/>
                    <a:gd name="T50" fmla="*/ 1332 w 1836"/>
                    <a:gd name="T51" fmla="*/ 3164 h 3191"/>
                    <a:gd name="T52" fmla="*/ 1521 w 1836"/>
                    <a:gd name="T53" fmla="*/ 3083 h 3191"/>
                    <a:gd name="T54" fmla="*/ 1692 w 1836"/>
                    <a:gd name="T55" fmla="*/ 2903 h 3191"/>
                    <a:gd name="T56" fmla="*/ 1746 w 1836"/>
                    <a:gd name="T57" fmla="*/ 2768 h 3191"/>
                    <a:gd name="T58" fmla="*/ 1728 w 1836"/>
                    <a:gd name="T59" fmla="*/ 2561 h 3191"/>
                    <a:gd name="T60" fmla="*/ 1674 w 1836"/>
                    <a:gd name="T61" fmla="*/ 2534 h 3191"/>
                    <a:gd name="T62" fmla="*/ 1431 w 1836"/>
                    <a:gd name="T63" fmla="*/ 2435 h 3191"/>
                    <a:gd name="T64" fmla="*/ 1269 w 1836"/>
                    <a:gd name="T65" fmla="*/ 2354 h 3191"/>
                    <a:gd name="T66" fmla="*/ 1224 w 1836"/>
                    <a:gd name="T67" fmla="*/ 2318 h 3191"/>
                    <a:gd name="T68" fmla="*/ 1017 w 1836"/>
                    <a:gd name="T69" fmla="*/ 1994 h 3191"/>
                    <a:gd name="T70" fmla="*/ 954 w 1836"/>
                    <a:gd name="T71" fmla="*/ 1859 h 3191"/>
                    <a:gd name="T72" fmla="*/ 927 w 1836"/>
                    <a:gd name="T73" fmla="*/ 1778 h 3191"/>
                    <a:gd name="T74" fmla="*/ 1089 w 1836"/>
                    <a:gd name="T75" fmla="*/ 1391 h 3191"/>
                    <a:gd name="T76" fmla="*/ 1134 w 1836"/>
                    <a:gd name="T77" fmla="*/ 1346 h 3191"/>
                    <a:gd name="T78" fmla="*/ 1179 w 1836"/>
                    <a:gd name="T79" fmla="*/ 1292 h 3191"/>
                    <a:gd name="T80" fmla="*/ 1485 w 1836"/>
                    <a:gd name="T81" fmla="*/ 1139 h 3191"/>
                    <a:gd name="T82" fmla="*/ 1593 w 1836"/>
                    <a:gd name="T83" fmla="*/ 1130 h 3191"/>
                    <a:gd name="T84" fmla="*/ 1350 w 1836"/>
                    <a:gd name="T85" fmla="*/ 1238 h 3191"/>
                    <a:gd name="T86" fmla="*/ 1242 w 1836"/>
                    <a:gd name="T87" fmla="*/ 1292 h 3191"/>
                    <a:gd name="T88" fmla="*/ 1035 w 1836"/>
                    <a:gd name="T89" fmla="*/ 1472 h 3191"/>
                    <a:gd name="T90" fmla="*/ 1161 w 1836"/>
                    <a:gd name="T91" fmla="*/ 1580 h 3191"/>
                    <a:gd name="T92" fmla="*/ 1305 w 1836"/>
                    <a:gd name="T93" fmla="*/ 1778 h 3191"/>
                    <a:gd name="T94" fmla="*/ 1440 w 1836"/>
                    <a:gd name="T95" fmla="*/ 2120 h 3191"/>
                    <a:gd name="T96" fmla="*/ 1575 w 1836"/>
                    <a:gd name="T97" fmla="*/ 2201 h 3191"/>
                    <a:gd name="T98" fmla="*/ 1656 w 1836"/>
                    <a:gd name="T99" fmla="*/ 2255 h 3191"/>
                    <a:gd name="T100" fmla="*/ 1710 w 1836"/>
                    <a:gd name="T101" fmla="*/ 2408 h 3191"/>
                    <a:gd name="T102" fmla="*/ 1728 w 1836"/>
                    <a:gd name="T103" fmla="*/ 2507 h 3191"/>
                    <a:gd name="T104" fmla="*/ 1836 w 1836"/>
                    <a:gd name="T105" fmla="*/ 2570 h 3191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836"/>
                    <a:gd name="T160" fmla="*/ 0 h 3191"/>
                    <a:gd name="T161" fmla="*/ 1836 w 1836"/>
                    <a:gd name="T162" fmla="*/ 3191 h 3191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836" h="3191">
                      <a:moveTo>
                        <a:pt x="1818" y="608"/>
                      </a:moveTo>
                      <a:cubicBezTo>
                        <a:pt x="1721" y="596"/>
                        <a:pt x="1641" y="612"/>
                        <a:pt x="1548" y="635"/>
                      </a:cubicBezTo>
                      <a:cubicBezTo>
                        <a:pt x="1480" y="629"/>
                        <a:pt x="1465" y="633"/>
                        <a:pt x="1413" y="617"/>
                      </a:cubicBezTo>
                      <a:cubicBezTo>
                        <a:pt x="1395" y="612"/>
                        <a:pt x="1359" y="599"/>
                        <a:pt x="1359" y="599"/>
                      </a:cubicBezTo>
                      <a:cubicBezTo>
                        <a:pt x="1307" y="522"/>
                        <a:pt x="1376" y="613"/>
                        <a:pt x="1314" y="563"/>
                      </a:cubicBezTo>
                      <a:cubicBezTo>
                        <a:pt x="1306" y="556"/>
                        <a:pt x="1304" y="543"/>
                        <a:pt x="1296" y="536"/>
                      </a:cubicBezTo>
                      <a:cubicBezTo>
                        <a:pt x="1289" y="530"/>
                        <a:pt x="1277" y="531"/>
                        <a:pt x="1269" y="527"/>
                      </a:cubicBezTo>
                      <a:cubicBezTo>
                        <a:pt x="1241" y="513"/>
                        <a:pt x="1216" y="496"/>
                        <a:pt x="1188" y="482"/>
                      </a:cubicBezTo>
                      <a:cubicBezTo>
                        <a:pt x="1180" y="478"/>
                        <a:pt x="1169" y="478"/>
                        <a:pt x="1161" y="473"/>
                      </a:cubicBezTo>
                      <a:cubicBezTo>
                        <a:pt x="1142" y="462"/>
                        <a:pt x="1107" y="437"/>
                        <a:pt x="1107" y="437"/>
                      </a:cubicBezTo>
                      <a:cubicBezTo>
                        <a:pt x="1058" y="363"/>
                        <a:pt x="1011" y="289"/>
                        <a:pt x="954" y="221"/>
                      </a:cubicBezTo>
                      <a:cubicBezTo>
                        <a:pt x="947" y="213"/>
                        <a:pt x="944" y="201"/>
                        <a:pt x="936" y="194"/>
                      </a:cubicBezTo>
                      <a:cubicBezTo>
                        <a:pt x="929" y="188"/>
                        <a:pt x="917" y="190"/>
                        <a:pt x="909" y="185"/>
                      </a:cubicBezTo>
                      <a:cubicBezTo>
                        <a:pt x="890" y="174"/>
                        <a:pt x="876" y="156"/>
                        <a:pt x="855" y="149"/>
                      </a:cubicBezTo>
                      <a:cubicBezTo>
                        <a:pt x="837" y="143"/>
                        <a:pt x="817" y="142"/>
                        <a:pt x="801" y="131"/>
                      </a:cubicBezTo>
                      <a:cubicBezTo>
                        <a:pt x="758" y="102"/>
                        <a:pt x="784" y="116"/>
                        <a:pt x="720" y="95"/>
                      </a:cubicBezTo>
                      <a:cubicBezTo>
                        <a:pt x="710" y="92"/>
                        <a:pt x="703" y="81"/>
                        <a:pt x="693" y="77"/>
                      </a:cubicBezTo>
                      <a:cubicBezTo>
                        <a:pt x="638" y="52"/>
                        <a:pt x="563" y="24"/>
                        <a:pt x="504" y="14"/>
                      </a:cubicBezTo>
                      <a:cubicBezTo>
                        <a:pt x="269" y="24"/>
                        <a:pt x="356" y="0"/>
                        <a:pt x="234" y="41"/>
                      </a:cubicBezTo>
                      <a:cubicBezTo>
                        <a:pt x="186" y="57"/>
                        <a:pt x="215" y="45"/>
                        <a:pt x="153" y="86"/>
                      </a:cubicBezTo>
                      <a:cubicBezTo>
                        <a:pt x="144" y="92"/>
                        <a:pt x="126" y="104"/>
                        <a:pt x="126" y="104"/>
                      </a:cubicBezTo>
                      <a:cubicBezTo>
                        <a:pt x="120" y="113"/>
                        <a:pt x="116" y="123"/>
                        <a:pt x="108" y="131"/>
                      </a:cubicBezTo>
                      <a:cubicBezTo>
                        <a:pt x="100" y="139"/>
                        <a:pt x="87" y="140"/>
                        <a:pt x="81" y="149"/>
                      </a:cubicBezTo>
                      <a:cubicBezTo>
                        <a:pt x="61" y="181"/>
                        <a:pt x="38" y="277"/>
                        <a:pt x="27" y="320"/>
                      </a:cubicBezTo>
                      <a:cubicBezTo>
                        <a:pt x="21" y="377"/>
                        <a:pt x="18" y="428"/>
                        <a:pt x="0" y="482"/>
                      </a:cubicBezTo>
                      <a:cubicBezTo>
                        <a:pt x="3" y="542"/>
                        <a:pt x="2" y="602"/>
                        <a:pt x="9" y="662"/>
                      </a:cubicBezTo>
                      <a:cubicBezTo>
                        <a:pt x="16" y="719"/>
                        <a:pt x="59" y="774"/>
                        <a:pt x="81" y="824"/>
                      </a:cubicBezTo>
                      <a:cubicBezTo>
                        <a:pt x="105" y="878"/>
                        <a:pt x="116" y="938"/>
                        <a:pt x="126" y="995"/>
                      </a:cubicBezTo>
                      <a:cubicBezTo>
                        <a:pt x="131" y="1064"/>
                        <a:pt x="122" y="1175"/>
                        <a:pt x="189" y="1220"/>
                      </a:cubicBezTo>
                      <a:cubicBezTo>
                        <a:pt x="192" y="1229"/>
                        <a:pt x="190" y="1241"/>
                        <a:pt x="198" y="1247"/>
                      </a:cubicBezTo>
                      <a:cubicBezTo>
                        <a:pt x="213" y="1258"/>
                        <a:pt x="252" y="1265"/>
                        <a:pt x="252" y="1265"/>
                      </a:cubicBezTo>
                      <a:cubicBezTo>
                        <a:pt x="285" y="1363"/>
                        <a:pt x="232" y="1214"/>
                        <a:pt x="279" y="1319"/>
                      </a:cubicBezTo>
                      <a:cubicBezTo>
                        <a:pt x="302" y="1370"/>
                        <a:pt x="315" y="1426"/>
                        <a:pt x="324" y="1481"/>
                      </a:cubicBezTo>
                      <a:cubicBezTo>
                        <a:pt x="329" y="1651"/>
                        <a:pt x="285" y="1739"/>
                        <a:pt x="387" y="1841"/>
                      </a:cubicBezTo>
                      <a:cubicBezTo>
                        <a:pt x="417" y="1932"/>
                        <a:pt x="459" y="2003"/>
                        <a:pt x="513" y="2084"/>
                      </a:cubicBezTo>
                      <a:cubicBezTo>
                        <a:pt x="519" y="2093"/>
                        <a:pt x="528" y="2101"/>
                        <a:pt x="531" y="2111"/>
                      </a:cubicBezTo>
                      <a:cubicBezTo>
                        <a:pt x="534" y="2120"/>
                        <a:pt x="535" y="2130"/>
                        <a:pt x="540" y="2138"/>
                      </a:cubicBezTo>
                      <a:cubicBezTo>
                        <a:pt x="551" y="2157"/>
                        <a:pt x="576" y="2192"/>
                        <a:pt x="576" y="2192"/>
                      </a:cubicBezTo>
                      <a:cubicBezTo>
                        <a:pt x="581" y="2246"/>
                        <a:pt x="570" y="2305"/>
                        <a:pt x="594" y="2354"/>
                      </a:cubicBezTo>
                      <a:cubicBezTo>
                        <a:pt x="604" y="2397"/>
                        <a:pt x="627" y="2433"/>
                        <a:pt x="639" y="2453"/>
                      </a:cubicBezTo>
                      <a:cubicBezTo>
                        <a:pt x="645" y="2462"/>
                        <a:pt x="657" y="2465"/>
                        <a:pt x="666" y="2471"/>
                      </a:cubicBezTo>
                      <a:cubicBezTo>
                        <a:pt x="679" y="2511"/>
                        <a:pt x="707" y="2539"/>
                        <a:pt x="720" y="2579"/>
                      </a:cubicBezTo>
                      <a:cubicBezTo>
                        <a:pt x="723" y="2621"/>
                        <a:pt x="723" y="2663"/>
                        <a:pt x="729" y="2705"/>
                      </a:cubicBezTo>
                      <a:cubicBezTo>
                        <a:pt x="729" y="2705"/>
                        <a:pt x="751" y="2773"/>
                        <a:pt x="756" y="2786"/>
                      </a:cubicBezTo>
                      <a:cubicBezTo>
                        <a:pt x="775" y="2842"/>
                        <a:pt x="778" y="2900"/>
                        <a:pt x="792" y="2957"/>
                      </a:cubicBezTo>
                      <a:cubicBezTo>
                        <a:pt x="797" y="2975"/>
                        <a:pt x="809" y="3021"/>
                        <a:pt x="828" y="3038"/>
                      </a:cubicBezTo>
                      <a:cubicBezTo>
                        <a:pt x="844" y="3052"/>
                        <a:pt x="864" y="3062"/>
                        <a:pt x="882" y="3074"/>
                      </a:cubicBezTo>
                      <a:cubicBezTo>
                        <a:pt x="891" y="3080"/>
                        <a:pt x="909" y="3092"/>
                        <a:pt x="909" y="3092"/>
                      </a:cubicBezTo>
                      <a:cubicBezTo>
                        <a:pt x="941" y="3140"/>
                        <a:pt x="982" y="3146"/>
                        <a:pt x="1035" y="3164"/>
                      </a:cubicBezTo>
                      <a:cubicBezTo>
                        <a:pt x="1053" y="3170"/>
                        <a:pt x="1071" y="3176"/>
                        <a:pt x="1089" y="3182"/>
                      </a:cubicBezTo>
                      <a:cubicBezTo>
                        <a:pt x="1098" y="3185"/>
                        <a:pt x="1116" y="3191"/>
                        <a:pt x="1116" y="3191"/>
                      </a:cubicBezTo>
                      <a:cubicBezTo>
                        <a:pt x="1199" y="3174"/>
                        <a:pt x="1231" y="3170"/>
                        <a:pt x="1332" y="3164"/>
                      </a:cubicBezTo>
                      <a:cubicBezTo>
                        <a:pt x="1361" y="3154"/>
                        <a:pt x="1384" y="3129"/>
                        <a:pt x="1413" y="3119"/>
                      </a:cubicBezTo>
                      <a:cubicBezTo>
                        <a:pt x="1449" y="3107"/>
                        <a:pt x="1485" y="3095"/>
                        <a:pt x="1521" y="3083"/>
                      </a:cubicBezTo>
                      <a:cubicBezTo>
                        <a:pt x="1550" y="3073"/>
                        <a:pt x="1602" y="3038"/>
                        <a:pt x="1602" y="3038"/>
                      </a:cubicBezTo>
                      <a:cubicBezTo>
                        <a:pt x="1632" y="2993"/>
                        <a:pt x="1662" y="2948"/>
                        <a:pt x="1692" y="2903"/>
                      </a:cubicBezTo>
                      <a:cubicBezTo>
                        <a:pt x="1708" y="2879"/>
                        <a:pt x="1703" y="2846"/>
                        <a:pt x="1719" y="2822"/>
                      </a:cubicBezTo>
                      <a:cubicBezTo>
                        <a:pt x="1742" y="2787"/>
                        <a:pt x="1734" y="2805"/>
                        <a:pt x="1746" y="2768"/>
                      </a:cubicBezTo>
                      <a:cubicBezTo>
                        <a:pt x="1718" y="2685"/>
                        <a:pt x="1726" y="2733"/>
                        <a:pt x="1737" y="2624"/>
                      </a:cubicBezTo>
                      <a:cubicBezTo>
                        <a:pt x="1734" y="2603"/>
                        <a:pt x="1737" y="2580"/>
                        <a:pt x="1728" y="2561"/>
                      </a:cubicBezTo>
                      <a:cubicBezTo>
                        <a:pt x="1724" y="2553"/>
                        <a:pt x="1709" y="2556"/>
                        <a:pt x="1701" y="2552"/>
                      </a:cubicBezTo>
                      <a:cubicBezTo>
                        <a:pt x="1691" y="2547"/>
                        <a:pt x="1684" y="2538"/>
                        <a:pt x="1674" y="2534"/>
                      </a:cubicBezTo>
                      <a:cubicBezTo>
                        <a:pt x="1648" y="2522"/>
                        <a:pt x="1617" y="2523"/>
                        <a:pt x="1593" y="2507"/>
                      </a:cubicBezTo>
                      <a:cubicBezTo>
                        <a:pt x="1549" y="2477"/>
                        <a:pt x="1482" y="2452"/>
                        <a:pt x="1431" y="2435"/>
                      </a:cubicBezTo>
                      <a:cubicBezTo>
                        <a:pt x="1400" y="2425"/>
                        <a:pt x="1355" y="2386"/>
                        <a:pt x="1323" y="2372"/>
                      </a:cubicBezTo>
                      <a:cubicBezTo>
                        <a:pt x="1306" y="2364"/>
                        <a:pt x="1269" y="2354"/>
                        <a:pt x="1269" y="2354"/>
                      </a:cubicBezTo>
                      <a:cubicBezTo>
                        <a:pt x="1263" y="2345"/>
                        <a:pt x="1259" y="2334"/>
                        <a:pt x="1251" y="2327"/>
                      </a:cubicBezTo>
                      <a:cubicBezTo>
                        <a:pt x="1244" y="2321"/>
                        <a:pt x="1231" y="2325"/>
                        <a:pt x="1224" y="2318"/>
                      </a:cubicBezTo>
                      <a:cubicBezTo>
                        <a:pt x="1190" y="2284"/>
                        <a:pt x="1182" y="2248"/>
                        <a:pt x="1161" y="2210"/>
                      </a:cubicBezTo>
                      <a:cubicBezTo>
                        <a:pt x="1120" y="2135"/>
                        <a:pt x="1064" y="2065"/>
                        <a:pt x="1017" y="1994"/>
                      </a:cubicBezTo>
                      <a:cubicBezTo>
                        <a:pt x="998" y="1965"/>
                        <a:pt x="983" y="1918"/>
                        <a:pt x="972" y="1886"/>
                      </a:cubicBezTo>
                      <a:cubicBezTo>
                        <a:pt x="969" y="1876"/>
                        <a:pt x="958" y="1869"/>
                        <a:pt x="954" y="1859"/>
                      </a:cubicBezTo>
                      <a:cubicBezTo>
                        <a:pt x="946" y="1842"/>
                        <a:pt x="942" y="1823"/>
                        <a:pt x="936" y="1805"/>
                      </a:cubicBezTo>
                      <a:cubicBezTo>
                        <a:pt x="933" y="1796"/>
                        <a:pt x="927" y="1778"/>
                        <a:pt x="927" y="1778"/>
                      </a:cubicBezTo>
                      <a:cubicBezTo>
                        <a:pt x="933" y="1662"/>
                        <a:pt x="932" y="1502"/>
                        <a:pt x="1044" y="1427"/>
                      </a:cubicBezTo>
                      <a:cubicBezTo>
                        <a:pt x="1096" y="1350"/>
                        <a:pt x="1027" y="1441"/>
                        <a:pt x="1089" y="1391"/>
                      </a:cubicBezTo>
                      <a:cubicBezTo>
                        <a:pt x="1097" y="1384"/>
                        <a:pt x="1099" y="1372"/>
                        <a:pt x="1107" y="1364"/>
                      </a:cubicBezTo>
                      <a:cubicBezTo>
                        <a:pt x="1115" y="1356"/>
                        <a:pt x="1126" y="1353"/>
                        <a:pt x="1134" y="1346"/>
                      </a:cubicBezTo>
                      <a:cubicBezTo>
                        <a:pt x="1144" y="1338"/>
                        <a:pt x="1153" y="1329"/>
                        <a:pt x="1161" y="1319"/>
                      </a:cubicBezTo>
                      <a:cubicBezTo>
                        <a:pt x="1168" y="1311"/>
                        <a:pt x="1171" y="1299"/>
                        <a:pt x="1179" y="1292"/>
                      </a:cubicBezTo>
                      <a:cubicBezTo>
                        <a:pt x="1231" y="1246"/>
                        <a:pt x="1304" y="1214"/>
                        <a:pt x="1368" y="1193"/>
                      </a:cubicBezTo>
                      <a:cubicBezTo>
                        <a:pt x="1409" y="1179"/>
                        <a:pt x="1443" y="1150"/>
                        <a:pt x="1485" y="1139"/>
                      </a:cubicBezTo>
                      <a:cubicBezTo>
                        <a:pt x="1509" y="1132"/>
                        <a:pt x="1557" y="1121"/>
                        <a:pt x="1557" y="1121"/>
                      </a:cubicBezTo>
                      <a:cubicBezTo>
                        <a:pt x="1569" y="1124"/>
                        <a:pt x="1587" y="1119"/>
                        <a:pt x="1593" y="1130"/>
                      </a:cubicBezTo>
                      <a:cubicBezTo>
                        <a:pt x="1608" y="1155"/>
                        <a:pt x="1571" y="1178"/>
                        <a:pt x="1557" y="1184"/>
                      </a:cubicBezTo>
                      <a:cubicBezTo>
                        <a:pt x="1491" y="1213"/>
                        <a:pt x="1419" y="1219"/>
                        <a:pt x="1350" y="1238"/>
                      </a:cubicBezTo>
                      <a:cubicBezTo>
                        <a:pt x="1332" y="1243"/>
                        <a:pt x="1314" y="1250"/>
                        <a:pt x="1296" y="1256"/>
                      </a:cubicBezTo>
                      <a:cubicBezTo>
                        <a:pt x="1275" y="1263"/>
                        <a:pt x="1242" y="1292"/>
                        <a:pt x="1242" y="1292"/>
                      </a:cubicBezTo>
                      <a:cubicBezTo>
                        <a:pt x="1226" y="1316"/>
                        <a:pt x="1218" y="1354"/>
                        <a:pt x="1197" y="1373"/>
                      </a:cubicBezTo>
                      <a:cubicBezTo>
                        <a:pt x="1148" y="1416"/>
                        <a:pt x="1088" y="1437"/>
                        <a:pt x="1035" y="1472"/>
                      </a:cubicBezTo>
                      <a:cubicBezTo>
                        <a:pt x="1026" y="1486"/>
                        <a:pt x="1008" y="1507"/>
                        <a:pt x="1008" y="1526"/>
                      </a:cubicBezTo>
                      <a:cubicBezTo>
                        <a:pt x="1008" y="1583"/>
                        <a:pt x="1133" y="1577"/>
                        <a:pt x="1161" y="1580"/>
                      </a:cubicBezTo>
                      <a:cubicBezTo>
                        <a:pt x="1203" y="1594"/>
                        <a:pt x="1220" y="1639"/>
                        <a:pt x="1251" y="1670"/>
                      </a:cubicBezTo>
                      <a:cubicBezTo>
                        <a:pt x="1263" y="1707"/>
                        <a:pt x="1286" y="1744"/>
                        <a:pt x="1305" y="1778"/>
                      </a:cubicBezTo>
                      <a:cubicBezTo>
                        <a:pt x="1321" y="1806"/>
                        <a:pt x="1349" y="1828"/>
                        <a:pt x="1359" y="1859"/>
                      </a:cubicBezTo>
                      <a:cubicBezTo>
                        <a:pt x="1388" y="1946"/>
                        <a:pt x="1411" y="2034"/>
                        <a:pt x="1440" y="2120"/>
                      </a:cubicBezTo>
                      <a:cubicBezTo>
                        <a:pt x="1453" y="2158"/>
                        <a:pt x="1495" y="2151"/>
                        <a:pt x="1521" y="2165"/>
                      </a:cubicBezTo>
                      <a:cubicBezTo>
                        <a:pt x="1540" y="2176"/>
                        <a:pt x="1557" y="2189"/>
                        <a:pt x="1575" y="2201"/>
                      </a:cubicBezTo>
                      <a:cubicBezTo>
                        <a:pt x="1593" y="2213"/>
                        <a:pt x="1611" y="2225"/>
                        <a:pt x="1629" y="2237"/>
                      </a:cubicBezTo>
                      <a:cubicBezTo>
                        <a:pt x="1638" y="2243"/>
                        <a:pt x="1656" y="2255"/>
                        <a:pt x="1656" y="2255"/>
                      </a:cubicBezTo>
                      <a:cubicBezTo>
                        <a:pt x="1681" y="2292"/>
                        <a:pt x="1705" y="2322"/>
                        <a:pt x="1719" y="2363"/>
                      </a:cubicBezTo>
                      <a:cubicBezTo>
                        <a:pt x="1716" y="2378"/>
                        <a:pt x="1714" y="2393"/>
                        <a:pt x="1710" y="2408"/>
                      </a:cubicBezTo>
                      <a:cubicBezTo>
                        <a:pt x="1705" y="2426"/>
                        <a:pt x="1692" y="2462"/>
                        <a:pt x="1692" y="2462"/>
                      </a:cubicBezTo>
                      <a:cubicBezTo>
                        <a:pt x="1715" y="2530"/>
                        <a:pt x="1681" y="2449"/>
                        <a:pt x="1728" y="2507"/>
                      </a:cubicBezTo>
                      <a:cubicBezTo>
                        <a:pt x="1734" y="2514"/>
                        <a:pt x="1731" y="2527"/>
                        <a:pt x="1737" y="2534"/>
                      </a:cubicBezTo>
                      <a:cubicBezTo>
                        <a:pt x="1759" y="2561"/>
                        <a:pt x="1803" y="2570"/>
                        <a:pt x="1836" y="257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89" name="Freeform 129">
                  <a:extLst>
                    <a:ext uri="{FF2B5EF4-FFF2-40B4-BE49-F238E27FC236}">
                      <a16:creationId xmlns:a16="http://schemas.microsoft.com/office/drawing/2014/main" id="{424FB231-DE86-E8AC-6E42-BA40B73EFE30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214" y="3260"/>
                  <a:ext cx="393" cy="403"/>
                </a:xfrm>
                <a:custGeom>
                  <a:avLst/>
                  <a:gdLst>
                    <a:gd name="T0" fmla="*/ 199 w 393"/>
                    <a:gd name="T1" fmla="*/ 25 h 403"/>
                    <a:gd name="T2" fmla="*/ 253 w 393"/>
                    <a:gd name="T3" fmla="*/ 61 h 403"/>
                    <a:gd name="T4" fmla="*/ 298 w 393"/>
                    <a:gd name="T5" fmla="*/ 97 h 403"/>
                    <a:gd name="T6" fmla="*/ 343 w 393"/>
                    <a:gd name="T7" fmla="*/ 151 h 403"/>
                    <a:gd name="T8" fmla="*/ 388 w 393"/>
                    <a:gd name="T9" fmla="*/ 259 h 403"/>
                    <a:gd name="T10" fmla="*/ 379 w 393"/>
                    <a:gd name="T11" fmla="*/ 358 h 403"/>
                    <a:gd name="T12" fmla="*/ 298 w 393"/>
                    <a:gd name="T13" fmla="*/ 403 h 403"/>
                    <a:gd name="T14" fmla="*/ 253 w 393"/>
                    <a:gd name="T15" fmla="*/ 394 h 403"/>
                    <a:gd name="T16" fmla="*/ 163 w 393"/>
                    <a:gd name="T17" fmla="*/ 385 h 403"/>
                    <a:gd name="T18" fmla="*/ 109 w 393"/>
                    <a:gd name="T19" fmla="*/ 367 h 403"/>
                    <a:gd name="T20" fmla="*/ 55 w 393"/>
                    <a:gd name="T21" fmla="*/ 286 h 403"/>
                    <a:gd name="T22" fmla="*/ 37 w 393"/>
                    <a:gd name="T23" fmla="*/ 232 h 403"/>
                    <a:gd name="T24" fmla="*/ 37 w 393"/>
                    <a:gd name="T25" fmla="*/ 34 h 403"/>
                    <a:gd name="T26" fmla="*/ 199 w 393"/>
                    <a:gd name="T27" fmla="*/ 25 h 403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93"/>
                    <a:gd name="T43" fmla="*/ 0 h 403"/>
                    <a:gd name="T44" fmla="*/ 393 w 393"/>
                    <a:gd name="T45" fmla="*/ 403 h 403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93" h="403">
                      <a:moveTo>
                        <a:pt x="199" y="25"/>
                      </a:moveTo>
                      <a:cubicBezTo>
                        <a:pt x="218" y="36"/>
                        <a:pt x="253" y="61"/>
                        <a:pt x="253" y="61"/>
                      </a:cubicBezTo>
                      <a:cubicBezTo>
                        <a:pt x="305" y="138"/>
                        <a:pt x="236" y="47"/>
                        <a:pt x="298" y="97"/>
                      </a:cubicBezTo>
                      <a:cubicBezTo>
                        <a:pt x="316" y="112"/>
                        <a:pt x="326" y="134"/>
                        <a:pt x="343" y="151"/>
                      </a:cubicBezTo>
                      <a:cubicBezTo>
                        <a:pt x="356" y="191"/>
                        <a:pt x="375" y="221"/>
                        <a:pt x="388" y="259"/>
                      </a:cubicBezTo>
                      <a:cubicBezTo>
                        <a:pt x="385" y="292"/>
                        <a:pt x="393" y="328"/>
                        <a:pt x="379" y="358"/>
                      </a:cubicBezTo>
                      <a:cubicBezTo>
                        <a:pt x="368" y="382"/>
                        <a:pt x="323" y="395"/>
                        <a:pt x="298" y="403"/>
                      </a:cubicBezTo>
                      <a:cubicBezTo>
                        <a:pt x="283" y="400"/>
                        <a:pt x="268" y="396"/>
                        <a:pt x="253" y="394"/>
                      </a:cubicBezTo>
                      <a:cubicBezTo>
                        <a:pt x="223" y="390"/>
                        <a:pt x="193" y="391"/>
                        <a:pt x="163" y="385"/>
                      </a:cubicBezTo>
                      <a:cubicBezTo>
                        <a:pt x="144" y="382"/>
                        <a:pt x="109" y="367"/>
                        <a:pt x="109" y="367"/>
                      </a:cubicBezTo>
                      <a:cubicBezTo>
                        <a:pt x="109" y="366"/>
                        <a:pt x="64" y="300"/>
                        <a:pt x="55" y="286"/>
                      </a:cubicBezTo>
                      <a:cubicBezTo>
                        <a:pt x="44" y="270"/>
                        <a:pt x="37" y="232"/>
                        <a:pt x="37" y="232"/>
                      </a:cubicBezTo>
                      <a:cubicBezTo>
                        <a:pt x="33" y="166"/>
                        <a:pt x="0" y="89"/>
                        <a:pt x="37" y="34"/>
                      </a:cubicBezTo>
                      <a:cubicBezTo>
                        <a:pt x="64" y="0"/>
                        <a:pt x="163" y="21"/>
                        <a:pt x="199" y="25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90" name="Freeform 130">
                  <a:extLst>
                    <a:ext uri="{FF2B5EF4-FFF2-40B4-BE49-F238E27FC236}">
                      <a16:creationId xmlns:a16="http://schemas.microsoft.com/office/drawing/2014/main" id="{83079E18-4492-9D5B-E3EC-37C3F88A0986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360" y="1089"/>
                  <a:ext cx="117" cy="882"/>
                </a:xfrm>
                <a:custGeom>
                  <a:avLst/>
                  <a:gdLst>
                    <a:gd name="T0" fmla="*/ 99 w 117"/>
                    <a:gd name="T1" fmla="*/ 882 h 882"/>
                    <a:gd name="T2" fmla="*/ 99 w 117"/>
                    <a:gd name="T3" fmla="*/ 801 h 882"/>
                    <a:gd name="T4" fmla="*/ 117 w 117"/>
                    <a:gd name="T5" fmla="*/ 747 h 882"/>
                    <a:gd name="T6" fmla="*/ 99 w 117"/>
                    <a:gd name="T7" fmla="*/ 621 h 882"/>
                    <a:gd name="T8" fmla="*/ 81 w 117"/>
                    <a:gd name="T9" fmla="*/ 567 h 882"/>
                    <a:gd name="T10" fmla="*/ 63 w 117"/>
                    <a:gd name="T11" fmla="*/ 540 h 882"/>
                    <a:gd name="T12" fmla="*/ 18 w 117"/>
                    <a:gd name="T13" fmla="*/ 351 h 882"/>
                    <a:gd name="T14" fmla="*/ 63 w 117"/>
                    <a:gd name="T15" fmla="*/ 36 h 882"/>
                    <a:gd name="T16" fmla="*/ 108 w 117"/>
                    <a:gd name="T17" fmla="*/ 0 h 88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7"/>
                    <a:gd name="T28" fmla="*/ 0 h 882"/>
                    <a:gd name="T29" fmla="*/ 117 w 117"/>
                    <a:gd name="T30" fmla="*/ 882 h 88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7" h="882">
                      <a:moveTo>
                        <a:pt x="99" y="882"/>
                      </a:moveTo>
                      <a:cubicBezTo>
                        <a:pt x="86" y="842"/>
                        <a:pt x="85" y="855"/>
                        <a:pt x="99" y="801"/>
                      </a:cubicBezTo>
                      <a:cubicBezTo>
                        <a:pt x="104" y="783"/>
                        <a:pt x="117" y="747"/>
                        <a:pt x="117" y="747"/>
                      </a:cubicBezTo>
                      <a:cubicBezTo>
                        <a:pt x="111" y="684"/>
                        <a:pt x="114" y="670"/>
                        <a:pt x="99" y="621"/>
                      </a:cubicBezTo>
                      <a:cubicBezTo>
                        <a:pt x="94" y="603"/>
                        <a:pt x="92" y="583"/>
                        <a:pt x="81" y="567"/>
                      </a:cubicBezTo>
                      <a:cubicBezTo>
                        <a:pt x="75" y="558"/>
                        <a:pt x="67" y="550"/>
                        <a:pt x="63" y="540"/>
                      </a:cubicBezTo>
                      <a:cubicBezTo>
                        <a:pt x="36" y="480"/>
                        <a:pt x="27" y="415"/>
                        <a:pt x="18" y="351"/>
                      </a:cubicBezTo>
                      <a:cubicBezTo>
                        <a:pt x="21" y="286"/>
                        <a:pt x="0" y="115"/>
                        <a:pt x="63" y="36"/>
                      </a:cubicBezTo>
                      <a:cubicBezTo>
                        <a:pt x="75" y="21"/>
                        <a:pt x="94" y="14"/>
                        <a:pt x="108" y="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91" name="Freeform 131">
                  <a:extLst>
                    <a:ext uri="{FF2B5EF4-FFF2-40B4-BE49-F238E27FC236}">
                      <a16:creationId xmlns:a16="http://schemas.microsoft.com/office/drawing/2014/main" id="{4B35B6FA-835A-DCE2-C42A-05D59CC9F984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20" y="2357"/>
                  <a:ext cx="186" cy="136"/>
                </a:xfrm>
                <a:custGeom>
                  <a:avLst/>
                  <a:gdLst>
                    <a:gd name="T0" fmla="*/ 171 w 186"/>
                    <a:gd name="T1" fmla="*/ 1 h 136"/>
                    <a:gd name="T2" fmla="*/ 9 w 186"/>
                    <a:gd name="T3" fmla="*/ 19 h 136"/>
                    <a:gd name="T4" fmla="*/ 18 w 186"/>
                    <a:gd name="T5" fmla="*/ 46 h 136"/>
                    <a:gd name="T6" fmla="*/ 72 w 186"/>
                    <a:gd name="T7" fmla="*/ 82 h 136"/>
                    <a:gd name="T8" fmla="*/ 144 w 186"/>
                    <a:gd name="T9" fmla="*/ 127 h 136"/>
                    <a:gd name="T10" fmla="*/ 171 w 186"/>
                    <a:gd name="T11" fmla="*/ 136 h 136"/>
                    <a:gd name="T12" fmla="*/ 171 w 186"/>
                    <a:gd name="T13" fmla="*/ 1 h 1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86"/>
                    <a:gd name="T22" fmla="*/ 0 h 136"/>
                    <a:gd name="T23" fmla="*/ 186 w 186"/>
                    <a:gd name="T24" fmla="*/ 136 h 1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86" h="136">
                      <a:moveTo>
                        <a:pt x="171" y="1"/>
                      </a:moveTo>
                      <a:cubicBezTo>
                        <a:pt x="117" y="10"/>
                        <a:pt x="60" y="0"/>
                        <a:pt x="9" y="19"/>
                      </a:cubicBezTo>
                      <a:cubicBezTo>
                        <a:pt x="0" y="22"/>
                        <a:pt x="11" y="39"/>
                        <a:pt x="18" y="46"/>
                      </a:cubicBezTo>
                      <a:cubicBezTo>
                        <a:pt x="33" y="61"/>
                        <a:pt x="72" y="82"/>
                        <a:pt x="72" y="82"/>
                      </a:cubicBezTo>
                      <a:cubicBezTo>
                        <a:pt x="101" y="125"/>
                        <a:pt x="80" y="106"/>
                        <a:pt x="144" y="127"/>
                      </a:cubicBezTo>
                      <a:cubicBezTo>
                        <a:pt x="153" y="130"/>
                        <a:pt x="171" y="136"/>
                        <a:pt x="171" y="136"/>
                      </a:cubicBezTo>
                      <a:cubicBezTo>
                        <a:pt x="186" y="91"/>
                        <a:pt x="171" y="48"/>
                        <a:pt x="171" y="1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92" name="Freeform 132">
                  <a:extLst>
                    <a:ext uri="{FF2B5EF4-FFF2-40B4-BE49-F238E27FC236}">
                      <a16:creationId xmlns:a16="http://schemas.microsoft.com/office/drawing/2014/main" id="{AB7D888C-1CE0-A6D9-BA39-CBEEFE0851C9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730" y="2694"/>
                  <a:ext cx="159" cy="114"/>
                </a:xfrm>
                <a:custGeom>
                  <a:avLst/>
                  <a:gdLst>
                    <a:gd name="T0" fmla="*/ 115 w 159"/>
                    <a:gd name="T1" fmla="*/ 24 h 114"/>
                    <a:gd name="T2" fmla="*/ 34 w 159"/>
                    <a:gd name="T3" fmla="*/ 15 h 114"/>
                    <a:gd name="T4" fmla="*/ 16 w 159"/>
                    <a:gd name="T5" fmla="*/ 69 h 114"/>
                    <a:gd name="T6" fmla="*/ 97 w 159"/>
                    <a:gd name="T7" fmla="*/ 114 h 114"/>
                    <a:gd name="T8" fmla="*/ 133 w 159"/>
                    <a:gd name="T9" fmla="*/ 105 h 114"/>
                    <a:gd name="T10" fmla="*/ 115 w 159"/>
                    <a:gd name="T11" fmla="*/ 24 h 11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59"/>
                    <a:gd name="T19" fmla="*/ 0 h 114"/>
                    <a:gd name="T20" fmla="*/ 159 w 159"/>
                    <a:gd name="T21" fmla="*/ 114 h 11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59" h="114">
                      <a:moveTo>
                        <a:pt x="115" y="24"/>
                      </a:moveTo>
                      <a:cubicBezTo>
                        <a:pt x="52" y="3"/>
                        <a:pt x="79" y="0"/>
                        <a:pt x="34" y="15"/>
                      </a:cubicBezTo>
                      <a:cubicBezTo>
                        <a:pt x="28" y="33"/>
                        <a:pt x="0" y="58"/>
                        <a:pt x="16" y="69"/>
                      </a:cubicBezTo>
                      <a:cubicBezTo>
                        <a:pt x="43" y="87"/>
                        <a:pt x="70" y="96"/>
                        <a:pt x="97" y="114"/>
                      </a:cubicBezTo>
                      <a:cubicBezTo>
                        <a:pt x="109" y="111"/>
                        <a:pt x="123" y="113"/>
                        <a:pt x="133" y="105"/>
                      </a:cubicBezTo>
                      <a:cubicBezTo>
                        <a:pt x="159" y="84"/>
                        <a:pt x="122" y="45"/>
                        <a:pt x="115" y="24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93" name="Freeform 133">
                  <a:extLst>
                    <a:ext uri="{FF2B5EF4-FFF2-40B4-BE49-F238E27FC236}">
                      <a16:creationId xmlns:a16="http://schemas.microsoft.com/office/drawing/2014/main" id="{73E78466-6C52-3867-C7B3-71C0044AF73F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00" y="2110"/>
                  <a:ext cx="209" cy="132"/>
                </a:xfrm>
                <a:custGeom>
                  <a:avLst/>
                  <a:gdLst>
                    <a:gd name="T0" fmla="*/ 155 w 209"/>
                    <a:gd name="T1" fmla="*/ 5 h 132"/>
                    <a:gd name="T2" fmla="*/ 209 w 209"/>
                    <a:gd name="T3" fmla="*/ 113 h 132"/>
                    <a:gd name="T4" fmla="*/ 101 w 209"/>
                    <a:gd name="T5" fmla="*/ 86 h 132"/>
                    <a:gd name="T6" fmla="*/ 20 w 209"/>
                    <a:gd name="T7" fmla="*/ 50 h 132"/>
                    <a:gd name="T8" fmla="*/ 2 w 209"/>
                    <a:gd name="T9" fmla="*/ 23 h 132"/>
                    <a:gd name="T10" fmla="*/ 29 w 209"/>
                    <a:gd name="T11" fmla="*/ 5 h 132"/>
                    <a:gd name="T12" fmla="*/ 155 w 209"/>
                    <a:gd name="T13" fmla="*/ 5 h 13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09"/>
                    <a:gd name="T22" fmla="*/ 0 h 132"/>
                    <a:gd name="T23" fmla="*/ 209 w 209"/>
                    <a:gd name="T24" fmla="*/ 132 h 13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09" h="132">
                      <a:moveTo>
                        <a:pt x="155" y="5"/>
                      </a:moveTo>
                      <a:cubicBezTo>
                        <a:pt x="177" y="38"/>
                        <a:pt x="197" y="76"/>
                        <a:pt x="209" y="113"/>
                      </a:cubicBezTo>
                      <a:cubicBezTo>
                        <a:pt x="153" y="132"/>
                        <a:pt x="142" y="104"/>
                        <a:pt x="101" y="86"/>
                      </a:cubicBezTo>
                      <a:cubicBezTo>
                        <a:pt x="5" y="43"/>
                        <a:pt x="81" y="91"/>
                        <a:pt x="20" y="50"/>
                      </a:cubicBezTo>
                      <a:cubicBezTo>
                        <a:pt x="14" y="41"/>
                        <a:pt x="0" y="34"/>
                        <a:pt x="2" y="23"/>
                      </a:cubicBezTo>
                      <a:cubicBezTo>
                        <a:pt x="4" y="12"/>
                        <a:pt x="18" y="6"/>
                        <a:pt x="29" y="5"/>
                      </a:cubicBezTo>
                      <a:cubicBezTo>
                        <a:pt x="71" y="0"/>
                        <a:pt x="113" y="5"/>
                        <a:pt x="155" y="5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94" name="Freeform 134">
                  <a:extLst>
                    <a:ext uri="{FF2B5EF4-FFF2-40B4-BE49-F238E27FC236}">
                      <a16:creationId xmlns:a16="http://schemas.microsoft.com/office/drawing/2014/main" id="{12423C11-2555-54EF-6834-995396507A24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773" y="1858"/>
                  <a:ext cx="216" cy="23"/>
                </a:xfrm>
                <a:custGeom>
                  <a:avLst/>
                  <a:gdLst>
                    <a:gd name="T0" fmla="*/ 0 w 216"/>
                    <a:gd name="T1" fmla="*/ 23 h 23"/>
                    <a:gd name="T2" fmla="*/ 216 w 216"/>
                    <a:gd name="T3" fmla="*/ 23 h 23"/>
                    <a:gd name="T4" fmla="*/ 0 60000 65536"/>
                    <a:gd name="T5" fmla="*/ 0 60000 65536"/>
                    <a:gd name="T6" fmla="*/ 0 w 216"/>
                    <a:gd name="T7" fmla="*/ 0 h 23"/>
                    <a:gd name="T8" fmla="*/ 216 w 216"/>
                    <a:gd name="T9" fmla="*/ 23 h 23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" h="23">
                      <a:moveTo>
                        <a:pt x="0" y="23"/>
                      </a:moveTo>
                      <a:cubicBezTo>
                        <a:pt x="70" y="0"/>
                        <a:pt x="143" y="23"/>
                        <a:pt x="216" y="23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95" name="Freeform 135">
                  <a:extLst>
                    <a:ext uri="{FF2B5EF4-FFF2-40B4-BE49-F238E27FC236}">
                      <a16:creationId xmlns:a16="http://schemas.microsoft.com/office/drawing/2014/main" id="{9CDA9E89-976F-0189-A77E-9FEC161EB38E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29" y="1386"/>
                  <a:ext cx="387" cy="288"/>
                </a:xfrm>
                <a:custGeom>
                  <a:avLst/>
                  <a:gdLst>
                    <a:gd name="T0" fmla="*/ 162 w 387"/>
                    <a:gd name="T1" fmla="*/ 0 h 288"/>
                    <a:gd name="T2" fmla="*/ 135 w 387"/>
                    <a:gd name="T3" fmla="*/ 9 h 288"/>
                    <a:gd name="T4" fmla="*/ 108 w 387"/>
                    <a:gd name="T5" fmla="*/ 27 h 288"/>
                    <a:gd name="T6" fmla="*/ 54 w 387"/>
                    <a:gd name="T7" fmla="*/ 45 h 288"/>
                    <a:gd name="T8" fmla="*/ 0 w 387"/>
                    <a:gd name="T9" fmla="*/ 117 h 288"/>
                    <a:gd name="T10" fmla="*/ 90 w 387"/>
                    <a:gd name="T11" fmla="*/ 207 h 288"/>
                    <a:gd name="T12" fmla="*/ 387 w 387"/>
                    <a:gd name="T13" fmla="*/ 288 h 28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87"/>
                    <a:gd name="T22" fmla="*/ 0 h 288"/>
                    <a:gd name="T23" fmla="*/ 387 w 387"/>
                    <a:gd name="T24" fmla="*/ 288 h 28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87" h="288">
                      <a:moveTo>
                        <a:pt x="162" y="0"/>
                      </a:moveTo>
                      <a:cubicBezTo>
                        <a:pt x="153" y="3"/>
                        <a:pt x="143" y="5"/>
                        <a:pt x="135" y="9"/>
                      </a:cubicBezTo>
                      <a:cubicBezTo>
                        <a:pt x="125" y="14"/>
                        <a:pt x="118" y="23"/>
                        <a:pt x="108" y="27"/>
                      </a:cubicBezTo>
                      <a:cubicBezTo>
                        <a:pt x="91" y="35"/>
                        <a:pt x="54" y="45"/>
                        <a:pt x="54" y="45"/>
                      </a:cubicBezTo>
                      <a:cubicBezTo>
                        <a:pt x="43" y="79"/>
                        <a:pt x="20" y="87"/>
                        <a:pt x="0" y="117"/>
                      </a:cubicBezTo>
                      <a:cubicBezTo>
                        <a:pt x="14" y="175"/>
                        <a:pt x="44" y="176"/>
                        <a:pt x="90" y="207"/>
                      </a:cubicBezTo>
                      <a:cubicBezTo>
                        <a:pt x="186" y="271"/>
                        <a:pt x="272" y="288"/>
                        <a:pt x="387" y="288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96" name="Freeform 136">
                  <a:extLst>
                    <a:ext uri="{FF2B5EF4-FFF2-40B4-BE49-F238E27FC236}">
                      <a16:creationId xmlns:a16="http://schemas.microsoft.com/office/drawing/2014/main" id="{72DA5E8D-3AFF-F660-8FE8-CB458768EF5E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197" y="1215"/>
                  <a:ext cx="126" cy="630"/>
                </a:xfrm>
                <a:custGeom>
                  <a:avLst/>
                  <a:gdLst>
                    <a:gd name="T0" fmla="*/ 126 w 126"/>
                    <a:gd name="T1" fmla="*/ 0 h 630"/>
                    <a:gd name="T2" fmla="*/ 63 w 126"/>
                    <a:gd name="T3" fmla="*/ 72 h 630"/>
                    <a:gd name="T4" fmla="*/ 0 w 126"/>
                    <a:gd name="T5" fmla="*/ 180 h 630"/>
                    <a:gd name="T6" fmla="*/ 18 w 126"/>
                    <a:gd name="T7" fmla="*/ 405 h 630"/>
                    <a:gd name="T8" fmla="*/ 9 w 126"/>
                    <a:gd name="T9" fmla="*/ 630 h 63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6"/>
                    <a:gd name="T16" fmla="*/ 0 h 630"/>
                    <a:gd name="T17" fmla="*/ 126 w 126"/>
                    <a:gd name="T18" fmla="*/ 630 h 63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6" h="630">
                      <a:moveTo>
                        <a:pt x="126" y="0"/>
                      </a:moveTo>
                      <a:cubicBezTo>
                        <a:pt x="84" y="63"/>
                        <a:pt x="108" y="42"/>
                        <a:pt x="63" y="72"/>
                      </a:cubicBezTo>
                      <a:cubicBezTo>
                        <a:pt x="38" y="109"/>
                        <a:pt x="14" y="139"/>
                        <a:pt x="0" y="180"/>
                      </a:cubicBezTo>
                      <a:cubicBezTo>
                        <a:pt x="5" y="255"/>
                        <a:pt x="18" y="330"/>
                        <a:pt x="18" y="405"/>
                      </a:cubicBezTo>
                      <a:cubicBezTo>
                        <a:pt x="18" y="540"/>
                        <a:pt x="9" y="543"/>
                        <a:pt x="9" y="63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97" name="Freeform 137">
                  <a:extLst>
                    <a:ext uri="{FF2B5EF4-FFF2-40B4-BE49-F238E27FC236}">
                      <a16:creationId xmlns:a16="http://schemas.microsoft.com/office/drawing/2014/main" id="{2DBB7B0B-5887-3737-8BCC-B5DBAA3A5AA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231" y="1980"/>
                  <a:ext cx="146" cy="135"/>
                </a:xfrm>
                <a:custGeom>
                  <a:avLst/>
                  <a:gdLst>
                    <a:gd name="T0" fmla="*/ 146 w 146"/>
                    <a:gd name="T1" fmla="*/ 135 h 135"/>
                    <a:gd name="T2" fmla="*/ 11 w 146"/>
                    <a:gd name="T3" fmla="*/ 45 h 135"/>
                    <a:gd name="T4" fmla="*/ 2 w 146"/>
                    <a:gd name="T5" fmla="*/ 0 h 135"/>
                    <a:gd name="T6" fmla="*/ 0 60000 65536"/>
                    <a:gd name="T7" fmla="*/ 0 60000 65536"/>
                    <a:gd name="T8" fmla="*/ 0 60000 65536"/>
                    <a:gd name="T9" fmla="*/ 0 w 146"/>
                    <a:gd name="T10" fmla="*/ 0 h 135"/>
                    <a:gd name="T11" fmla="*/ 146 w 146"/>
                    <a:gd name="T12" fmla="*/ 135 h 13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6" h="135">
                      <a:moveTo>
                        <a:pt x="146" y="135"/>
                      </a:moveTo>
                      <a:cubicBezTo>
                        <a:pt x="99" y="104"/>
                        <a:pt x="51" y="85"/>
                        <a:pt x="11" y="45"/>
                      </a:cubicBezTo>
                      <a:cubicBezTo>
                        <a:pt x="0" y="12"/>
                        <a:pt x="2" y="27"/>
                        <a:pt x="2" y="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98" name="Freeform 138">
                  <a:extLst>
                    <a:ext uri="{FF2B5EF4-FFF2-40B4-BE49-F238E27FC236}">
                      <a16:creationId xmlns:a16="http://schemas.microsoft.com/office/drawing/2014/main" id="{77581B04-AE92-83A4-26D6-D71379619359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02" y="1188"/>
                  <a:ext cx="234" cy="180"/>
                </a:xfrm>
                <a:custGeom>
                  <a:avLst/>
                  <a:gdLst>
                    <a:gd name="T0" fmla="*/ 0 w 234"/>
                    <a:gd name="T1" fmla="*/ 180 h 180"/>
                    <a:gd name="T2" fmla="*/ 18 w 234"/>
                    <a:gd name="T3" fmla="*/ 126 h 180"/>
                    <a:gd name="T4" fmla="*/ 36 w 234"/>
                    <a:gd name="T5" fmla="*/ 99 h 180"/>
                    <a:gd name="T6" fmla="*/ 90 w 234"/>
                    <a:gd name="T7" fmla="*/ 0 h 180"/>
                    <a:gd name="T8" fmla="*/ 216 w 234"/>
                    <a:gd name="T9" fmla="*/ 45 h 180"/>
                    <a:gd name="T10" fmla="*/ 234 w 234"/>
                    <a:gd name="T11" fmla="*/ 171 h 18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34"/>
                    <a:gd name="T19" fmla="*/ 0 h 180"/>
                    <a:gd name="T20" fmla="*/ 234 w 234"/>
                    <a:gd name="T21" fmla="*/ 180 h 18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34" h="180">
                      <a:moveTo>
                        <a:pt x="0" y="180"/>
                      </a:moveTo>
                      <a:cubicBezTo>
                        <a:pt x="6" y="162"/>
                        <a:pt x="7" y="142"/>
                        <a:pt x="18" y="126"/>
                      </a:cubicBezTo>
                      <a:cubicBezTo>
                        <a:pt x="24" y="117"/>
                        <a:pt x="32" y="109"/>
                        <a:pt x="36" y="99"/>
                      </a:cubicBezTo>
                      <a:cubicBezTo>
                        <a:pt x="59" y="47"/>
                        <a:pt x="46" y="29"/>
                        <a:pt x="90" y="0"/>
                      </a:cubicBezTo>
                      <a:cubicBezTo>
                        <a:pt x="135" y="15"/>
                        <a:pt x="170" y="36"/>
                        <a:pt x="216" y="45"/>
                      </a:cubicBezTo>
                      <a:cubicBezTo>
                        <a:pt x="221" y="86"/>
                        <a:pt x="234" y="130"/>
                        <a:pt x="234" y="17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18457" name="Group 139">
              <a:extLst>
                <a:ext uri="{FF2B5EF4-FFF2-40B4-BE49-F238E27FC236}">
                  <a16:creationId xmlns:a16="http://schemas.microsoft.com/office/drawing/2014/main" id="{54FBDD70-8B65-E8EB-2D2F-42F523048ACC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774" y="2496"/>
              <a:ext cx="616" cy="459"/>
              <a:chOff x="240" y="768"/>
              <a:chExt cx="3612" cy="3191"/>
            </a:xfrm>
          </p:grpSpPr>
          <p:grpSp>
            <p:nvGrpSpPr>
              <p:cNvPr id="18462" name="Group 140">
                <a:extLst>
                  <a:ext uri="{FF2B5EF4-FFF2-40B4-BE49-F238E27FC236}">
                    <a16:creationId xmlns:a16="http://schemas.microsoft.com/office/drawing/2014/main" id="{4EAED834-A312-90E1-120C-D6665CFE8EB1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>
                <a:off x="240" y="768"/>
                <a:ext cx="1836" cy="3191"/>
                <a:chOff x="189" y="751"/>
                <a:chExt cx="1836" cy="3191"/>
              </a:xfrm>
            </p:grpSpPr>
            <p:sp>
              <p:nvSpPr>
                <p:cNvPr id="18475" name="Freeform 141">
                  <a:extLst>
                    <a:ext uri="{FF2B5EF4-FFF2-40B4-BE49-F238E27FC236}">
                      <a16:creationId xmlns:a16="http://schemas.microsoft.com/office/drawing/2014/main" id="{D4997094-DC0E-7E6E-8D0C-78AE0F664F94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89" y="751"/>
                  <a:ext cx="1836" cy="3191"/>
                </a:xfrm>
                <a:custGeom>
                  <a:avLst/>
                  <a:gdLst>
                    <a:gd name="T0" fmla="*/ 1548 w 1836"/>
                    <a:gd name="T1" fmla="*/ 635 h 3191"/>
                    <a:gd name="T2" fmla="*/ 1359 w 1836"/>
                    <a:gd name="T3" fmla="*/ 599 h 3191"/>
                    <a:gd name="T4" fmla="*/ 1296 w 1836"/>
                    <a:gd name="T5" fmla="*/ 536 h 3191"/>
                    <a:gd name="T6" fmla="*/ 1188 w 1836"/>
                    <a:gd name="T7" fmla="*/ 482 h 3191"/>
                    <a:gd name="T8" fmla="*/ 1107 w 1836"/>
                    <a:gd name="T9" fmla="*/ 437 h 3191"/>
                    <a:gd name="T10" fmla="*/ 936 w 1836"/>
                    <a:gd name="T11" fmla="*/ 194 h 3191"/>
                    <a:gd name="T12" fmla="*/ 855 w 1836"/>
                    <a:gd name="T13" fmla="*/ 149 h 3191"/>
                    <a:gd name="T14" fmla="*/ 720 w 1836"/>
                    <a:gd name="T15" fmla="*/ 95 h 3191"/>
                    <a:gd name="T16" fmla="*/ 504 w 1836"/>
                    <a:gd name="T17" fmla="*/ 14 h 3191"/>
                    <a:gd name="T18" fmla="*/ 153 w 1836"/>
                    <a:gd name="T19" fmla="*/ 86 h 3191"/>
                    <a:gd name="T20" fmla="*/ 108 w 1836"/>
                    <a:gd name="T21" fmla="*/ 131 h 3191"/>
                    <a:gd name="T22" fmla="*/ 27 w 1836"/>
                    <a:gd name="T23" fmla="*/ 320 h 3191"/>
                    <a:gd name="T24" fmla="*/ 9 w 1836"/>
                    <a:gd name="T25" fmla="*/ 662 h 3191"/>
                    <a:gd name="T26" fmla="*/ 126 w 1836"/>
                    <a:gd name="T27" fmla="*/ 995 h 3191"/>
                    <a:gd name="T28" fmla="*/ 198 w 1836"/>
                    <a:gd name="T29" fmla="*/ 1247 h 3191"/>
                    <a:gd name="T30" fmla="*/ 279 w 1836"/>
                    <a:gd name="T31" fmla="*/ 1319 h 3191"/>
                    <a:gd name="T32" fmla="*/ 387 w 1836"/>
                    <a:gd name="T33" fmla="*/ 1841 h 3191"/>
                    <a:gd name="T34" fmla="*/ 531 w 1836"/>
                    <a:gd name="T35" fmla="*/ 2111 h 3191"/>
                    <a:gd name="T36" fmla="*/ 576 w 1836"/>
                    <a:gd name="T37" fmla="*/ 2192 h 3191"/>
                    <a:gd name="T38" fmla="*/ 639 w 1836"/>
                    <a:gd name="T39" fmla="*/ 2453 h 3191"/>
                    <a:gd name="T40" fmla="*/ 720 w 1836"/>
                    <a:gd name="T41" fmla="*/ 2579 h 3191"/>
                    <a:gd name="T42" fmla="*/ 756 w 1836"/>
                    <a:gd name="T43" fmla="*/ 2786 h 3191"/>
                    <a:gd name="T44" fmla="*/ 828 w 1836"/>
                    <a:gd name="T45" fmla="*/ 3038 h 3191"/>
                    <a:gd name="T46" fmla="*/ 909 w 1836"/>
                    <a:gd name="T47" fmla="*/ 3092 h 3191"/>
                    <a:gd name="T48" fmla="*/ 1089 w 1836"/>
                    <a:gd name="T49" fmla="*/ 3182 h 3191"/>
                    <a:gd name="T50" fmla="*/ 1332 w 1836"/>
                    <a:gd name="T51" fmla="*/ 3164 h 3191"/>
                    <a:gd name="T52" fmla="*/ 1521 w 1836"/>
                    <a:gd name="T53" fmla="*/ 3083 h 3191"/>
                    <a:gd name="T54" fmla="*/ 1692 w 1836"/>
                    <a:gd name="T55" fmla="*/ 2903 h 3191"/>
                    <a:gd name="T56" fmla="*/ 1746 w 1836"/>
                    <a:gd name="T57" fmla="*/ 2768 h 3191"/>
                    <a:gd name="T58" fmla="*/ 1728 w 1836"/>
                    <a:gd name="T59" fmla="*/ 2561 h 3191"/>
                    <a:gd name="T60" fmla="*/ 1674 w 1836"/>
                    <a:gd name="T61" fmla="*/ 2534 h 3191"/>
                    <a:gd name="T62" fmla="*/ 1431 w 1836"/>
                    <a:gd name="T63" fmla="*/ 2435 h 3191"/>
                    <a:gd name="T64" fmla="*/ 1269 w 1836"/>
                    <a:gd name="T65" fmla="*/ 2354 h 3191"/>
                    <a:gd name="T66" fmla="*/ 1224 w 1836"/>
                    <a:gd name="T67" fmla="*/ 2318 h 3191"/>
                    <a:gd name="T68" fmla="*/ 1017 w 1836"/>
                    <a:gd name="T69" fmla="*/ 1994 h 3191"/>
                    <a:gd name="T70" fmla="*/ 954 w 1836"/>
                    <a:gd name="T71" fmla="*/ 1859 h 3191"/>
                    <a:gd name="T72" fmla="*/ 927 w 1836"/>
                    <a:gd name="T73" fmla="*/ 1778 h 3191"/>
                    <a:gd name="T74" fmla="*/ 1089 w 1836"/>
                    <a:gd name="T75" fmla="*/ 1391 h 3191"/>
                    <a:gd name="T76" fmla="*/ 1134 w 1836"/>
                    <a:gd name="T77" fmla="*/ 1346 h 3191"/>
                    <a:gd name="T78" fmla="*/ 1179 w 1836"/>
                    <a:gd name="T79" fmla="*/ 1292 h 3191"/>
                    <a:gd name="T80" fmla="*/ 1485 w 1836"/>
                    <a:gd name="T81" fmla="*/ 1139 h 3191"/>
                    <a:gd name="T82" fmla="*/ 1593 w 1836"/>
                    <a:gd name="T83" fmla="*/ 1130 h 3191"/>
                    <a:gd name="T84" fmla="*/ 1350 w 1836"/>
                    <a:gd name="T85" fmla="*/ 1238 h 3191"/>
                    <a:gd name="T86" fmla="*/ 1242 w 1836"/>
                    <a:gd name="T87" fmla="*/ 1292 h 3191"/>
                    <a:gd name="T88" fmla="*/ 1035 w 1836"/>
                    <a:gd name="T89" fmla="*/ 1472 h 3191"/>
                    <a:gd name="T90" fmla="*/ 1161 w 1836"/>
                    <a:gd name="T91" fmla="*/ 1580 h 3191"/>
                    <a:gd name="T92" fmla="*/ 1305 w 1836"/>
                    <a:gd name="T93" fmla="*/ 1778 h 3191"/>
                    <a:gd name="T94" fmla="*/ 1440 w 1836"/>
                    <a:gd name="T95" fmla="*/ 2120 h 3191"/>
                    <a:gd name="T96" fmla="*/ 1575 w 1836"/>
                    <a:gd name="T97" fmla="*/ 2201 h 3191"/>
                    <a:gd name="T98" fmla="*/ 1656 w 1836"/>
                    <a:gd name="T99" fmla="*/ 2255 h 3191"/>
                    <a:gd name="T100" fmla="*/ 1710 w 1836"/>
                    <a:gd name="T101" fmla="*/ 2408 h 3191"/>
                    <a:gd name="T102" fmla="*/ 1728 w 1836"/>
                    <a:gd name="T103" fmla="*/ 2507 h 3191"/>
                    <a:gd name="T104" fmla="*/ 1836 w 1836"/>
                    <a:gd name="T105" fmla="*/ 2570 h 3191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836"/>
                    <a:gd name="T160" fmla="*/ 0 h 3191"/>
                    <a:gd name="T161" fmla="*/ 1836 w 1836"/>
                    <a:gd name="T162" fmla="*/ 3191 h 3191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836" h="3191">
                      <a:moveTo>
                        <a:pt x="1818" y="608"/>
                      </a:moveTo>
                      <a:cubicBezTo>
                        <a:pt x="1721" y="596"/>
                        <a:pt x="1641" y="612"/>
                        <a:pt x="1548" y="635"/>
                      </a:cubicBezTo>
                      <a:cubicBezTo>
                        <a:pt x="1480" y="629"/>
                        <a:pt x="1465" y="633"/>
                        <a:pt x="1413" y="617"/>
                      </a:cubicBezTo>
                      <a:cubicBezTo>
                        <a:pt x="1395" y="612"/>
                        <a:pt x="1359" y="599"/>
                        <a:pt x="1359" y="599"/>
                      </a:cubicBezTo>
                      <a:cubicBezTo>
                        <a:pt x="1307" y="522"/>
                        <a:pt x="1376" y="613"/>
                        <a:pt x="1314" y="563"/>
                      </a:cubicBezTo>
                      <a:cubicBezTo>
                        <a:pt x="1306" y="556"/>
                        <a:pt x="1304" y="543"/>
                        <a:pt x="1296" y="536"/>
                      </a:cubicBezTo>
                      <a:cubicBezTo>
                        <a:pt x="1289" y="530"/>
                        <a:pt x="1277" y="531"/>
                        <a:pt x="1269" y="527"/>
                      </a:cubicBezTo>
                      <a:cubicBezTo>
                        <a:pt x="1241" y="513"/>
                        <a:pt x="1216" y="496"/>
                        <a:pt x="1188" y="482"/>
                      </a:cubicBezTo>
                      <a:cubicBezTo>
                        <a:pt x="1180" y="478"/>
                        <a:pt x="1169" y="478"/>
                        <a:pt x="1161" y="473"/>
                      </a:cubicBezTo>
                      <a:cubicBezTo>
                        <a:pt x="1142" y="462"/>
                        <a:pt x="1107" y="437"/>
                        <a:pt x="1107" y="437"/>
                      </a:cubicBezTo>
                      <a:cubicBezTo>
                        <a:pt x="1058" y="363"/>
                        <a:pt x="1011" y="289"/>
                        <a:pt x="954" y="221"/>
                      </a:cubicBezTo>
                      <a:cubicBezTo>
                        <a:pt x="947" y="213"/>
                        <a:pt x="944" y="201"/>
                        <a:pt x="936" y="194"/>
                      </a:cubicBezTo>
                      <a:cubicBezTo>
                        <a:pt x="929" y="188"/>
                        <a:pt x="917" y="190"/>
                        <a:pt x="909" y="185"/>
                      </a:cubicBezTo>
                      <a:cubicBezTo>
                        <a:pt x="890" y="174"/>
                        <a:pt x="876" y="156"/>
                        <a:pt x="855" y="149"/>
                      </a:cubicBezTo>
                      <a:cubicBezTo>
                        <a:pt x="837" y="143"/>
                        <a:pt x="817" y="142"/>
                        <a:pt x="801" y="131"/>
                      </a:cubicBezTo>
                      <a:cubicBezTo>
                        <a:pt x="758" y="102"/>
                        <a:pt x="784" y="116"/>
                        <a:pt x="720" y="95"/>
                      </a:cubicBezTo>
                      <a:cubicBezTo>
                        <a:pt x="710" y="92"/>
                        <a:pt x="703" y="81"/>
                        <a:pt x="693" y="77"/>
                      </a:cubicBezTo>
                      <a:cubicBezTo>
                        <a:pt x="638" y="52"/>
                        <a:pt x="563" y="24"/>
                        <a:pt x="504" y="14"/>
                      </a:cubicBezTo>
                      <a:cubicBezTo>
                        <a:pt x="269" y="24"/>
                        <a:pt x="356" y="0"/>
                        <a:pt x="234" y="41"/>
                      </a:cubicBezTo>
                      <a:cubicBezTo>
                        <a:pt x="186" y="57"/>
                        <a:pt x="215" y="45"/>
                        <a:pt x="153" y="86"/>
                      </a:cubicBezTo>
                      <a:cubicBezTo>
                        <a:pt x="144" y="92"/>
                        <a:pt x="126" y="104"/>
                        <a:pt x="126" y="104"/>
                      </a:cubicBezTo>
                      <a:cubicBezTo>
                        <a:pt x="120" y="113"/>
                        <a:pt x="116" y="123"/>
                        <a:pt x="108" y="131"/>
                      </a:cubicBezTo>
                      <a:cubicBezTo>
                        <a:pt x="100" y="139"/>
                        <a:pt x="87" y="140"/>
                        <a:pt x="81" y="149"/>
                      </a:cubicBezTo>
                      <a:cubicBezTo>
                        <a:pt x="61" y="181"/>
                        <a:pt x="38" y="277"/>
                        <a:pt x="27" y="320"/>
                      </a:cubicBezTo>
                      <a:cubicBezTo>
                        <a:pt x="21" y="377"/>
                        <a:pt x="18" y="428"/>
                        <a:pt x="0" y="482"/>
                      </a:cubicBezTo>
                      <a:cubicBezTo>
                        <a:pt x="3" y="542"/>
                        <a:pt x="2" y="602"/>
                        <a:pt x="9" y="662"/>
                      </a:cubicBezTo>
                      <a:cubicBezTo>
                        <a:pt x="16" y="719"/>
                        <a:pt x="59" y="774"/>
                        <a:pt x="81" y="824"/>
                      </a:cubicBezTo>
                      <a:cubicBezTo>
                        <a:pt x="105" y="878"/>
                        <a:pt x="116" y="938"/>
                        <a:pt x="126" y="995"/>
                      </a:cubicBezTo>
                      <a:cubicBezTo>
                        <a:pt x="131" y="1064"/>
                        <a:pt x="122" y="1175"/>
                        <a:pt x="189" y="1220"/>
                      </a:cubicBezTo>
                      <a:cubicBezTo>
                        <a:pt x="192" y="1229"/>
                        <a:pt x="190" y="1241"/>
                        <a:pt x="198" y="1247"/>
                      </a:cubicBezTo>
                      <a:cubicBezTo>
                        <a:pt x="213" y="1258"/>
                        <a:pt x="252" y="1265"/>
                        <a:pt x="252" y="1265"/>
                      </a:cubicBezTo>
                      <a:cubicBezTo>
                        <a:pt x="285" y="1363"/>
                        <a:pt x="232" y="1214"/>
                        <a:pt x="279" y="1319"/>
                      </a:cubicBezTo>
                      <a:cubicBezTo>
                        <a:pt x="302" y="1370"/>
                        <a:pt x="315" y="1426"/>
                        <a:pt x="324" y="1481"/>
                      </a:cubicBezTo>
                      <a:cubicBezTo>
                        <a:pt x="329" y="1651"/>
                        <a:pt x="285" y="1739"/>
                        <a:pt x="387" y="1841"/>
                      </a:cubicBezTo>
                      <a:cubicBezTo>
                        <a:pt x="417" y="1932"/>
                        <a:pt x="459" y="2003"/>
                        <a:pt x="513" y="2084"/>
                      </a:cubicBezTo>
                      <a:cubicBezTo>
                        <a:pt x="519" y="2093"/>
                        <a:pt x="528" y="2101"/>
                        <a:pt x="531" y="2111"/>
                      </a:cubicBezTo>
                      <a:cubicBezTo>
                        <a:pt x="534" y="2120"/>
                        <a:pt x="535" y="2130"/>
                        <a:pt x="540" y="2138"/>
                      </a:cubicBezTo>
                      <a:cubicBezTo>
                        <a:pt x="551" y="2157"/>
                        <a:pt x="576" y="2192"/>
                        <a:pt x="576" y="2192"/>
                      </a:cubicBezTo>
                      <a:cubicBezTo>
                        <a:pt x="581" y="2246"/>
                        <a:pt x="570" y="2305"/>
                        <a:pt x="594" y="2354"/>
                      </a:cubicBezTo>
                      <a:cubicBezTo>
                        <a:pt x="604" y="2397"/>
                        <a:pt x="627" y="2433"/>
                        <a:pt x="639" y="2453"/>
                      </a:cubicBezTo>
                      <a:cubicBezTo>
                        <a:pt x="645" y="2462"/>
                        <a:pt x="657" y="2465"/>
                        <a:pt x="666" y="2471"/>
                      </a:cubicBezTo>
                      <a:cubicBezTo>
                        <a:pt x="679" y="2511"/>
                        <a:pt x="707" y="2539"/>
                        <a:pt x="720" y="2579"/>
                      </a:cubicBezTo>
                      <a:cubicBezTo>
                        <a:pt x="723" y="2621"/>
                        <a:pt x="723" y="2663"/>
                        <a:pt x="729" y="2705"/>
                      </a:cubicBezTo>
                      <a:cubicBezTo>
                        <a:pt x="729" y="2705"/>
                        <a:pt x="751" y="2773"/>
                        <a:pt x="756" y="2786"/>
                      </a:cubicBezTo>
                      <a:cubicBezTo>
                        <a:pt x="775" y="2842"/>
                        <a:pt x="778" y="2900"/>
                        <a:pt x="792" y="2957"/>
                      </a:cubicBezTo>
                      <a:cubicBezTo>
                        <a:pt x="797" y="2975"/>
                        <a:pt x="809" y="3021"/>
                        <a:pt x="828" y="3038"/>
                      </a:cubicBezTo>
                      <a:cubicBezTo>
                        <a:pt x="844" y="3052"/>
                        <a:pt x="864" y="3062"/>
                        <a:pt x="882" y="3074"/>
                      </a:cubicBezTo>
                      <a:cubicBezTo>
                        <a:pt x="891" y="3080"/>
                        <a:pt x="909" y="3092"/>
                        <a:pt x="909" y="3092"/>
                      </a:cubicBezTo>
                      <a:cubicBezTo>
                        <a:pt x="941" y="3140"/>
                        <a:pt x="982" y="3146"/>
                        <a:pt x="1035" y="3164"/>
                      </a:cubicBezTo>
                      <a:cubicBezTo>
                        <a:pt x="1053" y="3170"/>
                        <a:pt x="1071" y="3176"/>
                        <a:pt x="1089" y="3182"/>
                      </a:cubicBezTo>
                      <a:cubicBezTo>
                        <a:pt x="1098" y="3185"/>
                        <a:pt x="1116" y="3191"/>
                        <a:pt x="1116" y="3191"/>
                      </a:cubicBezTo>
                      <a:cubicBezTo>
                        <a:pt x="1199" y="3174"/>
                        <a:pt x="1231" y="3170"/>
                        <a:pt x="1332" y="3164"/>
                      </a:cubicBezTo>
                      <a:cubicBezTo>
                        <a:pt x="1361" y="3154"/>
                        <a:pt x="1384" y="3129"/>
                        <a:pt x="1413" y="3119"/>
                      </a:cubicBezTo>
                      <a:cubicBezTo>
                        <a:pt x="1449" y="3107"/>
                        <a:pt x="1485" y="3095"/>
                        <a:pt x="1521" y="3083"/>
                      </a:cubicBezTo>
                      <a:cubicBezTo>
                        <a:pt x="1550" y="3073"/>
                        <a:pt x="1602" y="3038"/>
                        <a:pt x="1602" y="3038"/>
                      </a:cubicBezTo>
                      <a:cubicBezTo>
                        <a:pt x="1632" y="2993"/>
                        <a:pt x="1662" y="2948"/>
                        <a:pt x="1692" y="2903"/>
                      </a:cubicBezTo>
                      <a:cubicBezTo>
                        <a:pt x="1708" y="2879"/>
                        <a:pt x="1703" y="2846"/>
                        <a:pt x="1719" y="2822"/>
                      </a:cubicBezTo>
                      <a:cubicBezTo>
                        <a:pt x="1742" y="2787"/>
                        <a:pt x="1734" y="2805"/>
                        <a:pt x="1746" y="2768"/>
                      </a:cubicBezTo>
                      <a:cubicBezTo>
                        <a:pt x="1718" y="2685"/>
                        <a:pt x="1726" y="2733"/>
                        <a:pt x="1737" y="2624"/>
                      </a:cubicBezTo>
                      <a:cubicBezTo>
                        <a:pt x="1734" y="2603"/>
                        <a:pt x="1737" y="2580"/>
                        <a:pt x="1728" y="2561"/>
                      </a:cubicBezTo>
                      <a:cubicBezTo>
                        <a:pt x="1724" y="2553"/>
                        <a:pt x="1709" y="2556"/>
                        <a:pt x="1701" y="2552"/>
                      </a:cubicBezTo>
                      <a:cubicBezTo>
                        <a:pt x="1691" y="2547"/>
                        <a:pt x="1684" y="2538"/>
                        <a:pt x="1674" y="2534"/>
                      </a:cubicBezTo>
                      <a:cubicBezTo>
                        <a:pt x="1648" y="2522"/>
                        <a:pt x="1617" y="2523"/>
                        <a:pt x="1593" y="2507"/>
                      </a:cubicBezTo>
                      <a:cubicBezTo>
                        <a:pt x="1549" y="2477"/>
                        <a:pt x="1482" y="2452"/>
                        <a:pt x="1431" y="2435"/>
                      </a:cubicBezTo>
                      <a:cubicBezTo>
                        <a:pt x="1400" y="2425"/>
                        <a:pt x="1355" y="2386"/>
                        <a:pt x="1323" y="2372"/>
                      </a:cubicBezTo>
                      <a:cubicBezTo>
                        <a:pt x="1306" y="2364"/>
                        <a:pt x="1269" y="2354"/>
                        <a:pt x="1269" y="2354"/>
                      </a:cubicBezTo>
                      <a:cubicBezTo>
                        <a:pt x="1263" y="2345"/>
                        <a:pt x="1259" y="2334"/>
                        <a:pt x="1251" y="2327"/>
                      </a:cubicBezTo>
                      <a:cubicBezTo>
                        <a:pt x="1244" y="2321"/>
                        <a:pt x="1231" y="2325"/>
                        <a:pt x="1224" y="2318"/>
                      </a:cubicBezTo>
                      <a:cubicBezTo>
                        <a:pt x="1190" y="2284"/>
                        <a:pt x="1182" y="2248"/>
                        <a:pt x="1161" y="2210"/>
                      </a:cubicBezTo>
                      <a:cubicBezTo>
                        <a:pt x="1120" y="2135"/>
                        <a:pt x="1064" y="2065"/>
                        <a:pt x="1017" y="1994"/>
                      </a:cubicBezTo>
                      <a:cubicBezTo>
                        <a:pt x="998" y="1965"/>
                        <a:pt x="983" y="1918"/>
                        <a:pt x="972" y="1886"/>
                      </a:cubicBezTo>
                      <a:cubicBezTo>
                        <a:pt x="969" y="1876"/>
                        <a:pt x="958" y="1869"/>
                        <a:pt x="954" y="1859"/>
                      </a:cubicBezTo>
                      <a:cubicBezTo>
                        <a:pt x="946" y="1842"/>
                        <a:pt x="942" y="1823"/>
                        <a:pt x="936" y="1805"/>
                      </a:cubicBezTo>
                      <a:cubicBezTo>
                        <a:pt x="933" y="1796"/>
                        <a:pt x="927" y="1778"/>
                        <a:pt x="927" y="1778"/>
                      </a:cubicBezTo>
                      <a:cubicBezTo>
                        <a:pt x="933" y="1662"/>
                        <a:pt x="932" y="1502"/>
                        <a:pt x="1044" y="1427"/>
                      </a:cubicBezTo>
                      <a:cubicBezTo>
                        <a:pt x="1096" y="1350"/>
                        <a:pt x="1027" y="1441"/>
                        <a:pt x="1089" y="1391"/>
                      </a:cubicBezTo>
                      <a:cubicBezTo>
                        <a:pt x="1097" y="1384"/>
                        <a:pt x="1099" y="1372"/>
                        <a:pt x="1107" y="1364"/>
                      </a:cubicBezTo>
                      <a:cubicBezTo>
                        <a:pt x="1115" y="1356"/>
                        <a:pt x="1126" y="1353"/>
                        <a:pt x="1134" y="1346"/>
                      </a:cubicBezTo>
                      <a:cubicBezTo>
                        <a:pt x="1144" y="1338"/>
                        <a:pt x="1153" y="1329"/>
                        <a:pt x="1161" y="1319"/>
                      </a:cubicBezTo>
                      <a:cubicBezTo>
                        <a:pt x="1168" y="1311"/>
                        <a:pt x="1171" y="1299"/>
                        <a:pt x="1179" y="1292"/>
                      </a:cubicBezTo>
                      <a:cubicBezTo>
                        <a:pt x="1231" y="1246"/>
                        <a:pt x="1304" y="1214"/>
                        <a:pt x="1368" y="1193"/>
                      </a:cubicBezTo>
                      <a:cubicBezTo>
                        <a:pt x="1409" y="1179"/>
                        <a:pt x="1443" y="1150"/>
                        <a:pt x="1485" y="1139"/>
                      </a:cubicBezTo>
                      <a:cubicBezTo>
                        <a:pt x="1509" y="1132"/>
                        <a:pt x="1557" y="1121"/>
                        <a:pt x="1557" y="1121"/>
                      </a:cubicBezTo>
                      <a:cubicBezTo>
                        <a:pt x="1569" y="1124"/>
                        <a:pt x="1587" y="1119"/>
                        <a:pt x="1593" y="1130"/>
                      </a:cubicBezTo>
                      <a:cubicBezTo>
                        <a:pt x="1608" y="1155"/>
                        <a:pt x="1571" y="1178"/>
                        <a:pt x="1557" y="1184"/>
                      </a:cubicBezTo>
                      <a:cubicBezTo>
                        <a:pt x="1491" y="1213"/>
                        <a:pt x="1419" y="1219"/>
                        <a:pt x="1350" y="1238"/>
                      </a:cubicBezTo>
                      <a:cubicBezTo>
                        <a:pt x="1332" y="1243"/>
                        <a:pt x="1314" y="1250"/>
                        <a:pt x="1296" y="1256"/>
                      </a:cubicBezTo>
                      <a:cubicBezTo>
                        <a:pt x="1275" y="1263"/>
                        <a:pt x="1242" y="1292"/>
                        <a:pt x="1242" y="1292"/>
                      </a:cubicBezTo>
                      <a:cubicBezTo>
                        <a:pt x="1226" y="1316"/>
                        <a:pt x="1218" y="1354"/>
                        <a:pt x="1197" y="1373"/>
                      </a:cubicBezTo>
                      <a:cubicBezTo>
                        <a:pt x="1148" y="1416"/>
                        <a:pt x="1088" y="1437"/>
                        <a:pt x="1035" y="1472"/>
                      </a:cubicBezTo>
                      <a:cubicBezTo>
                        <a:pt x="1026" y="1486"/>
                        <a:pt x="1008" y="1507"/>
                        <a:pt x="1008" y="1526"/>
                      </a:cubicBezTo>
                      <a:cubicBezTo>
                        <a:pt x="1008" y="1583"/>
                        <a:pt x="1133" y="1577"/>
                        <a:pt x="1161" y="1580"/>
                      </a:cubicBezTo>
                      <a:cubicBezTo>
                        <a:pt x="1203" y="1594"/>
                        <a:pt x="1220" y="1639"/>
                        <a:pt x="1251" y="1670"/>
                      </a:cubicBezTo>
                      <a:cubicBezTo>
                        <a:pt x="1263" y="1707"/>
                        <a:pt x="1286" y="1744"/>
                        <a:pt x="1305" y="1778"/>
                      </a:cubicBezTo>
                      <a:cubicBezTo>
                        <a:pt x="1321" y="1806"/>
                        <a:pt x="1349" y="1828"/>
                        <a:pt x="1359" y="1859"/>
                      </a:cubicBezTo>
                      <a:cubicBezTo>
                        <a:pt x="1388" y="1946"/>
                        <a:pt x="1411" y="2034"/>
                        <a:pt x="1440" y="2120"/>
                      </a:cubicBezTo>
                      <a:cubicBezTo>
                        <a:pt x="1453" y="2158"/>
                        <a:pt x="1495" y="2151"/>
                        <a:pt x="1521" y="2165"/>
                      </a:cubicBezTo>
                      <a:cubicBezTo>
                        <a:pt x="1540" y="2176"/>
                        <a:pt x="1557" y="2189"/>
                        <a:pt x="1575" y="2201"/>
                      </a:cubicBezTo>
                      <a:cubicBezTo>
                        <a:pt x="1593" y="2213"/>
                        <a:pt x="1611" y="2225"/>
                        <a:pt x="1629" y="2237"/>
                      </a:cubicBezTo>
                      <a:cubicBezTo>
                        <a:pt x="1638" y="2243"/>
                        <a:pt x="1656" y="2255"/>
                        <a:pt x="1656" y="2255"/>
                      </a:cubicBezTo>
                      <a:cubicBezTo>
                        <a:pt x="1681" y="2292"/>
                        <a:pt x="1705" y="2322"/>
                        <a:pt x="1719" y="2363"/>
                      </a:cubicBezTo>
                      <a:cubicBezTo>
                        <a:pt x="1716" y="2378"/>
                        <a:pt x="1714" y="2393"/>
                        <a:pt x="1710" y="2408"/>
                      </a:cubicBezTo>
                      <a:cubicBezTo>
                        <a:pt x="1705" y="2426"/>
                        <a:pt x="1692" y="2462"/>
                        <a:pt x="1692" y="2462"/>
                      </a:cubicBezTo>
                      <a:cubicBezTo>
                        <a:pt x="1715" y="2530"/>
                        <a:pt x="1681" y="2449"/>
                        <a:pt x="1728" y="2507"/>
                      </a:cubicBezTo>
                      <a:cubicBezTo>
                        <a:pt x="1734" y="2514"/>
                        <a:pt x="1731" y="2527"/>
                        <a:pt x="1737" y="2534"/>
                      </a:cubicBezTo>
                      <a:cubicBezTo>
                        <a:pt x="1759" y="2561"/>
                        <a:pt x="1803" y="2570"/>
                        <a:pt x="1836" y="257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76" name="Freeform 142">
                  <a:extLst>
                    <a:ext uri="{FF2B5EF4-FFF2-40B4-BE49-F238E27FC236}">
                      <a16:creationId xmlns:a16="http://schemas.microsoft.com/office/drawing/2014/main" id="{A4F5AAE5-330A-F02B-3D12-3DB243CFA830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214" y="3260"/>
                  <a:ext cx="393" cy="403"/>
                </a:xfrm>
                <a:custGeom>
                  <a:avLst/>
                  <a:gdLst>
                    <a:gd name="T0" fmla="*/ 199 w 393"/>
                    <a:gd name="T1" fmla="*/ 25 h 403"/>
                    <a:gd name="T2" fmla="*/ 253 w 393"/>
                    <a:gd name="T3" fmla="*/ 61 h 403"/>
                    <a:gd name="T4" fmla="*/ 298 w 393"/>
                    <a:gd name="T5" fmla="*/ 97 h 403"/>
                    <a:gd name="T6" fmla="*/ 343 w 393"/>
                    <a:gd name="T7" fmla="*/ 151 h 403"/>
                    <a:gd name="T8" fmla="*/ 388 w 393"/>
                    <a:gd name="T9" fmla="*/ 259 h 403"/>
                    <a:gd name="T10" fmla="*/ 379 w 393"/>
                    <a:gd name="T11" fmla="*/ 358 h 403"/>
                    <a:gd name="T12" fmla="*/ 298 w 393"/>
                    <a:gd name="T13" fmla="*/ 403 h 403"/>
                    <a:gd name="T14" fmla="*/ 253 w 393"/>
                    <a:gd name="T15" fmla="*/ 394 h 403"/>
                    <a:gd name="T16" fmla="*/ 163 w 393"/>
                    <a:gd name="T17" fmla="*/ 385 h 403"/>
                    <a:gd name="T18" fmla="*/ 109 w 393"/>
                    <a:gd name="T19" fmla="*/ 367 h 403"/>
                    <a:gd name="T20" fmla="*/ 55 w 393"/>
                    <a:gd name="T21" fmla="*/ 286 h 403"/>
                    <a:gd name="T22" fmla="*/ 37 w 393"/>
                    <a:gd name="T23" fmla="*/ 232 h 403"/>
                    <a:gd name="T24" fmla="*/ 37 w 393"/>
                    <a:gd name="T25" fmla="*/ 34 h 403"/>
                    <a:gd name="T26" fmla="*/ 199 w 393"/>
                    <a:gd name="T27" fmla="*/ 25 h 403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93"/>
                    <a:gd name="T43" fmla="*/ 0 h 403"/>
                    <a:gd name="T44" fmla="*/ 393 w 393"/>
                    <a:gd name="T45" fmla="*/ 403 h 403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93" h="403">
                      <a:moveTo>
                        <a:pt x="199" y="25"/>
                      </a:moveTo>
                      <a:cubicBezTo>
                        <a:pt x="218" y="36"/>
                        <a:pt x="253" y="61"/>
                        <a:pt x="253" y="61"/>
                      </a:cubicBezTo>
                      <a:cubicBezTo>
                        <a:pt x="305" y="138"/>
                        <a:pt x="236" y="47"/>
                        <a:pt x="298" y="97"/>
                      </a:cubicBezTo>
                      <a:cubicBezTo>
                        <a:pt x="316" y="112"/>
                        <a:pt x="326" y="134"/>
                        <a:pt x="343" y="151"/>
                      </a:cubicBezTo>
                      <a:cubicBezTo>
                        <a:pt x="356" y="191"/>
                        <a:pt x="375" y="221"/>
                        <a:pt x="388" y="259"/>
                      </a:cubicBezTo>
                      <a:cubicBezTo>
                        <a:pt x="385" y="292"/>
                        <a:pt x="393" y="328"/>
                        <a:pt x="379" y="358"/>
                      </a:cubicBezTo>
                      <a:cubicBezTo>
                        <a:pt x="368" y="382"/>
                        <a:pt x="323" y="395"/>
                        <a:pt x="298" y="403"/>
                      </a:cubicBezTo>
                      <a:cubicBezTo>
                        <a:pt x="283" y="400"/>
                        <a:pt x="268" y="396"/>
                        <a:pt x="253" y="394"/>
                      </a:cubicBezTo>
                      <a:cubicBezTo>
                        <a:pt x="223" y="390"/>
                        <a:pt x="193" y="391"/>
                        <a:pt x="163" y="385"/>
                      </a:cubicBezTo>
                      <a:cubicBezTo>
                        <a:pt x="144" y="382"/>
                        <a:pt x="109" y="367"/>
                        <a:pt x="109" y="367"/>
                      </a:cubicBezTo>
                      <a:cubicBezTo>
                        <a:pt x="109" y="366"/>
                        <a:pt x="64" y="300"/>
                        <a:pt x="55" y="286"/>
                      </a:cubicBezTo>
                      <a:cubicBezTo>
                        <a:pt x="44" y="270"/>
                        <a:pt x="37" y="232"/>
                        <a:pt x="37" y="232"/>
                      </a:cubicBezTo>
                      <a:cubicBezTo>
                        <a:pt x="33" y="166"/>
                        <a:pt x="0" y="89"/>
                        <a:pt x="37" y="34"/>
                      </a:cubicBezTo>
                      <a:cubicBezTo>
                        <a:pt x="64" y="0"/>
                        <a:pt x="163" y="21"/>
                        <a:pt x="199" y="25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77" name="Freeform 143">
                  <a:extLst>
                    <a:ext uri="{FF2B5EF4-FFF2-40B4-BE49-F238E27FC236}">
                      <a16:creationId xmlns:a16="http://schemas.microsoft.com/office/drawing/2014/main" id="{CB54D212-D19C-9B93-2ECA-81D2B928C1DB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360" y="1089"/>
                  <a:ext cx="117" cy="882"/>
                </a:xfrm>
                <a:custGeom>
                  <a:avLst/>
                  <a:gdLst>
                    <a:gd name="T0" fmla="*/ 99 w 117"/>
                    <a:gd name="T1" fmla="*/ 882 h 882"/>
                    <a:gd name="T2" fmla="*/ 99 w 117"/>
                    <a:gd name="T3" fmla="*/ 801 h 882"/>
                    <a:gd name="T4" fmla="*/ 117 w 117"/>
                    <a:gd name="T5" fmla="*/ 747 h 882"/>
                    <a:gd name="T6" fmla="*/ 99 w 117"/>
                    <a:gd name="T7" fmla="*/ 621 h 882"/>
                    <a:gd name="T8" fmla="*/ 81 w 117"/>
                    <a:gd name="T9" fmla="*/ 567 h 882"/>
                    <a:gd name="T10" fmla="*/ 63 w 117"/>
                    <a:gd name="T11" fmla="*/ 540 h 882"/>
                    <a:gd name="T12" fmla="*/ 18 w 117"/>
                    <a:gd name="T13" fmla="*/ 351 h 882"/>
                    <a:gd name="T14" fmla="*/ 63 w 117"/>
                    <a:gd name="T15" fmla="*/ 36 h 882"/>
                    <a:gd name="T16" fmla="*/ 108 w 117"/>
                    <a:gd name="T17" fmla="*/ 0 h 88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7"/>
                    <a:gd name="T28" fmla="*/ 0 h 882"/>
                    <a:gd name="T29" fmla="*/ 117 w 117"/>
                    <a:gd name="T30" fmla="*/ 882 h 88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7" h="882">
                      <a:moveTo>
                        <a:pt x="99" y="882"/>
                      </a:moveTo>
                      <a:cubicBezTo>
                        <a:pt x="86" y="842"/>
                        <a:pt x="85" y="855"/>
                        <a:pt x="99" y="801"/>
                      </a:cubicBezTo>
                      <a:cubicBezTo>
                        <a:pt x="104" y="783"/>
                        <a:pt x="117" y="747"/>
                        <a:pt x="117" y="747"/>
                      </a:cubicBezTo>
                      <a:cubicBezTo>
                        <a:pt x="111" y="684"/>
                        <a:pt x="114" y="670"/>
                        <a:pt x="99" y="621"/>
                      </a:cubicBezTo>
                      <a:cubicBezTo>
                        <a:pt x="94" y="603"/>
                        <a:pt x="92" y="583"/>
                        <a:pt x="81" y="567"/>
                      </a:cubicBezTo>
                      <a:cubicBezTo>
                        <a:pt x="75" y="558"/>
                        <a:pt x="67" y="550"/>
                        <a:pt x="63" y="540"/>
                      </a:cubicBezTo>
                      <a:cubicBezTo>
                        <a:pt x="36" y="480"/>
                        <a:pt x="27" y="415"/>
                        <a:pt x="18" y="351"/>
                      </a:cubicBezTo>
                      <a:cubicBezTo>
                        <a:pt x="21" y="286"/>
                        <a:pt x="0" y="115"/>
                        <a:pt x="63" y="36"/>
                      </a:cubicBezTo>
                      <a:cubicBezTo>
                        <a:pt x="75" y="21"/>
                        <a:pt x="94" y="14"/>
                        <a:pt x="108" y="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78" name="Freeform 144">
                  <a:extLst>
                    <a:ext uri="{FF2B5EF4-FFF2-40B4-BE49-F238E27FC236}">
                      <a16:creationId xmlns:a16="http://schemas.microsoft.com/office/drawing/2014/main" id="{BB31606E-D4BA-2F97-3B17-B870445B18BB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20" y="2357"/>
                  <a:ext cx="186" cy="136"/>
                </a:xfrm>
                <a:custGeom>
                  <a:avLst/>
                  <a:gdLst>
                    <a:gd name="T0" fmla="*/ 171 w 186"/>
                    <a:gd name="T1" fmla="*/ 1 h 136"/>
                    <a:gd name="T2" fmla="*/ 9 w 186"/>
                    <a:gd name="T3" fmla="*/ 19 h 136"/>
                    <a:gd name="T4" fmla="*/ 18 w 186"/>
                    <a:gd name="T5" fmla="*/ 46 h 136"/>
                    <a:gd name="T6" fmla="*/ 72 w 186"/>
                    <a:gd name="T7" fmla="*/ 82 h 136"/>
                    <a:gd name="T8" fmla="*/ 144 w 186"/>
                    <a:gd name="T9" fmla="*/ 127 h 136"/>
                    <a:gd name="T10" fmla="*/ 171 w 186"/>
                    <a:gd name="T11" fmla="*/ 136 h 136"/>
                    <a:gd name="T12" fmla="*/ 171 w 186"/>
                    <a:gd name="T13" fmla="*/ 1 h 1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86"/>
                    <a:gd name="T22" fmla="*/ 0 h 136"/>
                    <a:gd name="T23" fmla="*/ 186 w 186"/>
                    <a:gd name="T24" fmla="*/ 136 h 1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86" h="136">
                      <a:moveTo>
                        <a:pt x="171" y="1"/>
                      </a:moveTo>
                      <a:cubicBezTo>
                        <a:pt x="117" y="10"/>
                        <a:pt x="60" y="0"/>
                        <a:pt x="9" y="19"/>
                      </a:cubicBezTo>
                      <a:cubicBezTo>
                        <a:pt x="0" y="22"/>
                        <a:pt x="11" y="39"/>
                        <a:pt x="18" y="46"/>
                      </a:cubicBezTo>
                      <a:cubicBezTo>
                        <a:pt x="33" y="61"/>
                        <a:pt x="72" y="82"/>
                        <a:pt x="72" y="82"/>
                      </a:cubicBezTo>
                      <a:cubicBezTo>
                        <a:pt x="101" y="125"/>
                        <a:pt x="80" y="106"/>
                        <a:pt x="144" y="127"/>
                      </a:cubicBezTo>
                      <a:cubicBezTo>
                        <a:pt x="153" y="130"/>
                        <a:pt x="171" y="136"/>
                        <a:pt x="171" y="136"/>
                      </a:cubicBezTo>
                      <a:cubicBezTo>
                        <a:pt x="186" y="91"/>
                        <a:pt x="171" y="48"/>
                        <a:pt x="171" y="1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79" name="Freeform 145">
                  <a:extLst>
                    <a:ext uri="{FF2B5EF4-FFF2-40B4-BE49-F238E27FC236}">
                      <a16:creationId xmlns:a16="http://schemas.microsoft.com/office/drawing/2014/main" id="{5712E1D2-CBD9-C974-2782-9A2ACA5B4B1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730" y="2694"/>
                  <a:ext cx="159" cy="114"/>
                </a:xfrm>
                <a:custGeom>
                  <a:avLst/>
                  <a:gdLst>
                    <a:gd name="T0" fmla="*/ 115 w 159"/>
                    <a:gd name="T1" fmla="*/ 24 h 114"/>
                    <a:gd name="T2" fmla="*/ 34 w 159"/>
                    <a:gd name="T3" fmla="*/ 15 h 114"/>
                    <a:gd name="T4" fmla="*/ 16 w 159"/>
                    <a:gd name="T5" fmla="*/ 69 h 114"/>
                    <a:gd name="T6" fmla="*/ 97 w 159"/>
                    <a:gd name="T7" fmla="*/ 114 h 114"/>
                    <a:gd name="T8" fmla="*/ 133 w 159"/>
                    <a:gd name="T9" fmla="*/ 105 h 114"/>
                    <a:gd name="T10" fmla="*/ 115 w 159"/>
                    <a:gd name="T11" fmla="*/ 24 h 11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59"/>
                    <a:gd name="T19" fmla="*/ 0 h 114"/>
                    <a:gd name="T20" fmla="*/ 159 w 159"/>
                    <a:gd name="T21" fmla="*/ 114 h 11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59" h="114">
                      <a:moveTo>
                        <a:pt x="115" y="24"/>
                      </a:moveTo>
                      <a:cubicBezTo>
                        <a:pt x="52" y="3"/>
                        <a:pt x="79" y="0"/>
                        <a:pt x="34" y="15"/>
                      </a:cubicBezTo>
                      <a:cubicBezTo>
                        <a:pt x="28" y="33"/>
                        <a:pt x="0" y="58"/>
                        <a:pt x="16" y="69"/>
                      </a:cubicBezTo>
                      <a:cubicBezTo>
                        <a:pt x="43" y="87"/>
                        <a:pt x="70" y="96"/>
                        <a:pt x="97" y="114"/>
                      </a:cubicBezTo>
                      <a:cubicBezTo>
                        <a:pt x="109" y="111"/>
                        <a:pt x="123" y="113"/>
                        <a:pt x="133" y="105"/>
                      </a:cubicBezTo>
                      <a:cubicBezTo>
                        <a:pt x="159" y="84"/>
                        <a:pt x="122" y="45"/>
                        <a:pt x="115" y="24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80" name="Freeform 146">
                  <a:extLst>
                    <a:ext uri="{FF2B5EF4-FFF2-40B4-BE49-F238E27FC236}">
                      <a16:creationId xmlns:a16="http://schemas.microsoft.com/office/drawing/2014/main" id="{D1A6829E-9164-9C8B-9529-E3711E6284F7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00" y="2110"/>
                  <a:ext cx="209" cy="132"/>
                </a:xfrm>
                <a:custGeom>
                  <a:avLst/>
                  <a:gdLst>
                    <a:gd name="T0" fmla="*/ 155 w 209"/>
                    <a:gd name="T1" fmla="*/ 5 h 132"/>
                    <a:gd name="T2" fmla="*/ 209 w 209"/>
                    <a:gd name="T3" fmla="*/ 113 h 132"/>
                    <a:gd name="T4" fmla="*/ 101 w 209"/>
                    <a:gd name="T5" fmla="*/ 86 h 132"/>
                    <a:gd name="T6" fmla="*/ 20 w 209"/>
                    <a:gd name="T7" fmla="*/ 50 h 132"/>
                    <a:gd name="T8" fmla="*/ 2 w 209"/>
                    <a:gd name="T9" fmla="*/ 23 h 132"/>
                    <a:gd name="T10" fmla="*/ 29 w 209"/>
                    <a:gd name="T11" fmla="*/ 5 h 132"/>
                    <a:gd name="T12" fmla="*/ 155 w 209"/>
                    <a:gd name="T13" fmla="*/ 5 h 13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09"/>
                    <a:gd name="T22" fmla="*/ 0 h 132"/>
                    <a:gd name="T23" fmla="*/ 209 w 209"/>
                    <a:gd name="T24" fmla="*/ 132 h 13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09" h="132">
                      <a:moveTo>
                        <a:pt x="155" y="5"/>
                      </a:moveTo>
                      <a:cubicBezTo>
                        <a:pt x="177" y="38"/>
                        <a:pt x="197" y="76"/>
                        <a:pt x="209" y="113"/>
                      </a:cubicBezTo>
                      <a:cubicBezTo>
                        <a:pt x="153" y="132"/>
                        <a:pt x="142" y="104"/>
                        <a:pt x="101" y="86"/>
                      </a:cubicBezTo>
                      <a:cubicBezTo>
                        <a:pt x="5" y="43"/>
                        <a:pt x="81" y="91"/>
                        <a:pt x="20" y="50"/>
                      </a:cubicBezTo>
                      <a:cubicBezTo>
                        <a:pt x="14" y="41"/>
                        <a:pt x="0" y="34"/>
                        <a:pt x="2" y="23"/>
                      </a:cubicBezTo>
                      <a:cubicBezTo>
                        <a:pt x="4" y="12"/>
                        <a:pt x="18" y="6"/>
                        <a:pt x="29" y="5"/>
                      </a:cubicBezTo>
                      <a:cubicBezTo>
                        <a:pt x="71" y="0"/>
                        <a:pt x="113" y="5"/>
                        <a:pt x="155" y="5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81" name="Freeform 147">
                  <a:extLst>
                    <a:ext uri="{FF2B5EF4-FFF2-40B4-BE49-F238E27FC236}">
                      <a16:creationId xmlns:a16="http://schemas.microsoft.com/office/drawing/2014/main" id="{B6EA4662-5036-0007-753E-6BD2698B6DA8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773" y="1858"/>
                  <a:ext cx="216" cy="23"/>
                </a:xfrm>
                <a:custGeom>
                  <a:avLst/>
                  <a:gdLst>
                    <a:gd name="T0" fmla="*/ 0 w 216"/>
                    <a:gd name="T1" fmla="*/ 23 h 23"/>
                    <a:gd name="T2" fmla="*/ 216 w 216"/>
                    <a:gd name="T3" fmla="*/ 23 h 23"/>
                    <a:gd name="T4" fmla="*/ 0 60000 65536"/>
                    <a:gd name="T5" fmla="*/ 0 60000 65536"/>
                    <a:gd name="T6" fmla="*/ 0 w 216"/>
                    <a:gd name="T7" fmla="*/ 0 h 23"/>
                    <a:gd name="T8" fmla="*/ 216 w 216"/>
                    <a:gd name="T9" fmla="*/ 23 h 23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" h="23">
                      <a:moveTo>
                        <a:pt x="0" y="23"/>
                      </a:moveTo>
                      <a:cubicBezTo>
                        <a:pt x="70" y="0"/>
                        <a:pt x="143" y="23"/>
                        <a:pt x="216" y="23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82" name="Freeform 148">
                  <a:extLst>
                    <a:ext uri="{FF2B5EF4-FFF2-40B4-BE49-F238E27FC236}">
                      <a16:creationId xmlns:a16="http://schemas.microsoft.com/office/drawing/2014/main" id="{72493290-69E3-6415-E44D-1C7989E2192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29" y="1386"/>
                  <a:ext cx="387" cy="288"/>
                </a:xfrm>
                <a:custGeom>
                  <a:avLst/>
                  <a:gdLst>
                    <a:gd name="T0" fmla="*/ 162 w 387"/>
                    <a:gd name="T1" fmla="*/ 0 h 288"/>
                    <a:gd name="T2" fmla="*/ 135 w 387"/>
                    <a:gd name="T3" fmla="*/ 9 h 288"/>
                    <a:gd name="T4" fmla="*/ 108 w 387"/>
                    <a:gd name="T5" fmla="*/ 27 h 288"/>
                    <a:gd name="T6" fmla="*/ 54 w 387"/>
                    <a:gd name="T7" fmla="*/ 45 h 288"/>
                    <a:gd name="T8" fmla="*/ 0 w 387"/>
                    <a:gd name="T9" fmla="*/ 117 h 288"/>
                    <a:gd name="T10" fmla="*/ 90 w 387"/>
                    <a:gd name="T11" fmla="*/ 207 h 288"/>
                    <a:gd name="T12" fmla="*/ 387 w 387"/>
                    <a:gd name="T13" fmla="*/ 288 h 28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87"/>
                    <a:gd name="T22" fmla="*/ 0 h 288"/>
                    <a:gd name="T23" fmla="*/ 387 w 387"/>
                    <a:gd name="T24" fmla="*/ 288 h 28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87" h="288">
                      <a:moveTo>
                        <a:pt x="162" y="0"/>
                      </a:moveTo>
                      <a:cubicBezTo>
                        <a:pt x="153" y="3"/>
                        <a:pt x="143" y="5"/>
                        <a:pt x="135" y="9"/>
                      </a:cubicBezTo>
                      <a:cubicBezTo>
                        <a:pt x="125" y="14"/>
                        <a:pt x="118" y="23"/>
                        <a:pt x="108" y="27"/>
                      </a:cubicBezTo>
                      <a:cubicBezTo>
                        <a:pt x="91" y="35"/>
                        <a:pt x="54" y="45"/>
                        <a:pt x="54" y="45"/>
                      </a:cubicBezTo>
                      <a:cubicBezTo>
                        <a:pt x="43" y="79"/>
                        <a:pt x="20" y="87"/>
                        <a:pt x="0" y="117"/>
                      </a:cubicBezTo>
                      <a:cubicBezTo>
                        <a:pt x="14" y="175"/>
                        <a:pt x="44" y="176"/>
                        <a:pt x="90" y="207"/>
                      </a:cubicBezTo>
                      <a:cubicBezTo>
                        <a:pt x="186" y="271"/>
                        <a:pt x="272" y="288"/>
                        <a:pt x="387" y="288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83" name="Freeform 149">
                  <a:extLst>
                    <a:ext uri="{FF2B5EF4-FFF2-40B4-BE49-F238E27FC236}">
                      <a16:creationId xmlns:a16="http://schemas.microsoft.com/office/drawing/2014/main" id="{4DC738C4-0181-B389-04AA-680C45EB1077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197" y="1215"/>
                  <a:ext cx="126" cy="630"/>
                </a:xfrm>
                <a:custGeom>
                  <a:avLst/>
                  <a:gdLst>
                    <a:gd name="T0" fmla="*/ 126 w 126"/>
                    <a:gd name="T1" fmla="*/ 0 h 630"/>
                    <a:gd name="T2" fmla="*/ 63 w 126"/>
                    <a:gd name="T3" fmla="*/ 72 h 630"/>
                    <a:gd name="T4" fmla="*/ 0 w 126"/>
                    <a:gd name="T5" fmla="*/ 180 h 630"/>
                    <a:gd name="T6" fmla="*/ 18 w 126"/>
                    <a:gd name="T7" fmla="*/ 405 h 630"/>
                    <a:gd name="T8" fmla="*/ 9 w 126"/>
                    <a:gd name="T9" fmla="*/ 630 h 63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6"/>
                    <a:gd name="T16" fmla="*/ 0 h 630"/>
                    <a:gd name="T17" fmla="*/ 126 w 126"/>
                    <a:gd name="T18" fmla="*/ 630 h 63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6" h="630">
                      <a:moveTo>
                        <a:pt x="126" y="0"/>
                      </a:moveTo>
                      <a:cubicBezTo>
                        <a:pt x="84" y="63"/>
                        <a:pt x="108" y="42"/>
                        <a:pt x="63" y="72"/>
                      </a:cubicBezTo>
                      <a:cubicBezTo>
                        <a:pt x="38" y="109"/>
                        <a:pt x="14" y="139"/>
                        <a:pt x="0" y="180"/>
                      </a:cubicBezTo>
                      <a:cubicBezTo>
                        <a:pt x="5" y="255"/>
                        <a:pt x="18" y="330"/>
                        <a:pt x="18" y="405"/>
                      </a:cubicBezTo>
                      <a:cubicBezTo>
                        <a:pt x="18" y="540"/>
                        <a:pt x="9" y="543"/>
                        <a:pt x="9" y="63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84" name="Freeform 150">
                  <a:extLst>
                    <a:ext uri="{FF2B5EF4-FFF2-40B4-BE49-F238E27FC236}">
                      <a16:creationId xmlns:a16="http://schemas.microsoft.com/office/drawing/2014/main" id="{7119BC2F-CFD1-B1B5-7B6E-FDDFF980737E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231" y="1980"/>
                  <a:ext cx="146" cy="135"/>
                </a:xfrm>
                <a:custGeom>
                  <a:avLst/>
                  <a:gdLst>
                    <a:gd name="T0" fmla="*/ 146 w 146"/>
                    <a:gd name="T1" fmla="*/ 135 h 135"/>
                    <a:gd name="T2" fmla="*/ 11 w 146"/>
                    <a:gd name="T3" fmla="*/ 45 h 135"/>
                    <a:gd name="T4" fmla="*/ 2 w 146"/>
                    <a:gd name="T5" fmla="*/ 0 h 135"/>
                    <a:gd name="T6" fmla="*/ 0 60000 65536"/>
                    <a:gd name="T7" fmla="*/ 0 60000 65536"/>
                    <a:gd name="T8" fmla="*/ 0 60000 65536"/>
                    <a:gd name="T9" fmla="*/ 0 w 146"/>
                    <a:gd name="T10" fmla="*/ 0 h 135"/>
                    <a:gd name="T11" fmla="*/ 146 w 146"/>
                    <a:gd name="T12" fmla="*/ 135 h 13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6" h="135">
                      <a:moveTo>
                        <a:pt x="146" y="135"/>
                      </a:moveTo>
                      <a:cubicBezTo>
                        <a:pt x="99" y="104"/>
                        <a:pt x="51" y="85"/>
                        <a:pt x="11" y="45"/>
                      </a:cubicBezTo>
                      <a:cubicBezTo>
                        <a:pt x="0" y="12"/>
                        <a:pt x="2" y="27"/>
                        <a:pt x="2" y="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85" name="Freeform 151">
                  <a:extLst>
                    <a:ext uri="{FF2B5EF4-FFF2-40B4-BE49-F238E27FC236}">
                      <a16:creationId xmlns:a16="http://schemas.microsoft.com/office/drawing/2014/main" id="{A5847092-0846-B852-373A-DB5B3CECD62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02" y="1188"/>
                  <a:ext cx="234" cy="180"/>
                </a:xfrm>
                <a:custGeom>
                  <a:avLst/>
                  <a:gdLst>
                    <a:gd name="T0" fmla="*/ 0 w 234"/>
                    <a:gd name="T1" fmla="*/ 180 h 180"/>
                    <a:gd name="T2" fmla="*/ 18 w 234"/>
                    <a:gd name="T3" fmla="*/ 126 h 180"/>
                    <a:gd name="T4" fmla="*/ 36 w 234"/>
                    <a:gd name="T5" fmla="*/ 99 h 180"/>
                    <a:gd name="T6" fmla="*/ 90 w 234"/>
                    <a:gd name="T7" fmla="*/ 0 h 180"/>
                    <a:gd name="T8" fmla="*/ 216 w 234"/>
                    <a:gd name="T9" fmla="*/ 45 h 180"/>
                    <a:gd name="T10" fmla="*/ 234 w 234"/>
                    <a:gd name="T11" fmla="*/ 171 h 18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34"/>
                    <a:gd name="T19" fmla="*/ 0 h 180"/>
                    <a:gd name="T20" fmla="*/ 234 w 234"/>
                    <a:gd name="T21" fmla="*/ 180 h 18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34" h="180">
                      <a:moveTo>
                        <a:pt x="0" y="180"/>
                      </a:moveTo>
                      <a:cubicBezTo>
                        <a:pt x="6" y="162"/>
                        <a:pt x="7" y="142"/>
                        <a:pt x="18" y="126"/>
                      </a:cubicBezTo>
                      <a:cubicBezTo>
                        <a:pt x="24" y="117"/>
                        <a:pt x="32" y="109"/>
                        <a:pt x="36" y="99"/>
                      </a:cubicBezTo>
                      <a:cubicBezTo>
                        <a:pt x="59" y="47"/>
                        <a:pt x="46" y="29"/>
                        <a:pt x="90" y="0"/>
                      </a:cubicBezTo>
                      <a:cubicBezTo>
                        <a:pt x="135" y="15"/>
                        <a:pt x="170" y="36"/>
                        <a:pt x="216" y="45"/>
                      </a:cubicBezTo>
                      <a:cubicBezTo>
                        <a:pt x="221" y="86"/>
                        <a:pt x="234" y="130"/>
                        <a:pt x="234" y="17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8463" name="Group 152">
                <a:extLst>
                  <a:ext uri="{FF2B5EF4-FFF2-40B4-BE49-F238E27FC236}">
                    <a16:creationId xmlns:a16="http://schemas.microsoft.com/office/drawing/2014/main" id="{8D8380E3-7873-88BF-E0F0-13E80EF46F88}"/>
                  </a:ext>
                </a:extLst>
              </p:cNvPr>
              <p:cNvGrpSpPr>
                <a:grpSpLocks noChangeAspect="1"/>
              </p:cNvGrpSpPr>
              <p:nvPr/>
            </p:nvGrpSpPr>
            <p:grpSpPr bwMode="auto">
              <a:xfrm flipH="1">
                <a:off x="2016" y="768"/>
                <a:ext cx="1836" cy="3191"/>
                <a:chOff x="189" y="751"/>
                <a:chExt cx="1836" cy="3191"/>
              </a:xfrm>
            </p:grpSpPr>
            <p:sp>
              <p:nvSpPr>
                <p:cNvPr id="18464" name="Freeform 153">
                  <a:extLst>
                    <a:ext uri="{FF2B5EF4-FFF2-40B4-BE49-F238E27FC236}">
                      <a16:creationId xmlns:a16="http://schemas.microsoft.com/office/drawing/2014/main" id="{6098F866-61E3-0354-905D-3465B6F048A6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89" y="751"/>
                  <a:ext cx="1836" cy="3191"/>
                </a:xfrm>
                <a:custGeom>
                  <a:avLst/>
                  <a:gdLst>
                    <a:gd name="T0" fmla="*/ 1548 w 1836"/>
                    <a:gd name="T1" fmla="*/ 635 h 3191"/>
                    <a:gd name="T2" fmla="*/ 1359 w 1836"/>
                    <a:gd name="T3" fmla="*/ 599 h 3191"/>
                    <a:gd name="T4" fmla="*/ 1296 w 1836"/>
                    <a:gd name="T5" fmla="*/ 536 h 3191"/>
                    <a:gd name="T6" fmla="*/ 1188 w 1836"/>
                    <a:gd name="T7" fmla="*/ 482 h 3191"/>
                    <a:gd name="T8" fmla="*/ 1107 w 1836"/>
                    <a:gd name="T9" fmla="*/ 437 h 3191"/>
                    <a:gd name="T10" fmla="*/ 936 w 1836"/>
                    <a:gd name="T11" fmla="*/ 194 h 3191"/>
                    <a:gd name="T12" fmla="*/ 855 w 1836"/>
                    <a:gd name="T13" fmla="*/ 149 h 3191"/>
                    <a:gd name="T14" fmla="*/ 720 w 1836"/>
                    <a:gd name="T15" fmla="*/ 95 h 3191"/>
                    <a:gd name="T16" fmla="*/ 504 w 1836"/>
                    <a:gd name="T17" fmla="*/ 14 h 3191"/>
                    <a:gd name="T18" fmla="*/ 153 w 1836"/>
                    <a:gd name="T19" fmla="*/ 86 h 3191"/>
                    <a:gd name="T20" fmla="*/ 108 w 1836"/>
                    <a:gd name="T21" fmla="*/ 131 h 3191"/>
                    <a:gd name="T22" fmla="*/ 27 w 1836"/>
                    <a:gd name="T23" fmla="*/ 320 h 3191"/>
                    <a:gd name="T24" fmla="*/ 9 w 1836"/>
                    <a:gd name="T25" fmla="*/ 662 h 3191"/>
                    <a:gd name="T26" fmla="*/ 126 w 1836"/>
                    <a:gd name="T27" fmla="*/ 995 h 3191"/>
                    <a:gd name="T28" fmla="*/ 198 w 1836"/>
                    <a:gd name="T29" fmla="*/ 1247 h 3191"/>
                    <a:gd name="T30" fmla="*/ 279 w 1836"/>
                    <a:gd name="T31" fmla="*/ 1319 h 3191"/>
                    <a:gd name="T32" fmla="*/ 387 w 1836"/>
                    <a:gd name="T33" fmla="*/ 1841 h 3191"/>
                    <a:gd name="T34" fmla="*/ 531 w 1836"/>
                    <a:gd name="T35" fmla="*/ 2111 h 3191"/>
                    <a:gd name="T36" fmla="*/ 576 w 1836"/>
                    <a:gd name="T37" fmla="*/ 2192 h 3191"/>
                    <a:gd name="T38" fmla="*/ 639 w 1836"/>
                    <a:gd name="T39" fmla="*/ 2453 h 3191"/>
                    <a:gd name="T40" fmla="*/ 720 w 1836"/>
                    <a:gd name="T41" fmla="*/ 2579 h 3191"/>
                    <a:gd name="T42" fmla="*/ 756 w 1836"/>
                    <a:gd name="T43" fmla="*/ 2786 h 3191"/>
                    <a:gd name="T44" fmla="*/ 828 w 1836"/>
                    <a:gd name="T45" fmla="*/ 3038 h 3191"/>
                    <a:gd name="T46" fmla="*/ 909 w 1836"/>
                    <a:gd name="T47" fmla="*/ 3092 h 3191"/>
                    <a:gd name="T48" fmla="*/ 1089 w 1836"/>
                    <a:gd name="T49" fmla="*/ 3182 h 3191"/>
                    <a:gd name="T50" fmla="*/ 1332 w 1836"/>
                    <a:gd name="T51" fmla="*/ 3164 h 3191"/>
                    <a:gd name="T52" fmla="*/ 1521 w 1836"/>
                    <a:gd name="T53" fmla="*/ 3083 h 3191"/>
                    <a:gd name="T54" fmla="*/ 1692 w 1836"/>
                    <a:gd name="T55" fmla="*/ 2903 h 3191"/>
                    <a:gd name="T56" fmla="*/ 1746 w 1836"/>
                    <a:gd name="T57" fmla="*/ 2768 h 3191"/>
                    <a:gd name="T58" fmla="*/ 1728 w 1836"/>
                    <a:gd name="T59" fmla="*/ 2561 h 3191"/>
                    <a:gd name="T60" fmla="*/ 1674 w 1836"/>
                    <a:gd name="T61" fmla="*/ 2534 h 3191"/>
                    <a:gd name="T62" fmla="*/ 1431 w 1836"/>
                    <a:gd name="T63" fmla="*/ 2435 h 3191"/>
                    <a:gd name="T64" fmla="*/ 1269 w 1836"/>
                    <a:gd name="T65" fmla="*/ 2354 h 3191"/>
                    <a:gd name="T66" fmla="*/ 1224 w 1836"/>
                    <a:gd name="T67" fmla="*/ 2318 h 3191"/>
                    <a:gd name="T68" fmla="*/ 1017 w 1836"/>
                    <a:gd name="T69" fmla="*/ 1994 h 3191"/>
                    <a:gd name="T70" fmla="*/ 954 w 1836"/>
                    <a:gd name="T71" fmla="*/ 1859 h 3191"/>
                    <a:gd name="T72" fmla="*/ 927 w 1836"/>
                    <a:gd name="T73" fmla="*/ 1778 h 3191"/>
                    <a:gd name="T74" fmla="*/ 1089 w 1836"/>
                    <a:gd name="T75" fmla="*/ 1391 h 3191"/>
                    <a:gd name="T76" fmla="*/ 1134 w 1836"/>
                    <a:gd name="T77" fmla="*/ 1346 h 3191"/>
                    <a:gd name="T78" fmla="*/ 1179 w 1836"/>
                    <a:gd name="T79" fmla="*/ 1292 h 3191"/>
                    <a:gd name="T80" fmla="*/ 1485 w 1836"/>
                    <a:gd name="T81" fmla="*/ 1139 h 3191"/>
                    <a:gd name="T82" fmla="*/ 1593 w 1836"/>
                    <a:gd name="T83" fmla="*/ 1130 h 3191"/>
                    <a:gd name="T84" fmla="*/ 1350 w 1836"/>
                    <a:gd name="T85" fmla="*/ 1238 h 3191"/>
                    <a:gd name="T86" fmla="*/ 1242 w 1836"/>
                    <a:gd name="T87" fmla="*/ 1292 h 3191"/>
                    <a:gd name="T88" fmla="*/ 1035 w 1836"/>
                    <a:gd name="T89" fmla="*/ 1472 h 3191"/>
                    <a:gd name="T90" fmla="*/ 1161 w 1836"/>
                    <a:gd name="T91" fmla="*/ 1580 h 3191"/>
                    <a:gd name="T92" fmla="*/ 1305 w 1836"/>
                    <a:gd name="T93" fmla="*/ 1778 h 3191"/>
                    <a:gd name="T94" fmla="*/ 1440 w 1836"/>
                    <a:gd name="T95" fmla="*/ 2120 h 3191"/>
                    <a:gd name="T96" fmla="*/ 1575 w 1836"/>
                    <a:gd name="T97" fmla="*/ 2201 h 3191"/>
                    <a:gd name="T98" fmla="*/ 1656 w 1836"/>
                    <a:gd name="T99" fmla="*/ 2255 h 3191"/>
                    <a:gd name="T100" fmla="*/ 1710 w 1836"/>
                    <a:gd name="T101" fmla="*/ 2408 h 3191"/>
                    <a:gd name="T102" fmla="*/ 1728 w 1836"/>
                    <a:gd name="T103" fmla="*/ 2507 h 3191"/>
                    <a:gd name="T104" fmla="*/ 1836 w 1836"/>
                    <a:gd name="T105" fmla="*/ 2570 h 3191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1836"/>
                    <a:gd name="T160" fmla="*/ 0 h 3191"/>
                    <a:gd name="T161" fmla="*/ 1836 w 1836"/>
                    <a:gd name="T162" fmla="*/ 3191 h 3191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1836" h="3191">
                      <a:moveTo>
                        <a:pt x="1818" y="608"/>
                      </a:moveTo>
                      <a:cubicBezTo>
                        <a:pt x="1721" y="596"/>
                        <a:pt x="1641" y="612"/>
                        <a:pt x="1548" y="635"/>
                      </a:cubicBezTo>
                      <a:cubicBezTo>
                        <a:pt x="1480" y="629"/>
                        <a:pt x="1465" y="633"/>
                        <a:pt x="1413" y="617"/>
                      </a:cubicBezTo>
                      <a:cubicBezTo>
                        <a:pt x="1395" y="612"/>
                        <a:pt x="1359" y="599"/>
                        <a:pt x="1359" y="599"/>
                      </a:cubicBezTo>
                      <a:cubicBezTo>
                        <a:pt x="1307" y="522"/>
                        <a:pt x="1376" y="613"/>
                        <a:pt x="1314" y="563"/>
                      </a:cubicBezTo>
                      <a:cubicBezTo>
                        <a:pt x="1306" y="556"/>
                        <a:pt x="1304" y="543"/>
                        <a:pt x="1296" y="536"/>
                      </a:cubicBezTo>
                      <a:cubicBezTo>
                        <a:pt x="1289" y="530"/>
                        <a:pt x="1277" y="531"/>
                        <a:pt x="1269" y="527"/>
                      </a:cubicBezTo>
                      <a:cubicBezTo>
                        <a:pt x="1241" y="513"/>
                        <a:pt x="1216" y="496"/>
                        <a:pt x="1188" y="482"/>
                      </a:cubicBezTo>
                      <a:cubicBezTo>
                        <a:pt x="1180" y="478"/>
                        <a:pt x="1169" y="478"/>
                        <a:pt x="1161" y="473"/>
                      </a:cubicBezTo>
                      <a:cubicBezTo>
                        <a:pt x="1142" y="462"/>
                        <a:pt x="1107" y="437"/>
                        <a:pt x="1107" y="437"/>
                      </a:cubicBezTo>
                      <a:cubicBezTo>
                        <a:pt x="1058" y="363"/>
                        <a:pt x="1011" y="289"/>
                        <a:pt x="954" y="221"/>
                      </a:cubicBezTo>
                      <a:cubicBezTo>
                        <a:pt x="947" y="213"/>
                        <a:pt x="944" y="201"/>
                        <a:pt x="936" y="194"/>
                      </a:cubicBezTo>
                      <a:cubicBezTo>
                        <a:pt x="929" y="188"/>
                        <a:pt x="917" y="190"/>
                        <a:pt x="909" y="185"/>
                      </a:cubicBezTo>
                      <a:cubicBezTo>
                        <a:pt x="890" y="174"/>
                        <a:pt x="876" y="156"/>
                        <a:pt x="855" y="149"/>
                      </a:cubicBezTo>
                      <a:cubicBezTo>
                        <a:pt x="837" y="143"/>
                        <a:pt x="817" y="142"/>
                        <a:pt x="801" y="131"/>
                      </a:cubicBezTo>
                      <a:cubicBezTo>
                        <a:pt x="758" y="102"/>
                        <a:pt x="784" y="116"/>
                        <a:pt x="720" y="95"/>
                      </a:cubicBezTo>
                      <a:cubicBezTo>
                        <a:pt x="710" y="92"/>
                        <a:pt x="703" y="81"/>
                        <a:pt x="693" y="77"/>
                      </a:cubicBezTo>
                      <a:cubicBezTo>
                        <a:pt x="638" y="52"/>
                        <a:pt x="563" y="24"/>
                        <a:pt x="504" y="14"/>
                      </a:cubicBezTo>
                      <a:cubicBezTo>
                        <a:pt x="269" y="24"/>
                        <a:pt x="356" y="0"/>
                        <a:pt x="234" y="41"/>
                      </a:cubicBezTo>
                      <a:cubicBezTo>
                        <a:pt x="186" y="57"/>
                        <a:pt x="215" y="45"/>
                        <a:pt x="153" y="86"/>
                      </a:cubicBezTo>
                      <a:cubicBezTo>
                        <a:pt x="144" y="92"/>
                        <a:pt x="126" y="104"/>
                        <a:pt x="126" y="104"/>
                      </a:cubicBezTo>
                      <a:cubicBezTo>
                        <a:pt x="120" y="113"/>
                        <a:pt x="116" y="123"/>
                        <a:pt x="108" y="131"/>
                      </a:cubicBezTo>
                      <a:cubicBezTo>
                        <a:pt x="100" y="139"/>
                        <a:pt x="87" y="140"/>
                        <a:pt x="81" y="149"/>
                      </a:cubicBezTo>
                      <a:cubicBezTo>
                        <a:pt x="61" y="181"/>
                        <a:pt x="38" y="277"/>
                        <a:pt x="27" y="320"/>
                      </a:cubicBezTo>
                      <a:cubicBezTo>
                        <a:pt x="21" y="377"/>
                        <a:pt x="18" y="428"/>
                        <a:pt x="0" y="482"/>
                      </a:cubicBezTo>
                      <a:cubicBezTo>
                        <a:pt x="3" y="542"/>
                        <a:pt x="2" y="602"/>
                        <a:pt x="9" y="662"/>
                      </a:cubicBezTo>
                      <a:cubicBezTo>
                        <a:pt x="16" y="719"/>
                        <a:pt x="59" y="774"/>
                        <a:pt x="81" y="824"/>
                      </a:cubicBezTo>
                      <a:cubicBezTo>
                        <a:pt x="105" y="878"/>
                        <a:pt x="116" y="938"/>
                        <a:pt x="126" y="995"/>
                      </a:cubicBezTo>
                      <a:cubicBezTo>
                        <a:pt x="131" y="1064"/>
                        <a:pt x="122" y="1175"/>
                        <a:pt x="189" y="1220"/>
                      </a:cubicBezTo>
                      <a:cubicBezTo>
                        <a:pt x="192" y="1229"/>
                        <a:pt x="190" y="1241"/>
                        <a:pt x="198" y="1247"/>
                      </a:cubicBezTo>
                      <a:cubicBezTo>
                        <a:pt x="213" y="1258"/>
                        <a:pt x="252" y="1265"/>
                        <a:pt x="252" y="1265"/>
                      </a:cubicBezTo>
                      <a:cubicBezTo>
                        <a:pt x="285" y="1363"/>
                        <a:pt x="232" y="1214"/>
                        <a:pt x="279" y="1319"/>
                      </a:cubicBezTo>
                      <a:cubicBezTo>
                        <a:pt x="302" y="1370"/>
                        <a:pt x="315" y="1426"/>
                        <a:pt x="324" y="1481"/>
                      </a:cubicBezTo>
                      <a:cubicBezTo>
                        <a:pt x="329" y="1651"/>
                        <a:pt x="285" y="1739"/>
                        <a:pt x="387" y="1841"/>
                      </a:cubicBezTo>
                      <a:cubicBezTo>
                        <a:pt x="417" y="1932"/>
                        <a:pt x="459" y="2003"/>
                        <a:pt x="513" y="2084"/>
                      </a:cubicBezTo>
                      <a:cubicBezTo>
                        <a:pt x="519" y="2093"/>
                        <a:pt x="528" y="2101"/>
                        <a:pt x="531" y="2111"/>
                      </a:cubicBezTo>
                      <a:cubicBezTo>
                        <a:pt x="534" y="2120"/>
                        <a:pt x="535" y="2130"/>
                        <a:pt x="540" y="2138"/>
                      </a:cubicBezTo>
                      <a:cubicBezTo>
                        <a:pt x="551" y="2157"/>
                        <a:pt x="576" y="2192"/>
                        <a:pt x="576" y="2192"/>
                      </a:cubicBezTo>
                      <a:cubicBezTo>
                        <a:pt x="581" y="2246"/>
                        <a:pt x="570" y="2305"/>
                        <a:pt x="594" y="2354"/>
                      </a:cubicBezTo>
                      <a:cubicBezTo>
                        <a:pt x="604" y="2397"/>
                        <a:pt x="627" y="2433"/>
                        <a:pt x="639" y="2453"/>
                      </a:cubicBezTo>
                      <a:cubicBezTo>
                        <a:pt x="645" y="2462"/>
                        <a:pt x="657" y="2465"/>
                        <a:pt x="666" y="2471"/>
                      </a:cubicBezTo>
                      <a:cubicBezTo>
                        <a:pt x="679" y="2511"/>
                        <a:pt x="707" y="2539"/>
                        <a:pt x="720" y="2579"/>
                      </a:cubicBezTo>
                      <a:cubicBezTo>
                        <a:pt x="723" y="2621"/>
                        <a:pt x="723" y="2663"/>
                        <a:pt x="729" y="2705"/>
                      </a:cubicBezTo>
                      <a:cubicBezTo>
                        <a:pt x="729" y="2705"/>
                        <a:pt x="751" y="2773"/>
                        <a:pt x="756" y="2786"/>
                      </a:cubicBezTo>
                      <a:cubicBezTo>
                        <a:pt x="775" y="2842"/>
                        <a:pt x="778" y="2900"/>
                        <a:pt x="792" y="2957"/>
                      </a:cubicBezTo>
                      <a:cubicBezTo>
                        <a:pt x="797" y="2975"/>
                        <a:pt x="809" y="3021"/>
                        <a:pt x="828" y="3038"/>
                      </a:cubicBezTo>
                      <a:cubicBezTo>
                        <a:pt x="844" y="3052"/>
                        <a:pt x="864" y="3062"/>
                        <a:pt x="882" y="3074"/>
                      </a:cubicBezTo>
                      <a:cubicBezTo>
                        <a:pt x="891" y="3080"/>
                        <a:pt x="909" y="3092"/>
                        <a:pt x="909" y="3092"/>
                      </a:cubicBezTo>
                      <a:cubicBezTo>
                        <a:pt x="941" y="3140"/>
                        <a:pt x="982" y="3146"/>
                        <a:pt x="1035" y="3164"/>
                      </a:cubicBezTo>
                      <a:cubicBezTo>
                        <a:pt x="1053" y="3170"/>
                        <a:pt x="1071" y="3176"/>
                        <a:pt x="1089" y="3182"/>
                      </a:cubicBezTo>
                      <a:cubicBezTo>
                        <a:pt x="1098" y="3185"/>
                        <a:pt x="1116" y="3191"/>
                        <a:pt x="1116" y="3191"/>
                      </a:cubicBezTo>
                      <a:cubicBezTo>
                        <a:pt x="1199" y="3174"/>
                        <a:pt x="1231" y="3170"/>
                        <a:pt x="1332" y="3164"/>
                      </a:cubicBezTo>
                      <a:cubicBezTo>
                        <a:pt x="1361" y="3154"/>
                        <a:pt x="1384" y="3129"/>
                        <a:pt x="1413" y="3119"/>
                      </a:cubicBezTo>
                      <a:cubicBezTo>
                        <a:pt x="1449" y="3107"/>
                        <a:pt x="1485" y="3095"/>
                        <a:pt x="1521" y="3083"/>
                      </a:cubicBezTo>
                      <a:cubicBezTo>
                        <a:pt x="1550" y="3073"/>
                        <a:pt x="1602" y="3038"/>
                        <a:pt x="1602" y="3038"/>
                      </a:cubicBezTo>
                      <a:cubicBezTo>
                        <a:pt x="1632" y="2993"/>
                        <a:pt x="1662" y="2948"/>
                        <a:pt x="1692" y="2903"/>
                      </a:cubicBezTo>
                      <a:cubicBezTo>
                        <a:pt x="1708" y="2879"/>
                        <a:pt x="1703" y="2846"/>
                        <a:pt x="1719" y="2822"/>
                      </a:cubicBezTo>
                      <a:cubicBezTo>
                        <a:pt x="1742" y="2787"/>
                        <a:pt x="1734" y="2805"/>
                        <a:pt x="1746" y="2768"/>
                      </a:cubicBezTo>
                      <a:cubicBezTo>
                        <a:pt x="1718" y="2685"/>
                        <a:pt x="1726" y="2733"/>
                        <a:pt x="1737" y="2624"/>
                      </a:cubicBezTo>
                      <a:cubicBezTo>
                        <a:pt x="1734" y="2603"/>
                        <a:pt x="1737" y="2580"/>
                        <a:pt x="1728" y="2561"/>
                      </a:cubicBezTo>
                      <a:cubicBezTo>
                        <a:pt x="1724" y="2553"/>
                        <a:pt x="1709" y="2556"/>
                        <a:pt x="1701" y="2552"/>
                      </a:cubicBezTo>
                      <a:cubicBezTo>
                        <a:pt x="1691" y="2547"/>
                        <a:pt x="1684" y="2538"/>
                        <a:pt x="1674" y="2534"/>
                      </a:cubicBezTo>
                      <a:cubicBezTo>
                        <a:pt x="1648" y="2522"/>
                        <a:pt x="1617" y="2523"/>
                        <a:pt x="1593" y="2507"/>
                      </a:cubicBezTo>
                      <a:cubicBezTo>
                        <a:pt x="1549" y="2477"/>
                        <a:pt x="1482" y="2452"/>
                        <a:pt x="1431" y="2435"/>
                      </a:cubicBezTo>
                      <a:cubicBezTo>
                        <a:pt x="1400" y="2425"/>
                        <a:pt x="1355" y="2386"/>
                        <a:pt x="1323" y="2372"/>
                      </a:cubicBezTo>
                      <a:cubicBezTo>
                        <a:pt x="1306" y="2364"/>
                        <a:pt x="1269" y="2354"/>
                        <a:pt x="1269" y="2354"/>
                      </a:cubicBezTo>
                      <a:cubicBezTo>
                        <a:pt x="1263" y="2345"/>
                        <a:pt x="1259" y="2334"/>
                        <a:pt x="1251" y="2327"/>
                      </a:cubicBezTo>
                      <a:cubicBezTo>
                        <a:pt x="1244" y="2321"/>
                        <a:pt x="1231" y="2325"/>
                        <a:pt x="1224" y="2318"/>
                      </a:cubicBezTo>
                      <a:cubicBezTo>
                        <a:pt x="1190" y="2284"/>
                        <a:pt x="1182" y="2248"/>
                        <a:pt x="1161" y="2210"/>
                      </a:cubicBezTo>
                      <a:cubicBezTo>
                        <a:pt x="1120" y="2135"/>
                        <a:pt x="1064" y="2065"/>
                        <a:pt x="1017" y="1994"/>
                      </a:cubicBezTo>
                      <a:cubicBezTo>
                        <a:pt x="998" y="1965"/>
                        <a:pt x="983" y="1918"/>
                        <a:pt x="972" y="1886"/>
                      </a:cubicBezTo>
                      <a:cubicBezTo>
                        <a:pt x="969" y="1876"/>
                        <a:pt x="958" y="1869"/>
                        <a:pt x="954" y="1859"/>
                      </a:cubicBezTo>
                      <a:cubicBezTo>
                        <a:pt x="946" y="1842"/>
                        <a:pt x="942" y="1823"/>
                        <a:pt x="936" y="1805"/>
                      </a:cubicBezTo>
                      <a:cubicBezTo>
                        <a:pt x="933" y="1796"/>
                        <a:pt x="927" y="1778"/>
                        <a:pt x="927" y="1778"/>
                      </a:cubicBezTo>
                      <a:cubicBezTo>
                        <a:pt x="933" y="1662"/>
                        <a:pt x="932" y="1502"/>
                        <a:pt x="1044" y="1427"/>
                      </a:cubicBezTo>
                      <a:cubicBezTo>
                        <a:pt x="1096" y="1350"/>
                        <a:pt x="1027" y="1441"/>
                        <a:pt x="1089" y="1391"/>
                      </a:cubicBezTo>
                      <a:cubicBezTo>
                        <a:pt x="1097" y="1384"/>
                        <a:pt x="1099" y="1372"/>
                        <a:pt x="1107" y="1364"/>
                      </a:cubicBezTo>
                      <a:cubicBezTo>
                        <a:pt x="1115" y="1356"/>
                        <a:pt x="1126" y="1353"/>
                        <a:pt x="1134" y="1346"/>
                      </a:cubicBezTo>
                      <a:cubicBezTo>
                        <a:pt x="1144" y="1338"/>
                        <a:pt x="1153" y="1329"/>
                        <a:pt x="1161" y="1319"/>
                      </a:cubicBezTo>
                      <a:cubicBezTo>
                        <a:pt x="1168" y="1311"/>
                        <a:pt x="1171" y="1299"/>
                        <a:pt x="1179" y="1292"/>
                      </a:cubicBezTo>
                      <a:cubicBezTo>
                        <a:pt x="1231" y="1246"/>
                        <a:pt x="1304" y="1214"/>
                        <a:pt x="1368" y="1193"/>
                      </a:cubicBezTo>
                      <a:cubicBezTo>
                        <a:pt x="1409" y="1179"/>
                        <a:pt x="1443" y="1150"/>
                        <a:pt x="1485" y="1139"/>
                      </a:cubicBezTo>
                      <a:cubicBezTo>
                        <a:pt x="1509" y="1132"/>
                        <a:pt x="1557" y="1121"/>
                        <a:pt x="1557" y="1121"/>
                      </a:cubicBezTo>
                      <a:cubicBezTo>
                        <a:pt x="1569" y="1124"/>
                        <a:pt x="1587" y="1119"/>
                        <a:pt x="1593" y="1130"/>
                      </a:cubicBezTo>
                      <a:cubicBezTo>
                        <a:pt x="1608" y="1155"/>
                        <a:pt x="1571" y="1178"/>
                        <a:pt x="1557" y="1184"/>
                      </a:cubicBezTo>
                      <a:cubicBezTo>
                        <a:pt x="1491" y="1213"/>
                        <a:pt x="1419" y="1219"/>
                        <a:pt x="1350" y="1238"/>
                      </a:cubicBezTo>
                      <a:cubicBezTo>
                        <a:pt x="1332" y="1243"/>
                        <a:pt x="1314" y="1250"/>
                        <a:pt x="1296" y="1256"/>
                      </a:cubicBezTo>
                      <a:cubicBezTo>
                        <a:pt x="1275" y="1263"/>
                        <a:pt x="1242" y="1292"/>
                        <a:pt x="1242" y="1292"/>
                      </a:cubicBezTo>
                      <a:cubicBezTo>
                        <a:pt x="1226" y="1316"/>
                        <a:pt x="1218" y="1354"/>
                        <a:pt x="1197" y="1373"/>
                      </a:cubicBezTo>
                      <a:cubicBezTo>
                        <a:pt x="1148" y="1416"/>
                        <a:pt x="1088" y="1437"/>
                        <a:pt x="1035" y="1472"/>
                      </a:cubicBezTo>
                      <a:cubicBezTo>
                        <a:pt x="1026" y="1486"/>
                        <a:pt x="1008" y="1507"/>
                        <a:pt x="1008" y="1526"/>
                      </a:cubicBezTo>
                      <a:cubicBezTo>
                        <a:pt x="1008" y="1583"/>
                        <a:pt x="1133" y="1577"/>
                        <a:pt x="1161" y="1580"/>
                      </a:cubicBezTo>
                      <a:cubicBezTo>
                        <a:pt x="1203" y="1594"/>
                        <a:pt x="1220" y="1639"/>
                        <a:pt x="1251" y="1670"/>
                      </a:cubicBezTo>
                      <a:cubicBezTo>
                        <a:pt x="1263" y="1707"/>
                        <a:pt x="1286" y="1744"/>
                        <a:pt x="1305" y="1778"/>
                      </a:cubicBezTo>
                      <a:cubicBezTo>
                        <a:pt x="1321" y="1806"/>
                        <a:pt x="1349" y="1828"/>
                        <a:pt x="1359" y="1859"/>
                      </a:cubicBezTo>
                      <a:cubicBezTo>
                        <a:pt x="1388" y="1946"/>
                        <a:pt x="1411" y="2034"/>
                        <a:pt x="1440" y="2120"/>
                      </a:cubicBezTo>
                      <a:cubicBezTo>
                        <a:pt x="1453" y="2158"/>
                        <a:pt x="1495" y="2151"/>
                        <a:pt x="1521" y="2165"/>
                      </a:cubicBezTo>
                      <a:cubicBezTo>
                        <a:pt x="1540" y="2176"/>
                        <a:pt x="1557" y="2189"/>
                        <a:pt x="1575" y="2201"/>
                      </a:cubicBezTo>
                      <a:cubicBezTo>
                        <a:pt x="1593" y="2213"/>
                        <a:pt x="1611" y="2225"/>
                        <a:pt x="1629" y="2237"/>
                      </a:cubicBezTo>
                      <a:cubicBezTo>
                        <a:pt x="1638" y="2243"/>
                        <a:pt x="1656" y="2255"/>
                        <a:pt x="1656" y="2255"/>
                      </a:cubicBezTo>
                      <a:cubicBezTo>
                        <a:pt x="1681" y="2292"/>
                        <a:pt x="1705" y="2322"/>
                        <a:pt x="1719" y="2363"/>
                      </a:cubicBezTo>
                      <a:cubicBezTo>
                        <a:pt x="1716" y="2378"/>
                        <a:pt x="1714" y="2393"/>
                        <a:pt x="1710" y="2408"/>
                      </a:cubicBezTo>
                      <a:cubicBezTo>
                        <a:pt x="1705" y="2426"/>
                        <a:pt x="1692" y="2462"/>
                        <a:pt x="1692" y="2462"/>
                      </a:cubicBezTo>
                      <a:cubicBezTo>
                        <a:pt x="1715" y="2530"/>
                        <a:pt x="1681" y="2449"/>
                        <a:pt x="1728" y="2507"/>
                      </a:cubicBezTo>
                      <a:cubicBezTo>
                        <a:pt x="1734" y="2514"/>
                        <a:pt x="1731" y="2527"/>
                        <a:pt x="1737" y="2534"/>
                      </a:cubicBezTo>
                      <a:cubicBezTo>
                        <a:pt x="1759" y="2561"/>
                        <a:pt x="1803" y="2570"/>
                        <a:pt x="1836" y="257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65" name="Freeform 154">
                  <a:extLst>
                    <a:ext uri="{FF2B5EF4-FFF2-40B4-BE49-F238E27FC236}">
                      <a16:creationId xmlns:a16="http://schemas.microsoft.com/office/drawing/2014/main" id="{9D3585F2-E34E-1C00-490E-496C3193BD0E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214" y="3260"/>
                  <a:ext cx="393" cy="403"/>
                </a:xfrm>
                <a:custGeom>
                  <a:avLst/>
                  <a:gdLst>
                    <a:gd name="T0" fmla="*/ 199 w 393"/>
                    <a:gd name="T1" fmla="*/ 25 h 403"/>
                    <a:gd name="T2" fmla="*/ 253 w 393"/>
                    <a:gd name="T3" fmla="*/ 61 h 403"/>
                    <a:gd name="T4" fmla="*/ 298 w 393"/>
                    <a:gd name="T5" fmla="*/ 97 h 403"/>
                    <a:gd name="T6" fmla="*/ 343 w 393"/>
                    <a:gd name="T7" fmla="*/ 151 h 403"/>
                    <a:gd name="T8" fmla="*/ 388 w 393"/>
                    <a:gd name="T9" fmla="*/ 259 h 403"/>
                    <a:gd name="T10" fmla="*/ 379 w 393"/>
                    <a:gd name="T11" fmla="*/ 358 h 403"/>
                    <a:gd name="T12" fmla="*/ 298 w 393"/>
                    <a:gd name="T13" fmla="*/ 403 h 403"/>
                    <a:gd name="T14" fmla="*/ 253 w 393"/>
                    <a:gd name="T15" fmla="*/ 394 h 403"/>
                    <a:gd name="T16" fmla="*/ 163 w 393"/>
                    <a:gd name="T17" fmla="*/ 385 h 403"/>
                    <a:gd name="T18" fmla="*/ 109 w 393"/>
                    <a:gd name="T19" fmla="*/ 367 h 403"/>
                    <a:gd name="T20" fmla="*/ 55 w 393"/>
                    <a:gd name="T21" fmla="*/ 286 h 403"/>
                    <a:gd name="T22" fmla="*/ 37 w 393"/>
                    <a:gd name="T23" fmla="*/ 232 h 403"/>
                    <a:gd name="T24" fmla="*/ 37 w 393"/>
                    <a:gd name="T25" fmla="*/ 34 h 403"/>
                    <a:gd name="T26" fmla="*/ 199 w 393"/>
                    <a:gd name="T27" fmla="*/ 25 h 403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393"/>
                    <a:gd name="T43" fmla="*/ 0 h 403"/>
                    <a:gd name="T44" fmla="*/ 393 w 393"/>
                    <a:gd name="T45" fmla="*/ 403 h 403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393" h="403">
                      <a:moveTo>
                        <a:pt x="199" y="25"/>
                      </a:moveTo>
                      <a:cubicBezTo>
                        <a:pt x="218" y="36"/>
                        <a:pt x="253" y="61"/>
                        <a:pt x="253" y="61"/>
                      </a:cubicBezTo>
                      <a:cubicBezTo>
                        <a:pt x="305" y="138"/>
                        <a:pt x="236" y="47"/>
                        <a:pt x="298" y="97"/>
                      </a:cubicBezTo>
                      <a:cubicBezTo>
                        <a:pt x="316" y="112"/>
                        <a:pt x="326" y="134"/>
                        <a:pt x="343" y="151"/>
                      </a:cubicBezTo>
                      <a:cubicBezTo>
                        <a:pt x="356" y="191"/>
                        <a:pt x="375" y="221"/>
                        <a:pt x="388" y="259"/>
                      </a:cubicBezTo>
                      <a:cubicBezTo>
                        <a:pt x="385" y="292"/>
                        <a:pt x="393" y="328"/>
                        <a:pt x="379" y="358"/>
                      </a:cubicBezTo>
                      <a:cubicBezTo>
                        <a:pt x="368" y="382"/>
                        <a:pt x="323" y="395"/>
                        <a:pt x="298" y="403"/>
                      </a:cubicBezTo>
                      <a:cubicBezTo>
                        <a:pt x="283" y="400"/>
                        <a:pt x="268" y="396"/>
                        <a:pt x="253" y="394"/>
                      </a:cubicBezTo>
                      <a:cubicBezTo>
                        <a:pt x="223" y="390"/>
                        <a:pt x="193" y="391"/>
                        <a:pt x="163" y="385"/>
                      </a:cubicBezTo>
                      <a:cubicBezTo>
                        <a:pt x="144" y="382"/>
                        <a:pt x="109" y="367"/>
                        <a:pt x="109" y="367"/>
                      </a:cubicBezTo>
                      <a:cubicBezTo>
                        <a:pt x="109" y="366"/>
                        <a:pt x="64" y="300"/>
                        <a:pt x="55" y="286"/>
                      </a:cubicBezTo>
                      <a:cubicBezTo>
                        <a:pt x="44" y="270"/>
                        <a:pt x="37" y="232"/>
                        <a:pt x="37" y="232"/>
                      </a:cubicBezTo>
                      <a:cubicBezTo>
                        <a:pt x="33" y="166"/>
                        <a:pt x="0" y="89"/>
                        <a:pt x="37" y="34"/>
                      </a:cubicBezTo>
                      <a:cubicBezTo>
                        <a:pt x="64" y="0"/>
                        <a:pt x="163" y="21"/>
                        <a:pt x="199" y="25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66" name="Freeform 155">
                  <a:extLst>
                    <a:ext uri="{FF2B5EF4-FFF2-40B4-BE49-F238E27FC236}">
                      <a16:creationId xmlns:a16="http://schemas.microsoft.com/office/drawing/2014/main" id="{8252F18C-B790-56F6-E6E3-F19AD814594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360" y="1089"/>
                  <a:ext cx="117" cy="882"/>
                </a:xfrm>
                <a:custGeom>
                  <a:avLst/>
                  <a:gdLst>
                    <a:gd name="T0" fmla="*/ 99 w 117"/>
                    <a:gd name="T1" fmla="*/ 882 h 882"/>
                    <a:gd name="T2" fmla="*/ 99 w 117"/>
                    <a:gd name="T3" fmla="*/ 801 h 882"/>
                    <a:gd name="T4" fmla="*/ 117 w 117"/>
                    <a:gd name="T5" fmla="*/ 747 h 882"/>
                    <a:gd name="T6" fmla="*/ 99 w 117"/>
                    <a:gd name="T7" fmla="*/ 621 h 882"/>
                    <a:gd name="T8" fmla="*/ 81 w 117"/>
                    <a:gd name="T9" fmla="*/ 567 h 882"/>
                    <a:gd name="T10" fmla="*/ 63 w 117"/>
                    <a:gd name="T11" fmla="*/ 540 h 882"/>
                    <a:gd name="T12" fmla="*/ 18 w 117"/>
                    <a:gd name="T13" fmla="*/ 351 h 882"/>
                    <a:gd name="T14" fmla="*/ 63 w 117"/>
                    <a:gd name="T15" fmla="*/ 36 h 882"/>
                    <a:gd name="T16" fmla="*/ 108 w 117"/>
                    <a:gd name="T17" fmla="*/ 0 h 882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117"/>
                    <a:gd name="T28" fmla="*/ 0 h 882"/>
                    <a:gd name="T29" fmla="*/ 117 w 117"/>
                    <a:gd name="T30" fmla="*/ 882 h 882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117" h="882">
                      <a:moveTo>
                        <a:pt x="99" y="882"/>
                      </a:moveTo>
                      <a:cubicBezTo>
                        <a:pt x="86" y="842"/>
                        <a:pt x="85" y="855"/>
                        <a:pt x="99" y="801"/>
                      </a:cubicBezTo>
                      <a:cubicBezTo>
                        <a:pt x="104" y="783"/>
                        <a:pt x="117" y="747"/>
                        <a:pt x="117" y="747"/>
                      </a:cubicBezTo>
                      <a:cubicBezTo>
                        <a:pt x="111" y="684"/>
                        <a:pt x="114" y="670"/>
                        <a:pt x="99" y="621"/>
                      </a:cubicBezTo>
                      <a:cubicBezTo>
                        <a:pt x="94" y="603"/>
                        <a:pt x="92" y="583"/>
                        <a:pt x="81" y="567"/>
                      </a:cubicBezTo>
                      <a:cubicBezTo>
                        <a:pt x="75" y="558"/>
                        <a:pt x="67" y="550"/>
                        <a:pt x="63" y="540"/>
                      </a:cubicBezTo>
                      <a:cubicBezTo>
                        <a:pt x="36" y="480"/>
                        <a:pt x="27" y="415"/>
                        <a:pt x="18" y="351"/>
                      </a:cubicBezTo>
                      <a:cubicBezTo>
                        <a:pt x="21" y="286"/>
                        <a:pt x="0" y="115"/>
                        <a:pt x="63" y="36"/>
                      </a:cubicBezTo>
                      <a:cubicBezTo>
                        <a:pt x="75" y="21"/>
                        <a:pt x="94" y="14"/>
                        <a:pt x="108" y="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67" name="Freeform 156">
                  <a:extLst>
                    <a:ext uri="{FF2B5EF4-FFF2-40B4-BE49-F238E27FC236}">
                      <a16:creationId xmlns:a16="http://schemas.microsoft.com/office/drawing/2014/main" id="{CFBC5894-A25D-82DF-9680-DDA74852BCAA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20" y="2357"/>
                  <a:ext cx="186" cy="136"/>
                </a:xfrm>
                <a:custGeom>
                  <a:avLst/>
                  <a:gdLst>
                    <a:gd name="T0" fmla="*/ 171 w 186"/>
                    <a:gd name="T1" fmla="*/ 1 h 136"/>
                    <a:gd name="T2" fmla="*/ 9 w 186"/>
                    <a:gd name="T3" fmla="*/ 19 h 136"/>
                    <a:gd name="T4" fmla="*/ 18 w 186"/>
                    <a:gd name="T5" fmla="*/ 46 h 136"/>
                    <a:gd name="T6" fmla="*/ 72 w 186"/>
                    <a:gd name="T7" fmla="*/ 82 h 136"/>
                    <a:gd name="T8" fmla="*/ 144 w 186"/>
                    <a:gd name="T9" fmla="*/ 127 h 136"/>
                    <a:gd name="T10" fmla="*/ 171 w 186"/>
                    <a:gd name="T11" fmla="*/ 136 h 136"/>
                    <a:gd name="T12" fmla="*/ 171 w 186"/>
                    <a:gd name="T13" fmla="*/ 1 h 1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86"/>
                    <a:gd name="T22" fmla="*/ 0 h 136"/>
                    <a:gd name="T23" fmla="*/ 186 w 186"/>
                    <a:gd name="T24" fmla="*/ 136 h 1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86" h="136">
                      <a:moveTo>
                        <a:pt x="171" y="1"/>
                      </a:moveTo>
                      <a:cubicBezTo>
                        <a:pt x="117" y="10"/>
                        <a:pt x="60" y="0"/>
                        <a:pt x="9" y="19"/>
                      </a:cubicBezTo>
                      <a:cubicBezTo>
                        <a:pt x="0" y="22"/>
                        <a:pt x="11" y="39"/>
                        <a:pt x="18" y="46"/>
                      </a:cubicBezTo>
                      <a:cubicBezTo>
                        <a:pt x="33" y="61"/>
                        <a:pt x="72" y="82"/>
                        <a:pt x="72" y="82"/>
                      </a:cubicBezTo>
                      <a:cubicBezTo>
                        <a:pt x="101" y="125"/>
                        <a:pt x="80" y="106"/>
                        <a:pt x="144" y="127"/>
                      </a:cubicBezTo>
                      <a:cubicBezTo>
                        <a:pt x="153" y="130"/>
                        <a:pt x="171" y="136"/>
                        <a:pt x="171" y="136"/>
                      </a:cubicBezTo>
                      <a:cubicBezTo>
                        <a:pt x="186" y="91"/>
                        <a:pt x="171" y="48"/>
                        <a:pt x="171" y="1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68" name="Freeform 157">
                  <a:extLst>
                    <a:ext uri="{FF2B5EF4-FFF2-40B4-BE49-F238E27FC236}">
                      <a16:creationId xmlns:a16="http://schemas.microsoft.com/office/drawing/2014/main" id="{322F9F03-B498-7165-1ED9-18FB8ADCBAAD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730" y="2694"/>
                  <a:ext cx="159" cy="114"/>
                </a:xfrm>
                <a:custGeom>
                  <a:avLst/>
                  <a:gdLst>
                    <a:gd name="T0" fmla="*/ 115 w 159"/>
                    <a:gd name="T1" fmla="*/ 24 h 114"/>
                    <a:gd name="T2" fmla="*/ 34 w 159"/>
                    <a:gd name="T3" fmla="*/ 15 h 114"/>
                    <a:gd name="T4" fmla="*/ 16 w 159"/>
                    <a:gd name="T5" fmla="*/ 69 h 114"/>
                    <a:gd name="T6" fmla="*/ 97 w 159"/>
                    <a:gd name="T7" fmla="*/ 114 h 114"/>
                    <a:gd name="T8" fmla="*/ 133 w 159"/>
                    <a:gd name="T9" fmla="*/ 105 h 114"/>
                    <a:gd name="T10" fmla="*/ 115 w 159"/>
                    <a:gd name="T11" fmla="*/ 24 h 114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59"/>
                    <a:gd name="T19" fmla="*/ 0 h 114"/>
                    <a:gd name="T20" fmla="*/ 159 w 159"/>
                    <a:gd name="T21" fmla="*/ 114 h 114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59" h="114">
                      <a:moveTo>
                        <a:pt x="115" y="24"/>
                      </a:moveTo>
                      <a:cubicBezTo>
                        <a:pt x="52" y="3"/>
                        <a:pt x="79" y="0"/>
                        <a:pt x="34" y="15"/>
                      </a:cubicBezTo>
                      <a:cubicBezTo>
                        <a:pt x="28" y="33"/>
                        <a:pt x="0" y="58"/>
                        <a:pt x="16" y="69"/>
                      </a:cubicBezTo>
                      <a:cubicBezTo>
                        <a:pt x="43" y="87"/>
                        <a:pt x="70" y="96"/>
                        <a:pt x="97" y="114"/>
                      </a:cubicBezTo>
                      <a:cubicBezTo>
                        <a:pt x="109" y="111"/>
                        <a:pt x="123" y="113"/>
                        <a:pt x="133" y="105"/>
                      </a:cubicBezTo>
                      <a:cubicBezTo>
                        <a:pt x="159" y="84"/>
                        <a:pt x="122" y="45"/>
                        <a:pt x="115" y="24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69" name="Freeform 158">
                  <a:extLst>
                    <a:ext uri="{FF2B5EF4-FFF2-40B4-BE49-F238E27FC236}">
                      <a16:creationId xmlns:a16="http://schemas.microsoft.com/office/drawing/2014/main" id="{B2EC24D4-1AF7-2455-96E4-160EA76A4377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00" y="2110"/>
                  <a:ext cx="209" cy="132"/>
                </a:xfrm>
                <a:custGeom>
                  <a:avLst/>
                  <a:gdLst>
                    <a:gd name="T0" fmla="*/ 155 w 209"/>
                    <a:gd name="T1" fmla="*/ 5 h 132"/>
                    <a:gd name="T2" fmla="*/ 209 w 209"/>
                    <a:gd name="T3" fmla="*/ 113 h 132"/>
                    <a:gd name="T4" fmla="*/ 101 w 209"/>
                    <a:gd name="T5" fmla="*/ 86 h 132"/>
                    <a:gd name="T6" fmla="*/ 20 w 209"/>
                    <a:gd name="T7" fmla="*/ 50 h 132"/>
                    <a:gd name="T8" fmla="*/ 2 w 209"/>
                    <a:gd name="T9" fmla="*/ 23 h 132"/>
                    <a:gd name="T10" fmla="*/ 29 w 209"/>
                    <a:gd name="T11" fmla="*/ 5 h 132"/>
                    <a:gd name="T12" fmla="*/ 155 w 209"/>
                    <a:gd name="T13" fmla="*/ 5 h 13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209"/>
                    <a:gd name="T22" fmla="*/ 0 h 132"/>
                    <a:gd name="T23" fmla="*/ 209 w 209"/>
                    <a:gd name="T24" fmla="*/ 132 h 132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209" h="132">
                      <a:moveTo>
                        <a:pt x="155" y="5"/>
                      </a:moveTo>
                      <a:cubicBezTo>
                        <a:pt x="177" y="38"/>
                        <a:pt x="197" y="76"/>
                        <a:pt x="209" y="113"/>
                      </a:cubicBezTo>
                      <a:cubicBezTo>
                        <a:pt x="153" y="132"/>
                        <a:pt x="142" y="104"/>
                        <a:pt x="101" y="86"/>
                      </a:cubicBezTo>
                      <a:cubicBezTo>
                        <a:pt x="5" y="43"/>
                        <a:pt x="81" y="91"/>
                        <a:pt x="20" y="50"/>
                      </a:cubicBezTo>
                      <a:cubicBezTo>
                        <a:pt x="14" y="41"/>
                        <a:pt x="0" y="34"/>
                        <a:pt x="2" y="23"/>
                      </a:cubicBezTo>
                      <a:cubicBezTo>
                        <a:pt x="4" y="12"/>
                        <a:pt x="18" y="6"/>
                        <a:pt x="29" y="5"/>
                      </a:cubicBezTo>
                      <a:cubicBezTo>
                        <a:pt x="71" y="0"/>
                        <a:pt x="113" y="5"/>
                        <a:pt x="155" y="5"/>
                      </a:cubicBezTo>
                      <a:close/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70" name="Freeform 159">
                  <a:extLst>
                    <a:ext uri="{FF2B5EF4-FFF2-40B4-BE49-F238E27FC236}">
                      <a16:creationId xmlns:a16="http://schemas.microsoft.com/office/drawing/2014/main" id="{7A1CBD33-2D36-FB39-4397-9C12C24B064A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773" y="1858"/>
                  <a:ext cx="216" cy="23"/>
                </a:xfrm>
                <a:custGeom>
                  <a:avLst/>
                  <a:gdLst>
                    <a:gd name="T0" fmla="*/ 0 w 216"/>
                    <a:gd name="T1" fmla="*/ 23 h 23"/>
                    <a:gd name="T2" fmla="*/ 216 w 216"/>
                    <a:gd name="T3" fmla="*/ 23 h 23"/>
                    <a:gd name="T4" fmla="*/ 0 60000 65536"/>
                    <a:gd name="T5" fmla="*/ 0 60000 65536"/>
                    <a:gd name="T6" fmla="*/ 0 w 216"/>
                    <a:gd name="T7" fmla="*/ 0 h 23"/>
                    <a:gd name="T8" fmla="*/ 216 w 216"/>
                    <a:gd name="T9" fmla="*/ 23 h 23"/>
                  </a:gdLst>
                  <a:ahLst/>
                  <a:cxnLst>
                    <a:cxn ang="T4">
                      <a:pos x="T0" y="T1"/>
                    </a:cxn>
                    <a:cxn ang="T5">
                      <a:pos x="T2" y="T3"/>
                    </a:cxn>
                  </a:cxnLst>
                  <a:rect l="T6" t="T7" r="T8" b="T9"/>
                  <a:pathLst>
                    <a:path w="216" h="23">
                      <a:moveTo>
                        <a:pt x="0" y="23"/>
                      </a:moveTo>
                      <a:cubicBezTo>
                        <a:pt x="70" y="0"/>
                        <a:pt x="143" y="23"/>
                        <a:pt x="216" y="23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71" name="Freeform 160">
                  <a:extLst>
                    <a:ext uri="{FF2B5EF4-FFF2-40B4-BE49-F238E27FC236}">
                      <a16:creationId xmlns:a16="http://schemas.microsoft.com/office/drawing/2014/main" id="{47BBAD75-B3E5-BF98-C548-69A6CC8EBAD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29" y="1386"/>
                  <a:ext cx="387" cy="288"/>
                </a:xfrm>
                <a:custGeom>
                  <a:avLst/>
                  <a:gdLst>
                    <a:gd name="T0" fmla="*/ 162 w 387"/>
                    <a:gd name="T1" fmla="*/ 0 h 288"/>
                    <a:gd name="T2" fmla="*/ 135 w 387"/>
                    <a:gd name="T3" fmla="*/ 9 h 288"/>
                    <a:gd name="T4" fmla="*/ 108 w 387"/>
                    <a:gd name="T5" fmla="*/ 27 h 288"/>
                    <a:gd name="T6" fmla="*/ 54 w 387"/>
                    <a:gd name="T7" fmla="*/ 45 h 288"/>
                    <a:gd name="T8" fmla="*/ 0 w 387"/>
                    <a:gd name="T9" fmla="*/ 117 h 288"/>
                    <a:gd name="T10" fmla="*/ 90 w 387"/>
                    <a:gd name="T11" fmla="*/ 207 h 288"/>
                    <a:gd name="T12" fmla="*/ 387 w 387"/>
                    <a:gd name="T13" fmla="*/ 288 h 288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387"/>
                    <a:gd name="T22" fmla="*/ 0 h 288"/>
                    <a:gd name="T23" fmla="*/ 387 w 387"/>
                    <a:gd name="T24" fmla="*/ 288 h 288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387" h="288">
                      <a:moveTo>
                        <a:pt x="162" y="0"/>
                      </a:moveTo>
                      <a:cubicBezTo>
                        <a:pt x="153" y="3"/>
                        <a:pt x="143" y="5"/>
                        <a:pt x="135" y="9"/>
                      </a:cubicBezTo>
                      <a:cubicBezTo>
                        <a:pt x="125" y="14"/>
                        <a:pt x="118" y="23"/>
                        <a:pt x="108" y="27"/>
                      </a:cubicBezTo>
                      <a:cubicBezTo>
                        <a:pt x="91" y="35"/>
                        <a:pt x="54" y="45"/>
                        <a:pt x="54" y="45"/>
                      </a:cubicBezTo>
                      <a:cubicBezTo>
                        <a:pt x="43" y="79"/>
                        <a:pt x="20" y="87"/>
                        <a:pt x="0" y="117"/>
                      </a:cubicBezTo>
                      <a:cubicBezTo>
                        <a:pt x="14" y="175"/>
                        <a:pt x="44" y="176"/>
                        <a:pt x="90" y="207"/>
                      </a:cubicBezTo>
                      <a:cubicBezTo>
                        <a:pt x="186" y="271"/>
                        <a:pt x="272" y="288"/>
                        <a:pt x="387" y="288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72" name="Freeform 161">
                  <a:extLst>
                    <a:ext uri="{FF2B5EF4-FFF2-40B4-BE49-F238E27FC236}">
                      <a16:creationId xmlns:a16="http://schemas.microsoft.com/office/drawing/2014/main" id="{E62A1BC5-F048-9535-CB6A-5B9098009997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197" y="1215"/>
                  <a:ext cx="126" cy="630"/>
                </a:xfrm>
                <a:custGeom>
                  <a:avLst/>
                  <a:gdLst>
                    <a:gd name="T0" fmla="*/ 126 w 126"/>
                    <a:gd name="T1" fmla="*/ 0 h 630"/>
                    <a:gd name="T2" fmla="*/ 63 w 126"/>
                    <a:gd name="T3" fmla="*/ 72 h 630"/>
                    <a:gd name="T4" fmla="*/ 0 w 126"/>
                    <a:gd name="T5" fmla="*/ 180 h 630"/>
                    <a:gd name="T6" fmla="*/ 18 w 126"/>
                    <a:gd name="T7" fmla="*/ 405 h 630"/>
                    <a:gd name="T8" fmla="*/ 9 w 126"/>
                    <a:gd name="T9" fmla="*/ 630 h 63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6"/>
                    <a:gd name="T16" fmla="*/ 0 h 630"/>
                    <a:gd name="T17" fmla="*/ 126 w 126"/>
                    <a:gd name="T18" fmla="*/ 630 h 63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6" h="630">
                      <a:moveTo>
                        <a:pt x="126" y="0"/>
                      </a:moveTo>
                      <a:cubicBezTo>
                        <a:pt x="84" y="63"/>
                        <a:pt x="108" y="42"/>
                        <a:pt x="63" y="72"/>
                      </a:cubicBezTo>
                      <a:cubicBezTo>
                        <a:pt x="38" y="109"/>
                        <a:pt x="14" y="139"/>
                        <a:pt x="0" y="180"/>
                      </a:cubicBezTo>
                      <a:cubicBezTo>
                        <a:pt x="5" y="255"/>
                        <a:pt x="18" y="330"/>
                        <a:pt x="18" y="405"/>
                      </a:cubicBezTo>
                      <a:cubicBezTo>
                        <a:pt x="18" y="540"/>
                        <a:pt x="9" y="543"/>
                        <a:pt x="9" y="63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73" name="Freeform 162">
                  <a:extLst>
                    <a:ext uri="{FF2B5EF4-FFF2-40B4-BE49-F238E27FC236}">
                      <a16:creationId xmlns:a16="http://schemas.microsoft.com/office/drawing/2014/main" id="{F7181AD5-9859-A9E4-C562-670B9A92C273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231" y="1980"/>
                  <a:ext cx="146" cy="135"/>
                </a:xfrm>
                <a:custGeom>
                  <a:avLst/>
                  <a:gdLst>
                    <a:gd name="T0" fmla="*/ 146 w 146"/>
                    <a:gd name="T1" fmla="*/ 135 h 135"/>
                    <a:gd name="T2" fmla="*/ 11 w 146"/>
                    <a:gd name="T3" fmla="*/ 45 h 135"/>
                    <a:gd name="T4" fmla="*/ 2 w 146"/>
                    <a:gd name="T5" fmla="*/ 0 h 135"/>
                    <a:gd name="T6" fmla="*/ 0 60000 65536"/>
                    <a:gd name="T7" fmla="*/ 0 60000 65536"/>
                    <a:gd name="T8" fmla="*/ 0 60000 65536"/>
                    <a:gd name="T9" fmla="*/ 0 w 146"/>
                    <a:gd name="T10" fmla="*/ 0 h 135"/>
                    <a:gd name="T11" fmla="*/ 146 w 146"/>
                    <a:gd name="T12" fmla="*/ 135 h 13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6" h="135">
                      <a:moveTo>
                        <a:pt x="146" y="135"/>
                      </a:moveTo>
                      <a:cubicBezTo>
                        <a:pt x="99" y="104"/>
                        <a:pt x="51" y="85"/>
                        <a:pt x="11" y="45"/>
                      </a:cubicBezTo>
                      <a:cubicBezTo>
                        <a:pt x="0" y="12"/>
                        <a:pt x="2" y="27"/>
                        <a:pt x="2" y="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74" name="Freeform 163">
                  <a:extLst>
                    <a:ext uri="{FF2B5EF4-FFF2-40B4-BE49-F238E27FC236}">
                      <a16:creationId xmlns:a16="http://schemas.microsoft.com/office/drawing/2014/main" id="{B3DD0D43-FF0D-CABC-FDD4-89F137DB6A9F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>
                  <a:off x="1602" y="1188"/>
                  <a:ext cx="234" cy="180"/>
                </a:xfrm>
                <a:custGeom>
                  <a:avLst/>
                  <a:gdLst>
                    <a:gd name="T0" fmla="*/ 0 w 234"/>
                    <a:gd name="T1" fmla="*/ 180 h 180"/>
                    <a:gd name="T2" fmla="*/ 18 w 234"/>
                    <a:gd name="T3" fmla="*/ 126 h 180"/>
                    <a:gd name="T4" fmla="*/ 36 w 234"/>
                    <a:gd name="T5" fmla="*/ 99 h 180"/>
                    <a:gd name="T6" fmla="*/ 90 w 234"/>
                    <a:gd name="T7" fmla="*/ 0 h 180"/>
                    <a:gd name="T8" fmla="*/ 216 w 234"/>
                    <a:gd name="T9" fmla="*/ 45 h 180"/>
                    <a:gd name="T10" fmla="*/ 234 w 234"/>
                    <a:gd name="T11" fmla="*/ 171 h 18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34"/>
                    <a:gd name="T19" fmla="*/ 0 h 180"/>
                    <a:gd name="T20" fmla="*/ 234 w 234"/>
                    <a:gd name="T21" fmla="*/ 180 h 18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34" h="180">
                      <a:moveTo>
                        <a:pt x="0" y="180"/>
                      </a:moveTo>
                      <a:cubicBezTo>
                        <a:pt x="6" y="162"/>
                        <a:pt x="7" y="142"/>
                        <a:pt x="18" y="126"/>
                      </a:cubicBezTo>
                      <a:cubicBezTo>
                        <a:pt x="24" y="117"/>
                        <a:pt x="32" y="109"/>
                        <a:pt x="36" y="99"/>
                      </a:cubicBezTo>
                      <a:cubicBezTo>
                        <a:pt x="59" y="47"/>
                        <a:pt x="46" y="29"/>
                        <a:pt x="90" y="0"/>
                      </a:cubicBezTo>
                      <a:cubicBezTo>
                        <a:pt x="135" y="15"/>
                        <a:pt x="170" y="36"/>
                        <a:pt x="216" y="45"/>
                      </a:cubicBezTo>
                      <a:cubicBezTo>
                        <a:pt x="221" y="86"/>
                        <a:pt x="234" y="130"/>
                        <a:pt x="234" y="171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8458" name="Freeform 164">
              <a:extLst>
                <a:ext uri="{FF2B5EF4-FFF2-40B4-BE49-F238E27FC236}">
                  <a16:creationId xmlns:a16="http://schemas.microsoft.com/office/drawing/2014/main" id="{A7C3AE5D-FACF-EB10-07B6-8A77541E0470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6" y="2160"/>
              <a:ext cx="336" cy="263"/>
            </a:xfrm>
            <a:custGeom>
              <a:avLst/>
              <a:gdLst>
                <a:gd name="T0" fmla="*/ 36 w 3087"/>
                <a:gd name="T1" fmla="*/ 11 h 1991"/>
                <a:gd name="T2" fmla="*/ 35 w 3087"/>
                <a:gd name="T3" fmla="*/ 9 h 1991"/>
                <a:gd name="T4" fmla="*/ 33 w 3087"/>
                <a:gd name="T5" fmla="*/ 7 h 1991"/>
                <a:gd name="T6" fmla="*/ 31 w 3087"/>
                <a:gd name="T7" fmla="*/ 6 h 1991"/>
                <a:gd name="T8" fmla="*/ 30 w 3087"/>
                <a:gd name="T9" fmla="*/ 5 h 1991"/>
                <a:gd name="T10" fmla="*/ 24 w 3087"/>
                <a:gd name="T11" fmla="*/ 5 h 1991"/>
                <a:gd name="T12" fmla="*/ 21 w 3087"/>
                <a:gd name="T13" fmla="*/ 4 h 1991"/>
                <a:gd name="T14" fmla="*/ 20 w 3087"/>
                <a:gd name="T15" fmla="*/ 4 h 1991"/>
                <a:gd name="T16" fmla="*/ 17 w 3087"/>
                <a:gd name="T17" fmla="*/ 3 h 1991"/>
                <a:gd name="T18" fmla="*/ 16 w 3087"/>
                <a:gd name="T19" fmla="*/ 2 h 1991"/>
                <a:gd name="T20" fmla="*/ 16 w 3087"/>
                <a:gd name="T21" fmla="*/ 2 h 1991"/>
                <a:gd name="T22" fmla="*/ 15 w 3087"/>
                <a:gd name="T23" fmla="*/ 1 h 1991"/>
                <a:gd name="T24" fmla="*/ 11 w 3087"/>
                <a:gd name="T25" fmla="*/ 0 h 1991"/>
                <a:gd name="T26" fmla="*/ 6 w 3087"/>
                <a:gd name="T27" fmla="*/ 1 h 1991"/>
                <a:gd name="T28" fmla="*/ 4 w 3087"/>
                <a:gd name="T29" fmla="*/ 2 h 1991"/>
                <a:gd name="T30" fmla="*/ 3 w 3087"/>
                <a:gd name="T31" fmla="*/ 3 h 1991"/>
                <a:gd name="T32" fmla="*/ 1 w 3087"/>
                <a:gd name="T33" fmla="*/ 6 h 1991"/>
                <a:gd name="T34" fmla="*/ 1 w 3087"/>
                <a:gd name="T35" fmla="*/ 6 h 1991"/>
                <a:gd name="T36" fmla="*/ 1 w 3087"/>
                <a:gd name="T37" fmla="*/ 7 h 1991"/>
                <a:gd name="T38" fmla="*/ 1 w 3087"/>
                <a:gd name="T39" fmla="*/ 8 h 1991"/>
                <a:gd name="T40" fmla="*/ 0 w 3087"/>
                <a:gd name="T41" fmla="*/ 11 h 1991"/>
                <a:gd name="T42" fmla="*/ 0 w 3087"/>
                <a:gd name="T43" fmla="*/ 28 h 1991"/>
                <a:gd name="T44" fmla="*/ 0 w 3087"/>
                <a:gd name="T45" fmla="*/ 31 h 1991"/>
                <a:gd name="T46" fmla="*/ 1 w 3087"/>
                <a:gd name="T47" fmla="*/ 31 h 1991"/>
                <a:gd name="T48" fmla="*/ 1 w 3087"/>
                <a:gd name="T49" fmla="*/ 33 h 1991"/>
                <a:gd name="T50" fmla="*/ 1 w 3087"/>
                <a:gd name="T51" fmla="*/ 33 h 1991"/>
                <a:gd name="T52" fmla="*/ 2 w 3087"/>
                <a:gd name="T53" fmla="*/ 34 h 1991"/>
                <a:gd name="T54" fmla="*/ 3 w 3087"/>
                <a:gd name="T55" fmla="*/ 35 h 1991"/>
                <a:gd name="T56" fmla="*/ 3 w 3087"/>
                <a:gd name="T57" fmla="*/ 35 h 1991"/>
                <a:gd name="T58" fmla="*/ 7 w 3087"/>
                <a:gd name="T59" fmla="*/ 33 h 1991"/>
                <a:gd name="T60" fmla="*/ 8 w 3087"/>
                <a:gd name="T61" fmla="*/ 33 h 1991"/>
                <a:gd name="T62" fmla="*/ 9 w 3087"/>
                <a:gd name="T63" fmla="*/ 32 h 1991"/>
                <a:gd name="T64" fmla="*/ 10 w 3087"/>
                <a:gd name="T65" fmla="*/ 31 h 1991"/>
                <a:gd name="T66" fmla="*/ 12 w 3087"/>
                <a:gd name="T67" fmla="*/ 30 h 1991"/>
                <a:gd name="T68" fmla="*/ 13 w 3087"/>
                <a:gd name="T69" fmla="*/ 29 h 1991"/>
                <a:gd name="T70" fmla="*/ 15 w 3087"/>
                <a:gd name="T71" fmla="*/ 27 h 1991"/>
                <a:gd name="T72" fmla="*/ 16 w 3087"/>
                <a:gd name="T73" fmla="*/ 26 h 1991"/>
                <a:gd name="T74" fmla="*/ 17 w 3087"/>
                <a:gd name="T75" fmla="*/ 25 h 1991"/>
                <a:gd name="T76" fmla="*/ 18 w 3087"/>
                <a:gd name="T77" fmla="*/ 24 h 1991"/>
                <a:gd name="T78" fmla="*/ 20 w 3087"/>
                <a:gd name="T79" fmla="*/ 23 h 1991"/>
                <a:gd name="T80" fmla="*/ 21 w 3087"/>
                <a:gd name="T81" fmla="*/ 23 h 1991"/>
                <a:gd name="T82" fmla="*/ 22 w 3087"/>
                <a:gd name="T83" fmla="*/ 22 h 1991"/>
                <a:gd name="T84" fmla="*/ 24 w 3087"/>
                <a:gd name="T85" fmla="*/ 20 h 1991"/>
                <a:gd name="T86" fmla="*/ 27 w 3087"/>
                <a:gd name="T87" fmla="*/ 18 h 1991"/>
                <a:gd name="T88" fmla="*/ 29 w 3087"/>
                <a:gd name="T89" fmla="*/ 14 h 1991"/>
                <a:gd name="T90" fmla="*/ 30 w 3087"/>
                <a:gd name="T91" fmla="*/ 13 h 1991"/>
                <a:gd name="T92" fmla="*/ 36 w 3087"/>
                <a:gd name="T93" fmla="*/ 13 h 1991"/>
                <a:gd name="T94" fmla="*/ 36 w 3087"/>
                <a:gd name="T95" fmla="*/ 12 h 1991"/>
                <a:gd name="T96" fmla="*/ 37 w 3087"/>
                <a:gd name="T97" fmla="*/ 11 h 1991"/>
                <a:gd name="T98" fmla="*/ 36 w 3087"/>
                <a:gd name="T99" fmla="*/ 11 h 199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3087"/>
                <a:gd name="T151" fmla="*/ 0 h 1991"/>
                <a:gd name="T152" fmla="*/ 3087 w 3087"/>
                <a:gd name="T153" fmla="*/ 1991 h 1991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3087" h="1991">
                  <a:moveTo>
                    <a:pt x="3069" y="632"/>
                  </a:moveTo>
                  <a:cubicBezTo>
                    <a:pt x="2974" y="600"/>
                    <a:pt x="3011" y="529"/>
                    <a:pt x="2916" y="497"/>
                  </a:cubicBezTo>
                  <a:cubicBezTo>
                    <a:pt x="2862" y="443"/>
                    <a:pt x="2817" y="424"/>
                    <a:pt x="2754" y="389"/>
                  </a:cubicBezTo>
                  <a:cubicBezTo>
                    <a:pt x="2716" y="368"/>
                    <a:pt x="2685" y="345"/>
                    <a:pt x="2646" y="326"/>
                  </a:cubicBezTo>
                  <a:cubicBezTo>
                    <a:pt x="2613" y="309"/>
                    <a:pt x="2556" y="300"/>
                    <a:pt x="2520" y="299"/>
                  </a:cubicBezTo>
                  <a:cubicBezTo>
                    <a:pt x="2355" y="294"/>
                    <a:pt x="2190" y="293"/>
                    <a:pt x="2025" y="290"/>
                  </a:cubicBezTo>
                  <a:cubicBezTo>
                    <a:pt x="1945" y="280"/>
                    <a:pt x="1859" y="271"/>
                    <a:pt x="1782" y="245"/>
                  </a:cubicBezTo>
                  <a:cubicBezTo>
                    <a:pt x="1755" y="236"/>
                    <a:pt x="1729" y="224"/>
                    <a:pt x="1701" y="218"/>
                  </a:cubicBezTo>
                  <a:cubicBezTo>
                    <a:pt x="1606" y="199"/>
                    <a:pt x="1514" y="174"/>
                    <a:pt x="1422" y="146"/>
                  </a:cubicBezTo>
                  <a:cubicBezTo>
                    <a:pt x="1404" y="141"/>
                    <a:pt x="1384" y="139"/>
                    <a:pt x="1368" y="128"/>
                  </a:cubicBezTo>
                  <a:cubicBezTo>
                    <a:pt x="1359" y="122"/>
                    <a:pt x="1351" y="114"/>
                    <a:pt x="1341" y="110"/>
                  </a:cubicBezTo>
                  <a:cubicBezTo>
                    <a:pt x="1311" y="97"/>
                    <a:pt x="1273" y="92"/>
                    <a:pt x="1242" y="83"/>
                  </a:cubicBezTo>
                  <a:cubicBezTo>
                    <a:pt x="1132" y="50"/>
                    <a:pt x="1034" y="24"/>
                    <a:pt x="918" y="11"/>
                  </a:cubicBezTo>
                  <a:cubicBezTo>
                    <a:pt x="791" y="14"/>
                    <a:pt x="615" y="0"/>
                    <a:pt x="477" y="38"/>
                  </a:cubicBezTo>
                  <a:cubicBezTo>
                    <a:pt x="415" y="55"/>
                    <a:pt x="371" y="82"/>
                    <a:pt x="315" y="110"/>
                  </a:cubicBezTo>
                  <a:cubicBezTo>
                    <a:pt x="287" y="124"/>
                    <a:pt x="234" y="155"/>
                    <a:pt x="234" y="155"/>
                  </a:cubicBezTo>
                  <a:cubicBezTo>
                    <a:pt x="192" y="218"/>
                    <a:pt x="150" y="281"/>
                    <a:pt x="108" y="344"/>
                  </a:cubicBezTo>
                  <a:cubicBezTo>
                    <a:pt x="103" y="352"/>
                    <a:pt x="104" y="363"/>
                    <a:pt x="99" y="371"/>
                  </a:cubicBezTo>
                  <a:cubicBezTo>
                    <a:pt x="88" y="390"/>
                    <a:pt x="75" y="407"/>
                    <a:pt x="63" y="425"/>
                  </a:cubicBezTo>
                  <a:cubicBezTo>
                    <a:pt x="52" y="441"/>
                    <a:pt x="51" y="461"/>
                    <a:pt x="45" y="479"/>
                  </a:cubicBezTo>
                  <a:cubicBezTo>
                    <a:pt x="25" y="540"/>
                    <a:pt x="11" y="595"/>
                    <a:pt x="0" y="659"/>
                  </a:cubicBezTo>
                  <a:cubicBezTo>
                    <a:pt x="8" y="976"/>
                    <a:pt x="35" y="1297"/>
                    <a:pt x="0" y="1613"/>
                  </a:cubicBezTo>
                  <a:cubicBezTo>
                    <a:pt x="3" y="1645"/>
                    <a:pt x="4" y="1723"/>
                    <a:pt x="27" y="1757"/>
                  </a:cubicBezTo>
                  <a:cubicBezTo>
                    <a:pt x="33" y="1766"/>
                    <a:pt x="41" y="1774"/>
                    <a:pt x="45" y="1784"/>
                  </a:cubicBezTo>
                  <a:cubicBezTo>
                    <a:pt x="62" y="1822"/>
                    <a:pt x="72" y="1856"/>
                    <a:pt x="90" y="1892"/>
                  </a:cubicBezTo>
                  <a:cubicBezTo>
                    <a:pt x="94" y="1900"/>
                    <a:pt x="93" y="1912"/>
                    <a:pt x="99" y="1919"/>
                  </a:cubicBezTo>
                  <a:cubicBezTo>
                    <a:pt x="107" y="1928"/>
                    <a:pt x="168" y="1958"/>
                    <a:pt x="180" y="1964"/>
                  </a:cubicBezTo>
                  <a:cubicBezTo>
                    <a:pt x="197" y="1972"/>
                    <a:pt x="216" y="1976"/>
                    <a:pt x="234" y="1982"/>
                  </a:cubicBezTo>
                  <a:cubicBezTo>
                    <a:pt x="243" y="1985"/>
                    <a:pt x="261" y="1991"/>
                    <a:pt x="261" y="1991"/>
                  </a:cubicBezTo>
                  <a:cubicBezTo>
                    <a:pt x="361" y="1981"/>
                    <a:pt x="462" y="1951"/>
                    <a:pt x="558" y="1919"/>
                  </a:cubicBezTo>
                  <a:cubicBezTo>
                    <a:pt x="590" y="1908"/>
                    <a:pt x="638" y="1901"/>
                    <a:pt x="666" y="1883"/>
                  </a:cubicBezTo>
                  <a:cubicBezTo>
                    <a:pt x="690" y="1867"/>
                    <a:pt x="720" y="1850"/>
                    <a:pt x="747" y="1838"/>
                  </a:cubicBezTo>
                  <a:cubicBezTo>
                    <a:pt x="789" y="1819"/>
                    <a:pt x="838" y="1799"/>
                    <a:pt x="882" y="1784"/>
                  </a:cubicBezTo>
                  <a:cubicBezTo>
                    <a:pt x="910" y="1775"/>
                    <a:pt x="961" y="1736"/>
                    <a:pt x="990" y="1721"/>
                  </a:cubicBezTo>
                  <a:cubicBezTo>
                    <a:pt x="1016" y="1708"/>
                    <a:pt x="1046" y="1699"/>
                    <a:pt x="1071" y="1685"/>
                  </a:cubicBezTo>
                  <a:cubicBezTo>
                    <a:pt x="1136" y="1649"/>
                    <a:pt x="1198" y="1600"/>
                    <a:pt x="1260" y="1559"/>
                  </a:cubicBezTo>
                  <a:cubicBezTo>
                    <a:pt x="1298" y="1534"/>
                    <a:pt x="1330" y="1494"/>
                    <a:pt x="1368" y="1469"/>
                  </a:cubicBezTo>
                  <a:cubicBezTo>
                    <a:pt x="1391" y="1454"/>
                    <a:pt x="1424" y="1445"/>
                    <a:pt x="1449" y="1433"/>
                  </a:cubicBezTo>
                  <a:cubicBezTo>
                    <a:pt x="1476" y="1419"/>
                    <a:pt x="1502" y="1400"/>
                    <a:pt x="1530" y="1388"/>
                  </a:cubicBezTo>
                  <a:cubicBezTo>
                    <a:pt x="1581" y="1365"/>
                    <a:pt x="1639" y="1352"/>
                    <a:pt x="1692" y="1334"/>
                  </a:cubicBezTo>
                  <a:cubicBezTo>
                    <a:pt x="1720" y="1325"/>
                    <a:pt x="1748" y="1312"/>
                    <a:pt x="1773" y="1298"/>
                  </a:cubicBezTo>
                  <a:cubicBezTo>
                    <a:pt x="1792" y="1287"/>
                    <a:pt x="1827" y="1262"/>
                    <a:pt x="1827" y="1262"/>
                  </a:cubicBezTo>
                  <a:cubicBezTo>
                    <a:pt x="1875" y="1190"/>
                    <a:pt x="1946" y="1182"/>
                    <a:pt x="2025" y="1172"/>
                  </a:cubicBezTo>
                  <a:cubicBezTo>
                    <a:pt x="2109" y="1144"/>
                    <a:pt x="2212" y="1109"/>
                    <a:pt x="2268" y="1037"/>
                  </a:cubicBezTo>
                  <a:cubicBezTo>
                    <a:pt x="2319" y="971"/>
                    <a:pt x="2336" y="841"/>
                    <a:pt x="2412" y="803"/>
                  </a:cubicBezTo>
                  <a:cubicBezTo>
                    <a:pt x="2422" y="798"/>
                    <a:pt x="2519" y="749"/>
                    <a:pt x="2520" y="749"/>
                  </a:cubicBezTo>
                  <a:cubicBezTo>
                    <a:pt x="2689" y="730"/>
                    <a:pt x="2872" y="730"/>
                    <a:pt x="3042" y="722"/>
                  </a:cubicBezTo>
                  <a:cubicBezTo>
                    <a:pt x="3051" y="719"/>
                    <a:pt x="3063" y="721"/>
                    <a:pt x="3069" y="713"/>
                  </a:cubicBezTo>
                  <a:cubicBezTo>
                    <a:pt x="3080" y="698"/>
                    <a:pt x="3087" y="659"/>
                    <a:pt x="3087" y="659"/>
                  </a:cubicBezTo>
                  <a:cubicBezTo>
                    <a:pt x="3056" y="639"/>
                    <a:pt x="3052" y="649"/>
                    <a:pt x="3069" y="632"/>
                  </a:cubicBez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59" name="Oval 165">
              <a:extLst>
                <a:ext uri="{FF2B5EF4-FFF2-40B4-BE49-F238E27FC236}">
                  <a16:creationId xmlns:a16="http://schemas.microsoft.com/office/drawing/2014/main" id="{DDDB6E07-AB69-E855-1056-2A24E0001A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0" y="2304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JO" altLang="en-US" sz="1800"/>
            </a:p>
          </p:txBody>
        </p:sp>
        <p:sp>
          <p:nvSpPr>
            <p:cNvPr id="18460" name="Oval 166">
              <a:extLst>
                <a:ext uri="{FF2B5EF4-FFF2-40B4-BE49-F238E27FC236}">
                  <a16:creationId xmlns:a16="http://schemas.microsoft.com/office/drawing/2014/main" id="{9FAAB8B3-2B4C-E7C5-944A-C647F2063E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235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JO" altLang="en-US" sz="1800"/>
            </a:p>
          </p:txBody>
        </p:sp>
        <p:sp>
          <p:nvSpPr>
            <p:cNvPr id="18461" name="Oval 167">
              <a:extLst>
                <a:ext uri="{FF2B5EF4-FFF2-40B4-BE49-F238E27FC236}">
                  <a16:creationId xmlns:a16="http://schemas.microsoft.com/office/drawing/2014/main" id="{4904C69B-5FCF-9129-A596-841EBC56D8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2832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JO" altLang="en-US" sz="1800"/>
            </a:p>
          </p:txBody>
        </p:sp>
      </p:grpSp>
      <p:sp>
        <p:nvSpPr>
          <p:cNvPr id="18435" name="Rectangle 168">
            <a:extLst>
              <a:ext uri="{FF2B5EF4-FFF2-40B4-BE49-F238E27FC236}">
                <a16:creationId xmlns:a16="http://schemas.microsoft.com/office/drawing/2014/main" id="{BD36C55C-A615-AC46-B60C-2D155B4339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>
                <a:effectLst/>
              </a:rPr>
              <a:t>Staging of lymphoma</a:t>
            </a:r>
          </a:p>
        </p:txBody>
      </p:sp>
      <p:sp>
        <p:nvSpPr>
          <p:cNvPr id="18436" name="Text Box 169">
            <a:extLst>
              <a:ext uri="{FF2B5EF4-FFF2-40B4-BE49-F238E27FC236}">
                <a16:creationId xmlns:a16="http://schemas.microsoft.com/office/drawing/2014/main" id="{C80F9CEE-EDEF-EE48-B681-A0C2E4AFA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562600"/>
            <a:ext cx="4775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A: absence of B symptoms	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B: fever, night sweats, weight loss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CC1044E4-C52D-85CA-5C7F-07A3C52ED0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>
                <a:solidFill>
                  <a:srgbClr val="FFFF00"/>
                </a:solidFill>
              </a:rPr>
              <a:t>STAGING-3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F05609CA-73A6-B888-CAC6-EF2F974E17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4525962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dirty="0"/>
              <a:t>Chest radiographs.</a:t>
            </a:r>
          </a:p>
          <a:p>
            <a:pPr algn="l" rtl="0" eaLnBrk="1" hangingPunct="1">
              <a:defRPr/>
            </a:pPr>
            <a:r>
              <a:rPr lang="en-US" dirty="0"/>
              <a:t>Neck, chest, abdomen and pelvis CT.</a:t>
            </a:r>
          </a:p>
          <a:p>
            <a:pPr algn="l" rtl="0" eaLnBrk="1" hangingPunct="1">
              <a:defRPr/>
            </a:pPr>
            <a:r>
              <a:rPr lang="en-US" dirty="0"/>
              <a:t>Bone marrow aspirate and trephine 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         biopsy.</a:t>
            </a:r>
          </a:p>
          <a:p>
            <a:pPr algn="l" rtl="0" eaLnBrk="1" hangingPunct="1">
              <a:defRPr/>
            </a:pPr>
            <a:r>
              <a:rPr lang="en-US" dirty="0"/>
              <a:t>Other imaging techniques: PET Scan, MRI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2E74ED04-C4F5-DC43-16BF-CB68F53304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>
              <a:defRPr/>
            </a:pPr>
            <a:r>
              <a:rPr lang="en-US" u="sng">
                <a:solidFill>
                  <a:srgbClr val="FFFF00"/>
                </a:solidFill>
              </a:rPr>
              <a:t>STAGING NOTATION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A73014B-CE6D-237F-5918-542661235F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/>
              <a:t>The following notations are used to 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describe the stage of the disease: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1-The presence of  systemic symptoms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   is noted as “B” and their absence as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   “A”.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2-Bulky disease is noted as “X”.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3-Extranodal disease is noted as “E”.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D5CF62E-C6FB-2533-617C-8274CA3041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 </a:t>
            </a:r>
            <a:r>
              <a:rPr lang="en-US" u="sng">
                <a:solidFill>
                  <a:srgbClr val="FFFF00"/>
                </a:solidFill>
              </a:rPr>
              <a:t>B SYMPTOMS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C8F7F6AF-EE08-A12F-D0D3-6744FDA5C2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1- Fever: temperature&gt; 38 °C.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2- Weight loss: unexplained loss of &gt;10%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               of body weight over the past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               6 months.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3- Sweating: the presence of drenching night sweats.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Pruritus, fatigue, </a:t>
            </a:r>
            <a:r>
              <a:rPr lang="en-US" dirty="0" err="1"/>
              <a:t>and,malaise</a:t>
            </a:r>
            <a:r>
              <a:rPr lang="en-US" dirty="0"/>
              <a:t> in fewer than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dirty="0"/>
              <a:t>                   10% of patients.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0A32CD6-3D06-E321-F87E-A0CE1C72E1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>
                <a:solidFill>
                  <a:srgbClr val="FFFF00"/>
                </a:solidFill>
              </a:rPr>
              <a:t>INITIAL EVALUATION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29D2175-7E90-1F38-3116-AAAA1739E5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80000"/>
              </a:lnSpc>
              <a:defRPr/>
            </a:pPr>
            <a:r>
              <a:rPr lang="en-US" sz="2800" dirty="0"/>
              <a:t>The initial evaluation of the patient with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suspected NHL must establish the 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precise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1-Histologic subtype.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2-Extent and site of the disease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     (localized or advanced, nodal or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     </a:t>
            </a:r>
            <a:r>
              <a:rPr lang="en-US" sz="2800" dirty="0" err="1"/>
              <a:t>extranodal</a:t>
            </a:r>
            <a:r>
              <a:rPr lang="en-US" sz="2800" dirty="0"/>
              <a:t>).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3-Performance status of the patient.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Treatment approach and prognosis are strongly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dependent upon this information.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8E5EB9C-CAA1-1BCB-7E94-5C6599FCAD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6000" u="sng">
                <a:solidFill>
                  <a:srgbClr val="FFFF00"/>
                </a:solidFill>
              </a:rPr>
              <a:t>DEFINITION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E01EF2E-D804-FA35-BBB0-8974B57C4D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  <a:defRPr/>
            </a:pPr>
            <a:r>
              <a:rPr lang="en-US" sz="2800"/>
              <a:t>Lymphomas can be defined as a group of  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            cancers that begin  in the lymphocytes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            of the immune system.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sz="2800"/>
              <a:t>Present as  solid tumors of lymphoid cells.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sz="2800"/>
              <a:t>Are treatable with chemotherapy,and in 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            some cases, radiotherapy, and/or bone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            marrow transplantation.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sz="2800"/>
              <a:t>Can be curable,depending on the 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            histology,type,and stage.                     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D9F981BE-044A-5348-CC0B-8F3D703169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u="sng">
                <a:solidFill>
                  <a:srgbClr val="FFFF00"/>
                </a:solidFill>
              </a:rPr>
              <a:t>HISTORY AND PHYSICAL EXAMINATION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39E1AF15-DCBA-BEB4-E260-D4829C90F1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/>
              <a:t>As with other diseases history and 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  physical examination are very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  important in the evaluation of a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  patient with suspected lymphoma.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638BF0FB-1526-B05E-C2C2-3E27E98A39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6600" u="sng">
                <a:solidFill>
                  <a:srgbClr val="FFFF00"/>
                </a:solidFill>
              </a:rPr>
              <a:t>HISTORY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D129E31-A583-1AD5-B7E2-645C616380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80000"/>
              </a:lnSpc>
              <a:defRPr/>
            </a:pPr>
            <a:r>
              <a:rPr lang="en-US" sz="2000" dirty="0"/>
              <a:t>The following portions of the history are of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000" dirty="0"/>
              <a:t>           particular importance: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2000" dirty="0"/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000" dirty="0"/>
              <a:t>       1- </a:t>
            </a:r>
            <a:r>
              <a:rPr lang="en-US" sz="2000" dirty="0" err="1"/>
              <a:t>Lymphadenopathy</a:t>
            </a:r>
            <a:r>
              <a:rPr lang="en-US" sz="2000" dirty="0"/>
              <a:t>-More than two-thirds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000" dirty="0"/>
              <a:t>             of patient with NHL presents with peripheral </a:t>
            </a:r>
            <a:r>
              <a:rPr lang="en-US" sz="2000" dirty="0" err="1"/>
              <a:t>lymphadenopathy</a:t>
            </a:r>
            <a:r>
              <a:rPr lang="en-US" sz="2000" dirty="0"/>
              <a:t>.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2000" dirty="0"/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000" dirty="0"/>
              <a:t>       2- Systemic complaints-About 40% of pts.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000" dirty="0"/>
              <a:t>             with NHL present with systemic complaints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000" dirty="0"/>
              <a:t>             of fever, weight loss, or night sweats.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en-US" sz="2000" dirty="0"/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000" dirty="0"/>
              <a:t>       3- Risk factors-A personal or / and family history of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000" dirty="0"/>
              <a:t>             prior malignancy, treatment with radiation therapy,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000" dirty="0"/>
              <a:t>             chemotherapy, immunotherapy and/or organ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000" dirty="0"/>
              <a:t>             transplantation.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000" dirty="0"/>
              <a:t>       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75797EEA-5561-9D17-3AFD-148AF54B0B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>
                <a:solidFill>
                  <a:srgbClr val="FFFF00"/>
                </a:solidFill>
              </a:rPr>
              <a:t>PHYSICAL EXAMINATION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82F7500-C383-0463-8BE9-917B21B1A0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80000"/>
              </a:lnSpc>
              <a:defRPr/>
            </a:pPr>
            <a:r>
              <a:rPr lang="en-US" sz="2800" dirty="0"/>
              <a:t>Physical examination needs to be directed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 to all potentially involved LNs sites: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1-Cervical,supraclavicular,axillary,inguinal,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  femoral.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2-Liver and spleen.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3-Abdominal nodal sites (</a:t>
            </a:r>
            <a:r>
              <a:rPr lang="en-US" sz="2800" dirty="0" err="1"/>
              <a:t>mesenteric,retro</a:t>
            </a:r>
            <a:r>
              <a:rPr lang="en-US" sz="2800" dirty="0"/>
              <a:t>-   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  peritoneal).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4-Less commonly involved nodal sites(occipital,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  </a:t>
            </a:r>
            <a:r>
              <a:rPr lang="en-US" sz="2800" dirty="0" err="1"/>
              <a:t>preauriculas,epitrochlear</a:t>
            </a:r>
            <a:r>
              <a:rPr lang="en-US" sz="2800" dirty="0"/>
              <a:t>).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2CEFD45D-07A5-A4CD-E514-9A9CB45D2C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u="sng">
                <a:solidFill>
                  <a:srgbClr val="FFFF00"/>
                </a:solidFill>
              </a:rPr>
              <a:t>INVOLVEMENT OF OTHER SITES</a:t>
            </a:r>
            <a:br>
              <a:rPr lang="en-US" sz="4800" u="sng"/>
            </a:br>
            <a:endParaRPr lang="en-US" sz="4800" u="sng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4FC0DF19-6E46-F504-579F-C906183C57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/>
              <a:t>Involvement of head and neck.</a:t>
            </a:r>
          </a:p>
          <a:p>
            <a:pPr algn="l" rtl="0" eaLnBrk="1" hangingPunct="1">
              <a:defRPr/>
            </a:pPr>
            <a:r>
              <a:rPr lang="en-US"/>
              <a:t>Involvement of chest and lungs.</a:t>
            </a:r>
          </a:p>
          <a:p>
            <a:pPr algn="l" rtl="0" eaLnBrk="1" hangingPunct="1">
              <a:defRPr/>
            </a:pPr>
            <a:r>
              <a:rPr lang="en-US"/>
              <a:t>Abdominal and pelvis involvement.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15C554DA-BF82-6935-CD84-B6368F3C75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>
                <a:solidFill>
                  <a:srgbClr val="FFFF00"/>
                </a:solidFill>
              </a:rPr>
              <a:t>EXTRANODAL SITES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54AC1A4-9E1D-3CD1-3050-0B78686831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/>
              <a:t>10-35% of pts.with NHL will have primary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     extranodal lymphoma at initial 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     diagnosis,and about 50% will have 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     extranodal disease during the 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     course of the disease.</a:t>
            </a:r>
          </a:p>
          <a:p>
            <a:pPr algn="l" rtl="0" eaLnBrk="1" hangingPunct="1">
              <a:defRPr/>
            </a:pPr>
            <a:r>
              <a:rPr lang="en-US"/>
              <a:t>Every organ can be involved by the 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     disease.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467143AF-A919-CC73-1C1B-F60711BACE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u="sng">
                <a:solidFill>
                  <a:srgbClr val="FFFF00"/>
                </a:solidFill>
              </a:rPr>
              <a:t>OTHER CLINICAL PRESENTATIONS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0CF0088E-0F33-E2DC-C1E3-0AB5E0D1DD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  <a:defRPr/>
            </a:pPr>
            <a:r>
              <a:rPr lang="en-US" sz="2800" dirty="0"/>
              <a:t>Abnormal laboratory results-Less common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 presentations include unexplained 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 anemia, thrombocytopenia, or </a:t>
            </a:r>
            <a:r>
              <a:rPr lang="en-US" sz="2800" dirty="0" err="1"/>
              <a:t>leuko</a:t>
            </a:r>
            <a:r>
              <a:rPr lang="en-US" sz="2800" dirty="0"/>
              <a:t>-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 </a:t>
            </a:r>
            <a:r>
              <a:rPr lang="en-US" sz="2800" dirty="0" err="1"/>
              <a:t>penia</a:t>
            </a:r>
            <a:r>
              <a:rPr lang="en-US" sz="2800" dirty="0"/>
              <a:t>.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sz="2800" dirty="0"/>
              <a:t>Potential oncologic emergencies: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 1-Spinal cord compression.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 2-Pericardial </a:t>
            </a:r>
            <a:r>
              <a:rPr lang="en-US" sz="2800" dirty="0" err="1"/>
              <a:t>tamponade</a:t>
            </a:r>
            <a:r>
              <a:rPr lang="en-US" sz="2800" dirty="0"/>
              <a:t>.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 3-Superior or inferior </a:t>
            </a:r>
            <a:r>
              <a:rPr lang="en-US" sz="2800" dirty="0" err="1"/>
              <a:t>V.cava</a:t>
            </a:r>
            <a:r>
              <a:rPr lang="en-US" sz="2800" dirty="0"/>
              <a:t> obstruction.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sz="2800" dirty="0" err="1"/>
              <a:t>Paraneoplastic</a:t>
            </a:r>
            <a:r>
              <a:rPr lang="en-US" sz="2800" dirty="0"/>
              <a:t> syndromes.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D2D440BA-3657-CB55-76A7-1345227006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u="sng">
                <a:solidFill>
                  <a:srgbClr val="FFFF00"/>
                </a:solidFill>
              </a:rPr>
              <a:t>LYMPH NODE AND TISSUE BIOPSY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95C6D84-CEA4-4D99-5D6D-BA9C0B0A58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  <a:defRPr/>
            </a:pPr>
            <a:r>
              <a:rPr lang="en-US"/>
              <a:t>The decision to biopsy a LN?</a:t>
            </a: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/>
              <a:t>A LN should be considered for biopsy if 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       one or more of the following is present: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        1-The LN is significantly enlarged.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        2-The LN persists for longer than 4-6</a:t>
            </a:r>
            <a:endParaRPr lang="ar-JO"/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ar-JO"/>
              <a:t>             </a:t>
            </a:r>
            <a:r>
              <a:rPr lang="en-US"/>
              <a:t>  weeks.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        3-The LN is progressively increasing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               in size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7DB6108E-2D8E-B1C3-28A8-4E95F299E6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u="sng">
                <a:solidFill>
                  <a:srgbClr val="FFFF00"/>
                </a:solidFill>
              </a:rPr>
              <a:t>INITIAL LABORATORY STUDIES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3320A36A-796C-16D1-FA6F-69B69AAB3D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  <a:defRPr/>
            </a:pPr>
            <a:r>
              <a:rPr lang="en-US"/>
              <a:t>After the biopsy,the following baseline 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        blood tests should be obtained: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       1-Complete blood count(CBC),WBC 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            differential,and blood film.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       2-Biochemical tests.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       3-Surrogate tumor markers:-beta-2 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            microglobulin,LDH.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/>
              <a:t>       4-Immunologic and molecular studies.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5CDF3A0A-1A60-8344-5E5B-AA3C70C369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u="sng">
                <a:solidFill>
                  <a:srgbClr val="FFFF00"/>
                </a:solidFill>
              </a:rPr>
              <a:t>PROGNOSIS AND TREATMENT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A281A68-5AA8-7101-93E3-6A4C38B0D9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/>
              <a:t>Prognosis depends upon the histologic 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subtype,the extent and site of disease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,and the performance status of the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patient.</a:t>
            </a:r>
          </a:p>
          <a:p>
            <a:pPr algn="l" rtl="0" eaLnBrk="1" hangingPunct="1">
              <a:defRPr/>
            </a:pPr>
            <a:r>
              <a:rPr lang="en-US"/>
              <a:t>International prognostic index (IPI):Stage,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age,LDH,number of extranodal sites,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and ECOG performance status.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D2C95-420D-CC80-E558-B88776DCE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u="sng" dirty="0">
                <a:solidFill>
                  <a:srgbClr val="FFFF00"/>
                </a:solidFill>
              </a:rPr>
              <a:t>International Prognostic Index     </a:t>
            </a:r>
            <a:r>
              <a:rPr lang="en-US" sz="6600" u="sng" dirty="0">
                <a:solidFill>
                  <a:srgbClr val="FFFF00"/>
                </a:solidFill>
              </a:rPr>
              <a:t>(IPI)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E3356-3057-A48C-FB6B-C446666B5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The following factors were found to 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          correlate with shorter overall or 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          relapse-free survival :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         1-Age &gt;60 years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         2-LDH greater than normal.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         3-ECOG performance status &gt; 2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         4-Stage III or IV.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         5-Number of </a:t>
            </a:r>
            <a:r>
              <a:rPr lang="en-US" dirty="0" err="1"/>
              <a:t>extranodal</a:t>
            </a:r>
            <a:r>
              <a:rPr lang="en-US" dirty="0"/>
              <a:t> </a:t>
            </a:r>
            <a:r>
              <a:rPr lang="en-US" dirty="0" err="1"/>
              <a:t>dis.sites</a:t>
            </a:r>
            <a:r>
              <a:rPr lang="en-US" dirty="0"/>
              <a:t> &gt;1.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600DBB05-ED4F-6C5D-C034-0536C22D733C}"/>
              </a:ext>
            </a:extLst>
          </p:cNvPr>
          <p:cNvGrpSpPr>
            <a:grpSpLocks/>
          </p:cNvGrpSpPr>
          <p:nvPr/>
        </p:nvGrpSpPr>
        <p:grpSpPr bwMode="auto">
          <a:xfrm>
            <a:off x="2700338" y="188913"/>
            <a:ext cx="2376487" cy="2376487"/>
            <a:chOff x="1701" y="119"/>
            <a:chExt cx="1497" cy="1497"/>
          </a:xfrm>
        </p:grpSpPr>
        <p:sp>
          <p:nvSpPr>
            <p:cNvPr id="6423" name="Rectangle 3">
              <a:extLst>
                <a:ext uri="{FF2B5EF4-FFF2-40B4-BE49-F238E27FC236}">
                  <a16:creationId xmlns:a16="http://schemas.microsoft.com/office/drawing/2014/main" id="{34A2A51B-FF0B-EC9A-1AB4-08F6DF97F2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1" y="119"/>
              <a:ext cx="1497" cy="1497"/>
            </a:xfrm>
            <a:prstGeom prst="rect">
              <a:avLst/>
            </a:prstGeom>
            <a:noFill/>
            <a:ln w="38100">
              <a:solidFill>
                <a:srgbClr val="00FF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JO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57348" name="Rectangle 4">
              <a:extLst>
                <a:ext uri="{FF2B5EF4-FFF2-40B4-BE49-F238E27FC236}">
                  <a16:creationId xmlns:a16="http://schemas.microsoft.com/office/drawing/2014/main" id="{FF1EE1FC-EE6A-BB0E-4193-D9B332F32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1" y="119"/>
              <a:ext cx="1497" cy="272"/>
            </a:xfrm>
            <a:prstGeom prst="rect">
              <a:avLst/>
            </a:prstGeom>
            <a:solidFill>
              <a:srgbClr val="00FF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20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ALL</a:t>
              </a:r>
            </a:p>
          </p:txBody>
        </p:sp>
      </p:grpSp>
      <p:grpSp>
        <p:nvGrpSpPr>
          <p:cNvPr id="3" name="Group 5">
            <a:extLst>
              <a:ext uri="{FF2B5EF4-FFF2-40B4-BE49-F238E27FC236}">
                <a16:creationId xmlns:a16="http://schemas.microsoft.com/office/drawing/2014/main" id="{746F4A87-75DA-55D7-A1D6-B2CC888C089E}"/>
              </a:ext>
            </a:extLst>
          </p:cNvPr>
          <p:cNvGrpSpPr>
            <a:grpSpLocks/>
          </p:cNvGrpSpPr>
          <p:nvPr/>
        </p:nvGrpSpPr>
        <p:grpSpPr bwMode="auto">
          <a:xfrm>
            <a:off x="5148263" y="188913"/>
            <a:ext cx="3671887" cy="2376487"/>
            <a:chOff x="3243" y="119"/>
            <a:chExt cx="2313" cy="1497"/>
          </a:xfrm>
        </p:grpSpPr>
        <p:grpSp>
          <p:nvGrpSpPr>
            <p:cNvPr id="6412" name="Group 6">
              <a:extLst>
                <a:ext uri="{FF2B5EF4-FFF2-40B4-BE49-F238E27FC236}">
                  <a16:creationId xmlns:a16="http://schemas.microsoft.com/office/drawing/2014/main" id="{843CB9AA-35CC-2235-70CC-20AB91BDF5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44" y="119"/>
              <a:ext cx="612" cy="1497"/>
              <a:chOff x="4921" y="119"/>
              <a:chExt cx="635" cy="1497"/>
            </a:xfrm>
          </p:grpSpPr>
          <p:sp>
            <p:nvSpPr>
              <p:cNvPr id="6421" name="Rectangle 7">
                <a:extLst>
                  <a:ext uri="{FF2B5EF4-FFF2-40B4-BE49-F238E27FC236}">
                    <a16:creationId xmlns:a16="http://schemas.microsoft.com/office/drawing/2014/main" id="{F58C7C39-444D-5E04-C59E-9D16ECB003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21" y="119"/>
                <a:ext cx="635" cy="1497"/>
              </a:xfrm>
              <a:prstGeom prst="rect">
                <a:avLst/>
              </a:prstGeom>
              <a:noFill/>
              <a:ln w="38100">
                <a:solidFill>
                  <a:srgbClr val="80008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algn="r" rtl="1"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ar-JO" altLang="en-US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57352" name="Rectangle 8">
                <a:extLst>
                  <a:ext uri="{FF2B5EF4-FFF2-40B4-BE49-F238E27FC236}">
                    <a16:creationId xmlns:a16="http://schemas.microsoft.com/office/drawing/2014/main" id="{FB0B2BD8-8F14-0499-6DB2-170C267FE9A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21" y="119"/>
                <a:ext cx="635" cy="272"/>
              </a:xfrm>
              <a:prstGeom prst="rect">
                <a:avLst/>
              </a:prstGeom>
              <a:solidFill>
                <a:srgbClr val="800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r>
                  <a:rPr lang="en-US" sz="200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MM </a:t>
                </a:r>
              </a:p>
            </p:txBody>
          </p:sp>
        </p:grpSp>
        <p:grpSp>
          <p:nvGrpSpPr>
            <p:cNvPr id="6413" name="Group 9">
              <a:extLst>
                <a:ext uri="{FF2B5EF4-FFF2-40B4-BE49-F238E27FC236}">
                  <a16:creationId xmlns:a16="http://schemas.microsoft.com/office/drawing/2014/main" id="{9C4B0438-30A6-ADEF-B9BD-DCA2CD982B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43" y="119"/>
              <a:ext cx="544" cy="1497"/>
              <a:chOff x="3243" y="119"/>
              <a:chExt cx="590" cy="1497"/>
            </a:xfrm>
          </p:grpSpPr>
          <p:sp>
            <p:nvSpPr>
              <p:cNvPr id="6419" name="Rectangle 10">
                <a:extLst>
                  <a:ext uri="{FF2B5EF4-FFF2-40B4-BE49-F238E27FC236}">
                    <a16:creationId xmlns:a16="http://schemas.microsoft.com/office/drawing/2014/main" id="{4BD21182-074F-4696-8D09-D2E3A5A4D8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3" y="119"/>
                <a:ext cx="590" cy="1497"/>
              </a:xfrm>
              <a:prstGeom prst="rect">
                <a:avLst/>
              </a:prstGeom>
              <a:noFill/>
              <a:ln w="38100">
                <a:solidFill>
                  <a:srgbClr val="00008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algn="r" rtl="1"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ar-JO" altLang="en-US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57355" name="Rectangle 11">
                <a:extLst>
                  <a:ext uri="{FF2B5EF4-FFF2-40B4-BE49-F238E27FC236}">
                    <a16:creationId xmlns:a16="http://schemas.microsoft.com/office/drawing/2014/main" id="{32569B20-2A25-6676-282B-CE4899EF5D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43" y="119"/>
                <a:ext cx="590" cy="272"/>
              </a:xfrm>
              <a:prstGeom prst="rect">
                <a:avLst/>
              </a:prstGeom>
              <a:solidFill>
                <a:srgbClr val="00008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r>
                  <a:rPr lang="en-US" sz="200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CLL</a:t>
                </a:r>
              </a:p>
            </p:txBody>
          </p:sp>
        </p:grpSp>
        <p:grpSp>
          <p:nvGrpSpPr>
            <p:cNvPr id="6414" name="Group 12">
              <a:extLst>
                <a:ext uri="{FF2B5EF4-FFF2-40B4-BE49-F238E27FC236}">
                  <a16:creationId xmlns:a16="http://schemas.microsoft.com/office/drawing/2014/main" id="{1099539E-8907-6DFF-B13E-C4718419143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787" y="119"/>
              <a:ext cx="1157" cy="1497"/>
              <a:chOff x="3878" y="119"/>
              <a:chExt cx="998" cy="1497"/>
            </a:xfrm>
          </p:grpSpPr>
          <p:sp>
            <p:nvSpPr>
              <p:cNvPr id="57357" name="Rectangle 13">
                <a:extLst>
                  <a:ext uri="{FF2B5EF4-FFF2-40B4-BE49-F238E27FC236}">
                    <a16:creationId xmlns:a16="http://schemas.microsoft.com/office/drawing/2014/main" id="{23241254-BB18-1838-E4EB-227E621716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78" y="119"/>
                <a:ext cx="998" cy="272"/>
              </a:xfrm>
              <a:prstGeom prst="rect">
                <a:avLst/>
              </a:prstGeom>
              <a:solidFill>
                <a:srgbClr val="0000FF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1" hangingPunct="1">
                  <a:defRPr/>
                </a:pPr>
                <a:r>
                  <a:rPr lang="en-US" sz="2000">
                    <a:solidFill>
                      <a:srgbClr val="000099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Lymphomas</a:t>
                </a:r>
              </a:p>
            </p:txBody>
          </p:sp>
          <p:sp>
            <p:nvSpPr>
              <p:cNvPr id="6418" name="Rectangle 14">
                <a:extLst>
                  <a:ext uri="{FF2B5EF4-FFF2-40B4-BE49-F238E27FC236}">
                    <a16:creationId xmlns:a16="http://schemas.microsoft.com/office/drawing/2014/main" id="{A551A139-7AB3-A432-5A93-F7D7A91C3D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78" y="119"/>
                <a:ext cx="997" cy="1497"/>
              </a:xfrm>
              <a:prstGeom prst="rect">
                <a:avLst/>
              </a:prstGeom>
              <a:noFill/>
              <a:ln w="38100">
                <a:solidFill>
                  <a:srgbClr val="0000FF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algn="r" rtl="1"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ar-JO" altLang="en-US" sz="18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415" name="Rectangle 15">
              <a:extLst>
                <a:ext uri="{FF2B5EF4-FFF2-40B4-BE49-F238E27FC236}">
                  <a16:creationId xmlns:a16="http://schemas.microsoft.com/office/drawing/2014/main" id="{A612C8C2-9998-0CD3-61B0-F53A8A04C9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0" y="119"/>
              <a:ext cx="182" cy="272"/>
            </a:xfrm>
            <a:prstGeom prst="rect">
              <a:avLst/>
            </a:prstGeom>
            <a:gradFill rotWithShape="1">
              <a:gsLst>
                <a:gs pos="0">
                  <a:srgbClr val="0000FF"/>
                </a:gs>
                <a:gs pos="100000">
                  <a:srgbClr val="800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JO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6416" name="Rectangle 16">
              <a:extLst>
                <a:ext uri="{FF2B5EF4-FFF2-40B4-BE49-F238E27FC236}">
                  <a16:creationId xmlns:a16="http://schemas.microsoft.com/office/drawing/2014/main" id="{15EE8A02-9B14-C34F-022D-3A0A50C086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2" y="119"/>
              <a:ext cx="181" cy="272"/>
            </a:xfrm>
            <a:prstGeom prst="rect">
              <a:avLst/>
            </a:prstGeom>
            <a:gradFill rotWithShape="1">
              <a:gsLst>
                <a:gs pos="0">
                  <a:srgbClr val="000080"/>
                </a:gs>
                <a:gs pos="100000">
                  <a:srgbClr val="0000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JO" altLang="en-US" sz="1800">
                <a:solidFill>
                  <a:srgbClr val="FFFFFF"/>
                </a:solidFill>
              </a:endParaRPr>
            </a:p>
          </p:txBody>
        </p:sp>
      </p:grpSp>
      <p:grpSp>
        <p:nvGrpSpPr>
          <p:cNvPr id="6148" name="Group 17">
            <a:extLst>
              <a:ext uri="{FF2B5EF4-FFF2-40B4-BE49-F238E27FC236}">
                <a16:creationId xmlns:a16="http://schemas.microsoft.com/office/drawing/2014/main" id="{1C2F80B5-88ED-AAA0-A9D5-8DF444DF2E3E}"/>
              </a:ext>
            </a:extLst>
          </p:cNvPr>
          <p:cNvGrpSpPr>
            <a:grpSpLocks/>
          </p:cNvGrpSpPr>
          <p:nvPr/>
        </p:nvGrpSpPr>
        <p:grpSpPr bwMode="auto">
          <a:xfrm>
            <a:off x="395288" y="2349500"/>
            <a:ext cx="1893887" cy="1382713"/>
            <a:chOff x="249" y="1615"/>
            <a:chExt cx="1193" cy="871"/>
          </a:xfrm>
        </p:grpSpPr>
        <p:grpSp>
          <p:nvGrpSpPr>
            <p:cNvPr id="6403" name="Group 18">
              <a:extLst>
                <a:ext uri="{FF2B5EF4-FFF2-40B4-BE49-F238E27FC236}">
                  <a16:creationId xmlns:a16="http://schemas.microsoft.com/office/drawing/2014/main" id="{C10B0206-5E0C-74F8-E236-3057607A8B1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5" y="1706"/>
              <a:ext cx="286" cy="270"/>
              <a:chOff x="436" y="1014"/>
              <a:chExt cx="286" cy="270"/>
            </a:xfrm>
          </p:grpSpPr>
          <p:sp>
            <p:nvSpPr>
              <p:cNvPr id="6410" name="Freeform 19" descr="Granite">
                <a:extLst>
                  <a:ext uri="{FF2B5EF4-FFF2-40B4-BE49-F238E27FC236}">
                    <a16:creationId xmlns:a16="http://schemas.microsoft.com/office/drawing/2014/main" id="{90AA89A3-768D-10FE-FFE0-0DF32BEF16A2}"/>
                  </a:ext>
                </a:extLst>
              </p:cNvPr>
              <p:cNvSpPr>
                <a:spLocks/>
              </p:cNvSpPr>
              <p:nvPr/>
            </p:nvSpPr>
            <p:spPr bwMode="auto">
              <a:xfrm rot="5124292">
                <a:off x="471" y="1051"/>
                <a:ext cx="231" cy="226"/>
              </a:xfrm>
              <a:custGeom>
                <a:avLst/>
                <a:gdLst>
                  <a:gd name="T0" fmla="*/ 130 w 297"/>
                  <a:gd name="T1" fmla="*/ 21 h 262"/>
                  <a:gd name="T2" fmla="*/ 47 w 297"/>
                  <a:gd name="T3" fmla="*/ 12 h 262"/>
                  <a:gd name="T4" fmla="*/ 0 w 297"/>
                  <a:gd name="T5" fmla="*/ 95 h 262"/>
                  <a:gd name="T6" fmla="*/ 49 w 297"/>
                  <a:gd name="T7" fmla="*/ 187 h 262"/>
                  <a:gd name="T8" fmla="*/ 149 w 297"/>
                  <a:gd name="T9" fmla="*/ 144 h 262"/>
                  <a:gd name="T10" fmla="*/ 130 w 297"/>
                  <a:gd name="T11" fmla="*/ 21 h 26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97"/>
                  <a:gd name="T19" fmla="*/ 0 h 262"/>
                  <a:gd name="T20" fmla="*/ 297 w 297"/>
                  <a:gd name="T21" fmla="*/ 262 h 26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97" h="262">
                    <a:moveTo>
                      <a:pt x="215" y="28"/>
                    </a:moveTo>
                    <a:cubicBezTo>
                      <a:pt x="184" y="5"/>
                      <a:pt x="116" y="0"/>
                      <a:pt x="79" y="16"/>
                    </a:cubicBezTo>
                    <a:cubicBezTo>
                      <a:pt x="43" y="33"/>
                      <a:pt x="0" y="89"/>
                      <a:pt x="0" y="128"/>
                    </a:cubicBezTo>
                    <a:cubicBezTo>
                      <a:pt x="0" y="167"/>
                      <a:pt x="40" y="240"/>
                      <a:pt x="81" y="251"/>
                    </a:cubicBezTo>
                    <a:cubicBezTo>
                      <a:pt x="122" y="262"/>
                      <a:pt x="225" y="231"/>
                      <a:pt x="247" y="194"/>
                    </a:cubicBezTo>
                    <a:cubicBezTo>
                      <a:pt x="297" y="125"/>
                      <a:pt x="248" y="51"/>
                      <a:pt x="215" y="28"/>
                    </a:cubicBezTo>
                    <a:close/>
                  </a:path>
                </a:pathLst>
              </a:custGeom>
              <a:blipFill dpi="0" rotWithShape="1">
                <a:blip r:embed="rId5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11" name="Freeform 20">
                <a:extLst>
                  <a:ext uri="{FF2B5EF4-FFF2-40B4-BE49-F238E27FC236}">
                    <a16:creationId xmlns:a16="http://schemas.microsoft.com/office/drawing/2014/main" id="{00C7E881-C760-A70F-D04B-703DBD5CB4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" y="1014"/>
                <a:ext cx="286" cy="270"/>
              </a:xfrm>
              <a:custGeom>
                <a:avLst/>
                <a:gdLst>
                  <a:gd name="T0" fmla="*/ 424 w 193"/>
                  <a:gd name="T1" fmla="*/ 187 h 205"/>
                  <a:gd name="T2" fmla="*/ 320 w 193"/>
                  <a:gd name="T3" fmla="*/ 33 h 205"/>
                  <a:gd name="T4" fmla="*/ 122 w 193"/>
                  <a:gd name="T5" fmla="*/ 33 h 205"/>
                  <a:gd name="T6" fmla="*/ 22 w 193"/>
                  <a:gd name="T7" fmla="*/ 229 h 205"/>
                  <a:gd name="T8" fmla="*/ 252 w 193"/>
                  <a:gd name="T9" fmla="*/ 349 h 205"/>
                  <a:gd name="T10" fmla="*/ 424 w 193"/>
                  <a:gd name="T11" fmla="*/ 187 h 20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3"/>
                  <a:gd name="T19" fmla="*/ 0 h 205"/>
                  <a:gd name="T20" fmla="*/ 193 w 193"/>
                  <a:gd name="T21" fmla="*/ 205 h 20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3" h="205">
                    <a:moveTo>
                      <a:pt x="193" y="108"/>
                    </a:moveTo>
                    <a:cubicBezTo>
                      <a:pt x="193" y="78"/>
                      <a:pt x="169" y="34"/>
                      <a:pt x="146" y="19"/>
                    </a:cubicBezTo>
                    <a:cubicBezTo>
                      <a:pt x="123" y="4"/>
                      <a:pt x="78" y="0"/>
                      <a:pt x="55" y="19"/>
                    </a:cubicBezTo>
                    <a:cubicBezTo>
                      <a:pt x="32" y="38"/>
                      <a:pt x="0" y="102"/>
                      <a:pt x="10" y="132"/>
                    </a:cubicBezTo>
                    <a:cubicBezTo>
                      <a:pt x="20" y="162"/>
                      <a:pt x="85" y="205"/>
                      <a:pt x="115" y="201"/>
                    </a:cubicBezTo>
                    <a:cubicBezTo>
                      <a:pt x="172" y="201"/>
                      <a:pt x="193" y="138"/>
                      <a:pt x="193" y="108"/>
                    </a:cubicBezTo>
                    <a:close/>
                  </a:path>
                </a:pathLst>
              </a:custGeom>
              <a:solidFill>
                <a:srgbClr val="000080">
                  <a:alpha val="39999"/>
                </a:srgbClr>
              </a:solidFill>
              <a:ln w="3175" cmpd="sng">
                <a:solidFill>
                  <a:srgbClr val="6666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404" name="Group 21">
              <a:extLst>
                <a:ext uri="{FF2B5EF4-FFF2-40B4-BE49-F238E27FC236}">
                  <a16:creationId xmlns:a16="http://schemas.microsoft.com/office/drawing/2014/main" id="{B0B96FA6-CA07-FF6F-124F-91EA02365B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56" y="1706"/>
              <a:ext cx="286" cy="270"/>
              <a:chOff x="1222" y="777"/>
              <a:chExt cx="286" cy="270"/>
            </a:xfrm>
          </p:grpSpPr>
          <p:sp>
            <p:nvSpPr>
              <p:cNvPr id="6408" name="Freeform 22" descr="Granite">
                <a:extLst>
                  <a:ext uri="{FF2B5EF4-FFF2-40B4-BE49-F238E27FC236}">
                    <a16:creationId xmlns:a16="http://schemas.microsoft.com/office/drawing/2014/main" id="{F011E670-50F0-B3CC-590F-B820AC0A1E0D}"/>
                  </a:ext>
                </a:extLst>
              </p:cNvPr>
              <p:cNvSpPr>
                <a:spLocks/>
              </p:cNvSpPr>
              <p:nvPr/>
            </p:nvSpPr>
            <p:spPr bwMode="auto">
              <a:xfrm rot="3645729">
                <a:off x="1256" y="806"/>
                <a:ext cx="231" cy="226"/>
              </a:xfrm>
              <a:custGeom>
                <a:avLst/>
                <a:gdLst>
                  <a:gd name="T0" fmla="*/ 130 w 297"/>
                  <a:gd name="T1" fmla="*/ 21 h 262"/>
                  <a:gd name="T2" fmla="*/ 47 w 297"/>
                  <a:gd name="T3" fmla="*/ 12 h 262"/>
                  <a:gd name="T4" fmla="*/ 0 w 297"/>
                  <a:gd name="T5" fmla="*/ 95 h 262"/>
                  <a:gd name="T6" fmla="*/ 49 w 297"/>
                  <a:gd name="T7" fmla="*/ 187 h 262"/>
                  <a:gd name="T8" fmla="*/ 149 w 297"/>
                  <a:gd name="T9" fmla="*/ 144 h 262"/>
                  <a:gd name="T10" fmla="*/ 130 w 297"/>
                  <a:gd name="T11" fmla="*/ 21 h 26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97"/>
                  <a:gd name="T19" fmla="*/ 0 h 262"/>
                  <a:gd name="T20" fmla="*/ 297 w 297"/>
                  <a:gd name="T21" fmla="*/ 262 h 26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97" h="262">
                    <a:moveTo>
                      <a:pt x="215" y="28"/>
                    </a:moveTo>
                    <a:cubicBezTo>
                      <a:pt x="184" y="5"/>
                      <a:pt x="116" y="0"/>
                      <a:pt x="79" y="16"/>
                    </a:cubicBezTo>
                    <a:cubicBezTo>
                      <a:pt x="43" y="33"/>
                      <a:pt x="0" y="89"/>
                      <a:pt x="0" y="128"/>
                    </a:cubicBezTo>
                    <a:cubicBezTo>
                      <a:pt x="0" y="167"/>
                      <a:pt x="40" y="240"/>
                      <a:pt x="81" y="251"/>
                    </a:cubicBezTo>
                    <a:cubicBezTo>
                      <a:pt x="122" y="262"/>
                      <a:pt x="225" y="231"/>
                      <a:pt x="247" y="194"/>
                    </a:cubicBezTo>
                    <a:cubicBezTo>
                      <a:pt x="297" y="125"/>
                      <a:pt x="248" y="51"/>
                      <a:pt x="215" y="28"/>
                    </a:cubicBezTo>
                    <a:close/>
                  </a:path>
                </a:pathLst>
              </a:custGeom>
              <a:blipFill dpi="0" rotWithShape="1">
                <a:blip r:embed="rId5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09" name="Freeform 23">
                <a:extLst>
                  <a:ext uri="{FF2B5EF4-FFF2-40B4-BE49-F238E27FC236}">
                    <a16:creationId xmlns:a16="http://schemas.microsoft.com/office/drawing/2014/main" id="{6BC0A9EE-6DD3-2562-E6ED-03A7F0EC83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2" y="777"/>
                <a:ext cx="286" cy="270"/>
              </a:xfrm>
              <a:custGeom>
                <a:avLst/>
                <a:gdLst>
                  <a:gd name="T0" fmla="*/ 424 w 193"/>
                  <a:gd name="T1" fmla="*/ 187 h 205"/>
                  <a:gd name="T2" fmla="*/ 320 w 193"/>
                  <a:gd name="T3" fmla="*/ 33 h 205"/>
                  <a:gd name="T4" fmla="*/ 122 w 193"/>
                  <a:gd name="T5" fmla="*/ 33 h 205"/>
                  <a:gd name="T6" fmla="*/ 22 w 193"/>
                  <a:gd name="T7" fmla="*/ 229 h 205"/>
                  <a:gd name="T8" fmla="*/ 252 w 193"/>
                  <a:gd name="T9" fmla="*/ 349 h 205"/>
                  <a:gd name="T10" fmla="*/ 424 w 193"/>
                  <a:gd name="T11" fmla="*/ 187 h 20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3"/>
                  <a:gd name="T19" fmla="*/ 0 h 205"/>
                  <a:gd name="T20" fmla="*/ 193 w 193"/>
                  <a:gd name="T21" fmla="*/ 205 h 20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3" h="205">
                    <a:moveTo>
                      <a:pt x="193" y="108"/>
                    </a:moveTo>
                    <a:cubicBezTo>
                      <a:pt x="193" y="78"/>
                      <a:pt x="169" y="34"/>
                      <a:pt x="146" y="19"/>
                    </a:cubicBezTo>
                    <a:cubicBezTo>
                      <a:pt x="123" y="4"/>
                      <a:pt x="78" y="0"/>
                      <a:pt x="55" y="19"/>
                    </a:cubicBezTo>
                    <a:cubicBezTo>
                      <a:pt x="32" y="38"/>
                      <a:pt x="0" y="102"/>
                      <a:pt x="10" y="132"/>
                    </a:cubicBezTo>
                    <a:cubicBezTo>
                      <a:pt x="20" y="162"/>
                      <a:pt x="85" y="205"/>
                      <a:pt x="115" y="201"/>
                    </a:cubicBezTo>
                    <a:cubicBezTo>
                      <a:pt x="172" y="201"/>
                      <a:pt x="193" y="138"/>
                      <a:pt x="193" y="108"/>
                    </a:cubicBezTo>
                    <a:close/>
                  </a:path>
                </a:pathLst>
              </a:custGeom>
              <a:solidFill>
                <a:srgbClr val="000080">
                  <a:alpha val="39999"/>
                </a:srgbClr>
              </a:solidFill>
              <a:ln w="3175" cmpd="sng">
                <a:solidFill>
                  <a:srgbClr val="6666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405" name="Text Box 24">
              <a:extLst>
                <a:ext uri="{FF2B5EF4-FFF2-40B4-BE49-F238E27FC236}">
                  <a16:creationId xmlns:a16="http://schemas.microsoft.com/office/drawing/2014/main" id="{D8D5A501-03FB-680C-14A9-893E3A9491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" y="2160"/>
              <a:ext cx="830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FFFF"/>
                  </a:solidFill>
                </a:rPr>
                <a:t>Hematopoietic</a:t>
              </a:r>
            </a:p>
            <a:p>
              <a:pPr algn="l" rtl="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FFFF"/>
                  </a:solidFill>
                </a:rPr>
                <a:t>stem cell</a:t>
              </a:r>
            </a:p>
          </p:txBody>
        </p:sp>
        <p:sp>
          <p:nvSpPr>
            <p:cNvPr id="6406" name="Line 25">
              <a:extLst>
                <a:ext uri="{FF2B5EF4-FFF2-40B4-BE49-F238E27FC236}">
                  <a16:creationId xmlns:a16="http://schemas.microsoft.com/office/drawing/2014/main" id="{61FB57AB-FEC0-179F-82B7-02B4CD00ED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3" y="1842"/>
              <a:ext cx="27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07" name="AutoShape 26">
              <a:extLst>
                <a:ext uri="{FF2B5EF4-FFF2-40B4-BE49-F238E27FC236}">
                  <a16:creationId xmlns:a16="http://schemas.microsoft.com/office/drawing/2014/main" id="{04C9AC26-1616-63A0-76F5-D1F588ACB9B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 flipV="1">
              <a:off x="135" y="1775"/>
              <a:ext cx="545" cy="226"/>
            </a:xfrm>
            <a:prstGeom prst="curvedDownArrow">
              <a:avLst>
                <a:gd name="adj1" fmla="val 21369"/>
                <a:gd name="adj2" fmla="val 69599"/>
                <a:gd name="adj3" fmla="val 33333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JO" altLang="en-US" sz="1800">
                <a:solidFill>
                  <a:srgbClr val="FFFFFF"/>
                </a:solidFill>
              </a:endParaRPr>
            </a:p>
          </p:txBody>
        </p:sp>
      </p:grpSp>
      <p:grpSp>
        <p:nvGrpSpPr>
          <p:cNvPr id="6149" name="Group 27">
            <a:extLst>
              <a:ext uri="{FF2B5EF4-FFF2-40B4-BE49-F238E27FC236}">
                <a16:creationId xmlns:a16="http://schemas.microsoft.com/office/drawing/2014/main" id="{B062B2C1-F8D7-4C5C-B4C8-30B30A6D8176}"/>
              </a:ext>
            </a:extLst>
          </p:cNvPr>
          <p:cNvGrpSpPr>
            <a:grpSpLocks/>
          </p:cNvGrpSpPr>
          <p:nvPr/>
        </p:nvGrpSpPr>
        <p:grpSpPr bwMode="auto">
          <a:xfrm>
            <a:off x="2339975" y="3068638"/>
            <a:ext cx="4908550" cy="3516312"/>
            <a:chOff x="1474" y="1933"/>
            <a:chExt cx="3092" cy="2215"/>
          </a:xfrm>
        </p:grpSpPr>
        <p:grpSp>
          <p:nvGrpSpPr>
            <p:cNvPr id="6219" name="Group 28">
              <a:extLst>
                <a:ext uri="{FF2B5EF4-FFF2-40B4-BE49-F238E27FC236}">
                  <a16:creationId xmlns:a16="http://schemas.microsoft.com/office/drawing/2014/main" id="{9DF5C19D-DAB0-DE37-E084-D2F23F4C920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7" y="2478"/>
              <a:ext cx="318" cy="315"/>
              <a:chOff x="436" y="1014"/>
              <a:chExt cx="286" cy="270"/>
            </a:xfrm>
          </p:grpSpPr>
          <p:sp>
            <p:nvSpPr>
              <p:cNvPr id="6401" name="Freeform 29" descr="Granite">
                <a:extLst>
                  <a:ext uri="{FF2B5EF4-FFF2-40B4-BE49-F238E27FC236}">
                    <a16:creationId xmlns:a16="http://schemas.microsoft.com/office/drawing/2014/main" id="{4FAF2BE7-009A-F399-440B-5B329557C1A8}"/>
                  </a:ext>
                </a:extLst>
              </p:cNvPr>
              <p:cNvSpPr>
                <a:spLocks/>
              </p:cNvSpPr>
              <p:nvPr/>
            </p:nvSpPr>
            <p:spPr bwMode="auto">
              <a:xfrm rot="5124292">
                <a:off x="471" y="1051"/>
                <a:ext cx="231" cy="226"/>
              </a:xfrm>
              <a:custGeom>
                <a:avLst/>
                <a:gdLst>
                  <a:gd name="T0" fmla="*/ 130 w 297"/>
                  <a:gd name="T1" fmla="*/ 21 h 262"/>
                  <a:gd name="T2" fmla="*/ 47 w 297"/>
                  <a:gd name="T3" fmla="*/ 12 h 262"/>
                  <a:gd name="T4" fmla="*/ 0 w 297"/>
                  <a:gd name="T5" fmla="*/ 95 h 262"/>
                  <a:gd name="T6" fmla="*/ 49 w 297"/>
                  <a:gd name="T7" fmla="*/ 187 h 262"/>
                  <a:gd name="T8" fmla="*/ 149 w 297"/>
                  <a:gd name="T9" fmla="*/ 144 h 262"/>
                  <a:gd name="T10" fmla="*/ 130 w 297"/>
                  <a:gd name="T11" fmla="*/ 21 h 26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97"/>
                  <a:gd name="T19" fmla="*/ 0 h 262"/>
                  <a:gd name="T20" fmla="*/ 297 w 297"/>
                  <a:gd name="T21" fmla="*/ 262 h 26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97" h="262">
                    <a:moveTo>
                      <a:pt x="215" y="28"/>
                    </a:moveTo>
                    <a:cubicBezTo>
                      <a:pt x="184" y="5"/>
                      <a:pt x="116" y="0"/>
                      <a:pt x="79" y="16"/>
                    </a:cubicBezTo>
                    <a:cubicBezTo>
                      <a:pt x="43" y="33"/>
                      <a:pt x="0" y="89"/>
                      <a:pt x="0" y="128"/>
                    </a:cubicBezTo>
                    <a:cubicBezTo>
                      <a:pt x="0" y="167"/>
                      <a:pt x="40" y="240"/>
                      <a:pt x="81" y="251"/>
                    </a:cubicBezTo>
                    <a:cubicBezTo>
                      <a:pt x="122" y="262"/>
                      <a:pt x="225" y="231"/>
                      <a:pt x="247" y="194"/>
                    </a:cubicBezTo>
                    <a:cubicBezTo>
                      <a:pt x="297" y="125"/>
                      <a:pt x="248" y="51"/>
                      <a:pt x="215" y="28"/>
                    </a:cubicBezTo>
                    <a:close/>
                  </a:path>
                </a:pathLst>
              </a:custGeom>
              <a:blipFill dpi="0" rotWithShape="1">
                <a:blip r:embed="rId5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02" name="Freeform 30">
                <a:extLst>
                  <a:ext uri="{FF2B5EF4-FFF2-40B4-BE49-F238E27FC236}">
                    <a16:creationId xmlns:a16="http://schemas.microsoft.com/office/drawing/2014/main" id="{EEFC64DE-77C0-449F-F068-B38679569C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" y="1014"/>
                <a:ext cx="286" cy="270"/>
              </a:xfrm>
              <a:custGeom>
                <a:avLst/>
                <a:gdLst>
                  <a:gd name="T0" fmla="*/ 424 w 193"/>
                  <a:gd name="T1" fmla="*/ 187 h 205"/>
                  <a:gd name="T2" fmla="*/ 320 w 193"/>
                  <a:gd name="T3" fmla="*/ 33 h 205"/>
                  <a:gd name="T4" fmla="*/ 122 w 193"/>
                  <a:gd name="T5" fmla="*/ 33 h 205"/>
                  <a:gd name="T6" fmla="*/ 22 w 193"/>
                  <a:gd name="T7" fmla="*/ 229 h 205"/>
                  <a:gd name="T8" fmla="*/ 252 w 193"/>
                  <a:gd name="T9" fmla="*/ 349 h 205"/>
                  <a:gd name="T10" fmla="*/ 424 w 193"/>
                  <a:gd name="T11" fmla="*/ 187 h 20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93"/>
                  <a:gd name="T19" fmla="*/ 0 h 205"/>
                  <a:gd name="T20" fmla="*/ 193 w 193"/>
                  <a:gd name="T21" fmla="*/ 205 h 205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93" h="205">
                    <a:moveTo>
                      <a:pt x="193" y="108"/>
                    </a:moveTo>
                    <a:cubicBezTo>
                      <a:pt x="193" y="78"/>
                      <a:pt x="169" y="34"/>
                      <a:pt x="146" y="19"/>
                    </a:cubicBezTo>
                    <a:cubicBezTo>
                      <a:pt x="123" y="4"/>
                      <a:pt x="78" y="0"/>
                      <a:pt x="55" y="19"/>
                    </a:cubicBezTo>
                    <a:cubicBezTo>
                      <a:pt x="32" y="38"/>
                      <a:pt x="0" y="102"/>
                      <a:pt x="10" y="132"/>
                    </a:cubicBezTo>
                    <a:cubicBezTo>
                      <a:pt x="20" y="162"/>
                      <a:pt x="85" y="205"/>
                      <a:pt x="115" y="201"/>
                    </a:cubicBezTo>
                    <a:cubicBezTo>
                      <a:pt x="172" y="201"/>
                      <a:pt x="193" y="138"/>
                      <a:pt x="193" y="108"/>
                    </a:cubicBezTo>
                    <a:close/>
                  </a:path>
                </a:pathLst>
              </a:custGeom>
              <a:solidFill>
                <a:srgbClr val="000080">
                  <a:alpha val="39999"/>
                </a:srgbClr>
              </a:solidFill>
              <a:ln w="3175" cmpd="sng">
                <a:solidFill>
                  <a:srgbClr val="6666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220" name="Line 31">
              <a:extLst>
                <a:ext uri="{FF2B5EF4-FFF2-40B4-BE49-F238E27FC236}">
                  <a16:creationId xmlns:a16="http://schemas.microsoft.com/office/drawing/2014/main" id="{C17D9787-FE07-DD26-68E5-CF026FE2DD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0" y="2251"/>
              <a:ext cx="363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1" name="Line 32">
              <a:extLst>
                <a:ext uri="{FF2B5EF4-FFF2-40B4-BE49-F238E27FC236}">
                  <a16:creationId xmlns:a16="http://schemas.microsoft.com/office/drawing/2014/main" id="{CEB6DC7B-CEC6-D81F-B289-4E5F4B92F7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0" y="2704"/>
              <a:ext cx="363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2" name="Line 33">
              <a:extLst>
                <a:ext uri="{FF2B5EF4-FFF2-40B4-BE49-F238E27FC236}">
                  <a16:creationId xmlns:a16="http://schemas.microsoft.com/office/drawing/2014/main" id="{BE4D8166-1C23-6E8C-AEA9-5BF6E9C707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0" y="2568"/>
              <a:ext cx="363" cy="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3" name="Line 34">
              <a:extLst>
                <a:ext uri="{FF2B5EF4-FFF2-40B4-BE49-F238E27FC236}">
                  <a16:creationId xmlns:a16="http://schemas.microsoft.com/office/drawing/2014/main" id="{C93222BB-0A5E-F658-B141-2AF9E7BD0E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0" y="2795"/>
              <a:ext cx="363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4" name="Line 35">
              <a:extLst>
                <a:ext uri="{FF2B5EF4-FFF2-40B4-BE49-F238E27FC236}">
                  <a16:creationId xmlns:a16="http://schemas.microsoft.com/office/drawing/2014/main" id="{CB9D735C-D90E-6AC2-791F-158BBF5FA0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0" y="2886"/>
              <a:ext cx="363" cy="5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25" name="Line 36">
              <a:extLst>
                <a:ext uri="{FF2B5EF4-FFF2-40B4-BE49-F238E27FC236}">
                  <a16:creationId xmlns:a16="http://schemas.microsoft.com/office/drawing/2014/main" id="{3B3044C4-E7D2-04E0-DA2F-640F297359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90" y="2976"/>
              <a:ext cx="363" cy="7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226" name="Group 37">
              <a:extLst>
                <a:ext uri="{FF2B5EF4-FFF2-40B4-BE49-F238E27FC236}">
                  <a16:creationId xmlns:a16="http://schemas.microsoft.com/office/drawing/2014/main" id="{C6382C52-FCCD-F7A0-9594-47C9CCAF4E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99" y="2024"/>
              <a:ext cx="1867" cy="2124"/>
              <a:chOff x="2699" y="2024"/>
              <a:chExt cx="1867" cy="2124"/>
            </a:xfrm>
          </p:grpSpPr>
          <p:grpSp>
            <p:nvGrpSpPr>
              <p:cNvPr id="6229" name="Group 38">
                <a:extLst>
                  <a:ext uri="{FF2B5EF4-FFF2-40B4-BE49-F238E27FC236}">
                    <a16:creationId xmlns:a16="http://schemas.microsoft.com/office/drawing/2014/main" id="{D067960C-6B03-247B-25F1-F14F9948BBE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99" y="2024"/>
                <a:ext cx="1860" cy="310"/>
                <a:chOff x="2699" y="1570"/>
                <a:chExt cx="1860" cy="310"/>
              </a:xfrm>
            </p:grpSpPr>
            <p:grpSp>
              <p:nvGrpSpPr>
                <p:cNvPr id="6392" name="Group 39">
                  <a:extLst>
                    <a:ext uri="{FF2B5EF4-FFF2-40B4-BE49-F238E27FC236}">
                      <a16:creationId xmlns:a16="http://schemas.microsoft.com/office/drawing/2014/main" id="{BA7F22EA-BA27-DB31-BEF6-19E28407E64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699" y="1570"/>
                  <a:ext cx="318" cy="310"/>
                  <a:chOff x="1153" y="432"/>
                  <a:chExt cx="280" cy="265"/>
                </a:xfrm>
              </p:grpSpPr>
              <p:sp>
                <p:nvSpPr>
                  <p:cNvPr id="6399" name="Freeform 40" descr="Granite">
                    <a:extLst>
                      <a:ext uri="{FF2B5EF4-FFF2-40B4-BE49-F238E27FC236}">
                        <a16:creationId xmlns:a16="http://schemas.microsoft.com/office/drawing/2014/main" id="{83638262-B6D8-43FA-0274-CBC619E67B0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166" y="454"/>
                    <a:ext cx="230" cy="224"/>
                  </a:xfrm>
                  <a:custGeom>
                    <a:avLst/>
                    <a:gdLst>
                      <a:gd name="T0" fmla="*/ 230 w 230"/>
                      <a:gd name="T1" fmla="*/ 100 h 239"/>
                      <a:gd name="T2" fmla="*/ 183 w 230"/>
                      <a:gd name="T3" fmla="*/ 14 h 239"/>
                      <a:gd name="T4" fmla="*/ 74 w 230"/>
                      <a:gd name="T5" fmla="*/ 14 h 239"/>
                      <a:gd name="T6" fmla="*/ 32 w 230"/>
                      <a:gd name="T7" fmla="*/ 71 h 239"/>
                      <a:gd name="T8" fmla="*/ 19 w 230"/>
                      <a:gd name="T9" fmla="*/ 133 h 239"/>
                      <a:gd name="T10" fmla="*/ 146 w 230"/>
                      <a:gd name="T11" fmla="*/ 205 h 239"/>
                      <a:gd name="T12" fmla="*/ 230 w 230"/>
                      <a:gd name="T13" fmla="*/ 100 h 239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30"/>
                      <a:gd name="T22" fmla="*/ 0 h 239"/>
                      <a:gd name="T23" fmla="*/ 230 w 230"/>
                      <a:gd name="T24" fmla="*/ 239 h 239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30" h="239">
                        <a:moveTo>
                          <a:pt x="230" y="114"/>
                        </a:moveTo>
                        <a:cubicBezTo>
                          <a:pt x="230" y="78"/>
                          <a:pt x="209" y="32"/>
                          <a:pt x="183" y="16"/>
                        </a:cubicBezTo>
                        <a:cubicBezTo>
                          <a:pt x="157" y="0"/>
                          <a:pt x="99" y="5"/>
                          <a:pt x="74" y="16"/>
                        </a:cubicBezTo>
                        <a:cubicBezTo>
                          <a:pt x="22" y="49"/>
                          <a:pt x="41" y="58"/>
                          <a:pt x="32" y="81"/>
                        </a:cubicBezTo>
                        <a:cubicBezTo>
                          <a:pt x="23" y="104"/>
                          <a:pt x="0" y="127"/>
                          <a:pt x="19" y="152"/>
                        </a:cubicBezTo>
                        <a:cubicBezTo>
                          <a:pt x="15" y="191"/>
                          <a:pt x="110" y="239"/>
                          <a:pt x="146" y="234"/>
                        </a:cubicBezTo>
                        <a:cubicBezTo>
                          <a:pt x="214" y="234"/>
                          <a:pt x="230" y="151"/>
                          <a:pt x="230" y="114"/>
                        </a:cubicBezTo>
                        <a:close/>
                      </a:path>
                    </a:pathLst>
                  </a:custGeom>
                  <a:blipFill dpi="0" rotWithShape="1">
                    <a:blip r:embed="rId5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400" name="Freeform 41">
                    <a:extLst>
                      <a:ext uri="{FF2B5EF4-FFF2-40B4-BE49-F238E27FC236}">
                        <a16:creationId xmlns:a16="http://schemas.microsoft.com/office/drawing/2014/main" id="{1625B7F5-2202-F45D-88A7-3C8AD77E73A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8588556">
                    <a:off x="1153" y="432"/>
                    <a:ext cx="280" cy="265"/>
                  </a:xfrm>
                  <a:custGeom>
                    <a:avLst/>
                    <a:gdLst>
                      <a:gd name="T0" fmla="*/ 406 w 193"/>
                      <a:gd name="T1" fmla="*/ 181 h 205"/>
                      <a:gd name="T2" fmla="*/ 308 w 193"/>
                      <a:gd name="T3" fmla="*/ 32 h 205"/>
                      <a:gd name="T4" fmla="*/ 116 w 193"/>
                      <a:gd name="T5" fmla="*/ 32 h 205"/>
                      <a:gd name="T6" fmla="*/ 22 w 193"/>
                      <a:gd name="T7" fmla="*/ 221 h 205"/>
                      <a:gd name="T8" fmla="*/ 242 w 193"/>
                      <a:gd name="T9" fmla="*/ 336 h 205"/>
                      <a:gd name="T10" fmla="*/ 406 w 193"/>
                      <a:gd name="T11" fmla="*/ 181 h 20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93"/>
                      <a:gd name="T19" fmla="*/ 0 h 205"/>
                      <a:gd name="T20" fmla="*/ 193 w 193"/>
                      <a:gd name="T21" fmla="*/ 205 h 20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93" h="205">
                        <a:moveTo>
                          <a:pt x="193" y="108"/>
                        </a:moveTo>
                        <a:cubicBezTo>
                          <a:pt x="193" y="78"/>
                          <a:pt x="169" y="34"/>
                          <a:pt x="146" y="19"/>
                        </a:cubicBezTo>
                        <a:cubicBezTo>
                          <a:pt x="123" y="4"/>
                          <a:pt x="78" y="0"/>
                          <a:pt x="55" y="19"/>
                        </a:cubicBezTo>
                        <a:cubicBezTo>
                          <a:pt x="32" y="38"/>
                          <a:pt x="0" y="102"/>
                          <a:pt x="10" y="132"/>
                        </a:cubicBezTo>
                        <a:cubicBezTo>
                          <a:pt x="20" y="162"/>
                          <a:pt x="85" y="205"/>
                          <a:pt x="115" y="201"/>
                        </a:cubicBezTo>
                        <a:cubicBezTo>
                          <a:pt x="172" y="201"/>
                          <a:pt x="193" y="138"/>
                          <a:pt x="193" y="108"/>
                        </a:cubicBezTo>
                        <a:close/>
                      </a:path>
                    </a:pathLst>
                  </a:custGeom>
                  <a:solidFill>
                    <a:srgbClr val="000080">
                      <a:alpha val="39999"/>
                    </a:srgbClr>
                  </a:solidFill>
                  <a:ln w="3175" cmpd="sng">
                    <a:solidFill>
                      <a:srgbClr val="666699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393" name="Group 42">
                  <a:extLst>
                    <a:ext uri="{FF2B5EF4-FFF2-40B4-BE49-F238E27FC236}">
                      <a16:creationId xmlns:a16="http://schemas.microsoft.com/office/drawing/2014/main" id="{E4F305F4-2B9F-7824-D068-8C8C4BC55AF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70" y="1570"/>
                  <a:ext cx="286" cy="270"/>
                  <a:chOff x="4103" y="1943"/>
                  <a:chExt cx="286" cy="270"/>
                </a:xfrm>
              </p:grpSpPr>
              <p:sp>
                <p:nvSpPr>
                  <p:cNvPr id="6396" name="Freeform 43">
                    <a:extLst>
                      <a:ext uri="{FF2B5EF4-FFF2-40B4-BE49-F238E27FC236}">
                        <a16:creationId xmlns:a16="http://schemas.microsoft.com/office/drawing/2014/main" id="{D24C472E-136C-F63F-C005-2DD117C3BCD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3" y="1943"/>
                    <a:ext cx="286" cy="270"/>
                  </a:xfrm>
                  <a:custGeom>
                    <a:avLst/>
                    <a:gdLst>
                      <a:gd name="T0" fmla="*/ 424 w 193"/>
                      <a:gd name="T1" fmla="*/ 187 h 205"/>
                      <a:gd name="T2" fmla="*/ 320 w 193"/>
                      <a:gd name="T3" fmla="*/ 33 h 205"/>
                      <a:gd name="T4" fmla="*/ 122 w 193"/>
                      <a:gd name="T5" fmla="*/ 33 h 205"/>
                      <a:gd name="T6" fmla="*/ 22 w 193"/>
                      <a:gd name="T7" fmla="*/ 229 h 205"/>
                      <a:gd name="T8" fmla="*/ 252 w 193"/>
                      <a:gd name="T9" fmla="*/ 349 h 205"/>
                      <a:gd name="T10" fmla="*/ 424 w 193"/>
                      <a:gd name="T11" fmla="*/ 187 h 20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93"/>
                      <a:gd name="T19" fmla="*/ 0 h 205"/>
                      <a:gd name="T20" fmla="*/ 193 w 193"/>
                      <a:gd name="T21" fmla="*/ 205 h 20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93" h="205">
                        <a:moveTo>
                          <a:pt x="193" y="108"/>
                        </a:moveTo>
                        <a:cubicBezTo>
                          <a:pt x="193" y="78"/>
                          <a:pt x="169" y="34"/>
                          <a:pt x="146" y="19"/>
                        </a:cubicBezTo>
                        <a:cubicBezTo>
                          <a:pt x="123" y="4"/>
                          <a:pt x="78" y="0"/>
                          <a:pt x="55" y="19"/>
                        </a:cubicBezTo>
                        <a:cubicBezTo>
                          <a:pt x="32" y="38"/>
                          <a:pt x="0" y="102"/>
                          <a:pt x="10" y="132"/>
                        </a:cubicBezTo>
                        <a:cubicBezTo>
                          <a:pt x="20" y="162"/>
                          <a:pt x="85" y="205"/>
                          <a:pt x="115" y="201"/>
                        </a:cubicBezTo>
                        <a:cubicBezTo>
                          <a:pt x="172" y="201"/>
                          <a:pt x="193" y="138"/>
                          <a:pt x="193" y="108"/>
                        </a:cubicBezTo>
                        <a:close/>
                      </a:path>
                    </a:pathLst>
                  </a:custGeom>
                  <a:blipFill dpi="0" rotWithShape="1">
                    <a:blip r:embed="rId6">
                      <a:alphaModFix amt="59000"/>
                    </a:blip>
                    <a:srcRect/>
                    <a:tile tx="0" ty="0" sx="100000" sy="100000" flip="none" algn="tl"/>
                  </a:blipFill>
                  <a:ln w="3175" cmpd="sng">
                    <a:solidFill>
                      <a:srgbClr val="666699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97" name="Freeform 44">
                    <a:extLst>
                      <a:ext uri="{FF2B5EF4-FFF2-40B4-BE49-F238E27FC236}">
                        <a16:creationId xmlns:a16="http://schemas.microsoft.com/office/drawing/2014/main" id="{68E33C41-C5B8-A82A-2223-0761B6970E2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03" y="1943"/>
                    <a:ext cx="286" cy="270"/>
                  </a:xfrm>
                  <a:custGeom>
                    <a:avLst/>
                    <a:gdLst>
                      <a:gd name="T0" fmla="*/ 424 w 193"/>
                      <a:gd name="T1" fmla="*/ 187 h 205"/>
                      <a:gd name="T2" fmla="*/ 320 w 193"/>
                      <a:gd name="T3" fmla="*/ 33 h 205"/>
                      <a:gd name="T4" fmla="*/ 122 w 193"/>
                      <a:gd name="T5" fmla="*/ 33 h 205"/>
                      <a:gd name="T6" fmla="*/ 22 w 193"/>
                      <a:gd name="T7" fmla="*/ 229 h 205"/>
                      <a:gd name="T8" fmla="*/ 252 w 193"/>
                      <a:gd name="T9" fmla="*/ 349 h 205"/>
                      <a:gd name="T10" fmla="*/ 424 w 193"/>
                      <a:gd name="T11" fmla="*/ 187 h 20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93"/>
                      <a:gd name="T19" fmla="*/ 0 h 205"/>
                      <a:gd name="T20" fmla="*/ 193 w 193"/>
                      <a:gd name="T21" fmla="*/ 205 h 20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93" h="205">
                        <a:moveTo>
                          <a:pt x="193" y="108"/>
                        </a:moveTo>
                        <a:cubicBezTo>
                          <a:pt x="193" y="78"/>
                          <a:pt x="169" y="34"/>
                          <a:pt x="146" y="19"/>
                        </a:cubicBezTo>
                        <a:cubicBezTo>
                          <a:pt x="123" y="4"/>
                          <a:pt x="78" y="0"/>
                          <a:pt x="55" y="19"/>
                        </a:cubicBezTo>
                        <a:cubicBezTo>
                          <a:pt x="32" y="38"/>
                          <a:pt x="0" y="102"/>
                          <a:pt x="10" y="132"/>
                        </a:cubicBezTo>
                        <a:cubicBezTo>
                          <a:pt x="20" y="162"/>
                          <a:pt x="85" y="205"/>
                          <a:pt x="115" y="201"/>
                        </a:cubicBezTo>
                        <a:cubicBezTo>
                          <a:pt x="172" y="201"/>
                          <a:pt x="193" y="138"/>
                          <a:pt x="193" y="108"/>
                        </a:cubicBezTo>
                        <a:close/>
                      </a:path>
                    </a:pathLst>
                  </a:custGeom>
                  <a:solidFill>
                    <a:srgbClr val="0000FF">
                      <a:alpha val="16078"/>
                    </a:srgbClr>
                  </a:solidFill>
                  <a:ln w="3175" cmpd="sng">
                    <a:solidFill>
                      <a:srgbClr val="666699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98" name="Freeform 45" descr="Purple mesh">
                    <a:extLst>
                      <a:ext uri="{FF2B5EF4-FFF2-40B4-BE49-F238E27FC236}">
                        <a16:creationId xmlns:a16="http://schemas.microsoft.com/office/drawing/2014/main" id="{F421D644-DFE7-96B7-229C-40262AC6BA2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50" y="1979"/>
                    <a:ext cx="206" cy="176"/>
                  </a:xfrm>
                  <a:custGeom>
                    <a:avLst/>
                    <a:gdLst>
                      <a:gd name="T0" fmla="*/ 129 w 206"/>
                      <a:gd name="T1" fmla="*/ 78 h 176"/>
                      <a:gd name="T2" fmla="*/ 159 w 206"/>
                      <a:gd name="T3" fmla="*/ 99 h 176"/>
                      <a:gd name="T4" fmla="*/ 191 w 206"/>
                      <a:gd name="T5" fmla="*/ 95 h 176"/>
                      <a:gd name="T6" fmla="*/ 204 w 206"/>
                      <a:gd name="T7" fmla="*/ 60 h 176"/>
                      <a:gd name="T8" fmla="*/ 180 w 206"/>
                      <a:gd name="T9" fmla="*/ 23 h 176"/>
                      <a:gd name="T10" fmla="*/ 156 w 206"/>
                      <a:gd name="T11" fmla="*/ 17 h 176"/>
                      <a:gd name="T12" fmla="*/ 122 w 206"/>
                      <a:gd name="T13" fmla="*/ 38 h 176"/>
                      <a:gd name="T14" fmla="*/ 108 w 206"/>
                      <a:gd name="T15" fmla="*/ 72 h 176"/>
                      <a:gd name="T16" fmla="*/ 105 w 206"/>
                      <a:gd name="T17" fmla="*/ 18 h 176"/>
                      <a:gd name="T18" fmla="*/ 71 w 206"/>
                      <a:gd name="T19" fmla="*/ 11 h 176"/>
                      <a:gd name="T20" fmla="*/ 45 w 206"/>
                      <a:gd name="T21" fmla="*/ 24 h 176"/>
                      <a:gd name="T22" fmla="*/ 29 w 206"/>
                      <a:gd name="T23" fmla="*/ 44 h 176"/>
                      <a:gd name="T24" fmla="*/ 89 w 206"/>
                      <a:gd name="T25" fmla="*/ 77 h 176"/>
                      <a:gd name="T26" fmla="*/ 33 w 206"/>
                      <a:gd name="T27" fmla="*/ 87 h 176"/>
                      <a:gd name="T28" fmla="*/ 3 w 206"/>
                      <a:gd name="T29" fmla="*/ 110 h 176"/>
                      <a:gd name="T30" fmla="*/ 29 w 206"/>
                      <a:gd name="T31" fmla="*/ 158 h 176"/>
                      <a:gd name="T32" fmla="*/ 65 w 206"/>
                      <a:gd name="T33" fmla="*/ 174 h 176"/>
                      <a:gd name="T34" fmla="*/ 84 w 206"/>
                      <a:gd name="T35" fmla="*/ 156 h 176"/>
                      <a:gd name="T36" fmla="*/ 80 w 206"/>
                      <a:gd name="T37" fmla="*/ 123 h 176"/>
                      <a:gd name="T38" fmla="*/ 71 w 206"/>
                      <a:gd name="T39" fmla="*/ 95 h 176"/>
                      <a:gd name="T40" fmla="*/ 110 w 206"/>
                      <a:gd name="T41" fmla="*/ 126 h 176"/>
                      <a:gd name="T42" fmla="*/ 131 w 206"/>
                      <a:gd name="T43" fmla="*/ 123 h 176"/>
                      <a:gd name="T44" fmla="*/ 137 w 206"/>
                      <a:gd name="T45" fmla="*/ 102 h 176"/>
                      <a:gd name="T46" fmla="*/ 129 w 206"/>
                      <a:gd name="T47" fmla="*/ 78 h 17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  <a:gd name="T72" fmla="*/ 0 w 206"/>
                      <a:gd name="T73" fmla="*/ 0 h 176"/>
                      <a:gd name="T74" fmla="*/ 206 w 206"/>
                      <a:gd name="T75" fmla="*/ 176 h 17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T72" t="T73" r="T74" b="T75"/>
                    <a:pathLst>
                      <a:path w="206" h="176">
                        <a:moveTo>
                          <a:pt x="129" y="78"/>
                        </a:moveTo>
                        <a:cubicBezTo>
                          <a:pt x="139" y="84"/>
                          <a:pt x="146" y="102"/>
                          <a:pt x="159" y="99"/>
                        </a:cubicBezTo>
                        <a:cubicBezTo>
                          <a:pt x="172" y="96"/>
                          <a:pt x="176" y="107"/>
                          <a:pt x="191" y="95"/>
                        </a:cubicBezTo>
                        <a:cubicBezTo>
                          <a:pt x="206" y="83"/>
                          <a:pt x="202" y="70"/>
                          <a:pt x="204" y="60"/>
                        </a:cubicBezTo>
                        <a:cubicBezTo>
                          <a:pt x="206" y="50"/>
                          <a:pt x="190" y="28"/>
                          <a:pt x="180" y="23"/>
                        </a:cubicBezTo>
                        <a:cubicBezTo>
                          <a:pt x="176" y="15"/>
                          <a:pt x="162" y="24"/>
                          <a:pt x="156" y="17"/>
                        </a:cubicBezTo>
                        <a:cubicBezTo>
                          <a:pt x="141" y="19"/>
                          <a:pt x="133" y="29"/>
                          <a:pt x="122" y="38"/>
                        </a:cubicBezTo>
                        <a:cubicBezTo>
                          <a:pt x="124" y="55"/>
                          <a:pt x="128" y="69"/>
                          <a:pt x="108" y="72"/>
                        </a:cubicBezTo>
                        <a:cubicBezTo>
                          <a:pt x="94" y="65"/>
                          <a:pt x="117" y="36"/>
                          <a:pt x="105" y="18"/>
                        </a:cubicBezTo>
                        <a:cubicBezTo>
                          <a:pt x="93" y="0"/>
                          <a:pt x="80" y="9"/>
                          <a:pt x="71" y="11"/>
                        </a:cubicBezTo>
                        <a:cubicBezTo>
                          <a:pt x="62" y="13"/>
                          <a:pt x="54" y="22"/>
                          <a:pt x="45" y="24"/>
                        </a:cubicBezTo>
                        <a:cubicBezTo>
                          <a:pt x="40" y="27"/>
                          <a:pt x="32" y="39"/>
                          <a:pt x="29" y="44"/>
                        </a:cubicBezTo>
                        <a:cubicBezTo>
                          <a:pt x="32" y="84"/>
                          <a:pt x="44" y="75"/>
                          <a:pt x="89" y="77"/>
                        </a:cubicBezTo>
                        <a:cubicBezTo>
                          <a:pt x="91" y="91"/>
                          <a:pt x="40" y="86"/>
                          <a:pt x="33" y="87"/>
                        </a:cubicBezTo>
                        <a:cubicBezTo>
                          <a:pt x="23" y="89"/>
                          <a:pt x="12" y="87"/>
                          <a:pt x="3" y="110"/>
                        </a:cubicBezTo>
                        <a:cubicBezTo>
                          <a:pt x="0" y="135"/>
                          <a:pt x="6" y="135"/>
                          <a:pt x="29" y="158"/>
                        </a:cubicBezTo>
                        <a:cubicBezTo>
                          <a:pt x="37" y="166"/>
                          <a:pt x="41" y="176"/>
                          <a:pt x="65" y="174"/>
                        </a:cubicBezTo>
                        <a:cubicBezTo>
                          <a:pt x="89" y="172"/>
                          <a:pt x="82" y="164"/>
                          <a:pt x="84" y="156"/>
                        </a:cubicBezTo>
                        <a:cubicBezTo>
                          <a:pt x="86" y="145"/>
                          <a:pt x="82" y="132"/>
                          <a:pt x="80" y="123"/>
                        </a:cubicBezTo>
                        <a:cubicBezTo>
                          <a:pt x="86" y="125"/>
                          <a:pt x="66" y="92"/>
                          <a:pt x="71" y="95"/>
                        </a:cubicBezTo>
                        <a:cubicBezTo>
                          <a:pt x="76" y="102"/>
                          <a:pt x="101" y="124"/>
                          <a:pt x="110" y="126"/>
                        </a:cubicBezTo>
                        <a:cubicBezTo>
                          <a:pt x="119" y="130"/>
                          <a:pt x="123" y="128"/>
                          <a:pt x="131" y="123"/>
                        </a:cubicBezTo>
                        <a:cubicBezTo>
                          <a:pt x="132" y="116"/>
                          <a:pt x="135" y="109"/>
                          <a:pt x="137" y="102"/>
                        </a:cubicBezTo>
                        <a:cubicBezTo>
                          <a:pt x="133" y="83"/>
                          <a:pt x="137" y="91"/>
                          <a:pt x="129" y="78"/>
                        </a:cubicBezTo>
                        <a:close/>
                      </a:path>
                    </a:pathLst>
                  </a:custGeom>
                  <a:blipFill dpi="0" rotWithShape="1">
                    <a:blip r:embed="rId7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394" name="Line 46">
                  <a:extLst>
                    <a:ext uri="{FF2B5EF4-FFF2-40B4-BE49-F238E27FC236}">
                      <a16:creationId xmlns:a16="http://schemas.microsoft.com/office/drawing/2014/main" id="{B89B8D1D-6119-E818-3988-9B32D309E85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61" y="1707"/>
                  <a:ext cx="36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95" name="Text Box 47">
                  <a:extLst>
                    <a:ext uri="{FF2B5EF4-FFF2-40B4-BE49-F238E27FC236}">
                      <a16:creationId xmlns:a16="http://schemas.microsoft.com/office/drawing/2014/main" id="{BD084C3F-15E7-0B1C-650D-029572F8BF4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878" y="1616"/>
                  <a:ext cx="681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algn="r" rtl="1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r" rtl="1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r" rtl="1">
                    <a:spcBef>
                      <a:spcPct val="20000"/>
                    </a:spcBef>
                    <a:buClr>
                      <a:schemeClr val="accent2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r" rtl="1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r" rtl="1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l" rtl="0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400">
                      <a:solidFill>
                        <a:srgbClr val="FFFFFF"/>
                      </a:solidFill>
                    </a:rPr>
                    <a:t>Neutrophils</a:t>
                  </a:r>
                </a:p>
              </p:txBody>
            </p:sp>
          </p:grpSp>
          <p:grpSp>
            <p:nvGrpSpPr>
              <p:cNvPr id="6230" name="Group 48">
                <a:extLst>
                  <a:ext uri="{FF2B5EF4-FFF2-40B4-BE49-F238E27FC236}">
                    <a16:creationId xmlns:a16="http://schemas.microsoft.com/office/drawing/2014/main" id="{8F70784E-37AB-9802-7E40-B12392715BD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99" y="2387"/>
                <a:ext cx="1867" cy="316"/>
                <a:chOff x="2699" y="2024"/>
                <a:chExt cx="1867" cy="316"/>
              </a:xfrm>
            </p:grpSpPr>
            <p:grpSp>
              <p:nvGrpSpPr>
                <p:cNvPr id="6350" name="Group 49">
                  <a:extLst>
                    <a:ext uri="{FF2B5EF4-FFF2-40B4-BE49-F238E27FC236}">
                      <a16:creationId xmlns:a16="http://schemas.microsoft.com/office/drawing/2014/main" id="{F8EC2C2C-E06A-6B83-5E3F-CAABB4C2789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699" y="2024"/>
                  <a:ext cx="318" cy="316"/>
                  <a:chOff x="1222" y="777"/>
                  <a:chExt cx="286" cy="270"/>
                </a:xfrm>
              </p:grpSpPr>
              <p:sp>
                <p:nvSpPr>
                  <p:cNvPr id="6390" name="Freeform 50" descr="Granite">
                    <a:extLst>
                      <a:ext uri="{FF2B5EF4-FFF2-40B4-BE49-F238E27FC236}">
                        <a16:creationId xmlns:a16="http://schemas.microsoft.com/office/drawing/2014/main" id="{C6405134-10A7-3DEA-833B-7AD02639462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3645729">
                    <a:off x="1256" y="806"/>
                    <a:ext cx="231" cy="226"/>
                  </a:xfrm>
                  <a:custGeom>
                    <a:avLst/>
                    <a:gdLst>
                      <a:gd name="T0" fmla="*/ 130 w 297"/>
                      <a:gd name="T1" fmla="*/ 21 h 262"/>
                      <a:gd name="T2" fmla="*/ 47 w 297"/>
                      <a:gd name="T3" fmla="*/ 12 h 262"/>
                      <a:gd name="T4" fmla="*/ 0 w 297"/>
                      <a:gd name="T5" fmla="*/ 95 h 262"/>
                      <a:gd name="T6" fmla="*/ 49 w 297"/>
                      <a:gd name="T7" fmla="*/ 187 h 262"/>
                      <a:gd name="T8" fmla="*/ 149 w 297"/>
                      <a:gd name="T9" fmla="*/ 144 h 262"/>
                      <a:gd name="T10" fmla="*/ 130 w 297"/>
                      <a:gd name="T11" fmla="*/ 21 h 26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297"/>
                      <a:gd name="T19" fmla="*/ 0 h 262"/>
                      <a:gd name="T20" fmla="*/ 297 w 297"/>
                      <a:gd name="T21" fmla="*/ 262 h 26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297" h="262">
                        <a:moveTo>
                          <a:pt x="215" y="28"/>
                        </a:moveTo>
                        <a:cubicBezTo>
                          <a:pt x="184" y="5"/>
                          <a:pt x="116" y="0"/>
                          <a:pt x="79" y="16"/>
                        </a:cubicBezTo>
                        <a:cubicBezTo>
                          <a:pt x="43" y="33"/>
                          <a:pt x="0" y="89"/>
                          <a:pt x="0" y="128"/>
                        </a:cubicBezTo>
                        <a:cubicBezTo>
                          <a:pt x="0" y="167"/>
                          <a:pt x="40" y="240"/>
                          <a:pt x="81" y="251"/>
                        </a:cubicBezTo>
                        <a:cubicBezTo>
                          <a:pt x="122" y="262"/>
                          <a:pt x="225" y="231"/>
                          <a:pt x="247" y="194"/>
                        </a:cubicBezTo>
                        <a:cubicBezTo>
                          <a:pt x="297" y="125"/>
                          <a:pt x="248" y="51"/>
                          <a:pt x="215" y="28"/>
                        </a:cubicBezTo>
                        <a:close/>
                      </a:path>
                    </a:pathLst>
                  </a:custGeom>
                  <a:blipFill dpi="0" rotWithShape="1">
                    <a:blip r:embed="rId5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91" name="Freeform 51">
                    <a:extLst>
                      <a:ext uri="{FF2B5EF4-FFF2-40B4-BE49-F238E27FC236}">
                        <a16:creationId xmlns:a16="http://schemas.microsoft.com/office/drawing/2014/main" id="{7EC5B7EB-53E7-8786-D95B-0866923652E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22" y="777"/>
                    <a:ext cx="286" cy="270"/>
                  </a:xfrm>
                  <a:custGeom>
                    <a:avLst/>
                    <a:gdLst>
                      <a:gd name="T0" fmla="*/ 424 w 193"/>
                      <a:gd name="T1" fmla="*/ 187 h 205"/>
                      <a:gd name="T2" fmla="*/ 320 w 193"/>
                      <a:gd name="T3" fmla="*/ 33 h 205"/>
                      <a:gd name="T4" fmla="*/ 122 w 193"/>
                      <a:gd name="T5" fmla="*/ 33 h 205"/>
                      <a:gd name="T6" fmla="*/ 22 w 193"/>
                      <a:gd name="T7" fmla="*/ 229 h 205"/>
                      <a:gd name="T8" fmla="*/ 252 w 193"/>
                      <a:gd name="T9" fmla="*/ 349 h 205"/>
                      <a:gd name="T10" fmla="*/ 424 w 193"/>
                      <a:gd name="T11" fmla="*/ 187 h 20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93"/>
                      <a:gd name="T19" fmla="*/ 0 h 205"/>
                      <a:gd name="T20" fmla="*/ 193 w 193"/>
                      <a:gd name="T21" fmla="*/ 205 h 20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93" h="205">
                        <a:moveTo>
                          <a:pt x="193" y="108"/>
                        </a:moveTo>
                        <a:cubicBezTo>
                          <a:pt x="193" y="78"/>
                          <a:pt x="169" y="34"/>
                          <a:pt x="146" y="19"/>
                        </a:cubicBezTo>
                        <a:cubicBezTo>
                          <a:pt x="123" y="4"/>
                          <a:pt x="78" y="0"/>
                          <a:pt x="55" y="19"/>
                        </a:cubicBezTo>
                        <a:cubicBezTo>
                          <a:pt x="32" y="38"/>
                          <a:pt x="0" y="102"/>
                          <a:pt x="10" y="132"/>
                        </a:cubicBezTo>
                        <a:cubicBezTo>
                          <a:pt x="20" y="162"/>
                          <a:pt x="85" y="205"/>
                          <a:pt x="115" y="201"/>
                        </a:cubicBezTo>
                        <a:cubicBezTo>
                          <a:pt x="172" y="201"/>
                          <a:pt x="193" y="138"/>
                          <a:pt x="193" y="108"/>
                        </a:cubicBezTo>
                        <a:close/>
                      </a:path>
                    </a:pathLst>
                  </a:custGeom>
                  <a:solidFill>
                    <a:srgbClr val="000080">
                      <a:alpha val="39999"/>
                    </a:srgbClr>
                  </a:solidFill>
                  <a:ln w="3175" cmpd="sng">
                    <a:solidFill>
                      <a:srgbClr val="666699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351" name="Group 52">
                  <a:extLst>
                    <a:ext uri="{FF2B5EF4-FFF2-40B4-BE49-F238E27FC236}">
                      <a16:creationId xmlns:a16="http://schemas.microsoft.com/office/drawing/2014/main" id="{9A39A8E8-A786-9CF6-373C-4B75FB018D4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70" y="2024"/>
                  <a:ext cx="286" cy="270"/>
                  <a:chOff x="2336" y="890"/>
                  <a:chExt cx="286" cy="270"/>
                </a:xfrm>
              </p:grpSpPr>
              <p:sp>
                <p:nvSpPr>
                  <p:cNvPr id="6354" name="Freeform 53">
                    <a:extLst>
                      <a:ext uri="{FF2B5EF4-FFF2-40B4-BE49-F238E27FC236}">
                        <a16:creationId xmlns:a16="http://schemas.microsoft.com/office/drawing/2014/main" id="{62E2F87D-9950-1B1B-6C2F-6AF4FC96623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36" y="890"/>
                    <a:ext cx="286" cy="270"/>
                  </a:xfrm>
                  <a:custGeom>
                    <a:avLst/>
                    <a:gdLst>
                      <a:gd name="T0" fmla="*/ 424 w 193"/>
                      <a:gd name="T1" fmla="*/ 187 h 205"/>
                      <a:gd name="T2" fmla="*/ 320 w 193"/>
                      <a:gd name="T3" fmla="*/ 33 h 205"/>
                      <a:gd name="T4" fmla="*/ 122 w 193"/>
                      <a:gd name="T5" fmla="*/ 33 h 205"/>
                      <a:gd name="T6" fmla="*/ 22 w 193"/>
                      <a:gd name="T7" fmla="*/ 229 h 205"/>
                      <a:gd name="T8" fmla="*/ 252 w 193"/>
                      <a:gd name="T9" fmla="*/ 349 h 205"/>
                      <a:gd name="T10" fmla="*/ 424 w 193"/>
                      <a:gd name="T11" fmla="*/ 187 h 20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93"/>
                      <a:gd name="T19" fmla="*/ 0 h 205"/>
                      <a:gd name="T20" fmla="*/ 193 w 193"/>
                      <a:gd name="T21" fmla="*/ 205 h 20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93" h="205">
                        <a:moveTo>
                          <a:pt x="193" y="108"/>
                        </a:moveTo>
                        <a:cubicBezTo>
                          <a:pt x="193" y="78"/>
                          <a:pt x="169" y="34"/>
                          <a:pt x="146" y="19"/>
                        </a:cubicBezTo>
                        <a:cubicBezTo>
                          <a:pt x="123" y="4"/>
                          <a:pt x="78" y="0"/>
                          <a:pt x="55" y="19"/>
                        </a:cubicBezTo>
                        <a:cubicBezTo>
                          <a:pt x="32" y="38"/>
                          <a:pt x="0" y="102"/>
                          <a:pt x="10" y="132"/>
                        </a:cubicBezTo>
                        <a:cubicBezTo>
                          <a:pt x="20" y="162"/>
                          <a:pt x="85" y="205"/>
                          <a:pt x="115" y="201"/>
                        </a:cubicBezTo>
                        <a:cubicBezTo>
                          <a:pt x="172" y="201"/>
                          <a:pt x="193" y="138"/>
                          <a:pt x="193" y="108"/>
                        </a:cubicBezTo>
                        <a:close/>
                      </a:path>
                    </a:pathLst>
                  </a:custGeom>
                  <a:blipFill dpi="0" rotWithShape="1">
                    <a:blip r:embed="rId6">
                      <a:alphaModFix amt="59000"/>
                    </a:blip>
                    <a:srcRect/>
                    <a:tile tx="0" ty="0" sx="100000" sy="100000" flip="none" algn="tl"/>
                  </a:blipFill>
                  <a:ln w="3175" cmpd="sng">
                    <a:solidFill>
                      <a:srgbClr val="666699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55" name="Freeform 54">
                    <a:extLst>
                      <a:ext uri="{FF2B5EF4-FFF2-40B4-BE49-F238E27FC236}">
                        <a16:creationId xmlns:a16="http://schemas.microsoft.com/office/drawing/2014/main" id="{7CF43D7D-12BD-ADD6-BD2B-2ADC3B22906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36" y="890"/>
                    <a:ext cx="286" cy="270"/>
                  </a:xfrm>
                  <a:custGeom>
                    <a:avLst/>
                    <a:gdLst>
                      <a:gd name="T0" fmla="*/ 424 w 193"/>
                      <a:gd name="T1" fmla="*/ 187 h 205"/>
                      <a:gd name="T2" fmla="*/ 320 w 193"/>
                      <a:gd name="T3" fmla="*/ 33 h 205"/>
                      <a:gd name="T4" fmla="*/ 122 w 193"/>
                      <a:gd name="T5" fmla="*/ 33 h 205"/>
                      <a:gd name="T6" fmla="*/ 22 w 193"/>
                      <a:gd name="T7" fmla="*/ 229 h 205"/>
                      <a:gd name="T8" fmla="*/ 252 w 193"/>
                      <a:gd name="T9" fmla="*/ 349 h 205"/>
                      <a:gd name="T10" fmla="*/ 424 w 193"/>
                      <a:gd name="T11" fmla="*/ 187 h 20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93"/>
                      <a:gd name="T19" fmla="*/ 0 h 205"/>
                      <a:gd name="T20" fmla="*/ 193 w 193"/>
                      <a:gd name="T21" fmla="*/ 205 h 20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93" h="205">
                        <a:moveTo>
                          <a:pt x="193" y="108"/>
                        </a:moveTo>
                        <a:cubicBezTo>
                          <a:pt x="193" y="78"/>
                          <a:pt x="169" y="34"/>
                          <a:pt x="146" y="19"/>
                        </a:cubicBezTo>
                        <a:cubicBezTo>
                          <a:pt x="123" y="4"/>
                          <a:pt x="78" y="0"/>
                          <a:pt x="55" y="19"/>
                        </a:cubicBezTo>
                        <a:cubicBezTo>
                          <a:pt x="32" y="38"/>
                          <a:pt x="0" y="102"/>
                          <a:pt x="10" y="132"/>
                        </a:cubicBezTo>
                        <a:cubicBezTo>
                          <a:pt x="20" y="162"/>
                          <a:pt x="85" y="205"/>
                          <a:pt x="115" y="201"/>
                        </a:cubicBezTo>
                        <a:cubicBezTo>
                          <a:pt x="172" y="201"/>
                          <a:pt x="193" y="138"/>
                          <a:pt x="193" y="108"/>
                        </a:cubicBezTo>
                        <a:close/>
                      </a:path>
                    </a:pathLst>
                  </a:custGeom>
                  <a:solidFill>
                    <a:srgbClr val="FF0000">
                      <a:alpha val="16078"/>
                    </a:srgbClr>
                  </a:solidFill>
                  <a:ln w="3175" cmpd="sng">
                    <a:solidFill>
                      <a:srgbClr val="666699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56" name="Freeform 55">
                    <a:extLst>
                      <a:ext uri="{FF2B5EF4-FFF2-40B4-BE49-F238E27FC236}">
                        <a16:creationId xmlns:a16="http://schemas.microsoft.com/office/drawing/2014/main" id="{26C55EA2-5885-CA5D-FD28-BB2A76B2A18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381" y="935"/>
                    <a:ext cx="202" cy="180"/>
                  </a:xfrm>
                  <a:custGeom>
                    <a:avLst/>
                    <a:gdLst>
                      <a:gd name="T0" fmla="*/ 110 w 202"/>
                      <a:gd name="T1" fmla="*/ 35 h 180"/>
                      <a:gd name="T2" fmla="*/ 121 w 202"/>
                      <a:gd name="T3" fmla="*/ 105 h 180"/>
                      <a:gd name="T4" fmla="*/ 146 w 202"/>
                      <a:gd name="T5" fmla="*/ 126 h 180"/>
                      <a:gd name="T6" fmla="*/ 185 w 202"/>
                      <a:gd name="T7" fmla="*/ 114 h 180"/>
                      <a:gd name="T8" fmla="*/ 188 w 202"/>
                      <a:gd name="T9" fmla="*/ 108 h 180"/>
                      <a:gd name="T10" fmla="*/ 193 w 202"/>
                      <a:gd name="T11" fmla="*/ 105 h 180"/>
                      <a:gd name="T12" fmla="*/ 202 w 202"/>
                      <a:gd name="T13" fmla="*/ 83 h 180"/>
                      <a:gd name="T14" fmla="*/ 173 w 202"/>
                      <a:gd name="T15" fmla="*/ 17 h 180"/>
                      <a:gd name="T16" fmla="*/ 134 w 202"/>
                      <a:gd name="T17" fmla="*/ 0 h 180"/>
                      <a:gd name="T18" fmla="*/ 107 w 202"/>
                      <a:gd name="T19" fmla="*/ 12 h 180"/>
                      <a:gd name="T20" fmla="*/ 55 w 202"/>
                      <a:gd name="T21" fmla="*/ 27 h 180"/>
                      <a:gd name="T22" fmla="*/ 32 w 202"/>
                      <a:gd name="T23" fmla="*/ 35 h 180"/>
                      <a:gd name="T24" fmla="*/ 20 w 202"/>
                      <a:gd name="T25" fmla="*/ 48 h 180"/>
                      <a:gd name="T26" fmla="*/ 10 w 202"/>
                      <a:gd name="T27" fmla="*/ 66 h 180"/>
                      <a:gd name="T28" fmla="*/ 19 w 202"/>
                      <a:gd name="T29" fmla="*/ 152 h 180"/>
                      <a:gd name="T30" fmla="*/ 34 w 202"/>
                      <a:gd name="T31" fmla="*/ 168 h 180"/>
                      <a:gd name="T32" fmla="*/ 64 w 202"/>
                      <a:gd name="T33" fmla="*/ 174 h 180"/>
                      <a:gd name="T34" fmla="*/ 112 w 202"/>
                      <a:gd name="T35" fmla="*/ 162 h 180"/>
                      <a:gd name="T36" fmla="*/ 101 w 202"/>
                      <a:gd name="T37" fmla="*/ 143 h 180"/>
                      <a:gd name="T38" fmla="*/ 89 w 202"/>
                      <a:gd name="T39" fmla="*/ 114 h 180"/>
                      <a:gd name="T40" fmla="*/ 94 w 202"/>
                      <a:gd name="T41" fmla="*/ 50 h 180"/>
                      <a:gd name="T42" fmla="*/ 104 w 202"/>
                      <a:gd name="T43" fmla="*/ 39 h 180"/>
                      <a:gd name="T44" fmla="*/ 110 w 202"/>
                      <a:gd name="T45" fmla="*/ 35 h 180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202"/>
                      <a:gd name="T70" fmla="*/ 0 h 180"/>
                      <a:gd name="T71" fmla="*/ 202 w 202"/>
                      <a:gd name="T72" fmla="*/ 180 h 180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202" h="180">
                        <a:moveTo>
                          <a:pt x="110" y="35"/>
                        </a:moveTo>
                        <a:cubicBezTo>
                          <a:pt x="106" y="59"/>
                          <a:pt x="105" y="84"/>
                          <a:pt x="121" y="105"/>
                        </a:cubicBezTo>
                        <a:cubicBezTo>
                          <a:pt x="124" y="118"/>
                          <a:pt x="134" y="125"/>
                          <a:pt x="146" y="126"/>
                        </a:cubicBezTo>
                        <a:cubicBezTo>
                          <a:pt x="160" y="124"/>
                          <a:pt x="173" y="123"/>
                          <a:pt x="185" y="114"/>
                        </a:cubicBezTo>
                        <a:cubicBezTo>
                          <a:pt x="186" y="112"/>
                          <a:pt x="187" y="110"/>
                          <a:pt x="188" y="108"/>
                        </a:cubicBezTo>
                        <a:cubicBezTo>
                          <a:pt x="189" y="107"/>
                          <a:pt x="192" y="107"/>
                          <a:pt x="193" y="105"/>
                        </a:cubicBezTo>
                        <a:cubicBezTo>
                          <a:pt x="197" y="98"/>
                          <a:pt x="197" y="90"/>
                          <a:pt x="202" y="83"/>
                        </a:cubicBezTo>
                        <a:cubicBezTo>
                          <a:pt x="199" y="64"/>
                          <a:pt x="192" y="28"/>
                          <a:pt x="173" y="17"/>
                        </a:cubicBezTo>
                        <a:cubicBezTo>
                          <a:pt x="165" y="2"/>
                          <a:pt x="150" y="2"/>
                          <a:pt x="134" y="0"/>
                        </a:cubicBezTo>
                        <a:cubicBezTo>
                          <a:pt x="118" y="2"/>
                          <a:pt x="116" y="0"/>
                          <a:pt x="107" y="12"/>
                        </a:cubicBezTo>
                        <a:cubicBezTo>
                          <a:pt x="115" y="31"/>
                          <a:pt x="64" y="26"/>
                          <a:pt x="55" y="27"/>
                        </a:cubicBezTo>
                        <a:cubicBezTo>
                          <a:pt x="47" y="30"/>
                          <a:pt x="40" y="31"/>
                          <a:pt x="32" y="35"/>
                        </a:cubicBezTo>
                        <a:cubicBezTo>
                          <a:pt x="28" y="41"/>
                          <a:pt x="23" y="41"/>
                          <a:pt x="20" y="48"/>
                        </a:cubicBezTo>
                        <a:cubicBezTo>
                          <a:pt x="19" y="55"/>
                          <a:pt x="14" y="60"/>
                          <a:pt x="10" y="66"/>
                        </a:cubicBezTo>
                        <a:cubicBezTo>
                          <a:pt x="0" y="95"/>
                          <a:pt x="8" y="125"/>
                          <a:pt x="19" y="152"/>
                        </a:cubicBezTo>
                        <a:cubicBezTo>
                          <a:pt x="20" y="160"/>
                          <a:pt x="26" y="167"/>
                          <a:pt x="34" y="168"/>
                        </a:cubicBezTo>
                        <a:cubicBezTo>
                          <a:pt x="44" y="173"/>
                          <a:pt x="52" y="173"/>
                          <a:pt x="64" y="174"/>
                        </a:cubicBezTo>
                        <a:cubicBezTo>
                          <a:pt x="86" y="172"/>
                          <a:pt x="103" y="180"/>
                          <a:pt x="112" y="162"/>
                        </a:cubicBezTo>
                        <a:cubicBezTo>
                          <a:pt x="113" y="153"/>
                          <a:pt x="109" y="147"/>
                          <a:pt x="101" y="143"/>
                        </a:cubicBezTo>
                        <a:cubicBezTo>
                          <a:pt x="96" y="133"/>
                          <a:pt x="93" y="124"/>
                          <a:pt x="89" y="114"/>
                        </a:cubicBezTo>
                        <a:cubicBezTo>
                          <a:pt x="86" y="94"/>
                          <a:pt x="81" y="67"/>
                          <a:pt x="94" y="50"/>
                        </a:cubicBezTo>
                        <a:cubicBezTo>
                          <a:pt x="95" y="43"/>
                          <a:pt x="99" y="43"/>
                          <a:pt x="104" y="39"/>
                        </a:cubicBezTo>
                        <a:cubicBezTo>
                          <a:pt x="108" y="31"/>
                          <a:pt x="105" y="30"/>
                          <a:pt x="110" y="35"/>
                        </a:cubicBezTo>
                        <a:close/>
                      </a:path>
                    </a:pathLst>
                  </a:custGeom>
                  <a:blipFill dpi="0" rotWithShape="1">
                    <a:blip r:embed="rId7">
                      <a:alphaModFix amt="61000"/>
                    </a:blip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57" name="Freeform 56">
                    <a:extLst>
                      <a:ext uri="{FF2B5EF4-FFF2-40B4-BE49-F238E27FC236}">
                        <a16:creationId xmlns:a16="http://schemas.microsoft.com/office/drawing/2014/main" id="{EE84BEEE-D6D8-5D9C-E167-3962E970B23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2562" y="1071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solidFill>
                    <a:srgbClr val="FF0000">
                      <a:alpha val="52156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58" name="Freeform 57">
                    <a:extLst>
                      <a:ext uri="{FF2B5EF4-FFF2-40B4-BE49-F238E27FC236}">
                        <a16:creationId xmlns:a16="http://schemas.microsoft.com/office/drawing/2014/main" id="{899A94A1-6B70-AE5E-290A-F9CFA3EE353F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2517" y="1117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solidFill>
                    <a:srgbClr val="FF0000">
                      <a:alpha val="52156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59" name="Freeform 58">
                    <a:extLst>
                      <a:ext uri="{FF2B5EF4-FFF2-40B4-BE49-F238E27FC236}">
                        <a16:creationId xmlns:a16="http://schemas.microsoft.com/office/drawing/2014/main" id="{92182DF9-AC54-22B9-D095-70A505DC77FE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2517" y="1071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solidFill>
                    <a:srgbClr val="FF0000">
                      <a:alpha val="21176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60" name="Freeform 59">
                    <a:extLst>
                      <a:ext uri="{FF2B5EF4-FFF2-40B4-BE49-F238E27FC236}">
                        <a16:creationId xmlns:a16="http://schemas.microsoft.com/office/drawing/2014/main" id="{3229A148-0707-6989-FF5B-EFD3F563441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2472" y="1026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solidFill>
                    <a:srgbClr val="FF0000">
                      <a:alpha val="21176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61" name="Freeform 60">
                    <a:extLst>
                      <a:ext uri="{FF2B5EF4-FFF2-40B4-BE49-F238E27FC236}">
                        <a16:creationId xmlns:a16="http://schemas.microsoft.com/office/drawing/2014/main" id="{9C77E830-3807-5ADF-4A2C-345E88CD2356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2426" y="935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solidFill>
                    <a:srgbClr val="FF0000">
                      <a:alpha val="52156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62" name="Oval 61">
                    <a:extLst>
                      <a:ext uri="{FF2B5EF4-FFF2-40B4-BE49-F238E27FC236}">
                        <a16:creationId xmlns:a16="http://schemas.microsoft.com/office/drawing/2014/main" id="{A72D3BEB-EA0B-8560-0E00-3B6CBDDAD4A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73" y="1121"/>
                    <a:ext cx="27" cy="27"/>
                  </a:xfrm>
                  <a:prstGeom prst="ellipse">
                    <a:avLst/>
                  </a:prstGeom>
                  <a:solidFill>
                    <a:srgbClr val="FF0000">
                      <a:alpha val="61960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63" name="Oval 62">
                    <a:extLst>
                      <a:ext uri="{FF2B5EF4-FFF2-40B4-BE49-F238E27FC236}">
                        <a16:creationId xmlns:a16="http://schemas.microsoft.com/office/drawing/2014/main" id="{32C467DD-6132-C8C6-40AA-B6AF2331A4D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54" y="1086"/>
                    <a:ext cx="27" cy="27"/>
                  </a:xfrm>
                  <a:prstGeom prst="ellipse">
                    <a:avLst/>
                  </a:prstGeom>
                  <a:solidFill>
                    <a:srgbClr val="CC0000">
                      <a:alpha val="61960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64" name="Oval 63">
                    <a:extLst>
                      <a:ext uri="{FF2B5EF4-FFF2-40B4-BE49-F238E27FC236}">
                        <a16:creationId xmlns:a16="http://schemas.microsoft.com/office/drawing/2014/main" id="{552F44CC-24A9-7C7A-83C8-486DA31D987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72" y="994"/>
                    <a:ext cx="27" cy="27"/>
                  </a:xfrm>
                  <a:prstGeom prst="ellipse">
                    <a:avLst/>
                  </a:prstGeom>
                  <a:solidFill>
                    <a:srgbClr val="FF0000">
                      <a:alpha val="61960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65" name="Oval 64">
                    <a:extLst>
                      <a:ext uri="{FF2B5EF4-FFF2-40B4-BE49-F238E27FC236}">
                        <a16:creationId xmlns:a16="http://schemas.microsoft.com/office/drawing/2014/main" id="{DDC7A8E3-39F8-F1DD-4EF4-8040E4381C8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57" y="1037"/>
                    <a:ext cx="27" cy="27"/>
                  </a:xfrm>
                  <a:prstGeom prst="ellipse">
                    <a:avLst/>
                  </a:prstGeom>
                  <a:solidFill>
                    <a:srgbClr val="FF0000">
                      <a:alpha val="61960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66" name="Oval 65">
                    <a:extLst>
                      <a:ext uri="{FF2B5EF4-FFF2-40B4-BE49-F238E27FC236}">
                        <a16:creationId xmlns:a16="http://schemas.microsoft.com/office/drawing/2014/main" id="{F4739401-CBB6-59A8-F60D-0706980D5CE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44" y="903"/>
                    <a:ext cx="27" cy="27"/>
                  </a:xfrm>
                  <a:prstGeom prst="ellipse">
                    <a:avLst/>
                  </a:prstGeom>
                  <a:solidFill>
                    <a:srgbClr val="FF0000">
                      <a:alpha val="61960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67" name="Oval 66">
                    <a:extLst>
                      <a:ext uri="{FF2B5EF4-FFF2-40B4-BE49-F238E27FC236}">
                        <a16:creationId xmlns:a16="http://schemas.microsoft.com/office/drawing/2014/main" id="{66932E9A-F94C-92C5-FD97-403E92957B9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93" y="1094"/>
                    <a:ext cx="27" cy="27"/>
                  </a:xfrm>
                  <a:prstGeom prst="ellipse">
                    <a:avLst/>
                  </a:prstGeom>
                  <a:solidFill>
                    <a:srgbClr val="FF0000">
                      <a:alpha val="25882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68" name="Oval 67">
                    <a:extLst>
                      <a:ext uri="{FF2B5EF4-FFF2-40B4-BE49-F238E27FC236}">
                        <a16:creationId xmlns:a16="http://schemas.microsoft.com/office/drawing/2014/main" id="{A981EE29-102A-125D-6649-B542872EB6A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98" y="1062"/>
                    <a:ext cx="27" cy="27"/>
                  </a:xfrm>
                  <a:prstGeom prst="ellipse">
                    <a:avLst/>
                  </a:prstGeom>
                  <a:solidFill>
                    <a:srgbClr val="800000">
                      <a:alpha val="61960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69" name="Freeform 68">
                    <a:extLst>
                      <a:ext uri="{FF2B5EF4-FFF2-40B4-BE49-F238E27FC236}">
                        <a16:creationId xmlns:a16="http://schemas.microsoft.com/office/drawing/2014/main" id="{3BB98DD3-4598-51F3-616D-052395172A1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2531" y="1021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solidFill>
                    <a:srgbClr val="FF0000">
                      <a:alpha val="21176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70" name="Oval 69">
                    <a:extLst>
                      <a:ext uri="{FF2B5EF4-FFF2-40B4-BE49-F238E27FC236}">
                        <a16:creationId xmlns:a16="http://schemas.microsoft.com/office/drawing/2014/main" id="{4984EFD7-5098-E90C-B247-9EDAD37A362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08" y="986"/>
                    <a:ext cx="27" cy="27"/>
                  </a:xfrm>
                  <a:prstGeom prst="ellipse">
                    <a:avLst/>
                  </a:prstGeom>
                  <a:solidFill>
                    <a:srgbClr val="FF0000">
                      <a:alpha val="41176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71" name="Oval 70">
                    <a:extLst>
                      <a:ext uri="{FF2B5EF4-FFF2-40B4-BE49-F238E27FC236}">
                        <a16:creationId xmlns:a16="http://schemas.microsoft.com/office/drawing/2014/main" id="{7DC0CB2C-581F-8EE1-2775-59ACD34FCA0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72" y="1069"/>
                    <a:ext cx="27" cy="27"/>
                  </a:xfrm>
                  <a:prstGeom prst="ellipse">
                    <a:avLst/>
                  </a:prstGeom>
                  <a:solidFill>
                    <a:srgbClr val="FF0000">
                      <a:alpha val="41176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72" name="Oval 71">
                    <a:extLst>
                      <a:ext uri="{FF2B5EF4-FFF2-40B4-BE49-F238E27FC236}">
                        <a16:creationId xmlns:a16="http://schemas.microsoft.com/office/drawing/2014/main" id="{749A0959-2608-61AF-543D-A3E2D307204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75" y="902"/>
                    <a:ext cx="27" cy="27"/>
                  </a:xfrm>
                  <a:prstGeom prst="ellipse">
                    <a:avLst/>
                  </a:prstGeom>
                  <a:solidFill>
                    <a:srgbClr val="FF0000">
                      <a:alpha val="61960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73" name="Freeform 72">
                    <a:extLst>
                      <a:ext uri="{FF2B5EF4-FFF2-40B4-BE49-F238E27FC236}">
                        <a16:creationId xmlns:a16="http://schemas.microsoft.com/office/drawing/2014/main" id="{B6D57FC9-2489-25B2-58FC-E1B5490CB5A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2510" y="952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solidFill>
                    <a:srgbClr val="FF0000">
                      <a:alpha val="21176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74" name="Oval 73">
                    <a:extLst>
                      <a:ext uri="{FF2B5EF4-FFF2-40B4-BE49-F238E27FC236}">
                        <a16:creationId xmlns:a16="http://schemas.microsoft.com/office/drawing/2014/main" id="{60F76E33-F745-F03A-70BB-198839F30F6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56" y="1110"/>
                    <a:ext cx="27" cy="27"/>
                  </a:xfrm>
                  <a:prstGeom prst="ellipse">
                    <a:avLst/>
                  </a:prstGeom>
                  <a:solidFill>
                    <a:srgbClr val="FF0000">
                      <a:alpha val="61960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75" name="Freeform 74">
                    <a:extLst>
                      <a:ext uri="{FF2B5EF4-FFF2-40B4-BE49-F238E27FC236}">
                        <a16:creationId xmlns:a16="http://schemas.microsoft.com/office/drawing/2014/main" id="{CA0DA760-BC7C-7475-DB0B-37549790A31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2526" y="961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solidFill>
                    <a:srgbClr val="FF0000">
                      <a:alpha val="21176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76" name="Oval 75">
                    <a:extLst>
                      <a:ext uri="{FF2B5EF4-FFF2-40B4-BE49-F238E27FC236}">
                        <a16:creationId xmlns:a16="http://schemas.microsoft.com/office/drawing/2014/main" id="{B48F013C-B781-8DE4-016E-03B88492754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69" y="1095"/>
                    <a:ext cx="27" cy="27"/>
                  </a:xfrm>
                  <a:prstGeom prst="ellipse">
                    <a:avLst/>
                  </a:prstGeom>
                  <a:solidFill>
                    <a:srgbClr val="800000">
                      <a:alpha val="61960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77" name="Oval 76">
                    <a:extLst>
                      <a:ext uri="{FF2B5EF4-FFF2-40B4-BE49-F238E27FC236}">
                        <a16:creationId xmlns:a16="http://schemas.microsoft.com/office/drawing/2014/main" id="{B2D251C0-921B-7162-1F97-B017A6FAAF4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86" y="1064"/>
                    <a:ext cx="27" cy="27"/>
                  </a:xfrm>
                  <a:prstGeom prst="ellipse">
                    <a:avLst/>
                  </a:prstGeom>
                  <a:solidFill>
                    <a:srgbClr val="800000">
                      <a:alpha val="61960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78" name="Oval 77">
                    <a:extLst>
                      <a:ext uri="{FF2B5EF4-FFF2-40B4-BE49-F238E27FC236}">
                        <a16:creationId xmlns:a16="http://schemas.microsoft.com/office/drawing/2014/main" id="{0B23EE44-928D-9EFC-47F5-8F4226ED7B2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06" y="925"/>
                    <a:ext cx="27" cy="27"/>
                  </a:xfrm>
                  <a:prstGeom prst="ellipse">
                    <a:avLst/>
                  </a:prstGeom>
                  <a:solidFill>
                    <a:srgbClr val="CC0000">
                      <a:alpha val="61960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79" name="Oval 78">
                    <a:extLst>
                      <a:ext uri="{FF2B5EF4-FFF2-40B4-BE49-F238E27FC236}">
                        <a16:creationId xmlns:a16="http://schemas.microsoft.com/office/drawing/2014/main" id="{5721099E-60D7-CB66-3BFA-D6122C8FD2F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59" y="910"/>
                    <a:ext cx="27" cy="27"/>
                  </a:xfrm>
                  <a:prstGeom prst="ellipse">
                    <a:avLst/>
                  </a:prstGeom>
                  <a:solidFill>
                    <a:srgbClr val="800000">
                      <a:alpha val="61960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80" name="Oval 79">
                    <a:extLst>
                      <a:ext uri="{FF2B5EF4-FFF2-40B4-BE49-F238E27FC236}">
                        <a16:creationId xmlns:a16="http://schemas.microsoft.com/office/drawing/2014/main" id="{13E50FF6-56FB-EE96-291C-8530C698196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86" y="1119"/>
                    <a:ext cx="27" cy="27"/>
                  </a:xfrm>
                  <a:prstGeom prst="ellipse">
                    <a:avLst/>
                  </a:prstGeom>
                  <a:solidFill>
                    <a:srgbClr val="CC0000">
                      <a:alpha val="61960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81" name="Oval 80">
                    <a:extLst>
                      <a:ext uri="{FF2B5EF4-FFF2-40B4-BE49-F238E27FC236}">
                        <a16:creationId xmlns:a16="http://schemas.microsoft.com/office/drawing/2014/main" id="{8E94867B-5A38-6D94-4337-EA09ED4A265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358" y="1019"/>
                    <a:ext cx="27" cy="27"/>
                  </a:xfrm>
                  <a:prstGeom prst="ellipse">
                    <a:avLst/>
                  </a:prstGeom>
                  <a:solidFill>
                    <a:srgbClr val="CC0000">
                      <a:alpha val="61960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82" name="Oval 81">
                    <a:extLst>
                      <a:ext uri="{FF2B5EF4-FFF2-40B4-BE49-F238E27FC236}">
                        <a16:creationId xmlns:a16="http://schemas.microsoft.com/office/drawing/2014/main" id="{E3A2C447-22AB-6ADD-28A3-459489A2F95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04" y="1033"/>
                    <a:ext cx="27" cy="27"/>
                  </a:xfrm>
                  <a:prstGeom prst="ellipse">
                    <a:avLst/>
                  </a:prstGeom>
                  <a:solidFill>
                    <a:srgbClr val="CC0000">
                      <a:alpha val="61960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83" name="Oval 82">
                    <a:extLst>
                      <a:ext uri="{FF2B5EF4-FFF2-40B4-BE49-F238E27FC236}">
                        <a16:creationId xmlns:a16="http://schemas.microsoft.com/office/drawing/2014/main" id="{8AF88867-6D12-14F2-27BA-2A3129C0258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77" y="998"/>
                    <a:ext cx="27" cy="27"/>
                  </a:xfrm>
                  <a:prstGeom prst="ellipse">
                    <a:avLst/>
                  </a:prstGeom>
                  <a:solidFill>
                    <a:srgbClr val="CC0000">
                      <a:alpha val="61960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84" name="Oval 83">
                    <a:extLst>
                      <a:ext uri="{FF2B5EF4-FFF2-40B4-BE49-F238E27FC236}">
                        <a16:creationId xmlns:a16="http://schemas.microsoft.com/office/drawing/2014/main" id="{2751DA53-D40C-B3F4-17A9-F8DA942F552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43" y="931"/>
                    <a:ext cx="27" cy="27"/>
                  </a:xfrm>
                  <a:prstGeom prst="ellipse">
                    <a:avLst/>
                  </a:prstGeom>
                  <a:solidFill>
                    <a:srgbClr val="CC0000">
                      <a:alpha val="61960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85" name="Freeform 84">
                    <a:extLst>
                      <a:ext uri="{FF2B5EF4-FFF2-40B4-BE49-F238E27FC236}">
                        <a16:creationId xmlns:a16="http://schemas.microsoft.com/office/drawing/2014/main" id="{61AFF95E-1C37-54BA-5449-5F375D06884E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2562" y="949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solidFill>
                    <a:srgbClr val="FF0000">
                      <a:alpha val="21176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86" name="Oval 85">
                    <a:extLst>
                      <a:ext uri="{FF2B5EF4-FFF2-40B4-BE49-F238E27FC236}">
                        <a16:creationId xmlns:a16="http://schemas.microsoft.com/office/drawing/2014/main" id="{6C2FFE6A-1788-1204-01BC-38D3C1CBD57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01" y="1024"/>
                    <a:ext cx="27" cy="27"/>
                  </a:xfrm>
                  <a:prstGeom prst="ellipse">
                    <a:avLst/>
                  </a:prstGeom>
                  <a:solidFill>
                    <a:srgbClr val="CC0000">
                      <a:alpha val="61960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87" name="Oval 86">
                    <a:extLst>
                      <a:ext uri="{FF2B5EF4-FFF2-40B4-BE49-F238E27FC236}">
                        <a16:creationId xmlns:a16="http://schemas.microsoft.com/office/drawing/2014/main" id="{6451C229-F9DA-82C6-47FF-44A58858250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497" y="1004"/>
                    <a:ext cx="27" cy="27"/>
                  </a:xfrm>
                  <a:prstGeom prst="ellipse">
                    <a:avLst/>
                  </a:prstGeom>
                  <a:solidFill>
                    <a:srgbClr val="800000">
                      <a:alpha val="61960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88" name="Oval 87">
                    <a:extLst>
                      <a:ext uri="{FF2B5EF4-FFF2-40B4-BE49-F238E27FC236}">
                        <a16:creationId xmlns:a16="http://schemas.microsoft.com/office/drawing/2014/main" id="{E9D4DABD-EBD1-15B3-521E-A00B58FC772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71" y="1021"/>
                    <a:ext cx="27" cy="27"/>
                  </a:xfrm>
                  <a:prstGeom prst="ellipse">
                    <a:avLst/>
                  </a:prstGeom>
                  <a:solidFill>
                    <a:srgbClr val="FF0000">
                      <a:alpha val="61960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89" name="Oval 88">
                    <a:extLst>
                      <a:ext uri="{FF2B5EF4-FFF2-40B4-BE49-F238E27FC236}">
                        <a16:creationId xmlns:a16="http://schemas.microsoft.com/office/drawing/2014/main" id="{B4406846-0034-4708-E50E-DBC46B3B9BA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2586" y="1008"/>
                    <a:ext cx="27" cy="27"/>
                  </a:xfrm>
                  <a:prstGeom prst="ellipse">
                    <a:avLst/>
                  </a:prstGeom>
                  <a:solidFill>
                    <a:srgbClr val="800000">
                      <a:alpha val="61960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</p:grpSp>
            <p:sp>
              <p:nvSpPr>
                <p:cNvPr id="6352" name="Line 89">
                  <a:extLst>
                    <a:ext uri="{FF2B5EF4-FFF2-40B4-BE49-F238E27FC236}">
                      <a16:creationId xmlns:a16="http://schemas.microsoft.com/office/drawing/2014/main" id="{00A9CB22-81CC-52C9-B6F6-1C9C41AE4C1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61" y="2161"/>
                  <a:ext cx="36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353" name="Text Box 90">
                  <a:extLst>
                    <a:ext uri="{FF2B5EF4-FFF2-40B4-BE49-F238E27FC236}">
                      <a16:creationId xmlns:a16="http://schemas.microsoft.com/office/drawing/2014/main" id="{B4EDB525-0744-E655-6966-5C8404A30FF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878" y="2069"/>
                  <a:ext cx="688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algn="r" rtl="1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r" rtl="1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r" rtl="1">
                    <a:spcBef>
                      <a:spcPct val="20000"/>
                    </a:spcBef>
                    <a:buClr>
                      <a:schemeClr val="accent2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r" rtl="1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r" rtl="1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l" rtl="0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400">
                      <a:solidFill>
                        <a:srgbClr val="FFFFFF"/>
                      </a:solidFill>
                    </a:rPr>
                    <a:t>Eosinophils</a:t>
                  </a:r>
                </a:p>
              </p:txBody>
            </p:sp>
          </p:grpSp>
          <p:grpSp>
            <p:nvGrpSpPr>
              <p:cNvPr id="6231" name="Group 91">
                <a:extLst>
                  <a:ext uri="{FF2B5EF4-FFF2-40B4-BE49-F238E27FC236}">
                    <a16:creationId xmlns:a16="http://schemas.microsoft.com/office/drawing/2014/main" id="{13DAC960-FDFC-DC66-E3F1-C72682F77A8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99" y="2750"/>
                <a:ext cx="1780" cy="323"/>
                <a:chOff x="2699" y="2478"/>
                <a:chExt cx="1780" cy="323"/>
              </a:xfrm>
            </p:grpSpPr>
            <p:grpSp>
              <p:nvGrpSpPr>
                <p:cNvPr id="6291" name="Group 92">
                  <a:extLst>
                    <a:ext uri="{FF2B5EF4-FFF2-40B4-BE49-F238E27FC236}">
                      <a16:creationId xmlns:a16="http://schemas.microsoft.com/office/drawing/2014/main" id="{666B9841-A1FA-EDBB-1A51-AD96A21A3BA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5195004">
                  <a:off x="2692" y="2485"/>
                  <a:ext cx="323" cy="310"/>
                  <a:chOff x="1222" y="777"/>
                  <a:chExt cx="286" cy="270"/>
                </a:xfrm>
              </p:grpSpPr>
              <p:sp>
                <p:nvSpPr>
                  <p:cNvPr id="6348" name="Freeform 93" descr="Granite">
                    <a:extLst>
                      <a:ext uri="{FF2B5EF4-FFF2-40B4-BE49-F238E27FC236}">
                        <a16:creationId xmlns:a16="http://schemas.microsoft.com/office/drawing/2014/main" id="{75317E15-8A17-7617-FBC6-35BAA80C929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3645729">
                    <a:off x="1256" y="806"/>
                    <a:ext cx="231" cy="226"/>
                  </a:xfrm>
                  <a:custGeom>
                    <a:avLst/>
                    <a:gdLst>
                      <a:gd name="T0" fmla="*/ 130 w 297"/>
                      <a:gd name="T1" fmla="*/ 21 h 262"/>
                      <a:gd name="T2" fmla="*/ 47 w 297"/>
                      <a:gd name="T3" fmla="*/ 12 h 262"/>
                      <a:gd name="T4" fmla="*/ 0 w 297"/>
                      <a:gd name="T5" fmla="*/ 95 h 262"/>
                      <a:gd name="T6" fmla="*/ 49 w 297"/>
                      <a:gd name="T7" fmla="*/ 187 h 262"/>
                      <a:gd name="T8" fmla="*/ 149 w 297"/>
                      <a:gd name="T9" fmla="*/ 144 h 262"/>
                      <a:gd name="T10" fmla="*/ 130 w 297"/>
                      <a:gd name="T11" fmla="*/ 21 h 26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297"/>
                      <a:gd name="T19" fmla="*/ 0 h 262"/>
                      <a:gd name="T20" fmla="*/ 297 w 297"/>
                      <a:gd name="T21" fmla="*/ 262 h 26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297" h="262">
                        <a:moveTo>
                          <a:pt x="215" y="28"/>
                        </a:moveTo>
                        <a:cubicBezTo>
                          <a:pt x="184" y="5"/>
                          <a:pt x="116" y="0"/>
                          <a:pt x="79" y="16"/>
                        </a:cubicBezTo>
                        <a:cubicBezTo>
                          <a:pt x="43" y="33"/>
                          <a:pt x="0" y="89"/>
                          <a:pt x="0" y="128"/>
                        </a:cubicBezTo>
                        <a:cubicBezTo>
                          <a:pt x="0" y="167"/>
                          <a:pt x="40" y="240"/>
                          <a:pt x="81" y="251"/>
                        </a:cubicBezTo>
                        <a:cubicBezTo>
                          <a:pt x="122" y="262"/>
                          <a:pt x="225" y="231"/>
                          <a:pt x="247" y="194"/>
                        </a:cubicBezTo>
                        <a:cubicBezTo>
                          <a:pt x="297" y="125"/>
                          <a:pt x="248" y="51"/>
                          <a:pt x="215" y="28"/>
                        </a:cubicBezTo>
                        <a:close/>
                      </a:path>
                    </a:pathLst>
                  </a:custGeom>
                  <a:blipFill dpi="0" rotWithShape="1">
                    <a:blip r:embed="rId5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49" name="Freeform 94">
                    <a:extLst>
                      <a:ext uri="{FF2B5EF4-FFF2-40B4-BE49-F238E27FC236}">
                        <a16:creationId xmlns:a16="http://schemas.microsoft.com/office/drawing/2014/main" id="{28889374-79A1-412E-F4D2-5A3A22C0205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22" y="777"/>
                    <a:ext cx="286" cy="270"/>
                  </a:xfrm>
                  <a:custGeom>
                    <a:avLst/>
                    <a:gdLst>
                      <a:gd name="T0" fmla="*/ 424 w 193"/>
                      <a:gd name="T1" fmla="*/ 187 h 205"/>
                      <a:gd name="T2" fmla="*/ 320 w 193"/>
                      <a:gd name="T3" fmla="*/ 33 h 205"/>
                      <a:gd name="T4" fmla="*/ 122 w 193"/>
                      <a:gd name="T5" fmla="*/ 33 h 205"/>
                      <a:gd name="T6" fmla="*/ 22 w 193"/>
                      <a:gd name="T7" fmla="*/ 229 h 205"/>
                      <a:gd name="T8" fmla="*/ 252 w 193"/>
                      <a:gd name="T9" fmla="*/ 349 h 205"/>
                      <a:gd name="T10" fmla="*/ 424 w 193"/>
                      <a:gd name="T11" fmla="*/ 187 h 20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93"/>
                      <a:gd name="T19" fmla="*/ 0 h 205"/>
                      <a:gd name="T20" fmla="*/ 193 w 193"/>
                      <a:gd name="T21" fmla="*/ 205 h 20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93" h="205">
                        <a:moveTo>
                          <a:pt x="193" y="108"/>
                        </a:moveTo>
                        <a:cubicBezTo>
                          <a:pt x="193" y="78"/>
                          <a:pt x="169" y="34"/>
                          <a:pt x="146" y="19"/>
                        </a:cubicBezTo>
                        <a:cubicBezTo>
                          <a:pt x="123" y="4"/>
                          <a:pt x="78" y="0"/>
                          <a:pt x="55" y="19"/>
                        </a:cubicBezTo>
                        <a:cubicBezTo>
                          <a:pt x="32" y="38"/>
                          <a:pt x="0" y="102"/>
                          <a:pt x="10" y="132"/>
                        </a:cubicBezTo>
                        <a:cubicBezTo>
                          <a:pt x="20" y="162"/>
                          <a:pt x="85" y="205"/>
                          <a:pt x="115" y="201"/>
                        </a:cubicBezTo>
                        <a:cubicBezTo>
                          <a:pt x="172" y="201"/>
                          <a:pt x="193" y="138"/>
                          <a:pt x="193" y="108"/>
                        </a:cubicBezTo>
                        <a:close/>
                      </a:path>
                    </a:pathLst>
                  </a:custGeom>
                  <a:solidFill>
                    <a:srgbClr val="000080">
                      <a:alpha val="39999"/>
                    </a:srgbClr>
                  </a:solidFill>
                  <a:ln w="3175" cmpd="sng">
                    <a:solidFill>
                      <a:srgbClr val="666699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292" name="Group 95">
                  <a:extLst>
                    <a:ext uri="{FF2B5EF4-FFF2-40B4-BE49-F238E27FC236}">
                      <a16:creationId xmlns:a16="http://schemas.microsoft.com/office/drawing/2014/main" id="{F046F9DE-FBCA-2F33-FC19-04976B3F6CD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70" y="2523"/>
                  <a:ext cx="286" cy="270"/>
                  <a:chOff x="3288" y="798"/>
                  <a:chExt cx="286" cy="270"/>
                </a:xfrm>
              </p:grpSpPr>
              <p:sp>
                <p:nvSpPr>
                  <p:cNvPr id="6295" name="Freeform 96" descr="Granite">
                    <a:extLst>
                      <a:ext uri="{FF2B5EF4-FFF2-40B4-BE49-F238E27FC236}">
                        <a16:creationId xmlns:a16="http://schemas.microsoft.com/office/drawing/2014/main" id="{3EB194C7-CB57-D4F0-9E13-0152701EC400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8" y="798"/>
                    <a:ext cx="286" cy="270"/>
                  </a:xfrm>
                  <a:custGeom>
                    <a:avLst/>
                    <a:gdLst>
                      <a:gd name="T0" fmla="*/ 424 w 193"/>
                      <a:gd name="T1" fmla="*/ 187 h 205"/>
                      <a:gd name="T2" fmla="*/ 320 w 193"/>
                      <a:gd name="T3" fmla="*/ 33 h 205"/>
                      <a:gd name="T4" fmla="*/ 122 w 193"/>
                      <a:gd name="T5" fmla="*/ 33 h 205"/>
                      <a:gd name="T6" fmla="*/ 22 w 193"/>
                      <a:gd name="T7" fmla="*/ 229 h 205"/>
                      <a:gd name="T8" fmla="*/ 252 w 193"/>
                      <a:gd name="T9" fmla="*/ 349 h 205"/>
                      <a:gd name="T10" fmla="*/ 424 w 193"/>
                      <a:gd name="T11" fmla="*/ 187 h 20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93"/>
                      <a:gd name="T19" fmla="*/ 0 h 205"/>
                      <a:gd name="T20" fmla="*/ 193 w 193"/>
                      <a:gd name="T21" fmla="*/ 205 h 20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93" h="205">
                        <a:moveTo>
                          <a:pt x="193" y="108"/>
                        </a:moveTo>
                        <a:cubicBezTo>
                          <a:pt x="193" y="78"/>
                          <a:pt x="169" y="34"/>
                          <a:pt x="146" y="19"/>
                        </a:cubicBezTo>
                        <a:cubicBezTo>
                          <a:pt x="123" y="4"/>
                          <a:pt x="78" y="0"/>
                          <a:pt x="55" y="19"/>
                        </a:cubicBezTo>
                        <a:cubicBezTo>
                          <a:pt x="32" y="38"/>
                          <a:pt x="0" y="102"/>
                          <a:pt x="10" y="132"/>
                        </a:cubicBezTo>
                        <a:cubicBezTo>
                          <a:pt x="20" y="162"/>
                          <a:pt x="85" y="205"/>
                          <a:pt x="115" y="201"/>
                        </a:cubicBezTo>
                        <a:cubicBezTo>
                          <a:pt x="172" y="201"/>
                          <a:pt x="193" y="138"/>
                          <a:pt x="193" y="108"/>
                        </a:cubicBezTo>
                        <a:close/>
                      </a:path>
                    </a:pathLst>
                  </a:custGeom>
                  <a:blipFill dpi="0" rotWithShape="1">
                    <a:blip r:embed="rId5"/>
                    <a:srcRect/>
                    <a:tile tx="0" ty="0" sx="100000" sy="100000" flip="none" algn="tl"/>
                  </a:blipFill>
                  <a:ln w="3175" cmpd="sng">
                    <a:solidFill>
                      <a:srgbClr val="666699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96" name="Freeform 97">
                    <a:extLst>
                      <a:ext uri="{FF2B5EF4-FFF2-40B4-BE49-F238E27FC236}">
                        <a16:creationId xmlns:a16="http://schemas.microsoft.com/office/drawing/2014/main" id="{F4D98F23-F432-0F83-7A61-8273DB159E7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288" y="798"/>
                    <a:ext cx="286" cy="270"/>
                  </a:xfrm>
                  <a:custGeom>
                    <a:avLst/>
                    <a:gdLst>
                      <a:gd name="T0" fmla="*/ 424 w 193"/>
                      <a:gd name="T1" fmla="*/ 187 h 205"/>
                      <a:gd name="T2" fmla="*/ 320 w 193"/>
                      <a:gd name="T3" fmla="*/ 33 h 205"/>
                      <a:gd name="T4" fmla="*/ 122 w 193"/>
                      <a:gd name="T5" fmla="*/ 33 h 205"/>
                      <a:gd name="T6" fmla="*/ 22 w 193"/>
                      <a:gd name="T7" fmla="*/ 229 h 205"/>
                      <a:gd name="T8" fmla="*/ 252 w 193"/>
                      <a:gd name="T9" fmla="*/ 349 h 205"/>
                      <a:gd name="T10" fmla="*/ 424 w 193"/>
                      <a:gd name="T11" fmla="*/ 187 h 20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93"/>
                      <a:gd name="T19" fmla="*/ 0 h 205"/>
                      <a:gd name="T20" fmla="*/ 193 w 193"/>
                      <a:gd name="T21" fmla="*/ 205 h 20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93" h="205">
                        <a:moveTo>
                          <a:pt x="193" y="108"/>
                        </a:moveTo>
                        <a:cubicBezTo>
                          <a:pt x="193" y="78"/>
                          <a:pt x="169" y="34"/>
                          <a:pt x="146" y="19"/>
                        </a:cubicBezTo>
                        <a:cubicBezTo>
                          <a:pt x="123" y="4"/>
                          <a:pt x="78" y="0"/>
                          <a:pt x="55" y="19"/>
                        </a:cubicBezTo>
                        <a:cubicBezTo>
                          <a:pt x="32" y="38"/>
                          <a:pt x="0" y="102"/>
                          <a:pt x="10" y="132"/>
                        </a:cubicBezTo>
                        <a:cubicBezTo>
                          <a:pt x="20" y="162"/>
                          <a:pt x="85" y="205"/>
                          <a:pt x="115" y="201"/>
                        </a:cubicBezTo>
                        <a:cubicBezTo>
                          <a:pt x="172" y="201"/>
                          <a:pt x="193" y="138"/>
                          <a:pt x="193" y="108"/>
                        </a:cubicBezTo>
                        <a:close/>
                      </a:path>
                    </a:pathLst>
                  </a:custGeom>
                  <a:solidFill>
                    <a:srgbClr val="333399">
                      <a:alpha val="39999"/>
                    </a:srgbClr>
                  </a:solidFill>
                  <a:ln w="3175" cmpd="sng">
                    <a:solidFill>
                      <a:srgbClr val="666699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97" name="Freeform 98" descr="Purple mesh">
                    <a:extLst>
                      <a:ext uri="{FF2B5EF4-FFF2-40B4-BE49-F238E27FC236}">
                        <a16:creationId xmlns:a16="http://schemas.microsoft.com/office/drawing/2014/main" id="{C93C859B-9306-5968-FFEE-641D91A1226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334" y="844"/>
                    <a:ext cx="202" cy="180"/>
                  </a:xfrm>
                  <a:custGeom>
                    <a:avLst/>
                    <a:gdLst>
                      <a:gd name="T0" fmla="*/ 110 w 202"/>
                      <a:gd name="T1" fmla="*/ 35 h 180"/>
                      <a:gd name="T2" fmla="*/ 121 w 202"/>
                      <a:gd name="T3" fmla="*/ 105 h 180"/>
                      <a:gd name="T4" fmla="*/ 146 w 202"/>
                      <a:gd name="T5" fmla="*/ 126 h 180"/>
                      <a:gd name="T6" fmla="*/ 185 w 202"/>
                      <a:gd name="T7" fmla="*/ 114 h 180"/>
                      <a:gd name="T8" fmla="*/ 188 w 202"/>
                      <a:gd name="T9" fmla="*/ 108 h 180"/>
                      <a:gd name="T10" fmla="*/ 193 w 202"/>
                      <a:gd name="T11" fmla="*/ 105 h 180"/>
                      <a:gd name="T12" fmla="*/ 202 w 202"/>
                      <a:gd name="T13" fmla="*/ 83 h 180"/>
                      <a:gd name="T14" fmla="*/ 173 w 202"/>
                      <a:gd name="T15" fmla="*/ 17 h 180"/>
                      <a:gd name="T16" fmla="*/ 134 w 202"/>
                      <a:gd name="T17" fmla="*/ 0 h 180"/>
                      <a:gd name="T18" fmla="*/ 107 w 202"/>
                      <a:gd name="T19" fmla="*/ 12 h 180"/>
                      <a:gd name="T20" fmla="*/ 55 w 202"/>
                      <a:gd name="T21" fmla="*/ 27 h 180"/>
                      <a:gd name="T22" fmla="*/ 32 w 202"/>
                      <a:gd name="T23" fmla="*/ 35 h 180"/>
                      <a:gd name="T24" fmla="*/ 20 w 202"/>
                      <a:gd name="T25" fmla="*/ 48 h 180"/>
                      <a:gd name="T26" fmla="*/ 10 w 202"/>
                      <a:gd name="T27" fmla="*/ 66 h 180"/>
                      <a:gd name="T28" fmla="*/ 19 w 202"/>
                      <a:gd name="T29" fmla="*/ 152 h 180"/>
                      <a:gd name="T30" fmla="*/ 34 w 202"/>
                      <a:gd name="T31" fmla="*/ 168 h 180"/>
                      <a:gd name="T32" fmla="*/ 64 w 202"/>
                      <a:gd name="T33" fmla="*/ 174 h 180"/>
                      <a:gd name="T34" fmla="*/ 112 w 202"/>
                      <a:gd name="T35" fmla="*/ 162 h 180"/>
                      <a:gd name="T36" fmla="*/ 101 w 202"/>
                      <a:gd name="T37" fmla="*/ 143 h 180"/>
                      <a:gd name="T38" fmla="*/ 89 w 202"/>
                      <a:gd name="T39" fmla="*/ 114 h 180"/>
                      <a:gd name="T40" fmla="*/ 94 w 202"/>
                      <a:gd name="T41" fmla="*/ 50 h 180"/>
                      <a:gd name="T42" fmla="*/ 104 w 202"/>
                      <a:gd name="T43" fmla="*/ 39 h 180"/>
                      <a:gd name="T44" fmla="*/ 110 w 202"/>
                      <a:gd name="T45" fmla="*/ 35 h 180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202"/>
                      <a:gd name="T70" fmla="*/ 0 h 180"/>
                      <a:gd name="T71" fmla="*/ 202 w 202"/>
                      <a:gd name="T72" fmla="*/ 180 h 180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202" h="180">
                        <a:moveTo>
                          <a:pt x="110" y="35"/>
                        </a:moveTo>
                        <a:cubicBezTo>
                          <a:pt x="106" y="59"/>
                          <a:pt x="105" y="84"/>
                          <a:pt x="121" y="105"/>
                        </a:cubicBezTo>
                        <a:cubicBezTo>
                          <a:pt x="124" y="118"/>
                          <a:pt x="134" y="125"/>
                          <a:pt x="146" y="126"/>
                        </a:cubicBezTo>
                        <a:cubicBezTo>
                          <a:pt x="160" y="124"/>
                          <a:pt x="173" y="123"/>
                          <a:pt x="185" y="114"/>
                        </a:cubicBezTo>
                        <a:cubicBezTo>
                          <a:pt x="186" y="112"/>
                          <a:pt x="187" y="110"/>
                          <a:pt x="188" y="108"/>
                        </a:cubicBezTo>
                        <a:cubicBezTo>
                          <a:pt x="189" y="107"/>
                          <a:pt x="192" y="107"/>
                          <a:pt x="193" y="105"/>
                        </a:cubicBezTo>
                        <a:cubicBezTo>
                          <a:pt x="197" y="98"/>
                          <a:pt x="197" y="90"/>
                          <a:pt x="202" y="83"/>
                        </a:cubicBezTo>
                        <a:cubicBezTo>
                          <a:pt x="199" y="64"/>
                          <a:pt x="192" y="28"/>
                          <a:pt x="173" y="17"/>
                        </a:cubicBezTo>
                        <a:cubicBezTo>
                          <a:pt x="165" y="2"/>
                          <a:pt x="150" y="2"/>
                          <a:pt x="134" y="0"/>
                        </a:cubicBezTo>
                        <a:cubicBezTo>
                          <a:pt x="118" y="2"/>
                          <a:pt x="116" y="0"/>
                          <a:pt x="107" y="12"/>
                        </a:cubicBezTo>
                        <a:cubicBezTo>
                          <a:pt x="115" y="31"/>
                          <a:pt x="64" y="26"/>
                          <a:pt x="55" y="27"/>
                        </a:cubicBezTo>
                        <a:cubicBezTo>
                          <a:pt x="47" y="30"/>
                          <a:pt x="40" y="31"/>
                          <a:pt x="32" y="35"/>
                        </a:cubicBezTo>
                        <a:cubicBezTo>
                          <a:pt x="28" y="41"/>
                          <a:pt x="23" y="41"/>
                          <a:pt x="20" y="48"/>
                        </a:cubicBezTo>
                        <a:cubicBezTo>
                          <a:pt x="19" y="55"/>
                          <a:pt x="14" y="60"/>
                          <a:pt x="10" y="66"/>
                        </a:cubicBezTo>
                        <a:cubicBezTo>
                          <a:pt x="0" y="95"/>
                          <a:pt x="8" y="125"/>
                          <a:pt x="19" y="152"/>
                        </a:cubicBezTo>
                        <a:cubicBezTo>
                          <a:pt x="20" y="160"/>
                          <a:pt x="26" y="167"/>
                          <a:pt x="34" y="168"/>
                        </a:cubicBezTo>
                        <a:cubicBezTo>
                          <a:pt x="44" y="173"/>
                          <a:pt x="52" y="173"/>
                          <a:pt x="64" y="174"/>
                        </a:cubicBezTo>
                        <a:cubicBezTo>
                          <a:pt x="86" y="172"/>
                          <a:pt x="103" y="180"/>
                          <a:pt x="112" y="162"/>
                        </a:cubicBezTo>
                        <a:cubicBezTo>
                          <a:pt x="113" y="153"/>
                          <a:pt x="109" y="147"/>
                          <a:pt x="101" y="143"/>
                        </a:cubicBezTo>
                        <a:cubicBezTo>
                          <a:pt x="96" y="133"/>
                          <a:pt x="93" y="124"/>
                          <a:pt x="89" y="114"/>
                        </a:cubicBezTo>
                        <a:cubicBezTo>
                          <a:pt x="86" y="94"/>
                          <a:pt x="81" y="67"/>
                          <a:pt x="94" y="50"/>
                        </a:cubicBezTo>
                        <a:cubicBezTo>
                          <a:pt x="95" y="43"/>
                          <a:pt x="99" y="43"/>
                          <a:pt x="104" y="39"/>
                        </a:cubicBezTo>
                        <a:cubicBezTo>
                          <a:pt x="108" y="31"/>
                          <a:pt x="105" y="30"/>
                          <a:pt x="110" y="35"/>
                        </a:cubicBezTo>
                        <a:close/>
                      </a:path>
                    </a:pathLst>
                  </a:custGeom>
                  <a:blipFill dpi="0" rotWithShape="1">
                    <a:blip r:embed="rId7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98" name="Freeform 99" descr="Purple mesh">
                    <a:extLst>
                      <a:ext uri="{FF2B5EF4-FFF2-40B4-BE49-F238E27FC236}">
                        <a16:creationId xmlns:a16="http://schemas.microsoft.com/office/drawing/2014/main" id="{44558902-4147-8004-DBC4-6CE9B6BF2A9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3515" y="980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blipFill dpi="0" rotWithShape="1">
                    <a:blip r:embed="rId7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99" name="Freeform 100" descr="Purple mesh">
                    <a:extLst>
                      <a:ext uri="{FF2B5EF4-FFF2-40B4-BE49-F238E27FC236}">
                        <a16:creationId xmlns:a16="http://schemas.microsoft.com/office/drawing/2014/main" id="{6F50F5FE-551E-5ACE-0C7C-AFC3B461D47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3473" y="1018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blipFill dpi="0" rotWithShape="1">
                    <a:blip r:embed="rId7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00" name="Freeform 101" descr="Purple mesh">
                    <a:extLst>
                      <a:ext uri="{FF2B5EF4-FFF2-40B4-BE49-F238E27FC236}">
                        <a16:creationId xmlns:a16="http://schemas.microsoft.com/office/drawing/2014/main" id="{34AB1FFE-24FF-E2AD-677B-0CF2B6797B83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3470" y="980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blipFill dpi="0" rotWithShape="1">
                    <a:blip r:embed="rId7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01" name="Freeform 102" descr="Purple mesh">
                    <a:extLst>
                      <a:ext uri="{FF2B5EF4-FFF2-40B4-BE49-F238E27FC236}">
                        <a16:creationId xmlns:a16="http://schemas.microsoft.com/office/drawing/2014/main" id="{8647E7DE-0C05-B8E8-A1A3-4D5A1AB34BBF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3369" y="830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blipFill dpi="0" rotWithShape="1">
                    <a:blip r:embed="rId7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02" name="Freeform 103" descr="Purple mesh">
                    <a:extLst>
                      <a:ext uri="{FF2B5EF4-FFF2-40B4-BE49-F238E27FC236}">
                        <a16:creationId xmlns:a16="http://schemas.microsoft.com/office/drawing/2014/main" id="{512A49E1-44B8-2672-A910-9AE40367B9AB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3401" y="827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blipFill dpi="0" rotWithShape="1">
                    <a:blip r:embed="rId7">
                      <a:alphaModFix amt="71000"/>
                    </a:blip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03" name="Freeform 104" descr="Purple mesh">
                    <a:extLst>
                      <a:ext uri="{FF2B5EF4-FFF2-40B4-BE49-F238E27FC236}">
                        <a16:creationId xmlns:a16="http://schemas.microsoft.com/office/drawing/2014/main" id="{FDAA52EF-3632-5B2E-5EA7-F56DCF7CEEBD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3431" y="812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blipFill dpi="0" rotWithShape="1">
                    <a:blip r:embed="rId7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04" name="Freeform 105" descr="Purple mesh">
                    <a:extLst>
                      <a:ext uri="{FF2B5EF4-FFF2-40B4-BE49-F238E27FC236}">
                        <a16:creationId xmlns:a16="http://schemas.microsoft.com/office/drawing/2014/main" id="{38CD81AB-6668-BBA5-5207-1F1F3C4C66CE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3437" y="1022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blipFill dpi="0" rotWithShape="1">
                    <a:blip r:embed="rId7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05" name="Freeform 106" descr="Purple mesh">
                    <a:extLst>
                      <a:ext uri="{FF2B5EF4-FFF2-40B4-BE49-F238E27FC236}">
                        <a16:creationId xmlns:a16="http://schemas.microsoft.com/office/drawing/2014/main" id="{B2DC9F4F-3426-3042-09AA-B160871F03CA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3527" y="942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blipFill dpi="0" rotWithShape="1">
                    <a:blip r:embed="rId7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06" name="Oval 107">
                    <a:extLst>
                      <a:ext uri="{FF2B5EF4-FFF2-40B4-BE49-F238E27FC236}">
                        <a16:creationId xmlns:a16="http://schemas.microsoft.com/office/drawing/2014/main" id="{1369D0BF-C0B0-4417-0845-5DAC3728780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311" y="930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07" name="Oval 108">
                    <a:extLst>
                      <a:ext uri="{FF2B5EF4-FFF2-40B4-BE49-F238E27FC236}">
                        <a16:creationId xmlns:a16="http://schemas.microsoft.com/office/drawing/2014/main" id="{78C2E500-1426-C4BA-A89A-FD175CB95E7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05" y="1024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08" name="Oval 109">
                    <a:extLst>
                      <a:ext uri="{FF2B5EF4-FFF2-40B4-BE49-F238E27FC236}">
                        <a16:creationId xmlns:a16="http://schemas.microsoft.com/office/drawing/2014/main" id="{D134155D-25A0-EEE6-707E-FE7FE256990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27" y="1032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09" name="Oval 110">
                    <a:extLst>
                      <a:ext uri="{FF2B5EF4-FFF2-40B4-BE49-F238E27FC236}">
                        <a16:creationId xmlns:a16="http://schemas.microsoft.com/office/drawing/2014/main" id="{5589202E-F451-0B47-541A-1D24B514D88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27" y="969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10" name="Oval 111">
                    <a:extLst>
                      <a:ext uri="{FF2B5EF4-FFF2-40B4-BE49-F238E27FC236}">
                        <a16:creationId xmlns:a16="http://schemas.microsoft.com/office/drawing/2014/main" id="{DDC34F87-2BEE-DD2F-DC45-475B9111165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19" y="996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11" name="Oval 112">
                    <a:extLst>
                      <a:ext uri="{FF2B5EF4-FFF2-40B4-BE49-F238E27FC236}">
                        <a16:creationId xmlns:a16="http://schemas.microsoft.com/office/drawing/2014/main" id="{D9730B8C-2498-2718-258E-DEF22606A51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94" y="1019"/>
                    <a:ext cx="27" cy="27"/>
                  </a:xfrm>
                  <a:prstGeom prst="ellipse">
                    <a:avLst/>
                  </a:prstGeom>
                  <a:solidFill>
                    <a:srgbClr val="32015B">
                      <a:alpha val="79999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12" name="Oval 113">
                    <a:extLst>
                      <a:ext uri="{FF2B5EF4-FFF2-40B4-BE49-F238E27FC236}">
                        <a16:creationId xmlns:a16="http://schemas.microsoft.com/office/drawing/2014/main" id="{8A162B8C-C08C-1FC5-04B8-50425FE36A4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379" y="820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13" name="Oval 114">
                    <a:extLst>
                      <a:ext uri="{FF2B5EF4-FFF2-40B4-BE49-F238E27FC236}">
                        <a16:creationId xmlns:a16="http://schemas.microsoft.com/office/drawing/2014/main" id="{0FAF369F-27D2-BB1C-0C0A-D0CA928ACA9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335" y="853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14" name="Oval 115">
                    <a:extLst>
                      <a:ext uri="{FF2B5EF4-FFF2-40B4-BE49-F238E27FC236}">
                        <a16:creationId xmlns:a16="http://schemas.microsoft.com/office/drawing/2014/main" id="{DE06274B-67C9-809D-0E4C-AA780DA3DFB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325" y="874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15" name="Oval 116">
                    <a:extLst>
                      <a:ext uri="{FF2B5EF4-FFF2-40B4-BE49-F238E27FC236}">
                        <a16:creationId xmlns:a16="http://schemas.microsoft.com/office/drawing/2014/main" id="{9D8D1A11-B247-A1CB-F47A-06182B231BB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301" y="947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16" name="Oval 117">
                    <a:extLst>
                      <a:ext uri="{FF2B5EF4-FFF2-40B4-BE49-F238E27FC236}">
                        <a16:creationId xmlns:a16="http://schemas.microsoft.com/office/drawing/2014/main" id="{AF0B6A24-265F-21EB-F292-FB786B8B40F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399" y="813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17" name="Oval 118">
                    <a:extLst>
                      <a:ext uri="{FF2B5EF4-FFF2-40B4-BE49-F238E27FC236}">
                        <a16:creationId xmlns:a16="http://schemas.microsoft.com/office/drawing/2014/main" id="{4CF21C9C-A3D7-501D-1894-25F8E7D18E8A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26" y="873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18" name="Oval 119">
                    <a:extLst>
                      <a:ext uri="{FF2B5EF4-FFF2-40B4-BE49-F238E27FC236}">
                        <a16:creationId xmlns:a16="http://schemas.microsoft.com/office/drawing/2014/main" id="{2C6073F2-387D-7A50-0017-D8CBF9F9FC0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51" y="812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19" name="Oval 120">
                    <a:extLst>
                      <a:ext uri="{FF2B5EF4-FFF2-40B4-BE49-F238E27FC236}">
                        <a16:creationId xmlns:a16="http://schemas.microsoft.com/office/drawing/2014/main" id="{D439ABE6-B2EC-4F3C-2E67-9E7F2A65388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344" y="988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20" name="Oval 121">
                    <a:extLst>
                      <a:ext uri="{FF2B5EF4-FFF2-40B4-BE49-F238E27FC236}">
                        <a16:creationId xmlns:a16="http://schemas.microsoft.com/office/drawing/2014/main" id="{C7131A16-E30B-D87B-B476-20976578E57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349" y="999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21" name="Oval 122">
                    <a:extLst>
                      <a:ext uri="{FF2B5EF4-FFF2-40B4-BE49-F238E27FC236}">
                        <a16:creationId xmlns:a16="http://schemas.microsoft.com/office/drawing/2014/main" id="{DF75B88E-0357-379B-8CB4-51872BD3F8B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01" y="839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22" name="Oval 123">
                    <a:extLst>
                      <a:ext uri="{FF2B5EF4-FFF2-40B4-BE49-F238E27FC236}">
                        <a16:creationId xmlns:a16="http://schemas.microsoft.com/office/drawing/2014/main" id="{D0E2A27B-2FE7-4352-A9FF-27376903280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42" y="942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23" name="Freeform 124" descr="Purple mesh">
                    <a:extLst>
                      <a:ext uri="{FF2B5EF4-FFF2-40B4-BE49-F238E27FC236}">
                        <a16:creationId xmlns:a16="http://schemas.microsoft.com/office/drawing/2014/main" id="{C08D7A4A-5C2E-17FC-34A9-2AF4460225AC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3315" y="966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blipFill dpi="0" rotWithShape="1">
                    <a:blip r:embed="rId7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24" name="Freeform 125" descr="Purple mesh">
                    <a:extLst>
                      <a:ext uri="{FF2B5EF4-FFF2-40B4-BE49-F238E27FC236}">
                        <a16:creationId xmlns:a16="http://schemas.microsoft.com/office/drawing/2014/main" id="{93CAFCDA-2FA8-D278-5179-4AB8F5773C4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3447" y="996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blipFill dpi="0" rotWithShape="1">
                    <a:blip r:embed="rId7">
                      <a:alphaModFix amt="32000"/>
                    </a:blip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25" name="Freeform 126" descr="Purple mesh">
                    <a:extLst>
                      <a:ext uri="{FF2B5EF4-FFF2-40B4-BE49-F238E27FC236}">
                        <a16:creationId xmlns:a16="http://schemas.microsoft.com/office/drawing/2014/main" id="{8FC6E7ED-733B-3C6A-2686-14AA5C55DB5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3437" y="961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blipFill dpi="0" rotWithShape="1">
                    <a:blip r:embed="rId7">
                      <a:alphaModFix amt="32000"/>
                    </a:blip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26" name="Freeform 127" descr="Purple mesh">
                    <a:extLst>
                      <a:ext uri="{FF2B5EF4-FFF2-40B4-BE49-F238E27FC236}">
                        <a16:creationId xmlns:a16="http://schemas.microsoft.com/office/drawing/2014/main" id="{527BD156-A5E2-C256-88C2-F049BD1CD4E1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3493" y="965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blipFill dpi="0" rotWithShape="1">
                    <a:blip r:embed="rId7">
                      <a:alphaModFix amt="32000"/>
                    </a:blip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27" name="Oval 128">
                    <a:extLst>
                      <a:ext uri="{FF2B5EF4-FFF2-40B4-BE49-F238E27FC236}">
                        <a16:creationId xmlns:a16="http://schemas.microsoft.com/office/drawing/2014/main" id="{FA4EEBD2-8AE3-5EC4-6B6A-9E9020CB842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314" y="898"/>
                    <a:ext cx="27" cy="27"/>
                  </a:xfrm>
                  <a:prstGeom prst="ellipse">
                    <a:avLst/>
                  </a:prstGeom>
                  <a:solidFill>
                    <a:srgbClr val="32015B">
                      <a:alpha val="63921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28" name="Oval 129">
                    <a:extLst>
                      <a:ext uri="{FF2B5EF4-FFF2-40B4-BE49-F238E27FC236}">
                        <a16:creationId xmlns:a16="http://schemas.microsoft.com/office/drawing/2014/main" id="{F7C60D37-BD5A-82C3-CC0F-69D8F812FBE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86" y="1004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29" name="Oval 130">
                    <a:extLst>
                      <a:ext uri="{FF2B5EF4-FFF2-40B4-BE49-F238E27FC236}">
                        <a16:creationId xmlns:a16="http://schemas.microsoft.com/office/drawing/2014/main" id="{E64D3487-2EC3-73A8-19C9-C750B84F34E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40" y="910"/>
                    <a:ext cx="27" cy="27"/>
                  </a:xfrm>
                  <a:prstGeom prst="ellipse">
                    <a:avLst/>
                  </a:prstGeom>
                  <a:solidFill>
                    <a:srgbClr val="32015B">
                      <a:alpha val="70979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30" name="Freeform 131" descr="Purple mesh">
                    <a:extLst>
                      <a:ext uri="{FF2B5EF4-FFF2-40B4-BE49-F238E27FC236}">
                        <a16:creationId xmlns:a16="http://schemas.microsoft.com/office/drawing/2014/main" id="{0A3A5471-8139-0C28-58AB-CE470C5CC21D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3307" y="918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blipFill dpi="0" rotWithShape="1">
                    <a:blip r:embed="rId7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31" name="Oval 132">
                    <a:extLst>
                      <a:ext uri="{FF2B5EF4-FFF2-40B4-BE49-F238E27FC236}">
                        <a16:creationId xmlns:a16="http://schemas.microsoft.com/office/drawing/2014/main" id="{2E146832-0650-9B55-DA38-F74D4480B8A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338" y="956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32" name="Oval 133">
                    <a:extLst>
                      <a:ext uri="{FF2B5EF4-FFF2-40B4-BE49-F238E27FC236}">
                        <a16:creationId xmlns:a16="http://schemas.microsoft.com/office/drawing/2014/main" id="{0BF81449-9CBF-759B-DE0C-14F737F5DC7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90" y="912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33" name="Oval 134">
                    <a:extLst>
                      <a:ext uri="{FF2B5EF4-FFF2-40B4-BE49-F238E27FC236}">
                        <a16:creationId xmlns:a16="http://schemas.microsoft.com/office/drawing/2014/main" id="{AE879729-F1BE-8725-81F9-DA61D7DD7B1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387" y="967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34" name="Oval 135">
                    <a:extLst>
                      <a:ext uri="{FF2B5EF4-FFF2-40B4-BE49-F238E27FC236}">
                        <a16:creationId xmlns:a16="http://schemas.microsoft.com/office/drawing/2014/main" id="{45EEB1FA-4832-CF5E-FFD5-E90E4CF537C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22" y="887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35" name="Freeform 136" descr="Purple mesh">
                    <a:extLst>
                      <a:ext uri="{FF2B5EF4-FFF2-40B4-BE49-F238E27FC236}">
                        <a16:creationId xmlns:a16="http://schemas.microsoft.com/office/drawing/2014/main" id="{D7DD9266-ACAE-8472-E4D8-B9A72F23F40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3411" y="946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blipFill dpi="0" rotWithShape="1">
                    <a:blip r:embed="rId7">
                      <a:alphaModFix amt="32000"/>
                    </a:blip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36" name="Oval 137">
                    <a:extLst>
                      <a:ext uri="{FF2B5EF4-FFF2-40B4-BE49-F238E27FC236}">
                        <a16:creationId xmlns:a16="http://schemas.microsoft.com/office/drawing/2014/main" id="{8A8ECFF9-35FC-EF71-6327-0EEA7273020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48" y="953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37" name="Oval 138">
                    <a:extLst>
                      <a:ext uri="{FF2B5EF4-FFF2-40B4-BE49-F238E27FC236}">
                        <a16:creationId xmlns:a16="http://schemas.microsoft.com/office/drawing/2014/main" id="{2A38607E-562F-C19A-3D5A-079AA735EBB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12" y="917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38" name="Oval 139">
                    <a:extLst>
                      <a:ext uri="{FF2B5EF4-FFF2-40B4-BE49-F238E27FC236}">
                        <a16:creationId xmlns:a16="http://schemas.microsoft.com/office/drawing/2014/main" id="{53E60F40-274C-960E-DD19-A5B36C842798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30" y="976"/>
                    <a:ext cx="27" cy="27"/>
                  </a:xfrm>
                  <a:prstGeom prst="ellipse">
                    <a:avLst/>
                  </a:prstGeom>
                  <a:solidFill>
                    <a:srgbClr val="32015B">
                      <a:alpha val="70979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39" name="Oval 140">
                    <a:extLst>
                      <a:ext uri="{FF2B5EF4-FFF2-40B4-BE49-F238E27FC236}">
                        <a16:creationId xmlns:a16="http://schemas.microsoft.com/office/drawing/2014/main" id="{E7CE1E73-CA8A-BC07-F2C2-C94E65B014B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387" y="850"/>
                    <a:ext cx="27" cy="27"/>
                  </a:xfrm>
                  <a:prstGeom prst="ellipse">
                    <a:avLst/>
                  </a:prstGeom>
                  <a:solidFill>
                    <a:srgbClr val="32015B">
                      <a:alpha val="70979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40" name="Freeform 141" descr="Purple mesh">
                    <a:extLst>
                      <a:ext uri="{FF2B5EF4-FFF2-40B4-BE49-F238E27FC236}">
                        <a16:creationId xmlns:a16="http://schemas.microsoft.com/office/drawing/2014/main" id="{CCDF9A6C-78D7-9EA3-7BC6-95F5277B3E38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3387" y="1016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blipFill dpi="0" rotWithShape="1">
                    <a:blip r:embed="rId7">
                      <a:alphaModFix amt="32000"/>
                    </a:blip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41" name="Oval 142">
                    <a:extLst>
                      <a:ext uri="{FF2B5EF4-FFF2-40B4-BE49-F238E27FC236}">
                        <a16:creationId xmlns:a16="http://schemas.microsoft.com/office/drawing/2014/main" id="{BC993091-AE6A-5B6A-44DD-4F029B3FF6D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16" y="834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42" name="Oval 143">
                    <a:extLst>
                      <a:ext uri="{FF2B5EF4-FFF2-40B4-BE49-F238E27FC236}">
                        <a16:creationId xmlns:a16="http://schemas.microsoft.com/office/drawing/2014/main" id="{080AA219-BBAB-76E4-D145-73AF6A135D37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26" y="889"/>
                    <a:ext cx="27" cy="27"/>
                  </a:xfrm>
                  <a:prstGeom prst="ellipse">
                    <a:avLst/>
                  </a:prstGeom>
                  <a:solidFill>
                    <a:srgbClr val="32015B">
                      <a:alpha val="70979"/>
                    </a:srgb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43" name="Oval 144">
                    <a:extLst>
                      <a:ext uri="{FF2B5EF4-FFF2-40B4-BE49-F238E27FC236}">
                        <a16:creationId xmlns:a16="http://schemas.microsoft.com/office/drawing/2014/main" id="{AB0642E6-FC1E-C67E-97F0-799410D9A55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328" y="909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44" name="Oval 145">
                    <a:extLst>
                      <a:ext uri="{FF2B5EF4-FFF2-40B4-BE49-F238E27FC236}">
                        <a16:creationId xmlns:a16="http://schemas.microsoft.com/office/drawing/2014/main" id="{634157EF-7B78-C390-FBFD-8673F3F68A3B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56" y="906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345" name="Freeform 146" descr="Purple mesh">
                    <a:extLst>
                      <a:ext uri="{FF2B5EF4-FFF2-40B4-BE49-F238E27FC236}">
                        <a16:creationId xmlns:a16="http://schemas.microsoft.com/office/drawing/2014/main" id="{A86680B5-CF11-213F-2FDA-94563C6E722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3478" y="959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blipFill dpi="0" rotWithShape="1">
                    <a:blip r:embed="rId7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46" name="Freeform 147" descr="Purple mesh">
                    <a:extLst>
                      <a:ext uri="{FF2B5EF4-FFF2-40B4-BE49-F238E27FC236}">
                        <a16:creationId xmlns:a16="http://schemas.microsoft.com/office/drawing/2014/main" id="{5BBA0B88-9379-53A5-1788-B3ACC17E37C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 rot="4808420">
                    <a:off x="3470" y="822"/>
                    <a:ext cx="28" cy="27"/>
                  </a:xfrm>
                  <a:custGeom>
                    <a:avLst/>
                    <a:gdLst>
                      <a:gd name="T0" fmla="*/ 3 w 229"/>
                      <a:gd name="T1" fmla="*/ 2 h 225"/>
                      <a:gd name="T2" fmla="*/ 3 w 229"/>
                      <a:gd name="T3" fmla="*/ 0 h 225"/>
                      <a:gd name="T4" fmla="*/ 1 w 229"/>
                      <a:gd name="T5" fmla="*/ 0 h 225"/>
                      <a:gd name="T6" fmla="*/ 0 w 229"/>
                      <a:gd name="T7" fmla="*/ 1 h 225"/>
                      <a:gd name="T8" fmla="*/ 0 w 229"/>
                      <a:gd name="T9" fmla="*/ 2 h 225"/>
                      <a:gd name="T10" fmla="*/ 2 w 229"/>
                      <a:gd name="T11" fmla="*/ 3 h 225"/>
                      <a:gd name="T12" fmla="*/ 3 w 229"/>
                      <a:gd name="T13" fmla="*/ 2 h 225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29"/>
                      <a:gd name="T22" fmla="*/ 0 h 225"/>
                      <a:gd name="T23" fmla="*/ 229 w 229"/>
                      <a:gd name="T24" fmla="*/ 225 h 225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29" h="225">
                        <a:moveTo>
                          <a:pt x="229" y="113"/>
                        </a:moveTo>
                        <a:cubicBezTo>
                          <a:pt x="229" y="77"/>
                          <a:pt x="208" y="31"/>
                          <a:pt x="182" y="15"/>
                        </a:cubicBezTo>
                        <a:cubicBezTo>
                          <a:pt x="159" y="0"/>
                          <a:pt x="118" y="14"/>
                          <a:pt x="93" y="25"/>
                        </a:cubicBezTo>
                        <a:cubicBezTo>
                          <a:pt x="41" y="58"/>
                          <a:pt x="43" y="59"/>
                          <a:pt x="31" y="80"/>
                        </a:cubicBezTo>
                        <a:cubicBezTo>
                          <a:pt x="19" y="101"/>
                          <a:pt x="0" y="128"/>
                          <a:pt x="18" y="151"/>
                        </a:cubicBezTo>
                        <a:cubicBezTo>
                          <a:pt x="14" y="190"/>
                          <a:pt x="102" y="225"/>
                          <a:pt x="138" y="220"/>
                        </a:cubicBezTo>
                        <a:cubicBezTo>
                          <a:pt x="206" y="220"/>
                          <a:pt x="229" y="150"/>
                          <a:pt x="229" y="113"/>
                        </a:cubicBezTo>
                        <a:close/>
                      </a:path>
                    </a:pathLst>
                  </a:custGeom>
                  <a:blipFill dpi="0" rotWithShape="1">
                    <a:blip r:embed="rId7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347" name="Oval 148">
                    <a:extLst>
                      <a:ext uri="{FF2B5EF4-FFF2-40B4-BE49-F238E27FC236}">
                        <a16:creationId xmlns:a16="http://schemas.microsoft.com/office/drawing/2014/main" id="{5B215265-933A-846E-44FA-EBEB6C87FF9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52" y="857"/>
                    <a:ext cx="27" cy="27"/>
                  </a:xfrm>
                  <a:prstGeom prst="ellipse">
                    <a:avLst/>
                  </a:prstGeom>
                  <a:solidFill>
                    <a:srgbClr val="3201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</p:grpSp>
            <p:sp>
              <p:nvSpPr>
                <p:cNvPr id="6293" name="Line 149">
                  <a:extLst>
                    <a:ext uri="{FF2B5EF4-FFF2-40B4-BE49-F238E27FC236}">
                      <a16:creationId xmlns:a16="http://schemas.microsoft.com/office/drawing/2014/main" id="{4D1B0905-D449-FA70-976A-3743AD60F1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61" y="2615"/>
                  <a:ext cx="36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94" name="Text Box 150">
                  <a:extLst>
                    <a:ext uri="{FF2B5EF4-FFF2-40B4-BE49-F238E27FC236}">
                      <a16:creationId xmlns:a16="http://schemas.microsoft.com/office/drawing/2014/main" id="{D7B3B607-5322-F4F8-DFA3-9F6B8822EE5B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878" y="2523"/>
                  <a:ext cx="601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algn="r" rtl="1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r" rtl="1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r" rtl="1">
                    <a:spcBef>
                      <a:spcPct val="20000"/>
                    </a:spcBef>
                    <a:buClr>
                      <a:schemeClr val="accent2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r" rtl="1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r" rtl="1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l" rtl="0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400">
                      <a:solidFill>
                        <a:srgbClr val="FFFFFF"/>
                      </a:solidFill>
                    </a:rPr>
                    <a:t>Basophils</a:t>
                  </a:r>
                </a:p>
              </p:txBody>
            </p:sp>
          </p:grpSp>
          <p:grpSp>
            <p:nvGrpSpPr>
              <p:cNvPr id="6232" name="Group 151">
                <a:extLst>
                  <a:ext uri="{FF2B5EF4-FFF2-40B4-BE49-F238E27FC236}">
                    <a16:creationId xmlns:a16="http://schemas.microsoft.com/office/drawing/2014/main" id="{8038807A-9A12-B5EA-D21D-F30C02DD531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99" y="3113"/>
                <a:ext cx="1835" cy="315"/>
                <a:chOff x="2699" y="2931"/>
                <a:chExt cx="1835" cy="315"/>
              </a:xfrm>
            </p:grpSpPr>
            <p:grpSp>
              <p:nvGrpSpPr>
                <p:cNvPr id="6280" name="Group 152">
                  <a:extLst>
                    <a:ext uri="{FF2B5EF4-FFF2-40B4-BE49-F238E27FC236}">
                      <a16:creationId xmlns:a16="http://schemas.microsoft.com/office/drawing/2014/main" id="{379B3F6D-ED6B-B8D7-4BB3-17E354FDDD8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8996137">
                  <a:off x="2699" y="2931"/>
                  <a:ext cx="326" cy="310"/>
                  <a:chOff x="1222" y="777"/>
                  <a:chExt cx="286" cy="270"/>
                </a:xfrm>
              </p:grpSpPr>
              <p:sp>
                <p:nvSpPr>
                  <p:cNvPr id="6289" name="Freeform 153" descr="Granite">
                    <a:extLst>
                      <a:ext uri="{FF2B5EF4-FFF2-40B4-BE49-F238E27FC236}">
                        <a16:creationId xmlns:a16="http://schemas.microsoft.com/office/drawing/2014/main" id="{9F36A0B7-3AE1-0037-86DA-87232963FF6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3645729">
                    <a:off x="1256" y="806"/>
                    <a:ext cx="231" cy="226"/>
                  </a:xfrm>
                  <a:custGeom>
                    <a:avLst/>
                    <a:gdLst>
                      <a:gd name="T0" fmla="*/ 130 w 297"/>
                      <a:gd name="T1" fmla="*/ 21 h 262"/>
                      <a:gd name="T2" fmla="*/ 47 w 297"/>
                      <a:gd name="T3" fmla="*/ 12 h 262"/>
                      <a:gd name="T4" fmla="*/ 0 w 297"/>
                      <a:gd name="T5" fmla="*/ 95 h 262"/>
                      <a:gd name="T6" fmla="*/ 49 w 297"/>
                      <a:gd name="T7" fmla="*/ 187 h 262"/>
                      <a:gd name="T8" fmla="*/ 149 w 297"/>
                      <a:gd name="T9" fmla="*/ 144 h 262"/>
                      <a:gd name="T10" fmla="*/ 130 w 297"/>
                      <a:gd name="T11" fmla="*/ 21 h 26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297"/>
                      <a:gd name="T19" fmla="*/ 0 h 262"/>
                      <a:gd name="T20" fmla="*/ 297 w 297"/>
                      <a:gd name="T21" fmla="*/ 262 h 26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297" h="262">
                        <a:moveTo>
                          <a:pt x="215" y="28"/>
                        </a:moveTo>
                        <a:cubicBezTo>
                          <a:pt x="184" y="5"/>
                          <a:pt x="116" y="0"/>
                          <a:pt x="79" y="16"/>
                        </a:cubicBezTo>
                        <a:cubicBezTo>
                          <a:pt x="43" y="33"/>
                          <a:pt x="0" y="89"/>
                          <a:pt x="0" y="128"/>
                        </a:cubicBezTo>
                        <a:cubicBezTo>
                          <a:pt x="0" y="167"/>
                          <a:pt x="40" y="240"/>
                          <a:pt x="81" y="251"/>
                        </a:cubicBezTo>
                        <a:cubicBezTo>
                          <a:pt x="122" y="262"/>
                          <a:pt x="225" y="231"/>
                          <a:pt x="247" y="194"/>
                        </a:cubicBezTo>
                        <a:cubicBezTo>
                          <a:pt x="297" y="125"/>
                          <a:pt x="248" y="51"/>
                          <a:pt x="215" y="28"/>
                        </a:cubicBezTo>
                        <a:close/>
                      </a:path>
                    </a:pathLst>
                  </a:custGeom>
                  <a:blipFill dpi="0" rotWithShape="1">
                    <a:blip r:embed="rId5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90" name="Freeform 154">
                    <a:extLst>
                      <a:ext uri="{FF2B5EF4-FFF2-40B4-BE49-F238E27FC236}">
                        <a16:creationId xmlns:a16="http://schemas.microsoft.com/office/drawing/2014/main" id="{80AAD88D-3FEB-C26C-8E7E-7ED9497DC44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22" y="777"/>
                    <a:ext cx="286" cy="270"/>
                  </a:xfrm>
                  <a:custGeom>
                    <a:avLst/>
                    <a:gdLst>
                      <a:gd name="T0" fmla="*/ 424 w 193"/>
                      <a:gd name="T1" fmla="*/ 187 h 205"/>
                      <a:gd name="T2" fmla="*/ 320 w 193"/>
                      <a:gd name="T3" fmla="*/ 33 h 205"/>
                      <a:gd name="T4" fmla="*/ 122 w 193"/>
                      <a:gd name="T5" fmla="*/ 33 h 205"/>
                      <a:gd name="T6" fmla="*/ 22 w 193"/>
                      <a:gd name="T7" fmla="*/ 229 h 205"/>
                      <a:gd name="T8" fmla="*/ 252 w 193"/>
                      <a:gd name="T9" fmla="*/ 349 h 205"/>
                      <a:gd name="T10" fmla="*/ 424 w 193"/>
                      <a:gd name="T11" fmla="*/ 187 h 20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93"/>
                      <a:gd name="T19" fmla="*/ 0 h 205"/>
                      <a:gd name="T20" fmla="*/ 193 w 193"/>
                      <a:gd name="T21" fmla="*/ 205 h 20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93" h="205">
                        <a:moveTo>
                          <a:pt x="193" y="108"/>
                        </a:moveTo>
                        <a:cubicBezTo>
                          <a:pt x="193" y="78"/>
                          <a:pt x="169" y="34"/>
                          <a:pt x="146" y="19"/>
                        </a:cubicBezTo>
                        <a:cubicBezTo>
                          <a:pt x="123" y="4"/>
                          <a:pt x="78" y="0"/>
                          <a:pt x="55" y="19"/>
                        </a:cubicBezTo>
                        <a:cubicBezTo>
                          <a:pt x="32" y="38"/>
                          <a:pt x="0" y="102"/>
                          <a:pt x="10" y="132"/>
                        </a:cubicBezTo>
                        <a:cubicBezTo>
                          <a:pt x="20" y="162"/>
                          <a:pt x="85" y="205"/>
                          <a:pt x="115" y="201"/>
                        </a:cubicBezTo>
                        <a:cubicBezTo>
                          <a:pt x="172" y="201"/>
                          <a:pt x="193" y="138"/>
                          <a:pt x="193" y="108"/>
                        </a:cubicBezTo>
                        <a:close/>
                      </a:path>
                    </a:pathLst>
                  </a:custGeom>
                  <a:solidFill>
                    <a:srgbClr val="000080">
                      <a:alpha val="39999"/>
                    </a:srgbClr>
                  </a:solidFill>
                  <a:ln w="3175" cmpd="sng">
                    <a:solidFill>
                      <a:srgbClr val="666699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281" name="Group 155">
                  <a:extLst>
                    <a:ext uri="{FF2B5EF4-FFF2-40B4-BE49-F238E27FC236}">
                      <a16:creationId xmlns:a16="http://schemas.microsoft.com/office/drawing/2014/main" id="{86D1A9F6-1D5B-1B4B-0227-98041A46578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70" y="2976"/>
                  <a:ext cx="286" cy="270"/>
                  <a:chOff x="1506" y="1121"/>
                  <a:chExt cx="286" cy="270"/>
                </a:xfrm>
              </p:grpSpPr>
              <p:sp>
                <p:nvSpPr>
                  <p:cNvPr id="6284" name="Freeform 156" descr="Purple mesh">
                    <a:extLst>
                      <a:ext uri="{FF2B5EF4-FFF2-40B4-BE49-F238E27FC236}">
                        <a16:creationId xmlns:a16="http://schemas.microsoft.com/office/drawing/2014/main" id="{FD3072DA-FF83-E725-734D-73B4E248DD2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78" y="1144"/>
                    <a:ext cx="203" cy="216"/>
                  </a:xfrm>
                  <a:custGeom>
                    <a:avLst/>
                    <a:gdLst>
                      <a:gd name="T0" fmla="*/ 183 w 203"/>
                      <a:gd name="T1" fmla="*/ 103 h 216"/>
                      <a:gd name="T2" fmla="*/ 140 w 203"/>
                      <a:gd name="T3" fmla="*/ 43 h 216"/>
                      <a:gd name="T4" fmla="*/ 111 w 203"/>
                      <a:gd name="T5" fmla="*/ 4 h 216"/>
                      <a:gd name="T6" fmla="*/ 30 w 203"/>
                      <a:gd name="T7" fmla="*/ 19 h 216"/>
                      <a:gd name="T8" fmla="*/ 6 w 203"/>
                      <a:gd name="T9" fmla="*/ 75 h 216"/>
                      <a:gd name="T10" fmla="*/ 39 w 203"/>
                      <a:gd name="T11" fmla="*/ 105 h 216"/>
                      <a:gd name="T12" fmla="*/ 44 w 203"/>
                      <a:gd name="T13" fmla="*/ 125 h 216"/>
                      <a:gd name="T14" fmla="*/ 29 w 203"/>
                      <a:gd name="T15" fmla="*/ 147 h 216"/>
                      <a:gd name="T16" fmla="*/ 8 w 203"/>
                      <a:gd name="T17" fmla="*/ 179 h 216"/>
                      <a:gd name="T18" fmla="*/ 75 w 203"/>
                      <a:gd name="T19" fmla="*/ 214 h 216"/>
                      <a:gd name="T20" fmla="*/ 185 w 203"/>
                      <a:gd name="T21" fmla="*/ 167 h 216"/>
                      <a:gd name="T22" fmla="*/ 183 w 203"/>
                      <a:gd name="T23" fmla="*/ 103 h 21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203"/>
                      <a:gd name="T37" fmla="*/ 0 h 216"/>
                      <a:gd name="T38" fmla="*/ 203 w 203"/>
                      <a:gd name="T39" fmla="*/ 216 h 21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203" h="216">
                        <a:moveTo>
                          <a:pt x="183" y="103"/>
                        </a:moveTo>
                        <a:cubicBezTo>
                          <a:pt x="176" y="74"/>
                          <a:pt x="152" y="60"/>
                          <a:pt x="140" y="43"/>
                        </a:cubicBezTo>
                        <a:cubicBezTo>
                          <a:pt x="128" y="26"/>
                          <a:pt x="129" y="8"/>
                          <a:pt x="111" y="4"/>
                        </a:cubicBezTo>
                        <a:cubicBezTo>
                          <a:pt x="93" y="0"/>
                          <a:pt x="47" y="7"/>
                          <a:pt x="30" y="19"/>
                        </a:cubicBezTo>
                        <a:cubicBezTo>
                          <a:pt x="13" y="31"/>
                          <a:pt x="4" y="61"/>
                          <a:pt x="6" y="75"/>
                        </a:cubicBezTo>
                        <a:cubicBezTo>
                          <a:pt x="8" y="89"/>
                          <a:pt x="33" y="97"/>
                          <a:pt x="39" y="105"/>
                        </a:cubicBezTo>
                        <a:cubicBezTo>
                          <a:pt x="45" y="113"/>
                          <a:pt x="46" y="118"/>
                          <a:pt x="44" y="125"/>
                        </a:cubicBezTo>
                        <a:cubicBezTo>
                          <a:pt x="42" y="132"/>
                          <a:pt x="35" y="138"/>
                          <a:pt x="29" y="147"/>
                        </a:cubicBezTo>
                        <a:cubicBezTo>
                          <a:pt x="23" y="156"/>
                          <a:pt x="0" y="168"/>
                          <a:pt x="8" y="179"/>
                        </a:cubicBezTo>
                        <a:cubicBezTo>
                          <a:pt x="16" y="190"/>
                          <a:pt x="46" y="216"/>
                          <a:pt x="75" y="214"/>
                        </a:cubicBezTo>
                        <a:cubicBezTo>
                          <a:pt x="102" y="210"/>
                          <a:pt x="166" y="182"/>
                          <a:pt x="185" y="167"/>
                        </a:cubicBezTo>
                        <a:cubicBezTo>
                          <a:pt x="203" y="148"/>
                          <a:pt x="190" y="132"/>
                          <a:pt x="183" y="103"/>
                        </a:cubicBezTo>
                        <a:close/>
                      </a:path>
                    </a:pathLst>
                  </a:custGeom>
                  <a:blipFill dpi="0" rotWithShape="1">
                    <a:blip r:embed="rId7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85" name="Freeform 157">
                    <a:extLst>
                      <a:ext uri="{FF2B5EF4-FFF2-40B4-BE49-F238E27FC236}">
                        <a16:creationId xmlns:a16="http://schemas.microsoft.com/office/drawing/2014/main" id="{346D7666-FB8C-906F-F264-FC2BFE5F3F1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06" y="1121"/>
                    <a:ext cx="286" cy="270"/>
                  </a:xfrm>
                  <a:custGeom>
                    <a:avLst/>
                    <a:gdLst>
                      <a:gd name="T0" fmla="*/ 424 w 193"/>
                      <a:gd name="T1" fmla="*/ 187 h 205"/>
                      <a:gd name="T2" fmla="*/ 320 w 193"/>
                      <a:gd name="T3" fmla="*/ 33 h 205"/>
                      <a:gd name="T4" fmla="*/ 122 w 193"/>
                      <a:gd name="T5" fmla="*/ 33 h 205"/>
                      <a:gd name="T6" fmla="*/ 22 w 193"/>
                      <a:gd name="T7" fmla="*/ 229 h 205"/>
                      <a:gd name="T8" fmla="*/ 252 w 193"/>
                      <a:gd name="T9" fmla="*/ 349 h 205"/>
                      <a:gd name="T10" fmla="*/ 424 w 193"/>
                      <a:gd name="T11" fmla="*/ 187 h 20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93"/>
                      <a:gd name="T19" fmla="*/ 0 h 205"/>
                      <a:gd name="T20" fmla="*/ 193 w 193"/>
                      <a:gd name="T21" fmla="*/ 205 h 20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93" h="205">
                        <a:moveTo>
                          <a:pt x="193" y="108"/>
                        </a:moveTo>
                        <a:cubicBezTo>
                          <a:pt x="193" y="78"/>
                          <a:pt x="169" y="34"/>
                          <a:pt x="146" y="19"/>
                        </a:cubicBezTo>
                        <a:cubicBezTo>
                          <a:pt x="123" y="4"/>
                          <a:pt x="78" y="0"/>
                          <a:pt x="55" y="19"/>
                        </a:cubicBezTo>
                        <a:cubicBezTo>
                          <a:pt x="32" y="38"/>
                          <a:pt x="0" y="102"/>
                          <a:pt x="10" y="132"/>
                        </a:cubicBezTo>
                        <a:cubicBezTo>
                          <a:pt x="20" y="162"/>
                          <a:pt x="85" y="205"/>
                          <a:pt x="115" y="201"/>
                        </a:cubicBezTo>
                        <a:cubicBezTo>
                          <a:pt x="172" y="201"/>
                          <a:pt x="193" y="138"/>
                          <a:pt x="193" y="108"/>
                        </a:cubicBezTo>
                        <a:close/>
                      </a:path>
                    </a:pathLst>
                  </a:custGeom>
                  <a:solidFill>
                    <a:srgbClr val="000080">
                      <a:alpha val="39999"/>
                    </a:srgbClr>
                  </a:solidFill>
                  <a:ln w="3175" cmpd="sng">
                    <a:solidFill>
                      <a:srgbClr val="666699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86" name="Oval 158">
                    <a:extLst>
                      <a:ext uri="{FF2B5EF4-FFF2-40B4-BE49-F238E27FC236}">
                        <a16:creationId xmlns:a16="http://schemas.microsoft.com/office/drawing/2014/main" id="{9E0C94E6-2305-04B2-100C-F9CA0E64FA3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544" y="1278"/>
                    <a:ext cx="27" cy="30"/>
                  </a:xfrm>
                  <a:prstGeom prst="ellipse">
                    <a:avLst/>
                  </a:prstGeom>
                  <a:solidFill>
                    <a:schemeClr val="bg1">
                      <a:alpha val="41176"/>
                    </a:scheme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287" name="Oval 159">
                    <a:extLst>
                      <a:ext uri="{FF2B5EF4-FFF2-40B4-BE49-F238E27FC236}">
                        <a16:creationId xmlns:a16="http://schemas.microsoft.com/office/drawing/2014/main" id="{90AA5878-2FA4-82A1-23AC-BD19E0B28AA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569" y="1239"/>
                    <a:ext cx="27" cy="30"/>
                  </a:xfrm>
                  <a:prstGeom prst="ellipse">
                    <a:avLst/>
                  </a:prstGeom>
                  <a:solidFill>
                    <a:schemeClr val="bg1">
                      <a:alpha val="14902"/>
                    </a:scheme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6288" name="Oval 160">
                    <a:extLst>
                      <a:ext uri="{FF2B5EF4-FFF2-40B4-BE49-F238E27FC236}">
                        <a16:creationId xmlns:a16="http://schemas.microsoft.com/office/drawing/2014/main" id="{4D588609-0F45-ADD7-C4C8-AA8AEB13A923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544" y="1207"/>
                    <a:ext cx="27" cy="30"/>
                  </a:xfrm>
                  <a:prstGeom prst="ellipse">
                    <a:avLst/>
                  </a:prstGeom>
                  <a:solidFill>
                    <a:schemeClr val="bg1">
                      <a:alpha val="41176"/>
                    </a:schemeClr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 algn="r" rtl="1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1pPr>
                    <a:lvl2pPr marL="742950" indent="-285750" algn="r" rtl="1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2pPr>
                    <a:lvl3pPr marL="1143000" indent="-228600" algn="r" rtl="1">
                      <a:spcBef>
                        <a:spcPct val="20000"/>
                      </a:spcBef>
                      <a:buClr>
                        <a:schemeClr val="accent2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3pPr>
                    <a:lvl4pPr marL="1600200" indent="-228600" algn="r" rtl="1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4pPr>
                    <a:lvl5pPr marL="2057400" indent="-228600" algn="r" rtl="1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5pPr>
                    <a:lvl6pPr marL="25146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6pPr>
                    <a:lvl7pPr marL="29718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7pPr>
                    <a:lvl8pPr marL="34290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8pPr>
                    <a:lvl9pPr marL="3886200" indent="-228600" algn="r" rtl="1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ar-JO" altLang="en-US" sz="1800">
                      <a:solidFill>
                        <a:srgbClr val="FFFFFF"/>
                      </a:solidFill>
                    </a:endParaRPr>
                  </a:p>
                </p:txBody>
              </p:sp>
            </p:grpSp>
            <p:sp>
              <p:nvSpPr>
                <p:cNvPr id="6282" name="Line 161">
                  <a:extLst>
                    <a:ext uri="{FF2B5EF4-FFF2-40B4-BE49-F238E27FC236}">
                      <a16:creationId xmlns:a16="http://schemas.microsoft.com/office/drawing/2014/main" id="{A8A78896-10E0-068B-97D1-C237E28C8F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61" y="3069"/>
                  <a:ext cx="36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83" name="Text Box 162">
                  <a:extLst>
                    <a:ext uri="{FF2B5EF4-FFF2-40B4-BE49-F238E27FC236}">
                      <a16:creationId xmlns:a16="http://schemas.microsoft.com/office/drawing/2014/main" id="{8FDADE53-3D74-DE55-128F-F5E214FE4F6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878" y="2976"/>
                  <a:ext cx="656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algn="r" rtl="1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r" rtl="1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r" rtl="1">
                    <a:spcBef>
                      <a:spcPct val="20000"/>
                    </a:spcBef>
                    <a:buClr>
                      <a:schemeClr val="accent2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r" rtl="1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r" rtl="1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l" rtl="0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400">
                      <a:solidFill>
                        <a:srgbClr val="FFFFFF"/>
                      </a:solidFill>
                    </a:rPr>
                    <a:t>Monocytes</a:t>
                  </a:r>
                </a:p>
              </p:txBody>
            </p:sp>
          </p:grpSp>
          <p:grpSp>
            <p:nvGrpSpPr>
              <p:cNvPr id="6233" name="Group 163">
                <a:extLst>
                  <a:ext uri="{FF2B5EF4-FFF2-40B4-BE49-F238E27FC236}">
                    <a16:creationId xmlns:a16="http://schemas.microsoft.com/office/drawing/2014/main" id="{EE5C5C4E-DC2E-4E17-A553-F7DB60DD53C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99" y="3475"/>
                <a:ext cx="1724" cy="316"/>
                <a:chOff x="2699" y="3385"/>
                <a:chExt cx="1724" cy="316"/>
              </a:xfrm>
            </p:grpSpPr>
            <p:grpSp>
              <p:nvGrpSpPr>
                <p:cNvPr id="6250" name="Group 164">
                  <a:extLst>
                    <a:ext uri="{FF2B5EF4-FFF2-40B4-BE49-F238E27FC236}">
                      <a16:creationId xmlns:a16="http://schemas.microsoft.com/office/drawing/2014/main" id="{6B168D0E-4E28-2365-4EA6-D67E88C7DB0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699" y="3385"/>
                  <a:ext cx="318" cy="316"/>
                  <a:chOff x="1222" y="777"/>
                  <a:chExt cx="286" cy="270"/>
                </a:xfrm>
              </p:grpSpPr>
              <p:sp>
                <p:nvSpPr>
                  <p:cNvPr id="6278" name="Freeform 165" descr="Granite">
                    <a:extLst>
                      <a:ext uri="{FF2B5EF4-FFF2-40B4-BE49-F238E27FC236}">
                        <a16:creationId xmlns:a16="http://schemas.microsoft.com/office/drawing/2014/main" id="{E4E2696E-05DE-0C64-235E-E9211528130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3645729">
                    <a:off x="1256" y="806"/>
                    <a:ext cx="231" cy="226"/>
                  </a:xfrm>
                  <a:custGeom>
                    <a:avLst/>
                    <a:gdLst>
                      <a:gd name="T0" fmla="*/ 130 w 297"/>
                      <a:gd name="T1" fmla="*/ 21 h 262"/>
                      <a:gd name="T2" fmla="*/ 47 w 297"/>
                      <a:gd name="T3" fmla="*/ 12 h 262"/>
                      <a:gd name="T4" fmla="*/ 0 w 297"/>
                      <a:gd name="T5" fmla="*/ 95 h 262"/>
                      <a:gd name="T6" fmla="*/ 49 w 297"/>
                      <a:gd name="T7" fmla="*/ 187 h 262"/>
                      <a:gd name="T8" fmla="*/ 149 w 297"/>
                      <a:gd name="T9" fmla="*/ 144 h 262"/>
                      <a:gd name="T10" fmla="*/ 130 w 297"/>
                      <a:gd name="T11" fmla="*/ 21 h 26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297"/>
                      <a:gd name="T19" fmla="*/ 0 h 262"/>
                      <a:gd name="T20" fmla="*/ 297 w 297"/>
                      <a:gd name="T21" fmla="*/ 262 h 26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297" h="262">
                        <a:moveTo>
                          <a:pt x="215" y="28"/>
                        </a:moveTo>
                        <a:cubicBezTo>
                          <a:pt x="184" y="5"/>
                          <a:pt x="116" y="0"/>
                          <a:pt x="79" y="16"/>
                        </a:cubicBezTo>
                        <a:cubicBezTo>
                          <a:pt x="43" y="33"/>
                          <a:pt x="0" y="89"/>
                          <a:pt x="0" y="128"/>
                        </a:cubicBezTo>
                        <a:cubicBezTo>
                          <a:pt x="0" y="167"/>
                          <a:pt x="40" y="240"/>
                          <a:pt x="81" y="251"/>
                        </a:cubicBezTo>
                        <a:cubicBezTo>
                          <a:pt x="122" y="262"/>
                          <a:pt x="225" y="231"/>
                          <a:pt x="247" y="194"/>
                        </a:cubicBezTo>
                        <a:cubicBezTo>
                          <a:pt x="297" y="125"/>
                          <a:pt x="248" y="51"/>
                          <a:pt x="215" y="28"/>
                        </a:cubicBezTo>
                        <a:close/>
                      </a:path>
                    </a:pathLst>
                  </a:custGeom>
                  <a:blipFill dpi="0" rotWithShape="1">
                    <a:blip r:embed="rId5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79" name="Freeform 166">
                    <a:extLst>
                      <a:ext uri="{FF2B5EF4-FFF2-40B4-BE49-F238E27FC236}">
                        <a16:creationId xmlns:a16="http://schemas.microsoft.com/office/drawing/2014/main" id="{BB6CD67C-C421-C8F8-73BE-DDC229E8A83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22" y="777"/>
                    <a:ext cx="286" cy="270"/>
                  </a:xfrm>
                  <a:custGeom>
                    <a:avLst/>
                    <a:gdLst>
                      <a:gd name="T0" fmla="*/ 424 w 193"/>
                      <a:gd name="T1" fmla="*/ 187 h 205"/>
                      <a:gd name="T2" fmla="*/ 320 w 193"/>
                      <a:gd name="T3" fmla="*/ 33 h 205"/>
                      <a:gd name="T4" fmla="*/ 122 w 193"/>
                      <a:gd name="T5" fmla="*/ 33 h 205"/>
                      <a:gd name="T6" fmla="*/ 22 w 193"/>
                      <a:gd name="T7" fmla="*/ 229 h 205"/>
                      <a:gd name="T8" fmla="*/ 252 w 193"/>
                      <a:gd name="T9" fmla="*/ 349 h 205"/>
                      <a:gd name="T10" fmla="*/ 424 w 193"/>
                      <a:gd name="T11" fmla="*/ 187 h 20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93"/>
                      <a:gd name="T19" fmla="*/ 0 h 205"/>
                      <a:gd name="T20" fmla="*/ 193 w 193"/>
                      <a:gd name="T21" fmla="*/ 205 h 20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93" h="205">
                        <a:moveTo>
                          <a:pt x="193" y="108"/>
                        </a:moveTo>
                        <a:cubicBezTo>
                          <a:pt x="193" y="78"/>
                          <a:pt x="169" y="34"/>
                          <a:pt x="146" y="19"/>
                        </a:cubicBezTo>
                        <a:cubicBezTo>
                          <a:pt x="123" y="4"/>
                          <a:pt x="78" y="0"/>
                          <a:pt x="55" y="19"/>
                        </a:cubicBezTo>
                        <a:cubicBezTo>
                          <a:pt x="32" y="38"/>
                          <a:pt x="0" y="102"/>
                          <a:pt x="10" y="132"/>
                        </a:cubicBezTo>
                        <a:cubicBezTo>
                          <a:pt x="20" y="162"/>
                          <a:pt x="85" y="205"/>
                          <a:pt x="115" y="201"/>
                        </a:cubicBezTo>
                        <a:cubicBezTo>
                          <a:pt x="172" y="201"/>
                          <a:pt x="193" y="138"/>
                          <a:pt x="193" y="108"/>
                        </a:cubicBezTo>
                        <a:close/>
                      </a:path>
                    </a:pathLst>
                  </a:custGeom>
                  <a:solidFill>
                    <a:srgbClr val="000080">
                      <a:alpha val="39999"/>
                    </a:srgbClr>
                  </a:solidFill>
                  <a:ln w="3175" cmpd="sng">
                    <a:solidFill>
                      <a:srgbClr val="666699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251" name="Group 167">
                  <a:extLst>
                    <a:ext uri="{FF2B5EF4-FFF2-40B4-BE49-F238E27FC236}">
                      <a16:creationId xmlns:a16="http://schemas.microsoft.com/office/drawing/2014/main" id="{E15102F3-3DFA-7AC2-F928-A1C2506F9D9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70" y="3475"/>
                  <a:ext cx="331" cy="184"/>
                  <a:chOff x="3531" y="2976"/>
                  <a:chExt cx="331" cy="184"/>
                </a:xfrm>
              </p:grpSpPr>
              <p:grpSp>
                <p:nvGrpSpPr>
                  <p:cNvPr id="6254" name="Group 168">
                    <a:extLst>
                      <a:ext uri="{FF2B5EF4-FFF2-40B4-BE49-F238E27FC236}">
                        <a16:creationId xmlns:a16="http://schemas.microsoft.com/office/drawing/2014/main" id="{32B9DA46-1BBC-6540-AB4C-CB7C577DB2F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531" y="3024"/>
                    <a:ext cx="48" cy="45"/>
                    <a:chOff x="4377" y="845"/>
                    <a:chExt cx="154" cy="181"/>
                  </a:xfrm>
                </p:grpSpPr>
                <p:sp>
                  <p:nvSpPr>
                    <p:cNvPr id="6276" name="Freeform 169" descr="Granite">
                      <a:extLst>
                        <a:ext uri="{FF2B5EF4-FFF2-40B4-BE49-F238E27FC236}">
                          <a16:creationId xmlns:a16="http://schemas.microsoft.com/office/drawing/2014/main" id="{F3B4E82C-0342-591E-F554-EEA318BDBD4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377" y="845"/>
                      <a:ext cx="154" cy="181"/>
                    </a:xfrm>
                    <a:custGeom>
                      <a:avLst/>
                      <a:gdLst>
                        <a:gd name="T0" fmla="*/ 58 w 154"/>
                        <a:gd name="T1" fmla="*/ 3 h 179"/>
                        <a:gd name="T2" fmla="*/ 28 w 154"/>
                        <a:gd name="T3" fmla="*/ 33 h 179"/>
                        <a:gd name="T4" fmla="*/ 0 w 154"/>
                        <a:gd name="T5" fmla="*/ 95 h 179"/>
                        <a:gd name="T6" fmla="*/ 56 w 154"/>
                        <a:gd name="T7" fmla="*/ 175 h 179"/>
                        <a:gd name="T8" fmla="*/ 116 w 154"/>
                        <a:gd name="T9" fmla="*/ 165 h 179"/>
                        <a:gd name="T10" fmla="*/ 142 w 154"/>
                        <a:gd name="T11" fmla="*/ 101 h 179"/>
                        <a:gd name="T12" fmla="*/ 132 w 154"/>
                        <a:gd name="T13" fmla="*/ 39 h 179"/>
                        <a:gd name="T14" fmla="*/ 118 w 154"/>
                        <a:gd name="T15" fmla="*/ 27 h 179"/>
                        <a:gd name="T16" fmla="*/ 58 w 154"/>
                        <a:gd name="T17" fmla="*/ 3 h 179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w 154"/>
                        <a:gd name="T28" fmla="*/ 0 h 179"/>
                        <a:gd name="T29" fmla="*/ 154 w 154"/>
                        <a:gd name="T30" fmla="*/ 179 h 179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T27" t="T28" r="T29" b="T30"/>
                      <a:pathLst>
                        <a:path w="154" h="179">
                          <a:moveTo>
                            <a:pt x="58" y="3"/>
                          </a:moveTo>
                          <a:cubicBezTo>
                            <a:pt x="45" y="9"/>
                            <a:pt x="37" y="22"/>
                            <a:pt x="28" y="33"/>
                          </a:cubicBezTo>
                          <a:cubicBezTo>
                            <a:pt x="21" y="53"/>
                            <a:pt x="10" y="74"/>
                            <a:pt x="0" y="93"/>
                          </a:cubicBezTo>
                          <a:cubicBezTo>
                            <a:pt x="2" y="152"/>
                            <a:pt x="0" y="163"/>
                            <a:pt x="56" y="171"/>
                          </a:cubicBezTo>
                          <a:cubicBezTo>
                            <a:pt x="81" y="179"/>
                            <a:pt x="97" y="167"/>
                            <a:pt x="116" y="161"/>
                          </a:cubicBezTo>
                          <a:cubicBezTo>
                            <a:pt x="130" y="142"/>
                            <a:pt x="128" y="117"/>
                            <a:pt x="142" y="99"/>
                          </a:cubicBezTo>
                          <a:cubicBezTo>
                            <a:pt x="149" y="79"/>
                            <a:pt x="154" y="50"/>
                            <a:pt x="132" y="39"/>
                          </a:cubicBezTo>
                          <a:cubicBezTo>
                            <a:pt x="129" y="31"/>
                            <a:pt x="126" y="30"/>
                            <a:pt x="118" y="27"/>
                          </a:cubicBezTo>
                          <a:cubicBezTo>
                            <a:pt x="104" y="0"/>
                            <a:pt x="87" y="1"/>
                            <a:pt x="58" y="3"/>
                          </a:cubicBezTo>
                          <a:close/>
                        </a:path>
                      </a:pathLst>
                    </a:custGeom>
                    <a:blipFill dpi="0" rotWithShape="1">
                      <a:blip r:embed="rId5">
                        <a:alphaModFix amt="37000"/>
                      </a:blip>
                      <a:srcRect/>
                      <a:tile tx="0" ty="0" sx="100000" sy="100000" flip="none" algn="tl"/>
                    </a:blip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77" name="Freeform 170">
                      <a:extLst>
                        <a:ext uri="{FF2B5EF4-FFF2-40B4-BE49-F238E27FC236}">
                          <a16:creationId xmlns:a16="http://schemas.microsoft.com/office/drawing/2014/main" id="{49778AB5-06E0-215F-A820-D79D934F19D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377" y="845"/>
                      <a:ext cx="154" cy="179"/>
                    </a:xfrm>
                    <a:custGeom>
                      <a:avLst/>
                      <a:gdLst>
                        <a:gd name="T0" fmla="*/ 58 w 154"/>
                        <a:gd name="T1" fmla="*/ 3 h 179"/>
                        <a:gd name="T2" fmla="*/ 28 w 154"/>
                        <a:gd name="T3" fmla="*/ 33 h 179"/>
                        <a:gd name="T4" fmla="*/ 0 w 154"/>
                        <a:gd name="T5" fmla="*/ 93 h 179"/>
                        <a:gd name="T6" fmla="*/ 56 w 154"/>
                        <a:gd name="T7" fmla="*/ 171 h 179"/>
                        <a:gd name="T8" fmla="*/ 116 w 154"/>
                        <a:gd name="T9" fmla="*/ 161 h 179"/>
                        <a:gd name="T10" fmla="*/ 142 w 154"/>
                        <a:gd name="T11" fmla="*/ 99 h 179"/>
                        <a:gd name="T12" fmla="*/ 132 w 154"/>
                        <a:gd name="T13" fmla="*/ 39 h 179"/>
                        <a:gd name="T14" fmla="*/ 118 w 154"/>
                        <a:gd name="T15" fmla="*/ 27 h 179"/>
                        <a:gd name="T16" fmla="*/ 58 w 154"/>
                        <a:gd name="T17" fmla="*/ 3 h 179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w 154"/>
                        <a:gd name="T28" fmla="*/ 0 h 179"/>
                        <a:gd name="T29" fmla="*/ 154 w 154"/>
                        <a:gd name="T30" fmla="*/ 179 h 179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T27" t="T28" r="T29" b="T30"/>
                      <a:pathLst>
                        <a:path w="154" h="179">
                          <a:moveTo>
                            <a:pt x="58" y="3"/>
                          </a:moveTo>
                          <a:cubicBezTo>
                            <a:pt x="45" y="9"/>
                            <a:pt x="37" y="22"/>
                            <a:pt x="28" y="33"/>
                          </a:cubicBezTo>
                          <a:cubicBezTo>
                            <a:pt x="21" y="53"/>
                            <a:pt x="10" y="74"/>
                            <a:pt x="0" y="93"/>
                          </a:cubicBezTo>
                          <a:cubicBezTo>
                            <a:pt x="2" y="152"/>
                            <a:pt x="0" y="163"/>
                            <a:pt x="56" y="171"/>
                          </a:cubicBezTo>
                          <a:cubicBezTo>
                            <a:pt x="81" y="179"/>
                            <a:pt x="97" y="167"/>
                            <a:pt x="116" y="161"/>
                          </a:cubicBezTo>
                          <a:cubicBezTo>
                            <a:pt x="130" y="142"/>
                            <a:pt x="128" y="117"/>
                            <a:pt x="142" y="99"/>
                          </a:cubicBezTo>
                          <a:cubicBezTo>
                            <a:pt x="149" y="79"/>
                            <a:pt x="154" y="50"/>
                            <a:pt x="132" y="39"/>
                          </a:cubicBezTo>
                          <a:cubicBezTo>
                            <a:pt x="129" y="31"/>
                            <a:pt x="126" y="30"/>
                            <a:pt x="118" y="27"/>
                          </a:cubicBezTo>
                          <a:cubicBezTo>
                            <a:pt x="104" y="0"/>
                            <a:pt x="87" y="1"/>
                            <a:pt x="58" y="3"/>
                          </a:cubicBezTo>
                          <a:close/>
                        </a:path>
                      </a:pathLst>
                    </a:custGeom>
                    <a:solidFill>
                      <a:srgbClr val="0000FF">
                        <a:alpha val="20000"/>
                      </a:srgbClr>
                    </a:solidFill>
                    <a:ln w="9525">
                      <a:solidFill>
                        <a:srgbClr val="666699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55" name="Group 171">
                    <a:extLst>
                      <a:ext uri="{FF2B5EF4-FFF2-40B4-BE49-F238E27FC236}">
                        <a16:creationId xmlns:a16="http://schemas.microsoft.com/office/drawing/2014/main" id="{494789B5-7667-810B-9586-220A7651DC6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615" y="3028"/>
                    <a:ext cx="74" cy="80"/>
                    <a:chOff x="4604" y="890"/>
                    <a:chExt cx="115" cy="139"/>
                  </a:xfrm>
                </p:grpSpPr>
                <p:sp>
                  <p:nvSpPr>
                    <p:cNvPr id="6274" name="Freeform 172">
                      <a:extLst>
                        <a:ext uri="{FF2B5EF4-FFF2-40B4-BE49-F238E27FC236}">
                          <a16:creationId xmlns:a16="http://schemas.microsoft.com/office/drawing/2014/main" id="{F16A293B-2368-7AF1-9758-EAF48EC70C1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604" y="890"/>
                      <a:ext cx="115" cy="139"/>
                    </a:xfrm>
                    <a:custGeom>
                      <a:avLst/>
                      <a:gdLst>
                        <a:gd name="T0" fmla="*/ 78 w 115"/>
                        <a:gd name="T1" fmla="*/ 9 h 139"/>
                        <a:gd name="T2" fmla="*/ 0 w 115"/>
                        <a:gd name="T3" fmla="*/ 39 h 139"/>
                        <a:gd name="T4" fmla="*/ 18 w 115"/>
                        <a:gd name="T5" fmla="*/ 83 h 139"/>
                        <a:gd name="T6" fmla="*/ 24 w 115"/>
                        <a:gd name="T7" fmla="*/ 105 h 139"/>
                        <a:gd name="T8" fmla="*/ 26 w 115"/>
                        <a:gd name="T9" fmla="*/ 133 h 139"/>
                        <a:gd name="T10" fmla="*/ 52 w 115"/>
                        <a:gd name="T11" fmla="*/ 129 h 139"/>
                        <a:gd name="T12" fmla="*/ 96 w 115"/>
                        <a:gd name="T13" fmla="*/ 71 h 139"/>
                        <a:gd name="T14" fmla="*/ 112 w 115"/>
                        <a:gd name="T15" fmla="*/ 33 h 139"/>
                        <a:gd name="T16" fmla="*/ 102 w 115"/>
                        <a:gd name="T17" fmla="*/ 19 h 139"/>
                        <a:gd name="T18" fmla="*/ 90 w 115"/>
                        <a:gd name="T19" fmla="*/ 7 h 139"/>
                        <a:gd name="T20" fmla="*/ 78 w 115"/>
                        <a:gd name="T21" fmla="*/ 9 h 139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115"/>
                        <a:gd name="T34" fmla="*/ 0 h 139"/>
                        <a:gd name="T35" fmla="*/ 115 w 115"/>
                        <a:gd name="T36" fmla="*/ 139 h 139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115" h="139">
                          <a:moveTo>
                            <a:pt x="78" y="9"/>
                          </a:moveTo>
                          <a:cubicBezTo>
                            <a:pt x="30" y="11"/>
                            <a:pt x="15" y="0"/>
                            <a:pt x="0" y="39"/>
                          </a:cubicBezTo>
                          <a:cubicBezTo>
                            <a:pt x="2" y="55"/>
                            <a:pt x="3" y="73"/>
                            <a:pt x="18" y="83"/>
                          </a:cubicBezTo>
                          <a:cubicBezTo>
                            <a:pt x="23" y="98"/>
                            <a:pt x="21" y="91"/>
                            <a:pt x="24" y="105"/>
                          </a:cubicBezTo>
                          <a:cubicBezTo>
                            <a:pt x="25" y="114"/>
                            <a:pt x="19" y="127"/>
                            <a:pt x="26" y="133"/>
                          </a:cubicBezTo>
                          <a:cubicBezTo>
                            <a:pt x="33" y="139"/>
                            <a:pt x="43" y="131"/>
                            <a:pt x="52" y="129"/>
                          </a:cubicBezTo>
                          <a:cubicBezTo>
                            <a:pt x="80" y="124"/>
                            <a:pt x="91" y="96"/>
                            <a:pt x="96" y="71"/>
                          </a:cubicBezTo>
                          <a:cubicBezTo>
                            <a:pt x="98" y="39"/>
                            <a:pt x="94" y="47"/>
                            <a:pt x="112" y="33"/>
                          </a:cubicBezTo>
                          <a:cubicBezTo>
                            <a:pt x="115" y="22"/>
                            <a:pt x="112" y="22"/>
                            <a:pt x="102" y="19"/>
                          </a:cubicBezTo>
                          <a:cubicBezTo>
                            <a:pt x="99" y="13"/>
                            <a:pt x="98" y="8"/>
                            <a:pt x="90" y="7"/>
                          </a:cubicBezTo>
                          <a:cubicBezTo>
                            <a:pt x="86" y="7"/>
                            <a:pt x="78" y="9"/>
                            <a:pt x="78" y="9"/>
                          </a:cubicBezTo>
                          <a:close/>
                        </a:path>
                      </a:pathLst>
                    </a:custGeom>
                    <a:solidFill>
                      <a:srgbClr val="0000FF">
                        <a:alpha val="21960"/>
                      </a:srgbClr>
                    </a:solidFill>
                    <a:ln w="9525">
                      <a:solidFill>
                        <a:srgbClr val="666699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75" name="Freeform 173" descr="Granite">
                      <a:extLst>
                        <a:ext uri="{FF2B5EF4-FFF2-40B4-BE49-F238E27FC236}">
                          <a16:creationId xmlns:a16="http://schemas.microsoft.com/office/drawing/2014/main" id="{356F81EA-15E1-B4F2-02A7-69DD7533AB3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604" y="890"/>
                      <a:ext cx="115" cy="139"/>
                    </a:xfrm>
                    <a:custGeom>
                      <a:avLst/>
                      <a:gdLst>
                        <a:gd name="T0" fmla="*/ 78 w 115"/>
                        <a:gd name="T1" fmla="*/ 9 h 139"/>
                        <a:gd name="T2" fmla="*/ 0 w 115"/>
                        <a:gd name="T3" fmla="*/ 39 h 139"/>
                        <a:gd name="T4" fmla="*/ 18 w 115"/>
                        <a:gd name="T5" fmla="*/ 83 h 139"/>
                        <a:gd name="T6" fmla="*/ 24 w 115"/>
                        <a:gd name="T7" fmla="*/ 105 h 139"/>
                        <a:gd name="T8" fmla="*/ 26 w 115"/>
                        <a:gd name="T9" fmla="*/ 133 h 139"/>
                        <a:gd name="T10" fmla="*/ 52 w 115"/>
                        <a:gd name="T11" fmla="*/ 129 h 139"/>
                        <a:gd name="T12" fmla="*/ 96 w 115"/>
                        <a:gd name="T13" fmla="*/ 71 h 139"/>
                        <a:gd name="T14" fmla="*/ 112 w 115"/>
                        <a:gd name="T15" fmla="*/ 33 h 139"/>
                        <a:gd name="T16" fmla="*/ 102 w 115"/>
                        <a:gd name="T17" fmla="*/ 19 h 139"/>
                        <a:gd name="T18" fmla="*/ 90 w 115"/>
                        <a:gd name="T19" fmla="*/ 7 h 139"/>
                        <a:gd name="T20" fmla="*/ 78 w 115"/>
                        <a:gd name="T21" fmla="*/ 9 h 139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115"/>
                        <a:gd name="T34" fmla="*/ 0 h 139"/>
                        <a:gd name="T35" fmla="*/ 115 w 115"/>
                        <a:gd name="T36" fmla="*/ 139 h 139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115" h="139">
                          <a:moveTo>
                            <a:pt x="78" y="9"/>
                          </a:moveTo>
                          <a:cubicBezTo>
                            <a:pt x="30" y="11"/>
                            <a:pt x="15" y="0"/>
                            <a:pt x="0" y="39"/>
                          </a:cubicBezTo>
                          <a:cubicBezTo>
                            <a:pt x="2" y="55"/>
                            <a:pt x="3" y="73"/>
                            <a:pt x="18" y="83"/>
                          </a:cubicBezTo>
                          <a:cubicBezTo>
                            <a:pt x="23" y="98"/>
                            <a:pt x="21" y="91"/>
                            <a:pt x="24" y="105"/>
                          </a:cubicBezTo>
                          <a:cubicBezTo>
                            <a:pt x="25" y="114"/>
                            <a:pt x="19" y="127"/>
                            <a:pt x="26" y="133"/>
                          </a:cubicBezTo>
                          <a:cubicBezTo>
                            <a:pt x="33" y="139"/>
                            <a:pt x="43" y="131"/>
                            <a:pt x="52" y="129"/>
                          </a:cubicBezTo>
                          <a:cubicBezTo>
                            <a:pt x="80" y="124"/>
                            <a:pt x="91" y="96"/>
                            <a:pt x="96" y="71"/>
                          </a:cubicBezTo>
                          <a:cubicBezTo>
                            <a:pt x="98" y="39"/>
                            <a:pt x="94" y="47"/>
                            <a:pt x="112" y="33"/>
                          </a:cubicBezTo>
                          <a:cubicBezTo>
                            <a:pt x="115" y="22"/>
                            <a:pt x="112" y="22"/>
                            <a:pt x="102" y="19"/>
                          </a:cubicBezTo>
                          <a:cubicBezTo>
                            <a:pt x="99" y="13"/>
                            <a:pt x="98" y="8"/>
                            <a:pt x="90" y="7"/>
                          </a:cubicBezTo>
                          <a:cubicBezTo>
                            <a:pt x="86" y="7"/>
                            <a:pt x="78" y="9"/>
                            <a:pt x="78" y="9"/>
                          </a:cubicBezTo>
                          <a:close/>
                        </a:path>
                      </a:pathLst>
                    </a:custGeom>
                    <a:blipFill dpi="0" rotWithShape="1">
                      <a:blip r:embed="rId5">
                        <a:alphaModFix amt="39000"/>
                      </a:blip>
                      <a:srcRect/>
                      <a:tile tx="0" ty="0" sx="100000" sy="100000" flip="none" algn="tl"/>
                    </a:blipFill>
                    <a:ln w="9525">
                      <a:solidFill>
                        <a:srgbClr val="666699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56" name="Group 174">
                    <a:extLst>
                      <a:ext uri="{FF2B5EF4-FFF2-40B4-BE49-F238E27FC236}">
                        <a16:creationId xmlns:a16="http://schemas.microsoft.com/office/drawing/2014/main" id="{F6B15CE2-1D1E-18E3-676F-812AA3EFA26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-4287911">
                    <a:off x="3785" y="3008"/>
                    <a:ext cx="73" cy="80"/>
                    <a:chOff x="4921" y="663"/>
                    <a:chExt cx="115" cy="139"/>
                  </a:xfrm>
                </p:grpSpPr>
                <p:sp>
                  <p:nvSpPr>
                    <p:cNvPr id="6272" name="Freeform 175" descr="Granite">
                      <a:extLst>
                        <a:ext uri="{FF2B5EF4-FFF2-40B4-BE49-F238E27FC236}">
                          <a16:creationId xmlns:a16="http://schemas.microsoft.com/office/drawing/2014/main" id="{B1104C2B-FA0C-470F-5C62-00D5BF528C0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921" y="663"/>
                      <a:ext cx="115" cy="139"/>
                    </a:xfrm>
                    <a:custGeom>
                      <a:avLst/>
                      <a:gdLst>
                        <a:gd name="T0" fmla="*/ 78 w 115"/>
                        <a:gd name="T1" fmla="*/ 9 h 139"/>
                        <a:gd name="T2" fmla="*/ 0 w 115"/>
                        <a:gd name="T3" fmla="*/ 39 h 139"/>
                        <a:gd name="T4" fmla="*/ 18 w 115"/>
                        <a:gd name="T5" fmla="*/ 83 h 139"/>
                        <a:gd name="T6" fmla="*/ 24 w 115"/>
                        <a:gd name="T7" fmla="*/ 105 h 139"/>
                        <a:gd name="T8" fmla="*/ 26 w 115"/>
                        <a:gd name="T9" fmla="*/ 133 h 139"/>
                        <a:gd name="T10" fmla="*/ 52 w 115"/>
                        <a:gd name="T11" fmla="*/ 129 h 139"/>
                        <a:gd name="T12" fmla="*/ 96 w 115"/>
                        <a:gd name="T13" fmla="*/ 71 h 139"/>
                        <a:gd name="T14" fmla="*/ 112 w 115"/>
                        <a:gd name="T15" fmla="*/ 33 h 139"/>
                        <a:gd name="T16" fmla="*/ 102 w 115"/>
                        <a:gd name="T17" fmla="*/ 19 h 139"/>
                        <a:gd name="T18" fmla="*/ 90 w 115"/>
                        <a:gd name="T19" fmla="*/ 7 h 139"/>
                        <a:gd name="T20" fmla="*/ 78 w 115"/>
                        <a:gd name="T21" fmla="*/ 9 h 139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115"/>
                        <a:gd name="T34" fmla="*/ 0 h 139"/>
                        <a:gd name="T35" fmla="*/ 115 w 115"/>
                        <a:gd name="T36" fmla="*/ 139 h 139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115" h="139">
                          <a:moveTo>
                            <a:pt x="78" y="9"/>
                          </a:moveTo>
                          <a:cubicBezTo>
                            <a:pt x="30" y="11"/>
                            <a:pt x="15" y="0"/>
                            <a:pt x="0" y="39"/>
                          </a:cubicBezTo>
                          <a:cubicBezTo>
                            <a:pt x="2" y="55"/>
                            <a:pt x="3" y="73"/>
                            <a:pt x="18" y="83"/>
                          </a:cubicBezTo>
                          <a:cubicBezTo>
                            <a:pt x="23" y="98"/>
                            <a:pt x="21" y="91"/>
                            <a:pt x="24" y="105"/>
                          </a:cubicBezTo>
                          <a:cubicBezTo>
                            <a:pt x="25" y="114"/>
                            <a:pt x="19" y="127"/>
                            <a:pt x="26" y="133"/>
                          </a:cubicBezTo>
                          <a:cubicBezTo>
                            <a:pt x="33" y="139"/>
                            <a:pt x="43" y="131"/>
                            <a:pt x="52" y="129"/>
                          </a:cubicBezTo>
                          <a:cubicBezTo>
                            <a:pt x="80" y="124"/>
                            <a:pt x="91" y="96"/>
                            <a:pt x="96" y="71"/>
                          </a:cubicBezTo>
                          <a:cubicBezTo>
                            <a:pt x="98" y="39"/>
                            <a:pt x="94" y="47"/>
                            <a:pt x="112" y="33"/>
                          </a:cubicBezTo>
                          <a:cubicBezTo>
                            <a:pt x="115" y="22"/>
                            <a:pt x="112" y="22"/>
                            <a:pt x="102" y="19"/>
                          </a:cubicBezTo>
                          <a:cubicBezTo>
                            <a:pt x="99" y="13"/>
                            <a:pt x="98" y="8"/>
                            <a:pt x="90" y="7"/>
                          </a:cubicBezTo>
                          <a:cubicBezTo>
                            <a:pt x="86" y="7"/>
                            <a:pt x="78" y="9"/>
                            <a:pt x="78" y="9"/>
                          </a:cubicBezTo>
                          <a:close/>
                        </a:path>
                      </a:pathLst>
                    </a:custGeom>
                    <a:blipFill dpi="0" rotWithShape="1">
                      <a:blip r:embed="rId5">
                        <a:alphaModFix amt="48000"/>
                      </a:blip>
                      <a:srcRect/>
                      <a:tile tx="0" ty="0" sx="100000" sy="100000" flip="none" algn="tl"/>
                    </a:blipFill>
                    <a:ln w="9525">
                      <a:solidFill>
                        <a:srgbClr val="666699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73" name="Freeform 176">
                      <a:extLst>
                        <a:ext uri="{FF2B5EF4-FFF2-40B4-BE49-F238E27FC236}">
                          <a16:creationId xmlns:a16="http://schemas.microsoft.com/office/drawing/2014/main" id="{F9E55ED8-702B-4529-45E3-599969A8333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921" y="663"/>
                      <a:ext cx="115" cy="139"/>
                    </a:xfrm>
                    <a:custGeom>
                      <a:avLst/>
                      <a:gdLst>
                        <a:gd name="T0" fmla="*/ 78 w 115"/>
                        <a:gd name="T1" fmla="*/ 9 h 139"/>
                        <a:gd name="T2" fmla="*/ 0 w 115"/>
                        <a:gd name="T3" fmla="*/ 39 h 139"/>
                        <a:gd name="T4" fmla="*/ 18 w 115"/>
                        <a:gd name="T5" fmla="*/ 83 h 139"/>
                        <a:gd name="T6" fmla="*/ 24 w 115"/>
                        <a:gd name="T7" fmla="*/ 105 h 139"/>
                        <a:gd name="T8" fmla="*/ 26 w 115"/>
                        <a:gd name="T9" fmla="*/ 133 h 139"/>
                        <a:gd name="T10" fmla="*/ 52 w 115"/>
                        <a:gd name="T11" fmla="*/ 129 h 139"/>
                        <a:gd name="T12" fmla="*/ 96 w 115"/>
                        <a:gd name="T13" fmla="*/ 71 h 139"/>
                        <a:gd name="T14" fmla="*/ 112 w 115"/>
                        <a:gd name="T15" fmla="*/ 33 h 139"/>
                        <a:gd name="T16" fmla="*/ 102 w 115"/>
                        <a:gd name="T17" fmla="*/ 19 h 139"/>
                        <a:gd name="T18" fmla="*/ 90 w 115"/>
                        <a:gd name="T19" fmla="*/ 7 h 139"/>
                        <a:gd name="T20" fmla="*/ 78 w 115"/>
                        <a:gd name="T21" fmla="*/ 9 h 139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115"/>
                        <a:gd name="T34" fmla="*/ 0 h 139"/>
                        <a:gd name="T35" fmla="*/ 115 w 115"/>
                        <a:gd name="T36" fmla="*/ 139 h 139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115" h="139">
                          <a:moveTo>
                            <a:pt x="78" y="9"/>
                          </a:moveTo>
                          <a:cubicBezTo>
                            <a:pt x="30" y="11"/>
                            <a:pt x="15" y="0"/>
                            <a:pt x="0" y="39"/>
                          </a:cubicBezTo>
                          <a:cubicBezTo>
                            <a:pt x="2" y="55"/>
                            <a:pt x="3" y="73"/>
                            <a:pt x="18" y="83"/>
                          </a:cubicBezTo>
                          <a:cubicBezTo>
                            <a:pt x="23" y="98"/>
                            <a:pt x="21" y="91"/>
                            <a:pt x="24" y="105"/>
                          </a:cubicBezTo>
                          <a:cubicBezTo>
                            <a:pt x="25" y="114"/>
                            <a:pt x="19" y="127"/>
                            <a:pt x="26" y="133"/>
                          </a:cubicBezTo>
                          <a:cubicBezTo>
                            <a:pt x="33" y="139"/>
                            <a:pt x="43" y="131"/>
                            <a:pt x="52" y="129"/>
                          </a:cubicBezTo>
                          <a:cubicBezTo>
                            <a:pt x="80" y="124"/>
                            <a:pt x="91" y="96"/>
                            <a:pt x="96" y="71"/>
                          </a:cubicBezTo>
                          <a:cubicBezTo>
                            <a:pt x="98" y="39"/>
                            <a:pt x="94" y="47"/>
                            <a:pt x="112" y="33"/>
                          </a:cubicBezTo>
                          <a:cubicBezTo>
                            <a:pt x="115" y="22"/>
                            <a:pt x="112" y="22"/>
                            <a:pt x="102" y="19"/>
                          </a:cubicBezTo>
                          <a:cubicBezTo>
                            <a:pt x="99" y="13"/>
                            <a:pt x="98" y="8"/>
                            <a:pt x="90" y="7"/>
                          </a:cubicBezTo>
                          <a:cubicBezTo>
                            <a:pt x="86" y="7"/>
                            <a:pt x="78" y="9"/>
                            <a:pt x="78" y="9"/>
                          </a:cubicBezTo>
                          <a:close/>
                        </a:path>
                      </a:pathLst>
                    </a:custGeom>
                    <a:solidFill>
                      <a:srgbClr val="0000FF">
                        <a:alpha val="20000"/>
                      </a:srgbClr>
                    </a:solidFill>
                    <a:ln w="9525">
                      <a:solidFill>
                        <a:srgbClr val="666699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57" name="Group 177">
                    <a:extLst>
                      <a:ext uri="{FF2B5EF4-FFF2-40B4-BE49-F238E27FC236}">
                        <a16:creationId xmlns:a16="http://schemas.microsoft.com/office/drawing/2014/main" id="{49B6B333-1677-E430-7498-3D47DE20CB1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557" y="3107"/>
                    <a:ext cx="43" cy="31"/>
                    <a:chOff x="4558" y="1117"/>
                    <a:chExt cx="68" cy="55"/>
                  </a:xfrm>
                </p:grpSpPr>
                <p:sp>
                  <p:nvSpPr>
                    <p:cNvPr id="6270" name="Freeform 178">
                      <a:extLst>
                        <a:ext uri="{FF2B5EF4-FFF2-40B4-BE49-F238E27FC236}">
                          <a16:creationId xmlns:a16="http://schemas.microsoft.com/office/drawing/2014/main" id="{B049BDA8-895B-2EC6-84CE-1ABFD6315E0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58" y="1117"/>
                      <a:ext cx="68" cy="55"/>
                    </a:xfrm>
                    <a:custGeom>
                      <a:avLst/>
                      <a:gdLst>
                        <a:gd name="T0" fmla="*/ 0 w 68"/>
                        <a:gd name="T1" fmla="*/ 1 h 55"/>
                        <a:gd name="T2" fmla="*/ 2 w 68"/>
                        <a:gd name="T3" fmla="*/ 35 h 55"/>
                        <a:gd name="T4" fmla="*/ 22 w 68"/>
                        <a:gd name="T5" fmla="*/ 41 h 55"/>
                        <a:gd name="T6" fmla="*/ 38 w 68"/>
                        <a:gd name="T7" fmla="*/ 45 h 55"/>
                        <a:gd name="T8" fmla="*/ 64 w 68"/>
                        <a:gd name="T9" fmla="*/ 23 h 55"/>
                        <a:gd name="T10" fmla="*/ 68 w 68"/>
                        <a:gd name="T11" fmla="*/ 11 h 55"/>
                        <a:gd name="T12" fmla="*/ 64 w 68"/>
                        <a:gd name="T13" fmla="*/ 1 h 55"/>
                        <a:gd name="T14" fmla="*/ 46 w 68"/>
                        <a:gd name="T15" fmla="*/ 5 h 55"/>
                        <a:gd name="T16" fmla="*/ 0 w 68"/>
                        <a:gd name="T17" fmla="*/ 1 h 55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w 68"/>
                        <a:gd name="T28" fmla="*/ 0 h 55"/>
                        <a:gd name="T29" fmla="*/ 68 w 68"/>
                        <a:gd name="T30" fmla="*/ 55 h 55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T27" t="T28" r="T29" b="T30"/>
                      <a:pathLst>
                        <a:path w="68" h="55">
                          <a:moveTo>
                            <a:pt x="0" y="1"/>
                          </a:moveTo>
                          <a:cubicBezTo>
                            <a:pt x="1" y="12"/>
                            <a:pt x="0" y="24"/>
                            <a:pt x="2" y="35"/>
                          </a:cubicBezTo>
                          <a:cubicBezTo>
                            <a:pt x="3" y="42"/>
                            <a:pt x="15" y="40"/>
                            <a:pt x="22" y="41"/>
                          </a:cubicBezTo>
                          <a:cubicBezTo>
                            <a:pt x="27" y="42"/>
                            <a:pt x="38" y="45"/>
                            <a:pt x="38" y="45"/>
                          </a:cubicBezTo>
                          <a:cubicBezTo>
                            <a:pt x="52" y="55"/>
                            <a:pt x="59" y="34"/>
                            <a:pt x="64" y="23"/>
                          </a:cubicBezTo>
                          <a:cubicBezTo>
                            <a:pt x="66" y="19"/>
                            <a:pt x="68" y="11"/>
                            <a:pt x="68" y="11"/>
                          </a:cubicBezTo>
                          <a:cubicBezTo>
                            <a:pt x="67" y="8"/>
                            <a:pt x="67" y="3"/>
                            <a:pt x="64" y="1"/>
                          </a:cubicBezTo>
                          <a:cubicBezTo>
                            <a:pt x="62" y="0"/>
                            <a:pt x="49" y="5"/>
                            <a:pt x="46" y="5"/>
                          </a:cubicBezTo>
                          <a:cubicBezTo>
                            <a:pt x="31" y="4"/>
                            <a:pt x="15" y="2"/>
                            <a:pt x="0" y="1"/>
                          </a:cubicBezTo>
                          <a:close/>
                        </a:path>
                      </a:pathLst>
                    </a:custGeom>
                    <a:solidFill>
                      <a:srgbClr val="0000FF">
                        <a:alpha val="23137"/>
                      </a:srgbClr>
                    </a:solidFill>
                    <a:ln w="9525">
                      <a:solidFill>
                        <a:srgbClr val="666699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71" name="Freeform 179" descr="Granite">
                      <a:extLst>
                        <a:ext uri="{FF2B5EF4-FFF2-40B4-BE49-F238E27FC236}">
                          <a16:creationId xmlns:a16="http://schemas.microsoft.com/office/drawing/2014/main" id="{BB728024-2F71-AEBF-8578-57B6C1306C2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558" y="1117"/>
                      <a:ext cx="68" cy="55"/>
                    </a:xfrm>
                    <a:custGeom>
                      <a:avLst/>
                      <a:gdLst>
                        <a:gd name="T0" fmla="*/ 0 w 68"/>
                        <a:gd name="T1" fmla="*/ 1 h 55"/>
                        <a:gd name="T2" fmla="*/ 2 w 68"/>
                        <a:gd name="T3" fmla="*/ 35 h 55"/>
                        <a:gd name="T4" fmla="*/ 22 w 68"/>
                        <a:gd name="T5" fmla="*/ 41 h 55"/>
                        <a:gd name="T6" fmla="*/ 38 w 68"/>
                        <a:gd name="T7" fmla="*/ 45 h 55"/>
                        <a:gd name="T8" fmla="*/ 64 w 68"/>
                        <a:gd name="T9" fmla="*/ 23 h 55"/>
                        <a:gd name="T10" fmla="*/ 68 w 68"/>
                        <a:gd name="T11" fmla="*/ 11 h 55"/>
                        <a:gd name="T12" fmla="*/ 64 w 68"/>
                        <a:gd name="T13" fmla="*/ 1 h 55"/>
                        <a:gd name="T14" fmla="*/ 46 w 68"/>
                        <a:gd name="T15" fmla="*/ 5 h 55"/>
                        <a:gd name="T16" fmla="*/ 0 w 68"/>
                        <a:gd name="T17" fmla="*/ 1 h 55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w 68"/>
                        <a:gd name="T28" fmla="*/ 0 h 55"/>
                        <a:gd name="T29" fmla="*/ 68 w 68"/>
                        <a:gd name="T30" fmla="*/ 55 h 55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T27" t="T28" r="T29" b="T30"/>
                      <a:pathLst>
                        <a:path w="68" h="55">
                          <a:moveTo>
                            <a:pt x="0" y="1"/>
                          </a:moveTo>
                          <a:cubicBezTo>
                            <a:pt x="1" y="12"/>
                            <a:pt x="0" y="24"/>
                            <a:pt x="2" y="35"/>
                          </a:cubicBezTo>
                          <a:cubicBezTo>
                            <a:pt x="3" y="42"/>
                            <a:pt x="15" y="40"/>
                            <a:pt x="22" y="41"/>
                          </a:cubicBezTo>
                          <a:cubicBezTo>
                            <a:pt x="27" y="42"/>
                            <a:pt x="38" y="45"/>
                            <a:pt x="38" y="45"/>
                          </a:cubicBezTo>
                          <a:cubicBezTo>
                            <a:pt x="52" y="55"/>
                            <a:pt x="59" y="34"/>
                            <a:pt x="64" y="23"/>
                          </a:cubicBezTo>
                          <a:cubicBezTo>
                            <a:pt x="66" y="19"/>
                            <a:pt x="68" y="11"/>
                            <a:pt x="68" y="11"/>
                          </a:cubicBezTo>
                          <a:cubicBezTo>
                            <a:pt x="67" y="8"/>
                            <a:pt x="67" y="3"/>
                            <a:pt x="64" y="1"/>
                          </a:cubicBezTo>
                          <a:cubicBezTo>
                            <a:pt x="62" y="0"/>
                            <a:pt x="49" y="5"/>
                            <a:pt x="46" y="5"/>
                          </a:cubicBezTo>
                          <a:cubicBezTo>
                            <a:pt x="31" y="4"/>
                            <a:pt x="15" y="2"/>
                            <a:pt x="0" y="1"/>
                          </a:cubicBezTo>
                          <a:close/>
                        </a:path>
                      </a:pathLst>
                    </a:custGeom>
                    <a:blipFill dpi="0" rotWithShape="1">
                      <a:blip r:embed="rId5">
                        <a:alphaModFix amt="39000"/>
                      </a:blip>
                      <a:srcRect/>
                      <a:tile tx="0" ty="0" sx="100000" sy="100000" flip="none" algn="tl"/>
                    </a:blipFill>
                    <a:ln w="9525">
                      <a:solidFill>
                        <a:srgbClr val="666699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58" name="Group 180">
                    <a:extLst>
                      <a:ext uri="{FF2B5EF4-FFF2-40B4-BE49-F238E27FC236}">
                        <a16:creationId xmlns:a16="http://schemas.microsoft.com/office/drawing/2014/main" id="{5DDC8CA5-9F4B-1243-648D-5316ED4D405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615" y="2976"/>
                    <a:ext cx="84" cy="51"/>
                    <a:chOff x="4604" y="799"/>
                    <a:chExt cx="132" cy="89"/>
                  </a:xfrm>
                </p:grpSpPr>
                <p:sp>
                  <p:nvSpPr>
                    <p:cNvPr id="6268" name="Freeform 181" descr="Granite">
                      <a:extLst>
                        <a:ext uri="{FF2B5EF4-FFF2-40B4-BE49-F238E27FC236}">
                          <a16:creationId xmlns:a16="http://schemas.microsoft.com/office/drawing/2014/main" id="{49899FB2-A81B-7ABF-19E8-619CBD6E9CD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604" y="799"/>
                      <a:ext cx="132" cy="89"/>
                    </a:xfrm>
                    <a:custGeom>
                      <a:avLst/>
                      <a:gdLst>
                        <a:gd name="T0" fmla="*/ 62 w 132"/>
                        <a:gd name="T1" fmla="*/ 6 h 89"/>
                        <a:gd name="T2" fmla="*/ 16 w 132"/>
                        <a:gd name="T3" fmla="*/ 20 h 89"/>
                        <a:gd name="T4" fmla="*/ 0 w 132"/>
                        <a:gd name="T5" fmla="*/ 42 h 89"/>
                        <a:gd name="T6" fmla="*/ 16 w 132"/>
                        <a:gd name="T7" fmla="*/ 58 h 89"/>
                        <a:gd name="T8" fmla="*/ 44 w 132"/>
                        <a:gd name="T9" fmla="*/ 74 h 89"/>
                        <a:gd name="T10" fmla="*/ 116 w 132"/>
                        <a:gd name="T11" fmla="*/ 78 h 89"/>
                        <a:gd name="T12" fmla="*/ 128 w 132"/>
                        <a:gd name="T13" fmla="*/ 58 h 89"/>
                        <a:gd name="T14" fmla="*/ 114 w 132"/>
                        <a:gd name="T15" fmla="*/ 0 h 89"/>
                        <a:gd name="T16" fmla="*/ 62 w 132"/>
                        <a:gd name="T17" fmla="*/ 6 h 89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w 132"/>
                        <a:gd name="T28" fmla="*/ 0 h 89"/>
                        <a:gd name="T29" fmla="*/ 132 w 132"/>
                        <a:gd name="T30" fmla="*/ 89 h 89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T27" t="T28" r="T29" b="T30"/>
                      <a:pathLst>
                        <a:path w="132" h="89">
                          <a:moveTo>
                            <a:pt x="62" y="6"/>
                          </a:moveTo>
                          <a:cubicBezTo>
                            <a:pt x="46" y="8"/>
                            <a:pt x="31" y="14"/>
                            <a:pt x="16" y="20"/>
                          </a:cubicBezTo>
                          <a:cubicBezTo>
                            <a:pt x="10" y="27"/>
                            <a:pt x="0" y="42"/>
                            <a:pt x="0" y="42"/>
                          </a:cubicBezTo>
                          <a:cubicBezTo>
                            <a:pt x="5" y="49"/>
                            <a:pt x="7" y="55"/>
                            <a:pt x="16" y="58"/>
                          </a:cubicBezTo>
                          <a:cubicBezTo>
                            <a:pt x="25" y="67"/>
                            <a:pt x="32" y="70"/>
                            <a:pt x="44" y="74"/>
                          </a:cubicBezTo>
                          <a:cubicBezTo>
                            <a:pt x="64" y="89"/>
                            <a:pt x="94" y="80"/>
                            <a:pt x="116" y="78"/>
                          </a:cubicBezTo>
                          <a:cubicBezTo>
                            <a:pt x="123" y="71"/>
                            <a:pt x="124" y="66"/>
                            <a:pt x="128" y="58"/>
                          </a:cubicBezTo>
                          <a:cubicBezTo>
                            <a:pt x="132" y="39"/>
                            <a:pt x="121" y="18"/>
                            <a:pt x="114" y="0"/>
                          </a:cubicBezTo>
                          <a:cubicBezTo>
                            <a:pt x="92" y="5"/>
                            <a:pt x="86" y="8"/>
                            <a:pt x="62" y="6"/>
                          </a:cubicBezTo>
                          <a:close/>
                        </a:path>
                      </a:pathLst>
                    </a:custGeom>
                    <a:blipFill dpi="0" rotWithShape="1">
                      <a:blip r:embed="rId5">
                        <a:alphaModFix amt="48000"/>
                      </a:blip>
                      <a:srcRect/>
                      <a:tile tx="0" ty="0" sx="100000" sy="100000" flip="none" algn="tl"/>
                    </a:blipFill>
                    <a:ln w="9525">
                      <a:solidFill>
                        <a:srgbClr val="666699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69" name="Freeform 182">
                      <a:extLst>
                        <a:ext uri="{FF2B5EF4-FFF2-40B4-BE49-F238E27FC236}">
                          <a16:creationId xmlns:a16="http://schemas.microsoft.com/office/drawing/2014/main" id="{40F1F94C-92B9-159E-319B-DE8BFB5A071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604" y="799"/>
                      <a:ext cx="132" cy="89"/>
                    </a:xfrm>
                    <a:custGeom>
                      <a:avLst/>
                      <a:gdLst>
                        <a:gd name="T0" fmla="*/ 62 w 132"/>
                        <a:gd name="T1" fmla="*/ 6 h 89"/>
                        <a:gd name="T2" fmla="*/ 16 w 132"/>
                        <a:gd name="T3" fmla="*/ 20 h 89"/>
                        <a:gd name="T4" fmla="*/ 0 w 132"/>
                        <a:gd name="T5" fmla="*/ 42 h 89"/>
                        <a:gd name="T6" fmla="*/ 16 w 132"/>
                        <a:gd name="T7" fmla="*/ 58 h 89"/>
                        <a:gd name="T8" fmla="*/ 44 w 132"/>
                        <a:gd name="T9" fmla="*/ 74 h 89"/>
                        <a:gd name="T10" fmla="*/ 116 w 132"/>
                        <a:gd name="T11" fmla="*/ 78 h 89"/>
                        <a:gd name="T12" fmla="*/ 128 w 132"/>
                        <a:gd name="T13" fmla="*/ 58 h 89"/>
                        <a:gd name="T14" fmla="*/ 114 w 132"/>
                        <a:gd name="T15" fmla="*/ 0 h 89"/>
                        <a:gd name="T16" fmla="*/ 62 w 132"/>
                        <a:gd name="T17" fmla="*/ 6 h 89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w 132"/>
                        <a:gd name="T28" fmla="*/ 0 h 89"/>
                        <a:gd name="T29" fmla="*/ 132 w 132"/>
                        <a:gd name="T30" fmla="*/ 89 h 89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T27" t="T28" r="T29" b="T30"/>
                      <a:pathLst>
                        <a:path w="132" h="89">
                          <a:moveTo>
                            <a:pt x="62" y="6"/>
                          </a:moveTo>
                          <a:cubicBezTo>
                            <a:pt x="46" y="8"/>
                            <a:pt x="31" y="14"/>
                            <a:pt x="16" y="20"/>
                          </a:cubicBezTo>
                          <a:cubicBezTo>
                            <a:pt x="10" y="27"/>
                            <a:pt x="0" y="42"/>
                            <a:pt x="0" y="42"/>
                          </a:cubicBezTo>
                          <a:cubicBezTo>
                            <a:pt x="5" y="49"/>
                            <a:pt x="7" y="55"/>
                            <a:pt x="16" y="58"/>
                          </a:cubicBezTo>
                          <a:cubicBezTo>
                            <a:pt x="25" y="67"/>
                            <a:pt x="32" y="70"/>
                            <a:pt x="44" y="74"/>
                          </a:cubicBezTo>
                          <a:cubicBezTo>
                            <a:pt x="64" y="89"/>
                            <a:pt x="94" y="80"/>
                            <a:pt x="116" y="78"/>
                          </a:cubicBezTo>
                          <a:cubicBezTo>
                            <a:pt x="123" y="71"/>
                            <a:pt x="124" y="66"/>
                            <a:pt x="128" y="58"/>
                          </a:cubicBezTo>
                          <a:cubicBezTo>
                            <a:pt x="132" y="39"/>
                            <a:pt x="121" y="18"/>
                            <a:pt x="114" y="0"/>
                          </a:cubicBezTo>
                          <a:cubicBezTo>
                            <a:pt x="92" y="5"/>
                            <a:pt x="86" y="8"/>
                            <a:pt x="62" y="6"/>
                          </a:cubicBezTo>
                          <a:close/>
                        </a:path>
                      </a:pathLst>
                    </a:custGeom>
                    <a:solidFill>
                      <a:srgbClr val="0000FF">
                        <a:alpha val="20000"/>
                      </a:srgbClr>
                    </a:solidFill>
                    <a:ln w="9525">
                      <a:solidFill>
                        <a:srgbClr val="666699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59" name="Group 183">
                    <a:extLst>
                      <a:ext uri="{FF2B5EF4-FFF2-40B4-BE49-F238E27FC236}">
                        <a16:creationId xmlns:a16="http://schemas.microsoft.com/office/drawing/2014/main" id="{6BFC6BA2-D891-22C2-F548-87FF9FEAE38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5400000">
                    <a:off x="3708" y="3101"/>
                    <a:ext cx="25" cy="37"/>
                    <a:chOff x="4921" y="663"/>
                    <a:chExt cx="115" cy="139"/>
                  </a:xfrm>
                </p:grpSpPr>
                <p:sp>
                  <p:nvSpPr>
                    <p:cNvPr id="6266" name="Freeform 184" descr="Granite">
                      <a:extLst>
                        <a:ext uri="{FF2B5EF4-FFF2-40B4-BE49-F238E27FC236}">
                          <a16:creationId xmlns:a16="http://schemas.microsoft.com/office/drawing/2014/main" id="{6CDE80A8-CC03-FD36-7D80-C7DAE95481B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921" y="663"/>
                      <a:ext cx="115" cy="139"/>
                    </a:xfrm>
                    <a:custGeom>
                      <a:avLst/>
                      <a:gdLst>
                        <a:gd name="T0" fmla="*/ 78 w 115"/>
                        <a:gd name="T1" fmla="*/ 9 h 139"/>
                        <a:gd name="T2" fmla="*/ 0 w 115"/>
                        <a:gd name="T3" fmla="*/ 39 h 139"/>
                        <a:gd name="T4" fmla="*/ 18 w 115"/>
                        <a:gd name="T5" fmla="*/ 83 h 139"/>
                        <a:gd name="T6" fmla="*/ 24 w 115"/>
                        <a:gd name="T7" fmla="*/ 105 h 139"/>
                        <a:gd name="T8" fmla="*/ 26 w 115"/>
                        <a:gd name="T9" fmla="*/ 133 h 139"/>
                        <a:gd name="T10" fmla="*/ 52 w 115"/>
                        <a:gd name="T11" fmla="*/ 129 h 139"/>
                        <a:gd name="T12" fmla="*/ 96 w 115"/>
                        <a:gd name="T13" fmla="*/ 71 h 139"/>
                        <a:gd name="T14" fmla="*/ 112 w 115"/>
                        <a:gd name="T15" fmla="*/ 33 h 139"/>
                        <a:gd name="T16" fmla="*/ 102 w 115"/>
                        <a:gd name="T17" fmla="*/ 19 h 139"/>
                        <a:gd name="T18" fmla="*/ 90 w 115"/>
                        <a:gd name="T19" fmla="*/ 7 h 139"/>
                        <a:gd name="T20" fmla="*/ 78 w 115"/>
                        <a:gd name="T21" fmla="*/ 9 h 139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115"/>
                        <a:gd name="T34" fmla="*/ 0 h 139"/>
                        <a:gd name="T35" fmla="*/ 115 w 115"/>
                        <a:gd name="T36" fmla="*/ 139 h 139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115" h="139">
                          <a:moveTo>
                            <a:pt x="78" y="9"/>
                          </a:moveTo>
                          <a:cubicBezTo>
                            <a:pt x="30" y="11"/>
                            <a:pt x="15" y="0"/>
                            <a:pt x="0" y="39"/>
                          </a:cubicBezTo>
                          <a:cubicBezTo>
                            <a:pt x="2" y="55"/>
                            <a:pt x="3" y="73"/>
                            <a:pt x="18" y="83"/>
                          </a:cubicBezTo>
                          <a:cubicBezTo>
                            <a:pt x="23" y="98"/>
                            <a:pt x="21" y="91"/>
                            <a:pt x="24" y="105"/>
                          </a:cubicBezTo>
                          <a:cubicBezTo>
                            <a:pt x="25" y="114"/>
                            <a:pt x="19" y="127"/>
                            <a:pt x="26" y="133"/>
                          </a:cubicBezTo>
                          <a:cubicBezTo>
                            <a:pt x="33" y="139"/>
                            <a:pt x="43" y="131"/>
                            <a:pt x="52" y="129"/>
                          </a:cubicBezTo>
                          <a:cubicBezTo>
                            <a:pt x="80" y="124"/>
                            <a:pt x="91" y="96"/>
                            <a:pt x="96" y="71"/>
                          </a:cubicBezTo>
                          <a:cubicBezTo>
                            <a:pt x="98" y="39"/>
                            <a:pt x="94" y="47"/>
                            <a:pt x="112" y="33"/>
                          </a:cubicBezTo>
                          <a:cubicBezTo>
                            <a:pt x="115" y="22"/>
                            <a:pt x="112" y="22"/>
                            <a:pt x="102" y="19"/>
                          </a:cubicBezTo>
                          <a:cubicBezTo>
                            <a:pt x="99" y="13"/>
                            <a:pt x="98" y="8"/>
                            <a:pt x="90" y="7"/>
                          </a:cubicBezTo>
                          <a:cubicBezTo>
                            <a:pt x="86" y="7"/>
                            <a:pt x="78" y="9"/>
                            <a:pt x="78" y="9"/>
                          </a:cubicBezTo>
                          <a:close/>
                        </a:path>
                      </a:pathLst>
                    </a:custGeom>
                    <a:blipFill dpi="0" rotWithShape="1">
                      <a:blip r:embed="rId5">
                        <a:alphaModFix amt="48000"/>
                      </a:blip>
                      <a:srcRect/>
                      <a:tile tx="0" ty="0" sx="100000" sy="100000" flip="none" algn="tl"/>
                    </a:blipFill>
                    <a:ln w="9525">
                      <a:solidFill>
                        <a:srgbClr val="666699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67" name="Freeform 185">
                      <a:extLst>
                        <a:ext uri="{FF2B5EF4-FFF2-40B4-BE49-F238E27FC236}">
                          <a16:creationId xmlns:a16="http://schemas.microsoft.com/office/drawing/2014/main" id="{60DA115D-2A57-73D0-BECC-654780BE04F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921" y="663"/>
                      <a:ext cx="115" cy="139"/>
                    </a:xfrm>
                    <a:custGeom>
                      <a:avLst/>
                      <a:gdLst>
                        <a:gd name="T0" fmla="*/ 78 w 115"/>
                        <a:gd name="T1" fmla="*/ 9 h 139"/>
                        <a:gd name="T2" fmla="*/ 0 w 115"/>
                        <a:gd name="T3" fmla="*/ 39 h 139"/>
                        <a:gd name="T4" fmla="*/ 18 w 115"/>
                        <a:gd name="T5" fmla="*/ 83 h 139"/>
                        <a:gd name="T6" fmla="*/ 24 w 115"/>
                        <a:gd name="T7" fmla="*/ 105 h 139"/>
                        <a:gd name="T8" fmla="*/ 26 w 115"/>
                        <a:gd name="T9" fmla="*/ 133 h 139"/>
                        <a:gd name="T10" fmla="*/ 52 w 115"/>
                        <a:gd name="T11" fmla="*/ 129 h 139"/>
                        <a:gd name="T12" fmla="*/ 96 w 115"/>
                        <a:gd name="T13" fmla="*/ 71 h 139"/>
                        <a:gd name="T14" fmla="*/ 112 w 115"/>
                        <a:gd name="T15" fmla="*/ 33 h 139"/>
                        <a:gd name="T16" fmla="*/ 102 w 115"/>
                        <a:gd name="T17" fmla="*/ 19 h 139"/>
                        <a:gd name="T18" fmla="*/ 90 w 115"/>
                        <a:gd name="T19" fmla="*/ 7 h 139"/>
                        <a:gd name="T20" fmla="*/ 78 w 115"/>
                        <a:gd name="T21" fmla="*/ 9 h 139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115"/>
                        <a:gd name="T34" fmla="*/ 0 h 139"/>
                        <a:gd name="T35" fmla="*/ 115 w 115"/>
                        <a:gd name="T36" fmla="*/ 139 h 139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115" h="139">
                          <a:moveTo>
                            <a:pt x="78" y="9"/>
                          </a:moveTo>
                          <a:cubicBezTo>
                            <a:pt x="30" y="11"/>
                            <a:pt x="15" y="0"/>
                            <a:pt x="0" y="39"/>
                          </a:cubicBezTo>
                          <a:cubicBezTo>
                            <a:pt x="2" y="55"/>
                            <a:pt x="3" y="73"/>
                            <a:pt x="18" y="83"/>
                          </a:cubicBezTo>
                          <a:cubicBezTo>
                            <a:pt x="23" y="98"/>
                            <a:pt x="21" y="91"/>
                            <a:pt x="24" y="105"/>
                          </a:cubicBezTo>
                          <a:cubicBezTo>
                            <a:pt x="25" y="114"/>
                            <a:pt x="19" y="127"/>
                            <a:pt x="26" y="133"/>
                          </a:cubicBezTo>
                          <a:cubicBezTo>
                            <a:pt x="33" y="139"/>
                            <a:pt x="43" y="131"/>
                            <a:pt x="52" y="129"/>
                          </a:cubicBezTo>
                          <a:cubicBezTo>
                            <a:pt x="80" y="124"/>
                            <a:pt x="91" y="96"/>
                            <a:pt x="96" y="71"/>
                          </a:cubicBezTo>
                          <a:cubicBezTo>
                            <a:pt x="98" y="39"/>
                            <a:pt x="94" y="47"/>
                            <a:pt x="112" y="33"/>
                          </a:cubicBezTo>
                          <a:cubicBezTo>
                            <a:pt x="115" y="22"/>
                            <a:pt x="112" y="22"/>
                            <a:pt x="102" y="19"/>
                          </a:cubicBezTo>
                          <a:cubicBezTo>
                            <a:pt x="99" y="13"/>
                            <a:pt x="98" y="8"/>
                            <a:pt x="90" y="7"/>
                          </a:cubicBezTo>
                          <a:cubicBezTo>
                            <a:pt x="86" y="7"/>
                            <a:pt x="78" y="9"/>
                            <a:pt x="78" y="9"/>
                          </a:cubicBezTo>
                          <a:close/>
                        </a:path>
                      </a:pathLst>
                    </a:custGeom>
                    <a:solidFill>
                      <a:srgbClr val="0000FF">
                        <a:alpha val="20000"/>
                      </a:srgbClr>
                    </a:solidFill>
                    <a:ln w="9525">
                      <a:solidFill>
                        <a:srgbClr val="666699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60" name="Group 186">
                    <a:extLst>
                      <a:ext uri="{FF2B5EF4-FFF2-40B4-BE49-F238E27FC236}">
                        <a16:creationId xmlns:a16="http://schemas.microsoft.com/office/drawing/2014/main" id="{991A51D0-8E90-C6F1-558F-DF26A62842A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-9002835">
                    <a:off x="3673" y="3132"/>
                    <a:ext cx="28" cy="28"/>
                    <a:chOff x="4604" y="890"/>
                    <a:chExt cx="115" cy="139"/>
                  </a:xfrm>
                </p:grpSpPr>
                <p:sp>
                  <p:nvSpPr>
                    <p:cNvPr id="6264" name="Freeform 187">
                      <a:extLst>
                        <a:ext uri="{FF2B5EF4-FFF2-40B4-BE49-F238E27FC236}">
                          <a16:creationId xmlns:a16="http://schemas.microsoft.com/office/drawing/2014/main" id="{D1A25525-FFC5-1DC4-C304-73B2FEB1412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604" y="890"/>
                      <a:ext cx="115" cy="139"/>
                    </a:xfrm>
                    <a:custGeom>
                      <a:avLst/>
                      <a:gdLst>
                        <a:gd name="T0" fmla="*/ 78 w 115"/>
                        <a:gd name="T1" fmla="*/ 9 h 139"/>
                        <a:gd name="T2" fmla="*/ 0 w 115"/>
                        <a:gd name="T3" fmla="*/ 39 h 139"/>
                        <a:gd name="T4" fmla="*/ 18 w 115"/>
                        <a:gd name="T5" fmla="*/ 83 h 139"/>
                        <a:gd name="T6" fmla="*/ 24 w 115"/>
                        <a:gd name="T7" fmla="*/ 105 h 139"/>
                        <a:gd name="T8" fmla="*/ 26 w 115"/>
                        <a:gd name="T9" fmla="*/ 133 h 139"/>
                        <a:gd name="T10" fmla="*/ 52 w 115"/>
                        <a:gd name="T11" fmla="*/ 129 h 139"/>
                        <a:gd name="T12" fmla="*/ 96 w 115"/>
                        <a:gd name="T13" fmla="*/ 71 h 139"/>
                        <a:gd name="T14" fmla="*/ 112 w 115"/>
                        <a:gd name="T15" fmla="*/ 33 h 139"/>
                        <a:gd name="T16" fmla="*/ 102 w 115"/>
                        <a:gd name="T17" fmla="*/ 19 h 139"/>
                        <a:gd name="T18" fmla="*/ 90 w 115"/>
                        <a:gd name="T19" fmla="*/ 7 h 139"/>
                        <a:gd name="T20" fmla="*/ 78 w 115"/>
                        <a:gd name="T21" fmla="*/ 9 h 139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115"/>
                        <a:gd name="T34" fmla="*/ 0 h 139"/>
                        <a:gd name="T35" fmla="*/ 115 w 115"/>
                        <a:gd name="T36" fmla="*/ 139 h 139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115" h="139">
                          <a:moveTo>
                            <a:pt x="78" y="9"/>
                          </a:moveTo>
                          <a:cubicBezTo>
                            <a:pt x="30" y="11"/>
                            <a:pt x="15" y="0"/>
                            <a:pt x="0" y="39"/>
                          </a:cubicBezTo>
                          <a:cubicBezTo>
                            <a:pt x="2" y="55"/>
                            <a:pt x="3" y="73"/>
                            <a:pt x="18" y="83"/>
                          </a:cubicBezTo>
                          <a:cubicBezTo>
                            <a:pt x="23" y="98"/>
                            <a:pt x="21" y="91"/>
                            <a:pt x="24" y="105"/>
                          </a:cubicBezTo>
                          <a:cubicBezTo>
                            <a:pt x="25" y="114"/>
                            <a:pt x="19" y="127"/>
                            <a:pt x="26" y="133"/>
                          </a:cubicBezTo>
                          <a:cubicBezTo>
                            <a:pt x="33" y="139"/>
                            <a:pt x="43" y="131"/>
                            <a:pt x="52" y="129"/>
                          </a:cubicBezTo>
                          <a:cubicBezTo>
                            <a:pt x="80" y="124"/>
                            <a:pt x="91" y="96"/>
                            <a:pt x="96" y="71"/>
                          </a:cubicBezTo>
                          <a:cubicBezTo>
                            <a:pt x="98" y="39"/>
                            <a:pt x="94" y="47"/>
                            <a:pt x="112" y="33"/>
                          </a:cubicBezTo>
                          <a:cubicBezTo>
                            <a:pt x="115" y="22"/>
                            <a:pt x="112" y="22"/>
                            <a:pt x="102" y="19"/>
                          </a:cubicBezTo>
                          <a:cubicBezTo>
                            <a:pt x="99" y="13"/>
                            <a:pt x="98" y="8"/>
                            <a:pt x="90" y="7"/>
                          </a:cubicBezTo>
                          <a:cubicBezTo>
                            <a:pt x="86" y="7"/>
                            <a:pt x="78" y="9"/>
                            <a:pt x="78" y="9"/>
                          </a:cubicBezTo>
                          <a:close/>
                        </a:path>
                      </a:pathLst>
                    </a:custGeom>
                    <a:solidFill>
                      <a:srgbClr val="0000FF">
                        <a:alpha val="21960"/>
                      </a:srgbClr>
                    </a:solidFill>
                    <a:ln w="9525">
                      <a:solidFill>
                        <a:srgbClr val="666699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65" name="Freeform 188" descr="Granite">
                      <a:extLst>
                        <a:ext uri="{FF2B5EF4-FFF2-40B4-BE49-F238E27FC236}">
                          <a16:creationId xmlns:a16="http://schemas.microsoft.com/office/drawing/2014/main" id="{BD8CF83E-ED38-3D2E-849F-7CB685FE2FB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604" y="890"/>
                      <a:ext cx="115" cy="139"/>
                    </a:xfrm>
                    <a:custGeom>
                      <a:avLst/>
                      <a:gdLst>
                        <a:gd name="T0" fmla="*/ 78 w 115"/>
                        <a:gd name="T1" fmla="*/ 9 h 139"/>
                        <a:gd name="T2" fmla="*/ 0 w 115"/>
                        <a:gd name="T3" fmla="*/ 39 h 139"/>
                        <a:gd name="T4" fmla="*/ 18 w 115"/>
                        <a:gd name="T5" fmla="*/ 83 h 139"/>
                        <a:gd name="T6" fmla="*/ 24 w 115"/>
                        <a:gd name="T7" fmla="*/ 105 h 139"/>
                        <a:gd name="T8" fmla="*/ 26 w 115"/>
                        <a:gd name="T9" fmla="*/ 133 h 139"/>
                        <a:gd name="T10" fmla="*/ 52 w 115"/>
                        <a:gd name="T11" fmla="*/ 129 h 139"/>
                        <a:gd name="T12" fmla="*/ 96 w 115"/>
                        <a:gd name="T13" fmla="*/ 71 h 139"/>
                        <a:gd name="T14" fmla="*/ 112 w 115"/>
                        <a:gd name="T15" fmla="*/ 33 h 139"/>
                        <a:gd name="T16" fmla="*/ 102 w 115"/>
                        <a:gd name="T17" fmla="*/ 19 h 139"/>
                        <a:gd name="T18" fmla="*/ 90 w 115"/>
                        <a:gd name="T19" fmla="*/ 7 h 139"/>
                        <a:gd name="T20" fmla="*/ 78 w 115"/>
                        <a:gd name="T21" fmla="*/ 9 h 139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115"/>
                        <a:gd name="T34" fmla="*/ 0 h 139"/>
                        <a:gd name="T35" fmla="*/ 115 w 115"/>
                        <a:gd name="T36" fmla="*/ 139 h 139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115" h="139">
                          <a:moveTo>
                            <a:pt x="78" y="9"/>
                          </a:moveTo>
                          <a:cubicBezTo>
                            <a:pt x="30" y="11"/>
                            <a:pt x="15" y="0"/>
                            <a:pt x="0" y="39"/>
                          </a:cubicBezTo>
                          <a:cubicBezTo>
                            <a:pt x="2" y="55"/>
                            <a:pt x="3" y="73"/>
                            <a:pt x="18" y="83"/>
                          </a:cubicBezTo>
                          <a:cubicBezTo>
                            <a:pt x="23" y="98"/>
                            <a:pt x="21" y="91"/>
                            <a:pt x="24" y="105"/>
                          </a:cubicBezTo>
                          <a:cubicBezTo>
                            <a:pt x="25" y="114"/>
                            <a:pt x="19" y="127"/>
                            <a:pt x="26" y="133"/>
                          </a:cubicBezTo>
                          <a:cubicBezTo>
                            <a:pt x="33" y="139"/>
                            <a:pt x="43" y="131"/>
                            <a:pt x="52" y="129"/>
                          </a:cubicBezTo>
                          <a:cubicBezTo>
                            <a:pt x="80" y="124"/>
                            <a:pt x="91" y="96"/>
                            <a:pt x="96" y="71"/>
                          </a:cubicBezTo>
                          <a:cubicBezTo>
                            <a:pt x="98" y="39"/>
                            <a:pt x="94" y="47"/>
                            <a:pt x="112" y="33"/>
                          </a:cubicBezTo>
                          <a:cubicBezTo>
                            <a:pt x="115" y="22"/>
                            <a:pt x="112" y="22"/>
                            <a:pt x="102" y="19"/>
                          </a:cubicBezTo>
                          <a:cubicBezTo>
                            <a:pt x="99" y="13"/>
                            <a:pt x="98" y="8"/>
                            <a:pt x="90" y="7"/>
                          </a:cubicBezTo>
                          <a:cubicBezTo>
                            <a:pt x="86" y="7"/>
                            <a:pt x="78" y="9"/>
                            <a:pt x="78" y="9"/>
                          </a:cubicBezTo>
                          <a:close/>
                        </a:path>
                      </a:pathLst>
                    </a:custGeom>
                    <a:blipFill dpi="0" rotWithShape="1">
                      <a:blip r:embed="rId5">
                        <a:alphaModFix amt="39000"/>
                      </a:blip>
                      <a:srcRect/>
                      <a:tile tx="0" ty="0" sx="100000" sy="100000" flip="none" algn="tl"/>
                    </a:blipFill>
                    <a:ln w="9525">
                      <a:solidFill>
                        <a:srgbClr val="666699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61" name="Group 189">
                    <a:extLst>
                      <a:ext uri="{FF2B5EF4-FFF2-40B4-BE49-F238E27FC236}">
                        <a16:creationId xmlns:a16="http://schemas.microsoft.com/office/drawing/2014/main" id="{A80A3A79-859D-E407-E640-814A0F0D646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rot="3080412">
                    <a:off x="3704" y="3026"/>
                    <a:ext cx="38" cy="42"/>
                    <a:chOff x="4604" y="799"/>
                    <a:chExt cx="132" cy="89"/>
                  </a:xfrm>
                </p:grpSpPr>
                <p:sp>
                  <p:nvSpPr>
                    <p:cNvPr id="6262" name="Freeform 190" descr="Granite">
                      <a:extLst>
                        <a:ext uri="{FF2B5EF4-FFF2-40B4-BE49-F238E27FC236}">
                          <a16:creationId xmlns:a16="http://schemas.microsoft.com/office/drawing/2014/main" id="{43DF8D10-E459-6A5A-176F-991B1D77797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604" y="799"/>
                      <a:ext cx="132" cy="89"/>
                    </a:xfrm>
                    <a:custGeom>
                      <a:avLst/>
                      <a:gdLst>
                        <a:gd name="T0" fmla="*/ 62 w 132"/>
                        <a:gd name="T1" fmla="*/ 6 h 89"/>
                        <a:gd name="T2" fmla="*/ 16 w 132"/>
                        <a:gd name="T3" fmla="*/ 20 h 89"/>
                        <a:gd name="T4" fmla="*/ 0 w 132"/>
                        <a:gd name="T5" fmla="*/ 42 h 89"/>
                        <a:gd name="T6" fmla="*/ 16 w 132"/>
                        <a:gd name="T7" fmla="*/ 58 h 89"/>
                        <a:gd name="T8" fmla="*/ 44 w 132"/>
                        <a:gd name="T9" fmla="*/ 74 h 89"/>
                        <a:gd name="T10" fmla="*/ 116 w 132"/>
                        <a:gd name="T11" fmla="*/ 78 h 89"/>
                        <a:gd name="T12" fmla="*/ 128 w 132"/>
                        <a:gd name="T13" fmla="*/ 58 h 89"/>
                        <a:gd name="T14" fmla="*/ 114 w 132"/>
                        <a:gd name="T15" fmla="*/ 0 h 89"/>
                        <a:gd name="T16" fmla="*/ 62 w 132"/>
                        <a:gd name="T17" fmla="*/ 6 h 89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w 132"/>
                        <a:gd name="T28" fmla="*/ 0 h 89"/>
                        <a:gd name="T29" fmla="*/ 132 w 132"/>
                        <a:gd name="T30" fmla="*/ 89 h 89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T27" t="T28" r="T29" b="T30"/>
                      <a:pathLst>
                        <a:path w="132" h="89">
                          <a:moveTo>
                            <a:pt x="62" y="6"/>
                          </a:moveTo>
                          <a:cubicBezTo>
                            <a:pt x="46" y="8"/>
                            <a:pt x="31" y="14"/>
                            <a:pt x="16" y="20"/>
                          </a:cubicBezTo>
                          <a:cubicBezTo>
                            <a:pt x="10" y="27"/>
                            <a:pt x="0" y="42"/>
                            <a:pt x="0" y="42"/>
                          </a:cubicBezTo>
                          <a:cubicBezTo>
                            <a:pt x="5" y="49"/>
                            <a:pt x="7" y="55"/>
                            <a:pt x="16" y="58"/>
                          </a:cubicBezTo>
                          <a:cubicBezTo>
                            <a:pt x="25" y="67"/>
                            <a:pt x="32" y="70"/>
                            <a:pt x="44" y="74"/>
                          </a:cubicBezTo>
                          <a:cubicBezTo>
                            <a:pt x="64" y="89"/>
                            <a:pt x="94" y="80"/>
                            <a:pt x="116" y="78"/>
                          </a:cubicBezTo>
                          <a:cubicBezTo>
                            <a:pt x="123" y="71"/>
                            <a:pt x="124" y="66"/>
                            <a:pt x="128" y="58"/>
                          </a:cubicBezTo>
                          <a:cubicBezTo>
                            <a:pt x="132" y="39"/>
                            <a:pt x="121" y="18"/>
                            <a:pt x="114" y="0"/>
                          </a:cubicBezTo>
                          <a:cubicBezTo>
                            <a:pt x="92" y="5"/>
                            <a:pt x="86" y="8"/>
                            <a:pt x="62" y="6"/>
                          </a:cubicBezTo>
                          <a:close/>
                        </a:path>
                      </a:pathLst>
                    </a:custGeom>
                    <a:blipFill dpi="0" rotWithShape="1">
                      <a:blip r:embed="rId5">
                        <a:alphaModFix amt="48000"/>
                      </a:blip>
                      <a:srcRect/>
                      <a:tile tx="0" ty="0" sx="100000" sy="100000" flip="none" algn="tl"/>
                    </a:blipFill>
                    <a:ln w="9525">
                      <a:solidFill>
                        <a:srgbClr val="666699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6263" name="Freeform 191">
                      <a:extLst>
                        <a:ext uri="{FF2B5EF4-FFF2-40B4-BE49-F238E27FC236}">
                          <a16:creationId xmlns:a16="http://schemas.microsoft.com/office/drawing/2014/main" id="{7FDE7FF8-8532-00FA-6280-D7163AECA77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604" y="799"/>
                      <a:ext cx="132" cy="89"/>
                    </a:xfrm>
                    <a:custGeom>
                      <a:avLst/>
                      <a:gdLst>
                        <a:gd name="T0" fmla="*/ 62 w 132"/>
                        <a:gd name="T1" fmla="*/ 6 h 89"/>
                        <a:gd name="T2" fmla="*/ 16 w 132"/>
                        <a:gd name="T3" fmla="*/ 20 h 89"/>
                        <a:gd name="T4" fmla="*/ 0 w 132"/>
                        <a:gd name="T5" fmla="*/ 42 h 89"/>
                        <a:gd name="T6" fmla="*/ 16 w 132"/>
                        <a:gd name="T7" fmla="*/ 58 h 89"/>
                        <a:gd name="T8" fmla="*/ 44 w 132"/>
                        <a:gd name="T9" fmla="*/ 74 h 89"/>
                        <a:gd name="T10" fmla="*/ 116 w 132"/>
                        <a:gd name="T11" fmla="*/ 78 h 89"/>
                        <a:gd name="T12" fmla="*/ 128 w 132"/>
                        <a:gd name="T13" fmla="*/ 58 h 89"/>
                        <a:gd name="T14" fmla="*/ 114 w 132"/>
                        <a:gd name="T15" fmla="*/ 0 h 89"/>
                        <a:gd name="T16" fmla="*/ 62 w 132"/>
                        <a:gd name="T17" fmla="*/ 6 h 89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w 132"/>
                        <a:gd name="T28" fmla="*/ 0 h 89"/>
                        <a:gd name="T29" fmla="*/ 132 w 132"/>
                        <a:gd name="T30" fmla="*/ 89 h 89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T27" t="T28" r="T29" b="T30"/>
                      <a:pathLst>
                        <a:path w="132" h="89">
                          <a:moveTo>
                            <a:pt x="62" y="6"/>
                          </a:moveTo>
                          <a:cubicBezTo>
                            <a:pt x="46" y="8"/>
                            <a:pt x="31" y="14"/>
                            <a:pt x="16" y="20"/>
                          </a:cubicBezTo>
                          <a:cubicBezTo>
                            <a:pt x="10" y="27"/>
                            <a:pt x="0" y="42"/>
                            <a:pt x="0" y="42"/>
                          </a:cubicBezTo>
                          <a:cubicBezTo>
                            <a:pt x="5" y="49"/>
                            <a:pt x="7" y="55"/>
                            <a:pt x="16" y="58"/>
                          </a:cubicBezTo>
                          <a:cubicBezTo>
                            <a:pt x="25" y="67"/>
                            <a:pt x="32" y="70"/>
                            <a:pt x="44" y="74"/>
                          </a:cubicBezTo>
                          <a:cubicBezTo>
                            <a:pt x="64" y="89"/>
                            <a:pt x="94" y="80"/>
                            <a:pt x="116" y="78"/>
                          </a:cubicBezTo>
                          <a:cubicBezTo>
                            <a:pt x="123" y="71"/>
                            <a:pt x="124" y="66"/>
                            <a:pt x="128" y="58"/>
                          </a:cubicBezTo>
                          <a:cubicBezTo>
                            <a:pt x="132" y="39"/>
                            <a:pt x="121" y="18"/>
                            <a:pt x="114" y="0"/>
                          </a:cubicBezTo>
                          <a:cubicBezTo>
                            <a:pt x="92" y="5"/>
                            <a:pt x="86" y="8"/>
                            <a:pt x="62" y="6"/>
                          </a:cubicBezTo>
                          <a:close/>
                        </a:path>
                      </a:pathLst>
                    </a:custGeom>
                    <a:solidFill>
                      <a:srgbClr val="0000FF">
                        <a:alpha val="20000"/>
                      </a:srgbClr>
                    </a:solidFill>
                    <a:ln w="9525">
                      <a:solidFill>
                        <a:srgbClr val="666699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6252" name="Line 192">
                  <a:extLst>
                    <a:ext uri="{FF2B5EF4-FFF2-40B4-BE49-F238E27FC236}">
                      <a16:creationId xmlns:a16="http://schemas.microsoft.com/office/drawing/2014/main" id="{40E4625B-0A4C-A000-436C-854DAB0F5D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61" y="3523"/>
                  <a:ext cx="36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53" name="Text Box 193">
                  <a:extLst>
                    <a:ext uri="{FF2B5EF4-FFF2-40B4-BE49-F238E27FC236}">
                      <a16:creationId xmlns:a16="http://schemas.microsoft.com/office/drawing/2014/main" id="{967CC98E-FDE1-12C3-C280-2EE70D606F5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878" y="3430"/>
                  <a:ext cx="545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algn="r" rtl="1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r" rtl="1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r" rtl="1">
                    <a:spcBef>
                      <a:spcPct val="20000"/>
                    </a:spcBef>
                    <a:buClr>
                      <a:schemeClr val="accent2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r" rtl="1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r" rtl="1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l" rtl="0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400">
                      <a:solidFill>
                        <a:srgbClr val="FFFFFF"/>
                      </a:solidFill>
                    </a:rPr>
                    <a:t>Platelets</a:t>
                  </a:r>
                </a:p>
              </p:txBody>
            </p:sp>
          </p:grpSp>
          <p:grpSp>
            <p:nvGrpSpPr>
              <p:cNvPr id="6234" name="Group 194">
                <a:extLst>
                  <a:ext uri="{FF2B5EF4-FFF2-40B4-BE49-F238E27FC236}">
                    <a16:creationId xmlns:a16="http://schemas.microsoft.com/office/drawing/2014/main" id="{71815D7F-856F-5772-6E0E-048F031105F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99" y="3793"/>
                <a:ext cx="1755" cy="355"/>
                <a:chOff x="2699" y="3793"/>
                <a:chExt cx="1755" cy="355"/>
              </a:xfrm>
            </p:grpSpPr>
            <p:grpSp>
              <p:nvGrpSpPr>
                <p:cNvPr id="6235" name="Group 195">
                  <a:extLst>
                    <a:ext uri="{FF2B5EF4-FFF2-40B4-BE49-F238E27FC236}">
                      <a16:creationId xmlns:a16="http://schemas.microsoft.com/office/drawing/2014/main" id="{BE92F3C0-6560-8073-6339-F6C1C2C4289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70" y="3793"/>
                  <a:ext cx="396" cy="319"/>
                  <a:chOff x="3795" y="3067"/>
                  <a:chExt cx="396" cy="319"/>
                </a:xfrm>
              </p:grpSpPr>
              <p:grpSp>
                <p:nvGrpSpPr>
                  <p:cNvPr id="6241" name="Group 196">
                    <a:extLst>
                      <a:ext uri="{FF2B5EF4-FFF2-40B4-BE49-F238E27FC236}">
                        <a16:creationId xmlns:a16="http://schemas.microsoft.com/office/drawing/2014/main" id="{3E5D03E0-6B50-635B-0243-5AC8EB49467D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 bwMode="auto">
                  <a:xfrm>
                    <a:off x="3961" y="3067"/>
                    <a:ext cx="175" cy="175"/>
                    <a:chOff x="3799" y="3158"/>
                    <a:chExt cx="136" cy="136"/>
                  </a:xfrm>
                </p:grpSpPr>
                <p:sp>
                  <p:nvSpPr>
                    <p:cNvPr id="6248" name="Oval 197">
                      <a:extLst>
                        <a:ext uri="{FF2B5EF4-FFF2-40B4-BE49-F238E27FC236}">
                          <a16:creationId xmlns:a16="http://schemas.microsoft.com/office/drawing/2014/main" id="{F18FC5A8-5546-23AD-D8A8-B75110548B9E}"/>
                        </a:ext>
                      </a:extLst>
                    </p:cNvPr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799" y="3158"/>
                      <a:ext cx="136" cy="136"/>
                    </a:xfrm>
                    <a:prstGeom prst="ellipse">
                      <a:avLst/>
                    </a:prstGeom>
                    <a:solidFill>
                      <a:srgbClr val="FF0000">
                        <a:alpha val="59999"/>
                      </a:srgbClr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2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ar-JO" altLang="en-US" sz="18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6249" name="Oval 198">
                      <a:extLst>
                        <a:ext uri="{FF2B5EF4-FFF2-40B4-BE49-F238E27FC236}">
                          <a16:creationId xmlns:a16="http://schemas.microsoft.com/office/drawing/2014/main" id="{B03CBA8E-B608-1C66-1394-A694B8FA19A2}"/>
                        </a:ext>
                      </a:extLst>
                    </p:cNvPr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821" y="3178"/>
                      <a:ext cx="91" cy="91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bg1">
                            <a:alpha val="70000"/>
                          </a:schemeClr>
                        </a:gs>
                        <a:gs pos="100000">
                          <a:srgbClr val="CC3300">
                            <a:alpha val="0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2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ar-JO" altLang="en-US" sz="1800">
                        <a:solidFill>
                          <a:srgbClr val="FFFFFF"/>
                        </a:solidFill>
                      </a:endParaRPr>
                    </a:p>
                  </p:txBody>
                </p:sp>
              </p:grpSp>
              <p:grpSp>
                <p:nvGrpSpPr>
                  <p:cNvPr id="6242" name="Group 199">
                    <a:extLst>
                      <a:ext uri="{FF2B5EF4-FFF2-40B4-BE49-F238E27FC236}">
                        <a16:creationId xmlns:a16="http://schemas.microsoft.com/office/drawing/2014/main" id="{B964B755-50DA-1F26-AA12-23BB1C90057B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 bwMode="auto">
                  <a:xfrm rot="6594621">
                    <a:off x="3803" y="3203"/>
                    <a:ext cx="159" cy="175"/>
                    <a:chOff x="3799" y="3158"/>
                    <a:chExt cx="136" cy="136"/>
                  </a:xfrm>
                </p:grpSpPr>
                <p:sp>
                  <p:nvSpPr>
                    <p:cNvPr id="6246" name="Oval 200">
                      <a:extLst>
                        <a:ext uri="{FF2B5EF4-FFF2-40B4-BE49-F238E27FC236}">
                          <a16:creationId xmlns:a16="http://schemas.microsoft.com/office/drawing/2014/main" id="{601BD202-84B8-98F1-1923-A2B84C6626C6}"/>
                        </a:ext>
                      </a:extLst>
                    </p:cNvPr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799" y="3158"/>
                      <a:ext cx="136" cy="136"/>
                    </a:xfrm>
                    <a:prstGeom prst="ellipse">
                      <a:avLst/>
                    </a:prstGeom>
                    <a:solidFill>
                      <a:srgbClr val="FF0000">
                        <a:alpha val="59999"/>
                      </a:srgbClr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2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ar-JO" altLang="en-US" sz="18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6247" name="Oval 201">
                      <a:extLst>
                        <a:ext uri="{FF2B5EF4-FFF2-40B4-BE49-F238E27FC236}">
                          <a16:creationId xmlns:a16="http://schemas.microsoft.com/office/drawing/2014/main" id="{C725BA6B-4D31-3BE4-D0ED-121098441815}"/>
                        </a:ext>
                      </a:extLst>
                    </p:cNvPr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821" y="3178"/>
                      <a:ext cx="91" cy="91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bg1">
                            <a:alpha val="70000"/>
                          </a:schemeClr>
                        </a:gs>
                        <a:gs pos="100000">
                          <a:srgbClr val="CC3300">
                            <a:alpha val="0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2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ar-JO" altLang="en-US" sz="1800">
                        <a:solidFill>
                          <a:srgbClr val="FFFFFF"/>
                        </a:solidFill>
                      </a:endParaRPr>
                    </a:p>
                  </p:txBody>
                </p:sp>
              </p:grpSp>
              <p:grpSp>
                <p:nvGrpSpPr>
                  <p:cNvPr id="6243" name="Group 202">
                    <a:extLst>
                      <a:ext uri="{FF2B5EF4-FFF2-40B4-BE49-F238E27FC236}">
                        <a16:creationId xmlns:a16="http://schemas.microsoft.com/office/drawing/2014/main" id="{B7CE9B37-763C-91DA-3A11-E353E9E49B68}"/>
                      </a:ext>
                    </a:extLst>
                  </p:cNvPr>
                  <p:cNvGrpSpPr>
                    <a:grpSpLocks noChangeAspect="1"/>
                  </p:cNvGrpSpPr>
                  <p:nvPr/>
                </p:nvGrpSpPr>
                <p:grpSpPr bwMode="auto">
                  <a:xfrm rot="-2113055">
                    <a:off x="4013" y="3262"/>
                    <a:ext cx="178" cy="124"/>
                    <a:chOff x="3799" y="3158"/>
                    <a:chExt cx="136" cy="136"/>
                  </a:xfrm>
                </p:grpSpPr>
                <p:sp>
                  <p:nvSpPr>
                    <p:cNvPr id="6244" name="Oval 203">
                      <a:extLst>
                        <a:ext uri="{FF2B5EF4-FFF2-40B4-BE49-F238E27FC236}">
                          <a16:creationId xmlns:a16="http://schemas.microsoft.com/office/drawing/2014/main" id="{01727BE2-9BD1-0F6E-FDBE-7865AA99906D}"/>
                        </a:ext>
                      </a:extLst>
                    </p:cNvPr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799" y="3158"/>
                      <a:ext cx="136" cy="136"/>
                    </a:xfrm>
                    <a:prstGeom prst="ellipse">
                      <a:avLst/>
                    </a:prstGeom>
                    <a:solidFill>
                      <a:srgbClr val="FF0000">
                        <a:alpha val="59999"/>
                      </a:srgbClr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2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ar-JO" altLang="en-US" sz="1800">
                        <a:solidFill>
                          <a:srgbClr val="FFFFFF"/>
                        </a:solidFill>
                      </a:endParaRPr>
                    </a:p>
                  </p:txBody>
                </p:sp>
                <p:sp>
                  <p:nvSpPr>
                    <p:cNvPr id="6245" name="Oval 204">
                      <a:extLst>
                        <a:ext uri="{FF2B5EF4-FFF2-40B4-BE49-F238E27FC236}">
                          <a16:creationId xmlns:a16="http://schemas.microsoft.com/office/drawing/2014/main" id="{F59AE313-AF3C-BFD0-5B84-564E18D173ED}"/>
                        </a:ext>
                      </a:extLst>
                    </p:cNvPr>
                    <p:cNvSpPr>
                      <a:spLocks noChangeAspect="1" noChangeArrowheads="1"/>
                    </p:cNvSpPr>
                    <p:nvPr/>
                  </p:nvSpPr>
                  <p:spPr bwMode="auto">
                    <a:xfrm>
                      <a:off x="3821" y="3178"/>
                      <a:ext cx="91" cy="91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bg1">
                            <a:alpha val="70000"/>
                          </a:schemeClr>
                        </a:gs>
                        <a:gs pos="100000">
                          <a:srgbClr val="CC3300">
                            <a:alpha val="0"/>
                          </a:srgbClr>
                        </a:gs>
                      </a:gsLst>
                      <a:path path="shape">
                        <a:fillToRect l="50000" t="50000" r="50000" b="50000"/>
                      </a:path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 algn="r" rtl="1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2"/>
                        </a:buBlip>
                        <a:defRPr sz="3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 marL="742950" indent="-285750" algn="r" rtl="1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 marL="1143000" indent="-228600" algn="r" rtl="1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3"/>
                        </a:buBlip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 marL="1600200" indent="-228600" algn="r" rtl="1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 marL="2057400" indent="-228600" algn="r" rtl="1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marL="25146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marL="29718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marL="34290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marL="3886200" indent="-228600" algn="r" rtl="1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Blip>
                          <a:blip r:embed="rId4"/>
                        </a:buBlip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ar-JO" altLang="en-US" sz="1800">
                        <a:solidFill>
                          <a:srgbClr val="FFFFFF"/>
                        </a:solidFill>
                      </a:endParaRPr>
                    </a:p>
                  </p:txBody>
                </p:sp>
              </p:grpSp>
            </p:grpSp>
            <p:grpSp>
              <p:nvGrpSpPr>
                <p:cNvPr id="6236" name="Group 205">
                  <a:extLst>
                    <a:ext uri="{FF2B5EF4-FFF2-40B4-BE49-F238E27FC236}">
                      <a16:creationId xmlns:a16="http://schemas.microsoft.com/office/drawing/2014/main" id="{AE73AB25-D5E6-B0B0-54CA-953C379C2DE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 rot="8996137">
                  <a:off x="2699" y="3838"/>
                  <a:ext cx="326" cy="310"/>
                  <a:chOff x="1222" y="777"/>
                  <a:chExt cx="286" cy="270"/>
                </a:xfrm>
              </p:grpSpPr>
              <p:sp>
                <p:nvSpPr>
                  <p:cNvPr id="6239" name="Freeform 206" descr="Granite">
                    <a:extLst>
                      <a:ext uri="{FF2B5EF4-FFF2-40B4-BE49-F238E27FC236}">
                        <a16:creationId xmlns:a16="http://schemas.microsoft.com/office/drawing/2014/main" id="{56B14E91-344B-8213-8E55-B77F62534AA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rot="3645729">
                    <a:off x="1256" y="806"/>
                    <a:ext cx="231" cy="226"/>
                  </a:xfrm>
                  <a:custGeom>
                    <a:avLst/>
                    <a:gdLst>
                      <a:gd name="T0" fmla="*/ 130 w 297"/>
                      <a:gd name="T1" fmla="*/ 21 h 262"/>
                      <a:gd name="T2" fmla="*/ 47 w 297"/>
                      <a:gd name="T3" fmla="*/ 12 h 262"/>
                      <a:gd name="T4" fmla="*/ 0 w 297"/>
                      <a:gd name="T5" fmla="*/ 95 h 262"/>
                      <a:gd name="T6" fmla="*/ 49 w 297"/>
                      <a:gd name="T7" fmla="*/ 187 h 262"/>
                      <a:gd name="T8" fmla="*/ 149 w 297"/>
                      <a:gd name="T9" fmla="*/ 144 h 262"/>
                      <a:gd name="T10" fmla="*/ 130 w 297"/>
                      <a:gd name="T11" fmla="*/ 21 h 262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297"/>
                      <a:gd name="T19" fmla="*/ 0 h 262"/>
                      <a:gd name="T20" fmla="*/ 297 w 297"/>
                      <a:gd name="T21" fmla="*/ 262 h 262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297" h="262">
                        <a:moveTo>
                          <a:pt x="215" y="28"/>
                        </a:moveTo>
                        <a:cubicBezTo>
                          <a:pt x="184" y="5"/>
                          <a:pt x="116" y="0"/>
                          <a:pt x="79" y="16"/>
                        </a:cubicBezTo>
                        <a:cubicBezTo>
                          <a:pt x="43" y="33"/>
                          <a:pt x="0" y="89"/>
                          <a:pt x="0" y="128"/>
                        </a:cubicBezTo>
                        <a:cubicBezTo>
                          <a:pt x="0" y="167"/>
                          <a:pt x="40" y="240"/>
                          <a:pt x="81" y="251"/>
                        </a:cubicBezTo>
                        <a:cubicBezTo>
                          <a:pt x="122" y="262"/>
                          <a:pt x="225" y="231"/>
                          <a:pt x="247" y="194"/>
                        </a:cubicBezTo>
                        <a:cubicBezTo>
                          <a:pt x="297" y="125"/>
                          <a:pt x="248" y="51"/>
                          <a:pt x="215" y="28"/>
                        </a:cubicBezTo>
                        <a:close/>
                      </a:path>
                    </a:pathLst>
                  </a:custGeom>
                  <a:blipFill dpi="0" rotWithShape="1">
                    <a:blip r:embed="rId5"/>
                    <a:srcRect/>
                    <a:tile tx="0" ty="0" sx="100000" sy="100000" flip="none" algn="tl"/>
                  </a:blip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3175" cmpd="sng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40" name="Freeform 207">
                    <a:extLst>
                      <a:ext uri="{FF2B5EF4-FFF2-40B4-BE49-F238E27FC236}">
                        <a16:creationId xmlns:a16="http://schemas.microsoft.com/office/drawing/2014/main" id="{E80D1165-A4F6-80E9-BB72-53AF99F630F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222" y="777"/>
                    <a:ext cx="286" cy="270"/>
                  </a:xfrm>
                  <a:custGeom>
                    <a:avLst/>
                    <a:gdLst>
                      <a:gd name="T0" fmla="*/ 424 w 193"/>
                      <a:gd name="T1" fmla="*/ 187 h 205"/>
                      <a:gd name="T2" fmla="*/ 320 w 193"/>
                      <a:gd name="T3" fmla="*/ 33 h 205"/>
                      <a:gd name="T4" fmla="*/ 122 w 193"/>
                      <a:gd name="T5" fmla="*/ 33 h 205"/>
                      <a:gd name="T6" fmla="*/ 22 w 193"/>
                      <a:gd name="T7" fmla="*/ 229 h 205"/>
                      <a:gd name="T8" fmla="*/ 252 w 193"/>
                      <a:gd name="T9" fmla="*/ 349 h 205"/>
                      <a:gd name="T10" fmla="*/ 424 w 193"/>
                      <a:gd name="T11" fmla="*/ 187 h 205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93"/>
                      <a:gd name="T19" fmla="*/ 0 h 205"/>
                      <a:gd name="T20" fmla="*/ 193 w 193"/>
                      <a:gd name="T21" fmla="*/ 205 h 205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93" h="205">
                        <a:moveTo>
                          <a:pt x="193" y="108"/>
                        </a:moveTo>
                        <a:cubicBezTo>
                          <a:pt x="193" y="78"/>
                          <a:pt x="169" y="34"/>
                          <a:pt x="146" y="19"/>
                        </a:cubicBezTo>
                        <a:cubicBezTo>
                          <a:pt x="123" y="4"/>
                          <a:pt x="78" y="0"/>
                          <a:pt x="55" y="19"/>
                        </a:cubicBezTo>
                        <a:cubicBezTo>
                          <a:pt x="32" y="38"/>
                          <a:pt x="0" y="102"/>
                          <a:pt x="10" y="132"/>
                        </a:cubicBezTo>
                        <a:cubicBezTo>
                          <a:pt x="20" y="162"/>
                          <a:pt x="85" y="205"/>
                          <a:pt x="115" y="201"/>
                        </a:cubicBezTo>
                        <a:cubicBezTo>
                          <a:pt x="172" y="201"/>
                          <a:pt x="193" y="138"/>
                          <a:pt x="193" y="108"/>
                        </a:cubicBezTo>
                        <a:close/>
                      </a:path>
                    </a:pathLst>
                  </a:custGeom>
                  <a:solidFill>
                    <a:srgbClr val="000080">
                      <a:alpha val="39999"/>
                    </a:srgbClr>
                  </a:solidFill>
                  <a:ln w="3175" cmpd="sng">
                    <a:solidFill>
                      <a:srgbClr val="666699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237" name="Line 208">
                  <a:extLst>
                    <a:ext uri="{FF2B5EF4-FFF2-40B4-BE49-F238E27FC236}">
                      <a16:creationId xmlns:a16="http://schemas.microsoft.com/office/drawing/2014/main" id="{09559010-3426-9E71-D8F6-271D7C5D816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61" y="3977"/>
                  <a:ext cx="363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38" name="Text Box 209">
                  <a:extLst>
                    <a:ext uri="{FF2B5EF4-FFF2-40B4-BE49-F238E27FC236}">
                      <a16:creationId xmlns:a16="http://schemas.microsoft.com/office/drawing/2014/main" id="{BE4AF76D-6631-123C-75DC-4D7026B86D1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878" y="3884"/>
                  <a:ext cx="576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algn="r" rtl="1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algn="r" rtl="1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algn="r" rtl="1">
                    <a:spcBef>
                      <a:spcPct val="20000"/>
                    </a:spcBef>
                    <a:buClr>
                      <a:schemeClr val="accent2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algn="r" rtl="1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algn="r" rtl="1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algn="r" rtl="1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algn="l" rtl="0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en-US" sz="1400">
                      <a:solidFill>
                        <a:srgbClr val="FFFFFF"/>
                      </a:solidFill>
                    </a:rPr>
                    <a:t>Red cells</a:t>
                  </a:r>
                </a:p>
              </p:txBody>
            </p:sp>
          </p:grpSp>
        </p:grpSp>
        <p:sp>
          <p:nvSpPr>
            <p:cNvPr id="6227" name="Text Box 210">
              <a:extLst>
                <a:ext uri="{FF2B5EF4-FFF2-40B4-BE49-F238E27FC236}">
                  <a16:creationId xmlns:a16="http://schemas.microsoft.com/office/drawing/2014/main" id="{632E17B5-525D-688A-42DF-9E9C88E5E7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37" y="2069"/>
              <a:ext cx="618" cy="3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FFFF"/>
                  </a:solidFill>
                </a:rPr>
                <a:t>Myeloid</a:t>
              </a:r>
            </a:p>
            <a:p>
              <a:pPr algn="l" rtl="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rgbClr val="FFFFFF"/>
                  </a:solidFill>
                </a:rPr>
                <a:t>progenitor</a:t>
              </a:r>
            </a:p>
          </p:txBody>
        </p:sp>
        <p:sp>
          <p:nvSpPr>
            <p:cNvPr id="6228" name="Line 211">
              <a:extLst>
                <a:ext uri="{FF2B5EF4-FFF2-40B4-BE49-F238E27FC236}">
                  <a16:creationId xmlns:a16="http://schemas.microsoft.com/office/drawing/2014/main" id="{A8D25896-16E4-2A5A-773B-2CF275228B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74" y="1933"/>
              <a:ext cx="363" cy="4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50" name="Line 212">
            <a:extLst>
              <a:ext uri="{FF2B5EF4-FFF2-40B4-BE49-F238E27FC236}">
                <a16:creationId xmlns:a16="http://schemas.microsoft.com/office/drawing/2014/main" id="{BC40DCFD-CFC7-14BD-639B-E0A3A471F2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39975" y="1844675"/>
            <a:ext cx="576263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7515" name="Group 213">
            <a:extLst>
              <a:ext uri="{FF2B5EF4-FFF2-40B4-BE49-F238E27FC236}">
                <a16:creationId xmlns:a16="http://schemas.microsoft.com/office/drawing/2014/main" id="{1D5DC502-5665-C203-6DC0-8B728AC28DB3}"/>
              </a:ext>
            </a:extLst>
          </p:cNvPr>
          <p:cNvGrpSpPr>
            <a:grpSpLocks/>
          </p:cNvGrpSpPr>
          <p:nvPr/>
        </p:nvGrpSpPr>
        <p:grpSpPr bwMode="auto">
          <a:xfrm>
            <a:off x="5148263" y="2708275"/>
            <a:ext cx="3671887" cy="4038600"/>
            <a:chOff x="3243" y="1706"/>
            <a:chExt cx="2313" cy="2544"/>
          </a:xfrm>
        </p:grpSpPr>
        <p:sp>
          <p:nvSpPr>
            <p:cNvPr id="6217" name="Rectangle 214">
              <a:extLst>
                <a:ext uri="{FF2B5EF4-FFF2-40B4-BE49-F238E27FC236}">
                  <a16:creationId xmlns:a16="http://schemas.microsoft.com/office/drawing/2014/main" id="{22F998D1-6330-B212-B847-41DEBAB47F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3" y="1709"/>
              <a:ext cx="2313" cy="2541"/>
            </a:xfrm>
            <a:prstGeom prst="rect">
              <a:avLst/>
            </a:prstGeom>
            <a:noFill/>
            <a:ln w="38100">
              <a:solidFill>
                <a:srgbClr val="8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JO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57559" name="Rectangle 215">
              <a:extLst>
                <a:ext uri="{FF2B5EF4-FFF2-40B4-BE49-F238E27FC236}">
                  <a16:creationId xmlns:a16="http://schemas.microsoft.com/office/drawing/2014/main" id="{3ABF5357-F582-5643-D6C4-AFDCEB307B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43" y="1706"/>
              <a:ext cx="2313" cy="273"/>
            </a:xfrm>
            <a:prstGeom prst="rect">
              <a:avLst/>
            </a:prstGeom>
            <a:solidFill>
              <a:srgbClr val="80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20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Myeloproliferative disorders</a:t>
              </a:r>
            </a:p>
          </p:txBody>
        </p:sp>
      </p:grpSp>
      <p:grpSp>
        <p:nvGrpSpPr>
          <p:cNvPr id="57518" name="Group 216">
            <a:extLst>
              <a:ext uri="{FF2B5EF4-FFF2-40B4-BE49-F238E27FC236}">
                <a16:creationId xmlns:a16="http://schemas.microsoft.com/office/drawing/2014/main" id="{AFFCA65F-AFC4-7699-B5A9-123DEA9EC7B1}"/>
              </a:ext>
            </a:extLst>
          </p:cNvPr>
          <p:cNvGrpSpPr>
            <a:grpSpLocks/>
          </p:cNvGrpSpPr>
          <p:nvPr/>
        </p:nvGrpSpPr>
        <p:grpSpPr bwMode="auto">
          <a:xfrm>
            <a:off x="2700338" y="2708275"/>
            <a:ext cx="2376487" cy="4033838"/>
            <a:chOff x="1701" y="1706"/>
            <a:chExt cx="1497" cy="2541"/>
          </a:xfrm>
        </p:grpSpPr>
        <p:sp>
          <p:nvSpPr>
            <p:cNvPr id="6215" name="Rectangle 217">
              <a:extLst>
                <a:ext uri="{FF2B5EF4-FFF2-40B4-BE49-F238E27FC236}">
                  <a16:creationId xmlns:a16="http://schemas.microsoft.com/office/drawing/2014/main" id="{F032CCA6-4B96-74C5-1631-17717D59BE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1" y="1706"/>
              <a:ext cx="1497" cy="2541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JO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57562" name="Rectangle 218">
              <a:extLst>
                <a:ext uri="{FF2B5EF4-FFF2-40B4-BE49-F238E27FC236}">
                  <a16:creationId xmlns:a16="http://schemas.microsoft.com/office/drawing/2014/main" id="{AB72CE7D-A6D2-5FC6-296D-8797965CDC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1" y="1706"/>
              <a:ext cx="1497" cy="272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en-US" sz="2000">
                  <a:solidFill>
                    <a:srgbClr val="000099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AML</a:t>
              </a:r>
            </a:p>
          </p:txBody>
        </p:sp>
      </p:grpSp>
      <p:sp>
        <p:nvSpPr>
          <p:cNvPr id="6153" name="Oval 219">
            <a:extLst>
              <a:ext uri="{FF2B5EF4-FFF2-40B4-BE49-F238E27FC236}">
                <a16:creationId xmlns:a16="http://schemas.microsoft.com/office/drawing/2014/main" id="{D2EBA540-1114-5671-60A9-0CE38D06E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765175"/>
            <a:ext cx="1223962" cy="935038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99FF66">
                  <a:alpha val="60001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JO" altLang="en-US" sz="1800">
              <a:solidFill>
                <a:srgbClr val="FFFFFF"/>
              </a:solidFill>
            </a:endParaRPr>
          </a:p>
        </p:txBody>
      </p:sp>
      <p:grpSp>
        <p:nvGrpSpPr>
          <p:cNvPr id="6154" name="Group 220">
            <a:extLst>
              <a:ext uri="{FF2B5EF4-FFF2-40B4-BE49-F238E27FC236}">
                <a16:creationId xmlns:a16="http://schemas.microsoft.com/office/drawing/2014/main" id="{AD62CC99-B61C-B162-21BB-F3F52A8DF046}"/>
              </a:ext>
            </a:extLst>
          </p:cNvPr>
          <p:cNvGrpSpPr>
            <a:grpSpLocks/>
          </p:cNvGrpSpPr>
          <p:nvPr/>
        </p:nvGrpSpPr>
        <p:grpSpPr bwMode="auto">
          <a:xfrm>
            <a:off x="3059113" y="1412875"/>
            <a:ext cx="504825" cy="493713"/>
            <a:chOff x="1153" y="432"/>
            <a:chExt cx="280" cy="265"/>
          </a:xfrm>
        </p:grpSpPr>
        <p:sp>
          <p:nvSpPr>
            <p:cNvPr id="6213" name="Freeform 221" descr="Granite">
              <a:extLst>
                <a:ext uri="{FF2B5EF4-FFF2-40B4-BE49-F238E27FC236}">
                  <a16:creationId xmlns:a16="http://schemas.microsoft.com/office/drawing/2014/main" id="{0BFDEA4C-E792-4262-0BEE-3E6547CFFC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6" y="454"/>
              <a:ext cx="230" cy="224"/>
            </a:xfrm>
            <a:custGeom>
              <a:avLst/>
              <a:gdLst>
                <a:gd name="T0" fmla="*/ 230 w 230"/>
                <a:gd name="T1" fmla="*/ 100 h 239"/>
                <a:gd name="T2" fmla="*/ 183 w 230"/>
                <a:gd name="T3" fmla="*/ 14 h 239"/>
                <a:gd name="T4" fmla="*/ 74 w 230"/>
                <a:gd name="T5" fmla="*/ 14 h 239"/>
                <a:gd name="T6" fmla="*/ 32 w 230"/>
                <a:gd name="T7" fmla="*/ 71 h 239"/>
                <a:gd name="T8" fmla="*/ 19 w 230"/>
                <a:gd name="T9" fmla="*/ 133 h 239"/>
                <a:gd name="T10" fmla="*/ 146 w 230"/>
                <a:gd name="T11" fmla="*/ 205 h 239"/>
                <a:gd name="T12" fmla="*/ 230 w 230"/>
                <a:gd name="T13" fmla="*/ 100 h 23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0"/>
                <a:gd name="T22" fmla="*/ 0 h 239"/>
                <a:gd name="T23" fmla="*/ 230 w 230"/>
                <a:gd name="T24" fmla="*/ 239 h 23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0" h="239">
                  <a:moveTo>
                    <a:pt x="230" y="114"/>
                  </a:moveTo>
                  <a:cubicBezTo>
                    <a:pt x="230" y="78"/>
                    <a:pt x="209" y="32"/>
                    <a:pt x="183" y="16"/>
                  </a:cubicBezTo>
                  <a:cubicBezTo>
                    <a:pt x="157" y="0"/>
                    <a:pt x="99" y="5"/>
                    <a:pt x="74" y="16"/>
                  </a:cubicBezTo>
                  <a:cubicBezTo>
                    <a:pt x="22" y="49"/>
                    <a:pt x="41" y="58"/>
                    <a:pt x="32" y="81"/>
                  </a:cubicBezTo>
                  <a:cubicBezTo>
                    <a:pt x="23" y="104"/>
                    <a:pt x="0" y="127"/>
                    <a:pt x="19" y="152"/>
                  </a:cubicBezTo>
                  <a:cubicBezTo>
                    <a:pt x="15" y="191"/>
                    <a:pt x="110" y="239"/>
                    <a:pt x="146" y="234"/>
                  </a:cubicBezTo>
                  <a:cubicBezTo>
                    <a:pt x="214" y="234"/>
                    <a:pt x="230" y="151"/>
                    <a:pt x="230" y="114"/>
                  </a:cubicBezTo>
                  <a:close/>
                </a:path>
              </a:pathLst>
            </a:custGeom>
            <a:blipFill dpi="0" rotWithShape="1">
              <a:blip r:embed="rId5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4" name="Freeform 222">
              <a:extLst>
                <a:ext uri="{FF2B5EF4-FFF2-40B4-BE49-F238E27FC236}">
                  <a16:creationId xmlns:a16="http://schemas.microsoft.com/office/drawing/2014/main" id="{5E09208E-517A-95FE-879C-A2ED5D112A0A}"/>
                </a:ext>
              </a:extLst>
            </p:cNvPr>
            <p:cNvSpPr>
              <a:spLocks/>
            </p:cNvSpPr>
            <p:nvPr/>
          </p:nvSpPr>
          <p:spPr bwMode="auto">
            <a:xfrm rot="8588556">
              <a:off x="1153" y="432"/>
              <a:ext cx="280" cy="265"/>
            </a:xfrm>
            <a:custGeom>
              <a:avLst/>
              <a:gdLst>
                <a:gd name="T0" fmla="*/ 406 w 193"/>
                <a:gd name="T1" fmla="*/ 181 h 205"/>
                <a:gd name="T2" fmla="*/ 308 w 193"/>
                <a:gd name="T3" fmla="*/ 32 h 205"/>
                <a:gd name="T4" fmla="*/ 116 w 193"/>
                <a:gd name="T5" fmla="*/ 32 h 205"/>
                <a:gd name="T6" fmla="*/ 22 w 193"/>
                <a:gd name="T7" fmla="*/ 221 h 205"/>
                <a:gd name="T8" fmla="*/ 242 w 193"/>
                <a:gd name="T9" fmla="*/ 336 h 205"/>
                <a:gd name="T10" fmla="*/ 406 w 193"/>
                <a:gd name="T11" fmla="*/ 181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rgbClr val="000080">
                <a:alpha val="39999"/>
              </a:srgbClr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55" name="Text Box 223">
            <a:extLst>
              <a:ext uri="{FF2B5EF4-FFF2-40B4-BE49-F238E27FC236}">
                <a16:creationId xmlns:a16="http://schemas.microsoft.com/office/drawing/2014/main" id="{791683EB-F917-600A-2E43-D34A64576B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6238" y="1916113"/>
            <a:ext cx="98107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FFFFFF"/>
                </a:solidFill>
              </a:rPr>
              <a:t>Lymphoid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FFFFFF"/>
                </a:solidFill>
              </a:rPr>
              <a:t>progenitor</a:t>
            </a:r>
          </a:p>
        </p:txBody>
      </p:sp>
      <p:grpSp>
        <p:nvGrpSpPr>
          <p:cNvPr id="6156" name="Group 224">
            <a:extLst>
              <a:ext uri="{FF2B5EF4-FFF2-40B4-BE49-F238E27FC236}">
                <a16:creationId xmlns:a16="http://schemas.microsoft.com/office/drawing/2014/main" id="{594C8CE9-6713-AE10-7D1F-058B11183ECF}"/>
              </a:ext>
            </a:extLst>
          </p:cNvPr>
          <p:cNvGrpSpPr>
            <a:grpSpLocks/>
          </p:cNvGrpSpPr>
          <p:nvPr/>
        </p:nvGrpSpPr>
        <p:grpSpPr bwMode="auto">
          <a:xfrm>
            <a:off x="5508625" y="981075"/>
            <a:ext cx="298450" cy="315913"/>
            <a:chOff x="2574" y="1487"/>
            <a:chExt cx="188" cy="199"/>
          </a:xfrm>
        </p:grpSpPr>
        <p:sp>
          <p:nvSpPr>
            <p:cNvPr id="6211" name="Freeform 225">
              <a:extLst>
                <a:ext uri="{FF2B5EF4-FFF2-40B4-BE49-F238E27FC236}">
                  <a16:creationId xmlns:a16="http://schemas.microsoft.com/office/drawing/2014/main" id="{905DAB5C-8B48-BC42-2329-D0444D562870}"/>
                </a:ext>
              </a:extLst>
            </p:cNvPr>
            <p:cNvSpPr>
              <a:spLocks noChangeAspect="1"/>
            </p:cNvSpPr>
            <p:nvPr/>
          </p:nvSpPr>
          <p:spPr bwMode="auto">
            <a:xfrm rot="4808420">
              <a:off x="2568" y="1493"/>
              <a:ext cx="199" cy="188"/>
            </a:xfrm>
            <a:custGeom>
              <a:avLst/>
              <a:gdLst>
                <a:gd name="T0" fmla="*/ 205 w 193"/>
                <a:gd name="T1" fmla="*/ 91 h 205"/>
                <a:gd name="T2" fmla="*/ 156 w 193"/>
                <a:gd name="T3" fmla="*/ 16 h 205"/>
                <a:gd name="T4" fmla="*/ 59 w 193"/>
                <a:gd name="T5" fmla="*/ 16 h 205"/>
                <a:gd name="T6" fmla="*/ 10 w 193"/>
                <a:gd name="T7" fmla="*/ 111 h 205"/>
                <a:gd name="T8" fmla="*/ 123 w 193"/>
                <a:gd name="T9" fmla="*/ 169 h 205"/>
                <a:gd name="T10" fmla="*/ 205 w 193"/>
                <a:gd name="T11" fmla="*/ 91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rgbClr val="0000FF">
                <a:alpha val="39999"/>
              </a:srgbClr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2" name="Freeform 226" descr="Purple mesh">
              <a:extLst>
                <a:ext uri="{FF2B5EF4-FFF2-40B4-BE49-F238E27FC236}">
                  <a16:creationId xmlns:a16="http://schemas.microsoft.com/office/drawing/2014/main" id="{0AB8A396-823A-56F5-DBD5-4F2877F0259E}"/>
                </a:ext>
              </a:extLst>
            </p:cNvPr>
            <p:cNvSpPr>
              <a:spLocks noChangeAspect="1"/>
            </p:cNvSpPr>
            <p:nvPr/>
          </p:nvSpPr>
          <p:spPr bwMode="auto">
            <a:xfrm rot="4808420">
              <a:off x="2585" y="1510"/>
              <a:ext cx="159" cy="157"/>
            </a:xfrm>
            <a:custGeom>
              <a:avLst/>
              <a:gdLst>
                <a:gd name="T0" fmla="*/ 110 w 229"/>
                <a:gd name="T1" fmla="*/ 55 h 225"/>
                <a:gd name="T2" fmla="*/ 87 w 229"/>
                <a:gd name="T3" fmla="*/ 7 h 225"/>
                <a:gd name="T4" fmla="*/ 45 w 229"/>
                <a:gd name="T5" fmla="*/ 12 h 225"/>
                <a:gd name="T6" fmla="*/ 15 w 229"/>
                <a:gd name="T7" fmla="*/ 39 h 225"/>
                <a:gd name="T8" fmla="*/ 8 w 229"/>
                <a:gd name="T9" fmla="*/ 73 h 225"/>
                <a:gd name="T10" fmla="*/ 67 w 229"/>
                <a:gd name="T11" fmla="*/ 107 h 225"/>
                <a:gd name="T12" fmla="*/ 110 w 229"/>
                <a:gd name="T13" fmla="*/ 55 h 2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29"/>
                <a:gd name="T22" fmla="*/ 0 h 225"/>
                <a:gd name="T23" fmla="*/ 229 w 229"/>
                <a:gd name="T24" fmla="*/ 225 h 22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29" h="225">
                  <a:moveTo>
                    <a:pt x="229" y="113"/>
                  </a:moveTo>
                  <a:cubicBezTo>
                    <a:pt x="229" y="77"/>
                    <a:pt x="208" y="31"/>
                    <a:pt x="182" y="15"/>
                  </a:cubicBezTo>
                  <a:cubicBezTo>
                    <a:pt x="159" y="0"/>
                    <a:pt x="118" y="14"/>
                    <a:pt x="93" y="25"/>
                  </a:cubicBezTo>
                  <a:cubicBezTo>
                    <a:pt x="41" y="58"/>
                    <a:pt x="43" y="59"/>
                    <a:pt x="31" y="80"/>
                  </a:cubicBezTo>
                  <a:cubicBezTo>
                    <a:pt x="19" y="101"/>
                    <a:pt x="0" y="128"/>
                    <a:pt x="18" y="151"/>
                  </a:cubicBezTo>
                  <a:cubicBezTo>
                    <a:pt x="14" y="190"/>
                    <a:pt x="102" y="225"/>
                    <a:pt x="138" y="220"/>
                  </a:cubicBezTo>
                  <a:cubicBezTo>
                    <a:pt x="206" y="220"/>
                    <a:pt x="229" y="150"/>
                    <a:pt x="229" y="113"/>
                  </a:cubicBezTo>
                  <a:close/>
                </a:path>
              </a:pathLst>
            </a:custGeom>
            <a:blipFill dpi="0" rotWithShape="1">
              <a:blip r:embed="rId7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57" name="Group 227">
            <a:extLst>
              <a:ext uri="{FF2B5EF4-FFF2-40B4-BE49-F238E27FC236}">
                <a16:creationId xmlns:a16="http://schemas.microsoft.com/office/drawing/2014/main" id="{6BABCA74-6A6B-8DEA-FD32-8FB5C481C1EE}"/>
              </a:ext>
            </a:extLst>
          </p:cNvPr>
          <p:cNvGrpSpPr>
            <a:grpSpLocks/>
          </p:cNvGrpSpPr>
          <p:nvPr/>
        </p:nvGrpSpPr>
        <p:grpSpPr bwMode="auto">
          <a:xfrm>
            <a:off x="4284663" y="1773238"/>
            <a:ext cx="504825" cy="501650"/>
            <a:chOff x="1222" y="777"/>
            <a:chExt cx="286" cy="270"/>
          </a:xfrm>
        </p:grpSpPr>
        <p:sp>
          <p:nvSpPr>
            <p:cNvPr id="6209" name="Freeform 228" descr="Granite">
              <a:extLst>
                <a:ext uri="{FF2B5EF4-FFF2-40B4-BE49-F238E27FC236}">
                  <a16:creationId xmlns:a16="http://schemas.microsoft.com/office/drawing/2014/main" id="{A4B1BD69-5482-7967-4CCD-A906ADC00CE1}"/>
                </a:ext>
              </a:extLst>
            </p:cNvPr>
            <p:cNvSpPr>
              <a:spLocks/>
            </p:cNvSpPr>
            <p:nvPr/>
          </p:nvSpPr>
          <p:spPr bwMode="auto">
            <a:xfrm rot="3645729">
              <a:off x="1256" y="806"/>
              <a:ext cx="231" cy="226"/>
            </a:xfrm>
            <a:custGeom>
              <a:avLst/>
              <a:gdLst>
                <a:gd name="T0" fmla="*/ 130 w 297"/>
                <a:gd name="T1" fmla="*/ 21 h 262"/>
                <a:gd name="T2" fmla="*/ 47 w 297"/>
                <a:gd name="T3" fmla="*/ 12 h 262"/>
                <a:gd name="T4" fmla="*/ 0 w 297"/>
                <a:gd name="T5" fmla="*/ 95 h 262"/>
                <a:gd name="T6" fmla="*/ 49 w 297"/>
                <a:gd name="T7" fmla="*/ 187 h 262"/>
                <a:gd name="T8" fmla="*/ 149 w 297"/>
                <a:gd name="T9" fmla="*/ 144 h 262"/>
                <a:gd name="T10" fmla="*/ 130 w 297"/>
                <a:gd name="T11" fmla="*/ 21 h 2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97"/>
                <a:gd name="T19" fmla="*/ 0 h 262"/>
                <a:gd name="T20" fmla="*/ 297 w 297"/>
                <a:gd name="T21" fmla="*/ 262 h 2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97" h="262">
                  <a:moveTo>
                    <a:pt x="215" y="28"/>
                  </a:moveTo>
                  <a:cubicBezTo>
                    <a:pt x="184" y="5"/>
                    <a:pt x="116" y="0"/>
                    <a:pt x="79" y="16"/>
                  </a:cubicBezTo>
                  <a:cubicBezTo>
                    <a:pt x="43" y="33"/>
                    <a:pt x="0" y="89"/>
                    <a:pt x="0" y="128"/>
                  </a:cubicBezTo>
                  <a:cubicBezTo>
                    <a:pt x="0" y="167"/>
                    <a:pt x="40" y="240"/>
                    <a:pt x="81" y="251"/>
                  </a:cubicBezTo>
                  <a:cubicBezTo>
                    <a:pt x="122" y="262"/>
                    <a:pt x="225" y="231"/>
                    <a:pt x="247" y="194"/>
                  </a:cubicBezTo>
                  <a:cubicBezTo>
                    <a:pt x="297" y="125"/>
                    <a:pt x="248" y="51"/>
                    <a:pt x="215" y="28"/>
                  </a:cubicBezTo>
                  <a:close/>
                </a:path>
              </a:pathLst>
            </a:custGeom>
            <a:blipFill dpi="0" rotWithShape="1">
              <a:blip r:embed="rId5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10" name="Freeform 229">
              <a:extLst>
                <a:ext uri="{FF2B5EF4-FFF2-40B4-BE49-F238E27FC236}">
                  <a16:creationId xmlns:a16="http://schemas.microsoft.com/office/drawing/2014/main" id="{0B0F4CAE-341B-0A52-8307-DD80AB2C7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2" y="777"/>
              <a:ext cx="286" cy="270"/>
            </a:xfrm>
            <a:custGeom>
              <a:avLst/>
              <a:gdLst>
                <a:gd name="T0" fmla="*/ 424 w 193"/>
                <a:gd name="T1" fmla="*/ 187 h 205"/>
                <a:gd name="T2" fmla="*/ 320 w 193"/>
                <a:gd name="T3" fmla="*/ 33 h 205"/>
                <a:gd name="T4" fmla="*/ 122 w 193"/>
                <a:gd name="T5" fmla="*/ 33 h 205"/>
                <a:gd name="T6" fmla="*/ 22 w 193"/>
                <a:gd name="T7" fmla="*/ 229 h 205"/>
                <a:gd name="T8" fmla="*/ 252 w 193"/>
                <a:gd name="T9" fmla="*/ 349 h 205"/>
                <a:gd name="T10" fmla="*/ 424 w 193"/>
                <a:gd name="T11" fmla="*/ 187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rgbClr val="000080">
                <a:alpha val="39999"/>
              </a:srgbClr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58" name="Group 230">
            <a:extLst>
              <a:ext uri="{FF2B5EF4-FFF2-40B4-BE49-F238E27FC236}">
                <a16:creationId xmlns:a16="http://schemas.microsoft.com/office/drawing/2014/main" id="{4FC8B97E-7F2E-F3DD-7EB2-D106EA3DD533}"/>
              </a:ext>
            </a:extLst>
          </p:cNvPr>
          <p:cNvGrpSpPr>
            <a:grpSpLocks/>
          </p:cNvGrpSpPr>
          <p:nvPr/>
        </p:nvGrpSpPr>
        <p:grpSpPr bwMode="auto">
          <a:xfrm>
            <a:off x="7977188" y="890588"/>
            <a:ext cx="727075" cy="703262"/>
            <a:chOff x="5025" y="969"/>
            <a:chExt cx="458" cy="443"/>
          </a:xfrm>
        </p:grpSpPr>
        <p:grpSp>
          <p:nvGrpSpPr>
            <p:cNvPr id="6197" name="Group 231">
              <a:extLst>
                <a:ext uri="{FF2B5EF4-FFF2-40B4-BE49-F238E27FC236}">
                  <a16:creationId xmlns:a16="http://schemas.microsoft.com/office/drawing/2014/main" id="{E16559DF-2533-9F23-CFD3-61F3C793BA56}"/>
                </a:ext>
              </a:extLst>
            </p:cNvPr>
            <p:cNvGrpSpPr>
              <a:grpSpLocks/>
            </p:cNvGrpSpPr>
            <p:nvPr/>
          </p:nvGrpSpPr>
          <p:grpSpPr bwMode="auto">
            <a:xfrm rot="8055928">
              <a:off x="5115" y="1196"/>
              <a:ext cx="210" cy="222"/>
              <a:chOff x="3300" y="164"/>
              <a:chExt cx="240" cy="234"/>
            </a:xfrm>
          </p:grpSpPr>
          <p:sp>
            <p:nvSpPr>
              <p:cNvPr id="6206" name="Freeform 232">
                <a:extLst>
                  <a:ext uri="{FF2B5EF4-FFF2-40B4-BE49-F238E27FC236}">
                    <a16:creationId xmlns:a16="http://schemas.microsoft.com/office/drawing/2014/main" id="{9CAC6A1A-2A66-C54D-4E90-6A740F3801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0" y="164"/>
                <a:ext cx="238" cy="234"/>
              </a:xfrm>
              <a:custGeom>
                <a:avLst/>
                <a:gdLst>
                  <a:gd name="T0" fmla="*/ 223 w 238"/>
                  <a:gd name="T1" fmla="*/ 82 h 234"/>
                  <a:gd name="T2" fmla="*/ 40 w 238"/>
                  <a:gd name="T3" fmla="*/ 26 h 234"/>
                  <a:gd name="T4" fmla="*/ 20 w 238"/>
                  <a:gd name="T5" fmla="*/ 170 h 234"/>
                  <a:gd name="T6" fmla="*/ 135 w 238"/>
                  <a:gd name="T7" fmla="*/ 231 h 234"/>
                  <a:gd name="T8" fmla="*/ 223 w 238"/>
                  <a:gd name="T9" fmla="*/ 82 h 23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38"/>
                  <a:gd name="T16" fmla="*/ 0 h 234"/>
                  <a:gd name="T17" fmla="*/ 238 w 238"/>
                  <a:gd name="T18" fmla="*/ 234 h 23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38" h="234">
                    <a:moveTo>
                      <a:pt x="223" y="82"/>
                    </a:moveTo>
                    <a:cubicBezTo>
                      <a:pt x="208" y="0"/>
                      <a:pt x="81" y="8"/>
                      <a:pt x="40" y="26"/>
                    </a:cubicBezTo>
                    <a:cubicBezTo>
                      <a:pt x="0" y="44"/>
                      <a:pt x="8" y="118"/>
                      <a:pt x="20" y="170"/>
                    </a:cubicBezTo>
                    <a:cubicBezTo>
                      <a:pt x="31" y="222"/>
                      <a:pt x="78" y="234"/>
                      <a:pt x="135" y="231"/>
                    </a:cubicBezTo>
                    <a:cubicBezTo>
                      <a:pt x="191" y="228"/>
                      <a:pt x="238" y="164"/>
                      <a:pt x="223" y="82"/>
                    </a:cubicBezTo>
                    <a:close/>
                  </a:path>
                </a:pathLst>
              </a:custGeom>
              <a:solidFill>
                <a:srgbClr val="0000FF">
                  <a:alpha val="50195"/>
                </a:srgbClr>
              </a:solidFill>
              <a:ln w="3175" cmpd="sng">
                <a:solidFill>
                  <a:srgbClr val="6666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7" name="Oval 233">
                <a:extLst>
                  <a:ext uri="{FF2B5EF4-FFF2-40B4-BE49-F238E27FC236}">
                    <a16:creationId xmlns:a16="http://schemas.microsoft.com/office/drawing/2014/main" id="{2126598D-A77B-C161-C6B2-171D8A2B9F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00" y="172"/>
                <a:ext cx="240" cy="210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0000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r" rtl="1"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ar-JO" altLang="en-US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08" name="Freeform 234" descr="Purple mesh">
                <a:extLst>
                  <a:ext uri="{FF2B5EF4-FFF2-40B4-BE49-F238E27FC236}">
                    <a16:creationId xmlns:a16="http://schemas.microsoft.com/office/drawing/2014/main" id="{6A89CCEC-4E6C-7D33-3D3D-AF35B98C73BE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rot="-4473221">
                <a:off x="3339" y="238"/>
                <a:ext cx="159" cy="152"/>
              </a:xfrm>
              <a:custGeom>
                <a:avLst/>
                <a:gdLst>
                  <a:gd name="T0" fmla="*/ 92 w 162"/>
                  <a:gd name="T1" fmla="*/ 144 h 155"/>
                  <a:gd name="T2" fmla="*/ 136 w 162"/>
                  <a:gd name="T3" fmla="*/ 52 h 155"/>
                  <a:gd name="T4" fmla="*/ 43 w 162"/>
                  <a:gd name="T5" fmla="*/ 10 h 155"/>
                  <a:gd name="T6" fmla="*/ 11 w 162"/>
                  <a:gd name="T7" fmla="*/ 97 h 155"/>
                  <a:gd name="T8" fmla="*/ 92 w 162"/>
                  <a:gd name="T9" fmla="*/ 144 h 1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62"/>
                  <a:gd name="T16" fmla="*/ 0 h 155"/>
                  <a:gd name="T17" fmla="*/ 162 w 162"/>
                  <a:gd name="T18" fmla="*/ 155 h 1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62" h="155">
                    <a:moveTo>
                      <a:pt x="96" y="150"/>
                    </a:moveTo>
                    <a:cubicBezTo>
                      <a:pt x="121" y="146"/>
                      <a:pt x="162" y="104"/>
                      <a:pt x="142" y="54"/>
                    </a:cubicBezTo>
                    <a:cubicBezTo>
                      <a:pt x="122" y="4"/>
                      <a:pt x="78" y="0"/>
                      <a:pt x="45" y="10"/>
                    </a:cubicBezTo>
                    <a:cubicBezTo>
                      <a:pt x="12" y="20"/>
                      <a:pt x="0" y="64"/>
                      <a:pt x="11" y="101"/>
                    </a:cubicBezTo>
                    <a:cubicBezTo>
                      <a:pt x="22" y="138"/>
                      <a:pt x="70" y="155"/>
                      <a:pt x="96" y="150"/>
                    </a:cubicBez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198" name="Group 235">
              <a:extLst>
                <a:ext uri="{FF2B5EF4-FFF2-40B4-BE49-F238E27FC236}">
                  <a16:creationId xmlns:a16="http://schemas.microsoft.com/office/drawing/2014/main" id="{09E88715-1B3C-0691-3262-5AA219E40CE4}"/>
                </a:ext>
              </a:extLst>
            </p:cNvPr>
            <p:cNvGrpSpPr>
              <a:grpSpLocks/>
            </p:cNvGrpSpPr>
            <p:nvPr/>
          </p:nvGrpSpPr>
          <p:grpSpPr bwMode="auto">
            <a:xfrm rot="-2324191">
              <a:off x="5025" y="969"/>
              <a:ext cx="252" cy="232"/>
              <a:chOff x="3586" y="142"/>
              <a:chExt cx="290" cy="258"/>
            </a:xfrm>
          </p:grpSpPr>
          <p:sp>
            <p:nvSpPr>
              <p:cNvPr id="6203" name="Freeform 236">
                <a:extLst>
                  <a:ext uri="{FF2B5EF4-FFF2-40B4-BE49-F238E27FC236}">
                    <a16:creationId xmlns:a16="http://schemas.microsoft.com/office/drawing/2014/main" id="{58F838F4-CBAD-70D8-D1A4-C7F6E18B14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6" y="142"/>
                <a:ext cx="290" cy="258"/>
              </a:xfrm>
              <a:custGeom>
                <a:avLst/>
                <a:gdLst>
                  <a:gd name="T0" fmla="*/ 272 w 290"/>
                  <a:gd name="T1" fmla="*/ 106 h 258"/>
                  <a:gd name="T2" fmla="*/ 112 w 290"/>
                  <a:gd name="T3" fmla="*/ 18 h 258"/>
                  <a:gd name="T4" fmla="*/ 14 w 290"/>
                  <a:gd name="T5" fmla="*/ 142 h 258"/>
                  <a:gd name="T6" fmla="*/ 166 w 290"/>
                  <a:gd name="T7" fmla="*/ 255 h 258"/>
                  <a:gd name="T8" fmla="*/ 272 w 290"/>
                  <a:gd name="T9" fmla="*/ 106 h 25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0"/>
                  <a:gd name="T16" fmla="*/ 0 h 258"/>
                  <a:gd name="T17" fmla="*/ 290 w 290"/>
                  <a:gd name="T18" fmla="*/ 258 h 25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0" h="258">
                    <a:moveTo>
                      <a:pt x="272" y="106"/>
                    </a:moveTo>
                    <a:cubicBezTo>
                      <a:pt x="254" y="24"/>
                      <a:pt x="160" y="0"/>
                      <a:pt x="112" y="18"/>
                    </a:cubicBezTo>
                    <a:cubicBezTo>
                      <a:pt x="64" y="36"/>
                      <a:pt x="0" y="90"/>
                      <a:pt x="14" y="142"/>
                    </a:cubicBezTo>
                    <a:cubicBezTo>
                      <a:pt x="28" y="194"/>
                      <a:pt x="98" y="258"/>
                      <a:pt x="166" y="255"/>
                    </a:cubicBezTo>
                    <a:cubicBezTo>
                      <a:pt x="234" y="252"/>
                      <a:pt x="290" y="188"/>
                      <a:pt x="272" y="106"/>
                    </a:cubicBezTo>
                    <a:close/>
                  </a:path>
                </a:pathLst>
              </a:custGeom>
              <a:solidFill>
                <a:srgbClr val="0000FF">
                  <a:alpha val="50195"/>
                </a:srgbClr>
              </a:solidFill>
              <a:ln w="3175" cmpd="sng">
                <a:solidFill>
                  <a:srgbClr val="6666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4" name="Oval 237">
                <a:extLst>
                  <a:ext uri="{FF2B5EF4-FFF2-40B4-BE49-F238E27FC236}">
                    <a16:creationId xmlns:a16="http://schemas.microsoft.com/office/drawing/2014/main" id="{A15F6425-2993-13BC-1D52-15C52B85EB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4" y="170"/>
                <a:ext cx="240" cy="210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0000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r" rtl="1"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ar-JO" altLang="en-US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05" name="Freeform 238" descr="Purple mesh">
                <a:extLst>
                  <a:ext uri="{FF2B5EF4-FFF2-40B4-BE49-F238E27FC236}">
                    <a16:creationId xmlns:a16="http://schemas.microsoft.com/office/drawing/2014/main" id="{714685ED-0D2A-3E8F-FD01-D63ED3BD9202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rot="-4473221">
                <a:off x="3662" y="220"/>
                <a:ext cx="159" cy="184"/>
              </a:xfrm>
              <a:custGeom>
                <a:avLst/>
                <a:gdLst>
                  <a:gd name="T0" fmla="*/ 92 w 162"/>
                  <a:gd name="T1" fmla="*/ 211 h 155"/>
                  <a:gd name="T2" fmla="*/ 136 w 162"/>
                  <a:gd name="T3" fmla="*/ 76 h 155"/>
                  <a:gd name="T4" fmla="*/ 43 w 162"/>
                  <a:gd name="T5" fmla="*/ 14 h 155"/>
                  <a:gd name="T6" fmla="*/ 11 w 162"/>
                  <a:gd name="T7" fmla="*/ 142 h 155"/>
                  <a:gd name="T8" fmla="*/ 92 w 162"/>
                  <a:gd name="T9" fmla="*/ 211 h 1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62"/>
                  <a:gd name="T16" fmla="*/ 0 h 155"/>
                  <a:gd name="T17" fmla="*/ 162 w 162"/>
                  <a:gd name="T18" fmla="*/ 155 h 1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62" h="155">
                    <a:moveTo>
                      <a:pt x="96" y="150"/>
                    </a:moveTo>
                    <a:cubicBezTo>
                      <a:pt x="121" y="146"/>
                      <a:pt x="162" y="104"/>
                      <a:pt x="142" y="54"/>
                    </a:cubicBezTo>
                    <a:cubicBezTo>
                      <a:pt x="122" y="4"/>
                      <a:pt x="78" y="0"/>
                      <a:pt x="45" y="10"/>
                    </a:cubicBezTo>
                    <a:cubicBezTo>
                      <a:pt x="12" y="20"/>
                      <a:pt x="0" y="64"/>
                      <a:pt x="11" y="101"/>
                    </a:cubicBezTo>
                    <a:cubicBezTo>
                      <a:pt x="22" y="138"/>
                      <a:pt x="70" y="155"/>
                      <a:pt x="96" y="150"/>
                    </a:cubicBez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199" name="Group 239">
              <a:extLst>
                <a:ext uri="{FF2B5EF4-FFF2-40B4-BE49-F238E27FC236}">
                  <a16:creationId xmlns:a16="http://schemas.microsoft.com/office/drawing/2014/main" id="{1BDE71CB-D83E-DFD7-1A84-D254795D546A}"/>
                </a:ext>
              </a:extLst>
            </p:cNvPr>
            <p:cNvGrpSpPr>
              <a:grpSpLocks/>
            </p:cNvGrpSpPr>
            <p:nvPr/>
          </p:nvGrpSpPr>
          <p:grpSpPr bwMode="auto">
            <a:xfrm rot="5191906">
              <a:off x="5251" y="1059"/>
              <a:ext cx="266" cy="199"/>
              <a:chOff x="3778" y="529"/>
              <a:chExt cx="280" cy="209"/>
            </a:xfrm>
          </p:grpSpPr>
          <p:sp>
            <p:nvSpPr>
              <p:cNvPr id="6200" name="Freeform 240">
                <a:extLst>
                  <a:ext uri="{FF2B5EF4-FFF2-40B4-BE49-F238E27FC236}">
                    <a16:creationId xmlns:a16="http://schemas.microsoft.com/office/drawing/2014/main" id="{B7ED6FDE-FED4-2777-5766-4768E37563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2" y="529"/>
                <a:ext cx="224" cy="209"/>
              </a:xfrm>
              <a:custGeom>
                <a:avLst/>
                <a:gdLst>
                  <a:gd name="T0" fmla="*/ 207 w 224"/>
                  <a:gd name="T1" fmla="*/ 73 h 209"/>
                  <a:gd name="T2" fmla="*/ 72 w 224"/>
                  <a:gd name="T3" fmla="*/ 9 h 209"/>
                  <a:gd name="T4" fmla="*/ 2 w 224"/>
                  <a:gd name="T5" fmla="*/ 105 h 209"/>
                  <a:gd name="T6" fmla="*/ 107 w 224"/>
                  <a:gd name="T7" fmla="*/ 206 h 209"/>
                  <a:gd name="T8" fmla="*/ 207 w 224"/>
                  <a:gd name="T9" fmla="*/ 73 h 20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4"/>
                  <a:gd name="T16" fmla="*/ 0 h 209"/>
                  <a:gd name="T17" fmla="*/ 224 w 224"/>
                  <a:gd name="T18" fmla="*/ 209 h 20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4" h="209">
                    <a:moveTo>
                      <a:pt x="207" y="73"/>
                    </a:moveTo>
                    <a:cubicBezTo>
                      <a:pt x="190" y="0"/>
                      <a:pt x="108" y="4"/>
                      <a:pt x="72" y="9"/>
                    </a:cubicBezTo>
                    <a:cubicBezTo>
                      <a:pt x="36" y="14"/>
                      <a:pt x="0" y="61"/>
                      <a:pt x="2" y="105"/>
                    </a:cubicBezTo>
                    <a:cubicBezTo>
                      <a:pt x="4" y="149"/>
                      <a:pt x="43" y="209"/>
                      <a:pt x="107" y="206"/>
                    </a:cubicBezTo>
                    <a:cubicBezTo>
                      <a:pt x="171" y="204"/>
                      <a:pt x="224" y="147"/>
                      <a:pt x="207" y="73"/>
                    </a:cubicBezTo>
                    <a:close/>
                  </a:path>
                </a:pathLst>
              </a:custGeom>
              <a:solidFill>
                <a:srgbClr val="0000FF">
                  <a:alpha val="50195"/>
                </a:srgbClr>
              </a:solidFill>
              <a:ln w="3175" cmpd="sng">
                <a:solidFill>
                  <a:srgbClr val="666699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1" name="Oval 241">
                <a:extLst>
                  <a:ext uri="{FF2B5EF4-FFF2-40B4-BE49-F238E27FC236}">
                    <a16:creationId xmlns:a16="http://schemas.microsoft.com/office/drawing/2014/main" id="{F45942C6-79C2-68F2-29A8-F03242E000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8" y="536"/>
                <a:ext cx="280" cy="186"/>
              </a:xfrm>
              <a:prstGeom prst="ellipse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rgbClr val="0000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317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r" rtl="1">
                  <a:spcBef>
                    <a:spcPct val="20000"/>
                  </a:spcBef>
                  <a:buClr>
                    <a:schemeClr val="hlink"/>
                  </a:buClr>
                  <a:buSzPct val="90000"/>
                  <a:buFont typeface="Wingdings" panose="05000000000000000000" pitchFamily="2" charset="2"/>
                  <a:buBlip>
                    <a:blip r:embed="rId2"/>
                  </a:buBlip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 panose="05000000000000000000" pitchFamily="2" charset="2"/>
                  <a:buBlip>
                    <a:blip r:embed="rId3"/>
                  </a:buBlip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spcBef>
                    <a:spcPct val="20000"/>
                  </a:spcBef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90000"/>
                  <a:buFont typeface="Wingdings" panose="05000000000000000000" pitchFamily="2" charset="2"/>
                  <a:buBlip>
                    <a:blip r:embed="rId4"/>
                  </a:buBlip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ar-JO" altLang="en-US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02" name="Freeform 242" descr="Purple mesh">
                <a:extLst>
                  <a:ext uri="{FF2B5EF4-FFF2-40B4-BE49-F238E27FC236}">
                    <a16:creationId xmlns:a16="http://schemas.microsoft.com/office/drawing/2014/main" id="{F206E974-0557-9167-D6D7-9FB02117F2FC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rot="-4473221">
                <a:off x="3839" y="574"/>
                <a:ext cx="159" cy="166"/>
              </a:xfrm>
              <a:custGeom>
                <a:avLst/>
                <a:gdLst>
                  <a:gd name="T0" fmla="*/ 92 w 162"/>
                  <a:gd name="T1" fmla="*/ 172 h 155"/>
                  <a:gd name="T2" fmla="*/ 136 w 162"/>
                  <a:gd name="T3" fmla="*/ 62 h 155"/>
                  <a:gd name="T4" fmla="*/ 43 w 162"/>
                  <a:gd name="T5" fmla="*/ 12 h 155"/>
                  <a:gd name="T6" fmla="*/ 11 w 162"/>
                  <a:gd name="T7" fmla="*/ 116 h 155"/>
                  <a:gd name="T8" fmla="*/ 92 w 162"/>
                  <a:gd name="T9" fmla="*/ 172 h 1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62"/>
                  <a:gd name="T16" fmla="*/ 0 h 155"/>
                  <a:gd name="T17" fmla="*/ 162 w 162"/>
                  <a:gd name="T18" fmla="*/ 155 h 1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62" h="155">
                    <a:moveTo>
                      <a:pt x="96" y="150"/>
                    </a:moveTo>
                    <a:cubicBezTo>
                      <a:pt x="121" y="146"/>
                      <a:pt x="162" y="104"/>
                      <a:pt x="142" y="54"/>
                    </a:cubicBezTo>
                    <a:cubicBezTo>
                      <a:pt x="122" y="4"/>
                      <a:pt x="78" y="0"/>
                      <a:pt x="45" y="10"/>
                    </a:cubicBezTo>
                    <a:cubicBezTo>
                      <a:pt x="12" y="20"/>
                      <a:pt x="0" y="64"/>
                      <a:pt x="11" y="101"/>
                    </a:cubicBezTo>
                    <a:cubicBezTo>
                      <a:pt x="22" y="138"/>
                      <a:pt x="70" y="155"/>
                      <a:pt x="96" y="150"/>
                    </a:cubicBezTo>
                    <a:close/>
                  </a:path>
                </a:pathLst>
              </a:custGeom>
              <a:blipFill dpi="0" rotWithShape="1">
                <a:blip r:embed="rId7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175" cmpd="sng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6159" name="Group 243">
            <a:extLst>
              <a:ext uri="{FF2B5EF4-FFF2-40B4-BE49-F238E27FC236}">
                <a16:creationId xmlns:a16="http://schemas.microsoft.com/office/drawing/2014/main" id="{5A6917AB-330D-80A9-6FAB-496D935EAC96}"/>
              </a:ext>
            </a:extLst>
          </p:cNvPr>
          <p:cNvGrpSpPr>
            <a:grpSpLocks/>
          </p:cNvGrpSpPr>
          <p:nvPr/>
        </p:nvGrpSpPr>
        <p:grpSpPr bwMode="auto">
          <a:xfrm rot="5195004">
            <a:off x="4274344" y="918369"/>
            <a:ext cx="512763" cy="492125"/>
            <a:chOff x="1222" y="777"/>
            <a:chExt cx="286" cy="270"/>
          </a:xfrm>
        </p:grpSpPr>
        <p:sp>
          <p:nvSpPr>
            <p:cNvPr id="6195" name="Freeform 244" descr="Granite">
              <a:extLst>
                <a:ext uri="{FF2B5EF4-FFF2-40B4-BE49-F238E27FC236}">
                  <a16:creationId xmlns:a16="http://schemas.microsoft.com/office/drawing/2014/main" id="{4B17C8F1-0529-1265-088A-14AAE5C6429B}"/>
                </a:ext>
              </a:extLst>
            </p:cNvPr>
            <p:cNvSpPr>
              <a:spLocks/>
            </p:cNvSpPr>
            <p:nvPr/>
          </p:nvSpPr>
          <p:spPr bwMode="auto">
            <a:xfrm rot="3645729">
              <a:off x="1256" y="806"/>
              <a:ext cx="231" cy="226"/>
            </a:xfrm>
            <a:custGeom>
              <a:avLst/>
              <a:gdLst>
                <a:gd name="T0" fmla="*/ 130 w 297"/>
                <a:gd name="T1" fmla="*/ 21 h 262"/>
                <a:gd name="T2" fmla="*/ 47 w 297"/>
                <a:gd name="T3" fmla="*/ 12 h 262"/>
                <a:gd name="T4" fmla="*/ 0 w 297"/>
                <a:gd name="T5" fmla="*/ 95 h 262"/>
                <a:gd name="T6" fmla="*/ 49 w 297"/>
                <a:gd name="T7" fmla="*/ 187 h 262"/>
                <a:gd name="T8" fmla="*/ 149 w 297"/>
                <a:gd name="T9" fmla="*/ 144 h 262"/>
                <a:gd name="T10" fmla="*/ 130 w 297"/>
                <a:gd name="T11" fmla="*/ 21 h 2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97"/>
                <a:gd name="T19" fmla="*/ 0 h 262"/>
                <a:gd name="T20" fmla="*/ 297 w 297"/>
                <a:gd name="T21" fmla="*/ 262 h 2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97" h="262">
                  <a:moveTo>
                    <a:pt x="215" y="28"/>
                  </a:moveTo>
                  <a:cubicBezTo>
                    <a:pt x="184" y="5"/>
                    <a:pt x="116" y="0"/>
                    <a:pt x="79" y="16"/>
                  </a:cubicBezTo>
                  <a:cubicBezTo>
                    <a:pt x="43" y="33"/>
                    <a:pt x="0" y="89"/>
                    <a:pt x="0" y="128"/>
                  </a:cubicBezTo>
                  <a:cubicBezTo>
                    <a:pt x="0" y="167"/>
                    <a:pt x="40" y="240"/>
                    <a:pt x="81" y="251"/>
                  </a:cubicBezTo>
                  <a:cubicBezTo>
                    <a:pt x="122" y="262"/>
                    <a:pt x="225" y="231"/>
                    <a:pt x="247" y="194"/>
                  </a:cubicBezTo>
                  <a:cubicBezTo>
                    <a:pt x="297" y="125"/>
                    <a:pt x="248" y="51"/>
                    <a:pt x="215" y="28"/>
                  </a:cubicBezTo>
                  <a:close/>
                </a:path>
              </a:pathLst>
            </a:custGeom>
            <a:blipFill dpi="0" rotWithShape="1">
              <a:blip r:embed="rId5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6" name="Freeform 245">
              <a:extLst>
                <a:ext uri="{FF2B5EF4-FFF2-40B4-BE49-F238E27FC236}">
                  <a16:creationId xmlns:a16="http://schemas.microsoft.com/office/drawing/2014/main" id="{773DB4C2-4322-8C36-9499-D7E98B73F7D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2" y="777"/>
              <a:ext cx="286" cy="270"/>
            </a:xfrm>
            <a:custGeom>
              <a:avLst/>
              <a:gdLst>
                <a:gd name="T0" fmla="*/ 424 w 193"/>
                <a:gd name="T1" fmla="*/ 187 h 205"/>
                <a:gd name="T2" fmla="*/ 320 w 193"/>
                <a:gd name="T3" fmla="*/ 33 h 205"/>
                <a:gd name="T4" fmla="*/ 122 w 193"/>
                <a:gd name="T5" fmla="*/ 33 h 205"/>
                <a:gd name="T6" fmla="*/ 22 w 193"/>
                <a:gd name="T7" fmla="*/ 229 h 205"/>
                <a:gd name="T8" fmla="*/ 252 w 193"/>
                <a:gd name="T9" fmla="*/ 349 h 205"/>
                <a:gd name="T10" fmla="*/ 424 w 193"/>
                <a:gd name="T11" fmla="*/ 187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rgbClr val="000080">
                <a:alpha val="39999"/>
              </a:srgbClr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60" name="Group 246">
            <a:extLst>
              <a:ext uri="{FF2B5EF4-FFF2-40B4-BE49-F238E27FC236}">
                <a16:creationId xmlns:a16="http://schemas.microsoft.com/office/drawing/2014/main" id="{0C234E90-C188-A264-7D4D-B9D31B450607}"/>
              </a:ext>
            </a:extLst>
          </p:cNvPr>
          <p:cNvGrpSpPr>
            <a:grpSpLocks/>
          </p:cNvGrpSpPr>
          <p:nvPr/>
        </p:nvGrpSpPr>
        <p:grpSpPr bwMode="auto">
          <a:xfrm>
            <a:off x="6588125" y="836613"/>
            <a:ext cx="454025" cy="428625"/>
            <a:chOff x="5113" y="628"/>
            <a:chExt cx="286" cy="270"/>
          </a:xfrm>
        </p:grpSpPr>
        <p:sp>
          <p:nvSpPr>
            <p:cNvPr id="6186" name="Freeform 247">
              <a:extLst>
                <a:ext uri="{FF2B5EF4-FFF2-40B4-BE49-F238E27FC236}">
                  <a16:creationId xmlns:a16="http://schemas.microsoft.com/office/drawing/2014/main" id="{7128ADEF-C627-86DB-43FA-1B4B9BFD7E95}"/>
                </a:ext>
              </a:extLst>
            </p:cNvPr>
            <p:cNvSpPr>
              <a:spLocks/>
            </p:cNvSpPr>
            <p:nvPr/>
          </p:nvSpPr>
          <p:spPr bwMode="auto">
            <a:xfrm rot="2646009">
              <a:off x="5113" y="628"/>
              <a:ext cx="286" cy="270"/>
            </a:xfrm>
            <a:custGeom>
              <a:avLst/>
              <a:gdLst>
                <a:gd name="T0" fmla="*/ 424 w 193"/>
                <a:gd name="T1" fmla="*/ 187 h 205"/>
                <a:gd name="T2" fmla="*/ 320 w 193"/>
                <a:gd name="T3" fmla="*/ 33 h 205"/>
                <a:gd name="T4" fmla="*/ 122 w 193"/>
                <a:gd name="T5" fmla="*/ 33 h 205"/>
                <a:gd name="T6" fmla="*/ 22 w 193"/>
                <a:gd name="T7" fmla="*/ 229 h 205"/>
                <a:gd name="T8" fmla="*/ 252 w 193"/>
                <a:gd name="T9" fmla="*/ 349 h 205"/>
                <a:gd name="T10" fmla="*/ 424 w 193"/>
                <a:gd name="T11" fmla="*/ 187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rgbClr val="0000FF">
                <a:alpha val="34901"/>
              </a:srgbClr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7" name="Freeform 248">
              <a:extLst>
                <a:ext uri="{FF2B5EF4-FFF2-40B4-BE49-F238E27FC236}">
                  <a16:creationId xmlns:a16="http://schemas.microsoft.com/office/drawing/2014/main" id="{E466FAF0-5F79-56B2-3458-9FE2B6CFC33D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8" y="663"/>
              <a:ext cx="229" cy="222"/>
            </a:xfrm>
            <a:custGeom>
              <a:avLst/>
              <a:gdLst>
                <a:gd name="T0" fmla="*/ 272 w 193"/>
                <a:gd name="T1" fmla="*/ 127 h 205"/>
                <a:gd name="T2" fmla="*/ 205 w 193"/>
                <a:gd name="T3" fmla="*/ 23 h 205"/>
                <a:gd name="T4" fmla="*/ 77 w 193"/>
                <a:gd name="T5" fmla="*/ 23 h 205"/>
                <a:gd name="T6" fmla="*/ 14 w 193"/>
                <a:gd name="T7" fmla="*/ 155 h 205"/>
                <a:gd name="T8" fmla="*/ 161 w 193"/>
                <a:gd name="T9" fmla="*/ 236 h 205"/>
                <a:gd name="T10" fmla="*/ 272 w 193"/>
                <a:gd name="T11" fmla="*/ 127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chemeClr val="bg1"/>
            </a:solidFill>
            <a:ln w="3175" cmpd="sng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8" name="Freeform 249" descr="Granite">
              <a:extLst>
                <a:ext uri="{FF2B5EF4-FFF2-40B4-BE49-F238E27FC236}">
                  <a16:creationId xmlns:a16="http://schemas.microsoft.com/office/drawing/2014/main" id="{BD27AF2D-6CEC-C24E-8BE4-A94C97E42AB3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8" y="663"/>
              <a:ext cx="229" cy="222"/>
            </a:xfrm>
            <a:custGeom>
              <a:avLst/>
              <a:gdLst>
                <a:gd name="T0" fmla="*/ 272 w 193"/>
                <a:gd name="T1" fmla="*/ 127 h 205"/>
                <a:gd name="T2" fmla="*/ 205 w 193"/>
                <a:gd name="T3" fmla="*/ 23 h 205"/>
                <a:gd name="T4" fmla="*/ 77 w 193"/>
                <a:gd name="T5" fmla="*/ 23 h 205"/>
                <a:gd name="T6" fmla="*/ 14 w 193"/>
                <a:gd name="T7" fmla="*/ 155 h 205"/>
                <a:gd name="T8" fmla="*/ 161 w 193"/>
                <a:gd name="T9" fmla="*/ 236 h 205"/>
                <a:gd name="T10" fmla="*/ 272 w 193"/>
                <a:gd name="T11" fmla="*/ 127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blipFill dpi="0" rotWithShape="1">
              <a:blip r:embed="rId5">
                <a:alphaModFix amt="51000"/>
              </a:blip>
              <a:srcRect/>
              <a:tile tx="0" ty="0" sx="100000" sy="100000" flip="none" algn="tl"/>
            </a:blipFill>
            <a:ln w="3175" cmpd="sng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9" name="Freeform 250">
              <a:extLst>
                <a:ext uri="{FF2B5EF4-FFF2-40B4-BE49-F238E27FC236}">
                  <a16:creationId xmlns:a16="http://schemas.microsoft.com/office/drawing/2014/main" id="{7CC74F2C-BBA4-EF7E-3388-D786823FF88E}"/>
                </a:ext>
              </a:extLst>
            </p:cNvPr>
            <p:cNvSpPr>
              <a:spLocks noChangeAspect="1"/>
            </p:cNvSpPr>
            <p:nvPr/>
          </p:nvSpPr>
          <p:spPr bwMode="auto">
            <a:xfrm rot="4808420">
              <a:off x="5225" y="677"/>
              <a:ext cx="28" cy="27"/>
            </a:xfrm>
            <a:custGeom>
              <a:avLst/>
              <a:gdLst>
                <a:gd name="T0" fmla="*/ 3 w 229"/>
                <a:gd name="T1" fmla="*/ 2 h 225"/>
                <a:gd name="T2" fmla="*/ 3 w 229"/>
                <a:gd name="T3" fmla="*/ 0 h 225"/>
                <a:gd name="T4" fmla="*/ 1 w 229"/>
                <a:gd name="T5" fmla="*/ 0 h 225"/>
                <a:gd name="T6" fmla="*/ 0 w 229"/>
                <a:gd name="T7" fmla="*/ 1 h 225"/>
                <a:gd name="T8" fmla="*/ 0 w 229"/>
                <a:gd name="T9" fmla="*/ 2 h 225"/>
                <a:gd name="T10" fmla="*/ 2 w 229"/>
                <a:gd name="T11" fmla="*/ 3 h 225"/>
                <a:gd name="T12" fmla="*/ 3 w 229"/>
                <a:gd name="T13" fmla="*/ 2 h 2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29"/>
                <a:gd name="T22" fmla="*/ 0 h 225"/>
                <a:gd name="T23" fmla="*/ 229 w 229"/>
                <a:gd name="T24" fmla="*/ 225 h 22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29" h="225">
                  <a:moveTo>
                    <a:pt x="229" y="113"/>
                  </a:moveTo>
                  <a:cubicBezTo>
                    <a:pt x="229" y="77"/>
                    <a:pt x="208" y="31"/>
                    <a:pt x="182" y="15"/>
                  </a:cubicBezTo>
                  <a:cubicBezTo>
                    <a:pt x="159" y="0"/>
                    <a:pt x="118" y="14"/>
                    <a:pt x="93" y="25"/>
                  </a:cubicBezTo>
                  <a:cubicBezTo>
                    <a:pt x="41" y="58"/>
                    <a:pt x="43" y="59"/>
                    <a:pt x="31" y="80"/>
                  </a:cubicBezTo>
                  <a:cubicBezTo>
                    <a:pt x="19" y="101"/>
                    <a:pt x="0" y="128"/>
                    <a:pt x="18" y="151"/>
                  </a:cubicBezTo>
                  <a:cubicBezTo>
                    <a:pt x="14" y="190"/>
                    <a:pt x="102" y="225"/>
                    <a:pt x="138" y="220"/>
                  </a:cubicBezTo>
                  <a:cubicBezTo>
                    <a:pt x="206" y="220"/>
                    <a:pt x="229" y="150"/>
                    <a:pt x="229" y="113"/>
                  </a:cubicBezTo>
                  <a:close/>
                </a:path>
              </a:pathLst>
            </a:custGeom>
            <a:solidFill>
              <a:srgbClr val="000080">
                <a:alpha val="3215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0" name="Freeform 251">
              <a:extLst>
                <a:ext uri="{FF2B5EF4-FFF2-40B4-BE49-F238E27FC236}">
                  <a16:creationId xmlns:a16="http://schemas.microsoft.com/office/drawing/2014/main" id="{A6AF26E4-7114-D8D9-3A2E-F0AEC68396F0}"/>
                </a:ext>
              </a:extLst>
            </p:cNvPr>
            <p:cNvSpPr>
              <a:spLocks noChangeAspect="1"/>
            </p:cNvSpPr>
            <p:nvPr/>
          </p:nvSpPr>
          <p:spPr bwMode="auto">
            <a:xfrm rot="4808420">
              <a:off x="5169" y="772"/>
              <a:ext cx="28" cy="27"/>
            </a:xfrm>
            <a:custGeom>
              <a:avLst/>
              <a:gdLst>
                <a:gd name="T0" fmla="*/ 3 w 229"/>
                <a:gd name="T1" fmla="*/ 2 h 225"/>
                <a:gd name="T2" fmla="*/ 3 w 229"/>
                <a:gd name="T3" fmla="*/ 0 h 225"/>
                <a:gd name="T4" fmla="*/ 1 w 229"/>
                <a:gd name="T5" fmla="*/ 0 h 225"/>
                <a:gd name="T6" fmla="*/ 0 w 229"/>
                <a:gd name="T7" fmla="*/ 1 h 225"/>
                <a:gd name="T8" fmla="*/ 0 w 229"/>
                <a:gd name="T9" fmla="*/ 2 h 225"/>
                <a:gd name="T10" fmla="*/ 2 w 229"/>
                <a:gd name="T11" fmla="*/ 3 h 225"/>
                <a:gd name="T12" fmla="*/ 3 w 229"/>
                <a:gd name="T13" fmla="*/ 2 h 2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29"/>
                <a:gd name="T22" fmla="*/ 0 h 225"/>
                <a:gd name="T23" fmla="*/ 229 w 229"/>
                <a:gd name="T24" fmla="*/ 225 h 22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29" h="225">
                  <a:moveTo>
                    <a:pt x="229" y="113"/>
                  </a:moveTo>
                  <a:cubicBezTo>
                    <a:pt x="229" y="77"/>
                    <a:pt x="208" y="31"/>
                    <a:pt x="182" y="15"/>
                  </a:cubicBezTo>
                  <a:cubicBezTo>
                    <a:pt x="159" y="0"/>
                    <a:pt x="118" y="14"/>
                    <a:pt x="93" y="25"/>
                  </a:cubicBezTo>
                  <a:cubicBezTo>
                    <a:pt x="41" y="58"/>
                    <a:pt x="43" y="59"/>
                    <a:pt x="31" y="80"/>
                  </a:cubicBezTo>
                  <a:cubicBezTo>
                    <a:pt x="19" y="101"/>
                    <a:pt x="0" y="128"/>
                    <a:pt x="18" y="151"/>
                  </a:cubicBezTo>
                  <a:cubicBezTo>
                    <a:pt x="14" y="190"/>
                    <a:pt x="102" y="225"/>
                    <a:pt x="138" y="220"/>
                  </a:cubicBezTo>
                  <a:cubicBezTo>
                    <a:pt x="206" y="220"/>
                    <a:pt x="229" y="150"/>
                    <a:pt x="229" y="113"/>
                  </a:cubicBezTo>
                  <a:close/>
                </a:path>
              </a:pathLst>
            </a:custGeom>
            <a:solidFill>
              <a:srgbClr val="000080">
                <a:alpha val="3215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1" name="Oval 252">
              <a:extLst>
                <a:ext uri="{FF2B5EF4-FFF2-40B4-BE49-F238E27FC236}">
                  <a16:creationId xmlns:a16="http://schemas.microsoft.com/office/drawing/2014/main" id="{19B7326F-AAD3-1BA7-FC13-19E462776D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4" y="845"/>
              <a:ext cx="27" cy="27"/>
            </a:xfrm>
            <a:prstGeom prst="ellipse">
              <a:avLst/>
            </a:prstGeom>
            <a:solidFill>
              <a:srgbClr val="32015B">
                <a:alpha val="5294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JO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6192" name="Freeform 253">
              <a:extLst>
                <a:ext uri="{FF2B5EF4-FFF2-40B4-BE49-F238E27FC236}">
                  <a16:creationId xmlns:a16="http://schemas.microsoft.com/office/drawing/2014/main" id="{F515EB34-A655-32D1-1CFE-44C4684FBBFE}"/>
                </a:ext>
              </a:extLst>
            </p:cNvPr>
            <p:cNvSpPr>
              <a:spLocks noChangeAspect="1"/>
            </p:cNvSpPr>
            <p:nvPr/>
          </p:nvSpPr>
          <p:spPr bwMode="auto">
            <a:xfrm rot="4808420">
              <a:off x="5343" y="744"/>
              <a:ext cx="28" cy="27"/>
            </a:xfrm>
            <a:custGeom>
              <a:avLst/>
              <a:gdLst>
                <a:gd name="T0" fmla="*/ 3 w 229"/>
                <a:gd name="T1" fmla="*/ 2 h 225"/>
                <a:gd name="T2" fmla="*/ 3 w 229"/>
                <a:gd name="T3" fmla="*/ 0 h 225"/>
                <a:gd name="T4" fmla="*/ 1 w 229"/>
                <a:gd name="T5" fmla="*/ 0 h 225"/>
                <a:gd name="T6" fmla="*/ 0 w 229"/>
                <a:gd name="T7" fmla="*/ 1 h 225"/>
                <a:gd name="T8" fmla="*/ 0 w 229"/>
                <a:gd name="T9" fmla="*/ 2 h 225"/>
                <a:gd name="T10" fmla="*/ 2 w 229"/>
                <a:gd name="T11" fmla="*/ 3 h 225"/>
                <a:gd name="T12" fmla="*/ 3 w 229"/>
                <a:gd name="T13" fmla="*/ 2 h 2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29"/>
                <a:gd name="T22" fmla="*/ 0 h 225"/>
                <a:gd name="T23" fmla="*/ 229 w 229"/>
                <a:gd name="T24" fmla="*/ 225 h 22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29" h="225">
                  <a:moveTo>
                    <a:pt x="229" y="113"/>
                  </a:moveTo>
                  <a:cubicBezTo>
                    <a:pt x="229" y="77"/>
                    <a:pt x="208" y="31"/>
                    <a:pt x="182" y="15"/>
                  </a:cubicBezTo>
                  <a:cubicBezTo>
                    <a:pt x="159" y="0"/>
                    <a:pt x="118" y="14"/>
                    <a:pt x="93" y="25"/>
                  </a:cubicBezTo>
                  <a:cubicBezTo>
                    <a:pt x="41" y="58"/>
                    <a:pt x="43" y="59"/>
                    <a:pt x="31" y="80"/>
                  </a:cubicBezTo>
                  <a:cubicBezTo>
                    <a:pt x="19" y="101"/>
                    <a:pt x="0" y="128"/>
                    <a:pt x="18" y="151"/>
                  </a:cubicBezTo>
                  <a:cubicBezTo>
                    <a:pt x="14" y="190"/>
                    <a:pt x="102" y="225"/>
                    <a:pt x="138" y="220"/>
                  </a:cubicBezTo>
                  <a:cubicBezTo>
                    <a:pt x="206" y="220"/>
                    <a:pt x="229" y="150"/>
                    <a:pt x="229" y="113"/>
                  </a:cubicBezTo>
                  <a:close/>
                </a:path>
              </a:pathLst>
            </a:custGeom>
            <a:solidFill>
              <a:srgbClr val="000080">
                <a:alpha val="3215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3" name="Freeform 254">
              <a:extLst>
                <a:ext uri="{FF2B5EF4-FFF2-40B4-BE49-F238E27FC236}">
                  <a16:creationId xmlns:a16="http://schemas.microsoft.com/office/drawing/2014/main" id="{892615D2-0C29-7E9E-DF08-5FB4336E5A7E}"/>
                </a:ext>
              </a:extLst>
            </p:cNvPr>
            <p:cNvSpPr>
              <a:spLocks noChangeAspect="1"/>
            </p:cNvSpPr>
            <p:nvPr/>
          </p:nvSpPr>
          <p:spPr bwMode="auto">
            <a:xfrm rot="4808420">
              <a:off x="5290" y="678"/>
              <a:ext cx="28" cy="27"/>
            </a:xfrm>
            <a:custGeom>
              <a:avLst/>
              <a:gdLst>
                <a:gd name="T0" fmla="*/ 3 w 229"/>
                <a:gd name="T1" fmla="*/ 2 h 225"/>
                <a:gd name="T2" fmla="*/ 3 w 229"/>
                <a:gd name="T3" fmla="*/ 0 h 225"/>
                <a:gd name="T4" fmla="*/ 1 w 229"/>
                <a:gd name="T5" fmla="*/ 0 h 225"/>
                <a:gd name="T6" fmla="*/ 0 w 229"/>
                <a:gd name="T7" fmla="*/ 1 h 225"/>
                <a:gd name="T8" fmla="*/ 0 w 229"/>
                <a:gd name="T9" fmla="*/ 2 h 225"/>
                <a:gd name="T10" fmla="*/ 2 w 229"/>
                <a:gd name="T11" fmla="*/ 3 h 225"/>
                <a:gd name="T12" fmla="*/ 3 w 229"/>
                <a:gd name="T13" fmla="*/ 2 h 2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29"/>
                <a:gd name="T22" fmla="*/ 0 h 225"/>
                <a:gd name="T23" fmla="*/ 229 w 229"/>
                <a:gd name="T24" fmla="*/ 225 h 22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29" h="225">
                  <a:moveTo>
                    <a:pt x="229" y="113"/>
                  </a:moveTo>
                  <a:cubicBezTo>
                    <a:pt x="229" y="77"/>
                    <a:pt x="208" y="31"/>
                    <a:pt x="182" y="15"/>
                  </a:cubicBezTo>
                  <a:cubicBezTo>
                    <a:pt x="159" y="0"/>
                    <a:pt x="118" y="14"/>
                    <a:pt x="93" y="25"/>
                  </a:cubicBezTo>
                  <a:cubicBezTo>
                    <a:pt x="41" y="58"/>
                    <a:pt x="43" y="59"/>
                    <a:pt x="31" y="80"/>
                  </a:cubicBezTo>
                  <a:cubicBezTo>
                    <a:pt x="19" y="101"/>
                    <a:pt x="0" y="128"/>
                    <a:pt x="18" y="151"/>
                  </a:cubicBezTo>
                  <a:cubicBezTo>
                    <a:pt x="14" y="190"/>
                    <a:pt x="102" y="225"/>
                    <a:pt x="138" y="220"/>
                  </a:cubicBezTo>
                  <a:cubicBezTo>
                    <a:pt x="206" y="220"/>
                    <a:pt x="229" y="150"/>
                    <a:pt x="229" y="113"/>
                  </a:cubicBezTo>
                  <a:close/>
                </a:path>
              </a:pathLst>
            </a:custGeom>
            <a:solidFill>
              <a:srgbClr val="000080">
                <a:alpha val="3215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94" name="Freeform 255">
              <a:extLst>
                <a:ext uri="{FF2B5EF4-FFF2-40B4-BE49-F238E27FC236}">
                  <a16:creationId xmlns:a16="http://schemas.microsoft.com/office/drawing/2014/main" id="{A4D96C44-1706-0DFC-0E5C-6162A56E1DF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8" y="663"/>
              <a:ext cx="229" cy="222"/>
            </a:xfrm>
            <a:custGeom>
              <a:avLst/>
              <a:gdLst>
                <a:gd name="T0" fmla="*/ 272 w 193"/>
                <a:gd name="T1" fmla="*/ 127 h 205"/>
                <a:gd name="T2" fmla="*/ 205 w 193"/>
                <a:gd name="T3" fmla="*/ 23 h 205"/>
                <a:gd name="T4" fmla="*/ 77 w 193"/>
                <a:gd name="T5" fmla="*/ 23 h 205"/>
                <a:gd name="T6" fmla="*/ 14 w 193"/>
                <a:gd name="T7" fmla="*/ 155 h 205"/>
                <a:gd name="T8" fmla="*/ 161 w 193"/>
                <a:gd name="T9" fmla="*/ 236 h 205"/>
                <a:gd name="T10" fmla="*/ 272 w 193"/>
                <a:gd name="T11" fmla="*/ 127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>
                    <a:alpha val="0"/>
                  </a:srgbClr>
                </a:gs>
                <a:gs pos="100000">
                  <a:srgbClr val="000080">
                    <a:alpha val="50000"/>
                  </a:srgbClr>
                </a:gs>
              </a:gsLst>
              <a:path path="rect">
                <a:fillToRect l="50000" t="50000" r="50000" b="50000"/>
              </a:path>
            </a:gradFill>
            <a:ln w="3175" cmpd="sng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61" name="Group 256">
            <a:extLst>
              <a:ext uri="{FF2B5EF4-FFF2-40B4-BE49-F238E27FC236}">
                <a16:creationId xmlns:a16="http://schemas.microsoft.com/office/drawing/2014/main" id="{F3667B98-EAF4-C94D-4768-FC1EC763F641}"/>
              </a:ext>
            </a:extLst>
          </p:cNvPr>
          <p:cNvGrpSpPr>
            <a:grpSpLocks/>
          </p:cNvGrpSpPr>
          <p:nvPr/>
        </p:nvGrpSpPr>
        <p:grpSpPr bwMode="auto">
          <a:xfrm rot="3817480">
            <a:off x="6890544" y="1183481"/>
            <a:ext cx="401638" cy="428625"/>
            <a:chOff x="5113" y="628"/>
            <a:chExt cx="286" cy="270"/>
          </a:xfrm>
        </p:grpSpPr>
        <p:sp>
          <p:nvSpPr>
            <p:cNvPr id="6177" name="Freeform 257">
              <a:extLst>
                <a:ext uri="{FF2B5EF4-FFF2-40B4-BE49-F238E27FC236}">
                  <a16:creationId xmlns:a16="http://schemas.microsoft.com/office/drawing/2014/main" id="{04ADC3CB-2021-4EF4-B0E7-1809D39669FF}"/>
                </a:ext>
              </a:extLst>
            </p:cNvPr>
            <p:cNvSpPr>
              <a:spLocks/>
            </p:cNvSpPr>
            <p:nvPr/>
          </p:nvSpPr>
          <p:spPr bwMode="auto">
            <a:xfrm rot="2646009">
              <a:off x="5113" y="628"/>
              <a:ext cx="286" cy="270"/>
            </a:xfrm>
            <a:custGeom>
              <a:avLst/>
              <a:gdLst>
                <a:gd name="T0" fmla="*/ 424 w 193"/>
                <a:gd name="T1" fmla="*/ 187 h 205"/>
                <a:gd name="T2" fmla="*/ 320 w 193"/>
                <a:gd name="T3" fmla="*/ 33 h 205"/>
                <a:gd name="T4" fmla="*/ 122 w 193"/>
                <a:gd name="T5" fmla="*/ 33 h 205"/>
                <a:gd name="T6" fmla="*/ 22 w 193"/>
                <a:gd name="T7" fmla="*/ 229 h 205"/>
                <a:gd name="T8" fmla="*/ 252 w 193"/>
                <a:gd name="T9" fmla="*/ 349 h 205"/>
                <a:gd name="T10" fmla="*/ 424 w 193"/>
                <a:gd name="T11" fmla="*/ 187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rgbClr val="0000FF">
                <a:alpha val="34901"/>
              </a:srgbClr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8" name="Freeform 258">
              <a:extLst>
                <a:ext uri="{FF2B5EF4-FFF2-40B4-BE49-F238E27FC236}">
                  <a16:creationId xmlns:a16="http://schemas.microsoft.com/office/drawing/2014/main" id="{3CB86ACB-2313-F486-ED0B-1425B2E6D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8" y="663"/>
              <a:ext cx="229" cy="222"/>
            </a:xfrm>
            <a:custGeom>
              <a:avLst/>
              <a:gdLst>
                <a:gd name="T0" fmla="*/ 272 w 193"/>
                <a:gd name="T1" fmla="*/ 127 h 205"/>
                <a:gd name="T2" fmla="*/ 205 w 193"/>
                <a:gd name="T3" fmla="*/ 23 h 205"/>
                <a:gd name="T4" fmla="*/ 77 w 193"/>
                <a:gd name="T5" fmla="*/ 23 h 205"/>
                <a:gd name="T6" fmla="*/ 14 w 193"/>
                <a:gd name="T7" fmla="*/ 155 h 205"/>
                <a:gd name="T8" fmla="*/ 161 w 193"/>
                <a:gd name="T9" fmla="*/ 236 h 205"/>
                <a:gd name="T10" fmla="*/ 272 w 193"/>
                <a:gd name="T11" fmla="*/ 127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chemeClr val="bg1"/>
            </a:solidFill>
            <a:ln w="3175" cmpd="sng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9" name="Freeform 259" descr="Granite">
              <a:extLst>
                <a:ext uri="{FF2B5EF4-FFF2-40B4-BE49-F238E27FC236}">
                  <a16:creationId xmlns:a16="http://schemas.microsoft.com/office/drawing/2014/main" id="{F5ABE2F1-9FAA-2CF3-29A2-08650B9D53A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8" y="663"/>
              <a:ext cx="229" cy="222"/>
            </a:xfrm>
            <a:custGeom>
              <a:avLst/>
              <a:gdLst>
                <a:gd name="T0" fmla="*/ 272 w 193"/>
                <a:gd name="T1" fmla="*/ 127 h 205"/>
                <a:gd name="T2" fmla="*/ 205 w 193"/>
                <a:gd name="T3" fmla="*/ 23 h 205"/>
                <a:gd name="T4" fmla="*/ 77 w 193"/>
                <a:gd name="T5" fmla="*/ 23 h 205"/>
                <a:gd name="T6" fmla="*/ 14 w 193"/>
                <a:gd name="T7" fmla="*/ 155 h 205"/>
                <a:gd name="T8" fmla="*/ 161 w 193"/>
                <a:gd name="T9" fmla="*/ 236 h 205"/>
                <a:gd name="T10" fmla="*/ 272 w 193"/>
                <a:gd name="T11" fmla="*/ 127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blipFill dpi="0" rotWithShape="1">
              <a:blip r:embed="rId5">
                <a:alphaModFix amt="51000"/>
              </a:blip>
              <a:srcRect/>
              <a:tile tx="0" ty="0" sx="100000" sy="100000" flip="none" algn="tl"/>
            </a:blipFill>
            <a:ln w="3175" cmpd="sng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0" name="Freeform 260">
              <a:extLst>
                <a:ext uri="{FF2B5EF4-FFF2-40B4-BE49-F238E27FC236}">
                  <a16:creationId xmlns:a16="http://schemas.microsoft.com/office/drawing/2014/main" id="{65F0CDF6-28CB-87AB-B712-720626F19B98}"/>
                </a:ext>
              </a:extLst>
            </p:cNvPr>
            <p:cNvSpPr>
              <a:spLocks noChangeAspect="1"/>
            </p:cNvSpPr>
            <p:nvPr/>
          </p:nvSpPr>
          <p:spPr bwMode="auto">
            <a:xfrm rot="4808420">
              <a:off x="5225" y="677"/>
              <a:ext cx="28" cy="27"/>
            </a:xfrm>
            <a:custGeom>
              <a:avLst/>
              <a:gdLst>
                <a:gd name="T0" fmla="*/ 3 w 229"/>
                <a:gd name="T1" fmla="*/ 2 h 225"/>
                <a:gd name="T2" fmla="*/ 3 w 229"/>
                <a:gd name="T3" fmla="*/ 0 h 225"/>
                <a:gd name="T4" fmla="*/ 1 w 229"/>
                <a:gd name="T5" fmla="*/ 0 h 225"/>
                <a:gd name="T6" fmla="*/ 0 w 229"/>
                <a:gd name="T7" fmla="*/ 1 h 225"/>
                <a:gd name="T8" fmla="*/ 0 w 229"/>
                <a:gd name="T9" fmla="*/ 2 h 225"/>
                <a:gd name="T10" fmla="*/ 2 w 229"/>
                <a:gd name="T11" fmla="*/ 3 h 225"/>
                <a:gd name="T12" fmla="*/ 3 w 229"/>
                <a:gd name="T13" fmla="*/ 2 h 2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29"/>
                <a:gd name="T22" fmla="*/ 0 h 225"/>
                <a:gd name="T23" fmla="*/ 229 w 229"/>
                <a:gd name="T24" fmla="*/ 225 h 22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29" h="225">
                  <a:moveTo>
                    <a:pt x="229" y="113"/>
                  </a:moveTo>
                  <a:cubicBezTo>
                    <a:pt x="229" y="77"/>
                    <a:pt x="208" y="31"/>
                    <a:pt x="182" y="15"/>
                  </a:cubicBezTo>
                  <a:cubicBezTo>
                    <a:pt x="159" y="0"/>
                    <a:pt x="118" y="14"/>
                    <a:pt x="93" y="25"/>
                  </a:cubicBezTo>
                  <a:cubicBezTo>
                    <a:pt x="41" y="58"/>
                    <a:pt x="43" y="59"/>
                    <a:pt x="31" y="80"/>
                  </a:cubicBezTo>
                  <a:cubicBezTo>
                    <a:pt x="19" y="101"/>
                    <a:pt x="0" y="128"/>
                    <a:pt x="18" y="151"/>
                  </a:cubicBezTo>
                  <a:cubicBezTo>
                    <a:pt x="14" y="190"/>
                    <a:pt x="102" y="225"/>
                    <a:pt x="138" y="220"/>
                  </a:cubicBezTo>
                  <a:cubicBezTo>
                    <a:pt x="206" y="220"/>
                    <a:pt x="229" y="150"/>
                    <a:pt x="229" y="113"/>
                  </a:cubicBezTo>
                  <a:close/>
                </a:path>
              </a:pathLst>
            </a:custGeom>
            <a:solidFill>
              <a:srgbClr val="000080">
                <a:alpha val="3215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1" name="Freeform 261">
              <a:extLst>
                <a:ext uri="{FF2B5EF4-FFF2-40B4-BE49-F238E27FC236}">
                  <a16:creationId xmlns:a16="http://schemas.microsoft.com/office/drawing/2014/main" id="{806636FB-1382-54DC-4FB5-BF0E6E144683}"/>
                </a:ext>
              </a:extLst>
            </p:cNvPr>
            <p:cNvSpPr>
              <a:spLocks noChangeAspect="1"/>
            </p:cNvSpPr>
            <p:nvPr/>
          </p:nvSpPr>
          <p:spPr bwMode="auto">
            <a:xfrm rot="4808420">
              <a:off x="5169" y="772"/>
              <a:ext cx="28" cy="27"/>
            </a:xfrm>
            <a:custGeom>
              <a:avLst/>
              <a:gdLst>
                <a:gd name="T0" fmla="*/ 3 w 229"/>
                <a:gd name="T1" fmla="*/ 2 h 225"/>
                <a:gd name="T2" fmla="*/ 3 w 229"/>
                <a:gd name="T3" fmla="*/ 0 h 225"/>
                <a:gd name="T4" fmla="*/ 1 w 229"/>
                <a:gd name="T5" fmla="*/ 0 h 225"/>
                <a:gd name="T6" fmla="*/ 0 w 229"/>
                <a:gd name="T7" fmla="*/ 1 h 225"/>
                <a:gd name="T8" fmla="*/ 0 w 229"/>
                <a:gd name="T9" fmla="*/ 2 h 225"/>
                <a:gd name="T10" fmla="*/ 2 w 229"/>
                <a:gd name="T11" fmla="*/ 3 h 225"/>
                <a:gd name="T12" fmla="*/ 3 w 229"/>
                <a:gd name="T13" fmla="*/ 2 h 2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29"/>
                <a:gd name="T22" fmla="*/ 0 h 225"/>
                <a:gd name="T23" fmla="*/ 229 w 229"/>
                <a:gd name="T24" fmla="*/ 225 h 22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29" h="225">
                  <a:moveTo>
                    <a:pt x="229" y="113"/>
                  </a:moveTo>
                  <a:cubicBezTo>
                    <a:pt x="229" y="77"/>
                    <a:pt x="208" y="31"/>
                    <a:pt x="182" y="15"/>
                  </a:cubicBezTo>
                  <a:cubicBezTo>
                    <a:pt x="159" y="0"/>
                    <a:pt x="118" y="14"/>
                    <a:pt x="93" y="25"/>
                  </a:cubicBezTo>
                  <a:cubicBezTo>
                    <a:pt x="41" y="58"/>
                    <a:pt x="43" y="59"/>
                    <a:pt x="31" y="80"/>
                  </a:cubicBezTo>
                  <a:cubicBezTo>
                    <a:pt x="19" y="101"/>
                    <a:pt x="0" y="128"/>
                    <a:pt x="18" y="151"/>
                  </a:cubicBezTo>
                  <a:cubicBezTo>
                    <a:pt x="14" y="190"/>
                    <a:pt x="102" y="225"/>
                    <a:pt x="138" y="220"/>
                  </a:cubicBezTo>
                  <a:cubicBezTo>
                    <a:pt x="206" y="220"/>
                    <a:pt x="229" y="150"/>
                    <a:pt x="229" y="113"/>
                  </a:cubicBezTo>
                  <a:close/>
                </a:path>
              </a:pathLst>
            </a:custGeom>
            <a:solidFill>
              <a:srgbClr val="000080">
                <a:alpha val="3215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2" name="Oval 262">
              <a:extLst>
                <a:ext uri="{FF2B5EF4-FFF2-40B4-BE49-F238E27FC236}">
                  <a16:creationId xmlns:a16="http://schemas.microsoft.com/office/drawing/2014/main" id="{15647305-7248-31A3-25D9-F0A78EDA17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4" y="845"/>
              <a:ext cx="27" cy="27"/>
            </a:xfrm>
            <a:prstGeom prst="ellipse">
              <a:avLst/>
            </a:prstGeom>
            <a:solidFill>
              <a:srgbClr val="32015B">
                <a:alpha val="5294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JO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6183" name="Freeform 263">
              <a:extLst>
                <a:ext uri="{FF2B5EF4-FFF2-40B4-BE49-F238E27FC236}">
                  <a16:creationId xmlns:a16="http://schemas.microsoft.com/office/drawing/2014/main" id="{FBC02C53-7C67-8478-A120-BAE373BEB5BD}"/>
                </a:ext>
              </a:extLst>
            </p:cNvPr>
            <p:cNvSpPr>
              <a:spLocks noChangeAspect="1"/>
            </p:cNvSpPr>
            <p:nvPr/>
          </p:nvSpPr>
          <p:spPr bwMode="auto">
            <a:xfrm rot="4808420">
              <a:off x="5343" y="744"/>
              <a:ext cx="28" cy="27"/>
            </a:xfrm>
            <a:custGeom>
              <a:avLst/>
              <a:gdLst>
                <a:gd name="T0" fmla="*/ 3 w 229"/>
                <a:gd name="T1" fmla="*/ 2 h 225"/>
                <a:gd name="T2" fmla="*/ 3 w 229"/>
                <a:gd name="T3" fmla="*/ 0 h 225"/>
                <a:gd name="T4" fmla="*/ 1 w 229"/>
                <a:gd name="T5" fmla="*/ 0 h 225"/>
                <a:gd name="T6" fmla="*/ 0 w 229"/>
                <a:gd name="T7" fmla="*/ 1 h 225"/>
                <a:gd name="T8" fmla="*/ 0 w 229"/>
                <a:gd name="T9" fmla="*/ 2 h 225"/>
                <a:gd name="T10" fmla="*/ 2 w 229"/>
                <a:gd name="T11" fmla="*/ 3 h 225"/>
                <a:gd name="T12" fmla="*/ 3 w 229"/>
                <a:gd name="T13" fmla="*/ 2 h 2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29"/>
                <a:gd name="T22" fmla="*/ 0 h 225"/>
                <a:gd name="T23" fmla="*/ 229 w 229"/>
                <a:gd name="T24" fmla="*/ 225 h 22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29" h="225">
                  <a:moveTo>
                    <a:pt x="229" y="113"/>
                  </a:moveTo>
                  <a:cubicBezTo>
                    <a:pt x="229" y="77"/>
                    <a:pt x="208" y="31"/>
                    <a:pt x="182" y="15"/>
                  </a:cubicBezTo>
                  <a:cubicBezTo>
                    <a:pt x="159" y="0"/>
                    <a:pt x="118" y="14"/>
                    <a:pt x="93" y="25"/>
                  </a:cubicBezTo>
                  <a:cubicBezTo>
                    <a:pt x="41" y="58"/>
                    <a:pt x="43" y="59"/>
                    <a:pt x="31" y="80"/>
                  </a:cubicBezTo>
                  <a:cubicBezTo>
                    <a:pt x="19" y="101"/>
                    <a:pt x="0" y="128"/>
                    <a:pt x="18" y="151"/>
                  </a:cubicBezTo>
                  <a:cubicBezTo>
                    <a:pt x="14" y="190"/>
                    <a:pt x="102" y="225"/>
                    <a:pt x="138" y="220"/>
                  </a:cubicBezTo>
                  <a:cubicBezTo>
                    <a:pt x="206" y="220"/>
                    <a:pt x="229" y="150"/>
                    <a:pt x="229" y="113"/>
                  </a:cubicBezTo>
                  <a:close/>
                </a:path>
              </a:pathLst>
            </a:custGeom>
            <a:solidFill>
              <a:srgbClr val="000080">
                <a:alpha val="3215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4" name="Freeform 264">
              <a:extLst>
                <a:ext uri="{FF2B5EF4-FFF2-40B4-BE49-F238E27FC236}">
                  <a16:creationId xmlns:a16="http://schemas.microsoft.com/office/drawing/2014/main" id="{6E450CCF-FC2E-6191-95A5-46CDA1D283F2}"/>
                </a:ext>
              </a:extLst>
            </p:cNvPr>
            <p:cNvSpPr>
              <a:spLocks noChangeAspect="1"/>
            </p:cNvSpPr>
            <p:nvPr/>
          </p:nvSpPr>
          <p:spPr bwMode="auto">
            <a:xfrm rot="4808420">
              <a:off x="5290" y="678"/>
              <a:ext cx="28" cy="27"/>
            </a:xfrm>
            <a:custGeom>
              <a:avLst/>
              <a:gdLst>
                <a:gd name="T0" fmla="*/ 3 w 229"/>
                <a:gd name="T1" fmla="*/ 2 h 225"/>
                <a:gd name="T2" fmla="*/ 3 w 229"/>
                <a:gd name="T3" fmla="*/ 0 h 225"/>
                <a:gd name="T4" fmla="*/ 1 w 229"/>
                <a:gd name="T5" fmla="*/ 0 h 225"/>
                <a:gd name="T6" fmla="*/ 0 w 229"/>
                <a:gd name="T7" fmla="*/ 1 h 225"/>
                <a:gd name="T8" fmla="*/ 0 w 229"/>
                <a:gd name="T9" fmla="*/ 2 h 225"/>
                <a:gd name="T10" fmla="*/ 2 w 229"/>
                <a:gd name="T11" fmla="*/ 3 h 225"/>
                <a:gd name="T12" fmla="*/ 3 w 229"/>
                <a:gd name="T13" fmla="*/ 2 h 2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29"/>
                <a:gd name="T22" fmla="*/ 0 h 225"/>
                <a:gd name="T23" fmla="*/ 229 w 229"/>
                <a:gd name="T24" fmla="*/ 225 h 22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29" h="225">
                  <a:moveTo>
                    <a:pt x="229" y="113"/>
                  </a:moveTo>
                  <a:cubicBezTo>
                    <a:pt x="229" y="77"/>
                    <a:pt x="208" y="31"/>
                    <a:pt x="182" y="15"/>
                  </a:cubicBezTo>
                  <a:cubicBezTo>
                    <a:pt x="159" y="0"/>
                    <a:pt x="118" y="14"/>
                    <a:pt x="93" y="25"/>
                  </a:cubicBezTo>
                  <a:cubicBezTo>
                    <a:pt x="41" y="58"/>
                    <a:pt x="43" y="59"/>
                    <a:pt x="31" y="80"/>
                  </a:cubicBezTo>
                  <a:cubicBezTo>
                    <a:pt x="19" y="101"/>
                    <a:pt x="0" y="128"/>
                    <a:pt x="18" y="151"/>
                  </a:cubicBezTo>
                  <a:cubicBezTo>
                    <a:pt x="14" y="190"/>
                    <a:pt x="102" y="225"/>
                    <a:pt x="138" y="220"/>
                  </a:cubicBezTo>
                  <a:cubicBezTo>
                    <a:pt x="206" y="220"/>
                    <a:pt x="229" y="150"/>
                    <a:pt x="229" y="113"/>
                  </a:cubicBezTo>
                  <a:close/>
                </a:path>
              </a:pathLst>
            </a:custGeom>
            <a:solidFill>
              <a:srgbClr val="000080">
                <a:alpha val="3215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85" name="Freeform 265">
              <a:extLst>
                <a:ext uri="{FF2B5EF4-FFF2-40B4-BE49-F238E27FC236}">
                  <a16:creationId xmlns:a16="http://schemas.microsoft.com/office/drawing/2014/main" id="{BE3A08EB-CE57-810C-7EB1-55B968C6847D}"/>
                </a:ext>
              </a:extLst>
            </p:cNvPr>
            <p:cNvSpPr>
              <a:spLocks/>
            </p:cNvSpPr>
            <p:nvPr/>
          </p:nvSpPr>
          <p:spPr bwMode="auto">
            <a:xfrm>
              <a:off x="5148" y="663"/>
              <a:ext cx="229" cy="222"/>
            </a:xfrm>
            <a:custGeom>
              <a:avLst/>
              <a:gdLst>
                <a:gd name="T0" fmla="*/ 272 w 193"/>
                <a:gd name="T1" fmla="*/ 127 h 205"/>
                <a:gd name="T2" fmla="*/ 205 w 193"/>
                <a:gd name="T3" fmla="*/ 23 h 205"/>
                <a:gd name="T4" fmla="*/ 77 w 193"/>
                <a:gd name="T5" fmla="*/ 23 h 205"/>
                <a:gd name="T6" fmla="*/ 14 w 193"/>
                <a:gd name="T7" fmla="*/ 155 h 205"/>
                <a:gd name="T8" fmla="*/ 161 w 193"/>
                <a:gd name="T9" fmla="*/ 236 h 205"/>
                <a:gd name="T10" fmla="*/ 272 w 193"/>
                <a:gd name="T11" fmla="*/ 127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>
                    <a:alpha val="0"/>
                  </a:srgbClr>
                </a:gs>
                <a:gs pos="100000">
                  <a:srgbClr val="000080">
                    <a:alpha val="50000"/>
                  </a:srgbClr>
                </a:gs>
              </a:gsLst>
              <a:path path="rect">
                <a:fillToRect l="50000" t="50000" r="50000" b="50000"/>
              </a:path>
            </a:gradFill>
            <a:ln w="3175" cmpd="sng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62" name="Line 266">
            <a:extLst>
              <a:ext uri="{FF2B5EF4-FFF2-40B4-BE49-F238E27FC236}">
                <a16:creationId xmlns:a16="http://schemas.microsoft.com/office/drawing/2014/main" id="{306C2B6F-73B0-5D8B-15A4-811B681B7A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635375" y="1341438"/>
            <a:ext cx="576263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3" name="Line 267">
            <a:extLst>
              <a:ext uri="{FF2B5EF4-FFF2-40B4-BE49-F238E27FC236}">
                <a16:creationId xmlns:a16="http://schemas.microsoft.com/office/drawing/2014/main" id="{2A455B68-0C5D-45B7-10F0-725B6A13D9EB}"/>
              </a:ext>
            </a:extLst>
          </p:cNvPr>
          <p:cNvSpPr>
            <a:spLocks noChangeShapeType="1"/>
          </p:cNvSpPr>
          <p:nvPr/>
        </p:nvSpPr>
        <p:spPr bwMode="auto">
          <a:xfrm>
            <a:off x="3635375" y="1700213"/>
            <a:ext cx="576263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4" name="Line 268">
            <a:extLst>
              <a:ext uri="{FF2B5EF4-FFF2-40B4-BE49-F238E27FC236}">
                <a16:creationId xmlns:a16="http://schemas.microsoft.com/office/drawing/2014/main" id="{8B3E03E6-69B4-8C3D-442D-32A3F2E8AA5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9338" y="1123950"/>
            <a:ext cx="5762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5" name="Line 269">
            <a:extLst>
              <a:ext uri="{FF2B5EF4-FFF2-40B4-BE49-F238E27FC236}">
                <a16:creationId xmlns:a16="http://schemas.microsoft.com/office/drawing/2014/main" id="{7B6C246F-8051-F10D-D33A-E290E5365562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9338" y="1989138"/>
            <a:ext cx="17287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6" name="Line 270">
            <a:extLst>
              <a:ext uri="{FF2B5EF4-FFF2-40B4-BE49-F238E27FC236}">
                <a16:creationId xmlns:a16="http://schemas.microsoft.com/office/drawing/2014/main" id="{FAF7728B-2D51-6E68-F28B-2BE237D957A1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0425" y="1125538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7" name="Line 271">
            <a:extLst>
              <a:ext uri="{FF2B5EF4-FFF2-40B4-BE49-F238E27FC236}">
                <a16:creationId xmlns:a16="http://schemas.microsoft.com/office/drawing/2014/main" id="{0C7C8024-B8DC-FAF6-A3C7-73366F275E81}"/>
              </a:ext>
            </a:extLst>
          </p:cNvPr>
          <p:cNvSpPr>
            <a:spLocks noChangeShapeType="1"/>
          </p:cNvSpPr>
          <p:nvPr/>
        </p:nvSpPr>
        <p:spPr bwMode="auto">
          <a:xfrm>
            <a:off x="7308850" y="1125538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168" name="Group 272">
            <a:extLst>
              <a:ext uri="{FF2B5EF4-FFF2-40B4-BE49-F238E27FC236}">
                <a16:creationId xmlns:a16="http://schemas.microsoft.com/office/drawing/2014/main" id="{130E8BC5-38E7-8FA3-9D60-59142A6209B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732588" y="1844675"/>
            <a:ext cx="315912" cy="298450"/>
            <a:chOff x="2854" y="1152"/>
            <a:chExt cx="286" cy="270"/>
          </a:xfrm>
        </p:grpSpPr>
        <p:sp>
          <p:nvSpPr>
            <p:cNvPr id="6175" name="Freeform 273">
              <a:extLst>
                <a:ext uri="{FF2B5EF4-FFF2-40B4-BE49-F238E27FC236}">
                  <a16:creationId xmlns:a16="http://schemas.microsoft.com/office/drawing/2014/main" id="{4666F34F-5D3B-9735-7D83-8B969F7575E5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54" y="1152"/>
              <a:ext cx="286" cy="270"/>
            </a:xfrm>
            <a:custGeom>
              <a:avLst/>
              <a:gdLst>
                <a:gd name="T0" fmla="*/ 424 w 193"/>
                <a:gd name="T1" fmla="*/ 187 h 205"/>
                <a:gd name="T2" fmla="*/ 320 w 193"/>
                <a:gd name="T3" fmla="*/ 33 h 205"/>
                <a:gd name="T4" fmla="*/ 122 w 193"/>
                <a:gd name="T5" fmla="*/ 33 h 205"/>
                <a:gd name="T6" fmla="*/ 22 w 193"/>
                <a:gd name="T7" fmla="*/ 229 h 205"/>
                <a:gd name="T8" fmla="*/ 252 w 193"/>
                <a:gd name="T9" fmla="*/ 349 h 205"/>
                <a:gd name="T10" fmla="*/ 424 w 193"/>
                <a:gd name="T11" fmla="*/ 187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rgbClr val="0000FF">
                <a:alpha val="39999"/>
              </a:srgbClr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6" name="Freeform 274" descr="Purple mesh">
              <a:extLst>
                <a:ext uri="{FF2B5EF4-FFF2-40B4-BE49-F238E27FC236}">
                  <a16:creationId xmlns:a16="http://schemas.microsoft.com/office/drawing/2014/main" id="{9AD9EE99-5BA8-8A47-8D1B-1F0844F3C10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884" y="1182"/>
              <a:ext cx="229" cy="225"/>
            </a:xfrm>
            <a:custGeom>
              <a:avLst/>
              <a:gdLst>
                <a:gd name="T0" fmla="*/ 229 w 229"/>
                <a:gd name="T1" fmla="*/ 113 h 225"/>
                <a:gd name="T2" fmla="*/ 182 w 229"/>
                <a:gd name="T3" fmla="*/ 15 h 225"/>
                <a:gd name="T4" fmla="*/ 93 w 229"/>
                <a:gd name="T5" fmla="*/ 25 h 225"/>
                <a:gd name="T6" fmla="*/ 31 w 229"/>
                <a:gd name="T7" fmla="*/ 80 h 225"/>
                <a:gd name="T8" fmla="*/ 18 w 229"/>
                <a:gd name="T9" fmla="*/ 151 h 225"/>
                <a:gd name="T10" fmla="*/ 138 w 229"/>
                <a:gd name="T11" fmla="*/ 220 h 225"/>
                <a:gd name="T12" fmla="*/ 229 w 229"/>
                <a:gd name="T13" fmla="*/ 113 h 2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29"/>
                <a:gd name="T22" fmla="*/ 0 h 225"/>
                <a:gd name="T23" fmla="*/ 229 w 229"/>
                <a:gd name="T24" fmla="*/ 225 h 22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29" h="225">
                  <a:moveTo>
                    <a:pt x="229" y="113"/>
                  </a:moveTo>
                  <a:cubicBezTo>
                    <a:pt x="229" y="77"/>
                    <a:pt x="208" y="31"/>
                    <a:pt x="182" y="15"/>
                  </a:cubicBezTo>
                  <a:cubicBezTo>
                    <a:pt x="159" y="0"/>
                    <a:pt x="118" y="14"/>
                    <a:pt x="93" y="25"/>
                  </a:cubicBezTo>
                  <a:cubicBezTo>
                    <a:pt x="41" y="58"/>
                    <a:pt x="43" y="59"/>
                    <a:pt x="31" y="80"/>
                  </a:cubicBezTo>
                  <a:cubicBezTo>
                    <a:pt x="19" y="101"/>
                    <a:pt x="0" y="128"/>
                    <a:pt x="18" y="151"/>
                  </a:cubicBezTo>
                  <a:cubicBezTo>
                    <a:pt x="14" y="190"/>
                    <a:pt x="102" y="225"/>
                    <a:pt x="138" y="220"/>
                  </a:cubicBezTo>
                  <a:cubicBezTo>
                    <a:pt x="206" y="220"/>
                    <a:pt x="229" y="150"/>
                    <a:pt x="229" y="113"/>
                  </a:cubicBezTo>
                  <a:close/>
                </a:path>
              </a:pathLst>
            </a:custGeom>
            <a:blipFill dpi="0" rotWithShape="1">
              <a:blip r:embed="rId7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69" name="Text Box 275">
            <a:extLst>
              <a:ext uri="{FF2B5EF4-FFF2-40B4-BE49-F238E27FC236}">
                <a16:creationId xmlns:a16="http://schemas.microsoft.com/office/drawing/2014/main" id="{C93D4D65-187E-1FC6-0D4A-D157128754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8" y="2132013"/>
            <a:ext cx="13366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FFFFFF"/>
                </a:solidFill>
              </a:rPr>
              <a:t>T-lymphocytes</a:t>
            </a:r>
          </a:p>
        </p:txBody>
      </p:sp>
      <p:sp>
        <p:nvSpPr>
          <p:cNvPr id="6170" name="Text Box 276">
            <a:extLst>
              <a:ext uri="{FF2B5EF4-FFF2-40B4-BE49-F238E27FC236}">
                <a16:creationId xmlns:a16="http://schemas.microsoft.com/office/drawing/2014/main" id="{EA6D261B-AA93-9A4E-EBD2-03F4CEA27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5113" y="1628775"/>
            <a:ext cx="8636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FFFFFF"/>
                </a:solidFill>
              </a:rPr>
              <a:t>Plasma</a:t>
            </a:r>
          </a:p>
          <a:p>
            <a:pPr algn="ctr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FFFFFF"/>
                </a:solidFill>
              </a:rPr>
              <a:t>cells</a:t>
            </a:r>
          </a:p>
        </p:txBody>
      </p:sp>
      <p:sp>
        <p:nvSpPr>
          <p:cNvPr id="6171" name="Rectangle 277">
            <a:extLst>
              <a:ext uri="{FF2B5EF4-FFF2-40B4-BE49-F238E27FC236}">
                <a16:creationId xmlns:a16="http://schemas.microsoft.com/office/drawing/2014/main" id="{2A93FA18-E005-D191-A4E0-8C77C0CFF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0425" y="1268413"/>
            <a:ext cx="287338" cy="288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JO" altLang="en-US" sz="1800">
              <a:solidFill>
                <a:srgbClr val="FFFFFF"/>
              </a:solidFill>
            </a:endParaRPr>
          </a:p>
        </p:txBody>
      </p:sp>
      <p:sp>
        <p:nvSpPr>
          <p:cNvPr id="6172" name="Text Box 278">
            <a:extLst>
              <a:ext uri="{FF2B5EF4-FFF2-40B4-BE49-F238E27FC236}">
                <a16:creationId xmlns:a16="http://schemas.microsoft.com/office/drawing/2014/main" id="{BB785810-6634-5C42-4094-217D837B70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0" y="1268413"/>
            <a:ext cx="13477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FFFFFF"/>
                </a:solidFill>
              </a:rPr>
              <a:t>B-lymphocytes</a:t>
            </a:r>
          </a:p>
        </p:txBody>
      </p:sp>
      <p:sp>
        <p:nvSpPr>
          <p:cNvPr id="57623" name="Text Box 279">
            <a:extLst>
              <a:ext uri="{FF2B5EF4-FFF2-40B4-BE49-F238E27FC236}">
                <a16:creationId xmlns:a16="http://schemas.microsoft.com/office/drawing/2014/main" id="{9C23298F-5B71-EE3E-97F7-4793C869B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692150"/>
            <a:ext cx="5762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140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naïve</a:t>
            </a:r>
          </a:p>
        </p:txBody>
      </p:sp>
      <p:sp>
        <p:nvSpPr>
          <p:cNvPr id="6174" name="WordArt 280">
            <a:extLst>
              <a:ext uri="{FF2B5EF4-FFF2-40B4-BE49-F238E27FC236}">
                <a16:creationId xmlns:a16="http://schemas.microsoft.com/office/drawing/2014/main" id="{ADE052C8-8DE1-E4DE-BA89-91BEAEAA4F6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443663" y="692150"/>
            <a:ext cx="936625" cy="2857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spcFirstLastPara="1" wrap="none" fromWordArt="1">
            <a:prstTxWarp prst="textArchUp">
              <a:avLst>
                <a:gd name="adj" fmla="val 11154348"/>
              </a:avLst>
            </a:prstTxWarp>
          </a:bodyPr>
          <a:lstStyle/>
          <a:p>
            <a:pPr algn="ctr"/>
            <a:r>
              <a:rPr lang="en-US" sz="800" kern="10">
                <a:solidFill>
                  <a:srgbClr val="008000"/>
                </a:solidFill>
                <a:latin typeface="Arial Narrow" panose="020B0606020202030204" pitchFamily="34" charset="0"/>
              </a:rPr>
              <a:t>germinal center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>
            <a:extLst>
              <a:ext uri="{FF2B5EF4-FFF2-40B4-BE49-F238E27FC236}">
                <a16:creationId xmlns:a16="http://schemas.microsoft.com/office/drawing/2014/main" id="{49F90356-CA32-C915-5EF4-25FB9BE2F6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0"/>
            <a:ext cx="5715000" cy="6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>
            <a:extLst>
              <a:ext uri="{FF2B5EF4-FFF2-40B4-BE49-F238E27FC236}">
                <a16:creationId xmlns:a16="http://schemas.microsoft.com/office/drawing/2014/main" id="{F87078A5-6F4D-E88E-A5E1-24BDE0E331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600" y="0"/>
            <a:ext cx="5118100" cy="660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3C381-7816-E379-8C83-077008B49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8000" u="sng" dirty="0">
                <a:solidFill>
                  <a:srgbClr val="FFFF00"/>
                </a:solidFill>
              </a:rPr>
              <a:t>IPI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A8DFC-82DC-ECA9-B0A1-9A8813386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defRPr/>
            </a:pPr>
            <a:r>
              <a:rPr lang="en-US" dirty="0"/>
              <a:t>According to these prognostic factors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patients are divided into :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1-Low risk group.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2-low intermediate risk group.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3-High intermediate risk group.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4-High risk group.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44477-F59F-5F5A-4BCE-2DE244A7E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5400" u="sng" dirty="0">
                <a:solidFill>
                  <a:srgbClr val="FFFF00"/>
                </a:solidFill>
              </a:rPr>
              <a:t>Modifications of the IPI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92784-98D5-31A7-5869-9C296E9CA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defRPr/>
            </a:pPr>
            <a:r>
              <a:rPr lang="en-US" dirty="0"/>
              <a:t>Modifications of the IPI have been made: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1-Age adjusted IPI.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2-IPI for stage I or II stage (“stage 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   </a:t>
            </a:r>
            <a:r>
              <a:rPr lang="en-US" dirty="0" err="1"/>
              <a:t>adgusted</a:t>
            </a:r>
            <a:r>
              <a:rPr lang="en-US" dirty="0"/>
              <a:t>” or ”stage modified” IPI ).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3-Second line IPI.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4-Follicular lymphoma IPI (FLIPI).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9847AD94-78F7-B356-2EDC-D6A07BD04C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u="sng">
                <a:solidFill>
                  <a:srgbClr val="FFFF00"/>
                </a:solidFill>
              </a:rPr>
              <a:t>TREATMENT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375A3578-B4B7-7687-3395-DC5A555493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  <a:p>
            <a:pPr algn="l" rtl="0" eaLnBrk="1" hangingPunct="1">
              <a:defRPr/>
            </a:pPr>
            <a:r>
              <a:rPr lang="en-US" dirty="0"/>
              <a:t>No treatment : Watchful waiting.</a:t>
            </a:r>
          </a:p>
          <a:p>
            <a:pPr algn="l" rtl="0" eaLnBrk="1" hangingPunct="1">
              <a:defRPr/>
            </a:pPr>
            <a:r>
              <a:rPr lang="en-US" dirty="0"/>
              <a:t>Chemotherapy.</a:t>
            </a:r>
          </a:p>
          <a:p>
            <a:pPr algn="l" rtl="0" eaLnBrk="1" hangingPunct="1">
              <a:defRPr/>
            </a:pPr>
            <a:r>
              <a:rPr lang="en-US" dirty="0"/>
              <a:t>Radiotherapy.</a:t>
            </a:r>
          </a:p>
          <a:p>
            <a:pPr algn="l" rtl="0" eaLnBrk="1" hangingPunct="1">
              <a:defRPr/>
            </a:pPr>
            <a:r>
              <a:rPr lang="en-US" dirty="0"/>
              <a:t>Immunotherapy : </a:t>
            </a:r>
            <a:r>
              <a:rPr lang="en-US" dirty="0" err="1"/>
              <a:t>Chemoimmunotherapy</a:t>
            </a:r>
            <a:r>
              <a:rPr lang="en-US" dirty="0"/>
              <a:t>.</a:t>
            </a:r>
          </a:p>
          <a:p>
            <a:pPr algn="l" rtl="0" eaLnBrk="1" hangingPunct="1">
              <a:defRPr/>
            </a:pPr>
            <a:r>
              <a:rPr lang="en-US" dirty="0"/>
              <a:t>Bone marrow transplantation.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A5895-8DA8-75F9-4F15-4A9D21002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34A56-4446-2E69-AA41-1FBB9A1A1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defRPr/>
            </a:pPr>
            <a:endParaRPr lang="en-US" dirty="0"/>
          </a:p>
          <a:p>
            <a:pPr algn="ctr" rtl="0">
              <a:buFont typeface="Wingdings" panose="05000000000000000000" pitchFamily="2" charset="2"/>
              <a:buNone/>
              <a:defRPr/>
            </a:pPr>
            <a:r>
              <a:rPr lang="en-US" sz="4800" b="1" u="sng" dirty="0">
                <a:solidFill>
                  <a:srgbClr val="FFFF00"/>
                </a:solidFill>
              </a:rPr>
              <a:t>HODGKIN’S LYMPHOMA (DISEASE)</a:t>
            </a:r>
          </a:p>
          <a:p>
            <a:pPr algn="ctr" rtl="0">
              <a:buFont typeface="Wingdings" panose="05000000000000000000" pitchFamily="2" charset="2"/>
              <a:buNone/>
              <a:defRPr/>
            </a:pPr>
            <a:r>
              <a:rPr lang="en-US" sz="4800" b="1" u="sng" dirty="0">
                <a:solidFill>
                  <a:srgbClr val="FFFF00"/>
                </a:solidFill>
              </a:rPr>
              <a:t>(HL)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F6DC27B6-B9AB-F491-9272-7CA6D2170C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GB" altLang="en-US">
                <a:effectLst/>
              </a:rPr>
              <a:t>Hodgkin lymphoma</a:t>
            </a:r>
          </a:p>
        </p:txBody>
      </p:sp>
      <p:pic>
        <p:nvPicPr>
          <p:cNvPr id="39939" name="Picture 3">
            <a:extLst>
              <a:ext uri="{FF2B5EF4-FFF2-40B4-BE49-F238E27FC236}">
                <a16:creationId xmlns:a16="http://schemas.microsoft.com/office/drawing/2014/main" id="{B8F713F9-DC3F-C75A-99F3-64F90F1ED8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10000" contras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752600"/>
            <a:ext cx="3870325" cy="4876800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940" name="Text Box 4">
            <a:extLst>
              <a:ext uri="{FF2B5EF4-FFF2-40B4-BE49-F238E27FC236}">
                <a16:creationId xmlns:a16="http://schemas.microsoft.com/office/drawing/2014/main" id="{0D89B7E5-5A05-F9E3-5285-F04B3A2E5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9650" y="3200400"/>
            <a:ext cx="36385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>
            <a:spAutoFit/>
          </a:bodyPr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3600"/>
              <a:t>Thomas Hodgkin</a:t>
            </a:r>
          </a:p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3600"/>
              <a:t>(1798-1866)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BB3D3-7BAC-C3EF-D926-68BB626C0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6000" u="sng" dirty="0">
                <a:solidFill>
                  <a:srgbClr val="FFFF00"/>
                </a:solidFill>
              </a:rPr>
              <a:t>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D58AB-5DAF-BE8A-8062-B5571C813B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defRPr/>
            </a:pPr>
            <a:r>
              <a:rPr lang="en-US" dirty="0"/>
              <a:t>HL was first named after Thomas Hodgkin,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who first described abnormalities in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lymph system in </a:t>
            </a:r>
            <a:r>
              <a:rPr lang="en-US" dirty="0">
                <a:solidFill>
                  <a:srgbClr val="00B050"/>
                </a:solidFill>
              </a:rPr>
              <a:t>1832</a:t>
            </a:r>
            <a:r>
              <a:rPr lang="en-US" dirty="0"/>
              <a:t>.</a:t>
            </a:r>
          </a:p>
          <a:p>
            <a:pPr algn="l" rtl="0">
              <a:defRPr/>
            </a:pPr>
            <a:r>
              <a:rPr lang="en-US" dirty="0"/>
              <a:t>In </a:t>
            </a:r>
            <a:r>
              <a:rPr lang="en-US" dirty="0">
                <a:solidFill>
                  <a:srgbClr val="00B050"/>
                </a:solidFill>
              </a:rPr>
              <a:t>1865</a:t>
            </a:r>
            <a:r>
              <a:rPr lang="en-US" dirty="0"/>
              <a:t> (33 years later) </a:t>
            </a:r>
            <a:r>
              <a:rPr lang="en-US" dirty="0" err="1"/>
              <a:t>Wilks</a:t>
            </a:r>
            <a:r>
              <a:rPr lang="en-US" dirty="0"/>
              <a:t> reported on 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a series of patients with the same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disease that Hodgkin had previously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described and for the first time he 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called the disease “Hodgkin’s Disease”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on honor of his predecessor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13D3B-FCE2-9483-8975-4EED0E0A7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u="sng" dirty="0">
                <a:solidFill>
                  <a:srgbClr val="FFFF00"/>
                </a:solidFill>
              </a:rPr>
              <a:t>HODGKIN’S LYMPHOMA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1CA04-2B40-F221-0A78-885DE7673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Font typeface="Wingdings" panose="05000000000000000000" pitchFamily="2" charset="2"/>
              <a:buChar char="q"/>
              <a:defRPr/>
            </a:pPr>
            <a:r>
              <a:rPr lang="en-US" dirty="0"/>
              <a:t>  Reed-Sternberg cells (RS cells) are the 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 characteristic </a:t>
            </a:r>
            <a:r>
              <a:rPr lang="en-US" dirty="0" err="1"/>
              <a:t>histopathologic</a:t>
            </a:r>
            <a:r>
              <a:rPr lang="en-US" dirty="0"/>
              <a:t> finding in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 HL.</a:t>
            </a:r>
          </a:p>
          <a:p>
            <a:pPr algn="l" rtl="0">
              <a:buFont typeface="Wingdings" panose="05000000000000000000" pitchFamily="2" charset="2"/>
              <a:buChar char="q"/>
              <a:defRPr/>
            </a:pPr>
            <a:r>
              <a:rPr lang="en-US" dirty="0"/>
              <a:t>  Occurrence shows two peaks: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  1-Young adults (age 15-35).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   2-Over 55 years.</a:t>
            </a:r>
          </a:p>
          <a:p>
            <a:pPr algn="l" rtl="0">
              <a:buFont typeface="Wingdings" panose="05000000000000000000" pitchFamily="2" charset="2"/>
              <a:buChar char="q"/>
              <a:defRPr/>
            </a:pPr>
            <a:r>
              <a:rPr lang="en-US" dirty="0"/>
              <a:t>  Survival rate is high ≈ 90%,making it one 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   of the more curable forms of cancer.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CA2B0B15-7356-4CC6-1FD0-883FB175BF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GB" altLang="en-US">
                <a:effectLst/>
              </a:rPr>
              <a:t>RS cell and variants</a:t>
            </a:r>
          </a:p>
        </p:txBody>
      </p:sp>
      <p:pic>
        <p:nvPicPr>
          <p:cNvPr id="44035" name="Picture 3">
            <a:extLst>
              <a:ext uri="{FF2B5EF4-FFF2-40B4-BE49-F238E27FC236}">
                <a16:creationId xmlns:a16="http://schemas.microsoft.com/office/drawing/2014/main" id="{F6739767-0A15-5FA6-490B-081AB0DEE1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275" y="2057400"/>
            <a:ext cx="2819400" cy="2819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036" name="Text Box 4">
            <a:extLst>
              <a:ext uri="{FF2B5EF4-FFF2-40B4-BE49-F238E27FC236}">
                <a16:creationId xmlns:a16="http://schemas.microsoft.com/office/drawing/2014/main" id="{85C8B235-4704-424A-3592-A5DC23E71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5875" y="4953000"/>
            <a:ext cx="23717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>
            <a:spAutoFit/>
          </a:bodyPr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Tx/>
              <a:buNone/>
            </a:pPr>
            <a:r>
              <a:rPr kumimoji="1" lang="en-GB" altLang="en-US">
                <a:solidFill>
                  <a:schemeClr val="tx2"/>
                </a:solidFill>
              </a:rPr>
              <a:t>popcorn cell</a:t>
            </a:r>
          </a:p>
        </p:txBody>
      </p:sp>
      <p:pic>
        <p:nvPicPr>
          <p:cNvPr id="44037" name="Picture 5">
            <a:extLst>
              <a:ext uri="{FF2B5EF4-FFF2-40B4-BE49-F238E27FC236}">
                <a16:creationId xmlns:a16="http://schemas.microsoft.com/office/drawing/2014/main" id="{85C06148-ACFA-25F9-3C06-BA5C123A89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5475" y="2057400"/>
            <a:ext cx="2819400" cy="2819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038" name="Picture 6">
            <a:extLst>
              <a:ext uri="{FF2B5EF4-FFF2-40B4-BE49-F238E27FC236}">
                <a16:creationId xmlns:a16="http://schemas.microsoft.com/office/drawing/2014/main" id="{82FD1B46-882C-676E-AAF2-32892068B6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" y="2057400"/>
            <a:ext cx="2819400" cy="2819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039" name="Text Box 7">
            <a:extLst>
              <a:ext uri="{FF2B5EF4-FFF2-40B4-BE49-F238E27FC236}">
                <a16:creationId xmlns:a16="http://schemas.microsoft.com/office/drawing/2014/main" id="{72550AF9-2E04-8369-063C-109C095C4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0275" y="4953000"/>
            <a:ext cx="22367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>
            <a:spAutoFit/>
          </a:bodyPr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Tx/>
              <a:buNone/>
            </a:pPr>
            <a:r>
              <a:rPr kumimoji="1" lang="en-GB" altLang="en-US">
                <a:solidFill>
                  <a:schemeClr val="tx2"/>
                </a:solidFill>
              </a:rPr>
              <a:t>lacunar cell</a:t>
            </a:r>
          </a:p>
        </p:txBody>
      </p:sp>
      <p:sp>
        <p:nvSpPr>
          <p:cNvPr id="44040" name="Text Box 8">
            <a:extLst>
              <a:ext uri="{FF2B5EF4-FFF2-40B4-BE49-F238E27FC236}">
                <a16:creationId xmlns:a16="http://schemas.microsoft.com/office/drawing/2014/main" id="{F1807981-691C-89ED-701B-E2156BC37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75" y="4953000"/>
            <a:ext cx="28035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>
            <a:spAutoFit/>
          </a:bodyPr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Tx/>
              <a:buNone/>
            </a:pPr>
            <a:r>
              <a:rPr kumimoji="1" lang="en-GB" altLang="en-US">
                <a:solidFill>
                  <a:schemeClr val="tx2"/>
                </a:solidFill>
              </a:rPr>
              <a:t>classic RS cell</a:t>
            </a:r>
          </a:p>
        </p:txBody>
      </p:sp>
      <p:sp>
        <p:nvSpPr>
          <p:cNvPr id="44041" name="Text Box 9">
            <a:extLst>
              <a:ext uri="{FF2B5EF4-FFF2-40B4-BE49-F238E27FC236}">
                <a16:creationId xmlns:a16="http://schemas.microsoft.com/office/drawing/2014/main" id="{A2FA9A15-5FB2-A64F-3A24-EE25ED0318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791200"/>
            <a:ext cx="21605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>
            <a:spAutoFit/>
          </a:bodyPr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>
              <a:spcBef>
                <a:spcPct val="0"/>
              </a:spcBef>
              <a:buClrTx/>
              <a:buSzTx/>
              <a:buFontTx/>
              <a:buNone/>
            </a:pPr>
            <a:r>
              <a:rPr kumimoji="1" lang="en-GB" altLang="en-US" sz="2000">
                <a:solidFill>
                  <a:schemeClr val="tx2"/>
                </a:solidFill>
              </a:rPr>
              <a:t>(mixed cellularity)</a:t>
            </a:r>
          </a:p>
        </p:txBody>
      </p:sp>
      <p:sp>
        <p:nvSpPr>
          <p:cNvPr id="44042" name="Text Box 10">
            <a:extLst>
              <a:ext uri="{FF2B5EF4-FFF2-40B4-BE49-F238E27FC236}">
                <a16:creationId xmlns:a16="http://schemas.microsoft.com/office/drawing/2014/main" id="{FF4DA846-E83E-A68E-1D71-E27FC1EB6F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5791200"/>
            <a:ext cx="2259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>
            <a:spAutoFit/>
          </a:bodyPr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Tx/>
              <a:buNone/>
            </a:pPr>
            <a:r>
              <a:rPr kumimoji="1" lang="en-GB" altLang="en-US" sz="2000">
                <a:solidFill>
                  <a:schemeClr val="tx2"/>
                </a:solidFill>
              </a:rPr>
              <a:t>(nodular sclerosis)</a:t>
            </a:r>
          </a:p>
        </p:txBody>
      </p:sp>
      <p:sp>
        <p:nvSpPr>
          <p:cNvPr id="44043" name="Text Box 11">
            <a:extLst>
              <a:ext uri="{FF2B5EF4-FFF2-40B4-BE49-F238E27FC236}">
                <a16:creationId xmlns:a16="http://schemas.microsoft.com/office/drawing/2014/main" id="{2B5752D2-D16A-8E68-845F-BF257C368C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5715000"/>
            <a:ext cx="18780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b">
            <a:spAutoFit/>
          </a:bodyPr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>
              <a:spcBef>
                <a:spcPct val="0"/>
              </a:spcBef>
              <a:buClrTx/>
              <a:buSzTx/>
              <a:buFontTx/>
              <a:buNone/>
            </a:pPr>
            <a:r>
              <a:rPr kumimoji="1" lang="en-GB" altLang="en-US" sz="2000">
                <a:solidFill>
                  <a:schemeClr val="tx2"/>
                </a:solidFill>
              </a:rPr>
              <a:t>(lymphocyte</a:t>
            </a:r>
          </a:p>
          <a:p>
            <a:pPr algn="l" rtl="0">
              <a:spcBef>
                <a:spcPct val="0"/>
              </a:spcBef>
              <a:buClrTx/>
              <a:buSzTx/>
              <a:buFontTx/>
              <a:buNone/>
            </a:pPr>
            <a:r>
              <a:rPr kumimoji="1" lang="en-GB" altLang="en-US" sz="2000">
                <a:solidFill>
                  <a:schemeClr val="tx2"/>
                </a:solidFill>
              </a:rPr>
              <a:t>predominance)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reeform 2">
            <a:extLst>
              <a:ext uri="{FF2B5EF4-FFF2-40B4-BE49-F238E27FC236}">
                <a16:creationId xmlns:a16="http://schemas.microsoft.com/office/drawing/2014/main" id="{F6E088AF-2FB4-029A-C556-2124C5D87471}"/>
              </a:ext>
            </a:extLst>
          </p:cNvPr>
          <p:cNvSpPr>
            <a:spLocks/>
          </p:cNvSpPr>
          <p:nvPr/>
        </p:nvSpPr>
        <p:spPr bwMode="auto">
          <a:xfrm>
            <a:off x="3995738" y="1196975"/>
            <a:ext cx="4752975" cy="3887788"/>
          </a:xfrm>
          <a:custGeom>
            <a:avLst/>
            <a:gdLst>
              <a:gd name="T0" fmla="*/ 2147483646 w 3348"/>
              <a:gd name="T1" fmla="*/ 47995445 h 3320"/>
              <a:gd name="T2" fmla="*/ 2147483646 w 3348"/>
              <a:gd name="T3" fmla="*/ 35654061 h 3320"/>
              <a:gd name="T4" fmla="*/ 2147483646 w 3348"/>
              <a:gd name="T5" fmla="*/ 109703541 h 3320"/>
              <a:gd name="T6" fmla="*/ 2147483646 w 3348"/>
              <a:gd name="T7" fmla="*/ 171411636 h 3320"/>
              <a:gd name="T8" fmla="*/ 2147483646 w 3348"/>
              <a:gd name="T9" fmla="*/ 245461116 h 3320"/>
              <a:gd name="T10" fmla="*/ 2147483646 w 3348"/>
              <a:gd name="T11" fmla="*/ 356534751 h 3320"/>
              <a:gd name="T12" fmla="*/ 1541776788 w 3348"/>
              <a:gd name="T13" fmla="*/ 467609557 h 3320"/>
              <a:gd name="T14" fmla="*/ 1360391451 w 3348"/>
              <a:gd name="T15" fmla="*/ 492292327 h 3320"/>
              <a:gd name="T16" fmla="*/ 1269698782 w 3348"/>
              <a:gd name="T17" fmla="*/ 504634882 h 3320"/>
              <a:gd name="T18" fmla="*/ 1179006113 w 3348"/>
              <a:gd name="T19" fmla="*/ 516976267 h 3320"/>
              <a:gd name="T20" fmla="*/ 1052035809 w 3348"/>
              <a:gd name="T21" fmla="*/ 566341807 h 3320"/>
              <a:gd name="T22" fmla="*/ 834372836 w 3348"/>
              <a:gd name="T23" fmla="*/ 615708517 h 3320"/>
              <a:gd name="T24" fmla="*/ 652987499 w 3348"/>
              <a:gd name="T25" fmla="*/ 677416612 h 3320"/>
              <a:gd name="T26" fmla="*/ 435325946 w 3348"/>
              <a:gd name="T27" fmla="*/ 763807478 h 3320"/>
              <a:gd name="T28" fmla="*/ 380909493 w 3348"/>
              <a:gd name="T29" fmla="*/ 788491418 h 3320"/>
              <a:gd name="T30" fmla="*/ 199524155 w 3348"/>
              <a:gd name="T31" fmla="*/ 973615704 h 3320"/>
              <a:gd name="T32" fmla="*/ 126970304 w 3348"/>
              <a:gd name="T33" fmla="*/ 1195764145 h 3320"/>
              <a:gd name="T34" fmla="*/ 36277635 w 3348"/>
              <a:gd name="T35" fmla="*/ 1405571200 h 3320"/>
              <a:gd name="T36" fmla="*/ 54415033 w 3348"/>
              <a:gd name="T37" fmla="*/ 1738794447 h 3320"/>
              <a:gd name="T38" fmla="*/ 526018614 w 3348"/>
              <a:gd name="T39" fmla="*/ 2147483646 h 3320"/>
              <a:gd name="T40" fmla="*/ 906928107 w 3348"/>
              <a:gd name="T41" fmla="*/ 2147483646 h 3320"/>
              <a:gd name="T42" fmla="*/ 1505500572 w 3348"/>
              <a:gd name="T43" fmla="*/ 2147483646 h 3320"/>
              <a:gd name="T44" fmla="*/ 1614330639 w 3348"/>
              <a:gd name="T45" fmla="*/ 2147483646 h 3320"/>
              <a:gd name="T46" fmla="*/ 2049656585 w 3348"/>
              <a:gd name="T47" fmla="*/ 2147483646 h 3320"/>
              <a:gd name="T48" fmla="*/ 2147483646 w 3348"/>
              <a:gd name="T49" fmla="*/ 2147483646 h 3320"/>
              <a:gd name="T50" fmla="*/ 2147483646 w 3348"/>
              <a:gd name="T51" fmla="*/ 2147483646 h 3320"/>
              <a:gd name="T52" fmla="*/ 2147483646 w 3348"/>
              <a:gd name="T53" fmla="*/ 2147483646 h 3320"/>
              <a:gd name="T54" fmla="*/ 2147483646 w 3348"/>
              <a:gd name="T55" fmla="*/ 2147483646 h 3320"/>
              <a:gd name="T56" fmla="*/ 2147483646 w 3348"/>
              <a:gd name="T57" fmla="*/ 2147483646 h 3320"/>
              <a:gd name="T58" fmla="*/ 2147483646 w 3348"/>
              <a:gd name="T59" fmla="*/ 2147483646 h 3320"/>
              <a:gd name="T60" fmla="*/ 2147483646 w 3348"/>
              <a:gd name="T61" fmla="*/ 2147483646 h 3320"/>
              <a:gd name="T62" fmla="*/ 2147483646 w 3348"/>
              <a:gd name="T63" fmla="*/ 2147483646 h 3320"/>
              <a:gd name="T64" fmla="*/ 2147483646 w 3348"/>
              <a:gd name="T65" fmla="*/ 2147483646 h 3320"/>
              <a:gd name="T66" fmla="*/ 2147483646 w 3348"/>
              <a:gd name="T67" fmla="*/ 2147483646 h 3320"/>
              <a:gd name="T68" fmla="*/ 2147483646 w 3348"/>
              <a:gd name="T69" fmla="*/ 2147483646 h 3320"/>
              <a:gd name="T70" fmla="*/ 2147483646 w 3348"/>
              <a:gd name="T71" fmla="*/ 2147483646 h 3320"/>
              <a:gd name="T72" fmla="*/ 2147483646 w 3348"/>
              <a:gd name="T73" fmla="*/ 2147483646 h 3320"/>
              <a:gd name="T74" fmla="*/ 2147483646 w 3348"/>
              <a:gd name="T75" fmla="*/ 2147483646 h 3320"/>
              <a:gd name="T76" fmla="*/ 2147483646 w 3348"/>
              <a:gd name="T77" fmla="*/ 2147483646 h 3320"/>
              <a:gd name="T78" fmla="*/ 2147483646 w 3348"/>
              <a:gd name="T79" fmla="*/ 2147483646 h 3320"/>
              <a:gd name="T80" fmla="*/ 2147483646 w 3348"/>
              <a:gd name="T81" fmla="*/ 2147483646 h 3320"/>
              <a:gd name="T82" fmla="*/ 2147483646 w 3348"/>
              <a:gd name="T83" fmla="*/ 2147483646 h 3320"/>
              <a:gd name="T84" fmla="*/ 2147483646 w 3348"/>
              <a:gd name="T85" fmla="*/ 2147483646 h 3320"/>
              <a:gd name="T86" fmla="*/ 2147483646 w 3348"/>
              <a:gd name="T87" fmla="*/ 2147483646 h 3320"/>
              <a:gd name="T88" fmla="*/ 2147483646 w 3348"/>
              <a:gd name="T89" fmla="*/ 2147483646 h 3320"/>
              <a:gd name="T90" fmla="*/ 2147483646 w 3348"/>
              <a:gd name="T91" fmla="*/ 2147483646 h 3320"/>
              <a:gd name="T92" fmla="*/ 2147483646 w 3348"/>
              <a:gd name="T93" fmla="*/ 1973284272 h 3320"/>
              <a:gd name="T94" fmla="*/ 2147483646 w 3348"/>
              <a:gd name="T95" fmla="*/ 1578354101 h 3320"/>
              <a:gd name="T96" fmla="*/ 2147483646 w 3348"/>
              <a:gd name="T97" fmla="*/ 1430253970 h 3320"/>
              <a:gd name="T98" fmla="*/ 2147483646 w 3348"/>
              <a:gd name="T99" fmla="*/ 1022981244 h 3320"/>
              <a:gd name="T100" fmla="*/ 2147483646 w 3348"/>
              <a:gd name="T101" fmla="*/ 393560077 h 3320"/>
              <a:gd name="T102" fmla="*/ 2147483646 w 3348"/>
              <a:gd name="T103" fmla="*/ 319510596 h 3320"/>
              <a:gd name="T104" fmla="*/ 2147483646 w 3348"/>
              <a:gd name="T105" fmla="*/ 208435791 h 3320"/>
              <a:gd name="T106" fmla="*/ 2147483646 w 3348"/>
              <a:gd name="T107" fmla="*/ 171411636 h 3320"/>
              <a:gd name="T108" fmla="*/ 2147483646 w 3348"/>
              <a:gd name="T109" fmla="*/ 134386311 h 3320"/>
              <a:gd name="T110" fmla="*/ 2147483646 w 3348"/>
              <a:gd name="T111" fmla="*/ 47995445 h 332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348"/>
              <a:gd name="T169" fmla="*/ 0 h 3320"/>
              <a:gd name="T170" fmla="*/ 3348 w 3348"/>
              <a:gd name="T171" fmla="*/ 3320 h 332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348" h="3320">
                <a:moveTo>
                  <a:pt x="2898" y="35"/>
                </a:moveTo>
                <a:cubicBezTo>
                  <a:pt x="2794" y="0"/>
                  <a:pt x="2657" y="22"/>
                  <a:pt x="2556" y="26"/>
                </a:cubicBezTo>
                <a:cubicBezTo>
                  <a:pt x="2503" y="35"/>
                  <a:pt x="2371" y="47"/>
                  <a:pt x="2322" y="80"/>
                </a:cubicBezTo>
                <a:cubicBezTo>
                  <a:pt x="2289" y="102"/>
                  <a:pt x="2246" y="104"/>
                  <a:pt x="2214" y="125"/>
                </a:cubicBezTo>
                <a:cubicBezTo>
                  <a:pt x="2156" y="163"/>
                  <a:pt x="2092" y="169"/>
                  <a:pt x="2025" y="179"/>
                </a:cubicBezTo>
                <a:cubicBezTo>
                  <a:pt x="1824" y="246"/>
                  <a:pt x="1604" y="241"/>
                  <a:pt x="1395" y="260"/>
                </a:cubicBezTo>
                <a:cubicBezTo>
                  <a:pt x="1184" y="279"/>
                  <a:pt x="977" y="323"/>
                  <a:pt x="765" y="341"/>
                </a:cubicBezTo>
                <a:cubicBezTo>
                  <a:pt x="735" y="347"/>
                  <a:pt x="705" y="353"/>
                  <a:pt x="675" y="359"/>
                </a:cubicBezTo>
                <a:cubicBezTo>
                  <a:pt x="660" y="362"/>
                  <a:pt x="645" y="365"/>
                  <a:pt x="630" y="368"/>
                </a:cubicBezTo>
                <a:cubicBezTo>
                  <a:pt x="615" y="371"/>
                  <a:pt x="585" y="377"/>
                  <a:pt x="585" y="377"/>
                </a:cubicBezTo>
                <a:cubicBezTo>
                  <a:pt x="563" y="388"/>
                  <a:pt x="544" y="403"/>
                  <a:pt x="522" y="413"/>
                </a:cubicBezTo>
                <a:cubicBezTo>
                  <a:pt x="494" y="426"/>
                  <a:pt x="441" y="431"/>
                  <a:pt x="414" y="449"/>
                </a:cubicBezTo>
                <a:cubicBezTo>
                  <a:pt x="385" y="469"/>
                  <a:pt x="355" y="479"/>
                  <a:pt x="324" y="494"/>
                </a:cubicBezTo>
                <a:cubicBezTo>
                  <a:pt x="286" y="513"/>
                  <a:pt x="252" y="533"/>
                  <a:pt x="216" y="557"/>
                </a:cubicBezTo>
                <a:cubicBezTo>
                  <a:pt x="207" y="563"/>
                  <a:pt x="189" y="575"/>
                  <a:pt x="189" y="575"/>
                </a:cubicBezTo>
                <a:cubicBezTo>
                  <a:pt x="158" y="622"/>
                  <a:pt x="122" y="658"/>
                  <a:pt x="99" y="710"/>
                </a:cubicBezTo>
                <a:cubicBezTo>
                  <a:pt x="75" y="764"/>
                  <a:pt x="75" y="814"/>
                  <a:pt x="63" y="872"/>
                </a:cubicBezTo>
                <a:cubicBezTo>
                  <a:pt x="53" y="919"/>
                  <a:pt x="33" y="979"/>
                  <a:pt x="18" y="1025"/>
                </a:cubicBezTo>
                <a:cubicBezTo>
                  <a:pt x="10" y="1107"/>
                  <a:pt x="0" y="1188"/>
                  <a:pt x="27" y="1268"/>
                </a:cubicBezTo>
                <a:cubicBezTo>
                  <a:pt x="49" y="1467"/>
                  <a:pt x="123" y="1571"/>
                  <a:pt x="261" y="1709"/>
                </a:cubicBezTo>
                <a:cubicBezTo>
                  <a:pt x="301" y="1749"/>
                  <a:pt x="399" y="1801"/>
                  <a:pt x="450" y="1835"/>
                </a:cubicBezTo>
                <a:cubicBezTo>
                  <a:pt x="545" y="1899"/>
                  <a:pt x="638" y="1970"/>
                  <a:pt x="747" y="2006"/>
                </a:cubicBezTo>
                <a:cubicBezTo>
                  <a:pt x="768" y="2013"/>
                  <a:pt x="780" y="2035"/>
                  <a:pt x="801" y="2042"/>
                </a:cubicBezTo>
                <a:cubicBezTo>
                  <a:pt x="881" y="2069"/>
                  <a:pt x="941" y="2125"/>
                  <a:pt x="1017" y="2159"/>
                </a:cubicBezTo>
                <a:cubicBezTo>
                  <a:pt x="1054" y="2175"/>
                  <a:pt x="1090" y="2185"/>
                  <a:pt x="1125" y="2204"/>
                </a:cubicBezTo>
                <a:cubicBezTo>
                  <a:pt x="1144" y="2215"/>
                  <a:pt x="1179" y="2240"/>
                  <a:pt x="1179" y="2240"/>
                </a:cubicBezTo>
                <a:cubicBezTo>
                  <a:pt x="1205" y="2280"/>
                  <a:pt x="1248" y="2305"/>
                  <a:pt x="1269" y="2348"/>
                </a:cubicBezTo>
                <a:cubicBezTo>
                  <a:pt x="1291" y="2391"/>
                  <a:pt x="1307" y="2436"/>
                  <a:pt x="1323" y="2483"/>
                </a:cubicBezTo>
                <a:cubicBezTo>
                  <a:pt x="1326" y="2493"/>
                  <a:pt x="1336" y="2500"/>
                  <a:pt x="1341" y="2510"/>
                </a:cubicBezTo>
                <a:cubicBezTo>
                  <a:pt x="1363" y="2554"/>
                  <a:pt x="1384" y="2600"/>
                  <a:pt x="1404" y="2645"/>
                </a:cubicBezTo>
                <a:cubicBezTo>
                  <a:pt x="1423" y="2687"/>
                  <a:pt x="1434" y="2736"/>
                  <a:pt x="1449" y="2780"/>
                </a:cubicBezTo>
                <a:cubicBezTo>
                  <a:pt x="1452" y="2790"/>
                  <a:pt x="1462" y="2797"/>
                  <a:pt x="1467" y="2807"/>
                </a:cubicBezTo>
                <a:cubicBezTo>
                  <a:pt x="1479" y="2832"/>
                  <a:pt x="1488" y="2865"/>
                  <a:pt x="1503" y="2888"/>
                </a:cubicBezTo>
                <a:cubicBezTo>
                  <a:pt x="1510" y="2899"/>
                  <a:pt x="1523" y="2905"/>
                  <a:pt x="1530" y="2915"/>
                </a:cubicBezTo>
                <a:cubicBezTo>
                  <a:pt x="1572" y="2973"/>
                  <a:pt x="1522" y="2934"/>
                  <a:pt x="1575" y="2969"/>
                </a:cubicBezTo>
                <a:cubicBezTo>
                  <a:pt x="1607" y="3034"/>
                  <a:pt x="1574" y="2982"/>
                  <a:pt x="1620" y="3023"/>
                </a:cubicBezTo>
                <a:cubicBezTo>
                  <a:pt x="1660" y="3058"/>
                  <a:pt x="1679" y="3097"/>
                  <a:pt x="1728" y="3113"/>
                </a:cubicBezTo>
                <a:cubicBezTo>
                  <a:pt x="1769" y="3154"/>
                  <a:pt x="1870" y="3184"/>
                  <a:pt x="1926" y="3203"/>
                </a:cubicBezTo>
                <a:cubicBezTo>
                  <a:pt x="2154" y="3279"/>
                  <a:pt x="2378" y="3307"/>
                  <a:pt x="2619" y="3320"/>
                </a:cubicBezTo>
                <a:cubicBezTo>
                  <a:pt x="2743" y="3314"/>
                  <a:pt x="2864" y="3303"/>
                  <a:pt x="2988" y="3293"/>
                </a:cubicBezTo>
                <a:cubicBezTo>
                  <a:pt x="3084" y="3261"/>
                  <a:pt x="3192" y="3241"/>
                  <a:pt x="3276" y="3185"/>
                </a:cubicBezTo>
                <a:cubicBezTo>
                  <a:pt x="3289" y="3145"/>
                  <a:pt x="3317" y="3117"/>
                  <a:pt x="3330" y="3077"/>
                </a:cubicBezTo>
                <a:cubicBezTo>
                  <a:pt x="3310" y="3018"/>
                  <a:pt x="3311" y="2987"/>
                  <a:pt x="3330" y="2924"/>
                </a:cubicBezTo>
                <a:cubicBezTo>
                  <a:pt x="3335" y="2906"/>
                  <a:pt x="3348" y="2870"/>
                  <a:pt x="3348" y="2870"/>
                </a:cubicBezTo>
                <a:cubicBezTo>
                  <a:pt x="3340" y="2608"/>
                  <a:pt x="3323" y="2345"/>
                  <a:pt x="3276" y="2087"/>
                </a:cubicBezTo>
                <a:cubicBezTo>
                  <a:pt x="3260" y="2002"/>
                  <a:pt x="3225" y="1922"/>
                  <a:pt x="3213" y="1835"/>
                </a:cubicBezTo>
                <a:cubicBezTo>
                  <a:pt x="3194" y="1703"/>
                  <a:pt x="3185" y="1571"/>
                  <a:pt x="3168" y="1439"/>
                </a:cubicBezTo>
                <a:cubicBezTo>
                  <a:pt x="3177" y="1343"/>
                  <a:pt x="3180" y="1246"/>
                  <a:pt x="3195" y="1151"/>
                </a:cubicBezTo>
                <a:cubicBezTo>
                  <a:pt x="3201" y="1115"/>
                  <a:pt x="3213" y="1043"/>
                  <a:pt x="3213" y="1043"/>
                </a:cubicBezTo>
                <a:cubicBezTo>
                  <a:pt x="3210" y="944"/>
                  <a:pt x="3209" y="845"/>
                  <a:pt x="3204" y="746"/>
                </a:cubicBezTo>
                <a:cubicBezTo>
                  <a:pt x="3197" y="591"/>
                  <a:pt x="3149" y="427"/>
                  <a:pt x="3087" y="287"/>
                </a:cubicBezTo>
                <a:cubicBezTo>
                  <a:pt x="3079" y="270"/>
                  <a:pt x="3082" y="246"/>
                  <a:pt x="3069" y="233"/>
                </a:cubicBezTo>
                <a:cubicBezTo>
                  <a:pt x="3044" y="208"/>
                  <a:pt x="3020" y="180"/>
                  <a:pt x="2997" y="152"/>
                </a:cubicBezTo>
                <a:cubicBezTo>
                  <a:pt x="2990" y="144"/>
                  <a:pt x="2987" y="132"/>
                  <a:pt x="2979" y="125"/>
                </a:cubicBezTo>
                <a:cubicBezTo>
                  <a:pt x="2963" y="112"/>
                  <a:pt x="2942" y="109"/>
                  <a:pt x="2925" y="98"/>
                </a:cubicBezTo>
                <a:cubicBezTo>
                  <a:pt x="2887" y="40"/>
                  <a:pt x="2874" y="59"/>
                  <a:pt x="2898" y="35"/>
                </a:cubicBezTo>
                <a:close/>
              </a:path>
            </a:pathLst>
          </a:custGeom>
          <a:solidFill>
            <a:srgbClr val="99CCFF"/>
          </a:solidFill>
          <a:ln w="25400">
            <a:solidFill>
              <a:schemeClr val="bg2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171" name="Oval 3">
            <a:extLst>
              <a:ext uri="{FF2B5EF4-FFF2-40B4-BE49-F238E27FC236}">
                <a16:creationId xmlns:a16="http://schemas.microsoft.com/office/drawing/2014/main" id="{0E33C6DB-91E1-5F1B-AB52-A347225E3155}"/>
              </a:ext>
            </a:extLst>
          </p:cNvPr>
          <p:cNvSpPr>
            <a:spLocks noChangeArrowheads="1"/>
          </p:cNvSpPr>
          <p:nvPr/>
        </p:nvSpPr>
        <p:spPr bwMode="auto">
          <a:xfrm rot="2512614">
            <a:off x="5048250" y="1771650"/>
            <a:ext cx="3671888" cy="2665413"/>
          </a:xfrm>
          <a:prstGeom prst="ellipse">
            <a:avLst/>
          </a:prstGeom>
          <a:gradFill rotWithShape="1">
            <a:gsLst>
              <a:gs pos="0">
                <a:srgbClr val="475E76"/>
              </a:gs>
              <a:gs pos="100000">
                <a:srgbClr val="99CCFF">
                  <a:alpha val="56000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JO" altLang="en-US" sz="1800">
              <a:solidFill>
                <a:srgbClr val="FFFFFF"/>
              </a:solidFill>
            </a:endParaRPr>
          </a:p>
        </p:txBody>
      </p:sp>
      <p:sp>
        <p:nvSpPr>
          <p:cNvPr id="7172" name="Freeform 4">
            <a:extLst>
              <a:ext uri="{FF2B5EF4-FFF2-40B4-BE49-F238E27FC236}">
                <a16:creationId xmlns:a16="http://schemas.microsoft.com/office/drawing/2014/main" id="{5709C92F-18B5-CBBD-DE14-CBD0E7539F12}"/>
              </a:ext>
            </a:extLst>
          </p:cNvPr>
          <p:cNvSpPr>
            <a:spLocks/>
          </p:cNvSpPr>
          <p:nvPr/>
        </p:nvSpPr>
        <p:spPr bwMode="auto">
          <a:xfrm rot="3063447">
            <a:off x="249238" y="2403475"/>
            <a:ext cx="4972050" cy="1958975"/>
          </a:xfrm>
          <a:custGeom>
            <a:avLst/>
            <a:gdLst>
              <a:gd name="T0" fmla="*/ 1409637856 w 2781"/>
              <a:gd name="T1" fmla="*/ 817295023 h 993"/>
              <a:gd name="T2" fmla="*/ 891811632 w 2781"/>
              <a:gd name="T3" fmla="*/ 467025164 h 993"/>
              <a:gd name="T4" fmla="*/ 632898520 w 2781"/>
              <a:gd name="T5" fmla="*/ 396971587 h 993"/>
              <a:gd name="T6" fmla="*/ 143840817 w 2781"/>
              <a:gd name="T7" fmla="*/ 607132318 h 993"/>
              <a:gd name="T8" fmla="*/ 57537042 w 2781"/>
              <a:gd name="T9" fmla="*/ 817295023 h 993"/>
              <a:gd name="T10" fmla="*/ 143840817 w 2781"/>
              <a:gd name="T11" fmla="*/ 1447779191 h 993"/>
              <a:gd name="T12" fmla="*/ 230144591 w 2781"/>
              <a:gd name="T13" fmla="*/ 1763020289 h 993"/>
              <a:gd name="T14" fmla="*/ 258913112 w 2781"/>
              <a:gd name="T15" fmla="*/ 1868102628 h 993"/>
              <a:gd name="T16" fmla="*/ 143840817 w 2781"/>
              <a:gd name="T17" fmla="*/ 2147483646 h 993"/>
              <a:gd name="T18" fmla="*/ 86303775 w 2781"/>
              <a:gd name="T19" fmla="*/ 2147483646 h 993"/>
              <a:gd name="T20" fmla="*/ 28768521 w 2781"/>
              <a:gd name="T21" fmla="*/ 2147483646 h 993"/>
              <a:gd name="T22" fmla="*/ 0 w 2781"/>
              <a:gd name="T23" fmla="*/ 2147483646 h 993"/>
              <a:gd name="T24" fmla="*/ 28768521 w 2781"/>
              <a:gd name="T25" fmla="*/ 2147483646 h 993"/>
              <a:gd name="T26" fmla="*/ 86303775 w 2781"/>
              <a:gd name="T27" fmla="*/ 2147483646 h 993"/>
              <a:gd name="T28" fmla="*/ 345216887 w 2781"/>
              <a:gd name="T29" fmla="*/ 2147483646 h 993"/>
              <a:gd name="T30" fmla="*/ 517826224 w 2781"/>
              <a:gd name="T31" fmla="*/ 2147483646 h 993"/>
              <a:gd name="T32" fmla="*/ 1064420969 w 2781"/>
              <a:gd name="T33" fmla="*/ 2147483646 h 993"/>
              <a:gd name="T34" fmla="*/ 1323334082 w 2781"/>
              <a:gd name="T35" fmla="*/ 2147483646 h 993"/>
              <a:gd name="T36" fmla="*/ 2013767855 w 2781"/>
              <a:gd name="T37" fmla="*/ 2147483646 h 993"/>
              <a:gd name="T38" fmla="*/ 2147483646 w 2781"/>
              <a:gd name="T39" fmla="*/ 2147483646 h 993"/>
              <a:gd name="T40" fmla="*/ 2147483646 w 2781"/>
              <a:gd name="T41" fmla="*/ 2147483646 h 993"/>
              <a:gd name="T42" fmla="*/ 2147483646 w 2781"/>
              <a:gd name="T43" fmla="*/ 2147483646 h 993"/>
              <a:gd name="T44" fmla="*/ 2147483646 w 2781"/>
              <a:gd name="T45" fmla="*/ 2147483646 h 993"/>
              <a:gd name="T46" fmla="*/ 2147483646 w 2781"/>
              <a:gd name="T47" fmla="*/ 2147483646 h 993"/>
              <a:gd name="T48" fmla="*/ 2147483646 w 2781"/>
              <a:gd name="T49" fmla="*/ 2147483646 h 993"/>
              <a:gd name="T50" fmla="*/ 2147483646 w 2781"/>
              <a:gd name="T51" fmla="*/ 2147483646 h 993"/>
              <a:gd name="T52" fmla="*/ 2147483646 w 2781"/>
              <a:gd name="T53" fmla="*/ 1727993501 h 993"/>
              <a:gd name="T54" fmla="*/ 2147483646 w 2781"/>
              <a:gd name="T55" fmla="*/ 1097509332 h 993"/>
              <a:gd name="T56" fmla="*/ 2147483646 w 2781"/>
              <a:gd name="T57" fmla="*/ 992428966 h 993"/>
              <a:gd name="T58" fmla="*/ 2147483646 w 2781"/>
              <a:gd name="T59" fmla="*/ 677187868 h 993"/>
              <a:gd name="T60" fmla="*/ 2147483646 w 2781"/>
              <a:gd name="T61" fmla="*/ 572105530 h 993"/>
              <a:gd name="T62" fmla="*/ 2147483646 w 2781"/>
              <a:gd name="T63" fmla="*/ 11674939 h 993"/>
              <a:gd name="T64" fmla="*/ 2147483646 w 2781"/>
              <a:gd name="T65" fmla="*/ 46701727 h 993"/>
              <a:gd name="T66" fmla="*/ 2147483646 w 2781"/>
              <a:gd name="T67" fmla="*/ 221837643 h 993"/>
              <a:gd name="T68" fmla="*/ 2147483646 w 2781"/>
              <a:gd name="T69" fmla="*/ 396971587 h 993"/>
              <a:gd name="T70" fmla="*/ 2147483646 w 2781"/>
              <a:gd name="T71" fmla="*/ 852321812 h 993"/>
              <a:gd name="T72" fmla="*/ 2147483646 w 2781"/>
              <a:gd name="T73" fmla="*/ 1097509332 h 993"/>
              <a:gd name="T74" fmla="*/ 2100073418 w 2781"/>
              <a:gd name="T75" fmla="*/ 922375389 h 993"/>
              <a:gd name="T76" fmla="*/ 1409637856 w 2781"/>
              <a:gd name="T77" fmla="*/ 817295023 h 99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2781"/>
              <a:gd name="T118" fmla="*/ 0 h 993"/>
              <a:gd name="T119" fmla="*/ 2781 w 2781"/>
              <a:gd name="T120" fmla="*/ 993 h 99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2781" h="993">
                <a:moveTo>
                  <a:pt x="441" y="210"/>
                </a:moveTo>
                <a:cubicBezTo>
                  <a:pt x="391" y="193"/>
                  <a:pt x="326" y="140"/>
                  <a:pt x="279" y="120"/>
                </a:cubicBezTo>
                <a:cubicBezTo>
                  <a:pt x="268" y="115"/>
                  <a:pt x="206" y="104"/>
                  <a:pt x="198" y="102"/>
                </a:cubicBezTo>
                <a:cubicBezTo>
                  <a:pt x="144" y="116"/>
                  <a:pt x="92" y="125"/>
                  <a:pt x="45" y="156"/>
                </a:cubicBezTo>
                <a:cubicBezTo>
                  <a:pt x="39" y="175"/>
                  <a:pt x="19" y="190"/>
                  <a:pt x="18" y="210"/>
                </a:cubicBezTo>
                <a:cubicBezTo>
                  <a:pt x="13" y="289"/>
                  <a:pt x="24" y="309"/>
                  <a:pt x="45" y="372"/>
                </a:cubicBezTo>
                <a:cubicBezTo>
                  <a:pt x="54" y="399"/>
                  <a:pt x="63" y="426"/>
                  <a:pt x="72" y="453"/>
                </a:cubicBezTo>
                <a:cubicBezTo>
                  <a:pt x="75" y="462"/>
                  <a:pt x="81" y="480"/>
                  <a:pt x="81" y="480"/>
                </a:cubicBezTo>
                <a:cubicBezTo>
                  <a:pt x="74" y="536"/>
                  <a:pt x="63" y="580"/>
                  <a:pt x="45" y="633"/>
                </a:cubicBezTo>
                <a:cubicBezTo>
                  <a:pt x="42" y="643"/>
                  <a:pt x="31" y="650"/>
                  <a:pt x="27" y="660"/>
                </a:cubicBezTo>
                <a:cubicBezTo>
                  <a:pt x="19" y="677"/>
                  <a:pt x="15" y="696"/>
                  <a:pt x="9" y="714"/>
                </a:cubicBezTo>
                <a:cubicBezTo>
                  <a:pt x="6" y="723"/>
                  <a:pt x="0" y="741"/>
                  <a:pt x="0" y="741"/>
                </a:cubicBezTo>
                <a:cubicBezTo>
                  <a:pt x="3" y="780"/>
                  <a:pt x="3" y="819"/>
                  <a:pt x="9" y="858"/>
                </a:cubicBezTo>
                <a:cubicBezTo>
                  <a:pt x="12" y="877"/>
                  <a:pt x="11" y="901"/>
                  <a:pt x="27" y="912"/>
                </a:cubicBezTo>
                <a:cubicBezTo>
                  <a:pt x="55" y="931"/>
                  <a:pt x="77" y="961"/>
                  <a:pt x="108" y="975"/>
                </a:cubicBezTo>
                <a:cubicBezTo>
                  <a:pt x="125" y="983"/>
                  <a:pt x="162" y="993"/>
                  <a:pt x="162" y="993"/>
                </a:cubicBezTo>
                <a:cubicBezTo>
                  <a:pt x="219" y="990"/>
                  <a:pt x="276" y="989"/>
                  <a:pt x="333" y="984"/>
                </a:cubicBezTo>
                <a:cubicBezTo>
                  <a:pt x="361" y="981"/>
                  <a:pt x="398" y="950"/>
                  <a:pt x="414" y="939"/>
                </a:cubicBezTo>
                <a:cubicBezTo>
                  <a:pt x="489" y="889"/>
                  <a:pt x="550" y="826"/>
                  <a:pt x="630" y="786"/>
                </a:cubicBezTo>
                <a:cubicBezTo>
                  <a:pt x="749" y="727"/>
                  <a:pt x="1071" y="751"/>
                  <a:pt x="1125" y="750"/>
                </a:cubicBezTo>
                <a:cubicBezTo>
                  <a:pt x="1371" y="715"/>
                  <a:pt x="1640" y="758"/>
                  <a:pt x="1890" y="768"/>
                </a:cubicBezTo>
                <a:cubicBezTo>
                  <a:pt x="1999" y="786"/>
                  <a:pt x="2108" y="808"/>
                  <a:pt x="2214" y="840"/>
                </a:cubicBezTo>
                <a:cubicBezTo>
                  <a:pt x="2307" y="868"/>
                  <a:pt x="2398" y="902"/>
                  <a:pt x="2493" y="921"/>
                </a:cubicBezTo>
                <a:cubicBezTo>
                  <a:pt x="2556" y="918"/>
                  <a:pt x="2619" y="920"/>
                  <a:pt x="2682" y="912"/>
                </a:cubicBezTo>
                <a:cubicBezTo>
                  <a:pt x="2734" y="905"/>
                  <a:pt x="2757" y="821"/>
                  <a:pt x="2781" y="786"/>
                </a:cubicBezTo>
                <a:cubicBezTo>
                  <a:pt x="2780" y="775"/>
                  <a:pt x="2780" y="690"/>
                  <a:pt x="2763" y="660"/>
                </a:cubicBezTo>
                <a:cubicBezTo>
                  <a:pt x="2711" y="567"/>
                  <a:pt x="2673" y="552"/>
                  <a:pt x="2655" y="444"/>
                </a:cubicBezTo>
                <a:cubicBezTo>
                  <a:pt x="2660" y="397"/>
                  <a:pt x="2662" y="325"/>
                  <a:pt x="2691" y="282"/>
                </a:cubicBezTo>
                <a:cubicBezTo>
                  <a:pt x="2697" y="273"/>
                  <a:pt x="2705" y="265"/>
                  <a:pt x="2709" y="255"/>
                </a:cubicBezTo>
                <a:cubicBezTo>
                  <a:pt x="2709" y="255"/>
                  <a:pt x="2731" y="188"/>
                  <a:pt x="2736" y="174"/>
                </a:cubicBezTo>
                <a:cubicBezTo>
                  <a:pt x="2739" y="165"/>
                  <a:pt x="2745" y="147"/>
                  <a:pt x="2745" y="147"/>
                </a:cubicBezTo>
                <a:cubicBezTo>
                  <a:pt x="2734" y="72"/>
                  <a:pt x="2738" y="28"/>
                  <a:pt x="2664" y="3"/>
                </a:cubicBezTo>
                <a:cubicBezTo>
                  <a:pt x="2589" y="6"/>
                  <a:pt x="2513" y="0"/>
                  <a:pt x="2439" y="12"/>
                </a:cubicBezTo>
                <a:cubicBezTo>
                  <a:pt x="2409" y="17"/>
                  <a:pt x="2387" y="47"/>
                  <a:pt x="2358" y="57"/>
                </a:cubicBezTo>
                <a:cubicBezTo>
                  <a:pt x="2321" y="113"/>
                  <a:pt x="2362" y="58"/>
                  <a:pt x="2313" y="102"/>
                </a:cubicBezTo>
                <a:cubicBezTo>
                  <a:pt x="2274" y="137"/>
                  <a:pt x="2228" y="197"/>
                  <a:pt x="2178" y="219"/>
                </a:cubicBezTo>
                <a:cubicBezTo>
                  <a:pt x="2040" y="280"/>
                  <a:pt x="1884" y="275"/>
                  <a:pt x="1737" y="282"/>
                </a:cubicBezTo>
                <a:cubicBezTo>
                  <a:pt x="1373" y="269"/>
                  <a:pt x="1020" y="264"/>
                  <a:pt x="657" y="237"/>
                </a:cubicBezTo>
                <a:cubicBezTo>
                  <a:pt x="580" y="231"/>
                  <a:pt x="518" y="210"/>
                  <a:pt x="441" y="210"/>
                </a:cubicBezTo>
                <a:close/>
              </a:path>
            </a:pathLst>
          </a:custGeom>
          <a:solidFill>
            <a:srgbClr val="FFFF99"/>
          </a:solidFill>
          <a:ln w="25400">
            <a:solidFill>
              <a:schemeClr val="bg2"/>
            </a:solidFill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173" name="Oval 5">
            <a:extLst>
              <a:ext uri="{FF2B5EF4-FFF2-40B4-BE49-F238E27FC236}">
                <a16:creationId xmlns:a16="http://schemas.microsoft.com/office/drawing/2014/main" id="{5EB57DB2-C747-E65C-04CB-E084517A6102}"/>
              </a:ext>
            </a:extLst>
          </p:cNvPr>
          <p:cNvSpPr>
            <a:spLocks noChangeArrowheads="1"/>
          </p:cNvSpPr>
          <p:nvPr/>
        </p:nvSpPr>
        <p:spPr bwMode="auto">
          <a:xfrm rot="-2178555">
            <a:off x="2295525" y="1028700"/>
            <a:ext cx="846138" cy="4752975"/>
          </a:xfrm>
          <a:prstGeom prst="ellipse">
            <a:avLst/>
          </a:prstGeom>
          <a:gradFill rotWithShape="1">
            <a:gsLst>
              <a:gs pos="0">
                <a:srgbClr val="800000"/>
              </a:gs>
              <a:gs pos="100000">
                <a:srgbClr val="942828">
                  <a:alpha val="0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JO" altLang="en-US" sz="1800">
              <a:solidFill>
                <a:srgbClr val="FFFFFF"/>
              </a:solidFill>
            </a:endParaRP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6946F879-A03E-EE4C-7C30-87F60162B3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6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altLang="en-US">
                <a:effectLst/>
              </a:rPr>
              <a:t>B-cell development</a:t>
            </a:r>
          </a:p>
        </p:txBody>
      </p:sp>
      <p:sp>
        <p:nvSpPr>
          <p:cNvPr id="7175" name="Text Box 7">
            <a:extLst>
              <a:ext uri="{FF2B5EF4-FFF2-40B4-BE49-F238E27FC236}">
                <a16:creationId xmlns:a16="http://schemas.microsoft.com/office/drawing/2014/main" id="{EFBD378A-2D05-31EB-B874-EA5BFED10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1844675"/>
            <a:ext cx="7334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FFFF"/>
                </a:solidFill>
              </a:rPr>
              <a:t>stem</a:t>
            </a:r>
          </a:p>
          <a:p>
            <a:pPr algn="ctr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FFFF"/>
                </a:solidFill>
              </a:rPr>
              <a:t>cell</a:t>
            </a:r>
          </a:p>
        </p:txBody>
      </p:sp>
      <p:sp>
        <p:nvSpPr>
          <p:cNvPr id="7176" name="Text Box 8">
            <a:extLst>
              <a:ext uri="{FF2B5EF4-FFF2-40B4-BE49-F238E27FC236}">
                <a16:creationId xmlns:a16="http://schemas.microsoft.com/office/drawing/2014/main" id="{57F11996-BA44-794B-40C1-B394CB759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2852738"/>
            <a:ext cx="1327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FFFF"/>
                </a:solidFill>
              </a:rPr>
              <a:t>lymphoid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FFFF"/>
                </a:solidFill>
              </a:rPr>
              <a:t>progenitor</a:t>
            </a:r>
          </a:p>
        </p:txBody>
      </p:sp>
      <p:sp>
        <p:nvSpPr>
          <p:cNvPr id="7177" name="Text Box 9">
            <a:extLst>
              <a:ext uri="{FF2B5EF4-FFF2-40B4-BE49-F238E27FC236}">
                <a16:creationId xmlns:a16="http://schemas.microsoft.com/office/drawing/2014/main" id="{C4E9CA25-CBF4-AE20-0823-21E09B091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695700"/>
            <a:ext cx="158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FFFF"/>
                </a:solidFill>
              </a:rPr>
              <a:t>progenitor-B</a:t>
            </a:r>
          </a:p>
        </p:txBody>
      </p:sp>
      <p:sp>
        <p:nvSpPr>
          <p:cNvPr id="7178" name="Text Box 10">
            <a:extLst>
              <a:ext uri="{FF2B5EF4-FFF2-40B4-BE49-F238E27FC236}">
                <a16:creationId xmlns:a16="http://schemas.microsoft.com/office/drawing/2014/main" id="{14EF6B0B-3789-0F24-78E6-688C0CA28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457700"/>
            <a:ext cx="804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FFFF"/>
                </a:solidFill>
              </a:rPr>
              <a:t>pre-B</a:t>
            </a:r>
          </a:p>
        </p:txBody>
      </p:sp>
      <p:sp>
        <p:nvSpPr>
          <p:cNvPr id="7179" name="Text Box 11">
            <a:extLst>
              <a:ext uri="{FF2B5EF4-FFF2-40B4-BE49-F238E27FC236}">
                <a16:creationId xmlns:a16="http://schemas.microsoft.com/office/drawing/2014/main" id="{A6EA280B-43DD-362B-4F82-4728C40481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4868863"/>
            <a:ext cx="124142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FFFF"/>
                </a:solidFill>
              </a:rPr>
              <a:t>immature</a:t>
            </a:r>
          </a:p>
          <a:p>
            <a:pPr algn="ctr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FFFFFF"/>
                </a:solidFill>
              </a:rPr>
              <a:t>B-cell</a:t>
            </a:r>
          </a:p>
        </p:txBody>
      </p:sp>
      <p:sp>
        <p:nvSpPr>
          <p:cNvPr id="7180" name="Line 12">
            <a:extLst>
              <a:ext uri="{FF2B5EF4-FFF2-40B4-BE49-F238E27FC236}">
                <a16:creationId xmlns:a16="http://schemas.microsoft.com/office/drawing/2014/main" id="{B63F4A5A-F87E-3E0B-D961-F10E91F105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11638" y="3500438"/>
            <a:ext cx="936625" cy="10795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81" name="WordArt 13">
            <a:extLst>
              <a:ext uri="{FF2B5EF4-FFF2-40B4-BE49-F238E27FC236}">
                <a16:creationId xmlns:a16="http://schemas.microsoft.com/office/drawing/2014/main" id="{5B27D69E-D3E6-AFE3-985A-9DBA0BEE508E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11188" y="5734050"/>
            <a:ext cx="33147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latin typeface="Arial Black" panose="020B0A04020102020204" pitchFamily="34" charset="0"/>
              </a:rPr>
              <a:t>Bone marrow</a:t>
            </a:r>
          </a:p>
        </p:txBody>
      </p:sp>
      <p:sp>
        <p:nvSpPr>
          <p:cNvPr id="7182" name="WordArt 14">
            <a:extLst>
              <a:ext uri="{FF2B5EF4-FFF2-40B4-BE49-F238E27FC236}">
                <a16:creationId xmlns:a16="http://schemas.microsoft.com/office/drawing/2014/main" id="{7C781111-25AA-FD05-F819-178FD3EE91E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643438" y="5805488"/>
            <a:ext cx="40767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latin typeface="Arial Black" panose="020B0A04020102020204" pitchFamily="34" charset="0"/>
              </a:rPr>
              <a:t>Lymphoid tissue</a:t>
            </a:r>
          </a:p>
        </p:txBody>
      </p:sp>
      <p:sp>
        <p:nvSpPr>
          <p:cNvPr id="7183" name="Text Box 15">
            <a:extLst>
              <a:ext uri="{FF2B5EF4-FFF2-40B4-BE49-F238E27FC236}">
                <a16:creationId xmlns:a16="http://schemas.microsoft.com/office/drawing/2014/main" id="{37A16830-6140-1378-6BB6-9D0128690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4738" y="1366838"/>
            <a:ext cx="10096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FF"/>
                </a:solidFill>
              </a:rPr>
              <a:t>memory</a:t>
            </a:r>
          </a:p>
          <a:p>
            <a:pPr algn="ctr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FF"/>
                </a:solidFill>
              </a:rPr>
              <a:t>B-cell</a:t>
            </a:r>
          </a:p>
        </p:txBody>
      </p:sp>
      <p:sp>
        <p:nvSpPr>
          <p:cNvPr id="59408" name="Text Box 16">
            <a:extLst>
              <a:ext uri="{FF2B5EF4-FFF2-40B4-BE49-F238E27FC236}">
                <a16:creationId xmlns:a16="http://schemas.microsoft.com/office/drawing/2014/main" id="{0C818DBC-B2A6-126D-2B56-46380CA86B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5084763"/>
            <a:ext cx="14557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plasma cell</a:t>
            </a:r>
          </a:p>
        </p:txBody>
      </p:sp>
      <p:sp>
        <p:nvSpPr>
          <p:cNvPr id="7185" name="Line 17">
            <a:extLst>
              <a:ext uri="{FF2B5EF4-FFF2-40B4-BE49-F238E27FC236}">
                <a16:creationId xmlns:a16="http://schemas.microsoft.com/office/drawing/2014/main" id="{9C305BA6-D007-4401-4EE8-B40E1D478BB5}"/>
              </a:ext>
            </a:extLst>
          </p:cNvPr>
          <p:cNvSpPr>
            <a:spLocks noChangeShapeType="1"/>
          </p:cNvSpPr>
          <p:nvPr/>
        </p:nvSpPr>
        <p:spPr bwMode="auto">
          <a:xfrm>
            <a:off x="5724525" y="3284538"/>
            <a:ext cx="431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86" name="Line 18">
            <a:extLst>
              <a:ext uri="{FF2B5EF4-FFF2-40B4-BE49-F238E27FC236}">
                <a16:creationId xmlns:a16="http://schemas.microsoft.com/office/drawing/2014/main" id="{7380D0B2-3101-16B0-A6BD-4F0B956D2C6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4388" y="2492375"/>
            <a:ext cx="527050" cy="4397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87" name="Line 19">
            <a:extLst>
              <a:ext uri="{FF2B5EF4-FFF2-40B4-BE49-F238E27FC236}">
                <a16:creationId xmlns:a16="http://schemas.microsoft.com/office/drawing/2014/main" id="{28644B84-CCDF-861B-C480-9DBE3756CAB0}"/>
              </a:ext>
            </a:extLst>
          </p:cNvPr>
          <p:cNvSpPr>
            <a:spLocks noChangeShapeType="1"/>
          </p:cNvSpPr>
          <p:nvPr/>
        </p:nvSpPr>
        <p:spPr bwMode="auto">
          <a:xfrm rot="4773131" flipV="1">
            <a:off x="6969125" y="3687763"/>
            <a:ext cx="739775" cy="508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2" name="Group 20">
            <a:extLst>
              <a:ext uri="{FF2B5EF4-FFF2-40B4-BE49-F238E27FC236}">
                <a16:creationId xmlns:a16="http://schemas.microsoft.com/office/drawing/2014/main" id="{C47A85BE-CC88-7187-E0FA-A88BCB0157F5}"/>
              </a:ext>
            </a:extLst>
          </p:cNvPr>
          <p:cNvGrpSpPr>
            <a:grpSpLocks/>
          </p:cNvGrpSpPr>
          <p:nvPr/>
        </p:nvGrpSpPr>
        <p:grpSpPr bwMode="auto">
          <a:xfrm>
            <a:off x="1116013" y="1773238"/>
            <a:ext cx="7737475" cy="3638550"/>
            <a:chOff x="703" y="1117"/>
            <a:chExt cx="4874" cy="2292"/>
          </a:xfrm>
        </p:grpSpPr>
        <p:sp>
          <p:nvSpPr>
            <p:cNvPr id="7235" name="Text Box 21">
              <a:extLst>
                <a:ext uri="{FF2B5EF4-FFF2-40B4-BE49-F238E27FC236}">
                  <a16:creationId xmlns:a16="http://schemas.microsoft.com/office/drawing/2014/main" id="{2BEB7C14-767E-4669-23C8-6055933CDB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7" y="2797"/>
              <a:ext cx="954" cy="61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>
                  <a:solidFill>
                    <a:srgbClr val="FF0000"/>
                  </a:solidFill>
                </a:rPr>
                <a:t>DLBCL,</a:t>
              </a:r>
            </a:p>
            <a:p>
              <a:pPr algn="l" rtl="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>
                  <a:solidFill>
                    <a:srgbClr val="FF0000"/>
                  </a:solidFill>
                </a:rPr>
                <a:t>FL, HL</a:t>
              </a:r>
            </a:p>
          </p:txBody>
        </p:sp>
        <p:sp>
          <p:nvSpPr>
            <p:cNvPr id="7236" name="Line 22">
              <a:extLst>
                <a:ext uri="{FF2B5EF4-FFF2-40B4-BE49-F238E27FC236}">
                  <a16:creationId xmlns:a16="http://schemas.microsoft.com/office/drawing/2014/main" id="{D27EF321-0A97-E46A-4E0C-837F102A7C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63" y="2413"/>
              <a:ext cx="48" cy="38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37" name="Text Box 23">
              <a:extLst>
                <a:ext uri="{FF2B5EF4-FFF2-40B4-BE49-F238E27FC236}">
                  <a16:creationId xmlns:a16="http://schemas.microsoft.com/office/drawing/2014/main" id="{47EFECBA-A52B-C307-1905-A62103FDAB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03" y="2557"/>
              <a:ext cx="568" cy="343"/>
            </a:xfrm>
            <a:prstGeom prst="rect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>
                  <a:solidFill>
                    <a:srgbClr val="FF0000"/>
                  </a:solidFill>
                </a:rPr>
                <a:t>ALL</a:t>
              </a:r>
            </a:p>
          </p:txBody>
        </p:sp>
        <p:sp>
          <p:nvSpPr>
            <p:cNvPr id="7238" name="Line 24">
              <a:extLst>
                <a:ext uri="{FF2B5EF4-FFF2-40B4-BE49-F238E27FC236}">
                  <a16:creationId xmlns:a16="http://schemas.microsoft.com/office/drawing/2014/main" id="{AD809359-BF3F-96F6-AEB1-3238D975A6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79" y="2605"/>
              <a:ext cx="768" cy="9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39" name="Text Box 25">
              <a:extLst>
                <a:ext uri="{FF2B5EF4-FFF2-40B4-BE49-F238E27FC236}">
                  <a16:creationId xmlns:a16="http://schemas.microsoft.com/office/drawing/2014/main" id="{8FEB6ED1-08C2-EDF5-F4B6-2883910E0A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95" y="1117"/>
              <a:ext cx="568" cy="34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>
                  <a:solidFill>
                    <a:srgbClr val="FF0000"/>
                  </a:solidFill>
                </a:rPr>
                <a:t>CLL</a:t>
              </a:r>
            </a:p>
          </p:txBody>
        </p:sp>
        <p:sp>
          <p:nvSpPr>
            <p:cNvPr id="7240" name="Line 26">
              <a:extLst>
                <a:ext uri="{FF2B5EF4-FFF2-40B4-BE49-F238E27FC236}">
                  <a16:creationId xmlns:a16="http://schemas.microsoft.com/office/drawing/2014/main" id="{FCF25FE2-BEE5-1413-A9E6-1C5A3C7E66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671" y="1453"/>
              <a:ext cx="480" cy="48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41" name="Text Box 27">
              <a:extLst>
                <a:ext uri="{FF2B5EF4-FFF2-40B4-BE49-F238E27FC236}">
                  <a16:creationId xmlns:a16="http://schemas.microsoft.com/office/drawing/2014/main" id="{4337ADA5-A088-77E3-E1FD-088EDE381A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71" y="2173"/>
              <a:ext cx="506" cy="343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>
                  <a:solidFill>
                    <a:srgbClr val="FF0000"/>
                  </a:solidFill>
                </a:rPr>
                <a:t>MM</a:t>
              </a:r>
            </a:p>
          </p:txBody>
        </p:sp>
        <p:sp>
          <p:nvSpPr>
            <p:cNvPr id="7242" name="Freeform 28">
              <a:extLst>
                <a:ext uri="{FF2B5EF4-FFF2-40B4-BE49-F238E27FC236}">
                  <a16:creationId xmlns:a16="http://schemas.microsoft.com/office/drawing/2014/main" id="{02EED74F-2A06-6183-65DE-8A92797364DF}"/>
                </a:ext>
              </a:extLst>
            </p:cNvPr>
            <p:cNvSpPr>
              <a:spLocks/>
            </p:cNvSpPr>
            <p:nvPr/>
          </p:nvSpPr>
          <p:spPr bwMode="auto">
            <a:xfrm>
              <a:off x="4831" y="2413"/>
              <a:ext cx="248" cy="256"/>
            </a:xfrm>
            <a:custGeom>
              <a:avLst/>
              <a:gdLst>
                <a:gd name="T0" fmla="*/ 104 w 248"/>
                <a:gd name="T1" fmla="*/ 256 h 256"/>
                <a:gd name="T2" fmla="*/ 8 w 248"/>
                <a:gd name="T3" fmla="*/ 112 h 256"/>
                <a:gd name="T4" fmla="*/ 56 w 248"/>
                <a:gd name="T5" fmla="*/ 16 h 256"/>
                <a:gd name="T6" fmla="*/ 248 w 248"/>
                <a:gd name="T7" fmla="*/ 16 h 25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8"/>
                <a:gd name="T13" fmla="*/ 0 h 256"/>
                <a:gd name="T14" fmla="*/ 248 w 248"/>
                <a:gd name="T15" fmla="*/ 256 h 25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8" h="256">
                  <a:moveTo>
                    <a:pt x="104" y="256"/>
                  </a:moveTo>
                  <a:cubicBezTo>
                    <a:pt x="60" y="204"/>
                    <a:pt x="16" y="152"/>
                    <a:pt x="8" y="112"/>
                  </a:cubicBezTo>
                  <a:cubicBezTo>
                    <a:pt x="0" y="72"/>
                    <a:pt x="16" y="32"/>
                    <a:pt x="56" y="16"/>
                  </a:cubicBezTo>
                  <a:cubicBezTo>
                    <a:pt x="96" y="0"/>
                    <a:pt x="216" y="16"/>
                    <a:pt x="248" y="16"/>
                  </a:cubicBezTo>
                </a:path>
              </a:pathLst>
            </a:custGeom>
            <a:noFill/>
            <a:ln w="508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189" name="Group 29">
            <a:extLst>
              <a:ext uri="{FF2B5EF4-FFF2-40B4-BE49-F238E27FC236}">
                <a16:creationId xmlns:a16="http://schemas.microsoft.com/office/drawing/2014/main" id="{E915F18A-A97E-9A3B-0CE4-1C88AE3309D8}"/>
              </a:ext>
            </a:extLst>
          </p:cNvPr>
          <p:cNvGrpSpPr>
            <a:grpSpLocks/>
          </p:cNvGrpSpPr>
          <p:nvPr/>
        </p:nvGrpSpPr>
        <p:grpSpPr bwMode="auto">
          <a:xfrm>
            <a:off x="1476375" y="1844675"/>
            <a:ext cx="647700" cy="576263"/>
            <a:chOff x="930" y="1162"/>
            <a:chExt cx="408" cy="363"/>
          </a:xfrm>
        </p:grpSpPr>
        <p:sp>
          <p:nvSpPr>
            <p:cNvPr id="7232" name="Freeform 30">
              <a:extLst>
                <a:ext uri="{FF2B5EF4-FFF2-40B4-BE49-F238E27FC236}">
                  <a16:creationId xmlns:a16="http://schemas.microsoft.com/office/drawing/2014/main" id="{CBEC2ED1-6217-503A-8D64-72100D725247}"/>
                </a:ext>
              </a:extLst>
            </p:cNvPr>
            <p:cNvSpPr>
              <a:spLocks/>
            </p:cNvSpPr>
            <p:nvPr/>
          </p:nvSpPr>
          <p:spPr bwMode="auto">
            <a:xfrm rot="8588556">
              <a:off x="930" y="1162"/>
              <a:ext cx="408" cy="363"/>
            </a:xfrm>
            <a:custGeom>
              <a:avLst/>
              <a:gdLst>
                <a:gd name="T0" fmla="*/ 863 w 193"/>
                <a:gd name="T1" fmla="*/ 338 h 205"/>
                <a:gd name="T2" fmla="*/ 653 w 193"/>
                <a:gd name="T3" fmla="*/ 60 h 205"/>
                <a:gd name="T4" fmla="*/ 245 w 193"/>
                <a:gd name="T5" fmla="*/ 60 h 205"/>
                <a:gd name="T6" fmla="*/ 44 w 193"/>
                <a:gd name="T7" fmla="*/ 414 h 205"/>
                <a:gd name="T8" fmla="*/ 514 w 193"/>
                <a:gd name="T9" fmla="*/ 630 h 205"/>
                <a:gd name="T10" fmla="*/ 863 w 193"/>
                <a:gd name="T11" fmla="*/ 338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chemeClr val="bg1"/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33" name="Freeform 31" descr="Granite">
              <a:extLst>
                <a:ext uri="{FF2B5EF4-FFF2-40B4-BE49-F238E27FC236}">
                  <a16:creationId xmlns:a16="http://schemas.microsoft.com/office/drawing/2014/main" id="{26A17EAE-6F08-A4BD-4131-DF2DFEDF61FB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" y="1192"/>
              <a:ext cx="335" cy="307"/>
            </a:xfrm>
            <a:custGeom>
              <a:avLst/>
              <a:gdLst>
                <a:gd name="T0" fmla="*/ 488 w 230"/>
                <a:gd name="T1" fmla="*/ 188 h 239"/>
                <a:gd name="T2" fmla="*/ 389 w 230"/>
                <a:gd name="T3" fmla="*/ 27 h 239"/>
                <a:gd name="T4" fmla="*/ 157 w 230"/>
                <a:gd name="T5" fmla="*/ 27 h 239"/>
                <a:gd name="T6" fmla="*/ 68 w 230"/>
                <a:gd name="T7" fmla="*/ 134 h 239"/>
                <a:gd name="T8" fmla="*/ 41 w 230"/>
                <a:gd name="T9" fmla="*/ 250 h 239"/>
                <a:gd name="T10" fmla="*/ 310 w 230"/>
                <a:gd name="T11" fmla="*/ 387 h 239"/>
                <a:gd name="T12" fmla="*/ 488 w 230"/>
                <a:gd name="T13" fmla="*/ 188 h 23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0"/>
                <a:gd name="T22" fmla="*/ 0 h 239"/>
                <a:gd name="T23" fmla="*/ 230 w 230"/>
                <a:gd name="T24" fmla="*/ 239 h 23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0" h="239">
                  <a:moveTo>
                    <a:pt x="230" y="114"/>
                  </a:moveTo>
                  <a:cubicBezTo>
                    <a:pt x="230" y="78"/>
                    <a:pt x="209" y="32"/>
                    <a:pt x="183" y="16"/>
                  </a:cubicBezTo>
                  <a:cubicBezTo>
                    <a:pt x="157" y="0"/>
                    <a:pt x="99" y="5"/>
                    <a:pt x="74" y="16"/>
                  </a:cubicBezTo>
                  <a:cubicBezTo>
                    <a:pt x="22" y="49"/>
                    <a:pt x="41" y="58"/>
                    <a:pt x="32" y="81"/>
                  </a:cubicBezTo>
                  <a:cubicBezTo>
                    <a:pt x="23" y="104"/>
                    <a:pt x="0" y="127"/>
                    <a:pt x="19" y="152"/>
                  </a:cubicBezTo>
                  <a:cubicBezTo>
                    <a:pt x="15" y="191"/>
                    <a:pt x="110" y="239"/>
                    <a:pt x="146" y="234"/>
                  </a:cubicBezTo>
                  <a:cubicBezTo>
                    <a:pt x="214" y="234"/>
                    <a:pt x="230" y="151"/>
                    <a:pt x="230" y="114"/>
                  </a:cubicBezTo>
                  <a:close/>
                </a:path>
              </a:pathLst>
            </a:custGeom>
            <a:blipFill dpi="0" rotWithShape="1">
              <a:blip r:embed="rId5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4" name="Freeform 32">
              <a:extLst>
                <a:ext uri="{FF2B5EF4-FFF2-40B4-BE49-F238E27FC236}">
                  <a16:creationId xmlns:a16="http://schemas.microsoft.com/office/drawing/2014/main" id="{3D84A7C3-5526-1F71-63AB-C5C69131FCDA}"/>
                </a:ext>
              </a:extLst>
            </p:cNvPr>
            <p:cNvSpPr>
              <a:spLocks/>
            </p:cNvSpPr>
            <p:nvPr/>
          </p:nvSpPr>
          <p:spPr bwMode="auto">
            <a:xfrm rot="8588556">
              <a:off x="930" y="1162"/>
              <a:ext cx="408" cy="363"/>
            </a:xfrm>
            <a:custGeom>
              <a:avLst/>
              <a:gdLst>
                <a:gd name="T0" fmla="*/ 863 w 193"/>
                <a:gd name="T1" fmla="*/ 338 h 205"/>
                <a:gd name="T2" fmla="*/ 653 w 193"/>
                <a:gd name="T3" fmla="*/ 60 h 205"/>
                <a:gd name="T4" fmla="*/ 245 w 193"/>
                <a:gd name="T5" fmla="*/ 60 h 205"/>
                <a:gd name="T6" fmla="*/ 44 w 193"/>
                <a:gd name="T7" fmla="*/ 414 h 205"/>
                <a:gd name="T8" fmla="*/ 514 w 193"/>
                <a:gd name="T9" fmla="*/ 630 h 205"/>
                <a:gd name="T10" fmla="*/ 863 w 193"/>
                <a:gd name="T11" fmla="*/ 338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rgbClr val="0000FF">
                <a:alpha val="30196"/>
              </a:srgbClr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90" name="Group 33">
            <a:extLst>
              <a:ext uri="{FF2B5EF4-FFF2-40B4-BE49-F238E27FC236}">
                <a16:creationId xmlns:a16="http://schemas.microsoft.com/office/drawing/2014/main" id="{06265AAA-5EE0-714E-B755-6224B8BE1A6D}"/>
              </a:ext>
            </a:extLst>
          </p:cNvPr>
          <p:cNvGrpSpPr>
            <a:grpSpLocks/>
          </p:cNvGrpSpPr>
          <p:nvPr/>
        </p:nvGrpSpPr>
        <p:grpSpPr bwMode="auto">
          <a:xfrm>
            <a:off x="6227763" y="2781300"/>
            <a:ext cx="792162" cy="792163"/>
            <a:chOff x="3560" y="1752"/>
            <a:chExt cx="286" cy="270"/>
          </a:xfrm>
        </p:grpSpPr>
        <p:sp>
          <p:nvSpPr>
            <p:cNvPr id="7222" name="Freeform 34">
              <a:extLst>
                <a:ext uri="{FF2B5EF4-FFF2-40B4-BE49-F238E27FC236}">
                  <a16:creationId xmlns:a16="http://schemas.microsoft.com/office/drawing/2014/main" id="{384B43D3-B609-E658-CC81-9EF36DBDA3C2}"/>
                </a:ext>
              </a:extLst>
            </p:cNvPr>
            <p:cNvSpPr>
              <a:spLocks/>
            </p:cNvSpPr>
            <p:nvPr/>
          </p:nvSpPr>
          <p:spPr bwMode="auto">
            <a:xfrm rot="2646009">
              <a:off x="3560" y="1752"/>
              <a:ext cx="286" cy="270"/>
            </a:xfrm>
            <a:custGeom>
              <a:avLst/>
              <a:gdLst>
                <a:gd name="T0" fmla="*/ 424 w 193"/>
                <a:gd name="T1" fmla="*/ 187 h 205"/>
                <a:gd name="T2" fmla="*/ 320 w 193"/>
                <a:gd name="T3" fmla="*/ 33 h 205"/>
                <a:gd name="T4" fmla="*/ 122 w 193"/>
                <a:gd name="T5" fmla="*/ 33 h 205"/>
                <a:gd name="T6" fmla="*/ 22 w 193"/>
                <a:gd name="T7" fmla="*/ 229 h 205"/>
                <a:gd name="T8" fmla="*/ 252 w 193"/>
                <a:gd name="T9" fmla="*/ 349 h 205"/>
                <a:gd name="T10" fmla="*/ 424 w 193"/>
                <a:gd name="T11" fmla="*/ 187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chemeClr val="bg1"/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3" name="Freeform 35">
              <a:extLst>
                <a:ext uri="{FF2B5EF4-FFF2-40B4-BE49-F238E27FC236}">
                  <a16:creationId xmlns:a16="http://schemas.microsoft.com/office/drawing/2014/main" id="{5CFB25F9-EA72-3C91-6D22-946BF85B81F3}"/>
                </a:ext>
              </a:extLst>
            </p:cNvPr>
            <p:cNvSpPr>
              <a:spLocks/>
            </p:cNvSpPr>
            <p:nvPr/>
          </p:nvSpPr>
          <p:spPr bwMode="auto">
            <a:xfrm rot="2646009">
              <a:off x="3560" y="1752"/>
              <a:ext cx="286" cy="270"/>
            </a:xfrm>
            <a:custGeom>
              <a:avLst/>
              <a:gdLst>
                <a:gd name="T0" fmla="*/ 424 w 193"/>
                <a:gd name="T1" fmla="*/ 187 h 205"/>
                <a:gd name="T2" fmla="*/ 320 w 193"/>
                <a:gd name="T3" fmla="*/ 33 h 205"/>
                <a:gd name="T4" fmla="*/ 122 w 193"/>
                <a:gd name="T5" fmla="*/ 33 h 205"/>
                <a:gd name="T6" fmla="*/ 22 w 193"/>
                <a:gd name="T7" fmla="*/ 229 h 205"/>
                <a:gd name="T8" fmla="*/ 252 w 193"/>
                <a:gd name="T9" fmla="*/ 349 h 205"/>
                <a:gd name="T10" fmla="*/ 424 w 193"/>
                <a:gd name="T11" fmla="*/ 187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rgbClr val="0000FF">
                <a:alpha val="34901"/>
              </a:srgbClr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4" name="Freeform 36">
              <a:extLst>
                <a:ext uri="{FF2B5EF4-FFF2-40B4-BE49-F238E27FC236}">
                  <a16:creationId xmlns:a16="http://schemas.microsoft.com/office/drawing/2014/main" id="{9C9E6BD9-296B-117F-77E6-DA1E063AC5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5" y="1787"/>
              <a:ext cx="229" cy="222"/>
            </a:xfrm>
            <a:custGeom>
              <a:avLst/>
              <a:gdLst>
                <a:gd name="T0" fmla="*/ 272 w 193"/>
                <a:gd name="T1" fmla="*/ 127 h 205"/>
                <a:gd name="T2" fmla="*/ 205 w 193"/>
                <a:gd name="T3" fmla="*/ 23 h 205"/>
                <a:gd name="T4" fmla="*/ 77 w 193"/>
                <a:gd name="T5" fmla="*/ 23 h 205"/>
                <a:gd name="T6" fmla="*/ 14 w 193"/>
                <a:gd name="T7" fmla="*/ 155 h 205"/>
                <a:gd name="T8" fmla="*/ 161 w 193"/>
                <a:gd name="T9" fmla="*/ 236 h 205"/>
                <a:gd name="T10" fmla="*/ 272 w 193"/>
                <a:gd name="T11" fmla="*/ 127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chemeClr val="bg1"/>
            </a:solidFill>
            <a:ln w="3175" cmpd="sng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5" name="Freeform 37" descr="Granite">
              <a:extLst>
                <a:ext uri="{FF2B5EF4-FFF2-40B4-BE49-F238E27FC236}">
                  <a16:creationId xmlns:a16="http://schemas.microsoft.com/office/drawing/2014/main" id="{1907AE79-337C-B69F-E502-9EC167388C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5" y="1787"/>
              <a:ext cx="229" cy="222"/>
            </a:xfrm>
            <a:custGeom>
              <a:avLst/>
              <a:gdLst>
                <a:gd name="T0" fmla="*/ 272 w 193"/>
                <a:gd name="T1" fmla="*/ 127 h 205"/>
                <a:gd name="T2" fmla="*/ 205 w 193"/>
                <a:gd name="T3" fmla="*/ 23 h 205"/>
                <a:gd name="T4" fmla="*/ 77 w 193"/>
                <a:gd name="T5" fmla="*/ 23 h 205"/>
                <a:gd name="T6" fmla="*/ 14 w 193"/>
                <a:gd name="T7" fmla="*/ 155 h 205"/>
                <a:gd name="T8" fmla="*/ 161 w 193"/>
                <a:gd name="T9" fmla="*/ 236 h 205"/>
                <a:gd name="T10" fmla="*/ 272 w 193"/>
                <a:gd name="T11" fmla="*/ 127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blipFill dpi="0" rotWithShape="1">
              <a:blip r:embed="rId5">
                <a:alphaModFix amt="51000"/>
              </a:blip>
              <a:srcRect/>
              <a:tile tx="0" ty="0" sx="100000" sy="100000" flip="none" algn="tl"/>
            </a:blipFill>
            <a:ln w="3175" cmpd="sng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6" name="Freeform 38">
              <a:extLst>
                <a:ext uri="{FF2B5EF4-FFF2-40B4-BE49-F238E27FC236}">
                  <a16:creationId xmlns:a16="http://schemas.microsoft.com/office/drawing/2014/main" id="{F793232A-D1D5-760F-C8A7-1B9F97331F11}"/>
                </a:ext>
              </a:extLst>
            </p:cNvPr>
            <p:cNvSpPr>
              <a:spLocks noChangeAspect="1"/>
            </p:cNvSpPr>
            <p:nvPr/>
          </p:nvSpPr>
          <p:spPr bwMode="auto">
            <a:xfrm rot="4808420">
              <a:off x="3672" y="1801"/>
              <a:ext cx="28" cy="27"/>
            </a:xfrm>
            <a:custGeom>
              <a:avLst/>
              <a:gdLst>
                <a:gd name="T0" fmla="*/ 3 w 229"/>
                <a:gd name="T1" fmla="*/ 2 h 225"/>
                <a:gd name="T2" fmla="*/ 3 w 229"/>
                <a:gd name="T3" fmla="*/ 0 h 225"/>
                <a:gd name="T4" fmla="*/ 1 w 229"/>
                <a:gd name="T5" fmla="*/ 0 h 225"/>
                <a:gd name="T6" fmla="*/ 0 w 229"/>
                <a:gd name="T7" fmla="*/ 1 h 225"/>
                <a:gd name="T8" fmla="*/ 0 w 229"/>
                <a:gd name="T9" fmla="*/ 2 h 225"/>
                <a:gd name="T10" fmla="*/ 2 w 229"/>
                <a:gd name="T11" fmla="*/ 3 h 225"/>
                <a:gd name="T12" fmla="*/ 3 w 229"/>
                <a:gd name="T13" fmla="*/ 2 h 2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29"/>
                <a:gd name="T22" fmla="*/ 0 h 225"/>
                <a:gd name="T23" fmla="*/ 229 w 229"/>
                <a:gd name="T24" fmla="*/ 225 h 22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29" h="225">
                  <a:moveTo>
                    <a:pt x="229" y="113"/>
                  </a:moveTo>
                  <a:cubicBezTo>
                    <a:pt x="229" y="77"/>
                    <a:pt x="208" y="31"/>
                    <a:pt x="182" y="15"/>
                  </a:cubicBezTo>
                  <a:cubicBezTo>
                    <a:pt x="159" y="0"/>
                    <a:pt x="118" y="14"/>
                    <a:pt x="93" y="25"/>
                  </a:cubicBezTo>
                  <a:cubicBezTo>
                    <a:pt x="41" y="58"/>
                    <a:pt x="43" y="59"/>
                    <a:pt x="31" y="80"/>
                  </a:cubicBezTo>
                  <a:cubicBezTo>
                    <a:pt x="19" y="101"/>
                    <a:pt x="0" y="128"/>
                    <a:pt x="18" y="151"/>
                  </a:cubicBezTo>
                  <a:cubicBezTo>
                    <a:pt x="14" y="190"/>
                    <a:pt x="102" y="225"/>
                    <a:pt x="138" y="220"/>
                  </a:cubicBezTo>
                  <a:cubicBezTo>
                    <a:pt x="206" y="220"/>
                    <a:pt x="229" y="150"/>
                    <a:pt x="229" y="113"/>
                  </a:cubicBezTo>
                  <a:close/>
                </a:path>
              </a:pathLst>
            </a:custGeom>
            <a:solidFill>
              <a:srgbClr val="000080">
                <a:alpha val="3215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7" name="Freeform 39">
              <a:extLst>
                <a:ext uri="{FF2B5EF4-FFF2-40B4-BE49-F238E27FC236}">
                  <a16:creationId xmlns:a16="http://schemas.microsoft.com/office/drawing/2014/main" id="{243B1803-7C3B-92A0-CAD0-DDE85636277F}"/>
                </a:ext>
              </a:extLst>
            </p:cNvPr>
            <p:cNvSpPr>
              <a:spLocks noChangeAspect="1"/>
            </p:cNvSpPr>
            <p:nvPr/>
          </p:nvSpPr>
          <p:spPr bwMode="auto">
            <a:xfrm rot="4808420">
              <a:off x="3616" y="1896"/>
              <a:ext cx="28" cy="27"/>
            </a:xfrm>
            <a:custGeom>
              <a:avLst/>
              <a:gdLst>
                <a:gd name="T0" fmla="*/ 3 w 229"/>
                <a:gd name="T1" fmla="*/ 2 h 225"/>
                <a:gd name="T2" fmla="*/ 3 w 229"/>
                <a:gd name="T3" fmla="*/ 0 h 225"/>
                <a:gd name="T4" fmla="*/ 1 w 229"/>
                <a:gd name="T5" fmla="*/ 0 h 225"/>
                <a:gd name="T6" fmla="*/ 0 w 229"/>
                <a:gd name="T7" fmla="*/ 1 h 225"/>
                <a:gd name="T8" fmla="*/ 0 w 229"/>
                <a:gd name="T9" fmla="*/ 2 h 225"/>
                <a:gd name="T10" fmla="*/ 2 w 229"/>
                <a:gd name="T11" fmla="*/ 3 h 225"/>
                <a:gd name="T12" fmla="*/ 3 w 229"/>
                <a:gd name="T13" fmla="*/ 2 h 2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29"/>
                <a:gd name="T22" fmla="*/ 0 h 225"/>
                <a:gd name="T23" fmla="*/ 229 w 229"/>
                <a:gd name="T24" fmla="*/ 225 h 22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29" h="225">
                  <a:moveTo>
                    <a:pt x="229" y="113"/>
                  </a:moveTo>
                  <a:cubicBezTo>
                    <a:pt x="229" y="77"/>
                    <a:pt x="208" y="31"/>
                    <a:pt x="182" y="15"/>
                  </a:cubicBezTo>
                  <a:cubicBezTo>
                    <a:pt x="159" y="0"/>
                    <a:pt x="118" y="14"/>
                    <a:pt x="93" y="25"/>
                  </a:cubicBezTo>
                  <a:cubicBezTo>
                    <a:pt x="41" y="58"/>
                    <a:pt x="43" y="59"/>
                    <a:pt x="31" y="80"/>
                  </a:cubicBezTo>
                  <a:cubicBezTo>
                    <a:pt x="19" y="101"/>
                    <a:pt x="0" y="128"/>
                    <a:pt x="18" y="151"/>
                  </a:cubicBezTo>
                  <a:cubicBezTo>
                    <a:pt x="14" y="190"/>
                    <a:pt x="102" y="225"/>
                    <a:pt x="138" y="220"/>
                  </a:cubicBezTo>
                  <a:cubicBezTo>
                    <a:pt x="206" y="220"/>
                    <a:pt x="229" y="150"/>
                    <a:pt x="229" y="113"/>
                  </a:cubicBezTo>
                  <a:close/>
                </a:path>
              </a:pathLst>
            </a:custGeom>
            <a:solidFill>
              <a:srgbClr val="000080">
                <a:alpha val="3215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28" name="Oval 40">
              <a:extLst>
                <a:ext uri="{FF2B5EF4-FFF2-40B4-BE49-F238E27FC236}">
                  <a16:creationId xmlns:a16="http://schemas.microsoft.com/office/drawing/2014/main" id="{04DE4059-F046-0532-AC33-5C504BF19F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1" y="1969"/>
              <a:ext cx="27" cy="27"/>
            </a:xfrm>
            <a:prstGeom prst="ellipse">
              <a:avLst/>
            </a:prstGeom>
            <a:solidFill>
              <a:srgbClr val="32015B">
                <a:alpha val="5294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JO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7229" name="Freeform 41">
              <a:extLst>
                <a:ext uri="{FF2B5EF4-FFF2-40B4-BE49-F238E27FC236}">
                  <a16:creationId xmlns:a16="http://schemas.microsoft.com/office/drawing/2014/main" id="{E5414514-6DE1-A580-E77A-62A183228C60}"/>
                </a:ext>
              </a:extLst>
            </p:cNvPr>
            <p:cNvSpPr>
              <a:spLocks noChangeAspect="1"/>
            </p:cNvSpPr>
            <p:nvPr/>
          </p:nvSpPr>
          <p:spPr bwMode="auto">
            <a:xfrm rot="4808420">
              <a:off x="3790" y="1868"/>
              <a:ext cx="28" cy="27"/>
            </a:xfrm>
            <a:custGeom>
              <a:avLst/>
              <a:gdLst>
                <a:gd name="T0" fmla="*/ 3 w 229"/>
                <a:gd name="T1" fmla="*/ 2 h 225"/>
                <a:gd name="T2" fmla="*/ 3 w 229"/>
                <a:gd name="T3" fmla="*/ 0 h 225"/>
                <a:gd name="T4" fmla="*/ 1 w 229"/>
                <a:gd name="T5" fmla="*/ 0 h 225"/>
                <a:gd name="T6" fmla="*/ 0 w 229"/>
                <a:gd name="T7" fmla="*/ 1 h 225"/>
                <a:gd name="T8" fmla="*/ 0 w 229"/>
                <a:gd name="T9" fmla="*/ 2 h 225"/>
                <a:gd name="T10" fmla="*/ 2 w 229"/>
                <a:gd name="T11" fmla="*/ 3 h 225"/>
                <a:gd name="T12" fmla="*/ 3 w 229"/>
                <a:gd name="T13" fmla="*/ 2 h 2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29"/>
                <a:gd name="T22" fmla="*/ 0 h 225"/>
                <a:gd name="T23" fmla="*/ 229 w 229"/>
                <a:gd name="T24" fmla="*/ 225 h 22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29" h="225">
                  <a:moveTo>
                    <a:pt x="229" y="113"/>
                  </a:moveTo>
                  <a:cubicBezTo>
                    <a:pt x="229" y="77"/>
                    <a:pt x="208" y="31"/>
                    <a:pt x="182" y="15"/>
                  </a:cubicBezTo>
                  <a:cubicBezTo>
                    <a:pt x="159" y="0"/>
                    <a:pt x="118" y="14"/>
                    <a:pt x="93" y="25"/>
                  </a:cubicBezTo>
                  <a:cubicBezTo>
                    <a:pt x="41" y="58"/>
                    <a:pt x="43" y="59"/>
                    <a:pt x="31" y="80"/>
                  </a:cubicBezTo>
                  <a:cubicBezTo>
                    <a:pt x="19" y="101"/>
                    <a:pt x="0" y="128"/>
                    <a:pt x="18" y="151"/>
                  </a:cubicBezTo>
                  <a:cubicBezTo>
                    <a:pt x="14" y="190"/>
                    <a:pt x="102" y="225"/>
                    <a:pt x="138" y="220"/>
                  </a:cubicBezTo>
                  <a:cubicBezTo>
                    <a:pt x="206" y="220"/>
                    <a:pt x="229" y="150"/>
                    <a:pt x="229" y="113"/>
                  </a:cubicBezTo>
                  <a:close/>
                </a:path>
              </a:pathLst>
            </a:custGeom>
            <a:solidFill>
              <a:srgbClr val="000080">
                <a:alpha val="3215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0" name="Freeform 42">
              <a:extLst>
                <a:ext uri="{FF2B5EF4-FFF2-40B4-BE49-F238E27FC236}">
                  <a16:creationId xmlns:a16="http://schemas.microsoft.com/office/drawing/2014/main" id="{C1B67F56-D8A4-E0F6-2A63-5616238EB71B}"/>
                </a:ext>
              </a:extLst>
            </p:cNvPr>
            <p:cNvSpPr>
              <a:spLocks noChangeAspect="1"/>
            </p:cNvSpPr>
            <p:nvPr/>
          </p:nvSpPr>
          <p:spPr bwMode="auto">
            <a:xfrm rot="4808420">
              <a:off x="3737" y="1802"/>
              <a:ext cx="28" cy="27"/>
            </a:xfrm>
            <a:custGeom>
              <a:avLst/>
              <a:gdLst>
                <a:gd name="T0" fmla="*/ 3 w 229"/>
                <a:gd name="T1" fmla="*/ 2 h 225"/>
                <a:gd name="T2" fmla="*/ 3 w 229"/>
                <a:gd name="T3" fmla="*/ 0 h 225"/>
                <a:gd name="T4" fmla="*/ 1 w 229"/>
                <a:gd name="T5" fmla="*/ 0 h 225"/>
                <a:gd name="T6" fmla="*/ 0 w 229"/>
                <a:gd name="T7" fmla="*/ 1 h 225"/>
                <a:gd name="T8" fmla="*/ 0 w 229"/>
                <a:gd name="T9" fmla="*/ 2 h 225"/>
                <a:gd name="T10" fmla="*/ 2 w 229"/>
                <a:gd name="T11" fmla="*/ 3 h 225"/>
                <a:gd name="T12" fmla="*/ 3 w 229"/>
                <a:gd name="T13" fmla="*/ 2 h 2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29"/>
                <a:gd name="T22" fmla="*/ 0 h 225"/>
                <a:gd name="T23" fmla="*/ 229 w 229"/>
                <a:gd name="T24" fmla="*/ 225 h 22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29" h="225">
                  <a:moveTo>
                    <a:pt x="229" y="113"/>
                  </a:moveTo>
                  <a:cubicBezTo>
                    <a:pt x="229" y="77"/>
                    <a:pt x="208" y="31"/>
                    <a:pt x="182" y="15"/>
                  </a:cubicBezTo>
                  <a:cubicBezTo>
                    <a:pt x="159" y="0"/>
                    <a:pt x="118" y="14"/>
                    <a:pt x="93" y="25"/>
                  </a:cubicBezTo>
                  <a:cubicBezTo>
                    <a:pt x="41" y="58"/>
                    <a:pt x="43" y="59"/>
                    <a:pt x="31" y="80"/>
                  </a:cubicBezTo>
                  <a:cubicBezTo>
                    <a:pt x="19" y="101"/>
                    <a:pt x="0" y="128"/>
                    <a:pt x="18" y="151"/>
                  </a:cubicBezTo>
                  <a:cubicBezTo>
                    <a:pt x="14" y="190"/>
                    <a:pt x="102" y="225"/>
                    <a:pt x="138" y="220"/>
                  </a:cubicBezTo>
                  <a:cubicBezTo>
                    <a:pt x="206" y="220"/>
                    <a:pt x="229" y="150"/>
                    <a:pt x="229" y="113"/>
                  </a:cubicBezTo>
                  <a:close/>
                </a:path>
              </a:pathLst>
            </a:custGeom>
            <a:solidFill>
              <a:srgbClr val="000080">
                <a:alpha val="32156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31" name="Freeform 43">
              <a:extLst>
                <a:ext uri="{FF2B5EF4-FFF2-40B4-BE49-F238E27FC236}">
                  <a16:creationId xmlns:a16="http://schemas.microsoft.com/office/drawing/2014/main" id="{5C518803-6057-04F6-2714-CB451C7B7B6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5" y="1787"/>
              <a:ext cx="229" cy="222"/>
            </a:xfrm>
            <a:custGeom>
              <a:avLst/>
              <a:gdLst>
                <a:gd name="T0" fmla="*/ 272 w 193"/>
                <a:gd name="T1" fmla="*/ 127 h 205"/>
                <a:gd name="T2" fmla="*/ 205 w 193"/>
                <a:gd name="T3" fmla="*/ 23 h 205"/>
                <a:gd name="T4" fmla="*/ 77 w 193"/>
                <a:gd name="T5" fmla="*/ 23 h 205"/>
                <a:gd name="T6" fmla="*/ 14 w 193"/>
                <a:gd name="T7" fmla="*/ 155 h 205"/>
                <a:gd name="T8" fmla="*/ 161 w 193"/>
                <a:gd name="T9" fmla="*/ 236 h 205"/>
                <a:gd name="T10" fmla="*/ 272 w 193"/>
                <a:gd name="T11" fmla="*/ 127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FF">
                    <a:alpha val="0"/>
                  </a:srgbClr>
                </a:gs>
                <a:gs pos="100000">
                  <a:srgbClr val="000080">
                    <a:alpha val="50000"/>
                  </a:srgbClr>
                </a:gs>
              </a:gsLst>
              <a:path path="rect">
                <a:fillToRect l="50000" t="50000" r="50000" b="50000"/>
              </a:path>
            </a:gradFill>
            <a:ln w="3175" cmpd="sng">
              <a:solidFill>
                <a:srgbClr val="96969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91" name="Group 44">
            <a:extLst>
              <a:ext uri="{FF2B5EF4-FFF2-40B4-BE49-F238E27FC236}">
                <a16:creationId xmlns:a16="http://schemas.microsoft.com/office/drawing/2014/main" id="{8920BD14-69AE-FFA5-B503-F8B879658AC3}"/>
              </a:ext>
            </a:extLst>
          </p:cNvPr>
          <p:cNvGrpSpPr>
            <a:grpSpLocks/>
          </p:cNvGrpSpPr>
          <p:nvPr/>
        </p:nvGrpSpPr>
        <p:grpSpPr bwMode="auto">
          <a:xfrm>
            <a:off x="7667625" y="4292600"/>
            <a:ext cx="720725" cy="719138"/>
            <a:chOff x="4150" y="1616"/>
            <a:chExt cx="252" cy="232"/>
          </a:xfrm>
        </p:grpSpPr>
        <p:sp>
          <p:nvSpPr>
            <p:cNvPr id="7218" name="Freeform 45">
              <a:extLst>
                <a:ext uri="{FF2B5EF4-FFF2-40B4-BE49-F238E27FC236}">
                  <a16:creationId xmlns:a16="http://schemas.microsoft.com/office/drawing/2014/main" id="{58ACECDE-6A7A-68B7-969B-89373ACA54E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0" y="1616"/>
              <a:ext cx="252" cy="232"/>
            </a:xfrm>
            <a:custGeom>
              <a:avLst/>
              <a:gdLst>
                <a:gd name="T0" fmla="*/ 205 w 290"/>
                <a:gd name="T1" fmla="*/ 85 h 258"/>
                <a:gd name="T2" fmla="*/ 84 w 290"/>
                <a:gd name="T3" fmla="*/ 14 h 258"/>
                <a:gd name="T4" fmla="*/ 10 w 290"/>
                <a:gd name="T5" fmla="*/ 115 h 258"/>
                <a:gd name="T6" fmla="*/ 125 w 290"/>
                <a:gd name="T7" fmla="*/ 206 h 258"/>
                <a:gd name="T8" fmla="*/ 205 w 290"/>
                <a:gd name="T9" fmla="*/ 85 h 2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0"/>
                <a:gd name="T16" fmla="*/ 0 h 258"/>
                <a:gd name="T17" fmla="*/ 290 w 290"/>
                <a:gd name="T18" fmla="*/ 258 h 2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0" h="258">
                  <a:moveTo>
                    <a:pt x="272" y="106"/>
                  </a:moveTo>
                  <a:cubicBezTo>
                    <a:pt x="254" y="24"/>
                    <a:pt x="160" y="0"/>
                    <a:pt x="112" y="18"/>
                  </a:cubicBezTo>
                  <a:cubicBezTo>
                    <a:pt x="64" y="36"/>
                    <a:pt x="0" y="90"/>
                    <a:pt x="14" y="142"/>
                  </a:cubicBezTo>
                  <a:cubicBezTo>
                    <a:pt x="28" y="194"/>
                    <a:pt x="98" y="258"/>
                    <a:pt x="166" y="255"/>
                  </a:cubicBezTo>
                  <a:cubicBezTo>
                    <a:pt x="234" y="252"/>
                    <a:pt x="290" y="188"/>
                    <a:pt x="272" y="106"/>
                  </a:cubicBezTo>
                  <a:close/>
                </a:path>
              </a:pathLst>
            </a:custGeom>
            <a:solidFill>
              <a:schemeClr val="bg1"/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9" name="Freeform 46">
              <a:extLst>
                <a:ext uri="{FF2B5EF4-FFF2-40B4-BE49-F238E27FC236}">
                  <a16:creationId xmlns:a16="http://schemas.microsoft.com/office/drawing/2014/main" id="{3A3E0904-55D2-F800-74B0-C26D47052190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0" y="1616"/>
              <a:ext cx="252" cy="232"/>
            </a:xfrm>
            <a:custGeom>
              <a:avLst/>
              <a:gdLst>
                <a:gd name="T0" fmla="*/ 205 w 290"/>
                <a:gd name="T1" fmla="*/ 85 h 258"/>
                <a:gd name="T2" fmla="*/ 84 w 290"/>
                <a:gd name="T3" fmla="*/ 14 h 258"/>
                <a:gd name="T4" fmla="*/ 10 w 290"/>
                <a:gd name="T5" fmla="*/ 115 h 258"/>
                <a:gd name="T6" fmla="*/ 125 w 290"/>
                <a:gd name="T7" fmla="*/ 206 h 258"/>
                <a:gd name="T8" fmla="*/ 205 w 290"/>
                <a:gd name="T9" fmla="*/ 85 h 2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0"/>
                <a:gd name="T16" fmla="*/ 0 h 258"/>
                <a:gd name="T17" fmla="*/ 290 w 290"/>
                <a:gd name="T18" fmla="*/ 258 h 2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0" h="258">
                  <a:moveTo>
                    <a:pt x="272" y="106"/>
                  </a:moveTo>
                  <a:cubicBezTo>
                    <a:pt x="254" y="24"/>
                    <a:pt x="160" y="0"/>
                    <a:pt x="112" y="18"/>
                  </a:cubicBezTo>
                  <a:cubicBezTo>
                    <a:pt x="64" y="36"/>
                    <a:pt x="0" y="90"/>
                    <a:pt x="14" y="142"/>
                  </a:cubicBezTo>
                  <a:cubicBezTo>
                    <a:pt x="28" y="194"/>
                    <a:pt x="98" y="258"/>
                    <a:pt x="166" y="255"/>
                  </a:cubicBezTo>
                  <a:cubicBezTo>
                    <a:pt x="234" y="252"/>
                    <a:pt x="290" y="188"/>
                    <a:pt x="272" y="106"/>
                  </a:cubicBezTo>
                  <a:close/>
                </a:path>
              </a:pathLst>
            </a:custGeom>
            <a:solidFill>
              <a:srgbClr val="0000FF">
                <a:alpha val="50195"/>
              </a:srgbClr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20" name="Oval 47">
              <a:extLst>
                <a:ext uri="{FF2B5EF4-FFF2-40B4-BE49-F238E27FC236}">
                  <a16:creationId xmlns:a16="http://schemas.microsoft.com/office/drawing/2014/main" id="{320E5B31-F2C3-711B-C285-55D2F82686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4" y="1641"/>
              <a:ext cx="209" cy="189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0000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r" rtl="1">
                <a:spcBef>
                  <a:spcPct val="20000"/>
                </a:spcBef>
                <a:buClr>
                  <a:schemeClr val="hlink"/>
                </a:buClr>
                <a:buSzPct val="9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spcBef>
                  <a:spcPct val="20000"/>
                </a:spcBef>
                <a:buClr>
                  <a:schemeClr val="accent2"/>
                </a:buClr>
                <a:buSzPct val="90000"/>
                <a:buFont typeface="Wingdings" panose="05000000000000000000" pitchFamily="2" charset="2"/>
                <a:buBlip>
                  <a:blip r:embed="rId3"/>
                </a:buBlip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spcBef>
                  <a:spcPct val="20000"/>
                </a:spcBef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90000"/>
                <a:buFont typeface="Wingdings" panose="05000000000000000000" pitchFamily="2" charset="2"/>
                <a:buBlip>
                  <a:blip r:embed="rId4"/>
                </a:buBlip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JO" altLang="en-US" sz="1800">
                <a:solidFill>
                  <a:srgbClr val="FFFFFF"/>
                </a:solidFill>
              </a:endParaRPr>
            </a:p>
          </p:txBody>
        </p:sp>
        <p:sp>
          <p:nvSpPr>
            <p:cNvPr id="7221" name="Freeform 48" descr="Purple mesh">
              <a:extLst>
                <a:ext uri="{FF2B5EF4-FFF2-40B4-BE49-F238E27FC236}">
                  <a16:creationId xmlns:a16="http://schemas.microsoft.com/office/drawing/2014/main" id="{1ABF87DB-ADF5-32BE-2833-9D03A7216D5E}"/>
                </a:ext>
              </a:extLst>
            </p:cNvPr>
            <p:cNvSpPr>
              <a:spLocks noChangeAspect="1"/>
            </p:cNvSpPr>
            <p:nvPr/>
          </p:nvSpPr>
          <p:spPr bwMode="auto">
            <a:xfrm rot="-4473221">
              <a:off x="4214" y="1689"/>
              <a:ext cx="143" cy="160"/>
            </a:xfrm>
            <a:custGeom>
              <a:avLst/>
              <a:gdLst>
                <a:gd name="T0" fmla="*/ 75 w 162"/>
                <a:gd name="T1" fmla="*/ 160 h 155"/>
                <a:gd name="T2" fmla="*/ 110 w 162"/>
                <a:gd name="T3" fmla="*/ 58 h 155"/>
                <a:gd name="T4" fmla="*/ 35 w 162"/>
                <a:gd name="T5" fmla="*/ 10 h 155"/>
                <a:gd name="T6" fmla="*/ 9 w 162"/>
                <a:gd name="T7" fmla="*/ 107 h 155"/>
                <a:gd name="T8" fmla="*/ 75 w 162"/>
                <a:gd name="T9" fmla="*/ 160 h 1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2"/>
                <a:gd name="T16" fmla="*/ 0 h 155"/>
                <a:gd name="T17" fmla="*/ 162 w 162"/>
                <a:gd name="T18" fmla="*/ 155 h 1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2" h="155">
                  <a:moveTo>
                    <a:pt x="96" y="150"/>
                  </a:moveTo>
                  <a:cubicBezTo>
                    <a:pt x="121" y="146"/>
                    <a:pt x="162" y="104"/>
                    <a:pt x="142" y="54"/>
                  </a:cubicBezTo>
                  <a:cubicBezTo>
                    <a:pt x="122" y="4"/>
                    <a:pt x="78" y="0"/>
                    <a:pt x="45" y="10"/>
                  </a:cubicBezTo>
                  <a:cubicBezTo>
                    <a:pt x="12" y="20"/>
                    <a:pt x="0" y="64"/>
                    <a:pt x="11" y="101"/>
                  </a:cubicBezTo>
                  <a:cubicBezTo>
                    <a:pt x="22" y="138"/>
                    <a:pt x="70" y="155"/>
                    <a:pt x="96" y="150"/>
                  </a:cubicBezTo>
                  <a:close/>
                </a:path>
              </a:pathLst>
            </a:custGeom>
            <a:blipFill dpi="0" rotWithShape="1">
              <a:blip r:embed="rId6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92" name="Group 49">
            <a:extLst>
              <a:ext uri="{FF2B5EF4-FFF2-40B4-BE49-F238E27FC236}">
                <a16:creationId xmlns:a16="http://schemas.microsoft.com/office/drawing/2014/main" id="{91864B65-7531-CFA0-4060-DD93A9FC2908}"/>
              </a:ext>
            </a:extLst>
          </p:cNvPr>
          <p:cNvGrpSpPr>
            <a:grpSpLocks/>
          </p:cNvGrpSpPr>
          <p:nvPr/>
        </p:nvGrpSpPr>
        <p:grpSpPr bwMode="auto">
          <a:xfrm rot="7007797">
            <a:off x="7704931" y="2096294"/>
            <a:ext cx="503238" cy="431800"/>
            <a:chOff x="2245" y="1706"/>
            <a:chExt cx="199" cy="188"/>
          </a:xfrm>
        </p:grpSpPr>
        <p:sp>
          <p:nvSpPr>
            <p:cNvPr id="7215" name="Freeform 50">
              <a:extLst>
                <a:ext uri="{FF2B5EF4-FFF2-40B4-BE49-F238E27FC236}">
                  <a16:creationId xmlns:a16="http://schemas.microsoft.com/office/drawing/2014/main" id="{C7C63651-B343-0B05-A537-3F6FF79A8E7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245" y="1706"/>
              <a:ext cx="199" cy="188"/>
            </a:xfrm>
            <a:custGeom>
              <a:avLst/>
              <a:gdLst>
                <a:gd name="T0" fmla="*/ 205 w 193"/>
                <a:gd name="T1" fmla="*/ 91 h 205"/>
                <a:gd name="T2" fmla="*/ 156 w 193"/>
                <a:gd name="T3" fmla="*/ 16 h 205"/>
                <a:gd name="T4" fmla="*/ 59 w 193"/>
                <a:gd name="T5" fmla="*/ 16 h 205"/>
                <a:gd name="T6" fmla="*/ 10 w 193"/>
                <a:gd name="T7" fmla="*/ 111 h 205"/>
                <a:gd name="T8" fmla="*/ 123 w 193"/>
                <a:gd name="T9" fmla="*/ 169 h 205"/>
                <a:gd name="T10" fmla="*/ 205 w 193"/>
                <a:gd name="T11" fmla="*/ 91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chemeClr val="bg1"/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6" name="Freeform 51">
              <a:extLst>
                <a:ext uri="{FF2B5EF4-FFF2-40B4-BE49-F238E27FC236}">
                  <a16:creationId xmlns:a16="http://schemas.microsoft.com/office/drawing/2014/main" id="{029E028F-AC58-1D72-5343-BBF6352D0D5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245" y="1706"/>
              <a:ext cx="199" cy="188"/>
            </a:xfrm>
            <a:custGeom>
              <a:avLst/>
              <a:gdLst>
                <a:gd name="T0" fmla="*/ 205 w 193"/>
                <a:gd name="T1" fmla="*/ 91 h 205"/>
                <a:gd name="T2" fmla="*/ 156 w 193"/>
                <a:gd name="T3" fmla="*/ 16 h 205"/>
                <a:gd name="T4" fmla="*/ 59 w 193"/>
                <a:gd name="T5" fmla="*/ 16 h 205"/>
                <a:gd name="T6" fmla="*/ 10 w 193"/>
                <a:gd name="T7" fmla="*/ 111 h 205"/>
                <a:gd name="T8" fmla="*/ 123 w 193"/>
                <a:gd name="T9" fmla="*/ 169 h 205"/>
                <a:gd name="T10" fmla="*/ 205 w 193"/>
                <a:gd name="T11" fmla="*/ 91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rgbClr val="0000FF">
                <a:alpha val="39999"/>
              </a:srgbClr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7" name="Freeform 52" descr="Purple mesh">
              <a:extLst>
                <a:ext uri="{FF2B5EF4-FFF2-40B4-BE49-F238E27FC236}">
                  <a16:creationId xmlns:a16="http://schemas.microsoft.com/office/drawing/2014/main" id="{34DA1BC1-371E-63CE-0239-784C3A08EE6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266" y="1727"/>
              <a:ext cx="159" cy="157"/>
            </a:xfrm>
            <a:custGeom>
              <a:avLst/>
              <a:gdLst>
                <a:gd name="T0" fmla="*/ 110 w 229"/>
                <a:gd name="T1" fmla="*/ 55 h 225"/>
                <a:gd name="T2" fmla="*/ 87 w 229"/>
                <a:gd name="T3" fmla="*/ 7 h 225"/>
                <a:gd name="T4" fmla="*/ 45 w 229"/>
                <a:gd name="T5" fmla="*/ 12 h 225"/>
                <a:gd name="T6" fmla="*/ 15 w 229"/>
                <a:gd name="T7" fmla="*/ 39 h 225"/>
                <a:gd name="T8" fmla="*/ 8 w 229"/>
                <a:gd name="T9" fmla="*/ 73 h 225"/>
                <a:gd name="T10" fmla="*/ 67 w 229"/>
                <a:gd name="T11" fmla="*/ 107 h 225"/>
                <a:gd name="T12" fmla="*/ 110 w 229"/>
                <a:gd name="T13" fmla="*/ 55 h 2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29"/>
                <a:gd name="T22" fmla="*/ 0 h 225"/>
                <a:gd name="T23" fmla="*/ 229 w 229"/>
                <a:gd name="T24" fmla="*/ 225 h 22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29" h="225">
                  <a:moveTo>
                    <a:pt x="229" y="113"/>
                  </a:moveTo>
                  <a:cubicBezTo>
                    <a:pt x="229" y="77"/>
                    <a:pt x="208" y="31"/>
                    <a:pt x="182" y="15"/>
                  </a:cubicBezTo>
                  <a:cubicBezTo>
                    <a:pt x="159" y="0"/>
                    <a:pt x="118" y="14"/>
                    <a:pt x="93" y="25"/>
                  </a:cubicBezTo>
                  <a:cubicBezTo>
                    <a:pt x="41" y="58"/>
                    <a:pt x="43" y="59"/>
                    <a:pt x="31" y="80"/>
                  </a:cubicBezTo>
                  <a:cubicBezTo>
                    <a:pt x="19" y="101"/>
                    <a:pt x="0" y="128"/>
                    <a:pt x="18" y="151"/>
                  </a:cubicBezTo>
                  <a:cubicBezTo>
                    <a:pt x="14" y="190"/>
                    <a:pt x="102" y="225"/>
                    <a:pt x="138" y="220"/>
                  </a:cubicBezTo>
                  <a:cubicBezTo>
                    <a:pt x="206" y="220"/>
                    <a:pt x="229" y="150"/>
                    <a:pt x="229" y="113"/>
                  </a:cubicBezTo>
                  <a:close/>
                </a:path>
              </a:pathLst>
            </a:custGeom>
            <a:blipFill dpi="0" rotWithShape="1">
              <a:blip r:embed="rId6">
                <a:alphaModFix amt="78000"/>
              </a:blip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93" name="Group 53">
            <a:extLst>
              <a:ext uri="{FF2B5EF4-FFF2-40B4-BE49-F238E27FC236}">
                <a16:creationId xmlns:a16="http://schemas.microsoft.com/office/drawing/2014/main" id="{59A0F189-A711-5197-640B-A166A14CC379}"/>
              </a:ext>
            </a:extLst>
          </p:cNvPr>
          <p:cNvGrpSpPr>
            <a:grpSpLocks/>
          </p:cNvGrpSpPr>
          <p:nvPr/>
        </p:nvGrpSpPr>
        <p:grpSpPr bwMode="auto">
          <a:xfrm rot="3059825">
            <a:off x="5112544" y="3032919"/>
            <a:ext cx="503238" cy="431800"/>
            <a:chOff x="2245" y="1706"/>
            <a:chExt cx="199" cy="188"/>
          </a:xfrm>
        </p:grpSpPr>
        <p:sp>
          <p:nvSpPr>
            <p:cNvPr id="7212" name="Freeform 54">
              <a:extLst>
                <a:ext uri="{FF2B5EF4-FFF2-40B4-BE49-F238E27FC236}">
                  <a16:creationId xmlns:a16="http://schemas.microsoft.com/office/drawing/2014/main" id="{B421173E-99F5-0586-5358-2AA9D13B201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245" y="1706"/>
              <a:ext cx="199" cy="188"/>
            </a:xfrm>
            <a:custGeom>
              <a:avLst/>
              <a:gdLst>
                <a:gd name="T0" fmla="*/ 205 w 193"/>
                <a:gd name="T1" fmla="*/ 91 h 205"/>
                <a:gd name="T2" fmla="*/ 156 w 193"/>
                <a:gd name="T3" fmla="*/ 16 h 205"/>
                <a:gd name="T4" fmla="*/ 59 w 193"/>
                <a:gd name="T5" fmla="*/ 16 h 205"/>
                <a:gd name="T6" fmla="*/ 10 w 193"/>
                <a:gd name="T7" fmla="*/ 111 h 205"/>
                <a:gd name="T8" fmla="*/ 123 w 193"/>
                <a:gd name="T9" fmla="*/ 169 h 205"/>
                <a:gd name="T10" fmla="*/ 205 w 193"/>
                <a:gd name="T11" fmla="*/ 91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chemeClr val="bg1"/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3" name="Freeform 55">
              <a:extLst>
                <a:ext uri="{FF2B5EF4-FFF2-40B4-BE49-F238E27FC236}">
                  <a16:creationId xmlns:a16="http://schemas.microsoft.com/office/drawing/2014/main" id="{DD72D478-C754-01A4-50C5-02757D98234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245" y="1706"/>
              <a:ext cx="199" cy="188"/>
            </a:xfrm>
            <a:custGeom>
              <a:avLst/>
              <a:gdLst>
                <a:gd name="T0" fmla="*/ 205 w 193"/>
                <a:gd name="T1" fmla="*/ 91 h 205"/>
                <a:gd name="T2" fmla="*/ 156 w 193"/>
                <a:gd name="T3" fmla="*/ 16 h 205"/>
                <a:gd name="T4" fmla="*/ 59 w 193"/>
                <a:gd name="T5" fmla="*/ 16 h 205"/>
                <a:gd name="T6" fmla="*/ 10 w 193"/>
                <a:gd name="T7" fmla="*/ 111 h 205"/>
                <a:gd name="T8" fmla="*/ 123 w 193"/>
                <a:gd name="T9" fmla="*/ 169 h 205"/>
                <a:gd name="T10" fmla="*/ 205 w 193"/>
                <a:gd name="T11" fmla="*/ 91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rgbClr val="0000FF">
                <a:alpha val="39999"/>
              </a:srgbClr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Freeform 56" descr="Purple mesh">
              <a:extLst>
                <a:ext uri="{FF2B5EF4-FFF2-40B4-BE49-F238E27FC236}">
                  <a16:creationId xmlns:a16="http://schemas.microsoft.com/office/drawing/2014/main" id="{21FBEF0B-3124-7479-3B18-E266EDDBB45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266" y="1727"/>
              <a:ext cx="159" cy="157"/>
            </a:xfrm>
            <a:custGeom>
              <a:avLst/>
              <a:gdLst>
                <a:gd name="T0" fmla="*/ 110 w 229"/>
                <a:gd name="T1" fmla="*/ 55 h 225"/>
                <a:gd name="T2" fmla="*/ 87 w 229"/>
                <a:gd name="T3" fmla="*/ 7 h 225"/>
                <a:gd name="T4" fmla="*/ 45 w 229"/>
                <a:gd name="T5" fmla="*/ 12 h 225"/>
                <a:gd name="T6" fmla="*/ 15 w 229"/>
                <a:gd name="T7" fmla="*/ 39 h 225"/>
                <a:gd name="T8" fmla="*/ 8 w 229"/>
                <a:gd name="T9" fmla="*/ 73 h 225"/>
                <a:gd name="T10" fmla="*/ 67 w 229"/>
                <a:gd name="T11" fmla="*/ 107 h 225"/>
                <a:gd name="T12" fmla="*/ 110 w 229"/>
                <a:gd name="T13" fmla="*/ 55 h 22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29"/>
                <a:gd name="T22" fmla="*/ 0 h 225"/>
                <a:gd name="T23" fmla="*/ 229 w 229"/>
                <a:gd name="T24" fmla="*/ 225 h 22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29" h="225">
                  <a:moveTo>
                    <a:pt x="229" y="113"/>
                  </a:moveTo>
                  <a:cubicBezTo>
                    <a:pt x="229" y="77"/>
                    <a:pt x="208" y="31"/>
                    <a:pt x="182" y="15"/>
                  </a:cubicBezTo>
                  <a:cubicBezTo>
                    <a:pt x="159" y="0"/>
                    <a:pt x="118" y="14"/>
                    <a:pt x="93" y="25"/>
                  </a:cubicBezTo>
                  <a:cubicBezTo>
                    <a:pt x="41" y="58"/>
                    <a:pt x="43" y="59"/>
                    <a:pt x="31" y="80"/>
                  </a:cubicBezTo>
                  <a:cubicBezTo>
                    <a:pt x="19" y="101"/>
                    <a:pt x="0" y="128"/>
                    <a:pt x="18" y="151"/>
                  </a:cubicBezTo>
                  <a:cubicBezTo>
                    <a:pt x="14" y="190"/>
                    <a:pt x="102" y="225"/>
                    <a:pt x="138" y="220"/>
                  </a:cubicBezTo>
                  <a:cubicBezTo>
                    <a:pt x="206" y="220"/>
                    <a:pt x="229" y="150"/>
                    <a:pt x="229" y="113"/>
                  </a:cubicBezTo>
                  <a:close/>
                </a:path>
              </a:pathLst>
            </a:custGeom>
            <a:blipFill dpi="0" rotWithShape="1">
              <a:blip r:embed="rId6">
                <a:alphaModFix amt="78000"/>
              </a:blip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449" name="Text Box 57">
            <a:extLst>
              <a:ext uri="{FF2B5EF4-FFF2-40B4-BE49-F238E27FC236}">
                <a16:creationId xmlns:a16="http://schemas.microsoft.com/office/drawing/2014/main" id="{427B337F-01C9-25D0-A74F-CE11C6B7F7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9025" y="1785938"/>
            <a:ext cx="10604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germinal</a:t>
            </a:r>
          </a:p>
          <a:p>
            <a:pPr algn="ctr" eaLnBrk="1" hangingPunct="1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center</a:t>
            </a:r>
          </a:p>
          <a:p>
            <a:pPr algn="ctr" eaLnBrk="1" hangingPunct="1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B-cell</a:t>
            </a:r>
          </a:p>
        </p:txBody>
      </p:sp>
      <p:sp>
        <p:nvSpPr>
          <p:cNvPr id="7195" name="Text Box 58">
            <a:extLst>
              <a:ext uri="{FF2B5EF4-FFF2-40B4-BE49-F238E27FC236}">
                <a16:creationId xmlns:a16="http://schemas.microsoft.com/office/drawing/2014/main" id="{AB0B2C9B-34CD-2605-8206-CD88FB8E1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2060575"/>
            <a:ext cx="1158875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FF"/>
                </a:solidFill>
              </a:rPr>
              <a:t>mature</a:t>
            </a:r>
          </a:p>
          <a:p>
            <a:pPr algn="ctr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FF"/>
                </a:solidFill>
              </a:rPr>
              <a:t>naive</a:t>
            </a:r>
          </a:p>
          <a:p>
            <a:pPr algn="ctr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FFFF"/>
                </a:solidFill>
              </a:rPr>
              <a:t>B-cell</a:t>
            </a:r>
            <a:endParaRPr lang="en-US" altLang="en-US" sz="1400">
              <a:solidFill>
                <a:srgbClr val="FFFFFF"/>
              </a:solidFill>
            </a:endParaRPr>
          </a:p>
        </p:txBody>
      </p:sp>
      <p:grpSp>
        <p:nvGrpSpPr>
          <p:cNvPr id="7196" name="Group 59">
            <a:extLst>
              <a:ext uri="{FF2B5EF4-FFF2-40B4-BE49-F238E27FC236}">
                <a16:creationId xmlns:a16="http://schemas.microsoft.com/office/drawing/2014/main" id="{594D94BB-A261-A519-9D4F-1F44AC5A5D8B}"/>
              </a:ext>
            </a:extLst>
          </p:cNvPr>
          <p:cNvGrpSpPr>
            <a:grpSpLocks/>
          </p:cNvGrpSpPr>
          <p:nvPr/>
        </p:nvGrpSpPr>
        <p:grpSpPr bwMode="auto">
          <a:xfrm rot="8261027">
            <a:off x="1979613" y="2565400"/>
            <a:ext cx="647700" cy="576263"/>
            <a:chOff x="930" y="1162"/>
            <a:chExt cx="408" cy="363"/>
          </a:xfrm>
        </p:grpSpPr>
        <p:sp>
          <p:nvSpPr>
            <p:cNvPr id="7209" name="Freeform 60">
              <a:extLst>
                <a:ext uri="{FF2B5EF4-FFF2-40B4-BE49-F238E27FC236}">
                  <a16:creationId xmlns:a16="http://schemas.microsoft.com/office/drawing/2014/main" id="{67F5B068-C92E-6F26-B250-8C657751450C}"/>
                </a:ext>
              </a:extLst>
            </p:cNvPr>
            <p:cNvSpPr>
              <a:spLocks/>
            </p:cNvSpPr>
            <p:nvPr/>
          </p:nvSpPr>
          <p:spPr bwMode="auto">
            <a:xfrm rot="8588556">
              <a:off x="930" y="1162"/>
              <a:ext cx="408" cy="363"/>
            </a:xfrm>
            <a:custGeom>
              <a:avLst/>
              <a:gdLst>
                <a:gd name="T0" fmla="*/ 863 w 193"/>
                <a:gd name="T1" fmla="*/ 338 h 205"/>
                <a:gd name="T2" fmla="*/ 653 w 193"/>
                <a:gd name="T3" fmla="*/ 60 h 205"/>
                <a:gd name="T4" fmla="*/ 245 w 193"/>
                <a:gd name="T5" fmla="*/ 60 h 205"/>
                <a:gd name="T6" fmla="*/ 44 w 193"/>
                <a:gd name="T7" fmla="*/ 414 h 205"/>
                <a:gd name="T8" fmla="*/ 514 w 193"/>
                <a:gd name="T9" fmla="*/ 630 h 205"/>
                <a:gd name="T10" fmla="*/ 863 w 193"/>
                <a:gd name="T11" fmla="*/ 338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chemeClr val="bg1"/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0" name="Freeform 61" descr="Granite">
              <a:extLst>
                <a:ext uri="{FF2B5EF4-FFF2-40B4-BE49-F238E27FC236}">
                  <a16:creationId xmlns:a16="http://schemas.microsoft.com/office/drawing/2014/main" id="{DE3D4B2C-719B-D917-93B8-78C837269620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" y="1192"/>
              <a:ext cx="335" cy="307"/>
            </a:xfrm>
            <a:custGeom>
              <a:avLst/>
              <a:gdLst>
                <a:gd name="T0" fmla="*/ 488 w 230"/>
                <a:gd name="T1" fmla="*/ 188 h 239"/>
                <a:gd name="T2" fmla="*/ 389 w 230"/>
                <a:gd name="T3" fmla="*/ 27 h 239"/>
                <a:gd name="T4" fmla="*/ 157 w 230"/>
                <a:gd name="T5" fmla="*/ 27 h 239"/>
                <a:gd name="T6" fmla="*/ 68 w 230"/>
                <a:gd name="T7" fmla="*/ 134 h 239"/>
                <a:gd name="T8" fmla="*/ 41 w 230"/>
                <a:gd name="T9" fmla="*/ 250 h 239"/>
                <a:gd name="T10" fmla="*/ 310 w 230"/>
                <a:gd name="T11" fmla="*/ 387 h 239"/>
                <a:gd name="T12" fmla="*/ 488 w 230"/>
                <a:gd name="T13" fmla="*/ 188 h 23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0"/>
                <a:gd name="T22" fmla="*/ 0 h 239"/>
                <a:gd name="T23" fmla="*/ 230 w 230"/>
                <a:gd name="T24" fmla="*/ 239 h 23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0" h="239">
                  <a:moveTo>
                    <a:pt x="230" y="114"/>
                  </a:moveTo>
                  <a:cubicBezTo>
                    <a:pt x="230" y="78"/>
                    <a:pt x="209" y="32"/>
                    <a:pt x="183" y="16"/>
                  </a:cubicBezTo>
                  <a:cubicBezTo>
                    <a:pt x="157" y="0"/>
                    <a:pt x="99" y="5"/>
                    <a:pt x="74" y="16"/>
                  </a:cubicBezTo>
                  <a:cubicBezTo>
                    <a:pt x="22" y="49"/>
                    <a:pt x="41" y="58"/>
                    <a:pt x="32" y="81"/>
                  </a:cubicBezTo>
                  <a:cubicBezTo>
                    <a:pt x="23" y="104"/>
                    <a:pt x="0" y="127"/>
                    <a:pt x="19" y="152"/>
                  </a:cubicBezTo>
                  <a:cubicBezTo>
                    <a:pt x="15" y="191"/>
                    <a:pt x="110" y="239"/>
                    <a:pt x="146" y="234"/>
                  </a:cubicBezTo>
                  <a:cubicBezTo>
                    <a:pt x="214" y="234"/>
                    <a:pt x="230" y="151"/>
                    <a:pt x="230" y="114"/>
                  </a:cubicBezTo>
                  <a:close/>
                </a:path>
              </a:pathLst>
            </a:custGeom>
            <a:blipFill dpi="0" rotWithShape="1">
              <a:blip r:embed="rId5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11" name="Freeform 62">
              <a:extLst>
                <a:ext uri="{FF2B5EF4-FFF2-40B4-BE49-F238E27FC236}">
                  <a16:creationId xmlns:a16="http://schemas.microsoft.com/office/drawing/2014/main" id="{55B67A9E-40D0-712A-4652-EBA945225329}"/>
                </a:ext>
              </a:extLst>
            </p:cNvPr>
            <p:cNvSpPr>
              <a:spLocks/>
            </p:cNvSpPr>
            <p:nvPr/>
          </p:nvSpPr>
          <p:spPr bwMode="auto">
            <a:xfrm rot="8588556">
              <a:off x="930" y="1162"/>
              <a:ext cx="408" cy="363"/>
            </a:xfrm>
            <a:custGeom>
              <a:avLst/>
              <a:gdLst>
                <a:gd name="T0" fmla="*/ 863 w 193"/>
                <a:gd name="T1" fmla="*/ 338 h 205"/>
                <a:gd name="T2" fmla="*/ 653 w 193"/>
                <a:gd name="T3" fmla="*/ 60 h 205"/>
                <a:gd name="T4" fmla="*/ 245 w 193"/>
                <a:gd name="T5" fmla="*/ 60 h 205"/>
                <a:gd name="T6" fmla="*/ 44 w 193"/>
                <a:gd name="T7" fmla="*/ 414 h 205"/>
                <a:gd name="T8" fmla="*/ 514 w 193"/>
                <a:gd name="T9" fmla="*/ 630 h 205"/>
                <a:gd name="T10" fmla="*/ 863 w 193"/>
                <a:gd name="T11" fmla="*/ 338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rgbClr val="0000FF">
                <a:alpha val="30196"/>
              </a:srgbClr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97" name="Group 63">
            <a:extLst>
              <a:ext uri="{FF2B5EF4-FFF2-40B4-BE49-F238E27FC236}">
                <a16:creationId xmlns:a16="http://schemas.microsoft.com/office/drawing/2014/main" id="{C3908634-77A3-4D13-C076-E8DC35D453F4}"/>
              </a:ext>
            </a:extLst>
          </p:cNvPr>
          <p:cNvGrpSpPr>
            <a:grpSpLocks/>
          </p:cNvGrpSpPr>
          <p:nvPr/>
        </p:nvGrpSpPr>
        <p:grpSpPr bwMode="auto">
          <a:xfrm rot="4232897">
            <a:off x="2520157" y="3248818"/>
            <a:ext cx="647700" cy="576263"/>
            <a:chOff x="930" y="1162"/>
            <a:chExt cx="408" cy="363"/>
          </a:xfrm>
        </p:grpSpPr>
        <p:sp>
          <p:nvSpPr>
            <p:cNvPr id="7206" name="Freeform 64">
              <a:extLst>
                <a:ext uri="{FF2B5EF4-FFF2-40B4-BE49-F238E27FC236}">
                  <a16:creationId xmlns:a16="http://schemas.microsoft.com/office/drawing/2014/main" id="{590259F2-F1FF-5E06-A5F9-63218F159FB1}"/>
                </a:ext>
              </a:extLst>
            </p:cNvPr>
            <p:cNvSpPr>
              <a:spLocks/>
            </p:cNvSpPr>
            <p:nvPr/>
          </p:nvSpPr>
          <p:spPr bwMode="auto">
            <a:xfrm rot="8588556">
              <a:off x="930" y="1162"/>
              <a:ext cx="408" cy="363"/>
            </a:xfrm>
            <a:custGeom>
              <a:avLst/>
              <a:gdLst>
                <a:gd name="T0" fmla="*/ 863 w 193"/>
                <a:gd name="T1" fmla="*/ 338 h 205"/>
                <a:gd name="T2" fmla="*/ 653 w 193"/>
                <a:gd name="T3" fmla="*/ 60 h 205"/>
                <a:gd name="T4" fmla="*/ 245 w 193"/>
                <a:gd name="T5" fmla="*/ 60 h 205"/>
                <a:gd name="T6" fmla="*/ 44 w 193"/>
                <a:gd name="T7" fmla="*/ 414 h 205"/>
                <a:gd name="T8" fmla="*/ 514 w 193"/>
                <a:gd name="T9" fmla="*/ 630 h 205"/>
                <a:gd name="T10" fmla="*/ 863 w 193"/>
                <a:gd name="T11" fmla="*/ 338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chemeClr val="bg1"/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7" name="Freeform 65" descr="Granite">
              <a:extLst>
                <a:ext uri="{FF2B5EF4-FFF2-40B4-BE49-F238E27FC236}">
                  <a16:creationId xmlns:a16="http://schemas.microsoft.com/office/drawing/2014/main" id="{50F500A9-9A09-F3DA-DEC3-5CDA9AEDF87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" y="1192"/>
              <a:ext cx="335" cy="307"/>
            </a:xfrm>
            <a:custGeom>
              <a:avLst/>
              <a:gdLst>
                <a:gd name="T0" fmla="*/ 488 w 230"/>
                <a:gd name="T1" fmla="*/ 188 h 239"/>
                <a:gd name="T2" fmla="*/ 389 w 230"/>
                <a:gd name="T3" fmla="*/ 27 h 239"/>
                <a:gd name="T4" fmla="*/ 157 w 230"/>
                <a:gd name="T5" fmla="*/ 27 h 239"/>
                <a:gd name="T6" fmla="*/ 68 w 230"/>
                <a:gd name="T7" fmla="*/ 134 h 239"/>
                <a:gd name="T8" fmla="*/ 41 w 230"/>
                <a:gd name="T9" fmla="*/ 250 h 239"/>
                <a:gd name="T10" fmla="*/ 310 w 230"/>
                <a:gd name="T11" fmla="*/ 387 h 239"/>
                <a:gd name="T12" fmla="*/ 488 w 230"/>
                <a:gd name="T13" fmla="*/ 188 h 23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0"/>
                <a:gd name="T22" fmla="*/ 0 h 239"/>
                <a:gd name="T23" fmla="*/ 230 w 230"/>
                <a:gd name="T24" fmla="*/ 239 h 23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0" h="239">
                  <a:moveTo>
                    <a:pt x="230" y="114"/>
                  </a:moveTo>
                  <a:cubicBezTo>
                    <a:pt x="230" y="78"/>
                    <a:pt x="209" y="32"/>
                    <a:pt x="183" y="16"/>
                  </a:cubicBezTo>
                  <a:cubicBezTo>
                    <a:pt x="157" y="0"/>
                    <a:pt x="99" y="5"/>
                    <a:pt x="74" y="16"/>
                  </a:cubicBezTo>
                  <a:cubicBezTo>
                    <a:pt x="22" y="49"/>
                    <a:pt x="41" y="58"/>
                    <a:pt x="32" y="81"/>
                  </a:cubicBezTo>
                  <a:cubicBezTo>
                    <a:pt x="23" y="104"/>
                    <a:pt x="0" y="127"/>
                    <a:pt x="19" y="152"/>
                  </a:cubicBezTo>
                  <a:cubicBezTo>
                    <a:pt x="15" y="191"/>
                    <a:pt x="110" y="239"/>
                    <a:pt x="146" y="234"/>
                  </a:cubicBezTo>
                  <a:cubicBezTo>
                    <a:pt x="214" y="234"/>
                    <a:pt x="230" y="151"/>
                    <a:pt x="230" y="114"/>
                  </a:cubicBezTo>
                  <a:close/>
                </a:path>
              </a:pathLst>
            </a:custGeom>
            <a:blipFill dpi="0" rotWithShape="1">
              <a:blip r:embed="rId5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8" name="Freeform 66">
              <a:extLst>
                <a:ext uri="{FF2B5EF4-FFF2-40B4-BE49-F238E27FC236}">
                  <a16:creationId xmlns:a16="http://schemas.microsoft.com/office/drawing/2014/main" id="{F03B2368-3624-F81E-BD5F-2E6A5249A201}"/>
                </a:ext>
              </a:extLst>
            </p:cNvPr>
            <p:cNvSpPr>
              <a:spLocks/>
            </p:cNvSpPr>
            <p:nvPr/>
          </p:nvSpPr>
          <p:spPr bwMode="auto">
            <a:xfrm rot="8588556">
              <a:off x="930" y="1162"/>
              <a:ext cx="408" cy="363"/>
            </a:xfrm>
            <a:custGeom>
              <a:avLst/>
              <a:gdLst>
                <a:gd name="T0" fmla="*/ 863 w 193"/>
                <a:gd name="T1" fmla="*/ 338 h 205"/>
                <a:gd name="T2" fmla="*/ 653 w 193"/>
                <a:gd name="T3" fmla="*/ 60 h 205"/>
                <a:gd name="T4" fmla="*/ 245 w 193"/>
                <a:gd name="T5" fmla="*/ 60 h 205"/>
                <a:gd name="T6" fmla="*/ 44 w 193"/>
                <a:gd name="T7" fmla="*/ 414 h 205"/>
                <a:gd name="T8" fmla="*/ 514 w 193"/>
                <a:gd name="T9" fmla="*/ 630 h 205"/>
                <a:gd name="T10" fmla="*/ 863 w 193"/>
                <a:gd name="T11" fmla="*/ 338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rgbClr val="0000FF">
                <a:alpha val="30196"/>
              </a:srgbClr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98" name="Group 67">
            <a:extLst>
              <a:ext uri="{FF2B5EF4-FFF2-40B4-BE49-F238E27FC236}">
                <a16:creationId xmlns:a16="http://schemas.microsoft.com/office/drawing/2014/main" id="{6314E53F-8FA9-A14E-7B6B-D47FD981FEFA}"/>
              </a:ext>
            </a:extLst>
          </p:cNvPr>
          <p:cNvGrpSpPr>
            <a:grpSpLocks/>
          </p:cNvGrpSpPr>
          <p:nvPr/>
        </p:nvGrpSpPr>
        <p:grpSpPr bwMode="auto">
          <a:xfrm rot="-6907858">
            <a:off x="3023394" y="3896519"/>
            <a:ext cx="647700" cy="576262"/>
            <a:chOff x="930" y="1162"/>
            <a:chExt cx="408" cy="363"/>
          </a:xfrm>
        </p:grpSpPr>
        <p:sp>
          <p:nvSpPr>
            <p:cNvPr id="7203" name="Freeform 68">
              <a:extLst>
                <a:ext uri="{FF2B5EF4-FFF2-40B4-BE49-F238E27FC236}">
                  <a16:creationId xmlns:a16="http://schemas.microsoft.com/office/drawing/2014/main" id="{544A1BE9-3D2E-8DCF-5DDD-80799ECC701D}"/>
                </a:ext>
              </a:extLst>
            </p:cNvPr>
            <p:cNvSpPr>
              <a:spLocks/>
            </p:cNvSpPr>
            <p:nvPr/>
          </p:nvSpPr>
          <p:spPr bwMode="auto">
            <a:xfrm rot="8588556">
              <a:off x="930" y="1162"/>
              <a:ext cx="408" cy="363"/>
            </a:xfrm>
            <a:custGeom>
              <a:avLst/>
              <a:gdLst>
                <a:gd name="T0" fmla="*/ 863 w 193"/>
                <a:gd name="T1" fmla="*/ 338 h 205"/>
                <a:gd name="T2" fmla="*/ 653 w 193"/>
                <a:gd name="T3" fmla="*/ 60 h 205"/>
                <a:gd name="T4" fmla="*/ 245 w 193"/>
                <a:gd name="T5" fmla="*/ 60 h 205"/>
                <a:gd name="T6" fmla="*/ 44 w 193"/>
                <a:gd name="T7" fmla="*/ 414 h 205"/>
                <a:gd name="T8" fmla="*/ 514 w 193"/>
                <a:gd name="T9" fmla="*/ 630 h 205"/>
                <a:gd name="T10" fmla="*/ 863 w 193"/>
                <a:gd name="T11" fmla="*/ 338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chemeClr val="bg1"/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4" name="Freeform 69" descr="Granite">
              <a:extLst>
                <a:ext uri="{FF2B5EF4-FFF2-40B4-BE49-F238E27FC236}">
                  <a16:creationId xmlns:a16="http://schemas.microsoft.com/office/drawing/2014/main" id="{21AAE908-226C-1290-95A1-3DA01F1087DB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" y="1192"/>
              <a:ext cx="335" cy="307"/>
            </a:xfrm>
            <a:custGeom>
              <a:avLst/>
              <a:gdLst>
                <a:gd name="T0" fmla="*/ 488 w 230"/>
                <a:gd name="T1" fmla="*/ 188 h 239"/>
                <a:gd name="T2" fmla="*/ 389 w 230"/>
                <a:gd name="T3" fmla="*/ 27 h 239"/>
                <a:gd name="T4" fmla="*/ 157 w 230"/>
                <a:gd name="T5" fmla="*/ 27 h 239"/>
                <a:gd name="T6" fmla="*/ 68 w 230"/>
                <a:gd name="T7" fmla="*/ 134 h 239"/>
                <a:gd name="T8" fmla="*/ 41 w 230"/>
                <a:gd name="T9" fmla="*/ 250 h 239"/>
                <a:gd name="T10" fmla="*/ 310 w 230"/>
                <a:gd name="T11" fmla="*/ 387 h 239"/>
                <a:gd name="T12" fmla="*/ 488 w 230"/>
                <a:gd name="T13" fmla="*/ 188 h 23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0"/>
                <a:gd name="T22" fmla="*/ 0 h 239"/>
                <a:gd name="T23" fmla="*/ 230 w 230"/>
                <a:gd name="T24" fmla="*/ 239 h 23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0" h="239">
                  <a:moveTo>
                    <a:pt x="230" y="114"/>
                  </a:moveTo>
                  <a:cubicBezTo>
                    <a:pt x="230" y="78"/>
                    <a:pt x="209" y="32"/>
                    <a:pt x="183" y="16"/>
                  </a:cubicBezTo>
                  <a:cubicBezTo>
                    <a:pt x="157" y="0"/>
                    <a:pt x="99" y="5"/>
                    <a:pt x="74" y="16"/>
                  </a:cubicBezTo>
                  <a:cubicBezTo>
                    <a:pt x="22" y="49"/>
                    <a:pt x="41" y="58"/>
                    <a:pt x="32" y="81"/>
                  </a:cubicBezTo>
                  <a:cubicBezTo>
                    <a:pt x="23" y="104"/>
                    <a:pt x="0" y="127"/>
                    <a:pt x="19" y="152"/>
                  </a:cubicBezTo>
                  <a:cubicBezTo>
                    <a:pt x="15" y="191"/>
                    <a:pt x="110" y="239"/>
                    <a:pt x="146" y="234"/>
                  </a:cubicBezTo>
                  <a:cubicBezTo>
                    <a:pt x="214" y="234"/>
                    <a:pt x="230" y="151"/>
                    <a:pt x="230" y="114"/>
                  </a:cubicBezTo>
                  <a:close/>
                </a:path>
              </a:pathLst>
            </a:custGeom>
            <a:blipFill dpi="0" rotWithShape="1">
              <a:blip r:embed="rId5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5" name="Freeform 70">
              <a:extLst>
                <a:ext uri="{FF2B5EF4-FFF2-40B4-BE49-F238E27FC236}">
                  <a16:creationId xmlns:a16="http://schemas.microsoft.com/office/drawing/2014/main" id="{ED542336-FFDE-ACDA-0BF4-794841EE151E}"/>
                </a:ext>
              </a:extLst>
            </p:cNvPr>
            <p:cNvSpPr>
              <a:spLocks/>
            </p:cNvSpPr>
            <p:nvPr/>
          </p:nvSpPr>
          <p:spPr bwMode="auto">
            <a:xfrm rot="8588556">
              <a:off x="930" y="1162"/>
              <a:ext cx="408" cy="363"/>
            </a:xfrm>
            <a:custGeom>
              <a:avLst/>
              <a:gdLst>
                <a:gd name="T0" fmla="*/ 863 w 193"/>
                <a:gd name="T1" fmla="*/ 338 h 205"/>
                <a:gd name="T2" fmla="*/ 653 w 193"/>
                <a:gd name="T3" fmla="*/ 60 h 205"/>
                <a:gd name="T4" fmla="*/ 245 w 193"/>
                <a:gd name="T5" fmla="*/ 60 h 205"/>
                <a:gd name="T6" fmla="*/ 44 w 193"/>
                <a:gd name="T7" fmla="*/ 414 h 205"/>
                <a:gd name="T8" fmla="*/ 514 w 193"/>
                <a:gd name="T9" fmla="*/ 630 h 205"/>
                <a:gd name="T10" fmla="*/ 863 w 193"/>
                <a:gd name="T11" fmla="*/ 338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rgbClr val="0000FF">
                <a:alpha val="30196"/>
              </a:srgbClr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199" name="Group 71">
            <a:extLst>
              <a:ext uri="{FF2B5EF4-FFF2-40B4-BE49-F238E27FC236}">
                <a16:creationId xmlns:a16="http://schemas.microsoft.com/office/drawing/2014/main" id="{CE55B5C1-AA6D-0999-EECE-AE3D31B6E4E5}"/>
              </a:ext>
            </a:extLst>
          </p:cNvPr>
          <p:cNvGrpSpPr>
            <a:grpSpLocks/>
          </p:cNvGrpSpPr>
          <p:nvPr/>
        </p:nvGrpSpPr>
        <p:grpSpPr bwMode="auto">
          <a:xfrm>
            <a:off x="3563938" y="4508500"/>
            <a:ext cx="647700" cy="576263"/>
            <a:chOff x="930" y="1162"/>
            <a:chExt cx="408" cy="363"/>
          </a:xfrm>
        </p:grpSpPr>
        <p:sp>
          <p:nvSpPr>
            <p:cNvPr id="7200" name="Freeform 72">
              <a:extLst>
                <a:ext uri="{FF2B5EF4-FFF2-40B4-BE49-F238E27FC236}">
                  <a16:creationId xmlns:a16="http://schemas.microsoft.com/office/drawing/2014/main" id="{BB53679A-9865-5DF3-072E-D8C73CD5F700}"/>
                </a:ext>
              </a:extLst>
            </p:cNvPr>
            <p:cNvSpPr>
              <a:spLocks/>
            </p:cNvSpPr>
            <p:nvPr/>
          </p:nvSpPr>
          <p:spPr bwMode="auto">
            <a:xfrm rot="8588556">
              <a:off x="930" y="1162"/>
              <a:ext cx="408" cy="363"/>
            </a:xfrm>
            <a:custGeom>
              <a:avLst/>
              <a:gdLst>
                <a:gd name="T0" fmla="*/ 863 w 193"/>
                <a:gd name="T1" fmla="*/ 338 h 205"/>
                <a:gd name="T2" fmla="*/ 653 w 193"/>
                <a:gd name="T3" fmla="*/ 60 h 205"/>
                <a:gd name="T4" fmla="*/ 245 w 193"/>
                <a:gd name="T5" fmla="*/ 60 h 205"/>
                <a:gd name="T6" fmla="*/ 44 w 193"/>
                <a:gd name="T7" fmla="*/ 414 h 205"/>
                <a:gd name="T8" fmla="*/ 514 w 193"/>
                <a:gd name="T9" fmla="*/ 630 h 205"/>
                <a:gd name="T10" fmla="*/ 863 w 193"/>
                <a:gd name="T11" fmla="*/ 338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chemeClr val="bg1"/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1" name="Freeform 73" descr="Granite">
              <a:extLst>
                <a:ext uri="{FF2B5EF4-FFF2-40B4-BE49-F238E27FC236}">
                  <a16:creationId xmlns:a16="http://schemas.microsoft.com/office/drawing/2014/main" id="{C3643EC2-8A8F-747D-268E-EC0B1023339C}"/>
                </a:ext>
              </a:extLst>
            </p:cNvPr>
            <p:cNvSpPr>
              <a:spLocks/>
            </p:cNvSpPr>
            <p:nvPr/>
          </p:nvSpPr>
          <p:spPr bwMode="auto">
            <a:xfrm>
              <a:off x="949" y="1192"/>
              <a:ext cx="335" cy="307"/>
            </a:xfrm>
            <a:custGeom>
              <a:avLst/>
              <a:gdLst>
                <a:gd name="T0" fmla="*/ 488 w 230"/>
                <a:gd name="T1" fmla="*/ 188 h 239"/>
                <a:gd name="T2" fmla="*/ 389 w 230"/>
                <a:gd name="T3" fmla="*/ 27 h 239"/>
                <a:gd name="T4" fmla="*/ 157 w 230"/>
                <a:gd name="T5" fmla="*/ 27 h 239"/>
                <a:gd name="T6" fmla="*/ 68 w 230"/>
                <a:gd name="T7" fmla="*/ 134 h 239"/>
                <a:gd name="T8" fmla="*/ 41 w 230"/>
                <a:gd name="T9" fmla="*/ 250 h 239"/>
                <a:gd name="T10" fmla="*/ 310 w 230"/>
                <a:gd name="T11" fmla="*/ 387 h 239"/>
                <a:gd name="T12" fmla="*/ 488 w 230"/>
                <a:gd name="T13" fmla="*/ 188 h 23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0"/>
                <a:gd name="T22" fmla="*/ 0 h 239"/>
                <a:gd name="T23" fmla="*/ 230 w 230"/>
                <a:gd name="T24" fmla="*/ 239 h 23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0" h="239">
                  <a:moveTo>
                    <a:pt x="230" y="114"/>
                  </a:moveTo>
                  <a:cubicBezTo>
                    <a:pt x="230" y="78"/>
                    <a:pt x="209" y="32"/>
                    <a:pt x="183" y="16"/>
                  </a:cubicBezTo>
                  <a:cubicBezTo>
                    <a:pt x="157" y="0"/>
                    <a:pt x="99" y="5"/>
                    <a:pt x="74" y="16"/>
                  </a:cubicBezTo>
                  <a:cubicBezTo>
                    <a:pt x="22" y="49"/>
                    <a:pt x="41" y="58"/>
                    <a:pt x="32" y="81"/>
                  </a:cubicBezTo>
                  <a:cubicBezTo>
                    <a:pt x="23" y="104"/>
                    <a:pt x="0" y="127"/>
                    <a:pt x="19" y="152"/>
                  </a:cubicBezTo>
                  <a:cubicBezTo>
                    <a:pt x="15" y="191"/>
                    <a:pt x="110" y="239"/>
                    <a:pt x="146" y="234"/>
                  </a:cubicBezTo>
                  <a:cubicBezTo>
                    <a:pt x="214" y="234"/>
                    <a:pt x="230" y="151"/>
                    <a:pt x="230" y="114"/>
                  </a:cubicBezTo>
                  <a:close/>
                </a:path>
              </a:pathLst>
            </a:custGeom>
            <a:blipFill dpi="0" rotWithShape="1">
              <a:blip r:embed="rId5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3175" cmpd="sng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202" name="Freeform 74">
              <a:extLst>
                <a:ext uri="{FF2B5EF4-FFF2-40B4-BE49-F238E27FC236}">
                  <a16:creationId xmlns:a16="http://schemas.microsoft.com/office/drawing/2014/main" id="{06974B3D-1BD8-F1E5-ECA0-086A38D4ADA8}"/>
                </a:ext>
              </a:extLst>
            </p:cNvPr>
            <p:cNvSpPr>
              <a:spLocks/>
            </p:cNvSpPr>
            <p:nvPr/>
          </p:nvSpPr>
          <p:spPr bwMode="auto">
            <a:xfrm rot="8588556">
              <a:off x="930" y="1162"/>
              <a:ext cx="408" cy="363"/>
            </a:xfrm>
            <a:custGeom>
              <a:avLst/>
              <a:gdLst>
                <a:gd name="T0" fmla="*/ 863 w 193"/>
                <a:gd name="T1" fmla="*/ 338 h 205"/>
                <a:gd name="T2" fmla="*/ 653 w 193"/>
                <a:gd name="T3" fmla="*/ 60 h 205"/>
                <a:gd name="T4" fmla="*/ 245 w 193"/>
                <a:gd name="T5" fmla="*/ 60 h 205"/>
                <a:gd name="T6" fmla="*/ 44 w 193"/>
                <a:gd name="T7" fmla="*/ 414 h 205"/>
                <a:gd name="T8" fmla="*/ 514 w 193"/>
                <a:gd name="T9" fmla="*/ 630 h 205"/>
                <a:gd name="T10" fmla="*/ 863 w 193"/>
                <a:gd name="T11" fmla="*/ 338 h 20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3"/>
                <a:gd name="T19" fmla="*/ 0 h 205"/>
                <a:gd name="T20" fmla="*/ 193 w 193"/>
                <a:gd name="T21" fmla="*/ 205 h 20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3" h="205">
                  <a:moveTo>
                    <a:pt x="193" y="108"/>
                  </a:moveTo>
                  <a:cubicBezTo>
                    <a:pt x="193" y="78"/>
                    <a:pt x="169" y="34"/>
                    <a:pt x="146" y="19"/>
                  </a:cubicBezTo>
                  <a:cubicBezTo>
                    <a:pt x="123" y="4"/>
                    <a:pt x="78" y="0"/>
                    <a:pt x="55" y="19"/>
                  </a:cubicBezTo>
                  <a:cubicBezTo>
                    <a:pt x="32" y="38"/>
                    <a:pt x="0" y="102"/>
                    <a:pt x="10" y="132"/>
                  </a:cubicBezTo>
                  <a:cubicBezTo>
                    <a:pt x="20" y="162"/>
                    <a:pt x="85" y="205"/>
                    <a:pt x="115" y="201"/>
                  </a:cubicBezTo>
                  <a:cubicBezTo>
                    <a:pt x="172" y="201"/>
                    <a:pt x="193" y="138"/>
                    <a:pt x="193" y="108"/>
                  </a:cubicBezTo>
                  <a:close/>
                </a:path>
              </a:pathLst>
            </a:custGeom>
            <a:solidFill>
              <a:srgbClr val="0000FF">
                <a:alpha val="30196"/>
              </a:srgbClr>
            </a:solidFill>
            <a:ln w="3175" cmpd="sng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8C1B1F4D-A3F1-4F00-EFA3-48757165E5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u="sng" dirty="0">
                <a:solidFill>
                  <a:srgbClr val="FFFF00"/>
                </a:solidFill>
              </a:rPr>
              <a:t>CLASSIFICATION OF HLs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661681E-425D-FC05-F012-314C4B14F0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sz="2800" dirty="0"/>
              <a:t>Unlike  NHLs, HLs are not categorized into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indolent, aggressive, and highly aggressive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categories.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/>
              <a:t>  Classical Hodgkin lymphomas: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1-Nodular sclerosis  HL.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2-Mixed </a:t>
            </a:r>
            <a:r>
              <a:rPr lang="en-US" sz="2800" dirty="0" err="1"/>
              <a:t>cellularity</a:t>
            </a:r>
            <a:r>
              <a:rPr lang="en-US" sz="2800" dirty="0"/>
              <a:t>  HL.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3-Lymphocyte depleted  HL.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4-Lymphocyte-rich classical  HL.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sz="2800" dirty="0"/>
              <a:t>  Nodular lymphocyte-predominant  HL.</a:t>
            </a: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74C5-4876-1A1E-3BB5-216DC015F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u="sng" dirty="0">
                <a:solidFill>
                  <a:srgbClr val="FFFF00"/>
                </a:solidFill>
              </a:rPr>
              <a:t>EPIDEMIOLOGY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48D44E-D28F-4849-D157-986604D5D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defRPr/>
            </a:pPr>
            <a:r>
              <a:rPr lang="en-US" dirty="0"/>
              <a:t>Unlike other lymphomas, whose incidence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increases with age , HL has a bimodal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incidence curve.</a:t>
            </a:r>
          </a:p>
          <a:p>
            <a:pPr algn="l" rtl="0">
              <a:defRPr/>
            </a:pPr>
            <a:r>
              <a:rPr lang="en-US" dirty="0"/>
              <a:t>It occurs most frequently in two separate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age groups: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   1-Young adulthood (age 15-35 yrs)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   2-Over 55 years.</a:t>
            </a:r>
          </a:p>
          <a:p>
            <a:pPr algn="l" rtl="0">
              <a:defRPr/>
            </a:pPr>
            <a:r>
              <a:rPr lang="en-US" dirty="0"/>
              <a:t>It is more common in males, but in Jordan 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is more in females.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B17DB-C96A-A640-42BD-598FD9134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u="sng" dirty="0">
                <a:solidFill>
                  <a:srgbClr val="FFFF00"/>
                </a:solidFill>
              </a:rPr>
              <a:t>ADVERSE PROGNOSTIC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07BD3-B4EC-02CC-E163-FA15EB795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defRPr/>
            </a:pPr>
            <a:r>
              <a:rPr lang="en-US" dirty="0"/>
              <a:t>Adverse prognostic factors: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1- Age &gt; 45 years.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2- Stage IV disease.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3- </a:t>
            </a:r>
            <a:r>
              <a:rPr lang="en-US" dirty="0" err="1"/>
              <a:t>Hb</a:t>
            </a:r>
            <a:r>
              <a:rPr lang="en-US" dirty="0"/>
              <a:t> &lt; 10,5 g/</a:t>
            </a:r>
            <a:r>
              <a:rPr lang="en-US" dirty="0" err="1"/>
              <a:t>dL</a:t>
            </a:r>
            <a:r>
              <a:rPr lang="en-US" dirty="0"/>
              <a:t>.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4- Lymphocyte count &gt; 600/</a:t>
            </a:r>
            <a:r>
              <a:rPr lang="en-US" dirty="0" err="1"/>
              <a:t>dL</a:t>
            </a:r>
            <a:r>
              <a:rPr lang="en-US" dirty="0"/>
              <a:t>.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5- Male sex.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6- Albumin &lt; 40 g/L.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7- WBC count &gt; 15,000 /</a:t>
            </a:r>
            <a:r>
              <a:rPr lang="en-US" dirty="0" err="1"/>
              <a:t>uL</a:t>
            </a:r>
            <a:r>
              <a:rPr lang="en-US" dirty="0"/>
              <a:t>.</a:t>
            </a:r>
          </a:p>
          <a:p>
            <a:pPr algn="l" rtl="0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196E4-5B1D-31B8-E5B7-25D529B40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u="sng" dirty="0">
                <a:solidFill>
                  <a:srgbClr val="FFFF00"/>
                </a:solidFill>
              </a:rPr>
              <a:t>OTHER ADVERSE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C9B93-025A-0910-E17B-C0F33FB9EF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defRPr/>
            </a:pPr>
            <a:r>
              <a:rPr lang="en-US" dirty="0"/>
              <a:t>Other studies reported other prognostic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   factors such as: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1- Mixed-</a:t>
            </a:r>
            <a:r>
              <a:rPr lang="en-US" dirty="0" err="1"/>
              <a:t>cellularity</a:t>
            </a:r>
            <a:r>
              <a:rPr lang="en-US" dirty="0"/>
              <a:t> or lymphocyte-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    depleted </a:t>
            </a:r>
            <a:r>
              <a:rPr lang="en-US" dirty="0" err="1"/>
              <a:t>histologies</a:t>
            </a:r>
            <a:r>
              <a:rPr lang="en-US" dirty="0"/>
              <a:t>.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2-Large numbers of involved nodal sites.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3- Advanced stage.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4-The presence of B symptoms.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5-High ESR.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/>
              <a:t>   6- </a:t>
            </a:r>
            <a:r>
              <a:rPr lang="en-US" dirty="0"/>
              <a:t>Bulky disease.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hodgold2">
            <a:extLst>
              <a:ext uri="{FF2B5EF4-FFF2-40B4-BE49-F238E27FC236}">
                <a16:creationId xmlns:a16="http://schemas.microsoft.com/office/drawing/2014/main" id="{57A654F0-11C1-9247-7C4D-98805F9500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4163" y="1196975"/>
            <a:ext cx="3495675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79" name="Text Box 4">
            <a:extLst>
              <a:ext uri="{FF2B5EF4-FFF2-40B4-BE49-F238E27FC236}">
                <a16:creationId xmlns:a16="http://schemas.microsoft.com/office/drawing/2014/main" id="{6BBBB496-29AB-47E8-19F7-40BC0F4752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81000"/>
            <a:ext cx="5772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r" rtl="1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>
                <a:solidFill>
                  <a:srgbClr val="A50021"/>
                </a:solidFill>
                <a:latin typeface="Times New Roman" panose="02020603050405020304" pitchFamily="18" charset="0"/>
              </a:rPr>
              <a:t>Classical Hodgkin Lymphoma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44701-067B-AFFD-5BBD-3A0038941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u="sng" dirty="0">
                <a:solidFill>
                  <a:srgbClr val="FFFF00"/>
                </a:solidFill>
              </a:rPr>
              <a:t>TREATMENT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61CE7-BB2E-D9AA-A874-98E1611898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defRPr/>
            </a:pPr>
            <a:r>
              <a:rPr lang="en-US" dirty="0"/>
              <a:t>Chemotherapy : ABVD, Stanford V,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    BEACOPP.</a:t>
            </a:r>
          </a:p>
          <a:p>
            <a:pPr algn="l" rtl="0">
              <a:defRPr/>
            </a:pPr>
            <a:r>
              <a:rPr lang="en-US" dirty="0"/>
              <a:t>Radiotherapy.</a:t>
            </a:r>
          </a:p>
          <a:p>
            <a:pPr algn="l" rtl="0">
              <a:defRPr/>
            </a:pPr>
            <a:r>
              <a:rPr lang="en-US" dirty="0"/>
              <a:t>Bone marrow transplantation (HSCT).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354A95E5-745D-37A8-1C2A-B8163892B8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GB" altLang="en-US">
                <a:effectLst/>
              </a:rPr>
              <a:t>Treatment and Prognosis</a:t>
            </a:r>
          </a:p>
        </p:txBody>
      </p:sp>
      <p:graphicFrame>
        <p:nvGraphicFramePr>
          <p:cNvPr id="71683" name="Group 3">
            <a:extLst>
              <a:ext uri="{FF2B5EF4-FFF2-40B4-BE49-F238E27FC236}">
                <a16:creationId xmlns:a16="http://schemas.microsoft.com/office/drawing/2014/main" id="{2EEBA82B-5B08-1B9D-7C52-B0AEB94F70DB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4114800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Stage</a:t>
                      </a:r>
                      <a:endParaRPr kumimoji="0" lang="en-CA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Treatment</a:t>
                      </a:r>
                      <a:endParaRPr kumimoji="0" lang="en-CA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Failure-free survival</a:t>
                      </a:r>
                      <a:endParaRPr kumimoji="0" lang="en-CA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Overall 5 year survival</a:t>
                      </a:r>
                      <a:endParaRPr kumimoji="0" lang="en-CA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I,II</a:t>
                      </a:r>
                      <a:endParaRPr kumimoji="0" lang="en-CA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ABVD x 4 &amp; radiation</a:t>
                      </a:r>
                      <a:endParaRPr kumimoji="0" lang="en-CA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70-80%</a:t>
                      </a:r>
                      <a:endParaRPr kumimoji="0" lang="en-CA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80-90%</a:t>
                      </a:r>
                      <a:endParaRPr kumimoji="0" lang="en-CA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III,IV</a:t>
                      </a:r>
                      <a:endParaRPr kumimoji="0" lang="en-CA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ABVD x 6</a:t>
                      </a:r>
                      <a:endParaRPr kumimoji="0" lang="en-CA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60-70%</a:t>
                      </a:r>
                      <a:endParaRPr kumimoji="0" lang="en-CA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70-80%</a:t>
                      </a:r>
                      <a:endParaRPr kumimoji="0" lang="en-CA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DF06B88F-0E63-8D05-608F-19B996EA4E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B04D376C-D391-275C-0958-F76E556138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endParaRPr lang="en-US"/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endParaRPr lang="en-US"/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       </a:t>
            </a:r>
            <a:r>
              <a:rPr lang="en-US" sz="6600">
                <a:solidFill>
                  <a:srgbClr val="FFFF00"/>
                </a:solidFill>
              </a:rPr>
              <a:t>THANK YOU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5BC8F08-5009-09C5-BA31-2692FF9041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u="sng">
                <a:solidFill>
                  <a:srgbClr val="FFFF00"/>
                </a:solidFill>
              </a:rPr>
              <a:t>CAUSES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902180E-0B17-A4DD-E5AF-8089FE7C20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80000"/>
              </a:lnSpc>
              <a:defRPr/>
            </a:pPr>
            <a:r>
              <a:rPr lang="en-US" sz="2800"/>
              <a:t>Exact causes are unknown.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800"/>
              <a:t>Several factors have been linked to an 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      increased risk of developing lymphoma: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        1-Age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        2-Infections: Viruses,Bacteria,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        3-Medical conditions that comprise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                 the immune system.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        4-Exposure to toxic chemicals: benzene,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                pesticides,insecticides,herbicides.</a:t>
            </a:r>
          </a:p>
          <a:p>
            <a:pPr algn="l" rtl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en-US" sz="2800"/>
              <a:t>        5-Genetics: Family history of lymphoma.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D4F9438C-1668-E182-E7AF-6D143B6A65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u="sng">
                <a:solidFill>
                  <a:srgbClr val="FFFF00"/>
                </a:solidFill>
              </a:rPr>
              <a:t>LYMPHOID NEOPLASMS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1FFA9F4A-04FE-199D-58A9-70447CD192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/>
              <a:t>Are derived variously from: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   1-B cell progenitors.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   2-T cell progenitors.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   3-Mature T lymphocytes.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/>
              <a:t>           4-Mature B lymphocytes.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2A8B3F68-8458-18E4-7AE8-2CE07C1443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5400" u="sng">
                <a:solidFill>
                  <a:srgbClr val="FFFF00"/>
                </a:solidFill>
              </a:rPr>
              <a:t>CLASSIFICATION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73CAE86-A5EA-6C57-01BD-1941C271A4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defRPr/>
            </a:pPr>
            <a:r>
              <a:rPr lang="en-US" dirty="0"/>
              <a:t>Lymphomas are morphologically 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        subdivided into two major categories: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            1-Non-Hoddgkin’s lymphoma (NHL).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            2-Hodgkin’s disease(HD)/Hodgkin’s</a:t>
            </a: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r>
              <a:rPr lang="en-US" dirty="0"/>
              <a:t>                   lymphoma(HL).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51FAC037-D58D-B88B-51BE-B2B2C20861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u="sng" dirty="0">
                <a:solidFill>
                  <a:srgbClr val="FFFF00"/>
                </a:solidFill>
              </a:rPr>
              <a:t>CLASSIFICATION SYSTEMS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2F3F66D-FC74-D1E7-E0B0-E3C0BEF821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90000"/>
              </a:lnSpc>
              <a:defRPr/>
            </a:pPr>
            <a:r>
              <a:rPr lang="en-US" sz="3600" dirty="0"/>
              <a:t>Multiple classification schemes: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    1-Rapport.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    2-Kiel.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    3-Lukes Collins.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    4-REAL: (Revised European-American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                   Classification of Lymphoid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                   </a:t>
            </a:r>
            <a:r>
              <a:rPr lang="en-US" sz="2800" dirty="0" err="1"/>
              <a:t>Neoplasms</a:t>
            </a:r>
            <a:r>
              <a:rPr lang="en-US" sz="2800" dirty="0"/>
              <a:t>) :attempted to apply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                   </a:t>
            </a:r>
            <a:r>
              <a:rPr lang="en-US" sz="2800" dirty="0" err="1"/>
              <a:t>immunophenotypic</a:t>
            </a:r>
            <a:r>
              <a:rPr lang="en-US" sz="2800" dirty="0"/>
              <a:t> and genetic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                  features.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    5-WHO  classification.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sz="2800" dirty="0"/>
              <a:t>                    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D13F0-90ED-02B7-A017-03385CF3C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5400" u="sng" dirty="0">
                <a:solidFill>
                  <a:srgbClr val="FFFF00"/>
                </a:solidFill>
              </a:rPr>
              <a:t>WHO 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915E69-9A6A-B2CC-29B6-AB41F526F3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defRPr/>
            </a:pPr>
            <a:r>
              <a:rPr lang="en-US" dirty="0"/>
              <a:t>REAL Classification has been superseded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    by WHO Classification</a:t>
            </a:r>
          </a:p>
          <a:p>
            <a:pPr algn="l" rtl="0">
              <a:defRPr/>
            </a:pPr>
            <a:r>
              <a:rPr lang="en-US" dirty="0"/>
              <a:t>The WHO Classification, published in 2001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    and updated in 2022,is the latest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    classification and is based upon the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    foundations laid within the “REAL”</a:t>
            </a:r>
          </a:p>
          <a:p>
            <a:pPr algn="l" rtl="0">
              <a:buFont typeface="Wingdings" panose="05000000000000000000" pitchFamily="2" charset="2"/>
              <a:buNone/>
              <a:defRPr/>
            </a:pPr>
            <a:r>
              <a:rPr lang="en-US" dirty="0"/>
              <a:t>            classification.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1412</TotalTime>
  <Words>1893</Words>
  <Application>Microsoft Office PowerPoint</Application>
  <PresentationFormat>On-screen Show (4:3)</PresentationFormat>
  <Paragraphs>397</Paragraphs>
  <Slides>47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Beam</vt:lpstr>
      <vt:lpstr>LYMPHOMAS</vt:lpstr>
      <vt:lpstr>DEFINITION</vt:lpstr>
      <vt:lpstr>PowerPoint Presentation</vt:lpstr>
      <vt:lpstr>B-cell development</vt:lpstr>
      <vt:lpstr>CAUSES</vt:lpstr>
      <vt:lpstr>LYMPHOID NEOPLASMS</vt:lpstr>
      <vt:lpstr>CLASSIFICATION</vt:lpstr>
      <vt:lpstr>CLASSIFICATION SYSTEMS</vt:lpstr>
      <vt:lpstr>WHO Classification</vt:lpstr>
      <vt:lpstr>WHO Classification-Cont,d</vt:lpstr>
      <vt:lpstr>CLINICAL BEHAVIOR-1</vt:lpstr>
      <vt:lpstr>CLINICAL BAHAVIOR-2</vt:lpstr>
      <vt:lpstr>STAGING-1</vt:lpstr>
      <vt:lpstr>STAGING-2</vt:lpstr>
      <vt:lpstr>Staging of lymphoma</vt:lpstr>
      <vt:lpstr>STAGING-3</vt:lpstr>
      <vt:lpstr>STAGING NOTATION</vt:lpstr>
      <vt:lpstr> B SYMPTOMS</vt:lpstr>
      <vt:lpstr>INITIAL EVALUATION</vt:lpstr>
      <vt:lpstr>HISTORY AND PHYSICAL EXAMINATION</vt:lpstr>
      <vt:lpstr>HISTORY</vt:lpstr>
      <vt:lpstr>PHYSICAL EXAMINATION</vt:lpstr>
      <vt:lpstr>INVOLVEMENT OF OTHER SITES </vt:lpstr>
      <vt:lpstr>EXTRANODAL SITES</vt:lpstr>
      <vt:lpstr>OTHER CLINICAL PRESENTATIONS</vt:lpstr>
      <vt:lpstr>LYMPH NODE AND TISSUE BIOPSY</vt:lpstr>
      <vt:lpstr>INITIAL LABORATORY STUDIES</vt:lpstr>
      <vt:lpstr>PROGNOSIS AND TREATMENT</vt:lpstr>
      <vt:lpstr>International Prognostic Index     (IPI)</vt:lpstr>
      <vt:lpstr>PowerPoint Presentation</vt:lpstr>
      <vt:lpstr>PowerPoint Presentation</vt:lpstr>
      <vt:lpstr>IPI</vt:lpstr>
      <vt:lpstr>Modifications of the IPI</vt:lpstr>
      <vt:lpstr>TREATMENT</vt:lpstr>
      <vt:lpstr>PowerPoint Presentation</vt:lpstr>
      <vt:lpstr>Hodgkin lymphoma</vt:lpstr>
      <vt:lpstr>HISTORY</vt:lpstr>
      <vt:lpstr>HODGKIN’S LYMPHOMA</vt:lpstr>
      <vt:lpstr>RS cell and variants</vt:lpstr>
      <vt:lpstr>CLASSIFICATION OF HLs</vt:lpstr>
      <vt:lpstr>EPIDEMIOLOGY</vt:lpstr>
      <vt:lpstr>ADVERSE PROGNOSTIC FACTORS</vt:lpstr>
      <vt:lpstr>OTHER ADVERSE FACTORS</vt:lpstr>
      <vt:lpstr>PowerPoint Presentation</vt:lpstr>
      <vt:lpstr>TREATMENT </vt:lpstr>
      <vt:lpstr>Treatment and Prognosis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LYMPHOMAS</dc:title>
  <dc:creator>A.M.A</dc:creator>
  <cp:lastModifiedBy>asmafiras2002@gmail.com</cp:lastModifiedBy>
  <cp:revision>132</cp:revision>
  <dcterms:created xsi:type="dcterms:W3CDTF">2010-02-04T05:24:38Z</dcterms:created>
  <dcterms:modified xsi:type="dcterms:W3CDTF">2023-12-24T12:47:44Z</dcterms:modified>
</cp:coreProperties>
</file>