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4" r:id="rId9"/>
    <p:sldId id="267" r:id="rId10"/>
    <p:sldId id="268" r:id="rId11"/>
    <p:sldId id="269" r:id="rId12"/>
    <p:sldId id="270" r:id="rId13"/>
    <p:sldId id="271" r:id="rId14"/>
    <p:sldId id="284" r:id="rId15"/>
    <p:sldId id="285" r:id="rId16"/>
    <p:sldId id="286" r:id="rId17"/>
    <p:sldId id="287" r:id="rId18"/>
    <p:sldId id="288" r:id="rId19"/>
    <p:sldId id="289" r:id="rId20"/>
    <p:sldId id="290" r:id="rId21"/>
    <p:sldId id="296" r:id="rId22"/>
    <p:sldId id="297" r:id="rId23"/>
    <p:sldId id="292" r:id="rId24"/>
    <p:sldId id="293" r:id="rId25"/>
    <p:sldId id="294" r:id="rId26"/>
    <p:sldId id="295" r:id="rId27"/>
    <p:sldId id="298" r:id="rId28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8AC579FE-59F6-4289-BB9A-6F8B243B63EB}" type="datetimeFigureOut">
              <a:rPr lang="ar-SA" smtClean="0"/>
              <a:t>10/08/1444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12D23ED5-A11F-4952-9DB0-84C700D04C3F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17E47B1-2ED3-49B5-9D15-6F8F03A6E1C1}" type="slidenum">
              <a:rPr lang="en-US" altLang="en-US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14C366B-3965-4001-BF16-9798528DE7AA}" type="slidenum">
              <a:rPr lang="en-US" altLang="en-US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19132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195C2BD-5FC4-48BB-97D0-CC3BDACF7887}" type="slidenum">
              <a:rPr lang="en-US" altLang="en-US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48564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hanced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potency inactivated poliovirus vaccine (EIPV), combined with diphtheria-tetanus-pertussis (DTP) vaccine,</a:t>
            </a:r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D23ED5-A11F-4952-9DB0-84C700D04C3F}" type="slidenum">
              <a:rPr lang="ar-SA" smtClean="0"/>
              <a:t>26</a:t>
            </a:fld>
            <a:endParaRPr lang="ar-S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FBC3E-7A4A-4C2E-9051-5369248FCAF8}" type="datetimeFigureOut">
              <a:rPr lang="ar-SA" smtClean="0"/>
              <a:t>10/08/1444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3E618-5162-4885-86A3-5D2538DAFD31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FBC3E-7A4A-4C2E-9051-5369248FCAF8}" type="datetimeFigureOut">
              <a:rPr lang="ar-SA" smtClean="0"/>
              <a:t>10/08/1444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3E618-5162-4885-86A3-5D2538DAFD31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FBC3E-7A4A-4C2E-9051-5369248FCAF8}" type="datetimeFigureOut">
              <a:rPr lang="ar-SA" smtClean="0"/>
              <a:t>10/08/1444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3E618-5162-4885-86A3-5D2538DAFD31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FBC3E-7A4A-4C2E-9051-5369248FCAF8}" type="datetimeFigureOut">
              <a:rPr lang="ar-SA" smtClean="0"/>
              <a:t>10/08/1444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3E618-5162-4885-86A3-5D2538DAFD31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FBC3E-7A4A-4C2E-9051-5369248FCAF8}" type="datetimeFigureOut">
              <a:rPr lang="ar-SA" smtClean="0"/>
              <a:t>10/08/1444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3E618-5162-4885-86A3-5D2538DAFD31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FBC3E-7A4A-4C2E-9051-5369248FCAF8}" type="datetimeFigureOut">
              <a:rPr lang="ar-SA" smtClean="0"/>
              <a:t>10/08/1444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3E618-5162-4885-86A3-5D2538DAFD31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FBC3E-7A4A-4C2E-9051-5369248FCAF8}" type="datetimeFigureOut">
              <a:rPr lang="ar-SA" smtClean="0"/>
              <a:t>10/08/1444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3E618-5162-4885-86A3-5D2538DAFD31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FBC3E-7A4A-4C2E-9051-5369248FCAF8}" type="datetimeFigureOut">
              <a:rPr lang="ar-SA" smtClean="0"/>
              <a:t>10/08/1444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3E618-5162-4885-86A3-5D2538DAFD31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FBC3E-7A4A-4C2E-9051-5369248FCAF8}" type="datetimeFigureOut">
              <a:rPr lang="ar-SA" smtClean="0"/>
              <a:t>10/08/1444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3E618-5162-4885-86A3-5D2538DAFD31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FBC3E-7A4A-4C2E-9051-5369248FCAF8}" type="datetimeFigureOut">
              <a:rPr lang="ar-SA" smtClean="0"/>
              <a:t>10/08/1444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3E618-5162-4885-86A3-5D2538DAFD31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FBC3E-7A4A-4C2E-9051-5369248FCAF8}" type="datetimeFigureOut">
              <a:rPr lang="ar-SA" smtClean="0"/>
              <a:t>10/08/1444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3E618-5162-4885-86A3-5D2538DAFD31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EFBC3E-7A4A-4C2E-9051-5369248FCAF8}" type="datetimeFigureOut">
              <a:rPr lang="ar-SA" smtClean="0"/>
              <a:t>10/08/1444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D3E618-5162-4885-86A3-5D2538DAFD31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image" Target="../media/image5.png"/><Relationship Id="rId21" Type="http://schemas.openxmlformats.org/officeDocument/2006/relationships/image" Target="../media/image23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228600" y="1647730"/>
            <a:ext cx="6172200" cy="1829761"/>
          </a:xfrm>
        </p:spPr>
        <p:txBody>
          <a:bodyPr>
            <a:normAutofit fontScale="9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Aft>
                <a:spcPct val="0"/>
              </a:spcAft>
              <a:defRPr/>
            </a:pPr>
            <a:r>
              <a:rPr lang="en-US" b="1" cap="none" spc="0" dirty="0" smtClean="0"/>
              <a:t>ENTEROVIRUSES</a:t>
            </a:r>
            <a:br>
              <a:rPr lang="en-US" b="1" cap="none" spc="0" dirty="0" smtClean="0"/>
            </a:br>
            <a:r>
              <a:rPr lang="en-US" b="1" dirty="0" smtClean="0"/>
              <a:t>PNS Module 2022-2023</a:t>
            </a:r>
            <a:r>
              <a:rPr lang="en-US" b="1" cap="none" spc="0" dirty="0" smtClean="0"/>
              <a:t/>
            </a:r>
            <a:br>
              <a:rPr lang="en-US" b="1" cap="none" spc="0" dirty="0" smtClean="0"/>
            </a:br>
            <a:endParaRPr lang="en-US" b="1" cap="none" spc="0" dirty="0"/>
          </a:p>
        </p:txBody>
      </p:sp>
      <p:pic>
        <p:nvPicPr>
          <p:cNvPr id="5" name="Picture 2" descr="shutterstock enterovirus D68 virus cd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00800" y="1087438"/>
            <a:ext cx="21463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7"/>
          <p:cNvSpPr/>
          <p:nvPr/>
        </p:nvSpPr>
        <p:spPr>
          <a:xfrm>
            <a:off x="457200" y="3841136"/>
            <a:ext cx="5486400" cy="24622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By: </a:t>
            </a:r>
            <a:endParaRPr lang="en-US" sz="2800" b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Dr. Mohammad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Odaibate</a:t>
            </a:r>
            <a:endParaRPr lang="en-US" sz="2800" dirty="0" smtClean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Microbiology 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Department</a:t>
            </a:r>
          </a:p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Faculty of Medicine</a:t>
            </a:r>
          </a:p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Mutah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University</a:t>
            </a:r>
          </a:p>
        </p:txBody>
      </p:sp>
      <p:pic>
        <p:nvPicPr>
          <p:cNvPr id="7" name="Picture 2" descr="http://www.3dscience.com/img/Products/3D_Models/Human_Anatomy/Male_System/Male_Nervous_3.0/supporting_images/Male-Nervous-System-ref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48400" y="3962400"/>
            <a:ext cx="2410103" cy="258753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8"/>
          <p:cNvSpPr txBox="1"/>
          <p:nvPr/>
        </p:nvSpPr>
        <p:spPr>
          <a:xfrm>
            <a:off x="6566106" y="3505200"/>
            <a:ext cx="1981200" cy="40011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  <a:scene3d>
              <a:camera prst="orthographicFront"/>
              <a:lightRig rig="soft" dir="tl"/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spc="5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panose="020B0604020202020204" pitchFamily="34" charset="0"/>
              </a:rPr>
              <a:t>PNS Module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>
            <a:spLocks noGrp="1"/>
          </p:cNvSpPr>
          <p:nvPr>
            <p:ph idx="1"/>
          </p:nvPr>
        </p:nvSpPr>
        <p:spPr>
          <a:xfrm>
            <a:off x="1066800" y="1590675"/>
            <a:ext cx="5638800" cy="2143125"/>
          </a:xfrm>
        </p:spPr>
        <p:txBody>
          <a:bodyPr>
            <a:normAutofit lnSpcReduction="10000"/>
          </a:bodyPr>
          <a:lstStyle/>
          <a:p>
            <a:pPr algn="l" rtl="0"/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Febrile rash.</a:t>
            </a:r>
          </a:p>
          <a:p>
            <a:pPr algn="l" rtl="0"/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URT infection.</a:t>
            </a:r>
          </a:p>
          <a:p>
            <a:pPr algn="l" rtl="0"/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Aseptic Meningitis.</a:t>
            </a:r>
          </a:p>
          <a:p>
            <a:pPr algn="l" rtl="0"/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Herpangina.</a:t>
            </a:r>
          </a:p>
          <a:p>
            <a:pPr algn="l" rtl="0"/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Hand, foot &amp; mouth disease.</a:t>
            </a:r>
          </a:p>
          <a:p>
            <a:pPr algn="l" rtl="0"/>
            <a:endParaRPr lang="en-US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-76200" y="1066800"/>
            <a:ext cx="8229600" cy="523220"/>
          </a:xfrm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rtl="0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Diseases associated with Coxsackie A viruses</a:t>
            </a:r>
          </a:p>
        </p:txBody>
      </p:sp>
      <p:sp>
        <p:nvSpPr>
          <p:cNvPr id="4" name="Title 1"/>
          <p:cNvSpPr txBox="1"/>
          <p:nvPr/>
        </p:nvSpPr>
        <p:spPr>
          <a:xfrm>
            <a:off x="27273" y="3755137"/>
            <a:ext cx="8229600" cy="523220"/>
          </a:xfrm>
          <a:prstGeom prst="rect">
            <a:avLst/>
          </a:prstGeom>
        </p:spPr>
        <p:txBody>
          <a:bodyPr anchor="ctr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Disease associated with Coxsackie B viruses.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Content Placeholder 2"/>
          <p:cNvSpPr txBox="1"/>
          <p:nvPr/>
        </p:nvSpPr>
        <p:spPr bwMode="auto">
          <a:xfrm>
            <a:off x="990601" y="3886200"/>
            <a:ext cx="7467599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620713" indent="-22860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858838" indent="-228600">
              <a:spcBef>
                <a:spcPts val="350"/>
              </a:spcBef>
              <a:buClr>
                <a:schemeClr val="accent2"/>
              </a:buClr>
              <a:buSzTx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1430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13716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1828800" indent="-22860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286000" indent="-22860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2743200" indent="-22860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200400" indent="-22860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l" rtl="0" eaLnBrk="1" hangingPunct="1"/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 eaLnBrk="1" hangingPunct="1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Febrile rash.</a:t>
            </a:r>
          </a:p>
          <a:p>
            <a:pPr algn="l" rtl="0" eaLnBrk="1" hangingPunct="1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URT infection.</a:t>
            </a:r>
          </a:p>
          <a:p>
            <a:pPr algn="l" rtl="0" eaLnBrk="1" hangingPunct="1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Aseptic Meningitis.</a:t>
            </a:r>
          </a:p>
          <a:p>
            <a:pPr algn="l" rtl="0" eaLnBrk="1" hangingPunct="1"/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Peri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&amp; myocarditis.</a:t>
            </a:r>
          </a:p>
          <a:p>
            <a:pPr algn="l" rtl="0" eaLnBrk="1" hangingPunct="1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Juvenile diabetes/ pancreatitis .</a:t>
            </a:r>
          </a:p>
          <a:p>
            <a:pPr algn="l" rtl="0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Pleurodynia (Bornholm 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disease): </a:t>
            </a:r>
            <a:r>
              <a:rPr lang="en-US" dirty="0"/>
              <a:t>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viral myalgia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" name="TextBox 7"/>
          <p:cNvSpPr txBox="1"/>
          <p:nvPr/>
        </p:nvSpPr>
        <p:spPr>
          <a:xfrm>
            <a:off x="381000" y="76200"/>
            <a:ext cx="6601968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algn="ctr">
              <a:defRPr sz="5400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dobe Caslon Pro" pitchFamily="18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rtl="0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schemeClr val="tx1"/>
                </a:solidFill>
              </a:rPr>
              <a:t>Coxackie viruses: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/>
          <p:nvPr/>
        </p:nvSpPr>
        <p:spPr>
          <a:xfrm>
            <a:off x="826008" y="1879202"/>
            <a:ext cx="6781800" cy="738664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342900" indent="-342900" algn="l" rtl="0" eaLnBrk="1" fontAlgn="auto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Feal</a:t>
            </a:r>
            <a:r>
              <a:rPr lang="en-US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-oral route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respiratory aerosols </a:t>
            </a:r>
          </a:p>
          <a:p>
            <a:pPr marL="285750" indent="-285750" algn="l" rtl="0" eaLnBrk="1" fontAlgn="auto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US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838200" y="2354262"/>
            <a:ext cx="8001000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l" rtl="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Replicate in the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oropharynx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and intestinal tract. </a:t>
            </a:r>
            <a:endParaRPr lang="en-US" alt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----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through blood 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stream.</a:t>
            </a:r>
          </a:p>
          <a:p>
            <a:pPr algn="l" rtl="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skin and 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mucous membranes</a:t>
            </a:r>
          </a:p>
          <a:p>
            <a:pPr algn="l" rtl="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diseases in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various organs (heart, liver, pancreas).</a:t>
            </a:r>
          </a:p>
          <a:p>
            <a:pPr algn="l" rtl="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 and B-----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meninges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and motor neurons(anterior horn cell).</a:t>
            </a:r>
          </a:p>
          <a:p>
            <a:pPr algn="l" rtl="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Imm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. Type specific IgG.</a:t>
            </a:r>
          </a:p>
        </p:txBody>
      </p:sp>
      <p:sp>
        <p:nvSpPr>
          <p:cNvPr id="4" name="Rectangle 4"/>
          <p:cNvSpPr/>
          <p:nvPr/>
        </p:nvSpPr>
        <p:spPr>
          <a:xfrm>
            <a:off x="212986" y="1195665"/>
            <a:ext cx="6657723" cy="584775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l" rtl="0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Transmission and Pathogenesis:</a:t>
            </a:r>
          </a:p>
        </p:txBody>
      </p:sp>
      <p:sp>
        <p:nvSpPr>
          <p:cNvPr id="5" name="TextBox 7"/>
          <p:cNvSpPr txBox="1"/>
          <p:nvPr/>
        </p:nvSpPr>
        <p:spPr>
          <a:xfrm>
            <a:off x="381000" y="76200"/>
            <a:ext cx="6601968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algn="ctr">
              <a:defRPr sz="5400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dobe Caslon Pro" pitchFamily="18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rtl="0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schemeClr val="tx1"/>
                </a:solidFill>
              </a:rPr>
              <a:t>Coxackie viruses: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848" y="725425"/>
            <a:ext cx="8229600" cy="757990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l" rtl="0" fontAlgn="auto">
              <a:spcAft>
                <a:spcPct val="0"/>
              </a:spcAft>
              <a:defRPr/>
            </a:pPr>
            <a:r>
              <a:rPr lang="en-US" sz="28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Herpangina: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88925" y="1406525"/>
            <a:ext cx="5867400" cy="2371725"/>
          </a:xfrm>
        </p:spPr>
        <p:txBody>
          <a:bodyPr/>
          <a:lstStyle/>
          <a:p>
            <a:pPr algn="l" rtl="0"/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Fever, sore throat.</a:t>
            </a:r>
          </a:p>
          <a:p>
            <a:pPr algn="l" rtl="0"/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Tender vesicles appear in the </a:t>
            </a:r>
            <a:r>
              <a:rPr lang="en-US" alt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oropharynx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l" rtl="0"/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Recovery is usual .</a:t>
            </a:r>
          </a:p>
          <a:p>
            <a:pPr algn="l" rtl="0"/>
            <a:endParaRPr lang="en-US" alt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/>
          <p:cNvSpPr txBox="1"/>
          <p:nvPr/>
        </p:nvSpPr>
        <p:spPr>
          <a:xfrm>
            <a:off x="301625" y="2814829"/>
            <a:ext cx="8229600" cy="1143000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ct val="0"/>
              </a:spcAft>
              <a:defRPr/>
            </a:pPr>
            <a:r>
              <a:rPr lang="en-US" sz="2800" dirty="0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Hand, foot and mouth disease:</a:t>
            </a:r>
            <a:endParaRPr lang="en-US" sz="2800" dirty="0">
              <a:ln w="11430"/>
              <a:solidFill>
                <a:schemeClr val="tx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Content Placeholder 2"/>
          <p:cNvSpPr txBox="1"/>
          <p:nvPr/>
        </p:nvSpPr>
        <p:spPr bwMode="auto">
          <a:xfrm>
            <a:off x="301625" y="3708400"/>
            <a:ext cx="5565775" cy="190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620713" indent="-22860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858838" indent="-228600">
              <a:spcBef>
                <a:spcPts val="350"/>
              </a:spcBef>
              <a:buClr>
                <a:schemeClr val="accent2"/>
              </a:buClr>
              <a:buSzTx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1430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13716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1828800" indent="-22860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286000" indent="-22860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2743200" indent="-22860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200400" indent="-22860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l" rtl="0" eaLnBrk="1" hangingPunct="1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Vesicular rash on hands and feet and ulceration in the mouth 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….</a:t>
            </a:r>
          </a:p>
          <a:p>
            <a:pPr algn="l" rtl="0" eaLnBrk="1" hangingPunct="1"/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Mainly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children.</a:t>
            </a:r>
          </a:p>
          <a:p>
            <a:pPr algn="l" rtl="0" eaLnBrk="1" hangingPunct="1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Recovery is usual .</a:t>
            </a:r>
          </a:p>
        </p:txBody>
      </p:sp>
      <p:pic>
        <p:nvPicPr>
          <p:cNvPr id="7" name="Picture 2" descr="https://classconnection.s3.amazonaws.com/569/flashcards/1969569/png/screen_shot_2013-03-02_at_110419_pm136228707672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74494" y="3754728"/>
            <a:ext cx="3593306" cy="3103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"/>
          <p:cNvSpPr/>
          <p:nvPr/>
        </p:nvSpPr>
        <p:spPr>
          <a:xfrm>
            <a:off x="152400" y="140302"/>
            <a:ext cx="68377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Coxsackie A viruses specific diseases:</a:t>
            </a:r>
          </a:p>
        </p:txBody>
      </p:sp>
      <p:pic>
        <p:nvPicPr>
          <p:cNvPr id="1026" name="Picture 2" descr="Herpangina - Infectious Diseases - Merck Manuals Professional Edi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734444"/>
            <a:ext cx="3510395" cy="2832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  <p:bldP spid="6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/>
          <p:cNvSpPr txBox="1">
            <a:spLocks noChangeArrowheads="1"/>
          </p:cNvSpPr>
          <p:nvPr/>
        </p:nvSpPr>
        <p:spPr bwMode="auto">
          <a:xfrm>
            <a:off x="457200" y="990600"/>
            <a:ext cx="67849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l" rtl="0" eaLnBrk="1" hangingPunct="1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Epidemic myalgia, pleuritic type chest pain.</a:t>
            </a:r>
          </a:p>
        </p:txBody>
      </p:sp>
      <p:sp>
        <p:nvSpPr>
          <p:cNvPr id="5" name="Rectangle 8"/>
          <p:cNvSpPr/>
          <p:nvPr/>
        </p:nvSpPr>
        <p:spPr>
          <a:xfrm>
            <a:off x="457200" y="1447800"/>
            <a:ext cx="3453189" cy="52322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l" rtl="0" eaLnBrk="1" fontAlgn="auto" hangingPunct="1">
              <a:spcAft>
                <a:spcPct val="0"/>
              </a:spcAft>
              <a:defRPr/>
            </a:pPr>
            <a:r>
              <a:rPr lang="en-US" sz="2400" b="1" dirty="0" err="1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Peri</a:t>
            </a:r>
            <a:r>
              <a:rPr lang="en-US" sz="2400" b="1" dirty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&amp; </a:t>
            </a:r>
            <a:r>
              <a:rPr lang="en-US" sz="2400" b="1" dirty="0" err="1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myocarditis</a:t>
            </a:r>
            <a:r>
              <a:rPr lang="en-US" sz="2400" b="1" dirty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TextBox 9"/>
          <p:cNvSpPr txBox="1">
            <a:spLocks noChangeArrowheads="1"/>
          </p:cNvSpPr>
          <p:nvPr/>
        </p:nvSpPr>
        <p:spPr bwMode="auto">
          <a:xfrm>
            <a:off x="457200" y="2057400"/>
            <a:ext cx="67849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l" rtl="0" eaLnBrk="1" hangingPunct="1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Fever, chest pain , 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congestive heart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failure .</a:t>
            </a:r>
          </a:p>
        </p:txBody>
      </p:sp>
      <p:sp>
        <p:nvSpPr>
          <p:cNvPr id="7" name="Rectangle 10"/>
          <p:cNvSpPr/>
          <p:nvPr/>
        </p:nvSpPr>
        <p:spPr>
          <a:xfrm>
            <a:off x="533400" y="2590800"/>
            <a:ext cx="5694188" cy="52322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l" rtl="0" eaLnBrk="1" fontAlgn="auto" hangingPunct="1">
              <a:spcAft>
                <a:spcPct val="0"/>
              </a:spcAft>
              <a:defRPr/>
            </a:pPr>
            <a:r>
              <a:rPr lang="en-US" sz="2400" b="1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Juvenile diabetes/ pancreatitis .</a:t>
            </a:r>
          </a:p>
        </p:txBody>
      </p:sp>
      <p:sp>
        <p:nvSpPr>
          <p:cNvPr id="9" name="Rectangle 1"/>
          <p:cNvSpPr/>
          <p:nvPr/>
        </p:nvSpPr>
        <p:spPr>
          <a:xfrm>
            <a:off x="152400" y="140302"/>
            <a:ext cx="68377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Coxsackie A viruses specific diseases:</a:t>
            </a:r>
          </a:p>
        </p:txBody>
      </p:sp>
      <p:sp>
        <p:nvSpPr>
          <p:cNvPr id="2" name="Rectangle 1"/>
          <p:cNvSpPr/>
          <p:nvPr/>
        </p:nvSpPr>
        <p:spPr>
          <a:xfrm>
            <a:off x="304800" y="4419600"/>
            <a:ext cx="8229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/>
            <a:r>
              <a:rPr lang="en-US" sz="2400" b="1" dirty="0">
                <a:solidFill>
                  <a:srgbClr val="FF0000"/>
                </a:solidFill>
                <a:latin typeface="Helvetica Neue"/>
              </a:rPr>
              <a:t>Pleuritic chest pain </a:t>
            </a:r>
            <a:r>
              <a:rPr lang="en-US" sz="2400" dirty="0">
                <a:solidFill>
                  <a:srgbClr val="202124"/>
                </a:solidFill>
                <a:latin typeface="Helvetica Neue"/>
              </a:rPr>
              <a:t>is </a:t>
            </a:r>
            <a:r>
              <a:rPr lang="en-US" sz="2400" dirty="0" smtClean="0">
                <a:solidFill>
                  <a:srgbClr val="202124"/>
                </a:solidFill>
                <a:latin typeface="Helvetica Neue"/>
              </a:rPr>
              <a:t>characterized </a:t>
            </a:r>
            <a:r>
              <a:rPr lang="en-US" sz="2400" dirty="0">
                <a:solidFill>
                  <a:srgbClr val="202124"/>
                </a:solidFill>
                <a:latin typeface="Helvetica Neue"/>
              </a:rPr>
              <a:t>by being well </a:t>
            </a:r>
            <a:r>
              <a:rPr lang="en-US" sz="2400" dirty="0" smtClean="0">
                <a:solidFill>
                  <a:srgbClr val="202124"/>
                </a:solidFill>
                <a:latin typeface="Helvetica Neue"/>
              </a:rPr>
              <a:t>localized, </a:t>
            </a:r>
            <a:r>
              <a:rPr lang="en-US" sz="2400" dirty="0">
                <a:solidFill>
                  <a:srgbClr val="202124"/>
                </a:solidFill>
                <a:latin typeface="Helvetica Neue"/>
              </a:rPr>
              <a:t>sharp in nature and exacerbated by inspiration. Chest pain that does not have these characteristics is described as non-pleuritic. The main focus of investigation should be on diagnosing or excluding an acute coronary syndrome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9" grpId="0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70956" y="3221612"/>
            <a:ext cx="7324107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 rtl="0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>
                <a:ln w="22225">
                  <a:solidFill>
                    <a:schemeClr val="accent2"/>
                  </a:solidFill>
                  <a:prstDash val="solid"/>
                </a:ln>
                <a:latin typeface="Arial" panose="020B0604020202020204" pitchFamily="34" charset="0"/>
                <a:cs typeface="Arial" panose="020B0604020202020204" pitchFamily="34" charset="0"/>
              </a:rPr>
              <a:t>Treatment &amp; Prevention: </a:t>
            </a:r>
          </a:p>
        </p:txBody>
      </p:sp>
      <p:sp>
        <p:nvSpPr>
          <p:cNvPr id="7" name="Rectangle 6"/>
          <p:cNvSpPr/>
          <p:nvPr/>
        </p:nvSpPr>
        <p:spPr>
          <a:xfrm>
            <a:off x="670956" y="457200"/>
            <a:ext cx="57912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 rtl="0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>
                <a:ln w="22225">
                  <a:solidFill>
                    <a:schemeClr val="accent2"/>
                  </a:solidFill>
                  <a:prstDash val="solid"/>
                </a:ln>
                <a:latin typeface="Arial" panose="020B0604020202020204" pitchFamily="34" charset="0"/>
                <a:cs typeface="Arial" panose="020B0604020202020204" pitchFamily="34" charset="0"/>
              </a:rPr>
              <a:t>Laboratory diagnosis:</a:t>
            </a:r>
          </a:p>
        </p:txBody>
      </p:sp>
      <p:sp>
        <p:nvSpPr>
          <p:cNvPr id="5" name="Rectangle 4"/>
          <p:cNvSpPr/>
          <p:nvPr/>
        </p:nvSpPr>
        <p:spPr>
          <a:xfrm>
            <a:off x="841374" y="1157288"/>
            <a:ext cx="761682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rtl="0" eaLnBrk="1" fontAlgn="auto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observing a rise in titer of neutralizing antibodies.</a:t>
            </a:r>
          </a:p>
          <a:p>
            <a:pPr algn="l" rtl="0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 algn="l" rtl="0" eaLnBrk="1" fontAlgn="auto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PCR-based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test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diagnosis of viral meningitis .</a:t>
            </a:r>
          </a:p>
        </p:txBody>
      </p:sp>
      <p:sp>
        <p:nvSpPr>
          <p:cNvPr id="41990" name="Rectangle 5"/>
          <p:cNvSpPr>
            <a:spLocks noChangeArrowheads="1"/>
          </p:cNvSpPr>
          <p:nvPr/>
        </p:nvSpPr>
        <p:spPr bwMode="auto">
          <a:xfrm>
            <a:off x="877887" y="3962400"/>
            <a:ext cx="6894513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l" rtl="0" eaLnBrk="1" hangingPunct="1">
              <a:lnSpc>
                <a:spcPct val="150000"/>
              </a:lnSpc>
            </a:pPr>
            <a:r>
              <a:rPr lang="en-US" alt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Neither antiviral 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drug therapy nor a </a:t>
            </a:r>
            <a:r>
              <a:rPr lang="en-US" alt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vaccine. </a:t>
            </a:r>
            <a:endParaRPr lang="en-US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5" grpId="0"/>
      <p:bldP spid="4199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2"/>
          <p:cNvSpPr>
            <a:spLocks noChangeArrowheads="1"/>
          </p:cNvSpPr>
          <p:nvPr/>
        </p:nvSpPr>
        <p:spPr bwMode="auto">
          <a:xfrm>
            <a:off x="457200" y="1219200"/>
            <a:ext cx="84582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342900" indent="-3429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just" rtl="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ECHO is: </a:t>
            </a:r>
            <a:r>
              <a:rPr lang="en-US" altLang="en-US" sz="2400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altLang="en-US" sz="2400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nteric</a:t>
            </a:r>
            <a:r>
              <a:rPr lang="en-US" altLang="en-US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altLang="en-US" sz="2400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ytopathic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2400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altLang="en-US" sz="2400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uman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2400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altLang="en-US" sz="2400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rphan</a:t>
            </a:r>
            <a:r>
              <a:rPr lang="en-US" alt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altLang="en-US" sz="2400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term ”orphans” is used to designate those viruses which cannot definitely be associated with any recognized disease </a:t>
            </a:r>
            <a:r>
              <a:rPr lang="en-US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syndrome.</a:t>
            </a:r>
            <a:endParaRPr lang="en-US" altLang="en-US" sz="2400" b="1" u="sng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rtl="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More than 30 serotypes. </a:t>
            </a:r>
          </a:p>
          <a:p>
            <a:pPr algn="just" rtl="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Transmitted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by the 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fecal–oral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route. </a:t>
            </a:r>
          </a:p>
          <a:p>
            <a:pPr algn="just" rtl="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Aseptic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meningitis, URT inf., febrile illness, maculopapular 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rash,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infantile diarrhea, hemorrhagic 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conjunctivitis.</a:t>
            </a:r>
          </a:p>
          <a:p>
            <a:pPr algn="just" rtl="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Diagnosis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Isolation of the virus in cell 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culture.</a:t>
            </a:r>
          </a:p>
          <a:p>
            <a:pPr algn="just" rtl="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Treatment 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and Prevention: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no antiviral or vaccine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15728" y="101243"/>
            <a:ext cx="4380072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dobe Caslon Pro" pitchFamily="18" charset="0"/>
              </a:rPr>
              <a:t>Echoviruses: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762000"/>
            <a:ext cx="7696200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dobe Caslon Pro" pitchFamily="18" charset="0"/>
              </a:rPr>
              <a:t>Other Enteroviruses</a:t>
            </a:r>
          </a:p>
        </p:txBody>
      </p:sp>
      <p:sp>
        <p:nvSpPr>
          <p:cNvPr id="45060" name="Rectangle 3"/>
          <p:cNvSpPr>
            <a:spLocks noChangeArrowheads="1"/>
          </p:cNvSpPr>
          <p:nvPr/>
        </p:nvSpPr>
        <p:spPr bwMode="auto">
          <a:xfrm>
            <a:off x="304800" y="2743200"/>
            <a:ext cx="7924800" cy="3347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marL="342900" indent="-342900" algn="just" rtl="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main cause of </a:t>
            </a:r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acute hemorrhagic conjunctivitis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characterized by petechial hemorrhages on the bulbar 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conjunctiva.</a:t>
            </a:r>
          </a:p>
          <a:p>
            <a:pPr marL="342900" indent="-342900" algn="just" rtl="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Complete recovery.</a:t>
            </a:r>
          </a:p>
          <a:p>
            <a:pPr marL="342900" indent="-342900" algn="just" rtl="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No therapy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 rtl="0" eaLnBrk="1" hangingPunct="1">
              <a:lnSpc>
                <a:spcPct val="150000"/>
              </a:lnSpc>
            </a:pP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5061" name="Picture 2" descr="Image result for Enterovirus 7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86399" y="4419600"/>
            <a:ext cx="3217887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81000" y="1828800"/>
            <a:ext cx="316785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err="1">
                <a:ln>
                  <a:prstDash val="solid"/>
                </a:ln>
                <a:solidFill>
                  <a:schemeClr val="tx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Enterovirus</a:t>
            </a:r>
            <a:r>
              <a:rPr lang="en-US" sz="3200" b="1" dirty="0">
                <a:ln>
                  <a:prstDash val="solid"/>
                </a:ln>
                <a:solidFill>
                  <a:schemeClr val="tx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70: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5060" grpId="0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2"/>
          <p:cNvSpPr>
            <a:spLocks noChangeArrowheads="1"/>
          </p:cNvSpPr>
          <p:nvPr/>
        </p:nvSpPr>
        <p:spPr bwMode="auto">
          <a:xfrm>
            <a:off x="304800" y="1325563"/>
            <a:ext cx="83820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just" rtl="0" eaLnBrk="1" hangingPunct="1"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Is one of the leading causes of meningitis, 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encephalitis, and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paralysis.</a:t>
            </a:r>
          </a:p>
          <a:p>
            <a:pPr algn="just" rtl="0" eaLnBrk="1" hangingPunct="1"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Causes diarrhea, 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pulmonary hemorrhages.</a:t>
            </a:r>
          </a:p>
          <a:p>
            <a:pPr algn="just" rtl="0" eaLnBrk="1" hangingPunct="1"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 major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cause of hand-foot-and-mouth disease and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herpangina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 rtl="0" eaLnBrk="1" hangingPunct="1"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Two new 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vaccines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 appear to offer protection against 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46084" name="Picture 2" descr="Image result for Enterovirus 7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90800" y="3581400"/>
            <a:ext cx="4343400" cy="3114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81000" y="533400"/>
            <a:ext cx="316785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err="1">
                <a:ln>
                  <a:prstDash val="solid"/>
                </a:ln>
                <a:solidFill>
                  <a:schemeClr val="tx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Enterovirus</a:t>
            </a:r>
            <a:r>
              <a:rPr lang="en-US" sz="3200" b="1" dirty="0">
                <a:ln>
                  <a:prstDash val="solid"/>
                </a:ln>
                <a:solidFill>
                  <a:schemeClr val="tx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ln>
                  <a:prstDash val="solid"/>
                </a:ln>
                <a:solidFill>
                  <a:schemeClr val="tx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71:</a:t>
            </a:r>
            <a:endParaRPr lang="en-US" sz="3200" b="1" dirty="0">
              <a:ln>
                <a:prstDash val="solid"/>
              </a:ln>
              <a:solidFill>
                <a:schemeClr val="tx1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6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Content Placeholder 2"/>
          <p:cNvSpPr>
            <a:spLocks noGrp="1"/>
          </p:cNvSpPr>
          <p:nvPr>
            <p:ph idx="1"/>
          </p:nvPr>
        </p:nvSpPr>
        <p:spPr>
          <a:xfrm>
            <a:off x="228600" y="1265238"/>
            <a:ext cx="8305800" cy="4525962"/>
          </a:xfrm>
        </p:spPr>
        <p:txBody>
          <a:bodyPr/>
          <a:lstStyle/>
          <a:p>
            <a:pPr algn="just" rtl="0"/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Causes </a:t>
            </a:r>
            <a:r>
              <a:rPr lang="en-US" alt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respiratory illness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varies from mild to severe---pneumonia, respiratory failure.</a:t>
            </a:r>
          </a:p>
          <a:p>
            <a:pPr algn="just" rtl="0"/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Causes </a:t>
            </a:r>
            <a:r>
              <a:rPr lang="en-US" alt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acute flaccid polio-like paralysis in children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Recovery of motor function was poor. </a:t>
            </a:r>
          </a:p>
          <a:p>
            <a:pPr algn="just" rtl="0"/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Diagnosis, by </a:t>
            </a:r>
            <a:r>
              <a:rPr lang="en-US" altLang="en-US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real-time PCR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 rtl="0"/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No specific treatment and no vaccine, treatment is directed against symptoms.</a:t>
            </a:r>
            <a:b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rtl="0"/>
            <a:endParaRPr lang="en-US" alt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rtl="0"/>
            <a:endParaRPr lang="en-US" alt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2940227" cy="584775"/>
          </a:xfr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Aft>
                <a:spcPct val="0"/>
              </a:spcAft>
              <a:defRPr/>
            </a:pPr>
            <a:r>
              <a:rPr lang="en-US" sz="3200" dirty="0" err="1">
                <a:ln>
                  <a:prstDash val="solid"/>
                </a:ln>
                <a:solidFill>
                  <a:schemeClr val="tx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Enterovirus</a:t>
            </a:r>
            <a:r>
              <a:rPr lang="en-US" sz="3200" dirty="0">
                <a:ln>
                  <a:prstDash val="solid"/>
                </a:ln>
                <a:solidFill>
                  <a:schemeClr val="tx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smtClean="0">
                <a:ln>
                  <a:prstDash val="solid"/>
                </a:ln>
                <a:solidFill>
                  <a:schemeClr val="tx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68:</a:t>
            </a:r>
            <a:endParaRPr lang="en-US" sz="3200" dirty="0">
              <a:ln>
                <a:prstDash val="solid"/>
              </a:ln>
              <a:solidFill>
                <a:schemeClr val="tx1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7110" name="Picture 2" descr="Image result for EV6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57600" y="4343400"/>
            <a:ext cx="2590800" cy="2220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0" name="Picture 10" descr="C:\Users\Dell\Desktop\viruses pictures\New Folder\polio.bmp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553200" y="228600"/>
            <a:ext cx="2039111" cy="1850886"/>
          </a:xfrm>
          <a:prstGeom prst="ellipse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13" name="Rectangle 12"/>
          <p:cNvSpPr/>
          <p:nvPr/>
        </p:nvSpPr>
        <p:spPr>
          <a:xfrm>
            <a:off x="422275" y="2152650"/>
            <a:ext cx="185738" cy="5238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2800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981200"/>
            <a:ext cx="8496506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 rtl="0" eaLnBrk="1" fontAlgn="auto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Host range: </a:t>
            </a:r>
            <a:r>
              <a:rPr lang="en-US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human and non human </a:t>
            </a:r>
            <a:r>
              <a:rPr lang="en-US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primates.</a:t>
            </a:r>
          </a:p>
          <a:p>
            <a:pPr marL="342900" indent="-342900" algn="just" rtl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Characteristics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Naked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nucleocapsid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with 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single-stranded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28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ssRNA</a:t>
            </a:r>
            <a:r>
              <a:rPr lang="en-US" sz="2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342900" indent="-342900" algn="just" rtl="0" eaLnBrk="1" fontAlgn="auto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There are </a:t>
            </a:r>
            <a:r>
              <a:rPr lang="en-US" sz="2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serotypes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little cross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reactivity.</a:t>
            </a:r>
            <a:endParaRPr lang="en-US" sz="28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 rtl="0" eaLnBrk="1" fontAlgn="auto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 </a:t>
            </a:r>
            <a:r>
              <a:rPr lang="en-US" sz="2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is the most virulent and </a:t>
            </a:r>
            <a:r>
              <a:rPr lang="en-US" sz="28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common.</a:t>
            </a:r>
          </a:p>
          <a:p>
            <a:pPr marL="342900" indent="-342900" algn="just" rtl="0" eaLnBrk="1" fontAlgn="auto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vaccines </a:t>
            </a:r>
            <a:r>
              <a:rPr lang="en-US" sz="2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“</a:t>
            </a:r>
            <a:r>
              <a:rPr lang="en-US" sz="28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trivalent”.</a:t>
            </a:r>
          </a:p>
          <a:p>
            <a:pPr marL="342900" indent="-342900" algn="just" rtl="0" eaLnBrk="1" fontAlgn="auto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After infection: </a:t>
            </a:r>
            <a:r>
              <a:rPr lang="en-US" sz="2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immunity</a:t>
            </a:r>
            <a:r>
              <a:rPr lang="en-US" sz="2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sz="2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 specific. </a:t>
            </a:r>
          </a:p>
          <a:p>
            <a:pPr marL="342900" indent="-342900" algn="just" rtl="0" eaLnBrk="1" fontAlgn="auto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 rtl="0" eaLnBrk="1" fontAlgn="auto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" y="1447800"/>
            <a:ext cx="4035079" cy="52322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/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Important Properties: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200" y="275192"/>
            <a:ext cx="3810000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algn="ctr">
              <a:defRPr sz="5400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dobe Caslon Pro" pitchFamily="18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/>
              <a:t>Poliovirus: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8483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52400" y="1009650"/>
            <a:ext cx="3577648" cy="2514600"/>
          </a:xfrm>
        </p:spPr>
        <p:txBody>
          <a:bodyPr>
            <a:normAutofit fontScale="92500"/>
          </a:bodyPr>
          <a:lstStyle/>
          <a:p>
            <a:pPr marL="509778" lvl="1" indent="0" algn="l" rtl="0">
              <a:spcAft>
                <a:spcPct val="0"/>
              </a:spcAft>
              <a:buFont typeface="Wingdings 3"/>
              <a:buNone/>
              <a:defRPr/>
            </a:pPr>
            <a:r>
              <a:rPr lang="en-US" sz="2600" b="1" u="sng" dirty="0" smtClean="0">
                <a:ln w="17780" cmpd="sng">
                  <a:solidFill>
                    <a:srgbClr val="FFFF00"/>
                  </a:solidFill>
                  <a:prstDash val="solid"/>
                  <a:miter lim="800000"/>
                </a:ln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Characteristics</a:t>
            </a:r>
            <a:r>
              <a:rPr lang="en-US" sz="2400" b="1" u="sng" dirty="0" smtClean="0">
                <a:ln w="17780" cmpd="sng">
                  <a:solidFill>
                    <a:srgbClr val="FFFF00"/>
                  </a:solidFill>
                  <a:prstDash val="solid"/>
                  <a:miter lim="800000"/>
                </a:ln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365760" indent="-256032" algn="l" rtl="0" fontAlgn="auto">
              <a:spcAft>
                <a:spcPct val="0"/>
              </a:spcAft>
              <a:buFont typeface="Wingdings 3"/>
              <a:buChar char=""/>
              <a:defRPr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Small, 20-30 nm,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icosahedral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particles.</a:t>
            </a:r>
          </a:p>
          <a:p>
            <a:pPr marL="365760" indent="-256032" algn="l" rtl="0" fontAlgn="auto">
              <a:spcAft>
                <a:spcPct val="0"/>
              </a:spcAft>
              <a:buFont typeface="Wingdings 3"/>
              <a:buChar char=""/>
              <a:defRPr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Non-enveloped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-RNA.</a:t>
            </a:r>
          </a:p>
          <a:p>
            <a:pPr marL="365760" indent="-256032" algn="l" rtl="0" fontAlgn="auto">
              <a:spcAft>
                <a:spcPct val="0"/>
              </a:spcAft>
              <a:buFont typeface="Wingdings 3"/>
              <a:buChar char=""/>
              <a:defRPr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They replicate in the cytoplasm .</a:t>
            </a:r>
          </a:p>
          <a:p>
            <a:pPr marL="109728" indent="0" algn="l" rtl="0" fontAlgn="auto">
              <a:spcAft>
                <a:spcPct val="0"/>
              </a:spcAft>
              <a:buFont typeface="Wingdings 3"/>
              <a:buNone/>
              <a:defRPr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73916" y="84138"/>
            <a:ext cx="8229600" cy="792162"/>
          </a:xfrm>
        </p:spPr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l" rtl="0" fontAlgn="auto">
              <a:spcAft>
                <a:spcPct val="0"/>
              </a:spcAft>
              <a:defRPr/>
            </a:pPr>
            <a:r>
              <a:rPr lang="en-US" sz="4000" dirty="0" smtClean="0">
                <a:effectLst/>
                <a:latin typeface="Arial Rounded MT Bold" pitchFamily="34" charset="0"/>
              </a:rPr>
              <a:t> Family:  </a:t>
            </a:r>
            <a:r>
              <a:rPr lang="en-US" sz="4000" i="1" dirty="0" smtClean="0">
                <a:effectLst/>
                <a:latin typeface="Arial Rounded MT Bold" pitchFamily="34" charset="0"/>
              </a:rPr>
              <a:t>Picornaviridae </a:t>
            </a:r>
          </a:p>
        </p:txBody>
      </p:sp>
      <p:sp>
        <p:nvSpPr>
          <p:cNvPr id="6" name="Content Placeholder 2"/>
          <p:cNvSpPr txBox="1"/>
          <p:nvPr/>
        </p:nvSpPr>
        <p:spPr>
          <a:xfrm>
            <a:off x="152400" y="3200400"/>
            <a:ext cx="3733800" cy="2971800"/>
          </a:xfrm>
          <a:prstGeom prst="rect">
            <a:avLst/>
          </a:prstGeom>
        </p:spPr>
        <p:txBody>
          <a:bodyPr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Tx/>
              <a:buFont typeface="Arial" panose="020B0604020202020204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 fontAlgn="auto">
              <a:spcBef>
                <a:spcPts val="400"/>
              </a:spcBef>
              <a:spcAft>
                <a:spcPct val="0"/>
              </a:spcAft>
              <a:buSzPct val="68000"/>
              <a:buFont typeface="Arial" panose="020B0604020202020204" pitchFamily="34" charset="0"/>
              <a:buNone/>
              <a:defRPr/>
            </a:pPr>
            <a:r>
              <a:rPr lang="en-US" b="1" u="sng" dirty="0">
                <a:ln w="17780" cmpd="sng">
                  <a:solidFill>
                    <a:srgbClr val="FFFF00"/>
                  </a:solidFill>
                  <a:prstDash val="solid"/>
                  <a:miter lim="800000"/>
                </a:ln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Classification</a:t>
            </a:r>
            <a:r>
              <a:rPr lang="en-US" sz="3200" b="1" u="sng" dirty="0" smtClean="0">
                <a:ln w="17780" cmpd="sng">
                  <a:solidFill>
                    <a:srgbClr val="FFFF00"/>
                  </a:solidFill>
                  <a:prstDash val="solid"/>
                  <a:miter lim="800000"/>
                </a:ln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3200" b="1" dirty="0" smtClean="0">
                <a:ln w="17780" cmpd="sng">
                  <a:solidFill>
                    <a:srgbClr val="FFFF00"/>
                  </a:solidFill>
                  <a:prstDash val="solid"/>
                  <a:miter lim="800000"/>
                </a:ln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09728" indent="0">
              <a:spcBef>
                <a:spcPts val="400"/>
              </a:spcBef>
              <a:spcAft>
                <a:spcPct val="0"/>
              </a:spcAft>
              <a:buSzPct val="68000"/>
              <a:buFont typeface="Wingdings" pitchFamily="2" charset="2"/>
              <a:buChar char="q"/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nine genera.</a:t>
            </a:r>
          </a:p>
          <a:p>
            <a:pPr marL="109728" indent="0">
              <a:spcBef>
                <a:spcPts val="400"/>
              </a:spcBef>
              <a:spcAft>
                <a:spcPct val="0"/>
              </a:spcAft>
              <a:buSzPct val="68000"/>
              <a:buFont typeface="Wingdings" pitchFamily="2" charset="2"/>
              <a:buChar char="q"/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only five cause human diseases: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8491" y="971550"/>
            <a:ext cx="5285509" cy="5105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5277" y="1219200"/>
            <a:ext cx="29952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rgbClr val="FF0000"/>
                </a:solidFill>
              </a:rPr>
              <a:t>1</a:t>
            </a:r>
          </a:p>
          <a:p>
            <a:endParaRPr lang="en-US" b="1" u="sng" dirty="0" smtClean="0">
              <a:solidFill>
                <a:srgbClr val="FF0000"/>
              </a:solidFill>
            </a:endParaRPr>
          </a:p>
          <a:p>
            <a:r>
              <a:rPr lang="en-US" b="1" u="sng" dirty="0" smtClean="0">
                <a:solidFill>
                  <a:srgbClr val="FF0000"/>
                </a:solidFill>
              </a:rPr>
              <a:t>2</a:t>
            </a:r>
          </a:p>
          <a:p>
            <a:endParaRPr lang="en-US" b="1" u="sng" dirty="0" smtClean="0">
              <a:solidFill>
                <a:srgbClr val="FF0000"/>
              </a:solidFill>
            </a:endParaRPr>
          </a:p>
          <a:p>
            <a:r>
              <a:rPr lang="en-US" b="1" u="sng" dirty="0" smtClean="0">
                <a:solidFill>
                  <a:srgbClr val="FF0000"/>
                </a:solidFill>
              </a:rPr>
              <a:t>3</a:t>
            </a:r>
          </a:p>
          <a:p>
            <a:endParaRPr lang="en-US" b="1" u="sng" dirty="0" smtClean="0">
              <a:solidFill>
                <a:srgbClr val="FF0000"/>
              </a:solidFill>
            </a:endParaRPr>
          </a:p>
          <a:p>
            <a:r>
              <a:rPr lang="en-US" b="1" u="sng" dirty="0" smtClean="0">
                <a:solidFill>
                  <a:srgbClr val="FF0000"/>
                </a:solidFill>
              </a:rPr>
              <a:t>4</a:t>
            </a:r>
          </a:p>
          <a:p>
            <a:endParaRPr lang="en-US" b="1" u="sng" dirty="0" smtClean="0">
              <a:solidFill>
                <a:srgbClr val="FF0000"/>
              </a:solidFill>
            </a:endParaRPr>
          </a:p>
          <a:p>
            <a:r>
              <a:rPr lang="en-US" b="1" u="sng" dirty="0" smtClean="0">
                <a:solidFill>
                  <a:srgbClr val="FF0000"/>
                </a:solidFill>
              </a:rPr>
              <a:t>5</a:t>
            </a:r>
          </a:p>
          <a:p>
            <a:endParaRPr lang="en-US" b="1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1381780"/>
            <a:ext cx="6172200" cy="5232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/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Transmission and Pathogenesis:</a:t>
            </a:r>
          </a:p>
        </p:txBody>
      </p:sp>
      <p:sp>
        <p:nvSpPr>
          <p:cNvPr id="5" name="Rectangle 4"/>
          <p:cNvSpPr/>
          <p:nvPr/>
        </p:nvSpPr>
        <p:spPr>
          <a:xfrm>
            <a:off x="411162" y="1962150"/>
            <a:ext cx="2789238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spc="50" dirty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Fecal-oral route.</a:t>
            </a:r>
          </a:p>
        </p:txBody>
      </p:sp>
      <p:sp>
        <p:nvSpPr>
          <p:cNvPr id="8" name="Rectangle 7"/>
          <p:cNvSpPr/>
          <p:nvPr/>
        </p:nvSpPr>
        <p:spPr>
          <a:xfrm>
            <a:off x="533400" y="2505075"/>
            <a:ext cx="81534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l" rtl="0" eaLnBrk="1" fontAlgn="auto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virus </a:t>
            </a:r>
            <a:r>
              <a:rPr lang="en-US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replicates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in the </a:t>
            </a:r>
            <a:r>
              <a:rPr lang="en-US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pharynx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( lymphoid tissue). 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 rtl="0" eaLnBrk="1" fontAlgn="auto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throat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stools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before the onset of illness. 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 rtl="0" eaLnBrk="1" fontAlgn="auto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Excreted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 the feces for several months, </a:t>
            </a:r>
            <a:r>
              <a:rPr lang="en-US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permanent</a:t>
            </a: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carrier</a:t>
            </a: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algn="l" rtl="0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2400" b="1" dirty="0" smtClean="0">
              <a:solidFill>
                <a:srgbClr val="00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/>
            <a:r>
              <a:rPr lang="en-US" sz="2400" dirty="0"/>
              <a:t>Does polio require isolation?</a:t>
            </a:r>
          </a:p>
          <a:p>
            <a:pPr algn="just" rtl="0"/>
            <a:r>
              <a:rPr lang="en-US" sz="2400" b="1" dirty="0"/>
              <a:t>If poliovirus infection is confirmed, patients will remain in medical isolation for 6 weeks from time of symptom onset or if they have no symptoms, from time of diagnosis</a:t>
            </a:r>
            <a:r>
              <a:rPr lang="en-US" sz="2400" dirty="0" smtClean="0"/>
              <a:t>. </a:t>
            </a:r>
            <a:endParaRPr lang="en-US" sz="2400" b="1" dirty="0">
              <a:solidFill>
                <a:srgbClr val="00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5"/>
          <p:cNvSpPr txBox="1"/>
          <p:nvPr/>
        </p:nvSpPr>
        <p:spPr>
          <a:xfrm>
            <a:off x="76200" y="275192"/>
            <a:ext cx="3810000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algn="ctr">
              <a:defRPr sz="5400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dobe Caslon Pro" pitchFamily="18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Poliovirus: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5604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905000"/>
            <a:ext cx="7239000" cy="4884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228600" y="1381780"/>
            <a:ext cx="6172200" cy="5232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/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Transmission and Pathogenesis:</a:t>
            </a:r>
          </a:p>
        </p:txBody>
      </p:sp>
      <p:sp>
        <p:nvSpPr>
          <p:cNvPr id="4" name="TextBox 5"/>
          <p:cNvSpPr txBox="1"/>
          <p:nvPr/>
        </p:nvSpPr>
        <p:spPr>
          <a:xfrm>
            <a:off x="76200" y="275192"/>
            <a:ext cx="3810000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algn="ctr">
              <a:defRPr sz="5400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dobe Caslon Pro" pitchFamily="18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Poliovirus:</a:t>
            </a:r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400800" y="5562600"/>
            <a:ext cx="685800" cy="762000"/>
          </a:xfrm>
          <a:prstGeom prst="ellipse">
            <a:avLst/>
          </a:prstGeom>
          <a:noFill/>
          <a:ln w="41275">
            <a:solidFill>
              <a:srgbClr val="FF0000">
                <a:alpha val="9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1381780"/>
            <a:ext cx="8763000" cy="477053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/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 rtl="0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Transmission and Pathogenesis</a:t>
            </a:r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It can </a:t>
            </a:r>
            <a:r>
              <a:rPr lang="en-US" alt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spread 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alt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blood 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CNS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Most infections are </a:t>
            </a:r>
            <a:r>
              <a:rPr lang="en-US" alt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asymptomatic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or very mild aseptic meningitis than paralytic polio.</a:t>
            </a:r>
          </a:p>
          <a:p>
            <a:pPr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Paralysis </a:t>
            </a:r>
            <a:r>
              <a:rPr lang="en-US" altLang="en-US" sz="2400" b="1" dirty="0" smtClean="0">
                <a:solidFill>
                  <a:srgbClr val="2CDB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the result of death </a:t>
            </a:r>
            <a:r>
              <a:rPr lang="en-US" altLang="en-US" sz="24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 </a:t>
            </a:r>
            <a:r>
              <a:rPr lang="en-US" altLang="en-US" sz="2400" u="sng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motor </a:t>
            </a:r>
            <a:r>
              <a:rPr lang="en-US" altLang="en-US" sz="24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neurons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especially </a:t>
            </a:r>
            <a:r>
              <a:rPr lang="en-US" altLang="en-US" sz="2400" b="1" dirty="0" smtClean="0">
                <a:solidFill>
                  <a:srgbClr val="2CDB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anterior horn cells in the spinal cord. </a:t>
            </a:r>
          </a:p>
          <a:p>
            <a:pPr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Immunity: </a:t>
            </a:r>
            <a:r>
              <a:rPr lang="en-US" sz="2400" dirty="0" smtClean="0"/>
              <a:t>Poliovirus </a:t>
            </a:r>
            <a:r>
              <a:rPr lang="en-US" sz="2400" dirty="0"/>
              <a:t>infection can provide lifelong immunity against the disease,</a:t>
            </a:r>
            <a:endParaRPr lang="en-US" altLang="en-US" sz="24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5"/>
          <p:cNvSpPr txBox="1"/>
          <p:nvPr/>
        </p:nvSpPr>
        <p:spPr>
          <a:xfrm>
            <a:off x="76200" y="275192"/>
            <a:ext cx="3810000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algn="ctr">
              <a:defRPr sz="5400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dobe Caslon Pro" pitchFamily="18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Poliovirus: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87525"/>
            <a:ext cx="8763000" cy="5070475"/>
          </a:xfrm>
        </p:spPr>
        <p:txBody>
          <a:bodyPr>
            <a:noAutofit/>
          </a:bodyPr>
          <a:lstStyle/>
          <a:p>
            <a:pPr marL="274320" indent="-274320" algn="l" rtl="0" fontAlgn="auto">
              <a:spcAft>
                <a:spcPct val="0"/>
              </a:spcAft>
              <a:buFont typeface="Wingdings 2"/>
              <a:buChar char=""/>
              <a:defRPr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IP 10-14 days.</a:t>
            </a:r>
          </a:p>
          <a:p>
            <a:pPr marL="274320" indent="-274320" algn="l" rtl="0" fontAlgn="auto">
              <a:spcAft>
                <a:spcPct val="0"/>
              </a:spcAft>
              <a:buFont typeface="Wingdings 2"/>
              <a:buChar char=""/>
              <a:defRPr/>
            </a:pPr>
            <a:r>
              <a:rPr lang="en-US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Clinically, four forms:</a:t>
            </a:r>
          </a:p>
          <a:p>
            <a:pPr algn="l" rtl="0"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Asymptomatic infection (</a:t>
            </a:r>
            <a:r>
              <a:rPr lang="en-US" sz="2400" dirty="0"/>
              <a:t>95</a:t>
            </a:r>
            <a:r>
              <a:rPr lang="en-US" sz="2400" dirty="0" smtClean="0"/>
              <a:t>%).</a:t>
            </a:r>
            <a:r>
              <a:rPr lang="en-US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 rtl="0" fontAlgn="auto"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Minor illness (abortive polio) :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fever, nausea, vomiting, malaise, headache and recover completely.</a:t>
            </a:r>
          </a:p>
          <a:p>
            <a:pPr marL="365760" indent="-256032" algn="l" rtl="0" fontAlgn="auto"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 paralytic (Aseptic meningitis),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ecovery is usual.</a:t>
            </a:r>
          </a:p>
          <a:p>
            <a:pPr marL="365760" indent="-256032" algn="l" rtl="0" fontAlgn="auto"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Paralytic 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polio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flaccid paralysis ,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irreversible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Involvement of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brain stem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may lead to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respiratory paralysis and death.</a:t>
            </a:r>
          </a:p>
          <a:p>
            <a:pPr marL="365760" indent="-256032" algn="l" rtl="0" fontAlgn="auto"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Postpolio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syndrome: </a:t>
            </a:r>
            <a:r>
              <a:rPr lang="en-US" sz="2400" dirty="0">
                <a:solidFill>
                  <a:srgbClr val="2CDB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Marked deterioration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of the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residual function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of the affected muscles many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years after the acute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stage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523220"/>
          </a:xfrm>
        </p:spPr>
        <p:txBody>
          <a:bodyPr wrap="square">
            <a:spAutoFit/>
            <a:scene3d>
              <a:camera prst="orthographicFront"/>
              <a:lightRig rig="soft" dir="tl"/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 fontAlgn="auto">
              <a:spcAft>
                <a:spcPct val="0"/>
              </a:spcAft>
              <a:defRPr/>
            </a:pPr>
            <a:r>
              <a:rPr lang="en-US" sz="28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Clinical </a:t>
            </a:r>
            <a:r>
              <a:rPr lang="en-US" sz="28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features:</a:t>
            </a:r>
            <a:endParaRPr lang="en-US" sz="28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0724" name="Picture 2" descr="http://images.agoramedia.com/wte3.0/gcms/child-enterovirus-68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8000" y="381000"/>
            <a:ext cx="22098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2" descr="Image result for poliomyeliti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62400" y="381000"/>
            <a:ext cx="284352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200" y="275192"/>
            <a:ext cx="3810000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algn="ctr">
              <a:defRPr sz="5400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dobe Caslon Pro" pitchFamily="18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Poliovirus: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3974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1371600"/>
            <a:ext cx="4191000" cy="523220"/>
          </a:xfrm>
          <a:prstGeom prst="rect">
            <a:avLst/>
          </a:prstGeom>
          <a:noFill/>
        </p:spPr>
        <p:txBody>
          <a:bodyPr wrap="square" anchor="ctr">
            <a:spAutoFit/>
            <a:scene3d>
              <a:camera prst="orthographicFront"/>
              <a:lightRig rig="soft" dir="tl"/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Aft>
                <a:spcPct val="0"/>
              </a:spcAft>
              <a:defRPr/>
            </a:pP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Laboratory diagnosis:</a:t>
            </a:r>
          </a:p>
        </p:txBody>
      </p:sp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304800" y="2205037"/>
            <a:ext cx="830580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/>
                <a:cs typeface="Arial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/>
                <a:cs typeface="Arial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/>
                <a:cs typeface="Arial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/>
                <a:cs typeface="Arial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/>
                <a:cs typeface="Arial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9pPr>
          </a:lstStyle>
          <a:p>
            <a:pPr marL="800100" lvl="1" indent="-342900" algn="l" rtl="0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zh-TW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Isolated </a:t>
            </a:r>
            <a:r>
              <a:rPr lang="en-US" altLang="zh-TW" sz="2400" dirty="0"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en-US" altLang="zh-TW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throat</a:t>
            </a:r>
            <a:r>
              <a:rPr lang="en-US" altLang="zh-TW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zh-TW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stool</a:t>
            </a:r>
            <a:r>
              <a:rPr lang="en-US" altLang="zh-TW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zh-TW" sz="240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altLang="zh-TW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CSF </a:t>
            </a:r>
            <a:r>
              <a:rPr lang="en-US" altLang="zh-TW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altLang="zh-TW" sz="2400" dirty="0">
                <a:latin typeface="Arial" panose="020B0604020202020204" pitchFamily="34" charset="0"/>
                <a:cs typeface="Arial" panose="020B0604020202020204" pitchFamily="34" charset="0"/>
              </a:rPr>
              <a:t>cell </a:t>
            </a:r>
            <a:r>
              <a:rPr lang="en-US" altLang="zh-TW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culture (CPE, 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neutralization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with type-specific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antiserum).</a:t>
            </a:r>
          </a:p>
          <a:p>
            <a:pPr marL="800100" lvl="1" indent="-342900" algn="l" rtl="0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US" sz="24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algn="l" rtl="0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Isolation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of the virus from </a:t>
            </a:r>
            <a:r>
              <a:rPr lang="en-US" sz="2400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stools indicates infection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but </a:t>
            </a:r>
            <a:r>
              <a:rPr lang="en-US" sz="2400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necessarily disease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altLang="zh-TW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 rtl="0" eaLnBrk="1" fontAlgn="auto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9600" y="5291267"/>
            <a:ext cx="2194255" cy="523220"/>
          </a:xfrm>
          <a:prstGeom prst="rect">
            <a:avLst/>
          </a:prstGeom>
          <a:noFill/>
        </p:spPr>
        <p:txBody>
          <a:bodyPr anchor="ctr">
            <a:spAutoFit/>
            <a:scene3d>
              <a:camera prst="orthographicFront"/>
              <a:lightRig rig="soft" dir="tl"/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Aft>
                <a:spcPct val="0"/>
              </a:spcAft>
              <a:defRPr/>
            </a:pPr>
            <a:r>
              <a:rPr lang="en-US" sz="28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Treatment: </a:t>
            </a:r>
          </a:p>
        </p:txBody>
      </p:sp>
      <p:sp>
        <p:nvSpPr>
          <p:cNvPr id="31749" name="Rectangle 3"/>
          <p:cNvSpPr>
            <a:spLocks noChangeArrowheads="1"/>
          </p:cNvSpPr>
          <p:nvPr/>
        </p:nvSpPr>
        <p:spPr bwMode="auto">
          <a:xfrm>
            <a:off x="685800" y="5867400"/>
            <a:ext cx="44497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No antiviral therapy is available</a:t>
            </a:r>
          </a:p>
        </p:txBody>
      </p:sp>
      <p:sp>
        <p:nvSpPr>
          <p:cNvPr id="8" name="TextBox 5"/>
          <p:cNvSpPr txBox="1"/>
          <p:nvPr/>
        </p:nvSpPr>
        <p:spPr>
          <a:xfrm>
            <a:off x="76200" y="275192"/>
            <a:ext cx="3810000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algn="ctr">
              <a:defRPr sz="5400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dobe Caslon Pro" pitchFamily="18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Poliovirus: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1163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3174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228600" y="1371600"/>
            <a:ext cx="2819400" cy="523220"/>
          </a:xfrm>
        </p:spPr>
        <p:txBody>
          <a:bodyPr wrap="square" lIns="91440" tIns="45720" rIns="91440" bIns="45720">
            <a:spAutoFit/>
            <a:scene3d>
              <a:camera prst="orthographicFront"/>
              <a:lightRig rig="soft" dir="tl"/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 rtl="0" fontAlgn="auto">
              <a:spcAft>
                <a:spcPct val="0"/>
              </a:spcAft>
              <a:defRPr/>
            </a:pPr>
            <a:r>
              <a:rPr lang="en-US" sz="28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Prevention:</a:t>
            </a:r>
            <a:endParaRPr lang="en-US" sz="28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3795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981200"/>
            <a:ext cx="6556375" cy="835025"/>
          </a:xfrm>
        </p:spPr>
        <p:txBody>
          <a:bodyPr>
            <a:normAutofit/>
          </a:bodyPr>
          <a:lstStyle/>
          <a:p>
            <a:pPr marL="566928" indent="-457200" algn="l" rtl="0" fontAlgn="auto">
              <a:spcAft>
                <a:spcPct val="0"/>
              </a:spcAft>
              <a:buClr>
                <a:srgbClr val="FFFF00"/>
              </a:buClr>
              <a:buSzTx/>
              <a:buFont typeface="+mj-lt"/>
              <a:buAutoNum type="arabicPeriod"/>
              <a:defRPr/>
            </a:pPr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live attenuated vaccine( Sabin vaccine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Oral vaccine (OPV).</a:t>
            </a:r>
          </a:p>
          <a:p>
            <a:pPr marL="624078" indent="-514350" algn="l" rtl="0" fontAlgn="auto">
              <a:spcAft>
                <a:spcPct val="0"/>
              </a:spcAft>
              <a:buClr>
                <a:srgbClr val="FFFF00"/>
              </a:buClr>
              <a:buSzTx/>
              <a:buFont typeface="+mj-lt"/>
              <a:buAutoNum type="arabicPeriod"/>
              <a:defRPr/>
            </a:pPr>
            <a:endParaRPr lang="en-US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772" name="Picture 2" descr="http://www.polioeradication.org/DesktopModules/Sobot_Items/Handlers/ThumbMediaHandler.ashx?path=/Portals/0/Media/Original/116.jpg&amp;width=480&amp;height=319&amp;resizeType=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62600" y="3733800"/>
            <a:ext cx="2895600" cy="265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Rectangle 1"/>
          <p:cNvSpPr>
            <a:spLocks noChangeArrowheads="1"/>
          </p:cNvSpPr>
          <p:nvPr/>
        </p:nvSpPr>
        <p:spPr bwMode="auto">
          <a:xfrm>
            <a:off x="381000" y="2819400"/>
            <a:ext cx="6407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l" rtl="0" eaLnBrk="1" hangingPunct="1"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Three polioviruses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as attenuated strains.</a:t>
            </a:r>
          </a:p>
        </p:txBody>
      </p:sp>
      <p:sp>
        <p:nvSpPr>
          <p:cNvPr id="6" name="Title 1"/>
          <p:cNvSpPr txBox="1"/>
          <p:nvPr/>
        </p:nvSpPr>
        <p:spPr>
          <a:xfrm>
            <a:off x="457200" y="3200400"/>
            <a:ext cx="8229600" cy="686729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ct val="0"/>
              </a:spcAft>
              <a:defRPr/>
            </a:pPr>
            <a:r>
              <a:rPr lang="en-US" sz="28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Advantages:</a:t>
            </a:r>
          </a:p>
        </p:txBody>
      </p:sp>
      <p:sp>
        <p:nvSpPr>
          <p:cNvPr id="32775" name="Content Placeholder 2"/>
          <p:cNvSpPr txBox="1"/>
          <p:nvPr/>
        </p:nvSpPr>
        <p:spPr bwMode="auto">
          <a:xfrm>
            <a:off x="304800" y="3733800"/>
            <a:ext cx="5029200" cy="159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620713" indent="-22860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858838" indent="-228600">
              <a:spcBef>
                <a:spcPts val="350"/>
              </a:spcBef>
              <a:buClr>
                <a:schemeClr val="accent2"/>
              </a:buClr>
              <a:buSzTx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1430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13716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1828800" indent="-22860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286000" indent="-22860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2743200" indent="-22860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200400" indent="-22860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l" rtl="0" eaLnBrk="1" hangingPunct="1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long lasting immunity.</a:t>
            </a:r>
          </a:p>
          <a:p>
            <a:pPr algn="l" rtl="0" eaLnBrk="1" hangingPunct="1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IgA production 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(gut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immunity).</a:t>
            </a:r>
          </a:p>
          <a:p>
            <a:pPr algn="l" rtl="0" eaLnBrk="1" hangingPunct="1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Administered orally</a:t>
            </a:r>
          </a:p>
        </p:txBody>
      </p:sp>
      <p:sp>
        <p:nvSpPr>
          <p:cNvPr id="10" name="TextBox 5"/>
          <p:cNvSpPr txBox="1"/>
          <p:nvPr/>
        </p:nvSpPr>
        <p:spPr>
          <a:xfrm>
            <a:off x="76200" y="275192"/>
            <a:ext cx="3810000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algn="ctr">
              <a:defRPr sz="5400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dobe Caslon Pro" pitchFamily="18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Poliovirus: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4290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2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  <p:bldP spid="33795" grpId="0" build="p"/>
      <p:bldP spid="6" grpId="0"/>
      <p:bldP spid="3277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981200"/>
            <a:ext cx="8077200" cy="3733800"/>
          </a:xfrm>
        </p:spPr>
        <p:txBody>
          <a:bodyPr>
            <a:normAutofit/>
          </a:bodyPr>
          <a:lstStyle/>
          <a:p>
            <a:pPr marL="365760" indent="-256032" algn="l" rtl="0" fontAlgn="auto">
              <a:lnSpc>
                <a:spcPct val="150000"/>
              </a:lnSpc>
              <a:spcAft>
                <a:spcPct val="0"/>
              </a:spcAft>
              <a:buFont typeface="Wingdings 2" panose="05020102010507070707" pitchFamily="18" charset="2"/>
              <a:buNone/>
              <a:defRPr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 Inactivated </a:t>
            </a:r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 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killed) vaccine(Salk vaccine</a:t>
            </a:r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): (IPV)</a:t>
            </a:r>
            <a:endParaRPr lang="en-US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760" indent="-256032" algn="l" rtl="0" fontAlgn="auto">
              <a:lnSpc>
                <a:spcPct val="150000"/>
              </a:lnSpc>
              <a:spcAft>
                <a:spcPct val="0"/>
              </a:spcAft>
              <a:buFont typeface="Wingdings 3"/>
              <a:buChar char=""/>
              <a:defRPr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Three polioviruses.</a:t>
            </a:r>
          </a:p>
          <a:p>
            <a:pPr marL="365760" indent="-256032" algn="l" rtl="0" fontAlgn="auto">
              <a:lnSpc>
                <a:spcPct val="150000"/>
              </a:lnSpc>
              <a:spcAft>
                <a:spcPct val="0"/>
              </a:spcAft>
              <a:buFont typeface="Wingdings 3"/>
              <a:buChar char=""/>
              <a:defRPr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Given by injections.</a:t>
            </a:r>
          </a:p>
          <a:p>
            <a:pPr marL="365760" indent="-256032" algn="l" rtl="0" fontAlgn="auto">
              <a:lnSpc>
                <a:spcPct val="150000"/>
              </a:lnSpc>
              <a:spcAft>
                <a:spcPct val="0"/>
              </a:spcAft>
              <a:buFont typeface="Wingdings 3"/>
              <a:buChar char=""/>
              <a:defRPr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Enhanced polio vaccine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eIPV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higher seroconversion rate --- High Ab titer, IgA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.</a:t>
            </a:r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795" name="Picture 2" descr="https://upload.wikimedia.org/wikipedia/en/thumb/e/e4/Salk-child-Karsh.jpg/220px-Salk-child-Kars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18460" y="0"/>
            <a:ext cx="212554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1371600"/>
            <a:ext cx="2819400" cy="523220"/>
          </a:xfrm>
        </p:spPr>
        <p:txBody>
          <a:bodyPr wrap="square" lIns="91440" tIns="45720" rIns="91440" bIns="45720">
            <a:spAutoFit/>
            <a:scene3d>
              <a:camera prst="orthographicFront"/>
              <a:lightRig rig="soft" dir="tl"/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 rtl="0" fontAlgn="auto">
              <a:spcAft>
                <a:spcPct val="0"/>
              </a:spcAft>
              <a:defRPr/>
            </a:pPr>
            <a:r>
              <a:rPr lang="en-US" sz="28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Prevention:</a:t>
            </a:r>
            <a:endParaRPr lang="en-US" sz="28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76200" y="275192"/>
            <a:ext cx="3810000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algn="ctr">
              <a:defRPr sz="5400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dobe Caslon Pro" pitchFamily="18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/>
              <a:t>Poliovirus: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18452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mpBC-3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540" y="0"/>
            <a:ext cx="91469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8608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01625" y="1527175"/>
            <a:ext cx="8504238" cy="4572000"/>
          </a:xfrm>
        </p:spPr>
        <p:txBody>
          <a:bodyPr>
            <a:normAutofit/>
          </a:bodyPr>
          <a:lstStyle/>
          <a:p>
            <a:pPr marL="365760" indent="-256032" algn="l" rtl="0" fontAlgn="auto">
              <a:spcAft>
                <a:spcPct val="0"/>
              </a:spcAft>
              <a:buFont typeface="Wingdings 2" panose="05020102010507070707" pitchFamily="18" charset="2"/>
              <a:buNone/>
              <a:defRPr/>
            </a:pPr>
            <a:r>
              <a:rPr lang="en-US" sz="3200" b="1" u="sng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They are divided into five  groups:</a:t>
            </a:r>
            <a:endParaRPr lang="en-US" sz="2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66928" indent="-457200" algn="l" rtl="0" fontAlgn="auto">
              <a:spcAft>
                <a:spcPct val="0"/>
              </a:spcAft>
              <a:buClr>
                <a:srgbClr val="FFFF00"/>
              </a:buClr>
              <a:buSzPct val="90000"/>
              <a:buNone/>
              <a:defRPr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Polioviruses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(3 serotypes).</a:t>
            </a:r>
          </a:p>
          <a:p>
            <a:pPr marL="566928" indent="-457200" algn="l" rtl="0" fontAlgn="auto">
              <a:spcAft>
                <a:spcPct val="0"/>
              </a:spcAft>
              <a:buClr>
                <a:srgbClr val="FFFF00"/>
              </a:buClr>
              <a:buSzPct val="90000"/>
              <a:buNone/>
              <a:defRPr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Coxsackie A viruses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 &gt; 20 serotypes).</a:t>
            </a:r>
          </a:p>
          <a:p>
            <a:pPr marL="566928" indent="-457200" algn="l" rtl="0" fontAlgn="auto">
              <a:spcAft>
                <a:spcPct val="0"/>
              </a:spcAft>
              <a:buClr>
                <a:srgbClr val="FFFF00"/>
              </a:buClr>
              <a:buSzPct val="90000"/>
              <a:buNone/>
              <a:defRPr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Coxsackie B viruses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6 serotypes).</a:t>
            </a:r>
          </a:p>
          <a:p>
            <a:pPr marL="566928" indent="-457200" algn="l" rtl="0" fontAlgn="auto">
              <a:spcAft>
                <a:spcPct val="0"/>
              </a:spcAft>
              <a:buClr>
                <a:srgbClr val="FFFF00"/>
              </a:buClr>
              <a:buSzPct val="90000"/>
              <a:buNone/>
              <a:defRPr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Echoviruses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(31 serotypes).</a:t>
            </a:r>
          </a:p>
          <a:p>
            <a:pPr marL="566928" indent="-457200" algn="l" rtl="0" fontAlgn="auto">
              <a:spcAft>
                <a:spcPct val="0"/>
              </a:spcAft>
              <a:buClr>
                <a:srgbClr val="FFFF00"/>
              </a:buClr>
              <a:buSzPct val="90000"/>
              <a:buNone/>
              <a:defRPr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Others ,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Enteroviruses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types 68 – 71.</a:t>
            </a:r>
          </a:p>
          <a:p>
            <a:pPr marL="365760" indent="-256032" algn="l" rtl="0" fontAlgn="auto">
              <a:spcAft>
                <a:spcPct val="0"/>
              </a:spcAft>
              <a:buFont typeface="Wingdings 2" panose="05020102010507070707" pitchFamily="18" charset="2"/>
              <a:buNone/>
              <a:defRPr/>
            </a:pPr>
            <a:endParaRPr lang="en-US" sz="2400" dirty="0" smtClean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rtl="0" fontAlgn="auto">
              <a:spcAft>
                <a:spcPct val="0"/>
              </a:spcAft>
              <a:defRPr/>
            </a:pPr>
            <a:r>
              <a:rPr lang="en-US" sz="4000" i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</a:rPr>
              <a:t>Enteroviruses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16477" y="1043940"/>
            <a:ext cx="7970838" cy="2133600"/>
          </a:xfrm>
          <a:noFill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624078" indent="-514350" algn="l" rtl="0" fontAlgn="auto">
              <a:spcBef>
                <a:spcPct val="0"/>
              </a:spcBef>
              <a:spcAft>
                <a:spcPct val="0"/>
              </a:spcAft>
              <a:buClrTx/>
              <a:buSzPct val="90000"/>
              <a:buFont typeface="+mj-lt"/>
              <a:buAutoNum type="arabicPeriod"/>
              <a:defRPr/>
            </a:pPr>
            <a:r>
              <a:rPr lang="en-US" altLang="zh-TW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Replicate </a:t>
            </a:r>
            <a:r>
              <a:rPr lang="en-US" altLang="zh-TW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mainly in the gut</a:t>
            </a:r>
            <a:r>
              <a:rPr lang="en-US" altLang="zh-TW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zh-TW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4078" indent="-514350" algn="l" rtl="0" fontAlgn="auto">
              <a:spcBef>
                <a:spcPct val="0"/>
              </a:spcBef>
              <a:spcAft>
                <a:spcPct val="0"/>
              </a:spcAft>
              <a:buClrTx/>
              <a:buSzPct val="90000"/>
              <a:buFont typeface="+mj-lt"/>
              <a:buAutoNum type="arabicPeriod"/>
              <a:defRPr/>
            </a:pP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shed in 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stool.</a:t>
            </a:r>
          </a:p>
          <a:p>
            <a:pPr marL="624078" indent="-514350" algn="just" rtl="0" fontAlgn="auto">
              <a:spcBef>
                <a:spcPct val="0"/>
              </a:spcBef>
              <a:spcAft>
                <a:spcPct val="0"/>
              </a:spcAft>
              <a:buClrTx/>
              <a:buSzPct val="90000"/>
              <a:buFont typeface="+mj-lt"/>
              <a:buAutoNum type="arabicPeriod"/>
              <a:defRPr/>
            </a:pPr>
            <a:r>
              <a:rPr lang="en-US" altLang="zh-TW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Stable </a:t>
            </a:r>
            <a:r>
              <a:rPr lang="en-US" altLang="zh-TW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acid </a:t>
            </a:r>
            <a:r>
              <a:rPr lang="en-US" altLang="zh-TW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pH.</a:t>
            </a:r>
            <a:endParaRPr lang="en-US" altLang="zh-TW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4078" indent="-514350" algn="just" rtl="0" fontAlgn="auto">
              <a:spcBef>
                <a:spcPct val="0"/>
              </a:spcBef>
              <a:spcAft>
                <a:spcPct val="0"/>
              </a:spcAft>
              <a:buClrTx/>
              <a:buSzPct val="90000"/>
              <a:buFont typeface="+mj-lt"/>
              <a:buAutoNum type="arabicPeriod"/>
              <a:defRPr/>
            </a:pPr>
            <a:r>
              <a:rPr lang="en-US" altLang="zh-TW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ssRNA</a:t>
            </a:r>
            <a:r>
              <a:rPr lang="en-US" altLang="zh-TW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virus with icosahedral symmetry.</a:t>
            </a:r>
          </a:p>
          <a:p>
            <a:pPr marL="566928" indent="-457200" algn="l" rtl="0" fontAlgn="auto">
              <a:spcBef>
                <a:spcPct val="0"/>
              </a:spcBef>
              <a:spcAft>
                <a:spcPct val="0"/>
              </a:spcAft>
              <a:buClrTx/>
              <a:buSzPct val="90000"/>
              <a:buFont typeface="+mj-lt"/>
              <a:buAutoNum type="arabicPeriod"/>
              <a:defRPr/>
            </a:pP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cause neurological and non-neurological diseases.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7096" y="106680"/>
            <a:ext cx="8229600" cy="1143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rtl="0" fontAlgn="auto">
              <a:spcAft>
                <a:spcPct val="0"/>
              </a:spcAft>
              <a:defRPr/>
            </a:pPr>
            <a:r>
              <a:rPr lang="en-US" sz="32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General characteristics of Enteroviruses:</a:t>
            </a:r>
          </a:p>
        </p:txBody>
      </p:sp>
      <p:sp>
        <p:nvSpPr>
          <p:cNvPr id="6" name="Title 1"/>
          <p:cNvSpPr txBox="1"/>
          <p:nvPr/>
        </p:nvSpPr>
        <p:spPr>
          <a:xfrm>
            <a:off x="516477" y="2606040"/>
            <a:ext cx="8229600" cy="1143000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ct val="0"/>
              </a:spcAft>
              <a:defRPr/>
            </a:pPr>
            <a:r>
              <a:rPr lang="en-US" sz="320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Transmission</a:t>
            </a:r>
            <a:endParaRPr lang="en-US" sz="3200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2"/>
          <p:cNvSpPr txBox="1"/>
          <p:nvPr/>
        </p:nvSpPr>
        <p:spPr>
          <a:xfrm>
            <a:off x="479901" y="3505200"/>
            <a:ext cx="7848600" cy="1828800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Tx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ct val="0"/>
              </a:spcBef>
              <a:buFont typeface="Wingdings 2" panose="05020102010507070707" pitchFamily="18" charset="2"/>
              <a:buNone/>
              <a:defRPr/>
            </a:pPr>
            <a:r>
              <a:rPr lang="en-US" sz="2800" b="1" dirty="0" smtClean="0">
                <a:ln w="17780" cmpd="sng">
                  <a:solidFill>
                    <a:schemeClr val="accent2"/>
                  </a:solidFill>
                  <a:prstDash val="solid"/>
                  <a:miter lim="800000"/>
                </a:ln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By the fecal oral route:</a:t>
            </a:r>
          </a:p>
          <a:p>
            <a:pPr fontAlgn="auto">
              <a:spcBef>
                <a:spcPct val="0"/>
              </a:spcBef>
              <a:defRPr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Fruits and vegetables,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water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contaminated with infectious fecal material.</a:t>
            </a:r>
          </a:p>
          <a:p>
            <a:pPr fontAlgn="auto">
              <a:spcBef>
                <a:spcPct val="0"/>
              </a:spcBef>
              <a:defRPr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Contamination of fruits and salads by food handlers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2425" y="95250"/>
            <a:ext cx="2126456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12100" y="902508"/>
            <a:ext cx="1066800" cy="645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64583" y="2590800"/>
            <a:ext cx="1054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93669" y="4283247"/>
            <a:ext cx="170570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00800" y="533400"/>
            <a:ext cx="1524000" cy="3769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1999" y="1295400"/>
            <a:ext cx="2182483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29000" y="1447800"/>
            <a:ext cx="1581930" cy="695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971800" y="1752600"/>
            <a:ext cx="381000" cy="202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99651" y="2146300"/>
            <a:ext cx="4601497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88818" y="2741038"/>
            <a:ext cx="619234" cy="76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88818" y="3581400"/>
            <a:ext cx="10668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676400" y="2844800"/>
            <a:ext cx="86061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616075" y="3505200"/>
            <a:ext cx="9556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882583" y="2819400"/>
            <a:ext cx="698817" cy="77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688484" y="3644900"/>
            <a:ext cx="969116" cy="146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939396" y="2895600"/>
            <a:ext cx="556404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9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4010024" y="3604113"/>
            <a:ext cx="558258" cy="58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0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3294642" y="4190999"/>
            <a:ext cx="1810758" cy="533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1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5181600" y="2882900"/>
            <a:ext cx="914400" cy="222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5181600" y="1943100"/>
            <a:ext cx="135081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8467725" cy="585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رابط مستقيم 5"/>
          <p:cNvCxnSpPr/>
          <p:nvPr/>
        </p:nvCxnSpPr>
        <p:spPr>
          <a:xfrm>
            <a:off x="6934200" y="2895600"/>
            <a:ext cx="1219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رابط مستقيم 6"/>
          <p:cNvCxnSpPr/>
          <p:nvPr/>
        </p:nvCxnSpPr>
        <p:spPr>
          <a:xfrm>
            <a:off x="4953000" y="5257800"/>
            <a:ext cx="1219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رابط مستقيم 7"/>
          <p:cNvCxnSpPr/>
          <p:nvPr/>
        </p:nvCxnSpPr>
        <p:spPr>
          <a:xfrm>
            <a:off x="4953000" y="4724400"/>
            <a:ext cx="1219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رابط مستقيم 8"/>
          <p:cNvCxnSpPr/>
          <p:nvPr/>
        </p:nvCxnSpPr>
        <p:spPr>
          <a:xfrm>
            <a:off x="4953000" y="5867400"/>
            <a:ext cx="1219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رابط مستقيم 9"/>
          <p:cNvCxnSpPr/>
          <p:nvPr/>
        </p:nvCxnSpPr>
        <p:spPr>
          <a:xfrm>
            <a:off x="5029200" y="3124200"/>
            <a:ext cx="121920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رابط مستقيم 10"/>
          <p:cNvCxnSpPr/>
          <p:nvPr/>
        </p:nvCxnSpPr>
        <p:spPr>
          <a:xfrm>
            <a:off x="6400800" y="3124200"/>
            <a:ext cx="99060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رابط مستقيم 12"/>
          <p:cNvCxnSpPr/>
          <p:nvPr/>
        </p:nvCxnSpPr>
        <p:spPr>
          <a:xfrm>
            <a:off x="4953000" y="3886200"/>
            <a:ext cx="1219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53200" y="6172200"/>
            <a:ext cx="2124075" cy="485775"/>
          </a:xfrm>
          <a:prstGeom prst="rect">
            <a:avLst/>
          </a:prstGeom>
        </p:spPr>
      </p:pic>
      <p:sp>
        <p:nvSpPr>
          <p:cNvPr id="5" name="TextBox 11"/>
          <p:cNvSpPr txBox="1"/>
          <p:nvPr/>
        </p:nvSpPr>
        <p:spPr>
          <a:xfrm>
            <a:off x="6324600" y="1652999"/>
            <a:ext cx="25859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1600" dirty="0" smtClean="0"/>
              <a:t>30 y male.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1600" dirty="0" smtClean="0"/>
              <a:t>3 days history of sore throat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FF0000"/>
                </a:solidFill>
              </a:rPr>
              <a:t>W</a:t>
            </a:r>
            <a:r>
              <a:rPr lang="en-US" sz="1600" b="1" dirty="0" smtClean="0">
                <a:solidFill>
                  <a:srgbClr val="FF0000"/>
                </a:solidFill>
              </a:rPr>
              <a:t>orking as </a:t>
            </a:r>
            <a:r>
              <a:rPr lang="en-US" sz="1600" b="1" dirty="0">
                <a:solidFill>
                  <a:srgbClr val="FF0000"/>
                </a:solidFill>
              </a:rPr>
              <a:t>a preschool teacher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FF0000"/>
                </a:solidFill>
              </a:rPr>
              <a:t>Winter time.</a:t>
            </a:r>
            <a:endParaRPr lang="en-US" sz="1600" b="1" dirty="0">
              <a:solidFill>
                <a:srgbClr val="FF0000"/>
              </a:solidFill>
            </a:endParaRPr>
          </a:p>
        </p:txBody>
      </p:sp>
      <p:pic>
        <p:nvPicPr>
          <p:cNvPr id="7" name="Picture 2" descr="Sore Throat, Men with Pain in Neck, Gray Background Stock Image - Image of  heal, hand: 10294840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9480" y="215839"/>
            <a:ext cx="2046773" cy="1363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610971"/>
            <a:ext cx="2719568" cy="1533949"/>
          </a:xfrm>
          <a:prstGeom prst="rect">
            <a:avLst/>
          </a:prstGeom>
        </p:spPr>
      </p:pic>
      <p:pic>
        <p:nvPicPr>
          <p:cNvPr id="9" name="Picture 1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06714" y="1733111"/>
            <a:ext cx="2537906" cy="1502181"/>
          </a:xfrm>
          <a:prstGeom prst="rect">
            <a:avLst/>
          </a:prstGeom>
        </p:spPr>
      </p:pic>
      <p:cxnSp>
        <p:nvCxnSpPr>
          <p:cNvPr id="10" name="Straight Connector 16"/>
          <p:cNvCxnSpPr/>
          <p:nvPr/>
        </p:nvCxnSpPr>
        <p:spPr>
          <a:xfrm flipV="1">
            <a:off x="2026653" y="356367"/>
            <a:ext cx="1602875" cy="5298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20"/>
          <p:cNvCxnSpPr/>
          <p:nvPr/>
        </p:nvCxnSpPr>
        <p:spPr>
          <a:xfrm flipV="1">
            <a:off x="2026653" y="774655"/>
            <a:ext cx="1602875" cy="4356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21"/>
          <p:cNvCxnSpPr/>
          <p:nvPr/>
        </p:nvCxnSpPr>
        <p:spPr>
          <a:xfrm>
            <a:off x="2828090" y="349778"/>
            <a:ext cx="0" cy="986556"/>
          </a:xfrm>
          <a:prstGeom prst="straightConnector1">
            <a:avLst/>
          </a:prstGeom>
          <a:ln w="476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23"/>
          <p:cNvSpPr txBox="1"/>
          <p:nvPr/>
        </p:nvSpPr>
        <p:spPr>
          <a:xfrm>
            <a:off x="3720755" y="153225"/>
            <a:ext cx="698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Fever</a:t>
            </a:r>
            <a:endParaRPr lang="en-US" dirty="0"/>
          </a:p>
        </p:txBody>
      </p:sp>
      <p:sp>
        <p:nvSpPr>
          <p:cNvPr id="14" name="TextBox 25"/>
          <p:cNvSpPr txBox="1"/>
          <p:nvPr/>
        </p:nvSpPr>
        <p:spPr>
          <a:xfrm>
            <a:off x="3429000" y="609600"/>
            <a:ext cx="1118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Emesis</a:t>
            </a:r>
            <a:endParaRPr lang="en-US" dirty="0"/>
          </a:p>
        </p:txBody>
      </p:sp>
      <p:sp>
        <p:nvSpPr>
          <p:cNvPr id="15" name="TextBox 26"/>
          <p:cNvSpPr txBox="1"/>
          <p:nvPr/>
        </p:nvSpPr>
        <p:spPr>
          <a:xfrm>
            <a:off x="152400" y="169409"/>
            <a:ext cx="1946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Nuchal rigidity </a:t>
            </a:r>
            <a:endParaRPr lang="en-US" dirty="0"/>
          </a:p>
        </p:txBody>
      </p:sp>
      <p:sp>
        <p:nvSpPr>
          <p:cNvPr id="16" name="TextBox 27"/>
          <p:cNvSpPr txBox="1"/>
          <p:nvPr/>
        </p:nvSpPr>
        <p:spPr>
          <a:xfrm>
            <a:off x="609600" y="533400"/>
            <a:ext cx="1465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Headache</a:t>
            </a:r>
            <a:endParaRPr lang="en-US" dirty="0"/>
          </a:p>
        </p:txBody>
      </p:sp>
      <p:sp>
        <p:nvSpPr>
          <p:cNvPr id="17" name="TextBox 28"/>
          <p:cNvSpPr txBox="1"/>
          <p:nvPr/>
        </p:nvSpPr>
        <p:spPr>
          <a:xfrm>
            <a:off x="2162596" y="1371600"/>
            <a:ext cx="1347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Meningitis</a:t>
            </a:r>
            <a:endParaRPr lang="en-US" dirty="0"/>
          </a:p>
        </p:txBody>
      </p:sp>
      <p:sp>
        <p:nvSpPr>
          <p:cNvPr id="18" name="TextBox 38"/>
          <p:cNvSpPr txBox="1"/>
          <p:nvPr/>
        </p:nvSpPr>
        <p:spPr>
          <a:xfrm>
            <a:off x="76200" y="4127718"/>
            <a:ext cx="4343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b="1" dirty="0" smtClean="0"/>
              <a:t>CSF analysis</a:t>
            </a:r>
          </a:p>
          <a:p>
            <a:pPr marL="285750" indent="-285750" algn="l" rtl="0">
              <a:buFontTx/>
              <a:buChar char="-"/>
            </a:pPr>
            <a:r>
              <a:rPr lang="en-US" b="1" dirty="0" smtClean="0"/>
              <a:t>Cell count</a:t>
            </a:r>
          </a:p>
          <a:p>
            <a:pPr marL="285750" indent="-285750" algn="l" rtl="0">
              <a:buFontTx/>
              <a:buChar char="-"/>
            </a:pPr>
            <a:r>
              <a:rPr lang="en-US" b="1" dirty="0" smtClean="0"/>
              <a:t>Gran stain: </a:t>
            </a:r>
            <a:r>
              <a:rPr lang="en-US" b="1" dirty="0" err="1" smtClean="0"/>
              <a:t>bacteriologically</a:t>
            </a:r>
            <a:r>
              <a:rPr lang="en-US" b="1" dirty="0" smtClean="0"/>
              <a:t> sterile.</a:t>
            </a:r>
          </a:p>
          <a:p>
            <a:pPr marL="285750" indent="-285750" algn="l" rtl="0">
              <a:buFontTx/>
              <a:buChar char="-"/>
            </a:pPr>
            <a:r>
              <a:rPr lang="en-US" b="1" dirty="0" smtClean="0"/>
              <a:t>Glucose: N</a:t>
            </a:r>
          </a:p>
          <a:p>
            <a:pPr marL="285750" indent="-285750" algn="l" rtl="0">
              <a:buFontTx/>
              <a:buChar char="-"/>
            </a:pPr>
            <a:r>
              <a:rPr lang="en-US" b="1" dirty="0" smtClean="0"/>
              <a:t>Protein: Modest increase </a:t>
            </a:r>
          </a:p>
          <a:p>
            <a:pPr marL="285750" indent="-285750" algn="l" rtl="0">
              <a:buFontTx/>
              <a:buChar char="-"/>
            </a:pPr>
            <a:r>
              <a:rPr lang="en-US" b="1" dirty="0" smtClean="0"/>
              <a:t>Later: molecular diagnosis </a:t>
            </a:r>
          </a:p>
          <a:p>
            <a:pPr marL="285750" indent="-285750" algn="l" rtl="0">
              <a:buFontTx/>
              <a:buChar char="-"/>
            </a:pPr>
            <a:endParaRPr lang="en-US" b="1" dirty="0"/>
          </a:p>
        </p:txBody>
      </p:sp>
      <p:cxnSp>
        <p:nvCxnSpPr>
          <p:cNvPr id="19" name="Straight Arrow Connector 40"/>
          <p:cNvCxnSpPr/>
          <p:nvPr/>
        </p:nvCxnSpPr>
        <p:spPr>
          <a:xfrm flipH="1">
            <a:off x="4854772" y="914400"/>
            <a:ext cx="1927028" cy="1"/>
          </a:xfrm>
          <a:prstGeom prst="straightConnector1">
            <a:avLst/>
          </a:prstGeom>
          <a:ln w="476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42"/>
          <p:cNvSpPr txBox="1"/>
          <p:nvPr/>
        </p:nvSpPr>
        <p:spPr>
          <a:xfrm>
            <a:off x="5336321" y="545068"/>
            <a:ext cx="1057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Clinically </a:t>
            </a:r>
            <a:endParaRPr lang="en-US" dirty="0"/>
          </a:p>
        </p:txBody>
      </p:sp>
      <p:cxnSp>
        <p:nvCxnSpPr>
          <p:cNvPr id="21" name="Straight Arrow Connector 44"/>
          <p:cNvCxnSpPr/>
          <p:nvPr/>
        </p:nvCxnSpPr>
        <p:spPr>
          <a:xfrm>
            <a:off x="1494732" y="3296803"/>
            <a:ext cx="0" cy="741797"/>
          </a:xfrm>
          <a:prstGeom prst="straightConnector1">
            <a:avLst/>
          </a:prstGeom>
          <a:ln w="476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4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52702" y="3957946"/>
            <a:ext cx="2019300" cy="1466850"/>
          </a:xfrm>
          <a:prstGeom prst="rect">
            <a:avLst/>
          </a:prstGeom>
        </p:spPr>
      </p:pic>
      <p:cxnSp>
        <p:nvCxnSpPr>
          <p:cNvPr id="23" name="Straight Arrow Connector 48"/>
          <p:cNvCxnSpPr/>
          <p:nvPr/>
        </p:nvCxnSpPr>
        <p:spPr>
          <a:xfrm flipV="1">
            <a:off x="1600200" y="3886200"/>
            <a:ext cx="2667000" cy="685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50"/>
          <p:cNvSpPr txBox="1"/>
          <p:nvPr/>
        </p:nvSpPr>
        <p:spPr>
          <a:xfrm>
            <a:off x="4267200" y="3581400"/>
            <a:ext cx="20871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Elevated lymphocytes </a:t>
            </a:r>
            <a:endParaRPr lang="en-US" sz="1600" b="1" dirty="0"/>
          </a:p>
        </p:txBody>
      </p:sp>
      <p:cxnSp>
        <p:nvCxnSpPr>
          <p:cNvPr id="25" name="Straight Arrow Connector 51"/>
          <p:cNvCxnSpPr/>
          <p:nvPr/>
        </p:nvCxnSpPr>
        <p:spPr>
          <a:xfrm>
            <a:off x="6096000" y="6392968"/>
            <a:ext cx="492246" cy="22119"/>
          </a:xfrm>
          <a:prstGeom prst="straightConnector1">
            <a:avLst/>
          </a:prstGeom>
          <a:ln w="476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53"/>
          <p:cNvSpPr txBox="1"/>
          <p:nvPr/>
        </p:nvSpPr>
        <p:spPr>
          <a:xfrm>
            <a:off x="7139308" y="4823329"/>
            <a:ext cx="174045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1400" b="1" dirty="0" smtClean="0"/>
              <a:t>Possible causes</a:t>
            </a:r>
          </a:p>
          <a:p>
            <a:pPr marL="342900" indent="-342900" algn="l" rtl="0">
              <a:buFont typeface="+mj-lt"/>
              <a:buAutoNum type="arabicPeriod"/>
            </a:pPr>
            <a:r>
              <a:rPr lang="en-US" sz="1400" b="1" dirty="0" smtClean="0"/>
              <a:t>Viral meningitis</a:t>
            </a:r>
          </a:p>
          <a:p>
            <a:pPr marL="342900" indent="-342900" algn="l" rtl="0">
              <a:buFont typeface="+mj-lt"/>
              <a:buAutoNum type="arabicPeriod"/>
            </a:pPr>
            <a:r>
              <a:rPr lang="en-US" sz="1400" b="1" dirty="0" smtClean="0"/>
              <a:t>TB</a:t>
            </a:r>
          </a:p>
          <a:p>
            <a:pPr marL="342900" indent="-342900" algn="l" rtl="0">
              <a:buFont typeface="+mj-lt"/>
              <a:buAutoNum type="arabicPeriod"/>
            </a:pPr>
            <a:r>
              <a:rPr lang="en-US" sz="1400" b="1" dirty="0" smtClean="0"/>
              <a:t>Autoimmune</a:t>
            </a:r>
          </a:p>
          <a:p>
            <a:pPr algn="l" rtl="0"/>
            <a:endParaRPr lang="en-US" sz="1400" b="1" dirty="0" smtClean="0"/>
          </a:p>
          <a:p>
            <a:pPr algn="l" rtl="0"/>
            <a:endParaRPr lang="en-US" sz="1400" b="1" dirty="0"/>
          </a:p>
        </p:txBody>
      </p:sp>
      <p:cxnSp>
        <p:nvCxnSpPr>
          <p:cNvPr id="27" name="Straight Arrow Connector 54"/>
          <p:cNvCxnSpPr/>
          <p:nvPr/>
        </p:nvCxnSpPr>
        <p:spPr>
          <a:xfrm>
            <a:off x="6591244" y="5257800"/>
            <a:ext cx="495356" cy="0"/>
          </a:xfrm>
          <a:prstGeom prst="straightConnector1">
            <a:avLst/>
          </a:prstGeom>
          <a:ln w="476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55"/>
          <p:cNvCxnSpPr/>
          <p:nvPr/>
        </p:nvCxnSpPr>
        <p:spPr>
          <a:xfrm>
            <a:off x="2971800" y="5791200"/>
            <a:ext cx="1219200" cy="533400"/>
          </a:xfrm>
          <a:prstGeom prst="straightConnector1">
            <a:avLst/>
          </a:prstGeom>
          <a:ln w="476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57"/>
          <p:cNvSpPr txBox="1"/>
          <p:nvPr/>
        </p:nvSpPr>
        <p:spPr>
          <a:xfrm>
            <a:off x="3875667" y="6238317"/>
            <a:ext cx="22461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>
                <a:solidFill>
                  <a:srgbClr val="00B0F0"/>
                </a:solidFill>
              </a:rPr>
              <a:t>Enteroviral</a:t>
            </a:r>
            <a:r>
              <a:rPr lang="en-US" sz="1600" b="1" dirty="0" smtClean="0">
                <a:solidFill>
                  <a:srgbClr val="00B0F0"/>
                </a:solidFill>
              </a:rPr>
              <a:t> infection </a:t>
            </a:r>
            <a:endParaRPr lang="en-US" sz="1600" b="1" dirty="0">
              <a:solidFill>
                <a:srgbClr val="00B0F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324600" y="2438400"/>
            <a:ext cx="2555163" cy="78425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6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1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6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1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6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4" dur="5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14" grpId="0"/>
      <p:bldP spid="15" grpId="0"/>
      <p:bldP spid="16" grpId="0"/>
      <p:bldP spid="17" grpId="0"/>
      <p:bldP spid="20" grpId="0"/>
      <p:bldP spid="24" grpId="0"/>
      <p:bldP spid="26" grpId="0"/>
      <p:bldP spid="29" grpId="0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7138911"/>
              </p:ext>
            </p:extLst>
          </p:nvPr>
        </p:nvGraphicFramePr>
        <p:xfrm>
          <a:off x="457200" y="1481138"/>
          <a:ext cx="82296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>
                  <a:extLst>
                    <a:ext uri="{9D8B030D-6E8A-4147-A177-3AD203B41FA5}">
                      <a16:colId xmlns:a16="http://schemas.microsoft.com/office/drawing/2014/main" val="1934006177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925228382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3252001344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3994434489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38286333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Cells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Glucose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Proteins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Pressure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4142121"/>
                  </a:ext>
                </a:extLst>
              </a:tr>
            </a:tbl>
          </a:graphicData>
        </a:graphic>
      </p:graphicFrame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Types of meningitis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9063113"/>
              </p:ext>
            </p:extLst>
          </p:nvPr>
        </p:nvGraphicFramePr>
        <p:xfrm>
          <a:off x="457201" y="1968870"/>
          <a:ext cx="8229600" cy="4214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>
                  <a:extLst>
                    <a:ext uri="{9D8B030D-6E8A-4147-A177-3AD203B41FA5}">
                      <a16:colId xmlns:a16="http://schemas.microsoft.com/office/drawing/2014/main" val="2855085481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991817904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673437567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1283084922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1280578827"/>
                    </a:ext>
                  </a:extLst>
                </a:gridCol>
              </a:tblGrid>
              <a:tr h="42143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8124046"/>
                  </a:ext>
                </a:extLst>
              </a:tr>
            </a:tbl>
          </a:graphicData>
        </a:graphic>
      </p:graphicFrame>
      <p:sp>
        <p:nvSpPr>
          <p:cNvPr id="7" name="TextBox 10"/>
          <p:cNvSpPr txBox="1"/>
          <p:nvPr/>
        </p:nvSpPr>
        <p:spPr>
          <a:xfrm>
            <a:off x="879020" y="2012012"/>
            <a:ext cx="883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Normal</a:t>
            </a:r>
            <a:endParaRPr lang="en-US" dirty="0"/>
          </a:p>
        </p:txBody>
      </p:sp>
      <p:graphicFrame>
        <p:nvGraphicFramePr>
          <p:cNvPr id="8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6710626"/>
              </p:ext>
            </p:extLst>
          </p:nvPr>
        </p:nvGraphicFramePr>
        <p:xfrm>
          <a:off x="457200" y="2474161"/>
          <a:ext cx="8229600" cy="5459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>
                  <a:extLst>
                    <a:ext uri="{9D8B030D-6E8A-4147-A177-3AD203B41FA5}">
                      <a16:colId xmlns:a16="http://schemas.microsoft.com/office/drawing/2014/main" val="2855085481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991817904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673437567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1283084922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1280578827"/>
                    </a:ext>
                  </a:extLst>
                </a:gridCol>
              </a:tblGrid>
              <a:tr h="54598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8124046"/>
                  </a:ext>
                </a:extLst>
              </a:tr>
            </a:tbl>
          </a:graphicData>
        </a:graphic>
      </p:graphicFrame>
      <p:graphicFrame>
        <p:nvGraphicFramePr>
          <p:cNvPr id="9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0719651"/>
              </p:ext>
            </p:extLst>
          </p:nvPr>
        </p:nvGraphicFramePr>
        <p:xfrm>
          <a:off x="457200" y="3111617"/>
          <a:ext cx="8229600" cy="5459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>
                  <a:extLst>
                    <a:ext uri="{9D8B030D-6E8A-4147-A177-3AD203B41FA5}">
                      <a16:colId xmlns:a16="http://schemas.microsoft.com/office/drawing/2014/main" val="2855085481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991817904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673437567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1283084922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1280578827"/>
                    </a:ext>
                  </a:extLst>
                </a:gridCol>
              </a:tblGrid>
              <a:tr h="54598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8124046"/>
                  </a:ext>
                </a:extLst>
              </a:tr>
            </a:tbl>
          </a:graphicData>
        </a:graphic>
      </p:graphicFrame>
      <p:graphicFrame>
        <p:nvGraphicFramePr>
          <p:cNvPr id="10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3059702"/>
              </p:ext>
            </p:extLst>
          </p:nvPr>
        </p:nvGraphicFramePr>
        <p:xfrm>
          <a:off x="457200" y="3781658"/>
          <a:ext cx="8229600" cy="6379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>
                  <a:extLst>
                    <a:ext uri="{9D8B030D-6E8A-4147-A177-3AD203B41FA5}">
                      <a16:colId xmlns:a16="http://schemas.microsoft.com/office/drawing/2014/main" val="2855085481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991817904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673437567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1283084922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1280578827"/>
                    </a:ext>
                  </a:extLst>
                </a:gridCol>
              </a:tblGrid>
              <a:tr h="63794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8124046"/>
                  </a:ext>
                </a:extLst>
              </a:tr>
            </a:tbl>
          </a:graphicData>
        </a:graphic>
      </p:graphicFrame>
      <p:sp>
        <p:nvSpPr>
          <p:cNvPr id="11" name="Rectangle 14"/>
          <p:cNvSpPr/>
          <p:nvPr/>
        </p:nvSpPr>
        <p:spPr>
          <a:xfrm>
            <a:off x="2362200" y="1991850"/>
            <a:ext cx="16315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&lt; 5 cells </a:t>
            </a:r>
            <a:endParaRPr lang="en-US" dirty="0"/>
          </a:p>
        </p:txBody>
      </p:sp>
      <p:sp>
        <p:nvSpPr>
          <p:cNvPr id="12" name="TextBox 15"/>
          <p:cNvSpPr txBox="1"/>
          <p:nvPr/>
        </p:nvSpPr>
        <p:spPr>
          <a:xfrm>
            <a:off x="4083392" y="2000815"/>
            <a:ext cx="963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2/3</a:t>
            </a:r>
            <a:r>
              <a:rPr lang="en-US" baseline="30000" dirty="0" smtClean="0"/>
              <a:t>rd</a:t>
            </a:r>
            <a:r>
              <a:rPr lang="en-US" dirty="0" smtClean="0"/>
              <a:t> BG</a:t>
            </a:r>
            <a:endParaRPr lang="en-US" dirty="0"/>
          </a:p>
        </p:txBody>
      </p:sp>
      <p:sp>
        <p:nvSpPr>
          <p:cNvPr id="13" name="TextBox 16"/>
          <p:cNvSpPr txBox="1"/>
          <p:nvPr/>
        </p:nvSpPr>
        <p:spPr>
          <a:xfrm>
            <a:off x="5660821" y="2019872"/>
            <a:ext cx="1342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15-45 mg/dl</a:t>
            </a:r>
            <a:endParaRPr lang="en-US" dirty="0"/>
          </a:p>
        </p:txBody>
      </p:sp>
      <p:sp>
        <p:nvSpPr>
          <p:cNvPr id="14" name="TextBox 17"/>
          <p:cNvSpPr txBox="1"/>
          <p:nvPr/>
        </p:nvSpPr>
        <p:spPr>
          <a:xfrm>
            <a:off x="7303088" y="2054423"/>
            <a:ext cx="13837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70-180 mm H2O</a:t>
            </a:r>
            <a:endParaRPr lang="en-US" sz="1400" dirty="0"/>
          </a:p>
        </p:txBody>
      </p:sp>
      <p:sp>
        <p:nvSpPr>
          <p:cNvPr id="15" name="TextBox 19"/>
          <p:cNvSpPr txBox="1"/>
          <p:nvPr/>
        </p:nvSpPr>
        <p:spPr>
          <a:xfrm>
            <a:off x="810187" y="2552062"/>
            <a:ext cx="1057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Bacterial </a:t>
            </a:r>
            <a:endParaRPr lang="en-US" dirty="0"/>
          </a:p>
        </p:txBody>
      </p:sp>
      <p:sp>
        <p:nvSpPr>
          <p:cNvPr id="16" name="TextBox 20"/>
          <p:cNvSpPr txBox="1"/>
          <p:nvPr/>
        </p:nvSpPr>
        <p:spPr>
          <a:xfrm>
            <a:off x="2486652" y="2463225"/>
            <a:ext cx="10185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Neutrophil</a:t>
            </a:r>
            <a:r>
              <a:rPr lang="en-US" sz="1600" dirty="0" smtClean="0"/>
              <a:t> </a:t>
            </a:r>
          </a:p>
          <a:p>
            <a:r>
              <a:rPr lang="en-US" sz="1600" dirty="0" smtClean="0"/>
              <a:t>&gt;1000 </a:t>
            </a:r>
            <a:endParaRPr lang="en-US" sz="1600" dirty="0"/>
          </a:p>
        </p:txBody>
      </p:sp>
      <p:cxnSp>
        <p:nvCxnSpPr>
          <p:cNvPr id="17" name="Straight Arrow Connector 22"/>
          <p:cNvCxnSpPr/>
          <p:nvPr/>
        </p:nvCxnSpPr>
        <p:spPr>
          <a:xfrm>
            <a:off x="4545106" y="2514600"/>
            <a:ext cx="0" cy="304800"/>
          </a:xfrm>
          <a:prstGeom prst="straightConnector1">
            <a:avLst/>
          </a:prstGeom>
          <a:ln w="349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23"/>
          <p:cNvCxnSpPr/>
          <p:nvPr/>
        </p:nvCxnSpPr>
        <p:spPr>
          <a:xfrm>
            <a:off x="4724400" y="2514600"/>
            <a:ext cx="0" cy="304800"/>
          </a:xfrm>
          <a:prstGeom prst="straightConnector1">
            <a:avLst/>
          </a:prstGeom>
          <a:ln w="349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27"/>
          <p:cNvCxnSpPr/>
          <p:nvPr/>
        </p:nvCxnSpPr>
        <p:spPr>
          <a:xfrm flipV="1">
            <a:off x="6084776" y="2532480"/>
            <a:ext cx="22448" cy="304800"/>
          </a:xfrm>
          <a:prstGeom prst="straightConnector1">
            <a:avLst/>
          </a:prstGeom>
          <a:ln w="349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30"/>
          <p:cNvCxnSpPr/>
          <p:nvPr/>
        </p:nvCxnSpPr>
        <p:spPr>
          <a:xfrm>
            <a:off x="4562523" y="3937575"/>
            <a:ext cx="0" cy="304800"/>
          </a:xfrm>
          <a:prstGeom prst="straightConnector1">
            <a:avLst/>
          </a:prstGeom>
          <a:ln w="349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31"/>
          <p:cNvCxnSpPr/>
          <p:nvPr/>
        </p:nvCxnSpPr>
        <p:spPr>
          <a:xfrm>
            <a:off x="4741817" y="3937575"/>
            <a:ext cx="0" cy="304800"/>
          </a:xfrm>
          <a:prstGeom prst="straightConnector1">
            <a:avLst/>
          </a:prstGeom>
          <a:ln w="349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33"/>
          <p:cNvCxnSpPr/>
          <p:nvPr/>
        </p:nvCxnSpPr>
        <p:spPr>
          <a:xfrm flipH="1" flipV="1">
            <a:off x="6096000" y="3937575"/>
            <a:ext cx="11224" cy="304800"/>
          </a:xfrm>
          <a:prstGeom prst="straightConnector1">
            <a:avLst/>
          </a:prstGeom>
          <a:ln w="349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35"/>
          <p:cNvCxnSpPr/>
          <p:nvPr/>
        </p:nvCxnSpPr>
        <p:spPr>
          <a:xfrm flipV="1">
            <a:off x="7467600" y="2532480"/>
            <a:ext cx="22448" cy="304800"/>
          </a:xfrm>
          <a:prstGeom prst="straightConnector1">
            <a:avLst/>
          </a:prstGeom>
          <a:ln w="349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38"/>
          <p:cNvCxnSpPr/>
          <p:nvPr/>
        </p:nvCxnSpPr>
        <p:spPr>
          <a:xfrm flipV="1">
            <a:off x="7803738" y="2514600"/>
            <a:ext cx="22448" cy="304800"/>
          </a:xfrm>
          <a:prstGeom prst="straightConnector1">
            <a:avLst/>
          </a:prstGeom>
          <a:ln w="349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39"/>
          <p:cNvCxnSpPr/>
          <p:nvPr/>
        </p:nvCxnSpPr>
        <p:spPr>
          <a:xfrm flipV="1">
            <a:off x="7646893" y="2525486"/>
            <a:ext cx="22448" cy="304800"/>
          </a:xfrm>
          <a:prstGeom prst="straightConnector1">
            <a:avLst/>
          </a:prstGeom>
          <a:ln w="349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40"/>
          <p:cNvSpPr txBox="1"/>
          <p:nvPr/>
        </p:nvSpPr>
        <p:spPr>
          <a:xfrm>
            <a:off x="1064442" y="3067390"/>
            <a:ext cx="7609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Aseptic </a:t>
            </a:r>
          </a:p>
          <a:p>
            <a:r>
              <a:rPr lang="en-US" sz="1400" dirty="0" smtClean="0"/>
              <a:t>(Viral) </a:t>
            </a:r>
            <a:endParaRPr lang="en-US" sz="1400" dirty="0"/>
          </a:p>
        </p:txBody>
      </p:sp>
      <p:sp>
        <p:nvSpPr>
          <p:cNvPr id="28" name="TextBox 42"/>
          <p:cNvSpPr txBox="1"/>
          <p:nvPr/>
        </p:nvSpPr>
        <p:spPr>
          <a:xfrm>
            <a:off x="672860" y="3871555"/>
            <a:ext cx="13157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Granulomatous</a:t>
            </a:r>
          </a:p>
          <a:p>
            <a:pPr algn="ctr"/>
            <a:r>
              <a:rPr lang="en-US" sz="1400" dirty="0" smtClean="0"/>
              <a:t>(TB/Fungal)</a:t>
            </a:r>
            <a:endParaRPr lang="en-US" sz="1400" dirty="0"/>
          </a:p>
        </p:txBody>
      </p:sp>
      <p:sp>
        <p:nvSpPr>
          <p:cNvPr id="29" name="TextBox 43"/>
          <p:cNvSpPr txBox="1"/>
          <p:nvPr/>
        </p:nvSpPr>
        <p:spPr>
          <a:xfrm>
            <a:off x="2388696" y="3072825"/>
            <a:ext cx="11850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Lymphocytes</a:t>
            </a:r>
            <a:r>
              <a:rPr lang="en-US" sz="1600" dirty="0" smtClean="0"/>
              <a:t> </a:t>
            </a:r>
          </a:p>
          <a:p>
            <a:r>
              <a:rPr lang="en-US" sz="1600" dirty="0" smtClean="0"/>
              <a:t>100-1000 </a:t>
            </a:r>
            <a:endParaRPr lang="en-US" sz="1600" dirty="0"/>
          </a:p>
        </p:txBody>
      </p:sp>
      <p:sp>
        <p:nvSpPr>
          <p:cNvPr id="30" name="TextBox 44"/>
          <p:cNvSpPr txBox="1"/>
          <p:nvPr/>
        </p:nvSpPr>
        <p:spPr>
          <a:xfrm>
            <a:off x="2439336" y="3810000"/>
            <a:ext cx="11850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Lymphocytes</a:t>
            </a:r>
            <a:r>
              <a:rPr lang="en-US" sz="1600" dirty="0" smtClean="0"/>
              <a:t> </a:t>
            </a:r>
          </a:p>
          <a:p>
            <a:pPr algn="ctr"/>
            <a:r>
              <a:rPr lang="en-US" sz="1600" dirty="0" smtClean="0"/>
              <a:t>100-1000 </a:t>
            </a:r>
            <a:endParaRPr lang="en-US" sz="1600" dirty="0"/>
          </a:p>
        </p:txBody>
      </p:sp>
      <p:cxnSp>
        <p:nvCxnSpPr>
          <p:cNvPr id="31" name="Straight Arrow Connector 55"/>
          <p:cNvCxnSpPr/>
          <p:nvPr/>
        </p:nvCxnSpPr>
        <p:spPr>
          <a:xfrm flipV="1">
            <a:off x="7620000" y="3965751"/>
            <a:ext cx="22448" cy="304800"/>
          </a:xfrm>
          <a:prstGeom prst="straightConnector1">
            <a:avLst/>
          </a:prstGeom>
          <a:ln w="349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56"/>
          <p:cNvCxnSpPr/>
          <p:nvPr/>
        </p:nvCxnSpPr>
        <p:spPr>
          <a:xfrm flipV="1">
            <a:off x="7956138" y="3947871"/>
            <a:ext cx="22448" cy="304800"/>
          </a:xfrm>
          <a:prstGeom prst="straightConnector1">
            <a:avLst/>
          </a:prstGeom>
          <a:ln w="349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57"/>
          <p:cNvCxnSpPr/>
          <p:nvPr/>
        </p:nvCxnSpPr>
        <p:spPr>
          <a:xfrm flipV="1">
            <a:off x="7799293" y="3958757"/>
            <a:ext cx="22448" cy="304800"/>
          </a:xfrm>
          <a:prstGeom prst="straightConnector1">
            <a:avLst/>
          </a:prstGeom>
          <a:ln w="349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58"/>
          <p:cNvSpPr txBox="1"/>
          <p:nvPr/>
        </p:nvSpPr>
        <p:spPr>
          <a:xfrm>
            <a:off x="4516436" y="3161322"/>
            <a:ext cx="333745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N</a:t>
            </a:r>
            <a:endParaRPr lang="en-US" dirty="0"/>
          </a:p>
        </p:txBody>
      </p:sp>
      <p:sp>
        <p:nvSpPr>
          <p:cNvPr id="35" name="TextBox 59"/>
          <p:cNvSpPr txBox="1"/>
          <p:nvPr/>
        </p:nvSpPr>
        <p:spPr>
          <a:xfrm>
            <a:off x="5982831" y="3151204"/>
            <a:ext cx="42351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N/</a:t>
            </a:r>
            <a:endParaRPr lang="en-US" dirty="0"/>
          </a:p>
        </p:txBody>
      </p:sp>
      <p:cxnSp>
        <p:nvCxnSpPr>
          <p:cNvPr id="36" name="Straight Arrow Connector 60"/>
          <p:cNvCxnSpPr/>
          <p:nvPr/>
        </p:nvCxnSpPr>
        <p:spPr>
          <a:xfrm flipV="1">
            <a:off x="6383895" y="3183734"/>
            <a:ext cx="22448" cy="304800"/>
          </a:xfrm>
          <a:prstGeom prst="straightConnector1">
            <a:avLst/>
          </a:prstGeom>
          <a:ln w="349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62"/>
          <p:cNvSpPr txBox="1"/>
          <p:nvPr/>
        </p:nvSpPr>
        <p:spPr>
          <a:xfrm>
            <a:off x="7577487" y="3212068"/>
            <a:ext cx="42351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N/</a:t>
            </a:r>
            <a:endParaRPr lang="en-US" dirty="0"/>
          </a:p>
        </p:txBody>
      </p:sp>
      <p:cxnSp>
        <p:nvCxnSpPr>
          <p:cNvPr id="38" name="Straight Arrow Connector 63"/>
          <p:cNvCxnSpPr/>
          <p:nvPr/>
        </p:nvCxnSpPr>
        <p:spPr>
          <a:xfrm flipV="1">
            <a:off x="7978551" y="3244598"/>
            <a:ext cx="22448" cy="304800"/>
          </a:xfrm>
          <a:prstGeom prst="straightConnector1">
            <a:avLst/>
          </a:prstGeom>
          <a:ln w="349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2" grpId="0"/>
      <p:bldP spid="13" grpId="0"/>
      <p:bldP spid="14" grpId="0"/>
      <p:bldP spid="15" grpId="0"/>
      <p:bldP spid="16" grpId="0"/>
      <p:bldP spid="27" grpId="0"/>
      <p:bldP spid="28" grpId="0"/>
      <p:bldP spid="29" grpId="0"/>
      <p:bldP spid="30" grpId="0"/>
      <p:bldP spid="34" grpId="0"/>
      <p:bldP spid="35" grpId="0"/>
      <p:bldP spid="3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304800" y="1600200"/>
            <a:ext cx="3282950" cy="584775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l" rtl="0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>
                <a:latin typeface="Arial" panose="020B0604020202020204" pitchFamily="34" charset="0"/>
                <a:cs typeface="Arial" panose="020B0604020202020204" pitchFamily="34" charset="0"/>
              </a:rPr>
              <a:t>Characteristics:</a:t>
            </a: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304800" y="1981200"/>
            <a:ext cx="8382000" cy="4536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marL="342900" indent="-34290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Naked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nucleocapsid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with single stranded, positive polarity </a:t>
            </a: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RNA.</a:t>
            </a:r>
          </a:p>
          <a:p>
            <a:pPr marL="342900" indent="-34290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Group 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 (24 </a:t>
            </a: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serotypes)</a:t>
            </a:r>
          </a:p>
          <a:p>
            <a:pPr marL="342900" indent="-34290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Group 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B (6 serotypes) viruses are defined by their different pathogenicity in </a:t>
            </a: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mice.</a:t>
            </a:r>
          </a:p>
          <a:p>
            <a:pPr marL="342900" indent="-34290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Group 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 causes wide spread myositis and flaccid paralysis and rapidly fatal. </a:t>
            </a:r>
          </a:p>
        </p:txBody>
      </p:sp>
      <p:pic>
        <p:nvPicPr>
          <p:cNvPr id="6" name="Picture 2" descr="http://www.virology.wisc.edu/virusworld/ICTV8/cb3-coxsackie-b3-ictv8.jpg"/>
          <p:cNvPicPr>
            <a:picLocks noChangeAspect="1" noChangeArrowheads="1"/>
          </p:cNvPicPr>
          <p:nvPr/>
        </p:nvPicPr>
        <p:blipFill>
          <a:blip r:embed="rId2" cstate="print"/>
          <a:srcRect l="15303" t="8578" r="14025" b="6077"/>
          <a:stretch>
            <a:fillRect/>
          </a:stretch>
        </p:blipFill>
        <p:spPr bwMode="auto">
          <a:xfrm>
            <a:off x="7467600" y="304800"/>
            <a:ext cx="1212850" cy="1128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7"/>
          <p:cNvSpPr txBox="1"/>
          <p:nvPr/>
        </p:nvSpPr>
        <p:spPr>
          <a:xfrm>
            <a:off x="381000" y="442032"/>
            <a:ext cx="6601968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algn="ctr">
              <a:defRPr sz="5400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dobe Caslon Pro" pitchFamily="18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rtl="0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schemeClr val="tx1"/>
                </a:solidFill>
              </a:rPr>
              <a:t>Coxackie viruses: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</p:bld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</TotalTime>
  <Words>1100</Words>
  <Application>Microsoft Office PowerPoint</Application>
  <PresentationFormat>On-screen Show (4:3)</PresentationFormat>
  <Paragraphs>221</Paragraphs>
  <Slides>27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40" baseType="lpstr">
      <vt:lpstr>Adobe Caslon Pro</vt:lpstr>
      <vt:lpstr>Arial</vt:lpstr>
      <vt:lpstr>Arial Rounded MT Bold</vt:lpstr>
      <vt:lpstr>Arial Unicode MS</vt:lpstr>
      <vt:lpstr>Calibri</vt:lpstr>
      <vt:lpstr>Helvetica Neue</vt:lpstr>
      <vt:lpstr>Lucida Sans Unicode</vt:lpstr>
      <vt:lpstr>新細明體</vt:lpstr>
      <vt:lpstr>Times New Roman</vt:lpstr>
      <vt:lpstr>Wingdings</vt:lpstr>
      <vt:lpstr>Wingdings 2</vt:lpstr>
      <vt:lpstr>Wingdings 3</vt:lpstr>
      <vt:lpstr>سمة Office</vt:lpstr>
      <vt:lpstr>ENTEROVIRUSES PNS Module 2022-2023 </vt:lpstr>
      <vt:lpstr> Family:  Picornaviridae </vt:lpstr>
      <vt:lpstr>Enteroviruses</vt:lpstr>
      <vt:lpstr>General characteristics of Enteroviruses:</vt:lpstr>
      <vt:lpstr>PowerPoint Presentation</vt:lpstr>
      <vt:lpstr>PowerPoint Presentation</vt:lpstr>
      <vt:lpstr>PowerPoint Presentation</vt:lpstr>
      <vt:lpstr>Types of meningitis</vt:lpstr>
      <vt:lpstr>PowerPoint Presentation</vt:lpstr>
      <vt:lpstr>Diseases associated with Coxsackie A viruses</vt:lpstr>
      <vt:lpstr>PowerPoint Presentation</vt:lpstr>
      <vt:lpstr> Herpangina: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Enterovirus 68:</vt:lpstr>
      <vt:lpstr>PowerPoint Presentation</vt:lpstr>
      <vt:lpstr>PowerPoint Presentation</vt:lpstr>
      <vt:lpstr>PowerPoint Presentation</vt:lpstr>
      <vt:lpstr>PowerPoint Presentation</vt:lpstr>
      <vt:lpstr>Clinical features:</vt:lpstr>
      <vt:lpstr>PowerPoint Presentation</vt:lpstr>
      <vt:lpstr>Prevention:</vt:lpstr>
      <vt:lpstr>Prevention: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ENTEROVIRUSES</dc:title>
  <dc:creator>mohammad</dc:creator>
  <cp:lastModifiedBy>Admin</cp:lastModifiedBy>
  <cp:revision>56</cp:revision>
  <dcterms:created xsi:type="dcterms:W3CDTF">2023-03-01T10:05:33Z</dcterms:created>
  <dcterms:modified xsi:type="dcterms:W3CDTF">2023-03-02T04:06:20Z</dcterms:modified>
</cp:coreProperties>
</file>