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9"/>
  </p:notesMasterIdLst>
  <p:sldIdLst>
    <p:sldId id="256" r:id="rId5"/>
    <p:sldId id="280" r:id="rId6"/>
    <p:sldId id="259" r:id="rId7"/>
    <p:sldId id="282" r:id="rId8"/>
    <p:sldId id="283" r:id="rId9"/>
    <p:sldId id="285" r:id="rId10"/>
    <p:sldId id="348" r:id="rId11"/>
    <p:sldId id="286" r:id="rId12"/>
    <p:sldId id="287" r:id="rId13"/>
    <p:sldId id="288" r:id="rId14"/>
    <p:sldId id="289" r:id="rId15"/>
    <p:sldId id="337" r:id="rId16"/>
    <p:sldId id="341" r:id="rId17"/>
    <p:sldId id="332" r:id="rId18"/>
    <p:sldId id="333" r:id="rId19"/>
    <p:sldId id="334" r:id="rId20"/>
    <p:sldId id="335" r:id="rId21"/>
    <p:sldId id="290" r:id="rId22"/>
    <p:sldId id="339" r:id="rId23"/>
    <p:sldId id="340" r:id="rId24"/>
    <p:sldId id="294" r:id="rId25"/>
    <p:sldId id="297" r:id="rId26"/>
    <p:sldId id="295" r:id="rId27"/>
    <p:sldId id="298" r:id="rId28"/>
    <p:sldId id="299" r:id="rId29"/>
    <p:sldId id="300" r:id="rId30"/>
    <p:sldId id="346" r:id="rId31"/>
    <p:sldId id="344" r:id="rId32"/>
    <p:sldId id="345" r:id="rId33"/>
    <p:sldId id="317" r:id="rId34"/>
    <p:sldId id="318" r:id="rId35"/>
    <p:sldId id="314" r:id="rId36"/>
    <p:sldId id="319" r:id="rId37"/>
    <p:sldId id="347" r:id="rId3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4F2"/>
    <a:srgbClr val="1E791F"/>
    <a:srgbClr val="0000CC"/>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82"/>
    <p:restoredTop sz="99514" autoAdjust="0"/>
  </p:normalViewPr>
  <p:slideViewPr>
    <p:cSldViewPr>
      <p:cViewPr>
        <p:scale>
          <a:sx n="81" d="100"/>
          <a:sy n="81" d="100"/>
        </p:scale>
        <p:origin x="-822" y="22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13/05/1442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29</a:t>
            </a:fld>
            <a:endParaRPr lang="ar-JO"/>
          </a:p>
        </p:txBody>
      </p:sp>
    </p:spTree>
    <p:extLst>
      <p:ext uri="{BB962C8B-B14F-4D97-AF65-F5344CB8AC3E}">
        <p14:creationId xmlns:p14="http://schemas.microsoft.com/office/powerpoint/2010/main" val="125474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30</a:t>
            </a:fld>
            <a:endParaRPr lang="ar-JO"/>
          </a:p>
        </p:txBody>
      </p:sp>
    </p:spTree>
    <p:extLst>
      <p:ext uri="{BB962C8B-B14F-4D97-AF65-F5344CB8AC3E}">
        <p14:creationId xmlns:p14="http://schemas.microsoft.com/office/powerpoint/2010/main" val="313795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31</a:t>
            </a:fld>
            <a:endParaRPr lang="ar-JO"/>
          </a:p>
        </p:txBody>
      </p:sp>
    </p:spTree>
    <p:extLst>
      <p:ext uri="{BB962C8B-B14F-4D97-AF65-F5344CB8AC3E}">
        <p14:creationId xmlns:p14="http://schemas.microsoft.com/office/powerpoint/2010/main" val="2502544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32</a:t>
            </a:fld>
            <a:endParaRPr lang="ar-JO"/>
          </a:p>
        </p:txBody>
      </p:sp>
    </p:spTree>
    <p:extLst>
      <p:ext uri="{BB962C8B-B14F-4D97-AF65-F5344CB8AC3E}">
        <p14:creationId xmlns:p14="http://schemas.microsoft.com/office/powerpoint/2010/main" val="59272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33</a:t>
            </a:fld>
            <a:endParaRPr lang="ar-JO"/>
          </a:p>
        </p:txBody>
      </p:sp>
    </p:spTree>
    <p:extLst>
      <p:ext uri="{BB962C8B-B14F-4D97-AF65-F5344CB8AC3E}">
        <p14:creationId xmlns:p14="http://schemas.microsoft.com/office/powerpoint/2010/main" val="317449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34</a:t>
            </a:fld>
            <a:endParaRPr lang="ar-JO"/>
          </a:p>
        </p:txBody>
      </p:sp>
    </p:spTree>
    <p:extLst>
      <p:ext uri="{BB962C8B-B14F-4D97-AF65-F5344CB8AC3E}">
        <p14:creationId xmlns:p14="http://schemas.microsoft.com/office/powerpoint/2010/main" val="369497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2880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309895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63551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56000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79452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211542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69049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28</a:t>
            </a:fld>
            <a:endParaRPr lang="ar-JO"/>
          </a:p>
        </p:txBody>
      </p:sp>
    </p:spTree>
    <p:extLst>
      <p:ext uri="{BB962C8B-B14F-4D97-AF65-F5344CB8AC3E}">
        <p14:creationId xmlns:p14="http://schemas.microsoft.com/office/powerpoint/2010/main" val="37936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13/05/1442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13/05/1442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191" y="2592200"/>
            <a:ext cx="2691609" cy="226314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b="1" dirty="0">
                <a:solidFill>
                  <a:srgbClr val="C00000"/>
                </a:solidFill>
                <a:latin typeface="Arial" charset="0"/>
                <a:ea typeface="Arial" charset="0"/>
                <a:cs typeface="Arial" charset="0"/>
              </a:rPr>
              <a:t>Pyruvate and lactate</a:t>
            </a:r>
            <a:r>
              <a:rPr lang="en-US" sz="2400" dirty="0">
                <a:latin typeface="Arial" charset="0"/>
                <a:ea typeface="Arial" charset="0"/>
                <a:cs typeface="Arial" charset="0"/>
              </a:rPr>
              <a:t>: when these monocarboxylate molecules are formed within cerebral tissues from the glucose that has been crossed the BBB, pyruvate and lactate in fact become the preferential energy substrates for activated neurons.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33800"/>
            <a:ext cx="7762616" cy="2539975"/>
          </a:xfrm>
          <a:prstGeom prst="rect">
            <a:avLst/>
          </a:prstGeom>
        </p:spPr>
      </p:pic>
    </p:spTree>
    <p:extLst>
      <p:ext uri="{BB962C8B-B14F-4D97-AF65-F5344CB8AC3E}">
        <p14:creationId xmlns:p14="http://schemas.microsoft.com/office/powerpoint/2010/main" val="64796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143000"/>
            <a:ext cx="8678386" cy="5638800"/>
          </a:xfrm>
        </p:spPr>
        <p:txBody>
          <a:bodyPr>
            <a:noAutofit/>
          </a:bodyPr>
          <a:lstStyle/>
          <a:p>
            <a:pPr algn="l" rtl="0">
              <a:buFont typeface="Arial" charset="0"/>
              <a:buChar char="•"/>
            </a:pPr>
            <a:r>
              <a:rPr lang="en-US" sz="3000" dirty="0">
                <a:latin typeface="Arial" charset="0"/>
                <a:ea typeface="Arial" charset="0"/>
                <a:cs typeface="Arial" charset="0"/>
              </a:rPr>
              <a:t>Until recently, circulating pyruvate and lactate was thought that they have limited permeability across BBB thus circulating pyruvate and lactate can’t serve as substrates for brain energy metabolism </a:t>
            </a:r>
            <a:r>
              <a:rPr lang="en-US" sz="3000" dirty="0">
                <a:solidFill>
                  <a:srgbClr val="C00000"/>
                </a:solidFill>
                <a:latin typeface="Arial" charset="0"/>
                <a:ea typeface="Arial" charset="0"/>
                <a:cs typeface="Arial" charset="0"/>
              </a:rPr>
              <a:t>(several contradictory studies ???)</a:t>
            </a:r>
          </a:p>
          <a:p>
            <a:pPr algn="l" rtl="0">
              <a:buFont typeface="Arial" charset="0"/>
              <a:buChar char="•"/>
            </a:pPr>
            <a:r>
              <a:rPr lang="en-US" sz="3000" dirty="0">
                <a:latin typeface="Arial" charset="0"/>
                <a:ea typeface="Arial" charset="0"/>
                <a:cs typeface="Arial" charset="0"/>
              </a:rPr>
              <a:t>For example, vigorous exercise resulting in increased blood lactate level which is then taken up by the brain and fully oxidized by the brain parenchyma </a:t>
            </a:r>
            <a:r>
              <a:rPr lang="en-US" sz="3000" b="1" dirty="0">
                <a:solidFill>
                  <a:srgbClr val="C00000"/>
                </a:solidFill>
                <a:latin typeface="Arial" charset="0"/>
                <a:ea typeface="Arial" charset="0"/>
                <a:cs typeface="Arial" charset="0"/>
              </a:rPr>
              <a:t>(Dalsgaard, 2006)</a:t>
            </a:r>
            <a:r>
              <a:rPr lang="en-US" sz="3000" b="1" dirty="0">
                <a:latin typeface="Arial" charset="0"/>
                <a:ea typeface="Arial" charset="0"/>
                <a:cs typeface="Arial" charset="0"/>
              </a:rPr>
              <a:t>.</a:t>
            </a:r>
            <a:r>
              <a:rPr lang="en-US" sz="3000" b="1" dirty="0">
                <a:solidFill>
                  <a:srgbClr val="C00000"/>
                </a:solidFill>
                <a:latin typeface="Arial" charset="0"/>
                <a:ea typeface="Arial" charset="0"/>
                <a:cs typeface="Arial" charset="0"/>
              </a:rPr>
              <a:t> </a:t>
            </a:r>
            <a:r>
              <a:rPr lang="en-US" sz="3000" dirty="0">
                <a:solidFill>
                  <a:srgbClr val="0000CC"/>
                </a:solidFill>
                <a:latin typeface="Arial" charset="0"/>
                <a:ea typeface="Arial" charset="0"/>
                <a:cs typeface="Arial" charset="0"/>
              </a:rPr>
              <a:t>So, the circulating lactate can be utilized as energy substrate for human brain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890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229600" cy="1143000"/>
          </a:xfrm>
        </p:spPr>
        <p:txBody>
          <a:bodyPr>
            <a:normAutofit/>
          </a:bodyPr>
          <a:lstStyle/>
          <a:p>
            <a:r>
              <a:rPr lang="en-GB" sz="3200" dirty="0">
                <a:solidFill>
                  <a:srgbClr val="C00000"/>
                </a:solidFill>
              </a:rPr>
              <a:t>Glycolysis mediated by Glutamate Reuptake</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57200" y="1448136"/>
            <a:ext cx="8635456" cy="5333664"/>
            <a:chOff x="457200" y="1448136"/>
            <a:chExt cx="8635456" cy="5333664"/>
          </a:xfrm>
        </p:grpSpPr>
        <p:grpSp>
          <p:nvGrpSpPr>
            <p:cNvPr id="15" name="Group 14"/>
            <p:cNvGrpSpPr/>
            <p:nvPr/>
          </p:nvGrpSpPr>
          <p:grpSpPr>
            <a:xfrm>
              <a:off x="457200" y="1448136"/>
              <a:ext cx="8635456" cy="5333664"/>
              <a:chOff x="457200" y="1448136"/>
              <a:chExt cx="8635456" cy="5333664"/>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833" t="6147" r="9167" b="4476"/>
              <a:stretch/>
            </p:blipFill>
            <p:spPr>
              <a:xfrm>
                <a:off x="457200" y="1448136"/>
                <a:ext cx="8635456" cy="5333664"/>
              </a:xfrm>
              <a:prstGeom prst="rect">
                <a:avLst/>
              </a:prstGeom>
            </p:spPr>
          </p:pic>
          <p:cxnSp>
            <p:nvCxnSpPr>
              <p:cNvPr id="4" name="Straight Arrow Connector 3"/>
              <p:cNvCxnSpPr/>
              <p:nvPr/>
            </p:nvCxnSpPr>
            <p:spPr>
              <a:xfrm flipV="1">
                <a:off x="6553200" y="3352800"/>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77000" y="3358239"/>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098408" y="2988129"/>
              <a:ext cx="966418" cy="338554"/>
            </a:xfrm>
            <a:prstGeom prst="rect">
              <a:avLst/>
            </a:prstGeom>
            <a:noFill/>
          </p:spPr>
          <p:txBody>
            <a:bodyPr wrap="none" rtlCol="0">
              <a:spAutoFit/>
            </a:bodyPr>
            <a:lstStyle/>
            <a:p>
              <a:r>
                <a:rPr lang="en-US" sz="1600" b="1" dirty="0"/>
                <a:t>Glycogen</a:t>
              </a:r>
              <a:endParaRPr lang="en-US" b="1" dirty="0"/>
            </a:p>
          </p:txBody>
        </p:sp>
      </p:grpSp>
    </p:spTree>
    <p:extLst>
      <p:ext uri="{BB962C8B-B14F-4D97-AF65-F5344CB8AC3E}">
        <p14:creationId xmlns:p14="http://schemas.microsoft.com/office/powerpoint/2010/main" val="29048299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229600" cy="1143000"/>
          </a:xfrm>
        </p:spPr>
        <p:txBody>
          <a:bodyPr>
            <a:normAutofit/>
          </a:bodyPr>
          <a:lstStyle/>
          <a:p>
            <a:r>
              <a:rPr lang="en-GB" sz="3200" dirty="0">
                <a:solidFill>
                  <a:srgbClr val="C00000"/>
                </a:solidFill>
              </a:rPr>
              <a:t>Cell-Specific Glucose Uptake and Metabolism</a:t>
            </a:r>
            <a:endParaRPr lang="ar-JO" sz="3200" b="1" dirty="0">
              <a:solidFill>
                <a:srgbClr val="C00000"/>
              </a:solidFill>
            </a:endParaRPr>
          </a:p>
        </p:txBody>
      </p:sp>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600" dirty="0">
                <a:latin typeface="Arial" charset="0"/>
                <a:ea typeface="Arial" charset="0"/>
                <a:cs typeface="Arial" charset="0"/>
              </a:rPr>
              <a:t>The basal rate of glucose utilization is high in astrocytes than in neurons</a:t>
            </a:r>
          </a:p>
          <a:p>
            <a:pPr algn="l" rtl="0"/>
            <a:r>
              <a:rPr lang="en-US" sz="2600" dirty="0">
                <a:latin typeface="Arial" charset="0"/>
                <a:ea typeface="Arial" charset="0"/>
                <a:cs typeface="Arial" charset="0"/>
              </a:rPr>
              <a:t>In astrocytes, glucose utilization is mediated by glutamate reuptake via specific transporters</a:t>
            </a:r>
          </a:p>
          <a:p>
            <a:pPr algn="l" rtl="0"/>
            <a:r>
              <a:rPr lang="en-US" sz="2600" dirty="0">
                <a:latin typeface="Arial" charset="0"/>
                <a:ea typeface="Arial" charset="0"/>
                <a:cs typeface="Arial" charset="0"/>
              </a:rPr>
              <a:t>Glutamate is co-transported with Na</a:t>
            </a:r>
            <a:r>
              <a:rPr lang="en-US" sz="2600" baseline="30000" dirty="0">
                <a:latin typeface="Arial" charset="0"/>
                <a:ea typeface="Arial" charset="0"/>
                <a:cs typeface="Arial" charset="0"/>
              </a:rPr>
              <a:t>+</a:t>
            </a:r>
            <a:r>
              <a:rPr lang="en-US" sz="2600" dirty="0">
                <a:latin typeface="Arial" charset="0"/>
                <a:ea typeface="Arial" charset="0"/>
                <a:cs typeface="Arial" charset="0"/>
              </a:rPr>
              <a:t> ions which increases intracellular Na</a:t>
            </a:r>
            <a:r>
              <a:rPr lang="en-US" sz="2600" baseline="30000" dirty="0">
                <a:latin typeface="Arial" charset="0"/>
                <a:ea typeface="Arial" charset="0"/>
                <a:cs typeface="Arial" charset="0"/>
              </a:rPr>
              <a:t>+ </a:t>
            </a:r>
            <a:r>
              <a:rPr lang="en-US" sz="2600" dirty="0">
                <a:latin typeface="Arial" charset="0"/>
                <a:ea typeface="Arial" charset="0"/>
                <a:cs typeface="Arial" charset="0"/>
              </a:rPr>
              <a:t>concentration</a:t>
            </a:r>
          </a:p>
          <a:p>
            <a:pPr algn="l" rtl="0"/>
            <a:r>
              <a:rPr lang="en-US" sz="2600" dirty="0">
                <a:latin typeface="Arial" charset="0"/>
                <a:ea typeface="Arial" charset="0"/>
                <a:cs typeface="Arial" charset="0"/>
              </a:rPr>
              <a:t>This activates Na</a:t>
            </a:r>
            <a:r>
              <a:rPr lang="en-US" sz="2600" baseline="30000" dirty="0">
                <a:latin typeface="Arial" charset="0"/>
                <a:ea typeface="Arial" charset="0"/>
                <a:cs typeface="Arial" charset="0"/>
              </a:rPr>
              <a:t>+</a:t>
            </a:r>
            <a:r>
              <a:rPr lang="en-US" sz="2600" dirty="0">
                <a:latin typeface="Arial" charset="0"/>
                <a:ea typeface="Arial" charset="0"/>
                <a:cs typeface="Arial" charset="0"/>
              </a:rPr>
              <a:t>/K</a:t>
            </a:r>
            <a:r>
              <a:rPr lang="en-US" sz="2600" baseline="30000" dirty="0">
                <a:latin typeface="Arial" charset="0"/>
                <a:ea typeface="Arial" charset="0"/>
                <a:cs typeface="Arial" charset="0"/>
              </a:rPr>
              <a:t>+ </a:t>
            </a:r>
            <a:r>
              <a:rPr lang="en-US" sz="2600" dirty="0">
                <a:latin typeface="Arial" charset="0"/>
                <a:ea typeface="Arial" charset="0"/>
                <a:cs typeface="Arial" charset="0"/>
              </a:rPr>
              <a:t>ATPase pump and consequently induces glycolysis </a:t>
            </a:r>
          </a:p>
          <a:p>
            <a:pPr algn="l" rtl="0"/>
            <a:r>
              <a:rPr lang="en-US" sz="2600" dirty="0">
                <a:latin typeface="Arial" charset="0"/>
                <a:ea typeface="Arial" charset="0"/>
                <a:cs typeface="Arial" charset="0"/>
              </a:rPr>
              <a:t>Hence, neuronal activity is coupled with glucose utilization in brain</a:t>
            </a:r>
          </a:p>
          <a:p>
            <a:pPr algn="l" rtl="0"/>
            <a:r>
              <a:rPr lang="en-US" sz="2600" dirty="0">
                <a:latin typeface="Arial" charset="0"/>
                <a:ea typeface="Arial" charset="0"/>
                <a:cs typeface="Arial" charset="0"/>
              </a:rPr>
              <a:t>Indeed, during activation there is an increase in lactate release by astrocytes to be utilized by neurons      </a:t>
            </a:r>
          </a:p>
          <a:p>
            <a:pPr marL="0" indent="0" algn="l" rtl="0">
              <a:buNone/>
            </a:pPr>
            <a:endParaRPr lang="en-US" sz="28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2475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buFont typeface="Arial" charset="0"/>
              <a:buChar char="•"/>
            </a:pPr>
            <a:r>
              <a:rPr lang="en-US" sz="2400" dirty="0">
                <a:latin typeface="Arial" charset="0"/>
                <a:ea typeface="Arial" charset="0"/>
                <a:cs typeface="Arial" charset="0"/>
              </a:rPr>
              <a:t>BBB is a highly selective membrane which allows only very specific molecules to access the CNS so protecting the brain from circulating toxic substances and invading foreign bodies (e.g. bacterial infection) </a:t>
            </a:r>
          </a:p>
          <a:p>
            <a:pPr algn="l" rtl="0">
              <a:buFont typeface="Arial" charset="0"/>
              <a:buChar char="•"/>
            </a:pPr>
            <a:r>
              <a:rPr lang="en-US" sz="2400" dirty="0">
                <a:latin typeface="Arial" charset="0"/>
                <a:ea typeface="Arial" charset="0"/>
                <a:cs typeface="Arial" charset="0"/>
              </a:rPr>
              <a:t>Therefore, BBB has a critical role in cerebral homeostasis</a:t>
            </a:r>
          </a:p>
          <a:p>
            <a:pPr algn="l" rtl="0">
              <a:buFont typeface="Arial" charset="0"/>
              <a:buChar char="•"/>
            </a:pPr>
            <a:r>
              <a:rPr lang="en-US" sz="2400" dirty="0">
                <a:latin typeface="Arial" charset="0"/>
                <a:ea typeface="Arial" charset="0"/>
                <a:cs typeface="Arial" charset="0"/>
              </a:rPr>
              <a:t>The cellular and structural components of BBB:</a:t>
            </a:r>
          </a:p>
          <a:p>
            <a:pPr marL="457200" indent="-457200" algn="l" rtl="0">
              <a:buFont typeface="+mj-lt"/>
              <a:buAutoNum type="arabicPeriod"/>
            </a:pPr>
            <a:r>
              <a:rPr lang="en-US" sz="2200" dirty="0">
                <a:latin typeface="Arial" charset="0"/>
                <a:ea typeface="Arial" charset="0"/>
                <a:cs typeface="Arial" charset="0"/>
              </a:rPr>
              <a:t>Non-fenestrated endothelial cells (ECs) which are connected via tight junctions thus prevent paracellular diffusion. Endothelial cells are supported by a continuous basement membrane (BM) </a:t>
            </a:r>
          </a:p>
          <a:p>
            <a:pPr marL="457200" indent="-457200" algn="l" rtl="0">
              <a:buFont typeface="+mj-lt"/>
              <a:buAutoNum type="arabicPeriod"/>
            </a:pPr>
            <a:r>
              <a:rPr lang="en-US" sz="2200" dirty="0">
                <a:latin typeface="Arial" charset="0"/>
                <a:ea typeface="Arial" charset="0"/>
                <a:cs typeface="Arial" charset="0"/>
              </a:rPr>
              <a:t>Astrocytes send processes called end-feet which surround capillary walls to additionally support the ECs and maintain the BBB integrity </a:t>
            </a:r>
          </a:p>
          <a:p>
            <a:pPr marL="457200" indent="-457200" algn="l" rtl="0">
              <a:buFont typeface="+mj-lt"/>
              <a:buAutoNum type="arabicPeriod"/>
            </a:pPr>
            <a:r>
              <a:rPr lang="en-US" sz="2200" dirty="0">
                <a:latin typeface="Arial" charset="0"/>
                <a:ea typeface="Arial" charset="0"/>
                <a:cs typeface="Arial" charset="0"/>
              </a:rPr>
              <a:t>Pericytes are embedded in the BM. They have a role in BBB development (e.g. formation of tight junction)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8084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vertical)">
                                      <p:cBhvr>
                                        <p:cTn id="20" dur="500"/>
                                        <p:tgtEl>
                                          <p:spTgt spid="3">
                                            <p:txEl>
                                              <p:pRg st="4" end="4"/>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2465" b="8302"/>
          <a:stretch/>
        </p:blipFill>
        <p:spPr>
          <a:xfrm>
            <a:off x="1279160" y="1310649"/>
            <a:ext cx="4121078" cy="2393171"/>
          </a:xfrm>
        </p:spPr>
      </p:pic>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93760" y="2311503"/>
            <a:ext cx="1652698" cy="1355360"/>
            <a:chOff x="3793760" y="2317230"/>
            <a:chExt cx="1652698" cy="1355360"/>
          </a:xfrm>
        </p:grpSpPr>
        <p:sp>
          <p:nvSpPr>
            <p:cNvPr id="8" name="Rectangle 7"/>
            <p:cNvSpPr/>
            <p:nvPr/>
          </p:nvSpPr>
          <p:spPr>
            <a:xfrm>
              <a:off x="3810000" y="231723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p:cNvSpPr/>
            <p:nvPr/>
          </p:nvSpPr>
          <p:spPr>
            <a:xfrm>
              <a:off x="3793760" y="321539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89326" y="2946297"/>
              <a:ext cx="7571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879360" y="1456183"/>
            <a:ext cx="2620180" cy="2797160"/>
            <a:chOff x="2879360" y="1456183"/>
            <a:chExt cx="2620180" cy="2797160"/>
          </a:xfrm>
        </p:grpSpPr>
        <p:sp>
          <p:nvSpPr>
            <p:cNvPr id="13" name="Rectangle 12"/>
            <p:cNvSpPr/>
            <p:nvPr/>
          </p:nvSpPr>
          <p:spPr>
            <a:xfrm rot="5400000">
              <a:off x="2773180" y="3223403"/>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3206646" y="1456183"/>
              <a:ext cx="2239812" cy="163481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9677" y="3652717"/>
              <a:ext cx="2269863" cy="6006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2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8976" r="1" b="9441"/>
          <a:stretch/>
        </p:blipFill>
        <p:spPr>
          <a:xfrm>
            <a:off x="5410200" y="1319846"/>
            <a:ext cx="3759201" cy="3023554"/>
          </a:xfrm>
          <a:prstGeom prst="rect">
            <a:avLst/>
          </a:prstGeom>
        </p:spPr>
      </p:pic>
      <p:grpSp>
        <p:nvGrpSpPr>
          <p:cNvPr id="44" name="Group 43"/>
          <p:cNvGrpSpPr/>
          <p:nvPr/>
        </p:nvGrpSpPr>
        <p:grpSpPr>
          <a:xfrm>
            <a:off x="3229678" y="3758010"/>
            <a:ext cx="4722474" cy="1956990"/>
            <a:chOff x="3229678" y="3792511"/>
            <a:chExt cx="4722474" cy="1956990"/>
          </a:xfrm>
        </p:grpSpPr>
        <p:sp>
          <p:nvSpPr>
            <p:cNvPr id="29" name="Rectangle 28"/>
            <p:cNvSpPr/>
            <p:nvPr/>
          </p:nvSpPr>
          <p:spPr>
            <a:xfrm>
              <a:off x="6400800" y="3792511"/>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flipV="1">
              <a:off x="6941767" y="4113552"/>
              <a:ext cx="1010385" cy="163594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29678" y="4113552"/>
              <a:ext cx="3171122" cy="135464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71394" y="4039460"/>
            <a:ext cx="2715181" cy="1784131"/>
            <a:chOff x="457200" y="4848950"/>
            <a:chExt cx="2715181" cy="1784131"/>
          </a:xfrm>
        </p:grpSpPr>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182" t="-790" r="56480" b="61088"/>
            <a:stretch/>
          </p:blipFill>
          <p:spPr>
            <a:xfrm>
              <a:off x="457200" y="4848950"/>
              <a:ext cx="2678131" cy="1399450"/>
            </a:xfrm>
            <a:prstGeom prst="rect">
              <a:avLst/>
            </a:prstGeom>
          </p:spPr>
        </p:pic>
        <p:pic>
          <p:nvPicPr>
            <p:cNvPr id="60" name="Picture 59"/>
            <p:cNvPicPr>
              <a:picLocks noChangeAspect="1"/>
            </p:cNvPicPr>
            <p:nvPr/>
          </p:nvPicPr>
          <p:blipFill rotWithShape="1">
            <a:blip r:embed="rId5" cstate="print">
              <a:extLst>
                <a:ext uri="{28A0092B-C50C-407E-A947-70E740481C1C}">
                  <a14:useLocalDpi xmlns:a14="http://schemas.microsoft.com/office/drawing/2010/main" val="0"/>
                </a:ext>
              </a:extLst>
            </a:blip>
            <a:srcRect l="66632" t="74305" r="21492" b="11239"/>
            <a:stretch/>
          </p:blipFill>
          <p:spPr>
            <a:xfrm rot="16200000">
              <a:off x="714044" y="6333323"/>
              <a:ext cx="313402" cy="286114"/>
            </a:xfrm>
            <a:prstGeom prst="rect">
              <a:avLst/>
            </a:prstGeom>
          </p:spPr>
        </p:pic>
        <p:sp>
          <p:nvSpPr>
            <p:cNvPr id="61" name="TextBox 60"/>
            <p:cNvSpPr txBox="1"/>
            <p:nvPr/>
          </p:nvSpPr>
          <p:spPr>
            <a:xfrm>
              <a:off x="1163498" y="6266671"/>
              <a:ext cx="2008883" cy="338554"/>
            </a:xfrm>
            <a:prstGeom prst="rect">
              <a:avLst/>
            </a:prstGeom>
            <a:noFill/>
          </p:spPr>
          <p:txBody>
            <a:bodyPr wrap="none" rtlCol="0">
              <a:spAutoFit/>
            </a:bodyPr>
            <a:lstStyle/>
            <a:p>
              <a:r>
                <a:rPr lang="en-US" sz="1600" b="1" dirty="0">
                  <a:latin typeface="Arial" charset="0"/>
                  <a:ea typeface="Arial" charset="0"/>
                  <a:cs typeface="Arial" charset="0"/>
                </a:rPr>
                <a:t>Astrocyte end-foot</a:t>
              </a:r>
            </a:p>
          </p:txBody>
        </p:sp>
      </p:grpSp>
      <p:grpSp>
        <p:nvGrpSpPr>
          <p:cNvPr id="66" name="Group 65"/>
          <p:cNvGrpSpPr/>
          <p:nvPr/>
        </p:nvGrpSpPr>
        <p:grpSpPr>
          <a:xfrm>
            <a:off x="2337848" y="4648200"/>
            <a:ext cx="5948042" cy="2151036"/>
            <a:chOff x="2337848" y="4648200"/>
            <a:chExt cx="5948042" cy="2151036"/>
          </a:xfrm>
        </p:grpSpPr>
        <p:grpSp>
          <p:nvGrpSpPr>
            <p:cNvPr id="59" name="Group 58"/>
            <p:cNvGrpSpPr/>
            <p:nvPr/>
          </p:nvGrpSpPr>
          <p:grpSpPr>
            <a:xfrm>
              <a:off x="2337848" y="5080553"/>
              <a:ext cx="5948042" cy="1718683"/>
              <a:chOff x="2085743" y="4893763"/>
              <a:chExt cx="5948042" cy="1718683"/>
            </a:xfrm>
          </p:grpSpPr>
          <p:grpSp>
            <p:nvGrpSpPr>
              <p:cNvPr id="52" name="Group 51"/>
              <p:cNvGrpSpPr/>
              <p:nvPr/>
            </p:nvGrpSpPr>
            <p:grpSpPr>
              <a:xfrm rot="10800000">
                <a:off x="2085743" y="4893763"/>
                <a:ext cx="5948042" cy="524822"/>
                <a:chOff x="1229297" y="3930155"/>
                <a:chExt cx="6128201" cy="524822"/>
              </a:xfrm>
            </p:grpSpPr>
            <p:grpSp>
              <p:nvGrpSpPr>
                <p:cNvPr id="48" name="Group 47"/>
                <p:cNvGrpSpPr/>
                <p:nvPr/>
              </p:nvGrpSpPr>
              <p:grpSpPr>
                <a:xfrm>
                  <a:off x="1229297" y="3930155"/>
                  <a:ext cx="6128201" cy="524822"/>
                  <a:chOff x="1254390" y="5745182"/>
                  <a:chExt cx="6128201" cy="524822"/>
                </a:xfrm>
              </p:grpSpPr>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14592" t="90736" r="-14592" b="-88"/>
                  <a:stretch/>
                </p:blipFill>
                <p:spPr>
                  <a:xfrm>
                    <a:off x="1254390" y="5940358"/>
                    <a:ext cx="6128201" cy="329646"/>
                  </a:xfrm>
                  <a:prstGeom prst="rect">
                    <a:avLst/>
                  </a:prstGeom>
                </p:spPr>
              </p:pic>
              <p:sp>
                <p:nvSpPr>
                  <p:cNvPr id="47" name="Rectangle 46"/>
                  <p:cNvSpPr/>
                  <p:nvPr/>
                </p:nvSpPr>
                <p:spPr>
                  <a:xfrm>
                    <a:off x="1346506" y="5745182"/>
                    <a:ext cx="5117240" cy="1951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5214224" y="3942143"/>
                  <a:ext cx="567826" cy="1566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3581400" y="3956144"/>
                  <a:ext cx="567826" cy="134479"/>
                </a:xfrm>
                <a:prstGeom prst="rect">
                  <a:avLst/>
                </a:prstGeom>
              </p:spPr>
            </p:pic>
          </p:grpSp>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l="55509" t="74305" r="8863" b="3473"/>
              <a:stretch/>
            </p:blipFill>
            <p:spPr>
              <a:xfrm>
                <a:off x="5532437" y="5436091"/>
                <a:ext cx="2432967" cy="1176355"/>
              </a:xfrm>
              <a:prstGeom prst="rect">
                <a:avLst/>
              </a:prstGeom>
            </p:spPr>
          </p:pic>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56167" t="74305" r="9651" b="3473"/>
              <a:stretch/>
            </p:blipFill>
            <p:spPr>
              <a:xfrm>
                <a:off x="2977572" y="5428818"/>
                <a:ext cx="2551583" cy="1176355"/>
              </a:xfrm>
              <a:prstGeom prst="rect">
                <a:avLst/>
              </a:prstGeom>
            </p:spPr>
          </p:pic>
        </p:grpSp>
        <p:sp>
          <p:nvSpPr>
            <p:cNvPr id="64" name="TextBox 63"/>
            <p:cNvSpPr txBox="1"/>
            <p:nvPr/>
          </p:nvSpPr>
          <p:spPr>
            <a:xfrm>
              <a:off x="6111539" y="4648200"/>
              <a:ext cx="822661" cy="338554"/>
            </a:xfrm>
            <a:prstGeom prst="rect">
              <a:avLst/>
            </a:prstGeom>
            <a:noFill/>
          </p:spPr>
          <p:txBody>
            <a:bodyPr wrap="none" rtlCol="0">
              <a:spAutoFit/>
            </a:bodyPr>
            <a:lstStyle/>
            <a:p>
              <a:r>
                <a:rPr lang="en-US" sz="1600" b="1">
                  <a:latin typeface="Arial" charset="0"/>
                  <a:ea typeface="Arial" charset="0"/>
                  <a:cs typeface="Arial" charset="0"/>
                </a:rPr>
                <a:t>Blood </a:t>
              </a:r>
              <a:endParaRPr lang="en-US" sz="1600" b="1" dirty="0">
                <a:latin typeface="Arial" charset="0"/>
                <a:ea typeface="Arial" charset="0"/>
                <a:cs typeface="Arial" charset="0"/>
              </a:endParaRPr>
            </a:p>
          </p:txBody>
        </p:sp>
        <p:sp>
          <p:nvSpPr>
            <p:cNvPr id="65" name="TextBox 64"/>
            <p:cNvSpPr txBox="1"/>
            <p:nvPr/>
          </p:nvSpPr>
          <p:spPr>
            <a:xfrm>
              <a:off x="5334000" y="5986046"/>
              <a:ext cx="766557" cy="338554"/>
            </a:xfrm>
            <a:prstGeom prst="rect">
              <a:avLst/>
            </a:prstGeom>
            <a:noFill/>
          </p:spPr>
          <p:txBody>
            <a:bodyPr wrap="none" rtlCol="0">
              <a:spAutoFit/>
            </a:bodyPr>
            <a:lstStyle/>
            <a:p>
              <a:r>
                <a:rPr lang="en-US" sz="1600" b="1" dirty="0">
                  <a:latin typeface="Arial" charset="0"/>
                  <a:ea typeface="Arial" charset="0"/>
                  <a:cs typeface="Arial" charset="0"/>
                </a:rPr>
                <a:t>Brain </a:t>
              </a:r>
            </a:p>
          </p:txBody>
        </p:sp>
      </p:gr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rot="10800000" flipV="1">
            <a:off x="6902914" y="5449956"/>
            <a:ext cx="551133" cy="134479"/>
          </a:xfrm>
          <a:prstGeom prst="rect">
            <a:avLst/>
          </a:prstGeom>
        </p:spPr>
      </p:pic>
    </p:spTree>
    <p:extLst>
      <p:ext uri="{BB962C8B-B14F-4D97-AF65-F5344CB8AC3E}">
        <p14:creationId xmlns:p14="http://schemas.microsoft.com/office/powerpoint/2010/main" val="55119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1000"/>
                                        <p:tgtEl>
                                          <p:spTgt spid="68"/>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1000"/>
                                        <p:tgtEl>
                                          <p:spTgt spid="44"/>
                                        </p:tgtEl>
                                      </p:cBhvr>
                                    </p:animEffect>
                                  </p:childTnLst>
                                </p:cTn>
                              </p:par>
                              <p:par>
                                <p:cTn id="16" presetID="6" presetClass="entr" presetSubtype="16"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circle(in)">
                                      <p:cBhvr>
                                        <p:cTn id="18" dur="1000"/>
                                        <p:tgtEl>
                                          <p:spTgt spid="66"/>
                                        </p:tgtEl>
                                      </p:cBhvr>
                                    </p:animEffect>
                                  </p:childTnLst>
                                </p:cTn>
                              </p:par>
                              <p:par>
                                <p:cTn id="19" presetID="6" presetClass="entr" presetSubtype="16"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circle(in)">
                                      <p:cBhvr>
                                        <p:cTn id="21" dur="1000"/>
                                        <p:tgtEl>
                                          <p:spTgt spid="62"/>
                                        </p:tgtEl>
                                      </p:cBhvr>
                                    </p:animEffect>
                                  </p:childTnLst>
                                </p:cTn>
                              </p:par>
                              <p:par>
                                <p:cTn id="22" presetID="6"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Glucose Transporters </a:t>
            </a:r>
            <a:endParaRPr lang="ar-JO" dirty="0">
              <a:solidFill>
                <a:srgbClr val="C00000"/>
              </a:solidFill>
            </a:endParaRPr>
          </a:p>
        </p:txBody>
      </p:sp>
      <p:sp>
        <p:nvSpPr>
          <p:cNvPr id="3" name="عنصر نائب للمحتوى 2"/>
          <p:cNvSpPr>
            <a:spLocks noGrp="1"/>
          </p:cNvSpPr>
          <p:nvPr>
            <p:ph idx="1"/>
          </p:nvPr>
        </p:nvSpPr>
        <p:spPr>
          <a:xfrm>
            <a:off x="394208" y="1297059"/>
            <a:ext cx="8749792" cy="5675244"/>
          </a:xfrm>
        </p:spPr>
        <p:txBody>
          <a:bodyPr>
            <a:normAutofit lnSpcReduction="10000"/>
          </a:bodyPr>
          <a:lstStyle/>
          <a:p>
            <a:pPr algn="l" rtl="0">
              <a:buFont typeface="Arial" charset="0"/>
              <a:buChar char="•"/>
            </a:pPr>
            <a:r>
              <a:rPr lang="en-US" sz="2400" dirty="0">
                <a:latin typeface="Arial" charset="0"/>
                <a:ea typeface="Arial" charset="0"/>
                <a:cs typeface="Arial" charset="0"/>
              </a:rPr>
              <a:t>Energy substrates cross BBB and reach brain parenchyma via specific transport mechanisms. For example, glucose is hydrophilic molecule which enters the cells through glucose transporters (GLUT), a family of glycosylated transmembrane proteins </a:t>
            </a:r>
          </a:p>
          <a:p>
            <a:pPr algn="l" rtl="0">
              <a:buFont typeface="Arial" charset="0"/>
              <a:buChar char="•"/>
            </a:pPr>
            <a:r>
              <a:rPr lang="en-US" sz="2400" dirty="0">
                <a:latin typeface="Arial" charset="0"/>
                <a:ea typeface="Arial" charset="0"/>
                <a:cs typeface="Arial" charset="0"/>
              </a:rPr>
              <a:t>In brain, seven transporters are expressed in a cell-specific manner:</a:t>
            </a:r>
          </a:p>
          <a:p>
            <a:pPr algn="l" rtl="0">
              <a:buFont typeface="Wingdings" charset="2"/>
              <a:buChar char="v"/>
            </a:pPr>
            <a:r>
              <a:rPr lang="en-US" sz="2400" dirty="0">
                <a:latin typeface="Arial" charset="0"/>
                <a:ea typeface="Arial" charset="0"/>
                <a:cs typeface="Arial" charset="0"/>
              </a:rPr>
              <a:t>55-KDa isoform of GLUT1 essentially localized on endothelial cells of BBB</a:t>
            </a:r>
          </a:p>
          <a:p>
            <a:pPr algn="l" rtl="0">
              <a:buFont typeface="Wingdings" charset="2"/>
              <a:buChar char="v"/>
            </a:pPr>
            <a:r>
              <a:rPr lang="en-US" sz="2400" dirty="0">
                <a:latin typeface="Arial" charset="0"/>
                <a:ea typeface="Arial" charset="0"/>
                <a:cs typeface="Arial" charset="0"/>
              </a:rPr>
              <a:t>45-KDa isoform of GLUT1 is localized predominantly in  astrocytes (star-shaped non-neuronal cells) </a:t>
            </a:r>
          </a:p>
          <a:p>
            <a:pPr algn="l" rtl="0">
              <a:buFont typeface="Wingdings" charset="2"/>
              <a:buChar char="v"/>
            </a:pPr>
            <a:r>
              <a:rPr lang="en-US" sz="2400" dirty="0">
                <a:latin typeface="Arial" charset="0"/>
                <a:ea typeface="Arial" charset="0"/>
                <a:cs typeface="Arial" charset="0"/>
              </a:rPr>
              <a:t>GLUT3 is specific for neurons with GLUT4 and 8 predominate on cell body and proximal dendrites  </a:t>
            </a:r>
          </a:p>
          <a:p>
            <a:pPr algn="l" rtl="0">
              <a:buFont typeface="Wingdings" charset="2"/>
              <a:buChar char="v"/>
            </a:pPr>
            <a:r>
              <a:rPr lang="en-US" sz="2400" dirty="0">
                <a:latin typeface="Arial" charset="0"/>
                <a:ea typeface="Arial" charset="0"/>
                <a:cs typeface="Arial" charset="0"/>
              </a:rPr>
              <a:t>GLUT5 is localized in microglial cells (</a:t>
            </a:r>
            <a:r>
              <a:rPr lang="en-US" sz="2800" dirty="0"/>
              <a:t>resident macrophages of the brain</a:t>
            </a:r>
            <a:r>
              <a:rPr lang="en-US" sz="2400" dirty="0">
                <a:latin typeface="Arial" charset="0"/>
                <a:ea typeface="Arial" charset="0"/>
                <a:cs typeface="Arial" charset="0"/>
              </a:rPr>
              <a:t>)</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09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GB" dirty="0">
                <a:solidFill>
                  <a:srgbClr val="C00000"/>
                </a:solidFill>
              </a:rPr>
              <a:t>Glucose Transporters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259574" y="1318934"/>
            <a:ext cx="7010400" cy="5409308"/>
            <a:chOff x="1259574" y="1318934"/>
            <a:chExt cx="7010400" cy="540930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90" b="10424"/>
            <a:stretch/>
          </p:blipFill>
          <p:spPr>
            <a:xfrm>
              <a:off x="1333111" y="1318934"/>
              <a:ext cx="6863327" cy="458729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065" t="89875" r="17652" b="4246"/>
            <a:stretch/>
          </p:blipFill>
          <p:spPr>
            <a:xfrm>
              <a:off x="1259574" y="6172200"/>
              <a:ext cx="7010400" cy="556042"/>
            </a:xfrm>
            <a:prstGeom prst="rect">
              <a:avLst/>
            </a:prstGeom>
          </p:spPr>
        </p:pic>
      </p:grpSp>
    </p:spTree>
    <p:extLst>
      <p:ext uri="{BB962C8B-B14F-4D97-AF65-F5344CB8AC3E}">
        <p14:creationId xmlns:p14="http://schemas.microsoft.com/office/powerpoint/2010/main" val="9305451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3600" dirty="0">
                <a:solidFill>
                  <a:srgbClr val="C00000"/>
                </a:solidFill>
              </a:rPr>
              <a:t>Glucose Metabolism Produce Energy</a:t>
            </a:r>
            <a:endParaRPr lang="ar-JO" sz="3600"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Glucose metabolism in the brain is similar to that in other tissues. In an aerobic conditions, it includes three principle metabolic pathways:</a:t>
            </a:r>
          </a:p>
          <a:p>
            <a:pPr algn="l" rtl="0"/>
            <a:endParaRPr lang="en-US" sz="500" dirty="0">
              <a:latin typeface="Arial" charset="0"/>
              <a:ea typeface="Arial" charset="0"/>
              <a:cs typeface="Arial" charset="0"/>
            </a:endParaRPr>
          </a:p>
          <a:p>
            <a:pPr marL="1257300" lvl="2" indent="-457200" algn="l" rtl="0">
              <a:buFont typeface="+mj-lt"/>
              <a:buAutoNum type="arabicPeriod"/>
            </a:pPr>
            <a:r>
              <a:rPr lang="en-US" dirty="0">
                <a:solidFill>
                  <a:srgbClr val="0000CC"/>
                </a:solidFill>
                <a:latin typeface="Arial" charset="0"/>
                <a:ea typeface="Arial" charset="0"/>
                <a:cs typeface="Arial" charset="0"/>
              </a:rPr>
              <a:t>Glycolysis </a:t>
            </a:r>
          </a:p>
          <a:p>
            <a:pPr marL="1257300" lvl="2" indent="-457200" algn="l" rtl="0">
              <a:buFont typeface="+mj-lt"/>
              <a:buAutoNum type="arabicPeriod"/>
            </a:pPr>
            <a:r>
              <a:rPr lang="en-US" dirty="0">
                <a:solidFill>
                  <a:srgbClr val="C00000"/>
                </a:solidFill>
                <a:latin typeface="Arial" charset="0"/>
                <a:ea typeface="Arial" charset="0"/>
                <a:cs typeface="Arial" charset="0"/>
              </a:rPr>
              <a:t>Tricarboxylic acid cycle (TCA) or Krebs cycle</a:t>
            </a:r>
          </a:p>
          <a:p>
            <a:pPr marL="1257300" lvl="2" indent="-457200" algn="l" rtl="0">
              <a:buFont typeface="+mj-lt"/>
              <a:buAutoNum type="arabicPeriod"/>
            </a:pPr>
            <a:r>
              <a:rPr lang="en-US" dirty="0">
                <a:latin typeface="Arial" charset="0"/>
                <a:ea typeface="Arial" charset="0"/>
                <a:cs typeface="Arial" charset="0"/>
              </a:rPr>
              <a:t>Oxidative phosphorylation and the electron transport chain (ETC)</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95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sp>
        <p:nvSpPr>
          <p:cNvPr id="3" name="عنصر نائب للمحتوى 2"/>
          <p:cNvSpPr>
            <a:spLocks noGrp="1"/>
          </p:cNvSpPr>
          <p:nvPr>
            <p:ph idx="1"/>
          </p:nvPr>
        </p:nvSpPr>
        <p:spPr>
          <a:xfrm>
            <a:off x="394208" y="1312650"/>
            <a:ext cx="8678386" cy="5545350"/>
          </a:xfrm>
        </p:spPr>
        <p:txBody>
          <a:bodyPr>
            <a:normAutofit/>
          </a:bodyPr>
          <a:lstStyle/>
          <a:p>
            <a:pPr algn="l" rtl="0"/>
            <a:r>
              <a:rPr lang="en-US" sz="2600" dirty="0">
                <a:latin typeface="Arial" charset="0"/>
                <a:ea typeface="Arial" charset="0"/>
                <a:cs typeface="Arial" charset="0"/>
              </a:rPr>
              <a:t>Glycolysis is the metabolic pathway which converts glucose (C6) into pyruvate (C3)</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It occurs in the cell cytosol . Glycolysis is a sequence of ten oxygen-independent and enzyme-catalyzed steps with the intermediates provide entry points to the cycle</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When the glycolysis end products (pyruvate and NADH) are disposed in presence of O2, the process is then called aerobic. Alternatively, in an anaerobic conditions, the products are removed via the lactic acid fermentation process</a:t>
            </a:r>
          </a:p>
          <a:p>
            <a:pPr algn="l" rtl="0"/>
            <a:endParaRPr lang="en-US" sz="7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184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Central Nervous System</a:t>
            </a:r>
            <a:endParaRPr lang="ar-JO" dirty="0">
              <a:solidFill>
                <a:srgbClr val="C00000"/>
              </a:solidFill>
            </a:endParaRPr>
          </a:p>
        </p:txBody>
      </p:sp>
      <p:sp>
        <p:nvSpPr>
          <p:cNvPr id="3" name="عنصر نائب للمحتوى 2"/>
          <p:cNvSpPr>
            <a:spLocks noGrp="1"/>
          </p:cNvSpPr>
          <p:nvPr>
            <p:ph idx="1"/>
          </p:nvPr>
        </p:nvSpPr>
        <p:spPr>
          <a:xfrm>
            <a:off x="500034" y="1285860"/>
            <a:ext cx="8358246" cy="5095468"/>
          </a:xfrm>
        </p:spPr>
        <p:txBody>
          <a:bodyPr/>
          <a:lstStyle/>
          <a:p>
            <a:pPr algn="l" rtl="0"/>
            <a:r>
              <a:rPr lang="en-US" sz="2400" dirty="0" smtClean="0">
                <a:latin typeface="Arial" pitchFamily="34" charset="0"/>
                <a:cs typeface="Arial" pitchFamily="34" charset="0"/>
              </a:rPr>
              <a:t>The </a:t>
            </a:r>
            <a:r>
              <a:rPr lang="en-US" sz="2400" b="1" u="sng" dirty="0">
                <a:solidFill>
                  <a:srgbClr val="C00000"/>
                </a:solidFill>
                <a:latin typeface="Arial" pitchFamily="34" charset="0"/>
                <a:cs typeface="Arial" pitchFamily="34" charset="0"/>
              </a:rPr>
              <a:t>CNS </a:t>
            </a:r>
            <a:r>
              <a:rPr lang="en-US" sz="2400" dirty="0">
                <a:latin typeface="Arial" pitchFamily="34" charset="0"/>
                <a:cs typeface="Arial" pitchFamily="34" charset="0"/>
              </a:rPr>
              <a:t>consists of </a:t>
            </a:r>
            <a:r>
              <a:rPr lang="en-US" sz="2400" i="1" dirty="0">
                <a:solidFill>
                  <a:srgbClr val="C00000"/>
                </a:solidFill>
                <a:latin typeface="Arial" pitchFamily="34" charset="0"/>
                <a:cs typeface="Arial" pitchFamily="34" charset="0"/>
              </a:rPr>
              <a:t>Brain</a:t>
            </a:r>
            <a:r>
              <a:rPr lang="en-US" sz="2400" dirty="0">
                <a:latin typeface="Arial" pitchFamily="34" charset="0"/>
                <a:cs typeface="Arial" pitchFamily="34" charset="0"/>
              </a:rPr>
              <a:t> and </a:t>
            </a:r>
            <a:r>
              <a:rPr lang="en-US" sz="2400" i="1" dirty="0">
                <a:solidFill>
                  <a:srgbClr val="C00000"/>
                </a:solidFill>
                <a:latin typeface="Arial" pitchFamily="34" charset="0"/>
                <a:cs typeface="Arial" pitchFamily="34" charset="0"/>
              </a:rPr>
              <a:t>Spinal</a:t>
            </a:r>
            <a:r>
              <a:rPr lang="en-US" sz="2400" i="1" dirty="0">
                <a:latin typeface="Arial" pitchFamily="34" charset="0"/>
                <a:cs typeface="Arial" pitchFamily="34" charset="0"/>
              </a:rPr>
              <a:t> </a:t>
            </a:r>
            <a:r>
              <a:rPr lang="en-US" sz="2400" i="1" dirty="0">
                <a:solidFill>
                  <a:srgbClr val="C00000"/>
                </a:solidFill>
                <a:latin typeface="Arial" pitchFamily="34" charset="0"/>
                <a:cs typeface="Arial" pitchFamily="34" charset="0"/>
              </a:rPr>
              <a:t>cord</a:t>
            </a:r>
            <a:r>
              <a:rPr lang="en-US" sz="2400" dirty="0">
                <a:latin typeface="Arial" pitchFamily="34" charset="0"/>
                <a:cs typeface="Arial" pitchFamily="34" charset="0"/>
              </a:rPr>
              <a:t> whereas </a:t>
            </a:r>
            <a:r>
              <a:rPr lang="en-US" sz="2400" b="1" u="sng" dirty="0">
                <a:solidFill>
                  <a:srgbClr val="0000CC"/>
                </a:solidFill>
                <a:latin typeface="Arial" pitchFamily="34" charset="0"/>
                <a:cs typeface="Arial" pitchFamily="34" charset="0"/>
              </a:rPr>
              <a:t>PNS</a:t>
            </a:r>
            <a:r>
              <a:rPr lang="en-US" sz="2400" b="1" u="sng" dirty="0">
                <a:solidFill>
                  <a:srgbClr val="C00000"/>
                </a:solidFill>
                <a:latin typeface="Arial" pitchFamily="34" charset="0"/>
                <a:cs typeface="Arial" pitchFamily="34" charset="0"/>
              </a:rPr>
              <a:t> </a:t>
            </a:r>
            <a:r>
              <a:rPr lang="en-US" sz="2400" dirty="0">
                <a:latin typeface="Arial" pitchFamily="34" charset="0"/>
                <a:cs typeface="Arial" pitchFamily="34" charset="0"/>
              </a:rPr>
              <a:t>is composed mainly of </a:t>
            </a:r>
            <a:r>
              <a:rPr lang="en-US" sz="2400" i="1" dirty="0">
                <a:solidFill>
                  <a:srgbClr val="0000CC"/>
                </a:solidFill>
                <a:latin typeface="Arial" pitchFamily="34" charset="0"/>
                <a:cs typeface="Arial" pitchFamily="34" charset="0"/>
              </a:rPr>
              <a:t>Nerves</a:t>
            </a:r>
            <a:r>
              <a:rPr lang="en-US" sz="2400" dirty="0">
                <a:latin typeface="Arial" pitchFamily="34" charset="0"/>
                <a:cs typeface="Arial" pitchFamily="34" charset="0"/>
              </a:rPr>
              <a:t> that connect the CNS to every other part of the body</a:t>
            </a:r>
          </a:p>
          <a:p>
            <a:pPr algn="l" rtl="0"/>
            <a:r>
              <a:rPr lang="en-US" sz="2400" dirty="0">
                <a:latin typeface="Arial" pitchFamily="34" charset="0"/>
                <a:cs typeface="Arial" pitchFamily="34" charset="0"/>
              </a:rPr>
              <a:t>The </a:t>
            </a:r>
            <a:r>
              <a:rPr lang="en-US" sz="2400" i="1" dirty="0">
                <a:solidFill>
                  <a:srgbClr val="C00000"/>
                </a:solidFill>
                <a:latin typeface="Arial" pitchFamily="34" charset="0"/>
                <a:cs typeface="Arial" pitchFamily="34" charset="0"/>
              </a:rPr>
              <a:t>brain </a:t>
            </a:r>
            <a:r>
              <a:rPr lang="en-US" sz="2400" dirty="0">
                <a:latin typeface="Arial" pitchFamily="34" charset="0"/>
                <a:cs typeface="Arial" pitchFamily="34" charset="0"/>
              </a:rPr>
              <a:t>is an information processing center like computer. To function properly, cerebral tissue requires constant supply of energy</a:t>
            </a:r>
          </a:p>
          <a:p>
            <a:pPr algn="l" rtl="0"/>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2738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5536" y="1405352"/>
            <a:ext cx="4749993" cy="2908489"/>
          </a:xfrm>
          <a:prstGeom prst="rect">
            <a:avLst/>
          </a:prstGeom>
        </p:spPr>
        <p:txBody>
          <a:bodyPr wrap="square">
            <a:spAutoFit/>
          </a:bodyPr>
          <a:lstStyle/>
          <a:p>
            <a:pPr marL="457200" indent="-457200" algn="l" rtl="0">
              <a:buFont typeface="Arial" charset="0"/>
              <a:buChar char="•"/>
            </a:pPr>
            <a:r>
              <a:rPr lang="en-US" sz="2400" dirty="0">
                <a:latin typeface="Arial" charset="0"/>
                <a:ea typeface="Arial" charset="0"/>
                <a:cs typeface="Arial" charset="0"/>
              </a:rPr>
              <a:t>The entire pathway is divided into two distinct phases: </a:t>
            </a:r>
          </a:p>
          <a:p>
            <a:pPr algn="l" rtl="0"/>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00B0F0"/>
                </a:solidFill>
                <a:latin typeface="Arial" charset="0"/>
                <a:ea typeface="Arial" charset="0"/>
                <a:cs typeface="Arial" charset="0"/>
              </a:rPr>
              <a:t>Energy Investment Phase (Preparatory Phase)</a:t>
            </a:r>
          </a:p>
          <a:p>
            <a:pPr marL="457200" indent="-457200" algn="l" rtl="0">
              <a:buFont typeface="+mj-lt"/>
              <a:buAutoNum type="alphaLcParenR"/>
            </a:pPr>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E939EA"/>
                </a:solidFill>
                <a:latin typeface="Arial" charset="0"/>
                <a:ea typeface="Arial" charset="0"/>
                <a:cs typeface="Arial" charset="0"/>
              </a:rPr>
              <a:t>Energy Generation Phase (Pay Off Phase)</a:t>
            </a:r>
            <a:endParaRPr lang="en-US" b="1" dirty="0">
              <a:solidFill>
                <a:srgbClr val="E939EA"/>
              </a:solidFill>
              <a:latin typeface="Arial" charset="0"/>
              <a:ea typeface="Arial" charset="0"/>
              <a:cs typeface="Arial" charset="0"/>
            </a:endParaRPr>
          </a:p>
          <a:p>
            <a:pPr algn="l" rtl="0"/>
            <a:endParaRPr lang="en-US" dirty="0">
              <a:latin typeface="Arial" charset="0"/>
              <a:ea typeface="Arial" charset="0"/>
              <a:cs typeface="Arial" charset="0"/>
            </a:endParaRPr>
          </a:p>
        </p:txBody>
      </p:sp>
      <p:grpSp>
        <p:nvGrpSpPr>
          <p:cNvPr id="12" name="Group 11"/>
          <p:cNvGrpSpPr/>
          <p:nvPr/>
        </p:nvGrpSpPr>
        <p:grpSpPr>
          <a:xfrm>
            <a:off x="5082757" y="1405353"/>
            <a:ext cx="3962975" cy="2743728"/>
            <a:chOff x="5082757" y="1405353"/>
            <a:chExt cx="3962975" cy="2743728"/>
          </a:xfrm>
        </p:grpSpPr>
        <p:grpSp>
          <p:nvGrpSpPr>
            <p:cNvPr id="10" name="Group 9"/>
            <p:cNvGrpSpPr/>
            <p:nvPr/>
          </p:nvGrpSpPr>
          <p:grpSpPr>
            <a:xfrm>
              <a:off x="5082757" y="1405353"/>
              <a:ext cx="3962975" cy="2743728"/>
              <a:chOff x="5082757" y="1405353"/>
              <a:chExt cx="3962975" cy="274372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517"/>
              <a:stretch/>
            </p:blipFill>
            <p:spPr>
              <a:xfrm>
                <a:off x="5082757" y="1405353"/>
                <a:ext cx="3962975" cy="2743728"/>
              </a:xfrm>
              <a:prstGeom prst="rect">
                <a:avLst/>
              </a:prstGeom>
            </p:spPr>
          </p:pic>
          <p:sp>
            <p:nvSpPr>
              <p:cNvPr id="9" name="Rectangle 8"/>
              <p:cNvSpPr/>
              <p:nvPr/>
            </p:nvSpPr>
            <p:spPr>
              <a:xfrm>
                <a:off x="8208668" y="2369090"/>
                <a:ext cx="57606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114460" y="2290940"/>
              <a:ext cx="777777" cy="200055"/>
            </a:xfrm>
            <a:prstGeom prst="rect">
              <a:avLst/>
            </a:prstGeom>
            <a:noFill/>
          </p:spPr>
          <p:txBody>
            <a:bodyPr wrap="none" rtlCol="0">
              <a:spAutoFit/>
            </a:bodyPr>
            <a:lstStyle/>
            <a:p>
              <a:r>
                <a:rPr lang="en-US" sz="700" dirty="0">
                  <a:solidFill>
                    <a:srgbClr val="00B0F0"/>
                  </a:solidFill>
                </a:rPr>
                <a:t>Phosphoglucose</a:t>
              </a:r>
              <a:endParaRPr lang="en-US" sz="1000" dirty="0">
                <a:solidFill>
                  <a:srgbClr val="00B0F0"/>
                </a:solidFill>
              </a:endParaRPr>
            </a:p>
          </p:txBody>
        </p:sp>
      </p:grpSp>
      <p:grpSp>
        <p:nvGrpSpPr>
          <p:cNvPr id="7" name="Group 6"/>
          <p:cNvGrpSpPr/>
          <p:nvPr/>
        </p:nvGrpSpPr>
        <p:grpSpPr>
          <a:xfrm>
            <a:off x="5079577" y="4121696"/>
            <a:ext cx="3962975" cy="2736304"/>
            <a:chOff x="5079577" y="4121696"/>
            <a:chExt cx="3962975" cy="273630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5079577" y="4121696"/>
              <a:ext cx="3962975" cy="273630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a:off x="5869033" y="5034973"/>
              <a:ext cx="45719" cy="365752"/>
            </a:xfrm>
            <a:prstGeom prst="rect">
              <a:avLst/>
            </a:prstGeom>
          </p:spPr>
        </p:pic>
      </p:grpSp>
    </p:spTree>
    <p:extLst>
      <p:ext uri="{BB962C8B-B14F-4D97-AF65-F5344CB8AC3E}">
        <p14:creationId xmlns:p14="http://schemas.microsoft.com/office/powerpoint/2010/main" val="2654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vertical)">
                                      <p:cBhvr>
                                        <p:cTn id="7" dur="500"/>
                                        <p:tgtEl>
                                          <p:spTgt spid="4">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vertical)">
                                      <p:cBhvr>
                                        <p:cTn id="15" dur="500"/>
                                        <p:tgtEl>
                                          <p:spTgt spid="4">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00B0F0"/>
                </a:solidFill>
              </a:rPr>
              <a:t>a) Preparatory Phase</a:t>
            </a:r>
            <a:endParaRPr lang="ar-JO" sz="4000" b="1" dirty="0">
              <a:solidFill>
                <a:srgbClr val="00B0F0"/>
              </a:solidFill>
            </a:endParaRPr>
          </a:p>
        </p:txBody>
      </p:sp>
      <p:sp>
        <p:nvSpPr>
          <p:cNvPr id="3" name="عنصر نائب للمحتوى 2"/>
          <p:cNvSpPr>
            <a:spLocks noGrp="1"/>
          </p:cNvSpPr>
          <p:nvPr>
            <p:ph idx="1"/>
          </p:nvPr>
        </p:nvSpPr>
        <p:spPr>
          <a:xfrm>
            <a:off x="394208" y="1312650"/>
            <a:ext cx="4609840" cy="5545350"/>
          </a:xfrm>
        </p:spPr>
        <p:txBody>
          <a:bodyPr>
            <a:normAutofit/>
          </a:bodyPr>
          <a:lstStyle/>
          <a:p>
            <a:pPr algn="l" rtl="0"/>
            <a:endParaRPr lang="en-US" sz="700" dirty="0">
              <a:latin typeface="Arial" charset="0"/>
              <a:ea typeface="Arial" charset="0"/>
              <a:cs typeface="Arial" charset="0"/>
            </a:endParaRPr>
          </a:p>
          <a:p>
            <a:pPr algn="l" rtl="0"/>
            <a:endParaRPr lang="en-US" sz="700" dirty="0">
              <a:latin typeface="Arial" charset="0"/>
              <a:ea typeface="Arial" charset="0"/>
              <a:cs typeface="Arial" charset="0"/>
            </a:endParaRPr>
          </a:p>
          <a:p>
            <a:pPr algn="l" rtl="0"/>
            <a:endParaRPr lang="en-US" sz="1000" dirty="0">
              <a:latin typeface="Arial" charset="0"/>
              <a:ea typeface="Arial" charset="0"/>
              <a:cs typeface="Arial" charset="0"/>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922195" y="1196752"/>
            <a:ext cx="6962173" cy="5353372"/>
            <a:chOff x="441927" y="-531440"/>
            <a:chExt cx="7888802" cy="6379120"/>
          </a:xfrm>
        </p:grpSpPr>
        <p:grpSp>
          <p:nvGrpSpPr>
            <p:cNvPr id="21" name="Group 20"/>
            <p:cNvGrpSpPr/>
            <p:nvPr/>
          </p:nvGrpSpPr>
          <p:grpSpPr>
            <a:xfrm>
              <a:off x="441927" y="-531440"/>
              <a:ext cx="7888802" cy="5382938"/>
              <a:chOff x="827584" y="1412776"/>
              <a:chExt cx="7888802" cy="5382938"/>
            </a:xfrm>
          </p:grpSpPr>
          <p:grpSp>
            <p:nvGrpSpPr>
              <p:cNvPr id="14" name="Group 13"/>
              <p:cNvGrpSpPr/>
              <p:nvPr/>
            </p:nvGrpSpPr>
            <p:grpSpPr>
              <a:xfrm>
                <a:off x="827584" y="1412776"/>
                <a:ext cx="7888802" cy="5382938"/>
                <a:chOff x="827584" y="1412776"/>
                <a:chExt cx="7888802" cy="538293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13" name="Rectangle 12"/>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28" name="Group 27"/>
            <p:cNvGrpSpPr/>
            <p:nvPr/>
          </p:nvGrpSpPr>
          <p:grpSpPr>
            <a:xfrm>
              <a:off x="865684" y="4843884"/>
              <a:ext cx="4824536" cy="1003796"/>
              <a:chOff x="1763687" y="1085306"/>
              <a:chExt cx="2415388" cy="585538"/>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19224"/>
            <a:ext cx="1143008" cy="1295410"/>
          </a:xfrm>
          <a:prstGeom prst="rect">
            <a:avLst/>
          </a:prstGeom>
          <a:noFill/>
        </p:spPr>
      </p:pic>
    </p:spTree>
    <p:extLst>
      <p:ext uri="{BB962C8B-B14F-4D97-AF65-F5344CB8AC3E}">
        <p14:creationId xmlns:p14="http://schemas.microsoft.com/office/powerpoint/2010/main" val="7312999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809328"/>
            <a:ext cx="8678386" cy="6048672"/>
          </a:xfrm>
        </p:spPr>
        <p:txBody>
          <a:bodyPr>
            <a:normAutofit/>
          </a:bodyPr>
          <a:lstStyle/>
          <a:p>
            <a:pPr algn="l" rtl="0"/>
            <a:r>
              <a:rPr lang="en-US" sz="2600" b="1" dirty="0">
                <a:solidFill>
                  <a:srgbClr val="C00000"/>
                </a:solidFill>
                <a:latin typeface="Arial" charset="0"/>
                <a:ea typeface="Arial" charset="0"/>
                <a:cs typeface="Arial" charset="0"/>
              </a:rPr>
              <a:t>Step 1</a:t>
            </a:r>
            <a:r>
              <a:rPr lang="en-US" sz="2600" dirty="0">
                <a:solidFill>
                  <a:srgbClr val="C00000"/>
                </a:solidFill>
                <a:latin typeface="Arial" charset="0"/>
                <a:ea typeface="Arial" charset="0"/>
                <a:cs typeface="Arial" charset="0"/>
              </a:rPr>
              <a:t>:</a:t>
            </a:r>
            <a:r>
              <a:rPr lang="en-US" sz="2600" dirty="0">
                <a:latin typeface="Arial" charset="0"/>
                <a:ea typeface="Arial" charset="0"/>
                <a:cs typeface="Arial" charset="0"/>
              </a:rPr>
              <a:t> This first priming reaction is important to maintain the influx of glucose and at the same time to trap the transported glucose molecules inside the cell</a:t>
            </a:r>
          </a:p>
          <a:p>
            <a:pPr algn="l" rtl="0"/>
            <a:r>
              <a:rPr lang="en-US" sz="2600" b="1" dirty="0">
                <a:solidFill>
                  <a:srgbClr val="C00000"/>
                </a:solidFill>
                <a:latin typeface="Arial" charset="0"/>
                <a:ea typeface="Arial" charset="0"/>
                <a:cs typeface="Arial" charset="0"/>
              </a:rPr>
              <a:t>Step 2: </a:t>
            </a:r>
            <a:r>
              <a:rPr lang="en-US" sz="2600" dirty="0">
                <a:latin typeface="Arial" charset="0"/>
                <a:ea typeface="Arial" charset="0"/>
                <a:cs typeface="Arial" charset="0"/>
              </a:rPr>
              <a:t>Phosphoglucose isomerase (PGI) interconverts G6P and F6P. Indeed, Mannose and Fructose can enter the glycolytic pathway at this point</a:t>
            </a:r>
          </a:p>
          <a:p>
            <a:pPr algn="l" rtl="0"/>
            <a:r>
              <a:rPr lang="en-US" sz="2600" b="1" dirty="0">
                <a:solidFill>
                  <a:srgbClr val="C00000"/>
                </a:solidFill>
                <a:latin typeface="Arial" charset="0"/>
                <a:ea typeface="Arial" charset="0"/>
                <a:cs typeface="Arial" charset="0"/>
              </a:rPr>
              <a:t>Step 3:</a:t>
            </a:r>
            <a:r>
              <a:rPr lang="en-US" sz="2600" dirty="0">
                <a:latin typeface="Arial" charset="0"/>
                <a:ea typeface="Arial" charset="0"/>
                <a:cs typeface="Arial" charset="0"/>
              </a:rPr>
              <a:t> This is </a:t>
            </a:r>
            <a:r>
              <a:rPr lang="en-US" sz="2600" b="1" dirty="0">
                <a:latin typeface="Arial" charset="0"/>
                <a:ea typeface="Arial" charset="0"/>
                <a:cs typeface="Arial" charset="0"/>
              </a:rPr>
              <a:t>a rate limiting </a:t>
            </a:r>
            <a:r>
              <a:rPr lang="en-US" sz="2600" dirty="0">
                <a:latin typeface="Arial" charset="0"/>
                <a:ea typeface="Arial" charset="0"/>
                <a:cs typeface="Arial" charset="0"/>
              </a:rPr>
              <a:t>or key regulatory step because phosphofructokinase-1 (</a:t>
            </a:r>
            <a:r>
              <a:rPr lang="en-US" sz="2600" b="1" dirty="0">
                <a:latin typeface="Arial" charset="0"/>
                <a:ea typeface="Arial" charset="0"/>
                <a:cs typeface="Arial" charset="0"/>
              </a:rPr>
              <a:t>PFK-1</a:t>
            </a:r>
            <a:r>
              <a:rPr lang="en-US" sz="2600" dirty="0">
                <a:latin typeface="Arial" charset="0"/>
                <a:ea typeface="Arial" charset="0"/>
                <a:cs typeface="Arial" charset="0"/>
              </a:rPr>
              <a:t>) is an allosteric enzyme and its activity can be controlled</a:t>
            </a:r>
          </a:p>
          <a:p>
            <a:pPr algn="l" rtl="0"/>
            <a:r>
              <a:rPr lang="en-US" sz="2600" b="1" dirty="0">
                <a:solidFill>
                  <a:srgbClr val="C00000"/>
                </a:solidFill>
                <a:latin typeface="Arial" charset="0"/>
                <a:ea typeface="Arial" charset="0"/>
                <a:cs typeface="Arial" charset="0"/>
              </a:rPr>
              <a:t>Step 4: </a:t>
            </a:r>
            <a:r>
              <a:rPr lang="en-US" sz="2600" dirty="0">
                <a:latin typeface="Arial" charset="0"/>
                <a:ea typeface="Arial" charset="0"/>
                <a:cs typeface="Arial" charset="0"/>
              </a:rPr>
              <a:t>The cleavage to 2 triose phosphates: </a:t>
            </a:r>
            <a:r>
              <a:rPr lang="en-US" sz="2600" dirty="0">
                <a:solidFill>
                  <a:srgbClr val="0000CC"/>
                </a:solidFill>
                <a:latin typeface="Arial" charset="0"/>
                <a:ea typeface="Arial" charset="0"/>
                <a:cs typeface="Arial" charset="0"/>
              </a:rPr>
              <a:t>DHAP</a:t>
            </a:r>
            <a:r>
              <a:rPr lang="en-US" sz="2600" dirty="0">
                <a:latin typeface="Arial" charset="0"/>
                <a:ea typeface="Arial" charset="0"/>
                <a:cs typeface="Arial" charset="0"/>
              </a:rPr>
              <a:t> (dihydroxyacetone phosphate) and </a:t>
            </a:r>
            <a:r>
              <a:rPr lang="en-US" sz="2600" dirty="0">
                <a:solidFill>
                  <a:srgbClr val="0000CC"/>
                </a:solidFill>
                <a:latin typeface="Arial" charset="0"/>
                <a:ea typeface="Arial" charset="0"/>
                <a:cs typeface="Arial" charset="0"/>
              </a:rPr>
              <a:t>GADP</a:t>
            </a:r>
            <a:r>
              <a:rPr lang="en-US" sz="2600" dirty="0">
                <a:latin typeface="Arial" charset="0"/>
                <a:ea typeface="Arial" charset="0"/>
                <a:cs typeface="Arial" charset="0"/>
              </a:rPr>
              <a:t> (glyceraldehyde-3-phosphate)</a:t>
            </a:r>
          </a:p>
          <a:p>
            <a:pPr algn="l" rtl="0"/>
            <a:r>
              <a:rPr lang="en-US" sz="2600" b="1" dirty="0">
                <a:solidFill>
                  <a:srgbClr val="C00000"/>
                </a:solidFill>
                <a:latin typeface="Arial" charset="0"/>
                <a:ea typeface="Arial" charset="0"/>
                <a:cs typeface="Arial" charset="0"/>
              </a:rPr>
              <a:t>Step 5:</a:t>
            </a:r>
            <a:r>
              <a:rPr lang="en-US" sz="2600" dirty="0">
                <a:latin typeface="Arial" charset="0"/>
                <a:ea typeface="Arial" charset="0"/>
                <a:cs typeface="Arial" charset="0"/>
              </a:rPr>
              <a:t> Isomerization of DHAP by triose phosphate isomerase (TPI) to proceed further in glycolysis</a:t>
            </a:r>
          </a:p>
          <a:p>
            <a:pPr marL="0" indent="0" algn="l" rtl="0">
              <a:buNone/>
            </a:pPr>
            <a:endParaRPr lang="en-US" sz="7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3994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3" cy="5691956"/>
            <a:chOff x="683568" y="1121420"/>
            <a:chExt cx="7239253" cy="5691956"/>
          </a:xfrm>
        </p:grpSpPr>
        <p:grpSp>
          <p:nvGrpSpPr>
            <p:cNvPr id="8" name="Group 7"/>
            <p:cNvGrpSpPr/>
            <p:nvPr/>
          </p:nvGrpSpPr>
          <p:grpSpPr>
            <a:xfrm>
              <a:off x="683568" y="1121420"/>
              <a:ext cx="7239253" cy="5691956"/>
              <a:chOff x="749047" y="955328"/>
              <a:chExt cx="7901859" cy="6578128"/>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7" y="955328"/>
                <a:ext cx="7901859" cy="1152128"/>
                <a:chOff x="1141875" y="3090622"/>
                <a:chExt cx="7901859" cy="1152128"/>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0902" r="57346" b="50245"/>
                <a:stretch/>
              </p:blipFill>
              <p:spPr>
                <a:xfrm>
                  <a:off x="1141875" y="3284984"/>
                  <a:ext cx="3364885" cy="95776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spTree>
    <p:extLst>
      <p:ext uri="{BB962C8B-B14F-4D97-AF65-F5344CB8AC3E}">
        <p14:creationId xmlns:p14="http://schemas.microsoft.com/office/powerpoint/2010/main" val="19889499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lnSpcReduction="10000"/>
          </a:bodyPr>
          <a:lstStyle/>
          <a:p>
            <a:pPr algn="l" rtl="0"/>
            <a:r>
              <a:rPr lang="en-US" sz="2400" b="1" dirty="0">
                <a:solidFill>
                  <a:srgbClr val="C00000"/>
                </a:solidFill>
                <a:latin typeface="Arial" charset="0"/>
                <a:ea typeface="Arial" charset="0"/>
                <a:cs typeface="Arial" charset="0"/>
              </a:rPr>
              <a:t>Step 6</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Dehydrogenase enzyme catalyzes the oxidative phosphorylation of GADP (electron donor) into super-high-energy compound </a:t>
            </a:r>
            <a:r>
              <a:rPr lang="en-US" sz="2400" b="1" dirty="0">
                <a:latin typeface="Arial" charset="0"/>
                <a:ea typeface="Arial" charset="0"/>
                <a:cs typeface="Arial" charset="0"/>
              </a:rPr>
              <a:t>(1,3-BPG) </a:t>
            </a:r>
            <a:r>
              <a:rPr lang="en-US" sz="2400" dirty="0">
                <a:latin typeface="Arial" charset="0"/>
                <a:ea typeface="Arial" charset="0"/>
                <a:cs typeface="Arial" charset="0"/>
              </a:rPr>
              <a:t>and the transfer of electrons into the coenzyme NAD</a:t>
            </a:r>
            <a:r>
              <a:rPr lang="en-US" sz="2400" baseline="30000" dirty="0">
                <a:latin typeface="Arial" charset="0"/>
                <a:ea typeface="Arial" charset="0"/>
                <a:cs typeface="Arial" charset="0"/>
              </a:rPr>
              <a:t>+</a:t>
            </a:r>
            <a:r>
              <a:rPr lang="en-US" sz="2400" dirty="0">
                <a:latin typeface="Arial" charset="0"/>
                <a:ea typeface="Arial" charset="0"/>
                <a:cs typeface="Arial" charset="0"/>
              </a:rPr>
              <a:t>(electron acceptor) forming </a:t>
            </a:r>
            <a:r>
              <a:rPr lang="en-US" sz="2400" b="1" dirty="0">
                <a:latin typeface="Arial" charset="0"/>
                <a:ea typeface="Arial" charset="0"/>
                <a:cs typeface="Arial" charset="0"/>
              </a:rPr>
              <a:t>NADH</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 </a:t>
            </a:r>
          </a:p>
          <a:p>
            <a:pPr algn="l" rtl="0"/>
            <a:r>
              <a:rPr lang="en-US" sz="2400" b="1" dirty="0">
                <a:solidFill>
                  <a:srgbClr val="C00000"/>
                </a:solidFill>
                <a:latin typeface="Arial" charset="0"/>
                <a:ea typeface="Arial" charset="0"/>
                <a:cs typeface="Arial" charset="0"/>
              </a:rPr>
              <a:t>Step 7: </a:t>
            </a:r>
            <a:r>
              <a:rPr lang="en-US" sz="2400" dirty="0">
                <a:latin typeface="Arial" charset="0"/>
                <a:ea typeface="Arial" charset="0"/>
                <a:cs typeface="Arial" charset="0"/>
              </a:rPr>
              <a:t>The </a:t>
            </a:r>
            <a:r>
              <a:rPr lang="en-US" sz="2400" b="1" dirty="0">
                <a:latin typeface="Arial" charset="0"/>
                <a:ea typeface="Arial" charset="0"/>
                <a:cs typeface="Arial" charset="0"/>
              </a:rPr>
              <a:t>first ATP </a:t>
            </a:r>
            <a:r>
              <a:rPr lang="en-US" sz="2400" dirty="0">
                <a:latin typeface="Arial" charset="0"/>
                <a:ea typeface="Arial" charset="0"/>
                <a:cs typeface="Arial" charset="0"/>
              </a:rPr>
              <a:t>molecule is generated by the substrate-level phosphorylation process catalyzed by phosphoglycerate kinase (PGK)</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8: </a:t>
            </a:r>
            <a:r>
              <a:rPr lang="en-US" sz="2400" dirty="0">
                <a:latin typeface="Arial" charset="0"/>
                <a:ea typeface="Arial" charset="0"/>
                <a:cs typeface="Arial" charset="0"/>
              </a:rPr>
              <a:t>Phosphoglycerate mutase (PGM) catalyzes the internal shifting of P group from C3 to C2 </a:t>
            </a:r>
          </a:p>
          <a:p>
            <a:pPr algn="l" rtl="0"/>
            <a:r>
              <a:rPr lang="en-US" sz="2400" b="1" dirty="0">
                <a:solidFill>
                  <a:srgbClr val="C00000"/>
                </a:solidFill>
                <a:latin typeface="Arial" charset="0"/>
                <a:ea typeface="Arial" charset="0"/>
                <a:cs typeface="Arial" charset="0"/>
              </a:rPr>
              <a:t>Step 9:</a:t>
            </a:r>
            <a:r>
              <a:rPr lang="en-US" sz="2400" dirty="0">
                <a:latin typeface="Arial" charset="0"/>
                <a:ea typeface="Arial" charset="0"/>
                <a:cs typeface="Arial" charset="0"/>
              </a:rPr>
              <a:t> The synthesis of the second super-high-energy compound </a:t>
            </a:r>
            <a:r>
              <a:rPr lang="en-US" sz="2400" b="1" dirty="0">
                <a:latin typeface="Arial" charset="0"/>
                <a:ea typeface="Arial" charset="0"/>
                <a:cs typeface="Arial" charset="0"/>
              </a:rPr>
              <a:t>phosphoenolpyruvate (PEP) </a:t>
            </a:r>
            <a:r>
              <a:rPr lang="en-US" sz="2400" dirty="0">
                <a:latin typeface="Arial" charset="0"/>
                <a:ea typeface="Arial" charset="0"/>
                <a:cs typeface="Arial" charset="0"/>
              </a:rPr>
              <a:t>in a simple dehydration reaction catalyzed via enolase enzyme </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10: </a:t>
            </a:r>
            <a:r>
              <a:rPr lang="en-US" sz="2400" dirty="0">
                <a:latin typeface="Arial" charset="0"/>
                <a:ea typeface="Arial" charset="0"/>
                <a:cs typeface="Arial" charset="0"/>
              </a:rPr>
              <a:t>The </a:t>
            </a:r>
            <a:r>
              <a:rPr lang="en-US" sz="2400" b="1" dirty="0">
                <a:latin typeface="Arial" charset="0"/>
                <a:ea typeface="Arial" charset="0"/>
                <a:cs typeface="Arial" charset="0"/>
              </a:rPr>
              <a:t>second ATP </a:t>
            </a:r>
            <a:r>
              <a:rPr lang="en-US" sz="2400" dirty="0">
                <a:latin typeface="Arial" charset="0"/>
                <a:ea typeface="Arial" charset="0"/>
                <a:cs typeface="Arial" charset="0"/>
              </a:rPr>
              <a:t>molecule is generated by the substrate-level phosphorylation process catalyzed by pyruvate kinase (PK). Pyruvate is the final product of glycolysis</a:t>
            </a:r>
            <a:endParaRPr lang="en-US" sz="2400" b="1" dirty="0">
              <a:solidFill>
                <a:srgbClr val="C00000"/>
              </a:solidFill>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57695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02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295400" y="1828800"/>
            <a:ext cx="6867872" cy="4251702"/>
            <a:chOff x="2123728" y="3699805"/>
            <a:chExt cx="5420072" cy="2914097"/>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846"/>
            <a:stretch/>
          </p:blipFill>
          <p:spPr>
            <a:xfrm>
              <a:off x="2123728" y="3699805"/>
              <a:ext cx="5420072" cy="2914097"/>
            </a:xfrm>
            <a:prstGeom prst="rect">
              <a:avLst/>
            </a:prstGeom>
          </p:spPr>
        </p:pic>
        <p:sp>
          <p:nvSpPr>
            <p:cNvPr id="4" name="TextBox 3"/>
            <p:cNvSpPr txBox="1"/>
            <p:nvPr/>
          </p:nvSpPr>
          <p:spPr>
            <a:xfrm>
              <a:off x="3885929" y="5023802"/>
              <a:ext cx="2121839" cy="210949"/>
            </a:xfrm>
            <a:prstGeom prst="rect">
              <a:avLst/>
            </a:prstGeom>
            <a:noFill/>
          </p:spPr>
          <p:txBody>
            <a:bodyPr wrap="none" rtlCol="0">
              <a:spAutoFit/>
            </a:bodyPr>
            <a:lstStyle/>
            <a:p>
              <a:r>
                <a:rPr lang="en-US" sz="1400" b="1" dirty="0">
                  <a:solidFill>
                    <a:srgbClr val="C00000"/>
                  </a:solidFill>
                </a:rPr>
                <a:t>Pyruvate dehydrogenase complex</a:t>
              </a:r>
            </a:p>
          </p:txBody>
        </p:sp>
      </p:grpSp>
    </p:spTree>
    <p:extLst>
      <p:ext uri="{BB962C8B-B14F-4D97-AF65-F5344CB8AC3E}">
        <p14:creationId xmlns:p14="http://schemas.microsoft.com/office/powerpoint/2010/main" val="293258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11" name="Group 10"/>
            <p:cNvGrpSpPr/>
            <p:nvPr/>
          </p:nvGrpSpPr>
          <p:grpSpPr>
            <a:xfrm>
              <a:off x="5489667" y="4512417"/>
              <a:ext cx="2059512" cy="1659783"/>
              <a:chOff x="5489667" y="4512417"/>
              <a:chExt cx="2059512" cy="1659783"/>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15" name="TextBox 1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9315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194" r="3560"/>
          <a:stretch/>
        </p:blipFill>
        <p:spPr>
          <a:xfrm>
            <a:off x="988640" y="2286000"/>
            <a:ext cx="7543800" cy="2895600"/>
          </a:xfrm>
          <a:prstGeom prst="rect">
            <a:avLst/>
          </a:prstGeom>
        </p:spPr>
      </p:pic>
    </p:spTree>
    <p:extLst>
      <p:ext uri="{BB962C8B-B14F-4D97-AF65-F5344CB8AC3E}">
        <p14:creationId xmlns:p14="http://schemas.microsoft.com/office/powerpoint/2010/main" val="16927139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44081" y="1524000"/>
            <a:ext cx="2350063" cy="923396"/>
            <a:chOff x="3144081" y="1524000"/>
            <a:chExt cx="2350063" cy="923396"/>
          </a:xfrm>
        </p:grpSpPr>
        <p:cxnSp>
          <p:nvCxnSpPr>
            <p:cNvPr id="42" name="Straight Arrow Connector 41"/>
            <p:cNvCxnSpPr/>
            <p:nvPr/>
          </p:nvCxnSpPr>
          <p:spPr>
            <a:xfrm flipV="1">
              <a:off x="5097833" y="1931504"/>
              <a:ext cx="0" cy="5158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65941" y="1524000"/>
              <a:ext cx="928203" cy="369332"/>
            </a:xfrm>
            <a:prstGeom prst="rect">
              <a:avLst/>
            </a:prstGeom>
            <a:noFill/>
          </p:spPr>
          <p:txBody>
            <a:bodyPr wrap="none" rtlCol="0">
              <a:spAutoFit/>
            </a:bodyPr>
            <a:lstStyle/>
            <a:p>
              <a:r>
                <a:rPr lang="en-US" dirty="0"/>
                <a:t>Glucose</a:t>
              </a:r>
            </a:p>
          </p:txBody>
        </p:sp>
        <p:sp>
          <p:nvSpPr>
            <p:cNvPr id="53" name="TextBox 52"/>
            <p:cNvSpPr txBox="1"/>
            <p:nvPr/>
          </p:nvSpPr>
          <p:spPr>
            <a:xfrm>
              <a:off x="3144081" y="2054423"/>
              <a:ext cx="1923219" cy="307777"/>
            </a:xfrm>
            <a:prstGeom prst="rect">
              <a:avLst/>
            </a:prstGeom>
            <a:noFill/>
          </p:spPr>
          <p:txBody>
            <a:bodyPr wrap="none" rtlCol="0">
              <a:spAutoFit/>
            </a:bodyPr>
            <a:lstStyle/>
            <a:p>
              <a:r>
                <a:rPr lang="en-US" sz="1400" b="1" dirty="0"/>
                <a:t>Glucose-6-phosphatase</a:t>
              </a:r>
              <a:endParaRPr lang="en-US" b="1" dirty="0"/>
            </a:p>
          </p:txBody>
        </p:sp>
      </p:grpSp>
      <p:grpSp>
        <p:nvGrpSpPr>
          <p:cNvPr id="54" name="Group 53"/>
          <p:cNvGrpSpPr/>
          <p:nvPr/>
        </p:nvGrpSpPr>
        <p:grpSpPr>
          <a:xfrm>
            <a:off x="3728491" y="2105223"/>
            <a:ext cx="571291" cy="243589"/>
            <a:chOff x="4953000" y="5181600"/>
            <a:chExt cx="571290" cy="243589"/>
          </a:xfrm>
        </p:grpSpPr>
        <p:cxnSp>
          <p:nvCxnSpPr>
            <p:cNvPr id="55" name="Straight Connector 54"/>
            <p:cNvCxnSpPr/>
            <p:nvPr/>
          </p:nvCxnSpPr>
          <p:spPr>
            <a:xfrm flipH="1">
              <a:off x="4953000" y="5181600"/>
              <a:ext cx="57129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53001" y="5181600"/>
              <a:ext cx="571289" cy="24358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540541" y="2477869"/>
            <a:ext cx="2314462" cy="646331"/>
            <a:chOff x="1540541" y="2477869"/>
            <a:chExt cx="2314462" cy="646331"/>
          </a:xfrm>
        </p:grpSpPr>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50632" t="55345" r="46981" b="19761"/>
            <a:stretch/>
          </p:blipFill>
          <p:spPr>
            <a:xfrm rot="16200000">
              <a:off x="3260935" y="2342597"/>
              <a:ext cx="256966" cy="931170"/>
            </a:xfrm>
            <a:prstGeom prst="rect">
              <a:avLst/>
            </a:prstGeom>
          </p:spPr>
        </p:pic>
        <p:sp>
          <p:nvSpPr>
            <p:cNvPr id="60" name="TextBox 59"/>
            <p:cNvSpPr txBox="1"/>
            <p:nvPr/>
          </p:nvSpPr>
          <p:spPr>
            <a:xfrm>
              <a:off x="1540541" y="2477869"/>
              <a:ext cx="1303882" cy="646331"/>
            </a:xfrm>
            <a:prstGeom prst="rect">
              <a:avLst/>
            </a:prstGeom>
            <a:noFill/>
          </p:spPr>
          <p:txBody>
            <a:bodyPr wrap="none" rtlCol="0">
              <a:spAutoFit/>
            </a:bodyPr>
            <a:lstStyle/>
            <a:p>
              <a:pPr algn="ctr"/>
              <a:r>
                <a:rPr lang="en-US" dirty="0"/>
                <a:t>Glycogen in</a:t>
              </a:r>
            </a:p>
            <a:p>
              <a:r>
                <a:rPr lang="en-US" dirty="0">
                  <a:solidFill>
                    <a:srgbClr val="C00000"/>
                  </a:solidFill>
                </a:rPr>
                <a:t>(Astrocytes)</a:t>
              </a:r>
            </a:p>
          </p:txBody>
        </p:sp>
      </p:gr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9" name="Group 8"/>
            <p:cNvGrpSpPr/>
            <p:nvPr/>
          </p:nvGrpSpPr>
          <p:grpSpPr>
            <a:xfrm>
              <a:off x="5489667" y="4512417"/>
              <a:ext cx="2059512" cy="1659783"/>
              <a:chOff x="5489667" y="4512417"/>
              <a:chExt cx="2059512" cy="1659783"/>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25" name="TextBox 2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1146137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Needs </a:t>
            </a:r>
            <a:endParaRPr lang="ar-JO" dirty="0">
              <a:solidFill>
                <a:srgbClr val="C00000"/>
              </a:solidFill>
            </a:endParaRPr>
          </a:p>
        </p:txBody>
      </p:sp>
      <p:sp>
        <p:nvSpPr>
          <p:cNvPr id="3" name="عنصر نائب للمحتوى 2"/>
          <p:cNvSpPr>
            <a:spLocks noGrp="1"/>
          </p:cNvSpPr>
          <p:nvPr>
            <p:ph idx="1"/>
          </p:nvPr>
        </p:nvSpPr>
        <p:spPr>
          <a:xfrm>
            <a:off x="394208" y="1143000"/>
            <a:ext cx="4033776" cy="3909392"/>
          </a:xfrm>
        </p:spPr>
        <p:txBody>
          <a:bodyPr>
            <a:normAutofit lnSpcReduction="10000"/>
          </a:bodyPr>
          <a:lstStyle/>
          <a:p>
            <a:pPr algn="l" rtl="0"/>
            <a:r>
              <a:rPr lang="en-US" sz="2400" dirty="0">
                <a:latin typeface="Arial" pitchFamily="34" charset="0"/>
                <a:cs typeface="Arial" pitchFamily="34" charset="0"/>
              </a:rPr>
              <a:t>Although the human brain constitutes only </a:t>
            </a:r>
            <a:r>
              <a:rPr lang="en-US" sz="2400" b="1" dirty="0">
                <a:solidFill>
                  <a:srgbClr val="C00000"/>
                </a:solidFill>
                <a:latin typeface="Arial" pitchFamily="34" charset="0"/>
                <a:cs typeface="Arial" pitchFamily="34" charset="0"/>
              </a:rPr>
              <a:t>2 %</a:t>
            </a:r>
            <a:r>
              <a:rPr lang="en-US" sz="2400" dirty="0">
                <a:latin typeface="Arial" pitchFamily="34" charset="0"/>
                <a:cs typeface="Arial" pitchFamily="34" charset="0"/>
              </a:rPr>
              <a:t> of the total body weight, its metabolic demands are extremely high</a:t>
            </a:r>
          </a:p>
          <a:p>
            <a:pPr algn="l" rtl="0"/>
            <a:r>
              <a:rPr lang="en-US" sz="2400" dirty="0">
                <a:latin typeface="Arial" pitchFamily="34" charset="0"/>
                <a:cs typeface="Arial" pitchFamily="34" charset="0"/>
              </a:rPr>
              <a:t>The brain receives </a:t>
            </a:r>
            <a:r>
              <a:rPr lang="en-US" sz="2400" b="1" dirty="0">
                <a:solidFill>
                  <a:srgbClr val="C00000"/>
                </a:solidFill>
                <a:latin typeface="Arial" pitchFamily="34" charset="0"/>
                <a:cs typeface="Arial" pitchFamily="34" charset="0"/>
              </a:rPr>
              <a:t>15%</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the cardiac output, </a:t>
            </a:r>
            <a:r>
              <a:rPr lang="en-US" sz="2400" b="1" dirty="0">
                <a:solidFill>
                  <a:srgbClr val="C00000"/>
                </a:solidFill>
                <a:latin typeface="Arial" pitchFamily="34" charset="0"/>
                <a:cs typeface="Arial" pitchFamily="34" charset="0"/>
              </a:rPr>
              <a:t>20%</a:t>
            </a:r>
            <a:r>
              <a:rPr lang="en-US" sz="2400" dirty="0">
                <a:latin typeface="Arial" pitchFamily="34" charset="0"/>
                <a:cs typeface="Arial" pitchFamily="34" charset="0"/>
              </a:rPr>
              <a:t> of total body oxygen consumption and </a:t>
            </a:r>
            <a:r>
              <a:rPr lang="en-US" sz="2400" b="1" dirty="0">
                <a:solidFill>
                  <a:srgbClr val="C00000"/>
                </a:solidFill>
                <a:latin typeface="Arial" pitchFamily="34" charset="0"/>
                <a:cs typeface="Arial" pitchFamily="34" charset="0"/>
              </a:rPr>
              <a:t>25%</a:t>
            </a:r>
            <a:r>
              <a:rPr lang="en-US" sz="2400" dirty="0">
                <a:latin typeface="Arial" pitchFamily="34" charset="0"/>
                <a:cs typeface="Arial" pitchFamily="34" charset="0"/>
              </a:rPr>
              <a:t> of total body glucose utilization</a:t>
            </a: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925" y="1676400"/>
            <a:ext cx="4256555" cy="3121473"/>
          </a:xfrm>
          <a:prstGeom prst="rect">
            <a:avLst/>
          </a:prstGeom>
        </p:spPr>
      </p:pic>
      <p:sp>
        <p:nvSpPr>
          <p:cNvPr id="8" name="عنصر نائب للمحتوى 2"/>
          <p:cNvSpPr txBox="1">
            <a:spLocks/>
          </p:cNvSpPr>
          <p:nvPr/>
        </p:nvSpPr>
        <p:spPr>
          <a:xfrm>
            <a:off x="394252" y="5029200"/>
            <a:ext cx="8749748" cy="1676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brain needs a constant supply of oxygen and glucose to function. Cerebral hypoxia can lead to irreversible neuronal damage after about 5 minutes. also, severe hypoglycemia kills the neurons. </a:t>
            </a:r>
            <a:r>
              <a:rPr lang="en-US" sz="2400" dirty="0">
                <a:solidFill>
                  <a:srgbClr val="C00000"/>
                </a:solidFill>
                <a:latin typeface="Arial" charset="0"/>
                <a:ea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dirty="0">
                <a:solidFill>
                  <a:srgbClr val="C00000"/>
                </a:solidFill>
              </a:rPr>
              <a:t>Acetyl CoA Fate</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589240"/>
          </a:xfrm>
        </p:spPr>
        <p:txBody>
          <a:bodyPr>
            <a:normAutofit/>
          </a:bodyPr>
          <a:lstStyle/>
          <a:p>
            <a:pPr algn="l" rtl="0"/>
            <a:r>
              <a:rPr lang="en-US" sz="2800" dirty="0">
                <a:latin typeface="Arial" charset="0"/>
                <a:ea typeface="Arial" charset="0"/>
                <a:cs typeface="Arial" charset="0"/>
              </a:rPr>
              <a:t>Sources of Acetyl CoA: fat metabolism (fatty acids </a:t>
            </a:r>
            <a:r>
              <a:rPr lang="en-GB" sz="2800" dirty="0">
                <a:latin typeface="Arial" charset="0"/>
                <a:ea typeface="Arial" charset="0"/>
                <a:cs typeface="Arial" charset="0"/>
                <a:sym typeface="Symbol" charset="2"/>
              </a:rPr>
              <a:t>-oxidation, reversible</a:t>
            </a:r>
            <a:r>
              <a:rPr lang="en-US" sz="2800" dirty="0">
                <a:latin typeface="Arial" charset="0"/>
                <a:ea typeface="Arial" charset="0"/>
                <a:cs typeface="Arial" charset="0"/>
              </a:rPr>
              <a:t>) and CHO metabolism (pyruvate, irreversible)</a:t>
            </a:r>
          </a:p>
          <a:p>
            <a:pPr algn="l" rtl="0"/>
            <a:endParaRPr lang="en-US" sz="1400" dirty="0">
              <a:latin typeface="Arial" charset="0"/>
              <a:ea typeface="Arial" charset="0"/>
              <a:cs typeface="Arial" charset="0"/>
            </a:endParaRPr>
          </a:p>
          <a:p>
            <a:pPr algn="l" rtl="0"/>
            <a:r>
              <a:rPr lang="en-US" sz="2800" dirty="0">
                <a:latin typeface="Arial" charset="0"/>
                <a:ea typeface="Arial" charset="0"/>
                <a:cs typeface="Arial" charset="0"/>
              </a:rPr>
              <a:t>Fates of Acetyl CoA: </a:t>
            </a:r>
          </a:p>
          <a:p>
            <a:pPr marL="0" indent="0" algn="l" rtl="0">
              <a:buNone/>
            </a:pPr>
            <a:endParaRPr lang="en-US" sz="1000" dirty="0">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It can enter the Krebs cycle for energy production</a:t>
            </a:r>
          </a:p>
          <a:p>
            <a:pPr marL="914400" lvl="1" indent="-514350" algn="l" rtl="0">
              <a:buFont typeface="+mj-lt"/>
              <a:buAutoNum type="arabicPeriod"/>
            </a:pPr>
            <a:r>
              <a:rPr lang="en-US" dirty="0">
                <a:latin typeface="Arial" charset="0"/>
                <a:ea typeface="Arial" charset="0"/>
                <a:cs typeface="Arial" charset="0"/>
              </a:rPr>
              <a:t>Used for biosynthesis of fatty acids </a:t>
            </a:r>
            <a:r>
              <a:rPr lang="en-US" b="1" u="sng" dirty="0">
                <a:solidFill>
                  <a:srgbClr val="C00000"/>
                </a:solidFill>
                <a:latin typeface="Arial" charset="0"/>
                <a:ea typeface="Arial" charset="0"/>
                <a:cs typeface="Arial" charset="0"/>
              </a:rPr>
              <a:t>but not CHO </a:t>
            </a:r>
            <a:endParaRPr lang="en-US" dirty="0">
              <a:solidFill>
                <a:srgbClr val="C00000"/>
              </a:solidFill>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Formation of ketone bodies </a:t>
            </a:r>
            <a:r>
              <a:rPr lang="en-US" dirty="0">
                <a:solidFill>
                  <a:srgbClr val="0000CC"/>
                </a:solidFill>
                <a:latin typeface="Arial" charset="0"/>
                <a:ea typeface="Arial" charset="0"/>
                <a:cs typeface="Arial" charset="0"/>
              </a:rPr>
              <a:t>(Ketogenesis)   </a:t>
            </a: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49153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400" dirty="0">
                <a:latin typeface="Arial" charset="0"/>
                <a:ea typeface="Arial" charset="0"/>
                <a:cs typeface="Arial" charset="0"/>
              </a:rPr>
              <a:t>Ketogenesis is the process of ketone bodies production from acetyl CoA mainly in </a:t>
            </a:r>
            <a:r>
              <a:rPr lang="en-US" sz="2400" b="1" dirty="0">
                <a:solidFill>
                  <a:srgbClr val="C00000"/>
                </a:solidFill>
                <a:latin typeface="Arial" charset="0"/>
                <a:ea typeface="Arial" charset="0"/>
                <a:cs typeface="Arial" charset="0"/>
              </a:rPr>
              <a:t>the mitochondrial matrix of hepatocytes</a:t>
            </a:r>
          </a:p>
          <a:p>
            <a:pPr algn="l" rtl="0"/>
            <a:r>
              <a:rPr lang="en-GB" sz="2400" dirty="0">
                <a:latin typeface="Arial" charset="0"/>
                <a:ea typeface="Arial" charset="0"/>
                <a:cs typeface="Arial" charset="0"/>
              </a:rPr>
              <a:t>Ketogenesis </a:t>
            </a:r>
            <a:r>
              <a:rPr lang="en-US" sz="2400" dirty="0">
                <a:latin typeface="Arial" charset="0"/>
                <a:ea typeface="Arial" charset="0"/>
                <a:cs typeface="Arial" charset="0"/>
              </a:rPr>
              <a:t>occurs when acetyl CoA  accumulates beyond its capacity to be oxidized (via Krebs cycle) or used for fatty acids synthesis (lipogenesis)</a:t>
            </a:r>
          </a:p>
          <a:p>
            <a:pPr algn="l" rtl="0"/>
            <a:r>
              <a:rPr lang="en-US" sz="2400" dirty="0">
                <a:latin typeface="Arial" charset="0"/>
                <a:ea typeface="Arial" charset="0"/>
                <a:cs typeface="Arial" charset="0"/>
              </a:rPr>
              <a:t>When acetyl CoA  level is high, 2 molecules of acetyl CoA  undergo a reversal of thiolase reaction to acetoacetyl CoA which reacts with a third molecule of acetyl CoA to produce </a:t>
            </a:r>
            <a:r>
              <a:rPr lang="en-GB" sz="2400" dirty="0">
                <a:latin typeface="Arial" charset="0"/>
                <a:ea typeface="Arial" charset="0"/>
                <a:cs typeface="Arial" charset="0"/>
                <a:sym typeface="Symbol" charset="2"/>
              </a:rPr>
              <a:t>-hydroxy--methylglutaryl-CoA (HMG-CoA)</a:t>
            </a:r>
          </a:p>
          <a:p>
            <a:pPr algn="l" rtl="0"/>
            <a:r>
              <a:rPr lang="en-GB" sz="2400" dirty="0">
                <a:latin typeface="Arial" charset="0"/>
                <a:ea typeface="Arial" charset="0"/>
                <a:cs typeface="Arial" charset="0"/>
                <a:sym typeface="Symbol" charset="2"/>
              </a:rPr>
              <a:t>HMG-CoA is converted to acetoacetate which undergoes either NADH-dependent reduction to -hydroxybutyrate (reversible reaction) or spontaneous decarboxylation to acetone (in very small amounts) </a:t>
            </a:r>
            <a:endParaRPr lang="en-GB"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713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23428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2339752" y="791208"/>
            <a:ext cx="4513932" cy="6048672"/>
            <a:chOff x="2339752" y="791208"/>
            <a:chExt cx="4513932" cy="604867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86" b="1848"/>
            <a:stretch/>
          </p:blipFill>
          <p:spPr>
            <a:xfrm>
              <a:off x="2339752" y="791208"/>
              <a:ext cx="4513932" cy="6048672"/>
            </a:xfrm>
            <a:prstGeom prst="rect">
              <a:avLst/>
            </a:prstGeom>
          </p:spPr>
        </p:pic>
        <p:sp>
          <p:nvSpPr>
            <p:cNvPr id="11" name="Rectangle 10"/>
            <p:cNvSpPr/>
            <p:nvPr/>
          </p:nvSpPr>
          <p:spPr>
            <a:xfrm>
              <a:off x="3995936" y="2780928"/>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63684" y="4037292"/>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12346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Ketone Bodies  </a:t>
            </a:r>
            <a:endParaRPr lang="ar-JO" sz="4000" b="1" dirty="0">
              <a:solidFill>
                <a:srgbClr val="C00000"/>
              </a:solidFill>
            </a:endParaRPr>
          </a:p>
        </p:txBody>
      </p:sp>
      <p:sp>
        <p:nvSpPr>
          <p:cNvPr id="3" name="عنصر نائب للمحتوى 2"/>
          <p:cNvSpPr>
            <a:spLocks noGrp="1"/>
          </p:cNvSpPr>
          <p:nvPr>
            <p:ph idx="1"/>
          </p:nvPr>
        </p:nvSpPr>
        <p:spPr>
          <a:xfrm>
            <a:off x="394208" y="1052736"/>
            <a:ext cx="8678386" cy="5705872"/>
          </a:xfrm>
        </p:spPr>
        <p:txBody>
          <a:bodyPr>
            <a:normAutofit/>
          </a:bodyPr>
          <a:lstStyle/>
          <a:p>
            <a:pPr algn="l" rtl="0"/>
            <a:r>
              <a:rPr lang="en-US" sz="2200" dirty="0">
                <a:latin typeface="Arial" charset="0"/>
                <a:ea typeface="Arial" charset="0"/>
                <a:cs typeface="Arial" charset="0"/>
              </a:rPr>
              <a:t>Ketone bodies (KB) are three water soluble molecules: acetoacetate, </a:t>
            </a:r>
            <a:r>
              <a:rPr lang="en-GB" sz="2200" dirty="0">
                <a:latin typeface="Arial" charset="0"/>
                <a:ea typeface="Arial" charset="0"/>
                <a:cs typeface="Arial" charset="0"/>
                <a:sym typeface="Symbol" charset="2"/>
              </a:rPr>
              <a:t>-hydroxybutyrate (-HB) and acetone</a:t>
            </a:r>
            <a:endParaRPr lang="en-US" sz="2200" dirty="0">
              <a:latin typeface="Arial" charset="0"/>
              <a:ea typeface="Arial" charset="0"/>
              <a:cs typeface="Arial" charset="0"/>
            </a:endParaRPr>
          </a:p>
          <a:p>
            <a:pPr algn="l" rtl="0"/>
            <a:r>
              <a:rPr lang="en-US" sz="2200" dirty="0">
                <a:latin typeface="Arial" charset="0"/>
                <a:ea typeface="Arial" charset="0"/>
                <a:cs typeface="Arial" charset="0"/>
              </a:rPr>
              <a:t>Ketone bodies are important metabolic fuels for many peripheral tissues under normal conditions, particularly heart and skeletal muscles, and during starvation they become the brain's major fuel source</a:t>
            </a:r>
            <a:endParaRPr lang="en-GB" sz="2200" dirty="0">
              <a:latin typeface="Arial" charset="0"/>
              <a:ea typeface="Arial" charset="0"/>
              <a:cs typeface="Arial" charset="0"/>
              <a:sym typeface="Symbol" charset="2"/>
            </a:endParaRPr>
          </a:p>
          <a:p>
            <a:pPr algn="l" rtl="0"/>
            <a:r>
              <a:rPr lang="en-US" sz="2200" dirty="0">
                <a:latin typeface="Arial" charset="0"/>
                <a:ea typeface="Arial" charset="0"/>
                <a:cs typeface="Arial" charset="0"/>
              </a:rPr>
              <a:t>Ketone bodies transported from liver to other tissues where both acetoacetate and </a:t>
            </a:r>
            <a:r>
              <a:rPr lang="en-GB" sz="2200" dirty="0">
                <a:latin typeface="Arial" charset="0"/>
                <a:ea typeface="Arial" charset="0"/>
                <a:cs typeface="Arial" charset="0"/>
                <a:sym typeface="Symbol" charset="2"/>
              </a:rPr>
              <a:t>-hydroxybutyrate can be reconverted to acetyl CoA for energy production, a process called ketolysis which occurs in mitochondria of extrahepatic  tissues</a:t>
            </a:r>
          </a:p>
          <a:p>
            <a:pPr algn="l" rtl="0"/>
            <a:r>
              <a:rPr lang="en-GB" sz="2200" dirty="0">
                <a:latin typeface="Arial" charset="0"/>
                <a:ea typeface="Arial" charset="0"/>
                <a:cs typeface="Arial" charset="0"/>
                <a:sym typeface="Symbol" charset="2"/>
              </a:rPr>
              <a:t>The reconversion first involves the transfer of all -HB into acetoacetate followed by the enzymatic transfer of CoA moiety from succinyl-CoA to acetoacetate yielding acetoacetyl CoA and succinate. Finally, thiolase converts acetoacetyl CoA  to  two molecules of acetyl CoA which enters Krebs cycle for energy production</a:t>
            </a: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900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3600" dirty="0">
                <a:solidFill>
                  <a:srgbClr val="C00000"/>
                </a:solidFill>
              </a:rPr>
              <a:t>Oxidation of Ketone Bodies (Ketolysis)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مجموعة 11"/>
          <p:cNvGrpSpPr/>
          <p:nvPr/>
        </p:nvGrpSpPr>
        <p:grpSpPr>
          <a:xfrm>
            <a:off x="4773387" y="1262742"/>
            <a:ext cx="4191000" cy="5410200"/>
            <a:chOff x="4953000" y="1219200"/>
            <a:chExt cx="4191000" cy="5410200"/>
          </a:xfrm>
        </p:grpSpPr>
        <p:grpSp>
          <p:nvGrpSpPr>
            <p:cNvPr id="10" name="Group 3"/>
            <p:cNvGrpSpPr/>
            <p:nvPr/>
          </p:nvGrpSpPr>
          <p:grpSpPr>
            <a:xfrm>
              <a:off x="4953000" y="1219200"/>
              <a:ext cx="4191000" cy="5410200"/>
              <a:chOff x="3862208" y="979308"/>
              <a:chExt cx="4526260" cy="5046780"/>
            </a:xfrm>
          </p:grpSpPr>
          <p:pic>
            <p:nvPicPr>
              <p:cNvPr id="1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208" y="979308"/>
                <a:ext cx="4526260" cy="5046780"/>
              </a:xfrm>
              <a:prstGeom prst="rect">
                <a:avLst/>
              </a:prstGeom>
            </p:spPr>
          </p:pic>
          <p:sp>
            <p:nvSpPr>
              <p:cNvPr id="17" name="TextBox 16"/>
              <p:cNvSpPr txBox="1"/>
              <p:nvPr/>
            </p:nvSpPr>
            <p:spPr>
              <a:xfrm>
                <a:off x="4165040" y="3501008"/>
                <a:ext cx="1159292" cy="276999"/>
              </a:xfrm>
              <a:prstGeom prst="rect">
                <a:avLst/>
              </a:prstGeom>
              <a:noFill/>
            </p:spPr>
            <p:txBody>
              <a:bodyPr wrap="none" rtlCol="0">
                <a:spAutoFit/>
              </a:bodyPr>
              <a:lstStyle/>
              <a:p>
                <a:r>
                  <a:rPr lang="en-US" sz="1200" b="1" dirty="0">
                    <a:solidFill>
                      <a:srgbClr val="C00000"/>
                    </a:solidFill>
                  </a:rPr>
                  <a:t> ( thiophorase )</a:t>
                </a:r>
                <a:endParaRPr lang="en-US" sz="1600" b="1" dirty="0">
                  <a:solidFill>
                    <a:srgbClr val="C00000"/>
                  </a:solidFill>
                </a:endParaRPr>
              </a:p>
            </p:txBody>
          </p:sp>
        </p:grpSp>
        <p:sp>
          <p:nvSpPr>
            <p:cNvPr id="14" name="TextBox 8"/>
            <p:cNvSpPr txBox="1"/>
            <p:nvPr/>
          </p:nvSpPr>
          <p:spPr>
            <a:xfrm>
              <a:off x="7315202" y="3482787"/>
              <a:ext cx="711669" cy="369332"/>
            </a:xfrm>
            <a:prstGeom prst="rect">
              <a:avLst/>
            </a:prstGeom>
            <a:noFill/>
          </p:spPr>
          <p:txBody>
            <a:bodyPr wrap="none" rtlCol="0">
              <a:spAutoFit/>
            </a:bodyPr>
            <a:lstStyle/>
            <a:p>
              <a:r>
                <a:rPr lang="en-US" b="1" dirty="0"/>
                <a:t>+ ATP</a:t>
              </a:r>
            </a:p>
          </p:txBody>
        </p:sp>
        <p:sp>
          <p:nvSpPr>
            <p:cNvPr id="15" name="TextBox 8"/>
            <p:cNvSpPr txBox="1"/>
            <p:nvPr/>
          </p:nvSpPr>
          <p:spPr>
            <a:xfrm>
              <a:off x="7085833" y="3826152"/>
              <a:ext cx="761747" cy="369332"/>
            </a:xfrm>
            <a:prstGeom prst="rect">
              <a:avLst/>
            </a:prstGeom>
            <a:noFill/>
          </p:spPr>
          <p:txBody>
            <a:bodyPr wrap="none" rtlCol="0">
              <a:spAutoFit/>
            </a:bodyPr>
            <a:lstStyle/>
            <a:p>
              <a:r>
                <a:rPr lang="en-US" b="1" dirty="0"/>
                <a:t>+ ADP</a:t>
              </a:r>
            </a:p>
          </p:txBody>
        </p:sp>
      </p:grpSp>
      <p:sp>
        <p:nvSpPr>
          <p:cNvPr id="18" name="عنصر نائب للمحتوى 2"/>
          <p:cNvSpPr>
            <a:spLocks noGrp="1"/>
          </p:cNvSpPr>
          <p:nvPr>
            <p:ph idx="1"/>
          </p:nvPr>
        </p:nvSpPr>
        <p:spPr>
          <a:xfrm>
            <a:off x="394208" y="1380728"/>
            <a:ext cx="4515463" cy="5172472"/>
          </a:xfrm>
        </p:spPr>
        <p:txBody>
          <a:bodyPr>
            <a:normAutofit/>
          </a:bodyPr>
          <a:lstStyle/>
          <a:p>
            <a:pPr algn="l" rtl="0"/>
            <a:r>
              <a:rPr lang="en-GB" sz="2800" dirty="0">
                <a:solidFill>
                  <a:srgbClr val="C00000"/>
                </a:solidFill>
                <a:latin typeface="Arial" pitchFamily="34" charset="0"/>
                <a:ea typeface="Arial" charset="0"/>
                <a:cs typeface="Arial" pitchFamily="34" charset="0"/>
                <a:sym typeface="Symbol" charset="2"/>
              </a:rPr>
              <a:t>Thiophorase</a:t>
            </a:r>
            <a:r>
              <a:rPr lang="en-US" sz="2800" dirty="0">
                <a:solidFill>
                  <a:srgbClr val="C00000"/>
                </a:solidFill>
                <a:latin typeface="Arial" pitchFamily="34" charset="0"/>
                <a:ea typeface="Arial" charset="0"/>
                <a:cs typeface="Arial" pitchFamily="34" charset="0"/>
                <a:sym typeface="Symbol" charset="2"/>
              </a:rPr>
              <a:t> </a:t>
            </a:r>
            <a:r>
              <a:rPr lang="en-US" sz="2800" dirty="0">
                <a:latin typeface="Arial" pitchFamily="34" charset="0"/>
                <a:cs typeface="Arial" pitchFamily="34" charset="0"/>
              </a:rPr>
              <a:t>is present sufficiently in extra-hepatic tissues including brain. In contrast, the liver does not contain thiophorase, and therefore can’t oxidize ketone bodies or use them as a fuel</a:t>
            </a:r>
            <a:endParaRPr lang="en-US" sz="2800" dirty="0">
              <a:latin typeface="Arial" pitchFamily="34" charset="0"/>
              <a:ea typeface="Arial" charset="0"/>
              <a:cs typeface="Arial" pitchFamily="34" charset="0"/>
            </a:endParaRP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spTree>
    <p:extLst>
      <p:ext uri="{BB962C8B-B14F-4D97-AF65-F5344CB8AC3E}">
        <p14:creationId xmlns:p14="http://schemas.microsoft.com/office/powerpoint/2010/main" val="5908331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Expenditure</a:t>
            </a:r>
            <a:endParaRPr lang="ar-JO" dirty="0">
              <a:solidFill>
                <a:srgbClr val="C00000"/>
              </a:solidFill>
            </a:endParaRPr>
          </a:p>
        </p:txBody>
      </p:sp>
      <p:sp>
        <p:nvSpPr>
          <p:cNvPr id="3" name="عنصر نائب للمحتوى 2"/>
          <p:cNvSpPr>
            <a:spLocks noGrp="1"/>
          </p:cNvSpPr>
          <p:nvPr>
            <p:ph idx="1"/>
          </p:nvPr>
        </p:nvSpPr>
        <p:spPr>
          <a:xfrm>
            <a:off x="422590" y="1312650"/>
            <a:ext cx="8858312" cy="2421150"/>
          </a:xfrm>
        </p:spPr>
        <p:txBody>
          <a:bodyPr>
            <a:normAutofit/>
          </a:bodyPr>
          <a:lstStyle/>
          <a:p>
            <a:pPr algn="l" rtl="0"/>
            <a:r>
              <a:rPr lang="en-US" sz="2400" dirty="0">
                <a:latin typeface="Arial" pitchFamily="34" charset="0"/>
                <a:cs typeface="Arial" pitchFamily="34" charset="0"/>
              </a:rPr>
              <a:t>Glucose is the primary energy substrate of the brain, where it is almost </a:t>
            </a:r>
            <a:r>
              <a:rPr lang="en-US" sz="2400" dirty="0">
                <a:latin typeface="Arial" charset="0"/>
                <a:ea typeface="Arial" charset="0"/>
                <a:cs typeface="Arial" charset="0"/>
              </a:rPr>
              <a:t>entirely oxidized to 6CO</a:t>
            </a:r>
            <a:r>
              <a:rPr lang="en-US" sz="2400" baseline="-25000" dirty="0">
                <a:latin typeface="Arial" charset="0"/>
                <a:ea typeface="Arial" charset="0"/>
                <a:cs typeface="Arial" charset="0"/>
              </a:rPr>
              <a:t>2 </a:t>
            </a:r>
            <a:r>
              <a:rPr lang="en-US" sz="2400" dirty="0">
                <a:latin typeface="Arial" charset="0"/>
                <a:ea typeface="Arial" charset="0"/>
                <a:cs typeface="Arial" charset="0"/>
              </a:rPr>
              <a:t>and 6H</a:t>
            </a:r>
            <a:r>
              <a:rPr lang="en-US" sz="2400" baseline="-25000" dirty="0">
                <a:latin typeface="Arial" charset="0"/>
                <a:ea typeface="Arial" charset="0"/>
                <a:cs typeface="Arial" charset="0"/>
              </a:rPr>
              <a:t>2</a:t>
            </a:r>
            <a:r>
              <a:rPr lang="en-US" sz="2400" dirty="0">
                <a:latin typeface="Arial" charset="0"/>
                <a:ea typeface="Arial" charset="0"/>
                <a:cs typeface="Arial" charset="0"/>
              </a:rPr>
              <a:t>O through its sequential processing by glycolysis, tricarboxylic acid (TCA) cycle and the associated oxidative phosphorylation resulting in </a:t>
            </a:r>
            <a:r>
              <a:rPr lang="en-US" sz="2400" b="1" dirty="0">
                <a:solidFill>
                  <a:srgbClr val="C00000"/>
                </a:solidFill>
                <a:latin typeface="Arial" charset="0"/>
                <a:ea typeface="Arial" charset="0"/>
                <a:cs typeface="Arial" charset="0"/>
              </a:rPr>
              <a:t>30 ATP molecules/ glucose </a:t>
            </a:r>
          </a:p>
          <a:p>
            <a:pPr algn="l" rtl="0"/>
            <a:endParaRPr lang="en-US" sz="1000" b="1" dirty="0">
              <a:solidFill>
                <a:srgbClr val="C00000"/>
              </a:solidFill>
              <a:latin typeface="Arial" charset="0"/>
              <a:ea typeface="Arial" charset="0"/>
              <a:cs typeface="Arial" charset="0"/>
            </a:endParaRPr>
          </a:p>
          <a:p>
            <a:pPr marL="0" indent="0" algn="l" rtl="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457200" y="2971800"/>
            <a:ext cx="6589644" cy="40111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algn="l" rtl="0"/>
            <a:r>
              <a:rPr lang="en-US" sz="2400" dirty="0">
                <a:latin typeface="Arial" charset="0"/>
                <a:ea typeface="Arial" charset="0"/>
                <a:cs typeface="Arial" charset="0"/>
              </a:rPr>
              <a:t>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 is an ATP-dependent transporter found in the membrane of neuronal and glial cells responsible for the active transport of 3 Na</a:t>
            </a:r>
            <a:r>
              <a:rPr lang="en-US" sz="2400" baseline="30000" dirty="0">
                <a:latin typeface="Arial" charset="0"/>
                <a:ea typeface="Arial" charset="0"/>
                <a:cs typeface="Arial" charset="0"/>
              </a:rPr>
              <a:t>+ </a:t>
            </a:r>
            <a:r>
              <a:rPr lang="en-US" sz="2400" dirty="0">
                <a:latin typeface="Arial" charset="0"/>
                <a:ea typeface="Arial" charset="0"/>
                <a:cs typeface="Arial" charset="0"/>
              </a:rPr>
              <a:t>out and 2 K</a:t>
            </a:r>
            <a:r>
              <a:rPr lang="en-US" sz="2400" baseline="30000" dirty="0">
                <a:latin typeface="Arial" charset="0"/>
                <a:ea typeface="Arial" charset="0"/>
                <a:cs typeface="Arial" charset="0"/>
              </a:rPr>
              <a:t>+ </a:t>
            </a:r>
            <a:r>
              <a:rPr lang="en-US" sz="2400" dirty="0">
                <a:latin typeface="Arial" charset="0"/>
                <a:ea typeface="Arial" charset="0"/>
                <a:cs typeface="Arial" charset="0"/>
              </a:rPr>
              <a:t>in</a:t>
            </a:r>
          </a:p>
          <a:p>
            <a:pPr algn="l" rtl="0"/>
            <a:r>
              <a:rPr lang="en-US" sz="2400" dirty="0">
                <a:latin typeface="Arial" charset="0"/>
                <a:ea typeface="Arial" charset="0"/>
                <a:cs typeface="Arial" charset="0"/>
              </a:rPr>
              <a:t>The main energy-consuming process in brain is the maintenance of ionic gradients across the plasma membrane which is achieved by ionic pumps fueled by ATP, particularly 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a:t>
            </a:r>
          </a:p>
          <a:p>
            <a:pPr marL="0" indent="0" algn="l" rtl="0">
              <a:buFont typeface="Arial" pitchFamily="34" charset="0"/>
              <a:buNone/>
            </a:pPr>
            <a:endParaRPr lang="en-US" sz="2400" baseline="-25000" dirty="0">
              <a:latin typeface="Arial" charset="0"/>
              <a:ea typeface="Arial" charset="0"/>
              <a:cs typeface="Arial" charset="0"/>
            </a:endParaRPr>
          </a:p>
        </p:txBody>
      </p:sp>
      <p:grpSp>
        <p:nvGrpSpPr>
          <p:cNvPr id="10" name="Group 9"/>
          <p:cNvGrpSpPr/>
          <p:nvPr/>
        </p:nvGrpSpPr>
        <p:grpSpPr>
          <a:xfrm>
            <a:off x="6781800" y="3184902"/>
            <a:ext cx="2362200" cy="3782555"/>
            <a:chOff x="6781800" y="3184902"/>
            <a:chExt cx="2362200" cy="3782555"/>
          </a:xfrm>
        </p:grpSpPr>
        <p:pic>
          <p:nvPicPr>
            <p:cNvPr id="4" name="Picture 3"/>
            <p:cNvPicPr>
              <a:picLocks noChangeAspect="1"/>
            </p:cNvPicPr>
            <p:nvPr/>
          </p:nvPicPr>
          <p:blipFill rotWithShape="1">
            <a:blip r:embed="rId3"/>
            <a:srcRect r="6061"/>
            <a:stretch/>
          </p:blipFill>
          <p:spPr>
            <a:xfrm>
              <a:off x="6781800" y="3184902"/>
              <a:ext cx="2362200" cy="3782555"/>
            </a:xfrm>
            <a:prstGeom prst="rect">
              <a:avLst/>
            </a:prstGeom>
          </p:spPr>
        </p:pic>
        <p:sp>
          <p:nvSpPr>
            <p:cNvPr id="8" name="TextBox 7"/>
            <p:cNvSpPr txBox="1"/>
            <p:nvPr/>
          </p:nvSpPr>
          <p:spPr>
            <a:xfrm>
              <a:off x="7092388" y="4130298"/>
              <a:ext cx="314510" cy="400110"/>
            </a:xfrm>
            <a:prstGeom prst="rect">
              <a:avLst/>
            </a:prstGeom>
            <a:noFill/>
          </p:spPr>
          <p:txBody>
            <a:bodyPr wrap="none" rtlCol="0">
              <a:spAutoFit/>
            </a:bodyPr>
            <a:lstStyle/>
            <a:p>
              <a:r>
                <a:rPr lang="en-US" sz="2000" b="1" dirty="0">
                  <a:solidFill>
                    <a:srgbClr val="C00000"/>
                  </a:solidFill>
                </a:rPr>
                <a:t>3</a:t>
              </a:r>
              <a:endParaRPr lang="en-US" b="1" dirty="0">
                <a:solidFill>
                  <a:srgbClr val="C00000"/>
                </a:solidFill>
              </a:endParaRPr>
            </a:p>
          </p:txBody>
        </p:sp>
        <p:sp>
          <p:nvSpPr>
            <p:cNvPr id="9" name="TextBox 8"/>
            <p:cNvSpPr txBox="1"/>
            <p:nvPr/>
          </p:nvSpPr>
          <p:spPr>
            <a:xfrm>
              <a:off x="7615942" y="5835372"/>
              <a:ext cx="314510" cy="400110"/>
            </a:xfrm>
            <a:prstGeom prst="rect">
              <a:avLst/>
            </a:prstGeom>
            <a:noFill/>
          </p:spPr>
          <p:txBody>
            <a:bodyPr wrap="none" rtlCol="0">
              <a:spAutoFit/>
            </a:bodyPr>
            <a:lstStyle/>
            <a:p>
              <a:r>
                <a:rPr lang="en-US" sz="2000" b="1" dirty="0">
                  <a:solidFill>
                    <a:srgbClr val="C00000"/>
                  </a:solidFill>
                </a:rPr>
                <a:t>2</a:t>
              </a:r>
              <a:endParaRPr lang="en-US" b="1" dirty="0">
                <a:solidFill>
                  <a:srgbClr val="C00000"/>
                </a:solidFill>
              </a:endParaRPr>
            </a:p>
          </p:txBody>
        </p:sp>
      </p:grpSp>
    </p:spTree>
    <p:extLst>
      <p:ext uri="{BB962C8B-B14F-4D97-AF65-F5344CB8AC3E}">
        <p14:creationId xmlns:p14="http://schemas.microsoft.com/office/powerpoint/2010/main" val="1218200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vertical)">
                                      <p:cBhvr>
                                        <p:cTn id="12" dur="500"/>
                                        <p:tgtEl>
                                          <p:spTgt spid="7">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858312" cy="5500726"/>
          </a:xfrm>
        </p:spPr>
        <p:txBody>
          <a:bodyPr>
            <a:normAutofit/>
          </a:bodyPr>
          <a:lstStyle/>
          <a:p>
            <a:pPr algn="l" rtl="0"/>
            <a:r>
              <a:rPr lang="en-US" sz="2400" dirty="0">
                <a:latin typeface="Arial" charset="0"/>
                <a:ea typeface="Arial" charset="0"/>
                <a:cs typeface="Arial" charset="0"/>
              </a:rPr>
              <a:t>The respiratory quotient of brain (</a:t>
            </a:r>
            <a:r>
              <a:rPr lang="en-US" sz="2400" b="1" dirty="0">
                <a:latin typeface="Arial" charset="0"/>
                <a:ea typeface="Arial" charset="0"/>
                <a:cs typeface="Arial" charset="0"/>
              </a:rPr>
              <a:t>RQ</a:t>
            </a:r>
            <a:r>
              <a:rPr lang="en-US" sz="2400" dirty="0">
                <a:latin typeface="Arial" charset="0"/>
                <a:ea typeface="Arial" charset="0"/>
                <a:cs typeface="Arial" charset="0"/>
              </a:rPr>
              <a:t>) is very close to 1. This means that the brain metabolism utilizes almost exclusively carbohydrate sources, particularly glucose</a:t>
            </a:r>
          </a:p>
          <a:p>
            <a:pPr algn="l" rtl="0"/>
            <a:endParaRPr lang="en-US" sz="2400" baseline="-25000" dirty="0">
              <a:latin typeface="Arial" charset="0"/>
              <a:ea typeface="Arial" charset="0"/>
              <a:cs typeface="Arial" charset="0"/>
            </a:endParaRPr>
          </a:p>
          <a:p>
            <a:pPr marL="0" indent="0" algn="l" rtl="0">
              <a:buNone/>
            </a:pPr>
            <a:r>
              <a:rPr lang="en-US" sz="2800" baseline="-25000" dirty="0">
                <a:latin typeface="Arial" charset="0"/>
                <a:ea typeface="Arial" charset="0"/>
                <a:cs typeface="Arial" charset="0"/>
              </a:rPr>
              <a:t>                                  </a:t>
            </a: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dirty="0">
                <a:solidFill>
                  <a:srgbClr val="C00000"/>
                </a:solidFill>
              </a:rPr>
              <a:t>6 O</a:t>
            </a:r>
            <a:r>
              <a:rPr lang="en-US" sz="2800" baseline="-25000" dirty="0">
                <a:solidFill>
                  <a:srgbClr val="C00000"/>
                </a:solidFill>
              </a:rPr>
              <a:t>2</a:t>
            </a:r>
            <a:r>
              <a:rPr lang="en-US" sz="2800" dirty="0">
                <a:solidFill>
                  <a:srgbClr val="C00000"/>
                </a:solidFill>
              </a:rPr>
              <a:t> </a:t>
            </a:r>
            <a:r>
              <a:rPr lang="en-US" sz="2800" dirty="0"/>
              <a:t>→ </a:t>
            </a:r>
            <a:r>
              <a:rPr lang="en-US" sz="2800" dirty="0">
                <a:solidFill>
                  <a:srgbClr val="0000CC"/>
                </a:solidFill>
              </a:rPr>
              <a:t>6 CO</a:t>
            </a:r>
            <a:r>
              <a:rPr lang="en-US" sz="2800" baseline="-25000" dirty="0">
                <a:solidFill>
                  <a:srgbClr val="0000CC"/>
                </a:solidFill>
              </a:rPr>
              <a:t>2</a:t>
            </a:r>
            <a:r>
              <a:rPr lang="en-US" sz="2800" dirty="0"/>
              <a:t>+ 6 H</a:t>
            </a:r>
            <a:r>
              <a:rPr lang="en-US" sz="2800" baseline="-25000" dirty="0"/>
              <a:t>2</a:t>
            </a:r>
            <a:r>
              <a:rPr lang="en-US" sz="2800" dirty="0"/>
              <a:t>O</a:t>
            </a:r>
          </a:p>
          <a:p>
            <a:pPr marL="0" indent="0" algn="l" rtl="0">
              <a:buNone/>
            </a:pPr>
            <a:r>
              <a:rPr lang="en-US" sz="2800" baseline="-25000" dirty="0">
                <a:latin typeface="Arial" charset="0"/>
                <a:ea typeface="Arial" charset="0"/>
                <a:cs typeface="Arial" charset="0"/>
              </a:rPr>
              <a:t>                  </a:t>
            </a:r>
          </a:p>
          <a:p>
            <a:pPr marL="0" indent="0" algn="l" rtl="0">
              <a:buNone/>
            </a:pPr>
            <a:r>
              <a:rPr lang="en-US" sz="2800" baseline="-25000" dirty="0">
                <a:latin typeface="Arial" charset="0"/>
                <a:ea typeface="Arial" charset="0"/>
                <a:cs typeface="Arial" charset="0"/>
              </a:rPr>
              <a:t>      </a:t>
            </a:r>
            <a:r>
              <a:rPr lang="en-US" sz="2800" dirty="0"/>
              <a:t>Respiratory Quotient=  vCO</a:t>
            </a:r>
            <a:r>
              <a:rPr lang="en-US" sz="2800" baseline="-25000" dirty="0"/>
              <a:t>2</a:t>
            </a:r>
            <a:r>
              <a:rPr lang="en-US" sz="2800" dirty="0"/>
              <a:t> / vO</a:t>
            </a:r>
            <a:r>
              <a:rPr lang="en-US" sz="2800" baseline="-25000" dirty="0"/>
              <a:t>2</a:t>
            </a:r>
          </a:p>
          <a:p>
            <a:pPr marL="0" indent="0" algn="l" rtl="0">
              <a:buNone/>
            </a:pPr>
            <a:r>
              <a:rPr lang="en-US" sz="2800" baseline="-25000" dirty="0"/>
              <a:t>                                                               </a:t>
            </a:r>
            <a:r>
              <a:rPr lang="en-US" sz="2800" dirty="0"/>
              <a:t>=   </a:t>
            </a:r>
            <a:r>
              <a:rPr lang="en-US" sz="2800" dirty="0">
                <a:solidFill>
                  <a:srgbClr val="0000CC"/>
                </a:solidFill>
              </a:rPr>
              <a:t>6CO</a:t>
            </a:r>
            <a:r>
              <a:rPr lang="en-US" sz="2800" baseline="-25000" dirty="0">
                <a:solidFill>
                  <a:srgbClr val="0000CC"/>
                </a:solidFill>
              </a:rPr>
              <a:t>2</a:t>
            </a:r>
            <a:r>
              <a:rPr lang="en-US" sz="2800" dirty="0"/>
              <a:t>/</a:t>
            </a:r>
            <a:r>
              <a:rPr lang="en-US" sz="2800" dirty="0">
                <a:solidFill>
                  <a:srgbClr val="C00000"/>
                </a:solidFill>
              </a:rPr>
              <a:t> 6 O</a:t>
            </a:r>
            <a:r>
              <a:rPr lang="en-US" sz="2800" baseline="-25000" dirty="0">
                <a:solidFill>
                  <a:srgbClr val="C00000"/>
                </a:solidFill>
              </a:rPr>
              <a:t>2</a:t>
            </a:r>
            <a:r>
              <a:rPr lang="en-US" sz="2800" dirty="0">
                <a:solidFill>
                  <a:srgbClr val="C00000"/>
                </a:solidFill>
              </a:rPr>
              <a:t> </a:t>
            </a:r>
          </a:p>
          <a:p>
            <a:pPr marL="0" indent="0" algn="l" rtl="0">
              <a:buNone/>
            </a:pPr>
            <a:r>
              <a:rPr lang="en-US" sz="2800" dirty="0"/>
              <a:t>                                  RQ   </a:t>
            </a:r>
            <a:r>
              <a:rPr lang="en-US" sz="2400" dirty="0">
                <a:latin typeface="Arial" charset="0"/>
                <a:ea typeface="Arial" charset="0"/>
                <a:cs typeface="Arial" charset="0"/>
              </a:rPr>
              <a:t>=   1</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5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vertical)">
                                      <p:cBhvr>
                                        <p:cTn id="10" dur="500"/>
                                        <p:tgtEl>
                                          <p:spTgt spid="3">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vertical)">
                                      <p:cBhvr>
                                        <p:cTn id="13" dur="500"/>
                                        <p:tgtEl>
                                          <p:spTgt spid="3">
                                            <p:txEl>
                                              <p:pRg st="4" end="4"/>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vertical)">
                                      <p:cBhvr>
                                        <p:cTn id="16" dur="500"/>
                                        <p:tgtEl>
                                          <p:spTgt spid="3">
                                            <p:txEl>
                                              <p:pRg st="5" end="5"/>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consumption rate of brain is 160 mmol /100 g/min but the measured glucose utilization rate is 31 mmol /100 g/min which is slightly higher than the predicated value of 26.6 mmol /100 g/min</a:t>
            </a:r>
          </a:p>
          <a:p>
            <a:pPr algn="l" rtl="0"/>
            <a:r>
              <a:rPr lang="en-US" sz="2400" dirty="0">
                <a:latin typeface="Arial" charset="0"/>
                <a:ea typeface="Arial" charset="0"/>
                <a:cs typeface="Arial" charset="0"/>
              </a:rPr>
              <a:t>The fate of the excess </a:t>
            </a:r>
            <a:r>
              <a:rPr lang="en-US" sz="2400" b="1" dirty="0">
                <a:solidFill>
                  <a:srgbClr val="0000CC"/>
                </a:solidFill>
                <a:latin typeface="Arial" charset="0"/>
                <a:ea typeface="Arial" charset="0"/>
                <a:cs typeface="Arial" charset="0"/>
              </a:rPr>
              <a:t>4.4 mmol </a:t>
            </a:r>
            <a:r>
              <a:rPr lang="en-US" sz="2400" dirty="0">
                <a:latin typeface="Arial" charset="0"/>
                <a:ea typeface="Arial" charset="0"/>
                <a:cs typeface="Arial" charset="0"/>
              </a:rPr>
              <a:t>of glucose:</a:t>
            </a:r>
          </a:p>
          <a:p>
            <a:pPr marL="457200" indent="-457200" algn="l" rtl="0">
              <a:buFont typeface="+mj-lt"/>
              <a:buAutoNum type="arabicPeriod"/>
            </a:pPr>
            <a:r>
              <a:rPr lang="en-US" sz="2400" dirty="0">
                <a:latin typeface="Arial" charset="0"/>
                <a:ea typeface="Arial" charset="0"/>
                <a:cs typeface="Arial" charset="0"/>
              </a:rPr>
              <a:t>Stored as </a:t>
            </a:r>
            <a:r>
              <a:rPr lang="en-US" sz="2400" b="1" dirty="0">
                <a:solidFill>
                  <a:srgbClr val="0000CC"/>
                </a:solidFill>
                <a:latin typeface="Arial" charset="0"/>
                <a:ea typeface="Arial" charset="0"/>
                <a:cs typeface="Arial" charset="0"/>
              </a:rPr>
              <a:t>glycogen</a:t>
            </a:r>
            <a:r>
              <a:rPr lang="en-US" sz="2400" dirty="0">
                <a:latin typeface="Arial" charset="0"/>
                <a:ea typeface="Arial" charset="0"/>
                <a:cs typeface="Arial" charset="0"/>
              </a:rPr>
              <a:t> in astrocytes</a:t>
            </a:r>
          </a:p>
          <a:p>
            <a:pPr marL="457200" indent="-457200" algn="l" rtl="0">
              <a:buFont typeface="+mj-lt"/>
              <a:buAutoNum type="arabicPeriod"/>
            </a:pPr>
            <a:r>
              <a:rPr lang="en-US" sz="2400" dirty="0">
                <a:latin typeface="Arial" charset="0"/>
                <a:ea typeface="Arial" charset="0"/>
                <a:cs typeface="Arial" charset="0"/>
              </a:rPr>
              <a:t>Limited amount of glucose is metabolized only by glycolysis where the pyruvate is converted to lactate via </a:t>
            </a:r>
            <a:r>
              <a:rPr lang="en-US" sz="2400" b="1" dirty="0">
                <a:solidFill>
                  <a:srgbClr val="0000CC"/>
                </a:solidFill>
                <a:latin typeface="Arial" charset="0"/>
                <a:ea typeface="Arial" charset="0"/>
                <a:cs typeface="Arial" charset="0"/>
              </a:rPr>
              <a:t>anaerobic</a:t>
            </a:r>
            <a:r>
              <a:rPr lang="en-US" sz="2400" dirty="0">
                <a:latin typeface="Arial" charset="0"/>
                <a:ea typeface="Arial" charset="0"/>
                <a:cs typeface="Arial" charset="0"/>
              </a:rPr>
              <a:t> </a:t>
            </a:r>
            <a:r>
              <a:rPr lang="en-US" sz="2400" b="1" dirty="0">
                <a:solidFill>
                  <a:srgbClr val="0000CC"/>
                </a:solidFill>
                <a:latin typeface="Arial" charset="0"/>
                <a:ea typeface="Arial" charset="0"/>
                <a:cs typeface="Arial" charset="0"/>
              </a:rPr>
              <a:t>fermentation</a:t>
            </a:r>
            <a:r>
              <a:rPr lang="en-US" sz="2400" dirty="0">
                <a:latin typeface="Arial" charset="0"/>
                <a:ea typeface="Arial" charset="0"/>
                <a:cs typeface="Arial" charset="0"/>
              </a:rPr>
              <a:t> process (particularly in astrocytes)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xmlns="" id="{58E6C2F4-9B34-5D44-902E-38F73D8A3D5B}"/>
              </a:ext>
            </a:extLst>
          </p:cNvPr>
          <p:cNvPicPr>
            <a:picLocks noChangeAspect="1"/>
          </p:cNvPicPr>
          <p:nvPr/>
        </p:nvPicPr>
        <p:blipFill rotWithShape="1">
          <a:blip r:embed="rId3">
            <a:extLst>
              <a:ext uri="{28A0092B-C50C-407E-A947-70E740481C1C}">
                <a14:useLocalDpi xmlns:a14="http://schemas.microsoft.com/office/drawing/2010/main" val="0"/>
              </a:ext>
            </a:extLst>
          </a:blip>
          <a:srcRect l="6871" t="15000" r="3800" b="9999"/>
          <a:stretch/>
        </p:blipFill>
        <p:spPr>
          <a:xfrm>
            <a:off x="1600200" y="5138642"/>
            <a:ext cx="6096032" cy="1674734"/>
          </a:xfrm>
          <a:prstGeom prst="rect">
            <a:avLst/>
          </a:prstGeom>
        </p:spPr>
      </p:pic>
    </p:spTree>
    <p:extLst>
      <p:ext uri="{BB962C8B-B14F-4D97-AF65-F5344CB8AC3E}">
        <p14:creationId xmlns:p14="http://schemas.microsoft.com/office/powerpoint/2010/main" val="6150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marL="514350" indent="-514350" algn="l" rtl="0">
              <a:buFont typeface="+mj-lt"/>
              <a:buAutoNum type="arabicPeriod" startAt="3"/>
            </a:pPr>
            <a:r>
              <a:rPr lang="en-US" sz="2800" dirty="0">
                <a:latin typeface="Arial" charset="0"/>
                <a:ea typeface="Arial" charset="0"/>
                <a:cs typeface="Arial" charset="0"/>
              </a:rPr>
              <a:t>Essential constituent of </a:t>
            </a:r>
            <a:r>
              <a:rPr lang="en-US" sz="2800" b="1" dirty="0">
                <a:solidFill>
                  <a:srgbClr val="0000CC"/>
                </a:solidFill>
                <a:latin typeface="Arial" charset="0"/>
                <a:ea typeface="Arial" charset="0"/>
                <a:cs typeface="Arial" charset="0"/>
              </a:rPr>
              <a:t>glycolipids</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glycoproteins</a:t>
            </a:r>
            <a:r>
              <a:rPr lang="en-US" sz="2800" dirty="0">
                <a:latin typeface="Arial" charset="0"/>
                <a:ea typeface="Arial" charset="0"/>
                <a:cs typeface="Arial" charset="0"/>
              </a:rPr>
              <a:t> present in neural cells</a:t>
            </a:r>
          </a:p>
          <a:p>
            <a:pPr marL="457200" indent="-457200" algn="l" rtl="0">
              <a:buFont typeface="+mj-lt"/>
              <a:buAutoNum type="arabicPeriod" startAt="3"/>
            </a:pPr>
            <a:r>
              <a:rPr lang="en-US" sz="2800" dirty="0">
                <a:latin typeface="Arial" charset="0"/>
                <a:ea typeface="Arial" charset="0"/>
                <a:cs typeface="Arial" charset="0"/>
              </a:rPr>
              <a:t>Utilized in the synthesis of brain neurotransmitters: </a:t>
            </a:r>
            <a:r>
              <a:rPr lang="en-US" sz="2800" b="1" dirty="0">
                <a:solidFill>
                  <a:srgbClr val="0000CC"/>
                </a:solidFill>
                <a:latin typeface="Arial" charset="0"/>
                <a:ea typeface="Arial" charset="0"/>
                <a:cs typeface="Arial" charset="0"/>
              </a:rPr>
              <a:t>glutamate</a:t>
            </a:r>
            <a:r>
              <a:rPr lang="en-US" sz="2800" dirty="0">
                <a:latin typeface="Arial" charset="0"/>
                <a:ea typeface="Arial" charset="0"/>
                <a:cs typeface="Arial" charset="0"/>
              </a:rPr>
              <a:t>, </a:t>
            </a:r>
            <a:r>
              <a:rPr lang="en-US" sz="2800" b="1" dirty="0">
                <a:solidFill>
                  <a:srgbClr val="0000CC"/>
                </a:solidFill>
                <a:latin typeface="Arial" charset="0"/>
                <a:ea typeface="Arial" charset="0"/>
                <a:cs typeface="Arial" charset="0"/>
              </a:rPr>
              <a:t>GABA</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acetylcholine</a:t>
            </a:r>
            <a:r>
              <a:rPr lang="en-US" sz="2800" dirty="0">
                <a:latin typeface="Arial" charset="0"/>
                <a:ea typeface="Arial" charset="0"/>
                <a:cs typeface="Arial" charset="0"/>
              </a:rPr>
              <a:t> </a:t>
            </a:r>
          </a:p>
          <a:p>
            <a:pPr marL="457200" indent="-457200" algn="l" rtl="0">
              <a:buFont typeface="+mj-lt"/>
              <a:buAutoNum type="arabicPeriod" startAt="3"/>
            </a:pPr>
            <a:endParaRPr lang="en-US" sz="2800" dirty="0">
              <a:latin typeface="Arial" charset="0"/>
              <a:ea typeface="Arial" charset="0"/>
              <a:cs typeface="Arial" charset="0"/>
            </a:endParaRPr>
          </a:p>
          <a:p>
            <a:pPr algn="l" rtl="0"/>
            <a:r>
              <a:rPr lang="en-US" sz="2800" b="1" dirty="0">
                <a:solidFill>
                  <a:srgbClr val="C00000"/>
                </a:solidFill>
                <a:latin typeface="Arial" charset="0"/>
                <a:ea typeface="Arial" charset="0"/>
                <a:cs typeface="Arial" charset="0"/>
              </a:rPr>
              <a:t>There is uncoupling between O</a:t>
            </a:r>
            <a:r>
              <a:rPr lang="en-US" sz="2800" b="1" baseline="-25000" dirty="0">
                <a:solidFill>
                  <a:srgbClr val="C00000"/>
                </a:solidFill>
                <a:latin typeface="Arial" charset="0"/>
                <a:ea typeface="Arial" charset="0"/>
                <a:cs typeface="Arial" charset="0"/>
              </a:rPr>
              <a:t>2</a:t>
            </a:r>
            <a:r>
              <a:rPr lang="en-US" sz="2800" b="1" dirty="0">
                <a:solidFill>
                  <a:srgbClr val="C00000"/>
                </a:solidFill>
                <a:latin typeface="Arial" charset="0"/>
                <a:ea typeface="Arial" charset="0"/>
                <a:cs typeface="Arial" charset="0"/>
              </a:rPr>
              <a:t> consumption and glucose utilization in cerebral tissue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769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marL="457200" indent="-457200" algn="l" rtl="0">
              <a:buFont typeface="+mj-lt"/>
              <a:buAutoNum type="arabicPeriod"/>
            </a:pPr>
            <a:r>
              <a:rPr lang="en-US" sz="2400" dirty="0">
                <a:latin typeface="Arial" charset="0"/>
                <a:ea typeface="Arial" charset="0"/>
                <a:cs typeface="Arial" charset="0"/>
              </a:rPr>
              <a:t>Glucose is the exclusive substrate for oxidative metabolism used to produce energy in the form of ATP molecules under aerobic conditions and very limited extent under anaerobic conditions (fermentation)</a:t>
            </a:r>
          </a:p>
          <a:p>
            <a:pPr marL="457200" indent="-457200" algn="l" rtl="0">
              <a:buFont typeface="+mj-lt"/>
              <a:buAutoNum type="arabicPeriod"/>
            </a:pPr>
            <a:endParaRPr lang="en-US" sz="700" dirty="0">
              <a:latin typeface="Arial" charset="0"/>
              <a:ea typeface="Arial" charset="0"/>
              <a:cs typeface="Arial" charset="0"/>
            </a:endParaRPr>
          </a:p>
          <a:p>
            <a:pPr marL="457200" indent="-457200" algn="l" rtl="0">
              <a:buFont typeface="+mj-lt"/>
              <a:buAutoNum type="arabicPeriod"/>
            </a:pPr>
            <a:r>
              <a:rPr lang="en-US" sz="2400" dirty="0">
                <a:latin typeface="Arial" charset="0"/>
                <a:ea typeface="Arial" charset="0"/>
                <a:cs typeface="Arial" charset="0"/>
              </a:rPr>
              <a:t>Ketone bodies particularly acetoacetate (</a:t>
            </a:r>
            <a:r>
              <a:rPr lang="en-US" sz="2400" dirty="0" err="1">
                <a:latin typeface="Arial" charset="0"/>
                <a:ea typeface="Arial" charset="0"/>
                <a:cs typeface="Arial" charset="0"/>
              </a:rPr>
              <a:t>AcAc</a:t>
            </a:r>
            <a:r>
              <a:rPr lang="en-US" sz="2400" dirty="0">
                <a:latin typeface="Arial" charset="0"/>
                <a:ea typeface="Arial" charset="0"/>
                <a:cs typeface="Arial" charset="0"/>
              </a:rPr>
              <a:t>) and D-3-hydroxybutyrate (3-HB) become energy substrates for the brain in particular circumstances: </a:t>
            </a:r>
          </a:p>
          <a:p>
            <a:pPr marL="0" indent="0" algn="l" rtl="0">
              <a:buNone/>
            </a:pPr>
            <a:endParaRPr lang="en-US" sz="1050" dirty="0">
              <a:latin typeface="Arial" charset="0"/>
              <a:ea typeface="Arial" charset="0"/>
              <a:cs typeface="Arial" charset="0"/>
            </a:endParaRPr>
          </a:p>
          <a:p>
            <a:pPr lvl="2" algn="l" rtl="0"/>
            <a:r>
              <a:rPr lang="en-US" sz="2800" dirty="0">
                <a:solidFill>
                  <a:srgbClr val="0000CC"/>
                </a:solidFill>
                <a:latin typeface="Arial" charset="0"/>
                <a:ea typeface="Arial" charset="0"/>
                <a:cs typeface="Arial" charset="0"/>
              </a:rPr>
              <a:t>Starvation </a:t>
            </a:r>
          </a:p>
          <a:p>
            <a:pPr lvl="2" algn="l" rtl="0"/>
            <a:r>
              <a:rPr lang="en-US" sz="2800" dirty="0">
                <a:solidFill>
                  <a:srgbClr val="0000CC"/>
                </a:solidFill>
                <a:latin typeface="Arial" charset="0"/>
                <a:ea typeface="Arial" charset="0"/>
                <a:cs typeface="Arial" charset="0"/>
              </a:rPr>
              <a:t>Diabetes</a:t>
            </a:r>
          </a:p>
          <a:p>
            <a:pPr lvl="2" algn="l" rtl="0"/>
            <a:r>
              <a:rPr lang="en-US" sz="2800" dirty="0">
                <a:solidFill>
                  <a:srgbClr val="0000CC"/>
                </a:solidFill>
                <a:latin typeface="Arial" charset="0"/>
                <a:ea typeface="Arial" charset="0"/>
                <a:cs typeface="Arial" charset="0"/>
              </a:rPr>
              <a:t>Breastfed neonates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59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467544" y="1312650"/>
            <a:ext cx="8678386" cy="5500726"/>
          </a:xfrm>
        </p:spPr>
        <p:txBody>
          <a:bodyPr>
            <a:normAutofit/>
          </a:bodyPr>
          <a:lstStyle/>
          <a:p>
            <a:pPr marL="457200" indent="-457200" algn="l" rtl="0">
              <a:buFont typeface="+mj-lt"/>
              <a:buAutoNum type="arabicPeriod" startAt="3"/>
            </a:pPr>
            <a:r>
              <a:rPr lang="en-US" sz="2400" dirty="0">
                <a:latin typeface="Arial" charset="0"/>
                <a:ea typeface="Arial" charset="0"/>
                <a:cs typeface="Arial" charset="0"/>
              </a:rPr>
              <a:t>Other substrates like mannose, pyruvate and lactate have been tested as alternative substrates to glucose for brain energy metabolism:</a:t>
            </a:r>
          </a:p>
          <a:p>
            <a:pPr algn="l" rtl="0"/>
            <a:r>
              <a:rPr lang="en-US" sz="2400" b="1" dirty="0">
                <a:solidFill>
                  <a:srgbClr val="C00000"/>
                </a:solidFill>
                <a:latin typeface="Arial" charset="0"/>
                <a:ea typeface="Arial" charset="0"/>
                <a:cs typeface="Arial" charset="0"/>
              </a:rPr>
              <a:t>Mannose:</a:t>
            </a:r>
            <a:r>
              <a:rPr lang="en-US" sz="2400" dirty="0">
                <a:latin typeface="Arial" charset="0"/>
                <a:ea typeface="Arial" charset="0"/>
                <a:cs typeface="Arial" charset="0"/>
              </a:rPr>
              <a:t> it can cross BBB readily but is not normally present in the blood so it has no physiological significance</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522299" y="3933264"/>
            <a:ext cx="8533042" cy="1872000"/>
            <a:chOff x="522299" y="3933264"/>
            <a:chExt cx="8533042" cy="1872000"/>
          </a:xfrm>
        </p:grpSpPr>
        <p:grpSp>
          <p:nvGrpSpPr>
            <p:cNvPr id="22" name="Group 21"/>
            <p:cNvGrpSpPr/>
            <p:nvPr/>
          </p:nvGrpSpPr>
          <p:grpSpPr>
            <a:xfrm>
              <a:off x="522299" y="3933264"/>
              <a:ext cx="8533042" cy="1872000"/>
              <a:chOff x="484058" y="3573224"/>
              <a:chExt cx="8533042" cy="1872000"/>
            </a:xfrm>
          </p:grpSpPr>
          <p:sp>
            <p:nvSpPr>
              <p:cNvPr id="23" name="Rectangle 22"/>
              <p:cNvSpPr/>
              <p:nvPr/>
            </p:nvSpPr>
            <p:spPr>
              <a:xfrm>
                <a:off x="484058" y="3573224"/>
                <a:ext cx="8533042" cy="187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9050"/>
                    <a:solidFill>
                      <a:schemeClr val="tx1"/>
                    </a:solidFill>
                    <a:effectLst>
                      <a:outerShdw blurRad="38100" dist="19050" dir="2700000" algn="tl" rotWithShape="0">
                        <a:schemeClr val="dk1">
                          <a:alpha val="40000"/>
                        </a:schemeClr>
                      </a:outerShdw>
                    </a:effectLst>
                  </a:rPr>
                  <a:t>Mannose</a:t>
                </a:r>
                <a:r>
                  <a:rPr lang="en-US" sz="28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hexokinase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Mannose</a:t>
                </a:r>
                <a:r>
                  <a:rPr lang="en-US" sz="32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r>
                  <a:rPr lang="en-US" sz="32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phosphomannose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Fructose</a:t>
                </a:r>
                <a:r>
                  <a:rPr lang="en-US" sz="28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endParaRPr lang="en-US" sz="2800" b="1" baseline="30000" dirty="0">
                  <a:ln w="19050"/>
                  <a:solidFill>
                    <a:srgbClr val="C00000"/>
                  </a:solidFill>
                  <a:effectLst>
                    <a:outerShdw blurRad="38100" dist="19050" dir="2700000" algn="tl" rotWithShape="0">
                      <a:schemeClr val="dk1">
                        <a:alpha val="40000"/>
                      </a:schemeClr>
                    </a:outerShdw>
                  </a:effectLst>
                </a:endParaRPr>
              </a:p>
              <a:p>
                <a:pPr algn="ct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isomerase</a:t>
                </a:r>
                <a:r>
                  <a:rPr lang="en-US" sz="3200" b="1" baseline="30000" dirty="0">
                    <a:ln w="19050"/>
                    <a:solidFill>
                      <a:srgbClr val="C00000"/>
                    </a:solidFill>
                    <a:effectLst>
                      <a:outerShdw blurRad="38100" dist="19050" dir="2700000" algn="tl" rotWithShape="0">
                        <a:schemeClr val="dk1">
                          <a:alpha val="40000"/>
                        </a:schemeClr>
                      </a:outerShdw>
                    </a:effectLst>
                  </a:rPr>
                  <a:t>   </a:t>
                </a:r>
                <a:endParaRPr lang="en-US" b="1" baseline="30000" dirty="0">
                  <a:ln w="19050"/>
                  <a:solidFill>
                    <a:srgbClr val="C00000"/>
                  </a:solidFill>
                </a:endParaRPr>
              </a:p>
            </p:txBody>
          </p:sp>
          <p:cxnSp>
            <p:nvCxnSpPr>
              <p:cNvPr id="24" name="Straight Arrow Connector 23"/>
              <p:cNvCxnSpPr/>
              <p:nvPr/>
            </p:nvCxnSpPr>
            <p:spPr>
              <a:xfrm>
                <a:off x="2051720" y="4474614"/>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7566" y="4454365"/>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04689" y="4543626"/>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39752" y="4797152"/>
              <a:ext cx="583045" cy="400110"/>
            </a:xfrm>
            <a:prstGeom prst="rect">
              <a:avLst/>
            </a:prstGeom>
            <a:noFill/>
          </p:spPr>
          <p:txBody>
            <a:bodyPr wrap="none" rtlCol="0">
              <a:spAutoFit/>
            </a:bodyPr>
            <a:lstStyle/>
            <a:p>
              <a:r>
                <a:rPr lang="en-US" sz="2000" b="1" dirty="0">
                  <a:solidFill>
                    <a:srgbClr val="0000CC"/>
                  </a:solidFill>
                </a:rPr>
                <a:t>ATP</a:t>
              </a:r>
            </a:p>
          </p:txBody>
        </p:sp>
      </p:grpSp>
    </p:spTree>
    <p:extLst>
      <p:ext uri="{BB962C8B-B14F-4D97-AF65-F5344CB8AC3E}">
        <p14:creationId xmlns:p14="http://schemas.microsoft.com/office/powerpoint/2010/main" val="74649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1697C9-5797-4CFC-A1C3-2B056B3B64F7}">
  <ds:schemaRefs>
    <ds:schemaRef ds:uri="http://schemas.microsoft.com/sharepoint/v3/contenttype/forms"/>
  </ds:schemaRefs>
</ds:datastoreItem>
</file>

<file path=customXml/itemProps2.xml><?xml version="1.0" encoding="utf-8"?>
<ds:datastoreItem xmlns:ds="http://schemas.openxmlformats.org/officeDocument/2006/customXml" ds:itemID="{5124BD9E-58AE-4F97-9554-2E083C760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449d1-f8ac-4040-aa3d-c83356f31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1CAC4-90EF-4702-ADBD-375FFEF58C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21829</TotalTime>
  <Words>1872</Words>
  <Application>Microsoft Office PowerPoint</Application>
  <PresentationFormat>عرض على الشاشة (3:4)‏</PresentationFormat>
  <Paragraphs>188</Paragraphs>
  <Slides>34</Slides>
  <Notes>15</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سمة Office</vt:lpstr>
      <vt:lpstr>Brain Energy Metabolism  </vt:lpstr>
      <vt:lpstr>Central Nervous System</vt:lpstr>
      <vt:lpstr>Brain Energy Needs </vt:lpstr>
      <vt:lpstr>Brain Energy Expenditure</vt:lpstr>
      <vt:lpstr>Oxygen-Glucose Uncoupling</vt:lpstr>
      <vt:lpstr>Oxygen-Glucose Uncoupling</vt:lpstr>
      <vt:lpstr>Oxygen-Glucose Uncoupling</vt:lpstr>
      <vt:lpstr>Energy Substrates for Brain</vt:lpstr>
      <vt:lpstr>Energy Substrates for Brain</vt:lpstr>
      <vt:lpstr>Energy Substrates for Brain</vt:lpstr>
      <vt:lpstr>Energy Substrates for Brain</vt:lpstr>
      <vt:lpstr>Glycolysis mediated by Glutamate Reuptake</vt:lpstr>
      <vt:lpstr>Cell-Specific Glucose Uptake and Metabolism</vt:lpstr>
      <vt:lpstr>Blood-Brain Barrier (BBB)</vt:lpstr>
      <vt:lpstr>Blood-Brain Barrier BBB</vt:lpstr>
      <vt:lpstr>Glucose Transporters </vt:lpstr>
      <vt:lpstr>Glucose Transporters </vt:lpstr>
      <vt:lpstr>Glucose Metabolism Produce Energy</vt:lpstr>
      <vt:lpstr>1. Glycolysis </vt:lpstr>
      <vt:lpstr>1. Glycolysis </vt:lpstr>
      <vt:lpstr>a) Preparatory Phase</vt:lpstr>
      <vt:lpstr>a) Preparatory Phase</vt:lpstr>
      <vt:lpstr>b) Pay Off Phase</vt:lpstr>
      <vt:lpstr>b) Pay Off Phase</vt:lpstr>
      <vt:lpstr>Metabolic Fates of Pyruvate in Brain</vt:lpstr>
      <vt:lpstr>Metabolic Fates of Pyruvate in Brain</vt:lpstr>
      <vt:lpstr>Metabolic Fates of Pyruvate in Brain</vt:lpstr>
      <vt:lpstr>Metabolic Fates of Pyruvate in Brain</vt:lpstr>
      <vt:lpstr>Metabolic Fates of Pyruvate in Brain</vt:lpstr>
      <vt:lpstr>Acetyl CoA Fate</vt:lpstr>
      <vt:lpstr>Ketogenesis   </vt:lpstr>
      <vt:lpstr>Ketogenesis </vt:lpstr>
      <vt:lpstr>Ketone Bodies  </vt:lpstr>
      <vt:lpstr>Oxidation of Ketone Bodies (Ketolysis)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al-monther</cp:lastModifiedBy>
  <cp:revision>576</cp:revision>
  <dcterms:created xsi:type="dcterms:W3CDTF">2014-10-12T07:45:16Z</dcterms:created>
  <dcterms:modified xsi:type="dcterms:W3CDTF">2020-12-27T05:49:39Z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