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806BA4-AF56-4653-A28B-07FA68BD2F41}" type="datetimeFigureOut">
              <a:rPr lang="en-US" smtClean="0"/>
              <a:t>10/09/2022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267287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806BA4-AF56-4653-A28B-07FA68BD2F41}" type="datetimeFigureOut">
              <a:rPr lang="en-US" smtClean="0"/>
              <a:t>10/09/2022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420676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806BA4-AF56-4653-A28B-07FA68BD2F41}" type="datetimeFigureOut">
              <a:rPr lang="en-US" smtClean="0"/>
              <a:t>10/09/2022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84608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806BA4-AF56-4653-A28B-07FA68BD2F41}" type="datetimeFigureOut">
              <a:rPr lang="en-US" smtClean="0"/>
              <a:t>10/09/2022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14014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806BA4-AF56-4653-A28B-07FA68BD2F41}" type="datetimeFigureOut">
              <a:rPr lang="en-US" smtClean="0"/>
              <a:t>10/09/2022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407899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806BA4-AF56-4653-A28B-07FA68BD2F41}" type="datetimeFigureOut">
              <a:rPr lang="en-US" smtClean="0"/>
              <a:t>10/09/2022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358013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806BA4-AF56-4653-A28B-07FA68BD2F41}" type="datetimeFigureOut">
              <a:rPr lang="en-US" smtClean="0"/>
              <a:t>10/09/2022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18469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806BA4-AF56-4653-A28B-07FA68BD2F41}" type="datetimeFigureOut">
              <a:rPr lang="en-US" smtClean="0"/>
              <a:t>10/09/2022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25463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6BA4-AF56-4653-A28B-07FA68BD2F41}" type="datetimeFigureOut">
              <a:rPr lang="en-US" smtClean="0"/>
              <a:t>10/09/2022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40915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806BA4-AF56-4653-A28B-07FA68BD2F41}" type="datetimeFigureOut">
              <a:rPr lang="en-US" smtClean="0"/>
              <a:t>10/09/2022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136925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806BA4-AF56-4653-A28B-07FA68BD2F41}" type="datetimeFigureOut">
              <a:rPr lang="en-US" smtClean="0"/>
              <a:t>10/09/2022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C82FD-C92B-4664-9086-9F29F202D091}" type="slidenum">
              <a:rPr lang="en-US" smtClean="0"/>
              <a:t>‹#›</a:t>
            </a:fld>
            <a:endParaRPr lang="en-US"/>
          </a:p>
        </p:txBody>
      </p:sp>
    </p:spTree>
    <p:extLst>
      <p:ext uri="{BB962C8B-B14F-4D97-AF65-F5344CB8AC3E}">
        <p14:creationId xmlns:p14="http://schemas.microsoft.com/office/powerpoint/2010/main" val="175129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6BA4-AF56-4653-A28B-07FA68BD2F41}" type="datetimeFigureOut">
              <a:rPr lang="en-US" smtClean="0"/>
              <a:t>10/09/2022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C82FD-C92B-4664-9086-9F29F202D091}" type="slidenum">
              <a:rPr lang="en-US" smtClean="0"/>
              <a:t>‹#›</a:t>
            </a:fld>
            <a:endParaRPr lang="en-US"/>
          </a:p>
        </p:txBody>
      </p:sp>
    </p:spTree>
    <p:extLst>
      <p:ext uri="{BB962C8B-B14F-4D97-AF65-F5344CB8AC3E}">
        <p14:creationId xmlns:p14="http://schemas.microsoft.com/office/powerpoint/2010/main" val="31812731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radiopaedia.org/articles/septum-pellucidum?lang=us" TargetMode="External"/><Relationship Id="rId7" Type="http://schemas.openxmlformats.org/officeDocument/2006/relationships/image" Target="../media/image6.png"/><Relationship Id="rId2" Type="http://schemas.openxmlformats.org/officeDocument/2006/relationships/hyperlink" Target="https://radiopaedia.org/articles/falx-cerebri?lang=us" TargetMode="External"/><Relationship Id="rId1" Type="http://schemas.openxmlformats.org/officeDocument/2006/relationships/slideLayout" Target="../slideLayouts/slideLayout2.xml"/><Relationship Id="rId6" Type="http://schemas.openxmlformats.org/officeDocument/2006/relationships/hyperlink" Target="https://radiopaedia.org/articles/fourth-ventricle?lang=us" TargetMode="External"/><Relationship Id="rId5" Type="http://schemas.openxmlformats.org/officeDocument/2006/relationships/hyperlink" Target="https://radiopaedia.org/articles/interpeduncular-cistern?lang=us" TargetMode="External"/><Relationship Id="rId4" Type="http://schemas.openxmlformats.org/officeDocument/2006/relationships/hyperlink" Target="https://radiopaedia.org/articles/third-ventricle?lang=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adiopaedia.org/articles/hydrocephalus-summary?lang=us" TargetMode="External"/><Relationship Id="rId2" Type="http://schemas.openxmlformats.org/officeDocument/2006/relationships/hyperlink" Target="https://radiopaedia.org/articles/midline-shift-summary?lang=us"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Neuro Reporting </a:t>
            </a:r>
            <a:endParaRPr lang="en-US" b="1" dirty="0"/>
          </a:p>
        </p:txBody>
      </p:sp>
      <p:sp>
        <p:nvSpPr>
          <p:cNvPr id="3" name="Subtitle 2"/>
          <p:cNvSpPr>
            <a:spLocks noGrp="1"/>
          </p:cNvSpPr>
          <p:nvPr>
            <p:ph type="subTitle" idx="1"/>
          </p:nvPr>
        </p:nvSpPr>
        <p:spPr/>
        <p:txBody>
          <a:bodyPr/>
          <a:lstStyle/>
          <a:p>
            <a:r>
              <a:rPr lang="en-US" smtClean="0"/>
              <a:t>2022-2023</a:t>
            </a:r>
            <a:endParaRPr lang="en-US"/>
          </a:p>
        </p:txBody>
      </p:sp>
    </p:spTree>
    <p:extLst>
      <p:ext uri="{BB962C8B-B14F-4D97-AF65-F5344CB8AC3E}">
        <p14:creationId xmlns:p14="http://schemas.microsoft.com/office/powerpoint/2010/main" val="32521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BRAIN CT SCAN REPORT </a:t>
            </a:r>
            <a:endParaRPr lang="en-US" dirty="0"/>
          </a:p>
        </p:txBody>
      </p:sp>
      <p:sp>
        <p:nvSpPr>
          <p:cNvPr id="3" name="Content Placeholder 2"/>
          <p:cNvSpPr>
            <a:spLocks noGrp="1"/>
          </p:cNvSpPr>
          <p:nvPr>
            <p:ph idx="1"/>
          </p:nvPr>
        </p:nvSpPr>
        <p:spPr/>
        <p:txBody>
          <a:bodyPr/>
          <a:lstStyle/>
          <a:p>
            <a:r>
              <a:rPr lang="en-US" dirty="0" smtClean="0"/>
              <a:t>NO FOCAL BRAIN LESION </a:t>
            </a:r>
          </a:p>
          <a:p>
            <a:r>
              <a:rPr lang="en-US" dirty="0" smtClean="0"/>
              <a:t>CENTRAL MIDLINE STRUCTURES ( NO MIDLINE SHIFT</a:t>
            </a:r>
            <a:r>
              <a:rPr lang="en-US" dirty="0"/>
              <a:t>), </a:t>
            </a:r>
            <a:endParaRPr lang="en-US" dirty="0" smtClean="0"/>
          </a:p>
          <a:p>
            <a:pPr marL="0" indent="0">
              <a:buNone/>
            </a:pPr>
            <a:r>
              <a:rPr lang="en-US" dirty="0" smtClean="0"/>
              <a:t>NO </a:t>
            </a:r>
            <a:r>
              <a:rPr lang="en-US" dirty="0"/>
              <a:t>MASS </a:t>
            </a:r>
            <a:r>
              <a:rPr lang="en-US" dirty="0" smtClean="0"/>
              <a:t>EFFECT</a:t>
            </a:r>
          </a:p>
          <a:p>
            <a:r>
              <a:rPr lang="en-US" dirty="0" smtClean="0"/>
              <a:t>NORMAL VENTRICULAR SYSTEM </a:t>
            </a:r>
          </a:p>
          <a:p>
            <a:pPr marL="0" indent="0">
              <a:buNone/>
            </a:pPr>
            <a:r>
              <a:rPr lang="en-US" dirty="0" smtClean="0"/>
              <a:t>( NO HYDROCEPHALUS)</a:t>
            </a:r>
          </a:p>
          <a:p>
            <a:r>
              <a:rPr lang="en-US" dirty="0" smtClean="0"/>
              <a:t>NO FRACTURE OR BONY LESION</a:t>
            </a:r>
          </a:p>
          <a:p>
            <a:pPr marL="0" indent="0">
              <a:buNone/>
            </a:pPr>
            <a:endParaRPr lang="en-US" dirty="0" smtClean="0"/>
          </a:p>
        </p:txBody>
      </p:sp>
      <p:pic>
        <p:nvPicPr>
          <p:cNvPr id="5" name="Picture 4"/>
          <p:cNvPicPr>
            <a:picLocks noChangeAspect="1"/>
          </p:cNvPicPr>
          <p:nvPr/>
        </p:nvPicPr>
        <p:blipFill>
          <a:blip r:embed="rId2"/>
          <a:stretch>
            <a:fillRect/>
          </a:stretch>
        </p:blipFill>
        <p:spPr>
          <a:xfrm>
            <a:off x="8802881" y="636113"/>
            <a:ext cx="2921950" cy="2921950"/>
          </a:xfrm>
          <a:prstGeom prst="rect">
            <a:avLst/>
          </a:prstGeom>
        </p:spPr>
      </p:pic>
      <p:pic>
        <p:nvPicPr>
          <p:cNvPr id="6" name="Picture 5"/>
          <p:cNvPicPr>
            <a:picLocks noChangeAspect="1"/>
          </p:cNvPicPr>
          <p:nvPr/>
        </p:nvPicPr>
        <p:blipFill>
          <a:blip r:embed="rId3"/>
          <a:stretch>
            <a:fillRect/>
          </a:stretch>
        </p:blipFill>
        <p:spPr>
          <a:xfrm>
            <a:off x="5992020" y="3965250"/>
            <a:ext cx="5734368" cy="2804660"/>
          </a:xfrm>
          <a:prstGeom prst="rect">
            <a:avLst/>
          </a:prstGeom>
        </p:spPr>
      </p:pic>
    </p:spTree>
    <p:extLst>
      <p:ext uri="{BB962C8B-B14F-4D97-AF65-F5344CB8AC3E}">
        <p14:creationId xmlns:p14="http://schemas.microsoft.com/office/powerpoint/2010/main" val="25622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FOCAL BRAIN LESION </a:t>
            </a:r>
            <a:endParaRPr lang="en-US" dirty="0"/>
          </a:p>
        </p:txBody>
      </p:sp>
      <p:sp>
        <p:nvSpPr>
          <p:cNvPr id="3" name="Content Placeholder 2"/>
          <p:cNvSpPr>
            <a:spLocks noGrp="1"/>
          </p:cNvSpPr>
          <p:nvPr>
            <p:ph idx="1"/>
          </p:nvPr>
        </p:nvSpPr>
        <p:spPr/>
        <p:txBody>
          <a:bodyPr/>
          <a:lstStyle/>
          <a:p>
            <a:r>
              <a:rPr lang="en-US" dirty="0" smtClean="0"/>
              <a:t>ANY FOCAL PATHOLOGY IN THE BRAIN IS CONSIDERED FOCAL LESION</a:t>
            </a:r>
          </a:p>
          <a:p>
            <a:pPr marL="0" indent="0">
              <a:buNone/>
            </a:pPr>
            <a:r>
              <a:rPr lang="en-US" dirty="0" smtClean="0"/>
              <a:t>ISCHEMIA , HEMORRHAGE,  TUMOUR, ABCESS,…….</a:t>
            </a:r>
            <a:endParaRPr lang="en-US" dirty="0"/>
          </a:p>
        </p:txBody>
      </p:sp>
      <p:pic>
        <p:nvPicPr>
          <p:cNvPr id="4" name="Picture 3"/>
          <p:cNvPicPr>
            <a:picLocks noChangeAspect="1"/>
          </p:cNvPicPr>
          <p:nvPr/>
        </p:nvPicPr>
        <p:blipFill>
          <a:blip r:embed="rId2"/>
          <a:stretch>
            <a:fillRect/>
          </a:stretch>
        </p:blipFill>
        <p:spPr>
          <a:xfrm>
            <a:off x="2621734" y="3429000"/>
            <a:ext cx="1943003" cy="3159542"/>
          </a:xfrm>
          <a:prstGeom prst="rect">
            <a:avLst/>
          </a:prstGeom>
        </p:spPr>
      </p:pic>
      <p:pic>
        <p:nvPicPr>
          <p:cNvPr id="5" name="Picture 4"/>
          <p:cNvPicPr>
            <a:picLocks noChangeAspect="1"/>
          </p:cNvPicPr>
          <p:nvPr/>
        </p:nvPicPr>
        <p:blipFill>
          <a:blip r:embed="rId3"/>
          <a:stretch>
            <a:fillRect/>
          </a:stretch>
        </p:blipFill>
        <p:spPr>
          <a:xfrm>
            <a:off x="363909" y="3429000"/>
            <a:ext cx="1721265" cy="3159542"/>
          </a:xfrm>
          <a:prstGeom prst="rect">
            <a:avLst/>
          </a:prstGeom>
        </p:spPr>
      </p:pic>
      <p:sp>
        <p:nvSpPr>
          <p:cNvPr id="6" name="TextBox 5"/>
          <p:cNvSpPr txBox="1"/>
          <p:nvPr/>
        </p:nvSpPr>
        <p:spPr>
          <a:xfrm>
            <a:off x="760576" y="6588542"/>
            <a:ext cx="1099981" cy="369332"/>
          </a:xfrm>
          <a:prstGeom prst="rect">
            <a:avLst/>
          </a:prstGeom>
          <a:noFill/>
        </p:spPr>
        <p:txBody>
          <a:bodyPr wrap="none" rtlCol="0">
            <a:spAutoFit/>
          </a:bodyPr>
          <a:lstStyle/>
          <a:p>
            <a:r>
              <a:rPr lang="en-US" dirty="0" smtClean="0"/>
              <a:t>ISCHEMIA</a:t>
            </a:r>
            <a:endParaRPr lang="en-US" dirty="0"/>
          </a:p>
        </p:txBody>
      </p:sp>
      <p:sp>
        <p:nvSpPr>
          <p:cNvPr id="7" name="TextBox 6"/>
          <p:cNvSpPr txBox="1"/>
          <p:nvPr/>
        </p:nvSpPr>
        <p:spPr>
          <a:xfrm>
            <a:off x="3281585" y="6494804"/>
            <a:ext cx="910827" cy="369332"/>
          </a:xfrm>
          <a:prstGeom prst="rect">
            <a:avLst/>
          </a:prstGeom>
          <a:noFill/>
        </p:spPr>
        <p:txBody>
          <a:bodyPr wrap="none" rtlCol="0">
            <a:spAutoFit/>
          </a:bodyPr>
          <a:lstStyle/>
          <a:p>
            <a:r>
              <a:rPr lang="en-US" dirty="0" smtClean="0"/>
              <a:t>ABCESS</a:t>
            </a:r>
            <a:endParaRPr lang="en-US" dirty="0"/>
          </a:p>
        </p:txBody>
      </p:sp>
      <p:pic>
        <p:nvPicPr>
          <p:cNvPr id="8" name="Picture 7"/>
          <p:cNvPicPr>
            <a:picLocks noChangeAspect="1"/>
          </p:cNvPicPr>
          <p:nvPr/>
        </p:nvPicPr>
        <p:blipFill>
          <a:blip r:embed="rId4"/>
          <a:stretch>
            <a:fillRect/>
          </a:stretch>
        </p:blipFill>
        <p:spPr>
          <a:xfrm>
            <a:off x="5101297" y="3429000"/>
            <a:ext cx="1977237" cy="3159542"/>
          </a:xfrm>
          <a:prstGeom prst="rect">
            <a:avLst/>
          </a:prstGeom>
        </p:spPr>
      </p:pic>
      <p:sp>
        <p:nvSpPr>
          <p:cNvPr id="9" name="TextBox 8"/>
          <p:cNvSpPr txBox="1"/>
          <p:nvPr/>
        </p:nvSpPr>
        <p:spPr>
          <a:xfrm>
            <a:off x="5342240" y="6494804"/>
            <a:ext cx="2212016" cy="646331"/>
          </a:xfrm>
          <a:prstGeom prst="rect">
            <a:avLst/>
          </a:prstGeom>
          <a:noFill/>
        </p:spPr>
        <p:txBody>
          <a:bodyPr wrap="none" rtlCol="0">
            <a:spAutoFit/>
          </a:bodyPr>
          <a:lstStyle/>
          <a:p>
            <a:r>
              <a:rPr lang="en-US" dirty="0" smtClean="0"/>
              <a:t>HEMORRHAGIC METS</a:t>
            </a:r>
          </a:p>
          <a:p>
            <a:endParaRPr lang="en-US" dirty="0"/>
          </a:p>
        </p:txBody>
      </p:sp>
    </p:spTree>
    <p:extLst>
      <p:ext uri="{BB962C8B-B14F-4D97-AF65-F5344CB8AC3E}">
        <p14:creationId xmlns:p14="http://schemas.microsoft.com/office/powerpoint/2010/main" val="308891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MIDLINE SHIFT</a:t>
            </a:r>
            <a:br>
              <a:rPr lang="en-US" dirty="0" smtClean="0"/>
            </a:br>
            <a:r>
              <a:rPr lang="en-US" sz="2200" dirty="0"/>
              <a:t>midline structures should be in the </a:t>
            </a:r>
            <a:r>
              <a:rPr lang="en-US" sz="2200" dirty="0" smtClean="0"/>
              <a:t>midline if </a:t>
            </a:r>
            <a:r>
              <a:rPr lang="en-US" sz="2200" dirty="0"/>
              <a:t>they are not, pathology may be causing displacement</a:t>
            </a:r>
            <a:r>
              <a:rPr lang="en-US" dirty="0"/>
              <a:t/>
            </a:r>
            <a:br>
              <a:rPr lang="en-US" dirty="0"/>
            </a:br>
            <a:endParaRPr lang="en-US" dirty="0"/>
          </a:p>
        </p:txBody>
      </p:sp>
      <p:sp>
        <p:nvSpPr>
          <p:cNvPr id="3" name="Content Placeholder 2"/>
          <p:cNvSpPr>
            <a:spLocks noGrp="1"/>
          </p:cNvSpPr>
          <p:nvPr>
            <p:ph idx="1"/>
          </p:nvPr>
        </p:nvSpPr>
        <p:spPr/>
        <p:txBody>
          <a:bodyPr/>
          <a:lstStyle/>
          <a:p>
            <a:r>
              <a:rPr lang="en-US" b="1" u="sng" dirty="0">
                <a:solidFill>
                  <a:srgbClr val="FF0000"/>
                </a:solidFill>
              </a:rPr>
              <a:t>midline </a:t>
            </a:r>
            <a:r>
              <a:rPr lang="en-US" b="1" u="sng" dirty="0" smtClean="0">
                <a:solidFill>
                  <a:srgbClr val="FF0000"/>
                </a:solidFill>
              </a:rPr>
              <a:t>structures</a:t>
            </a:r>
          </a:p>
          <a:p>
            <a:r>
              <a:rPr lang="en-US" dirty="0" err="1" smtClean="0">
                <a:hlinkClick r:id="rId2"/>
              </a:rPr>
              <a:t>falx</a:t>
            </a:r>
            <a:r>
              <a:rPr lang="en-US" dirty="0" smtClean="0">
                <a:hlinkClick r:id="rId2"/>
              </a:rPr>
              <a:t> </a:t>
            </a:r>
            <a:r>
              <a:rPr lang="en-US" dirty="0" err="1">
                <a:hlinkClick r:id="rId2"/>
              </a:rPr>
              <a:t>cerebri</a:t>
            </a:r>
            <a:endParaRPr lang="en-US" dirty="0"/>
          </a:p>
          <a:p>
            <a:r>
              <a:rPr lang="en-US" dirty="0">
                <a:hlinkClick r:id="rId3"/>
              </a:rPr>
              <a:t>septum </a:t>
            </a:r>
            <a:r>
              <a:rPr lang="en-US" dirty="0" err="1">
                <a:hlinkClick r:id="rId3"/>
              </a:rPr>
              <a:t>pellucidum</a:t>
            </a:r>
            <a:endParaRPr lang="en-US" dirty="0"/>
          </a:p>
          <a:p>
            <a:r>
              <a:rPr lang="en-US" dirty="0">
                <a:hlinkClick r:id="rId4"/>
              </a:rPr>
              <a:t>3rd ventricle</a:t>
            </a:r>
            <a:endParaRPr lang="en-US" dirty="0"/>
          </a:p>
          <a:p>
            <a:r>
              <a:rPr lang="en-US" dirty="0" err="1">
                <a:hlinkClick r:id="rId5"/>
              </a:rPr>
              <a:t>interpeduncular</a:t>
            </a:r>
            <a:r>
              <a:rPr lang="en-US" dirty="0">
                <a:hlinkClick r:id="rId5"/>
              </a:rPr>
              <a:t> cistern</a:t>
            </a:r>
            <a:endParaRPr lang="en-US" dirty="0"/>
          </a:p>
          <a:p>
            <a:r>
              <a:rPr lang="en-US" dirty="0">
                <a:hlinkClick r:id="rId6"/>
              </a:rPr>
              <a:t>4th ventricle</a:t>
            </a:r>
            <a:endParaRPr lang="en-US" dirty="0"/>
          </a:p>
          <a:p>
            <a:endParaRPr lang="en-US" dirty="0"/>
          </a:p>
        </p:txBody>
      </p:sp>
      <p:pic>
        <p:nvPicPr>
          <p:cNvPr id="4" name="Picture 3"/>
          <p:cNvPicPr>
            <a:picLocks noChangeAspect="1"/>
          </p:cNvPicPr>
          <p:nvPr/>
        </p:nvPicPr>
        <p:blipFill>
          <a:blip r:embed="rId7"/>
          <a:stretch>
            <a:fillRect/>
          </a:stretch>
        </p:blipFill>
        <p:spPr>
          <a:xfrm>
            <a:off x="6094411" y="2345745"/>
            <a:ext cx="4442553" cy="4442553"/>
          </a:xfrm>
          <a:prstGeom prst="rect">
            <a:avLst/>
          </a:prstGeom>
        </p:spPr>
      </p:pic>
    </p:spTree>
    <p:extLst>
      <p:ext uri="{BB962C8B-B14F-4D97-AF65-F5344CB8AC3E}">
        <p14:creationId xmlns:p14="http://schemas.microsoft.com/office/powerpoint/2010/main" val="49434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EFECT</a:t>
            </a:r>
            <a:endParaRPr lang="en-US" dirty="0"/>
          </a:p>
        </p:txBody>
      </p:sp>
      <p:sp>
        <p:nvSpPr>
          <p:cNvPr id="3" name="Content Placeholder 2"/>
          <p:cNvSpPr>
            <a:spLocks noGrp="1"/>
          </p:cNvSpPr>
          <p:nvPr>
            <p:ph idx="1"/>
          </p:nvPr>
        </p:nvSpPr>
        <p:spPr/>
        <p:txBody>
          <a:bodyPr/>
          <a:lstStyle/>
          <a:p>
            <a:r>
              <a:rPr lang="en-US" b="1" dirty="0"/>
              <a:t>I</a:t>
            </a:r>
            <a:r>
              <a:rPr lang="en-US" b="1" dirty="0" smtClean="0"/>
              <a:t>ntracranial </a:t>
            </a:r>
            <a:r>
              <a:rPr lang="en-US" b="1" dirty="0"/>
              <a:t>mass effect</a:t>
            </a:r>
            <a:r>
              <a:rPr lang="en-US" dirty="0"/>
              <a:t> describes what happens around a </a:t>
            </a:r>
            <a:r>
              <a:rPr lang="en-US" dirty="0" smtClean="0"/>
              <a:t>focal lesion like tumor </a:t>
            </a:r>
            <a:r>
              <a:rPr lang="en-US" dirty="0"/>
              <a:t>in the brain. It is important to make the distinction between an abnormality that causes mass effect and compresses adjacent structures, and one that does not. Most tumors will cause mass effect on surrounding structures and in turn cause </a:t>
            </a:r>
            <a:r>
              <a:rPr lang="en-US" dirty="0">
                <a:hlinkClick r:id="rId2"/>
              </a:rPr>
              <a:t>midline shift</a:t>
            </a:r>
            <a:r>
              <a:rPr lang="en-US" dirty="0"/>
              <a:t> or </a:t>
            </a:r>
            <a:r>
              <a:rPr lang="en-US" dirty="0" smtClean="0">
                <a:hlinkClick r:id="rId3"/>
              </a:rPr>
              <a:t>hydrocephalus</a:t>
            </a:r>
            <a:r>
              <a:rPr lang="en-US" dirty="0" smtClean="0"/>
              <a:t>  </a:t>
            </a:r>
            <a:endParaRPr lang="en-US" dirty="0"/>
          </a:p>
        </p:txBody>
      </p:sp>
      <p:pic>
        <p:nvPicPr>
          <p:cNvPr id="4" name="Picture 3"/>
          <p:cNvPicPr>
            <a:picLocks noChangeAspect="1"/>
          </p:cNvPicPr>
          <p:nvPr/>
        </p:nvPicPr>
        <p:blipFill>
          <a:blip r:embed="rId4"/>
          <a:stretch>
            <a:fillRect/>
          </a:stretch>
        </p:blipFill>
        <p:spPr>
          <a:xfrm>
            <a:off x="10020773" y="4093881"/>
            <a:ext cx="2053273" cy="2562951"/>
          </a:xfrm>
          <a:prstGeom prst="rect">
            <a:avLst/>
          </a:prstGeom>
        </p:spPr>
      </p:pic>
      <p:pic>
        <p:nvPicPr>
          <p:cNvPr id="5" name="Picture 4"/>
          <p:cNvPicPr>
            <a:picLocks noChangeAspect="1"/>
          </p:cNvPicPr>
          <p:nvPr/>
        </p:nvPicPr>
        <p:blipFill>
          <a:blip r:embed="rId5"/>
          <a:stretch>
            <a:fillRect/>
          </a:stretch>
        </p:blipFill>
        <p:spPr>
          <a:xfrm>
            <a:off x="7422958" y="4093881"/>
            <a:ext cx="2242582" cy="2562951"/>
          </a:xfrm>
          <a:prstGeom prst="rect">
            <a:avLst/>
          </a:prstGeom>
        </p:spPr>
      </p:pic>
    </p:spTree>
    <p:extLst>
      <p:ext uri="{BB962C8B-B14F-4D97-AF65-F5344CB8AC3E}">
        <p14:creationId xmlns:p14="http://schemas.microsoft.com/office/powerpoint/2010/main" val="213533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VENTRICULAR SYSTEM</a:t>
            </a:r>
            <a:endParaRPr lang="en-US" dirty="0"/>
          </a:p>
        </p:txBody>
      </p:sp>
      <p:pic>
        <p:nvPicPr>
          <p:cNvPr id="2050" name="Picture 2" descr="https://prod-images.static.radiopaedia.org/images/7992563/6f87747d6fd3d0c9df3e367d5f2f53_thum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0224" y="1638437"/>
            <a:ext cx="4486542" cy="4486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t="301" r="49631" b="-611"/>
          <a:stretch/>
        </p:blipFill>
        <p:spPr>
          <a:xfrm>
            <a:off x="1141413" y="1638437"/>
            <a:ext cx="4336441" cy="4442156"/>
          </a:xfrm>
          <a:prstGeom prst="rect">
            <a:avLst/>
          </a:prstGeom>
        </p:spPr>
      </p:pic>
      <p:sp>
        <p:nvSpPr>
          <p:cNvPr id="3" name="TextBox 2"/>
          <p:cNvSpPr txBox="1"/>
          <p:nvPr/>
        </p:nvSpPr>
        <p:spPr>
          <a:xfrm>
            <a:off x="2204815" y="6392254"/>
            <a:ext cx="2092239" cy="369332"/>
          </a:xfrm>
          <a:prstGeom prst="rect">
            <a:avLst/>
          </a:prstGeom>
          <a:noFill/>
        </p:spPr>
        <p:txBody>
          <a:bodyPr wrap="none" rtlCol="0">
            <a:spAutoFit/>
          </a:bodyPr>
          <a:lstStyle/>
          <a:p>
            <a:r>
              <a:rPr lang="en-US" dirty="0" smtClean="0"/>
              <a:t>NORMAL VENTRICLE</a:t>
            </a:r>
            <a:endParaRPr lang="en-US" dirty="0"/>
          </a:p>
        </p:txBody>
      </p:sp>
      <p:sp>
        <p:nvSpPr>
          <p:cNvPr id="5" name="TextBox 4"/>
          <p:cNvSpPr txBox="1"/>
          <p:nvPr/>
        </p:nvSpPr>
        <p:spPr>
          <a:xfrm>
            <a:off x="6768269" y="6375163"/>
            <a:ext cx="4944046" cy="646331"/>
          </a:xfrm>
          <a:prstGeom prst="rect">
            <a:avLst/>
          </a:prstGeom>
          <a:noFill/>
        </p:spPr>
        <p:txBody>
          <a:bodyPr wrap="none" rtlCol="0">
            <a:spAutoFit/>
          </a:bodyPr>
          <a:lstStyle/>
          <a:p>
            <a:r>
              <a:rPr lang="en-US" dirty="0" smtClean="0"/>
              <a:t>DILATED VENTRICULAR SYSTEM (HYDROCEPHALUS)</a:t>
            </a:r>
          </a:p>
          <a:p>
            <a:endParaRPr lang="en-US" dirty="0"/>
          </a:p>
        </p:txBody>
      </p:sp>
    </p:spTree>
    <p:extLst>
      <p:ext uri="{BB962C8B-B14F-4D97-AF65-F5344CB8AC3E}">
        <p14:creationId xmlns:p14="http://schemas.microsoft.com/office/powerpoint/2010/main" val="25813234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90</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Neuro Reporting </vt:lpstr>
      <vt:lpstr>NORMAL BRAIN CT SCAN REPORT </vt:lpstr>
      <vt:lpstr>FOCAL BRAIN LESION </vt:lpstr>
      <vt:lpstr>MIDLINE SHIFT midline structures should be in the midline if they are not, pathology may be causing displacement </vt:lpstr>
      <vt:lpstr>MASS EFECT</vt:lpstr>
      <vt:lpstr>NORMAL VENTRICULAR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 Reporting </dc:title>
  <dc:creator>Admin</dc:creator>
  <cp:lastModifiedBy>Admin</cp:lastModifiedBy>
  <cp:revision>2</cp:revision>
  <dcterms:created xsi:type="dcterms:W3CDTF">2022-09-09T19:45:23Z</dcterms:created>
  <dcterms:modified xsi:type="dcterms:W3CDTF">2022-09-09T22:10:15Z</dcterms:modified>
</cp:coreProperties>
</file>