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6" r:id="rId4"/>
    <p:sldId id="259" r:id="rId5"/>
    <p:sldId id="267" r:id="rId6"/>
    <p:sldId id="260" r:id="rId7"/>
    <p:sldId id="261" r:id="rId8"/>
    <p:sldId id="262" r:id="rId9"/>
    <p:sldId id="268"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9771F8-223A-465C-AE3F-3BB73AF85161}" type="datetimeFigureOut">
              <a:rPr lang="en-US" smtClean="0"/>
              <a:t>03/07/2025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2632042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9771F8-223A-465C-AE3F-3BB73AF85161}" type="datetimeFigureOut">
              <a:rPr lang="en-US" smtClean="0"/>
              <a:t>03/07/2025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4120574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9771F8-223A-465C-AE3F-3BB73AF85161}" type="datetimeFigureOut">
              <a:rPr lang="en-US" smtClean="0"/>
              <a:t>03/07/2025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3908664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9771F8-223A-465C-AE3F-3BB73AF85161}" type="datetimeFigureOut">
              <a:rPr lang="en-US" smtClean="0"/>
              <a:t>03/07/2025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3722298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9771F8-223A-465C-AE3F-3BB73AF85161}" type="datetimeFigureOut">
              <a:rPr lang="en-US" smtClean="0"/>
              <a:t>03/07/2025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3157046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9771F8-223A-465C-AE3F-3BB73AF85161}" type="datetimeFigureOut">
              <a:rPr lang="en-US" smtClean="0"/>
              <a:t>03/07/2025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157618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9771F8-223A-465C-AE3F-3BB73AF85161}" type="datetimeFigureOut">
              <a:rPr lang="en-US" smtClean="0"/>
              <a:t>03/07/2025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873503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9771F8-223A-465C-AE3F-3BB73AF85161}" type="datetimeFigureOut">
              <a:rPr lang="en-US" smtClean="0"/>
              <a:t>03/07/2025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126347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9771F8-223A-465C-AE3F-3BB73AF85161}" type="datetimeFigureOut">
              <a:rPr lang="en-US" smtClean="0"/>
              <a:t>03/07/2025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2238366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49771F8-223A-465C-AE3F-3BB73AF85161}" type="datetimeFigureOut">
              <a:rPr lang="en-US" smtClean="0"/>
              <a:t>03/07/2025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154735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49771F8-223A-465C-AE3F-3BB73AF85161}" type="datetimeFigureOut">
              <a:rPr lang="en-US" smtClean="0"/>
              <a:t>03/07/2025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04E68-4DE4-4089-A2DF-55E7D209C4D8}" type="slidenum">
              <a:rPr lang="en-US" smtClean="0"/>
              <a:t>‹#›</a:t>
            </a:fld>
            <a:endParaRPr lang="en-US"/>
          </a:p>
        </p:txBody>
      </p:sp>
    </p:spTree>
    <p:extLst>
      <p:ext uri="{BB962C8B-B14F-4D97-AF65-F5344CB8AC3E}">
        <p14:creationId xmlns:p14="http://schemas.microsoft.com/office/powerpoint/2010/main" val="421625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9771F8-223A-465C-AE3F-3BB73AF85161}" type="datetimeFigureOut">
              <a:rPr lang="en-US" smtClean="0"/>
              <a:t>03/07/2025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04E68-4DE4-4089-A2DF-55E7D209C4D8}" type="slidenum">
              <a:rPr lang="en-US" smtClean="0"/>
              <a:t>‹#›</a:t>
            </a:fld>
            <a:endParaRPr lang="en-US"/>
          </a:p>
        </p:txBody>
      </p:sp>
    </p:spTree>
    <p:extLst>
      <p:ext uri="{BB962C8B-B14F-4D97-AF65-F5344CB8AC3E}">
        <p14:creationId xmlns:p14="http://schemas.microsoft.com/office/powerpoint/2010/main" val="1682458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lecturio.com/" TargetMode="External"/><Relationship Id="rId2" Type="http://schemas.openxmlformats.org/officeDocument/2006/relationships/hyperlink" Target="https://next.amboss.com/" TargetMode="External"/><Relationship Id="rId1" Type="http://schemas.openxmlformats.org/officeDocument/2006/relationships/slideLayout" Target="../slideLayouts/slideLayout2.xml"/><Relationship Id="rId5" Type="http://schemas.openxmlformats.org/officeDocument/2006/relationships/hyperlink" Target="https://www.entuk.org/medical-students" TargetMode="External"/><Relationship Id="rId4" Type="http://schemas.openxmlformats.org/officeDocument/2006/relationships/hyperlink" Target="https://bestpractice.bmj.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1405" y="777130"/>
            <a:ext cx="9144000" cy="2387600"/>
          </a:xfrm>
        </p:spPr>
        <p:txBody>
          <a:bodyPr/>
          <a:lstStyle/>
          <a:p>
            <a:r>
              <a:rPr lang="en-US" dirty="0" smtClean="0"/>
              <a:t>Tinnitus</a:t>
            </a:r>
            <a:endParaRPr lang="en-US" dirty="0"/>
          </a:p>
        </p:txBody>
      </p:sp>
      <p:sp>
        <p:nvSpPr>
          <p:cNvPr id="3" name="Subtitle 2"/>
          <p:cNvSpPr>
            <a:spLocks noGrp="1"/>
          </p:cNvSpPr>
          <p:nvPr>
            <p:ph type="subTitle" idx="1"/>
          </p:nvPr>
        </p:nvSpPr>
        <p:spPr>
          <a:xfrm>
            <a:off x="1365380" y="3182369"/>
            <a:ext cx="9144000" cy="1993544"/>
          </a:xfrm>
        </p:spPr>
        <p:txBody>
          <a:bodyPr>
            <a:normAutofit/>
          </a:bodyPr>
          <a:lstStyle/>
          <a:p>
            <a:r>
              <a:rPr lang="en" b="1" dirty="0" smtClean="0"/>
              <a:t>Dr. Islam </a:t>
            </a:r>
            <a:r>
              <a:rPr lang="en" b="1" dirty="0" smtClean="0"/>
              <a:t>Alzayadneh, MD, FRCS</a:t>
            </a:r>
            <a:r>
              <a:rPr lang="en" sz="1400" b="1" dirty="0" smtClean="0"/>
              <a:t>(Canada)</a:t>
            </a:r>
            <a:endParaRPr lang="en" sz="1400" b="1" dirty="0" smtClean="0"/>
          </a:p>
          <a:p>
            <a:r>
              <a:rPr lang="en-US" sz="2000" b="1" dirty="0" smtClean="0"/>
              <a:t>Otolaryngologist &amp; Facial plastic surgeon</a:t>
            </a:r>
            <a:r>
              <a:rPr lang="en" sz="2000" b="1" dirty="0" smtClean="0"/>
              <a:t/>
            </a:r>
            <a:br>
              <a:rPr lang="en" sz="2000" b="1" dirty="0" smtClean="0"/>
            </a:br>
            <a:r>
              <a:rPr lang="en" dirty="0" smtClean="0"/>
              <a:t>Mutah University</a:t>
            </a:r>
            <a:br>
              <a:rPr lang="en" dirty="0" smtClean="0"/>
            </a:br>
            <a:r>
              <a:rPr lang="en-US" dirty="0" smtClean="0"/>
              <a:t>S</a:t>
            </a:r>
            <a:r>
              <a:rPr lang="en" dirty="0" smtClean="0"/>
              <a:t>chool of Medicine-</a:t>
            </a:r>
            <a:r>
              <a:rPr lang="en-US" dirty="0" smtClean="0"/>
              <a:t>S</a:t>
            </a:r>
            <a:r>
              <a:rPr lang="en" dirty="0" smtClean="0"/>
              <a:t>pecial Surgery Department</a:t>
            </a:r>
            <a:br>
              <a:rPr lang="en" dirty="0" smtClean="0"/>
            </a:br>
            <a:r>
              <a:rPr lang="en-US" dirty="0" smtClean="0"/>
              <a:t>U</a:t>
            </a:r>
            <a:r>
              <a:rPr lang="en" dirty="0" smtClean="0"/>
              <a:t>ndergraduate Seminars </a:t>
            </a:r>
            <a:r>
              <a:rPr lang="en" dirty="0" smtClean="0"/>
              <a:t>2025</a:t>
            </a:r>
            <a:endParaRPr lang="en-US" dirty="0"/>
          </a:p>
        </p:txBody>
      </p:sp>
      <p:pic>
        <p:nvPicPr>
          <p:cNvPr id="4" name="Picture 3"/>
          <p:cNvPicPr>
            <a:picLocks noChangeAspect="1"/>
          </p:cNvPicPr>
          <p:nvPr/>
        </p:nvPicPr>
        <p:blipFill rotWithShape="1">
          <a:blip r:embed="rId2"/>
          <a:srcRect l="53620" t="35615" r="19515" b="22573"/>
          <a:stretch/>
        </p:blipFill>
        <p:spPr>
          <a:xfrm>
            <a:off x="9280477" y="3742898"/>
            <a:ext cx="2775045" cy="2866030"/>
          </a:xfrm>
          <a:prstGeom prst="rect">
            <a:avLst/>
          </a:prstGeom>
        </p:spPr>
      </p:pic>
    </p:spTree>
    <p:extLst>
      <p:ext uri="{BB962C8B-B14F-4D97-AF65-F5344CB8AC3E}">
        <p14:creationId xmlns:p14="http://schemas.microsoft.com/office/powerpoint/2010/main" val="181588183"/>
      </p:ext>
    </p:extLst>
  </p:cSld>
  <p:clrMapOvr>
    <a:masterClrMapping/>
  </p:clrMapOvr>
  <mc:AlternateContent xmlns:mc="http://schemas.openxmlformats.org/markup-compatibility/2006" xmlns:p14="http://schemas.microsoft.com/office/powerpoint/2010/main">
    <mc:Choice Requires="p14">
      <p:transition spd="slow" p14:dur="2000" advTm="12675"/>
    </mc:Choice>
    <mc:Fallback xmlns="">
      <p:transition spd="slow" advTm="1267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summary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637593840"/>
              </p:ext>
            </p:extLst>
          </p:nvPr>
        </p:nvGraphicFramePr>
        <p:xfrm>
          <a:off x="978159" y="2082920"/>
          <a:ext cx="10515600" cy="2194560"/>
        </p:xfrm>
        <a:graphic>
          <a:graphicData uri="http://schemas.openxmlformats.org/drawingml/2006/table">
            <a:tbl>
              <a:tblPr/>
              <a:tblGrid>
                <a:gridCol w="5257800">
                  <a:extLst>
                    <a:ext uri="{9D8B030D-6E8A-4147-A177-3AD203B41FA5}">
                      <a16:colId xmlns:a16="http://schemas.microsoft.com/office/drawing/2014/main" val="1112941186"/>
                    </a:ext>
                  </a:extLst>
                </a:gridCol>
                <a:gridCol w="5257800">
                  <a:extLst>
                    <a:ext uri="{9D8B030D-6E8A-4147-A177-3AD203B41FA5}">
                      <a16:colId xmlns:a16="http://schemas.microsoft.com/office/drawing/2014/main" val="1211432334"/>
                    </a:ext>
                  </a:extLst>
                </a:gridCol>
              </a:tblGrid>
              <a:tr h="0">
                <a:tc>
                  <a:txBody>
                    <a:bodyPr/>
                    <a:lstStyle/>
                    <a:p>
                      <a:r>
                        <a:rPr lang="en-US" b="1" dirty="0">
                          <a:solidFill>
                            <a:schemeClr val="accent6">
                              <a:lumMod val="75000"/>
                            </a:schemeClr>
                          </a:solidFill>
                        </a:rPr>
                        <a:t>✅ Recommended</a:t>
                      </a:r>
                    </a:p>
                  </a:txBody>
                  <a:tcPr anchor="ctr">
                    <a:lnL>
                      <a:noFill/>
                    </a:lnL>
                    <a:lnR>
                      <a:noFill/>
                    </a:lnR>
                    <a:lnT>
                      <a:noFill/>
                    </a:lnT>
                    <a:lnB>
                      <a:noFill/>
                    </a:lnB>
                  </a:tcPr>
                </a:tc>
                <a:tc>
                  <a:txBody>
                    <a:bodyPr/>
                    <a:lstStyle/>
                    <a:p>
                      <a:r>
                        <a:rPr lang="en-US" b="1" dirty="0">
                          <a:solidFill>
                            <a:srgbClr val="C00000"/>
                          </a:solidFill>
                        </a:rPr>
                        <a:t>❌ Not Recommended as Curative</a:t>
                      </a:r>
                    </a:p>
                  </a:txBody>
                  <a:tcPr anchor="ctr">
                    <a:lnL>
                      <a:noFill/>
                    </a:lnL>
                    <a:lnR>
                      <a:noFill/>
                    </a:lnR>
                    <a:lnT>
                      <a:noFill/>
                    </a:lnT>
                    <a:lnB>
                      <a:noFill/>
                    </a:lnB>
                  </a:tcPr>
                </a:tc>
                <a:extLst>
                  <a:ext uri="{0D108BD9-81ED-4DB2-BD59-A6C34878D82A}">
                    <a16:rowId xmlns:a16="http://schemas.microsoft.com/office/drawing/2014/main" val="3003513906"/>
                  </a:ext>
                </a:extLst>
              </a:tr>
              <a:tr h="0">
                <a:tc>
                  <a:txBody>
                    <a:bodyPr/>
                    <a:lstStyle/>
                    <a:p>
                      <a:r>
                        <a:rPr lang="en-US"/>
                        <a:t>Cognitive Behavioral Therapy</a:t>
                      </a:r>
                    </a:p>
                  </a:txBody>
                  <a:tcPr anchor="ctr">
                    <a:lnL>
                      <a:noFill/>
                    </a:lnL>
                    <a:lnR>
                      <a:noFill/>
                    </a:lnR>
                    <a:lnT>
                      <a:noFill/>
                    </a:lnT>
                    <a:lnB>
                      <a:noFill/>
                    </a:lnB>
                  </a:tcPr>
                </a:tc>
                <a:tc>
                  <a:txBody>
                    <a:bodyPr/>
                    <a:lstStyle/>
                    <a:p>
                      <a:r>
                        <a:rPr lang="en-US"/>
                        <a:t>No medication cures tinnitus</a:t>
                      </a:r>
                    </a:p>
                  </a:txBody>
                  <a:tcPr anchor="ctr">
                    <a:lnL>
                      <a:noFill/>
                    </a:lnL>
                    <a:lnR>
                      <a:noFill/>
                    </a:lnR>
                    <a:lnT>
                      <a:noFill/>
                    </a:lnT>
                    <a:lnB>
                      <a:noFill/>
                    </a:lnB>
                  </a:tcPr>
                </a:tc>
                <a:extLst>
                  <a:ext uri="{0D108BD9-81ED-4DB2-BD59-A6C34878D82A}">
                    <a16:rowId xmlns:a16="http://schemas.microsoft.com/office/drawing/2014/main" val="2225640861"/>
                  </a:ext>
                </a:extLst>
              </a:tr>
              <a:tr h="0">
                <a:tc>
                  <a:txBody>
                    <a:bodyPr/>
                    <a:lstStyle/>
                    <a:p>
                      <a:r>
                        <a:rPr lang="en-US"/>
                        <a:t>Stress reduction, sleep hygiene</a:t>
                      </a:r>
                    </a:p>
                  </a:txBody>
                  <a:tcPr anchor="ctr">
                    <a:lnL>
                      <a:noFill/>
                    </a:lnL>
                    <a:lnR>
                      <a:noFill/>
                    </a:lnR>
                    <a:lnT>
                      <a:noFill/>
                    </a:lnT>
                    <a:lnB>
                      <a:noFill/>
                    </a:lnB>
                  </a:tcPr>
                </a:tc>
                <a:tc>
                  <a:txBody>
                    <a:bodyPr/>
                    <a:lstStyle/>
                    <a:p>
                      <a:r>
                        <a:rPr lang="en-US"/>
                        <a:t>Supplements (uncertain benefit)</a:t>
                      </a:r>
                    </a:p>
                  </a:txBody>
                  <a:tcPr anchor="ctr">
                    <a:lnL>
                      <a:noFill/>
                    </a:lnL>
                    <a:lnR>
                      <a:noFill/>
                    </a:lnR>
                    <a:lnT>
                      <a:noFill/>
                    </a:lnT>
                    <a:lnB>
                      <a:noFill/>
                    </a:lnB>
                  </a:tcPr>
                </a:tc>
                <a:extLst>
                  <a:ext uri="{0D108BD9-81ED-4DB2-BD59-A6C34878D82A}">
                    <a16:rowId xmlns:a16="http://schemas.microsoft.com/office/drawing/2014/main" val="751362412"/>
                  </a:ext>
                </a:extLst>
              </a:tr>
              <a:tr h="0">
                <a:tc>
                  <a:txBody>
                    <a:bodyPr/>
                    <a:lstStyle/>
                    <a:p>
                      <a:r>
                        <a:rPr lang="en-US"/>
                        <a:t>Sound masking (white noise, apps)</a:t>
                      </a:r>
                    </a:p>
                  </a:txBody>
                  <a:tcPr anchor="ctr">
                    <a:lnL>
                      <a:noFill/>
                    </a:lnL>
                    <a:lnR>
                      <a:noFill/>
                    </a:lnR>
                    <a:lnT>
                      <a:noFill/>
                    </a:lnT>
                    <a:lnB>
                      <a:noFill/>
                    </a:lnB>
                  </a:tcPr>
                </a:tc>
                <a:tc>
                  <a:txBody>
                    <a:bodyPr/>
                    <a:lstStyle/>
                    <a:p>
                      <a:r>
                        <a:rPr lang="en-US"/>
                        <a:t>Deep brain stimulation (experimental)</a:t>
                      </a:r>
                    </a:p>
                  </a:txBody>
                  <a:tcPr anchor="ctr">
                    <a:lnL>
                      <a:noFill/>
                    </a:lnL>
                    <a:lnR>
                      <a:noFill/>
                    </a:lnR>
                    <a:lnT>
                      <a:noFill/>
                    </a:lnT>
                    <a:lnB>
                      <a:noFill/>
                    </a:lnB>
                  </a:tcPr>
                </a:tc>
                <a:extLst>
                  <a:ext uri="{0D108BD9-81ED-4DB2-BD59-A6C34878D82A}">
                    <a16:rowId xmlns:a16="http://schemas.microsoft.com/office/drawing/2014/main" val="2112528533"/>
                  </a:ext>
                </a:extLst>
              </a:tr>
              <a:tr h="0">
                <a:tc>
                  <a:txBody>
                    <a:bodyPr/>
                    <a:lstStyle/>
                    <a:p>
                      <a:r>
                        <a:rPr lang="en-US"/>
                        <a:t>Tinnitus retraining therapy</a:t>
                      </a:r>
                    </a:p>
                  </a:txBody>
                  <a:tcPr anchor="ctr">
                    <a:lnL>
                      <a:noFill/>
                    </a:lnL>
                    <a:lnR>
                      <a:noFill/>
                    </a:lnR>
                    <a:lnT>
                      <a:noFill/>
                    </a:lnT>
                    <a:lnB>
                      <a:noFill/>
                    </a:lnB>
                  </a:tcPr>
                </a:tc>
                <a:tc>
                  <a:txBody>
                    <a:bodyPr/>
                    <a:lstStyle/>
                    <a:p>
                      <a:r>
                        <a:rPr lang="en-US"/>
                        <a:t>Benzodiazepines (short-term use only)</a:t>
                      </a:r>
                    </a:p>
                  </a:txBody>
                  <a:tcPr anchor="ctr">
                    <a:lnL>
                      <a:noFill/>
                    </a:lnL>
                    <a:lnR>
                      <a:noFill/>
                    </a:lnR>
                    <a:lnT>
                      <a:noFill/>
                    </a:lnT>
                    <a:lnB>
                      <a:noFill/>
                    </a:lnB>
                  </a:tcPr>
                </a:tc>
                <a:extLst>
                  <a:ext uri="{0D108BD9-81ED-4DB2-BD59-A6C34878D82A}">
                    <a16:rowId xmlns:a16="http://schemas.microsoft.com/office/drawing/2014/main" val="131290621"/>
                  </a:ext>
                </a:extLst>
              </a:tr>
              <a:tr h="0">
                <a:tc>
                  <a:txBody>
                    <a:bodyPr/>
                    <a:lstStyle/>
                    <a:p>
                      <a:r>
                        <a:rPr lang="en-US"/>
                        <a:t>Hearing aids (if hearing loss)</a:t>
                      </a:r>
                    </a:p>
                  </a:txBody>
                  <a:tcPr anchor="ctr">
                    <a:lnL>
                      <a:noFill/>
                    </a:lnL>
                    <a:lnR>
                      <a:noFill/>
                    </a:lnR>
                    <a:lnT>
                      <a:noFill/>
                    </a:lnT>
                    <a:lnB>
                      <a:noFill/>
                    </a:lnB>
                  </a:tcPr>
                </a:tc>
                <a:tc>
                  <a:txBody>
                    <a:bodyPr/>
                    <a:lstStyle/>
                    <a:p>
                      <a:r>
                        <a:rPr lang="en-US" dirty="0"/>
                        <a:t>Telling patient to "live with it"</a:t>
                      </a:r>
                    </a:p>
                  </a:txBody>
                  <a:tcPr anchor="ctr">
                    <a:lnL>
                      <a:noFill/>
                    </a:lnL>
                    <a:lnR>
                      <a:noFill/>
                    </a:lnR>
                    <a:lnT>
                      <a:noFill/>
                    </a:lnT>
                    <a:lnB>
                      <a:noFill/>
                    </a:lnB>
                  </a:tcPr>
                </a:tc>
                <a:extLst>
                  <a:ext uri="{0D108BD9-81ED-4DB2-BD59-A6C34878D82A}">
                    <a16:rowId xmlns:a16="http://schemas.microsoft.com/office/drawing/2014/main" val="3980544559"/>
                  </a:ext>
                </a:extLst>
              </a:tr>
            </a:tbl>
          </a:graphicData>
        </a:graphic>
      </p:graphicFrame>
    </p:spTree>
    <p:extLst>
      <p:ext uri="{BB962C8B-B14F-4D97-AF65-F5344CB8AC3E}">
        <p14:creationId xmlns:p14="http://schemas.microsoft.com/office/powerpoint/2010/main" val="2605077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Takeaway</a:t>
            </a:r>
            <a:endParaRPr lang="en-US" dirty="0"/>
          </a:p>
        </p:txBody>
      </p:sp>
      <p:sp>
        <p:nvSpPr>
          <p:cNvPr id="3" name="Content Placeholder 2"/>
          <p:cNvSpPr>
            <a:spLocks noGrp="1"/>
          </p:cNvSpPr>
          <p:nvPr>
            <p:ph idx="1"/>
          </p:nvPr>
        </p:nvSpPr>
        <p:spPr/>
        <p:txBody>
          <a:bodyPr/>
          <a:lstStyle/>
          <a:p>
            <a:pPr marL="0" indent="0" algn="ctr">
              <a:buNone/>
            </a:pPr>
            <a:r>
              <a:rPr lang="en-US" dirty="0" smtClean="0"/>
              <a:t>Most tinnitus is subjective and chronic, but manageable with reassurance, sound therapy, and addressing comorbidities like anxiety or hearing loss.</a:t>
            </a:r>
            <a:endParaRPr lang="en-US" dirty="0"/>
          </a:p>
        </p:txBody>
      </p:sp>
    </p:spTree>
    <p:extLst>
      <p:ext uri="{BB962C8B-B14F-4D97-AF65-F5344CB8AC3E}">
        <p14:creationId xmlns:p14="http://schemas.microsoft.com/office/powerpoint/2010/main" val="3611859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 resources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817546"/>
              </p:ext>
            </p:extLst>
          </p:nvPr>
        </p:nvGraphicFramePr>
        <p:xfrm>
          <a:off x="838200" y="1877647"/>
          <a:ext cx="10515600" cy="2377440"/>
        </p:xfrm>
        <a:graphic>
          <a:graphicData uri="http://schemas.openxmlformats.org/drawingml/2006/table">
            <a:tbl>
              <a:tblPr/>
              <a:tblGrid>
                <a:gridCol w="3505200">
                  <a:extLst>
                    <a:ext uri="{9D8B030D-6E8A-4147-A177-3AD203B41FA5}">
                      <a16:colId xmlns:a16="http://schemas.microsoft.com/office/drawing/2014/main" val="2913318712"/>
                    </a:ext>
                  </a:extLst>
                </a:gridCol>
                <a:gridCol w="3505200">
                  <a:extLst>
                    <a:ext uri="{9D8B030D-6E8A-4147-A177-3AD203B41FA5}">
                      <a16:colId xmlns:a16="http://schemas.microsoft.com/office/drawing/2014/main" val="1753275062"/>
                    </a:ext>
                  </a:extLst>
                </a:gridCol>
                <a:gridCol w="3505200">
                  <a:extLst>
                    <a:ext uri="{9D8B030D-6E8A-4147-A177-3AD203B41FA5}">
                      <a16:colId xmlns:a16="http://schemas.microsoft.com/office/drawing/2014/main" val="3208459574"/>
                    </a:ext>
                  </a:extLst>
                </a:gridCol>
              </a:tblGrid>
              <a:tr h="0">
                <a:tc>
                  <a:txBody>
                    <a:bodyPr/>
                    <a:lstStyle/>
                    <a:p>
                      <a:r>
                        <a:rPr lang="en-US"/>
                        <a:t>Platform</a:t>
                      </a:r>
                    </a:p>
                  </a:txBody>
                  <a:tcPr anchor="ctr">
                    <a:lnL>
                      <a:noFill/>
                    </a:lnL>
                    <a:lnR>
                      <a:noFill/>
                    </a:lnR>
                    <a:lnT>
                      <a:noFill/>
                    </a:lnT>
                    <a:lnB>
                      <a:noFill/>
                    </a:lnB>
                  </a:tcPr>
                </a:tc>
                <a:tc>
                  <a:txBody>
                    <a:bodyPr/>
                    <a:lstStyle/>
                    <a:p>
                      <a:r>
                        <a:rPr lang="en-US"/>
                        <a:t>Description</a:t>
                      </a:r>
                    </a:p>
                  </a:txBody>
                  <a:tcPr anchor="ctr">
                    <a:lnL>
                      <a:noFill/>
                    </a:lnL>
                    <a:lnR>
                      <a:noFill/>
                    </a:lnR>
                    <a:lnT>
                      <a:noFill/>
                    </a:lnT>
                    <a:lnB>
                      <a:noFill/>
                    </a:lnB>
                  </a:tcPr>
                </a:tc>
                <a:tc>
                  <a:txBody>
                    <a:bodyPr/>
                    <a:lstStyle/>
                    <a:p>
                      <a:r>
                        <a:rPr lang="en-US"/>
                        <a:t>Link</a:t>
                      </a:r>
                    </a:p>
                  </a:txBody>
                  <a:tcPr anchor="ctr">
                    <a:lnL>
                      <a:noFill/>
                    </a:lnL>
                    <a:lnR>
                      <a:noFill/>
                    </a:lnR>
                    <a:lnT>
                      <a:noFill/>
                    </a:lnT>
                    <a:lnB>
                      <a:noFill/>
                    </a:lnB>
                  </a:tcPr>
                </a:tc>
                <a:extLst>
                  <a:ext uri="{0D108BD9-81ED-4DB2-BD59-A6C34878D82A}">
                    <a16:rowId xmlns:a16="http://schemas.microsoft.com/office/drawing/2014/main" val="4231647465"/>
                  </a:ext>
                </a:extLst>
              </a:tr>
              <a:tr h="0">
                <a:tc>
                  <a:txBody>
                    <a:bodyPr/>
                    <a:lstStyle/>
                    <a:p>
                      <a:r>
                        <a:rPr lang="en-US" b="1"/>
                        <a:t>Amboss</a:t>
                      </a:r>
                      <a:endParaRPr lang="en-US"/>
                    </a:p>
                  </a:txBody>
                  <a:tcPr anchor="ctr">
                    <a:lnL>
                      <a:noFill/>
                    </a:lnL>
                    <a:lnR>
                      <a:noFill/>
                    </a:lnR>
                    <a:lnT>
                      <a:noFill/>
                    </a:lnT>
                    <a:lnB>
                      <a:noFill/>
                    </a:lnB>
                  </a:tcPr>
                </a:tc>
                <a:tc>
                  <a:txBody>
                    <a:bodyPr/>
                    <a:lstStyle/>
                    <a:p>
                      <a:r>
                        <a:rPr lang="en-US"/>
                        <a:t>ENT topics, tinnitus diagnostics, red flags</a:t>
                      </a:r>
                    </a:p>
                  </a:txBody>
                  <a:tcPr anchor="ctr">
                    <a:lnL>
                      <a:noFill/>
                    </a:lnL>
                    <a:lnR>
                      <a:noFill/>
                    </a:lnR>
                    <a:lnT>
                      <a:noFill/>
                    </a:lnT>
                    <a:lnB>
                      <a:noFill/>
                    </a:lnB>
                  </a:tcPr>
                </a:tc>
                <a:tc>
                  <a:txBody>
                    <a:bodyPr/>
                    <a:lstStyle/>
                    <a:p>
                      <a:r>
                        <a:rPr lang="en-US">
                          <a:hlinkClick r:id="rId2"/>
                        </a:rPr>
                        <a:t>next.amboss.com</a:t>
                      </a:r>
                      <a:endParaRPr lang="en-US"/>
                    </a:p>
                  </a:txBody>
                  <a:tcPr anchor="ctr">
                    <a:lnL>
                      <a:noFill/>
                    </a:lnL>
                    <a:lnR>
                      <a:noFill/>
                    </a:lnR>
                    <a:lnT>
                      <a:noFill/>
                    </a:lnT>
                    <a:lnB>
                      <a:noFill/>
                    </a:lnB>
                  </a:tcPr>
                </a:tc>
                <a:extLst>
                  <a:ext uri="{0D108BD9-81ED-4DB2-BD59-A6C34878D82A}">
                    <a16:rowId xmlns:a16="http://schemas.microsoft.com/office/drawing/2014/main" val="4152057069"/>
                  </a:ext>
                </a:extLst>
              </a:tr>
              <a:tr h="0">
                <a:tc>
                  <a:txBody>
                    <a:bodyPr/>
                    <a:lstStyle/>
                    <a:p>
                      <a:r>
                        <a:rPr lang="en-US" b="1"/>
                        <a:t>Lecturio</a:t>
                      </a:r>
                      <a:endParaRPr lang="en-US"/>
                    </a:p>
                  </a:txBody>
                  <a:tcPr anchor="ctr">
                    <a:lnL>
                      <a:noFill/>
                    </a:lnL>
                    <a:lnR>
                      <a:noFill/>
                    </a:lnR>
                    <a:lnT>
                      <a:noFill/>
                    </a:lnT>
                    <a:lnB>
                      <a:noFill/>
                    </a:lnB>
                  </a:tcPr>
                </a:tc>
                <a:tc>
                  <a:txBody>
                    <a:bodyPr/>
                    <a:lstStyle/>
                    <a:p>
                      <a:r>
                        <a:rPr lang="en-US"/>
                        <a:t>Videos + MCQs on ENT</a:t>
                      </a:r>
                    </a:p>
                  </a:txBody>
                  <a:tcPr anchor="ctr">
                    <a:lnL>
                      <a:noFill/>
                    </a:lnL>
                    <a:lnR>
                      <a:noFill/>
                    </a:lnR>
                    <a:lnT>
                      <a:noFill/>
                    </a:lnT>
                    <a:lnB>
                      <a:noFill/>
                    </a:lnB>
                  </a:tcPr>
                </a:tc>
                <a:tc>
                  <a:txBody>
                    <a:bodyPr/>
                    <a:lstStyle/>
                    <a:p>
                      <a:r>
                        <a:rPr lang="en-US">
                          <a:hlinkClick r:id="rId3"/>
                        </a:rPr>
                        <a:t>lecturio.com</a:t>
                      </a:r>
                      <a:endParaRPr lang="en-US"/>
                    </a:p>
                  </a:txBody>
                  <a:tcPr anchor="ctr">
                    <a:lnL>
                      <a:noFill/>
                    </a:lnL>
                    <a:lnR>
                      <a:noFill/>
                    </a:lnR>
                    <a:lnT>
                      <a:noFill/>
                    </a:lnT>
                    <a:lnB>
                      <a:noFill/>
                    </a:lnB>
                  </a:tcPr>
                </a:tc>
                <a:extLst>
                  <a:ext uri="{0D108BD9-81ED-4DB2-BD59-A6C34878D82A}">
                    <a16:rowId xmlns:a16="http://schemas.microsoft.com/office/drawing/2014/main" val="326172059"/>
                  </a:ext>
                </a:extLst>
              </a:tr>
              <a:tr h="0">
                <a:tc>
                  <a:txBody>
                    <a:bodyPr/>
                    <a:lstStyle/>
                    <a:p>
                      <a:r>
                        <a:rPr lang="en-US" b="1"/>
                        <a:t>BMJ Best Practice</a:t>
                      </a:r>
                      <a:endParaRPr lang="en-US"/>
                    </a:p>
                  </a:txBody>
                  <a:tcPr anchor="ctr">
                    <a:lnL>
                      <a:noFill/>
                    </a:lnL>
                    <a:lnR>
                      <a:noFill/>
                    </a:lnR>
                    <a:lnT>
                      <a:noFill/>
                    </a:lnT>
                    <a:lnB>
                      <a:noFill/>
                    </a:lnB>
                  </a:tcPr>
                </a:tc>
                <a:tc>
                  <a:txBody>
                    <a:bodyPr/>
                    <a:lstStyle/>
                    <a:p>
                      <a:r>
                        <a:rPr lang="en-US"/>
                        <a:t>Clinical reference (simple explanations)</a:t>
                      </a:r>
                    </a:p>
                  </a:txBody>
                  <a:tcPr anchor="ctr">
                    <a:lnL>
                      <a:noFill/>
                    </a:lnL>
                    <a:lnR>
                      <a:noFill/>
                    </a:lnR>
                    <a:lnT>
                      <a:noFill/>
                    </a:lnT>
                    <a:lnB>
                      <a:noFill/>
                    </a:lnB>
                  </a:tcPr>
                </a:tc>
                <a:tc>
                  <a:txBody>
                    <a:bodyPr/>
                    <a:lstStyle/>
                    <a:p>
                      <a:r>
                        <a:rPr lang="en-US">
                          <a:hlinkClick r:id="rId4"/>
                        </a:rPr>
                        <a:t>bestpractice.bmj.com</a:t>
                      </a:r>
                      <a:endParaRPr lang="en-US"/>
                    </a:p>
                  </a:txBody>
                  <a:tcPr anchor="ctr">
                    <a:lnL>
                      <a:noFill/>
                    </a:lnL>
                    <a:lnR>
                      <a:noFill/>
                    </a:lnR>
                    <a:lnT>
                      <a:noFill/>
                    </a:lnT>
                    <a:lnB>
                      <a:noFill/>
                    </a:lnB>
                  </a:tcPr>
                </a:tc>
                <a:extLst>
                  <a:ext uri="{0D108BD9-81ED-4DB2-BD59-A6C34878D82A}">
                    <a16:rowId xmlns:a16="http://schemas.microsoft.com/office/drawing/2014/main" val="4271960413"/>
                  </a:ext>
                </a:extLst>
              </a:tr>
              <a:tr h="0">
                <a:tc>
                  <a:txBody>
                    <a:bodyPr/>
                    <a:lstStyle/>
                    <a:p>
                      <a:r>
                        <a:rPr lang="en-US" b="1" dirty="0"/>
                        <a:t>ENT UK (Students)</a:t>
                      </a:r>
                      <a:endParaRPr lang="en-US" dirty="0"/>
                    </a:p>
                  </a:txBody>
                  <a:tcPr anchor="ctr">
                    <a:lnL>
                      <a:noFill/>
                    </a:lnL>
                    <a:lnR>
                      <a:noFill/>
                    </a:lnR>
                    <a:lnT>
                      <a:noFill/>
                    </a:lnT>
                    <a:lnB>
                      <a:noFill/>
                    </a:lnB>
                  </a:tcPr>
                </a:tc>
                <a:tc>
                  <a:txBody>
                    <a:bodyPr/>
                    <a:lstStyle/>
                    <a:p>
                      <a:r>
                        <a:rPr lang="en-US"/>
                        <a:t>Great basic ENT guides &amp; diagrams</a:t>
                      </a:r>
                    </a:p>
                  </a:txBody>
                  <a:tcPr anchor="ctr">
                    <a:lnL>
                      <a:noFill/>
                    </a:lnL>
                    <a:lnR>
                      <a:noFill/>
                    </a:lnR>
                    <a:lnT>
                      <a:noFill/>
                    </a:lnT>
                    <a:lnB>
                      <a:noFill/>
                    </a:lnB>
                  </a:tcPr>
                </a:tc>
                <a:tc>
                  <a:txBody>
                    <a:bodyPr/>
                    <a:lstStyle/>
                    <a:p>
                      <a:r>
                        <a:rPr lang="en-US" dirty="0">
                          <a:hlinkClick r:id="rId5"/>
                        </a:rPr>
                        <a:t>entuk.org/medical-students</a:t>
                      </a:r>
                      <a:endParaRPr lang="en-US" dirty="0"/>
                    </a:p>
                  </a:txBody>
                  <a:tcPr anchor="ctr">
                    <a:lnL>
                      <a:noFill/>
                    </a:lnL>
                    <a:lnR>
                      <a:noFill/>
                    </a:lnR>
                    <a:lnT>
                      <a:noFill/>
                    </a:lnT>
                    <a:lnB>
                      <a:noFill/>
                    </a:lnB>
                  </a:tcPr>
                </a:tc>
                <a:extLst>
                  <a:ext uri="{0D108BD9-81ED-4DB2-BD59-A6C34878D82A}">
                    <a16:rowId xmlns:a16="http://schemas.microsoft.com/office/drawing/2014/main" val="3456572859"/>
                  </a:ext>
                </a:extLst>
              </a:tr>
            </a:tbl>
          </a:graphicData>
        </a:graphic>
      </p:graphicFrame>
    </p:spTree>
    <p:extLst>
      <p:ext uri="{BB962C8B-B14F-4D97-AF65-F5344CB8AC3E}">
        <p14:creationId xmlns:p14="http://schemas.microsoft.com/office/powerpoint/2010/main" val="3586314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a:t>
            </a:r>
            <a:endParaRPr lang="en-US" b="1" dirty="0" smtClean="0"/>
          </a:p>
        </p:txBody>
      </p:sp>
      <p:sp>
        <p:nvSpPr>
          <p:cNvPr id="3" name="Content Placeholder 2"/>
          <p:cNvSpPr>
            <a:spLocks noGrp="1"/>
          </p:cNvSpPr>
          <p:nvPr>
            <p:ph idx="1"/>
          </p:nvPr>
        </p:nvSpPr>
        <p:spPr/>
        <p:txBody>
          <a:bodyPr/>
          <a:lstStyle/>
          <a:p>
            <a:r>
              <a:rPr lang="en-US" b="1" dirty="0" smtClean="0"/>
              <a:t>Tinnitus</a:t>
            </a:r>
            <a:r>
              <a:rPr lang="en-US" dirty="0" smtClean="0"/>
              <a:t>: Perception of sound (ringing, buzzing, hissing) in the absence of external stimulus.</a:t>
            </a:r>
          </a:p>
          <a:p>
            <a:r>
              <a:rPr lang="en-US" b="1" dirty="0" smtClean="0"/>
              <a:t>Subjective tinnitus</a:t>
            </a:r>
            <a:r>
              <a:rPr lang="en-US" dirty="0" smtClean="0"/>
              <a:t>: Only the patient can hear it (most common).</a:t>
            </a:r>
          </a:p>
          <a:p>
            <a:r>
              <a:rPr lang="en-US" b="1" dirty="0" smtClean="0"/>
              <a:t>Objective tinnitus</a:t>
            </a:r>
            <a:r>
              <a:rPr lang="en-US" dirty="0" smtClean="0"/>
              <a:t>: Can be heard by examiner; may be due to aneurysms, TMJ dysfunction, or muscle spasms.</a:t>
            </a:r>
            <a:endParaRPr lang="en-US" dirty="0"/>
          </a:p>
        </p:txBody>
      </p:sp>
    </p:spTree>
    <p:extLst>
      <p:ext uri="{BB962C8B-B14F-4D97-AF65-F5344CB8AC3E}">
        <p14:creationId xmlns:p14="http://schemas.microsoft.com/office/powerpoint/2010/main" val="4268677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Etiology</a:t>
            </a:r>
            <a:endParaRPr lang="en-US" b="1" dirty="0" smtClean="0"/>
          </a:p>
        </p:txBody>
      </p:sp>
      <p:sp>
        <p:nvSpPr>
          <p:cNvPr id="3" name="Content Placeholder 2"/>
          <p:cNvSpPr>
            <a:spLocks noGrp="1"/>
          </p:cNvSpPr>
          <p:nvPr>
            <p:ph idx="1"/>
          </p:nvPr>
        </p:nvSpPr>
        <p:spPr/>
        <p:txBody>
          <a:bodyPr>
            <a:normAutofit fontScale="77500" lnSpcReduction="20000"/>
          </a:bodyPr>
          <a:lstStyle/>
          <a:p>
            <a:r>
              <a:rPr lang="en-US" b="1" dirty="0">
                <a:solidFill>
                  <a:srgbClr val="FF0000"/>
                </a:solidFill>
              </a:rPr>
              <a:t>There are many causes of tinnitus:</a:t>
            </a:r>
          </a:p>
          <a:p>
            <a:pPr marL="514350" indent="-514350">
              <a:buFont typeface="+mj-lt"/>
              <a:buAutoNum type="arabicPeriod"/>
            </a:pPr>
            <a:r>
              <a:rPr lang="en-US" dirty="0"/>
              <a:t>The most common cause of subjective tinnitus </a:t>
            </a:r>
            <a:r>
              <a:rPr lang="en-US" u="sng" dirty="0"/>
              <a:t>is noise trauma</a:t>
            </a:r>
            <a:r>
              <a:rPr lang="en-US" dirty="0"/>
              <a:t>. For example, an employee in a noisy industry loses hearing at the 4000 Hz tone. Now, the employee hears a sound similar to the 4000 tone.</a:t>
            </a:r>
          </a:p>
          <a:p>
            <a:pPr marL="514350" indent="-514350">
              <a:buFont typeface="+mj-lt"/>
              <a:buAutoNum type="arabicPeriod"/>
            </a:pPr>
            <a:r>
              <a:rPr lang="en-US" b="1" dirty="0"/>
              <a:t>Metabolic diseases </a:t>
            </a:r>
            <a:r>
              <a:rPr lang="en-US" dirty="0"/>
              <a:t>such as heart disease, hypertension, and diabetes are associated with an onset of tinnitus. Various drugs are ototoxic to some individuals or at sufficient doses. For example, high doses of aspirin cause tinnitus, and the issue resolves when aspirin is stopped. </a:t>
            </a:r>
          </a:p>
          <a:p>
            <a:pPr marL="514350" indent="-514350">
              <a:buFont typeface="+mj-lt"/>
              <a:buAutoNum type="arabicPeriod"/>
            </a:pPr>
            <a:r>
              <a:rPr lang="en-US" b="1" dirty="0"/>
              <a:t>Ear diseases </a:t>
            </a:r>
            <a:r>
              <a:rPr lang="en-US" dirty="0"/>
              <a:t>cause tinnitus, including Meniere disease, and lesions affecting the eighth cranial nerve.</a:t>
            </a:r>
          </a:p>
          <a:p>
            <a:pPr marL="514350" indent="-514350">
              <a:buFont typeface="+mj-lt"/>
              <a:buAutoNum type="arabicPeriod"/>
            </a:pPr>
            <a:r>
              <a:rPr lang="en-US" b="1" u="sng" dirty="0"/>
              <a:t>Twenty percent of persons visiting tinnitus clinics have normal hearing. </a:t>
            </a:r>
            <a:endParaRPr lang="en-US" b="1" u="sng" dirty="0" smtClean="0"/>
          </a:p>
          <a:p>
            <a:pPr marL="514350" indent="-514350">
              <a:buFont typeface="+mj-lt"/>
              <a:buAutoNum type="arabicPeriod"/>
            </a:pPr>
            <a:r>
              <a:rPr lang="en-US" dirty="0" smtClean="0"/>
              <a:t>Some </a:t>
            </a:r>
            <a:r>
              <a:rPr lang="en-US" dirty="0"/>
              <a:t>have </a:t>
            </a:r>
            <a:r>
              <a:rPr lang="en-US" b="1" dirty="0">
                <a:solidFill>
                  <a:srgbClr val="FF0000"/>
                </a:solidFill>
              </a:rPr>
              <a:t>somatosensory tinnitus. </a:t>
            </a:r>
            <a:r>
              <a:rPr lang="en-US" dirty="0"/>
              <a:t>Here, stimulation from cervical or TMJD has activated the dorsal cochlear nucleus and sends impulses to the auditory center. Evidence for this is that stimulation similar to whiplash or TMJD has been shown to cause anatomical changes in the dorsal cochlear nucleus.</a:t>
            </a:r>
          </a:p>
        </p:txBody>
      </p:sp>
    </p:spTree>
    <p:extLst>
      <p:ext uri="{BB962C8B-B14F-4D97-AF65-F5344CB8AC3E}">
        <p14:creationId xmlns:p14="http://schemas.microsoft.com/office/powerpoint/2010/main" val="3923572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7134"/>
            <a:ext cx="10515600" cy="1325563"/>
          </a:xfrm>
        </p:spPr>
        <p:txBody>
          <a:bodyPr/>
          <a:lstStyle/>
          <a:p>
            <a:r>
              <a:rPr lang="en-US" b="1" dirty="0" smtClean="0"/>
              <a:t>Etiology</a:t>
            </a:r>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val="1238416705"/>
              </p:ext>
            </p:extLst>
          </p:nvPr>
        </p:nvGraphicFramePr>
        <p:xfrm>
          <a:off x="838200" y="2077322"/>
          <a:ext cx="10515600" cy="2560320"/>
        </p:xfrm>
        <a:graphic>
          <a:graphicData uri="http://schemas.openxmlformats.org/drawingml/2006/table">
            <a:tbl>
              <a:tblPr/>
              <a:tblGrid>
                <a:gridCol w="5257800">
                  <a:extLst>
                    <a:ext uri="{9D8B030D-6E8A-4147-A177-3AD203B41FA5}">
                      <a16:colId xmlns:a16="http://schemas.microsoft.com/office/drawing/2014/main" val="97581391"/>
                    </a:ext>
                  </a:extLst>
                </a:gridCol>
                <a:gridCol w="5257800">
                  <a:extLst>
                    <a:ext uri="{9D8B030D-6E8A-4147-A177-3AD203B41FA5}">
                      <a16:colId xmlns:a16="http://schemas.microsoft.com/office/drawing/2014/main" val="4228608029"/>
                    </a:ext>
                  </a:extLst>
                </a:gridCol>
              </a:tblGrid>
              <a:tr h="0">
                <a:tc>
                  <a:txBody>
                    <a:bodyPr/>
                    <a:lstStyle/>
                    <a:p>
                      <a:r>
                        <a:rPr lang="en-US" b="1"/>
                        <a:t>Category</a:t>
                      </a:r>
                      <a:endParaRPr lang="en-US"/>
                    </a:p>
                  </a:txBody>
                  <a:tcPr anchor="ctr">
                    <a:lnL>
                      <a:noFill/>
                    </a:lnL>
                    <a:lnR>
                      <a:noFill/>
                    </a:lnR>
                    <a:lnT>
                      <a:noFill/>
                    </a:lnT>
                    <a:lnB>
                      <a:noFill/>
                    </a:lnB>
                  </a:tcPr>
                </a:tc>
                <a:tc>
                  <a:txBody>
                    <a:bodyPr/>
                    <a:lstStyle/>
                    <a:p>
                      <a:r>
                        <a:rPr lang="en-US" b="1"/>
                        <a:t>Examples</a:t>
                      </a:r>
                      <a:endParaRPr lang="en-US"/>
                    </a:p>
                  </a:txBody>
                  <a:tcPr anchor="ctr">
                    <a:lnL>
                      <a:noFill/>
                    </a:lnL>
                    <a:lnR>
                      <a:noFill/>
                    </a:lnR>
                    <a:lnT>
                      <a:noFill/>
                    </a:lnT>
                    <a:lnB>
                      <a:noFill/>
                    </a:lnB>
                  </a:tcPr>
                </a:tc>
                <a:extLst>
                  <a:ext uri="{0D108BD9-81ED-4DB2-BD59-A6C34878D82A}">
                    <a16:rowId xmlns:a16="http://schemas.microsoft.com/office/drawing/2014/main" val="3378358457"/>
                  </a:ext>
                </a:extLst>
              </a:tr>
              <a:tr h="0">
                <a:tc>
                  <a:txBody>
                    <a:bodyPr/>
                    <a:lstStyle/>
                    <a:p>
                      <a:r>
                        <a:rPr lang="en-US"/>
                        <a:t>Noise Trauma</a:t>
                      </a:r>
                    </a:p>
                  </a:txBody>
                  <a:tcPr anchor="ctr">
                    <a:lnL>
                      <a:noFill/>
                    </a:lnL>
                    <a:lnR>
                      <a:noFill/>
                    </a:lnR>
                    <a:lnT>
                      <a:noFill/>
                    </a:lnT>
                    <a:lnB>
                      <a:noFill/>
                    </a:lnB>
                  </a:tcPr>
                </a:tc>
                <a:tc>
                  <a:txBody>
                    <a:bodyPr/>
                    <a:lstStyle/>
                    <a:p>
                      <a:r>
                        <a:rPr lang="en-US"/>
                        <a:t>Long-term exposure (e.g., 4000 Hz hearing loss)</a:t>
                      </a:r>
                    </a:p>
                  </a:txBody>
                  <a:tcPr anchor="ctr">
                    <a:lnL>
                      <a:noFill/>
                    </a:lnL>
                    <a:lnR>
                      <a:noFill/>
                    </a:lnR>
                    <a:lnT>
                      <a:noFill/>
                    </a:lnT>
                    <a:lnB>
                      <a:noFill/>
                    </a:lnB>
                  </a:tcPr>
                </a:tc>
                <a:extLst>
                  <a:ext uri="{0D108BD9-81ED-4DB2-BD59-A6C34878D82A}">
                    <a16:rowId xmlns:a16="http://schemas.microsoft.com/office/drawing/2014/main" val="3334749805"/>
                  </a:ext>
                </a:extLst>
              </a:tr>
              <a:tr h="0">
                <a:tc>
                  <a:txBody>
                    <a:bodyPr/>
                    <a:lstStyle/>
                    <a:p>
                      <a:r>
                        <a:rPr lang="en-US"/>
                        <a:t>Ototoxic Meds</a:t>
                      </a:r>
                    </a:p>
                  </a:txBody>
                  <a:tcPr anchor="ctr">
                    <a:lnL>
                      <a:noFill/>
                    </a:lnL>
                    <a:lnR>
                      <a:noFill/>
                    </a:lnR>
                    <a:lnT>
                      <a:noFill/>
                    </a:lnT>
                    <a:lnB>
                      <a:noFill/>
                    </a:lnB>
                  </a:tcPr>
                </a:tc>
                <a:tc>
                  <a:txBody>
                    <a:bodyPr/>
                    <a:lstStyle/>
                    <a:p>
                      <a:r>
                        <a:rPr lang="en-US"/>
                        <a:t>Aspirin (high dose), cisplatin, loop diuretics</a:t>
                      </a:r>
                    </a:p>
                  </a:txBody>
                  <a:tcPr anchor="ctr">
                    <a:lnL>
                      <a:noFill/>
                    </a:lnL>
                    <a:lnR>
                      <a:noFill/>
                    </a:lnR>
                    <a:lnT>
                      <a:noFill/>
                    </a:lnT>
                    <a:lnB>
                      <a:noFill/>
                    </a:lnB>
                  </a:tcPr>
                </a:tc>
                <a:extLst>
                  <a:ext uri="{0D108BD9-81ED-4DB2-BD59-A6C34878D82A}">
                    <a16:rowId xmlns:a16="http://schemas.microsoft.com/office/drawing/2014/main" val="3148107788"/>
                  </a:ext>
                </a:extLst>
              </a:tr>
              <a:tr h="0">
                <a:tc>
                  <a:txBody>
                    <a:bodyPr/>
                    <a:lstStyle/>
                    <a:p>
                      <a:r>
                        <a:rPr lang="en-US" dirty="0"/>
                        <a:t>Metabolic</a:t>
                      </a:r>
                    </a:p>
                  </a:txBody>
                  <a:tcPr anchor="ctr">
                    <a:lnL>
                      <a:noFill/>
                    </a:lnL>
                    <a:lnR>
                      <a:noFill/>
                    </a:lnR>
                    <a:lnT>
                      <a:noFill/>
                    </a:lnT>
                    <a:lnB>
                      <a:noFill/>
                    </a:lnB>
                  </a:tcPr>
                </a:tc>
                <a:tc>
                  <a:txBody>
                    <a:bodyPr/>
                    <a:lstStyle/>
                    <a:p>
                      <a:r>
                        <a:rPr lang="en-US"/>
                        <a:t>HTN, DM, atherosclerosis</a:t>
                      </a:r>
                    </a:p>
                  </a:txBody>
                  <a:tcPr anchor="ctr">
                    <a:lnL>
                      <a:noFill/>
                    </a:lnL>
                    <a:lnR>
                      <a:noFill/>
                    </a:lnR>
                    <a:lnT>
                      <a:noFill/>
                    </a:lnT>
                    <a:lnB>
                      <a:noFill/>
                    </a:lnB>
                  </a:tcPr>
                </a:tc>
                <a:extLst>
                  <a:ext uri="{0D108BD9-81ED-4DB2-BD59-A6C34878D82A}">
                    <a16:rowId xmlns:a16="http://schemas.microsoft.com/office/drawing/2014/main" val="3973933067"/>
                  </a:ext>
                </a:extLst>
              </a:tr>
              <a:tr h="0">
                <a:tc>
                  <a:txBody>
                    <a:bodyPr/>
                    <a:lstStyle/>
                    <a:p>
                      <a:r>
                        <a:rPr lang="en-US"/>
                        <a:t>ENT Disorders</a:t>
                      </a:r>
                    </a:p>
                  </a:txBody>
                  <a:tcPr anchor="ctr">
                    <a:lnL>
                      <a:noFill/>
                    </a:lnL>
                    <a:lnR>
                      <a:noFill/>
                    </a:lnR>
                    <a:lnT>
                      <a:noFill/>
                    </a:lnT>
                    <a:lnB>
                      <a:noFill/>
                    </a:lnB>
                  </a:tcPr>
                </a:tc>
                <a:tc>
                  <a:txBody>
                    <a:bodyPr/>
                    <a:lstStyle/>
                    <a:p>
                      <a:r>
                        <a:rPr lang="en-US"/>
                        <a:t>Meniere’s, otosclerosis, VIII nerve tumors</a:t>
                      </a:r>
                    </a:p>
                  </a:txBody>
                  <a:tcPr anchor="ctr">
                    <a:lnL>
                      <a:noFill/>
                    </a:lnL>
                    <a:lnR>
                      <a:noFill/>
                    </a:lnR>
                    <a:lnT>
                      <a:noFill/>
                    </a:lnT>
                    <a:lnB>
                      <a:noFill/>
                    </a:lnB>
                  </a:tcPr>
                </a:tc>
                <a:extLst>
                  <a:ext uri="{0D108BD9-81ED-4DB2-BD59-A6C34878D82A}">
                    <a16:rowId xmlns:a16="http://schemas.microsoft.com/office/drawing/2014/main" val="2948875800"/>
                  </a:ext>
                </a:extLst>
              </a:tr>
              <a:tr h="0">
                <a:tc>
                  <a:txBody>
                    <a:bodyPr/>
                    <a:lstStyle/>
                    <a:p>
                      <a:r>
                        <a:rPr lang="en-US"/>
                        <a:t>Somatosensory</a:t>
                      </a:r>
                    </a:p>
                  </a:txBody>
                  <a:tcPr anchor="ctr">
                    <a:lnL>
                      <a:noFill/>
                    </a:lnL>
                    <a:lnR>
                      <a:noFill/>
                    </a:lnR>
                    <a:lnT>
                      <a:noFill/>
                    </a:lnT>
                    <a:lnB>
                      <a:noFill/>
                    </a:lnB>
                  </a:tcPr>
                </a:tc>
                <a:tc>
                  <a:txBody>
                    <a:bodyPr/>
                    <a:lstStyle/>
                    <a:p>
                      <a:r>
                        <a:rPr lang="en-US"/>
                        <a:t>TMJD, neck issues activating cochlear pathways</a:t>
                      </a:r>
                    </a:p>
                  </a:txBody>
                  <a:tcPr anchor="ctr">
                    <a:lnL>
                      <a:noFill/>
                    </a:lnL>
                    <a:lnR>
                      <a:noFill/>
                    </a:lnR>
                    <a:lnT>
                      <a:noFill/>
                    </a:lnT>
                    <a:lnB>
                      <a:noFill/>
                    </a:lnB>
                  </a:tcPr>
                </a:tc>
                <a:extLst>
                  <a:ext uri="{0D108BD9-81ED-4DB2-BD59-A6C34878D82A}">
                    <a16:rowId xmlns:a16="http://schemas.microsoft.com/office/drawing/2014/main" val="3803523216"/>
                  </a:ext>
                </a:extLst>
              </a:tr>
              <a:tr h="0">
                <a:tc>
                  <a:txBody>
                    <a:bodyPr/>
                    <a:lstStyle/>
                    <a:p>
                      <a:r>
                        <a:rPr lang="en-US"/>
                        <a:t>Neurological</a:t>
                      </a:r>
                    </a:p>
                  </a:txBody>
                  <a:tcPr anchor="ctr">
                    <a:lnL>
                      <a:noFill/>
                    </a:lnL>
                    <a:lnR>
                      <a:noFill/>
                    </a:lnR>
                    <a:lnT>
                      <a:noFill/>
                    </a:lnT>
                    <a:lnB>
                      <a:noFill/>
                    </a:lnB>
                  </a:tcPr>
                </a:tc>
                <a:tc>
                  <a:txBody>
                    <a:bodyPr/>
                    <a:lstStyle/>
                    <a:p>
                      <a:r>
                        <a:rPr lang="en-US" dirty="0"/>
                        <a:t>Chiari malformation, aneurysm (objective tinnitus)</a:t>
                      </a:r>
                    </a:p>
                  </a:txBody>
                  <a:tcPr anchor="ctr">
                    <a:lnL>
                      <a:noFill/>
                    </a:lnL>
                    <a:lnR>
                      <a:noFill/>
                    </a:lnR>
                    <a:lnT>
                      <a:noFill/>
                    </a:lnT>
                    <a:lnB>
                      <a:noFill/>
                    </a:lnB>
                  </a:tcPr>
                </a:tc>
                <a:extLst>
                  <a:ext uri="{0D108BD9-81ED-4DB2-BD59-A6C34878D82A}">
                    <a16:rowId xmlns:a16="http://schemas.microsoft.com/office/drawing/2014/main" val="2042355675"/>
                  </a:ext>
                </a:extLst>
              </a:tr>
            </a:tbl>
          </a:graphicData>
        </a:graphic>
      </p:graphicFrame>
    </p:spTree>
    <p:extLst>
      <p:ext uri="{BB962C8B-B14F-4D97-AF65-F5344CB8AC3E}">
        <p14:creationId xmlns:p14="http://schemas.microsoft.com/office/powerpoint/2010/main" val="235691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Toxic kinetics</a:t>
            </a:r>
            <a:endParaRPr lang="en-US" b="1" dirty="0"/>
          </a:p>
        </p:txBody>
      </p:sp>
      <p:sp>
        <p:nvSpPr>
          <p:cNvPr id="6" name="Content Placeholder 5"/>
          <p:cNvSpPr>
            <a:spLocks noGrp="1"/>
          </p:cNvSpPr>
          <p:nvPr>
            <p:ph idx="1"/>
          </p:nvPr>
        </p:nvSpPr>
        <p:spPr/>
        <p:txBody>
          <a:bodyPr>
            <a:normAutofit/>
          </a:bodyPr>
          <a:lstStyle/>
          <a:p>
            <a:r>
              <a:rPr lang="en-US" dirty="0" smtClean="0"/>
              <a:t>Many </a:t>
            </a:r>
            <a:r>
              <a:rPr lang="en-US" dirty="0"/>
              <a:t>modern antineoplastic drugs are ototoxic, including </a:t>
            </a:r>
            <a:r>
              <a:rPr lang="en-US" dirty="0" err="1"/>
              <a:t>bleomycin</a:t>
            </a:r>
            <a:r>
              <a:rPr lang="en-US" dirty="0"/>
              <a:t>, cis-platinum, methotrexate, and bumetanide. These cause hearing loss and tinnitus that may not be reversible.</a:t>
            </a:r>
          </a:p>
          <a:p>
            <a:r>
              <a:rPr lang="en-US" dirty="0"/>
              <a:t>Ethacrynic acid, acetazolamide, are diuretics listed as ototoxic</a:t>
            </a:r>
          </a:p>
          <a:p>
            <a:r>
              <a:rPr lang="en-US" dirty="0"/>
              <a:t>Aspirin in higher doses causes tinnitus. Fortunately, this is reversible. Tinnitus has been reported with other NSAID medications</a:t>
            </a:r>
            <a:r>
              <a:rPr lang="en-US" dirty="0" smtClean="0"/>
              <a:t>.</a:t>
            </a:r>
            <a:endParaRPr lang="en-US" dirty="0"/>
          </a:p>
        </p:txBody>
      </p:sp>
    </p:spTree>
    <p:extLst>
      <p:ext uri="{BB962C8B-B14F-4D97-AF65-F5344CB8AC3E}">
        <p14:creationId xmlns:p14="http://schemas.microsoft.com/office/powerpoint/2010/main" val="3457164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Epidemiology</a:t>
            </a:r>
            <a:endParaRPr lang="en-US" b="1" dirty="0" smtClean="0"/>
          </a:p>
        </p:txBody>
      </p:sp>
      <p:sp>
        <p:nvSpPr>
          <p:cNvPr id="3" name="Content Placeholder 2"/>
          <p:cNvSpPr>
            <a:spLocks noGrp="1"/>
          </p:cNvSpPr>
          <p:nvPr>
            <p:ph idx="1"/>
          </p:nvPr>
        </p:nvSpPr>
        <p:spPr/>
        <p:txBody>
          <a:bodyPr/>
          <a:lstStyle/>
          <a:p>
            <a:r>
              <a:rPr lang="en-US" dirty="0" smtClean="0"/>
              <a:t>~10% of population affected</a:t>
            </a:r>
          </a:p>
          <a:p>
            <a:r>
              <a:rPr lang="en-US" dirty="0" smtClean="0"/>
              <a:t>Common in:</a:t>
            </a:r>
          </a:p>
          <a:p>
            <a:pPr lvl="1"/>
            <a:r>
              <a:rPr lang="en-US" b="1" dirty="0" smtClean="0"/>
              <a:t>Military personnel</a:t>
            </a:r>
            <a:endParaRPr lang="en-US" dirty="0" smtClean="0"/>
          </a:p>
          <a:p>
            <a:pPr lvl="1"/>
            <a:r>
              <a:rPr lang="en-US" b="1" dirty="0" smtClean="0"/>
              <a:t>Factory workers</a:t>
            </a:r>
            <a:endParaRPr lang="en-US" dirty="0" smtClean="0"/>
          </a:p>
          <a:p>
            <a:pPr lvl="1"/>
            <a:r>
              <a:rPr lang="en-US" b="1" dirty="0" smtClean="0"/>
              <a:t>Musicians</a:t>
            </a:r>
            <a:endParaRPr lang="en-US" dirty="0" smtClean="0"/>
          </a:p>
          <a:p>
            <a:pPr lvl="1"/>
            <a:r>
              <a:rPr lang="en-US" b="1" dirty="0" smtClean="0"/>
              <a:t>Children</a:t>
            </a:r>
            <a:r>
              <a:rPr lang="en-US" dirty="0" smtClean="0"/>
              <a:t> (often underreported)</a:t>
            </a:r>
            <a:endParaRPr lang="en-US" dirty="0"/>
          </a:p>
        </p:txBody>
      </p:sp>
    </p:spTree>
    <p:extLst>
      <p:ext uri="{BB962C8B-B14F-4D97-AF65-F5344CB8AC3E}">
        <p14:creationId xmlns:p14="http://schemas.microsoft.com/office/powerpoint/2010/main" val="3168480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Pathophysiology</a:t>
            </a:r>
            <a:endParaRPr lang="en-US" b="1" dirty="0" smtClean="0"/>
          </a:p>
        </p:txBody>
      </p:sp>
      <p:sp>
        <p:nvSpPr>
          <p:cNvPr id="6" name="Content Placeholder 5"/>
          <p:cNvSpPr>
            <a:spLocks noGrp="1"/>
          </p:cNvSpPr>
          <p:nvPr>
            <p:ph idx="1"/>
          </p:nvPr>
        </p:nvSpPr>
        <p:spPr/>
        <p:txBody>
          <a:bodyPr/>
          <a:lstStyle/>
          <a:p>
            <a:r>
              <a:rPr lang="en-US" dirty="0"/>
              <a:t>MRI shows that many areas of the brain are involved in tinnitus, including the cognitive and emotional areas and the auditory. Sound first enters the brain via the amygdala center. Therefore, learning that tinnitus is not a danger is therapeutic. </a:t>
            </a:r>
            <a:endParaRPr lang="en-US" dirty="0" smtClean="0"/>
          </a:p>
          <a:p>
            <a:r>
              <a:rPr lang="en-US" dirty="0" smtClean="0"/>
              <a:t>Not fully understood</a:t>
            </a:r>
          </a:p>
          <a:p>
            <a:r>
              <a:rPr lang="en-US" dirty="0"/>
              <a:t>Humans normally react with a typical fight or flight response when there is a danger or threat. This is the reason why the onset of tinnitus can be so distressing</a:t>
            </a:r>
            <a:r>
              <a:rPr lang="en-US" dirty="0" smtClean="0"/>
              <a:t>. </a:t>
            </a:r>
            <a:r>
              <a:rPr lang="en-US" dirty="0"/>
              <a:t> However, stress is not a cause of tinnitus.</a:t>
            </a:r>
          </a:p>
        </p:txBody>
      </p:sp>
    </p:spTree>
    <p:extLst>
      <p:ext uri="{BB962C8B-B14F-4D97-AF65-F5344CB8AC3E}">
        <p14:creationId xmlns:p14="http://schemas.microsoft.com/office/powerpoint/2010/main" val="966641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Clinical Approach</a:t>
            </a:r>
            <a:endParaRPr lang="en-US" b="1" dirty="0" smtClean="0"/>
          </a:p>
        </p:txBody>
      </p:sp>
      <p:sp>
        <p:nvSpPr>
          <p:cNvPr id="3" name="Content Placeholder 2"/>
          <p:cNvSpPr>
            <a:spLocks noGrp="1"/>
          </p:cNvSpPr>
          <p:nvPr>
            <p:ph idx="1"/>
          </p:nvPr>
        </p:nvSpPr>
        <p:spPr/>
        <p:txBody>
          <a:bodyPr>
            <a:normAutofit fontScale="92500" lnSpcReduction="10000"/>
          </a:bodyPr>
          <a:lstStyle/>
          <a:p>
            <a:r>
              <a:rPr lang="en-US" b="1" dirty="0" smtClean="0"/>
              <a:t>History</a:t>
            </a:r>
            <a:r>
              <a:rPr lang="en-US" dirty="0" smtClean="0"/>
              <a:t>: Pitch, duration, triggers, hearing loss?</a:t>
            </a:r>
          </a:p>
          <a:p>
            <a:r>
              <a:rPr lang="en-US" b="1" dirty="0" smtClean="0"/>
              <a:t>Physical Exam</a:t>
            </a:r>
            <a:r>
              <a:rPr lang="en-US" dirty="0" smtClean="0"/>
              <a:t>:</a:t>
            </a:r>
          </a:p>
          <a:p>
            <a:pPr lvl="1"/>
            <a:r>
              <a:rPr lang="en-US" dirty="0" err="1" smtClean="0"/>
              <a:t>Otoscopy</a:t>
            </a:r>
            <a:r>
              <a:rPr lang="en-US" dirty="0" smtClean="0"/>
              <a:t> (</a:t>
            </a:r>
            <a:r>
              <a:rPr lang="en-US" dirty="0"/>
              <a:t>The ear canal should be inspected for discharge, foreign body, and cerumen. The tympanic membrane should be inspected for signs of infection and tumor (red or bluish mass)</a:t>
            </a:r>
            <a:endParaRPr lang="en-US" dirty="0" smtClean="0"/>
          </a:p>
          <a:p>
            <a:pPr lvl="1"/>
            <a:r>
              <a:rPr lang="en-US" dirty="0" smtClean="0"/>
              <a:t>Cranial </a:t>
            </a:r>
            <a:r>
              <a:rPr lang="en-US" dirty="0"/>
              <a:t>nerves, particularly vestibular function, are tested along with peripheral strength, sensation, and reflexes.</a:t>
            </a:r>
            <a:endParaRPr lang="en-US" dirty="0" smtClean="0"/>
          </a:p>
          <a:p>
            <a:pPr lvl="1"/>
            <a:r>
              <a:rPr lang="en-US" dirty="0" smtClean="0"/>
              <a:t>Listen for </a:t>
            </a:r>
            <a:r>
              <a:rPr lang="en-US" b="1" dirty="0" smtClean="0"/>
              <a:t>vascular bruits</a:t>
            </a:r>
            <a:endParaRPr lang="en-US" dirty="0" smtClean="0"/>
          </a:p>
          <a:p>
            <a:r>
              <a:rPr lang="en-US" b="1" dirty="0" smtClean="0"/>
              <a:t>Tests</a:t>
            </a:r>
            <a:r>
              <a:rPr lang="en-US" dirty="0" smtClean="0"/>
              <a:t>:</a:t>
            </a:r>
          </a:p>
          <a:p>
            <a:pPr lvl="1"/>
            <a:r>
              <a:rPr lang="en-US" b="1" dirty="0" smtClean="0"/>
              <a:t>Audiogram</a:t>
            </a:r>
            <a:endParaRPr lang="en-US" dirty="0" smtClean="0"/>
          </a:p>
          <a:p>
            <a:pPr lvl="1"/>
            <a:r>
              <a:rPr lang="en-US" b="1" dirty="0" smtClean="0"/>
              <a:t>MRI/CT</a:t>
            </a:r>
            <a:r>
              <a:rPr lang="en-US" dirty="0" smtClean="0"/>
              <a:t> (if red flags: asymmetry, neuro signs)</a:t>
            </a:r>
          </a:p>
          <a:p>
            <a:pPr lvl="1"/>
            <a:r>
              <a:rPr lang="en-US" b="1" dirty="0" smtClean="0"/>
              <a:t>Masking tests</a:t>
            </a:r>
            <a:endParaRPr lang="en-US" dirty="0"/>
          </a:p>
        </p:txBody>
      </p:sp>
    </p:spTree>
    <p:extLst>
      <p:ext uri="{BB962C8B-B14F-4D97-AF65-F5344CB8AC3E}">
        <p14:creationId xmlns:p14="http://schemas.microsoft.com/office/powerpoint/2010/main" val="1189424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fontScale="90000"/>
          </a:bodyPr>
          <a:lstStyle/>
          <a:p>
            <a:r>
              <a:rPr lang="en-US" dirty="0" smtClean="0"/>
              <a:t>Management</a:t>
            </a:r>
            <a:br>
              <a:rPr lang="en-US" dirty="0" smtClean="0"/>
            </a:br>
            <a:r>
              <a:rPr lang="en-US" sz="2000" dirty="0" smtClean="0"/>
              <a:t>The American Academy of Otolaryngology has issued clinical practice guidelines for tinnitus. These include:</a:t>
            </a:r>
            <a:r>
              <a:rPr lang="en-US" dirty="0" smtClean="0"/>
              <a:t/>
            </a:r>
            <a:br>
              <a:rPr lang="en-US" dirty="0" smtClean="0"/>
            </a:br>
            <a:r>
              <a:rPr lang="en-US" dirty="0" smtClean="0"/>
              <a:t> </a:t>
            </a:r>
            <a:endParaRPr lang="en-US" dirty="0"/>
          </a:p>
        </p:txBody>
      </p:sp>
      <p:sp>
        <p:nvSpPr>
          <p:cNvPr id="3" name="Content Placeholder 2"/>
          <p:cNvSpPr>
            <a:spLocks noGrp="1"/>
          </p:cNvSpPr>
          <p:nvPr>
            <p:ph idx="1"/>
          </p:nvPr>
        </p:nvSpPr>
        <p:spPr>
          <a:xfrm>
            <a:off x="838200" y="1722988"/>
            <a:ext cx="10515600" cy="4351338"/>
          </a:xfrm>
        </p:spPr>
        <p:txBody>
          <a:bodyPr>
            <a:normAutofit fontScale="62500" lnSpcReduction="20000"/>
          </a:bodyPr>
          <a:lstStyle/>
          <a:p>
            <a:r>
              <a:rPr lang="en-US" b="1" i="1" dirty="0" smtClean="0">
                <a:solidFill>
                  <a:srgbClr val="FF0000"/>
                </a:solidFill>
              </a:rPr>
              <a:t>Stress </a:t>
            </a:r>
            <a:r>
              <a:rPr lang="en-US" b="1" i="1" dirty="0">
                <a:solidFill>
                  <a:srgbClr val="FF0000"/>
                </a:solidFill>
              </a:rPr>
              <a:t>Reduction:</a:t>
            </a:r>
            <a:r>
              <a:rPr lang="en-US" b="1" dirty="0">
                <a:solidFill>
                  <a:srgbClr val="FF0000"/>
                </a:solidFill>
              </a:rPr>
              <a:t> </a:t>
            </a:r>
            <a:r>
              <a:rPr lang="en-US" dirty="0"/>
              <a:t>This includes using biofeedback, measured breathing, etc. Although stress itself is not a cause of tinnitus, as in any condition, stress and anxiety can make the condition worse.   </a:t>
            </a:r>
          </a:p>
          <a:p>
            <a:r>
              <a:rPr lang="en-US" b="1" i="1" dirty="0">
                <a:solidFill>
                  <a:srgbClr val="FF0000"/>
                </a:solidFill>
              </a:rPr>
              <a:t>Cognitive Therapy:</a:t>
            </a:r>
            <a:r>
              <a:rPr lang="en-US" b="1" dirty="0">
                <a:solidFill>
                  <a:srgbClr val="FF0000"/>
                </a:solidFill>
              </a:rPr>
              <a:t> </a:t>
            </a:r>
            <a:r>
              <a:rPr lang="en-US" dirty="0"/>
              <a:t>The more the patient understands what tinnitus is and is not, the less negative the effect is. The symptoms are reduced once the patient fully recognizes and understands that tinnitus is similar to itching. </a:t>
            </a:r>
          </a:p>
          <a:p>
            <a:r>
              <a:rPr lang="en-US" b="1" i="1" dirty="0">
                <a:solidFill>
                  <a:srgbClr val="FF0000"/>
                </a:solidFill>
              </a:rPr>
              <a:t>Masking:</a:t>
            </a:r>
            <a:r>
              <a:rPr lang="en-US" dirty="0"/>
              <a:t> When the body hears the same sound from the cell phone or sound device, this reduces the symptoms. </a:t>
            </a:r>
            <a:r>
              <a:rPr lang="en-US" dirty="0" smtClean="0"/>
              <a:t> </a:t>
            </a:r>
            <a:r>
              <a:rPr lang="en-US" dirty="0"/>
              <a:t>Essentially, these masking sounds take the attention away from the internal tinnitus sound and replace it with relaxing sounds</a:t>
            </a:r>
            <a:r>
              <a:rPr lang="en-US" dirty="0" smtClean="0"/>
              <a:t>. Introduction </a:t>
            </a:r>
            <a:r>
              <a:rPr lang="en-US" dirty="0"/>
              <a:t>of the same </a:t>
            </a:r>
            <a:r>
              <a:rPr lang="en-US" dirty="0" smtClean="0"/>
              <a:t>sound or Introduction </a:t>
            </a:r>
            <a:r>
              <a:rPr lang="en-US" dirty="0"/>
              <a:t>of an altered </a:t>
            </a:r>
            <a:r>
              <a:rPr lang="en-US" dirty="0" smtClean="0"/>
              <a:t>sound Music </a:t>
            </a:r>
            <a:r>
              <a:rPr lang="en-US" dirty="0"/>
              <a:t>with the tinnitus sound </a:t>
            </a:r>
            <a:r>
              <a:rPr lang="en-US" dirty="0" smtClean="0"/>
              <a:t>removed, White </a:t>
            </a:r>
            <a:r>
              <a:rPr lang="en-US" dirty="0"/>
              <a:t>noise or pleasant sounds</a:t>
            </a:r>
          </a:p>
          <a:p>
            <a:r>
              <a:rPr lang="en-US" b="1" i="1" dirty="0">
                <a:solidFill>
                  <a:srgbClr val="FF0000"/>
                </a:solidFill>
              </a:rPr>
              <a:t>Sleep improvement:</a:t>
            </a:r>
            <a:r>
              <a:rPr lang="en-US" dirty="0"/>
              <a:t> Tinnitus can affect normal sleep, and therapy should be directed toward better sleep hygiene.</a:t>
            </a:r>
          </a:p>
          <a:p>
            <a:r>
              <a:rPr lang="en-US" dirty="0"/>
              <a:t>The official guidelines stress </a:t>
            </a:r>
            <a:r>
              <a:rPr lang="en-US" b="1" u="sng" dirty="0"/>
              <a:t>that no medication cures tinnitus</a:t>
            </a:r>
            <a:r>
              <a:rPr lang="en-US" dirty="0"/>
              <a:t>. </a:t>
            </a:r>
          </a:p>
          <a:p>
            <a:r>
              <a:rPr lang="en-US" dirty="0" smtClean="0"/>
              <a:t>various </a:t>
            </a:r>
            <a:r>
              <a:rPr lang="en-US" dirty="0"/>
              <a:t>combinations of magnesium, alpha-</a:t>
            </a:r>
            <a:r>
              <a:rPr lang="en-US" dirty="0" err="1"/>
              <a:t>lipoic</a:t>
            </a:r>
            <a:r>
              <a:rPr lang="en-US" dirty="0"/>
              <a:t> acid, N-acetyl cysteine, and others have been tested for the protection of hearing from noise. When these are effective, it is difficult to differentiate between the placebo effect and the impact of having a program where the patient feels they are in charge of bringing the brain into the healing process. </a:t>
            </a:r>
            <a:endParaRPr lang="en-US" dirty="0" smtClean="0"/>
          </a:p>
          <a:p>
            <a:r>
              <a:rPr lang="en-US" dirty="0" smtClean="0"/>
              <a:t>Recently</a:t>
            </a:r>
            <a:r>
              <a:rPr lang="en-US" dirty="0"/>
              <a:t>, beneficial results have been reported using deep brain stimulation</a:t>
            </a:r>
          </a:p>
          <a:p>
            <a:endParaRPr lang="en-US" dirty="0"/>
          </a:p>
        </p:txBody>
      </p:sp>
    </p:spTree>
    <p:extLst>
      <p:ext uri="{BB962C8B-B14F-4D97-AF65-F5344CB8AC3E}">
        <p14:creationId xmlns:p14="http://schemas.microsoft.com/office/powerpoint/2010/main" val="3867550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506</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Tinnitus</vt:lpstr>
      <vt:lpstr>Definition</vt:lpstr>
      <vt:lpstr>Etiology</vt:lpstr>
      <vt:lpstr>Etiology</vt:lpstr>
      <vt:lpstr>Toxic kinetics</vt:lpstr>
      <vt:lpstr>Epidemiology</vt:lpstr>
      <vt:lpstr>Pathophysiology</vt:lpstr>
      <vt:lpstr>Clinical Approach</vt:lpstr>
      <vt:lpstr>Management The American Academy of Otolaryngology has issued clinical practice guidelines for tinnitus. These include:  </vt:lpstr>
      <vt:lpstr>Management summary </vt:lpstr>
      <vt:lpstr>Key Takeaway</vt:lpstr>
      <vt:lpstr>Further reading 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Tinnitus</dc:title>
  <dc:creator>Islam Jihad. Alzayadne</dc:creator>
  <cp:lastModifiedBy>Islam Jihad. Alzayadne</cp:lastModifiedBy>
  <cp:revision>5</cp:revision>
  <dcterms:created xsi:type="dcterms:W3CDTF">2025-07-03T20:00:59Z</dcterms:created>
  <dcterms:modified xsi:type="dcterms:W3CDTF">2025-07-03T20:28:50Z</dcterms:modified>
</cp:coreProperties>
</file>