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6"/>
  </p:notesMasterIdLst>
  <p:sldIdLst>
    <p:sldId id="332" r:id="rId2"/>
    <p:sldId id="333" r:id="rId3"/>
    <p:sldId id="334" r:id="rId4"/>
    <p:sldId id="335" r:id="rId5"/>
    <p:sldId id="336" r:id="rId6"/>
    <p:sldId id="352" r:id="rId7"/>
    <p:sldId id="353" r:id="rId8"/>
    <p:sldId id="354" r:id="rId9"/>
    <p:sldId id="337" r:id="rId10"/>
    <p:sldId id="338" r:id="rId11"/>
    <p:sldId id="339" r:id="rId12"/>
    <p:sldId id="340" r:id="rId13"/>
    <p:sldId id="362" r:id="rId14"/>
    <p:sldId id="341" r:id="rId15"/>
    <p:sldId id="342" r:id="rId16"/>
    <p:sldId id="343" r:id="rId17"/>
    <p:sldId id="344" r:id="rId18"/>
    <p:sldId id="366" r:id="rId19"/>
    <p:sldId id="345" r:id="rId20"/>
    <p:sldId id="346" r:id="rId21"/>
    <p:sldId id="347" r:id="rId22"/>
    <p:sldId id="348" r:id="rId23"/>
    <p:sldId id="349" r:id="rId24"/>
    <p:sldId id="350" r:id="rId25"/>
    <p:sldId id="257" r:id="rId26"/>
    <p:sldId id="258" r:id="rId27"/>
    <p:sldId id="259" r:id="rId28"/>
    <p:sldId id="260" r:id="rId29"/>
    <p:sldId id="261" r:id="rId30"/>
    <p:sldId id="367" r:id="rId31"/>
    <p:sldId id="262" r:id="rId32"/>
    <p:sldId id="263" r:id="rId33"/>
    <p:sldId id="369" r:id="rId34"/>
    <p:sldId id="264" r:id="rId35"/>
    <p:sldId id="363" r:id="rId36"/>
    <p:sldId id="265" r:id="rId37"/>
    <p:sldId id="266" r:id="rId38"/>
    <p:sldId id="267" r:id="rId39"/>
    <p:sldId id="268" r:id="rId40"/>
    <p:sldId id="269" r:id="rId41"/>
    <p:sldId id="270" r:id="rId42"/>
    <p:sldId id="271" r:id="rId43"/>
    <p:sldId id="272" r:id="rId44"/>
    <p:sldId id="273" r:id="rId45"/>
    <p:sldId id="274" r:id="rId46"/>
    <p:sldId id="275" r:id="rId47"/>
    <p:sldId id="281" r:id="rId48"/>
    <p:sldId id="282" r:id="rId49"/>
    <p:sldId id="283" r:id="rId50"/>
    <p:sldId id="284" r:id="rId51"/>
    <p:sldId id="285" r:id="rId52"/>
    <p:sldId id="286" r:id="rId53"/>
    <p:sldId id="288" r:id="rId54"/>
    <p:sldId id="289" r:id="rId55"/>
    <p:sldId id="290" r:id="rId56"/>
    <p:sldId id="291" r:id="rId57"/>
    <p:sldId id="294" r:id="rId58"/>
    <p:sldId id="375" r:id="rId59"/>
    <p:sldId id="378" r:id="rId60"/>
    <p:sldId id="298" r:id="rId61"/>
    <p:sldId id="299" r:id="rId62"/>
    <p:sldId id="300" r:id="rId63"/>
    <p:sldId id="295" r:id="rId64"/>
    <p:sldId id="301" r:id="rId65"/>
    <p:sldId id="302" r:id="rId66"/>
    <p:sldId id="303" r:id="rId67"/>
    <p:sldId id="304" r:id="rId68"/>
    <p:sldId id="305" r:id="rId69"/>
    <p:sldId id="380" r:id="rId70"/>
    <p:sldId id="306" r:id="rId71"/>
    <p:sldId id="361" r:id="rId72"/>
    <p:sldId id="358" r:id="rId73"/>
    <p:sldId id="308" r:id="rId74"/>
    <p:sldId id="379" r:id="rId7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94E97-58E8-4BED-ACC7-88DE31CE573F}" v="53" dt="2024-07-10T11:11:21.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a Dala'ien" userId="e74b51e9b06036e0" providerId="Windows Live" clId="Web-{877ECC8B-F5C0-4586-B9AC-D66DC3E4D541}"/>
    <pc:docChg chg="delSld modSld">
      <pc:chgData name="Alaa Dala'ien" userId="e74b51e9b06036e0" providerId="Windows Live" clId="Web-{877ECC8B-F5C0-4586-B9AC-D66DC3E4D541}" dt="2024-07-04T16:52:55.896" v="147"/>
      <pc:docMkLst>
        <pc:docMk/>
      </pc:docMkLst>
      <pc:sldChg chg="del">
        <pc:chgData name="Alaa Dala'ien" userId="e74b51e9b06036e0" providerId="Windows Live" clId="Web-{877ECC8B-F5C0-4586-B9AC-D66DC3E4D541}" dt="2024-07-04T16:44:04.097" v="63"/>
        <pc:sldMkLst>
          <pc:docMk/>
          <pc:sldMk cId="0" sldId="256"/>
        </pc:sldMkLst>
      </pc:sldChg>
      <pc:sldChg chg="modSp">
        <pc:chgData name="Alaa Dala'ien" userId="e74b51e9b06036e0" providerId="Windows Live" clId="Web-{877ECC8B-F5C0-4586-B9AC-D66DC3E4D541}" dt="2024-07-04T16:37:52.882" v="20" actId="20577"/>
        <pc:sldMkLst>
          <pc:docMk/>
          <pc:sldMk cId="0" sldId="332"/>
        </pc:sldMkLst>
        <pc:spChg chg="mod">
          <ac:chgData name="Alaa Dala'ien" userId="e74b51e9b06036e0" providerId="Windows Live" clId="Web-{877ECC8B-F5C0-4586-B9AC-D66DC3E4D541}" dt="2024-07-04T16:37:52.882" v="20" actId="20577"/>
          <ac:spMkLst>
            <pc:docMk/>
            <pc:sldMk cId="0" sldId="332"/>
            <ac:spMk id="7171" creationId="{E923EFC8-8B1E-2DC2-7125-DC82C655CB3B}"/>
          </ac:spMkLst>
        </pc:spChg>
      </pc:sldChg>
      <pc:sldChg chg="modSp">
        <pc:chgData name="Alaa Dala'ien" userId="e74b51e9b06036e0" providerId="Windows Live" clId="Web-{877ECC8B-F5C0-4586-B9AC-D66DC3E4D541}" dt="2024-07-04T16:39:02.712" v="32" actId="20577"/>
        <pc:sldMkLst>
          <pc:docMk/>
          <pc:sldMk cId="0" sldId="334"/>
        </pc:sldMkLst>
        <pc:spChg chg="mod">
          <ac:chgData name="Alaa Dala'ien" userId="e74b51e9b06036e0" providerId="Windows Live" clId="Web-{877ECC8B-F5C0-4586-B9AC-D66DC3E4D541}" dt="2024-07-04T16:39:02.712" v="32" actId="20577"/>
          <ac:spMkLst>
            <pc:docMk/>
            <pc:sldMk cId="0" sldId="334"/>
            <ac:spMk id="3" creationId="{5F78257A-B7D8-21CD-54DE-F7B0D2637BAA}"/>
          </ac:spMkLst>
        </pc:spChg>
      </pc:sldChg>
      <pc:sldChg chg="modSp">
        <pc:chgData name="Alaa Dala'ien" userId="e74b51e9b06036e0" providerId="Windows Live" clId="Web-{877ECC8B-F5C0-4586-B9AC-D66DC3E4D541}" dt="2024-07-04T16:42:38.454" v="40" actId="20577"/>
        <pc:sldMkLst>
          <pc:docMk/>
          <pc:sldMk cId="0" sldId="345"/>
        </pc:sldMkLst>
        <pc:spChg chg="mod">
          <ac:chgData name="Alaa Dala'ien" userId="e74b51e9b06036e0" providerId="Windows Live" clId="Web-{877ECC8B-F5C0-4586-B9AC-D66DC3E4D541}" dt="2024-07-04T16:42:38.454" v="40" actId="20577"/>
          <ac:spMkLst>
            <pc:docMk/>
            <pc:sldMk cId="0" sldId="345"/>
            <ac:spMk id="33794" creationId="{2ADDDA3D-2104-D2DA-C0E4-8B27147BD68C}"/>
          </ac:spMkLst>
        </pc:spChg>
        <pc:picChg chg="mod">
          <ac:chgData name="Alaa Dala'ien" userId="e74b51e9b06036e0" providerId="Windows Live" clId="Web-{877ECC8B-F5C0-4586-B9AC-D66DC3E4D541}" dt="2024-07-04T16:42:33" v="35" actId="14100"/>
          <ac:picMkLst>
            <pc:docMk/>
            <pc:sldMk cId="0" sldId="345"/>
            <ac:picMk id="33795" creationId="{58544EC3-81FA-7370-DAC6-66AF2EC04765}"/>
          </ac:picMkLst>
        </pc:picChg>
      </pc:sldChg>
      <pc:sldChg chg="modSp">
        <pc:chgData name="Alaa Dala'ien" userId="e74b51e9b06036e0" providerId="Windows Live" clId="Web-{877ECC8B-F5C0-4586-B9AC-D66DC3E4D541}" dt="2024-07-04T16:43:47.956" v="62" actId="20577"/>
        <pc:sldMkLst>
          <pc:docMk/>
          <pc:sldMk cId="0" sldId="348"/>
        </pc:sldMkLst>
        <pc:spChg chg="mod">
          <ac:chgData name="Alaa Dala'ien" userId="e74b51e9b06036e0" providerId="Windows Live" clId="Web-{877ECC8B-F5C0-4586-B9AC-D66DC3E4D541}" dt="2024-07-04T16:43:47.956" v="62" actId="20577"/>
          <ac:spMkLst>
            <pc:docMk/>
            <pc:sldMk cId="0" sldId="348"/>
            <ac:spMk id="38915" creationId="{BC820ABD-CCD5-3FB6-4D6F-3D256C98614C}"/>
          </ac:spMkLst>
        </pc:spChg>
      </pc:sldChg>
      <pc:sldChg chg="del">
        <pc:chgData name="Alaa Dala'ien" userId="e74b51e9b06036e0" providerId="Windows Live" clId="Web-{877ECC8B-F5C0-4586-B9AC-D66DC3E4D541}" dt="2024-07-04T16:40:10.183" v="33"/>
        <pc:sldMkLst>
          <pc:docMk/>
          <pc:sldMk cId="0" sldId="355"/>
        </pc:sldMkLst>
      </pc:sldChg>
      <pc:sldChg chg="del">
        <pc:chgData name="Alaa Dala'ien" userId="e74b51e9b06036e0" providerId="Windows Live" clId="Web-{877ECC8B-F5C0-4586-B9AC-D66DC3E4D541}" dt="2024-07-04T16:47:17.900" v="70"/>
        <pc:sldMkLst>
          <pc:docMk/>
          <pc:sldMk cId="0" sldId="356"/>
        </pc:sldMkLst>
      </pc:sldChg>
      <pc:sldChg chg="del">
        <pc:chgData name="Alaa Dala'ien" userId="e74b51e9b06036e0" providerId="Windows Live" clId="Web-{877ECC8B-F5C0-4586-B9AC-D66DC3E4D541}" dt="2024-07-04T16:47:09.541" v="67"/>
        <pc:sldMkLst>
          <pc:docMk/>
          <pc:sldMk cId="0" sldId="357"/>
        </pc:sldMkLst>
      </pc:sldChg>
      <pc:sldChg chg="del">
        <pc:chgData name="Alaa Dala'ien" userId="e74b51e9b06036e0" providerId="Windows Live" clId="Web-{877ECC8B-F5C0-4586-B9AC-D66DC3E4D541}" dt="2024-07-04T16:51:54.503" v="146"/>
        <pc:sldMkLst>
          <pc:docMk/>
          <pc:sldMk cId="0" sldId="359"/>
        </pc:sldMkLst>
      </pc:sldChg>
      <pc:sldChg chg="del">
        <pc:chgData name="Alaa Dala'ien" userId="e74b51e9b06036e0" providerId="Windows Live" clId="Web-{877ECC8B-F5C0-4586-B9AC-D66DC3E4D541}" dt="2024-07-04T16:51:48.144" v="145"/>
        <pc:sldMkLst>
          <pc:docMk/>
          <pc:sldMk cId="0" sldId="360"/>
        </pc:sldMkLst>
      </pc:sldChg>
      <pc:sldChg chg="del">
        <pc:chgData name="Alaa Dala'ien" userId="e74b51e9b06036e0" providerId="Windows Live" clId="Web-{877ECC8B-F5C0-4586-B9AC-D66DC3E4D541}" dt="2024-07-04T16:44:43.473" v="64"/>
        <pc:sldMkLst>
          <pc:docMk/>
          <pc:sldMk cId="0" sldId="370"/>
        </pc:sldMkLst>
      </pc:sldChg>
      <pc:sldChg chg="del">
        <pc:chgData name="Alaa Dala'ien" userId="e74b51e9b06036e0" providerId="Windows Live" clId="Web-{877ECC8B-F5C0-4586-B9AC-D66DC3E4D541}" dt="2024-07-04T16:45:30.537" v="65"/>
        <pc:sldMkLst>
          <pc:docMk/>
          <pc:sldMk cId="0" sldId="371"/>
        </pc:sldMkLst>
      </pc:sldChg>
      <pc:sldChg chg="del">
        <pc:chgData name="Alaa Dala'ien" userId="e74b51e9b06036e0" providerId="Windows Live" clId="Web-{877ECC8B-F5C0-4586-B9AC-D66DC3E4D541}" dt="2024-07-04T16:45:44.304" v="66"/>
        <pc:sldMkLst>
          <pc:docMk/>
          <pc:sldMk cId="0" sldId="372"/>
        </pc:sldMkLst>
      </pc:sldChg>
      <pc:sldChg chg="del">
        <pc:chgData name="Alaa Dala'ien" userId="e74b51e9b06036e0" providerId="Windows Live" clId="Web-{877ECC8B-F5C0-4586-B9AC-D66DC3E4D541}" dt="2024-07-04T16:48:42.028" v="83"/>
        <pc:sldMkLst>
          <pc:docMk/>
          <pc:sldMk cId="0" sldId="373"/>
        </pc:sldMkLst>
      </pc:sldChg>
      <pc:sldChg chg="del">
        <pc:chgData name="Alaa Dala'ien" userId="e74b51e9b06036e0" providerId="Windows Live" clId="Web-{877ECC8B-F5C0-4586-B9AC-D66DC3E4D541}" dt="2024-07-04T16:47:11.744" v="68"/>
        <pc:sldMkLst>
          <pc:docMk/>
          <pc:sldMk cId="0" sldId="374"/>
        </pc:sldMkLst>
      </pc:sldChg>
      <pc:sldChg chg="modSp">
        <pc:chgData name="Alaa Dala'ien" userId="e74b51e9b06036e0" providerId="Windows Live" clId="Web-{877ECC8B-F5C0-4586-B9AC-D66DC3E4D541}" dt="2024-07-04T16:49:56.296" v="144" actId="20577"/>
        <pc:sldMkLst>
          <pc:docMk/>
          <pc:sldMk cId="0" sldId="375"/>
        </pc:sldMkLst>
        <pc:spChg chg="mod">
          <ac:chgData name="Alaa Dala'ien" userId="e74b51e9b06036e0" providerId="Windows Live" clId="Web-{877ECC8B-F5C0-4586-B9AC-D66DC3E4D541}" dt="2024-07-04T16:49:56.296" v="144" actId="20577"/>
          <ac:spMkLst>
            <pc:docMk/>
            <pc:sldMk cId="0" sldId="375"/>
            <ac:spMk id="3" creationId="{B3519DDA-5C85-81A8-620F-002403CBCFCB}"/>
          </ac:spMkLst>
        </pc:spChg>
        <pc:spChg chg="mod">
          <ac:chgData name="Alaa Dala'ien" userId="e74b51e9b06036e0" providerId="Windows Live" clId="Web-{877ECC8B-F5C0-4586-B9AC-D66DC3E4D541}" dt="2024-07-04T16:47:48.839" v="82" actId="20577"/>
          <ac:spMkLst>
            <pc:docMk/>
            <pc:sldMk cId="0" sldId="375"/>
            <ac:spMk id="97282" creationId="{CE210783-0ADA-310F-2331-FC43C19BF49A}"/>
          </ac:spMkLst>
        </pc:spChg>
      </pc:sldChg>
      <pc:sldChg chg="del">
        <pc:chgData name="Alaa Dala'ien" userId="e74b51e9b06036e0" providerId="Windows Live" clId="Web-{877ECC8B-F5C0-4586-B9AC-D66DC3E4D541}" dt="2024-07-04T16:47:14.650" v="69"/>
        <pc:sldMkLst>
          <pc:docMk/>
          <pc:sldMk cId="0" sldId="376"/>
        </pc:sldMkLst>
      </pc:sldChg>
      <pc:sldChg chg="del">
        <pc:chgData name="Alaa Dala'ien" userId="e74b51e9b06036e0" providerId="Windows Live" clId="Web-{877ECC8B-F5C0-4586-B9AC-D66DC3E4D541}" dt="2024-07-04T16:47:18.885" v="71"/>
        <pc:sldMkLst>
          <pc:docMk/>
          <pc:sldMk cId="0" sldId="377"/>
        </pc:sldMkLst>
      </pc:sldChg>
      <pc:sldChg chg="del">
        <pc:chgData name="Alaa Dala'ien" userId="e74b51e9b06036e0" providerId="Windows Live" clId="Web-{877ECC8B-F5C0-4586-B9AC-D66DC3E4D541}" dt="2024-07-04T16:52:55.896" v="147"/>
        <pc:sldMkLst>
          <pc:docMk/>
          <pc:sldMk cId="0" sldId="379"/>
        </pc:sldMkLst>
      </pc:sldChg>
    </pc:docChg>
  </pc:docChgLst>
  <pc:docChgLst>
    <pc:chgData name="Alaa Dala'ien" userId="e74b51e9b06036e0" providerId="Windows Live" clId="Web-{64694E97-58E8-4BED-ACC7-88DE31CE573F}"/>
    <pc:docChg chg="addSld delSld modSld">
      <pc:chgData name="Alaa Dala'ien" userId="e74b51e9b06036e0" providerId="Windows Live" clId="Web-{64694E97-58E8-4BED-ACC7-88DE31CE573F}" dt="2024-07-10T11:11:21.417" v="48" actId="14100"/>
      <pc:docMkLst>
        <pc:docMk/>
      </pc:docMkLst>
      <pc:sldChg chg="modSp">
        <pc:chgData name="Alaa Dala'ien" userId="e74b51e9b06036e0" providerId="Windows Live" clId="Web-{64694E97-58E8-4BED-ACC7-88DE31CE573F}" dt="2024-07-10T10:55:10.749" v="18" actId="20577"/>
        <pc:sldMkLst>
          <pc:docMk/>
          <pc:sldMk cId="0" sldId="266"/>
        </pc:sldMkLst>
        <pc:spChg chg="mod">
          <ac:chgData name="Alaa Dala'ien" userId="e74b51e9b06036e0" providerId="Windows Live" clId="Web-{64694E97-58E8-4BED-ACC7-88DE31CE573F}" dt="2024-07-10T10:55:10.749" v="18" actId="20577"/>
          <ac:spMkLst>
            <pc:docMk/>
            <pc:sldMk cId="0" sldId="266"/>
            <ac:spMk id="62467" creationId="{1CB8F3E4-3B22-CB84-B941-B2C928700517}"/>
          </ac:spMkLst>
        </pc:spChg>
      </pc:sldChg>
      <pc:sldChg chg="del">
        <pc:chgData name="Alaa Dala'ien" userId="e74b51e9b06036e0" providerId="Windows Live" clId="Web-{64694E97-58E8-4BED-ACC7-88DE31CE573F}" dt="2024-07-10T11:02:13.501" v="19"/>
        <pc:sldMkLst>
          <pc:docMk/>
          <pc:sldMk cId="0" sldId="316"/>
        </pc:sldMkLst>
      </pc:sldChg>
      <pc:sldChg chg="modSp">
        <pc:chgData name="Alaa Dala'ien" userId="e74b51e9b06036e0" providerId="Windows Live" clId="Web-{64694E97-58E8-4BED-ACC7-88DE31CE573F}" dt="2024-07-10T10:41:43.763" v="1" actId="20577"/>
        <pc:sldMkLst>
          <pc:docMk/>
          <pc:sldMk cId="0" sldId="332"/>
        </pc:sldMkLst>
        <pc:spChg chg="mod">
          <ac:chgData name="Alaa Dala'ien" userId="e74b51e9b06036e0" providerId="Windows Live" clId="Web-{64694E97-58E8-4BED-ACC7-88DE31CE573F}" dt="2024-07-10T10:41:43.763" v="1" actId="20577"/>
          <ac:spMkLst>
            <pc:docMk/>
            <pc:sldMk cId="0" sldId="332"/>
            <ac:spMk id="7171" creationId="{E923EFC8-8B1E-2DC2-7125-DC82C655CB3B}"/>
          </ac:spMkLst>
        </pc:spChg>
      </pc:sldChg>
      <pc:sldChg chg="delSp modSp new">
        <pc:chgData name="Alaa Dala'ien" userId="e74b51e9b06036e0" providerId="Windows Live" clId="Web-{64694E97-58E8-4BED-ACC7-88DE31CE573F}" dt="2024-07-10T11:02:59.019" v="36" actId="1076"/>
        <pc:sldMkLst>
          <pc:docMk/>
          <pc:sldMk cId="302006411" sldId="379"/>
        </pc:sldMkLst>
        <pc:spChg chg="mod">
          <ac:chgData name="Alaa Dala'ien" userId="e74b51e9b06036e0" providerId="Windows Live" clId="Web-{64694E97-58E8-4BED-ACC7-88DE31CE573F}" dt="2024-07-10T11:02:59.019" v="36" actId="1076"/>
          <ac:spMkLst>
            <pc:docMk/>
            <pc:sldMk cId="302006411" sldId="379"/>
            <ac:spMk id="2" creationId="{3E3570F0-A73B-DC00-EF4F-6F471F73D44E}"/>
          </ac:spMkLst>
        </pc:spChg>
        <pc:spChg chg="del">
          <ac:chgData name="Alaa Dala'ien" userId="e74b51e9b06036e0" providerId="Windows Live" clId="Web-{64694E97-58E8-4BED-ACC7-88DE31CE573F}" dt="2024-07-10T11:02:35.940" v="22"/>
          <ac:spMkLst>
            <pc:docMk/>
            <pc:sldMk cId="302006411" sldId="379"/>
            <ac:spMk id="3" creationId="{9E9DF0B8-4C1F-D347-2046-BDC05D09D066}"/>
          </ac:spMkLst>
        </pc:spChg>
        <pc:spChg chg="del">
          <ac:chgData name="Alaa Dala'ien" userId="e74b51e9b06036e0" providerId="Windows Live" clId="Web-{64694E97-58E8-4BED-ACC7-88DE31CE573F}" dt="2024-07-10T11:02:29.705" v="21"/>
          <ac:spMkLst>
            <pc:docMk/>
            <pc:sldMk cId="302006411" sldId="379"/>
            <ac:spMk id="4" creationId="{1CC90248-D80D-0ECB-9285-CD7A4212CBEB}"/>
          </ac:spMkLst>
        </pc:spChg>
        <pc:spChg chg="del">
          <ac:chgData name="Alaa Dala'ien" userId="e74b51e9b06036e0" providerId="Windows Live" clId="Web-{64694E97-58E8-4BED-ACC7-88DE31CE573F}" dt="2024-07-10T11:02:37.393" v="23"/>
          <ac:spMkLst>
            <pc:docMk/>
            <pc:sldMk cId="302006411" sldId="379"/>
            <ac:spMk id="5" creationId="{E009D0CB-92A4-3261-5653-07D0ABA81DE0}"/>
          </ac:spMkLst>
        </pc:spChg>
        <pc:spChg chg="del">
          <ac:chgData name="Alaa Dala'ien" userId="e74b51e9b06036e0" providerId="Windows Live" clId="Web-{64694E97-58E8-4BED-ACC7-88DE31CE573F}" dt="2024-07-10T11:02:44.143" v="24"/>
          <ac:spMkLst>
            <pc:docMk/>
            <pc:sldMk cId="302006411" sldId="379"/>
            <ac:spMk id="6" creationId="{1A36642B-4E50-0F1F-9980-C0F601C9A027}"/>
          </ac:spMkLst>
        </pc:spChg>
      </pc:sldChg>
      <pc:sldChg chg="addSp modSp new">
        <pc:chgData name="Alaa Dala'ien" userId="e74b51e9b06036e0" providerId="Windows Live" clId="Web-{64694E97-58E8-4BED-ACC7-88DE31CE573F}" dt="2024-07-10T11:11:21.417" v="48" actId="14100"/>
        <pc:sldMkLst>
          <pc:docMk/>
          <pc:sldMk cId="653180882" sldId="380"/>
        </pc:sldMkLst>
        <pc:spChg chg="mod">
          <ac:chgData name="Alaa Dala'ien" userId="e74b51e9b06036e0" providerId="Windows Live" clId="Web-{64694E97-58E8-4BED-ACC7-88DE31CE573F}" dt="2024-07-10T11:11:08.442" v="46" actId="20577"/>
          <ac:spMkLst>
            <pc:docMk/>
            <pc:sldMk cId="653180882" sldId="380"/>
            <ac:spMk id="2" creationId="{E2EC7F38-C281-D27E-6A46-9ACC8AF43A5D}"/>
          </ac:spMkLst>
        </pc:spChg>
        <pc:picChg chg="add mod">
          <ac:chgData name="Alaa Dala'ien" userId="e74b51e9b06036e0" providerId="Windows Live" clId="Web-{64694E97-58E8-4BED-ACC7-88DE31CE573F}" dt="2024-07-10T11:11:21.417" v="48" actId="14100"/>
          <ac:picMkLst>
            <pc:docMk/>
            <pc:sldMk cId="653180882" sldId="380"/>
            <ac:picMk id="3" creationId="{2E91DC73-2EDE-196F-6281-C78CCFE5F8CF}"/>
          </ac:picMkLst>
        </pc:picChg>
      </pc:sldChg>
    </pc:docChg>
  </pc:docChgLst>
  <pc:docChgLst>
    <pc:chgData clId="Web-{64694E97-58E8-4BED-ACC7-88DE31CE573F}"/>
    <pc:docChg chg="modSld">
      <pc:chgData name="" userId="" providerId="" clId="Web-{64694E97-58E8-4BED-ACC7-88DE31CE573F}" dt="2024-07-10T10:41:37.153" v="0" actId="20577"/>
      <pc:docMkLst>
        <pc:docMk/>
      </pc:docMkLst>
      <pc:sldChg chg="modSp">
        <pc:chgData name="" userId="" providerId="" clId="Web-{64694E97-58E8-4BED-ACC7-88DE31CE573F}" dt="2024-07-10T10:41:37.153" v="0" actId="20577"/>
        <pc:sldMkLst>
          <pc:docMk/>
          <pc:sldMk cId="0" sldId="332"/>
        </pc:sldMkLst>
        <pc:spChg chg="mod">
          <ac:chgData name="" userId="" providerId="" clId="Web-{64694E97-58E8-4BED-ACC7-88DE31CE573F}" dt="2024-07-10T10:41:37.153" v="0" actId="20577"/>
          <ac:spMkLst>
            <pc:docMk/>
            <pc:sldMk cId="0" sldId="332"/>
            <ac:spMk id="7171" creationId="{E923EFC8-8B1E-2DC2-7125-DC82C655CB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3351E1-728F-DA79-C481-594EC5539BAB}"/>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fontAlgn="auto" hangingPunct="1">
              <a:spcBef>
                <a:spcPts val="0"/>
              </a:spcBef>
              <a:spcAft>
                <a:spcPts val="0"/>
              </a:spcAft>
              <a:defRPr sz="1200">
                <a:latin typeface="+mn-lt"/>
              </a:defRPr>
            </a:lvl1pPr>
          </a:lstStyle>
          <a:p>
            <a:pPr>
              <a:defRPr/>
            </a:pPr>
            <a:endParaRPr lang="ar-JO"/>
          </a:p>
        </p:txBody>
      </p:sp>
      <p:sp>
        <p:nvSpPr>
          <p:cNvPr id="3" name="Date Placeholder 2">
            <a:extLst>
              <a:ext uri="{FF2B5EF4-FFF2-40B4-BE49-F238E27FC236}">
                <a16:creationId xmlns:a16="http://schemas.microsoft.com/office/drawing/2014/main" id="{B5B8F2E6-E03C-F717-5F8D-0CDD2BAE9EAE}"/>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eaLnBrk="1" fontAlgn="auto" hangingPunct="1">
              <a:spcBef>
                <a:spcPts val="0"/>
              </a:spcBef>
              <a:spcAft>
                <a:spcPts val="0"/>
              </a:spcAft>
              <a:defRPr sz="1200" smtClean="0">
                <a:latin typeface="+mn-lt"/>
              </a:defRPr>
            </a:lvl1pPr>
          </a:lstStyle>
          <a:p>
            <a:pPr>
              <a:defRPr/>
            </a:pPr>
            <a:fld id="{622567AF-0193-4FBE-960F-480DAD8316AD}" type="datetimeFigureOut">
              <a:rPr lang="ar-JO"/>
              <a:pPr>
                <a:defRPr/>
              </a:pPr>
              <a:t>04/01/1446</a:t>
            </a:fld>
            <a:endParaRPr lang="ar-JO"/>
          </a:p>
        </p:txBody>
      </p:sp>
      <p:sp>
        <p:nvSpPr>
          <p:cNvPr id="4" name="Slide Image Placeholder 3">
            <a:extLst>
              <a:ext uri="{FF2B5EF4-FFF2-40B4-BE49-F238E27FC236}">
                <a16:creationId xmlns:a16="http://schemas.microsoft.com/office/drawing/2014/main" id="{54A75F3E-F380-3F32-9592-297C1C58D9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a:extLst>
              <a:ext uri="{FF2B5EF4-FFF2-40B4-BE49-F238E27FC236}">
                <a16:creationId xmlns:a16="http://schemas.microsoft.com/office/drawing/2014/main" id="{2D6DC840-9A1A-CD12-2669-31BBB91E0DD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6" name="Footer Placeholder 5">
            <a:extLst>
              <a:ext uri="{FF2B5EF4-FFF2-40B4-BE49-F238E27FC236}">
                <a16:creationId xmlns:a16="http://schemas.microsoft.com/office/drawing/2014/main" id="{D022A771-57CA-63AE-29CB-731F849E86CB}"/>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fontAlgn="auto" hangingPunct="1">
              <a:spcBef>
                <a:spcPts val="0"/>
              </a:spcBef>
              <a:spcAft>
                <a:spcPts val="0"/>
              </a:spcAft>
              <a:defRPr sz="1200">
                <a:latin typeface="+mn-lt"/>
              </a:defRPr>
            </a:lvl1pPr>
          </a:lstStyle>
          <a:p>
            <a:pPr>
              <a:defRPr/>
            </a:pPr>
            <a:endParaRPr lang="ar-JO"/>
          </a:p>
        </p:txBody>
      </p:sp>
      <p:sp>
        <p:nvSpPr>
          <p:cNvPr id="7" name="Slide Number Placeholder 6">
            <a:extLst>
              <a:ext uri="{FF2B5EF4-FFF2-40B4-BE49-F238E27FC236}">
                <a16:creationId xmlns:a16="http://schemas.microsoft.com/office/drawing/2014/main" id="{5404E4E4-E600-3E14-1921-2B59B43E86F9}"/>
              </a:ext>
            </a:extLst>
          </p:cNvPr>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eaLnBrk="1" fontAlgn="auto" hangingPunct="1">
              <a:spcBef>
                <a:spcPts val="0"/>
              </a:spcBef>
              <a:spcAft>
                <a:spcPts val="0"/>
              </a:spcAft>
              <a:defRPr sz="1200" smtClean="0">
                <a:latin typeface="+mn-lt"/>
              </a:defRPr>
            </a:lvl1pPr>
          </a:lstStyle>
          <a:p>
            <a:pPr>
              <a:defRPr/>
            </a:pPr>
            <a:fld id="{5A5693F3-8057-4B74-9203-05CF380AAA16}" type="slidenum">
              <a:rPr lang="ar-JO"/>
              <a:pPr>
                <a:defRPr/>
              </a:pPr>
              <a:t>‹#›</a:t>
            </a:fld>
            <a:endParaRPr lang="ar-JO"/>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A7A0B81-B435-A1B3-C3A8-A7AB23E712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DD6FEA0-8F78-EF1B-BC45-35A751EBFE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Small Bowel Bacterial Overgrowth The normal small intestine has relatively few bacteria residing within it (typically 10&gt;4 </a:t>
            </a:r>
          </a:p>
          <a:p>
            <a:pPr>
              <a:spcBef>
                <a:spcPct val="0"/>
              </a:spcBef>
            </a:pPr>
            <a:r>
              <a:rPr lang="en-US" altLang="nl-NL"/>
              <a:t>cfu/cc). Various conditions such as short bowel syndrome, pseudoobstruction, bowel strictures, and malnutrition may result in overgrowth of aerobic and anaerobic bacteria in the small bowel. Symptoms of abdominal pain and diarrhea arise as bile acids are deconjugated and fatty acids hydroxylated by bacteria. These processes lead to an osmotic diarrhea. The diagnosis can be made by an early and late rise in breath hydrogen with lactulose testing as the undigested lactulose reaches the small bowel and then the colon. Treatment is with metronidazole or with nonabsorbable rifaximin</a:t>
            </a:r>
            <a:endParaRPr lang="ar-JO" altLang="nl-NL"/>
          </a:p>
        </p:txBody>
      </p:sp>
      <p:sp>
        <p:nvSpPr>
          <p:cNvPr id="10244" name="Slide Number Placeholder 3">
            <a:extLst>
              <a:ext uri="{FF2B5EF4-FFF2-40B4-BE49-F238E27FC236}">
                <a16:creationId xmlns:a16="http://schemas.microsoft.com/office/drawing/2014/main" id="{442C0A15-AF46-E8A7-295A-2F6F351FD9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2DD1C9B2-6127-45C0-BD14-3E57067BA415}" type="slidenum">
              <a:rPr lang="en-US" altLang="nl-NL">
                <a:latin typeface="Calibri" panose="020F0502020204030204" pitchFamily="34" charset="0"/>
              </a:rPr>
              <a:pPr fontAlgn="base">
                <a:spcBef>
                  <a:spcPct val="0"/>
                </a:spcBef>
                <a:spcAft>
                  <a:spcPct val="0"/>
                </a:spcAft>
              </a:pPr>
              <a:t>3</a:t>
            </a:fld>
            <a:endParaRPr lang="en-US" altLang="nl-N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E010F3F-33E7-E08D-557D-D56E8437E1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7E01CA8-ACCA-0D53-15B9-B8D91C8DC6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Examination of Stool and Blood Laboratory examination should begin with microbiologic studies for bacteria and parasites in the stool. Infection with bacteria such as Yersinia, Escherichia coli, and Salmonella may develop into chronic illness and can be detected by routine stool culture. Additionally, some stool cultures may include testing for diarrhea-causing Aeromonas and Plesiomonas. Clostridium difficile toxin assay should be performed, especially in the setting of recent antibiotic use. Antigen detection for Giardia and Cryptosporidium are more sensitive and specific than routine microscopy-based “ova and parasite” examinations and therefore may be helpful if these infections are suspected. (17) Analysis of the stool for electrolyte content and osmolarity may be helpful in distinguishing an osmotic from a secretory diarrhea. If there is a difference between the stool osmolarity and twice the sum of the concentrations of sodium and potassium in the stool of &gt;50mOsm, the diarrhea is osmotic in nature. If this osmotic gap is 30 g/day in infants and &gt;50 g/day in school-age children) and a coefficient of fat malabsorption of &gt;5% is considered abnormal past infancy. </a:t>
            </a:r>
            <a:endParaRPr lang="ar-JO" altLang="nl-NL"/>
          </a:p>
        </p:txBody>
      </p:sp>
      <p:sp>
        <p:nvSpPr>
          <p:cNvPr id="39940" name="Slide Number Placeholder 3">
            <a:extLst>
              <a:ext uri="{FF2B5EF4-FFF2-40B4-BE49-F238E27FC236}">
                <a16:creationId xmlns:a16="http://schemas.microsoft.com/office/drawing/2014/main" id="{61804250-BCDB-F947-6D13-7EFBED610B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CD3FF3E-1C14-4BB1-B530-C4192612E404}" type="slidenum">
              <a:rPr lang="en-US" altLang="nl-NL">
                <a:latin typeface="Calibri" panose="020F0502020204030204" pitchFamily="34" charset="0"/>
              </a:rPr>
              <a:pPr fontAlgn="base">
                <a:spcBef>
                  <a:spcPct val="0"/>
                </a:spcBef>
                <a:spcAft>
                  <a:spcPct val="0"/>
                </a:spcAft>
              </a:pPr>
              <a:t>22</a:t>
            </a:fld>
            <a:endParaRPr lang="en-US" altLang="nl-N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11588FE-C4C4-42BD-823F-392D863168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077BEBD-1592-1098-26A1-F80207C6C6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nl-NL"/>
              <a:t>Blood tests should include routine complete blood cell count to evaluate for anemia and thrombocytosis, suggesting blood loss and inflammation, respectively. Evaluation of red blood cell characteristics may suggest vitamin B12 or folate deficiency in malnutrition. White blood cell count and differential and immunoglobulin analysis screen for immune disorders. Erythrocyte sedimentation rate and C-reactive protein support inflammation but are nonspecific. Elevated tissue transglutaminase immune globulin A (TTG IgA) antibody is sensitive and specific for celiac disease, but a low total serum IgA level may result in a false-negative test. Measurements of albumin and prealbumin may be obtained to reflect low dietary protein intake. (13) Levels of the fat soluble vitamins A, 25-OH vitamin D, vitamin E, and vitamin K (reflected by prothrombin time) may be measured if fat malabsorption is suspected.</a:t>
            </a:r>
            <a:endParaRPr lang="ar-JO" altLang="nl-NL"/>
          </a:p>
          <a:p>
            <a:pPr>
              <a:spcBef>
                <a:spcPct val="0"/>
              </a:spcBef>
            </a:pPr>
            <a:endParaRPr lang="ar-JO" altLang="nl-NL"/>
          </a:p>
        </p:txBody>
      </p:sp>
      <p:sp>
        <p:nvSpPr>
          <p:cNvPr id="41988" name="Slide Number Placeholder 3">
            <a:extLst>
              <a:ext uri="{FF2B5EF4-FFF2-40B4-BE49-F238E27FC236}">
                <a16:creationId xmlns:a16="http://schemas.microsoft.com/office/drawing/2014/main" id="{16E799B0-03AB-BD36-7C7D-AB7451A02B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4A38E23-E7CE-4E21-A6DF-518B55E6CEC9}" type="slidenum">
              <a:rPr lang="en-US" altLang="nl-NL">
                <a:latin typeface="Calibri" panose="020F0502020204030204" pitchFamily="34" charset="0"/>
              </a:rPr>
              <a:pPr fontAlgn="base">
                <a:spcBef>
                  <a:spcPct val="0"/>
                </a:spcBef>
                <a:spcAft>
                  <a:spcPct val="0"/>
                </a:spcAft>
              </a:pPr>
              <a:t>23</a:t>
            </a:fld>
            <a:endParaRPr lang="en-US" altLang="nl-N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1F29CE0-77EC-E9A5-7D45-0A1AA4FE31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0CA5BE-BD48-F77B-B1CB-B6BB993C9237}"/>
              </a:ext>
            </a:extLst>
          </p:cNvPr>
          <p:cNvSpPr>
            <a:spLocks noGrp="1"/>
          </p:cNvSpPr>
          <p:nvPr>
            <p:ph type="body" idx="1"/>
          </p:nvPr>
        </p:nvSpPr>
        <p:spPr/>
        <p:txBody>
          <a:bodyPr rtlCol="1">
            <a:normAutofit fontScale="32500" lnSpcReduction="20000"/>
          </a:bodyPr>
          <a:lstStyle/>
          <a:p>
            <a:pPr fontAlgn="auto">
              <a:spcBef>
                <a:spcPts val="0"/>
              </a:spcBef>
              <a:spcAft>
                <a:spcPts val="0"/>
              </a:spcAft>
              <a:defRPr/>
            </a:pPr>
            <a:r>
              <a:rPr lang="en-US" dirty="0"/>
              <a:t>To establish</a:t>
            </a:r>
          </a:p>
          <a:p>
            <a:pPr fontAlgn="auto">
              <a:spcBef>
                <a:spcPts val="0"/>
              </a:spcBef>
              <a:spcAft>
                <a:spcPts val="0"/>
              </a:spcAft>
              <a:defRPr/>
            </a:pPr>
            <a:r>
              <a:rPr lang="en-US" dirty="0"/>
              <a:t>a diagnosis</a:t>
            </a:r>
          </a:p>
          <a:p>
            <a:pPr fontAlgn="auto">
              <a:spcBef>
                <a:spcPts val="0"/>
              </a:spcBef>
              <a:spcAft>
                <a:spcPts val="0"/>
              </a:spcAft>
              <a:defRPr/>
            </a:pPr>
            <a:r>
              <a:rPr lang="en-US" dirty="0"/>
              <a:t>requires</a:t>
            </a:r>
          </a:p>
          <a:p>
            <a:pPr fontAlgn="auto">
              <a:spcBef>
                <a:spcPts val="0"/>
              </a:spcBef>
              <a:spcAft>
                <a:spcPts val="0"/>
              </a:spcAft>
              <a:defRPr/>
            </a:pPr>
            <a:r>
              <a:rPr lang="en-US" dirty="0"/>
              <a:t>an</a:t>
            </a:r>
          </a:p>
          <a:p>
            <a:pPr fontAlgn="auto">
              <a:spcBef>
                <a:spcPts val="0"/>
              </a:spcBef>
              <a:spcAft>
                <a:spcPts val="0"/>
              </a:spcAft>
              <a:defRPr/>
            </a:pPr>
            <a:r>
              <a:rPr lang="en-US" dirty="0"/>
              <a:t>understanding</a:t>
            </a:r>
          </a:p>
          <a:p>
            <a:pPr fontAlgn="auto">
              <a:spcBef>
                <a:spcPts val="0"/>
              </a:spcBef>
              <a:spcAft>
                <a:spcPts val="0"/>
              </a:spcAft>
              <a:defRPr/>
            </a:pPr>
            <a:r>
              <a:rPr lang="en-US" dirty="0"/>
              <a:t>of the</a:t>
            </a:r>
          </a:p>
          <a:p>
            <a:pPr fontAlgn="auto">
              <a:spcBef>
                <a:spcPts val="0"/>
              </a:spcBef>
              <a:spcAft>
                <a:spcPts val="0"/>
              </a:spcAft>
              <a:defRPr/>
            </a:pPr>
            <a:r>
              <a:rPr lang="en-US" dirty="0"/>
              <a:t>physiology</a:t>
            </a:r>
          </a:p>
          <a:p>
            <a:pPr fontAlgn="auto">
              <a:spcBef>
                <a:spcPts val="0"/>
              </a:spcBef>
              <a:spcAft>
                <a:spcPts val="0"/>
              </a:spcAft>
              <a:defRPr/>
            </a:pPr>
            <a:r>
              <a:rPr lang="en-US" dirty="0"/>
              <a:t>and</a:t>
            </a:r>
          </a:p>
          <a:p>
            <a:pPr fontAlgn="auto">
              <a:spcBef>
                <a:spcPts val="0"/>
              </a:spcBef>
              <a:spcAft>
                <a:spcPts val="0"/>
              </a:spcAft>
              <a:defRPr/>
            </a:pPr>
            <a:r>
              <a:rPr lang="en-US" dirty="0" err="1"/>
              <a:t>pathophysiology</a:t>
            </a:r>
            <a:endParaRPr lang="en-US" dirty="0"/>
          </a:p>
          <a:p>
            <a:pPr fontAlgn="auto">
              <a:spcBef>
                <a:spcPts val="0"/>
              </a:spcBef>
              <a:spcAft>
                <a:spcPts val="0"/>
              </a:spcAft>
              <a:defRPr/>
            </a:pPr>
            <a:r>
              <a:rPr lang="en-US" dirty="0"/>
              <a:t>of digestion</a:t>
            </a:r>
          </a:p>
          <a:p>
            <a:pPr fontAlgn="auto">
              <a:spcBef>
                <a:spcPts val="0"/>
              </a:spcBef>
              <a:spcAft>
                <a:spcPts val="0"/>
              </a:spcAft>
              <a:defRPr/>
            </a:pPr>
            <a:r>
              <a:rPr lang="en-US" dirty="0"/>
              <a:t>and</a:t>
            </a:r>
          </a:p>
          <a:p>
            <a:pPr fontAlgn="auto">
              <a:spcBef>
                <a:spcPts val="0"/>
              </a:spcBef>
              <a:spcAft>
                <a:spcPts val="0"/>
              </a:spcAft>
              <a:defRPr/>
            </a:pPr>
            <a:r>
              <a:rPr lang="en-US" dirty="0"/>
              <a:t>absorption.</a:t>
            </a:r>
          </a:p>
          <a:p>
            <a:pPr fontAlgn="auto">
              <a:spcBef>
                <a:spcPts val="0"/>
              </a:spcBef>
              <a:spcAft>
                <a:spcPts val="0"/>
              </a:spcAft>
              <a:defRPr/>
            </a:pPr>
            <a:r>
              <a:rPr lang="en-US" dirty="0"/>
              <a:t>Digestion</a:t>
            </a:r>
          </a:p>
          <a:p>
            <a:pPr fontAlgn="auto">
              <a:spcBef>
                <a:spcPts val="0"/>
              </a:spcBef>
              <a:spcAft>
                <a:spcPts val="0"/>
              </a:spcAft>
              <a:defRPr/>
            </a:pPr>
            <a:r>
              <a:rPr lang="en-US" dirty="0"/>
              <a:t>begins</a:t>
            </a:r>
          </a:p>
          <a:p>
            <a:pPr fontAlgn="auto">
              <a:spcBef>
                <a:spcPts val="0"/>
              </a:spcBef>
              <a:spcAft>
                <a:spcPts val="0"/>
              </a:spcAft>
              <a:defRPr/>
            </a:pPr>
            <a:r>
              <a:rPr lang="en-US" dirty="0"/>
              <a:t>as an</a:t>
            </a:r>
          </a:p>
          <a:p>
            <a:pPr fontAlgn="auto">
              <a:spcBef>
                <a:spcPts val="0"/>
              </a:spcBef>
              <a:spcAft>
                <a:spcPts val="0"/>
              </a:spcAft>
              <a:defRPr/>
            </a:pPr>
            <a:r>
              <a:rPr lang="en-US" dirty="0" err="1"/>
              <a:t>intraluminal</a:t>
            </a:r>
            <a:endParaRPr lang="en-US" dirty="0"/>
          </a:p>
          <a:p>
            <a:pPr fontAlgn="auto">
              <a:spcBef>
                <a:spcPts val="0"/>
              </a:spcBef>
              <a:spcAft>
                <a:spcPts val="0"/>
              </a:spcAft>
              <a:defRPr/>
            </a:pPr>
            <a:r>
              <a:rPr lang="en-US" dirty="0"/>
              <a:t>event,</a:t>
            </a:r>
          </a:p>
          <a:p>
            <a:pPr fontAlgn="auto">
              <a:spcBef>
                <a:spcPts val="0"/>
              </a:spcBef>
              <a:spcAft>
                <a:spcPts val="0"/>
              </a:spcAft>
              <a:defRPr/>
            </a:pPr>
            <a:r>
              <a:rPr lang="en-US" dirty="0"/>
              <a:t>requiring</a:t>
            </a:r>
          </a:p>
          <a:p>
            <a:pPr fontAlgn="auto">
              <a:spcBef>
                <a:spcPts val="0"/>
              </a:spcBef>
              <a:spcAft>
                <a:spcPts val="0"/>
              </a:spcAft>
              <a:defRPr/>
            </a:pPr>
            <a:r>
              <a:rPr lang="en-US" dirty="0"/>
              <a:t>oral,</a:t>
            </a:r>
          </a:p>
          <a:p>
            <a:pPr fontAlgn="auto">
              <a:spcBef>
                <a:spcPts val="0"/>
              </a:spcBef>
              <a:spcAft>
                <a:spcPts val="0"/>
              </a:spcAft>
              <a:defRPr/>
            </a:pPr>
            <a:r>
              <a:rPr lang="en-US" dirty="0"/>
              <a:t>gastric,</a:t>
            </a:r>
          </a:p>
          <a:p>
            <a:pPr fontAlgn="auto">
              <a:spcBef>
                <a:spcPts val="0"/>
              </a:spcBef>
              <a:spcAft>
                <a:spcPts val="0"/>
              </a:spcAft>
              <a:defRPr/>
            </a:pPr>
            <a:r>
              <a:rPr lang="en-US" dirty="0"/>
              <a:t>and</a:t>
            </a:r>
          </a:p>
          <a:p>
            <a:pPr fontAlgn="auto">
              <a:spcBef>
                <a:spcPts val="0"/>
              </a:spcBef>
              <a:spcAft>
                <a:spcPts val="0"/>
              </a:spcAft>
              <a:defRPr/>
            </a:pPr>
            <a:r>
              <a:rPr lang="en-US" dirty="0"/>
              <a:t>pancreatic</a:t>
            </a:r>
          </a:p>
          <a:p>
            <a:pPr fontAlgn="auto">
              <a:spcBef>
                <a:spcPts val="0"/>
              </a:spcBef>
              <a:spcAft>
                <a:spcPts val="0"/>
              </a:spcAft>
              <a:defRPr/>
            </a:pPr>
            <a:r>
              <a:rPr lang="en-US" dirty="0"/>
              <a:t>enzymes</a:t>
            </a:r>
          </a:p>
          <a:p>
            <a:pPr fontAlgn="auto">
              <a:spcBef>
                <a:spcPts val="0"/>
              </a:spcBef>
              <a:spcAft>
                <a:spcPts val="0"/>
              </a:spcAft>
              <a:defRPr/>
            </a:pPr>
            <a:r>
              <a:rPr lang="en-US" dirty="0"/>
              <a:t>and</a:t>
            </a:r>
          </a:p>
          <a:p>
            <a:pPr fontAlgn="auto">
              <a:spcBef>
                <a:spcPts val="0"/>
              </a:spcBef>
              <a:spcAft>
                <a:spcPts val="0"/>
              </a:spcAft>
              <a:defRPr/>
            </a:pPr>
            <a:r>
              <a:rPr lang="en-US" dirty="0"/>
              <a:t>bile</a:t>
            </a:r>
          </a:p>
          <a:p>
            <a:pPr fontAlgn="auto">
              <a:spcBef>
                <a:spcPts val="0"/>
              </a:spcBef>
              <a:spcAft>
                <a:spcPts val="0"/>
              </a:spcAft>
              <a:defRPr/>
            </a:pPr>
            <a:r>
              <a:rPr lang="en-US" dirty="0"/>
              <a:t>acids</a:t>
            </a:r>
          </a:p>
          <a:p>
            <a:pPr fontAlgn="auto">
              <a:spcBef>
                <a:spcPts val="0"/>
              </a:spcBef>
              <a:spcAft>
                <a:spcPts val="0"/>
              </a:spcAft>
              <a:defRPr/>
            </a:pPr>
            <a:r>
              <a:rPr lang="en-US" dirty="0"/>
              <a:t>for</a:t>
            </a:r>
          </a:p>
          <a:p>
            <a:pPr fontAlgn="auto">
              <a:spcBef>
                <a:spcPts val="0"/>
              </a:spcBef>
              <a:spcAft>
                <a:spcPts val="0"/>
              </a:spcAft>
              <a:defRPr/>
            </a:pPr>
            <a:r>
              <a:rPr lang="en-US" dirty="0"/>
              <a:t>micelle</a:t>
            </a:r>
          </a:p>
          <a:p>
            <a:pPr fontAlgn="auto">
              <a:spcBef>
                <a:spcPts val="0"/>
              </a:spcBef>
              <a:spcAft>
                <a:spcPts val="0"/>
              </a:spcAft>
              <a:defRPr/>
            </a:pPr>
            <a:r>
              <a:rPr lang="en-US" dirty="0"/>
              <a:t>formation.</a:t>
            </a:r>
          </a:p>
          <a:p>
            <a:pPr fontAlgn="auto">
              <a:spcBef>
                <a:spcPts val="0"/>
              </a:spcBef>
              <a:spcAft>
                <a:spcPts val="0"/>
              </a:spcAft>
              <a:defRPr/>
            </a:pPr>
            <a:r>
              <a:rPr lang="en-US" dirty="0"/>
              <a:t>Absorption</a:t>
            </a:r>
          </a:p>
          <a:p>
            <a:pPr fontAlgn="auto">
              <a:spcBef>
                <a:spcPts val="0"/>
              </a:spcBef>
              <a:spcAft>
                <a:spcPts val="0"/>
              </a:spcAft>
              <a:defRPr/>
            </a:pPr>
            <a:r>
              <a:rPr lang="en-US" dirty="0"/>
              <a:t>requires</a:t>
            </a:r>
          </a:p>
          <a:p>
            <a:pPr fontAlgn="auto">
              <a:spcBef>
                <a:spcPts val="0"/>
              </a:spcBef>
              <a:spcAft>
                <a:spcPts val="0"/>
              </a:spcAft>
              <a:defRPr/>
            </a:pPr>
            <a:r>
              <a:rPr lang="en-US" dirty="0"/>
              <a:t>adequate</a:t>
            </a:r>
          </a:p>
          <a:p>
            <a:pPr fontAlgn="auto">
              <a:spcBef>
                <a:spcPts val="0"/>
              </a:spcBef>
              <a:spcAft>
                <a:spcPts val="0"/>
              </a:spcAft>
              <a:defRPr/>
            </a:pPr>
            <a:r>
              <a:rPr lang="en-US" dirty="0" err="1"/>
              <a:t>mucos</a:t>
            </a:r>
            <a:r>
              <a:rPr lang="en-US" dirty="0"/>
              <a:t>-</a:t>
            </a:r>
          </a:p>
          <a:p>
            <a:pPr fontAlgn="auto">
              <a:spcBef>
                <a:spcPts val="0"/>
              </a:spcBef>
              <a:spcAft>
                <a:spcPts val="0"/>
              </a:spcAft>
              <a:defRPr/>
            </a:pPr>
            <a:r>
              <a:rPr lang="en-US" dirty="0"/>
              <a:t>al surface</a:t>
            </a:r>
          </a:p>
          <a:p>
            <a:pPr fontAlgn="auto">
              <a:spcBef>
                <a:spcPts val="0"/>
              </a:spcBef>
              <a:spcAft>
                <a:spcPts val="0"/>
              </a:spcAft>
              <a:defRPr/>
            </a:pPr>
            <a:r>
              <a:rPr lang="en-US" dirty="0"/>
              <a:t>area,</a:t>
            </a:r>
          </a:p>
          <a:p>
            <a:pPr fontAlgn="auto">
              <a:spcBef>
                <a:spcPts val="0"/>
              </a:spcBef>
              <a:spcAft>
                <a:spcPts val="0"/>
              </a:spcAft>
              <a:defRPr/>
            </a:pPr>
            <a:r>
              <a:rPr lang="en-US" dirty="0"/>
              <a:t>brush</a:t>
            </a:r>
          </a:p>
          <a:p>
            <a:pPr fontAlgn="auto">
              <a:spcBef>
                <a:spcPts val="0"/>
              </a:spcBef>
              <a:spcAft>
                <a:spcPts val="0"/>
              </a:spcAft>
              <a:defRPr/>
            </a:pPr>
            <a:r>
              <a:rPr lang="en-US" dirty="0"/>
              <a:t>border</a:t>
            </a:r>
          </a:p>
          <a:p>
            <a:pPr fontAlgn="auto">
              <a:spcBef>
                <a:spcPts val="0"/>
              </a:spcBef>
              <a:spcAft>
                <a:spcPts val="0"/>
              </a:spcAft>
              <a:defRPr/>
            </a:pPr>
            <a:r>
              <a:rPr lang="en-US" dirty="0"/>
              <a:t>and</a:t>
            </a:r>
          </a:p>
          <a:p>
            <a:pPr fontAlgn="auto">
              <a:spcBef>
                <a:spcPts val="0"/>
              </a:spcBef>
              <a:spcAft>
                <a:spcPts val="0"/>
              </a:spcAft>
              <a:defRPr/>
            </a:pPr>
            <a:r>
              <a:rPr lang="en-US" dirty="0"/>
              <a:t>intracellular</a:t>
            </a:r>
          </a:p>
          <a:p>
            <a:pPr fontAlgn="auto">
              <a:spcBef>
                <a:spcPts val="0"/>
              </a:spcBef>
              <a:spcAft>
                <a:spcPts val="0"/>
              </a:spcAft>
              <a:defRPr/>
            </a:pPr>
            <a:r>
              <a:rPr lang="en-US" dirty="0"/>
              <a:t>enzymes,</a:t>
            </a:r>
          </a:p>
          <a:p>
            <a:pPr fontAlgn="auto">
              <a:spcBef>
                <a:spcPts val="0"/>
              </a:spcBef>
              <a:spcAft>
                <a:spcPts val="0"/>
              </a:spcAft>
              <a:defRPr/>
            </a:pPr>
            <a:r>
              <a:rPr lang="en-US" dirty="0"/>
              <a:t>and</a:t>
            </a:r>
          </a:p>
          <a:p>
            <a:pPr fontAlgn="auto">
              <a:spcBef>
                <a:spcPts val="0"/>
              </a:spcBef>
              <a:spcAft>
                <a:spcPts val="0"/>
              </a:spcAft>
              <a:defRPr/>
            </a:pPr>
            <a:r>
              <a:rPr lang="en-US" dirty="0"/>
              <a:t>specific</a:t>
            </a:r>
          </a:p>
          <a:p>
            <a:pPr fontAlgn="auto">
              <a:spcBef>
                <a:spcPts val="0"/>
              </a:spcBef>
              <a:spcAft>
                <a:spcPts val="0"/>
              </a:spcAft>
              <a:defRPr/>
            </a:pPr>
            <a:r>
              <a:rPr lang="en-US" dirty="0"/>
              <a:t>transport</a:t>
            </a:r>
          </a:p>
          <a:p>
            <a:pPr fontAlgn="auto">
              <a:spcBef>
                <a:spcPts val="0"/>
              </a:spcBef>
              <a:spcAft>
                <a:spcPts val="0"/>
              </a:spcAft>
              <a:defRPr/>
            </a:pPr>
            <a:r>
              <a:rPr lang="en-US" dirty="0"/>
              <a:t>mechanisms.</a:t>
            </a:r>
          </a:p>
          <a:p>
            <a:pPr fontAlgn="auto">
              <a:spcBef>
                <a:spcPts val="0"/>
              </a:spcBef>
              <a:spcAft>
                <a:spcPts val="0"/>
              </a:spcAft>
              <a:defRPr/>
            </a:pPr>
            <a:r>
              <a:rPr lang="en-US" dirty="0"/>
              <a:t>The</a:t>
            </a:r>
          </a:p>
          <a:p>
            <a:pPr fontAlgn="auto">
              <a:spcBef>
                <a:spcPts val="0"/>
              </a:spcBef>
              <a:spcAft>
                <a:spcPts val="0"/>
              </a:spcAft>
              <a:defRPr/>
            </a:pPr>
            <a:r>
              <a:rPr lang="en-US" dirty="0"/>
              <a:t>diseases</a:t>
            </a:r>
          </a:p>
          <a:p>
            <a:pPr fontAlgn="auto">
              <a:spcBef>
                <a:spcPts val="0"/>
              </a:spcBef>
              <a:spcAft>
                <a:spcPts val="0"/>
              </a:spcAft>
              <a:defRPr/>
            </a:pPr>
            <a:r>
              <a:rPr lang="en-US" dirty="0"/>
              <a:t>and</a:t>
            </a:r>
          </a:p>
          <a:p>
            <a:pPr fontAlgn="auto">
              <a:spcBef>
                <a:spcPts val="0"/>
              </a:spcBef>
              <a:spcAft>
                <a:spcPts val="0"/>
              </a:spcAft>
              <a:defRPr/>
            </a:pPr>
            <a:r>
              <a:rPr lang="en-US" dirty="0"/>
              <a:t>their</a:t>
            </a:r>
          </a:p>
          <a:p>
            <a:pPr fontAlgn="auto">
              <a:spcBef>
                <a:spcPts val="0"/>
              </a:spcBef>
              <a:spcAft>
                <a:spcPts val="0"/>
              </a:spcAft>
              <a:defRPr/>
            </a:pPr>
            <a:r>
              <a:rPr lang="en-US" dirty="0" err="1"/>
              <a:t>symptonis</a:t>
            </a:r>
            <a:endParaRPr lang="en-US" dirty="0"/>
          </a:p>
          <a:p>
            <a:pPr fontAlgn="auto">
              <a:spcBef>
                <a:spcPts val="0"/>
              </a:spcBef>
              <a:spcAft>
                <a:spcPts val="0"/>
              </a:spcAft>
              <a:defRPr/>
            </a:pPr>
            <a:r>
              <a:rPr lang="en-US" dirty="0"/>
              <a:t>vary</a:t>
            </a:r>
          </a:p>
          <a:p>
            <a:pPr fontAlgn="auto">
              <a:spcBef>
                <a:spcPts val="0"/>
              </a:spcBef>
              <a:spcAft>
                <a:spcPts val="0"/>
              </a:spcAft>
              <a:defRPr/>
            </a:pPr>
            <a:r>
              <a:rPr lang="en-US" dirty="0"/>
              <a:t>with</a:t>
            </a:r>
          </a:p>
          <a:p>
            <a:pPr fontAlgn="auto">
              <a:spcBef>
                <a:spcPts val="0"/>
              </a:spcBef>
              <a:spcAft>
                <a:spcPts val="0"/>
              </a:spcAft>
              <a:defRPr/>
            </a:pPr>
            <a:r>
              <a:rPr lang="en-US" dirty="0"/>
              <a:t>age</a:t>
            </a:r>
          </a:p>
          <a:p>
            <a:pPr fontAlgn="auto">
              <a:spcBef>
                <a:spcPts val="0"/>
              </a:spcBef>
              <a:spcAft>
                <a:spcPts val="0"/>
              </a:spcAft>
              <a:defRPr/>
            </a:pPr>
            <a:r>
              <a:rPr lang="en-US" dirty="0"/>
              <a:t>and</a:t>
            </a:r>
          </a:p>
          <a:p>
            <a:pPr fontAlgn="auto">
              <a:spcBef>
                <a:spcPts val="0"/>
              </a:spcBef>
              <a:spcAft>
                <a:spcPts val="0"/>
              </a:spcAft>
              <a:defRPr/>
            </a:pPr>
            <a:r>
              <a:rPr lang="en-US" dirty="0"/>
              <a:t>even</a:t>
            </a:r>
          </a:p>
          <a:p>
            <a:pPr fontAlgn="auto">
              <a:spcBef>
                <a:spcPts val="0"/>
              </a:spcBef>
              <a:spcAft>
                <a:spcPts val="0"/>
              </a:spcAft>
              <a:defRPr/>
            </a:pPr>
            <a:r>
              <a:rPr lang="en-US" dirty="0"/>
              <a:t>with</a:t>
            </a:r>
          </a:p>
          <a:p>
            <a:pPr fontAlgn="auto">
              <a:spcBef>
                <a:spcPts val="0"/>
              </a:spcBef>
              <a:spcAft>
                <a:spcPts val="0"/>
              </a:spcAft>
              <a:defRPr/>
            </a:pPr>
            <a:r>
              <a:rPr lang="en-US" dirty="0"/>
              <a:t>socioeconomic</a:t>
            </a:r>
          </a:p>
          <a:p>
            <a:pPr fontAlgn="auto">
              <a:spcBef>
                <a:spcPts val="0"/>
              </a:spcBef>
              <a:spcAft>
                <a:spcPts val="0"/>
              </a:spcAft>
              <a:defRPr/>
            </a:pPr>
            <a:r>
              <a:rPr lang="en-US" dirty="0" err="1"/>
              <a:t>condi</a:t>
            </a:r>
            <a:r>
              <a:rPr lang="en-US" dirty="0"/>
              <a:t>-</a:t>
            </a:r>
          </a:p>
          <a:p>
            <a:pPr fontAlgn="auto">
              <a:spcBef>
                <a:spcPts val="0"/>
              </a:spcBef>
              <a:spcAft>
                <a:spcPts val="0"/>
              </a:spcAft>
              <a:defRPr/>
            </a:pPr>
            <a:r>
              <a:rPr lang="en-US" dirty="0" err="1"/>
              <a:t>tions</a:t>
            </a:r>
            <a:r>
              <a:rPr lang="en-US" dirty="0"/>
              <a:t>.</a:t>
            </a:r>
          </a:p>
          <a:p>
            <a:pPr fontAlgn="auto">
              <a:spcBef>
                <a:spcPts val="0"/>
              </a:spcBef>
              <a:spcAft>
                <a:spcPts val="0"/>
              </a:spcAft>
              <a:defRPr/>
            </a:pPr>
            <a:r>
              <a:rPr lang="en-US" dirty="0"/>
              <a:t>For</a:t>
            </a:r>
          </a:p>
          <a:p>
            <a:pPr fontAlgn="auto">
              <a:spcBef>
                <a:spcPts val="0"/>
              </a:spcBef>
              <a:spcAft>
                <a:spcPts val="0"/>
              </a:spcAft>
              <a:defRPr/>
            </a:pPr>
            <a:r>
              <a:rPr lang="en-US" dirty="0"/>
              <a:t>example,</a:t>
            </a:r>
          </a:p>
          <a:p>
            <a:pPr fontAlgn="auto">
              <a:spcBef>
                <a:spcPts val="0"/>
              </a:spcBef>
              <a:spcAft>
                <a:spcPts val="0"/>
              </a:spcAft>
              <a:defRPr/>
            </a:pPr>
            <a:r>
              <a:rPr lang="en-US" dirty="0"/>
              <a:t>in the</a:t>
            </a:r>
          </a:p>
          <a:p>
            <a:pPr fontAlgn="auto">
              <a:spcBef>
                <a:spcPts val="0"/>
              </a:spcBef>
              <a:spcAft>
                <a:spcPts val="0"/>
              </a:spcAft>
              <a:defRPr/>
            </a:pPr>
            <a:r>
              <a:rPr lang="en-US" dirty="0"/>
              <a:t>developing</a:t>
            </a:r>
          </a:p>
          <a:p>
            <a:pPr fontAlgn="auto">
              <a:spcBef>
                <a:spcPts val="0"/>
              </a:spcBef>
              <a:spcAft>
                <a:spcPts val="0"/>
              </a:spcAft>
              <a:defRPr/>
            </a:pPr>
            <a:r>
              <a:rPr lang="en-US" dirty="0"/>
              <a:t>world,</a:t>
            </a:r>
          </a:p>
          <a:p>
            <a:pPr fontAlgn="auto">
              <a:spcBef>
                <a:spcPts val="0"/>
              </a:spcBef>
              <a:spcAft>
                <a:spcPts val="0"/>
              </a:spcAft>
              <a:defRPr/>
            </a:pPr>
            <a:r>
              <a:rPr lang="en-US" dirty="0" err="1"/>
              <a:t>malabsorption</a:t>
            </a:r>
            <a:endParaRPr lang="en-US" dirty="0"/>
          </a:p>
          <a:p>
            <a:pPr fontAlgn="auto">
              <a:spcBef>
                <a:spcPts val="0"/>
              </a:spcBef>
              <a:spcAft>
                <a:spcPts val="0"/>
              </a:spcAft>
              <a:defRPr/>
            </a:pPr>
            <a:r>
              <a:rPr lang="en-US" dirty="0"/>
              <a:t>most</a:t>
            </a:r>
          </a:p>
          <a:p>
            <a:pPr fontAlgn="auto">
              <a:spcBef>
                <a:spcPts val="0"/>
              </a:spcBef>
              <a:spcAft>
                <a:spcPts val="0"/>
              </a:spcAft>
              <a:defRPr/>
            </a:pPr>
            <a:r>
              <a:rPr lang="en-US" dirty="0"/>
              <a:t>often</a:t>
            </a:r>
          </a:p>
          <a:p>
            <a:pPr fontAlgn="auto">
              <a:spcBef>
                <a:spcPts val="0"/>
              </a:spcBef>
              <a:spcAft>
                <a:spcPts val="0"/>
              </a:spcAft>
              <a:defRPr/>
            </a:pPr>
            <a:r>
              <a:rPr lang="en-US" dirty="0"/>
              <a:t>is</a:t>
            </a:r>
          </a:p>
          <a:p>
            <a:pPr fontAlgn="auto">
              <a:spcBef>
                <a:spcPts val="0"/>
              </a:spcBef>
              <a:spcAft>
                <a:spcPts val="0"/>
              </a:spcAft>
              <a:defRPr/>
            </a:pPr>
            <a:r>
              <a:rPr lang="en-US" dirty="0"/>
              <a:t>encountered</a:t>
            </a:r>
          </a:p>
          <a:p>
            <a:pPr fontAlgn="auto">
              <a:spcBef>
                <a:spcPts val="0"/>
              </a:spcBef>
              <a:spcAft>
                <a:spcPts val="0"/>
              </a:spcAft>
              <a:defRPr/>
            </a:pPr>
            <a:r>
              <a:rPr lang="en-US" dirty="0"/>
              <a:t>in the</a:t>
            </a:r>
          </a:p>
          <a:p>
            <a:pPr fontAlgn="auto">
              <a:spcBef>
                <a:spcPts val="0"/>
              </a:spcBef>
              <a:spcAft>
                <a:spcPts val="0"/>
              </a:spcAft>
              <a:defRPr/>
            </a:pPr>
            <a:r>
              <a:rPr lang="en-US" dirty="0"/>
              <a:t>context</a:t>
            </a:r>
          </a:p>
          <a:p>
            <a:pPr fontAlgn="auto">
              <a:spcBef>
                <a:spcPts val="0"/>
              </a:spcBef>
              <a:spcAft>
                <a:spcPts val="0"/>
              </a:spcAft>
              <a:defRPr/>
            </a:pPr>
            <a:r>
              <a:rPr lang="en-US" dirty="0"/>
              <a:t>of </a:t>
            </a:r>
            <a:r>
              <a:rPr lang="en-US" dirty="0" err="1"/>
              <a:t>mucos</a:t>
            </a:r>
            <a:r>
              <a:rPr lang="en-US" dirty="0"/>
              <a:t>-</a:t>
            </a:r>
          </a:p>
          <a:p>
            <a:pPr fontAlgn="auto">
              <a:spcBef>
                <a:spcPts val="0"/>
              </a:spcBef>
              <a:spcAft>
                <a:spcPts val="0"/>
              </a:spcAft>
              <a:defRPr/>
            </a:pPr>
            <a:r>
              <a:rPr lang="en-US" dirty="0"/>
              <a:t>al injury</a:t>
            </a:r>
          </a:p>
          <a:p>
            <a:pPr fontAlgn="auto">
              <a:spcBef>
                <a:spcPts val="0"/>
              </a:spcBef>
              <a:spcAft>
                <a:spcPts val="0"/>
              </a:spcAft>
              <a:defRPr/>
            </a:pPr>
            <a:r>
              <a:rPr lang="en-US" dirty="0"/>
              <a:t>from</a:t>
            </a:r>
          </a:p>
          <a:p>
            <a:pPr fontAlgn="auto">
              <a:spcBef>
                <a:spcPts val="0"/>
              </a:spcBef>
              <a:spcAft>
                <a:spcPts val="0"/>
              </a:spcAft>
              <a:defRPr/>
            </a:pPr>
            <a:r>
              <a:rPr lang="en-US" dirty="0"/>
              <a:t>recurrent</a:t>
            </a:r>
          </a:p>
          <a:p>
            <a:pPr fontAlgn="auto">
              <a:spcBef>
                <a:spcPts val="0"/>
              </a:spcBef>
              <a:spcAft>
                <a:spcPts val="0"/>
              </a:spcAft>
              <a:defRPr/>
            </a:pPr>
            <a:r>
              <a:rPr lang="en-US" dirty="0"/>
              <a:t>or persistent</a:t>
            </a:r>
          </a:p>
          <a:p>
            <a:pPr fontAlgn="auto">
              <a:spcBef>
                <a:spcPts val="0"/>
              </a:spcBef>
              <a:spcAft>
                <a:spcPts val="0"/>
              </a:spcAft>
              <a:defRPr/>
            </a:pPr>
            <a:r>
              <a:rPr lang="en-US" dirty="0"/>
              <a:t>infections,</a:t>
            </a:r>
          </a:p>
          <a:p>
            <a:pPr fontAlgn="auto">
              <a:spcBef>
                <a:spcPts val="0"/>
              </a:spcBef>
              <a:spcAft>
                <a:spcPts val="0"/>
              </a:spcAft>
              <a:defRPr/>
            </a:pPr>
            <a:r>
              <a:rPr lang="en-US" dirty="0"/>
              <a:t>perpetuated</a:t>
            </a:r>
          </a:p>
          <a:p>
            <a:pPr fontAlgn="auto">
              <a:spcBef>
                <a:spcPts val="0"/>
              </a:spcBef>
              <a:spcAft>
                <a:spcPts val="0"/>
              </a:spcAft>
              <a:defRPr/>
            </a:pPr>
            <a:r>
              <a:rPr lang="en-US" dirty="0"/>
              <a:t>by</a:t>
            </a:r>
          </a:p>
          <a:p>
            <a:pPr fontAlgn="auto">
              <a:spcBef>
                <a:spcPts val="0"/>
              </a:spcBef>
              <a:spcAft>
                <a:spcPts val="0"/>
              </a:spcAft>
              <a:defRPr/>
            </a:pPr>
            <a:r>
              <a:rPr lang="en-US" dirty="0"/>
              <a:t>poor</a:t>
            </a:r>
          </a:p>
          <a:p>
            <a:pPr fontAlgn="auto">
              <a:spcBef>
                <a:spcPts val="0"/>
              </a:spcBef>
              <a:spcAft>
                <a:spcPts val="0"/>
              </a:spcAft>
              <a:defRPr/>
            </a:pPr>
            <a:r>
              <a:rPr lang="en-US" dirty="0"/>
              <a:t>hygiene</a:t>
            </a:r>
          </a:p>
          <a:p>
            <a:pPr fontAlgn="auto">
              <a:spcBef>
                <a:spcPts val="0"/>
              </a:spcBef>
              <a:spcAft>
                <a:spcPts val="0"/>
              </a:spcAft>
              <a:defRPr/>
            </a:pPr>
            <a:r>
              <a:rPr lang="en-US" dirty="0"/>
              <a:t>and</a:t>
            </a:r>
          </a:p>
          <a:p>
            <a:pPr fontAlgn="auto">
              <a:spcBef>
                <a:spcPts val="0"/>
              </a:spcBef>
              <a:spcAft>
                <a:spcPts val="0"/>
              </a:spcAft>
              <a:defRPr/>
            </a:pPr>
            <a:r>
              <a:rPr lang="en-US" dirty="0"/>
              <a:t>nutrition</a:t>
            </a:r>
          </a:p>
          <a:p>
            <a:pPr fontAlgn="auto">
              <a:spcBef>
                <a:spcPts val="0"/>
              </a:spcBef>
              <a:spcAft>
                <a:spcPts val="0"/>
              </a:spcAft>
              <a:defRPr/>
            </a:pPr>
            <a:endParaRPr lang="ar-JO" dirty="0"/>
          </a:p>
        </p:txBody>
      </p:sp>
      <p:sp>
        <p:nvSpPr>
          <p:cNvPr id="48132" name="Slide Number Placeholder 3">
            <a:extLst>
              <a:ext uri="{FF2B5EF4-FFF2-40B4-BE49-F238E27FC236}">
                <a16:creationId xmlns:a16="http://schemas.microsoft.com/office/drawing/2014/main" id="{8BD4FDDC-F42A-D1C1-8647-8BD76C9B90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45887C6-B697-4B88-A0F9-99C5B717C8DD}" type="slidenum">
              <a:rPr lang="ar-JO" altLang="nl-NL">
                <a:latin typeface="Calibri" panose="020F0502020204030204" pitchFamily="34" charset="0"/>
              </a:rPr>
              <a:pPr fontAlgn="base">
                <a:spcBef>
                  <a:spcPct val="0"/>
                </a:spcBef>
                <a:spcAft>
                  <a:spcPct val="0"/>
                </a:spcAft>
              </a:pPr>
              <a:t>26</a:t>
            </a:fld>
            <a:endParaRPr lang="ar-JO"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3DB585B-6F21-18F3-E375-6A135D5B01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DAF156E-D9B4-39B9-CCD1-1125797F78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Mouth: Salivery amylase</a:t>
            </a:r>
          </a:p>
          <a:p>
            <a:pPr>
              <a:spcBef>
                <a:spcPct val="0"/>
              </a:spcBef>
            </a:pPr>
            <a:endParaRPr lang="en-US" altLang="nl-NL"/>
          </a:p>
          <a:p>
            <a:pPr>
              <a:spcBef>
                <a:spcPct val="0"/>
              </a:spcBef>
            </a:pPr>
            <a:r>
              <a:rPr lang="en-US" altLang="nl-NL"/>
              <a:t>Intralumenal: </a:t>
            </a:r>
          </a:p>
          <a:p>
            <a:pPr>
              <a:spcBef>
                <a:spcPct val="0"/>
              </a:spcBef>
            </a:pPr>
            <a:r>
              <a:rPr lang="en-US" altLang="nl-NL"/>
              <a:t>S.Intestine: pancreatic amylase, to form oligosacharides</a:t>
            </a:r>
          </a:p>
          <a:p>
            <a:pPr>
              <a:spcBef>
                <a:spcPct val="0"/>
              </a:spcBef>
            </a:pPr>
            <a:endParaRPr lang="en-US" altLang="nl-NL"/>
          </a:p>
          <a:p>
            <a:pPr>
              <a:spcBef>
                <a:spcPct val="0"/>
              </a:spcBef>
            </a:pPr>
            <a:r>
              <a:rPr lang="en-US" altLang="nl-NL"/>
              <a:t>Mucosal:</a:t>
            </a:r>
          </a:p>
          <a:p>
            <a:pPr>
              <a:spcBef>
                <a:spcPct val="0"/>
              </a:spcBef>
            </a:pPr>
            <a:r>
              <a:rPr lang="en-US" altLang="nl-NL"/>
              <a:t>Brush border of S.intestine:</a:t>
            </a:r>
          </a:p>
          <a:p>
            <a:pPr>
              <a:spcBef>
                <a:spcPct val="0"/>
              </a:spcBef>
              <a:buFont typeface="Wingdings" panose="05000000000000000000" pitchFamily="2" charset="2"/>
              <a:buChar char="Ø"/>
            </a:pPr>
            <a:r>
              <a:rPr lang="en-US" altLang="nl-NL"/>
              <a:t>Maltase, isomaltase</a:t>
            </a:r>
          </a:p>
          <a:p>
            <a:pPr>
              <a:spcBef>
                <a:spcPct val="0"/>
              </a:spcBef>
              <a:buFont typeface="Wingdings" panose="05000000000000000000" pitchFamily="2" charset="2"/>
              <a:buChar char="Ø"/>
            </a:pPr>
            <a:r>
              <a:rPr lang="en-US" altLang="nl-NL"/>
              <a:t>Lactase</a:t>
            </a:r>
          </a:p>
          <a:p>
            <a:pPr>
              <a:spcBef>
                <a:spcPct val="0"/>
              </a:spcBef>
              <a:buFont typeface="Wingdings" panose="05000000000000000000" pitchFamily="2" charset="2"/>
              <a:buChar char="Ø"/>
            </a:pPr>
            <a:r>
              <a:rPr lang="en-US" altLang="nl-NL"/>
              <a:t>Sucerase </a:t>
            </a:r>
          </a:p>
          <a:p>
            <a:pPr>
              <a:spcBef>
                <a:spcPct val="0"/>
              </a:spcBef>
              <a:buFont typeface="Wingdings" panose="05000000000000000000" pitchFamily="2" charset="2"/>
              <a:buChar char="Ø"/>
            </a:pPr>
            <a:endParaRPr lang="en-US" altLang="nl-NL"/>
          </a:p>
          <a:p>
            <a:pPr>
              <a:spcBef>
                <a:spcPct val="0"/>
              </a:spcBef>
            </a:pPr>
            <a:r>
              <a:rPr lang="en-US" altLang="nl-NL"/>
              <a:t>Transport</a:t>
            </a:r>
          </a:p>
          <a:p>
            <a:pPr>
              <a:spcBef>
                <a:spcPct val="0"/>
              </a:spcBef>
            </a:pPr>
            <a:r>
              <a:rPr lang="en-US" altLang="nl-NL"/>
              <a:t> At luminal membrane: transport of glucose/galactose by sec active transport, fructose via facilated diffusion</a:t>
            </a:r>
          </a:p>
          <a:p>
            <a:pPr>
              <a:spcBef>
                <a:spcPct val="0"/>
              </a:spcBef>
            </a:pPr>
            <a:endParaRPr lang="en-US" altLang="nl-NL"/>
          </a:p>
          <a:p>
            <a:pPr>
              <a:spcBef>
                <a:spcPct val="0"/>
              </a:spcBef>
            </a:pPr>
            <a:r>
              <a:rPr lang="en-US" altLang="nl-NL"/>
              <a:t>At basal membrane: by facilated diffusion</a:t>
            </a:r>
            <a:endParaRPr lang="ar-JO" altLang="nl-NL"/>
          </a:p>
          <a:p>
            <a:pPr>
              <a:spcBef>
                <a:spcPct val="0"/>
              </a:spcBef>
            </a:pPr>
            <a:endParaRPr lang="ar-JO" altLang="nl-NL"/>
          </a:p>
        </p:txBody>
      </p:sp>
      <p:sp>
        <p:nvSpPr>
          <p:cNvPr id="52228" name="Slide Number Placeholder 3">
            <a:extLst>
              <a:ext uri="{FF2B5EF4-FFF2-40B4-BE49-F238E27FC236}">
                <a16:creationId xmlns:a16="http://schemas.microsoft.com/office/drawing/2014/main" id="{5629951D-426B-B5DC-1591-F939B0234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33AA804-E739-4E43-8289-99DEAC867E2F}" type="slidenum">
              <a:rPr lang="ar-JO" altLang="nl-NL">
                <a:latin typeface="Calibri" panose="020F0502020204030204" pitchFamily="34" charset="0"/>
              </a:rPr>
              <a:pPr fontAlgn="base">
                <a:spcBef>
                  <a:spcPct val="0"/>
                </a:spcBef>
                <a:spcAft>
                  <a:spcPct val="0"/>
                </a:spcAft>
              </a:pPr>
              <a:t>29</a:t>
            </a:fld>
            <a:endParaRPr lang="ar-JO" altLang="nl-N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806419D-1C0C-AA07-09FB-0E1C14D2A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0BAB8EB-ECA1-DB9C-331C-25E5216C6C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0"/>
              </a:spcBef>
              <a:buFontTx/>
              <a:buAutoNum type="arabicPeriod"/>
            </a:pPr>
            <a:r>
              <a:rPr lang="en-US" altLang="nl-NL"/>
              <a:t>Canadian eskimo, and native greenland</a:t>
            </a:r>
          </a:p>
          <a:p>
            <a:pPr marL="228600" indent="-228600">
              <a:spcBef>
                <a:spcPct val="0"/>
              </a:spcBef>
              <a:buFontTx/>
              <a:buAutoNum type="arabicPeriod"/>
            </a:pPr>
            <a:r>
              <a:rPr lang="en-US" altLang="nl-NL"/>
              <a:t>Rare, </a:t>
            </a:r>
          </a:p>
          <a:p>
            <a:pPr marL="228600" indent="-228600">
              <a:spcBef>
                <a:spcPct val="0"/>
              </a:spcBef>
              <a:buFontTx/>
              <a:buAutoNum type="arabicPeriod"/>
            </a:pPr>
            <a:r>
              <a:rPr lang="en-US" altLang="nl-NL"/>
              <a:t>Very rare</a:t>
            </a:r>
          </a:p>
          <a:p>
            <a:pPr marL="228600" indent="-228600">
              <a:spcBef>
                <a:spcPct val="0"/>
              </a:spcBef>
              <a:buFontTx/>
              <a:buAutoNum type="arabicPeriod"/>
            </a:pPr>
            <a:r>
              <a:rPr lang="en-US" altLang="nl-NL"/>
              <a:t>80% african and middle</a:t>
            </a:r>
            <a:endParaRPr lang="ar-JO" altLang="nl-NL"/>
          </a:p>
        </p:txBody>
      </p:sp>
      <p:sp>
        <p:nvSpPr>
          <p:cNvPr id="56324" name="Slide Number Placeholder 3">
            <a:extLst>
              <a:ext uri="{FF2B5EF4-FFF2-40B4-BE49-F238E27FC236}">
                <a16:creationId xmlns:a16="http://schemas.microsoft.com/office/drawing/2014/main" id="{D5A2AA4C-5C61-4F56-FA90-070D88B3E2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D142E90-BD93-4C42-9710-3C68F1621CD4}" type="slidenum">
              <a:rPr lang="ar-JO" altLang="nl-NL">
                <a:latin typeface="Calibri" panose="020F0502020204030204" pitchFamily="34" charset="0"/>
              </a:rPr>
              <a:pPr fontAlgn="base">
                <a:spcBef>
                  <a:spcPct val="0"/>
                </a:spcBef>
                <a:spcAft>
                  <a:spcPct val="0"/>
                </a:spcAft>
              </a:pPr>
              <a:t>32</a:t>
            </a:fld>
            <a:endParaRPr lang="ar-JO" altLang="nl-N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75A50FB-38BF-30B5-51A8-CEBEC3CB3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2C19FF4A-57C5-9431-5268-1A6D0D4A8D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en-US" altLang="nl-NL"/>
              <a:t>Transport:</a:t>
            </a:r>
          </a:p>
          <a:p>
            <a:pPr>
              <a:spcBef>
                <a:spcPct val="0"/>
              </a:spcBef>
              <a:buFont typeface="Wingdings" panose="05000000000000000000" pitchFamily="2" charset="2"/>
              <a:buChar char="Ø"/>
            </a:pPr>
            <a:r>
              <a:rPr lang="en-US" altLang="nl-NL"/>
              <a:t>Luminal: sec. active transport</a:t>
            </a:r>
          </a:p>
          <a:p>
            <a:pPr>
              <a:spcBef>
                <a:spcPct val="0"/>
              </a:spcBef>
              <a:buFont typeface="Wingdings" panose="05000000000000000000" pitchFamily="2" charset="2"/>
              <a:buChar char="Ø"/>
            </a:pPr>
            <a:r>
              <a:rPr lang="en-US" altLang="nl-NL"/>
              <a:t>Basal: simple diffusion, via specific AA transporter</a:t>
            </a:r>
            <a:endParaRPr lang="ar-JO" altLang="nl-NL"/>
          </a:p>
          <a:p>
            <a:pPr>
              <a:spcBef>
                <a:spcPct val="0"/>
              </a:spcBef>
            </a:pPr>
            <a:endParaRPr lang="ar-JO" altLang="nl-NL"/>
          </a:p>
        </p:txBody>
      </p:sp>
      <p:sp>
        <p:nvSpPr>
          <p:cNvPr id="63492" name="Slide Number Placeholder 3">
            <a:extLst>
              <a:ext uri="{FF2B5EF4-FFF2-40B4-BE49-F238E27FC236}">
                <a16:creationId xmlns:a16="http://schemas.microsoft.com/office/drawing/2014/main" id="{67F5FC34-4EDF-2F77-88EA-144803E92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5C77AC2-4DB7-4CAA-A7A0-F6E1A2351328}" type="slidenum">
              <a:rPr lang="ar-JO" altLang="nl-NL">
                <a:latin typeface="Calibri" panose="020F0502020204030204" pitchFamily="34" charset="0"/>
              </a:rPr>
              <a:pPr fontAlgn="base">
                <a:spcBef>
                  <a:spcPct val="0"/>
                </a:spcBef>
                <a:spcAft>
                  <a:spcPct val="0"/>
                </a:spcAft>
              </a:pPr>
              <a:t>37</a:t>
            </a:fld>
            <a:endParaRPr lang="ar-JO" altLang="nl-N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4A6F621-C973-D044-7076-75EDB2144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169C706F-1EB2-A8DC-B473-328CF141DE8E}"/>
              </a:ext>
            </a:extLst>
          </p:cNvPr>
          <p:cNvSpPr>
            <a:spLocks noGrp="1"/>
          </p:cNvSpPr>
          <p:nvPr>
            <p:ph type="body" idx="1"/>
          </p:nvPr>
        </p:nvSpPr>
        <p:spPr bwMode="auto"/>
        <p:txBody>
          <a:bodyPr rtlCol="1"/>
          <a:lstStyle/>
          <a:p>
            <a:pPr fontAlgn="auto">
              <a:lnSpc>
                <a:spcPct val="90000"/>
              </a:lnSpc>
              <a:spcBef>
                <a:spcPts val="0"/>
              </a:spcBef>
              <a:spcAft>
                <a:spcPts val="0"/>
              </a:spcAft>
              <a:defRPr/>
            </a:pPr>
            <a:r>
              <a:rPr lang="en-US" dirty="0"/>
              <a:t>Pancreatic and </a:t>
            </a:r>
            <a:r>
              <a:rPr lang="en-US" dirty="0" err="1"/>
              <a:t>Hepatobiliary</a:t>
            </a:r>
            <a:r>
              <a:rPr lang="en-US" dirty="0"/>
              <a:t> secretions mix with nutrients in the duodenum and proximal jejunum to result in the digestion of dietary fat</a:t>
            </a:r>
          </a:p>
          <a:p>
            <a:pPr fontAlgn="auto">
              <a:lnSpc>
                <a:spcPct val="90000"/>
              </a:lnSpc>
              <a:spcBef>
                <a:spcPts val="0"/>
              </a:spcBef>
              <a:spcAft>
                <a:spcPts val="0"/>
              </a:spcAft>
              <a:defRPr/>
            </a:pPr>
            <a:r>
              <a:rPr lang="en-US" dirty="0"/>
              <a:t>Dietary fats are emulsified within small digestive packets called </a:t>
            </a:r>
            <a:r>
              <a:rPr lang="en-US" b="1" i="1" dirty="0">
                <a:solidFill>
                  <a:schemeClr val="folHlink"/>
                </a:solidFill>
                <a:effectLst>
                  <a:outerShdw blurRad="38100" dist="38100" dir="2700000" algn="tl">
                    <a:srgbClr val="C0C0C0"/>
                  </a:outerShdw>
                </a:effectLst>
              </a:rPr>
              <a:t>micelles</a:t>
            </a:r>
            <a:r>
              <a:rPr lang="en-US" dirty="0"/>
              <a:t>, which facilitate mixing with pancreatic enzymes</a:t>
            </a:r>
          </a:p>
          <a:p>
            <a:pPr fontAlgn="auto">
              <a:lnSpc>
                <a:spcPct val="80000"/>
              </a:lnSpc>
              <a:spcBef>
                <a:spcPts val="0"/>
              </a:spcBef>
              <a:spcAft>
                <a:spcPts val="0"/>
              </a:spcAft>
              <a:defRPr/>
            </a:pPr>
            <a:r>
              <a:rPr lang="en-US" dirty="0"/>
              <a:t>Intraluminal dietary fat digestion </a:t>
            </a:r>
            <a:r>
              <a:rPr lang="en-US" dirty="0" err="1"/>
              <a:t>prodintraluminally</a:t>
            </a:r>
            <a:r>
              <a:rPr lang="en-US" dirty="0"/>
              <a:t> </a:t>
            </a:r>
            <a:r>
              <a:rPr lang="en-US" dirty="0" err="1"/>
              <a:t>uces</a:t>
            </a:r>
            <a:r>
              <a:rPr lang="en-US" dirty="0"/>
              <a:t> long-chain fatty acids that are absorbed and repackaged into </a:t>
            </a:r>
            <a:r>
              <a:rPr lang="en-US" b="1" i="1" dirty="0">
                <a:solidFill>
                  <a:schemeClr val="folHlink"/>
                </a:solidFill>
                <a:effectLst>
                  <a:outerShdw blurRad="38100" dist="38100" dir="2700000" algn="tl">
                    <a:srgbClr val="C0C0C0"/>
                  </a:outerShdw>
                </a:effectLst>
              </a:rPr>
              <a:t>chylomicrons</a:t>
            </a:r>
            <a:r>
              <a:rPr lang="en-US" dirty="0"/>
              <a:t> by epithelial cells</a:t>
            </a:r>
          </a:p>
          <a:p>
            <a:pPr fontAlgn="auto">
              <a:lnSpc>
                <a:spcPct val="80000"/>
              </a:lnSpc>
              <a:spcBef>
                <a:spcPts val="0"/>
              </a:spcBef>
              <a:spcAft>
                <a:spcPts val="0"/>
              </a:spcAft>
              <a:defRPr/>
            </a:pPr>
            <a:endParaRPr lang="en-US" dirty="0"/>
          </a:p>
          <a:p>
            <a:pPr fontAlgn="auto">
              <a:lnSpc>
                <a:spcPct val="80000"/>
              </a:lnSpc>
              <a:spcBef>
                <a:spcPts val="0"/>
              </a:spcBef>
              <a:spcAft>
                <a:spcPts val="0"/>
              </a:spcAft>
              <a:defRPr/>
            </a:pPr>
            <a:r>
              <a:rPr lang="en-US" dirty="0" err="1"/>
              <a:t>Chylomicrons</a:t>
            </a:r>
            <a:r>
              <a:rPr lang="en-US" dirty="0"/>
              <a:t> are transported via </a:t>
            </a:r>
            <a:r>
              <a:rPr lang="en-US" dirty="0" err="1"/>
              <a:t>lymphatics</a:t>
            </a:r>
            <a:r>
              <a:rPr lang="en-US" dirty="0"/>
              <a:t> to the venous circulation and eventually to the liver for metabolism and repackaging</a:t>
            </a:r>
          </a:p>
          <a:p>
            <a:pPr fontAlgn="auto">
              <a:lnSpc>
                <a:spcPct val="80000"/>
              </a:lnSpc>
              <a:spcBef>
                <a:spcPts val="0"/>
              </a:spcBef>
              <a:spcAft>
                <a:spcPts val="0"/>
              </a:spcAft>
              <a:defRPr/>
            </a:pPr>
            <a:endParaRPr lang="en-US" dirty="0"/>
          </a:p>
          <a:p>
            <a:pPr fontAlgn="auto">
              <a:lnSpc>
                <a:spcPct val="80000"/>
              </a:lnSpc>
              <a:spcBef>
                <a:spcPts val="0"/>
              </a:spcBef>
              <a:spcAft>
                <a:spcPts val="0"/>
              </a:spcAft>
              <a:defRPr/>
            </a:pPr>
            <a:r>
              <a:rPr lang="en-US" dirty="0"/>
              <a:t>Short- or medium-chain fatty acids are digested and absorbed by a similar process, but are transported directly to the liver via mesenteric venous blood flow</a:t>
            </a:r>
          </a:p>
          <a:p>
            <a:pPr fontAlgn="auto">
              <a:spcBef>
                <a:spcPts val="0"/>
              </a:spcBef>
              <a:spcAft>
                <a:spcPts val="0"/>
              </a:spcAft>
              <a:defRPr/>
            </a:pPr>
            <a:endParaRPr lang="en-CA" dirty="0"/>
          </a:p>
        </p:txBody>
      </p:sp>
      <p:sp>
        <p:nvSpPr>
          <p:cNvPr id="66564" name="Slide Number Placeholder 3">
            <a:extLst>
              <a:ext uri="{FF2B5EF4-FFF2-40B4-BE49-F238E27FC236}">
                <a16:creationId xmlns:a16="http://schemas.microsoft.com/office/drawing/2014/main" id="{A2E301AF-2D38-6D5C-DDD5-5B39B61AB0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F1A255E-4346-4700-A8BC-8BB946CD6BC1}" type="slidenum">
              <a:rPr lang="en-US" altLang="nl-NL">
                <a:latin typeface="Calibri" panose="020F0502020204030204" pitchFamily="34" charset="0"/>
              </a:rPr>
              <a:pPr fontAlgn="base">
                <a:spcBef>
                  <a:spcPct val="0"/>
                </a:spcBef>
                <a:spcAft>
                  <a:spcPct val="0"/>
                </a:spcAft>
              </a:pPr>
              <a:t>39</a:t>
            </a:fld>
            <a:endParaRPr lang="en-US" altLang="nl-N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F6002CA-2001-0DBB-6CCC-7B14405264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42C4B67-2143-22CC-3746-016C02E4A1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SDS: AR, post CF aciner cell hypoplasia, neutropenia, pancreatic insufficiency , skeletal , risk of MPD, causr od death infection, 50 throbocytopenia</a:t>
            </a:r>
          </a:p>
          <a:p>
            <a:pPr>
              <a:spcBef>
                <a:spcPct val="0"/>
              </a:spcBef>
            </a:pPr>
            <a:endParaRPr lang="ar-JO" altLang="nl-NL"/>
          </a:p>
          <a:p>
            <a:pPr>
              <a:spcBef>
                <a:spcPct val="0"/>
              </a:spcBef>
            </a:pPr>
            <a:endParaRPr lang="en-US" altLang="nl-NL"/>
          </a:p>
          <a:p>
            <a:pPr>
              <a:spcBef>
                <a:spcPct val="0"/>
              </a:spcBef>
            </a:pPr>
            <a:r>
              <a:rPr lang="en-US" altLang="nl-NL"/>
              <a:t>lymphangiectasia : also proteon losing, lymphopenia, steatahorea, hypoalbuminemia</a:t>
            </a:r>
            <a:endParaRPr lang="ar-JO" altLang="nl-NL"/>
          </a:p>
        </p:txBody>
      </p:sp>
      <p:sp>
        <p:nvSpPr>
          <p:cNvPr id="69636" name="Slide Number Placeholder 3">
            <a:extLst>
              <a:ext uri="{FF2B5EF4-FFF2-40B4-BE49-F238E27FC236}">
                <a16:creationId xmlns:a16="http://schemas.microsoft.com/office/drawing/2014/main" id="{623102B3-B146-070E-843D-4F820ADBC9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17E25A7-7BEE-4765-BA5F-474CFA6888F2}" type="slidenum">
              <a:rPr lang="ar-JO" altLang="nl-NL">
                <a:latin typeface="Calibri" panose="020F0502020204030204" pitchFamily="34" charset="0"/>
              </a:rPr>
              <a:pPr fontAlgn="base">
                <a:spcBef>
                  <a:spcPct val="0"/>
                </a:spcBef>
                <a:spcAft>
                  <a:spcPct val="0"/>
                </a:spcAft>
              </a:pPr>
              <a:t>41</a:t>
            </a:fld>
            <a:endParaRPr lang="ar-JO" altLang="nl-N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2CFAAED-E842-DA00-7DD1-B53AB4C3A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3FE50780-826D-B235-7F6F-3EF4DA2422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72708" name="Slide Number Placeholder 3">
            <a:extLst>
              <a:ext uri="{FF2B5EF4-FFF2-40B4-BE49-F238E27FC236}">
                <a16:creationId xmlns:a16="http://schemas.microsoft.com/office/drawing/2014/main" id="{DB11564C-6F88-D71A-608E-8121B4EC81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E644D9E-4734-4570-88DA-64C68A3F032F}" type="slidenum">
              <a:rPr lang="en-CA" altLang="nl-NL">
                <a:latin typeface="Calibri" panose="020F0502020204030204" pitchFamily="34" charset="0"/>
              </a:rPr>
              <a:pPr fontAlgn="base">
                <a:spcBef>
                  <a:spcPct val="0"/>
                </a:spcBef>
                <a:spcAft>
                  <a:spcPct val="0"/>
                </a:spcAft>
              </a:pPr>
              <a:t>43</a:t>
            </a:fld>
            <a:endParaRPr lang="en-CA" altLang="nl-N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93BDA89-0DB7-A47E-E5FC-B2998BD144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D1274BD9-B509-78F1-B400-D06D381BF5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Cl: cl/hco3 high stool cl, met alk, , tx: nacl, kcl</a:t>
            </a:r>
          </a:p>
          <a:p>
            <a:pPr>
              <a:spcBef>
                <a:spcPct val="0"/>
              </a:spcBef>
            </a:pPr>
            <a:r>
              <a:rPr lang="en-US" altLang="nl-NL"/>
              <a:t>Na: Na/H, met acidosis, </a:t>
            </a:r>
            <a:endParaRPr lang="ar-JO" altLang="nl-NL"/>
          </a:p>
        </p:txBody>
      </p:sp>
      <p:sp>
        <p:nvSpPr>
          <p:cNvPr id="74756" name="Slide Number Placeholder 3">
            <a:extLst>
              <a:ext uri="{FF2B5EF4-FFF2-40B4-BE49-F238E27FC236}">
                <a16:creationId xmlns:a16="http://schemas.microsoft.com/office/drawing/2014/main" id="{B3011CD5-FBF5-49A8-C283-0342C72598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4B3902A-E718-4F46-992F-F11EB8294B1B}" type="slidenum">
              <a:rPr lang="ar-JO" altLang="nl-NL">
                <a:latin typeface="Calibri" panose="020F0502020204030204" pitchFamily="34" charset="0"/>
              </a:rPr>
              <a:pPr fontAlgn="base">
                <a:spcBef>
                  <a:spcPct val="0"/>
                </a:spcBef>
                <a:spcAft>
                  <a:spcPct val="0"/>
                </a:spcAft>
              </a:pPr>
              <a:t>44</a:t>
            </a:fld>
            <a:endParaRPr lang="ar-JO"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1846695-1C57-E99A-6916-4982F8A22A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0D0E8991-4712-4B62-8476-E4F086DC7120}" type="slidenum">
              <a:rPr lang="ar-JO"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
        <p:nvSpPr>
          <p:cNvPr id="16387" name="Rectangle 2">
            <a:extLst>
              <a:ext uri="{FF2B5EF4-FFF2-40B4-BE49-F238E27FC236}">
                <a16:creationId xmlns:a16="http://schemas.microsoft.com/office/drawing/2014/main" id="{FFA5D20A-72A4-6ED0-C0B5-E979A387A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E079B88D-4FA3-EA2F-1CEF-1E484CEAF3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01B8132-EA07-669E-34D7-B5B8741112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59ED0B22-2C1D-FF35-A081-BCFD3CA981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ar-JO" altLang="nl-NL"/>
          </a:p>
        </p:txBody>
      </p:sp>
      <p:sp>
        <p:nvSpPr>
          <p:cNvPr id="81924" name="Slide Number Placeholder 3">
            <a:extLst>
              <a:ext uri="{FF2B5EF4-FFF2-40B4-BE49-F238E27FC236}">
                <a16:creationId xmlns:a16="http://schemas.microsoft.com/office/drawing/2014/main" id="{A5E3942F-7583-C811-6C3F-3A260ED779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A36D12D-77D1-455E-B846-27F9217A23C7}" type="slidenum">
              <a:rPr lang="ar-JO" altLang="nl-NL">
                <a:latin typeface="Calibri" panose="020F0502020204030204" pitchFamily="34" charset="0"/>
              </a:rPr>
              <a:pPr fontAlgn="base">
                <a:spcBef>
                  <a:spcPct val="0"/>
                </a:spcBef>
                <a:spcAft>
                  <a:spcPct val="0"/>
                </a:spcAft>
              </a:pPr>
              <a:t>48</a:t>
            </a:fld>
            <a:endParaRPr lang="ar-JO" altLang="nl-N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D83D076-FE7E-6C6F-F33D-CABD5FE144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821C9A4E-B676-6B42-B812-35B1A5C9C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101380" name="Slide Number Placeholder 3">
            <a:extLst>
              <a:ext uri="{FF2B5EF4-FFF2-40B4-BE49-F238E27FC236}">
                <a16:creationId xmlns:a16="http://schemas.microsoft.com/office/drawing/2014/main" id="{E158BD6B-4B41-D5D2-7B6B-7BC2F5BE03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700ACFC-F16F-4918-9CE5-03D621669421}" type="slidenum">
              <a:rPr lang="en-CA" altLang="nl-NL">
                <a:latin typeface="Calibri" panose="020F0502020204030204" pitchFamily="34" charset="0"/>
              </a:rPr>
              <a:pPr fontAlgn="base">
                <a:spcBef>
                  <a:spcPct val="0"/>
                </a:spcBef>
                <a:spcAft>
                  <a:spcPct val="0"/>
                </a:spcAft>
              </a:pPr>
              <a:t>60</a:t>
            </a:fld>
            <a:endParaRPr lang="en-CA" altLang="nl-N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25FF71F-110D-5BB0-855A-03947B05A3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1FB19A78-2F90-777F-C10C-46B44D11C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104452" name="Slide Number Placeholder 3">
            <a:extLst>
              <a:ext uri="{FF2B5EF4-FFF2-40B4-BE49-F238E27FC236}">
                <a16:creationId xmlns:a16="http://schemas.microsoft.com/office/drawing/2014/main" id="{D29ECE89-B9D7-D401-8B58-7266313D1B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94CDE70-B796-4E55-85C4-542C593A6178}" type="slidenum">
              <a:rPr lang="en-CA" altLang="nl-NL">
                <a:latin typeface="Calibri" panose="020F0502020204030204" pitchFamily="34" charset="0"/>
              </a:rPr>
              <a:pPr fontAlgn="base">
                <a:spcBef>
                  <a:spcPct val="0"/>
                </a:spcBef>
                <a:spcAft>
                  <a:spcPct val="0"/>
                </a:spcAft>
              </a:pPr>
              <a:t>62</a:t>
            </a:fld>
            <a:endParaRPr lang="en-CA" altLang="nl-N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5312187-7F0E-95FD-523E-FD847088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0414CD1-CEB5-474C-5A8F-E0095F117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nl-NL"/>
              <a:t>Symmetrical – itching – ectensor- dapsone</a:t>
            </a:r>
          </a:p>
        </p:txBody>
      </p:sp>
      <p:sp>
        <p:nvSpPr>
          <p:cNvPr id="108548" name="Slide Number Placeholder 3">
            <a:extLst>
              <a:ext uri="{FF2B5EF4-FFF2-40B4-BE49-F238E27FC236}">
                <a16:creationId xmlns:a16="http://schemas.microsoft.com/office/drawing/2014/main" id="{889121F4-0419-2C96-C044-94FA73BB2A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B049512-E7AD-4C59-8FEA-F8BC38BD9301}" type="slidenum">
              <a:rPr lang="en-CA" altLang="nl-NL">
                <a:latin typeface="Calibri" panose="020F0502020204030204" pitchFamily="34" charset="0"/>
              </a:rPr>
              <a:pPr fontAlgn="base">
                <a:spcBef>
                  <a:spcPct val="0"/>
                </a:spcBef>
                <a:spcAft>
                  <a:spcPct val="0"/>
                </a:spcAft>
              </a:pPr>
              <a:t>65</a:t>
            </a:fld>
            <a:endParaRPr lang="en-CA" altLang="nl-N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4D8BDAC5-5F33-4525-558A-05657E3632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341274F5-0AEA-EC84-85C3-F0F904040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110596" name="Slide Number Placeholder 3">
            <a:extLst>
              <a:ext uri="{FF2B5EF4-FFF2-40B4-BE49-F238E27FC236}">
                <a16:creationId xmlns:a16="http://schemas.microsoft.com/office/drawing/2014/main" id="{6F0B4F30-02EB-EEE8-8CD0-CFF1EE8616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F16FCEA-7C94-4FC2-A0E5-6AD7EF808B0D}" type="slidenum">
              <a:rPr lang="en-CA" altLang="nl-NL">
                <a:latin typeface="Calibri" panose="020F0502020204030204" pitchFamily="34" charset="0"/>
              </a:rPr>
              <a:pPr fontAlgn="base">
                <a:spcBef>
                  <a:spcPct val="0"/>
                </a:spcBef>
                <a:spcAft>
                  <a:spcPct val="0"/>
                </a:spcAft>
              </a:pPr>
              <a:t>66</a:t>
            </a:fld>
            <a:endParaRPr lang="en-CA" altLang="nl-N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6CAAF65-FBFD-E27E-A565-14A6E10816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6851B18E-EBFE-6277-3942-FF80954AC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114692" name="Slide Number Placeholder 3">
            <a:extLst>
              <a:ext uri="{FF2B5EF4-FFF2-40B4-BE49-F238E27FC236}">
                <a16:creationId xmlns:a16="http://schemas.microsoft.com/office/drawing/2014/main" id="{93E4A715-A215-5EA8-6C58-A04E90CDA2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0D4C712-68A3-4DE2-972F-E453F4B10CCC}" type="slidenum">
              <a:rPr lang="en-CA" altLang="nl-NL">
                <a:latin typeface="Calibri" panose="020F0502020204030204" pitchFamily="34" charset="0"/>
              </a:rPr>
              <a:pPr fontAlgn="base">
                <a:spcBef>
                  <a:spcPct val="0"/>
                </a:spcBef>
                <a:spcAft>
                  <a:spcPct val="0"/>
                </a:spcAft>
              </a:pPr>
              <a:t>67</a:t>
            </a:fld>
            <a:endParaRPr lang="en-CA" altLang="nl-N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D34B4298-ADCF-3900-0089-9E7D38E65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52D28242-65AD-59E2-C1A9-1E3880C005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116740" name="Slide Number Placeholder 3">
            <a:extLst>
              <a:ext uri="{FF2B5EF4-FFF2-40B4-BE49-F238E27FC236}">
                <a16:creationId xmlns:a16="http://schemas.microsoft.com/office/drawing/2014/main" id="{EFB296A1-C362-9435-42BF-24460DBBAF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68225A0-CB45-468D-903A-85C5A728DC8A}" type="slidenum">
              <a:rPr lang="en-CA" altLang="nl-NL">
                <a:latin typeface="Calibri" panose="020F0502020204030204" pitchFamily="34" charset="0"/>
              </a:rPr>
              <a:pPr fontAlgn="base">
                <a:spcBef>
                  <a:spcPct val="0"/>
                </a:spcBef>
                <a:spcAft>
                  <a:spcPct val="0"/>
                </a:spcAft>
              </a:pPr>
              <a:t>68</a:t>
            </a:fld>
            <a:endParaRPr lang="en-CA" altLang="nl-N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58897B07-F47B-64D8-8510-85A0D4F2DE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62E57A1C-3E0E-5296-CE5E-F8C7F25DA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altLang="nl-NL"/>
          </a:p>
        </p:txBody>
      </p:sp>
      <p:sp>
        <p:nvSpPr>
          <p:cNvPr id="121860" name="Slide Number Placeholder 3">
            <a:extLst>
              <a:ext uri="{FF2B5EF4-FFF2-40B4-BE49-F238E27FC236}">
                <a16:creationId xmlns:a16="http://schemas.microsoft.com/office/drawing/2014/main" id="{834D3A38-9353-3565-3526-73EAEB4845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9D6F390-FE08-4656-8BD0-368B504F288C}" type="slidenum">
              <a:rPr lang="en-CA" altLang="nl-NL">
                <a:latin typeface="Calibri" panose="020F0502020204030204" pitchFamily="34" charset="0"/>
              </a:rPr>
              <a:pPr fontAlgn="base">
                <a:spcBef>
                  <a:spcPct val="0"/>
                </a:spcBef>
                <a:spcAft>
                  <a:spcPct val="0"/>
                </a:spcAft>
              </a:pPr>
              <a:t>72</a:t>
            </a:fld>
            <a:endParaRPr lang="en-CA" altLang="nl-N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F17277C-DB1F-A57F-3FB6-D9BD21B737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1FDF758-A391-8298-3722-6B0FEEBC06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Chronic Nonspecific Diarrhea of Childhood or Infancy CNSD is the most common form of persistent diarrhea in the first 3 years after birth. (18) The typical time of onset may range from 1 to 3 years of age and can last from infancy until age 5 years. Patients with CNSD usually pass stool that is different in both consistency and frequency from that of other children. Affected children may pass 4 to 10 loose bowel movements per day without blood or mucus. Specific to CNSD is the pattern that these patients pass stools only during waking hours, typically beginning with a large formed or semiformed stool after awakening. As the day progresses, stools become more watery and smaller in volume. Transit time of enteral contents may be especially short, and parents frequently describe undigested food remnants in the stool. By definition, children with CNSD maintain their weights and heights. Although some affected children describe mild abdominal discomfort, most typically appear healthy and maintain a normal appetite and activity level. (19)(20) (16) The role of ingested carbohydrates in CNSD has been emphasized in light of a typical toddler’s affection for fruit juices. ExcPotential pathophysiologic mechanisms for CNSD include increased intestinal motility and osmotic effects of intraluminal solutes (eg, carbohydrates). essive intake of fruit juices, particularly those containing sorbitol or fructose (eg, apple, pear, cherry, and prune juices), may contribute to the stool osmotic load, thus causing or worsening diarrhea. (21)(22</a:t>
            </a:r>
            <a:endParaRPr lang="ar-JO" altLang="nl-NL"/>
          </a:p>
        </p:txBody>
      </p:sp>
      <p:sp>
        <p:nvSpPr>
          <p:cNvPr id="19460" name="Slide Number Placeholder 3">
            <a:extLst>
              <a:ext uri="{FF2B5EF4-FFF2-40B4-BE49-F238E27FC236}">
                <a16:creationId xmlns:a16="http://schemas.microsoft.com/office/drawing/2014/main" id="{E965BB55-ACE2-0B7B-BC8A-A4B267E8A6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5A7F23C2-915C-4A2B-9900-061BF4DBB6E6}" type="slidenum">
              <a:rPr lang="en-US" altLang="nl-NL">
                <a:latin typeface="Calibri" panose="020F0502020204030204" pitchFamily="34" charset="0"/>
              </a:rPr>
              <a:pPr fontAlgn="base">
                <a:spcBef>
                  <a:spcPct val="0"/>
                </a:spcBef>
                <a:spcAft>
                  <a:spcPct val="0"/>
                </a:spcAft>
              </a:pPr>
              <a:t>9</a:t>
            </a:fld>
            <a:endParaRPr lang="en-US" altLang="nl-N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2CFD9C3-9F92-33C3-451F-7991B6D76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5C9D6F4-EAE9-BC22-8BB5-AD491212BF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nl-NL"/>
              <a:t>) Reassurance is the cornerstone of therapy for CNSD. Parents should be reassured that their child is growing well and is healthy. Although no precise treatment for CNSD has been established, dietary intervention may be prudent. Fruit juice intake should be minimized or changed to types of juice with low sucrose and fructose loads. Beyond the restriction of fruit juice, possible helpful changes may be to liberalize fat to encourage normal caloric intake and to slow intestinal transit time, not to restrict fiber, and to assure adequate but not overhydration. (21)</a:t>
            </a:r>
            <a:endParaRPr lang="ar-JO" altLang="nl-NL"/>
          </a:p>
          <a:p>
            <a:pPr>
              <a:spcBef>
                <a:spcPct val="0"/>
              </a:spcBef>
            </a:pPr>
            <a:endParaRPr lang="ar-JO" altLang="nl-NL"/>
          </a:p>
        </p:txBody>
      </p:sp>
      <p:sp>
        <p:nvSpPr>
          <p:cNvPr id="21508" name="Slide Number Placeholder 3">
            <a:extLst>
              <a:ext uri="{FF2B5EF4-FFF2-40B4-BE49-F238E27FC236}">
                <a16:creationId xmlns:a16="http://schemas.microsoft.com/office/drawing/2014/main" id="{2DDFB389-EE21-864F-594F-C39BC1DBD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95D0DB5-F3F7-4EF3-9865-E1B70D11A2E2}" type="slidenum">
              <a:rPr lang="en-US" altLang="nl-NL">
                <a:latin typeface="Calibri" panose="020F0502020204030204" pitchFamily="34" charset="0"/>
              </a:rPr>
              <a:pPr fontAlgn="base">
                <a:spcBef>
                  <a:spcPct val="0"/>
                </a:spcBef>
                <a:spcAft>
                  <a:spcPct val="0"/>
                </a:spcAft>
              </a:pPr>
              <a:t>10</a:t>
            </a:fld>
            <a:endParaRPr lang="en-US" altLang="nl-N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233E85A-B7F2-8B88-03A6-36752ED099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3B4C2D9-05A7-8D95-D0AF-87EBF7AF6C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spcBef>
                <a:spcPct val="0"/>
              </a:spcBef>
            </a:pPr>
            <a:r>
              <a:rPr lang="en-US" altLang="nl-NL"/>
              <a:t>Secondary lactasedeficiency results from  small intestinal mucosal injury when lactase enzyme is lost from the tips of the villi. Causes include rotaviral infection, parasitic infection, celiac disease, Crohn disease, and other enteropathies. Many studies question the clinical significance of secondary lactase deficiency in diarrheal illnesses except in children who are </a:t>
            </a:r>
            <a:endParaRPr lang="ar-JO" altLang="nl-NL"/>
          </a:p>
        </p:txBody>
      </p:sp>
      <p:sp>
        <p:nvSpPr>
          <p:cNvPr id="23556" name="Slide Number Placeholder 3">
            <a:extLst>
              <a:ext uri="{FF2B5EF4-FFF2-40B4-BE49-F238E27FC236}">
                <a16:creationId xmlns:a16="http://schemas.microsoft.com/office/drawing/2014/main" id="{2A3EB6EC-C97C-1901-2D2B-5F0D93104B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16E4FB0-CCC9-4081-AD26-88ADA37C327A}" type="slidenum">
              <a:rPr lang="en-US" altLang="nl-NL">
                <a:latin typeface="Calibri" panose="020F0502020204030204" pitchFamily="34" charset="0"/>
              </a:rPr>
              <a:pPr fontAlgn="base">
                <a:spcBef>
                  <a:spcPct val="0"/>
                </a:spcBef>
                <a:spcAft>
                  <a:spcPct val="0"/>
                </a:spcAft>
              </a:pPr>
              <a:t>11</a:t>
            </a:fld>
            <a:endParaRPr lang="en-US" altLang="nl-N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C01B57A-6043-5456-3E10-9B1FC0830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4AA8342-0FAB-7AE3-0826-38F6E19F6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CA" altLang="nl-NL"/>
              <a:t>Cyst – 2 nuclei, flagellated tropho</a:t>
            </a:r>
          </a:p>
          <a:p>
            <a:pPr>
              <a:spcBef>
                <a:spcPct val="0"/>
              </a:spcBef>
            </a:pPr>
            <a:r>
              <a:rPr lang="en-CA" altLang="nl-NL"/>
              <a:t>Contaminated water</a:t>
            </a:r>
          </a:p>
        </p:txBody>
      </p:sp>
      <p:sp>
        <p:nvSpPr>
          <p:cNvPr id="27652" name="Slide Number Placeholder 3">
            <a:extLst>
              <a:ext uri="{FF2B5EF4-FFF2-40B4-BE49-F238E27FC236}">
                <a16:creationId xmlns:a16="http://schemas.microsoft.com/office/drawing/2014/main" id="{4161FD95-E2D4-39B4-6CD0-5AC1DF0E64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1D795F0-BF40-4C2D-A3DF-400B9B272B7B}" type="slidenum">
              <a:rPr lang="en-CA" altLang="nl-NL">
                <a:latin typeface="Calibri" panose="020F0502020204030204" pitchFamily="34" charset="0"/>
              </a:rPr>
              <a:pPr fontAlgn="base">
                <a:spcBef>
                  <a:spcPct val="0"/>
                </a:spcBef>
                <a:spcAft>
                  <a:spcPct val="0"/>
                </a:spcAft>
              </a:pPr>
              <a:t>14</a:t>
            </a:fld>
            <a:endParaRPr lang="en-CA" altLang="nl-N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49457BD-88E2-BD15-45A1-985D408E4C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795B6FA-E7DA-59B8-6B64-1DBB1DB27C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Irritable Bowel Syndrome IBS, characterized by recurrent abdominal pain and altered bowel habits, is a common disorder that can present during adolescence. Without any one specific pathophysiologic cause identified, IBS is considered a functional disorder defined by symptom criteria. (35)(36) The Rome III criteria define IBS as abdominal pain or discomfort at least 3 days per month in the last 3 months associated with two or more of the following features: improvement with defecation, onset associated with a change in frequency of stooling, and onset associated with change in the form of the stool. This strict definition may be used to define the syndrome precisely but typically is more useful in research rather than in everyday clinical medicine. The history often suggests the diagnosis, with abdominal pain often relieved with defecation. These patients do not have rectal bleeding, anemia, weight loss, or fever. It should be determined that celiac disease is not present. Treatment is often challenging. Antispasmodic agents, tricyclic antidepressants, and selective serotonin-reuptake inhibitors may improve symptoms. Some probiotics have been useful in adult and pediatric IBS, but results are not consistent. (37)</a:t>
            </a:r>
            <a:endParaRPr lang="ar-JO" altLang="nl-NL"/>
          </a:p>
        </p:txBody>
      </p:sp>
      <p:sp>
        <p:nvSpPr>
          <p:cNvPr id="30724" name="Slide Number Placeholder 3">
            <a:extLst>
              <a:ext uri="{FF2B5EF4-FFF2-40B4-BE49-F238E27FC236}">
                <a16:creationId xmlns:a16="http://schemas.microsoft.com/office/drawing/2014/main" id="{BD9A7926-D1EC-B655-59E5-C8E0B9D25D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9CCDE93-E4A5-48EC-8B04-81CEE13015A0}" type="slidenum">
              <a:rPr lang="en-US" altLang="nl-NL">
                <a:latin typeface="Calibri" panose="020F0502020204030204" pitchFamily="34" charset="0"/>
              </a:rPr>
              <a:pPr fontAlgn="base">
                <a:spcBef>
                  <a:spcPct val="0"/>
                </a:spcBef>
                <a:spcAft>
                  <a:spcPct val="0"/>
                </a:spcAft>
              </a:pPr>
              <a:t>16</a:t>
            </a:fld>
            <a:endParaRPr lang="en-US" altLang="nl-N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8677607-8C1B-ABF0-44D6-8EFCFDA17A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27006BC-EA9B-1EE3-482A-06E98E9770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Crohn: trminal ilium and colon, skip, transmural, fistula, peranal disease, diahhea, ASCA</a:t>
            </a:r>
          </a:p>
          <a:p>
            <a:pPr>
              <a:spcBef>
                <a:spcPct val="0"/>
              </a:spcBef>
            </a:pPr>
            <a:r>
              <a:rPr lang="en-US" altLang="nl-NL"/>
              <a:t>UC: sub mucosal,PANCA, continuous</a:t>
            </a:r>
            <a:endParaRPr lang="ar-JO" altLang="nl-NL"/>
          </a:p>
        </p:txBody>
      </p:sp>
      <p:sp>
        <p:nvSpPr>
          <p:cNvPr id="34820" name="Slide Number Placeholder 3">
            <a:extLst>
              <a:ext uri="{FF2B5EF4-FFF2-40B4-BE49-F238E27FC236}">
                <a16:creationId xmlns:a16="http://schemas.microsoft.com/office/drawing/2014/main" id="{3CF578B5-2148-14A6-73F8-A1C8BD003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1C6C8509-D5E3-4405-8D2F-A6FDB02F45EE}" type="slidenum">
              <a:rPr lang="en-US" altLang="nl-NL">
                <a:latin typeface="Calibri" panose="020F0502020204030204" pitchFamily="34" charset="0"/>
              </a:rPr>
              <a:pPr fontAlgn="base">
                <a:spcBef>
                  <a:spcPct val="0"/>
                </a:spcBef>
                <a:spcAft>
                  <a:spcPct val="0"/>
                </a:spcAft>
              </a:pPr>
              <a:t>19</a:t>
            </a:fld>
            <a:endParaRPr lang="en-US" altLang="nl-N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6972F59-1F0B-81C2-16BE-85E5BCCE80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A3429FA-3AF2-3288-9AAF-9ACD5634BB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nl-NL"/>
              <a:t>A careful history of the characteristics of the diarrhea is important in assessing the severity of the illness and in formulating a differential diagnosis. Stool frequency, volume, and appearance; the presence of blood or mucus; and the relationship to feeding or dietary intake should be documented. Also important is the presence or absence of abdominal pain, weight loss, rash, fatigue, vomiting, joint aches, or oral ulcers, among other extraintestinal symptoms. A 3-day diary of stool pattern, dietary intake, and associated symptoms can be helpful. One should inquire also about recent travel, exposure to new water sources, family history, and sick contacts. Physical examination should include plotting of weight, height, and head circumference on a standardized growth chart. Signs of nutrient deficiencies should be sought, such as perianal dermatitis in zinc deficiency and leg deformity in vitamin D deficiency. The abdomen may reveal distension in malabsorption syndromes or small bowel bacterial overgrowth or may be exquisitely tender in an inflammatory state. Examination of the rectum is important also and may reveal perianal disease in IBD, guaiac positive stool in many disease states, or loss of surrounding subcutaneous tissue in celiac disease and other states of malnutrition.</a:t>
            </a:r>
            <a:endParaRPr lang="ar-JO" altLang="nl-NL"/>
          </a:p>
        </p:txBody>
      </p:sp>
      <p:sp>
        <p:nvSpPr>
          <p:cNvPr id="36868" name="Slide Number Placeholder 3">
            <a:extLst>
              <a:ext uri="{FF2B5EF4-FFF2-40B4-BE49-F238E27FC236}">
                <a16:creationId xmlns:a16="http://schemas.microsoft.com/office/drawing/2014/main" id="{86328292-21AF-9A46-3702-A7E0567F22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D25DD12-6C0F-4C63-B4E3-74CE78C430BF}" type="slidenum">
              <a:rPr lang="en-US" altLang="nl-NL">
                <a:latin typeface="Calibri" panose="020F0502020204030204" pitchFamily="34" charset="0"/>
              </a:rPr>
              <a:pPr fontAlgn="base">
                <a:spcBef>
                  <a:spcPct val="0"/>
                </a:spcBef>
                <a:spcAft>
                  <a:spcPct val="0"/>
                </a:spcAft>
              </a:pPr>
              <a:t>20</a:t>
            </a:fld>
            <a:endParaRPr lang="en-US"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CD6F03F4-28BB-0A0F-9610-38A234A1E278}"/>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F59462C0-7F41-B60A-1FF4-C296307FA67B}"/>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53482A-3192-8543-41DF-AEF806624180}"/>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A261A460-EB41-5903-0156-90FCC6AEA79A}"/>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29C9B4F4-DCF8-7C03-7F08-546262F46C0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D6FE41CB-E24F-63C8-6707-027EE1249535}"/>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05E5AE99-EECA-3C14-D406-6ECD6E2F3662}"/>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B5DE2501-F288-BFD6-C384-13DD4577DA1A}"/>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E8ADF31B-EA36-C571-0A19-D5FB4DBDF59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6EF19233-38B5-F5E3-98C3-0B82A121DF7F}"/>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03BB25BA-CFCC-E9E4-DF20-76206731A77C}"/>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31C5BA87-D8C3-215F-1C5D-D361319F2282}"/>
              </a:ext>
            </a:extLst>
          </p:cNvPr>
          <p:cNvSpPr>
            <a:spLocks noGrp="1"/>
          </p:cNvSpPr>
          <p:nvPr>
            <p:ph type="dt" sz="half" idx="10"/>
          </p:nvPr>
        </p:nvSpPr>
        <p:spPr/>
        <p:txBody>
          <a:bodyPr/>
          <a:lstStyle>
            <a:lvl1pPr>
              <a:defRPr/>
            </a:lvl1pPr>
          </a:lstStyle>
          <a:p>
            <a:pPr>
              <a:defRPr/>
            </a:pPr>
            <a:fld id="{E419F1BA-D9AE-4C23-AE26-B761A97B4B80}" type="datetimeFigureOut">
              <a:rPr lang="en-US"/>
              <a:pPr>
                <a:defRPr/>
              </a:pPr>
              <a:t>7/10/2024</a:t>
            </a:fld>
            <a:endParaRPr lang="en-US"/>
          </a:p>
        </p:txBody>
      </p:sp>
      <p:sp>
        <p:nvSpPr>
          <p:cNvPr id="16" name="Footer Placeholder 4">
            <a:extLst>
              <a:ext uri="{FF2B5EF4-FFF2-40B4-BE49-F238E27FC236}">
                <a16:creationId xmlns:a16="http://schemas.microsoft.com/office/drawing/2014/main" id="{CE83A441-53CD-F410-E4B0-37046C4A6ED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167B64B1-F1C4-8FB9-CB4A-558EBD7574D6}"/>
              </a:ext>
            </a:extLst>
          </p:cNvPr>
          <p:cNvSpPr>
            <a:spLocks noGrp="1"/>
          </p:cNvSpPr>
          <p:nvPr>
            <p:ph type="sldNum" sz="quarter" idx="12"/>
          </p:nvPr>
        </p:nvSpPr>
        <p:spPr/>
        <p:txBody>
          <a:bodyPr/>
          <a:lstStyle>
            <a:lvl1pPr>
              <a:defRPr/>
            </a:lvl1pPr>
          </a:lstStyle>
          <a:p>
            <a:pPr>
              <a:defRPr/>
            </a:pPr>
            <a:fld id="{20F02071-0CD1-44D6-BBE2-B15397BB3910}" type="slidenum">
              <a:rPr lang="en-US"/>
              <a:pPr>
                <a:defRPr/>
              </a:pPr>
              <a:t>‹#›</a:t>
            </a:fld>
            <a:endParaRPr lang="en-US"/>
          </a:p>
        </p:txBody>
      </p:sp>
    </p:spTree>
    <p:extLst>
      <p:ext uri="{BB962C8B-B14F-4D97-AF65-F5344CB8AC3E}">
        <p14:creationId xmlns:p14="http://schemas.microsoft.com/office/powerpoint/2010/main" val="61283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20641-544C-DCB8-7B10-B4C5900EF7B9}"/>
              </a:ext>
            </a:extLst>
          </p:cNvPr>
          <p:cNvSpPr>
            <a:spLocks noGrp="1"/>
          </p:cNvSpPr>
          <p:nvPr>
            <p:ph type="dt" sz="half" idx="10"/>
          </p:nvPr>
        </p:nvSpPr>
        <p:spPr/>
        <p:txBody>
          <a:bodyPr/>
          <a:lstStyle>
            <a:lvl1pPr>
              <a:defRPr/>
            </a:lvl1pPr>
          </a:lstStyle>
          <a:p>
            <a:pPr>
              <a:defRPr/>
            </a:pPr>
            <a:fld id="{315089E4-77CA-4D5B-BFC6-1AAB6C4267D2}" type="datetimeFigureOut">
              <a:rPr lang="en-US"/>
              <a:pPr>
                <a:defRPr/>
              </a:pPr>
              <a:t>7/10/2024</a:t>
            </a:fld>
            <a:endParaRPr lang="en-US"/>
          </a:p>
        </p:txBody>
      </p:sp>
      <p:sp>
        <p:nvSpPr>
          <p:cNvPr id="5" name="Footer Placeholder 4">
            <a:extLst>
              <a:ext uri="{FF2B5EF4-FFF2-40B4-BE49-F238E27FC236}">
                <a16:creationId xmlns:a16="http://schemas.microsoft.com/office/drawing/2014/main" id="{26042118-6469-09A8-3A07-C2F85FFDC1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F572DF-BB96-795A-0FC6-B1F39ED6A6F9}"/>
              </a:ext>
            </a:extLst>
          </p:cNvPr>
          <p:cNvSpPr>
            <a:spLocks noGrp="1"/>
          </p:cNvSpPr>
          <p:nvPr>
            <p:ph type="sldNum" sz="quarter" idx="12"/>
          </p:nvPr>
        </p:nvSpPr>
        <p:spPr/>
        <p:txBody>
          <a:bodyPr/>
          <a:lstStyle>
            <a:lvl1pPr>
              <a:defRPr/>
            </a:lvl1pPr>
          </a:lstStyle>
          <a:p>
            <a:pPr>
              <a:defRPr/>
            </a:pPr>
            <a:fld id="{85913E35-8103-419F-AF33-165B52380AC7}" type="slidenum">
              <a:rPr lang="en-US"/>
              <a:pPr>
                <a:defRPr/>
              </a:pPr>
              <a:t>‹#›</a:t>
            </a:fld>
            <a:endParaRPr lang="en-US"/>
          </a:p>
        </p:txBody>
      </p:sp>
    </p:spTree>
    <p:extLst>
      <p:ext uri="{BB962C8B-B14F-4D97-AF65-F5344CB8AC3E}">
        <p14:creationId xmlns:p14="http://schemas.microsoft.com/office/powerpoint/2010/main" val="127699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D0AFDAD8-D6C9-5976-D320-7D517B078569}"/>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nl-NL" sz="8000">
                <a:solidFill>
                  <a:srgbClr val="C0E474"/>
                </a:solidFill>
                <a:latin typeface="Arial" panose="020B0604020202020204" pitchFamily="34" charset="0"/>
              </a:rPr>
              <a:t>“</a:t>
            </a:r>
          </a:p>
        </p:txBody>
      </p:sp>
      <p:sp>
        <p:nvSpPr>
          <p:cNvPr id="5" name="TextBox 18">
            <a:extLst>
              <a:ext uri="{FF2B5EF4-FFF2-40B4-BE49-F238E27FC236}">
                <a16:creationId xmlns:a16="http://schemas.microsoft.com/office/drawing/2014/main" id="{0B629A3E-29AA-BE03-95E5-F43CFF202F6E}"/>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nl-NL"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6CB35D8C-D435-06D1-B505-9F6B5AF80755}"/>
              </a:ext>
            </a:extLst>
          </p:cNvPr>
          <p:cNvSpPr>
            <a:spLocks noGrp="1"/>
          </p:cNvSpPr>
          <p:nvPr>
            <p:ph type="dt" sz="half" idx="14"/>
          </p:nvPr>
        </p:nvSpPr>
        <p:spPr/>
        <p:txBody>
          <a:bodyPr/>
          <a:lstStyle>
            <a:lvl1pPr>
              <a:defRPr/>
            </a:lvl1pPr>
          </a:lstStyle>
          <a:p>
            <a:pPr>
              <a:defRPr/>
            </a:pPr>
            <a:fld id="{6AEDB988-34ED-43B2-BF59-622373678F0B}" type="datetimeFigureOut">
              <a:rPr lang="en-US"/>
              <a:pPr>
                <a:defRPr/>
              </a:pPr>
              <a:t>7/10/2024</a:t>
            </a:fld>
            <a:endParaRPr lang="en-US"/>
          </a:p>
        </p:txBody>
      </p:sp>
      <p:sp>
        <p:nvSpPr>
          <p:cNvPr id="7" name="Footer Placeholder 4">
            <a:extLst>
              <a:ext uri="{FF2B5EF4-FFF2-40B4-BE49-F238E27FC236}">
                <a16:creationId xmlns:a16="http://schemas.microsoft.com/office/drawing/2014/main" id="{68298833-5B82-6F3A-B26A-985B36F17D1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784082A-5449-BD9B-442E-01A468170CF6}"/>
              </a:ext>
            </a:extLst>
          </p:cNvPr>
          <p:cNvSpPr>
            <a:spLocks noGrp="1"/>
          </p:cNvSpPr>
          <p:nvPr>
            <p:ph type="sldNum" sz="quarter" idx="16"/>
          </p:nvPr>
        </p:nvSpPr>
        <p:spPr/>
        <p:txBody>
          <a:bodyPr/>
          <a:lstStyle>
            <a:lvl1pPr>
              <a:defRPr/>
            </a:lvl1pPr>
          </a:lstStyle>
          <a:p>
            <a:pPr>
              <a:defRPr/>
            </a:pPr>
            <a:fld id="{071CB032-74C9-4CCC-8E3F-A97CF84739BB}" type="slidenum">
              <a:rPr lang="en-US"/>
              <a:pPr>
                <a:defRPr/>
              </a:pPr>
              <a:t>‹#›</a:t>
            </a:fld>
            <a:endParaRPr lang="en-US"/>
          </a:p>
        </p:txBody>
      </p:sp>
    </p:spTree>
    <p:extLst>
      <p:ext uri="{BB962C8B-B14F-4D97-AF65-F5344CB8AC3E}">
        <p14:creationId xmlns:p14="http://schemas.microsoft.com/office/powerpoint/2010/main" val="171075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CD936-8B26-2B04-FC0C-22E32F034582}"/>
              </a:ext>
            </a:extLst>
          </p:cNvPr>
          <p:cNvSpPr>
            <a:spLocks noGrp="1"/>
          </p:cNvSpPr>
          <p:nvPr>
            <p:ph type="dt" sz="half" idx="10"/>
          </p:nvPr>
        </p:nvSpPr>
        <p:spPr/>
        <p:txBody>
          <a:bodyPr/>
          <a:lstStyle>
            <a:lvl1pPr>
              <a:defRPr/>
            </a:lvl1pPr>
          </a:lstStyle>
          <a:p>
            <a:pPr>
              <a:defRPr/>
            </a:pPr>
            <a:fld id="{7AF61BAB-06D0-4029-84A1-6C210DB6B7D8}" type="datetimeFigureOut">
              <a:rPr lang="en-US"/>
              <a:pPr>
                <a:defRPr/>
              </a:pPr>
              <a:t>7/10/2024</a:t>
            </a:fld>
            <a:endParaRPr lang="en-US"/>
          </a:p>
        </p:txBody>
      </p:sp>
      <p:sp>
        <p:nvSpPr>
          <p:cNvPr id="5" name="Footer Placeholder 4">
            <a:extLst>
              <a:ext uri="{FF2B5EF4-FFF2-40B4-BE49-F238E27FC236}">
                <a16:creationId xmlns:a16="http://schemas.microsoft.com/office/drawing/2014/main" id="{7C641E78-E60F-6300-0C7C-19625D4F12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6F90BD-EE46-EB6C-8A95-2DAD4D8685DB}"/>
              </a:ext>
            </a:extLst>
          </p:cNvPr>
          <p:cNvSpPr>
            <a:spLocks noGrp="1"/>
          </p:cNvSpPr>
          <p:nvPr>
            <p:ph type="sldNum" sz="quarter" idx="12"/>
          </p:nvPr>
        </p:nvSpPr>
        <p:spPr/>
        <p:txBody>
          <a:bodyPr/>
          <a:lstStyle>
            <a:lvl1pPr>
              <a:defRPr/>
            </a:lvl1pPr>
          </a:lstStyle>
          <a:p>
            <a:pPr>
              <a:defRPr/>
            </a:pPr>
            <a:fld id="{C149E96B-036C-4F00-AC13-DEB387A5AA88}" type="slidenum">
              <a:rPr lang="en-US"/>
              <a:pPr>
                <a:defRPr/>
              </a:pPr>
              <a:t>‹#›</a:t>
            </a:fld>
            <a:endParaRPr lang="en-US"/>
          </a:p>
        </p:txBody>
      </p:sp>
    </p:spTree>
    <p:extLst>
      <p:ext uri="{BB962C8B-B14F-4D97-AF65-F5344CB8AC3E}">
        <p14:creationId xmlns:p14="http://schemas.microsoft.com/office/powerpoint/2010/main" val="262230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C3F9B0B3-4CA7-DE7C-5EAC-7F2AF385F962}"/>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nl-NL" sz="8000">
                <a:solidFill>
                  <a:srgbClr val="C0E474"/>
                </a:solidFill>
                <a:latin typeface="Arial" panose="020B0604020202020204" pitchFamily="34" charset="0"/>
              </a:rPr>
              <a:t>“</a:t>
            </a:r>
          </a:p>
        </p:txBody>
      </p:sp>
      <p:sp>
        <p:nvSpPr>
          <p:cNvPr id="5" name="TextBox 18">
            <a:extLst>
              <a:ext uri="{FF2B5EF4-FFF2-40B4-BE49-F238E27FC236}">
                <a16:creationId xmlns:a16="http://schemas.microsoft.com/office/drawing/2014/main" id="{61C50874-406F-1640-F590-9B632E28F23C}"/>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nl-NL" sz="800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A58B8126-9003-D229-63DE-382CE0644E39}"/>
              </a:ext>
            </a:extLst>
          </p:cNvPr>
          <p:cNvSpPr>
            <a:spLocks noGrp="1"/>
          </p:cNvSpPr>
          <p:nvPr>
            <p:ph type="dt" sz="half" idx="14"/>
          </p:nvPr>
        </p:nvSpPr>
        <p:spPr/>
        <p:txBody>
          <a:bodyPr/>
          <a:lstStyle>
            <a:lvl1pPr>
              <a:defRPr/>
            </a:lvl1pPr>
          </a:lstStyle>
          <a:p>
            <a:pPr>
              <a:defRPr/>
            </a:pPr>
            <a:fld id="{32C6FA40-4C05-42A3-B55B-E95FDDB0DCFB}" type="datetimeFigureOut">
              <a:rPr lang="en-US"/>
              <a:pPr>
                <a:defRPr/>
              </a:pPr>
              <a:t>7/10/2024</a:t>
            </a:fld>
            <a:endParaRPr lang="en-US"/>
          </a:p>
        </p:txBody>
      </p:sp>
      <p:sp>
        <p:nvSpPr>
          <p:cNvPr id="7" name="Footer Placeholder 4">
            <a:extLst>
              <a:ext uri="{FF2B5EF4-FFF2-40B4-BE49-F238E27FC236}">
                <a16:creationId xmlns:a16="http://schemas.microsoft.com/office/drawing/2014/main" id="{3E876589-A10D-B54B-CCF7-0E92749951EB}"/>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53397E3-B83B-4575-3723-24424B568C06}"/>
              </a:ext>
            </a:extLst>
          </p:cNvPr>
          <p:cNvSpPr>
            <a:spLocks noGrp="1"/>
          </p:cNvSpPr>
          <p:nvPr>
            <p:ph type="sldNum" sz="quarter" idx="16"/>
          </p:nvPr>
        </p:nvSpPr>
        <p:spPr/>
        <p:txBody>
          <a:bodyPr/>
          <a:lstStyle>
            <a:lvl1pPr>
              <a:defRPr/>
            </a:lvl1pPr>
          </a:lstStyle>
          <a:p>
            <a:pPr>
              <a:defRPr/>
            </a:pPr>
            <a:fld id="{C74CC35F-E5D2-4211-ABC5-301890BD99CC}" type="slidenum">
              <a:rPr lang="en-US"/>
              <a:pPr>
                <a:defRPr/>
              </a:pPr>
              <a:t>‹#›</a:t>
            </a:fld>
            <a:endParaRPr lang="en-US"/>
          </a:p>
        </p:txBody>
      </p:sp>
    </p:spTree>
    <p:extLst>
      <p:ext uri="{BB962C8B-B14F-4D97-AF65-F5344CB8AC3E}">
        <p14:creationId xmlns:p14="http://schemas.microsoft.com/office/powerpoint/2010/main" val="168126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3EEB73-C3DE-9897-11CB-142FB30FD70C}"/>
              </a:ext>
            </a:extLst>
          </p:cNvPr>
          <p:cNvSpPr>
            <a:spLocks noGrp="1"/>
          </p:cNvSpPr>
          <p:nvPr>
            <p:ph type="dt" sz="half" idx="14"/>
          </p:nvPr>
        </p:nvSpPr>
        <p:spPr/>
        <p:txBody>
          <a:bodyPr/>
          <a:lstStyle>
            <a:lvl1pPr>
              <a:defRPr/>
            </a:lvl1pPr>
          </a:lstStyle>
          <a:p>
            <a:pPr>
              <a:defRPr/>
            </a:pPr>
            <a:fld id="{0F9DBD18-C6DC-4F30-8BCB-B11E21E08AEB}" type="datetimeFigureOut">
              <a:rPr lang="en-US"/>
              <a:pPr>
                <a:defRPr/>
              </a:pPr>
              <a:t>7/10/2024</a:t>
            </a:fld>
            <a:endParaRPr lang="en-US"/>
          </a:p>
        </p:txBody>
      </p:sp>
      <p:sp>
        <p:nvSpPr>
          <p:cNvPr id="5" name="Footer Placeholder 4">
            <a:extLst>
              <a:ext uri="{FF2B5EF4-FFF2-40B4-BE49-F238E27FC236}">
                <a16:creationId xmlns:a16="http://schemas.microsoft.com/office/drawing/2014/main" id="{A9672A55-9DD2-BD9C-1ABC-DF4735237B8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7BE0C1-0F7F-AA06-6994-E0167BB6D405}"/>
              </a:ext>
            </a:extLst>
          </p:cNvPr>
          <p:cNvSpPr>
            <a:spLocks noGrp="1"/>
          </p:cNvSpPr>
          <p:nvPr>
            <p:ph type="sldNum" sz="quarter" idx="16"/>
          </p:nvPr>
        </p:nvSpPr>
        <p:spPr/>
        <p:txBody>
          <a:bodyPr/>
          <a:lstStyle>
            <a:lvl1pPr>
              <a:defRPr/>
            </a:lvl1pPr>
          </a:lstStyle>
          <a:p>
            <a:pPr>
              <a:defRPr/>
            </a:pPr>
            <a:fld id="{C4F5519C-7E6D-4A9C-B0EC-C98BE10B0F01}" type="slidenum">
              <a:rPr lang="en-US"/>
              <a:pPr>
                <a:defRPr/>
              </a:pPr>
              <a:t>‹#›</a:t>
            </a:fld>
            <a:endParaRPr lang="en-US"/>
          </a:p>
        </p:txBody>
      </p:sp>
    </p:spTree>
    <p:extLst>
      <p:ext uri="{BB962C8B-B14F-4D97-AF65-F5344CB8AC3E}">
        <p14:creationId xmlns:p14="http://schemas.microsoft.com/office/powerpoint/2010/main" val="265522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F1A8B61-86EA-3CDE-E0A2-2DE31008733C}"/>
              </a:ext>
            </a:extLst>
          </p:cNvPr>
          <p:cNvSpPr>
            <a:spLocks noGrp="1"/>
          </p:cNvSpPr>
          <p:nvPr>
            <p:ph type="dt" sz="half" idx="10"/>
          </p:nvPr>
        </p:nvSpPr>
        <p:spPr/>
        <p:txBody>
          <a:bodyPr/>
          <a:lstStyle>
            <a:lvl1pPr>
              <a:defRPr/>
            </a:lvl1pPr>
          </a:lstStyle>
          <a:p>
            <a:pPr>
              <a:defRPr/>
            </a:pPr>
            <a:fld id="{A9CAFF64-D0DE-4CBE-B90F-12BE590906FC}" type="datetimeFigureOut">
              <a:rPr lang="en-US"/>
              <a:pPr>
                <a:defRPr/>
              </a:pPr>
              <a:t>7/10/2024</a:t>
            </a:fld>
            <a:endParaRPr lang="en-US"/>
          </a:p>
        </p:txBody>
      </p:sp>
      <p:sp>
        <p:nvSpPr>
          <p:cNvPr id="5" name="Footer Placeholder 4">
            <a:extLst>
              <a:ext uri="{FF2B5EF4-FFF2-40B4-BE49-F238E27FC236}">
                <a16:creationId xmlns:a16="http://schemas.microsoft.com/office/drawing/2014/main" id="{D3A350AE-21E2-C7C9-90E6-99E1B67D04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A41CBC-3E8B-0D2E-92E9-8CF109158727}"/>
              </a:ext>
            </a:extLst>
          </p:cNvPr>
          <p:cNvSpPr>
            <a:spLocks noGrp="1"/>
          </p:cNvSpPr>
          <p:nvPr>
            <p:ph type="sldNum" sz="quarter" idx="12"/>
          </p:nvPr>
        </p:nvSpPr>
        <p:spPr/>
        <p:txBody>
          <a:bodyPr/>
          <a:lstStyle>
            <a:lvl1pPr>
              <a:defRPr/>
            </a:lvl1pPr>
          </a:lstStyle>
          <a:p>
            <a:pPr>
              <a:defRPr/>
            </a:pPr>
            <a:fld id="{83FDEAF2-BAFF-4372-B998-9A4E684F2128}" type="slidenum">
              <a:rPr lang="en-US"/>
              <a:pPr>
                <a:defRPr/>
              </a:pPr>
              <a:t>‹#›</a:t>
            </a:fld>
            <a:endParaRPr lang="en-US"/>
          </a:p>
        </p:txBody>
      </p:sp>
    </p:spTree>
    <p:extLst>
      <p:ext uri="{BB962C8B-B14F-4D97-AF65-F5344CB8AC3E}">
        <p14:creationId xmlns:p14="http://schemas.microsoft.com/office/powerpoint/2010/main" val="378880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563EAE-7400-047C-A92B-3DAFE536E320}"/>
              </a:ext>
            </a:extLst>
          </p:cNvPr>
          <p:cNvSpPr>
            <a:spLocks noGrp="1"/>
          </p:cNvSpPr>
          <p:nvPr>
            <p:ph type="dt" sz="half" idx="10"/>
          </p:nvPr>
        </p:nvSpPr>
        <p:spPr/>
        <p:txBody>
          <a:bodyPr/>
          <a:lstStyle>
            <a:lvl1pPr>
              <a:defRPr/>
            </a:lvl1pPr>
          </a:lstStyle>
          <a:p>
            <a:pPr>
              <a:defRPr/>
            </a:pPr>
            <a:fld id="{534D7683-2CB0-4506-9701-6D3156902314}" type="datetimeFigureOut">
              <a:rPr lang="en-US"/>
              <a:pPr>
                <a:defRPr/>
              </a:pPr>
              <a:t>7/10/2024</a:t>
            </a:fld>
            <a:endParaRPr lang="en-US"/>
          </a:p>
        </p:txBody>
      </p:sp>
      <p:sp>
        <p:nvSpPr>
          <p:cNvPr id="5" name="Footer Placeholder 4">
            <a:extLst>
              <a:ext uri="{FF2B5EF4-FFF2-40B4-BE49-F238E27FC236}">
                <a16:creationId xmlns:a16="http://schemas.microsoft.com/office/drawing/2014/main" id="{B4A06858-D8B4-DCDB-8A02-7F268A87AC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F09B9F-8081-EF0A-7A61-8994494046D4}"/>
              </a:ext>
            </a:extLst>
          </p:cNvPr>
          <p:cNvSpPr>
            <a:spLocks noGrp="1"/>
          </p:cNvSpPr>
          <p:nvPr>
            <p:ph type="sldNum" sz="quarter" idx="12"/>
          </p:nvPr>
        </p:nvSpPr>
        <p:spPr/>
        <p:txBody>
          <a:bodyPr/>
          <a:lstStyle>
            <a:lvl1pPr>
              <a:defRPr/>
            </a:lvl1pPr>
          </a:lstStyle>
          <a:p>
            <a:pPr>
              <a:defRPr/>
            </a:pPr>
            <a:fld id="{9F94E9B3-B471-4310-BE14-DE91160F8DF8}" type="slidenum">
              <a:rPr lang="en-US"/>
              <a:pPr>
                <a:defRPr/>
              </a:pPr>
              <a:t>‹#›</a:t>
            </a:fld>
            <a:endParaRPr lang="en-US"/>
          </a:p>
        </p:txBody>
      </p:sp>
    </p:spTree>
    <p:extLst>
      <p:ext uri="{BB962C8B-B14F-4D97-AF65-F5344CB8AC3E}">
        <p14:creationId xmlns:p14="http://schemas.microsoft.com/office/powerpoint/2010/main" val="2797565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CA" noProof="0"/>
          </a:p>
        </p:txBody>
      </p:sp>
      <p:sp>
        <p:nvSpPr>
          <p:cNvPr id="4" name="Date Placeholder 3">
            <a:extLst>
              <a:ext uri="{FF2B5EF4-FFF2-40B4-BE49-F238E27FC236}">
                <a16:creationId xmlns:a16="http://schemas.microsoft.com/office/drawing/2014/main" id="{2E024E63-D4E5-340E-640C-2BAE06D413A8}"/>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D5E0F5-CFF7-2BFA-1CDA-496CAC850B42}"/>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B36CD3-0176-5280-9A13-C3C74D0402D8}"/>
              </a:ext>
            </a:extLst>
          </p:cNvPr>
          <p:cNvSpPr>
            <a:spLocks noGrp="1"/>
          </p:cNvSpPr>
          <p:nvPr>
            <p:ph type="sldNum" sz="quarter" idx="12"/>
          </p:nvPr>
        </p:nvSpPr>
        <p:spPr>
          <a:xfrm>
            <a:off x="6553200" y="6245225"/>
            <a:ext cx="2133600" cy="476250"/>
          </a:xfrm>
        </p:spPr>
        <p:txBody>
          <a:bodyPr/>
          <a:lstStyle>
            <a:lvl1pPr>
              <a:defRPr/>
            </a:lvl1pPr>
          </a:lstStyle>
          <a:p>
            <a:pPr>
              <a:defRPr/>
            </a:pPr>
            <a:fld id="{61266477-E8BF-42F6-904C-0F0905763665}" type="slidenum">
              <a:rPr lang="en-US"/>
              <a:pPr>
                <a:defRPr/>
              </a:pPr>
              <a:t>‹#›</a:t>
            </a:fld>
            <a:endParaRPr lang="en-US"/>
          </a:p>
        </p:txBody>
      </p:sp>
    </p:spTree>
    <p:extLst>
      <p:ext uri="{BB962C8B-B14F-4D97-AF65-F5344CB8AC3E}">
        <p14:creationId xmlns:p14="http://schemas.microsoft.com/office/powerpoint/2010/main" val="101445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B510D3-AA81-8092-E0BC-5596DADF4CDB}"/>
              </a:ext>
            </a:extLst>
          </p:cNvPr>
          <p:cNvSpPr>
            <a:spLocks noGrp="1"/>
          </p:cNvSpPr>
          <p:nvPr>
            <p:ph type="dt" sz="half" idx="10"/>
          </p:nvPr>
        </p:nvSpPr>
        <p:spPr/>
        <p:txBody>
          <a:bodyPr/>
          <a:lstStyle>
            <a:lvl1pPr>
              <a:defRPr/>
            </a:lvl1pPr>
          </a:lstStyle>
          <a:p>
            <a:pPr>
              <a:defRPr/>
            </a:pPr>
            <a:fld id="{A8CE2EB6-0951-4990-AEAE-E240B024BEA6}" type="datetimeFigureOut">
              <a:rPr lang="en-US"/>
              <a:pPr>
                <a:defRPr/>
              </a:pPr>
              <a:t>7/10/2024</a:t>
            </a:fld>
            <a:endParaRPr lang="en-US"/>
          </a:p>
        </p:txBody>
      </p:sp>
      <p:sp>
        <p:nvSpPr>
          <p:cNvPr id="5" name="Footer Placeholder 4">
            <a:extLst>
              <a:ext uri="{FF2B5EF4-FFF2-40B4-BE49-F238E27FC236}">
                <a16:creationId xmlns:a16="http://schemas.microsoft.com/office/drawing/2014/main" id="{29108D13-00D5-0613-8DF0-6C2A7F519D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73EFCC-7038-046C-C100-EE14902B91D3}"/>
              </a:ext>
            </a:extLst>
          </p:cNvPr>
          <p:cNvSpPr>
            <a:spLocks noGrp="1"/>
          </p:cNvSpPr>
          <p:nvPr>
            <p:ph type="sldNum" sz="quarter" idx="12"/>
          </p:nvPr>
        </p:nvSpPr>
        <p:spPr/>
        <p:txBody>
          <a:bodyPr/>
          <a:lstStyle>
            <a:lvl1pPr>
              <a:defRPr/>
            </a:lvl1pPr>
          </a:lstStyle>
          <a:p>
            <a:pPr>
              <a:defRPr/>
            </a:pPr>
            <a:fld id="{08E2044B-4CC2-4A3F-AC56-2DAEADE14409}" type="slidenum">
              <a:rPr lang="en-US"/>
              <a:pPr>
                <a:defRPr/>
              </a:pPr>
              <a:t>‹#›</a:t>
            </a:fld>
            <a:endParaRPr lang="en-US"/>
          </a:p>
        </p:txBody>
      </p:sp>
    </p:spTree>
    <p:extLst>
      <p:ext uri="{BB962C8B-B14F-4D97-AF65-F5344CB8AC3E}">
        <p14:creationId xmlns:p14="http://schemas.microsoft.com/office/powerpoint/2010/main" val="15198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7FEEF-0286-73A9-67A7-1D2C56C51622}"/>
              </a:ext>
            </a:extLst>
          </p:cNvPr>
          <p:cNvSpPr>
            <a:spLocks noGrp="1"/>
          </p:cNvSpPr>
          <p:nvPr>
            <p:ph type="dt" sz="half" idx="10"/>
          </p:nvPr>
        </p:nvSpPr>
        <p:spPr/>
        <p:txBody>
          <a:bodyPr/>
          <a:lstStyle>
            <a:lvl1pPr>
              <a:defRPr/>
            </a:lvl1pPr>
          </a:lstStyle>
          <a:p>
            <a:pPr>
              <a:defRPr/>
            </a:pPr>
            <a:fld id="{7611D751-8968-41ED-8B63-744F898E2B42}" type="datetimeFigureOut">
              <a:rPr lang="en-US"/>
              <a:pPr>
                <a:defRPr/>
              </a:pPr>
              <a:t>7/10/2024</a:t>
            </a:fld>
            <a:endParaRPr lang="en-US"/>
          </a:p>
        </p:txBody>
      </p:sp>
      <p:sp>
        <p:nvSpPr>
          <p:cNvPr id="5" name="Footer Placeholder 4">
            <a:extLst>
              <a:ext uri="{FF2B5EF4-FFF2-40B4-BE49-F238E27FC236}">
                <a16:creationId xmlns:a16="http://schemas.microsoft.com/office/drawing/2014/main" id="{B53425DC-A9B0-087B-AF1B-C93A553DA7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3F7B2B-8EE6-1E28-326E-2A4C85480B7D}"/>
              </a:ext>
            </a:extLst>
          </p:cNvPr>
          <p:cNvSpPr>
            <a:spLocks noGrp="1"/>
          </p:cNvSpPr>
          <p:nvPr>
            <p:ph type="sldNum" sz="quarter" idx="12"/>
          </p:nvPr>
        </p:nvSpPr>
        <p:spPr/>
        <p:txBody>
          <a:bodyPr/>
          <a:lstStyle>
            <a:lvl1pPr>
              <a:defRPr/>
            </a:lvl1pPr>
          </a:lstStyle>
          <a:p>
            <a:pPr>
              <a:defRPr/>
            </a:pPr>
            <a:fld id="{3EC5092C-2C4C-4FDD-9C29-3EA9983D0A74}" type="slidenum">
              <a:rPr lang="en-US"/>
              <a:pPr>
                <a:defRPr/>
              </a:pPr>
              <a:t>‹#›</a:t>
            </a:fld>
            <a:endParaRPr lang="en-US"/>
          </a:p>
        </p:txBody>
      </p:sp>
    </p:spTree>
    <p:extLst>
      <p:ext uri="{BB962C8B-B14F-4D97-AF65-F5344CB8AC3E}">
        <p14:creationId xmlns:p14="http://schemas.microsoft.com/office/powerpoint/2010/main" val="148768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D996638-72EF-25DB-1501-F8FC09AA1F00}"/>
              </a:ext>
            </a:extLst>
          </p:cNvPr>
          <p:cNvSpPr>
            <a:spLocks noGrp="1"/>
          </p:cNvSpPr>
          <p:nvPr>
            <p:ph type="dt" sz="half" idx="10"/>
          </p:nvPr>
        </p:nvSpPr>
        <p:spPr/>
        <p:txBody>
          <a:bodyPr/>
          <a:lstStyle>
            <a:lvl1pPr>
              <a:defRPr/>
            </a:lvl1pPr>
          </a:lstStyle>
          <a:p>
            <a:pPr>
              <a:defRPr/>
            </a:pPr>
            <a:fld id="{900C351E-E83E-4AEC-86D7-1B13D03ACD04}" type="datetimeFigureOut">
              <a:rPr lang="en-US"/>
              <a:pPr>
                <a:defRPr/>
              </a:pPr>
              <a:t>7/10/2024</a:t>
            </a:fld>
            <a:endParaRPr lang="en-US"/>
          </a:p>
        </p:txBody>
      </p:sp>
      <p:sp>
        <p:nvSpPr>
          <p:cNvPr id="6" name="Footer Placeholder 4">
            <a:extLst>
              <a:ext uri="{FF2B5EF4-FFF2-40B4-BE49-F238E27FC236}">
                <a16:creationId xmlns:a16="http://schemas.microsoft.com/office/drawing/2014/main" id="{2714E3EC-434F-EA74-B44D-BF3ABD7827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EFB3BB-09E4-E89E-8AF5-2E1E403A01B7}"/>
              </a:ext>
            </a:extLst>
          </p:cNvPr>
          <p:cNvSpPr>
            <a:spLocks noGrp="1"/>
          </p:cNvSpPr>
          <p:nvPr>
            <p:ph type="sldNum" sz="quarter" idx="12"/>
          </p:nvPr>
        </p:nvSpPr>
        <p:spPr/>
        <p:txBody>
          <a:bodyPr/>
          <a:lstStyle>
            <a:lvl1pPr>
              <a:defRPr/>
            </a:lvl1pPr>
          </a:lstStyle>
          <a:p>
            <a:pPr>
              <a:defRPr/>
            </a:pPr>
            <a:fld id="{235FE83E-1C93-4F84-947D-348CD53CFD39}" type="slidenum">
              <a:rPr lang="en-US"/>
              <a:pPr>
                <a:defRPr/>
              </a:pPr>
              <a:t>‹#›</a:t>
            </a:fld>
            <a:endParaRPr lang="en-US"/>
          </a:p>
        </p:txBody>
      </p:sp>
    </p:spTree>
    <p:extLst>
      <p:ext uri="{BB962C8B-B14F-4D97-AF65-F5344CB8AC3E}">
        <p14:creationId xmlns:p14="http://schemas.microsoft.com/office/powerpoint/2010/main" val="262616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F0F685D-6ECA-CF97-BD90-3DE22AEAB296}"/>
              </a:ext>
            </a:extLst>
          </p:cNvPr>
          <p:cNvSpPr>
            <a:spLocks noGrp="1"/>
          </p:cNvSpPr>
          <p:nvPr>
            <p:ph type="dt" sz="half" idx="10"/>
          </p:nvPr>
        </p:nvSpPr>
        <p:spPr/>
        <p:txBody>
          <a:bodyPr/>
          <a:lstStyle>
            <a:lvl1pPr>
              <a:defRPr/>
            </a:lvl1pPr>
          </a:lstStyle>
          <a:p>
            <a:pPr>
              <a:defRPr/>
            </a:pPr>
            <a:fld id="{5D47C93F-F777-41EC-9112-04A3CCC91F32}" type="datetimeFigureOut">
              <a:rPr lang="en-US"/>
              <a:pPr>
                <a:defRPr/>
              </a:pPr>
              <a:t>7/10/2024</a:t>
            </a:fld>
            <a:endParaRPr lang="en-US"/>
          </a:p>
        </p:txBody>
      </p:sp>
      <p:sp>
        <p:nvSpPr>
          <p:cNvPr id="8" name="Footer Placeholder 4">
            <a:extLst>
              <a:ext uri="{FF2B5EF4-FFF2-40B4-BE49-F238E27FC236}">
                <a16:creationId xmlns:a16="http://schemas.microsoft.com/office/drawing/2014/main" id="{6EDE2C44-CCCE-7200-B80E-D79CFC5EC0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BB9233A-163B-C0AC-C032-5BDFFD5E08BD}"/>
              </a:ext>
            </a:extLst>
          </p:cNvPr>
          <p:cNvSpPr>
            <a:spLocks noGrp="1"/>
          </p:cNvSpPr>
          <p:nvPr>
            <p:ph type="sldNum" sz="quarter" idx="12"/>
          </p:nvPr>
        </p:nvSpPr>
        <p:spPr/>
        <p:txBody>
          <a:bodyPr/>
          <a:lstStyle>
            <a:lvl1pPr>
              <a:defRPr/>
            </a:lvl1pPr>
          </a:lstStyle>
          <a:p>
            <a:pPr>
              <a:defRPr/>
            </a:pPr>
            <a:fld id="{F45C5A87-0D84-4356-9B00-66541E7C818C}" type="slidenum">
              <a:rPr lang="en-US"/>
              <a:pPr>
                <a:defRPr/>
              </a:pPr>
              <a:t>‹#›</a:t>
            </a:fld>
            <a:endParaRPr lang="en-US"/>
          </a:p>
        </p:txBody>
      </p:sp>
    </p:spTree>
    <p:extLst>
      <p:ext uri="{BB962C8B-B14F-4D97-AF65-F5344CB8AC3E}">
        <p14:creationId xmlns:p14="http://schemas.microsoft.com/office/powerpoint/2010/main" val="105352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1405988-87CE-59C2-066C-B7E22ED3B11D}"/>
              </a:ext>
            </a:extLst>
          </p:cNvPr>
          <p:cNvSpPr>
            <a:spLocks noGrp="1"/>
          </p:cNvSpPr>
          <p:nvPr>
            <p:ph type="dt" sz="half" idx="10"/>
          </p:nvPr>
        </p:nvSpPr>
        <p:spPr/>
        <p:txBody>
          <a:bodyPr/>
          <a:lstStyle>
            <a:lvl1pPr>
              <a:defRPr/>
            </a:lvl1pPr>
          </a:lstStyle>
          <a:p>
            <a:pPr>
              <a:defRPr/>
            </a:pPr>
            <a:fld id="{915FA053-8D76-4D93-96B0-45C1573299D2}" type="datetimeFigureOut">
              <a:rPr lang="en-US"/>
              <a:pPr>
                <a:defRPr/>
              </a:pPr>
              <a:t>7/10/2024</a:t>
            </a:fld>
            <a:endParaRPr lang="en-US"/>
          </a:p>
        </p:txBody>
      </p:sp>
      <p:sp>
        <p:nvSpPr>
          <p:cNvPr id="4" name="Footer Placeholder 4">
            <a:extLst>
              <a:ext uri="{FF2B5EF4-FFF2-40B4-BE49-F238E27FC236}">
                <a16:creationId xmlns:a16="http://schemas.microsoft.com/office/drawing/2014/main" id="{51CC4AD0-12AD-34EE-08F8-7EAB55FCD8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C93E8EF-4961-BE7F-0101-299786F744C8}"/>
              </a:ext>
            </a:extLst>
          </p:cNvPr>
          <p:cNvSpPr>
            <a:spLocks noGrp="1"/>
          </p:cNvSpPr>
          <p:nvPr>
            <p:ph type="sldNum" sz="quarter" idx="12"/>
          </p:nvPr>
        </p:nvSpPr>
        <p:spPr/>
        <p:txBody>
          <a:bodyPr/>
          <a:lstStyle>
            <a:lvl1pPr>
              <a:defRPr/>
            </a:lvl1pPr>
          </a:lstStyle>
          <a:p>
            <a:pPr>
              <a:defRPr/>
            </a:pPr>
            <a:fld id="{EA48B812-3DF7-4345-ADBC-D34C64328909}" type="slidenum">
              <a:rPr lang="en-US"/>
              <a:pPr>
                <a:defRPr/>
              </a:pPr>
              <a:t>‹#›</a:t>
            </a:fld>
            <a:endParaRPr lang="en-US"/>
          </a:p>
        </p:txBody>
      </p:sp>
    </p:spTree>
    <p:extLst>
      <p:ext uri="{BB962C8B-B14F-4D97-AF65-F5344CB8AC3E}">
        <p14:creationId xmlns:p14="http://schemas.microsoft.com/office/powerpoint/2010/main" val="268758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5DDE0F-F752-7FAB-77F5-5A1C9FFE16C1}"/>
              </a:ext>
            </a:extLst>
          </p:cNvPr>
          <p:cNvSpPr>
            <a:spLocks noGrp="1"/>
          </p:cNvSpPr>
          <p:nvPr>
            <p:ph type="dt" sz="half" idx="10"/>
          </p:nvPr>
        </p:nvSpPr>
        <p:spPr/>
        <p:txBody>
          <a:bodyPr/>
          <a:lstStyle>
            <a:lvl1pPr>
              <a:defRPr/>
            </a:lvl1pPr>
          </a:lstStyle>
          <a:p>
            <a:pPr>
              <a:defRPr/>
            </a:pPr>
            <a:fld id="{99749B40-C443-46B6-BE81-0F9E1770F440}" type="datetimeFigureOut">
              <a:rPr lang="en-US"/>
              <a:pPr>
                <a:defRPr/>
              </a:pPr>
              <a:t>7/10/2024</a:t>
            </a:fld>
            <a:endParaRPr lang="en-US"/>
          </a:p>
        </p:txBody>
      </p:sp>
      <p:sp>
        <p:nvSpPr>
          <p:cNvPr id="3" name="Footer Placeholder 4">
            <a:extLst>
              <a:ext uri="{FF2B5EF4-FFF2-40B4-BE49-F238E27FC236}">
                <a16:creationId xmlns:a16="http://schemas.microsoft.com/office/drawing/2014/main" id="{4EF1CD29-66AD-DD8C-3067-0C4D58FC62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40D1E5D-AAFC-4CA7-3A65-3A752376F68F}"/>
              </a:ext>
            </a:extLst>
          </p:cNvPr>
          <p:cNvSpPr>
            <a:spLocks noGrp="1"/>
          </p:cNvSpPr>
          <p:nvPr>
            <p:ph type="sldNum" sz="quarter" idx="12"/>
          </p:nvPr>
        </p:nvSpPr>
        <p:spPr/>
        <p:txBody>
          <a:bodyPr/>
          <a:lstStyle>
            <a:lvl1pPr>
              <a:defRPr/>
            </a:lvl1pPr>
          </a:lstStyle>
          <a:p>
            <a:pPr>
              <a:defRPr/>
            </a:pPr>
            <a:fld id="{83F3B6A9-1420-472C-8B29-86F4D12D0DD5}" type="slidenum">
              <a:rPr lang="en-US"/>
              <a:pPr>
                <a:defRPr/>
              </a:pPr>
              <a:t>‹#›</a:t>
            </a:fld>
            <a:endParaRPr lang="en-US"/>
          </a:p>
        </p:txBody>
      </p:sp>
    </p:spTree>
    <p:extLst>
      <p:ext uri="{BB962C8B-B14F-4D97-AF65-F5344CB8AC3E}">
        <p14:creationId xmlns:p14="http://schemas.microsoft.com/office/powerpoint/2010/main" val="364252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7F5396B-652B-D059-6A94-8379DDEB737D}"/>
              </a:ext>
            </a:extLst>
          </p:cNvPr>
          <p:cNvSpPr>
            <a:spLocks noGrp="1"/>
          </p:cNvSpPr>
          <p:nvPr>
            <p:ph type="dt" sz="half" idx="10"/>
          </p:nvPr>
        </p:nvSpPr>
        <p:spPr/>
        <p:txBody>
          <a:bodyPr/>
          <a:lstStyle>
            <a:lvl1pPr>
              <a:defRPr/>
            </a:lvl1pPr>
          </a:lstStyle>
          <a:p>
            <a:pPr>
              <a:defRPr/>
            </a:pPr>
            <a:fld id="{63FA2C2A-84AB-44C6-96A6-9397A5067FC9}" type="datetimeFigureOut">
              <a:rPr lang="en-US"/>
              <a:pPr>
                <a:defRPr/>
              </a:pPr>
              <a:t>7/10/2024</a:t>
            </a:fld>
            <a:endParaRPr lang="en-US"/>
          </a:p>
        </p:txBody>
      </p:sp>
      <p:sp>
        <p:nvSpPr>
          <p:cNvPr id="6" name="Footer Placeholder 4">
            <a:extLst>
              <a:ext uri="{FF2B5EF4-FFF2-40B4-BE49-F238E27FC236}">
                <a16:creationId xmlns:a16="http://schemas.microsoft.com/office/drawing/2014/main" id="{F1A62056-EF32-E087-1A79-6931176950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1BB133-953C-5F36-207D-3445C293C219}"/>
              </a:ext>
            </a:extLst>
          </p:cNvPr>
          <p:cNvSpPr>
            <a:spLocks noGrp="1"/>
          </p:cNvSpPr>
          <p:nvPr>
            <p:ph type="sldNum" sz="quarter" idx="12"/>
          </p:nvPr>
        </p:nvSpPr>
        <p:spPr/>
        <p:txBody>
          <a:bodyPr/>
          <a:lstStyle>
            <a:lvl1pPr>
              <a:defRPr/>
            </a:lvl1pPr>
          </a:lstStyle>
          <a:p>
            <a:pPr>
              <a:defRPr/>
            </a:pPr>
            <a:fld id="{97C04FE4-A2DF-47C8-B653-54875535B98D}" type="slidenum">
              <a:rPr lang="en-US"/>
              <a:pPr>
                <a:defRPr/>
              </a:pPr>
              <a:t>‹#›</a:t>
            </a:fld>
            <a:endParaRPr lang="en-US"/>
          </a:p>
        </p:txBody>
      </p:sp>
    </p:spTree>
    <p:extLst>
      <p:ext uri="{BB962C8B-B14F-4D97-AF65-F5344CB8AC3E}">
        <p14:creationId xmlns:p14="http://schemas.microsoft.com/office/powerpoint/2010/main" val="113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C8E6CC-AB55-3E21-28A0-8895D6DEB3D3}"/>
              </a:ext>
            </a:extLst>
          </p:cNvPr>
          <p:cNvSpPr>
            <a:spLocks noGrp="1"/>
          </p:cNvSpPr>
          <p:nvPr>
            <p:ph type="dt" sz="half" idx="10"/>
          </p:nvPr>
        </p:nvSpPr>
        <p:spPr/>
        <p:txBody>
          <a:bodyPr/>
          <a:lstStyle>
            <a:lvl1pPr>
              <a:defRPr/>
            </a:lvl1pPr>
          </a:lstStyle>
          <a:p>
            <a:pPr>
              <a:defRPr/>
            </a:pPr>
            <a:fld id="{97A7827F-E51B-4D23-9DBF-F3E989B42922}" type="datetimeFigureOut">
              <a:rPr lang="en-US"/>
              <a:pPr>
                <a:defRPr/>
              </a:pPr>
              <a:t>7/10/2024</a:t>
            </a:fld>
            <a:endParaRPr lang="en-US"/>
          </a:p>
        </p:txBody>
      </p:sp>
      <p:sp>
        <p:nvSpPr>
          <p:cNvPr id="6" name="Footer Placeholder 4">
            <a:extLst>
              <a:ext uri="{FF2B5EF4-FFF2-40B4-BE49-F238E27FC236}">
                <a16:creationId xmlns:a16="http://schemas.microsoft.com/office/drawing/2014/main" id="{02DE8B6D-B805-8B03-CF90-8FD27F06E4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8A5260-1ACD-9B7C-CA73-66C4FDC9690E}"/>
              </a:ext>
            </a:extLst>
          </p:cNvPr>
          <p:cNvSpPr>
            <a:spLocks noGrp="1"/>
          </p:cNvSpPr>
          <p:nvPr>
            <p:ph type="sldNum" sz="quarter" idx="12"/>
          </p:nvPr>
        </p:nvSpPr>
        <p:spPr/>
        <p:txBody>
          <a:bodyPr/>
          <a:lstStyle>
            <a:lvl1pPr>
              <a:defRPr/>
            </a:lvl1pPr>
          </a:lstStyle>
          <a:p>
            <a:pPr>
              <a:defRPr/>
            </a:pPr>
            <a:fld id="{9F452592-DC84-4060-9D9D-DD54962DAA32}" type="slidenum">
              <a:rPr lang="en-US"/>
              <a:pPr>
                <a:defRPr/>
              </a:pPr>
              <a:t>‹#›</a:t>
            </a:fld>
            <a:endParaRPr lang="en-US"/>
          </a:p>
        </p:txBody>
      </p:sp>
    </p:spTree>
    <p:extLst>
      <p:ext uri="{BB962C8B-B14F-4D97-AF65-F5344CB8AC3E}">
        <p14:creationId xmlns:p14="http://schemas.microsoft.com/office/powerpoint/2010/main" val="423107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78F2E85-09E3-B764-C32A-597D5F32A741}"/>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99F84519-EF00-7E42-90AF-00FA9AD61C85}"/>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02F58568-DEF2-9EF0-7E0F-3059DD8A96D2}"/>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A1BDDD9-BAC7-C8FE-6A1B-ECC94CB5206E}"/>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31D0D87C-9B80-FBD6-3F7B-77AFCE8BAEB2}"/>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7AA1C2AE-D7F8-18B5-90FF-550724598504}"/>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F3E3253F-6EB4-CF4B-B3F8-1D21DFB56B1D}"/>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239DCF32-47C0-7A77-B00B-DFBA9E1514D8}"/>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50E7BB55-6E21-CE22-5E41-22FFCEEEFE1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07F5E8D6-6FA0-BAA8-936D-D456C845153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78FF6F0E-4006-5F0D-5E1A-D3494FDA1059}"/>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E0F8A4C5-334A-7428-1A6A-1F9738B5A8B1}"/>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title style</a:t>
            </a:r>
          </a:p>
        </p:txBody>
      </p:sp>
      <p:sp>
        <p:nvSpPr>
          <p:cNvPr id="1028" name="Text Placeholder 2">
            <a:extLst>
              <a:ext uri="{FF2B5EF4-FFF2-40B4-BE49-F238E27FC236}">
                <a16:creationId xmlns:a16="http://schemas.microsoft.com/office/drawing/2014/main" id="{5DEB9954-5BFD-EB63-006C-4F8F79458E52}"/>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a:extLst>
              <a:ext uri="{FF2B5EF4-FFF2-40B4-BE49-F238E27FC236}">
                <a16:creationId xmlns:a16="http://schemas.microsoft.com/office/drawing/2014/main" id="{6176343F-0932-FADA-BA66-F38A504F27B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D813E080-D61A-435D-A2E7-89053F3C8BC9}" type="datetimeFigureOut">
              <a:rPr lang="en-US"/>
              <a:pPr>
                <a:defRPr/>
              </a:pPr>
              <a:t>7/10/2024</a:t>
            </a:fld>
            <a:endParaRPr lang="en-US"/>
          </a:p>
        </p:txBody>
      </p:sp>
      <p:sp>
        <p:nvSpPr>
          <p:cNvPr id="5" name="Footer Placeholder 4">
            <a:extLst>
              <a:ext uri="{FF2B5EF4-FFF2-40B4-BE49-F238E27FC236}">
                <a16:creationId xmlns:a16="http://schemas.microsoft.com/office/drawing/2014/main" id="{6847F31B-A017-88B4-63D1-5AF960922C9D}"/>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B1A5D38-BC0F-9B89-6C6C-48258E3CAD23}"/>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F0038C03-6C41-4A95-8BE3-F9E344F088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7" r:id="rId11"/>
    <p:sldLayoutId id="2147483692" r:id="rId12"/>
    <p:sldLayoutId id="2147483698" r:id="rId13"/>
    <p:sldLayoutId id="2147483693" r:id="rId14"/>
    <p:sldLayoutId id="2147483694" r:id="rId15"/>
    <p:sldLayoutId id="2147483695" r:id="rId16"/>
    <p:sldLayoutId id="2147483699" r:id="rId17"/>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51CE992-F1D2-23A9-E3A4-BA82A8463DD7}"/>
              </a:ext>
            </a:extLst>
          </p:cNvPr>
          <p:cNvSpPr>
            <a:spLocks noGrp="1" noChangeArrowheads="1"/>
          </p:cNvSpPr>
          <p:nvPr>
            <p:ph type="ctrTitle"/>
          </p:nvPr>
        </p:nvSpPr>
        <p:spPr>
          <a:xfrm>
            <a:off x="1017588" y="1325563"/>
            <a:ext cx="5940425" cy="3135312"/>
          </a:xfrm>
        </p:spPr>
        <p:txBody>
          <a:bodyPr/>
          <a:lstStyle/>
          <a:p>
            <a:pPr algn="l"/>
            <a:r>
              <a:rPr lang="en-US" altLang="nl-NL" b="1">
                <a:latin typeface="Times New Roman" panose="02020603050405020304" pitchFamily="18" charset="0"/>
                <a:cs typeface="Times New Roman" panose="02020603050405020304" pitchFamily="18" charset="0"/>
              </a:rPr>
              <a:t>Chronic diarrhea and malabsorption syndromes</a:t>
            </a:r>
          </a:p>
        </p:txBody>
      </p:sp>
      <p:sp>
        <p:nvSpPr>
          <p:cNvPr id="7171" name="Subtitle 2">
            <a:extLst>
              <a:ext uri="{FF2B5EF4-FFF2-40B4-BE49-F238E27FC236}">
                <a16:creationId xmlns:a16="http://schemas.microsoft.com/office/drawing/2014/main" id="{E923EFC8-8B1E-2DC2-7125-DC82C655CB3B}"/>
              </a:ext>
            </a:extLst>
          </p:cNvPr>
          <p:cNvSpPr>
            <a:spLocks noGrp="1" noChangeArrowheads="1"/>
          </p:cNvSpPr>
          <p:nvPr>
            <p:ph type="subTitle" idx="1"/>
          </p:nvPr>
        </p:nvSpPr>
        <p:spPr>
          <a:xfrm>
            <a:off x="141288" y="4743450"/>
            <a:ext cx="5827712" cy="1096963"/>
          </a:xfrm>
        </p:spPr>
        <p:txBody>
          <a:bodyPr/>
          <a:lstStyle/>
          <a:p>
            <a:pPr algn="ctr"/>
            <a:r>
              <a:rPr lang="en-GB" altLang="nl-NL" sz="2400" b="1" dirty="0">
                <a:solidFill>
                  <a:schemeClr val="tx1"/>
                </a:solidFill>
                <a:latin typeface="Garamond"/>
              </a:rPr>
              <a:t>Ala'a Al-</a:t>
            </a:r>
            <a:r>
              <a:rPr lang="en-GB" altLang="nl-NL" sz="2400" b="1" dirty="0" err="1">
                <a:solidFill>
                  <a:schemeClr val="tx1"/>
                </a:solidFill>
                <a:latin typeface="Garamond"/>
              </a:rPr>
              <a:t>Dala'ien</a:t>
            </a:r>
            <a:r>
              <a:rPr lang="en-GB" altLang="nl-NL" sz="2400" b="1" dirty="0">
                <a:solidFill>
                  <a:schemeClr val="tx1"/>
                </a:solidFill>
                <a:latin typeface="Garamond"/>
              </a:rPr>
              <a:t>  MBBS</a:t>
            </a:r>
          </a:p>
          <a:p>
            <a:pPr algn="ctr"/>
            <a:r>
              <a:rPr lang="en-GB" altLang="nl-NL" sz="2400" b="1" i="1" dirty="0">
                <a:solidFill>
                  <a:schemeClr val="tx1"/>
                </a:solidFill>
                <a:latin typeface="Garamond"/>
              </a:rPr>
              <a:t>Paediatric Gastroenterologist </a:t>
            </a:r>
            <a:endParaRPr lang="en-GB" altLang="nl-NL" sz="2400" b="1" i="1" dirty="0">
              <a:solidFill>
                <a:schemeClr val="tx1"/>
              </a:solidFill>
              <a:latin typeface="Garamond" panose="02020404030301010803" pitchFamily="18" charset="0"/>
            </a:endParaRPr>
          </a:p>
        </p:txBody>
      </p:sp>
      <p:pic>
        <p:nvPicPr>
          <p:cNvPr id="7172" name="Picture 4">
            <a:extLst>
              <a:ext uri="{FF2B5EF4-FFF2-40B4-BE49-F238E27FC236}">
                <a16:creationId xmlns:a16="http://schemas.microsoft.com/office/drawing/2014/main" id="{414FDF2C-9FB4-772B-6C49-AB712BE39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763" y="288925"/>
            <a:ext cx="13128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6F20E-80DF-6AF2-9E44-5CB9A3EC8BDE}"/>
              </a:ext>
            </a:extLst>
          </p:cNvPr>
          <p:cNvSpPr>
            <a:spLocks noGrp="1"/>
          </p:cNvSpPr>
          <p:nvPr>
            <p:ph type="title"/>
          </p:nvPr>
        </p:nvSpPr>
        <p:spPr/>
        <p:txBody>
          <a:bodyPr rtlCol="0">
            <a:normAutofit/>
          </a:bodyPr>
          <a:lstStyle/>
          <a:p>
            <a:pPr fontAlgn="auto">
              <a:spcAft>
                <a:spcPts val="0"/>
              </a:spcAft>
              <a:defRPr/>
            </a:pPr>
            <a:r>
              <a:rPr lang="en-US" dirty="0">
                <a:solidFill>
                  <a:schemeClr val="accent1">
                    <a:lumMod val="75000"/>
                  </a:schemeClr>
                </a:solidFill>
              </a:rPr>
              <a:t>Toddlers diarrhea</a:t>
            </a:r>
            <a:endParaRPr lang="ar-JO" dirty="0">
              <a:solidFill>
                <a:schemeClr val="accent1">
                  <a:lumMod val="75000"/>
                </a:schemeClr>
              </a:solidFill>
            </a:endParaRPr>
          </a:p>
        </p:txBody>
      </p:sp>
      <p:sp>
        <p:nvSpPr>
          <p:cNvPr id="20483" name="Content Placeholder 1">
            <a:extLst>
              <a:ext uri="{FF2B5EF4-FFF2-40B4-BE49-F238E27FC236}">
                <a16:creationId xmlns:a16="http://schemas.microsoft.com/office/drawing/2014/main" id="{7AAC9AA1-199F-24F2-5960-89B89AE25391}"/>
              </a:ext>
            </a:extLst>
          </p:cNvPr>
          <p:cNvSpPr>
            <a:spLocks noGrp="1" noChangeArrowheads="1"/>
          </p:cNvSpPr>
          <p:nvPr>
            <p:ph idx="1"/>
          </p:nvPr>
        </p:nvSpPr>
        <p:spPr>
          <a:xfrm>
            <a:off x="495300" y="1997075"/>
            <a:ext cx="6550025" cy="4449763"/>
          </a:xfrm>
        </p:spPr>
        <p:txBody>
          <a:bodyPr/>
          <a:lstStyle/>
          <a:p>
            <a:r>
              <a:rPr lang="en-US" altLang="nl-NL" b="1"/>
              <a:t>The stool is often watery with undigested food particles. </a:t>
            </a:r>
          </a:p>
          <a:p>
            <a:endParaRPr lang="en-US" altLang="nl-NL" b="1"/>
          </a:p>
          <a:p>
            <a:r>
              <a:rPr lang="en-US" altLang="nl-NL" b="1"/>
              <a:t>The child is physically normal</a:t>
            </a:r>
          </a:p>
          <a:p>
            <a:endParaRPr lang="en-US" altLang="nl-NL" b="1"/>
          </a:p>
          <a:p>
            <a:r>
              <a:rPr lang="en-US" altLang="nl-NL" b="1"/>
              <a:t> Reassurance is the cornerstone of therapy for CNSD</a:t>
            </a:r>
          </a:p>
          <a:p>
            <a:endParaRPr lang="en-US" altLang="nl-NL" b="1"/>
          </a:p>
          <a:p>
            <a:r>
              <a:rPr lang="en-US" altLang="nl-NL" b="1"/>
              <a:t>Fruit juice intake should be minimized or changed to types of juice with low sucrose and fructose loads. </a:t>
            </a:r>
            <a:endParaRPr lang="ar-EG" altLang="nl-NL" b="1"/>
          </a:p>
          <a:p>
            <a:endParaRPr lang="ar-JO" altLang="nl-NL"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3F17E24-830D-AB75-8809-8B5F9043C07F}"/>
              </a:ext>
            </a:extLst>
          </p:cNvPr>
          <p:cNvSpPr>
            <a:spLocks noGrp="1" noChangeArrowheads="1"/>
          </p:cNvSpPr>
          <p:nvPr>
            <p:ph type="title"/>
          </p:nvPr>
        </p:nvSpPr>
        <p:spPr/>
        <p:txBody>
          <a:bodyPr/>
          <a:lstStyle/>
          <a:p>
            <a:r>
              <a:rPr lang="en-US" altLang="nl-NL" sz="2800">
                <a:solidFill>
                  <a:srgbClr val="FF0000"/>
                </a:solidFill>
              </a:rPr>
              <a:t>Secondary lactose intolerance</a:t>
            </a:r>
            <a:endParaRPr lang="en-US" altLang="nl-NL" sz="2800"/>
          </a:p>
        </p:txBody>
      </p:sp>
      <p:sp>
        <p:nvSpPr>
          <p:cNvPr id="3" name="Content Placeholder 2">
            <a:extLst>
              <a:ext uri="{FF2B5EF4-FFF2-40B4-BE49-F238E27FC236}">
                <a16:creationId xmlns:a16="http://schemas.microsoft.com/office/drawing/2014/main" id="{84B776DB-AB20-ABEB-5500-5BA4C7987384}"/>
              </a:ext>
            </a:extLst>
          </p:cNvPr>
          <p:cNvSpPr>
            <a:spLocks noGrp="1"/>
          </p:cNvSpPr>
          <p:nvPr>
            <p:ph idx="1"/>
          </p:nvPr>
        </p:nvSpPr>
        <p:spPr>
          <a:xfrm>
            <a:off x="466725" y="1930400"/>
            <a:ext cx="6491288" cy="4111625"/>
          </a:xfrm>
        </p:spPr>
        <p:txBody>
          <a:bodyPr rtlCol="0">
            <a:normAutofit lnSpcReduction="10000"/>
          </a:bodyPr>
          <a:lstStyle/>
          <a:p>
            <a:pPr marL="457200" indent="-457200" fontAlgn="auto">
              <a:spcAft>
                <a:spcPts val="0"/>
              </a:spcAft>
              <a:buFont typeface="Wingdings 3" charset="2"/>
              <a:buChar char=""/>
              <a:defRPr/>
            </a:pPr>
            <a:r>
              <a:rPr lang="en-US" sz="2400" b="1" dirty="0">
                <a:solidFill>
                  <a:schemeClr val="tx1">
                    <a:lumMod val="75000"/>
                    <a:lumOff val="25000"/>
                  </a:schemeClr>
                </a:solidFill>
              </a:rPr>
              <a:t>Secondary lactase deficiency results from small intestinal mucosal injury when lactase enzyme is lost from the tips of the villi</a:t>
            </a:r>
          </a:p>
          <a:p>
            <a:pPr marL="457200" indent="-457200" fontAlgn="auto">
              <a:spcAft>
                <a:spcPts val="0"/>
              </a:spcAft>
              <a:buFont typeface="Wingdings 3" charset="2"/>
              <a:buChar char=""/>
              <a:defRPr/>
            </a:pPr>
            <a:endParaRPr lang="en-US" sz="2400" b="1" dirty="0">
              <a:solidFill>
                <a:schemeClr val="tx1">
                  <a:lumMod val="75000"/>
                  <a:lumOff val="25000"/>
                </a:schemeClr>
              </a:solidFill>
            </a:endParaRPr>
          </a:p>
          <a:p>
            <a:pPr marL="457200" indent="-457200" fontAlgn="auto">
              <a:spcAft>
                <a:spcPts val="0"/>
              </a:spcAft>
              <a:buFont typeface="Wingdings 3" charset="2"/>
              <a:buChar char=""/>
              <a:defRPr/>
            </a:pPr>
            <a:r>
              <a:rPr lang="en-US" sz="2400" b="1" dirty="0">
                <a:solidFill>
                  <a:schemeClr val="tx1">
                    <a:lumMod val="75000"/>
                    <a:lumOff val="25000"/>
                  </a:schemeClr>
                </a:solidFill>
              </a:rPr>
              <a:t>Usually post-infectious ( rota virus)</a:t>
            </a:r>
          </a:p>
          <a:p>
            <a:pPr marL="457200" indent="-457200" fontAlgn="auto">
              <a:spcAft>
                <a:spcPts val="0"/>
              </a:spcAft>
              <a:buFont typeface="Wingdings 3" charset="2"/>
              <a:buChar char=""/>
              <a:defRPr/>
            </a:pPr>
            <a:endParaRPr lang="en-US" sz="2400" b="1" dirty="0">
              <a:solidFill>
                <a:schemeClr val="tx1">
                  <a:lumMod val="75000"/>
                  <a:lumOff val="25000"/>
                </a:schemeClr>
              </a:solidFill>
            </a:endParaRPr>
          </a:p>
          <a:p>
            <a:pPr marL="457200" indent="-457200" fontAlgn="auto">
              <a:spcAft>
                <a:spcPts val="0"/>
              </a:spcAft>
              <a:buFont typeface="Wingdings 3" charset="2"/>
              <a:buChar char=""/>
              <a:defRPr/>
            </a:pPr>
            <a:r>
              <a:rPr lang="en-US" sz="2400" b="1" dirty="0">
                <a:solidFill>
                  <a:schemeClr val="tx1">
                    <a:lumMod val="75000"/>
                    <a:lumOff val="25000"/>
                  </a:schemeClr>
                </a:solidFill>
              </a:rPr>
              <a:t>Other causes: parasitic infection, celiac disease, </a:t>
            </a:r>
            <a:r>
              <a:rPr lang="en-US" sz="2400" b="1" dirty="0" err="1">
                <a:solidFill>
                  <a:schemeClr val="tx1">
                    <a:lumMod val="75000"/>
                    <a:lumOff val="25000"/>
                  </a:schemeClr>
                </a:solidFill>
              </a:rPr>
              <a:t>Crohn</a:t>
            </a:r>
            <a:r>
              <a:rPr lang="en-US" sz="2400" b="1" dirty="0">
                <a:solidFill>
                  <a:schemeClr val="tx1">
                    <a:lumMod val="75000"/>
                    <a:lumOff val="25000"/>
                  </a:schemeClr>
                </a:solidFill>
              </a:rPr>
              <a:t> disease, and other </a:t>
            </a:r>
            <a:r>
              <a:rPr lang="en-US" sz="2400" b="1" dirty="0" err="1">
                <a:solidFill>
                  <a:schemeClr val="tx1">
                    <a:lumMod val="75000"/>
                    <a:lumOff val="25000"/>
                  </a:schemeClr>
                </a:solidFill>
              </a:rPr>
              <a:t>enteropathies</a:t>
            </a:r>
            <a:r>
              <a:rPr lang="en-US" sz="2400" b="1" dirty="0">
                <a:solidFill>
                  <a:schemeClr val="tx1">
                    <a:lumMod val="75000"/>
                    <a:lumOff val="25000"/>
                  </a:schemeClr>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9F2759-BD03-CEE0-0045-4BF18C38CA46}"/>
              </a:ext>
            </a:extLst>
          </p:cNvPr>
          <p:cNvSpPr>
            <a:spLocks noGrp="1"/>
          </p:cNvSpPr>
          <p:nvPr>
            <p:ph type="title"/>
          </p:nvPr>
        </p:nvSpPr>
        <p:spPr/>
        <p:txBody>
          <a:bodyPr rtlCol="0">
            <a:normAutofit fontScale="90000"/>
          </a:bodyPr>
          <a:lstStyle/>
          <a:p>
            <a:pPr fontAlgn="auto">
              <a:spcAft>
                <a:spcPts val="0"/>
              </a:spcAft>
              <a:defRPr/>
            </a:pPr>
            <a:r>
              <a:rPr lang="en-US" sz="4400" dirty="0">
                <a:solidFill>
                  <a:srgbClr val="FF0000"/>
                </a:solidFill>
              </a:rPr>
              <a:t>Secondary lactose intolerance</a:t>
            </a:r>
            <a:endParaRPr lang="ar-JO" dirty="0"/>
          </a:p>
        </p:txBody>
      </p:sp>
      <p:sp>
        <p:nvSpPr>
          <p:cNvPr id="2" name="Content Placeholder 1">
            <a:extLst>
              <a:ext uri="{FF2B5EF4-FFF2-40B4-BE49-F238E27FC236}">
                <a16:creationId xmlns:a16="http://schemas.microsoft.com/office/drawing/2014/main" id="{5F764094-0EBA-2F90-0031-A49382775F64}"/>
              </a:ext>
            </a:extLst>
          </p:cNvPr>
          <p:cNvSpPr>
            <a:spLocks noGrp="1"/>
          </p:cNvSpPr>
          <p:nvPr>
            <p:ph idx="1"/>
          </p:nvPr>
        </p:nvSpPr>
        <p:spPr/>
        <p:txBody>
          <a:bodyPr rtlCol="0">
            <a:normAutofit fontScale="92500" lnSpcReduction="20000"/>
          </a:bodyPr>
          <a:lstStyle/>
          <a:p>
            <a:pPr marL="457200" indent="-457200" fontAlgn="auto">
              <a:spcAft>
                <a:spcPts val="0"/>
              </a:spcAft>
              <a:buFont typeface="Wingdings 3" charset="2"/>
              <a:buChar char=""/>
              <a:defRPr/>
            </a:pPr>
            <a:r>
              <a:rPr lang="en-US" sz="2800" dirty="0">
                <a:solidFill>
                  <a:schemeClr val="tx1">
                    <a:lumMod val="75000"/>
                    <a:lumOff val="25000"/>
                  </a:schemeClr>
                </a:solidFill>
              </a:rPr>
              <a:t>Bloating, abdominal discomfort, flatulence, and watery non-bloody  Diarrhea</a:t>
            </a:r>
          </a:p>
          <a:p>
            <a:pPr marL="457200" indent="-457200" fontAlgn="auto">
              <a:spcAft>
                <a:spcPts val="0"/>
              </a:spcAft>
              <a:buFont typeface="Wingdings 3" charset="2"/>
              <a:buNone/>
              <a:defRPr/>
            </a:pPr>
            <a:r>
              <a:rPr lang="en-US" sz="2800" b="1" dirty="0">
                <a:solidFill>
                  <a:srgbClr val="FF0000"/>
                </a:solidFill>
              </a:rPr>
              <a:t>Diagnosis</a:t>
            </a:r>
          </a:p>
          <a:p>
            <a:pPr marL="457200" indent="-457200" fontAlgn="auto">
              <a:spcAft>
                <a:spcPts val="0"/>
              </a:spcAft>
              <a:buFont typeface="Wingdings 3" charset="2"/>
              <a:buChar char=""/>
              <a:defRPr/>
            </a:pPr>
            <a:r>
              <a:rPr lang="en-US" sz="2800" dirty="0">
                <a:solidFill>
                  <a:srgbClr val="00B0F0"/>
                </a:solidFill>
              </a:rPr>
              <a:t>Reducing</a:t>
            </a:r>
            <a:r>
              <a:rPr lang="en-US" sz="2800" dirty="0">
                <a:solidFill>
                  <a:schemeClr val="tx1">
                    <a:lumMod val="75000"/>
                    <a:lumOff val="25000"/>
                  </a:schemeClr>
                </a:solidFill>
              </a:rPr>
              <a:t> </a:t>
            </a:r>
            <a:r>
              <a:rPr lang="en-US" sz="2800" dirty="0">
                <a:solidFill>
                  <a:srgbClr val="00B0F0"/>
                </a:solidFill>
              </a:rPr>
              <a:t>substances</a:t>
            </a:r>
            <a:r>
              <a:rPr lang="en-US" sz="2800" dirty="0">
                <a:solidFill>
                  <a:schemeClr val="tx1">
                    <a:lumMod val="75000"/>
                    <a:lumOff val="25000"/>
                  </a:schemeClr>
                </a:solidFill>
              </a:rPr>
              <a:t> </a:t>
            </a:r>
            <a:r>
              <a:rPr lang="en-US" sz="2800" dirty="0">
                <a:solidFill>
                  <a:srgbClr val="00B0F0"/>
                </a:solidFill>
              </a:rPr>
              <a:t>in</a:t>
            </a:r>
            <a:r>
              <a:rPr lang="en-US" sz="2800" dirty="0">
                <a:solidFill>
                  <a:schemeClr val="tx1">
                    <a:lumMod val="75000"/>
                    <a:lumOff val="25000"/>
                  </a:schemeClr>
                </a:solidFill>
              </a:rPr>
              <a:t> </a:t>
            </a:r>
            <a:r>
              <a:rPr lang="en-US" sz="2800" dirty="0">
                <a:solidFill>
                  <a:srgbClr val="00B0F0"/>
                </a:solidFill>
              </a:rPr>
              <a:t>the</a:t>
            </a:r>
            <a:r>
              <a:rPr lang="en-US" sz="2800" dirty="0">
                <a:solidFill>
                  <a:schemeClr val="tx1">
                    <a:lumMod val="75000"/>
                    <a:lumOff val="25000"/>
                  </a:schemeClr>
                </a:solidFill>
              </a:rPr>
              <a:t> </a:t>
            </a:r>
            <a:r>
              <a:rPr lang="en-US" sz="2800" dirty="0">
                <a:solidFill>
                  <a:srgbClr val="00B0F0"/>
                </a:solidFill>
              </a:rPr>
              <a:t>stool</a:t>
            </a:r>
            <a:r>
              <a:rPr lang="en-US" sz="2800" dirty="0">
                <a:solidFill>
                  <a:schemeClr val="tx1">
                    <a:lumMod val="75000"/>
                    <a:lumOff val="25000"/>
                  </a:schemeClr>
                </a:solidFill>
              </a:rPr>
              <a:t> is positive and the stool is acidic with PH &lt;5.5</a:t>
            </a:r>
          </a:p>
          <a:p>
            <a:pPr marL="457200" indent="-457200" fontAlgn="auto">
              <a:spcAft>
                <a:spcPts val="0"/>
              </a:spcAft>
              <a:buFont typeface="Wingdings 3" charset="2"/>
              <a:buChar char=""/>
              <a:defRPr/>
            </a:pPr>
            <a:r>
              <a:rPr lang="en-US" sz="2800" dirty="0">
                <a:solidFill>
                  <a:srgbClr val="00B0F0"/>
                </a:solidFill>
              </a:rPr>
              <a:t>Breath hydrogen test</a:t>
            </a:r>
          </a:p>
          <a:p>
            <a:pPr marL="0" indent="0" fontAlgn="auto">
              <a:spcAft>
                <a:spcPts val="0"/>
              </a:spcAft>
              <a:buFont typeface="Wingdings 3" charset="2"/>
              <a:buNone/>
              <a:defRPr/>
            </a:pPr>
            <a:r>
              <a:rPr lang="en-US" dirty="0">
                <a:solidFill>
                  <a:srgbClr val="FF0000"/>
                </a:solidFill>
              </a:rPr>
              <a:t>Management:</a:t>
            </a:r>
          </a:p>
          <a:p>
            <a:pPr marL="0" indent="0" fontAlgn="auto">
              <a:spcAft>
                <a:spcPts val="0"/>
              </a:spcAft>
              <a:buFont typeface="Wingdings 3" charset="2"/>
              <a:buNone/>
              <a:defRPr/>
            </a:pPr>
            <a:r>
              <a:rPr lang="en-US" sz="2800" dirty="0">
                <a:solidFill>
                  <a:schemeClr val="tx1">
                    <a:lumMod val="75000"/>
                    <a:lumOff val="25000"/>
                  </a:schemeClr>
                </a:solidFill>
              </a:rPr>
              <a:t>Lactose free diet and LF milk</a:t>
            </a:r>
            <a:endParaRPr lang="ar-EG" dirty="0">
              <a:solidFill>
                <a:schemeClr val="tx1">
                  <a:lumMod val="75000"/>
                  <a:lumOff val="25000"/>
                </a:schemeClr>
              </a:solidFill>
            </a:endParaRPr>
          </a:p>
          <a:p>
            <a:pPr marL="457200" indent="-457200" fontAlgn="auto">
              <a:spcAft>
                <a:spcPts val="0"/>
              </a:spcAft>
              <a:buFont typeface="Wingdings 3" charset="2"/>
              <a:buChar char=""/>
              <a:defRPr/>
            </a:pPr>
            <a:endParaRPr lang="ar-JO"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99CF563-5044-ABB9-70D8-61DD277E2070}"/>
              </a:ext>
            </a:extLst>
          </p:cNvPr>
          <p:cNvSpPr>
            <a:spLocks noGrp="1" noChangeArrowheads="1"/>
          </p:cNvSpPr>
          <p:nvPr>
            <p:ph type="title"/>
          </p:nvPr>
        </p:nvSpPr>
        <p:spPr/>
        <p:txBody>
          <a:bodyPr/>
          <a:lstStyle/>
          <a:p>
            <a:endParaRPr lang="nl-NL" altLang="nl-NL"/>
          </a:p>
        </p:txBody>
      </p:sp>
      <p:pic>
        <p:nvPicPr>
          <p:cNvPr id="25603" name="Content Placeholder 4">
            <a:extLst>
              <a:ext uri="{FF2B5EF4-FFF2-40B4-BE49-F238E27FC236}">
                <a16:creationId xmlns:a16="http://schemas.microsoft.com/office/drawing/2014/main" id="{B4068830-1684-5C07-4C89-0563B0B38A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93261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D0981A4-6025-CAF0-AA34-4C02FF296D15}"/>
              </a:ext>
            </a:extLst>
          </p:cNvPr>
          <p:cNvSpPr>
            <a:spLocks noGrp="1" noChangeArrowheads="1"/>
          </p:cNvSpPr>
          <p:nvPr>
            <p:ph type="title"/>
          </p:nvPr>
        </p:nvSpPr>
        <p:spPr>
          <a:xfrm>
            <a:off x="609600" y="609600"/>
            <a:ext cx="6348413" cy="1320800"/>
          </a:xfrm>
        </p:spPr>
        <p:txBody>
          <a:bodyPr/>
          <a:lstStyle/>
          <a:p>
            <a:r>
              <a:rPr lang="en-CA" altLang="nl-NL" i="1">
                <a:solidFill>
                  <a:srgbClr val="FF0000"/>
                </a:solidFill>
              </a:rPr>
              <a:t>G. lamblia  (</a:t>
            </a:r>
            <a:r>
              <a:rPr lang="en-US" altLang="nl-NL" sz="3100">
                <a:solidFill>
                  <a:srgbClr val="FF0000"/>
                </a:solidFill>
              </a:rPr>
              <a:t>Giardiasis</a:t>
            </a:r>
            <a:r>
              <a:rPr lang="en-CA" altLang="nl-NL" i="1">
                <a:solidFill>
                  <a:srgbClr val="FF0000"/>
                </a:solidFill>
              </a:rPr>
              <a:t>)</a:t>
            </a:r>
            <a:endParaRPr lang="en-CA" altLang="nl-NL">
              <a:solidFill>
                <a:srgbClr val="FF0000"/>
              </a:solidFill>
            </a:endParaRPr>
          </a:p>
        </p:txBody>
      </p:sp>
      <p:sp>
        <p:nvSpPr>
          <p:cNvPr id="26627" name="Content Placeholder 3">
            <a:extLst>
              <a:ext uri="{FF2B5EF4-FFF2-40B4-BE49-F238E27FC236}">
                <a16:creationId xmlns:a16="http://schemas.microsoft.com/office/drawing/2014/main" id="{188AFB45-A657-EB7D-89C5-F518D36205B1}"/>
              </a:ext>
            </a:extLst>
          </p:cNvPr>
          <p:cNvSpPr>
            <a:spLocks noGrp="1" noChangeArrowheads="1"/>
          </p:cNvSpPr>
          <p:nvPr>
            <p:ph sz="half" idx="2"/>
          </p:nvPr>
        </p:nvSpPr>
        <p:spPr>
          <a:xfrm>
            <a:off x="431800" y="1700213"/>
            <a:ext cx="4040188" cy="4548187"/>
          </a:xfrm>
        </p:spPr>
        <p:txBody>
          <a:bodyPr/>
          <a:lstStyle/>
          <a:p>
            <a:r>
              <a:rPr lang="en-CA" altLang="nl-NL" b="1"/>
              <a:t>Fecal – oral route</a:t>
            </a:r>
          </a:p>
          <a:p>
            <a:r>
              <a:rPr lang="en-CA" altLang="nl-NL" b="1"/>
              <a:t>Ingested cysts</a:t>
            </a:r>
          </a:p>
          <a:p>
            <a:r>
              <a:rPr lang="en-CA" altLang="nl-NL" b="1"/>
              <a:t>Contaminated water</a:t>
            </a:r>
          </a:p>
          <a:p>
            <a:endParaRPr lang="en-CA" altLang="nl-NL" b="1"/>
          </a:p>
          <a:p>
            <a:r>
              <a:rPr lang="en-CA" altLang="nl-NL" b="1"/>
              <a:t>Trophooites adhere to wall preventing absorption</a:t>
            </a:r>
          </a:p>
          <a:p>
            <a:endParaRPr lang="en-CA" altLang="nl-NL" b="1"/>
          </a:p>
          <a:p>
            <a:r>
              <a:rPr lang="en-CA" altLang="nl-NL" b="1"/>
              <a:t>More in B cell deficiency</a:t>
            </a:r>
          </a:p>
          <a:p>
            <a:endParaRPr lang="en-CA" altLang="nl-NL" b="1"/>
          </a:p>
        </p:txBody>
      </p:sp>
      <p:pic>
        <p:nvPicPr>
          <p:cNvPr id="26628" name="Picture 2">
            <a:extLst>
              <a:ext uri="{FF2B5EF4-FFF2-40B4-BE49-F238E27FC236}">
                <a16:creationId xmlns:a16="http://schemas.microsoft.com/office/drawing/2014/main" id="{8ED25523-83DD-857E-26E9-9A87B570A07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471988" y="1700213"/>
            <a:ext cx="2874962" cy="1841500"/>
          </a:xfrm>
        </p:spPr>
      </p:pic>
      <p:pic>
        <p:nvPicPr>
          <p:cNvPr id="26629" name="Picture 2" descr="CDC - DPDx - Giardiasis">
            <a:extLst>
              <a:ext uri="{FF2B5EF4-FFF2-40B4-BE49-F238E27FC236}">
                <a16:creationId xmlns:a16="http://schemas.microsoft.com/office/drawing/2014/main" id="{D32832BF-54AB-F72B-A161-676182942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88" y="3846513"/>
            <a:ext cx="2857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C662089-58BD-8F25-6904-BE0F8BF230F1}"/>
              </a:ext>
            </a:extLst>
          </p:cNvPr>
          <p:cNvSpPr>
            <a:spLocks noGrp="1" noChangeArrowheads="1"/>
          </p:cNvSpPr>
          <p:nvPr>
            <p:ph type="title"/>
          </p:nvPr>
        </p:nvSpPr>
        <p:spPr>
          <a:xfrm>
            <a:off x="609600" y="609600"/>
            <a:ext cx="6348413" cy="1320800"/>
          </a:xfrm>
        </p:spPr>
        <p:txBody>
          <a:bodyPr/>
          <a:lstStyle/>
          <a:p>
            <a:r>
              <a:rPr lang="en-CA" altLang="nl-NL" i="1">
                <a:solidFill>
                  <a:srgbClr val="FF0000"/>
                </a:solidFill>
              </a:rPr>
              <a:t>G. lamblia  (</a:t>
            </a:r>
            <a:r>
              <a:rPr lang="en-US" altLang="nl-NL" sz="3100">
                <a:solidFill>
                  <a:srgbClr val="FF0000"/>
                </a:solidFill>
              </a:rPr>
              <a:t>Giardiasis</a:t>
            </a:r>
            <a:r>
              <a:rPr lang="en-CA" altLang="nl-NL" i="1">
                <a:solidFill>
                  <a:srgbClr val="FF0000"/>
                </a:solidFill>
              </a:rPr>
              <a:t>)</a:t>
            </a:r>
            <a:endParaRPr lang="ar-JO" altLang="nl-NL"/>
          </a:p>
        </p:txBody>
      </p:sp>
      <p:sp>
        <p:nvSpPr>
          <p:cNvPr id="5" name="Content Placeholder 4">
            <a:extLst>
              <a:ext uri="{FF2B5EF4-FFF2-40B4-BE49-F238E27FC236}">
                <a16:creationId xmlns:a16="http://schemas.microsoft.com/office/drawing/2014/main" id="{CC52D65E-309B-DE5D-C27C-9D4A09BCCB13}"/>
              </a:ext>
            </a:extLst>
          </p:cNvPr>
          <p:cNvSpPr>
            <a:spLocks noGrp="1"/>
          </p:cNvSpPr>
          <p:nvPr>
            <p:ph sz="half" idx="2"/>
          </p:nvPr>
        </p:nvSpPr>
        <p:spPr>
          <a:xfrm>
            <a:off x="609600" y="2336800"/>
            <a:ext cx="3090863" cy="3305175"/>
          </a:xfrm>
        </p:spPr>
        <p:txBody>
          <a:bodyPr rtlCol="0">
            <a:normAutofit lnSpcReduction="10000"/>
          </a:bodyPr>
          <a:lstStyle/>
          <a:p>
            <a:pPr fontAlgn="auto">
              <a:spcAft>
                <a:spcPts val="0"/>
              </a:spcAft>
              <a:buFont typeface="Wingdings 3" charset="2"/>
              <a:buNone/>
              <a:defRPr/>
            </a:pPr>
            <a:r>
              <a:rPr lang="en-US" b="1" dirty="0">
                <a:solidFill>
                  <a:srgbClr val="FF0000"/>
                </a:solidFill>
              </a:rPr>
              <a:t>Presentation</a:t>
            </a:r>
          </a:p>
          <a:p>
            <a:pPr fontAlgn="auto">
              <a:spcAft>
                <a:spcPts val="0"/>
              </a:spcAft>
              <a:buFont typeface="Wingdings 3" charset="2"/>
              <a:buChar char=""/>
              <a:defRPr/>
            </a:pPr>
            <a:r>
              <a:rPr lang="en-US" b="1" dirty="0">
                <a:solidFill>
                  <a:schemeClr val="tx1">
                    <a:lumMod val="75000"/>
                    <a:lumOff val="25000"/>
                  </a:schemeClr>
                </a:solidFill>
              </a:rPr>
              <a:t>75% asymptomatic</a:t>
            </a:r>
          </a:p>
          <a:p>
            <a:pPr fontAlgn="auto">
              <a:spcAft>
                <a:spcPts val="0"/>
              </a:spcAft>
              <a:buFont typeface="Wingdings 3" charset="2"/>
              <a:buChar char=""/>
              <a:defRPr/>
            </a:pPr>
            <a:endParaRPr lang="en-US" b="1" dirty="0">
              <a:solidFill>
                <a:schemeClr val="tx1">
                  <a:lumMod val="75000"/>
                  <a:lumOff val="25000"/>
                </a:schemeClr>
              </a:solidFill>
            </a:endParaRPr>
          </a:p>
          <a:p>
            <a:pPr fontAlgn="auto">
              <a:spcAft>
                <a:spcPts val="0"/>
              </a:spcAft>
              <a:buFont typeface="Wingdings 3" charset="2"/>
              <a:buChar char=""/>
              <a:defRPr/>
            </a:pPr>
            <a:r>
              <a:rPr lang="en-US" b="1" dirty="0">
                <a:solidFill>
                  <a:schemeClr val="tx1">
                    <a:lumMod val="75000"/>
                    <a:lumOff val="25000"/>
                  </a:schemeClr>
                </a:solidFill>
              </a:rPr>
              <a:t>Watery diarrhea</a:t>
            </a:r>
          </a:p>
          <a:p>
            <a:pPr fontAlgn="auto">
              <a:spcAft>
                <a:spcPts val="0"/>
              </a:spcAft>
              <a:buFont typeface="Wingdings 3" charset="2"/>
              <a:buChar char=""/>
              <a:defRPr/>
            </a:pPr>
            <a:endParaRPr lang="en-US" b="1" dirty="0">
              <a:solidFill>
                <a:schemeClr val="tx1">
                  <a:lumMod val="75000"/>
                  <a:lumOff val="25000"/>
                </a:schemeClr>
              </a:solidFill>
            </a:endParaRPr>
          </a:p>
          <a:p>
            <a:pPr fontAlgn="auto">
              <a:spcAft>
                <a:spcPts val="0"/>
              </a:spcAft>
              <a:buFont typeface="Wingdings 3" charset="2"/>
              <a:buChar char=""/>
              <a:defRPr/>
            </a:pPr>
            <a:r>
              <a:rPr lang="en-US" b="1" dirty="0" err="1">
                <a:solidFill>
                  <a:schemeClr val="tx1">
                    <a:lumMod val="75000"/>
                    <a:lumOff val="25000"/>
                  </a:schemeClr>
                </a:solidFill>
              </a:rPr>
              <a:t>Secondery</a:t>
            </a:r>
            <a:r>
              <a:rPr lang="en-US" b="1" dirty="0">
                <a:solidFill>
                  <a:schemeClr val="tx1">
                    <a:lumMod val="75000"/>
                    <a:lumOff val="25000"/>
                  </a:schemeClr>
                </a:solidFill>
              </a:rPr>
              <a:t> lactose </a:t>
            </a:r>
            <a:r>
              <a:rPr lang="en-US" b="1" dirty="0" err="1">
                <a:solidFill>
                  <a:schemeClr val="tx1">
                    <a:lumMod val="75000"/>
                    <a:lumOff val="25000"/>
                  </a:schemeClr>
                </a:solidFill>
              </a:rPr>
              <a:t>intolerence</a:t>
            </a:r>
            <a:endParaRPr lang="en-US" b="1" dirty="0">
              <a:solidFill>
                <a:schemeClr val="tx1">
                  <a:lumMod val="75000"/>
                  <a:lumOff val="25000"/>
                </a:schemeClr>
              </a:solidFill>
            </a:endParaRPr>
          </a:p>
          <a:p>
            <a:pPr fontAlgn="auto">
              <a:spcAft>
                <a:spcPts val="0"/>
              </a:spcAft>
              <a:buFont typeface="Wingdings 3" charset="2"/>
              <a:buChar char=""/>
              <a:defRPr/>
            </a:pPr>
            <a:endParaRPr lang="en-US" b="1" dirty="0">
              <a:solidFill>
                <a:schemeClr val="tx1">
                  <a:lumMod val="75000"/>
                  <a:lumOff val="25000"/>
                </a:schemeClr>
              </a:solidFill>
            </a:endParaRPr>
          </a:p>
          <a:p>
            <a:pPr fontAlgn="auto">
              <a:spcAft>
                <a:spcPts val="0"/>
              </a:spcAft>
              <a:buFont typeface="Wingdings 3" charset="2"/>
              <a:buChar char=""/>
              <a:defRPr/>
            </a:pPr>
            <a:r>
              <a:rPr lang="en-US" b="1" dirty="0">
                <a:solidFill>
                  <a:schemeClr val="tx1">
                    <a:lumMod val="75000"/>
                    <a:lumOff val="25000"/>
                  </a:schemeClr>
                </a:solidFill>
              </a:rPr>
              <a:t>FTT </a:t>
            </a:r>
            <a:endParaRPr lang="ar-JO" b="1" dirty="0">
              <a:solidFill>
                <a:schemeClr val="tx1">
                  <a:lumMod val="75000"/>
                  <a:lumOff val="25000"/>
                </a:schemeClr>
              </a:solidFill>
            </a:endParaRPr>
          </a:p>
        </p:txBody>
      </p:sp>
      <p:sp>
        <p:nvSpPr>
          <p:cNvPr id="6" name="Content Placeholder 5">
            <a:extLst>
              <a:ext uri="{FF2B5EF4-FFF2-40B4-BE49-F238E27FC236}">
                <a16:creationId xmlns:a16="http://schemas.microsoft.com/office/drawing/2014/main" id="{E9B61689-A244-944A-BE0F-41C3E3492194}"/>
              </a:ext>
            </a:extLst>
          </p:cNvPr>
          <p:cNvSpPr>
            <a:spLocks noGrp="1"/>
          </p:cNvSpPr>
          <p:nvPr>
            <p:ph sz="quarter" idx="4"/>
          </p:nvPr>
        </p:nvSpPr>
        <p:spPr>
          <a:xfrm>
            <a:off x="3898900" y="2336800"/>
            <a:ext cx="3090863" cy="3305175"/>
          </a:xfrm>
        </p:spPr>
        <p:txBody>
          <a:bodyPr rtlCol="0">
            <a:normAutofit lnSpcReduction="10000"/>
          </a:bodyPr>
          <a:lstStyle/>
          <a:p>
            <a:pPr fontAlgn="auto">
              <a:spcAft>
                <a:spcPts val="0"/>
              </a:spcAft>
              <a:buFont typeface="Wingdings 3" charset="2"/>
              <a:buNone/>
              <a:defRPr/>
            </a:pPr>
            <a:r>
              <a:rPr lang="en-US" b="1" dirty="0">
                <a:solidFill>
                  <a:srgbClr val="FF0000"/>
                </a:solidFill>
              </a:rPr>
              <a:t>Diagnosis</a:t>
            </a:r>
          </a:p>
          <a:p>
            <a:pPr fontAlgn="auto">
              <a:spcAft>
                <a:spcPts val="0"/>
              </a:spcAft>
              <a:buFont typeface="Wingdings 3" charset="2"/>
              <a:buChar char=""/>
              <a:defRPr/>
            </a:pPr>
            <a:r>
              <a:rPr lang="en-US" b="1" dirty="0">
                <a:solidFill>
                  <a:schemeClr val="tx1">
                    <a:lumMod val="75000"/>
                    <a:lumOff val="25000"/>
                  </a:schemeClr>
                </a:solidFill>
              </a:rPr>
              <a:t>Stool analysis</a:t>
            </a:r>
          </a:p>
          <a:p>
            <a:pPr fontAlgn="auto">
              <a:spcAft>
                <a:spcPts val="0"/>
              </a:spcAft>
              <a:buFont typeface="Wingdings 3" charset="2"/>
              <a:buChar char=""/>
              <a:defRPr/>
            </a:pPr>
            <a:r>
              <a:rPr lang="en-US" b="1" dirty="0">
                <a:solidFill>
                  <a:schemeClr val="tx1">
                    <a:lumMod val="75000"/>
                    <a:lumOff val="25000"/>
                  </a:schemeClr>
                </a:solidFill>
              </a:rPr>
              <a:t>Stool for </a:t>
            </a:r>
            <a:r>
              <a:rPr lang="en-US" b="1" dirty="0" err="1">
                <a:solidFill>
                  <a:schemeClr val="tx1">
                    <a:lumMod val="75000"/>
                    <a:lumOff val="25000"/>
                  </a:schemeClr>
                </a:solidFill>
              </a:rPr>
              <a:t>Giardia</a:t>
            </a:r>
            <a:r>
              <a:rPr lang="en-US" b="1" dirty="0">
                <a:solidFill>
                  <a:schemeClr val="tx1">
                    <a:lumMod val="75000"/>
                    <a:lumOff val="25000"/>
                  </a:schemeClr>
                </a:solidFill>
              </a:rPr>
              <a:t> antigen</a:t>
            </a:r>
          </a:p>
          <a:p>
            <a:pPr fontAlgn="auto">
              <a:spcAft>
                <a:spcPts val="0"/>
              </a:spcAft>
              <a:buFont typeface="Wingdings 3" charset="2"/>
              <a:buChar char=""/>
              <a:defRPr/>
            </a:pPr>
            <a:endParaRPr lang="en-US" b="1" dirty="0">
              <a:solidFill>
                <a:schemeClr val="tx1">
                  <a:lumMod val="75000"/>
                  <a:lumOff val="25000"/>
                </a:schemeClr>
              </a:solidFill>
            </a:endParaRPr>
          </a:p>
          <a:p>
            <a:pPr marL="109728" indent="0" fontAlgn="auto">
              <a:spcAft>
                <a:spcPts val="0"/>
              </a:spcAft>
              <a:buFont typeface="Wingdings 3" charset="2"/>
              <a:buNone/>
              <a:defRPr/>
            </a:pPr>
            <a:r>
              <a:rPr lang="en-CA" b="1" dirty="0">
                <a:solidFill>
                  <a:srgbClr val="FF0000"/>
                </a:solidFill>
              </a:rPr>
              <a:t>Treatment</a:t>
            </a:r>
          </a:p>
          <a:p>
            <a:pPr marL="109728" indent="0" fontAlgn="auto">
              <a:spcAft>
                <a:spcPts val="0"/>
              </a:spcAft>
              <a:buFont typeface="Wingdings 3" charset="2"/>
              <a:buNone/>
              <a:defRPr/>
            </a:pPr>
            <a:r>
              <a:rPr lang="en-CA" b="1" dirty="0" err="1">
                <a:solidFill>
                  <a:schemeClr val="tx1">
                    <a:lumMod val="75000"/>
                    <a:lumOff val="25000"/>
                  </a:schemeClr>
                </a:solidFill>
              </a:rPr>
              <a:t>Metronidazole</a:t>
            </a:r>
            <a:endParaRPr lang="ar-JO" b="1"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A1FA-32FA-0568-18DE-BFACCBE5EB8B}"/>
              </a:ext>
            </a:extLst>
          </p:cNvPr>
          <p:cNvSpPr>
            <a:spLocks noGrp="1"/>
          </p:cNvSpPr>
          <p:nvPr>
            <p:ph type="title"/>
          </p:nvPr>
        </p:nvSpPr>
        <p:spPr/>
        <p:txBody>
          <a:bodyPr rtlCol="0">
            <a:normAutofit/>
          </a:bodyPr>
          <a:lstStyle/>
          <a:p>
            <a:pPr fontAlgn="auto">
              <a:spcAft>
                <a:spcPts val="0"/>
              </a:spcAft>
              <a:defRPr/>
            </a:pPr>
            <a:r>
              <a:rPr lang="en-US" b="1" dirty="0">
                <a:solidFill>
                  <a:schemeClr val="accent1">
                    <a:lumMod val="75000"/>
                  </a:schemeClr>
                </a:solidFill>
              </a:rPr>
              <a:t>Irritable bowel syndrome</a:t>
            </a:r>
            <a:endParaRPr lang="ar-EG" b="1" dirty="0">
              <a:solidFill>
                <a:schemeClr val="accent1">
                  <a:lumMod val="75000"/>
                </a:schemeClr>
              </a:solidFill>
            </a:endParaRPr>
          </a:p>
        </p:txBody>
      </p:sp>
      <p:sp>
        <p:nvSpPr>
          <p:cNvPr id="29699" name="Content Placeholder 2">
            <a:extLst>
              <a:ext uri="{FF2B5EF4-FFF2-40B4-BE49-F238E27FC236}">
                <a16:creationId xmlns:a16="http://schemas.microsoft.com/office/drawing/2014/main" id="{7D464188-2308-462E-83B4-F5B1AE207A06}"/>
              </a:ext>
            </a:extLst>
          </p:cNvPr>
          <p:cNvSpPr>
            <a:spLocks noGrp="1" noChangeArrowheads="1"/>
          </p:cNvSpPr>
          <p:nvPr>
            <p:ph idx="1"/>
          </p:nvPr>
        </p:nvSpPr>
        <p:spPr/>
        <p:txBody>
          <a:bodyPr/>
          <a:lstStyle/>
          <a:p>
            <a:pPr marL="457200" indent="-457200"/>
            <a:r>
              <a:rPr lang="en-US" altLang="nl-NL" b="1"/>
              <a:t>It is a common disorder that can present during adolescence. </a:t>
            </a:r>
          </a:p>
          <a:p>
            <a:pPr marL="457200" indent="-457200"/>
            <a:r>
              <a:rPr lang="en-US" altLang="nl-NL" b="1"/>
              <a:t>The Rome IV ( 2016 ) criteria define IBS as abdominal pain or discomfort at least  4 episodes per month for 3 months associated with two or more of the following features:</a:t>
            </a:r>
          </a:p>
          <a:p>
            <a:pPr marL="457200" indent="-457200"/>
            <a:endParaRPr lang="en-US" altLang="nl-NL" b="1"/>
          </a:p>
          <a:p>
            <a:pPr marL="457200" indent="-457200"/>
            <a:r>
              <a:rPr lang="en-US" altLang="nl-NL" b="1"/>
              <a:t>- pain during bowel movements </a:t>
            </a:r>
          </a:p>
          <a:p>
            <a:pPr marL="457200" indent="-457200"/>
            <a:r>
              <a:rPr lang="en-US" altLang="nl-NL" b="1"/>
              <a:t>- altered stool appearance </a:t>
            </a:r>
          </a:p>
          <a:p>
            <a:pPr marL="457200" indent="-457200"/>
            <a:r>
              <a:rPr lang="en-US" altLang="nl-NL" b="1"/>
              <a:t>- altered stool frequency – either more or less frequent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3D31-EC7A-57F3-E8BE-4AB3FDC02035}"/>
              </a:ext>
            </a:extLst>
          </p:cNvPr>
          <p:cNvSpPr>
            <a:spLocks noGrp="1"/>
          </p:cNvSpPr>
          <p:nvPr>
            <p:ph type="title"/>
          </p:nvPr>
        </p:nvSpPr>
        <p:spPr/>
        <p:txBody>
          <a:bodyPr rtlCol="0">
            <a:normAutofit/>
          </a:bodyPr>
          <a:lstStyle/>
          <a:p>
            <a:pPr fontAlgn="auto">
              <a:spcAft>
                <a:spcPts val="0"/>
              </a:spcAft>
              <a:defRPr/>
            </a:pPr>
            <a:r>
              <a:rPr lang="en-US" b="1" dirty="0">
                <a:solidFill>
                  <a:schemeClr val="accent1">
                    <a:lumMod val="75000"/>
                  </a:schemeClr>
                </a:solidFill>
              </a:rPr>
              <a:t>Inflammatory bowel disease</a:t>
            </a:r>
            <a:endParaRPr lang="ar-EG" b="1" dirty="0">
              <a:solidFill>
                <a:schemeClr val="accent1">
                  <a:lumMod val="75000"/>
                </a:schemeClr>
              </a:solidFill>
            </a:endParaRPr>
          </a:p>
        </p:txBody>
      </p:sp>
      <p:sp>
        <p:nvSpPr>
          <p:cNvPr id="3" name="Content Placeholder 2">
            <a:extLst>
              <a:ext uri="{FF2B5EF4-FFF2-40B4-BE49-F238E27FC236}">
                <a16:creationId xmlns:a16="http://schemas.microsoft.com/office/drawing/2014/main" id="{AFB78184-7C7D-ED74-0820-716BC1653C8D}"/>
              </a:ext>
            </a:extLst>
          </p:cNvPr>
          <p:cNvSpPr>
            <a:spLocks noGrp="1"/>
          </p:cNvSpPr>
          <p:nvPr>
            <p:ph idx="1"/>
          </p:nvPr>
        </p:nvSpPr>
        <p:spPr/>
        <p:txBody>
          <a:bodyPr rtlCol="0">
            <a:normAutofit/>
          </a:bodyPr>
          <a:lstStyle/>
          <a:p>
            <a:pPr marL="457200" indent="-457200" fontAlgn="auto">
              <a:spcAft>
                <a:spcPts val="0"/>
              </a:spcAft>
              <a:buFont typeface="Wingdings 3" charset="2"/>
              <a:buChar char=""/>
              <a:defRPr/>
            </a:pPr>
            <a:endParaRPr lang="en-US" b="1" dirty="0">
              <a:solidFill>
                <a:schemeClr val="tx1">
                  <a:lumMod val="75000"/>
                  <a:lumOff val="25000"/>
                </a:schemeClr>
              </a:solidFill>
            </a:endParaRPr>
          </a:p>
          <a:p>
            <a:pPr marL="457200" indent="-457200" fontAlgn="auto">
              <a:spcAft>
                <a:spcPts val="0"/>
              </a:spcAft>
              <a:buFont typeface="Wingdings 3" charset="2"/>
              <a:buChar char=""/>
              <a:defRPr/>
            </a:pPr>
            <a:r>
              <a:rPr lang="en-US" b="1" dirty="0">
                <a:solidFill>
                  <a:schemeClr val="tx1">
                    <a:lumMod val="75000"/>
                    <a:lumOff val="25000"/>
                  </a:schemeClr>
                </a:solidFill>
              </a:rPr>
              <a:t>Crohn’s disease and ulcerative colitis.</a:t>
            </a:r>
          </a:p>
          <a:p>
            <a:pPr marL="457200" indent="-457200" fontAlgn="auto">
              <a:spcAft>
                <a:spcPts val="0"/>
              </a:spcAft>
              <a:buFont typeface="Wingdings 3" charset="2"/>
              <a:buChar char=""/>
              <a:defRPr/>
            </a:pPr>
            <a:endParaRPr lang="en-US" b="1" dirty="0">
              <a:solidFill>
                <a:schemeClr val="tx1">
                  <a:lumMod val="75000"/>
                  <a:lumOff val="25000"/>
                </a:schemeClr>
              </a:solidFill>
            </a:endParaRPr>
          </a:p>
          <a:p>
            <a:pPr marL="457200" indent="-457200" fontAlgn="auto">
              <a:spcAft>
                <a:spcPts val="0"/>
              </a:spcAft>
              <a:buFont typeface="Wingdings 3" charset="2"/>
              <a:buChar char=""/>
              <a:defRPr/>
            </a:pPr>
            <a:r>
              <a:rPr lang="en-US" b="1" dirty="0">
                <a:solidFill>
                  <a:schemeClr val="tx1">
                    <a:lumMod val="75000"/>
                    <a:lumOff val="25000"/>
                  </a:schemeClr>
                </a:solidFill>
              </a:rPr>
              <a:t>20% of cases presents under 20 years old.</a:t>
            </a:r>
          </a:p>
          <a:p>
            <a:pPr marL="457200" indent="-457200" fontAlgn="auto">
              <a:spcAft>
                <a:spcPts val="0"/>
              </a:spcAft>
              <a:buFont typeface="Wingdings 3" charset="2"/>
              <a:buChar char=""/>
              <a:defRPr/>
            </a:pPr>
            <a:endParaRPr lang="en-US" b="1" dirty="0">
              <a:solidFill>
                <a:schemeClr val="tx1">
                  <a:lumMod val="75000"/>
                  <a:lumOff val="25000"/>
                </a:schemeClr>
              </a:solidFill>
            </a:endParaRPr>
          </a:p>
          <a:p>
            <a:pPr marL="457200" indent="-457200" fontAlgn="auto">
              <a:spcAft>
                <a:spcPts val="0"/>
              </a:spcAft>
              <a:buFont typeface="Wingdings 3" charset="2"/>
              <a:buChar char=""/>
              <a:defRPr/>
            </a:pPr>
            <a:r>
              <a:rPr lang="en-US" b="1" dirty="0">
                <a:solidFill>
                  <a:schemeClr val="tx1">
                    <a:lumMod val="75000"/>
                    <a:lumOff val="25000"/>
                  </a:schemeClr>
                </a:solidFill>
              </a:rPr>
              <a:t>It has intestinal and extra intestinal manifestations.</a:t>
            </a:r>
          </a:p>
          <a:p>
            <a:pPr marL="0" indent="0" fontAlgn="auto">
              <a:spcAft>
                <a:spcPts val="0"/>
              </a:spcAft>
              <a:buFont typeface="Wingdings 3" charset="2"/>
              <a:buNone/>
              <a:defRPr/>
            </a:pPr>
            <a:r>
              <a:rPr lang="en-US" b="1" dirty="0">
                <a:solidFill>
                  <a:schemeClr val="tx1">
                    <a:lumMod val="75000"/>
                    <a:lumOff val="25000"/>
                  </a:schemeClr>
                </a:solidFill>
              </a:rPr>
              <a:t> </a:t>
            </a:r>
            <a:endParaRPr lang="ar-EG" b="1" dirty="0">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ubgroups of Pediatric IBD According to Age | Download Table">
            <a:extLst>
              <a:ext uri="{FF2B5EF4-FFF2-40B4-BE49-F238E27FC236}">
                <a16:creationId xmlns:a16="http://schemas.microsoft.com/office/drawing/2014/main" id="{F43FA2FF-1534-D575-AF59-04A3C04188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063" y="2057400"/>
            <a:ext cx="8905875" cy="29083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ADDDA3D-2104-D2DA-C0E4-8B27147BD68C}"/>
              </a:ext>
            </a:extLst>
          </p:cNvPr>
          <p:cNvSpPr>
            <a:spLocks noGrp="1" noChangeArrowheads="1"/>
          </p:cNvSpPr>
          <p:nvPr>
            <p:ph type="title"/>
          </p:nvPr>
        </p:nvSpPr>
        <p:spPr>
          <a:xfrm>
            <a:off x="703263" y="0"/>
            <a:ext cx="8096250" cy="1270000"/>
          </a:xfrm>
        </p:spPr>
        <p:txBody>
          <a:bodyPr/>
          <a:lstStyle/>
          <a:p>
            <a:r>
              <a:rPr lang="en-US" altLang="nl-NL" b="1" dirty="0"/>
              <a:t>                </a:t>
            </a:r>
            <a:r>
              <a:rPr lang="en-US" altLang="nl-NL" b="1" dirty="0" err="1"/>
              <a:t>Crohns</a:t>
            </a:r>
            <a:r>
              <a:rPr lang="en-US" altLang="nl-NL" b="1" dirty="0"/>
              <a:t>         UC</a:t>
            </a:r>
            <a:endParaRPr lang="ar-EG" altLang="nl-NL" b="1" dirty="0"/>
          </a:p>
        </p:txBody>
      </p:sp>
      <p:pic>
        <p:nvPicPr>
          <p:cNvPr id="33795" name="Picture 2" descr="https://m2.healio.com/~/media/book/importer-images/9781630910600/art/art_p22_compressed.jpg">
            <a:extLst>
              <a:ext uri="{FF2B5EF4-FFF2-40B4-BE49-F238E27FC236}">
                <a16:creationId xmlns:a16="http://schemas.microsoft.com/office/drawing/2014/main" id="{58544EC3-81FA-7370-DAC6-66AF2EC047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9874" y="776288"/>
            <a:ext cx="7543464" cy="60817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DC96F553-A8DD-1852-3F41-12EF09F35CCF}"/>
              </a:ext>
            </a:extLst>
          </p:cNvPr>
          <p:cNvSpPr>
            <a:spLocks noGrp="1" noChangeArrowheads="1"/>
          </p:cNvSpPr>
          <p:nvPr>
            <p:ph type="title"/>
          </p:nvPr>
        </p:nvSpPr>
        <p:spPr/>
        <p:txBody>
          <a:bodyPr/>
          <a:lstStyle/>
          <a:p>
            <a:r>
              <a:rPr lang="en-US" altLang="nl-NL" b="1"/>
              <a:t>Definition</a:t>
            </a:r>
          </a:p>
        </p:txBody>
      </p:sp>
      <p:sp>
        <p:nvSpPr>
          <p:cNvPr id="8195" name="Content Placeholder 1">
            <a:extLst>
              <a:ext uri="{FF2B5EF4-FFF2-40B4-BE49-F238E27FC236}">
                <a16:creationId xmlns:a16="http://schemas.microsoft.com/office/drawing/2014/main" id="{26C3DAB3-12E0-7670-F665-4ED0F2C1645D}"/>
              </a:ext>
            </a:extLst>
          </p:cNvPr>
          <p:cNvSpPr>
            <a:spLocks noGrp="1" noChangeArrowheads="1"/>
          </p:cNvSpPr>
          <p:nvPr>
            <p:ph idx="1"/>
          </p:nvPr>
        </p:nvSpPr>
        <p:spPr/>
        <p:txBody>
          <a:bodyPr/>
          <a:lstStyle/>
          <a:p>
            <a:r>
              <a:rPr lang="en-CA" altLang="nl-NL" b="1"/>
              <a:t>Chronic diarrhea: Diarrhea illness persisted more than </a:t>
            </a:r>
            <a:r>
              <a:rPr lang="en-CA" altLang="nl-NL" b="1">
                <a:solidFill>
                  <a:srgbClr val="FF0000"/>
                </a:solidFill>
              </a:rPr>
              <a:t>14 days</a:t>
            </a:r>
            <a:r>
              <a:rPr lang="en-CA" altLang="nl-NL" b="1"/>
              <a:t>,</a:t>
            </a:r>
            <a:r>
              <a:rPr lang="en-US" altLang="nl-NL" b="1"/>
              <a:t> although others use a cutoff of 4 weeks. </a:t>
            </a:r>
          </a:p>
          <a:p>
            <a:endParaRPr lang="en-US" altLang="nl-NL" b="1"/>
          </a:p>
          <a:p>
            <a:r>
              <a:rPr lang="en-US" altLang="nl-NL" b="1"/>
              <a:t>Persistent diarrhea is an episode of diarrhea of infectious etiology, which develops acutely but continues for more than 14 days</a:t>
            </a:r>
            <a:endParaRPr lang="en-CA" altLang="nl-NL" b="1"/>
          </a:p>
          <a:p>
            <a:endParaRPr lang="en-US" altLang="nl-NL"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D8E61E15-C17A-70B9-6D70-F3BB7E81719E}"/>
              </a:ext>
            </a:extLst>
          </p:cNvPr>
          <p:cNvSpPr>
            <a:spLocks noGrp="1" noChangeArrowheads="1"/>
          </p:cNvSpPr>
          <p:nvPr>
            <p:ph type="title"/>
          </p:nvPr>
        </p:nvSpPr>
        <p:spPr/>
        <p:txBody>
          <a:bodyPr/>
          <a:lstStyle/>
          <a:p>
            <a:r>
              <a:rPr lang="en-US" altLang="nl-NL"/>
              <a:t>History &amp; exam of chronic diarrhea</a:t>
            </a:r>
            <a:endParaRPr lang="ar-JO" altLang="nl-NL"/>
          </a:p>
        </p:txBody>
      </p:sp>
      <p:sp>
        <p:nvSpPr>
          <p:cNvPr id="35843" name="Content Placeholder 1">
            <a:extLst>
              <a:ext uri="{FF2B5EF4-FFF2-40B4-BE49-F238E27FC236}">
                <a16:creationId xmlns:a16="http://schemas.microsoft.com/office/drawing/2014/main" id="{BAA10F4A-C681-2F93-ACA0-0FB7DF8FD98E}"/>
              </a:ext>
            </a:extLst>
          </p:cNvPr>
          <p:cNvSpPr>
            <a:spLocks noGrp="1" noChangeArrowheads="1"/>
          </p:cNvSpPr>
          <p:nvPr>
            <p:ph idx="1"/>
          </p:nvPr>
        </p:nvSpPr>
        <p:spPr>
          <a:xfrm>
            <a:off x="615950" y="2170113"/>
            <a:ext cx="6410325" cy="4445000"/>
          </a:xfrm>
        </p:spPr>
        <p:txBody>
          <a:bodyPr/>
          <a:lstStyle/>
          <a:p>
            <a:r>
              <a:rPr lang="en-US" altLang="nl-NL" b="1"/>
              <a:t>Stool frequency, volume, and appearance</a:t>
            </a:r>
          </a:p>
          <a:p>
            <a:r>
              <a:rPr lang="en-US" altLang="nl-NL" b="1"/>
              <a:t>The presence of blood or mucus; </a:t>
            </a:r>
          </a:p>
          <a:p>
            <a:r>
              <a:rPr lang="en-US" altLang="nl-NL" b="1"/>
              <a:t>The relationship to feeding or dietary intake</a:t>
            </a:r>
          </a:p>
          <a:p>
            <a:r>
              <a:rPr lang="en-US" altLang="nl-NL" b="1"/>
              <a:t>Abdominal pain, vomiting </a:t>
            </a:r>
          </a:p>
          <a:p>
            <a:r>
              <a:rPr lang="en-US" altLang="nl-NL" b="1"/>
              <a:t>Arthralgia, rash, oral ulcers</a:t>
            </a:r>
          </a:p>
          <a:p>
            <a:r>
              <a:rPr lang="en-US" altLang="nl-NL" b="1"/>
              <a:t>Travel history, contact history</a:t>
            </a:r>
          </a:p>
          <a:p>
            <a:r>
              <a:rPr lang="en-US" altLang="nl-NL" b="1"/>
              <a:t>Growth parameters</a:t>
            </a:r>
          </a:p>
          <a:p>
            <a:r>
              <a:rPr lang="en-US" altLang="nl-NL" b="1"/>
              <a:t>General: pallor, Jaundice</a:t>
            </a:r>
          </a:p>
          <a:p>
            <a:r>
              <a:rPr lang="en-US" altLang="nl-NL" b="1"/>
              <a:t>Signs of nutritional deficiencies: iron, zinc, vit D, etc</a:t>
            </a:r>
          </a:p>
          <a:p>
            <a:r>
              <a:rPr lang="en-US" altLang="nl-NL" b="1"/>
              <a:t>Perianal exam: IBD</a:t>
            </a:r>
          </a:p>
          <a:p>
            <a:pPr>
              <a:buFont typeface="Wingdings 3" panose="05040102010807070707" pitchFamily="18" charset="2"/>
              <a:buNone/>
            </a:pPr>
            <a:endParaRPr lang="ar-JO" altLang="nl-NL"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ED27A97-2521-6674-5327-C908E4928F87}"/>
              </a:ext>
            </a:extLst>
          </p:cNvPr>
          <p:cNvSpPr>
            <a:spLocks noGrp="1" noChangeArrowheads="1"/>
          </p:cNvSpPr>
          <p:nvPr>
            <p:ph type="title"/>
          </p:nvPr>
        </p:nvSpPr>
        <p:spPr/>
        <p:txBody>
          <a:bodyPr/>
          <a:lstStyle/>
          <a:p>
            <a:r>
              <a:rPr lang="en-US" altLang="nl-NL" b="1" i="1" u="sng">
                <a:solidFill>
                  <a:srgbClr val="FF0000"/>
                </a:solidFill>
              </a:rPr>
              <a:t>Take care</a:t>
            </a:r>
            <a:endParaRPr lang="ar-EG" altLang="nl-NL" b="1" i="1" u="sng">
              <a:solidFill>
                <a:srgbClr val="FF0000"/>
              </a:solidFill>
            </a:endParaRPr>
          </a:p>
        </p:txBody>
      </p:sp>
      <p:sp>
        <p:nvSpPr>
          <p:cNvPr id="3" name="Content Placeholder 2">
            <a:extLst>
              <a:ext uri="{FF2B5EF4-FFF2-40B4-BE49-F238E27FC236}">
                <a16:creationId xmlns:a16="http://schemas.microsoft.com/office/drawing/2014/main" id="{61612CA2-7CA5-6296-5234-325339160251}"/>
              </a:ext>
            </a:extLst>
          </p:cNvPr>
          <p:cNvSpPr>
            <a:spLocks noGrp="1"/>
          </p:cNvSpPr>
          <p:nvPr>
            <p:ph idx="1"/>
          </p:nvPr>
        </p:nvSpPr>
        <p:spPr>
          <a:xfrm>
            <a:off x="609600" y="1930400"/>
            <a:ext cx="6416675" cy="4591050"/>
          </a:xfrm>
        </p:spPr>
        <p:txBody>
          <a:bodyPr rtlCol="0">
            <a:normAutofit/>
          </a:bodyPr>
          <a:lstStyle/>
          <a:p>
            <a:pPr marL="0" indent="0" fontAlgn="auto">
              <a:spcAft>
                <a:spcPts val="0"/>
              </a:spcAft>
              <a:buFont typeface="Wingdings 3" charset="2"/>
              <a:buNone/>
              <a:defRPr/>
            </a:pPr>
            <a:r>
              <a:rPr lang="en-US" b="1" dirty="0">
                <a:solidFill>
                  <a:schemeClr val="tx1">
                    <a:lumMod val="75000"/>
                    <a:lumOff val="25000"/>
                  </a:schemeClr>
                </a:solidFill>
              </a:rPr>
              <a:t>The following clinical features should alert the physician to the possibility of a disorder other than irritable bowel syndrome</a:t>
            </a:r>
            <a:r>
              <a:rPr lang="en-US" b="1" dirty="0">
                <a:solidFill>
                  <a:schemeClr val="tx1">
                    <a:lumMod val="75000"/>
                    <a:lumOff val="25000"/>
                  </a:schemeClr>
                </a:solidFill>
                <a:sym typeface="Wingdings" pitchFamily="2" charset="2"/>
              </a:rPr>
              <a:t> (</a:t>
            </a:r>
            <a:r>
              <a:rPr lang="en-US" b="1" dirty="0">
                <a:solidFill>
                  <a:srgbClr val="FF0000"/>
                </a:solidFill>
                <a:sym typeface="Wingdings" pitchFamily="2" charset="2"/>
              </a:rPr>
              <a:t>red flags</a:t>
            </a:r>
            <a:r>
              <a:rPr lang="en-US" b="1" dirty="0">
                <a:solidFill>
                  <a:schemeClr val="tx1">
                    <a:lumMod val="75000"/>
                    <a:lumOff val="25000"/>
                  </a:schemeClr>
                </a:solidFill>
                <a:sym typeface="Wingdings" pitchFamily="2" charset="2"/>
              </a:rPr>
              <a:t>)</a:t>
            </a:r>
            <a:endParaRPr lang="en-US" b="1" dirty="0">
              <a:solidFill>
                <a:schemeClr val="tx1">
                  <a:lumMod val="75000"/>
                  <a:lumOff val="25000"/>
                </a:schemeClr>
              </a:solidFill>
            </a:endParaRPr>
          </a:p>
          <a:p>
            <a:pPr marL="457200" indent="-457200" fontAlgn="auto">
              <a:spcAft>
                <a:spcPts val="0"/>
              </a:spcAft>
              <a:buFont typeface="Wingdings 3" charset="2"/>
              <a:buChar char=""/>
              <a:defRPr/>
            </a:pPr>
            <a:r>
              <a:rPr lang="en-US" b="1" dirty="0">
                <a:solidFill>
                  <a:schemeClr val="tx1">
                    <a:lumMod val="75000"/>
                    <a:lumOff val="25000"/>
                  </a:schemeClr>
                </a:solidFill>
              </a:rPr>
              <a:t>Frequent awakening by symptoms</a:t>
            </a:r>
          </a:p>
          <a:p>
            <a:pPr marL="457200" indent="-457200" fontAlgn="auto">
              <a:spcAft>
                <a:spcPts val="0"/>
              </a:spcAft>
              <a:buFont typeface="Wingdings 3" charset="2"/>
              <a:buChar char=""/>
              <a:defRPr/>
            </a:pPr>
            <a:r>
              <a:rPr lang="en-US" b="1" dirty="0">
                <a:solidFill>
                  <a:schemeClr val="tx1">
                    <a:lumMod val="75000"/>
                    <a:lumOff val="25000"/>
                  </a:schemeClr>
                </a:solidFill>
              </a:rPr>
              <a:t>Steady progressive course</a:t>
            </a:r>
          </a:p>
          <a:p>
            <a:pPr marL="457200" indent="-457200" fontAlgn="auto">
              <a:spcAft>
                <a:spcPts val="0"/>
              </a:spcAft>
              <a:buFont typeface="Wingdings 3" charset="2"/>
              <a:buChar char=""/>
              <a:defRPr/>
            </a:pPr>
            <a:r>
              <a:rPr lang="en-US" b="1" dirty="0">
                <a:solidFill>
                  <a:schemeClr val="tx1">
                    <a:lumMod val="75000"/>
                    <a:lumOff val="25000"/>
                  </a:schemeClr>
                </a:solidFill>
              </a:rPr>
              <a:t>Fever</a:t>
            </a:r>
          </a:p>
          <a:p>
            <a:pPr marL="457200" indent="-457200" fontAlgn="auto">
              <a:spcAft>
                <a:spcPts val="0"/>
              </a:spcAft>
              <a:buFont typeface="Wingdings 3" charset="2"/>
              <a:buChar char=""/>
              <a:defRPr/>
            </a:pPr>
            <a:r>
              <a:rPr lang="en-US" b="1" dirty="0">
                <a:solidFill>
                  <a:schemeClr val="tx1">
                    <a:lumMod val="75000"/>
                    <a:lumOff val="25000"/>
                  </a:schemeClr>
                </a:solidFill>
              </a:rPr>
              <a:t>Weight loss</a:t>
            </a:r>
          </a:p>
          <a:p>
            <a:pPr marL="457200" indent="-457200" fontAlgn="auto">
              <a:spcAft>
                <a:spcPts val="0"/>
              </a:spcAft>
              <a:buFont typeface="Wingdings 3" charset="2"/>
              <a:buChar char=""/>
              <a:defRPr/>
            </a:pPr>
            <a:r>
              <a:rPr lang="en-US" b="1" dirty="0">
                <a:solidFill>
                  <a:schemeClr val="tx1">
                    <a:lumMod val="75000"/>
                    <a:lumOff val="25000"/>
                  </a:schemeClr>
                </a:solidFill>
              </a:rPr>
              <a:t>Arthritis</a:t>
            </a:r>
          </a:p>
          <a:p>
            <a:pPr marL="457200" indent="-457200" fontAlgn="auto">
              <a:spcAft>
                <a:spcPts val="0"/>
              </a:spcAft>
              <a:buFont typeface="Wingdings 3" charset="2"/>
              <a:buChar char=""/>
              <a:defRPr/>
            </a:pPr>
            <a:r>
              <a:rPr lang="en-US" b="1" dirty="0">
                <a:solidFill>
                  <a:schemeClr val="tx1">
                    <a:lumMod val="75000"/>
                    <a:lumOff val="25000"/>
                  </a:schemeClr>
                </a:solidFill>
              </a:rPr>
              <a:t>Rectal bleeding</a:t>
            </a:r>
          </a:p>
          <a:p>
            <a:pPr marL="457200" indent="-457200" fontAlgn="auto">
              <a:spcAft>
                <a:spcPts val="0"/>
              </a:spcAft>
              <a:buFont typeface="Wingdings 3" charset="2"/>
              <a:buChar char=""/>
              <a:defRPr/>
            </a:pPr>
            <a:r>
              <a:rPr lang="en-US" b="1" dirty="0">
                <a:solidFill>
                  <a:schemeClr val="tx1">
                    <a:lumMod val="75000"/>
                    <a:lumOff val="25000"/>
                  </a:schemeClr>
                </a:solidFill>
              </a:rPr>
              <a:t>Persistent vomiting.</a:t>
            </a:r>
            <a:endParaRPr lang="ar-EG" b="1"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C77B3F90-869C-DC5C-D3EB-E74170D75073}"/>
              </a:ext>
            </a:extLst>
          </p:cNvPr>
          <p:cNvSpPr>
            <a:spLocks noGrp="1" noChangeArrowheads="1"/>
          </p:cNvSpPr>
          <p:nvPr>
            <p:ph type="title"/>
          </p:nvPr>
        </p:nvSpPr>
        <p:spPr/>
        <p:txBody>
          <a:bodyPr/>
          <a:lstStyle/>
          <a:p>
            <a:r>
              <a:rPr lang="en-US" altLang="nl-NL"/>
              <a:t>Stool examination</a:t>
            </a:r>
            <a:endParaRPr lang="ar-JO" altLang="nl-NL"/>
          </a:p>
        </p:txBody>
      </p:sp>
      <p:sp>
        <p:nvSpPr>
          <p:cNvPr id="38915" name="Content Placeholder 1">
            <a:extLst>
              <a:ext uri="{FF2B5EF4-FFF2-40B4-BE49-F238E27FC236}">
                <a16:creationId xmlns:a16="http://schemas.microsoft.com/office/drawing/2014/main" id="{BC820ABD-CCD5-3FB6-4D6F-3D256C98614C}"/>
              </a:ext>
            </a:extLst>
          </p:cNvPr>
          <p:cNvSpPr>
            <a:spLocks noGrp="1" noChangeArrowheads="1"/>
          </p:cNvSpPr>
          <p:nvPr>
            <p:ph idx="1"/>
          </p:nvPr>
        </p:nvSpPr>
        <p:spPr/>
        <p:txBody>
          <a:bodyPr/>
          <a:lstStyle/>
          <a:p>
            <a:r>
              <a:rPr lang="en-US" altLang="nl-NL" b="1" dirty="0"/>
              <a:t>Ova and parasites, blood, mucus</a:t>
            </a:r>
          </a:p>
          <a:p>
            <a:r>
              <a:rPr lang="en-US" altLang="nl-NL" b="1" dirty="0"/>
              <a:t>Stool culture</a:t>
            </a:r>
          </a:p>
          <a:p>
            <a:r>
              <a:rPr lang="en-US" altLang="nl-NL" b="1" dirty="0"/>
              <a:t>Clostridium difficile toxin assay</a:t>
            </a:r>
          </a:p>
          <a:p>
            <a:r>
              <a:rPr lang="en-US" altLang="nl-NL" b="1" dirty="0"/>
              <a:t>Antigen detection for Giardia and Cryptosporidium</a:t>
            </a:r>
          </a:p>
          <a:p>
            <a:r>
              <a:rPr lang="en-US" altLang="nl-NL" b="1" dirty="0"/>
              <a:t> Occult blood</a:t>
            </a:r>
          </a:p>
          <a:p>
            <a:r>
              <a:rPr lang="en-US" altLang="nl-NL" b="1" dirty="0"/>
              <a:t>Stool PH, reducing substances</a:t>
            </a:r>
          </a:p>
          <a:p>
            <a:r>
              <a:rPr lang="en-US" altLang="nl-NL" b="1" dirty="0" err="1"/>
              <a:t>Feacal</a:t>
            </a:r>
            <a:r>
              <a:rPr lang="en-US" altLang="nl-NL" b="1" dirty="0"/>
              <a:t> calprotectin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a:extLst>
              <a:ext uri="{FF2B5EF4-FFF2-40B4-BE49-F238E27FC236}">
                <a16:creationId xmlns:a16="http://schemas.microsoft.com/office/drawing/2014/main" id="{1168AFEA-E355-75CA-4416-835878733506}"/>
              </a:ext>
            </a:extLst>
          </p:cNvPr>
          <p:cNvSpPr>
            <a:spLocks noGrp="1" noChangeArrowheads="1"/>
          </p:cNvSpPr>
          <p:nvPr>
            <p:ph type="title"/>
          </p:nvPr>
        </p:nvSpPr>
        <p:spPr/>
        <p:txBody>
          <a:bodyPr/>
          <a:lstStyle/>
          <a:p>
            <a:r>
              <a:rPr lang="en-US" altLang="nl-NL"/>
              <a:t>Blood tests</a:t>
            </a:r>
          </a:p>
        </p:txBody>
      </p:sp>
      <p:sp>
        <p:nvSpPr>
          <p:cNvPr id="2" name="Content Placeholder 1">
            <a:extLst>
              <a:ext uri="{FF2B5EF4-FFF2-40B4-BE49-F238E27FC236}">
                <a16:creationId xmlns:a16="http://schemas.microsoft.com/office/drawing/2014/main" id="{CBF477CB-41E4-DD77-5F5D-A07E0E360137}"/>
              </a:ext>
            </a:extLst>
          </p:cNvPr>
          <p:cNvSpPr>
            <a:spLocks noGrp="1"/>
          </p:cNvSpPr>
          <p:nvPr>
            <p:ph idx="1"/>
          </p:nvPr>
        </p:nvSpPr>
        <p:spPr/>
        <p:txBody>
          <a:bodyPr rtlCol="0">
            <a:normAutofit/>
          </a:bodyPr>
          <a:lstStyle/>
          <a:p>
            <a:pPr fontAlgn="auto">
              <a:spcAft>
                <a:spcPts val="0"/>
              </a:spcAft>
              <a:buFont typeface="Wingdings 3" charset="2"/>
              <a:buChar char=""/>
              <a:defRPr/>
            </a:pPr>
            <a:r>
              <a:rPr lang="en-US" b="1" dirty="0">
                <a:solidFill>
                  <a:schemeClr val="tx1">
                    <a:lumMod val="75000"/>
                    <a:lumOff val="25000"/>
                  </a:schemeClr>
                </a:solidFill>
              </a:rPr>
              <a:t>CBC: anemia, thrombocytosis</a:t>
            </a:r>
          </a:p>
          <a:p>
            <a:pPr fontAlgn="auto">
              <a:spcAft>
                <a:spcPts val="0"/>
              </a:spcAft>
              <a:buFont typeface="Wingdings 3" charset="2"/>
              <a:buChar char=""/>
              <a:defRPr/>
            </a:pPr>
            <a:r>
              <a:rPr lang="en-US" b="1" dirty="0">
                <a:solidFill>
                  <a:schemeClr val="tx1">
                    <a:lumMod val="75000"/>
                    <a:lumOff val="25000"/>
                  </a:schemeClr>
                </a:solidFill>
              </a:rPr>
              <a:t>CRP, ESRs</a:t>
            </a:r>
          </a:p>
          <a:p>
            <a:pPr fontAlgn="auto">
              <a:spcAft>
                <a:spcPts val="0"/>
              </a:spcAft>
              <a:buFont typeface="Wingdings 3" charset="2"/>
              <a:buChar char=""/>
              <a:defRPr/>
            </a:pPr>
            <a:r>
              <a:rPr lang="en-US" b="1" dirty="0">
                <a:solidFill>
                  <a:schemeClr val="tx1">
                    <a:lumMod val="75000"/>
                    <a:lumOff val="25000"/>
                  </a:schemeClr>
                </a:solidFill>
              </a:rPr>
              <a:t>IDA work up, B12, folic acids, vitamins levels</a:t>
            </a:r>
          </a:p>
          <a:p>
            <a:pPr fontAlgn="auto">
              <a:spcAft>
                <a:spcPts val="0"/>
              </a:spcAft>
              <a:buFont typeface="Wingdings 3" charset="2"/>
              <a:buChar char=""/>
              <a:defRPr/>
            </a:pPr>
            <a:r>
              <a:rPr lang="en-US" b="1" dirty="0">
                <a:solidFill>
                  <a:schemeClr val="tx1">
                    <a:lumMod val="75000"/>
                    <a:lumOff val="25000"/>
                  </a:schemeClr>
                </a:solidFill>
              </a:rPr>
              <a:t>KFT, LFT, PT/INR, Electrolytes</a:t>
            </a:r>
          </a:p>
          <a:p>
            <a:pPr fontAlgn="auto">
              <a:spcAft>
                <a:spcPts val="0"/>
              </a:spcAft>
              <a:buFont typeface="Wingdings 3" charset="2"/>
              <a:buChar char=""/>
              <a:defRPr/>
            </a:pPr>
            <a:r>
              <a:rPr lang="en-US" b="1" dirty="0">
                <a:solidFill>
                  <a:schemeClr val="tx1">
                    <a:lumMod val="75000"/>
                    <a:lumOff val="25000"/>
                  </a:schemeClr>
                </a:solidFill>
              </a:rPr>
              <a:t>Albumin</a:t>
            </a:r>
          </a:p>
          <a:p>
            <a:pPr marL="109728" indent="0" fontAlgn="auto">
              <a:spcAft>
                <a:spcPts val="0"/>
              </a:spcAft>
              <a:buFont typeface="Wingdings 3" charset="2"/>
              <a:buNone/>
              <a:defRPr/>
            </a:pPr>
            <a:endParaRPr lang="en-US" b="1" dirty="0">
              <a:solidFill>
                <a:schemeClr val="tx1">
                  <a:lumMod val="75000"/>
                  <a:lumOff val="25000"/>
                </a:schemeClr>
              </a:solidFill>
            </a:endParaRPr>
          </a:p>
          <a:p>
            <a:pPr fontAlgn="auto">
              <a:spcAft>
                <a:spcPts val="0"/>
              </a:spcAft>
              <a:buFont typeface="Wingdings 3" charset="2"/>
              <a:buChar char=""/>
              <a:defRPr/>
            </a:pPr>
            <a:endParaRPr lang="en-US" b="1"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a:extLst>
              <a:ext uri="{FF2B5EF4-FFF2-40B4-BE49-F238E27FC236}">
                <a16:creationId xmlns:a16="http://schemas.microsoft.com/office/drawing/2014/main" id="{3DAD8B58-88CB-4589-0FCE-13354A25D574}"/>
              </a:ext>
            </a:extLst>
          </p:cNvPr>
          <p:cNvSpPr>
            <a:spLocks noGrp="1" noChangeArrowheads="1"/>
          </p:cNvSpPr>
          <p:nvPr>
            <p:ph type="title"/>
          </p:nvPr>
        </p:nvSpPr>
        <p:spPr/>
        <p:txBody>
          <a:bodyPr/>
          <a:lstStyle/>
          <a:p>
            <a:r>
              <a:rPr lang="en-US" altLang="nl-NL"/>
              <a:t>Blood tests</a:t>
            </a:r>
          </a:p>
        </p:txBody>
      </p:sp>
      <p:sp>
        <p:nvSpPr>
          <p:cNvPr id="2" name="Content Placeholder 1">
            <a:extLst>
              <a:ext uri="{FF2B5EF4-FFF2-40B4-BE49-F238E27FC236}">
                <a16:creationId xmlns:a16="http://schemas.microsoft.com/office/drawing/2014/main" id="{B0FF9D2E-F071-1968-3A11-09D955BC1895}"/>
              </a:ext>
            </a:extLst>
          </p:cNvPr>
          <p:cNvSpPr>
            <a:spLocks noGrp="1"/>
          </p:cNvSpPr>
          <p:nvPr>
            <p:ph idx="1"/>
          </p:nvPr>
        </p:nvSpPr>
        <p:spPr>
          <a:xfrm>
            <a:off x="609600" y="1782763"/>
            <a:ext cx="6348413" cy="4259262"/>
          </a:xfrm>
        </p:spPr>
        <p:txBody>
          <a:bodyPr rtlCol="0">
            <a:normAutofit/>
          </a:bodyPr>
          <a:lstStyle/>
          <a:p>
            <a:pPr marL="109728" indent="0" fontAlgn="auto">
              <a:spcAft>
                <a:spcPts val="0"/>
              </a:spcAft>
              <a:buFont typeface="Wingdings 3" charset="2"/>
              <a:buNone/>
              <a:defRPr/>
            </a:pPr>
            <a:r>
              <a:rPr lang="en-US" b="1" dirty="0">
                <a:solidFill>
                  <a:schemeClr val="tx1">
                    <a:lumMod val="75000"/>
                    <a:lumOff val="25000"/>
                  </a:schemeClr>
                </a:solidFill>
              </a:rPr>
              <a:t>Second phase (guided by </a:t>
            </a:r>
            <a:r>
              <a:rPr lang="en-US" b="1" dirty="0" err="1">
                <a:solidFill>
                  <a:schemeClr val="tx1">
                    <a:lumMod val="75000"/>
                    <a:lumOff val="25000"/>
                  </a:schemeClr>
                </a:solidFill>
              </a:rPr>
              <a:t>Hx</a:t>
            </a:r>
            <a:r>
              <a:rPr lang="en-US" b="1" dirty="0">
                <a:solidFill>
                  <a:schemeClr val="tx1">
                    <a:lumMod val="75000"/>
                    <a:lumOff val="25000"/>
                  </a:schemeClr>
                </a:solidFill>
              </a:rPr>
              <a:t> and PE):</a:t>
            </a:r>
          </a:p>
          <a:p>
            <a:pPr fontAlgn="auto">
              <a:spcAft>
                <a:spcPts val="0"/>
              </a:spcAft>
              <a:buFont typeface="Wingdings 3" charset="2"/>
              <a:buChar char=""/>
              <a:defRPr/>
            </a:pPr>
            <a:r>
              <a:rPr lang="en-US" b="1" dirty="0">
                <a:solidFill>
                  <a:schemeClr val="tx1">
                    <a:lumMod val="75000"/>
                    <a:lumOff val="25000"/>
                  </a:schemeClr>
                </a:solidFill>
              </a:rPr>
              <a:t>Sweat chloride, </a:t>
            </a:r>
          </a:p>
          <a:p>
            <a:pPr fontAlgn="auto">
              <a:spcAft>
                <a:spcPts val="0"/>
              </a:spcAft>
              <a:buFont typeface="Wingdings 3" charset="2"/>
              <a:buChar char=""/>
              <a:defRPr/>
            </a:pPr>
            <a:r>
              <a:rPr lang="en-US" b="1" dirty="0">
                <a:solidFill>
                  <a:schemeClr val="tx1">
                    <a:lumMod val="75000"/>
                    <a:lumOff val="25000"/>
                  </a:schemeClr>
                </a:solidFill>
              </a:rPr>
              <a:t>celiac work up, </a:t>
            </a:r>
          </a:p>
          <a:p>
            <a:pPr fontAlgn="auto">
              <a:spcAft>
                <a:spcPts val="0"/>
              </a:spcAft>
              <a:buFont typeface="Wingdings 3" charset="2"/>
              <a:buChar char=""/>
              <a:defRPr/>
            </a:pPr>
            <a:r>
              <a:rPr lang="en-US" b="1" dirty="0">
                <a:solidFill>
                  <a:schemeClr val="tx1">
                    <a:lumMod val="75000"/>
                    <a:lumOff val="25000"/>
                  </a:schemeClr>
                </a:solidFill>
              </a:rPr>
              <a:t>quantitative stool for fat (72 </a:t>
            </a:r>
            <a:r>
              <a:rPr lang="en-US" b="1" dirty="0" err="1">
                <a:solidFill>
                  <a:schemeClr val="tx1">
                    <a:lumMod val="75000"/>
                    <a:lumOff val="25000"/>
                  </a:schemeClr>
                </a:solidFill>
              </a:rPr>
              <a:t>hrs</a:t>
            </a:r>
            <a:r>
              <a:rPr lang="en-US" b="1" dirty="0">
                <a:solidFill>
                  <a:schemeClr val="tx1">
                    <a:lumMod val="75000"/>
                    <a:lumOff val="25000"/>
                  </a:schemeClr>
                </a:solidFill>
              </a:rPr>
              <a:t> collection of stool)</a:t>
            </a:r>
          </a:p>
          <a:p>
            <a:pPr fontAlgn="auto">
              <a:spcAft>
                <a:spcPts val="0"/>
              </a:spcAft>
              <a:buFont typeface="Wingdings 3" charset="2"/>
              <a:buChar char=""/>
              <a:defRPr/>
            </a:pPr>
            <a:r>
              <a:rPr lang="en-US" b="1" dirty="0">
                <a:solidFill>
                  <a:schemeClr val="tx1">
                    <a:lumMod val="75000"/>
                    <a:lumOff val="25000"/>
                  </a:schemeClr>
                </a:solidFill>
              </a:rPr>
              <a:t>Alpha-one antitrypsin (in stool): for protein loosing </a:t>
            </a:r>
            <a:r>
              <a:rPr lang="en-US" b="1" dirty="0" err="1">
                <a:solidFill>
                  <a:schemeClr val="tx1">
                    <a:lumMod val="75000"/>
                    <a:lumOff val="25000"/>
                  </a:schemeClr>
                </a:solidFill>
              </a:rPr>
              <a:t>enteropathy</a:t>
            </a:r>
            <a:r>
              <a:rPr lang="en-US" b="1" dirty="0">
                <a:solidFill>
                  <a:schemeClr val="tx1">
                    <a:lumMod val="75000"/>
                    <a:lumOff val="25000"/>
                  </a:schemeClr>
                </a:solidFill>
              </a:rPr>
              <a:t>(PLE)</a:t>
            </a:r>
          </a:p>
          <a:p>
            <a:pPr marL="109728" indent="0" fontAlgn="auto">
              <a:spcAft>
                <a:spcPts val="0"/>
              </a:spcAft>
              <a:buFont typeface="Wingdings 3" charset="2"/>
              <a:buNone/>
              <a:defRPr/>
            </a:pPr>
            <a:endParaRPr lang="en-US" b="1" dirty="0">
              <a:solidFill>
                <a:schemeClr val="tx1">
                  <a:lumMod val="75000"/>
                  <a:lumOff val="25000"/>
                </a:schemeClr>
              </a:solidFill>
            </a:endParaRPr>
          </a:p>
          <a:p>
            <a:pPr marL="109728" indent="0" fontAlgn="auto">
              <a:spcAft>
                <a:spcPts val="0"/>
              </a:spcAft>
              <a:buFont typeface="Wingdings 3" charset="2"/>
              <a:buNone/>
              <a:defRPr/>
            </a:pPr>
            <a:r>
              <a:rPr lang="en-US" b="1" dirty="0">
                <a:solidFill>
                  <a:schemeClr val="tx1">
                    <a:lumMod val="75000"/>
                    <a:lumOff val="25000"/>
                  </a:schemeClr>
                </a:solidFill>
              </a:rPr>
              <a:t>3</a:t>
            </a:r>
            <a:r>
              <a:rPr lang="en-US" b="1" baseline="30000" dirty="0">
                <a:solidFill>
                  <a:schemeClr val="tx1">
                    <a:lumMod val="75000"/>
                    <a:lumOff val="25000"/>
                  </a:schemeClr>
                </a:solidFill>
              </a:rPr>
              <a:t>rd</a:t>
            </a:r>
            <a:r>
              <a:rPr lang="en-US" b="1" dirty="0">
                <a:solidFill>
                  <a:schemeClr val="tx1">
                    <a:lumMod val="75000"/>
                    <a:lumOff val="25000"/>
                  </a:schemeClr>
                </a:solidFill>
              </a:rPr>
              <a:t> phase</a:t>
            </a:r>
          </a:p>
          <a:p>
            <a:pPr fontAlgn="auto">
              <a:spcAft>
                <a:spcPts val="0"/>
              </a:spcAft>
              <a:buFont typeface="Wingdings 3" charset="2"/>
              <a:buChar char=""/>
              <a:defRPr/>
            </a:pPr>
            <a:r>
              <a:rPr lang="en-US" b="1" dirty="0">
                <a:solidFill>
                  <a:schemeClr val="tx1">
                    <a:lumMod val="75000"/>
                    <a:lumOff val="25000"/>
                  </a:schemeClr>
                </a:solidFill>
              </a:rPr>
              <a:t>Endoscopy (U&amp;L), Biopsy</a:t>
            </a:r>
          </a:p>
          <a:p>
            <a:pPr fontAlgn="auto">
              <a:spcAft>
                <a:spcPts val="0"/>
              </a:spcAft>
              <a:buFont typeface="Wingdings 3" charset="2"/>
              <a:buChar char=""/>
              <a:defRPr/>
            </a:pPr>
            <a:r>
              <a:rPr lang="en-US" b="1" dirty="0">
                <a:solidFill>
                  <a:schemeClr val="tx1">
                    <a:lumMod val="75000"/>
                    <a:lumOff val="25000"/>
                  </a:schemeClr>
                </a:solidFill>
              </a:rPr>
              <a:t>Barium studies</a:t>
            </a:r>
          </a:p>
          <a:p>
            <a:pPr marL="109728" indent="0" fontAlgn="auto">
              <a:spcAft>
                <a:spcPts val="0"/>
              </a:spcAft>
              <a:buFont typeface="Wingdings 3" charset="2"/>
              <a:buNone/>
              <a:defRPr/>
            </a:pPr>
            <a:endParaRPr lang="en-US" b="1" dirty="0">
              <a:solidFill>
                <a:schemeClr val="tx1">
                  <a:lumMod val="75000"/>
                  <a:lumOff val="2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59E1191-2E57-5899-CF51-940184218B1E}"/>
              </a:ext>
            </a:extLst>
          </p:cNvPr>
          <p:cNvSpPr>
            <a:spLocks noGrp="1" noChangeArrowheads="1"/>
          </p:cNvSpPr>
          <p:nvPr>
            <p:ph type="title"/>
          </p:nvPr>
        </p:nvSpPr>
        <p:spPr/>
        <p:txBody>
          <a:bodyPr/>
          <a:lstStyle/>
          <a:p>
            <a:r>
              <a:rPr lang="en-US" altLang="nl-NL"/>
              <a:t>Malabsorption</a:t>
            </a:r>
            <a:endParaRPr lang="ar-JO" altLang="nl-NL"/>
          </a:p>
        </p:txBody>
      </p:sp>
      <p:sp>
        <p:nvSpPr>
          <p:cNvPr id="46083" name="Content Placeholder 2">
            <a:extLst>
              <a:ext uri="{FF2B5EF4-FFF2-40B4-BE49-F238E27FC236}">
                <a16:creationId xmlns:a16="http://schemas.microsoft.com/office/drawing/2014/main" id="{9984E11D-B26F-1ABD-74E8-C8DAF9C6562F}"/>
              </a:ext>
            </a:extLst>
          </p:cNvPr>
          <p:cNvSpPr>
            <a:spLocks noGrp="1" noChangeArrowheads="1"/>
          </p:cNvSpPr>
          <p:nvPr>
            <p:ph idx="1"/>
          </p:nvPr>
        </p:nvSpPr>
        <p:spPr/>
        <p:txBody>
          <a:bodyPr/>
          <a:lstStyle/>
          <a:p>
            <a:r>
              <a:rPr lang="en-US" altLang="nl-NL" b="1"/>
              <a:t>Defective digestion and or absorption of transport of one or more nutrient.</a:t>
            </a:r>
          </a:p>
          <a:p>
            <a:endParaRPr lang="en-US" altLang="nl-NL" b="1">
              <a:solidFill>
                <a:srgbClr val="C00000"/>
              </a:solidFill>
            </a:endParaRPr>
          </a:p>
          <a:p>
            <a:r>
              <a:rPr lang="en-US" altLang="nl-NL" b="1">
                <a:solidFill>
                  <a:srgbClr val="C00000"/>
                </a:solidFill>
              </a:rPr>
              <a:t>Malabsorption syndromes </a:t>
            </a:r>
            <a:r>
              <a:rPr lang="en-US" altLang="nl-NL" b="1"/>
              <a:t>encompass numerous clinical entities that result in chronic diarrhea, abdominal distention, and failure to thrive.</a:t>
            </a:r>
            <a:endParaRPr lang="en-US" altLang="nl-NL" b="1" baseline="30000"/>
          </a:p>
          <a:p>
            <a:pPr>
              <a:buFont typeface="Wingdings" panose="05000000000000000000" pitchFamily="2" charset="2"/>
              <a:buChar char="Ø"/>
            </a:pPr>
            <a:endParaRPr lang="ar-JO" altLang="nl-NL"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9209299-13AD-AEB1-18BA-1B60ACC23C3F}"/>
              </a:ext>
            </a:extLst>
          </p:cNvPr>
          <p:cNvSpPr>
            <a:spLocks noGrp="1" noChangeArrowheads="1"/>
          </p:cNvSpPr>
          <p:nvPr>
            <p:ph type="title"/>
          </p:nvPr>
        </p:nvSpPr>
        <p:spPr/>
        <p:txBody>
          <a:bodyPr/>
          <a:lstStyle/>
          <a:p>
            <a:r>
              <a:rPr lang="en-US" altLang="nl-NL"/>
              <a:t>Digestion</a:t>
            </a:r>
            <a:endParaRPr lang="ar-JO" altLang="nl-NL"/>
          </a:p>
        </p:txBody>
      </p:sp>
      <p:sp>
        <p:nvSpPr>
          <p:cNvPr id="47107" name="Content Placeholder 2">
            <a:extLst>
              <a:ext uri="{FF2B5EF4-FFF2-40B4-BE49-F238E27FC236}">
                <a16:creationId xmlns:a16="http://schemas.microsoft.com/office/drawing/2014/main" id="{42C654A7-65DD-0663-837D-06BCC4A5DD9C}"/>
              </a:ext>
            </a:extLst>
          </p:cNvPr>
          <p:cNvSpPr>
            <a:spLocks noGrp="1" noChangeArrowheads="1"/>
          </p:cNvSpPr>
          <p:nvPr>
            <p:ph idx="1"/>
          </p:nvPr>
        </p:nvSpPr>
        <p:spPr>
          <a:xfrm>
            <a:off x="609600" y="2160588"/>
            <a:ext cx="4902200" cy="3881437"/>
          </a:xfrm>
        </p:spPr>
        <p:txBody>
          <a:bodyPr/>
          <a:lstStyle/>
          <a:p>
            <a:r>
              <a:rPr lang="en-US" altLang="nl-NL" sz="2000" b="1"/>
              <a:t>Intraluminal phase: oral, gastric, pancreatic enzymes and bile acids needed</a:t>
            </a:r>
          </a:p>
          <a:p>
            <a:endParaRPr lang="en-US" altLang="nl-NL" sz="2000" b="1"/>
          </a:p>
          <a:p>
            <a:r>
              <a:rPr lang="en-US" altLang="nl-NL" sz="2000" b="1"/>
              <a:t>Absorption (mucosal phase): requires mucosal, brush border and intracellular enzymes</a:t>
            </a:r>
          </a:p>
          <a:p>
            <a:endParaRPr lang="en-US" altLang="nl-NL" sz="2000" b="1"/>
          </a:p>
          <a:p>
            <a:r>
              <a:rPr lang="en-US" altLang="nl-NL" sz="2000" b="1"/>
              <a:t>Transport mechanism</a:t>
            </a:r>
          </a:p>
          <a:p>
            <a:endParaRPr lang="ar-JO" altLang="nl-NL" sz="2000" b="1"/>
          </a:p>
        </p:txBody>
      </p:sp>
      <p:pic>
        <p:nvPicPr>
          <p:cNvPr id="4" name="Picture 4" descr="Image of the digestive system, esophagus, gallbladder, liver, stomach, sigmoid colon, duodenum, pancreas, colon, small intestine, anus, rectum">
            <a:extLst>
              <a:ext uri="{FF2B5EF4-FFF2-40B4-BE49-F238E27FC236}">
                <a16:creationId xmlns:a16="http://schemas.microsoft.com/office/drawing/2014/main" id="{CDD035BB-FA40-7755-B643-DC78B9632732}"/>
              </a:ext>
            </a:extLst>
          </p:cNvPr>
          <p:cNvPicPr>
            <a:picLocks noChangeAspect="1" noChangeArrowheads="1"/>
          </p:cNvPicPr>
          <p:nvPr/>
        </p:nvPicPr>
        <p:blipFill>
          <a:blip r:embed="rId3"/>
          <a:srcRect/>
          <a:stretch>
            <a:fillRect/>
          </a:stretch>
        </p:blipFill>
        <p:spPr bwMode="auto">
          <a:xfrm>
            <a:off x="5635690" y="1012097"/>
            <a:ext cx="3508310" cy="5523789"/>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21C0FFB-A306-8022-D2C3-791D5FAE9E70}"/>
              </a:ext>
            </a:extLst>
          </p:cNvPr>
          <p:cNvSpPr>
            <a:spLocks noGrp="1" noChangeArrowheads="1"/>
          </p:cNvSpPr>
          <p:nvPr>
            <p:ph type="title"/>
          </p:nvPr>
        </p:nvSpPr>
        <p:spPr/>
        <p:txBody>
          <a:bodyPr/>
          <a:lstStyle/>
          <a:p>
            <a:endParaRPr lang="ar-JO" altLang="nl-NL"/>
          </a:p>
        </p:txBody>
      </p:sp>
      <p:sp>
        <p:nvSpPr>
          <p:cNvPr id="49155" name="Content Placeholder 2">
            <a:extLst>
              <a:ext uri="{FF2B5EF4-FFF2-40B4-BE49-F238E27FC236}">
                <a16:creationId xmlns:a16="http://schemas.microsoft.com/office/drawing/2014/main" id="{671D32AA-A572-00F7-46FE-5EB368A0A4FB}"/>
              </a:ext>
            </a:extLst>
          </p:cNvPr>
          <p:cNvSpPr>
            <a:spLocks noGrp="1" noChangeArrowheads="1"/>
          </p:cNvSpPr>
          <p:nvPr>
            <p:ph idx="1"/>
          </p:nvPr>
        </p:nvSpPr>
        <p:spPr/>
        <p:txBody>
          <a:bodyPr/>
          <a:lstStyle/>
          <a:p>
            <a:r>
              <a:rPr lang="en-US" altLang="nl-NL" sz="2400" b="1"/>
              <a:t>Malabsorption can affect any phase of digestion</a:t>
            </a:r>
          </a:p>
          <a:p>
            <a:r>
              <a:rPr lang="en-US" altLang="nl-NL" sz="2400" b="1"/>
              <a:t>Infants usually presents with congenital disorders of specific nutrient intraluminal digestion or absorption</a:t>
            </a:r>
          </a:p>
          <a:p>
            <a:r>
              <a:rPr lang="en-US" altLang="nl-NL" sz="2400" b="1"/>
              <a:t>Older children typically have acquired mucosal disease</a:t>
            </a:r>
            <a:endParaRPr lang="ar-JO" altLang="nl-NL"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B66B4D9-59EB-2CB8-0D36-DB34C30E7C95}"/>
              </a:ext>
            </a:extLst>
          </p:cNvPr>
          <p:cNvSpPr>
            <a:spLocks noGrp="1" noChangeArrowheads="1"/>
          </p:cNvSpPr>
          <p:nvPr>
            <p:ph type="title"/>
          </p:nvPr>
        </p:nvSpPr>
        <p:spPr/>
        <p:txBody>
          <a:bodyPr/>
          <a:lstStyle/>
          <a:p>
            <a:r>
              <a:rPr lang="en-US" altLang="nl-NL"/>
              <a:t>According to malabsorpped nutrient </a:t>
            </a:r>
            <a:endParaRPr lang="ar-JO" altLang="nl-NL"/>
          </a:p>
        </p:txBody>
      </p:sp>
      <p:sp>
        <p:nvSpPr>
          <p:cNvPr id="3" name="Content Placeholder 2">
            <a:extLst>
              <a:ext uri="{FF2B5EF4-FFF2-40B4-BE49-F238E27FC236}">
                <a16:creationId xmlns:a16="http://schemas.microsoft.com/office/drawing/2014/main" id="{9E9706F2-9F77-B493-858C-BBE7142EB4AA}"/>
              </a:ext>
            </a:extLst>
          </p:cNvPr>
          <p:cNvSpPr>
            <a:spLocks noGrp="1"/>
          </p:cNvSpPr>
          <p:nvPr>
            <p:ph idx="1"/>
          </p:nvPr>
        </p:nvSpPr>
        <p:spPr/>
        <p:txBody>
          <a:bodyPr rtlCol="0">
            <a:normAutofit/>
          </a:bodyPr>
          <a:lstStyle/>
          <a:p>
            <a:pPr fontAlgn="auto">
              <a:spcAft>
                <a:spcPts val="0"/>
              </a:spcAft>
              <a:buFont typeface="Wingdings" pitchFamily="2" charset="2"/>
              <a:buChar char="Ø"/>
              <a:defRPr/>
            </a:pPr>
            <a:r>
              <a:rPr lang="en-US" sz="2000" b="1" dirty="0">
                <a:solidFill>
                  <a:schemeClr val="tx1">
                    <a:lumMod val="75000"/>
                    <a:lumOff val="25000"/>
                  </a:schemeClr>
                </a:solidFill>
              </a:rPr>
              <a:t>Generalized mucosal abnormalities usually resulting in </a:t>
            </a:r>
            <a:r>
              <a:rPr lang="en-US" sz="2000" b="1" dirty="0" err="1">
                <a:solidFill>
                  <a:schemeClr val="tx1">
                    <a:lumMod val="75000"/>
                    <a:lumOff val="25000"/>
                  </a:schemeClr>
                </a:solidFill>
              </a:rPr>
              <a:t>malabsorption</a:t>
            </a:r>
            <a:r>
              <a:rPr lang="en-US" sz="2000" b="1" dirty="0">
                <a:solidFill>
                  <a:schemeClr val="tx1">
                    <a:lumMod val="75000"/>
                    <a:lumOff val="25000"/>
                  </a:schemeClr>
                </a:solidFill>
              </a:rPr>
              <a:t> of multiple nutrients </a:t>
            </a:r>
          </a:p>
          <a:p>
            <a:pPr fontAlgn="auto">
              <a:spcAft>
                <a:spcPts val="0"/>
              </a:spcAft>
              <a:buFont typeface="Wingdings 3" charset="2"/>
              <a:buNone/>
              <a:defRPr/>
            </a:pPr>
            <a:endParaRPr lang="en-US" sz="2000" b="1" dirty="0">
              <a:solidFill>
                <a:schemeClr val="tx1">
                  <a:lumMod val="75000"/>
                  <a:lumOff val="25000"/>
                </a:schemeClr>
              </a:solidFill>
            </a:endParaRPr>
          </a:p>
          <a:p>
            <a:pPr fontAlgn="auto">
              <a:spcAft>
                <a:spcPts val="0"/>
              </a:spcAft>
              <a:buFont typeface="Wingdings" pitchFamily="2" charset="2"/>
              <a:buChar char="Ø"/>
              <a:defRPr/>
            </a:pPr>
            <a:r>
              <a:rPr lang="en-US" sz="2000" b="1" dirty="0" err="1">
                <a:solidFill>
                  <a:schemeClr val="tx1">
                    <a:lumMod val="75000"/>
                    <a:lumOff val="25000"/>
                  </a:schemeClr>
                </a:solidFill>
              </a:rPr>
              <a:t>Speciﬁc</a:t>
            </a:r>
            <a:r>
              <a:rPr lang="en-US" sz="2000" b="1" dirty="0">
                <a:solidFill>
                  <a:schemeClr val="tx1">
                    <a:lumMod val="75000"/>
                    <a:lumOff val="25000"/>
                  </a:schemeClr>
                </a:solidFill>
              </a:rPr>
              <a:t> nutrients: </a:t>
            </a:r>
          </a:p>
          <a:p>
            <a:pPr indent="458788" fontAlgn="auto">
              <a:spcAft>
                <a:spcPts val="0"/>
              </a:spcAft>
              <a:buFont typeface="Wingdings" pitchFamily="2" charset="2"/>
              <a:buChar char="Ø"/>
              <a:defRPr/>
            </a:pPr>
            <a:r>
              <a:rPr lang="en-US" sz="2000" b="1" dirty="0">
                <a:solidFill>
                  <a:schemeClr val="tx1">
                    <a:lumMod val="75000"/>
                    <a:lumOff val="25000"/>
                  </a:schemeClr>
                </a:solidFill>
              </a:rPr>
              <a:t>Carbohydrate</a:t>
            </a:r>
          </a:p>
          <a:p>
            <a:pPr indent="458788" fontAlgn="auto">
              <a:spcAft>
                <a:spcPts val="0"/>
              </a:spcAft>
              <a:buFont typeface="Wingdings" pitchFamily="2" charset="2"/>
              <a:buChar char="Ø"/>
              <a:defRPr/>
            </a:pPr>
            <a:r>
              <a:rPr lang="en-US" sz="2000" b="1" dirty="0">
                <a:solidFill>
                  <a:schemeClr val="tx1">
                    <a:lumMod val="75000"/>
                    <a:lumOff val="25000"/>
                  </a:schemeClr>
                </a:solidFill>
              </a:rPr>
              <a:t>Fat</a:t>
            </a:r>
          </a:p>
          <a:p>
            <a:pPr indent="458788" fontAlgn="auto">
              <a:spcAft>
                <a:spcPts val="0"/>
              </a:spcAft>
              <a:buFont typeface="Wingdings" pitchFamily="2" charset="2"/>
              <a:buChar char="Ø"/>
              <a:defRPr/>
            </a:pPr>
            <a:r>
              <a:rPr lang="en-US" sz="2000" b="1" dirty="0">
                <a:solidFill>
                  <a:schemeClr val="tx1">
                    <a:lumMod val="75000"/>
                    <a:lumOff val="25000"/>
                  </a:schemeClr>
                </a:solidFill>
              </a:rPr>
              <a:t>Protein</a:t>
            </a:r>
          </a:p>
          <a:p>
            <a:pPr indent="458788" fontAlgn="auto">
              <a:spcAft>
                <a:spcPts val="0"/>
              </a:spcAft>
              <a:buFont typeface="Wingdings" pitchFamily="2" charset="2"/>
              <a:buChar char="Ø"/>
              <a:defRPr/>
            </a:pPr>
            <a:r>
              <a:rPr lang="en-US" sz="2000" b="1" dirty="0">
                <a:solidFill>
                  <a:schemeClr val="tx1">
                    <a:lumMod val="75000"/>
                    <a:lumOff val="25000"/>
                  </a:schemeClr>
                </a:solidFill>
              </a:rPr>
              <a:t>Vitamins, minerals, and trace elements</a:t>
            </a:r>
          </a:p>
          <a:p>
            <a:pPr fontAlgn="auto">
              <a:spcAft>
                <a:spcPts val="0"/>
              </a:spcAft>
              <a:buFont typeface="Wingdings 3" charset="2"/>
              <a:buChar char=""/>
              <a:defRPr/>
            </a:pPr>
            <a:endParaRPr lang="ar-JO" sz="2000" b="1" dirty="0">
              <a:solidFill>
                <a:schemeClr val="tx1">
                  <a:lumMod val="75000"/>
                  <a:lumOff val="2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669AF7D-BFB9-A458-64E6-87C3AEF1EF1A}"/>
              </a:ext>
            </a:extLst>
          </p:cNvPr>
          <p:cNvSpPr>
            <a:spLocks noGrp="1" noChangeArrowheads="1"/>
          </p:cNvSpPr>
          <p:nvPr>
            <p:ph type="title"/>
          </p:nvPr>
        </p:nvSpPr>
        <p:spPr/>
        <p:txBody>
          <a:bodyPr/>
          <a:lstStyle/>
          <a:p>
            <a:r>
              <a:rPr lang="en-US" altLang="nl-NL"/>
              <a:t>Carbohydrate</a:t>
            </a:r>
            <a:endParaRPr lang="ar-JO" altLang="nl-NL"/>
          </a:p>
        </p:txBody>
      </p:sp>
      <p:sp>
        <p:nvSpPr>
          <p:cNvPr id="51203" name="Content Placeholder 2">
            <a:extLst>
              <a:ext uri="{FF2B5EF4-FFF2-40B4-BE49-F238E27FC236}">
                <a16:creationId xmlns:a16="http://schemas.microsoft.com/office/drawing/2014/main" id="{735162FC-3B61-1704-21CC-6298F6B47DBA}"/>
              </a:ext>
            </a:extLst>
          </p:cNvPr>
          <p:cNvSpPr>
            <a:spLocks noGrp="1" noChangeArrowheads="1"/>
          </p:cNvSpPr>
          <p:nvPr>
            <p:ph idx="1"/>
          </p:nvPr>
        </p:nvSpPr>
        <p:spPr>
          <a:xfrm>
            <a:off x="363538" y="1633538"/>
            <a:ext cx="5402262" cy="4962525"/>
          </a:xfrm>
        </p:spPr>
        <p:txBody>
          <a:bodyPr/>
          <a:lstStyle/>
          <a:p>
            <a:r>
              <a:rPr lang="en-US" altLang="nl-NL" b="1"/>
              <a:t>Beyond infancy, the typical diet contains 50% of carbohydrate calories from starch, 20-40% from lactose, and 20-40% from sucrose</a:t>
            </a:r>
          </a:p>
          <a:p>
            <a:endParaRPr lang="en-US" altLang="nl-NL" b="1"/>
          </a:p>
          <a:p>
            <a:r>
              <a:rPr lang="en-US" altLang="nl-NL" b="1">
                <a:solidFill>
                  <a:srgbClr val="FF0000"/>
                </a:solidFill>
              </a:rPr>
              <a:t>Intralumenal phase</a:t>
            </a:r>
            <a:r>
              <a:rPr lang="en-US" altLang="nl-NL" b="1"/>
              <a:t>: needed only for starch,  by salivary and pancreatic </a:t>
            </a:r>
            <a:r>
              <a:rPr lang="en-US" altLang="nl-NL" b="1">
                <a:solidFill>
                  <a:srgbClr val="00B050"/>
                </a:solidFill>
              </a:rPr>
              <a:t>amylase</a:t>
            </a:r>
            <a:r>
              <a:rPr lang="en-US" altLang="nl-NL" b="1"/>
              <a:t> releasing maltose, and glucose oligosaccharides</a:t>
            </a:r>
          </a:p>
          <a:p>
            <a:endParaRPr lang="en-US" altLang="nl-NL" b="1"/>
          </a:p>
          <a:p>
            <a:r>
              <a:rPr lang="en-US" altLang="nl-NL" b="1">
                <a:solidFill>
                  <a:srgbClr val="FF0000"/>
                </a:solidFill>
              </a:rPr>
              <a:t>Mucosal</a:t>
            </a:r>
            <a:r>
              <a:rPr lang="en-US" altLang="nl-NL" b="1"/>
              <a:t>: By brush border enzymes disaccharidase : sacrase-isomaltase, </a:t>
            </a:r>
            <a:r>
              <a:rPr lang="en-US" altLang="nl-NL" b="1">
                <a:solidFill>
                  <a:srgbClr val="00B050"/>
                </a:solidFill>
              </a:rPr>
              <a:t>lactase</a:t>
            </a:r>
            <a:r>
              <a:rPr lang="en-US" altLang="nl-NL" b="1"/>
              <a:t>, and glucoamylase into monoscacharides</a:t>
            </a:r>
          </a:p>
          <a:p>
            <a:endParaRPr lang="en-US" altLang="nl-NL" b="1"/>
          </a:p>
          <a:p>
            <a:r>
              <a:rPr lang="en-US" altLang="nl-NL" b="1"/>
              <a:t>Then </a:t>
            </a:r>
            <a:r>
              <a:rPr lang="en-US" altLang="nl-NL" b="1">
                <a:solidFill>
                  <a:srgbClr val="FF0000"/>
                </a:solidFill>
              </a:rPr>
              <a:t>transported </a:t>
            </a:r>
            <a:r>
              <a:rPr lang="en-US" altLang="nl-NL" b="1"/>
              <a:t>via special mechanisms</a:t>
            </a:r>
          </a:p>
          <a:p>
            <a:endParaRPr lang="en-US" altLang="nl-NL" b="1"/>
          </a:p>
          <a:p>
            <a:endParaRPr lang="en-US" altLang="nl-NL" b="1"/>
          </a:p>
          <a:p>
            <a:endParaRPr lang="en-US" altLang="nl-NL" b="1"/>
          </a:p>
          <a:p>
            <a:endParaRPr lang="en-US" altLang="nl-NL" b="1"/>
          </a:p>
          <a:p>
            <a:endParaRPr lang="en-US" altLang="nl-NL" b="1"/>
          </a:p>
          <a:p>
            <a:endParaRPr lang="en-US" altLang="nl-NL" b="1"/>
          </a:p>
          <a:p>
            <a:endParaRPr lang="en-US" altLang="nl-NL" b="1"/>
          </a:p>
          <a:p>
            <a:endParaRPr lang="en-US" altLang="nl-NL" b="1"/>
          </a:p>
          <a:p>
            <a:endParaRPr lang="en-US" altLang="nl-NL" b="1"/>
          </a:p>
        </p:txBody>
      </p:sp>
      <p:pic>
        <p:nvPicPr>
          <p:cNvPr id="5" name="Picture 4">
            <a:extLst>
              <a:ext uri="{FF2B5EF4-FFF2-40B4-BE49-F238E27FC236}">
                <a16:creationId xmlns:a16="http://schemas.microsoft.com/office/drawing/2014/main" id="{73D4BB7C-B541-4A65-1D34-B81C58AD2035}"/>
              </a:ext>
            </a:extLst>
          </p:cNvPr>
          <p:cNvPicPr>
            <a:picLocks noChangeAspect="1"/>
          </p:cNvPicPr>
          <p:nvPr/>
        </p:nvPicPr>
        <p:blipFill rotWithShape="1">
          <a:blip r:embed="rId3"/>
          <a:srcRect l="15306" t="20865" r="52857" b="15079"/>
          <a:stretch/>
        </p:blipFill>
        <p:spPr>
          <a:xfrm>
            <a:off x="5647952" y="1632857"/>
            <a:ext cx="3570693" cy="4041191"/>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043A80A-1C3B-F46B-5AB1-FCDA638BA63A}"/>
              </a:ext>
            </a:extLst>
          </p:cNvPr>
          <p:cNvSpPr>
            <a:spLocks noGrp="1" noChangeArrowheads="1"/>
          </p:cNvSpPr>
          <p:nvPr>
            <p:ph type="title"/>
          </p:nvPr>
        </p:nvSpPr>
        <p:spPr/>
        <p:txBody>
          <a:bodyPr/>
          <a:lstStyle/>
          <a:p>
            <a:r>
              <a:rPr lang="en-US" altLang="nl-NL" b="1">
                <a:solidFill>
                  <a:srgbClr val="92D050"/>
                </a:solidFill>
              </a:rPr>
              <a:t>Chronic diarrhea in infants</a:t>
            </a:r>
            <a:endParaRPr lang="ar-EG" altLang="nl-NL" b="1">
              <a:solidFill>
                <a:srgbClr val="92D050"/>
              </a:solidFill>
            </a:endParaRPr>
          </a:p>
        </p:txBody>
      </p:sp>
      <p:sp>
        <p:nvSpPr>
          <p:cNvPr id="3" name="Content Placeholder 2">
            <a:extLst>
              <a:ext uri="{FF2B5EF4-FFF2-40B4-BE49-F238E27FC236}">
                <a16:creationId xmlns:a16="http://schemas.microsoft.com/office/drawing/2014/main" id="{5F78257A-B7D8-21CD-54DE-F7B0D2637BAA}"/>
              </a:ext>
            </a:extLst>
          </p:cNvPr>
          <p:cNvSpPr>
            <a:spLocks noGrp="1"/>
          </p:cNvSpPr>
          <p:nvPr>
            <p:ph idx="1"/>
          </p:nvPr>
        </p:nvSpPr>
        <p:spPr>
          <a:xfrm>
            <a:off x="609600" y="1400175"/>
            <a:ext cx="8929688" cy="5300663"/>
          </a:xfrm>
        </p:spPr>
        <p:txBody>
          <a:bodyPr rtlCol="0">
            <a:normAutofit fontScale="92500" lnSpcReduction="20000"/>
          </a:bodyPr>
          <a:lstStyle/>
          <a:p>
            <a:pPr marL="0" indent="0" fontAlgn="auto">
              <a:spcAft>
                <a:spcPts val="0"/>
              </a:spcAft>
              <a:buFont typeface="Wingdings 3" charset="2"/>
              <a:buNone/>
              <a:defRPr/>
            </a:pPr>
            <a:r>
              <a:rPr lang="en-US" b="1" u="sng" dirty="0">
                <a:solidFill>
                  <a:srgbClr val="0070C0"/>
                </a:solidFill>
              </a:rPr>
              <a:t>Common causes</a:t>
            </a:r>
          </a:p>
          <a:p>
            <a:pPr marL="457200" indent="-457200" fontAlgn="auto">
              <a:spcAft>
                <a:spcPts val="0"/>
              </a:spcAft>
              <a:buFont typeface="Wingdings 3" charset="2"/>
              <a:buChar char=""/>
              <a:defRPr/>
            </a:pPr>
            <a:r>
              <a:rPr lang="en-US" b="1" dirty="0">
                <a:solidFill>
                  <a:schemeClr val="tx1">
                    <a:lumMod val="75000"/>
                    <a:lumOff val="25000"/>
                  </a:schemeClr>
                </a:solidFill>
              </a:rPr>
              <a:t>Secondary Lactose intolerance</a:t>
            </a:r>
          </a:p>
          <a:p>
            <a:pPr marL="457200" indent="-457200" fontAlgn="auto">
              <a:spcAft>
                <a:spcPts val="0"/>
              </a:spcAft>
              <a:buFont typeface="Wingdings 3" charset="2"/>
              <a:buChar char=""/>
              <a:defRPr/>
            </a:pPr>
            <a:r>
              <a:rPr lang="en-US" b="1" dirty="0">
                <a:solidFill>
                  <a:schemeClr val="tx1">
                    <a:lumMod val="75000"/>
                    <a:lumOff val="25000"/>
                  </a:schemeClr>
                </a:solidFill>
              </a:rPr>
              <a:t>Cow’s milk protein allergy</a:t>
            </a:r>
          </a:p>
          <a:p>
            <a:pPr marL="457200" indent="-457200" fontAlgn="auto">
              <a:spcAft>
                <a:spcPts val="0"/>
              </a:spcAft>
              <a:buFont typeface="Wingdings 3" charset="2"/>
              <a:buChar char=""/>
              <a:defRPr/>
            </a:pPr>
            <a:r>
              <a:rPr lang="en-US" b="1" dirty="0">
                <a:solidFill>
                  <a:schemeClr val="tx1">
                    <a:lumMod val="75000"/>
                    <a:lumOff val="25000"/>
                  </a:schemeClr>
                </a:solidFill>
              </a:rPr>
              <a:t>Infections as giardiasis and HIV</a:t>
            </a:r>
          </a:p>
          <a:p>
            <a:pPr marL="457200" indent="-457200" fontAlgn="auto">
              <a:spcAft>
                <a:spcPts val="0"/>
              </a:spcAft>
              <a:buFont typeface="Wingdings 3" charset="2"/>
              <a:buChar char=""/>
              <a:defRPr/>
            </a:pPr>
            <a:r>
              <a:rPr lang="en-US" b="1" dirty="0">
                <a:solidFill>
                  <a:schemeClr val="tx1">
                    <a:lumMod val="75000"/>
                    <a:lumOff val="25000"/>
                  </a:schemeClr>
                </a:solidFill>
              </a:rPr>
              <a:t>Cystic fibrosis</a:t>
            </a:r>
          </a:p>
          <a:p>
            <a:pPr marL="0" indent="0" fontAlgn="auto">
              <a:spcAft>
                <a:spcPts val="0"/>
              </a:spcAft>
              <a:buFont typeface="Wingdings 3" charset="2"/>
              <a:buNone/>
              <a:defRPr/>
            </a:pPr>
            <a:endParaRPr lang="en-US" b="1" u="sng" dirty="0">
              <a:solidFill>
                <a:srgbClr val="0070C0"/>
              </a:solidFill>
            </a:endParaRPr>
          </a:p>
          <a:p>
            <a:pPr marL="0" indent="0" fontAlgn="auto">
              <a:spcAft>
                <a:spcPts val="0"/>
              </a:spcAft>
              <a:buFont typeface="Wingdings 3" charset="2"/>
              <a:buNone/>
              <a:defRPr/>
            </a:pPr>
            <a:r>
              <a:rPr lang="en-US" b="1" u="sng" dirty="0">
                <a:solidFill>
                  <a:srgbClr val="0070C0"/>
                </a:solidFill>
              </a:rPr>
              <a:t>Rare causes</a:t>
            </a:r>
          </a:p>
          <a:p>
            <a:pPr marL="0" indent="0" fontAlgn="auto">
              <a:spcAft>
                <a:spcPts val="0"/>
              </a:spcAft>
              <a:buFont typeface="Wingdings 3" charset="2"/>
              <a:buNone/>
              <a:defRPr/>
            </a:pPr>
            <a:r>
              <a:rPr lang="en-US" b="1" dirty="0">
                <a:solidFill>
                  <a:schemeClr val="tx1">
                    <a:lumMod val="75000"/>
                    <a:lumOff val="25000"/>
                  </a:schemeClr>
                </a:solidFill>
              </a:rPr>
              <a:t>Acrodermatitis </a:t>
            </a:r>
            <a:r>
              <a:rPr lang="en-US" b="1" dirty="0" err="1">
                <a:solidFill>
                  <a:schemeClr val="tx1">
                    <a:lumMod val="75000"/>
                    <a:lumOff val="25000"/>
                  </a:schemeClr>
                </a:solidFill>
              </a:rPr>
              <a:t>enteropathica</a:t>
            </a:r>
            <a:r>
              <a:rPr lang="en-US" b="1" dirty="0">
                <a:solidFill>
                  <a:schemeClr val="tx1">
                    <a:lumMod val="75000"/>
                    <a:lumOff val="25000"/>
                  </a:schemeClr>
                </a:solidFill>
              </a:rPr>
              <a:t>.</a:t>
            </a:r>
          </a:p>
          <a:p>
            <a:pPr marL="0" indent="0" fontAlgn="auto">
              <a:spcAft>
                <a:spcPts val="0"/>
              </a:spcAft>
              <a:buFont typeface="Wingdings 3" charset="2"/>
              <a:buNone/>
              <a:defRPr/>
            </a:pPr>
            <a:r>
              <a:rPr lang="en-US" b="1" dirty="0">
                <a:solidFill>
                  <a:schemeClr val="tx1">
                    <a:lumMod val="75000"/>
                    <a:lumOff val="25000"/>
                  </a:schemeClr>
                </a:solidFill>
              </a:rPr>
              <a:t>Primary immune defects.</a:t>
            </a:r>
          </a:p>
          <a:p>
            <a:pPr marL="0" indent="0" fontAlgn="auto">
              <a:spcAft>
                <a:spcPts val="0"/>
              </a:spcAft>
              <a:buFont typeface="Wingdings 3" charset="2"/>
              <a:buNone/>
              <a:defRPr/>
            </a:pPr>
            <a:r>
              <a:rPr lang="en-US" b="1" dirty="0">
                <a:solidFill>
                  <a:schemeClr val="tx1">
                    <a:lumMod val="75000"/>
                    <a:lumOff val="25000"/>
                  </a:schemeClr>
                </a:solidFill>
              </a:rPr>
              <a:t>Lymphangiectasia.</a:t>
            </a:r>
          </a:p>
          <a:p>
            <a:pPr marL="0" indent="0" fontAlgn="auto">
              <a:spcAft>
                <a:spcPts val="0"/>
              </a:spcAft>
              <a:buFont typeface="Wingdings 3" charset="2"/>
              <a:buNone/>
              <a:defRPr/>
            </a:pPr>
            <a:r>
              <a:rPr lang="en-US" b="1" dirty="0">
                <a:solidFill>
                  <a:schemeClr val="tx1">
                    <a:lumMod val="75000"/>
                    <a:lumOff val="25000"/>
                  </a:schemeClr>
                </a:solidFill>
              </a:rPr>
              <a:t>Eosinophilic gastroenteritis.</a:t>
            </a:r>
          </a:p>
          <a:p>
            <a:pPr marL="0" indent="0" fontAlgn="auto">
              <a:spcAft>
                <a:spcPts val="0"/>
              </a:spcAft>
              <a:buFont typeface="Wingdings 3" charset="2"/>
              <a:buNone/>
              <a:defRPr/>
            </a:pPr>
            <a:r>
              <a:rPr lang="en-US" b="1" dirty="0">
                <a:solidFill>
                  <a:schemeClr val="tx1">
                    <a:lumMod val="75000"/>
                    <a:lumOff val="25000"/>
                  </a:schemeClr>
                </a:solidFill>
              </a:rPr>
              <a:t>Intractable diarrhea syndrome.</a:t>
            </a:r>
          </a:p>
          <a:p>
            <a:pPr marL="0" indent="0" fontAlgn="auto">
              <a:spcAft>
                <a:spcPts val="0"/>
              </a:spcAft>
              <a:buFont typeface="Wingdings 3" charset="2"/>
              <a:buNone/>
              <a:defRPr/>
            </a:pPr>
            <a:r>
              <a:rPr lang="en-US" b="1" dirty="0">
                <a:solidFill>
                  <a:schemeClr val="tx1">
                    <a:lumMod val="75000"/>
                    <a:lumOff val="25000"/>
                  </a:schemeClr>
                </a:solidFill>
              </a:rPr>
              <a:t>Abetalipoproteinemia.</a:t>
            </a:r>
          </a:p>
          <a:p>
            <a:pPr marL="0" indent="0" fontAlgn="auto">
              <a:spcAft>
                <a:spcPts val="0"/>
              </a:spcAft>
              <a:buFont typeface="Wingdings 3" charset="2"/>
              <a:buNone/>
              <a:defRPr/>
            </a:pPr>
            <a:r>
              <a:rPr lang="en-US" b="1" dirty="0" err="1">
                <a:solidFill>
                  <a:schemeClr val="tx1">
                    <a:lumMod val="75000"/>
                    <a:lumOff val="25000"/>
                  </a:schemeClr>
                </a:solidFill>
              </a:rPr>
              <a:t>Shwachman</a:t>
            </a:r>
            <a:r>
              <a:rPr lang="en-US" b="1" dirty="0">
                <a:solidFill>
                  <a:schemeClr val="tx1">
                    <a:lumMod val="75000"/>
                    <a:lumOff val="25000"/>
                  </a:schemeClr>
                </a:solidFill>
              </a:rPr>
              <a:t> syndrome.</a:t>
            </a:r>
          </a:p>
          <a:p>
            <a:pPr marL="0" indent="0" fontAlgn="auto">
              <a:spcAft>
                <a:spcPts val="0"/>
              </a:spcAft>
              <a:buFont typeface="Wingdings 3" charset="2"/>
              <a:buNone/>
              <a:defRPr/>
            </a:pPr>
            <a:r>
              <a:rPr lang="en-US" b="1" dirty="0">
                <a:solidFill>
                  <a:schemeClr val="tx1">
                    <a:lumMod val="75000"/>
                    <a:lumOff val="25000"/>
                  </a:schemeClr>
                </a:solidFill>
              </a:rPr>
              <a:t>Bacterial overgrowth.</a:t>
            </a:r>
          </a:p>
          <a:p>
            <a:pPr marL="457200" indent="-457200" fontAlgn="auto">
              <a:spcAft>
                <a:spcPts val="0"/>
              </a:spcAft>
              <a:buFont typeface="Wingdings 3" charset="2"/>
              <a:buNone/>
              <a:defRPr/>
            </a:pPr>
            <a:endParaRPr lang="ar-EG" b="1" dirty="0">
              <a:solidFill>
                <a:schemeClr val="tx1">
                  <a:lumMod val="75000"/>
                  <a:lumOff val="25000"/>
                </a:schemeClr>
              </a:solidFill>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4975BD1-9755-1CB7-49D2-09A15D6CE19B}"/>
              </a:ext>
            </a:extLst>
          </p:cNvPr>
          <p:cNvSpPr>
            <a:spLocks noGrp="1" noChangeArrowheads="1"/>
          </p:cNvSpPr>
          <p:nvPr>
            <p:ph type="title"/>
          </p:nvPr>
        </p:nvSpPr>
        <p:spPr/>
        <p:txBody>
          <a:bodyPr/>
          <a:lstStyle/>
          <a:p>
            <a:endParaRPr lang="nl-NL" altLang="nl-NL"/>
          </a:p>
        </p:txBody>
      </p:sp>
      <p:sp>
        <p:nvSpPr>
          <p:cNvPr id="53251" name="Content Placeholder 2">
            <a:extLst>
              <a:ext uri="{FF2B5EF4-FFF2-40B4-BE49-F238E27FC236}">
                <a16:creationId xmlns:a16="http://schemas.microsoft.com/office/drawing/2014/main" id="{E4919FC0-B0F3-9132-54FC-CB19496FBCE4}"/>
              </a:ext>
            </a:extLst>
          </p:cNvPr>
          <p:cNvSpPr>
            <a:spLocks noGrp="1" noChangeArrowheads="1"/>
          </p:cNvSpPr>
          <p:nvPr>
            <p:ph idx="1"/>
          </p:nvPr>
        </p:nvSpPr>
        <p:spPr/>
        <p:txBody>
          <a:bodyPr/>
          <a:lstStyle/>
          <a:p>
            <a:r>
              <a:rPr lang="en-US" altLang="nl-NL" b="1"/>
              <a:t>In malabsorption, maldigested oligosaccharides and unabsorbed monosaccharides are emptied into the colon </a:t>
            </a:r>
          </a:p>
          <a:p>
            <a:r>
              <a:rPr lang="en-US" altLang="nl-NL" b="1"/>
              <a:t>• Osmotic effect </a:t>
            </a:r>
          </a:p>
          <a:p>
            <a:r>
              <a:rPr lang="en-US" altLang="nl-NL" b="1"/>
              <a:t>• Gases </a:t>
            </a:r>
          </a:p>
          <a:p>
            <a:r>
              <a:rPr lang="en-US" altLang="nl-NL" b="1"/>
              <a:t>• Acids </a:t>
            </a:r>
          </a:p>
          <a:p>
            <a:r>
              <a:rPr lang="en-US" altLang="nl-NL" b="1"/>
              <a:t>• Unabsorbed reducing sugars </a:t>
            </a:r>
          </a:p>
          <a:p>
            <a:endParaRPr lang="en-US" altLang="nl-NL" b="1"/>
          </a:p>
          <a:p>
            <a:r>
              <a:rPr lang="en-US" altLang="nl-NL" b="1"/>
              <a:t>The hydrogen breath test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26C6998-8D1A-AE0E-D430-FFC64528E709}"/>
              </a:ext>
            </a:extLst>
          </p:cNvPr>
          <p:cNvSpPr>
            <a:spLocks noGrp="1" noChangeArrowheads="1"/>
          </p:cNvSpPr>
          <p:nvPr>
            <p:ph type="title"/>
          </p:nvPr>
        </p:nvSpPr>
        <p:spPr/>
        <p:txBody>
          <a:bodyPr/>
          <a:lstStyle/>
          <a:p>
            <a:r>
              <a:rPr lang="en-US" altLang="nl-NL"/>
              <a:t>Pathophysiology</a:t>
            </a:r>
            <a:endParaRPr lang="ar-JO" altLang="nl-NL"/>
          </a:p>
        </p:txBody>
      </p:sp>
      <p:sp>
        <p:nvSpPr>
          <p:cNvPr id="54275" name="Content Placeholder 2">
            <a:extLst>
              <a:ext uri="{FF2B5EF4-FFF2-40B4-BE49-F238E27FC236}">
                <a16:creationId xmlns:a16="http://schemas.microsoft.com/office/drawing/2014/main" id="{814B3112-7BA9-96F4-56AA-4AB93E08E6F2}"/>
              </a:ext>
            </a:extLst>
          </p:cNvPr>
          <p:cNvSpPr>
            <a:spLocks noGrp="1" noChangeArrowheads="1"/>
          </p:cNvSpPr>
          <p:nvPr>
            <p:ph idx="1"/>
          </p:nvPr>
        </p:nvSpPr>
        <p:spPr/>
        <p:txBody>
          <a:bodyPr/>
          <a:lstStyle/>
          <a:p>
            <a:r>
              <a:rPr lang="en-US" altLang="nl-NL" sz="2000" b="1"/>
              <a:t>Carb malabsorption results from </a:t>
            </a:r>
            <a:r>
              <a:rPr lang="en-US" altLang="nl-NL" sz="2000" b="1">
                <a:solidFill>
                  <a:srgbClr val="FF0000"/>
                </a:solidFill>
              </a:rPr>
              <a:t>congenital deficiency of a disccharidase enzyme or loss of enzymes by mucosal injury </a:t>
            </a:r>
          </a:p>
          <a:p>
            <a:r>
              <a:rPr lang="en-US" altLang="nl-NL" sz="2000" b="1"/>
              <a:t> Osmotic properties of malabsorbed carbs leads to fluid accumulation and diarrhea</a:t>
            </a:r>
          </a:p>
          <a:p>
            <a:endParaRPr lang="en-US" altLang="nl-NL" sz="2000" b="1"/>
          </a:p>
          <a:p>
            <a:r>
              <a:rPr lang="en-US" altLang="nl-NL" sz="2000" b="1"/>
              <a:t>Iliocolonic bacteria ferments undigested carbs into simple sugars, organic acids, CO2 gas is a by product</a:t>
            </a:r>
          </a:p>
          <a:p>
            <a:endParaRPr lang="en-US" altLang="nl-NL" sz="2000" b="1"/>
          </a:p>
          <a:p>
            <a:endParaRPr lang="en-US" altLang="nl-NL" sz="2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5B0DB23-236D-E84E-5188-124FC62112BF}"/>
              </a:ext>
            </a:extLst>
          </p:cNvPr>
          <p:cNvSpPr>
            <a:spLocks noGrp="1" noChangeArrowheads="1"/>
          </p:cNvSpPr>
          <p:nvPr>
            <p:ph type="title"/>
          </p:nvPr>
        </p:nvSpPr>
        <p:spPr/>
        <p:txBody>
          <a:bodyPr/>
          <a:lstStyle/>
          <a:p>
            <a:r>
              <a:rPr lang="en-US" altLang="nl-NL"/>
              <a:t>Types of carbs malabsorption</a:t>
            </a:r>
            <a:endParaRPr lang="ar-JO" altLang="nl-NL"/>
          </a:p>
        </p:txBody>
      </p:sp>
      <p:sp>
        <p:nvSpPr>
          <p:cNvPr id="3" name="Content Placeholder 2">
            <a:extLst>
              <a:ext uri="{FF2B5EF4-FFF2-40B4-BE49-F238E27FC236}">
                <a16:creationId xmlns:a16="http://schemas.microsoft.com/office/drawing/2014/main" id="{4044F942-E22B-D644-87C0-62F218C94D1B}"/>
              </a:ext>
            </a:extLst>
          </p:cNvPr>
          <p:cNvSpPr>
            <a:spLocks noGrp="1"/>
          </p:cNvSpPr>
          <p:nvPr>
            <p:ph idx="1"/>
          </p:nvPr>
        </p:nvSpPr>
        <p:spPr>
          <a:xfrm>
            <a:off x="609600" y="1847850"/>
            <a:ext cx="6348413" cy="4194175"/>
          </a:xfrm>
        </p:spPr>
        <p:txBody>
          <a:bodyPr rtlCol="0">
            <a:normAutofit/>
          </a:bodyPr>
          <a:lstStyle/>
          <a:p>
            <a:pPr fontAlgn="auto">
              <a:spcAft>
                <a:spcPts val="0"/>
              </a:spcAft>
              <a:buFont typeface="Wingdings 3" charset="2"/>
              <a:buChar char=""/>
              <a:defRPr/>
            </a:pPr>
            <a:r>
              <a:rPr lang="en-US" sz="2000" b="1" dirty="0">
                <a:solidFill>
                  <a:schemeClr val="tx1">
                    <a:lumMod val="75000"/>
                    <a:lumOff val="25000"/>
                  </a:schemeClr>
                </a:solidFill>
              </a:rPr>
              <a:t>Primary</a:t>
            </a:r>
          </a:p>
          <a:p>
            <a:pPr marL="800100" indent="0" fontAlgn="auto">
              <a:spcAft>
                <a:spcPts val="0"/>
              </a:spcAft>
              <a:buFont typeface="Wingdings 3" charset="2"/>
              <a:buChar char=""/>
              <a:defRPr/>
            </a:pPr>
            <a:r>
              <a:rPr lang="en-US" sz="2000" b="1" dirty="0">
                <a:solidFill>
                  <a:schemeClr val="tx1">
                    <a:lumMod val="75000"/>
                    <a:lumOff val="25000"/>
                  </a:schemeClr>
                </a:solidFill>
              </a:rPr>
              <a:t> </a:t>
            </a:r>
            <a:r>
              <a:rPr lang="en-US" sz="2000" b="1" dirty="0" err="1">
                <a:solidFill>
                  <a:schemeClr val="tx1">
                    <a:lumMod val="75000"/>
                    <a:lumOff val="25000"/>
                  </a:schemeClr>
                </a:solidFill>
              </a:rPr>
              <a:t>Sacrase</a:t>
            </a:r>
            <a:r>
              <a:rPr lang="en-US" sz="2000" b="1" dirty="0">
                <a:solidFill>
                  <a:schemeClr val="tx1">
                    <a:lumMod val="75000"/>
                    <a:lumOff val="25000"/>
                  </a:schemeClr>
                </a:solidFill>
              </a:rPr>
              <a:t>- </a:t>
            </a:r>
            <a:r>
              <a:rPr lang="en-US" sz="2000" b="1" dirty="0" err="1">
                <a:solidFill>
                  <a:schemeClr val="tx1">
                    <a:lumMod val="75000"/>
                    <a:lumOff val="25000"/>
                  </a:schemeClr>
                </a:solidFill>
              </a:rPr>
              <a:t>isomaltase</a:t>
            </a:r>
            <a:r>
              <a:rPr lang="en-US" sz="2000" b="1" dirty="0">
                <a:solidFill>
                  <a:schemeClr val="tx1">
                    <a:lumMod val="75000"/>
                    <a:lumOff val="25000"/>
                  </a:schemeClr>
                </a:solidFill>
              </a:rPr>
              <a:t> </a:t>
            </a:r>
            <a:r>
              <a:rPr lang="en-US" sz="2000" b="1" dirty="0" err="1">
                <a:solidFill>
                  <a:schemeClr val="tx1">
                    <a:lumMod val="75000"/>
                    <a:lumOff val="25000"/>
                  </a:schemeClr>
                </a:solidFill>
              </a:rPr>
              <a:t>deficicency</a:t>
            </a:r>
            <a:endParaRPr lang="en-US" sz="2000" b="1" dirty="0">
              <a:solidFill>
                <a:schemeClr val="tx1">
                  <a:lumMod val="75000"/>
                  <a:lumOff val="25000"/>
                </a:schemeClr>
              </a:solidFill>
            </a:endParaRPr>
          </a:p>
          <a:p>
            <a:pPr marL="800100" indent="0" fontAlgn="auto">
              <a:spcAft>
                <a:spcPts val="0"/>
              </a:spcAft>
              <a:buFont typeface="Wingdings 3" charset="2"/>
              <a:buChar char=""/>
              <a:defRPr/>
            </a:pPr>
            <a:r>
              <a:rPr lang="en-US" sz="2000" b="1" dirty="0">
                <a:solidFill>
                  <a:schemeClr val="tx1">
                    <a:lumMod val="75000"/>
                    <a:lumOff val="25000"/>
                  </a:schemeClr>
                </a:solidFill>
              </a:rPr>
              <a:t> Glucose – </a:t>
            </a:r>
            <a:r>
              <a:rPr lang="en-US" sz="2000" b="1" dirty="0" err="1">
                <a:solidFill>
                  <a:schemeClr val="tx1">
                    <a:lumMod val="75000"/>
                    <a:lumOff val="25000"/>
                  </a:schemeClr>
                </a:solidFill>
              </a:rPr>
              <a:t>galactose</a:t>
            </a:r>
            <a:r>
              <a:rPr lang="en-US" sz="2000" b="1" dirty="0">
                <a:solidFill>
                  <a:schemeClr val="tx1">
                    <a:lumMod val="75000"/>
                    <a:lumOff val="25000"/>
                  </a:schemeClr>
                </a:solidFill>
              </a:rPr>
              <a:t> </a:t>
            </a:r>
            <a:r>
              <a:rPr lang="en-US" sz="2000" b="1" dirty="0" err="1">
                <a:solidFill>
                  <a:schemeClr val="tx1">
                    <a:lumMod val="75000"/>
                    <a:lumOff val="25000"/>
                  </a:schemeClr>
                </a:solidFill>
              </a:rPr>
              <a:t>malabsorption</a:t>
            </a:r>
            <a:endParaRPr lang="en-US" sz="2000" b="1" dirty="0">
              <a:solidFill>
                <a:schemeClr val="tx1">
                  <a:lumMod val="75000"/>
                  <a:lumOff val="25000"/>
                </a:schemeClr>
              </a:solidFill>
            </a:endParaRPr>
          </a:p>
          <a:p>
            <a:pPr marL="800100" indent="0" fontAlgn="auto">
              <a:spcAft>
                <a:spcPts val="0"/>
              </a:spcAft>
              <a:buFont typeface="Wingdings 3" charset="2"/>
              <a:buChar char=""/>
              <a:defRPr/>
            </a:pPr>
            <a:r>
              <a:rPr lang="en-US" sz="2000" b="1" dirty="0">
                <a:solidFill>
                  <a:schemeClr val="tx1">
                    <a:lumMod val="75000"/>
                    <a:lumOff val="25000"/>
                  </a:schemeClr>
                </a:solidFill>
              </a:rPr>
              <a:t> Congenital lactase deficiency</a:t>
            </a:r>
          </a:p>
          <a:p>
            <a:pPr marL="800100" indent="0" fontAlgn="auto">
              <a:spcAft>
                <a:spcPts val="0"/>
              </a:spcAft>
              <a:buFont typeface="Wingdings 3" charset="2"/>
              <a:buChar char=""/>
              <a:defRPr/>
            </a:pPr>
            <a:r>
              <a:rPr lang="en-US" sz="2000" b="1" dirty="0">
                <a:solidFill>
                  <a:schemeClr val="tx1">
                    <a:lumMod val="75000"/>
                    <a:lumOff val="25000"/>
                  </a:schemeClr>
                </a:solidFill>
              </a:rPr>
              <a:t> Adult onset lactase deficiency</a:t>
            </a:r>
          </a:p>
          <a:p>
            <a:pPr fontAlgn="auto">
              <a:spcAft>
                <a:spcPts val="0"/>
              </a:spcAft>
              <a:buFont typeface="Wingdings 3" charset="2"/>
              <a:buChar char=""/>
              <a:defRPr/>
            </a:pPr>
            <a:endParaRPr lang="en-US" sz="2000" b="1" dirty="0">
              <a:solidFill>
                <a:schemeClr val="tx1">
                  <a:lumMod val="75000"/>
                  <a:lumOff val="25000"/>
                </a:schemeClr>
              </a:solidFill>
            </a:endParaRPr>
          </a:p>
          <a:p>
            <a:pPr fontAlgn="auto">
              <a:spcAft>
                <a:spcPts val="0"/>
              </a:spcAft>
              <a:buFont typeface="Wingdings 3" charset="2"/>
              <a:buChar char=""/>
              <a:defRPr/>
            </a:pPr>
            <a:r>
              <a:rPr lang="en-US" sz="2000" b="1" dirty="0">
                <a:solidFill>
                  <a:srgbClr val="FF0000"/>
                </a:solidFill>
              </a:rPr>
              <a:t>Secondary:</a:t>
            </a:r>
          </a:p>
          <a:p>
            <a:pPr marL="800100" indent="0" fontAlgn="auto">
              <a:spcAft>
                <a:spcPts val="0"/>
              </a:spcAft>
              <a:buFont typeface="Wingdings 3" charset="2"/>
              <a:buChar char=""/>
              <a:defRPr/>
            </a:pPr>
            <a:r>
              <a:rPr lang="en-US" sz="2000" b="1" dirty="0">
                <a:solidFill>
                  <a:schemeClr val="tx1">
                    <a:lumMod val="75000"/>
                    <a:lumOff val="25000"/>
                  </a:schemeClr>
                </a:solidFill>
              </a:rPr>
              <a:t> </a:t>
            </a:r>
            <a:r>
              <a:rPr lang="en-US" sz="2000" b="1" dirty="0">
                <a:solidFill>
                  <a:srgbClr val="FF0000"/>
                </a:solidFill>
              </a:rPr>
              <a:t>Secondary lactose intolerance </a:t>
            </a:r>
            <a:endParaRPr lang="ar-JO" sz="2000" b="1"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DFCA843-BC16-9D2E-EAC2-3D28D7EF4278}"/>
              </a:ext>
            </a:extLst>
          </p:cNvPr>
          <p:cNvSpPr>
            <a:spLocks noGrp="1" noChangeArrowheads="1"/>
          </p:cNvSpPr>
          <p:nvPr>
            <p:ph type="title"/>
          </p:nvPr>
        </p:nvSpPr>
        <p:spPr>
          <a:xfrm>
            <a:off x="339725" y="219075"/>
            <a:ext cx="6499225" cy="1301750"/>
          </a:xfrm>
        </p:spPr>
        <p:txBody>
          <a:bodyPr/>
          <a:lstStyle/>
          <a:p>
            <a:r>
              <a:rPr lang="en-US" altLang="nl-NL"/>
              <a:t>Glucose –galactose </a:t>
            </a:r>
          </a:p>
        </p:txBody>
      </p:sp>
      <p:pic>
        <p:nvPicPr>
          <p:cNvPr id="2050" name="Picture 2" descr="Galactomin 19 Formula (400g) Infant Formula(id:10171041). Buy Germany ...">
            <a:extLst>
              <a:ext uri="{FF2B5EF4-FFF2-40B4-BE49-F238E27FC236}">
                <a16:creationId xmlns:a16="http://schemas.microsoft.com/office/drawing/2014/main" id="{BCE02BC2-54E5-3571-4BBB-E4B19BBCBE82}"/>
              </a:ext>
            </a:extLst>
          </p:cNvPr>
          <p:cNvPicPr>
            <a:picLocks noChangeAspect="1" noChangeArrowheads="1"/>
          </p:cNvPicPr>
          <p:nvPr/>
        </p:nvPicPr>
        <p:blipFill rotWithShape="1">
          <a:blip r:embed="rId2"/>
          <a:srcRect l="15457" t="13563" r="13917" b="10402"/>
          <a:stretch/>
        </p:blipFill>
        <p:spPr bwMode="auto">
          <a:xfrm>
            <a:off x="2638668" y="1203649"/>
            <a:ext cx="3866664" cy="5206481"/>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7561C88-3DBF-735D-96A1-DA37B59F033B}"/>
              </a:ext>
            </a:extLst>
          </p:cNvPr>
          <p:cNvSpPr>
            <a:spLocks noGrp="1" noChangeArrowheads="1"/>
          </p:cNvSpPr>
          <p:nvPr>
            <p:ph type="title"/>
          </p:nvPr>
        </p:nvSpPr>
        <p:spPr/>
        <p:txBody>
          <a:bodyPr/>
          <a:lstStyle/>
          <a:p>
            <a:endParaRPr lang="ar-JO" altLang="nl-NL"/>
          </a:p>
        </p:txBody>
      </p:sp>
      <p:sp>
        <p:nvSpPr>
          <p:cNvPr id="3" name="Content Placeholder 2">
            <a:extLst>
              <a:ext uri="{FF2B5EF4-FFF2-40B4-BE49-F238E27FC236}">
                <a16:creationId xmlns:a16="http://schemas.microsoft.com/office/drawing/2014/main" id="{08CB883A-7D49-8EAB-B87F-9BCA3AFD8CDD}"/>
              </a:ext>
            </a:extLst>
          </p:cNvPr>
          <p:cNvSpPr>
            <a:spLocks noGrp="1"/>
          </p:cNvSpPr>
          <p:nvPr>
            <p:ph idx="1"/>
          </p:nvPr>
        </p:nvSpPr>
        <p:spPr>
          <a:xfrm>
            <a:off x="609600" y="1930400"/>
            <a:ext cx="6348413" cy="4111625"/>
          </a:xfrm>
        </p:spPr>
        <p:txBody>
          <a:bodyPr rtlCol="0">
            <a:normAutofit/>
          </a:bodyPr>
          <a:lstStyle/>
          <a:p>
            <a:pPr fontAlgn="auto">
              <a:spcAft>
                <a:spcPts val="0"/>
              </a:spcAft>
              <a:buFont typeface="Wingdings 3" charset="2"/>
              <a:buChar char=""/>
              <a:defRPr/>
            </a:pPr>
            <a:r>
              <a:rPr lang="en-US" sz="2000" b="1" dirty="0">
                <a:solidFill>
                  <a:schemeClr val="tx1">
                    <a:lumMod val="75000"/>
                    <a:lumOff val="25000"/>
                  </a:schemeClr>
                </a:solidFill>
              </a:rPr>
              <a:t>Primary disorders are extremely rare</a:t>
            </a:r>
          </a:p>
          <a:p>
            <a:pPr fontAlgn="auto">
              <a:spcAft>
                <a:spcPts val="0"/>
              </a:spcAft>
              <a:buFont typeface="Wingdings 3" charset="2"/>
              <a:buChar char=""/>
              <a:defRPr/>
            </a:pPr>
            <a:r>
              <a:rPr lang="en-US" sz="2000" b="1" dirty="0">
                <a:solidFill>
                  <a:schemeClr val="tx1">
                    <a:lumMod val="75000"/>
                    <a:lumOff val="25000"/>
                  </a:schemeClr>
                </a:solidFill>
              </a:rPr>
              <a:t>Present with watery diarrhea and dehydration soon after birth</a:t>
            </a:r>
          </a:p>
          <a:p>
            <a:pPr marL="533400" indent="-533400" fontAlgn="auto">
              <a:spcAft>
                <a:spcPts val="0"/>
              </a:spcAft>
              <a:buFont typeface="Wingdings 3" charset="2"/>
              <a:buChar char=""/>
              <a:defRPr/>
            </a:pPr>
            <a:r>
              <a:rPr lang="en-US" sz="2000" b="1" dirty="0">
                <a:solidFill>
                  <a:schemeClr val="tx1">
                    <a:lumMod val="75000"/>
                    <a:lumOff val="25000"/>
                  </a:schemeClr>
                </a:solidFill>
              </a:rPr>
              <a:t>The hallmark of these disorders is the inability to remain normally hydrated on standard infant formulas or human milk</a:t>
            </a:r>
          </a:p>
          <a:p>
            <a:pPr marL="533400" indent="-533400" fontAlgn="auto">
              <a:spcAft>
                <a:spcPts val="0"/>
              </a:spcAft>
              <a:buFont typeface="Wingdings 3" charset="2"/>
              <a:buChar char=""/>
              <a:defRPr/>
            </a:pPr>
            <a:r>
              <a:rPr lang="en-US" sz="2000" b="1" dirty="0">
                <a:solidFill>
                  <a:schemeClr val="tx1"/>
                </a:solidFill>
              </a:rPr>
              <a:t>Intestinal mucosal biopsy enzyme biochemical analysis often is required for diagnosis</a:t>
            </a:r>
          </a:p>
          <a:p>
            <a:pPr marL="533400" indent="-533400" fontAlgn="auto">
              <a:spcAft>
                <a:spcPts val="0"/>
              </a:spcAft>
              <a:buFont typeface="Wingdings 3" charset="2"/>
              <a:buChar char=""/>
              <a:defRPr/>
            </a:pPr>
            <a:endParaRPr lang="en-US" sz="2000" b="1" dirty="0">
              <a:solidFill>
                <a:schemeClr val="tx1">
                  <a:lumMod val="75000"/>
                  <a:lumOff val="25000"/>
                </a:schemeClr>
              </a:solidFill>
            </a:endParaRPr>
          </a:p>
          <a:p>
            <a:pPr fontAlgn="auto">
              <a:spcAft>
                <a:spcPts val="0"/>
              </a:spcAft>
              <a:buFont typeface="Wingdings 3" charset="2"/>
              <a:buChar char=""/>
              <a:defRPr/>
            </a:pPr>
            <a:endParaRPr lang="en-US" sz="2000" b="1" dirty="0">
              <a:solidFill>
                <a:schemeClr val="tx1">
                  <a:lumMod val="75000"/>
                  <a:lumOff val="25000"/>
                </a:schemeClr>
              </a:solidFill>
            </a:endParaRPr>
          </a:p>
          <a:p>
            <a:pPr fontAlgn="auto">
              <a:spcAft>
                <a:spcPts val="0"/>
              </a:spcAft>
              <a:buFont typeface="Wingdings 3" charset="2"/>
              <a:buChar char=""/>
              <a:defRPr/>
            </a:pPr>
            <a:endParaRPr lang="ar-JO" sz="2000" b="1" dirty="0">
              <a:solidFill>
                <a:schemeClr val="tx1">
                  <a:lumMod val="75000"/>
                  <a:lumOff val="2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72ED554-15DA-C5E6-9962-D7B254597316}"/>
              </a:ext>
            </a:extLst>
          </p:cNvPr>
          <p:cNvSpPr>
            <a:spLocks noGrp="1" noChangeArrowheads="1"/>
          </p:cNvSpPr>
          <p:nvPr>
            <p:ph type="title"/>
          </p:nvPr>
        </p:nvSpPr>
        <p:spPr>
          <a:xfrm>
            <a:off x="198438" y="214313"/>
            <a:ext cx="6346825" cy="1320800"/>
          </a:xfrm>
        </p:spPr>
        <p:txBody>
          <a:bodyPr/>
          <a:lstStyle/>
          <a:p>
            <a:r>
              <a:rPr lang="en-US" altLang="nl-NL"/>
              <a:t>Lactose intolerance :</a:t>
            </a:r>
          </a:p>
        </p:txBody>
      </p:sp>
      <p:sp>
        <p:nvSpPr>
          <p:cNvPr id="59395" name="Content Placeholder 2">
            <a:extLst>
              <a:ext uri="{FF2B5EF4-FFF2-40B4-BE49-F238E27FC236}">
                <a16:creationId xmlns:a16="http://schemas.microsoft.com/office/drawing/2014/main" id="{83B9663E-FF73-F17F-BB5B-5981DEBE9D10}"/>
              </a:ext>
            </a:extLst>
          </p:cNvPr>
          <p:cNvSpPr>
            <a:spLocks noGrp="1" noChangeArrowheads="1"/>
          </p:cNvSpPr>
          <p:nvPr>
            <p:ph idx="1"/>
          </p:nvPr>
        </p:nvSpPr>
        <p:spPr/>
        <p:txBody>
          <a:bodyPr/>
          <a:lstStyle/>
          <a:p>
            <a:endParaRPr lang="nl-NL" altLang="nl-NL"/>
          </a:p>
        </p:txBody>
      </p:sp>
      <p:pic>
        <p:nvPicPr>
          <p:cNvPr id="5" name="Picture 4">
            <a:extLst>
              <a:ext uri="{FF2B5EF4-FFF2-40B4-BE49-F238E27FC236}">
                <a16:creationId xmlns:a16="http://schemas.microsoft.com/office/drawing/2014/main" id="{25B34810-D76E-9690-C207-8A536B131310}"/>
              </a:ext>
            </a:extLst>
          </p:cNvPr>
          <p:cNvPicPr>
            <a:picLocks noChangeAspect="1"/>
          </p:cNvPicPr>
          <p:nvPr/>
        </p:nvPicPr>
        <p:blipFill rotWithShape="1">
          <a:blip r:embed="rId2"/>
          <a:srcRect l="1352" t="21914" r="30580" b="8864"/>
          <a:stretch/>
        </p:blipFill>
        <p:spPr>
          <a:xfrm>
            <a:off x="51245" y="1110342"/>
            <a:ext cx="9092755" cy="57383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714B8A3-DBE0-8CE5-D907-55B2FC18095B}"/>
              </a:ext>
            </a:extLst>
          </p:cNvPr>
          <p:cNvSpPr>
            <a:spLocks noGrp="1" noChangeArrowheads="1"/>
          </p:cNvSpPr>
          <p:nvPr>
            <p:ph type="title"/>
          </p:nvPr>
        </p:nvSpPr>
        <p:spPr/>
        <p:txBody>
          <a:bodyPr/>
          <a:lstStyle/>
          <a:p>
            <a:r>
              <a:rPr lang="en-US" altLang="nl-NL"/>
              <a:t>Protein</a:t>
            </a:r>
            <a:endParaRPr lang="ar-JO" altLang="nl-NL"/>
          </a:p>
        </p:txBody>
      </p:sp>
      <p:sp>
        <p:nvSpPr>
          <p:cNvPr id="3" name="Content Placeholder 2">
            <a:extLst>
              <a:ext uri="{FF2B5EF4-FFF2-40B4-BE49-F238E27FC236}">
                <a16:creationId xmlns:a16="http://schemas.microsoft.com/office/drawing/2014/main" id="{D711A7E1-F823-C6B3-4EC6-257B7B92706F}"/>
              </a:ext>
            </a:extLst>
          </p:cNvPr>
          <p:cNvSpPr>
            <a:spLocks noGrp="1"/>
          </p:cNvSpPr>
          <p:nvPr>
            <p:ph idx="1"/>
          </p:nvPr>
        </p:nvSpPr>
        <p:spPr>
          <a:xfrm>
            <a:off x="609600" y="1930400"/>
            <a:ext cx="6348413" cy="4186238"/>
          </a:xfrm>
        </p:spPr>
        <p:txBody>
          <a:bodyPr rtlCol="0">
            <a:normAutofit/>
          </a:bodyPr>
          <a:lstStyle/>
          <a:p>
            <a:pPr fontAlgn="auto">
              <a:spcAft>
                <a:spcPts val="0"/>
              </a:spcAft>
              <a:buFont typeface="Wingdings 3" charset="2"/>
              <a:buChar char=""/>
              <a:defRPr/>
            </a:pPr>
            <a:r>
              <a:rPr lang="en-US" sz="2000" b="1" dirty="0" err="1">
                <a:solidFill>
                  <a:srgbClr val="FF0000"/>
                </a:solidFill>
              </a:rPr>
              <a:t>Intraluminal</a:t>
            </a:r>
            <a:r>
              <a:rPr lang="en-US" sz="2000" b="1" dirty="0">
                <a:solidFill>
                  <a:srgbClr val="FF0000"/>
                </a:solidFill>
              </a:rPr>
              <a:t> phase: </a:t>
            </a:r>
          </a:p>
          <a:p>
            <a:pPr marL="895350" indent="-171450" fontAlgn="auto">
              <a:spcAft>
                <a:spcPts val="0"/>
              </a:spcAft>
              <a:buFont typeface="Wingdings 3" charset="2"/>
              <a:buChar char=""/>
              <a:defRPr/>
            </a:pPr>
            <a:r>
              <a:rPr lang="en-US" sz="2000" b="1" dirty="0">
                <a:solidFill>
                  <a:schemeClr val="tx1">
                    <a:lumMod val="75000"/>
                    <a:lumOff val="25000"/>
                  </a:schemeClr>
                </a:solidFill>
              </a:rPr>
              <a:t>Started in the stomach, by effect of its acidity and pepsin</a:t>
            </a:r>
          </a:p>
          <a:p>
            <a:pPr marL="895350" indent="-171450" fontAlgn="auto">
              <a:spcAft>
                <a:spcPts val="0"/>
              </a:spcAft>
              <a:buFont typeface="Wingdings 3" charset="2"/>
              <a:buChar char=""/>
              <a:defRPr/>
            </a:pPr>
            <a:r>
              <a:rPr lang="en-US" sz="2000" b="1" dirty="0" err="1">
                <a:solidFill>
                  <a:schemeClr val="tx1">
                    <a:lumMod val="75000"/>
                    <a:lumOff val="25000"/>
                  </a:schemeClr>
                </a:solidFill>
              </a:rPr>
              <a:t>Enterokinase</a:t>
            </a:r>
            <a:r>
              <a:rPr lang="en-US" sz="2000" b="1" dirty="0">
                <a:solidFill>
                  <a:schemeClr val="tx1">
                    <a:lumMod val="75000"/>
                    <a:lumOff val="25000"/>
                  </a:schemeClr>
                </a:solidFill>
              </a:rPr>
              <a:t>, a brush border enzyme, activate pancreatic </a:t>
            </a:r>
            <a:r>
              <a:rPr lang="en-US" sz="2000" b="1" dirty="0" err="1">
                <a:solidFill>
                  <a:schemeClr val="tx1">
                    <a:lumMod val="75000"/>
                    <a:lumOff val="25000"/>
                  </a:schemeClr>
                </a:solidFill>
              </a:rPr>
              <a:t>endopeptidase</a:t>
            </a:r>
            <a:r>
              <a:rPr lang="en-US" sz="2000" b="1" dirty="0">
                <a:solidFill>
                  <a:schemeClr val="tx1">
                    <a:lumMod val="75000"/>
                    <a:lumOff val="25000"/>
                  </a:schemeClr>
                </a:solidFill>
              </a:rPr>
              <a:t> (</a:t>
            </a:r>
            <a:r>
              <a:rPr lang="en-US" sz="2000" b="1" dirty="0" err="1">
                <a:solidFill>
                  <a:schemeClr val="tx1">
                    <a:lumMod val="75000"/>
                    <a:lumOff val="25000"/>
                  </a:schemeClr>
                </a:solidFill>
              </a:rPr>
              <a:t>trypsin</a:t>
            </a:r>
            <a:r>
              <a:rPr lang="en-US" sz="2000" b="1" dirty="0">
                <a:solidFill>
                  <a:schemeClr val="tx1">
                    <a:lumMod val="75000"/>
                    <a:lumOff val="25000"/>
                  </a:schemeClr>
                </a:solidFill>
              </a:rPr>
              <a:t>, </a:t>
            </a:r>
            <a:r>
              <a:rPr lang="en-US" sz="2000" b="1" dirty="0" err="1">
                <a:solidFill>
                  <a:schemeClr val="tx1">
                    <a:lumMod val="75000"/>
                    <a:lumOff val="25000"/>
                  </a:schemeClr>
                </a:solidFill>
              </a:rPr>
              <a:t>chemotrypsin</a:t>
            </a:r>
            <a:r>
              <a:rPr lang="en-US" sz="2000" b="1" dirty="0">
                <a:solidFill>
                  <a:schemeClr val="tx1">
                    <a:lumMod val="75000"/>
                    <a:lumOff val="25000"/>
                  </a:schemeClr>
                </a:solidFill>
              </a:rPr>
              <a:t>, </a:t>
            </a:r>
            <a:r>
              <a:rPr lang="en-US" sz="2000" b="1" dirty="0" err="1">
                <a:solidFill>
                  <a:schemeClr val="tx1">
                    <a:lumMod val="75000"/>
                    <a:lumOff val="25000"/>
                  </a:schemeClr>
                </a:solidFill>
              </a:rPr>
              <a:t>elastase</a:t>
            </a:r>
            <a:endParaRPr lang="en-US" sz="2000" b="1" dirty="0">
              <a:solidFill>
                <a:schemeClr val="tx1">
                  <a:lumMod val="75000"/>
                  <a:lumOff val="25000"/>
                </a:schemeClr>
              </a:solidFill>
            </a:endParaRPr>
          </a:p>
          <a:p>
            <a:pPr marL="0" indent="0" fontAlgn="auto">
              <a:spcAft>
                <a:spcPts val="0"/>
              </a:spcAft>
              <a:buFont typeface="Wingdings 3" charset="2"/>
              <a:buChar char=""/>
              <a:defRPr/>
            </a:pPr>
            <a:r>
              <a:rPr lang="en-US" sz="2000" b="1" dirty="0">
                <a:solidFill>
                  <a:schemeClr val="tx1">
                    <a:lumMod val="75000"/>
                    <a:lumOff val="25000"/>
                  </a:schemeClr>
                </a:solidFill>
              </a:rPr>
              <a:t> </a:t>
            </a:r>
            <a:r>
              <a:rPr lang="en-US" sz="2000" b="1" dirty="0">
                <a:solidFill>
                  <a:srgbClr val="FF0000"/>
                </a:solidFill>
              </a:rPr>
              <a:t>Mucosal </a:t>
            </a:r>
            <a:r>
              <a:rPr lang="en-US" sz="2000" b="1" dirty="0">
                <a:solidFill>
                  <a:schemeClr val="tx1">
                    <a:lumMod val="75000"/>
                    <a:lumOff val="25000"/>
                  </a:schemeClr>
                </a:solidFill>
              </a:rPr>
              <a:t>phase: either absorbed as </a:t>
            </a:r>
            <a:r>
              <a:rPr lang="en-US" sz="2000" b="1" dirty="0" err="1">
                <a:solidFill>
                  <a:schemeClr val="tx1">
                    <a:lumMod val="75000"/>
                    <a:lumOff val="25000"/>
                  </a:schemeClr>
                </a:solidFill>
              </a:rPr>
              <a:t>aminoacids</a:t>
            </a:r>
            <a:r>
              <a:rPr lang="en-US" sz="2000" b="1" dirty="0">
                <a:solidFill>
                  <a:schemeClr val="tx1">
                    <a:lumMod val="75000"/>
                    <a:lumOff val="25000"/>
                  </a:schemeClr>
                </a:solidFill>
              </a:rPr>
              <a:t> or </a:t>
            </a:r>
            <a:r>
              <a:rPr lang="en-US" sz="2000" b="1" dirty="0" err="1">
                <a:solidFill>
                  <a:schemeClr val="tx1">
                    <a:lumMod val="75000"/>
                    <a:lumOff val="25000"/>
                  </a:schemeClr>
                </a:solidFill>
              </a:rPr>
              <a:t>oligoaminoacides</a:t>
            </a:r>
            <a:endParaRPr lang="en-US" sz="2000" b="1" dirty="0">
              <a:solidFill>
                <a:schemeClr val="tx1">
                  <a:lumMod val="75000"/>
                  <a:lumOff val="25000"/>
                </a:schemeClr>
              </a:solidFill>
            </a:endParaRPr>
          </a:p>
          <a:p>
            <a:pPr marL="0" indent="0" fontAlgn="auto">
              <a:spcAft>
                <a:spcPts val="0"/>
              </a:spcAft>
              <a:buFont typeface="Wingdings 3" charset="2"/>
              <a:buChar char=""/>
              <a:defRPr/>
            </a:pPr>
            <a:r>
              <a:rPr lang="en-US" sz="2000" b="1" dirty="0">
                <a:solidFill>
                  <a:srgbClr val="FF0000"/>
                </a:solidFill>
              </a:rPr>
              <a:t>Transport</a:t>
            </a:r>
            <a:r>
              <a:rPr lang="en-US" sz="2000" b="1" dirty="0">
                <a:solidFill>
                  <a:schemeClr val="tx1">
                    <a:lumMod val="75000"/>
                    <a:lumOff val="25000"/>
                  </a:schemeClr>
                </a:solidFill>
              </a:rPr>
              <a:t>: defect results in aminoaciduria with no diarrhea .</a:t>
            </a:r>
          </a:p>
          <a:p>
            <a:pPr fontAlgn="auto">
              <a:spcAft>
                <a:spcPts val="0"/>
              </a:spcAft>
              <a:buFont typeface="Wingdings 3" charset="2"/>
              <a:buChar char=""/>
              <a:defRPr/>
            </a:pPr>
            <a:endParaRPr lang="ar-JO" sz="2000" b="1" dirty="0">
              <a:solidFill>
                <a:schemeClr val="tx1">
                  <a:lumMod val="75000"/>
                  <a:lumOff val="2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96A236C-923F-32A1-F86C-310501628EBD}"/>
              </a:ext>
            </a:extLst>
          </p:cNvPr>
          <p:cNvSpPr>
            <a:spLocks noGrp="1" noChangeArrowheads="1"/>
          </p:cNvSpPr>
          <p:nvPr>
            <p:ph type="title"/>
          </p:nvPr>
        </p:nvSpPr>
        <p:spPr/>
        <p:txBody>
          <a:bodyPr/>
          <a:lstStyle/>
          <a:p>
            <a:r>
              <a:rPr lang="en-US" altLang="nl-NL"/>
              <a:t>Pathophysiology</a:t>
            </a:r>
            <a:endParaRPr lang="ar-JO" altLang="nl-NL"/>
          </a:p>
        </p:txBody>
      </p:sp>
      <p:sp>
        <p:nvSpPr>
          <p:cNvPr id="62467" name="Content Placeholder 2">
            <a:extLst>
              <a:ext uri="{FF2B5EF4-FFF2-40B4-BE49-F238E27FC236}">
                <a16:creationId xmlns:a16="http://schemas.microsoft.com/office/drawing/2014/main" id="{1CB8F3E4-3B22-CB84-B941-B2C928700517}"/>
              </a:ext>
            </a:extLst>
          </p:cNvPr>
          <p:cNvSpPr>
            <a:spLocks noGrp="1" noChangeArrowheads="1"/>
          </p:cNvSpPr>
          <p:nvPr>
            <p:ph idx="1"/>
          </p:nvPr>
        </p:nvSpPr>
        <p:spPr>
          <a:xfrm>
            <a:off x="531813" y="1763713"/>
            <a:ext cx="6426200" cy="4278312"/>
          </a:xfrm>
        </p:spPr>
        <p:txBody>
          <a:bodyPr/>
          <a:lstStyle/>
          <a:p>
            <a:r>
              <a:rPr lang="en-US" altLang="nl-NL" b="1" dirty="0"/>
              <a:t>Congenital Pancreatic enzymes deficiencies or rare enterokinase deficiency results in </a:t>
            </a:r>
            <a:r>
              <a:rPr lang="en-US" altLang="nl-NL" b="1" dirty="0">
                <a:solidFill>
                  <a:srgbClr val="FF0000"/>
                </a:solidFill>
              </a:rPr>
              <a:t>hypoproteinemia </a:t>
            </a:r>
            <a:r>
              <a:rPr lang="en-US" altLang="nl-NL" b="1" dirty="0">
                <a:solidFill>
                  <a:schemeClr val="tx1"/>
                </a:solidFill>
              </a:rPr>
              <a:t>and </a:t>
            </a:r>
            <a:r>
              <a:rPr lang="en-US" altLang="nl-NL" b="1" dirty="0"/>
              <a:t>edema . </a:t>
            </a:r>
            <a:endParaRPr lang="en-US"/>
          </a:p>
          <a:p>
            <a:r>
              <a:rPr lang="en-US" altLang="nl-NL" b="1" dirty="0"/>
              <a:t>Protein malabsorption often associated with generalized malabsorption syndromes</a:t>
            </a:r>
          </a:p>
          <a:p>
            <a:r>
              <a:rPr lang="en-US" altLang="nl-NL" b="1" dirty="0"/>
              <a:t>Inflammatory disorders as </a:t>
            </a:r>
            <a:r>
              <a:rPr lang="en-US" altLang="nl-NL" b="1" dirty="0" err="1"/>
              <a:t>crohns</a:t>
            </a:r>
            <a:r>
              <a:rPr lang="en-US" altLang="nl-NL" b="1" dirty="0"/>
              <a:t> disease also result in increased fecal nitrogen, resulted from </a:t>
            </a:r>
            <a:r>
              <a:rPr lang="en-US" altLang="nl-NL" b="1" dirty="0" err="1"/>
              <a:t>tranducted</a:t>
            </a:r>
            <a:r>
              <a:rPr lang="en-US" altLang="nl-NL" b="1" dirty="0"/>
              <a:t> protein from </a:t>
            </a:r>
            <a:r>
              <a:rPr lang="en-US" altLang="nl-NL" b="1" dirty="0" err="1"/>
              <a:t>inlammed</a:t>
            </a:r>
            <a:r>
              <a:rPr lang="en-US" altLang="nl-NL" b="1" dirty="0"/>
              <a:t> mucosa</a:t>
            </a:r>
          </a:p>
          <a:p>
            <a:r>
              <a:rPr lang="en-US" altLang="nl-NL" b="1" u="sng" dirty="0">
                <a:solidFill>
                  <a:srgbClr val="FF0000"/>
                </a:solidFill>
              </a:rPr>
              <a:t>Fecal alpha-1-antitrypsin is a marker of such protein losing enteropathy</a:t>
            </a:r>
          </a:p>
          <a:p>
            <a:endParaRPr lang="en-US" altLang="nl-NL" b="1"/>
          </a:p>
          <a:p>
            <a:endParaRPr lang="ar-JO" altLang="nl-NL"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2E9D867-BE0E-533B-70DF-214327CAC4B5}"/>
              </a:ext>
            </a:extLst>
          </p:cNvPr>
          <p:cNvSpPr>
            <a:spLocks noGrp="1" noChangeArrowheads="1"/>
          </p:cNvSpPr>
          <p:nvPr>
            <p:ph type="title"/>
          </p:nvPr>
        </p:nvSpPr>
        <p:spPr/>
        <p:txBody>
          <a:bodyPr/>
          <a:lstStyle/>
          <a:p>
            <a:r>
              <a:rPr lang="en-US" altLang="nl-NL"/>
              <a:t>Amino acid disorders</a:t>
            </a:r>
            <a:endParaRPr lang="ar-JO" altLang="nl-NL"/>
          </a:p>
        </p:txBody>
      </p:sp>
      <p:sp>
        <p:nvSpPr>
          <p:cNvPr id="3" name="Content Placeholder 2">
            <a:extLst>
              <a:ext uri="{FF2B5EF4-FFF2-40B4-BE49-F238E27FC236}">
                <a16:creationId xmlns:a16="http://schemas.microsoft.com/office/drawing/2014/main" id="{E99944D5-0DB7-58E1-96AF-B487F8177E9F}"/>
              </a:ext>
            </a:extLst>
          </p:cNvPr>
          <p:cNvSpPr>
            <a:spLocks noGrp="1"/>
          </p:cNvSpPr>
          <p:nvPr>
            <p:ph idx="1"/>
          </p:nvPr>
        </p:nvSpPr>
        <p:spPr>
          <a:xfrm>
            <a:off x="609600" y="1838325"/>
            <a:ext cx="6348413" cy="4203700"/>
          </a:xfrm>
        </p:spPr>
        <p:txBody>
          <a:bodyPr rtlCol="0">
            <a:normAutofit/>
          </a:bodyPr>
          <a:lstStyle/>
          <a:p>
            <a:pPr marL="0" indent="0" fontAlgn="auto">
              <a:spcAft>
                <a:spcPts val="0"/>
              </a:spcAft>
              <a:buFont typeface="Wingdings 3" charset="2"/>
              <a:buChar char=""/>
              <a:defRPr/>
            </a:pPr>
            <a:r>
              <a:rPr lang="en-US" b="1" dirty="0">
                <a:solidFill>
                  <a:schemeClr val="tx1">
                    <a:lumMod val="75000"/>
                    <a:lumOff val="25000"/>
                  </a:schemeClr>
                </a:solidFill>
              </a:rPr>
              <a:t> Congenital:</a:t>
            </a:r>
          </a:p>
          <a:p>
            <a:pPr marL="800100" indent="0" fontAlgn="auto">
              <a:spcAft>
                <a:spcPts val="0"/>
              </a:spcAft>
              <a:buFont typeface="Wingdings" pitchFamily="2" charset="2"/>
              <a:buChar char="Ø"/>
              <a:defRPr/>
            </a:pPr>
            <a:r>
              <a:rPr lang="en-US" b="1" dirty="0">
                <a:solidFill>
                  <a:schemeClr val="tx1">
                    <a:lumMod val="75000"/>
                    <a:lumOff val="25000"/>
                  </a:schemeClr>
                </a:solidFill>
              </a:rPr>
              <a:t> </a:t>
            </a:r>
            <a:r>
              <a:rPr lang="en-US" b="1" dirty="0" err="1">
                <a:solidFill>
                  <a:schemeClr val="tx1">
                    <a:lumMod val="75000"/>
                    <a:lumOff val="25000"/>
                  </a:schemeClr>
                </a:solidFill>
              </a:rPr>
              <a:t>Enterokinase</a:t>
            </a:r>
            <a:r>
              <a:rPr lang="en-US" b="1" dirty="0">
                <a:solidFill>
                  <a:schemeClr val="tx1">
                    <a:lumMod val="75000"/>
                    <a:lumOff val="25000"/>
                  </a:schemeClr>
                </a:solidFill>
              </a:rPr>
              <a:t> deficiency</a:t>
            </a:r>
          </a:p>
          <a:p>
            <a:pPr marL="1162050" indent="-361950" fontAlgn="auto">
              <a:spcAft>
                <a:spcPts val="0"/>
              </a:spcAft>
              <a:buFont typeface="Wingdings" pitchFamily="2" charset="2"/>
              <a:buChar char="Ø"/>
              <a:defRPr/>
            </a:pPr>
            <a:r>
              <a:rPr lang="en-US" b="1" dirty="0">
                <a:solidFill>
                  <a:srgbClr val="FF0000"/>
                </a:solidFill>
              </a:rPr>
              <a:t>Pancreatic enzymes deficiency (Cystic fibrosis)</a:t>
            </a:r>
          </a:p>
          <a:p>
            <a:pPr marL="800100" indent="0" fontAlgn="auto">
              <a:spcAft>
                <a:spcPts val="0"/>
              </a:spcAft>
              <a:buFont typeface="Wingdings" pitchFamily="2" charset="2"/>
              <a:buChar char="Ø"/>
              <a:defRPr/>
            </a:pPr>
            <a:r>
              <a:rPr lang="en-US" b="1" dirty="0">
                <a:solidFill>
                  <a:schemeClr val="tx1">
                    <a:lumMod val="75000"/>
                    <a:lumOff val="25000"/>
                  </a:schemeClr>
                </a:solidFill>
              </a:rPr>
              <a:t> Transport disorders:</a:t>
            </a:r>
          </a:p>
          <a:p>
            <a:pPr marL="1257300" indent="0" fontAlgn="auto">
              <a:spcAft>
                <a:spcPts val="0"/>
              </a:spcAft>
              <a:buFont typeface="Wingdings" pitchFamily="2" charset="2"/>
              <a:buChar char="ü"/>
              <a:defRPr/>
            </a:pPr>
            <a:r>
              <a:rPr lang="en-US" b="1" dirty="0">
                <a:solidFill>
                  <a:schemeClr val="tx1">
                    <a:lumMod val="75000"/>
                    <a:lumOff val="25000"/>
                  </a:schemeClr>
                </a:solidFill>
              </a:rPr>
              <a:t> </a:t>
            </a:r>
            <a:r>
              <a:rPr lang="en-US" b="1" dirty="0" err="1">
                <a:solidFill>
                  <a:schemeClr val="tx1">
                    <a:lumMod val="75000"/>
                    <a:lumOff val="25000"/>
                  </a:schemeClr>
                </a:solidFill>
              </a:rPr>
              <a:t>Cysteine</a:t>
            </a:r>
            <a:r>
              <a:rPr lang="en-US" b="1" dirty="0">
                <a:solidFill>
                  <a:schemeClr val="tx1">
                    <a:lumMod val="75000"/>
                    <a:lumOff val="25000"/>
                  </a:schemeClr>
                </a:solidFill>
              </a:rPr>
              <a:t>, </a:t>
            </a:r>
            <a:r>
              <a:rPr lang="en-US" b="1" dirty="0" err="1">
                <a:solidFill>
                  <a:schemeClr val="tx1">
                    <a:lumMod val="75000"/>
                    <a:lumOff val="25000"/>
                  </a:schemeClr>
                </a:solidFill>
              </a:rPr>
              <a:t>histidine</a:t>
            </a:r>
            <a:r>
              <a:rPr lang="en-US" b="1" dirty="0">
                <a:solidFill>
                  <a:schemeClr val="tx1">
                    <a:lumMod val="75000"/>
                    <a:lumOff val="25000"/>
                  </a:schemeClr>
                </a:solidFill>
              </a:rPr>
              <a:t>, lysine, </a:t>
            </a:r>
            <a:r>
              <a:rPr lang="en-US" b="1" dirty="0" err="1">
                <a:solidFill>
                  <a:schemeClr val="tx1">
                    <a:lumMod val="75000"/>
                    <a:lumOff val="25000"/>
                  </a:schemeClr>
                </a:solidFill>
              </a:rPr>
              <a:t>methionine</a:t>
            </a:r>
            <a:r>
              <a:rPr lang="en-US" b="1" dirty="0">
                <a:solidFill>
                  <a:schemeClr val="tx1">
                    <a:lumMod val="75000"/>
                    <a:lumOff val="25000"/>
                  </a:schemeClr>
                </a:solidFill>
              </a:rPr>
              <a:t>, </a:t>
            </a:r>
          </a:p>
          <a:p>
            <a:pPr marL="1257300" indent="0" fontAlgn="auto">
              <a:spcAft>
                <a:spcPts val="0"/>
              </a:spcAft>
              <a:buFont typeface="Wingdings" pitchFamily="2" charset="2"/>
              <a:buChar char="ü"/>
              <a:defRPr/>
            </a:pPr>
            <a:r>
              <a:rPr lang="en-US" b="1" dirty="0">
                <a:solidFill>
                  <a:schemeClr val="tx1">
                    <a:lumMod val="75000"/>
                    <a:lumOff val="25000"/>
                  </a:schemeClr>
                </a:solidFill>
              </a:rPr>
              <a:t> </a:t>
            </a:r>
            <a:r>
              <a:rPr lang="en-US" b="1" dirty="0" err="1">
                <a:solidFill>
                  <a:schemeClr val="tx1">
                    <a:lumMod val="75000"/>
                    <a:lumOff val="25000"/>
                  </a:schemeClr>
                </a:solidFill>
              </a:rPr>
              <a:t>Hartnup</a:t>
            </a:r>
            <a:r>
              <a:rPr lang="en-US" b="1" dirty="0">
                <a:solidFill>
                  <a:schemeClr val="tx1">
                    <a:lumMod val="75000"/>
                    <a:lumOff val="25000"/>
                  </a:schemeClr>
                </a:solidFill>
              </a:rPr>
              <a:t> disease (tryptophan)</a:t>
            </a:r>
          </a:p>
          <a:p>
            <a:pPr marL="0" indent="0" fontAlgn="auto">
              <a:spcAft>
                <a:spcPts val="0"/>
              </a:spcAft>
              <a:buFont typeface="Wingdings 3" charset="2"/>
              <a:buChar char=""/>
              <a:defRPr/>
            </a:pPr>
            <a:r>
              <a:rPr lang="en-US" b="1" dirty="0">
                <a:solidFill>
                  <a:schemeClr val="tx1">
                    <a:lumMod val="75000"/>
                    <a:lumOff val="25000"/>
                  </a:schemeClr>
                </a:solidFill>
              </a:rPr>
              <a:t> Acquired: damage to the </a:t>
            </a:r>
            <a:r>
              <a:rPr lang="en-US" b="1" dirty="0">
                <a:solidFill>
                  <a:srgbClr val="C00000"/>
                </a:solidFill>
              </a:rPr>
              <a:t>absorptive intestinal surface</a:t>
            </a:r>
            <a:r>
              <a:rPr lang="en-US" b="1" dirty="0">
                <a:solidFill>
                  <a:schemeClr val="tx1">
                    <a:lumMod val="75000"/>
                    <a:lumOff val="25000"/>
                  </a:schemeClr>
                </a:solidFill>
              </a:rPr>
              <a:t>, such as </a:t>
            </a:r>
            <a:r>
              <a:rPr lang="en-US" b="1" dirty="0">
                <a:solidFill>
                  <a:schemeClr val="tx2"/>
                </a:solidFill>
              </a:rPr>
              <a:t>milk protein allergy </a:t>
            </a:r>
            <a:r>
              <a:rPr lang="en-US" b="1" dirty="0" err="1">
                <a:solidFill>
                  <a:schemeClr val="tx2"/>
                </a:solidFill>
              </a:rPr>
              <a:t>enteropathy</a:t>
            </a:r>
            <a:r>
              <a:rPr lang="en-US" b="1" dirty="0">
                <a:solidFill>
                  <a:schemeClr val="tx2"/>
                </a:solidFill>
              </a:rPr>
              <a:t>, and celiac disease</a:t>
            </a:r>
            <a:r>
              <a:rPr lang="en-US" b="1" dirty="0">
                <a:solidFill>
                  <a:schemeClr val="tx1">
                    <a:lumMod val="75000"/>
                    <a:lumOff val="25000"/>
                  </a:schemeClr>
                </a:solidFill>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E7D80D4-6BCF-D32C-C656-3DAFD82C144D}"/>
              </a:ext>
            </a:extLst>
          </p:cNvPr>
          <p:cNvSpPr>
            <a:spLocks noGrp="1" noChangeArrowheads="1"/>
          </p:cNvSpPr>
          <p:nvPr>
            <p:ph type="title"/>
          </p:nvPr>
        </p:nvSpPr>
        <p:spPr>
          <a:xfrm>
            <a:off x="609600" y="609600"/>
            <a:ext cx="6348413" cy="1320800"/>
          </a:xfrm>
        </p:spPr>
        <p:txBody>
          <a:bodyPr/>
          <a:lstStyle/>
          <a:p>
            <a:r>
              <a:rPr lang="en-US" altLang="nl-NL" b="1"/>
              <a:t>Fat Digestion &amp; Absorption</a:t>
            </a:r>
            <a:endParaRPr lang="en-US" altLang="nl-NL"/>
          </a:p>
        </p:txBody>
      </p:sp>
      <p:pic>
        <p:nvPicPr>
          <p:cNvPr id="65539" name="Picture 4">
            <a:extLst>
              <a:ext uri="{FF2B5EF4-FFF2-40B4-BE49-F238E27FC236}">
                <a16:creationId xmlns:a16="http://schemas.microsoft.com/office/drawing/2014/main" id="{5350904C-DDFB-3D88-BA13-990D6539879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84725" y="1535113"/>
            <a:ext cx="3762375" cy="1893887"/>
          </a:xfrm>
        </p:spPr>
      </p:pic>
      <p:pic>
        <p:nvPicPr>
          <p:cNvPr id="65540" name="Picture 4" descr="نتيجة بحث الصور عن ‪fat absorption‬‏">
            <a:extLst>
              <a:ext uri="{FF2B5EF4-FFF2-40B4-BE49-F238E27FC236}">
                <a16:creationId xmlns:a16="http://schemas.microsoft.com/office/drawing/2014/main" id="{A73BF10E-8AAE-055E-EAD3-BECADD589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4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DD76843-348A-A2C7-F8CB-18033F4CB727}"/>
              </a:ext>
            </a:extLst>
          </p:cNvPr>
          <p:cNvSpPr>
            <a:spLocks noGrp="1" noChangeArrowheads="1"/>
          </p:cNvSpPr>
          <p:nvPr>
            <p:ph type="title"/>
          </p:nvPr>
        </p:nvSpPr>
        <p:spPr/>
        <p:txBody>
          <a:bodyPr/>
          <a:lstStyle/>
          <a:p>
            <a:r>
              <a:rPr lang="en-US" altLang="nl-NL">
                <a:solidFill>
                  <a:srgbClr val="92D050"/>
                </a:solidFill>
              </a:rPr>
              <a:t>Chronic diarrhea in older children</a:t>
            </a:r>
            <a:endParaRPr lang="ar-EG" altLang="nl-NL">
              <a:solidFill>
                <a:srgbClr val="92D050"/>
              </a:solidFill>
            </a:endParaRPr>
          </a:p>
        </p:txBody>
      </p:sp>
      <p:sp>
        <p:nvSpPr>
          <p:cNvPr id="3" name="Content Placeholder 2">
            <a:extLst>
              <a:ext uri="{FF2B5EF4-FFF2-40B4-BE49-F238E27FC236}">
                <a16:creationId xmlns:a16="http://schemas.microsoft.com/office/drawing/2014/main" id="{51DA2A3A-A574-5C34-2F8A-6939EE9AE318}"/>
              </a:ext>
            </a:extLst>
          </p:cNvPr>
          <p:cNvSpPr>
            <a:spLocks noGrp="1"/>
          </p:cNvSpPr>
          <p:nvPr>
            <p:ph idx="1"/>
          </p:nvPr>
        </p:nvSpPr>
        <p:spPr>
          <a:xfrm>
            <a:off x="609600" y="2052638"/>
            <a:ext cx="8401050" cy="4805362"/>
          </a:xfrm>
        </p:spPr>
        <p:txBody>
          <a:bodyPr rtlCol="0">
            <a:normAutofit/>
          </a:bodyPr>
          <a:lstStyle/>
          <a:p>
            <a:pPr marL="0" indent="0" fontAlgn="auto">
              <a:spcAft>
                <a:spcPts val="0"/>
              </a:spcAft>
              <a:buFont typeface="Wingdings 3" charset="2"/>
              <a:buNone/>
              <a:defRPr/>
            </a:pPr>
            <a:r>
              <a:rPr lang="en-US" b="1" u="sng" dirty="0">
                <a:solidFill>
                  <a:srgbClr val="0070C0"/>
                </a:solidFill>
              </a:rPr>
              <a:t>Common causes</a:t>
            </a:r>
          </a:p>
          <a:p>
            <a:pPr marL="457200" indent="-457200" fontAlgn="auto">
              <a:spcAft>
                <a:spcPts val="0"/>
              </a:spcAft>
              <a:buFont typeface="Wingdings 3" charset="2"/>
              <a:buChar char=""/>
              <a:defRPr/>
            </a:pPr>
            <a:r>
              <a:rPr lang="en-US" dirty="0">
                <a:solidFill>
                  <a:srgbClr val="7030A0"/>
                </a:solidFill>
              </a:rPr>
              <a:t>Chronic nonspecific diarrhea (toddler’s diarrhea)</a:t>
            </a:r>
          </a:p>
          <a:p>
            <a:pPr marL="457200" indent="-457200" fontAlgn="auto">
              <a:spcAft>
                <a:spcPts val="0"/>
              </a:spcAft>
              <a:buFont typeface="Wingdings 3" charset="2"/>
              <a:buChar char=""/>
              <a:defRPr/>
            </a:pPr>
            <a:r>
              <a:rPr lang="en-US" dirty="0">
                <a:solidFill>
                  <a:schemeClr val="tx1">
                    <a:lumMod val="75000"/>
                    <a:lumOff val="25000"/>
                  </a:schemeClr>
                </a:solidFill>
              </a:rPr>
              <a:t>Secondary </a:t>
            </a:r>
            <a:r>
              <a:rPr lang="en-US" dirty="0" err="1">
                <a:solidFill>
                  <a:schemeClr val="tx1">
                    <a:lumMod val="75000"/>
                    <a:lumOff val="25000"/>
                  </a:schemeClr>
                </a:solidFill>
              </a:rPr>
              <a:t>lactosoe</a:t>
            </a:r>
            <a:r>
              <a:rPr lang="en-US" dirty="0">
                <a:solidFill>
                  <a:schemeClr val="tx1">
                    <a:lumMod val="75000"/>
                    <a:lumOff val="25000"/>
                  </a:schemeClr>
                </a:solidFill>
              </a:rPr>
              <a:t> </a:t>
            </a:r>
            <a:r>
              <a:rPr lang="en-US" dirty="0" err="1">
                <a:solidFill>
                  <a:schemeClr val="tx1">
                    <a:lumMod val="75000"/>
                    <a:lumOff val="25000"/>
                  </a:schemeClr>
                </a:solidFill>
              </a:rPr>
              <a:t>intolerence</a:t>
            </a:r>
            <a:r>
              <a:rPr lang="en-US" dirty="0">
                <a:solidFill>
                  <a:schemeClr val="tx1">
                    <a:lumMod val="75000"/>
                    <a:lumOff val="25000"/>
                  </a:schemeClr>
                </a:solidFill>
              </a:rPr>
              <a:t> </a:t>
            </a:r>
          </a:p>
          <a:p>
            <a:pPr marL="457200" indent="-457200" fontAlgn="auto">
              <a:spcAft>
                <a:spcPts val="0"/>
              </a:spcAft>
              <a:buFont typeface="Wingdings 3" charset="2"/>
              <a:buChar char=""/>
              <a:defRPr/>
            </a:pPr>
            <a:r>
              <a:rPr lang="en-US" dirty="0">
                <a:solidFill>
                  <a:schemeClr val="tx1">
                    <a:lumMod val="75000"/>
                    <a:lumOff val="25000"/>
                  </a:schemeClr>
                </a:solidFill>
              </a:rPr>
              <a:t>Celiac disease.</a:t>
            </a:r>
          </a:p>
          <a:p>
            <a:pPr marL="457200" indent="-457200" fontAlgn="auto">
              <a:spcAft>
                <a:spcPts val="0"/>
              </a:spcAft>
              <a:buFont typeface="Wingdings 3" charset="2"/>
              <a:buChar char=""/>
              <a:defRPr/>
            </a:pPr>
            <a:r>
              <a:rPr lang="en-US" dirty="0">
                <a:solidFill>
                  <a:schemeClr val="tx1">
                    <a:lumMod val="75000"/>
                    <a:lumOff val="25000"/>
                  </a:schemeClr>
                </a:solidFill>
              </a:rPr>
              <a:t>Infections as giardiasis and HIV.</a:t>
            </a:r>
          </a:p>
          <a:p>
            <a:pPr marL="457200" indent="-457200" fontAlgn="auto">
              <a:spcAft>
                <a:spcPts val="0"/>
              </a:spcAft>
              <a:buFont typeface="Wingdings 3" charset="2"/>
              <a:buChar char=""/>
              <a:defRPr/>
            </a:pPr>
            <a:r>
              <a:rPr lang="en-US" dirty="0">
                <a:solidFill>
                  <a:schemeClr val="tx1">
                    <a:lumMod val="75000"/>
                    <a:lumOff val="25000"/>
                  </a:schemeClr>
                </a:solidFill>
              </a:rPr>
              <a:t>CF</a:t>
            </a:r>
          </a:p>
          <a:p>
            <a:pPr marL="0" indent="0" fontAlgn="auto">
              <a:spcAft>
                <a:spcPts val="0"/>
              </a:spcAft>
              <a:buFont typeface="Wingdings 3" charset="2"/>
              <a:buNone/>
              <a:defRPr/>
            </a:pPr>
            <a:r>
              <a:rPr lang="en-US" b="1" u="sng" dirty="0">
                <a:solidFill>
                  <a:srgbClr val="0070C0"/>
                </a:solidFill>
              </a:rPr>
              <a:t>Rare causes</a:t>
            </a:r>
          </a:p>
          <a:p>
            <a:pPr marL="0" indent="0" fontAlgn="auto">
              <a:spcAft>
                <a:spcPts val="0"/>
              </a:spcAft>
              <a:buFont typeface="Wingdings 3" charset="2"/>
              <a:buNone/>
              <a:defRPr/>
            </a:pPr>
            <a:r>
              <a:rPr lang="en-US" dirty="0">
                <a:solidFill>
                  <a:schemeClr val="tx1">
                    <a:lumMod val="75000"/>
                    <a:lumOff val="25000"/>
                  </a:schemeClr>
                </a:solidFill>
              </a:rPr>
              <a:t>Immune deficiency.</a:t>
            </a:r>
          </a:p>
          <a:p>
            <a:pPr marL="0" indent="0" fontAlgn="auto">
              <a:spcAft>
                <a:spcPts val="0"/>
              </a:spcAft>
              <a:buFont typeface="Wingdings 3" charset="2"/>
              <a:buNone/>
              <a:defRPr/>
            </a:pPr>
            <a:r>
              <a:rPr lang="en-US" dirty="0" err="1">
                <a:solidFill>
                  <a:schemeClr val="tx1">
                    <a:lumMod val="75000"/>
                    <a:lumOff val="25000"/>
                  </a:schemeClr>
                </a:solidFill>
              </a:rPr>
              <a:t>Eosinophilic</a:t>
            </a:r>
            <a:r>
              <a:rPr lang="en-US" dirty="0">
                <a:solidFill>
                  <a:schemeClr val="tx1">
                    <a:lumMod val="75000"/>
                    <a:lumOff val="25000"/>
                  </a:schemeClr>
                </a:solidFill>
              </a:rPr>
              <a:t> enteritis.</a:t>
            </a:r>
          </a:p>
          <a:p>
            <a:pPr marL="0" indent="0" fontAlgn="auto">
              <a:spcAft>
                <a:spcPts val="0"/>
              </a:spcAft>
              <a:buFont typeface="Wingdings 3" charset="2"/>
              <a:buNone/>
              <a:defRPr/>
            </a:pPr>
            <a:r>
              <a:rPr lang="en-US" dirty="0" err="1">
                <a:solidFill>
                  <a:schemeClr val="tx1">
                    <a:lumMod val="75000"/>
                    <a:lumOff val="25000"/>
                  </a:schemeClr>
                </a:solidFill>
              </a:rPr>
              <a:t>Secretory</a:t>
            </a:r>
            <a:r>
              <a:rPr lang="en-US" dirty="0">
                <a:solidFill>
                  <a:schemeClr val="tx1">
                    <a:lumMod val="75000"/>
                    <a:lumOff val="25000"/>
                  </a:schemeClr>
                </a:solidFill>
              </a:rPr>
              <a:t> tumors.</a:t>
            </a:r>
            <a:endParaRPr lang="ar-EG" dirty="0">
              <a:solidFill>
                <a:schemeClr val="tx1">
                  <a:lumMod val="75000"/>
                  <a:lumOff val="25000"/>
                </a:schemeClr>
              </a:solidFill>
            </a:endParaRPr>
          </a:p>
          <a:p>
            <a:pPr marL="457200" indent="-457200" fontAlgn="auto">
              <a:spcAft>
                <a:spcPts val="0"/>
              </a:spcAft>
              <a:buFont typeface="Wingdings 3" charset="2"/>
              <a:buNone/>
              <a:defRPr/>
            </a:pPr>
            <a:endParaRPr lang="en-US" dirty="0">
              <a:solidFill>
                <a:schemeClr val="tx1">
                  <a:lumMod val="75000"/>
                  <a:lumOff val="25000"/>
                </a:schemeClr>
              </a:solidFill>
            </a:endParaRPr>
          </a:p>
          <a:p>
            <a:pPr marL="457200" indent="-457200" fontAlgn="auto">
              <a:spcAft>
                <a:spcPts val="0"/>
              </a:spcAft>
              <a:buFont typeface="Wingdings 3" charset="2"/>
              <a:buNone/>
              <a:defRPr/>
            </a:pPr>
            <a:endParaRPr lang="en-US" dirty="0">
              <a:solidFill>
                <a:schemeClr val="tx1">
                  <a:lumMod val="75000"/>
                  <a:lumOff val="25000"/>
                </a:schemeClr>
              </a:solidFill>
            </a:endParaRPr>
          </a:p>
          <a:p>
            <a:pPr marL="457200" indent="-457200" fontAlgn="auto">
              <a:spcAft>
                <a:spcPts val="0"/>
              </a:spcAft>
              <a:buFont typeface="Wingdings 3" charset="2"/>
              <a:buChar char=""/>
              <a:defRPr/>
            </a:pPr>
            <a:endParaRPr lang="ar-EG" dirty="0">
              <a:solidFill>
                <a:schemeClr val="tx1">
                  <a:lumMod val="75000"/>
                  <a:lumOff val="2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1D690E5-4873-4EEB-3DFF-10BA62D0185D}"/>
              </a:ext>
            </a:extLst>
          </p:cNvPr>
          <p:cNvSpPr>
            <a:spLocks noGrp="1" noChangeArrowheads="1"/>
          </p:cNvSpPr>
          <p:nvPr>
            <p:ph type="title"/>
          </p:nvPr>
        </p:nvSpPr>
        <p:spPr/>
        <p:txBody>
          <a:bodyPr/>
          <a:lstStyle/>
          <a:p>
            <a:r>
              <a:rPr lang="en-US" altLang="nl-NL"/>
              <a:t>Fat</a:t>
            </a:r>
            <a:endParaRPr lang="ar-JO" altLang="nl-NL"/>
          </a:p>
        </p:txBody>
      </p:sp>
      <p:sp>
        <p:nvSpPr>
          <p:cNvPr id="3" name="Content Placeholder 2">
            <a:extLst>
              <a:ext uri="{FF2B5EF4-FFF2-40B4-BE49-F238E27FC236}">
                <a16:creationId xmlns:a16="http://schemas.microsoft.com/office/drawing/2014/main" id="{D42C3C17-F636-D6CD-F76A-E5F60B3B7DF2}"/>
              </a:ext>
            </a:extLst>
          </p:cNvPr>
          <p:cNvSpPr>
            <a:spLocks noGrp="1"/>
          </p:cNvSpPr>
          <p:nvPr>
            <p:ph idx="1"/>
          </p:nvPr>
        </p:nvSpPr>
        <p:spPr>
          <a:xfrm>
            <a:off x="609600" y="1670050"/>
            <a:ext cx="6348413" cy="4843463"/>
          </a:xfrm>
        </p:spPr>
        <p:txBody>
          <a:bodyPr rtlCol="0">
            <a:normAutofit fontScale="92500" lnSpcReduction="10000"/>
          </a:bodyPr>
          <a:lstStyle/>
          <a:p>
            <a:pPr fontAlgn="auto">
              <a:lnSpc>
                <a:spcPct val="90000"/>
              </a:lnSpc>
              <a:spcAft>
                <a:spcPts val="0"/>
              </a:spcAft>
              <a:buFont typeface="Wingdings 3" charset="2"/>
              <a:buNone/>
              <a:defRPr/>
            </a:pPr>
            <a:r>
              <a:rPr lang="en-US" b="1" dirty="0" err="1">
                <a:solidFill>
                  <a:schemeClr val="tx1">
                    <a:lumMod val="75000"/>
                    <a:lumOff val="25000"/>
                  </a:schemeClr>
                </a:solidFill>
              </a:rPr>
              <a:t>Intrluminal</a:t>
            </a:r>
            <a:r>
              <a:rPr lang="en-US" b="1" dirty="0">
                <a:solidFill>
                  <a:schemeClr val="tx1">
                    <a:lumMod val="75000"/>
                    <a:lumOff val="25000"/>
                  </a:schemeClr>
                </a:solidFill>
              </a:rPr>
              <a:t> phase: </a:t>
            </a:r>
          </a:p>
          <a:p>
            <a:pPr fontAlgn="auto">
              <a:lnSpc>
                <a:spcPct val="90000"/>
              </a:lnSpc>
              <a:spcAft>
                <a:spcPts val="0"/>
              </a:spcAft>
              <a:buFont typeface="Wingdings 3" charset="2"/>
              <a:buChar char=""/>
              <a:defRPr/>
            </a:pPr>
            <a:r>
              <a:rPr lang="en-US" b="1" dirty="0">
                <a:solidFill>
                  <a:schemeClr val="tx1">
                    <a:lumMod val="75000"/>
                    <a:lumOff val="25000"/>
                  </a:schemeClr>
                </a:solidFill>
              </a:rPr>
              <a:t>Fat are emulsified </a:t>
            </a:r>
            <a:r>
              <a:rPr lang="en-US" b="1" dirty="0" err="1">
                <a:solidFill>
                  <a:schemeClr val="tx1">
                    <a:lumMod val="75000"/>
                    <a:lumOff val="25000"/>
                  </a:schemeClr>
                </a:solidFill>
              </a:rPr>
              <a:t>intraluminally</a:t>
            </a:r>
            <a:r>
              <a:rPr lang="en-US" b="1" dirty="0">
                <a:solidFill>
                  <a:schemeClr val="tx1">
                    <a:lumMod val="75000"/>
                    <a:lumOff val="25000"/>
                  </a:schemeClr>
                </a:solidFill>
              </a:rPr>
              <a:t> within small digestive packets called </a:t>
            </a:r>
            <a:r>
              <a:rPr lang="en-US" b="1" i="1" dirty="0">
                <a:solidFill>
                  <a:schemeClr val="folHlink"/>
                </a:solidFill>
                <a:effectLst>
                  <a:outerShdw blurRad="38100" dist="38100" dir="2700000" algn="tl">
                    <a:srgbClr val="C0C0C0"/>
                  </a:outerShdw>
                </a:effectLst>
              </a:rPr>
              <a:t>micelles</a:t>
            </a:r>
            <a:r>
              <a:rPr lang="en-US" b="1" dirty="0">
                <a:solidFill>
                  <a:schemeClr val="tx1">
                    <a:lumMod val="75000"/>
                    <a:lumOff val="25000"/>
                  </a:schemeClr>
                </a:solidFill>
              </a:rPr>
              <a:t>, which facilitate mixing with pancreatic lipase</a:t>
            </a:r>
          </a:p>
          <a:p>
            <a:pPr fontAlgn="auto">
              <a:lnSpc>
                <a:spcPct val="90000"/>
              </a:lnSpc>
              <a:spcAft>
                <a:spcPts val="0"/>
              </a:spcAft>
              <a:buFont typeface="Wingdings 3" charset="2"/>
              <a:buChar char=""/>
              <a:defRPr/>
            </a:pPr>
            <a:r>
              <a:rPr lang="en-US" b="1" dirty="0">
                <a:solidFill>
                  <a:schemeClr val="tx1">
                    <a:lumMod val="75000"/>
                    <a:lumOff val="25000"/>
                  </a:schemeClr>
                </a:solidFill>
              </a:rPr>
              <a:t>Micelles are made up of bile acids, phospholipids associated with </a:t>
            </a:r>
            <a:r>
              <a:rPr lang="en-US" b="1" dirty="0" err="1">
                <a:solidFill>
                  <a:schemeClr val="tx1">
                    <a:lumMod val="75000"/>
                    <a:lumOff val="25000"/>
                  </a:schemeClr>
                </a:solidFill>
              </a:rPr>
              <a:t>monglycerides</a:t>
            </a:r>
            <a:r>
              <a:rPr lang="en-US" b="1" dirty="0">
                <a:solidFill>
                  <a:schemeClr val="tx1">
                    <a:lumMod val="75000"/>
                    <a:lumOff val="25000"/>
                  </a:schemeClr>
                </a:solidFill>
              </a:rPr>
              <a:t> and FA, and also contains fat soluble </a:t>
            </a:r>
            <a:r>
              <a:rPr lang="en-US" b="1" dirty="0" err="1">
                <a:solidFill>
                  <a:schemeClr val="tx1">
                    <a:lumMod val="75000"/>
                    <a:lumOff val="25000"/>
                  </a:schemeClr>
                </a:solidFill>
              </a:rPr>
              <a:t>vitamens</a:t>
            </a:r>
            <a:endParaRPr lang="en-US" b="1" dirty="0">
              <a:solidFill>
                <a:schemeClr val="tx1">
                  <a:lumMod val="75000"/>
                  <a:lumOff val="25000"/>
                </a:schemeClr>
              </a:solidFill>
            </a:endParaRPr>
          </a:p>
          <a:p>
            <a:pPr fontAlgn="auto">
              <a:lnSpc>
                <a:spcPct val="90000"/>
              </a:lnSpc>
              <a:spcAft>
                <a:spcPts val="0"/>
              </a:spcAft>
              <a:buFont typeface="Wingdings 3" charset="2"/>
              <a:buChar char=""/>
              <a:defRPr/>
            </a:pPr>
            <a:endParaRPr lang="en-US" b="1" dirty="0">
              <a:solidFill>
                <a:schemeClr val="tx1">
                  <a:lumMod val="75000"/>
                  <a:lumOff val="25000"/>
                </a:schemeClr>
              </a:solidFill>
            </a:endParaRPr>
          </a:p>
          <a:p>
            <a:pPr fontAlgn="auto">
              <a:lnSpc>
                <a:spcPct val="90000"/>
              </a:lnSpc>
              <a:spcAft>
                <a:spcPts val="0"/>
              </a:spcAft>
              <a:buFont typeface="Wingdings 3" charset="2"/>
              <a:buNone/>
              <a:defRPr/>
            </a:pPr>
            <a:r>
              <a:rPr lang="en-US" b="1" dirty="0">
                <a:solidFill>
                  <a:schemeClr val="tx1">
                    <a:lumMod val="75000"/>
                    <a:lumOff val="25000"/>
                  </a:schemeClr>
                </a:solidFill>
              </a:rPr>
              <a:t>Mucosal : fats are absorbed by passive diffusion,  TAG are reformed and packed into </a:t>
            </a:r>
            <a:r>
              <a:rPr lang="en-US" b="1" dirty="0" err="1">
                <a:solidFill>
                  <a:schemeClr val="tx1">
                    <a:lumMod val="75000"/>
                    <a:lumOff val="25000"/>
                  </a:schemeClr>
                </a:solidFill>
              </a:rPr>
              <a:t>chylomicrons</a:t>
            </a:r>
            <a:r>
              <a:rPr lang="en-US" b="1" dirty="0">
                <a:solidFill>
                  <a:schemeClr val="tx1">
                    <a:lumMod val="75000"/>
                    <a:lumOff val="25000"/>
                  </a:schemeClr>
                </a:solidFill>
              </a:rPr>
              <a:t>. Bile acids are absorbed in the distal </a:t>
            </a:r>
            <a:r>
              <a:rPr lang="en-US" b="1" dirty="0" err="1">
                <a:solidFill>
                  <a:schemeClr val="tx1">
                    <a:lumMod val="75000"/>
                    <a:lumOff val="25000"/>
                  </a:schemeClr>
                </a:solidFill>
              </a:rPr>
              <a:t>ilium</a:t>
            </a:r>
            <a:endParaRPr lang="en-US" b="1" dirty="0">
              <a:solidFill>
                <a:schemeClr val="tx1">
                  <a:lumMod val="75000"/>
                  <a:lumOff val="25000"/>
                </a:schemeClr>
              </a:solidFill>
            </a:endParaRPr>
          </a:p>
          <a:p>
            <a:pPr fontAlgn="auto">
              <a:lnSpc>
                <a:spcPct val="80000"/>
              </a:lnSpc>
              <a:spcAft>
                <a:spcPts val="0"/>
              </a:spcAft>
              <a:buFont typeface="Wingdings 3" charset="2"/>
              <a:buChar char=""/>
              <a:defRPr/>
            </a:pPr>
            <a:endParaRPr lang="en-US" b="1" dirty="0">
              <a:solidFill>
                <a:schemeClr val="tx1">
                  <a:lumMod val="75000"/>
                  <a:lumOff val="25000"/>
                </a:schemeClr>
              </a:solidFill>
            </a:endParaRPr>
          </a:p>
          <a:p>
            <a:pPr fontAlgn="auto">
              <a:lnSpc>
                <a:spcPct val="80000"/>
              </a:lnSpc>
              <a:spcAft>
                <a:spcPts val="0"/>
              </a:spcAft>
              <a:buFont typeface="Wingdings 3" charset="2"/>
              <a:buChar char=""/>
              <a:defRPr/>
            </a:pPr>
            <a:endParaRPr lang="en-US" b="1" dirty="0">
              <a:solidFill>
                <a:schemeClr val="tx1">
                  <a:lumMod val="75000"/>
                  <a:lumOff val="25000"/>
                </a:schemeClr>
              </a:solidFill>
            </a:endParaRPr>
          </a:p>
          <a:p>
            <a:pPr fontAlgn="auto">
              <a:lnSpc>
                <a:spcPct val="80000"/>
              </a:lnSpc>
              <a:spcAft>
                <a:spcPts val="0"/>
              </a:spcAft>
              <a:buFont typeface="Wingdings 3" charset="2"/>
              <a:buNone/>
              <a:defRPr/>
            </a:pPr>
            <a:r>
              <a:rPr lang="en-US" b="1" dirty="0">
                <a:solidFill>
                  <a:schemeClr val="tx1">
                    <a:lumMod val="75000"/>
                    <a:lumOff val="25000"/>
                  </a:schemeClr>
                </a:solidFill>
              </a:rPr>
              <a:t>Transport:  Long – chain fatty acids  are absorbed via </a:t>
            </a:r>
            <a:r>
              <a:rPr lang="en-US" b="1" dirty="0" err="1">
                <a:solidFill>
                  <a:schemeClr val="tx1">
                    <a:lumMod val="75000"/>
                    <a:lumOff val="25000"/>
                  </a:schemeClr>
                </a:solidFill>
              </a:rPr>
              <a:t>lymphatics</a:t>
            </a:r>
            <a:r>
              <a:rPr lang="en-US" b="1" dirty="0">
                <a:solidFill>
                  <a:schemeClr val="tx1">
                    <a:lumMod val="75000"/>
                    <a:lumOff val="25000"/>
                  </a:schemeClr>
                </a:solidFill>
              </a:rPr>
              <a:t> Short- or medium-chain fatty acids are digested and absorbed by a similar process, but are transported directly to the liver via mesenteric venous blood flow</a:t>
            </a:r>
          </a:p>
          <a:p>
            <a:pPr fontAlgn="auto">
              <a:spcAft>
                <a:spcPts val="0"/>
              </a:spcAft>
              <a:buFont typeface="Wingdings 3" charset="2"/>
              <a:buChar char=""/>
              <a:defRPr/>
            </a:pPr>
            <a:endParaRPr lang="en-CA" b="1" dirty="0">
              <a:solidFill>
                <a:schemeClr val="tx1">
                  <a:lumMod val="75000"/>
                  <a:lumOff val="25000"/>
                </a:schemeClr>
              </a:solidFill>
            </a:endParaRPr>
          </a:p>
          <a:p>
            <a:pPr fontAlgn="auto">
              <a:spcAft>
                <a:spcPts val="0"/>
              </a:spcAft>
              <a:buFont typeface="Wingdings 3" charset="2"/>
              <a:buChar char=""/>
              <a:defRPr/>
            </a:pPr>
            <a:endParaRPr lang="ar-JO" b="1" dirty="0">
              <a:solidFill>
                <a:schemeClr val="tx1">
                  <a:lumMod val="75000"/>
                  <a:lumOff val="2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772588E8-14D6-1AA9-969B-97315A91D32B}"/>
              </a:ext>
            </a:extLst>
          </p:cNvPr>
          <p:cNvSpPr>
            <a:spLocks noGrp="1" noChangeArrowheads="1"/>
          </p:cNvSpPr>
          <p:nvPr>
            <p:ph type="title"/>
          </p:nvPr>
        </p:nvSpPr>
        <p:spPr/>
        <p:txBody>
          <a:bodyPr/>
          <a:lstStyle/>
          <a:p>
            <a:r>
              <a:rPr lang="en-US" altLang="nl-NL"/>
              <a:t>Fat disorders:</a:t>
            </a:r>
            <a:endParaRPr lang="ar-JO" altLang="nl-NL"/>
          </a:p>
        </p:txBody>
      </p:sp>
      <p:sp>
        <p:nvSpPr>
          <p:cNvPr id="3" name="Content Placeholder 2">
            <a:extLst>
              <a:ext uri="{FF2B5EF4-FFF2-40B4-BE49-F238E27FC236}">
                <a16:creationId xmlns:a16="http://schemas.microsoft.com/office/drawing/2014/main" id="{F49929B4-5008-3F16-017C-2BE37D770703}"/>
              </a:ext>
            </a:extLst>
          </p:cNvPr>
          <p:cNvSpPr>
            <a:spLocks noGrp="1"/>
          </p:cNvSpPr>
          <p:nvPr>
            <p:ph idx="1"/>
          </p:nvPr>
        </p:nvSpPr>
        <p:spPr>
          <a:xfrm>
            <a:off x="457200" y="1295400"/>
            <a:ext cx="8229600" cy="4830763"/>
          </a:xfrm>
        </p:spPr>
        <p:txBody>
          <a:bodyPr rtlCol="0">
            <a:normAutofit fontScale="92500" lnSpcReduction="20000"/>
          </a:bodyPr>
          <a:lstStyle/>
          <a:p>
            <a:pPr fontAlgn="auto">
              <a:spcAft>
                <a:spcPts val="0"/>
              </a:spcAft>
              <a:buFont typeface="Wingdings 3" charset="2"/>
              <a:buNone/>
              <a:defRPr/>
            </a:pPr>
            <a:r>
              <a:rPr lang="en-US" b="1" dirty="0">
                <a:solidFill>
                  <a:schemeClr val="tx1">
                    <a:lumMod val="75000"/>
                    <a:lumOff val="25000"/>
                  </a:schemeClr>
                </a:solidFill>
              </a:rPr>
              <a:t>Pancreatic insufficiency:</a:t>
            </a:r>
          </a:p>
          <a:p>
            <a:pPr indent="19050" fontAlgn="auto">
              <a:spcAft>
                <a:spcPts val="0"/>
              </a:spcAft>
              <a:buFont typeface="Wingdings 3" charset="2"/>
              <a:buChar char=""/>
              <a:defRPr/>
            </a:pPr>
            <a:r>
              <a:rPr lang="en-US" b="1" dirty="0">
                <a:solidFill>
                  <a:srgbClr val="FF0000"/>
                </a:solidFill>
              </a:rPr>
              <a:t> Cystic fibrosis</a:t>
            </a:r>
          </a:p>
          <a:p>
            <a:pPr indent="19050" fontAlgn="auto">
              <a:spcAft>
                <a:spcPts val="0"/>
              </a:spcAft>
              <a:buFont typeface="Wingdings 3" charset="2"/>
              <a:buChar char=""/>
              <a:defRPr/>
            </a:pPr>
            <a:r>
              <a:rPr lang="en-US" b="1" dirty="0">
                <a:solidFill>
                  <a:schemeClr val="tx1">
                    <a:lumMod val="75000"/>
                    <a:lumOff val="25000"/>
                  </a:schemeClr>
                </a:solidFill>
              </a:rPr>
              <a:t> </a:t>
            </a:r>
            <a:r>
              <a:rPr lang="en-US" b="1" dirty="0" err="1">
                <a:solidFill>
                  <a:schemeClr val="tx1">
                    <a:lumMod val="75000"/>
                    <a:lumOff val="25000"/>
                  </a:schemeClr>
                </a:solidFill>
              </a:rPr>
              <a:t>Shwachman</a:t>
            </a:r>
            <a:r>
              <a:rPr lang="en-US" b="1" dirty="0">
                <a:solidFill>
                  <a:schemeClr val="tx1">
                    <a:lumMod val="75000"/>
                    <a:lumOff val="25000"/>
                  </a:schemeClr>
                </a:solidFill>
              </a:rPr>
              <a:t>-Diamond syndrome</a:t>
            </a:r>
          </a:p>
          <a:p>
            <a:pPr fontAlgn="auto">
              <a:spcAft>
                <a:spcPts val="0"/>
              </a:spcAft>
              <a:buFont typeface="Wingdings 3" charset="2"/>
              <a:buChar char=""/>
              <a:defRPr/>
            </a:pPr>
            <a:endParaRPr lang="en-US" b="1" dirty="0">
              <a:solidFill>
                <a:schemeClr val="tx1">
                  <a:lumMod val="75000"/>
                  <a:lumOff val="25000"/>
                </a:schemeClr>
              </a:solidFill>
            </a:endParaRPr>
          </a:p>
          <a:p>
            <a:pPr fontAlgn="auto">
              <a:spcAft>
                <a:spcPts val="0"/>
              </a:spcAft>
              <a:buFont typeface="Wingdings 3" charset="2"/>
              <a:buNone/>
              <a:defRPr/>
            </a:pPr>
            <a:r>
              <a:rPr lang="en-US" b="1" dirty="0">
                <a:solidFill>
                  <a:schemeClr val="tx1">
                    <a:lumMod val="75000"/>
                    <a:lumOff val="25000"/>
                  </a:schemeClr>
                </a:solidFill>
              </a:rPr>
              <a:t>Bile acid defects:</a:t>
            </a:r>
          </a:p>
          <a:p>
            <a:pPr indent="19050" fontAlgn="auto">
              <a:spcAft>
                <a:spcPts val="0"/>
              </a:spcAft>
              <a:buFont typeface="Wingdings 3" charset="2"/>
              <a:buChar char=""/>
              <a:defRPr/>
            </a:pPr>
            <a:r>
              <a:rPr lang="en-US" b="1" dirty="0">
                <a:solidFill>
                  <a:srgbClr val="FF0000"/>
                </a:solidFill>
              </a:rPr>
              <a:t> Chronic liver disease</a:t>
            </a:r>
          </a:p>
          <a:p>
            <a:pPr indent="19050" fontAlgn="auto">
              <a:spcAft>
                <a:spcPts val="0"/>
              </a:spcAft>
              <a:buFont typeface="Wingdings 3" charset="2"/>
              <a:buChar char=""/>
              <a:defRPr/>
            </a:pPr>
            <a:r>
              <a:rPr lang="en-US" b="1" dirty="0" err="1">
                <a:solidFill>
                  <a:srgbClr val="FF0000"/>
                </a:solidFill>
              </a:rPr>
              <a:t>Cholestasis</a:t>
            </a:r>
            <a:r>
              <a:rPr lang="en-US" b="1" dirty="0">
                <a:solidFill>
                  <a:srgbClr val="FF0000"/>
                </a:solidFill>
              </a:rPr>
              <a:t> (</a:t>
            </a:r>
            <a:r>
              <a:rPr lang="en-US" b="1" dirty="0" err="1">
                <a:solidFill>
                  <a:srgbClr val="FF0000"/>
                </a:solidFill>
              </a:rPr>
              <a:t>biliary</a:t>
            </a:r>
            <a:r>
              <a:rPr lang="en-US" b="1" dirty="0">
                <a:solidFill>
                  <a:srgbClr val="FF0000"/>
                </a:solidFill>
              </a:rPr>
              <a:t> </a:t>
            </a:r>
            <a:r>
              <a:rPr lang="en-US" b="1" dirty="0" err="1">
                <a:solidFill>
                  <a:srgbClr val="FF0000"/>
                </a:solidFill>
              </a:rPr>
              <a:t>atresia</a:t>
            </a:r>
            <a:r>
              <a:rPr lang="en-US" b="1" dirty="0">
                <a:solidFill>
                  <a:srgbClr val="FF0000"/>
                </a:solidFill>
              </a:rPr>
              <a:t>)</a:t>
            </a:r>
          </a:p>
          <a:p>
            <a:pPr indent="19050" fontAlgn="auto">
              <a:spcAft>
                <a:spcPts val="0"/>
              </a:spcAft>
              <a:buFont typeface="Wingdings 3" charset="2"/>
              <a:buChar char=""/>
              <a:defRPr/>
            </a:pPr>
            <a:r>
              <a:rPr lang="en-US" b="1" dirty="0">
                <a:solidFill>
                  <a:schemeClr val="tx1">
                    <a:lumMod val="75000"/>
                    <a:lumOff val="25000"/>
                  </a:schemeClr>
                </a:solidFill>
              </a:rPr>
              <a:t> </a:t>
            </a:r>
            <a:r>
              <a:rPr lang="en-US" b="1" dirty="0" err="1">
                <a:solidFill>
                  <a:schemeClr val="tx1">
                    <a:lumMod val="75000"/>
                    <a:lumOff val="25000"/>
                  </a:schemeClr>
                </a:solidFill>
              </a:rPr>
              <a:t>Ilial</a:t>
            </a:r>
            <a:r>
              <a:rPr lang="en-US" b="1" dirty="0">
                <a:solidFill>
                  <a:schemeClr val="tx1">
                    <a:lumMod val="75000"/>
                    <a:lumOff val="25000"/>
                  </a:schemeClr>
                </a:solidFill>
              </a:rPr>
              <a:t> resection or inflammation </a:t>
            </a:r>
          </a:p>
          <a:p>
            <a:pPr indent="19050" fontAlgn="auto">
              <a:spcAft>
                <a:spcPts val="0"/>
              </a:spcAft>
              <a:buFont typeface="Wingdings 3" charset="2"/>
              <a:buChar char=""/>
              <a:defRPr/>
            </a:pPr>
            <a:r>
              <a:rPr lang="en-US" b="1" dirty="0">
                <a:solidFill>
                  <a:schemeClr val="tx1">
                    <a:lumMod val="75000"/>
                    <a:lumOff val="25000"/>
                  </a:schemeClr>
                </a:solidFill>
              </a:rPr>
              <a:t> Bacterial overgrowth</a:t>
            </a:r>
          </a:p>
          <a:p>
            <a:pPr fontAlgn="auto">
              <a:spcAft>
                <a:spcPts val="0"/>
              </a:spcAft>
              <a:buFont typeface="Wingdings 3" charset="2"/>
              <a:buChar char=""/>
              <a:defRPr/>
            </a:pPr>
            <a:endParaRPr lang="en-US" b="1" dirty="0">
              <a:solidFill>
                <a:schemeClr val="tx1">
                  <a:lumMod val="75000"/>
                  <a:lumOff val="25000"/>
                </a:schemeClr>
              </a:solidFill>
            </a:endParaRPr>
          </a:p>
          <a:p>
            <a:pPr fontAlgn="auto">
              <a:spcAft>
                <a:spcPts val="0"/>
              </a:spcAft>
              <a:buFont typeface="Wingdings 3" charset="2"/>
              <a:buNone/>
              <a:defRPr/>
            </a:pPr>
            <a:r>
              <a:rPr lang="en-US" b="1" dirty="0">
                <a:solidFill>
                  <a:schemeClr val="tx1">
                    <a:lumMod val="75000"/>
                    <a:lumOff val="25000"/>
                  </a:schemeClr>
                </a:solidFill>
              </a:rPr>
              <a:t>Mucosal disorders: as celiac disease and short bowel syndrome</a:t>
            </a:r>
          </a:p>
          <a:p>
            <a:pPr fontAlgn="auto">
              <a:spcAft>
                <a:spcPts val="0"/>
              </a:spcAft>
              <a:buFont typeface="Wingdings 3" charset="2"/>
              <a:buNone/>
              <a:defRPr/>
            </a:pPr>
            <a:endParaRPr lang="en-US" b="1" dirty="0">
              <a:solidFill>
                <a:schemeClr val="tx1">
                  <a:lumMod val="75000"/>
                  <a:lumOff val="25000"/>
                </a:schemeClr>
              </a:solidFill>
            </a:endParaRPr>
          </a:p>
          <a:p>
            <a:pPr fontAlgn="auto">
              <a:spcAft>
                <a:spcPts val="0"/>
              </a:spcAft>
              <a:buFont typeface="Wingdings 3" charset="2"/>
              <a:buNone/>
              <a:defRPr/>
            </a:pPr>
            <a:r>
              <a:rPr lang="en-US" b="1" dirty="0" err="1">
                <a:solidFill>
                  <a:schemeClr val="tx1">
                    <a:lumMod val="75000"/>
                    <a:lumOff val="25000"/>
                  </a:schemeClr>
                </a:solidFill>
              </a:rPr>
              <a:t>abetalipoprteinemia</a:t>
            </a:r>
            <a:endParaRPr lang="en-US" b="1" dirty="0">
              <a:solidFill>
                <a:schemeClr val="tx1">
                  <a:lumMod val="75000"/>
                  <a:lumOff val="25000"/>
                </a:schemeClr>
              </a:solidFill>
            </a:endParaRPr>
          </a:p>
          <a:p>
            <a:pPr fontAlgn="auto">
              <a:spcAft>
                <a:spcPts val="0"/>
              </a:spcAft>
              <a:buFont typeface="Wingdings 3" charset="2"/>
              <a:buNone/>
              <a:defRPr/>
            </a:pPr>
            <a:r>
              <a:rPr lang="en-US" b="1" dirty="0">
                <a:solidFill>
                  <a:schemeClr val="tx1">
                    <a:lumMod val="75000"/>
                    <a:lumOff val="25000"/>
                  </a:schemeClr>
                </a:solidFill>
              </a:rPr>
              <a:t>Intestinal </a:t>
            </a:r>
            <a:r>
              <a:rPr lang="en-US" b="1" dirty="0" err="1">
                <a:solidFill>
                  <a:schemeClr val="tx1">
                    <a:lumMod val="75000"/>
                    <a:lumOff val="25000"/>
                  </a:schemeClr>
                </a:solidFill>
              </a:rPr>
              <a:t>lymphangiectasia</a:t>
            </a:r>
            <a:r>
              <a:rPr lang="en-US" b="1" dirty="0">
                <a:solidFill>
                  <a:schemeClr val="tx1">
                    <a:lumMod val="75000"/>
                    <a:lumOff val="25000"/>
                  </a:schemeClr>
                </a:solidFill>
              </a:rPr>
              <a:t> </a:t>
            </a:r>
          </a:p>
          <a:p>
            <a:pPr fontAlgn="auto">
              <a:spcAft>
                <a:spcPts val="0"/>
              </a:spcAft>
              <a:buFont typeface="Wingdings 3" charset="2"/>
              <a:buNone/>
              <a:defRPr/>
            </a:pPr>
            <a:endParaRPr lang="en-US" b="1" dirty="0">
              <a:solidFill>
                <a:schemeClr val="tx1">
                  <a:lumMod val="75000"/>
                  <a:lumOff val="25000"/>
                </a:schemeClr>
              </a:solidFill>
            </a:endParaRPr>
          </a:p>
          <a:p>
            <a:pPr fontAlgn="auto">
              <a:spcAft>
                <a:spcPts val="0"/>
              </a:spcAft>
              <a:buFont typeface="Wingdings 3" charset="2"/>
              <a:buChar char=""/>
              <a:defRPr/>
            </a:pPr>
            <a:endParaRPr lang="ar-JO" b="1" dirty="0">
              <a:solidFill>
                <a:schemeClr val="tx1">
                  <a:lumMod val="75000"/>
                  <a:lumOff val="25000"/>
                </a:schemeClr>
              </a:solidFill>
            </a:endParaRPr>
          </a:p>
        </p:txBody>
      </p:sp>
      <p:pic>
        <p:nvPicPr>
          <p:cNvPr id="4" name="Picture 2">
            <a:extLst>
              <a:ext uri="{FF2B5EF4-FFF2-40B4-BE49-F238E27FC236}">
                <a16:creationId xmlns:a16="http://schemas.microsoft.com/office/drawing/2014/main" id="{6C689A55-F6C3-CD9A-CABF-DE391877139A}"/>
              </a:ext>
            </a:extLst>
          </p:cNvPr>
          <p:cNvPicPr>
            <a:picLocks noChangeAspect="1" noChangeArrowheads="1"/>
          </p:cNvPicPr>
          <p:nvPr/>
        </p:nvPicPr>
        <p:blipFill>
          <a:blip r:embed="rId3"/>
          <a:stretch>
            <a:fillRect/>
          </a:stretch>
        </p:blipFill>
        <p:spPr>
          <a:xfrm>
            <a:off x="6493396" y="1039747"/>
            <a:ext cx="2358079" cy="3600121"/>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CA03CF5-2413-637E-A338-0938B9E64C2C}"/>
              </a:ext>
            </a:extLst>
          </p:cNvPr>
          <p:cNvSpPr>
            <a:spLocks noGrp="1" noChangeArrowheads="1"/>
          </p:cNvSpPr>
          <p:nvPr>
            <p:ph type="title"/>
          </p:nvPr>
        </p:nvSpPr>
        <p:spPr/>
        <p:txBody>
          <a:bodyPr/>
          <a:lstStyle/>
          <a:p>
            <a:endParaRPr lang="ar-JO" altLang="nl-NL"/>
          </a:p>
        </p:txBody>
      </p:sp>
      <p:sp>
        <p:nvSpPr>
          <p:cNvPr id="70659" name="Content Placeholder 2">
            <a:extLst>
              <a:ext uri="{FF2B5EF4-FFF2-40B4-BE49-F238E27FC236}">
                <a16:creationId xmlns:a16="http://schemas.microsoft.com/office/drawing/2014/main" id="{4B60ED74-0C0F-A82E-4BA8-CF0F7D4C0681}"/>
              </a:ext>
            </a:extLst>
          </p:cNvPr>
          <p:cNvSpPr>
            <a:spLocks noGrp="1" noChangeArrowheads="1"/>
          </p:cNvSpPr>
          <p:nvPr>
            <p:ph idx="1"/>
          </p:nvPr>
        </p:nvSpPr>
        <p:spPr/>
        <p:txBody>
          <a:bodyPr/>
          <a:lstStyle/>
          <a:p>
            <a:r>
              <a:rPr lang="en-US" altLang="nl-NL" b="1"/>
              <a:t>Fat malabsorption reslults in </a:t>
            </a:r>
            <a:r>
              <a:rPr lang="en-US" altLang="nl-NL" b="1">
                <a:solidFill>
                  <a:srgbClr val="FF0000"/>
                </a:solidFill>
              </a:rPr>
              <a:t>steatorrhea</a:t>
            </a:r>
          </a:p>
          <a:p>
            <a:r>
              <a:rPr lang="en-US" altLang="nl-NL" b="1"/>
              <a:t>Stool  is </a:t>
            </a:r>
            <a:r>
              <a:rPr lang="en-US" altLang="nl-NL" b="1">
                <a:solidFill>
                  <a:srgbClr val="FF0000"/>
                </a:solidFill>
              </a:rPr>
              <a:t>bulky</a:t>
            </a:r>
            <a:r>
              <a:rPr lang="en-US" altLang="nl-NL" b="1"/>
              <a:t>, </a:t>
            </a:r>
            <a:r>
              <a:rPr lang="en-US" altLang="nl-NL" b="1">
                <a:solidFill>
                  <a:srgbClr val="FFC000"/>
                </a:solidFill>
              </a:rPr>
              <a:t>oily</a:t>
            </a:r>
            <a:r>
              <a:rPr lang="en-US" altLang="nl-NL" b="1"/>
              <a:t>, </a:t>
            </a:r>
            <a:r>
              <a:rPr lang="en-US" altLang="nl-NL" b="1">
                <a:solidFill>
                  <a:srgbClr val="92D050"/>
                </a:solidFill>
              </a:rPr>
              <a:t>foul</a:t>
            </a:r>
            <a:r>
              <a:rPr lang="en-US" altLang="nl-NL" b="1"/>
              <a:t> smelling and difficult to </a:t>
            </a:r>
            <a:r>
              <a:rPr lang="en-US" altLang="nl-NL" b="1">
                <a:solidFill>
                  <a:srgbClr val="00B0F0"/>
                </a:solidFill>
              </a:rPr>
              <a:t>flush</a:t>
            </a:r>
          </a:p>
          <a:p>
            <a:r>
              <a:rPr lang="en-US" altLang="nl-NL" b="1"/>
              <a:t>Severe steatorrhea results from lipase deficiency </a:t>
            </a:r>
          </a:p>
          <a:p>
            <a:endParaRPr lang="ar-JO" altLang="nl-NL"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2">
            <a:extLst>
              <a:ext uri="{FF2B5EF4-FFF2-40B4-BE49-F238E27FC236}">
                <a16:creationId xmlns:a16="http://schemas.microsoft.com/office/drawing/2014/main" id="{361398FA-B82E-50FF-87C4-D009314B7544}"/>
              </a:ext>
            </a:extLst>
          </p:cNvPr>
          <p:cNvSpPr>
            <a:spLocks noGrp="1" noChangeArrowheads="1"/>
          </p:cNvSpPr>
          <p:nvPr>
            <p:ph type="body" idx="1"/>
          </p:nvPr>
        </p:nvSpPr>
        <p:spPr>
          <a:xfrm>
            <a:off x="304800" y="1219200"/>
            <a:ext cx="4040188" cy="762000"/>
          </a:xfrm>
        </p:spPr>
        <p:txBody>
          <a:bodyPr/>
          <a:lstStyle/>
          <a:p>
            <a:r>
              <a:rPr lang="en-CA" altLang="nl-NL"/>
              <a:t>Vitamin E deficiency</a:t>
            </a:r>
          </a:p>
        </p:txBody>
      </p:sp>
      <p:sp>
        <p:nvSpPr>
          <p:cNvPr id="71683" name="Content Placeholder 2">
            <a:extLst>
              <a:ext uri="{FF2B5EF4-FFF2-40B4-BE49-F238E27FC236}">
                <a16:creationId xmlns:a16="http://schemas.microsoft.com/office/drawing/2014/main" id="{7C0CCF2C-7947-6383-0D3A-59A068F0CAD0}"/>
              </a:ext>
            </a:extLst>
          </p:cNvPr>
          <p:cNvSpPr>
            <a:spLocks noGrp="1" noChangeArrowheads="1"/>
          </p:cNvSpPr>
          <p:nvPr>
            <p:ph sz="half" idx="2"/>
          </p:nvPr>
        </p:nvSpPr>
        <p:spPr>
          <a:xfrm>
            <a:off x="381000" y="2057400"/>
            <a:ext cx="4040188" cy="3941763"/>
          </a:xfrm>
        </p:spPr>
        <p:txBody>
          <a:bodyPr/>
          <a:lstStyle/>
          <a:p>
            <a:pPr marL="514350" indent="-514350">
              <a:buFont typeface="Trebuchet MS" panose="020B0603020202020204" pitchFamily="34" charset="0"/>
              <a:buAutoNum type="alphaLcPeriod"/>
            </a:pPr>
            <a:r>
              <a:rPr lang="en-CA" altLang="nl-NL" b="1"/>
              <a:t> ataxia</a:t>
            </a:r>
          </a:p>
          <a:p>
            <a:pPr marL="514350" indent="-514350">
              <a:buFont typeface="Trebuchet MS" panose="020B0603020202020204" pitchFamily="34" charset="0"/>
              <a:buAutoNum type="alphaLcPeriod"/>
            </a:pPr>
            <a:r>
              <a:rPr lang="en-CA" altLang="nl-NL" b="1"/>
              <a:t>decreased or absent deep tendon reflexes</a:t>
            </a:r>
          </a:p>
          <a:p>
            <a:pPr marL="514350" indent="-514350">
              <a:buFont typeface="Trebuchet MS" panose="020B0603020202020204" pitchFamily="34" charset="0"/>
              <a:buAutoNum type="alphaLcPeriod"/>
            </a:pPr>
            <a:r>
              <a:rPr lang="en-CA" altLang="nl-NL" b="1"/>
              <a:t>ocular palsy</a:t>
            </a:r>
          </a:p>
          <a:p>
            <a:pPr marL="514350" indent="-514350">
              <a:buFont typeface="Trebuchet MS" panose="020B0603020202020204" pitchFamily="34" charset="0"/>
              <a:buAutoNum type="alphaLcPeriod"/>
            </a:pPr>
            <a:r>
              <a:rPr lang="en-CA" altLang="nl-NL" b="1"/>
              <a:t>hemolytic anemia</a:t>
            </a:r>
          </a:p>
          <a:p>
            <a:pPr marL="514350" indent="-514350">
              <a:buFont typeface="Trebuchet MS" panose="020B0603020202020204" pitchFamily="34" charset="0"/>
              <a:buAutoNum type="alphaLcPeriod"/>
            </a:pPr>
            <a:endParaRPr lang="en-CA" altLang="nl-NL" b="1"/>
          </a:p>
          <a:p>
            <a:pPr marL="514350" indent="-514350">
              <a:buFont typeface="Wingdings 3" panose="05040102010807070707" pitchFamily="18" charset="2"/>
              <a:buNone/>
            </a:pPr>
            <a:r>
              <a:rPr lang="en-CA" altLang="nl-NL" b="1"/>
              <a:t>Vitamin A deficiency</a:t>
            </a:r>
          </a:p>
          <a:p>
            <a:pPr marL="514350" indent="-514350">
              <a:buFont typeface="Wingdings 3" panose="05040102010807070707" pitchFamily="18" charset="2"/>
              <a:buAutoNum type="alphaUcPeriod"/>
            </a:pPr>
            <a:r>
              <a:rPr lang="en-CA" altLang="nl-NL" b="1"/>
              <a:t>Night blindness, Xerophthalmia</a:t>
            </a:r>
          </a:p>
          <a:p>
            <a:pPr marL="514350" indent="-514350">
              <a:buFont typeface="Wingdings 3" panose="05040102010807070707" pitchFamily="18" charset="2"/>
              <a:buAutoNum type="alphaUcPeriod"/>
            </a:pPr>
            <a:r>
              <a:rPr lang="en-CA" altLang="nl-NL" b="1"/>
              <a:t>Hyperkeratosis</a:t>
            </a:r>
          </a:p>
          <a:p>
            <a:pPr marL="514350" indent="-514350">
              <a:buFont typeface="Wingdings 3" panose="05040102010807070707" pitchFamily="18" charset="2"/>
              <a:buAutoNum type="alphaUcPeriod"/>
            </a:pPr>
            <a:endParaRPr lang="en-CA" altLang="nl-NL" b="1"/>
          </a:p>
        </p:txBody>
      </p:sp>
      <p:sp>
        <p:nvSpPr>
          <p:cNvPr id="71684" name="Text Placeholder 4">
            <a:extLst>
              <a:ext uri="{FF2B5EF4-FFF2-40B4-BE49-F238E27FC236}">
                <a16:creationId xmlns:a16="http://schemas.microsoft.com/office/drawing/2014/main" id="{CEBCBDF4-029B-21AD-BE49-C58F447FA136}"/>
              </a:ext>
            </a:extLst>
          </p:cNvPr>
          <p:cNvSpPr>
            <a:spLocks noGrp="1" noChangeArrowheads="1"/>
          </p:cNvSpPr>
          <p:nvPr>
            <p:ph type="body" sz="quarter" idx="3"/>
          </p:nvPr>
        </p:nvSpPr>
        <p:spPr>
          <a:xfrm>
            <a:off x="4495800" y="1219200"/>
            <a:ext cx="4041775" cy="762000"/>
          </a:xfrm>
        </p:spPr>
        <p:txBody>
          <a:bodyPr/>
          <a:lstStyle/>
          <a:p>
            <a:r>
              <a:rPr lang="en-CA" altLang="nl-NL"/>
              <a:t>Vitamin K deficiency</a:t>
            </a:r>
          </a:p>
        </p:txBody>
      </p:sp>
      <p:sp>
        <p:nvSpPr>
          <p:cNvPr id="71685" name="Content Placeholder 2">
            <a:extLst>
              <a:ext uri="{FF2B5EF4-FFF2-40B4-BE49-F238E27FC236}">
                <a16:creationId xmlns:a16="http://schemas.microsoft.com/office/drawing/2014/main" id="{3F33A560-0BAB-8BED-0DCF-F5CF8F13B708}"/>
              </a:ext>
            </a:extLst>
          </p:cNvPr>
          <p:cNvSpPr>
            <a:spLocks noGrp="1" noChangeArrowheads="1"/>
          </p:cNvSpPr>
          <p:nvPr>
            <p:ph sz="quarter" idx="4"/>
          </p:nvPr>
        </p:nvSpPr>
        <p:spPr>
          <a:xfrm>
            <a:off x="4648200" y="2362200"/>
            <a:ext cx="2797175" cy="3941763"/>
          </a:xfrm>
        </p:spPr>
        <p:txBody>
          <a:bodyPr/>
          <a:lstStyle/>
          <a:p>
            <a:r>
              <a:rPr lang="en-CA" altLang="nl-NL" b="1"/>
              <a:t>Lead to reduced hepatic synthesis of coagulation factors</a:t>
            </a:r>
          </a:p>
          <a:p>
            <a:r>
              <a:rPr lang="en-CA" altLang="nl-NL" b="1"/>
              <a:t>bleeding</a:t>
            </a:r>
          </a:p>
          <a:p>
            <a:pPr>
              <a:buFont typeface="Arial" panose="020B0604020202020204" pitchFamily="34" charset="0"/>
              <a:buNone/>
            </a:pPr>
            <a:endParaRPr lang="en-CA" altLang="nl-NL" b="1"/>
          </a:p>
          <a:p>
            <a:pPr>
              <a:buFont typeface="Arial" panose="020B0604020202020204" pitchFamily="34" charset="0"/>
              <a:buNone/>
            </a:pPr>
            <a:r>
              <a:rPr lang="en-CA" altLang="nl-NL" b="1"/>
              <a:t>Vitamen D deficiency:</a:t>
            </a:r>
          </a:p>
          <a:p>
            <a:r>
              <a:rPr lang="en-CA" altLang="nl-NL" b="1"/>
              <a:t>Rickets and osteopenia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3061-5A45-0E5C-286E-9BE1FD838F76}"/>
              </a:ext>
            </a:extLst>
          </p:cNvPr>
          <p:cNvSpPr>
            <a:spLocks noGrp="1"/>
          </p:cNvSpPr>
          <p:nvPr>
            <p:ph type="title"/>
          </p:nvPr>
        </p:nvSpPr>
        <p:spPr>
          <a:xfrm>
            <a:off x="609600" y="273050"/>
            <a:ext cx="6348413" cy="13208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a:t>Mineral and vitamin </a:t>
            </a:r>
            <a:r>
              <a:rPr lang="en-US" dirty="0" err="1"/>
              <a:t>malabsorption</a:t>
            </a:r>
            <a:endParaRPr lang="en-US" b="1" dirty="0">
              <a:solidFill>
                <a:srgbClr val="C00000"/>
              </a:solidFill>
            </a:endParaRPr>
          </a:p>
        </p:txBody>
      </p:sp>
      <p:sp>
        <p:nvSpPr>
          <p:cNvPr id="3" name="Content Placeholder 2">
            <a:extLst>
              <a:ext uri="{FF2B5EF4-FFF2-40B4-BE49-F238E27FC236}">
                <a16:creationId xmlns:a16="http://schemas.microsoft.com/office/drawing/2014/main" id="{E859D211-F855-CDBD-81FF-8F6CB738E110}"/>
              </a:ext>
            </a:extLst>
          </p:cNvPr>
          <p:cNvSpPr>
            <a:spLocks noGrp="1" noChangeArrowheads="1"/>
          </p:cNvSpPr>
          <p:nvPr>
            <p:ph idx="1"/>
          </p:nvPr>
        </p:nvSpPr>
        <p:spPr>
          <a:xfrm>
            <a:off x="609600" y="1898650"/>
            <a:ext cx="6348413" cy="3881438"/>
          </a:xfrm>
        </p:spPr>
        <p:txBody>
          <a:bodyPr/>
          <a:lstStyle/>
          <a:p>
            <a:r>
              <a:rPr lang="en-US" altLang="nl-NL" b="1"/>
              <a:t>B12, Folate , VIT D</a:t>
            </a:r>
          </a:p>
          <a:p>
            <a:r>
              <a:rPr lang="en-US" altLang="nl-NL" b="1"/>
              <a:t>Zinc (acrodermatitis enteropathica)</a:t>
            </a:r>
          </a:p>
          <a:p>
            <a:r>
              <a:rPr lang="en-US" altLang="nl-NL" b="1"/>
              <a:t>Copper (Menke syndrome)</a:t>
            </a:r>
          </a:p>
          <a:p>
            <a:r>
              <a:rPr lang="en-US" altLang="nl-NL" b="1"/>
              <a:t>Congenital Cl , Na</a:t>
            </a:r>
          </a:p>
        </p:txBody>
      </p:sp>
      <p:pic>
        <p:nvPicPr>
          <p:cNvPr id="4" name="Picture 2" descr="Image result for Disorders of Carbohydrate metabolism ">
            <a:extLst>
              <a:ext uri="{FF2B5EF4-FFF2-40B4-BE49-F238E27FC236}">
                <a16:creationId xmlns:a16="http://schemas.microsoft.com/office/drawing/2014/main" id="{5687014E-8CF1-94B2-F6D7-C55C17A09E49}"/>
              </a:ext>
            </a:extLst>
          </p:cNvPr>
          <p:cNvPicPr>
            <a:picLocks noChangeAspect="1" noChangeArrowheads="1"/>
          </p:cNvPicPr>
          <p:nvPr/>
        </p:nvPicPr>
        <p:blipFill>
          <a:blip r:embed="rId3"/>
          <a:srcRect/>
          <a:stretch>
            <a:fillRect/>
          </a:stretch>
        </p:blipFill>
        <p:spPr bwMode="auto">
          <a:xfrm>
            <a:off x="715341" y="4249904"/>
            <a:ext cx="5976053" cy="233439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4E5C9BA-001F-581B-C6F8-FB80A8BBD11A}"/>
              </a:ext>
            </a:extLst>
          </p:cNvPr>
          <p:cNvSpPr>
            <a:spLocks noGrp="1" noChangeArrowheads="1"/>
          </p:cNvSpPr>
          <p:nvPr>
            <p:ph type="title"/>
          </p:nvPr>
        </p:nvSpPr>
        <p:spPr>
          <a:xfrm>
            <a:off x="609600" y="395288"/>
            <a:ext cx="6348413" cy="1320800"/>
          </a:xfrm>
        </p:spPr>
        <p:txBody>
          <a:bodyPr/>
          <a:lstStyle/>
          <a:p>
            <a:r>
              <a:rPr lang="en-US" altLang="nl-NL"/>
              <a:t>Acrodermatitis enteropathica</a:t>
            </a:r>
            <a:endParaRPr lang="ar-JO" altLang="nl-NL"/>
          </a:p>
        </p:txBody>
      </p:sp>
      <p:sp>
        <p:nvSpPr>
          <p:cNvPr id="75779" name="Content Placeholder 2">
            <a:extLst>
              <a:ext uri="{FF2B5EF4-FFF2-40B4-BE49-F238E27FC236}">
                <a16:creationId xmlns:a16="http://schemas.microsoft.com/office/drawing/2014/main" id="{A96DEF9A-72EF-5C45-2857-A3D6CEBB5005}"/>
              </a:ext>
            </a:extLst>
          </p:cNvPr>
          <p:cNvSpPr>
            <a:spLocks noGrp="1" noChangeArrowheads="1"/>
          </p:cNvSpPr>
          <p:nvPr>
            <p:ph idx="1"/>
          </p:nvPr>
        </p:nvSpPr>
        <p:spPr/>
        <p:txBody>
          <a:bodyPr/>
          <a:lstStyle/>
          <a:p>
            <a:endParaRPr lang="ar-JO" altLang="nl-NL"/>
          </a:p>
        </p:txBody>
      </p:sp>
      <p:sp>
        <p:nvSpPr>
          <p:cNvPr id="75780" name="AutoShape 2" descr="Image result for acrodermatitis enteropathica">
            <a:extLst>
              <a:ext uri="{FF2B5EF4-FFF2-40B4-BE49-F238E27FC236}">
                <a16:creationId xmlns:a16="http://schemas.microsoft.com/office/drawing/2014/main" id="{CFFC5EA8-28F7-8EE9-E187-62407CFE213F}"/>
              </a:ext>
            </a:extLst>
          </p:cNvPr>
          <p:cNvSpPr>
            <a:spLocks noChangeAspect="1" noChangeArrowheads="1"/>
          </p:cNvSpPr>
          <p:nvPr/>
        </p:nvSpPr>
        <p:spPr bwMode="auto">
          <a:xfrm>
            <a:off x="8199438" y="-1706563"/>
            <a:ext cx="4752975" cy="3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ar-JO" altLang="nl-NL"/>
          </a:p>
        </p:txBody>
      </p:sp>
      <p:pic>
        <p:nvPicPr>
          <p:cNvPr id="1028" name="Picture 4" descr="Image result for acrodermatitis enteropathica">
            <a:extLst>
              <a:ext uri="{FF2B5EF4-FFF2-40B4-BE49-F238E27FC236}">
                <a16:creationId xmlns:a16="http://schemas.microsoft.com/office/drawing/2014/main" id="{E96702C2-A075-2B99-9816-CF8580CE9A5C}"/>
              </a:ext>
            </a:extLst>
          </p:cNvPr>
          <p:cNvPicPr>
            <a:picLocks noChangeAspect="1" noChangeArrowheads="1"/>
          </p:cNvPicPr>
          <p:nvPr/>
        </p:nvPicPr>
        <p:blipFill>
          <a:blip r:embed="rId2"/>
          <a:srcRect/>
          <a:stretch>
            <a:fillRect/>
          </a:stretch>
        </p:blipFill>
        <p:spPr bwMode="auto">
          <a:xfrm>
            <a:off x="473222" y="1260670"/>
            <a:ext cx="8061179" cy="5473859"/>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B985AAAD-7560-CCEE-55C1-E7D1ADE1704F}"/>
              </a:ext>
            </a:extLst>
          </p:cNvPr>
          <p:cNvSpPr>
            <a:spLocks noGrp="1" noChangeArrowheads="1"/>
          </p:cNvSpPr>
          <p:nvPr>
            <p:ph type="title"/>
          </p:nvPr>
        </p:nvSpPr>
        <p:spPr>
          <a:xfrm>
            <a:off x="609600" y="155575"/>
            <a:ext cx="6348413" cy="1320800"/>
          </a:xfrm>
        </p:spPr>
        <p:txBody>
          <a:bodyPr/>
          <a:lstStyle/>
          <a:p>
            <a:r>
              <a:rPr lang="en-US" altLang="nl-NL"/>
              <a:t>Menke kinky syndrome</a:t>
            </a:r>
            <a:endParaRPr lang="ar-JO" altLang="nl-NL"/>
          </a:p>
        </p:txBody>
      </p:sp>
      <p:sp>
        <p:nvSpPr>
          <p:cNvPr id="76803" name="Content Placeholder 2">
            <a:extLst>
              <a:ext uri="{FF2B5EF4-FFF2-40B4-BE49-F238E27FC236}">
                <a16:creationId xmlns:a16="http://schemas.microsoft.com/office/drawing/2014/main" id="{045032D6-53B7-DFB3-CB56-4BCDF2F72AD9}"/>
              </a:ext>
            </a:extLst>
          </p:cNvPr>
          <p:cNvSpPr>
            <a:spLocks noGrp="1" noChangeArrowheads="1"/>
          </p:cNvSpPr>
          <p:nvPr>
            <p:ph idx="1"/>
          </p:nvPr>
        </p:nvSpPr>
        <p:spPr/>
        <p:txBody>
          <a:bodyPr/>
          <a:lstStyle/>
          <a:p>
            <a:endParaRPr lang="ar-JO" altLang="nl-NL"/>
          </a:p>
        </p:txBody>
      </p:sp>
      <p:pic>
        <p:nvPicPr>
          <p:cNvPr id="40962" name="Picture 2" descr="Image result for menkes syndrome">
            <a:extLst>
              <a:ext uri="{FF2B5EF4-FFF2-40B4-BE49-F238E27FC236}">
                <a16:creationId xmlns:a16="http://schemas.microsoft.com/office/drawing/2014/main" id="{D03CF6E0-7EA4-C9C2-6234-3392F8F2EE21}"/>
              </a:ext>
            </a:extLst>
          </p:cNvPr>
          <p:cNvPicPr>
            <a:picLocks noChangeAspect="1" noChangeArrowheads="1"/>
          </p:cNvPicPr>
          <p:nvPr/>
        </p:nvPicPr>
        <p:blipFill rotWithShape="1">
          <a:blip r:embed="rId2"/>
          <a:srcRect l="12806" r="22197"/>
          <a:stretch/>
        </p:blipFill>
        <p:spPr bwMode="auto">
          <a:xfrm>
            <a:off x="541177" y="816637"/>
            <a:ext cx="6347712" cy="5465509"/>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3422C9C-7865-9551-0E14-B7AE280E0AD0}"/>
              </a:ext>
            </a:extLst>
          </p:cNvPr>
          <p:cNvSpPr>
            <a:spLocks noGrp="1" noChangeArrowheads="1"/>
          </p:cNvSpPr>
          <p:nvPr>
            <p:ph type="title"/>
          </p:nvPr>
        </p:nvSpPr>
        <p:spPr/>
        <p:txBody>
          <a:bodyPr/>
          <a:lstStyle/>
          <a:p>
            <a:r>
              <a:rPr lang="en-US" altLang="nl-NL"/>
              <a:t>Clinically</a:t>
            </a:r>
            <a:endParaRPr lang="ar-JO" altLang="nl-NL"/>
          </a:p>
        </p:txBody>
      </p:sp>
      <p:sp>
        <p:nvSpPr>
          <p:cNvPr id="79875" name="Content Placeholder 2">
            <a:extLst>
              <a:ext uri="{FF2B5EF4-FFF2-40B4-BE49-F238E27FC236}">
                <a16:creationId xmlns:a16="http://schemas.microsoft.com/office/drawing/2014/main" id="{F106E7A6-4959-86F8-D930-58576E555D3E}"/>
              </a:ext>
            </a:extLst>
          </p:cNvPr>
          <p:cNvSpPr>
            <a:spLocks noGrp="1" noChangeArrowheads="1"/>
          </p:cNvSpPr>
          <p:nvPr>
            <p:ph idx="1"/>
          </p:nvPr>
        </p:nvSpPr>
        <p:spPr>
          <a:xfrm>
            <a:off x="609600" y="2168525"/>
            <a:ext cx="6348413" cy="3881438"/>
          </a:xfrm>
        </p:spPr>
        <p:txBody>
          <a:bodyPr/>
          <a:lstStyle/>
          <a:p>
            <a:pPr>
              <a:buFont typeface="Wingdings" panose="05000000000000000000" pitchFamily="2" charset="2"/>
              <a:buChar char="Ø"/>
            </a:pPr>
            <a:r>
              <a:rPr lang="en-US" altLang="nl-NL">
                <a:solidFill>
                  <a:srgbClr val="FF0000"/>
                </a:solidFill>
              </a:rPr>
              <a:t>General:</a:t>
            </a:r>
          </a:p>
          <a:p>
            <a:r>
              <a:rPr lang="en-US" altLang="nl-NL"/>
              <a:t>Chronic diarrhea. </a:t>
            </a:r>
          </a:p>
          <a:p>
            <a:r>
              <a:rPr lang="en-US" altLang="nl-NL"/>
              <a:t>Abdominal distention.</a:t>
            </a:r>
          </a:p>
          <a:p>
            <a:r>
              <a:rPr lang="en-US" altLang="nl-NL"/>
              <a:t>Good appetite</a:t>
            </a:r>
          </a:p>
          <a:p>
            <a:r>
              <a:rPr lang="en-US" altLang="nl-NL"/>
              <a:t>Failure to gain weight.</a:t>
            </a:r>
          </a:p>
          <a:p>
            <a:r>
              <a:rPr lang="en-US" altLang="nl-NL"/>
              <a:t>Muscle wasting.</a:t>
            </a:r>
          </a:p>
          <a:p>
            <a:r>
              <a:rPr lang="en-US" altLang="nl-NL"/>
              <a:t>Loss of subcutaneous fat.</a:t>
            </a:r>
          </a:p>
          <a:p>
            <a:pPr>
              <a:buFont typeface="Wingdings 3" panose="05040102010807070707" pitchFamily="18" charset="2"/>
              <a:buNone/>
            </a:pPr>
            <a:endParaRPr lang="ar-JO" altLang="nl-NL"/>
          </a:p>
        </p:txBody>
      </p:sp>
      <p:pic>
        <p:nvPicPr>
          <p:cNvPr id="1026" name="Picture 2">
            <a:extLst>
              <a:ext uri="{FF2B5EF4-FFF2-40B4-BE49-F238E27FC236}">
                <a16:creationId xmlns:a16="http://schemas.microsoft.com/office/drawing/2014/main" id="{965D48C1-428C-A7D6-F25F-93C4D71CE8A9}"/>
              </a:ext>
            </a:extLst>
          </p:cNvPr>
          <p:cNvPicPr>
            <a:picLocks noChangeAspect="1" noChangeArrowheads="1"/>
          </p:cNvPicPr>
          <p:nvPr/>
        </p:nvPicPr>
        <p:blipFill>
          <a:blip r:embed="rId2"/>
          <a:srcRect/>
          <a:stretch>
            <a:fillRect/>
          </a:stretch>
        </p:blipFill>
        <p:spPr bwMode="auto">
          <a:xfrm>
            <a:off x="4115660" y="554540"/>
            <a:ext cx="4841196" cy="5748920"/>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B664A0E-3883-A1EF-AF8D-30AAE9B38C65}"/>
              </a:ext>
            </a:extLst>
          </p:cNvPr>
          <p:cNvSpPr>
            <a:spLocks noGrp="1" noChangeArrowheads="1"/>
          </p:cNvSpPr>
          <p:nvPr>
            <p:ph type="title"/>
          </p:nvPr>
        </p:nvSpPr>
        <p:spPr/>
        <p:txBody>
          <a:bodyPr/>
          <a:lstStyle/>
          <a:p>
            <a:r>
              <a:rPr lang="en-US" altLang="nl-NL"/>
              <a:t>Specific findings</a:t>
            </a:r>
            <a:endParaRPr lang="ar-JO" altLang="nl-NL"/>
          </a:p>
        </p:txBody>
      </p:sp>
      <p:sp>
        <p:nvSpPr>
          <p:cNvPr id="80899" name="Content Placeholder 2">
            <a:extLst>
              <a:ext uri="{FF2B5EF4-FFF2-40B4-BE49-F238E27FC236}">
                <a16:creationId xmlns:a16="http://schemas.microsoft.com/office/drawing/2014/main" id="{1AFB3D97-F59C-3370-D7C7-3AD45E4FFA3E}"/>
              </a:ext>
            </a:extLst>
          </p:cNvPr>
          <p:cNvSpPr>
            <a:spLocks noGrp="1" noChangeArrowheads="1"/>
          </p:cNvSpPr>
          <p:nvPr>
            <p:ph idx="1"/>
          </p:nvPr>
        </p:nvSpPr>
        <p:spPr>
          <a:xfrm>
            <a:off x="503238" y="1763713"/>
            <a:ext cx="6454775" cy="4278312"/>
          </a:xfrm>
        </p:spPr>
        <p:txBody>
          <a:bodyPr/>
          <a:lstStyle/>
          <a:p>
            <a:pPr>
              <a:buFont typeface="Wingdings" panose="05000000000000000000" pitchFamily="2" charset="2"/>
              <a:buChar char="Ø"/>
            </a:pPr>
            <a:r>
              <a:rPr lang="en-US" altLang="nl-NL" b="1"/>
              <a:t>Protein malabsorption: edema</a:t>
            </a:r>
          </a:p>
          <a:p>
            <a:pPr>
              <a:buFont typeface="Wingdings" panose="05000000000000000000" pitchFamily="2" charset="2"/>
              <a:buChar char="Ø"/>
            </a:pPr>
            <a:r>
              <a:rPr lang="en-US" altLang="nl-NL" b="1"/>
              <a:t>Clubbing: Cystic fibrosis, Celiac</a:t>
            </a:r>
          </a:p>
          <a:p>
            <a:pPr>
              <a:buFont typeface="Wingdings" panose="05000000000000000000" pitchFamily="2" charset="2"/>
              <a:buChar char="Ø"/>
            </a:pPr>
            <a:r>
              <a:rPr lang="en-US" altLang="nl-NL" b="1"/>
              <a:t>Perianal excoriation: Carbohydrate malabsorption</a:t>
            </a:r>
          </a:p>
          <a:p>
            <a:pPr>
              <a:buFont typeface="Wingdings" panose="05000000000000000000" pitchFamily="2" charset="2"/>
              <a:buChar char="Ø"/>
            </a:pPr>
            <a:r>
              <a:rPr lang="en-US" altLang="nl-NL" b="1"/>
              <a:t>Perianal and circumoral rash: acrodermatitis enteropathica</a:t>
            </a:r>
          </a:p>
          <a:p>
            <a:pPr>
              <a:buFont typeface="Wingdings" panose="05000000000000000000" pitchFamily="2" charset="2"/>
              <a:buChar char="Ø"/>
            </a:pPr>
            <a:r>
              <a:rPr lang="en-US" altLang="nl-NL" b="1"/>
              <a:t>Calcium and vit D: Rickets, osteopenia, and fractures</a:t>
            </a:r>
          </a:p>
          <a:p>
            <a:pPr>
              <a:buFont typeface="Wingdings" panose="05000000000000000000" pitchFamily="2" charset="2"/>
              <a:buChar char="Ø"/>
            </a:pPr>
            <a:r>
              <a:rPr lang="en-US" altLang="nl-NL" b="1"/>
              <a:t>Iron: IDA</a:t>
            </a:r>
          </a:p>
          <a:p>
            <a:pPr>
              <a:buFont typeface="Wingdings" panose="05000000000000000000" pitchFamily="2" charset="2"/>
              <a:buChar char="Ø"/>
            </a:pPr>
            <a:r>
              <a:rPr lang="en-US" altLang="nl-NL" b="1"/>
              <a:t>Vit A,D,E,K (Fat malabsorption) </a:t>
            </a:r>
          </a:p>
          <a:p>
            <a:pPr>
              <a:buFont typeface="Wingdings" panose="05000000000000000000" pitchFamily="2" charset="2"/>
              <a:buChar char="Ø"/>
            </a:pPr>
            <a:r>
              <a:rPr lang="en-US" altLang="nl-NL" b="1"/>
              <a:t>Folate malabsorption</a:t>
            </a:r>
          </a:p>
          <a:p>
            <a:pPr>
              <a:buFont typeface="Wingdings" panose="05000000000000000000" pitchFamily="2" charset="2"/>
              <a:buChar char="Ø"/>
            </a:pPr>
            <a:endParaRPr lang="en-US" altLang="nl-NL" b="1"/>
          </a:p>
          <a:p>
            <a:pPr>
              <a:buFont typeface="Wingdings" panose="05000000000000000000" pitchFamily="2" charset="2"/>
              <a:buChar char="Ø"/>
            </a:pPr>
            <a:endParaRPr lang="en-US" altLang="nl-NL" b="1"/>
          </a:p>
          <a:p>
            <a:pPr>
              <a:buFont typeface="Wingdings" panose="05000000000000000000" pitchFamily="2" charset="2"/>
              <a:buChar char="Ø"/>
            </a:pPr>
            <a:endParaRPr lang="en-US" altLang="nl-NL" b="1"/>
          </a:p>
          <a:p>
            <a:pPr>
              <a:buFont typeface="Wingdings" panose="05000000000000000000" pitchFamily="2" charset="2"/>
              <a:buChar char="Ø"/>
            </a:pPr>
            <a:endParaRPr lang="ar-JO" altLang="nl-NL"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6EFD9CB-3980-6F74-6B8D-D809BBAEA713}"/>
              </a:ext>
            </a:extLst>
          </p:cNvPr>
          <p:cNvSpPr>
            <a:spLocks noGrp="1" noChangeArrowheads="1"/>
          </p:cNvSpPr>
          <p:nvPr>
            <p:ph type="title"/>
          </p:nvPr>
        </p:nvSpPr>
        <p:spPr/>
        <p:txBody>
          <a:bodyPr/>
          <a:lstStyle/>
          <a:p>
            <a:r>
              <a:rPr lang="en-US" altLang="nl-NL"/>
              <a:t>Approach</a:t>
            </a:r>
            <a:endParaRPr lang="ar-JO" altLang="nl-NL"/>
          </a:p>
        </p:txBody>
      </p:sp>
      <p:sp>
        <p:nvSpPr>
          <p:cNvPr id="82947" name="Content Placeholder 2">
            <a:extLst>
              <a:ext uri="{FF2B5EF4-FFF2-40B4-BE49-F238E27FC236}">
                <a16:creationId xmlns:a16="http://schemas.microsoft.com/office/drawing/2014/main" id="{2321DC52-18E6-ACC9-5A75-40437821595B}"/>
              </a:ext>
            </a:extLst>
          </p:cNvPr>
          <p:cNvSpPr>
            <a:spLocks noGrp="1" noChangeArrowheads="1"/>
          </p:cNvSpPr>
          <p:nvPr>
            <p:ph idx="1"/>
          </p:nvPr>
        </p:nvSpPr>
        <p:spPr>
          <a:xfrm>
            <a:off x="609600" y="2341563"/>
            <a:ext cx="6348413" cy="4278312"/>
          </a:xfrm>
        </p:spPr>
        <p:txBody>
          <a:bodyPr/>
          <a:lstStyle/>
          <a:p>
            <a:r>
              <a:rPr lang="en-US" altLang="nl-NL" b="1"/>
              <a:t>History</a:t>
            </a:r>
          </a:p>
          <a:p>
            <a:r>
              <a:rPr lang="en-US" altLang="nl-NL" b="1"/>
              <a:t>Physical exam</a:t>
            </a:r>
          </a:p>
          <a:p>
            <a:r>
              <a:rPr lang="en-US" altLang="nl-NL" b="1"/>
              <a:t>Stool exam</a:t>
            </a:r>
          </a:p>
          <a:p>
            <a:r>
              <a:rPr lang="en-US" altLang="nl-NL" b="1"/>
              <a:t>Screening tests</a:t>
            </a:r>
          </a:p>
          <a:p>
            <a:r>
              <a:rPr lang="en-US" altLang="nl-NL" b="1"/>
              <a:t>Specific nutrients Malabsorption diagnostic tools</a:t>
            </a:r>
          </a:p>
          <a:p>
            <a:r>
              <a:rPr lang="en-US" altLang="nl-NL" b="1"/>
              <a:t>Definitive tests</a:t>
            </a:r>
          </a:p>
          <a:p>
            <a:endParaRPr lang="en-US" altLang="nl-NL" b="1"/>
          </a:p>
          <a:p>
            <a:endParaRPr lang="ar-JO" altLang="nl-NL"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EE27138-5ED0-22E6-53D6-622392F7FC04}"/>
              </a:ext>
            </a:extLst>
          </p:cNvPr>
          <p:cNvSpPr>
            <a:spLocks noGrp="1" noChangeArrowheads="1"/>
          </p:cNvSpPr>
          <p:nvPr>
            <p:ph type="title"/>
          </p:nvPr>
        </p:nvSpPr>
        <p:spPr/>
        <p:txBody>
          <a:bodyPr/>
          <a:lstStyle/>
          <a:p>
            <a:r>
              <a:rPr lang="en-US" altLang="nl-NL">
                <a:solidFill>
                  <a:srgbClr val="92D050"/>
                </a:solidFill>
              </a:rPr>
              <a:t>Chronic diarrhea in adolescents</a:t>
            </a:r>
            <a:endParaRPr lang="ar-EG" altLang="nl-NL">
              <a:solidFill>
                <a:srgbClr val="92D050"/>
              </a:solidFill>
            </a:endParaRPr>
          </a:p>
        </p:txBody>
      </p:sp>
      <p:sp>
        <p:nvSpPr>
          <p:cNvPr id="3" name="Content Placeholder 2">
            <a:extLst>
              <a:ext uri="{FF2B5EF4-FFF2-40B4-BE49-F238E27FC236}">
                <a16:creationId xmlns:a16="http://schemas.microsoft.com/office/drawing/2014/main" id="{E03458B6-4C85-3BB6-B07F-7A3F81BBA633}"/>
              </a:ext>
            </a:extLst>
          </p:cNvPr>
          <p:cNvSpPr>
            <a:spLocks noGrp="1"/>
          </p:cNvSpPr>
          <p:nvPr>
            <p:ph idx="1"/>
          </p:nvPr>
        </p:nvSpPr>
        <p:spPr/>
        <p:txBody>
          <a:bodyPr rtlCol="0">
            <a:normAutofit fontScale="92500" lnSpcReduction="20000"/>
          </a:bodyPr>
          <a:lstStyle/>
          <a:p>
            <a:pPr marL="0" indent="0" fontAlgn="auto">
              <a:spcAft>
                <a:spcPts val="0"/>
              </a:spcAft>
              <a:buFont typeface="Wingdings 3" charset="2"/>
              <a:buNone/>
              <a:defRPr/>
            </a:pPr>
            <a:r>
              <a:rPr lang="en-US" b="1" u="sng" dirty="0">
                <a:solidFill>
                  <a:srgbClr val="00B0F0"/>
                </a:solidFill>
              </a:rPr>
              <a:t>Common causes</a:t>
            </a:r>
          </a:p>
          <a:p>
            <a:pPr marL="457200" indent="-457200" fontAlgn="auto">
              <a:spcAft>
                <a:spcPts val="0"/>
              </a:spcAft>
              <a:buFont typeface="Wingdings 3" charset="2"/>
              <a:buChar char=""/>
              <a:defRPr/>
            </a:pPr>
            <a:r>
              <a:rPr lang="en-US" dirty="0">
                <a:solidFill>
                  <a:schemeClr val="tx1">
                    <a:lumMod val="75000"/>
                    <a:lumOff val="25000"/>
                  </a:schemeClr>
                </a:solidFill>
              </a:rPr>
              <a:t>IBS.</a:t>
            </a:r>
          </a:p>
          <a:p>
            <a:pPr marL="457200" indent="-457200" fontAlgn="auto">
              <a:spcAft>
                <a:spcPts val="0"/>
              </a:spcAft>
              <a:buFont typeface="Wingdings 3" charset="2"/>
              <a:buChar char=""/>
              <a:defRPr/>
            </a:pPr>
            <a:r>
              <a:rPr lang="en-US" dirty="0">
                <a:solidFill>
                  <a:schemeClr val="tx1">
                    <a:lumMod val="75000"/>
                    <a:lumOff val="25000"/>
                  </a:schemeClr>
                </a:solidFill>
              </a:rPr>
              <a:t>Giardiasis.</a:t>
            </a:r>
          </a:p>
          <a:p>
            <a:pPr marL="457200" indent="-457200" fontAlgn="auto">
              <a:spcAft>
                <a:spcPts val="0"/>
              </a:spcAft>
              <a:buFont typeface="Wingdings 3" charset="2"/>
              <a:buChar char=""/>
              <a:defRPr/>
            </a:pPr>
            <a:r>
              <a:rPr lang="en-US" dirty="0">
                <a:solidFill>
                  <a:schemeClr val="tx1">
                    <a:lumMod val="75000"/>
                    <a:lumOff val="25000"/>
                  </a:schemeClr>
                </a:solidFill>
              </a:rPr>
              <a:t>IBD</a:t>
            </a:r>
          </a:p>
          <a:p>
            <a:pPr marL="457200" indent="-457200" fontAlgn="auto">
              <a:spcAft>
                <a:spcPts val="0"/>
              </a:spcAft>
              <a:buFont typeface="Wingdings 3" charset="2"/>
              <a:buChar char=""/>
              <a:defRPr/>
            </a:pPr>
            <a:r>
              <a:rPr lang="en-US" dirty="0">
                <a:solidFill>
                  <a:schemeClr val="tx1">
                    <a:lumMod val="75000"/>
                    <a:lumOff val="25000"/>
                  </a:schemeClr>
                </a:solidFill>
              </a:rPr>
              <a:t>Lactose intolerance</a:t>
            </a:r>
          </a:p>
          <a:p>
            <a:pPr marL="457200" indent="-457200" fontAlgn="auto">
              <a:spcAft>
                <a:spcPts val="0"/>
              </a:spcAft>
              <a:buFont typeface="Wingdings 3" charset="2"/>
              <a:buChar char=""/>
              <a:defRPr/>
            </a:pPr>
            <a:r>
              <a:rPr lang="en-US" dirty="0">
                <a:solidFill>
                  <a:schemeClr val="tx1">
                    <a:lumMod val="75000"/>
                    <a:lumOff val="25000"/>
                  </a:schemeClr>
                </a:solidFill>
              </a:rPr>
              <a:t>Laxative abuse ( anorexia nervosa ).</a:t>
            </a:r>
          </a:p>
          <a:p>
            <a:pPr marL="457200" indent="-457200" fontAlgn="auto">
              <a:spcAft>
                <a:spcPts val="0"/>
              </a:spcAft>
              <a:buFont typeface="Wingdings 3" charset="2"/>
              <a:buChar char=""/>
              <a:defRPr/>
            </a:pPr>
            <a:r>
              <a:rPr lang="en-US" dirty="0">
                <a:solidFill>
                  <a:schemeClr val="tx1">
                    <a:lumMod val="75000"/>
                    <a:lumOff val="25000"/>
                  </a:schemeClr>
                </a:solidFill>
              </a:rPr>
              <a:t>Celiac</a:t>
            </a:r>
          </a:p>
          <a:p>
            <a:pPr marL="457200" indent="-457200" fontAlgn="auto">
              <a:spcAft>
                <a:spcPts val="0"/>
              </a:spcAft>
              <a:buFont typeface="Wingdings 3" charset="2"/>
              <a:buChar char=""/>
              <a:defRPr/>
            </a:pPr>
            <a:endParaRPr lang="en-US" dirty="0">
              <a:solidFill>
                <a:schemeClr val="tx1">
                  <a:lumMod val="75000"/>
                  <a:lumOff val="25000"/>
                </a:schemeClr>
              </a:solidFill>
            </a:endParaRPr>
          </a:p>
          <a:p>
            <a:pPr marL="0" indent="0" fontAlgn="auto">
              <a:spcAft>
                <a:spcPts val="0"/>
              </a:spcAft>
              <a:buFont typeface="Wingdings 3" charset="2"/>
              <a:buNone/>
              <a:defRPr/>
            </a:pPr>
            <a:r>
              <a:rPr lang="en-US" b="1" u="sng" dirty="0">
                <a:solidFill>
                  <a:srgbClr val="00B0F0"/>
                </a:solidFill>
              </a:rPr>
              <a:t>Rare causes</a:t>
            </a:r>
          </a:p>
          <a:p>
            <a:pPr marL="457200" indent="-457200" fontAlgn="auto">
              <a:spcAft>
                <a:spcPts val="0"/>
              </a:spcAft>
              <a:buFont typeface="Wingdings 3" charset="2"/>
              <a:buChar char=""/>
              <a:defRPr/>
            </a:pPr>
            <a:r>
              <a:rPr lang="en-US" dirty="0">
                <a:solidFill>
                  <a:schemeClr val="tx1">
                    <a:lumMod val="75000"/>
                    <a:lumOff val="25000"/>
                  </a:schemeClr>
                </a:solidFill>
              </a:rPr>
              <a:t>Secretory tumors.</a:t>
            </a:r>
          </a:p>
          <a:p>
            <a:pPr marL="457200" indent="-457200" fontAlgn="auto">
              <a:spcAft>
                <a:spcPts val="0"/>
              </a:spcAft>
              <a:buFont typeface="Wingdings 3" charset="2"/>
              <a:buChar char=""/>
              <a:defRPr/>
            </a:pPr>
            <a:r>
              <a:rPr lang="en-US" dirty="0">
                <a:solidFill>
                  <a:schemeClr val="tx1">
                    <a:lumMod val="75000"/>
                    <a:lumOff val="25000"/>
                  </a:schemeClr>
                </a:solidFill>
              </a:rPr>
              <a:t>Addison disease.</a:t>
            </a:r>
          </a:p>
          <a:p>
            <a:pPr marL="457200" indent="-457200" fontAlgn="auto">
              <a:spcAft>
                <a:spcPts val="0"/>
              </a:spcAft>
              <a:buFont typeface="Wingdings 3" charset="2"/>
              <a:buChar char=""/>
              <a:defRPr/>
            </a:pPr>
            <a:endParaRPr lang="en-US" dirty="0">
              <a:solidFill>
                <a:schemeClr val="tx1">
                  <a:lumMod val="75000"/>
                  <a:lumOff val="25000"/>
                </a:schemeClr>
              </a:solidFill>
            </a:endParaRPr>
          </a:p>
          <a:p>
            <a:pPr marL="457200" indent="-457200" fontAlgn="auto">
              <a:spcAft>
                <a:spcPts val="0"/>
              </a:spcAft>
              <a:buFont typeface="Wingdings 3" charset="2"/>
              <a:buChar char=""/>
              <a:defRPr/>
            </a:pPr>
            <a:endParaRPr lang="en-US" dirty="0">
              <a:solidFill>
                <a:schemeClr val="tx1">
                  <a:lumMod val="75000"/>
                  <a:lumOff val="25000"/>
                </a:schemeClr>
              </a:solidFill>
            </a:endParaRPr>
          </a:p>
          <a:p>
            <a:pPr marL="457200" indent="-457200" fontAlgn="auto">
              <a:spcAft>
                <a:spcPts val="0"/>
              </a:spcAft>
              <a:buFont typeface="Wingdings 3" charset="2"/>
              <a:buChar char=""/>
              <a:defRPr/>
            </a:pPr>
            <a:endParaRPr lang="ar-EG" dirty="0">
              <a:solidFill>
                <a:schemeClr val="tx1">
                  <a:lumMod val="75000"/>
                  <a:lumOff val="2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B8D52D-4F16-D888-0D5B-84B186FD9627}"/>
              </a:ext>
            </a:extLst>
          </p:cNvPr>
          <p:cNvSpPr>
            <a:spLocks noGrp="1"/>
          </p:cNvSpPr>
          <p:nvPr>
            <p:ph type="title"/>
          </p:nvPr>
        </p:nvSpPr>
        <p:spPr>
          <a:xfrm>
            <a:off x="381000" y="77788"/>
            <a:ext cx="8229600" cy="1066800"/>
          </a:xfrm>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defRPr/>
            </a:pPr>
            <a:r>
              <a:rPr lang="fr-FR" sz="3200" b="1" dirty="0">
                <a:solidFill>
                  <a:srgbClr val="C00000"/>
                </a:solidFill>
              </a:rPr>
              <a:t>Pediatric Malabsorption Syndromes  </a:t>
            </a:r>
            <a:br>
              <a:rPr lang="fr-FR" sz="3200" b="1" dirty="0">
                <a:solidFill>
                  <a:srgbClr val="C00000"/>
                </a:solidFill>
              </a:rPr>
            </a:br>
            <a:r>
              <a:rPr lang="fr-FR" sz="3200" dirty="0" err="1">
                <a:solidFill>
                  <a:srgbClr val="C00000"/>
                </a:solidFill>
              </a:rPr>
              <a:t>hx</a:t>
            </a:r>
            <a:endParaRPr lang="en-US" sz="3200" dirty="0">
              <a:solidFill>
                <a:srgbClr val="C00000"/>
              </a:solidFill>
            </a:endParaRPr>
          </a:p>
        </p:txBody>
      </p:sp>
      <p:sp>
        <p:nvSpPr>
          <p:cNvPr id="3" name="Content Placeholder 2">
            <a:extLst>
              <a:ext uri="{FF2B5EF4-FFF2-40B4-BE49-F238E27FC236}">
                <a16:creationId xmlns:a16="http://schemas.microsoft.com/office/drawing/2014/main" id="{B2247C0D-1437-35C9-5C2A-B862805F7BDA}"/>
              </a:ext>
            </a:extLst>
          </p:cNvPr>
          <p:cNvSpPr>
            <a:spLocks noGrp="1"/>
          </p:cNvSpPr>
          <p:nvPr>
            <p:ph sz="half" idx="1"/>
          </p:nvPr>
        </p:nvSpPr>
        <p:spPr>
          <a:xfrm>
            <a:off x="457200" y="1219200"/>
            <a:ext cx="4038600" cy="5562600"/>
          </a:xfrm>
        </p:spPr>
        <p:style>
          <a:lnRef idx="2">
            <a:schemeClr val="accent2"/>
          </a:lnRef>
          <a:fillRef idx="1">
            <a:schemeClr val="lt1"/>
          </a:fillRef>
          <a:effectRef idx="0">
            <a:schemeClr val="accent2"/>
          </a:effectRef>
          <a:fontRef idx="minor">
            <a:schemeClr val="dk1"/>
          </a:fontRef>
        </p:style>
        <p:txBody>
          <a:bodyPr rtlCol="0">
            <a:normAutofit fontScale="92500" lnSpcReduction="20000"/>
          </a:bodyPr>
          <a:lstStyle/>
          <a:p>
            <a:pPr fontAlgn="auto">
              <a:spcAft>
                <a:spcPts val="0"/>
              </a:spcAft>
              <a:buFont typeface="Wingdings" pitchFamily="2" charset="2"/>
              <a:buChar char="q"/>
              <a:defRPr/>
            </a:pPr>
            <a:r>
              <a:rPr lang="en-US" b="1" dirty="0">
                <a:solidFill>
                  <a:srgbClr val="C00000"/>
                </a:solidFill>
              </a:rPr>
              <a:t>Diet history</a:t>
            </a:r>
            <a:r>
              <a:rPr lang="en-US" dirty="0"/>
              <a:t>: Obtain a complete history of the patient's diet, including the amount and type of fluids, solid foods, and formula ingested. </a:t>
            </a:r>
          </a:p>
          <a:p>
            <a:pPr fontAlgn="auto">
              <a:spcAft>
                <a:spcPts val="0"/>
              </a:spcAft>
              <a:buFont typeface="Wingdings" pitchFamily="2" charset="2"/>
              <a:buChar char="q"/>
              <a:defRPr/>
            </a:pPr>
            <a:endParaRPr lang="en-US" b="1" dirty="0">
              <a:solidFill>
                <a:srgbClr val="C00000"/>
              </a:solidFill>
            </a:endParaRPr>
          </a:p>
          <a:p>
            <a:pPr fontAlgn="auto">
              <a:spcAft>
                <a:spcPts val="0"/>
              </a:spcAft>
              <a:buFont typeface="Wingdings" pitchFamily="2" charset="2"/>
              <a:buChar char="q"/>
              <a:defRPr/>
            </a:pPr>
            <a:r>
              <a:rPr lang="en-US" b="1" dirty="0">
                <a:solidFill>
                  <a:srgbClr val="C00000"/>
                </a:solidFill>
              </a:rPr>
              <a:t>GI tract symptoms: </a:t>
            </a:r>
          </a:p>
          <a:p>
            <a:pPr fontAlgn="auto">
              <a:spcAft>
                <a:spcPts val="0"/>
              </a:spcAft>
              <a:buFont typeface="Wingdings 3" charset="2"/>
              <a:buChar char=""/>
              <a:defRPr/>
            </a:pPr>
            <a:r>
              <a:rPr lang="en-US" dirty="0"/>
              <a:t>abdominal gaseous distention </a:t>
            </a:r>
          </a:p>
          <a:p>
            <a:pPr fontAlgn="auto">
              <a:spcAft>
                <a:spcPts val="0"/>
              </a:spcAft>
              <a:buFont typeface="Wingdings 3" charset="2"/>
              <a:buChar char=""/>
              <a:defRPr/>
            </a:pPr>
            <a:r>
              <a:rPr lang="en-US" dirty="0"/>
              <a:t>abdominal pain </a:t>
            </a:r>
          </a:p>
          <a:p>
            <a:pPr fontAlgn="auto">
              <a:spcAft>
                <a:spcPts val="0"/>
              </a:spcAft>
              <a:buFont typeface="Wingdings 3" charset="2"/>
              <a:buChar char=""/>
              <a:defRPr/>
            </a:pPr>
            <a:r>
              <a:rPr lang="en-US" dirty="0"/>
              <a:t>nausea &amp;vomiting, Dehydration</a:t>
            </a:r>
          </a:p>
          <a:p>
            <a:pPr fontAlgn="auto">
              <a:spcAft>
                <a:spcPts val="0"/>
              </a:spcAft>
              <a:buFont typeface="Wingdings 3" charset="2"/>
              <a:buChar char=""/>
              <a:defRPr/>
            </a:pPr>
            <a:r>
              <a:rPr lang="en-US" dirty="0"/>
              <a:t>Chronic or recurrent diarrhea </a:t>
            </a:r>
          </a:p>
          <a:p>
            <a:pPr marL="109728" indent="0" fontAlgn="auto">
              <a:spcAft>
                <a:spcPts val="0"/>
              </a:spcAft>
              <a:buFont typeface="Wingdings 3" charset="2"/>
              <a:buNone/>
              <a:defRPr/>
            </a:pPr>
            <a:r>
              <a:rPr lang="en-US" dirty="0"/>
              <a:t>Amount, duration, color, odor, oily, relation to food, blood, mucus, </a:t>
            </a:r>
            <a:r>
              <a:rPr lang="en-US" dirty="0" err="1"/>
              <a:t>steatorrhea</a:t>
            </a:r>
            <a:r>
              <a:rPr lang="en-US" dirty="0"/>
              <a:t> </a:t>
            </a:r>
          </a:p>
          <a:p>
            <a:pPr fontAlgn="auto">
              <a:spcAft>
                <a:spcPts val="0"/>
              </a:spcAft>
              <a:buFont typeface="Wingdings 3" charset="2"/>
              <a:buChar char=""/>
              <a:defRPr/>
            </a:pPr>
            <a:r>
              <a:rPr lang="en-US" dirty="0"/>
              <a:t>Poor appetite, </a:t>
            </a:r>
          </a:p>
          <a:p>
            <a:pPr fontAlgn="auto">
              <a:spcAft>
                <a:spcPts val="0"/>
              </a:spcAft>
              <a:buFont typeface="Wingdings 3" charset="2"/>
              <a:buChar char=""/>
              <a:defRPr/>
            </a:pPr>
            <a:r>
              <a:rPr lang="en-US" dirty="0"/>
              <a:t>failure to thrive, poor weight gain</a:t>
            </a:r>
          </a:p>
          <a:p>
            <a:pPr fontAlgn="auto">
              <a:spcAft>
                <a:spcPts val="0"/>
              </a:spcAft>
              <a:buFont typeface="Wingdings 3" charset="2"/>
              <a:buChar char=""/>
              <a:defRPr/>
            </a:pPr>
            <a:r>
              <a:rPr lang="en-US" dirty="0"/>
              <a:t> skin irritation in the </a:t>
            </a:r>
            <a:r>
              <a:rPr lang="en-US" dirty="0" err="1"/>
              <a:t>perianal</a:t>
            </a:r>
            <a:r>
              <a:rPr lang="en-US" dirty="0"/>
              <a:t> area due to acidic stools are characteristic of carbohydrate </a:t>
            </a:r>
            <a:r>
              <a:rPr lang="en-US" dirty="0" err="1"/>
              <a:t>malabsorption</a:t>
            </a:r>
            <a:r>
              <a:rPr lang="en-US" dirty="0"/>
              <a:t> syndromes.</a:t>
            </a:r>
          </a:p>
        </p:txBody>
      </p:sp>
      <p:sp>
        <p:nvSpPr>
          <p:cNvPr id="4" name="Content Placeholder 3">
            <a:extLst>
              <a:ext uri="{FF2B5EF4-FFF2-40B4-BE49-F238E27FC236}">
                <a16:creationId xmlns:a16="http://schemas.microsoft.com/office/drawing/2014/main" id="{B7F1045A-526B-5C11-A5CB-998A6576F1E0}"/>
              </a:ext>
            </a:extLst>
          </p:cNvPr>
          <p:cNvSpPr>
            <a:spLocks noGrp="1"/>
          </p:cNvSpPr>
          <p:nvPr>
            <p:ph sz="half" idx="2"/>
          </p:nvPr>
        </p:nvSpPr>
        <p:spPr>
          <a:xfrm>
            <a:off x="4572000" y="1219200"/>
            <a:ext cx="4038600" cy="5410200"/>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fontAlgn="auto">
              <a:spcAft>
                <a:spcPts val="0"/>
              </a:spcAft>
              <a:buFont typeface="Wingdings" pitchFamily="2" charset="2"/>
              <a:buChar char="q"/>
              <a:defRPr/>
            </a:pPr>
            <a:r>
              <a:rPr lang="en-US" b="1" dirty="0">
                <a:solidFill>
                  <a:schemeClr val="tx1"/>
                </a:solidFill>
              </a:rPr>
              <a:t>Other symptoms</a:t>
            </a:r>
          </a:p>
          <a:p>
            <a:pPr fontAlgn="auto">
              <a:spcAft>
                <a:spcPts val="0"/>
              </a:spcAft>
              <a:buFont typeface="Wingdings 3" charset="2"/>
              <a:buChar char=""/>
              <a:defRPr/>
            </a:pPr>
            <a:r>
              <a:rPr lang="en-US" sz="2900" b="1" dirty="0">
                <a:solidFill>
                  <a:schemeClr val="tx1"/>
                </a:solidFill>
              </a:rPr>
              <a:t>Systemic symptoms</a:t>
            </a:r>
            <a:r>
              <a:rPr lang="en-US" dirty="0">
                <a:solidFill>
                  <a:schemeClr val="tx1"/>
                </a:solidFill>
              </a:rPr>
              <a:t>, including weakness, fatigue, and failure to thrive.</a:t>
            </a:r>
          </a:p>
          <a:p>
            <a:pPr fontAlgn="auto">
              <a:spcAft>
                <a:spcPts val="0"/>
              </a:spcAft>
              <a:buFont typeface="Wingdings 3" charset="2"/>
              <a:buChar char=""/>
              <a:defRPr/>
            </a:pPr>
            <a:r>
              <a:rPr lang="en-US" dirty="0">
                <a:solidFill>
                  <a:schemeClr val="tx1"/>
                </a:solidFill>
              </a:rPr>
              <a:t>Protein sensitivity may be associated with an eczematous rash.</a:t>
            </a:r>
          </a:p>
          <a:p>
            <a:pPr fontAlgn="auto">
              <a:spcAft>
                <a:spcPts val="0"/>
              </a:spcAft>
              <a:buFont typeface="Wingdings 3" charset="2"/>
              <a:buChar char=""/>
              <a:defRPr/>
            </a:pPr>
            <a:r>
              <a:rPr lang="en-US" dirty="0">
                <a:solidFill>
                  <a:schemeClr val="tx1"/>
                </a:solidFill>
              </a:rPr>
              <a:t> </a:t>
            </a:r>
            <a:r>
              <a:rPr lang="en-US" b="1" dirty="0">
                <a:solidFill>
                  <a:schemeClr val="tx1"/>
                </a:solidFill>
              </a:rPr>
              <a:t>folate and B-12 </a:t>
            </a:r>
            <a:r>
              <a:rPr lang="en-US" dirty="0" err="1">
                <a:solidFill>
                  <a:schemeClr val="tx1"/>
                </a:solidFill>
              </a:rPr>
              <a:t>malabsorption</a:t>
            </a:r>
            <a:r>
              <a:rPr lang="en-US" dirty="0">
                <a:solidFill>
                  <a:schemeClr val="tx1"/>
                </a:solidFill>
              </a:rPr>
              <a:t> result in </a:t>
            </a:r>
            <a:r>
              <a:rPr lang="en-US" dirty="0" err="1">
                <a:solidFill>
                  <a:schemeClr val="tx1"/>
                </a:solidFill>
              </a:rPr>
              <a:t>macrocytic</a:t>
            </a:r>
            <a:r>
              <a:rPr lang="en-US" dirty="0">
                <a:solidFill>
                  <a:schemeClr val="tx1"/>
                </a:solidFill>
              </a:rPr>
              <a:t> anemia.</a:t>
            </a:r>
          </a:p>
          <a:p>
            <a:pPr fontAlgn="auto">
              <a:spcAft>
                <a:spcPts val="0"/>
              </a:spcAft>
              <a:buFont typeface="Wingdings 3" charset="2"/>
              <a:buChar char=""/>
              <a:defRPr/>
            </a:pPr>
            <a:r>
              <a:rPr lang="en-US" dirty="0">
                <a:solidFill>
                  <a:schemeClr val="tx1"/>
                </a:solidFill>
              </a:rPr>
              <a:t>Patients with</a:t>
            </a:r>
          </a:p>
          <a:p>
            <a:pPr fontAlgn="auto">
              <a:spcAft>
                <a:spcPts val="0"/>
              </a:spcAft>
              <a:buFont typeface="Wingdings 3" charset="2"/>
              <a:buChar char=""/>
              <a:defRPr/>
            </a:pPr>
            <a:r>
              <a:rPr lang="en-US" dirty="0">
                <a:solidFill>
                  <a:schemeClr val="tx1"/>
                </a:solidFill>
              </a:rPr>
              <a:t> </a:t>
            </a:r>
            <a:r>
              <a:rPr lang="en-US" sz="2900" b="1" dirty="0">
                <a:solidFill>
                  <a:schemeClr val="tx1"/>
                </a:solidFill>
              </a:rPr>
              <a:t>abetalipoproteinemia</a:t>
            </a:r>
            <a:r>
              <a:rPr lang="en-US" dirty="0">
                <a:solidFill>
                  <a:schemeClr val="tx1"/>
                </a:solidFill>
              </a:rPr>
              <a:t> develop retinitis pigmentosa and ataxia because of chronic fat-soluble vitamin malabsorption and deficiency (vitamins A and 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A9F08B03-C1A0-8992-6BE6-C2B73841675F}"/>
              </a:ext>
            </a:extLst>
          </p:cNvPr>
          <p:cNvSpPr>
            <a:spLocks noGrp="1" noChangeArrowheads="1"/>
          </p:cNvSpPr>
          <p:nvPr>
            <p:ph type="title"/>
          </p:nvPr>
        </p:nvSpPr>
        <p:spPr>
          <a:xfrm>
            <a:off x="609600" y="609600"/>
            <a:ext cx="6348413" cy="1320800"/>
          </a:xfrm>
        </p:spPr>
        <p:txBody>
          <a:bodyPr/>
          <a:lstStyle/>
          <a:p>
            <a:r>
              <a:rPr lang="en-US" altLang="nl-NL"/>
              <a:t>Physical</a:t>
            </a:r>
            <a:endParaRPr lang="ar-JO" altLang="nl-NL"/>
          </a:p>
        </p:txBody>
      </p:sp>
      <p:sp>
        <p:nvSpPr>
          <p:cNvPr id="84995" name="Content Placeholder 2">
            <a:extLst>
              <a:ext uri="{FF2B5EF4-FFF2-40B4-BE49-F238E27FC236}">
                <a16:creationId xmlns:a16="http://schemas.microsoft.com/office/drawing/2014/main" id="{56D9BFE0-6196-0267-0B9D-C2C833A8E56E}"/>
              </a:ext>
            </a:extLst>
          </p:cNvPr>
          <p:cNvSpPr>
            <a:spLocks noGrp="1" noChangeArrowheads="1"/>
          </p:cNvSpPr>
          <p:nvPr>
            <p:ph sz="half" idx="1"/>
          </p:nvPr>
        </p:nvSpPr>
        <p:spPr>
          <a:xfrm>
            <a:off x="457200" y="1600200"/>
            <a:ext cx="8229600" cy="4525963"/>
          </a:xfrm>
        </p:spPr>
        <p:txBody>
          <a:bodyPr/>
          <a:lstStyle/>
          <a:p>
            <a:r>
              <a:rPr lang="en-US" altLang="nl-NL" b="1"/>
              <a:t>Growth parameters</a:t>
            </a:r>
          </a:p>
          <a:p>
            <a:r>
              <a:rPr lang="en-US" altLang="nl-NL" b="1"/>
              <a:t>Abdominal distention</a:t>
            </a:r>
          </a:p>
          <a:p>
            <a:r>
              <a:rPr lang="en-US" altLang="nl-NL" b="1"/>
              <a:t>Hepatomegaly</a:t>
            </a:r>
          </a:p>
          <a:p>
            <a:r>
              <a:rPr lang="en-US" altLang="nl-NL" b="1"/>
              <a:t>Pallor and jaundice</a:t>
            </a:r>
          </a:p>
          <a:p>
            <a:r>
              <a:rPr lang="en-US" altLang="nl-NL" b="1"/>
              <a:t>Cutaneous, oral and perianal lesions</a:t>
            </a:r>
          </a:p>
          <a:p>
            <a:r>
              <a:rPr lang="en-US" altLang="nl-NL" b="1"/>
              <a:t>Neurological exam</a:t>
            </a:r>
          </a:p>
          <a:p>
            <a:endParaRPr lang="en-US" altLang="nl-NL" b="1"/>
          </a:p>
          <a:p>
            <a:endParaRPr lang="ar-JO" altLang="nl-NL"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945DDC9-5E29-91B6-97F3-50484E34273B}"/>
              </a:ext>
            </a:extLst>
          </p:cNvPr>
          <p:cNvSpPr>
            <a:spLocks noGrp="1" noChangeArrowheads="1"/>
          </p:cNvSpPr>
          <p:nvPr>
            <p:ph type="title"/>
          </p:nvPr>
        </p:nvSpPr>
        <p:spPr>
          <a:xfrm>
            <a:off x="609600" y="609600"/>
            <a:ext cx="6348413" cy="1320800"/>
          </a:xfrm>
        </p:spPr>
        <p:txBody>
          <a:bodyPr/>
          <a:lstStyle/>
          <a:p>
            <a:r>
              <a:rPr lang="en-US" altLang="nl-NL"/>
              <a:t>Stool exam</a:t>
            </a:r>
            <a:endParaRPr lang="ar-JO" altLang="nl-NL"/>
          </a:p>
        </p:txBody>
      </p:sp>
      <p:sp>
        <p:nvSpPr>
          <p:cNvPr id="86019" name="Content Placeholder 2">
            <a:extLst>
              <a:ext uri="{FF2B5EF4-FFF2-40B4-BE49-F238E27FC236}">
                <a16:creationId xmlns:a16="http://schemas.microsoft.com/office/drawing/2014/main" id="{864643EA-73B8-D9DA-85AE-35AABF52F4A2}"/>
              </a:ext>
            </a:extLst>
          </p:cNvPr>
          <p:cNvSpPr>
            <a:spLocks noGrp="1" noChangeArrowheads="1"/>
          </p:cNvSpPr>
          <p:nvPr>
            <p:ph sz="half" idx="1"/>
          </p:nvPr>
        </p:nvSpPr>
        <p:spPr>
          <a:xfrm>
            <a:off x="457200" y="1600200"/>
            <a:ext cx="8077200" cy="4525963"/>
          </a:xfrm>
        </p:spPr>
        <p:txBody>
          <a:bodyPr/>
          <a:lstStyle/>
          <a:p>
            <a:r>
              <a:rPr lang="en-US" altLang="nl-NL" b="1"/>
              <a:t>PH</a:t>
            </a:r>
          </a:p>
          <a:p>
            <a:r>
              <a:rPr lang="en-US" altLang="nl-NL" b="1"/>
              <a:t>Reducing substance</a:t>
            </a:r>
          </a:p>
          <a:p>
            <a:r>
              <a:rPr lang="en-US" altLang="nl-NL" b="1"/>
              <a:t>Fecal leukocytes</a:t>
            </a:r>
          </a:p>
          <a:p>
            <a:r>
              <a:rPr lang="en-US" altLang="nl-NL" b="1"/>
              <a:t>Stool culture, parasite, examination, Giardia antigen</a:t>
            </a:r>
          </a:p>
          <a:p>
            <a:r>
              <a:rPr lang="en-US" altLang="nl-NL" b="1"/>
              <a:t>Occult blood</a:t>
            </a:r>
          </a:p>
          <a:p>
            <a:r>
              <a:rPr lang="en-US" altLang="nl-NL" b="1"/>
              <a:t>A 3-day quantitative stool fat test at any age</a:t>
            </a:r>
          </a:p>
          <a:p>
            <a:endParaRPr lang="ar-JO" altLang="nl-NL"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9838229-1A33-AA82-0716-C7D6AF5DB8C5}"/>
              </a:ext>
            </a:extLst>
          </p:cNvPr>
          <p:cNvSpPr>
            <a:spLocks noGrp="1" noChangeArrowheads="1"/>
          </p:cNvSpPr>
          <p:nvPr>
            <p:ph type="title"/>
          </p:nvPr>
        </p:nvSpPr>
        <p:spPr/>
        <p:txBody>
          <a:bodyPr/>
          <a:lstStyle/>
          <a:p>
            <a:r>
              <a:rPr lang="en-US" altLang="nl-NL"/>
              <a:t>Carbohydrate</a:t>
            </a:r>
            <a:endParaRPr lang="ar-JO" altLang="nl-NL"/>
          </a:p>
        </p:txBody>
      </p:sp>
      <p:sp>
        <p:nvSpPr>
          <p:cNvPr id="87043" name="TextBox 4">
            <a:extLst>
              <a:ext uri="{FF2B5EF4-FFF2-40B4-BE49-F238E27FC236}">
                <a16:creationId xmlns:a16="http://schemas.microsoft.com/office/drawing/2014/main" id="{F92F5BBA-8085-75F6-175C-1B69549CFAC6}"/>
              </a:ext>
            </a:extLst>
          </p:cNvPr>
          <p:cNvSpPr txBox="1">
            <a:spLocks noChangeArrowheads="1"/>
          </p:cNvSpPr>
          <p:nvPr/>
        </p:nvSpPr>
        <p:spPr bwMode="auto">
          <a:xfrm>
            <a:off x="304800" y="1676400"/>
            <a:ext cx="8305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Char char="•"/>
            </a:pPr>
            <a:r>
              <a:rPr lang="en-US" altLang="nl-NL" sz="4000">
                <a:solidFill>
                  <a:srgbClr val="FF0000"/>
                </a:solidFill>
              </a:rPr>
              <a:t>Stool PH</a:t>
            </a:r>
          </a:p>
          <a:p>
            <a:pPr eaLnBrk="1" hangingPunct="1">
              <a:buFont typeface="Arial" panose="020B0604020202020204" pitchFamily="34" charset="0"/>
              <a:buChar char="•"/>
            </a:pPr>
            <a:r>
              <a:rPr lang="en-US" altLang="nl-NL" sz="4000">
                <a:solidFill>
                  <a:srgbClr val="FF0000"/>
                </a:solidFill>
              </a:rPr>
              <a:t>Stool for reducing substance</a:t>
            </a:r>
          </a:p>
          <a:p>
            <a:pPr eaLnBrk="1" hangingPunct="1">
              <a:buFont typeface="Arial" panose="020B0604020202020204" pitchFamily="34" charset="0"/>
              <a:buChar char="•"/>
            </a:pPr>
            <a:r>
              <a:rPr lang="en-US" altLang="nl-NL" sz="4000"/>
              <a:t>Breath hydrogen test</a:t>
            </a:r>
          </a:p>
          <a:p>
            <a:pPr eaLnBrk="1" hangingPunct="1">
              <a:buFont typeface="Arial" panose="020B0604020202020204" pitchFamily="34" charset="0"/>
              <a:buChar char="•"/>
            </a:pPr>
            <a:r>
              <a:rPr lang="en-US" altLang="nl-NL" sz="4000"/>
              <a:t>Small bowel biopsy and measurement of disacharidase level</a:t>
            </a:r>
            <a:endParaRPr lang="ar-JO" altLang="nl-NL" sz="4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EF30B49F-C210-67FE-6CB3-3886E28A81E5}"/>
              </a:ext>
            </a:extLst>
          </p:cNvPr>
          <p:cNvSpPr>
            <a:spLocks noGrp="1" noChangeArrowheads="1"/>
          </p:cNvSpPr>
          <p:nvPr>
            <p:ph type="title"/>
          </p:nvPr>
        </p:nvSpPr>
        <p:spPr/>
        <p:txBody>
          <a:bodyPr/>
          <a:lstStyle/>
          <a:p>
            <a:r>
              <a:rPr lang="en-US" altLang="nl-NL"/>
              <a:t>Protein</a:t>
            </a:r>
            <a:endParaRPr lang="ar-JO" altLang="nl-NL"/>
          </a:p>
        </p:txBody>
      </p:sp>
      <p:sp>
        <p:nvSpPr>
          <p:cNvPr id="88067" name="TextBox 4">
            <a:extLst>
              <a:ext uri="{FF2B5EF4-FFF2-40B4-BE49-F238E27FC236}">
                <a16:creationId xmlns:a16="http://schemas.microsoft.com/office/drawing/2014/main" id="{DABA4A48-412B-BD56-2A3B-4777076F4B33}"/>
              </a:ext>
            </a:extLst>
          </p:cNvPr>
          <p:cNvSpPr txBox="1">
            <a:spLocks noChangeArrowheads="1"/>
          </p:cNvSpPr>
          <p:nvPr/>
        </p:nvSpPr>
        <p:spPr bwMode="auto">
          <a:xfrm>
            <a:off x="609600" y="1905000"/>
            <a:ext cx="815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Char char="•"/>
            </a:pPr>
            <a:r>
              <a:rPr lang="en-US" altLang="nl-NL" sz="2800">
                <a:solidFill>
                  <a:srgbClr val="FF0000"/>
                </a:solidFill>
              </a:rPr>
              <a:t>Hypoalbuminemia</a:t>
            </a:r>
          </a:p>
          <a:p>
            <a:pPr eaLnBrk="1" hangingPunct="1">
              <a:buFont typeface="Arial" panose="020B0604020202020204" pitchFamily="34" charset="0"/>
              <a:buChar char="•"/>
            </a:pPr>
            <a:endParaRPr lang="en-US" altLang="nl-NL" sz="2800">
              <a:solidFill>
                <a:srgbClr val="FF0000"/>
              </a:solidFill>
            </a:endParaRPr>
          </a:p>
          <a:p>
            <a:pPr eaLnBrk="1" hangingPunct="1">
              <a:buFont typeface="Arial" panose="020B0604020202020204" pitchFamily="34" charset="0"/>
              <a:buChar char="•"/>
            </a:pPr>
            <a:endParaRPr lang="en-US" altLang="nl-NL" sz="2800">
              <a:solidFill>
                <a:srgbClr val="FF0000"/>
              </a:solidFill>
            </a:endParaRPr>
          </a:p>
          <a:p>
            <a:pPr eaLnBrk="1" hangingPunct="1">
              <a:buFont typeface="Arial" panose="020B0604020202020204" pitchFamily="34" charset="0"/>
              <a:buChar char="•"/>
            </a:pPr>
            <a:r>
              <a:rPr lang="en-US" altLang="nl-NL" sz="2800">
                <a:solidFill>
                  <a:srgbClr val="FF0000"/>
                </a:solidFill>
              </a:rPr>
              <a:t>Fecal A1-antitrypsin FA1AT (PLE)</a:t>
            </a:r>
            <a:endParaRPr lang="ar-JO" altLang="nl-NL" sz="280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F88FC156-EB89-6CF2-E0A5-426E97695B3E}"/>
              </a:ext>
            </a:extLst>
          </p:cNvPr>
          <p:cNvSpPr>
            <a:spLocks noGrp="1" noChangeArrowheads="1"/>
          </p:cNvSpPr>
          <p:nvPr>
            <p:ph type="title"/>
          </p:nvPr>
        </p:nvSpPr>
        <p:spPr/>
        <p:txBody>
          <a:bodyPr/>
          <a:lstStyle/>
          <a:p>
            <a:r>
              <a:rPr lang="en-US" altLang="nl-NL"/>
              <a:t>Fat</a:t>
            </a:r>
            <a:endParaRPr lang="ar-JO" altLang="nl-NL"/>
          </a:p>
        </p:txBody>
      </p:sp>
      <p:sp>
        <p:nvSpPr>
          <p:cNvPr id="89091" name="TextBox 3">
            <a:extLst>
              <a:ext uri="{FF2B5EF4-FFF2-40B4-BE49-F238E27FC236}">
                <a16:creationId xmlns:a16="http://schemas.microsoft.com/office/drawing/2014/main" id="{C5A42954-CCE9-2750-196B-307A8D63628E}"/>
              </a:ext>
            </a:extLst>
          </p:cNvPr>
          <p:cNvSpPr txBox="1">
            <a:spLocks noChangeArrowheads="1"/>
          </p:cNvSpPr>
          <p:nvPr/>
        </p:nvSpPr>
        <p:spPr bwMode="auto">
          <a:xfrm>
            <a:off x="609600" y="19050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Char char="•"/>
            </a:pPr>
            <a:r>
              <a:rPr lang="en-US" altLang="nl-NL" sz="3600">
                <a:solidFill>
                  <a:srgbClr val="FF0000"/>
                </a:solidFill>
              </a:rPr>
              <a:t>72- hr stool fat collection</a:t>
            </a:r>
          </a:p>
          <a:p>
            <a:pPr eaLnBrk="1" hangingPunct="1">
              <a:buFont typeface="Arial" panose="020B0604020202020204" pitchFamily="34" charset="0"/>
              <a:buChar char="•"/>
            </a:pPr>
            <a:endParaRPr lang="en-US" altLang="nl-NL" sz="3600"/>
          </a:p>
          <a:p>
            <a:pPr eaLnBrk="1" hangingPunct="1">
              <a:buFont typeface="Arial" panose="020B0604020202020204" pitchFamily="34" charset="0"/>
              <a:buChar char="•"/>
            </a:pPr>
            <a:r>
              <a:rPr lang="en-US" altLang="nl-NL" sz="3600">
                <a:solidFill>
                  <a:srgbClr val="FF0000"/>
                </a:solidFill>
              </a:rPr>
              <a:t>Fat soluble vitamins </a:t>
            </a:r>
          </a:p>
          <a:p>
            <a:pPr eaLnBrk="1" hangingPunct="1">
              <a:buFont typeface="Arial" panose="020B0604020202020204" pitchFamily="34" charset="0"/>
              <a:buChar char="•"/>
            </a:pPr>
            <a:endParaRPr lang="en-US" altLang="nl-NL" sz="3600"/>
          </a:p>
          <a:p>
            <a:pPr eaLnBrk="1" hangingPunct="1">
              <a:buFont typeface="Arial" panose="020B0604020202020204" pitchFamily="34" charset="0"/>
              <a:buChar char="•"/>
            </a:pPr>
            <a:r>
              <a:rPr lang="en-US" altLang="nl-NL" sz="3600"/>
              <a:t>Evaluation of bile acid levels in duodenal ﬂuid aspirate may be useful.</a:t>
            </a:r>
          </a:p>
          <a:p>
            <a:pPr eaLnBrk="1" hangingPunct="1"/>
            <a:r>
              <a:rPr lang="en-US" altLang="nl-NL" sz="3600"/>
              <a:t> </a:t>
            </a:r>
            <a:endParaRPr lang="ar-JO" altLang="nl-NL" sz="3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632F4580-7D2F-8A74-97B3-A172D1239249}"/>
              </a:ext>
            </a:extLst>
          </p:cNvPr>
          <p:cNvSpPr>
            <a:spLocks noGrp="1" noChangeArrowheads="1"/>
          </p:cNvSpPr>
          <p:nvPr>
            <p:ph type="title"/>
          </p:nvPr>
        </p:nvSpPr>
        <p:spPr/>
        <p:txBody>
          <a:bodyPr/>
          <a:lstStyle/>
          <a:p>
            <a:r>
              <a:rPr lang="en-US" altLang="nl-NL"/>
              <a:t>Pancreatic </a:t>
            </a:r>
            <a:endParaRPr lang="ar-JO" altLang="nl-NL"/>
          </a:p>
        </p:txBody>
      </p:sp>
      <p:sp>
        <p:nvSpPr>
          <p:cNvPr id="90115" name="TextBox 5">
            <a:extLst>
              <a:ext uri="{FF2B5EF4-FFF2-40B4-BE49-F238E27FC236}">
                <a16:creationId xmlns:a16="http://schemas.microsoft.com/office/drawing/2014/main" id="{85BE647D-C506-6EE3-B7C3-548C75D1FF43}"/>
              </a:ext>
            </a:extLst>
          </p:cNvPr>
          <p:cNvSpPr txBox="1">
            <a:spLocks noChangeArrowheads="1"/>
          </p:cNvSpPr>
          <p:nvPr/>
        </p:nvSpPr>
        <p:spPr bwMode="auto">
          <a:xfrm>
            <a:off x="609600" y="190500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Char char="•"/>
            </a:pPr>
            <a:r>
              <a:rPr lang="en-US" altLang="nl-NL" sz="3600">
                <a:solidFill>
                  <a:srgbClr val="FF0000"/>
                </a:solidFill>
              </a:rPr>
              <a:t>Sweat chloride</a:t>
            </a:r>
          </a:p>
          <a:p>
            <a:pPr eaLnBrk="1" hangingPunct="1">
              <a:buFont typeface="Arial" panose="020B0604020202020204" pitchFamily="34" charset="0"/>
              <a:buChar char="•"/>
            </a:pPr>
            <a:endParaRPr lang="en-US" altLang="nl-NL" sz="3600">
              <a:solidFill>
                <a:srgbClr val="FF0000"/>
              </a:solidFill>
            </a:endParaRPr>
          </a:p>
          <a:p>
            <a:pPr eaLnBrk="1" hangingPunct="1">
              <a:buFont typeface="Arial" panose="020B0604020202020204" pitchFamily="34" charset="0"/>
              <a:buChar char="•"/>
            </a:pPr>
            <a:r>
              <a:rPr lang="en-US" altLang="nl-NL" sz="3600">
                <a:solidFill>
                  <a:srgbClr val="FF0000"/>
                </a:solidFill>
              </a:rPr>
              <a:t>Fecal elastase</a:t>
            </a:r>
          </a:p>
          <a:p>
            <a:pPr eaLnBrk="1" hangingPunct="1"/>
            <a:endParaRPr lang="en-US" altLang="nl-NL" sz="3600">
              <a:solidFill>
                <a:srgbClr val="FF0000"/>
              </a:solidFill>
            </a:endParaRPr>
          </a:p>
          <a:p>
            <a:pPr eaLnBrk="1" hangingPunct="1">
              <a:buFont typeface="Arial" panose="020B0604020202020204" pitchFamily="34" charset="0"/>
              <a:buChar char="•"/>
            </a:pPr>
            <a:r>
              <a:rPr lang="en-US" altLang="nl-NL" sz="3600"/>
              <a:t>Duodenal aspirate ( Gold standerd) </a:t>
            </a:r>
          </a:p>
          <a:p>
            <a:pPr eaLnBrk="1" hangingPunct="1"/>
            <a:r>
              <a:rPr lang="en-US" altLang="nl-NL" sz="3600"/>
              <a:t> </a:t>
            </a:r>
            <a:endParaRPr lang="ar-JO" altLang="nl-NL" sz="3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E22B7E-28F0-DAA9-C96A-8D1F9226763E}"/>
              </a:ext>
            </a:extLst>
          </p:cNvPr>
          <p:cNvSpPr>
            <a:spLocks noGrp="1"/>
          </p:cNvSpPr>
          <p:nvPr>
            <p:ph type="title"/>
          </p:nvPr>
        </p:nvSpPr>
        <p:spPr>
          <a:xfrm>
            <a:off x="457200" y="98854"/>
            <a:ext cx="6347714" cy="1320800"/>
          </a:xfrm>
        </p:spPr>
        <p:style>
          <a:lnRef idx="0">
            <a:schemeClr val="accent2"/>
          </a:lnRef>
          <a:fillRef idx="3">
            <a:schemeClr val="accent2"/>
          </a:fillRef>
          <a:effectRef idx="3">
            <a:schemeClr val="accent2"/>
          </a:effectRef>
          <a:fontRef idx="minor">
            <a:schemeClr val="lt1"/>
          </a:fontRef>
        </p:style>
        <p:txBody>
          <a:bodyPr rtlCol="0">
            <a:normAutofit/>
          </a:bodyPr>
          <a:lstStyle/>
          <a:p>
            <a:pPr fontAlgn="auto">
              <a:spcAft>
                <a:spcPts val="0"/>
              </a:spcAft>
              <a:defRPr/>
            </a:pPr>
            <a:r>
              <a:rPr lang="en-US" altLang="en-US" b="1" dirty="0"/>
              <a:t>Treatment</a:t>
            </a:r>
          </a:p>
        </p:txBody>
      </p:sp>
      <p:sp>
        <p:nvSpPr>
          <p:cNvPr id="91141" name="Content Placeholder 2">
            <a:extLst>
              <a:ext uri="{FF2B5EF4-FFF2-40B4-BE49-F238E27FC236}">
                <a16:creationId xmlns:a16="http://schemas.microsoft.com/office/drawing/2014/main" id="{204E512C-23B2-ADEF-631F-716F1DB33391}"/>
              </a:ext>
            </a:extLst>
          </p:cNvPr>
          <p:cNvSpPr>
            <a:spLocks noGrp="1" noChangeArrowheads="1"/>
          </p:cNvSpPr>
          <p:nvPr>
            <p:ph sz="half" idx="1"/>
          </p:nvPr>
        </p:nvSpPr>
        <p:spPr>
          <a:xfrm>
            <a:off x="457200" y="1706563"/>
            <a:ext cx="6643688" cy="4973637"/>
          </a:xfrm>
        </p:spPr>
        <p:txBody>
          <a:bodyPr/>
          <a:lstStyle/>
          <a:p>
            <a:r>
              <a:rPr lang="en-US" altLang="nl-NL" sz="2000" b="1">
                <a:solidFill>
                  <a:srgbClr val="FF0000"/>
                </a:solidFill>
              </a:rPr>
              <a:t>Replacement</a:t>
            </a:r>
            <a:r>
              <a:rPr lang="en-US" altLang="nl-NL" sz="2000" b="1"/>
              <a:t> of nutrient deficiencies: </a:t>
            </a:r>
          </a:p>
          <a:p>
            <a:pPr>
              <a:buFont typeface="Wingdings" panose="05000000000000000000" pitchFamily="2" charset="2"/>
              <a:buChar char="Ø"/>
            </a:pPr>
            <a:r>
              <a:rPr lang="en-US" altLang="nl-NL" sz="2000" b="1"/>
              <a:t>Pancreatic enzymes in pancreatic deficiency</a:t>
            </a:r>
          </a:p>
          <a:p>
            <a:pPr>
              <a:buFont typeface="Wingdings" panose="05000000000000000000" pitchFamily="2" charset="2"/>
              <a:buChar char="Ø"/>
            </a:pPr>
            <a:r>
              <a:rPr lang="en-US" altLang="nl-NL" sz="2000" b="1"/>
              <a:t>Vitamins and Iron</a:t>
            </a:r>
          </a:p>
          <a:p>
            <a:pPr>
              <a:buFont typeface="Wingdings" panose="05000000000000000000" pitchFamily="2" charset="2"/>
              <a:buChar char="Ø"/>
            </a:pPr>
            <a:r>
              <a:rPr lang="en-US" altLang="en-US" sz="2000" b="1"/>
              <a:t>Cholestyramine: Bile acid malabsorption</a:t>
            </a:r>
            <a:endParaRPr lang="en-US" altLang="nl-NL" sz="2000" b="1"/>
          </a:p>
          <a:p>
            <a:pPr>
              <a:buFont typeface="Wingdings" panose="05000000000000000000" pitchFamily="2" charset="2"/>
              <a:buChar char="§"/>
            </a:pPr>
            <a:r>
              <a:rPr lang="en-US" altLang="nl-NL" sz="2000" b="1">
                <a:solidFill>
                  <a:srgbClr val="FF0000"/>
                </a:solidFill>
              </a:rPr>
              <a:t>Diet Modification:</a:t>
            </a:r>
          </a:p>
          <a:p>
            <a:pPr lvl="1">
              <a:buFont typeface="Wingdings" panose="05000000000000000000" pitchFamily="2" charset="2"/>
              <a:buChar char="Ø"/>
            </a:pPr>
            <a:r>
              <a:rPr lang="en-US" altLang="en-US" sz="2000" b="1"/>
              <a:t>Gluten-free diet in celiac disease.</a:t>
            </a:r>
          </a:p>
          <a:p>
            <a:pPr lvl="1">
              <a:buFont typeface="Wingdings" panose="05000000000000000000" pitchFamily="2" charset="2"/>
              <a:buChar char="Ø"/>
            </a:pPr>
            <a:r>
              <a:rPr lang="en-US" altLang="en-US" sz="2000" b="1"/>
              <a:t>lactose intolerance: LF</a:t>
            </a:r>
          </a:p>
          <a:p>
            <a:pPr lvl="1">
              <a:buFont typeface="Wingdings" panose="05000000000000000000" pitchFamily="2" charset="2"/>
              <a:buChar char="Ø"/>
            </a:pPr>
            <a:r>
              <a:rPr lang="en-US" altLang="en-US" sz="2000" b="1"/>
              <a:t>Food allergic enteropathy need to be on an elimination diet</a:t>
            </a:r>
          </a:p>
          <a:p>
            <a:pPr lvl="1">
              <a:buFont typeface="Wingdings" panose="05000000000000000000" pitchFamily="2" charset="2"/>
              <a:buChar char="Ø"/>
            </a:pPr>
            <a:r>
              <a:rPr lang="en-US" altLang="nl-NL" sz="2000" b="1"/>
              <a:t>CMPA: Amino acid formula</a:t>
            </a:r>
          </a:p>
          <a:p>
            <a:pPr lvl="1">
              <a:buFont typeface="Wingdings" panose="05000000000000000000" pitchFamily="2" charset="2"/>
              <a:buChar char="Ø"/>
            </a:pPr>
            <a:r>
              <a:rPr lang="en-US" altLang="nl-NL" sz="2000" b="1"/>
              <a:t>Fat tolerance: MCT oil</a:t>
            </a:r>
          </a:p>
          <a:p>
            <a:pPr>
              <a:buFont typeface="Wingdings" panose="05000000000000000000" pitchFamily="2" charset="2"/>
              <a:buChar char="§"/>
            </a:pPr>
            <a:endParaRPr lang="en-US" altLang="nl-NL" sz="2000" b="1">
              <a:solidFill>
                <a:srgbClr val="FF0000"/>
              </a:solidFill>
            </a:endParaRPr>
          </a:p>
          <a:p>
            <a:pPr>
              <a:buFont typeface="Wingdings" panose="05000000000000000000" pitchFamily="2" charset="2"/>
              <a:buChar char="Ø"/>
            </a:pPr>
            <a:endParaRPr lang="en-US" altLang="nl-NL" sz="2000" b="1"/>
          </a:p>
          <a:p>
            <a:pPr>
              <a:buFont typeface="Wingdings" panose="05000000000000000000" pitchFamily="2" charset="2"/>
              <a:buChar char="Ø"/>
            </a:pPr>
            <a:endParaRPr lang="en-US" altLang="nl-NL" sz="2000"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E210783-0ADA-310F-2331-FC43C19BF49A}"/>
              </a:ext>
            </a:extLst>
          </p:cNvPr>
          <p:cNvSpPr>
            <a:spLocks noGrp="1" noChangeArrowheads="1"/>
          </p:cNvSpPr>
          <p:nvPr>
            <p:ph type="title"/>
          </p:nvPr>
        </p:nvSpPr>
        <p:spPr/>
        <p:txBody>
          <a:bodyPr/>
          <a:lstStyle/>
          <a:p>
            <a:r>
              <a:rPr lang="en-US" altLang="nl-NL" dirty="0"/>
              <a:t>Coeliac disease </a:t>
            </a:r>
            <a:endParaRPr lang="en-US" altLang="nl-NL"/>
          </a:p>
        </p:txBody>
      </p:sp>
      <p:sp>
        <p:nvSpPr>
          <p:cNvPr id="3" name="Content Placeholder 2">
            <a:extLst>
              <a:ext uri="{FF2B5EF4-FFF2-40B4-BE49-F238E27FC236}">
                <a16:creationId xmlns:a16="http://schemas.microsoft.com/office/drawing/2014/main" id="{B3519DDA-5C85-81A8-620F-002403CBCFCB}"/>
              </a:ext>
            </a:extLst>
          </p:cNvPr>
          <p:cNvSpPr>
            <a:spLocks noGrp="1"/>
          </p:cNvSpPr>
          <p:nvPr>
            <p:ph idx="1"/>
          </p:nvPr>
        </p:nvSpPr>
        <p:spPr/>
        <p:txBody>
          <a:bodyPr rtlCol="0">
            <a:normAutofit fontScale="92500" lnSpcReduction="20000"/>
          </a:bodyPr>
          <a:lstStyle/>
          <a:p>
            <a:pPr fontAlgn="auto">
              <a:spcAft>
                <a:spcPts val="0"/>
              </a:spcAft>
              <a:buFont typeface="Wingdings 3" charset="2"/>
              <a:buChar char=""/>
              <a:defRPr/>
            </a:pPr>
            <a:r>
              <a:rPr lang="en-US" sz="2400" b="1" dirty="0">
                <a:solidFill>
                  <a:schemeClr val="tx1">
                    <a:lumMod val="75000"/>
                    <a:lumOff val="25000"/>
                  </a:schemeClr>
                </a:solidFill>
              </a:rPr>
              <a:t>chronic inflammatory disorder of the small intestine, produced by the ingestion of dietary gluten products in susceptible people.</a:t>
            </a:r>
          </a:p>
          <a:p>
            <a:pPr fontAlgn="auto">
              <a:spcAft>
                <a:spcPts val="0"/>
              </a:spcAft>
              <a:buFont typeface="Wingdings 3" charset="2"/>
              <a:buChar char=""/>
              <a:defRPr/>
            </a:pPr>
            <a:endParaRPr lang="en-US" sz="2400" b="1" dirty="0">
              <a:solidFill>
                <a:schemeClr val="tx1">
                  <a:lumMod val="75000"/>
                  <a:lumOff val="25000"/>
                </a:schemeClr>
              </a:solidFill>
            </a:endParaRPr>
          </a:p>
          <a:p>
            <a:pPr fontAlgn="auto">
              <a:spcAft>
                <a:spcPts val="0"/>
              </a:spcAft>
              <a:buFont typeface="Wingdings 3" charset="2"/>
              <a:buChar char=""/>
              <a:defRPr/>
            </a:pPr>
            <a:r>
              <a:rPr lang="en-US" sz="2400" b="1" dirty="0">
                <a:solidFill>
                  <a:schemeClr val="tx1">
                    <a:lumMod val="75000"/>
                    <a:lumOff val="25000"/>
                  </a:schemeClr>
                </a:solidFill>
              </a:rPr>
              <a:t> It is a multifactorial disease, including genetic and environmental factors. </a:t>
            </a:r>
          </a:p>
          <a:p>
            <a:pPr fontAlgn="auto">
              <a:spcAft>
                <a:spcPts val="0"/>
              </a:spcAft>
              <a:buFont typeface="Wingdings 3" charset="2"/>
              <a:buChar char=""/>
              <a:defRPr/>
            </a:pPr>
            <a:endParaRPr lang="en-US" sz="2400" b="1" dirty="0">
              <a:solidFill>
                <a:schemeClr val="tx1">
                  <a:lumMod val="75000"/>
                  <a:lumOff val="25000"/>
                </a:schemeClr>
              </a:solidFill>
            </a:endParaRPr>
          </a:p>
          <a:p>
            <a:pPr fontAlgn="auto">
              <a:spcAft>
                <a:spcPts val="0"/>
              </a:spcAft>
              <a:buFont typeface="Wingdings 3" charset="2"/>
              <a:buChar char=""/>
              <a:defRPr/>
            </a:pPr>
            <a:r>
              <a:rPr lang="en-US" sz="2400" b="1" dirty="0">
                <a:solidFill>
                  <a:schemeClr val="tx1">
                    <a:lumMod val="75000"/>
                    <a:lumOff val="25000"/>
                  </a:schemeClr>
                </a:solidFill>
              </a:rPr>
              <a:t>- HLA-DQR 2 / HLA – DQR 8 ( 90 % ) </a:t>
            </a:r>
          </a:p>
          <a:p>
            <a:pPr>
              <a:spcAft>
                <a:spcPts val="0"/>
              </a:spcAft>
              <a:buFont typeface="Wingdings 3" charset="2"/>
              <a:buChar char=""/>
              <a:defRPr/>
            </a:pPr>
            <a:r>
              <a:rPr lang="en-US" sz="2400" b="1" dirty="0">
                <a:solidFill>
                  <a:schemeClr val="tx1">
                    <a:lumMod val="75000"/>
                    <a:lumOff val="25000"/>
                  </a:schemeClr>
                </a:solidFill>
              </a:rPr>
              <a:t>1% of general population , more in Nothern European countries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9D16C10C-A32B-170E-042D-719A77B3FBC4}"/>
              </a:ext>
            </a:extLst>
          </p:cNvPr>
          <p:cNvSpPr>
            <a:spLocks noGrp="1" noChangeArrowheads="1"/>
          </p:cNvSpPr>
          <p:nvPr>
            <p:ph type="title"/>
          </p:nvPr>
        </p:nvSpPr>
        <p:spPr>
          <a:xfrm>
            <a:off x="307975" y="454025"/>
            <a:ext cx="6348413" cy="1320800"/>
          </a:xfrm>
        </p:spPr>
        <p:txBody>
          <a:bodyPr/>
          <a:lstStyle/>
          <a:p>
            <a:r>
              <a:rPr lang="en-US" altLang="nl-NL"/>
              <a:t>Genetic testing </a:t>
            </a:r>
          </a:p>
        </p:txBody>
      </p:sp>
      <p:sp>
        <p:nvSpPr>
          <p:cNvPr id="99331" name="Content Placeholder 2">
            <a:extLst>
              <a:ext uri="{FF2B5EF4-FFF2-40B4-BE49-F238E27FC236}">
                <a16:creationId xmlns:a16="http://schemas.microsoft.com/office/drawing/2014/main" id="{0598B666-1588-B40F-7446-4BD321D9254B}"/>
              </a:ext>
            </a:extLst>
          </p:cNvPr>
          <p:cNvSpPr>
            <a:spLocks noGrp="1" noChangeArrowheads="1"/>
          </p:cNvSpPr>
          <p:nvPr>
            <p:ph idx="1"/>
          </p:nvPr>
        </p:nvSpPr>
        <p:spPr/>
        <p:txBody>
          <a:bodyPr/>
          <a:lstStyle/>
          <a:p>
            <a:endParaRPr lang="nl-NL" altLang="nl-NL"/>
          </a:p>
        </p:txBody>
      </p:sp>
      <p:pic>
        <p:nvPicPr>
          <p:cNvPr id="8194" name="Picture 2" descr="No description available.">
            <a:extLst>
              <a:ext uri="{FF2B5EF4-FFF2-40B4-BE49-F238E27FC236}">
                <a16:creationId xmlns:a16="http://schemas.microsoft.com/office/drawing/2014/main" id="{97F916F5-089A-EEB6-6B9C-EADF00ACBB40}"/>
              </a:ext>
            </a:extLst>
          </p:cNvPr>
          <p:cNvPicPr>
            <a:picLocks noChangeAspect="1" noChangeArrowheads="1"/>
          </p:cNvPicPr>
          <p:nvPr/>
        </p:nvPicPr>
        <p:blipFill rotWithShape="1">
          <a:blip r:embed="rId2"/>
          <a:srcRect l="7234" t="17547" r="34468" b="44805"/>
          <a:stretch/>
        </p:blipFill>
        <p:spPr bwMode="auto">
          <a:xfrm>
            <a:off x="502594" y="2043858"/>
            <a:ext cx="7139031" cy="34522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0EA9E924-EE40-520B-4E28-1DE883A85C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D0EBB48E-8281-4177-92D5-8EE10CC4A3AC}" type="slidenum">
              <a:rPr lang="ar-JO" altLang="en-US">
                <a:solidFill>
                  <a:schemeClr val="accent1"/>
                </a:solidFill>
              </a:rPr>
              <a:pPr fontAlgn="base">
                <a:spcBef>
                  <a:spcPct val="0"/>
                </a:spcBef>
                <a:spcAft>
                  <a:spcPct val="0"/>
                </a:spcAft>
              </a:pPr>
              <a:t>6</a:t>
            </a:fld>
            <a:endParaRPr lang="en-US" altLang="en-US">
              <a:solidFill>
                <a:schemeClr val="accent1"/>
              </a:solidFill>
            </a:endParaRPr>
          </a:p>
        </p:txBody>
      </p:sp>
      <p:sp>
        <p:nvSpPr>
          <p:cNvPr id="14339" name="Rectangle 2">
            <a:extLst>
              <a:ext uri="{FF2B5EF4-FFF2-40B4-BE49-F238E27FC236}">
                <a16:creationId xmlns:a16="http://schemas.microsoft.com/office/drawing/2014/main" id="{4A7E334A-7DB9-21EA-98C7-90B3BBFC42EA}"/>
              </a:ext>
            </a:extLst>
          </p:cNvPr>
          <p:cNvSpPr>
            <a:spLocks noGrp="1" noChangeArrowheads="1"/>
          </p:cNvSpPr>
          <p:nvPr>
            <p:ph type="title"/>
          </p:nvPr>
        </p:nvSpPr>
        <p:spPr/>
        <p:txBody>
          <a:bodyPr/>
          <a:lstStyle/>
          <a:p>
            <a:pPr algn="ctr"/>
            <a:r>
              <a:rPr lang="en-US" altLang="en-US">
                <a:solidFill>
                  <a:srgbClr val="92D050"/>
                </a:solidFill>
              </a:rPr>
              <a:t>COW</a:t>
            </a:r>
            <a:r>
              <a:rPr lang="en-US" altLang="en-US">
                <a:solidFill>
                  <a:srgbClr val="92D050"/>
                </a:solidFill>
                <a:latin typeface="Arial" panose="020B0604020202020204" pitchFamily="34" charset="0"/>
              </a:rPr>
              <a:t>’</a:t>
            </a:r>
            <a:r>
              <a:rPr lang="en-US" altLang="en-US">
                <a:solidFill>
                  <a:srgbClr val="92D050"/>
                </a:solidFill>
              </a:rPr>
              <a:t>S MILK PROTEIN INTOLERANCE: Presentation</a:t>
            </a:r>
          </a:p>
        </p:txBody>
      </p:sp>
      <p:sp>
        <p:nvSpPr>
          <p:cNvPr id="14340" name="Rectangle 3">
            <a:extLst>
              <a:ext uri="{FF2B5EF4-FFF2-40B4-BE49-F238E27FC236}">
                <a16:creationId xmlns:a16="http://schemas.microsoft.com/office/drawing/2014/main" id="{2500BEFA-5A36-130E-8086-63F7A8CBAC9A}"/>
              </a:ext>
            </a:extLst>
          </p:cNvPr>
          <p:cNvSpPr>
            <a:spLocks noGrp="1" noChangeArrowheads="1"/>
          </p:cNvSpPr>
          <p:nvPr>
            <p:ph type="body" idx="1"/>
          </p:nvPr>
        </p:nvSpPr>
        <p:spPr>
          <a:xfrm>
            <a:off x="762000" y="2370138"/>
            <a:ext cx="8382000" cy="4114800"/>
          </a:xfrm>
        </p:spPr>
        <p:txBody>
          <a:bodyPr/>
          <a:lstStyle/>
          <a:p>
            <a:pPr>
              <a:buFont typeface="Wingdings" panose="05000000000000000000" pitchFamily="2" charset="2"/>
              <a:buChar char="Ø"/>
            </a:pPr>
            <a:r>
              <a:rPr lang="en-US" altLang="en-US" b="1"/>
              <a:t>Chronic diarrhea and failure to thrive.</a:t>
            </a:r>
          </a:p>
          <a:p>
            <a:pPr>
              <a:buFont typeface="Wingdings" panose="05000000000000000000" pitchFamily="2" charset="2"/>
              <a:buChar char="Ø"/>
            </a:pPr>
            <a:r>
              <a:rPr lang="en-US" altLang="en-US" b="1"/>
              <a:t>FTT without obvious Gl symptoms.</a:t>
            </a:r>
          </a:p>
          <a:p>
            <a:pPr>
              <a:buFont typeface="Wingdings" panose="05000000000000000000" pitchFamily="2" charset="2"/>
              <a:buChar char="Ø"/>
            </a:pPr>
            <a:r>
              <a:rPr lang="en-US" altLang="en-US" b="1"/>
              <a:t>Chronic vomiting and FTT.</a:t>
            </a:r>
          </a:p>
          <a:p>
            <a:pPr>
              <a:buFont typeface="Wingdings" panose="05000000000000000000" pitchFamily="2" charset="2"/>
              <a:buChar char="Ø"/>
            </a:pPr>
            <a:r>
              <a:rPr lang="en-US" altLang="en-US" b="1"/>
              <a:t>Abdominal distension, constipation and FTT</a:t>
            </a:r>
          </a:p>
          <a:p>
            <a:pPr>
              <a:buFont typeface="Wingdings" panose="05000000000000000000" pitchFamily="2" charset="2"/>
              <a:buChar char="Ø"/>
            </a:pPr>
            <a:r>
              <a:rPr lang="en-US" altLang="en-US" b="1"/>
              <a:t>Acute vomiting and abdominal distension.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667A3C1D-08A0-5C64-193E-76D833F451B7}"/>
              </a:ext>
            </a:extLst>
          </p:cNvPr>
          <p:cNvSpPr>
            <a:spLocks noGrp="1" noChangeArrowheads="1"/>
          </p:cNvSpPr>
          <p:nvPr>
            <p:ph sz="half" idx="2"/>
          </p:nvPr>
        </p:nvSpPr>
        <p:spPr>
          <a:xfrm>
            <a:off x="450850" y="1638300"/>
            <a:ext cx="3036888" cy="5219700"/>
          </a:xfrm>
        </p:spPr>
        <p:txBody>
          <a:bodyPr/>
          <a:lstStyle/>
          <a:p>
            <a:r>
              <a:rPr lang="en-CA" altLang="nl-NL" sz="2400"/>
              <a:t>Gluten protein is derived from a group of cereal grains that include </a:t>
            </a:r>
            <a:r>
              <a:rPr lang="en-CA" altLang="nl-NL" sz="2400">
                <a:solidFill>
                  <a:srgbClr val="FF0000"/>
                </a:solidFill>
              </a:rPr>
              <a:t>wheat, rye, and barley</a:t>
            </a:r>
          </a:p>
          <a:p>
            <a:pPr>
              <a:buFont typeface="Arial" panose="020B0604020202020204" pitchFamily="34" charset="0"/>
              <a:buNone/>
            </a:pPr>
            <a:endParaRPr lang="en-CA" altLang="nl-NL" sz="2400"/>
          </a:p>
          <a:p>
            <a:r>
              <a:rPr lang="en-CA" altLang="nl-NL" sz="2400">
                <a:solidFill>
                  <a:srgbClr val="00B050"/>
                </a:solidFill>
              </a:rPr>
              <a:t>Rice and Corn are not offending agents</a:t>
            </a:r>
          </a:p>
        </p:txBody>
      </p:sp>
      <p:pic>
        <p:nvPicPr>
          <p:cNvPr id="68612" name="Picture 4">
            <a:extLst>
              <a:ext uri="{FF2B5EF4-FFF2-40B4-BE49-F238E27FC236}">
                <a16:creationId xmlns:a16="http://schemas.microsoft.com/office/drawing/2014/main" id="{73E216A7-88EE-3054-00E0-6BBA22D41FD1}"/>
              </a:ext>
            </a:extLst>
          </p:cNvPr>
          <p:cNvPicPr>
            <a:picLocks noGrp="1" noChangeAspect="1" noChangeArrowheads="1"/>
          </p:cNvPicPr>
          <p:nvPr>
            <p:ph sz="quarter" idx="4"/>
          </p:nvPr>
        </p:nvPicPr>
        <p:blipFill>
          <a:blip r:embed="rId3"/>
          <a:stretch>
            <a:fillRect/>
          </a:stretch>
        </p:blipFill>
        <p:spPr>
          <a:xfrm>
            <a:off x="4015530" y="1543050"/>
            <a:ext cx="3505200" cy="3771900"/>
          </a:xfrm>
          <a:effectLst>
            <a:softEdge rad="112500"/>
          </a:effectLst>
        </p:spPr>
      </p:pic>
      <p:sp>
        <p:nvSpPr>
          <p:cNvPr id="100356" name="AutoShape 2" descr="Image result for barley">
            <a:extLst>
              <a:ext uri="{FF2B5EF4-FFF2-40B4-BE49-F238E27FC236}">
                <a16:creationId xmlns:a16="http://schemas.microsoft.com/office/drawing/2014/main" id="{417875B7-D955-E732-7F8D-54F5BF6C2F70}"/>
              </a:ext>
            </a:extLst>
          </p:cNvPr>
          <p:cNvSpPr>
            <a:spLocks noChangeAspect="1" noChangeArrowheads="1"/>
          </p:cNvSpPr>
          <p:nvPr/>
        </p:nvSpPr>
        <p:spPr bwMode="auto">
          <a:xfrm>
            <a:off x="8605838"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ar-JO" altLang="nl-NL"/>
          </a:p>
        </p:txBody>
      </p:sp>
      <p:sp>
        <p:nvSpPr>
          <p:cNvPr id="100357" name="AutoShape 4" descr="Image result for barley">
            <a:extLst>
              <a:ext uri="{FF2B5EF4-FFF2-40B4-BE49-F238E27FC236}">
                <a16:creationId xmlns:a16="http://schemas.microsoft.com/office/drawing/2014/main" id="{D0C7C802-ECE5-F880-80DB-64D4B12439A9}"/>
              </a:ext>
            </a:extLst>
          </p:cNvPr>
          <p:cNvSpPr>
            <a:spLocks noChangeAspect="1" noChangeArrowheads="1"/>
          </p:cNvSpPr>
          <p:nvPr/>
        </p:nvSpPr>
        <p:spPr bwMode="auto">
          <a:xfrm>
            <a:off x="8605838"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ar-JO" altLang="nl-NL"/>
          </a:p>
        </p:txBody>
      </p:sp>
      <p:sp>
        <p:nvSpPr>
          <p:cNvPr id="100358" name="AutoShape 6" descr="Image result for barley">
            <a:extLst>
              <a:ext uri="{FF2B5EF4-FFF2-40B4-BE49-F238E27FC236}">
                <a16:creationId xmlns:a16="http://schemas.microsoft.com/office/drawing/2014/main" id="{267012D5-F52C-EC1B-7249-7DF455833AE8}"/>
              </a:ext>
            </a:extLst>
          </p:cNvPr>
          <p:cNvSpPr>
            <a:spLocks noChangeAspect="1" noChangeArrowheads="1"/>
          </p:cNvSpPr>
          <p:nvPr/>
        </p:nvSpPr>
        <p:spPr bwMode="auto">
          <a:xfrm>
            <a:off x="8605838"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ar-JO" altLang="nl-NL"/>
          </a:p>
        </p:txBody>
      </p:sp>
      <p:sp>
        <p:nvSpPr>
          <p:cNvPr id="100359" name="AutoShape 8" descr="Image result for barley">
            <a:extLst>
              <a:ext uri="{FF2B5EF4-FFF2-40B4-BE49-F238E27FC236}">
                <a16:creationId xmlns:a16="http://schemas.microsoft.com/office/drawing/2014/main" id="{F7DAC294-9DB7-E224-D724-751376E69204}"/>
              </a:ext>
            </a:extLst>
          </p:cNvPr>
          <p:cNvSpPr>
            <a:spLocks noChangeAspect="1" noChangeArrowheads="1"/>
          </p:cNvSpPr>
          <p:nvPr/>
        </p:nvSpPr>
        <p:spPr bwMode="auto">
          <a:xfrm>
            <a:off x="8199438" y="-1706563"/>
            <a:ext cx="6638925" cy="3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ar-JO" altLang="nl-NL"/>
          </a:p>
        </p:txBody>
      </p:sp>
      <p:sp>
        <p:nvSpPr>
          <p:cNvPr id="100360" name="AutoShape 10" descr="Image result for rye">
            <a:extLst>
              <a:ext uri="{FF2B5EF4-FFF2-40B4-BE49-F238E27FC236}">
                <a16:creationId xmlns:a16="http://schemas.microsoft.com/office/drawing/2014/main" id="{BDAE8527-A87B-1D09-C138-E1282A9C19C1}"/>
              </a:ext>
            </a:extLst>
          </p:cNvPr>
          <p:cNvSpPr>
            <a:spLocks noChangeAspect="1" noChangeArrowheads="1"/>
          </p:cNvSpPr>
          <p:nvPr/>
        </p:nvSpPr>
        <p:spPr bwMode="auto">
          <a:xfrm>
            <a:off x="8199438" y="-1706563"/>
            <a:ext cx="4752975" cy="356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endParaRPr lang="ar-JO" altLang="nl-NL"/>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1FF37CA-FD08-3AAA-7E59-CBBF11620477}"/>
              </a:ext>
            </a:extLst>
          </p:cNvPr>
          <p:cNvSpPr>
            <a:spLocks noGrp="1" noChangeArrowheads="1"/>
          </p:cNvSpPr>
          <p:nvPr>
            <p:ph type="title"/>
          </p:nvPr>
        </p:nvSpPr>
        <p:spPr>
          <a:xfrm>
            <a:off x="457200" y="274638"/>
            <a:ext cx="5638800" cy="1143000"/>
          </a:xfrm>
        </p:spPr>
        <p:txBody>
          <a:bodyPr/>
          <a:lstStyle/>
          <a:p>
            <a:r>
              <a:rPr lang="en-US" altLang="nl-NL"/>
              <a:t>Pathology</a:t>
            </a:r>
            <a:endParaRPr lang="ar-JO" altLang="nl-NL"/>
          </a:p>
        </p:txBody>
      </p:sp>
      <p:sp>
        <p:nvSpPr>
          <p:cNvPr id="102403" name="Content Placeholder 2">
            <a:extLst>
              <a:ext uri="{FF2B5EF4-FFF2-40B4-BE49-F238E27FC236}">
                <a16:creationId xmlns:a16="http://schemas.microsoft.com/office/drawing/2014/main" id="{684B61E2-921F-56AC-1934-2BEF659C7A21}"/>
              </a:ext>
            </a:extLst>
          </p:cNvPr>
          <p:cNvSpPr>
            <a:spLocks noGrp="1" noChangeArrowheads="1"/>
          </p:cNvSpPr>
          <p:nvPr>
            <p:ph idx="1"/>
          </p:nvPr>
        </p:nvSpPr>
        <p:spPr>
          <a:xfrm>
            <a:off x="457200" y="2224088"/>
            <a:ext cx="3621088" cy="4527550"/>
          </a:xfrm>
        </p:spPr>
        <p:txBody>
          <a:bodyPr/>
          <a:lstStyle/>
          <a:p>
            <a:r>
              <a:rPr lang="en-US" altLang="nl-NL" sz="3200">
                <a:solidFill>
                  <a:srgbClr val="FF0000"/>
                </a:solidFill>
              </a:rPr>
              <a:t>Villous atrophy</a:t>
            </a:r>
          </a:p>
          <a:p>
            <a:r>
              <a:rPr lang="en-US" altLang="nl-NL" sz="3200">
                <a:solidFill>
                  <a:srgbClr val="FFC000"/>
                </a:solidFill>
              </a:rPr>
              <a:t>Crypts hyperplasia</a:t>
            </a:r>
          </a:p>
          <a:p>
            <a:r>
              <a:rPr lang="en-US" altLang="nl-NL" sz="3200">
                <a:solidFill>
                  <a:srgbClr val="92D050"/>
                </a:solidFill>
              </a:rPr>
              <a:t>Lymphocyte infiltration</a:t>
            </a:r>
          </a:p>
          <a:p>
            <a:endParaRPr lang="ar-JO" altLang="nl-NL" sz="3200"/>
          </a:p>
        </p:txBody>
      </p:sp>
      <p:pic>
        <p:nvPicPr>
          <p:cNvPr id="102404" name="Picture 2" descr="نتيجة بحث الصور عن ‪villi and crypts‬‏">
            <a:extLst>
              <a:ext uri="{FF2B5EF4-FFF2-40B4-BE49-F238E27FC236}">
                <a16:creationId xmlns:a16="http://schemas.microsoft.com/office/drawing/2014/main" id="{47BBEC83-2EE5-8FB6-E72E-0652E8070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2314575"/>
            <a:ext cx="3886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0F344EC-9169-3FA5-7A0F-316825C3831B}"/>
              </a:ext>
            </a:extLst>
          </p:cNvPr>
          <p:cNvSpPr>
            <a:spLocks noGrp="1" noChangeArrowheads="1"/>
          </p:cNvSpPr>
          <p:nvPr>
            <p:ph type="title"/>
          </p:nvPr>
        </p:nvSpPr>
        <p:spPr>
          <a:xfrm>
            <a:off x="609600" y="609600"/>
            <a:ext cx="6348413" cy="1320800"/>
          </a:xfrm>
        </p:spPr>
        <p:txBody>
          <a:bodyPr/>
          <a:lstStyle/>
          <a:p>
            <a:r>
              <a:rPr lang="en-CA" altLang="nl-NL"/>
              <a:t>GI Presentation</a:t>
            </a:r>
          </a:p>
        </p:txBody>
      </p:sp>
      <p:sp>
        <p:nvSpPr>
          <p:cNvPr id="103427" name="Text Placeholder 1">
            <a:extLst>
              <a:ext uri="{FF2B5EF4-FFF2-40B4-BE49-F238E27FC236}">
                <a16:creationId xmlns:a16="http://schemas.microsoft.com/office/drawing/2014/main" id="{01144C56-2F26-6221-FF52-B238AE8CE727}"/>
              </a:ext>
            </a:extLst>
          </p:cNvPr>
          <p:cNvSpPr>
            <a:spLocks noGrp="1" noChangeArrowheads="1"/>
          </p:cNvSpPr>
          <p:nvPr>
            <p:ph type="body" idx="1"/>
          </p:nvPr>
        </p:nvSpPr>
        <p:spPr>
          <a:xfrm>
            <a:off x="609600" y="1538288"/>
            <a:ext cx="3090863" cy="576262"/>
          </a:xfrm>
        </p:spPr>
        <p:txBody>
          <a:bodyPr/>
          <a:lstStyle/>
          <a:p>
            <a:r>
              <a:rPr lang="en-US" altLang="nl-NL"/>
              <a:t>Classical</a:t>
            </a:r>
          </a:p>
        </p:txBody>
      </p:sp>
      <p:sp>
        <p:nvSpPr>
          <p:cNvPr id="103428" name="Content Placeholder 2">
            <a:extLst>
              <a:ext uri="{FF2B5EF4-FFF2-40B4-BE49-F238E27FC236}">
                <a16:creationId xmlns:a16="http://schemas.microsoft.com/office/drawing/2014/main" id="{D9133F38-E641-EF00-5730-34102C277CD3}"/>
              </a:ext>
            </a:extLst>
          </p:cNvPr>
          <p:cNvSpPr>
            <a:spLocks noGrp="1" noChangeArrowheads="1"/>
          </p:cNvSpPr>
          <p:nvPr>
            <p:ph sz="half" idx="2"/>
          </p:nvPr>
        </p:nvSpPr>
        <p:spPr>
          <a:xfrm>
            <a:off x="609600" y="2160588"/>
            <a:ext cx="3155950" cy="3881437"/>
          </a:xfrm>
        </p:spPr>
        <p:txBody>
          <a:bodyPr/>
          <a:lstStyle/>
          <a:p>
            <a:r>
              <a:rPr lang="en-CA" altLang="nl-NL"/>
              <a:t>Abdominal distension: “potbelly,” </a:t>
            </a:r>
          </a:p>
          <a:p>
            <a:r>
              <a:rPr lang="en-CA" altLang="nl-NL"/>
              <a:t>Wasted extremities, </a:t>
            </a:r>
          </a:p>
          <a:p>
            <a:r>
              <a:rPr lang="en-CA" altLang="nl-NL"/>
              <a:t>Chronic diarrhea</a:t>
            </a:r>
          </a:p>
          <a:p>
            <a:endParaRPr lang="en-CA" altLang="nl-NL"/>
          </a:p>
          <a:p>
            <a:pPr>
              <a:buFont typeface="Wingdings 3" panose="05040102010807070707" pitchFamily="18" charset="2"/>
              <a:buNone/>
            </a:pPr>
            <a:r>
              <a:rPr lang="en-CA" altLang="nl-NL"/>
              <a:t>Another GIT presentation:</a:t>
            </a:r>
          </a:p>
          <a:p>
            <a:r>
              <a:rPr lang="en-CA" altLang="nl-NL"/>
              <a:t>Constipation</a:t>
            </a:r>
          </a:p>
          <a:p>
            <a:r>
              <a:rPr lang="en-CA" altLang="nl-NL"/>
              <a:t>Aphthous ulcer</a:t>
            </a:r>
          </a:p>
          <a:p>
            <a:r>
              <a:rPr lang="en-CA" altLang="nl-NL"/>
              <a:t>Weight loss</a:t>
            </a:r>
          </a:p>
        </p:txBody>
      </p:sp>
      <p:sp>
        <p:nvSpPr>
          <p:cNvPr id="103429" name="Text Placeholder 3">
            <a:extLst>
              <a:ext uri="{FF2B5EF4-FFF2-40B4-BE49-F238E27FC236}">
                <a16:creationId xmlns:a16="http://schemas.microsoft.com/office/drawing/2014/main" id="{85E58C11-05CA-4700-FFB2-EE58C14B4E3B}"/>
              </a:ext>
            </a:extLst>
          </p:cNvPr>
          <p:cNvSpPr>
            <a:spLocks noGrp="1" noChangeArrowheads="1"/>
          </p:cNvSpPr>
          <p:nvPr>
            <p:ph type="body" sz="quarter" idx="3"/>
          </p:nvPr>
        </p:nvSpPr>
        <p:spPr>
          <a:xfrm>
            <a:off x="3867150" y="2160588"/>
            <a:ext cx="3090863" cy="576262"/>
          </a:xfrm>
        </p:spPr>
        <p:txBody>
          <a:bodyPr/>
          <a:lstStyle/>
          <a:p>
            <a:endParaRPr lang="nl-NL" altLang="nl-NL"/>
          </a:p>
        </p:txBody>
      </p:sp>
      <p:pic>
        <p:nvPicPr>
          <p:cNvPr id="69636" name="Picture 4">
            <a:extLst>
              <a:ext uri="{FF2B5EF4-FFF2-40B4-BE49-F238E27FC236}">
                <a16:creationId xmlns:a16="http://schemas.microsoft.com/office/drawing/2014/main" id="{79BC6C95-D735-70CC-E9AA-3F4969D5D9A9}"/>
              </a:ext>
            </a:extLst>
          </p:cNvPr>
          <p:cNvPicPr>
            <a:picLocks noGrp="1" noChangeAspect="1" noChangeArrowheads="1"/>
          </p:cNvPicPr>
          <p:nvPr>
            <p:ph sz="quarter" idx="4"/>
          </p:nvPr>
        </p:nvPicPr>
        <p:blipFill>
          <a:blip r:embed="rId3"/>
          <a:stretch>
            <a:fillRect/>
          </a:stretch>
        </p:blipFill>
        <p:spPr>
          <a:xfrm>
            <a:off x="3700271" y="2160983"/>
            <a:ext cx="3587064" cy="3967487"/>
          </a:xfrm>
          <a:effectLst>
            <a:softEdge rad="112500"/>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2D926E3-D7C3-A754-7061-8515104EB325}"/>
              </a:ext>
            </a:extLst>
          </p:cNvPr>
          <p:cNvSpPr>
            <a:spLocks noGrp="1" noChangeArrowheads="1"/>
          </p:cNvSpPr>
          <p:nvPr>
            <p:ph type="title"/>
          </p:nvPr>
        </p:nvSpPr>
        <p:spPr>
          <a:xfrm>
            <a:off x="617538" y="249238"/>
            <a:ext cx="6348412" cy="1320800"/>
          </a:xfrm>
        </p:spPr>
        <p:txBody>
          <a:bodyPr/>
          <a:lstStyle/>
          <a:p>
            <a:r>
              <a:rPr lang="en-US" altLang="nl-NL" b="1">
                <a:solidFill>
                  <a:srgbClr val="FF0000"/>
                </a:solidFill>
              </a:rPr>
              <a:t>Coeliac disease</a:t>
            </a:r>
            <a:endParaRPr lang="ar-EG" altLang="nl-NL" b="1">
              <a:solidFill>
                <a:srgbClr val="FF0000"/>
              </a:solidFill>
            </a:endParaRPr>
          </a:p>
        </p:txBody>
      </p:sp>
      <p:pic>
        <p:nvPicPr>
          <p:cNvPr id="4" name="Content Placeholder 3">
            <a:extLst>
              <a:ext uri="{FF2B5EF4-FFF2-40B4-BE49-F238E27FC236}">
                <a16:creationId xmlns:a16="http://schemas.microsoft.com/office/drawing/2014/main" id="{9551B298-F247-4A90-F147-05765C6F0CA7}"/>
              </a:ext>
            </a:extLst>
          </p:cNvPr>
          <p:cNvPicPr>
            <a:picLocks noGrp="1" noChangeAspect="1"/>
          </p:cNvPicPr>
          <p:nvPr>
            <p:ph idx="1"/>
          </p:nvPr>
        </p:nvPicPr>
        <p:blipFill>
          <a:blip r:embed="rId2"/>
          <a:stretch>
            <a:fillRect/>
          </a:stretch>
        </p:blipFill>
        <p:spPr>
          <a:xfrm>
            <a:off x="617836" y="1028286"/>
            <a:ext cx="6347712" cy="5724696"/>
          </a:xfrm>
          <a:effectLst>
            <a:softEdge rad="1125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0183BE21-69E4-96F4-9DBD-4063F1B92628}"/>
              </a:ext>
            </a:extLst>
          </p:cNvPr>
          <p:cNvSpPr>
            <a:spLocks noGrp="1" noChangeArrowheads="1"/>
          </p:cNvSpPr>
          <p:nvPr>
            <p:ph type="title"/>
          </p:nvPr>
        </p:nvSpPr>
        <p:spPr>
          <a:xfrm>
            <a:off x="457200" y="274638"/>
            <a:ext cx="8218488" cy="1020762"/>
          </a:xfrm>
        </p:spPr>
        <p:txBody>
          <a:bodyPr/>
          <a:lstStyle/>
          <a:p>
            <a:r>
              <a:rPr lang="en-US" altLang="nl-NL"/>
              <a:t>Extra intestinal manifestation</a:t>
            </a:r>
            <a:endParaRPr lang="ar-EG" altLang="nl-NL"/>
          </a:p>
        </p:txBody>
      </p:sp>
      <p:sp>
        <p:nvSpPr>
          <p:cNvPr id="5" name="Content Placeholder 4">
            <a:extLst>
              <a:ext uri="{FF2B5EF4-FFF2-40B4-BE49-F238E27FC236}">
                <a16:creationId xmlns:a16="http://schemas.microsoft.com/office/drawing/2014/main" id="{4EB0D8DC-F69F-7578-538C-315D7BCE6CAC}"/>
              </a:ext>
            </a:extLst>
          </p:cNvPr>
          <p:cNvSpPr>
            <a:spLocks noGrp="1"/>
          </p:cNvSpPr>
          <p:nvPr>
            <p:ph idx="1"/>
          </p:nvPr>
        </p:nvSpPr>
        <p:spPr>
          <a:xfrm>
            <a:off x="457200" y="1189038"/>
            <a:ext cx="8229600" cy="5257800"/>
          </a:xfrm>
        </p:spPr>
        <p:txBody>
          <a:bodyPr rtlCol="0">
            <a:normAutofit fontScale="92500" lnSpcReduction="10000"/>
          </a:bodyPr>
          <a:lstStyle/>
          <a:p>
            <a:pPr fontAlgn="auto">
              <a:spcAft>
                <a:spcPts val="0"/>
              </a:spcAft>
              <a:buFont typeface="Wingdings 3" charset="2"/>
              <a:buChar char=""/>
              <a:defRPr/>
            </a:pPr>
            <a:r>
              <a:rPr lang="en-US" b="1" dirty="0" err="1">
                <a:solidFill>
                  <a:srgbClr val="FF0000"/>
                </a:solidFill>
              </a:rPr>
              <a:t>Heamatolgy</a:t>
            </a:r>
            <a:r>
              <a:rPr lang="en-US" b="1" dirty="0">
                <a:solidFill>
                  <a:srgbClr val="FF0000"/>
                </a:solidFill>
              </a:rPr>
              <a:t> :</a:t>
            </a:r>
            <a:r>
              <a:rPr lang="en-US" b="1" dirty="0">
                <a:solidFill>
                  <a:schemeClr val="tx1">
                    <a:lumMod val="75000"/>
                    <a:lumOff val="25000"/>
                  </a:schemeClr>
                </a:solidFill>
              </a:rPr>
              <a:t> Anemia IRRETRACTABLE .</a:t>
            </a:r>
          </a:p>
          <a:p>
            <a:pPr fontAlgn="auto">
              <a:spcAft>
                <a:spcPts val="0"/>
              </a:spcAft>
              <a:buFont typeface="Wingdings 3" charset="2"/>
              <a:buChar char=""/>
              <a:defRPr/>
            </a:pPr>
            <a:r>
              <a:rPr lang="en-US" b="1" dirty="0">
                <a:solidFill>
                  <a:srgbClr val="FF0000"/>
                </a:solidFill>
              </a:rPr>
              <a:t>Skeletal      : </a:t>
            </a:r>
            <a:r>
              <a:rPr lang="en-US" b="1" dirty="0">
                <a:solidFill>
                  <a:schemeClr val="tx1">
                    <a:lumMod val="75000"/>
                    <a:lumOff val="25000"/>
                  </a:schemeClr>
                </a:solidFill>
              </a:rPr>
              <a:t>Rickets, </a:t>
            </a:r>
            <a:r>
              <a:rPr lang="en-US" b="1" dirty="0" err="1">
                <a:solidFill>
                  <a:schemeClr val="tx1">
                    <a:lumMod val="75000"/>
                    <a:lumOff val="25000"/>
                  </a:schemeClr>
                </a:solidFill>
              </a:rPr>
              <a:t>enemal</a:t>
            </a:r>
            <a:r>
              <a:rPr lang="en-US" b="1" dirty="0">
                <a:solidFill>
                  <a:schemeClr val="tx1">
                    <a:lumMod val="75000"/>
                    <a:lumOff val="25000"/>
                  </a:schemeClr>
                </a:solidFill>
              </a:rPr>
              <a:t> hypoplasia</a:t>
            </a:r>
          </a:p>
          <a:p>
            <a:pPr fontAlgn="auto">
              <a:spcAft>
                <a:spcPts val="0"/>
              </a:spcAft>
              <a:buFont typeface="Wingdings 3" charset="2"/>
              <a:buChar char=""/>
              <a:defRPr/>
            </a:pPr>
            <a:r>
              <a:rPr lang="en-US" b="1" dirty="0">
                <a:solidFill>
                  <a:srgbClr val="FF0000"/>
                </a:solidFill>
              </a:rPr>
              <a:t>Endocrine   : </a:t>
            </a:r>
          </a:p>
          <a:p>
            <a:pPr indent="203200" fontAlgn="auto">
              <a:spcAft>
                <a:spcPts val="0"/>
              </a:spcAft>
              <a:buFont typeface="Wingdings" pitchFamily="2" charset="2"/>
              <a:buChar char="Ø"/>
              <a:defRPr/>
            </a:pPr>
            <a:r>
              <a:rPr lang="en-US" b="1" dirty="0">
                <a:solidFill>
                  <a:schemeClr val="tx1">
                    <a:lumMod val="75000"/>
                    <a:lumOff val="25000"/>
                  </a:schemeClr>
                </a:solidFill>
              </a:rPr>
              <a:t>Short stature </a:t>
            </a:r>
          </a:p>
          <a:p>
            <a:pPr indent="203200" fontAlgn="auto">
              <a:spcAft>
                <a:spcPts val="0"/>
              </a:spcAft>
              <a:buFont typeface="Wingdings" pitchFamily="2" charset="2"/>
              <a:buChar char="Ø"/>
              <a:defRPr/>
            </a:pPr>
            <a:r>
              <a:rPr lang="en-US" b="1" dirty="0">
                <a:solidFill>
                  <a:schemeClr val="tx1">
                    <a:lumMod val="75000"/>
                    <a:lumOff val="25000"/>
                  </a:schemeClr>
                </a:solidFill>
              </a:rPr>
              <a:t>Delayed puberty</a:t>
            </a:r>
          </a:p>
          <a:p>
            <a:pPr indent="203200" fontAlgn="auto">
              <a:spcAft>
                <a:spcPts val="0"/>
              </a:spcAft>
              <a:buFont typeface="Wingdings 3" charset="2"/>
              <a:buNone/>
              <a:defRPr/>
            </a:pPr>
            <a:r>
              <a:rPr lang="en-US" b="1" dirty="0">
                <a:solidFill>
                  <a:schemeClr val="tx1">
                    <a:lumMod val="75000"/>
                    <a:lumOff val="25000"/>
                  </a:schemeClr>
                </a:solidFill>
              </a:rPr>
              <a:t>Secondary hyperparathyroidism </a:t>
            </a:r>
          </a:p>
          <a:p>
            <a:pPr marL="103188" indent="-69850" fontAlgn="auto">
              <a:spcAft>
                <a:spcPts val="0"/>
              </a:spcAft>
              <a:buFont typeface="Wingdings 3" charset="2"/>
              <a:buChar char=""/>
              <a:defRPr/>
            </a:pPr>
            <a:r>
              <a:rPr lang="en-US" b="1" dirty="0">
                <a:solidFill>
                  <a:srgbClr val="FF0000"/>
                </a:solidFill>
              </a:rPr>
              <a:t> Neurological: </a:t>
            </a:r>
          </a:p>
          <a:p>
            <a:pPr marL="352425" indent="0" fontAlgn="auto">
              <a:spcAft>
                <a:spcPts val="0"/>
              </a:spcAft>
              <a:buFont typeface="Wingdings" pitchFamily="2" charset="2"/>
              <a:buChar char="Ø"/>
              <a:defRPr/>
            </a:pPr>
            <a:r>
              <a:rPr lang="en-US" b="1" dirty="0">
                <a:solidFill>
                  <a:schemeClr val="tx1">
                    <a:lumMod val="75000"/>
                    <a:lumOff val="25000"/>
                  </a:schemeClr>
                </a:solidFill>
              </a:rPr>
              <a:t>Peripheral neuropathy  ( B12, B6 )</a:t>
            </a:r>
          </a:p>
          <a:p>
            <a:pPr marL="352425" indent="0" fontAlgn="auto">
              <a:spcAft>
                <a:spcPts val="0"/>
              </a:spcAft>
              <a:buFont typeface="Wingdings" pitchFamily="2" charset="2"/>
              <a:buChar char="Ø"/>
              <a:defRPr/>
            </a:pPr>
            <a:r>
              <a:rPr lang="en-US" b="1" dirty="0">
                <a:solidFill>
                  <a:schemeClr val="tx1">
                    <a:lumMod val="75000"/>
                    <a:lumOff val="25000"/>
                  </a:schemeClr>
                </a:solidFill>
              </a:rPr>
              <a:t>Seizure ( occipital calcification )</a:t>
            </a:r>
          </a:p>
          <a:p>
            <a:pPr marL="0" indent="0" fontAlgn="auto">
              <a:spcAft>
                <a:spcPts val="0"/>
              </a:spcAft>
              <a:buFont typeface="Wingdings 3" charset="2"/>
              <a:buChar char=""/>
              <a:tabLst>
                <a:tab pos="0" algn="l"/>
              </a:tabLst>
              <a:defRPr/>
            </a:pPr>
            <a:r>
              <a:rPr lang="en-US" b="1" dirty="0">
                <a:solidFill>
                  <a:srgbClr val="FF0000"/>
                </a:solidFill>
              </a:rPr>
              <a:t> Skin </a:t>
            </a:r>
          </a:p>
          <a:p>
            <a:pPr marL="273050" indent="0" fontAlgn="auto">
              <a:spcAft>
                <a:spcPts val="0"/>
              </a:spcAft>
              <a:buFont typeface="Wingdings" pitchFamily="2" charset="2"/>
              <a:buChar char="Ø"/>
              <a:tabLst>
                <a:tab pos="0" algn="l"/>
              </a:tabLst>
              <a:defRPr/>
            </a:pPr>
            <a:r>
              <a:rPr lang="en-US" b="1" dirty="0">
                <a:solidFill>
                  <a:schemeClr val="tx1">
                    <a:lumMod val="75000"/>
                    <a:lumOff val="25000"/>
                  </a:schemeClr>
                </a:solidFill>
              </a:rPr>
              <a:t>Dermatitis </a:t>
            </a:r>
            <a:r>
              <a:rPr lang="en-CA" b="1" dirty="0">
                <a:solidFill>
                  <a:schemeClr val="tx1">
                    <a:lumMod val="75000"/>
                    <a:lumOff val="25000"/>
                  </a:schemeClr>
                </a:solidFill>
              </a:rPr>
              <a:t>herpetiformis ( BULOSA / ITCHY ) </a:t>
            </a:r>
            <a:endParaRPr lang="en-US" b="1" dirty="0">
              <a:solidFill>
                <a:schemeClr val="tx1">
                  <a:lumMod val="75000"/>
                  <a:lumOff val="25000"/>
                </a:schemeClr>
              </a:solidFill>
            </a:endParaRPr>
          </a:p>
          <a:p>
            <a:pPr marL="273050" indent="0" fontAlgn="auto">
              <a:spcAft>
                <a:spcPts val="0"/>
              </a:spcAft>
              <a:buFont typeface="Wingdings" pitchFamily="2" charset="2"/>
              <a:buChar char="Ø"/>
              <a:tabLst>
                <a:tab pos="0" algn="l"/>
              </a:tabLst>
              <a:defRPr/>
            </a:pPr>
            <a:r>
              <a:rPr lang="en-US" b="1" dirty="0">
                <a:solidFill>
                  <a:schemeClr val="tx1">
                    <a:lumMod val="75000"/>
                    <a:lumOff val="25000"/>
                  </a:schemeClr>
                </a:solidFill>
              </a:rPr>
              <a:t>Alopecia </a:t>
            </a:r>
          </a:p>
          <a:p>
            <a:pPr marL="273050" indent="0" fontAlgn="auto">
              <a:spcAft>
                <a:spcPts val="0"/>
              </a:spcAft>
              <a:buFont typeface="Wingdings" pitchFamily="2" charset="2"/>
              <a:buChar char="Ø"/>
              <a:tabLst>
                <a:tab pos="0" algn="l"/>
              </a:tabLst>
              <a:defRPr/>
            </a:pPr>
            <a:r>
              <a:rPr lang="en-US" b="1" dirty="0" err="1">
                <a:solidFill>
                  <a:schemeClr val="tx1">
                    <a:lumMod val="75000"/>
                    <a:lumOff val="25000"/>
                  </a:schemeClr>
                </a:solidFill>
              </a:rPr>
              <a:t>Erythema</a:t>
            </a:r>
            <a:r>
              <a:rPr lang="en-US" b="1" dirty="0">
                <a:solidFill>
                  <a:schemeClr val="tx1">
                    <a:lumMod val="75000"/>
                    <a:lumOff val="25000"/>
                  </a:schemeClr>
                </a:solidFill>
              </a:rPr>
              <a:t> </a:t>
            </a:r>
            <a:r>
              <a:rPr lang="en-US" b="1" dirty="0" err="1">
                <a:solidFill>
                  <a:schemeClr val="tx1">
                    <a:lumMod val="75000"/>
                    <a:lumOff val="25000"/>
                  </a:schemeClr>
                </a:solidFill>
              </a:rPr>
              <a:t>nodosum</a:t>
            </a:r>
            <a:endParaRPr lang="en-US" b="1" dirty="0">
              <a:solidFill>
                <a:schemeClr val="tx1">
                  <a:lumMod val="75000"/>
                  <a:lumOff val="25000"/>
                </a:schemeClr>
              </a:solidFill>
            </a:endParaRPr>
          </a:p>
          <a:p>
            <a:pPr marL="273050" indent="-273050" fontAlgn="auto">
              <a:spcAft>
                <a:spcPts val="0"/>
              </a:spcAft>
              <a:buFont typeface="Wingdings" pitchFamily="2" charset="2"/>
              <a:buChar char="§"/>
              <a:tabLst>
                <a:tab pos="0" algn="l"/>
              </a:tabLst>
              <a:defRPr/>
            </a:pPr>
            <a:r>
              <a:rPr lang="en-US" b="1" dirty="0">
                <a:solidFill>
                  <a:srgbClr val="FF0000"/>
                </a:solidFill>
              </a:rPr>
              <a:t>Respiratory</a:t>
            </a:r>
            <a:r>
              <a:rPr lang="en-US" b="1" dirty="0">
                <a:solidFill>
                  <a:schemeClr val="tx1">
                    <a:lumMod val="75000"/>
                    <a:lumOff val="25000"/>
                  </a:schemeClr>
                </a:solidFill>
              </a:rPr>
              <a:t>: pulmonary </a:t>
            </a:r>
            <a:r>
              <a:rPr lang="en-US" b="1" dirty="0" err="1">
                <a:solidFill>
                  <a:schemeClr val="tx1">
                    <a:lumMod val="75000"/>
                    <a:lumOff val="25000"/>
                  </a:schemeClr>
                </a:solidFill>
              </a:rPr>
              <a:t>heamosidrosis</a:t>
            </a:r>
            <a:endParaRPr lang="en-US" b="1" dirty="0">
              <a:solidFill>
                <a:schemeClr val="tx1">
                  <a:lumMod val="75000"/>
                  <a:lumOff val="25000"/>
                </a:schemeClr>
              </a:solidFill>
            </a:endParaRPr>
          </a:p>
          <a:p>
            <a:pPr marL="273050" indent="0" fontAlgn="auto">
              <a:spcAft>
                <a:spcPts val="0"/>
              </a:spcAft>
              <a:buFont typeface="Wingdings" pitchFamily="2" charset="2"/>
              <a:buChar char="Ø"/>
              <a:tabLst>
                <a:tab pos="0" algn="l"/>
              </a:tabLst>
              <a:defRPr/>
            </a:pPr>
            <a:endParaRPr lang="en-US" b="1" dirty="0">
              <a:solidFill>
                <a:srgbClr val="FF0000"/>
              </a:solidFill>
            </a:endParaRPr>
          </a:p>
          <a:p>
            <a:pPr marL="352425" indent="0" fontAlgn="auto">
              <a:spcAft>
                <a:spcPts val="0"/>
              </a:spcAft>
              <a:buFont typeface="Wingdings" pitchFamily="2" charset="2"/>
              <a:buChar char="Ø"/>
              <a:defRPr/>
            </a:pPr>
            <a:endParaRPr lang="en-US" b="1" dirty="0">
              <a:solidFill>
                <a:schemeClr val="tx1">
                  <a:lumMod val="75000"/>
                  <a:lumOff val="25000"/>
                </a:schemeClr>
              </a:solidFill>
            </a:endParaRPr>
          </a:p>
          <a:p>
            <a:pPr marL="103188" indent="-69850" fontAlgn="auto">
              <a:spcAft>
                <a:spcPts val="0"/>
              </a:spcAft>
              <a:buFont typeface="Wingdings 3" charset="2"/>
              <a:buChar char=""/>
              <a:defRPr/>
            </a:pPr>
            <a:endParaRPr lang="en-US" b="1" dirty="0">
              <a:solidFill>
                <a:schemeClr val="tx1">
                  <a:lumMod val="75000"/>
                  <a:lumOff val="25000"/>
                </a:schemeClr>
              </a:solidFill>
            </a:endParaRPr>
          </a:p>
          <a:p>
            <a:pPr marL="103188" indent="-69850" fontAlgn="auto">
              <a:spcAft>
                <a:spcPts val="0"/>
              </a:spcAft>
              <a:buFont typeface="Wingdings 3" charset="2"/>
              <a:buChar char=""/>
              <a:defRPr/>
            </a:pPr>
            <a:endParaRPr lang="en-US" b="1" dirty="0">
              <a:solidFill>
                <a:srgbClr val="FF0000"/>
              </a:solidFill>
            </a:endParaRPr>
          </a:p>
          <a:p>
            <a:pPr indent="203200" fontAlgn="auto">
              <a:spcAft>
                <a:spcPts val="0"/>
              </a:spcAft>
              <a:buFont typeface="Wingdings" pitchFamily="2" charset="2"/>
              <a:buChar char="Ø"/>
              <a:defRPr/>
            </a:pPr>
            <a:endParaRPr lang="ar-JO" b="1" dirty="0">
              <a:solidFill>
                <a:schemeClr val="tx1">
                  <a:lumMod val="75000"/>
                  <a:lumOff val="25000"/>
                </a:schemeClr>
              </a:solidFill>
            </a:endParaRPr>
          </a:p>
        </p:txBody>
      </p:sp>
      <p:pic>
        <p:nvPicPr>
          <p:cNvPr id="9218" name="Picture 2" descr="Occipital Calcification and Celiac Disease | NEJM">
            <a:extLst>
              <a:ext uri="{FF2B5EF4-FFF2-40B4-BE49-F238E27FC236}">
                <a16:creationId xmlns:a16="http://schemas.microsoft.com/office/drawing/2014/main" id="{3DDD220B-DC10-BBFF-B01F-621B172B4226}"/>
              </a:ext>
            </a:extLst>
          </p:cNvPr>
          <p:cNvPicPr>
            <a:picLocks noChangeAspect="1" noChangeArrowheads="1"/>
          </p:cNvPicPr>
          <p:nvPr/>
        </p:nvPicPr>
        <p:blipFill rotWithShape="1">
          <a:blip r:embed="rId2"/>
          <a:srcRect r="47071"/>
          <a:stretch/>
        </p:blipFill>
        <p:spPr bwMode="auto">
          <a:xfrm>
            <a:off x="5486400" y="1945432"/>
            <a:ext cx="3554963" cy="4309785"/>
          </a:xfrm>
          <a:prstGeom prst="rect">
            <a:avLst/>
          </a:prstGeom>
          <a:ln>
            <a:noFill/>
          </a:ln>
          <a:effectLst>
            <a:softEdge rad="112500"/>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0A0D0E52-B52D-725B-4C11-44B1E4FBC098}"/>
              </a:ext>
            </a:extLst>
          </p:cNvPr>
          <p:cNvPicPr>
            <a:picLocks noGrp="1" noChangeAspect="1" noChangeArrowheads="1"/>
          </p:cNvPicPr>
          <p:nvPr>
            <p:ph type="pic" idx="1"/>
          </p:nvPr>
        </p:nvPicPr>
        <p:blipFill>
          <a:blip r:embed="rId3"/>
          <a:srcRect t="14212" b="14212"/>
          <a:stretch>
            <a:fillRect/>
          </a:stretch>
        </p:blipFill>
        <p:spPr>
          <a:xfrm>
            <a:off x="278854" y="163158"/>
            <a:ext cx="8586291" cy="5201944"/>
          </a:xfrm>
          <a:effectLst>
            <a:softEdge rad="112500"/>
          </a:effectLst>
        </p:spPr>
      </p:pic>
      <p:sp>
        <p:nvSpPr>
          <p:cNvPr id="107523" name="Text Placeholder 3">
            <a:extLst>
              <a:ext uri="{FF2B5EF4-FFF2-40B4-BE49-F238E27FC236}">
                <a16:creationId xmlns:a16="http://schemas.microsoft.com/office/drawing/2014/main" id="{33B5DE4B-B2A3-A7A1-9CA7-41C1A27F787E}"/>
              </a:ext>
            </a:extLst>
          </p:cNvPr>
          <p:cNvSpPr>
            <a:spLocks noGrp="1" noChangeArrowheads="1"/>
          </p:cNvSpPr>
          <p:nvPr>
            <p:ph type="body" sz="half" idx="2"/>
          </p:nvPr>
        </p:nvSpPr>
        <p:spPr>
          <a:xfrm>
            <a:off x="-417513" y="5637213"/>
            <a:ext cx="6348413" cy="674687"/>
          </a:xfrm>
        </p:spPr>
        <p:txBody>
          <a:bodyPr/>
          <a:lstStyle/>
          <a:p>
            <a:pPr algn="ctr"/>
            <a:r>
              <a:rPr lang="en-CA" altLang="nl-NL" sz="2800"/>
              <a:t>Dermatitis Herpetiformis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CFF915C-6454-B6AC-CD14-AA1F0B26718C}"/>
              </a:ext>
            </a:extLst>
          </p:cNvPr>
          <p:cNvSpPr>
            <a:spLocks noGrp="1" noChangeArrowheads="1"/>
          </p:cNvSpPr>
          <p:nvPr>
            <p:ph type="title"/>
          </p:nvPr>
        </p:nvSpPr>
        <p:spPr>
          <a:xfrm>
            <a:off x="609600" y="609600"/>
            <a:ext cx="6348413" cy="1320800"/>
          </a:xfrm>
        </p:spPr>
        <p:txBody>
          <a:bodyPr/>
          <a:lstStyle/>
          <a:p>
            <a:r>
              <a:rPr lang="en-CA" altLang="nl-NL"/>
              <a:t>Variants of presentations</a:t>
            </a:r>
          </a:p>
        </p:txBody>
      </p:sp>
      <p:sp>
        <p:nvSpPr>
          <p:cNvPr id="109571" name="Content Placeholder 4">
            <a:extLst>
              <a:ext uri="{FF2B5EF4-FFF2-40B4-BE49-F238E27FC236}">
                <a16:creationId xmlns:a16="http://schemas.microsoft.com/office/drawing/2014/main" id="{AC348128-5E96-6CFE-A655-7A24B61CEA14}"/>
              </a:ext>
            </a:extLst>
          </p:cNvPr>
          <p:cNvSpPr>
            <a:spLocks noGrp="1" noChangeArrowheads="1"/>
          </p:cNvSpPr>
          <p:nvPr>
            <p:ph sz="half" idx="2"/>
          </p:nvPr>
        </p:nvSpPr>
        <p:spPr>
          <a:xfrm>
            <a:off x="725488" y="1838325"/>
            <a:ext cx="4038600" cy="4525963"/>
          </a:xfrm>
        </p:spPr>
        <p:txBody>
          <a:bodyPr/>
          <a:lstStyle/>
          <a:p>
            <a:r>
              <a:rPr lang="en-US" altLang="nl-NL"/>
              <a:t>Symptoamtic</a:t>
            </a:r>
          </a:p>
          <a:p>
            <a:endParaRPr lang="en-US" altLang="nl-NL"/>
          </a:p>
          <a:p>
            <a:r>
              <a:rPr lang="en-US" altLang="nl-NL">
                <a:solidFill>
                  <a:srgbClr val="FF0000"/>
                </a:solidFill>
              </a:rPr>
              <a:t>Silent</a:t>
            </a:r>
            <a:r>
              <a:rPr lang="en-US" altLang="nl-NL"/>
              <a:t>: no symptoms, but positive biopsy</a:t>
            </a:r>
          </a:p>
          <a:p>
            <a:pPr>
              <a:buFont typeface="Wingdings 3" panose="05040102010807070707" pitchFamily="18" charset="2"/>
              <a:buNone/>
            </a:pPr>
            <a:endParaRPr lang="en-US" altLang="nl-NL"/>
          </a:p>
          <a:p>
            <a:r>
              <a:rPr lang="en-US" altLang="nl-NL">
                <a:solidFill>
                  <a:srgbClr val="FFC000"/>
                </a:solidFill>
              </a:rPr>
              <a:t>Latent</a:t>
            </a:r>
            <a:r>
              <a:rPr lang="en-US" altLang="nl-NL"/>
              <a:t>: symptomatic, but normal biopsy</a:t>
            </a:r>
          </a:p>
          <a:p>
            <a:endParaRPr lang="en-US" altLang="nl-NL"/>
          </a:p>
          <a:p>
            <a:r>
              <a:rPr lang="en-US" altLang="nl-NL">
                <a:solidFill>
                  <a:srgbClr val="92D050"/>
                </a:solidFill>
              </a:rPr>
              <a:t>Potential</a:t>
            </a:r>
            <a:r>
              <a:rPr lang="en-US" altLang="nl-NL"/>
              <a:t>: positive antibodies but normal biopsy</a:t>
            </a:r>
            <a:endParaRPr lang="ar-JO" altLang="nl-NL"/>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363F3-68A8-B78B-B632-52FEDB84F6F0}"/>
              </a:ext>
            </a:extLst>
          </p:cNvPr>
          <p:cNvSpPr>
            <a:spLocks noGrp="1"/>
          </p:cNvSpPr>
          <p:nvPr>
            <p:ph idx="1"/>
          </p:nvPr>
        </p:nvSpPr>
        <p:spPr>
          <a:xfrm>
            <a:off x="476250" y="811213"/>
            <a:ext cx="6816725" cy="5397500"/>
          </a:xfrm>
        </p:spPr>
        <p:txBody>
          <a:bodyPr rtlCol="0">
            <a:normAutofit/>
          </a:bodyPr>
          <a:lstStyle/>
          <a:p>
            <a:pPr fontAlgn="auto">
              <a:spcAft>
                <a:spcPts val="0"/>
              </a:spcAft>
              <a:buFont typeface="Arial" pitchFamily="34" charset="0"/>
              <a:buNone/>
              <a:defRPr/>
            </a:pPr>
            <a:r>
              <a:rPr lang="en-CA" b="1" dirty="0">
                <a:solidFill>
                  <a:schemeClr val="tx1">
                    <a:lumMod val="75000"/>
                    <a:lumOff val="25000"/>
                  </a:schemeClr>
                </a:solidFill>
              </a:rPr>
              <a:t>Increase incidence with other autoimmune disorders:</a:t>
            </a:r>
          </a:p>
          <a:p>
            <a:pPr marL="514350" indent="-514350" fontAlgn="auto">
              <a:spcAft>
                <a:spcPts val="0"/>
              </a:spcAft>
              <a:buFont typeface="+mj-lt"/>
              <a:buAutoNum type="arabicPeriod"/>
              <a:defRPr/>
            </a:pPr>
            <a:r>
              <a:rPr lang="en-CA" sz="2000" b="1" dirty="0">
                <a:solidFill>
                  <a:schemeClr val="tx2">
                    <a:lumMod val="60000"/>
                    <a:lumOff val="40000"/>
                  </a:schemeClr>
                </a:solidFill>
              </a:rPr>
              <a:t>Type 1 diabetes</a:t>
            </a:r>
          </a:p>
          <a:p>
            <a:pPr marL="514350" indent="-514350" fontAlgn="auto">
              <a:spcAft>
                <a:spcPts val="0"/>
              </a:spcAft>
              <a:buFont typeface="+mj-lt"/>
              <a:buAutoNum type="arabicPeriod"/>
              <a:defRPr/>
            </a:pPr>
            <a:r>
              <a:rPr lang="en-CA" sz="2000" b="1" dirty="0">
                <a:solidFill>
                  <a:schemeClr val="tx2">
                    <a:lumMod val="60000"/>
                    <a:lumOff val="40000"/>
                  </a:schemeClr>
                </a:solidFill>
              </a:rPr>
              <a:t>Autoimmune thyroid disorders</a:t>
            </a:r>
          </a:p>
          <a:p>
            <a:pPr marL="514350" indent="-514350" fontAlgn="auto">
              <a:spcAft>
                <a:spcPts val="0"/>
              </a:spcAft>
              <a:buFont typeface="+mj-lt"/>
              <a:buAutoNum type="arabicPeriod"/>
              <a:defRPr/>
            </a:pPr>
            <a:r>
              <a:rPr lang="en-CA" sz="2000" b="1" dirty="0">
                <a:solidFill>
                  <a:schemeClr val="tx1">
                    <a:lumMod val="75000"/>
                    <a:lumOff val="25000"/>
                  </a:schemeClr>
                </a:solidFill>
              </a:rPr>
              <a:t>Rheumatoid Arthritis, and other vasculitic disorders </a:t>
            </a:r>
          </a:p>
          <a:p>
            <a:pPr marL="514350" indent="-514350" fontAlgn="auto">
              <a:spcAft>
                <a:spcPts val="0"/>
              </a:spcAft>
              <a:buFont typeface="+mj-lt"/>
              <a:buAutoNum type="arabicPeriod"/>
              <a:defRPr/>
            </a:pPr>
            <a:r>
              <a:rPr lang="en-CA" sz="2000" b="1" dirty="0">
                <a:solidFill>
                  <a:schemeClr val="tx1">
                    <a:lumMod val="75000"/>
                    <a:lumOff val="25000"/>
                  </a:schemeClr>
                </a:solidFill>
              </a:rPr>
              <a:t>Autoimmune liver disease  AIH .</a:t>
            </a:r>
          </a:p>
          <a:p>
            <a:pPr marL="514350" indent="-514350" fontAlgn="auto">
              <a:spcAft>
                <a:spcPts val="0"/>
              </a:spcAft>
              <a:buFont typeface="Arial" pitchFamily="34" charset="0"/>
              <a:buNone/>
              <a:defRPr/>
            </a:pPr>
            <a:r>
              <a:rPr lang="en-CA" b="1" dirty="0">
                <a:solidFill>
                  <a:schemeClr val="tx1">
                    <a:lumMod val="75000"/>
                    <a:lumOff val="25000"/>
                  </a:schemeClr>
                </a:solidFill>
              </a:rPr>
              <a:t>Other Syndromes:</a:t>
            </a:r>
          </a:p>
          <a:p>
            <a:pPr marL="514350" indent="-514350" fontAlgn="auto">
              <a:spcAft>
                <a:spcPts val="0"/>
              </a:spcAft>
              <a:buClr>
                <a:srgbClr val="FFC000"/>
              </a:buClr>
              <a:buSzPct val="50000"/>
              <a:buFont typeface="+mj-lt"/>
              <a:buAutoNum type="alphaLcPeriod"/>
              <a:defRPr/>
            </a:pPr>
            <a:r>
              <a:rPr lang="en-CA" sz="2000" b="1" dirty="0">
                <a:solidFill>
                  <a:schemeClr val="tx1">
                    <a:lumMod val="75000"/>
                    <a:lumOff val="25000"/>
                  </a:schemeClr>
                </a:solidFill>
              </a:rPr>
              <a:t>Down Syndrome</a:t>
            </a:r>
          </a:p>
          <a:p>
            <a:pPr marL="514350" indent="-514350" fontAlgn="auto">
              <a:spcAft>
                <a:spcPts val="0"/>
              </a:spcAft>
              <a:buClr>
                <a:srgbClr val="FFC000"/>
              </a:buClr>
              <a:buSzPct val="50000"/>
              <a:buFont typeface="+mj-lt"/>
              <a:buAutoNum type="alphaLcPeriod"/>
              <a:defRPr/>
            </a:pPr>
            <a:r>
              <a:rPr lang="en-CA" sz="2000" b="1" dirty="0">
                <a:solidFill>
                  <a:schemeClr val="tx1">
                    <a:lumMod val="75000"/>
                    <a:lumOff val="25000"/>
                  </a:schemeClr>
                </a:solidFill>
              </a:rPr>
              <a:t>William’s Syndrome</a:t>
            </a:r>
          </a:p>
          <a:p>
            <a:pPr marL="514350" indent="-514350" fontAlgn="auto">
              <a:spcAft>
                <a:spcPts val="0"/>
              </a:spcAft>
              <a:buClr>
                <a:srgbClr val="FFC000"/>
              </a:buClr>
              <a:buSzPct val="50000"/>
              <a:buFont typeface="+mj-lt"/>
              <a:buAutoNum type="alphaLcPeriod"/>
              <a:defRPr/>
            </a:pPr>
            <a:r>
              <a:rPr lang="en-CA" sz="2000" b="1" dirty="0">
                <a:solidFill>
                  <a:schemeClr val="tx1">
                    <a:lumMod val="75000"/>
                    <a:lumOff val="25000"/>
                  </a:schemeClr>
                </a:solidFill>
              </a:rPr>
              <a:t>Turner Syndrome</a:t>
            </a:r>
          </a:p>
          <a:p>
            <a:pPr marL="514350" indent="-514350" fontAlgn="auto">
              <a:spcAft>
                <a:spcPts val="0"/>
              </a:spcAft>
              <a:buClr>
                <a:srgbClr val="FFC000"/>
              </a:buClr>
              <a:buSzPct val="50000"/>
              <a:buFont typeface="Wingdings 3" charset="2"/>
              <a:buNone/>
              <a:defRPr/>
            </a:pPr>
            <a:endParaRPr lang="en-CA" sz="2000" b="1" dirty="0">
              <a:solidFill>
                <a:schemeClr val="tx1">
                  <a:lumMod val="75000"/>
                  <a:lumOff val="25000"/>
                </a:schemeClr>
              </a:solidFill>
            </a:endParaRPr>
          </a:p>
          <a:p>
            <a:pPr marL="514350" indent="-514350" fontAlgn="auto">
              <a:spcAft>
                <a:spcPts val="0"/>
              </a:spcAft>
              <a:buClr>
                <a:srgbClr val="FFC000"/>
              </a:buClr>
              <a:buSzPct val="50000"/>
              <a:buFont typeface="Wingdings 3" charset="2"/>
              <a:buNone/>
              <a:defRPr/>
            </a:pPr>
            <a:r>
              <a:rPr lang="en-CA" sz="2000" b="1" dirty="0">
                <a:solidFill>
                  <a:srgbClr val="FF0000"/>
                </a:solidFill>
              </a:rPr>
              <a:t>Selective </a:t>
            </a:r>
            <a:r>
              <a:rPr lang="en-CA" sz="2000" b="1" dirty="0" err="1">
                <a:solidFill>
                  <a:srgbClr val="FF0000"/>
                </a:solidFill>
              </a:rPr>
              <a:t>IgA</a:t>
            </a:r>
            <a:r>
              <a:rPr lang="en-CA" sz="2000" b="1" dirty="0">
                <a:solidFill>
                  <a:srgbClr val="FF0000"/>
                </a:solidFill>
              </a:rPr>
              <a:t> deficiency is common in patients with celiac disease and should be screened</a:t>
            </a:r>
          </a:p>
          <a:p>
            <a:pPr marL="514350" indent="-514350" fontAlgn="auto">
              <a:spcAft>
                <a:spcPts val="0"/>
              </a:spcAft>
              <a:buFont typeface="Arial" pitchFamily="34" charset="0"/>
              <a:buNone/>
              <a:defRPr/>
            </a:pPr>
            <a:endParaRPr lang="en-CA" b="1" dirty="0">
              <a:solidFill>
                <a:schemeClr val="tx1">
                  <a:lumMod val="75000"/>
                  <a:lumOff val="25000"/>
                </a:schemeClr>
              </a:solidFill>
            </a:endParaRPr>
          </a:p>
          <a:p>
            <a:pPr marL="514350" indent="-514350" fontAlgn="auto">
              <a:spcAft>
                <a:spcPts val="0"/>
              </a:spcAft>
              <a:buFont typeface="Arial" pitchFamily="34" charset="0"/>
              <a:buNone/>
              <a:defRPr/>
            </a:pPr>
            <a:endParaRPr lang="en-CA" b="1" dirty="0">
              <a:solidFill>
                <a:schemeClr val="tx1">
                  <a:lumMod val="75000"/>
                  <a:lumOff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9F8AD82D-DC3C-4A3A-46AC-B6BCCF8BF62C}"/>
              </a:ext>
            </a:extLst>
          </p:cNvPr>
          <p:cNvSpPr>
            <a:spLocks noGrp="1" noChangeArrowheads="1"/>
          </p:cNvSpPr>
          <p:nvPr>
            <p:ph type="title"/>
          </p:nvPr>
        </p:nvSpPr>
        <p:spPr/>
        <p:txBody>
          <a:bodyPr/>
          <a:lstStyle/>
          <a:p>
            <a:r>
              <a:rPr lang="en-CA" altLang="nl-NL"/>
              <a:t>Screening Blood Tests</a:t>
            </a:r>
          </a:p>
        </p:txBody>
      </p:sp>
      <p:sp>
        <p:nvSpPr>
          <p:cNvPr id="115715" name="Content Placeholder 2">
            <a:extLst>
              <a:ext uri="{FF2B5EF4-FFF2-40B4-BE49-F238E27FC236}">
                <a16:creationId xmlns:a16="http://schemas.microsoft.com/office/drawing/2014/main" id="{7DB68C07-25AF-1C7D-3744-2A0A737D0D36}"/>
              </a:ext>
            </a:extLst>
          </p:cNvPr>
          <p:cNvSpPr>
            <a:spLocks noGrp="1" noChangeArrowheads="1"/>
          </p:cNvSpPr>
          <p:nvPr>
            <p:ph idx="1"/>
          </p:nvPr>
        </p:nvSpPr>
        <p:spPr>
          <a:xfrm>
            <a:off x="457200" y="1844675"/>
            <a:ext cx="6883400" cy="4625975"/>
          </a:xfrm>
        </p:spPr>
        <p:txBody>
          <a:bodyPr/>
          <a:lstStyle/>
          <a:p>
            <a:r>
              <a:rPr lang="en-CA" altLang="nl-NL" sz="2800" b="1">
                <a:solidFill>
                  <a:srgbClr val="FF0000"/>
                </a:solidFill>
              </a:rPr>
              <a:t>Anti-tissue transglutaminase </a:t>
            </a:r>
            <a:r>
              <a:rPr lang="en-CA" altLang="nl-NL" sz="2800" b="1"/>
              <a:t>IgA antibodies are the most specific </a:t>
            </a:r>
          </a:p>
          <a:p>
            <a:r>
              <a:rPr lang="en-CA" altLang="nl-NL" sz="2800" b="1"/>
              <a:t>Antiendomysial IgA,</a:t>
            </a:r>
          </a:p>
          <a:p>
            <a:r>
              <a:rPr lang="en-CA" altLang="nl-NL" sz="2800" b="1"/>
              <a:t>In case of IgA def. IgG portion should be checked</a:t>
            </a:r>
          </a:p>
          <a:p>
            <a:r>
              <a:rPr lang="en-CA" altLang="nl-NL" sz="2800" b="1"/>
              <a:t>Antigliadin IgG antibody test</a:t>
            </a:r>
          </a:p>
          <a:p>
            <a:endParaRPr lang="en-CA" altLang="nl-NL" sz="2800" b="1"/>
          </a:p>
          <a:p>
            <a:pPr>
              <a:buFont typeface="Wingdings 3" panose="05040102010807070707" pitchFamily="18" charset="2"/>
              <a:buNone/>
            </a:pPr>
            <a:endParaRPr lang="en-CA" altLang="nl-NL" sz="2800" b="1"/>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7F38-C281-D27E-6A46-9ACC8AF43A5D}"/>
              </a:ext>
            </a:extLst>
          </p:cNvPr>
          <p:cNvSpPr>
            <a:spLocks noGrp="1"/>
          </p:cNvSpPr>
          <p:nvPr>
            <p:ph type="title"/>
          </p:nvPr>
        </p:nvSpPr>
        <p:spPr/>
        <p:txBody>
          <a:bodyPr/>
          <a:lstStyle/>
          <a:p>
            <a:r>
              <a:rPr lang="en-GB" dirty="0"/>
              <a:t>Dx </a:t>
            </a:r>
            <a:endParaRPr lang="en-GB"/>
          </a:p>
        </p:txBody>
      </p:sp>
      <p:pic>
        <p:nvPicPr>
          <p:cNvPr id="3" name="Picture 2" descr="A diagram of a child&amp;#39;s diagnosis&#10;&#10;Description automatically generated">
            <a:extLst>
              <a:ext uri="{FF2B5EF4-FFF2-40B4-BE49-F238E27FC236}">
                <a16:creationId xmlns:a16="http://schemas.microsoft.com/office/drawing/2014/main" id="{2E91DC73-2EDE-196F-6281-C78CCFE5F8CF}"/>
              </a:ext>
            </a:extLst>
          </p:cNvPr>
          <p:cNvPicPr>
            <a:picLocks noChangeAspect="1"/>
          </p:cNvPicPr>
          <p:nvPr/>
        </p:nvPicPr>
        <p:blipFill>
          <a:blip r:embed="rId2"/>
          <a:stretch>
            <a:fillRect/>
          </a:stretch>
        </p:blipFill>
        <p:spPr>
          <a:xfrm>
            <a:off x="610865" y="1464352"/>
            <a:ext cx="7922268" cy="5390059"/>
          </a:xfrm>
          <a:prstGeom prst="rect">
            <a:avLst/>
          </a:prstGeom>
        </p:spPr>
      </p:pic>
    </p:spTree>
    <p:extLst>
      <p:ext uri="{BB962C8B-B14F-4D97-AF65-F5344CB8AC3E}">
        <p14:creationId xmlns:p14="http://schemas.microsoft.com/office/powerpoint/2010/main" val="65318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BF05999F-E944-0E1D-8000-12CC46AA23E3}"/>
              </a:ext>
            </a:extLst>
          </p:cNvPr>
          <p:cNvSpPr>
            <a:spLocks noGrp="1" noChangeArrowheads="1"/>
          </p:cNvSpPr>
          <p:nvPr>
            <p:ph type="sldNum" sz="quarter" idx="12"/>
          </p:nvPr>
        </p:nvSpPr>
        <p:spPr bwMode="auto">
          <a:xfrm>
            <a:off x="6705600" y="6248400"/>
            <a:ext cx="1905000" cy="457200"/>
          </a:xfrm>
        </p:spPr>
        <p:txBody>
          <a:bodyPr wrap="square" numCol="1" anchor="t" anchorCtr="0" compatLnSpc="1">
            <a:prstTxWarp prst="textNoShape">
              <a:avLst/>
            </a:prstTxWarp>
          </a:bodyPr>
          <a:lstStyle>
            <a:defPPr>
              <a:defRPr lang="ar-SA"/>
            </a:defPPr>
            <a:lvl1pPr algn="r" rtl="0" fontAlgn="base">
              <a:spcBef>
                <a:spcPct val="0"/>
              </a:spcBef>
              <a:spcAft>
                <a:spcPct val="0"/>
              </a:spcAft>
              <a:defRPr sz="1000" kern="1200">
                <a:solidFill>
                  <a:schemeClr val="tx1"/>
                </a:solidFill>
                <a:effectLst>
                  <a:outerShdw blurRad="38100" dist="38100" dir="2700000" algn="tl">
                    <a:srgbClr val="000000"/>
                  </a:outerShdw>
                </a:effectLst>
                <a:latin typeface="Tahoma" panose="020B0604030504040204" pitchFamily="34" charset="0"/>
                <a:ea typeface="+mn-ea"/>
                <a:cs typeface="Arial" panose="020B0604020202020204" pitchFamily="34" charset="0"/>
              </a:defRPr>
            </a:lvl1pPr>
            <a:lvl2pPr marL="457200" algn="l" rtl="1" fontAlgn="base">
              <a:spcBef>
                <a:spcPct val="0"/>
              </a:spcBef>
              <a:spcAft>
                <a:spcPct val="0"/>
              </a:spcAft>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2pPr>
            <a:lvl3pPr marL="914400" algn="l" rtl="1" fontAlgn="base">
              <a:spcBef>
                <a:spcPct val="0"/>
              </a:spcBef>
              <a:spcAft>
                <a:spcPct val="0"/>
              </a:spcAft>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3pPr>
            <a:lvl4pPr marL="1371600" algn="l" rtl="1" fontAlgn="base">
              <a:spcBef>
                <a:spcPct val="0"/>
              </a:spcBef>
              <a:spcAft>
                <a:spcPct val="0"/>
              </a:spcAft>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4pPr>
            <a:lvl5pPr marL="1828800" algn="l" rtl="1" fontAlgn="base">
              <a:spcBef>
                <a:spcPct val="0"/>
              </a:spcBef>
              <a:spcAft>
                <a:spcPct val="0"/>
              </a:spcAft>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5pPr>
            <a:lvl6pPr marL="2286000" algn="l" defTabSz="914400" rtl="0" eaLnBrk="1" latinLnBrk="0" hangingPunct="1">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6pPr>
            <a:lvl7pPr marL="2743200" algn="l" defTabSz="914400" rtl="0" eaLnBrk="1" latinLnBrk="0" hangingPunct="1">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7pPr>
            <a:lvl8pPr marL="3200400" algn="l" defTabSz="914400" rtl="0" eaLnBrk="1" latinLnBrk="0" hangingPunct="1">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8pPr>
            <a:lvl9pPr marL="3657600" algn="l" defTabSz="914400" rtl="0" eaLnBrk="1" latinLnBrk="0" hangingPunct="1">
              <a:defRPr sz="3600" kern="1200">
                <a:solidFill>
                  <a:srgbClr val="FFFF00"/>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9pPr>
          </a:lstStyle>
          <a:p>
            <a:pPr>
              <a:defRPr/>
            </a:pPr>
            <a:fld id="{446C1C38-34DD-448E-9676-31F82B19050E}" type="slidenum">
              <a:rPr lang="ar-JO" altLang="en-US" smtClean="0"/>
              <a:pPr>
                <a:defRPr/>
              </a:pPr>
              <a:t>7</a:t>
            </a:fld>
            <a:endParaRPr lang="en-US" altLang="en-US"/>
          </a:p>
        </p:txBody>
      </p:sp>
      <p:sp>
        <p:nvSpPr>
          <p:cNvPr id="15363" name="Rectangle 2">
            <a:extLst>
              <a:ext uri="{FF2B5EF4-FFF2-40B4-BE49-F238E27FC236}">
                <a16:creationId xmlns:a16="http://schemas.microsoft.com/office/drawing/2014/main" id="{A5C503FF-8C3F-D08D-6A24-617BDECEB4EC}"/>
              </a:ext>
            </a:extLst>
          </p:cNvPr>
          <p:cNvSpPr>
            <a:spLocks noGrp="1" noChangeArrowheads="1"/>
          </p:cNvSpPr>
          <p:nvPr>
            <p:ph type="ctrTitle"/>
          </p:nvPr>
        </p:nvSpPr>
        <p:spPr>
          <a:xfrm>
            <a:off x="876300" y="609600"/>
            <a:ext cx="7086600" cy="1431925"/>
          </a:xfrm>
        </p:spPr>
        <p:txBody>
          <a:bodyPr/>
          <a:lstStyle/>
          <a:p>
            <a:pPr algn="ctr"/>
            <a:r>
              <a:rPr lang="en-US" altLang="en-US">
                <a:solidFill>
                  <a:srgbClr val="92D050"/>
                </a:solidFill>
              </a:rPr>
              <a:t>CMPI : Diagnosis</a:t>
            </a:r>
          </a:p>
        </p:txBody>
      </p:sp>
      <p:sp>
        <p:nvSpPr>
          <p:cNvPr id="29699" name="Rectangle 3">
            <a:extLst>
              <a:ext uri="{FF2B5EF4-FFF2-40B4-BE49-F238E27FC236}">
                <a16:creationId xmlns:a16="http://schemas.microsoft.com/office/drawing/2014/main" id="{43502D40-D873-D05B-3F8F-B2721A67CD7A}"/>
              </a:ext>
            </a:extLst>
          </p:cNvPr>
          <p:cNvSpPr>
            <a:spLocks noGrp="1" noChangeArrowheads="1"/>
          </p:cNvSpPr>
          <p:nvPr>
            <p:ph type="subTitle" idx="1"/>
          </p:nvPr>
        </p:nvSpPr>
        <p:spPr>
          <a:xfrm>
            <a:off x="876300" y="2743200"/>
            <a:ext cx="6400800" cy="2763838"/>
          </a:xfrm>
        </p:spPr>
        <p:txBody>
          <a:bodyPr rtlCol="0">
            <a:normAutofit fontScale="92500" lnSpcReduction="10000"/>
          </a:bodyPr>
          <a:lstStyle/>
          <a:p>
            <a:pPr algn="l" fontAlgn="auto">
              <a:spcAft>
                <a:spcPts val="0"/>
              </a:spcAft>
              <a:buFont typeface="Wingdings 3" charset="2"/>
              <a:buNone/>
              <a:defRPr/>
            </a:pPr>
            <a:r>
              <a:rPr lang="en-US" altLang="en-US" sz="2800" dirty="0">
                <a:solidFill>
                  <a:schemeClr val="tx1"/>
                </a:solidFill>
              </a:rPr>
              <a:t>Skin &amp; Lab. No use </a:t>
            </a:r>
          </a:p>
          <a:p>
            <a:pPr algn="l" fontAlgn="auto">
              <a:spcAft>
                <a:spcPts val="0"/>
              </a:spcAft>
              <a:buFont typeface="Wingdings 3" charset="2"/>
              <a:buNone/>
              <a:defRPr/>
            </a:pPr>
            <a:endParaRPr lang="en-US" altLang="en-US" sz="2800" i="1" dirty="0">
              <a:solidFill>
                <a:srgbClr val="FF0000"/>
              </a:solidFill>
            </a:endParaRPr>
          </a:p>
          <a:p>
            <a:pPr algn="l" fontAlgn="auto">
              <a:spcAft>
                <a:spcPts val="0"/>
              </a:spcAft>
              <a:buFont typeface="Wingdings 3" charset="2"/>
              <a:buNone/>
              <a:defRPr/>
            </a:pPr>
            <a:r>
              <a:rPr lang="en-US" altLang="en-US" sz="2800" i="1" dirty="0">
                <a:solidFill>
                  <a:srgbClr val="FF0000"/>
                </a:solidFill>
              </a:rPr>
              <a:t>CLINICAL DIAGNOSIS .. </a:t>
            </a:r>
          </a:p>
          <a:p>
            <a:pPr algn="l" fontAlgn="auto">
              <a:spcAft>
                <a:spcPts val="0"/>
              </a:spcAft>
              <a:buFont typeface="Wingdings 3" charset="2"/>
              <a:buNone/>
              <a:defRPr/>
            </a:pPr>
            <a:endParaRPr lang="en-US" altLang="en-US" sz="2800" dirty="0">
              <a:solidFill>
                <a:schemeClr val="tx1"/>
              </a:solidFill>
            </a:endParaRPr>
          </a:p>
          <a:p>
            <a:pPr algn="l" fontAlgn="auto">
              <a:spcAft>
                <a:spcPts val="0"/>
              </a:spcAft>
              <a:buFont typeface="Wingdings 3" charset="2"/>
              <a:buNone/>
              <a:defRPr/>
            </a:pPr>
            <a:r>
              <a:rPr lang="en-US" altLang="en-US" sz="2800" dirty="0">
                <a:solidFill>
                  <a:schemeClr val="tx1"/>
                </a:solidFill>
              </a:rPr>
              <a:t>Elimination   2-28 day back with challenge 2</a:t>
            </a:r>
            <a:r>
              <a:rPr lang="en-US" altLang="en-US" sz="2800" baseline="30000" dirty="0">
                <a:solidFill>
                  <a:schemeClr val="tx1"/>
                </a:solidFill>
              </a:rPr>
              <a:t>nd</a:t>
            </a:r>
            <a:r>
              <a:rPr lang="en-US" altLang="en-US" sz="2800" dirty="0">
                <a:solidFill>
                  <a:schemeClr val="tx1"/>
                </a:solidFill>
              </a:rPr>
              <a:t> withdrawal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F88CA757-C3C8-FABC-DED6-EB217F5A085E}"/>
              </a:ext>
            </a:extLst>
          </p:cNvPr>
          <p:cNvSpPr>
            <a:spLocks noGrp="1" noChangeArrowheads="1"/>
          </p:cNvSpPr>
          <p:nvPr>
            <p:ph type="title"/>
          </p:nvPr>
        </p:nvSpPr>
        <p:spPr/>
        <p:txBody>
          <a:bodyPr/>
          <a:lstStyle/>
          <a:p>
            <a:r>
              <a:rPr lang="en-US" altLang="nl-NL"/>
              <a:t>Who should be screened?</a:t>
            </a:r>
            <a:endParaRPr lang="ar-JO" altLang="nl-NL"/>
          </a:p>
        </p:txBody>
      </p:sp>
      <p:sp>
        <p:nvSpPr>
          <p:cNvPr id="117763" name="Content Placeholder 2">
            <a:extLst>
              <a:ext uri="{FF2B5EF4-FFF2-40B4-BE49-F238E27FC236}">
                <a16:creationId xmlns:a16="http://schemas.microsoft.com/office/drawing/2014/main" id="{2D608A94-A17F-7D3C-3683-9E7E4724AE2A}"/>
              </a:ext>
            </a:extLst>
          </p:cNvPr>
          <p:cNvSpPr>
            <a:spLocks noGrp="1" noChangeArrowheads="1"/>
          </p:cNvSpPr>
          <p:nvPr>
            <p:ph idx="1"/>
          </p:nvPr>
        </p:nvSpPr>
        <p:spPr>
          <a:xfrm>
            <a:off x="609600" y="1819275"/>
            <a:ext cx="6348413" cy="4567238"/>
          </a:xfrm>
        </p:spPr>
        <p:txBody>
          <a:bodyPr/>
          <a:lstStyle/>
          <a:p>
            <a:r>
              <a:rPr lang="en-US" altLang="nl-NL" sz="2400">
                <a:solidFill>
                  <a:schemeClr val="tx1"/>
                </a:solidFill>
              </a:rPr>
              <a:t>Symptomatic</a:t>
            </a:r>
          </a:p>
          <a:p>
            <a:r>
              <a:rPr lang="en-US" altLang="nl-NL" sz="2400">
                <a:solidFill>
                  <a:schemeClr val="tx1"/>
                </a:solidFill>
              </a:rPr>
              <a:t>1</a:t>
            </a:r>
            <a:r>
              <a:rPr lang="en-US" altLang="nl-NL" sz="2400" baseline="30000">
                <a:solidFill>
                  <a:schemeClr val="tx1"/>
                </a:solidFill>
              </a:rPr>
              <a:t>st</a:t>
            </a:r>
            <a:r>
              <a:rPr lang="en-US" altLang="nl-NL" sz="2400">
                <a:solidFill>
                  <a:schemeClr val="tx1"/>
                </a:solidFill>
              </a:rPr>
              <a:t> degree relative of affected patient</a:t>
            </a:r>
          </a:p>
          <a:p>
            <a:r>
              <a:rPr lang="en-US" altLang="nl-NL" sz="2400">
                <a:solidFill>
                  <a:schemeClr val="tx1"/>
                </a:solidFill>
              </a:rPr>
              <a:t>Autoimmune disease</a:t>
            </a:r>
          </a:p>
          <a:p>
            <a:r>
              <a:rPr lang="en-US" altLang="nl-NL" sz="2400">
                <a:solidFill>
                  <a:schemeClr val="tx1"/>
                </a:solidFill>
              </a:rPr>
              <a:t>Short stature</a:t>
            </a:r>
          </a:p>
          <a:p>
            <a:r>
              <a:rPr lang="en-US" altLang="nl-NL" sz="2400">
                <a:solidFill>
                  <a:schemeClr val="tx1"/>
                </a:solidFill>
              </a:rPr>
              <a:t>IgA deficiency</a:t>
            </a:r>
          </a:p>
          <a:p>
            <a:r>
              <a:rPr lang="en-US" altLang="nl-NL" sz="2400">
                <a:solidFill>
                  <a:schemeClr val="tx1"/>
                </a:solidFill>
              </a:rPr>
              <a:t>Unresponsive IDA or vit.D deficiency</a:t>
            </a:r>
          </a:p>
          <a:p>
            <a:r>
              <a:rPr lang="en-US" altLang="nl-NL" sz="2400">
                <a:solidFill>
                  <a:schemeClr val="tx1"/>
                </a:solidFill>
              </a:rPr>
              <a:t>Occipital calcification</a:t>
            </a:r>
          </a:p>
          <a:p>
            <a:r>
              <a:rPr lang="en-US" altLang="nl-NL" sz="2400">
                <a:solidFill>
                  <a:schemeClr val="tx1"/>
                </a:solidFill>
              </a:rPr>
              <a:t>Dermatitis herpitiformis</a:t>
            </a:r>
          </a:p>
          <a:p>
            <a:endParaRPr lang="en-US" altLang="nl-NL" sz="2400">
              <a:solidFill>
                <a:schemeClr val="tx1"/>
              </a:solidFill>
            </a:endParaRPr>
          </a:p>
          <a:p>
            <a:endParaRPr lang="en-US" altLang="nl-NL" sz="2400">
              <a:solidFill>
                <a:schemeClr val="tx1"/>
              </a:solidFill>
            </a:endParaRPr>
          </a:p>
          <a:p>
            <a:endParaRPr lang="ar-JO" altLang="nl-NL" sz="240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9464590C-413E-C803-93D9-49E31E63E9D3}"/>
              </a:ext>
            </a:extLst>
          </p:cNvPr>
          <p:cNvSpPr>
            <a:spLocks noGrp="1" noChangeArrowheads="1"/>
          </p:cNvSpPr>
          <p:nvPr>
            <p:ph type="title"/>
          </p:nvPr>
        </p:nvSpPr>
        <p:spPr>
          <a:xfrm>
            <a:off x="609600" y="609600"/>
            <a:ext cx="6348413" cy="1320800"/>
          </a:xfrm>
        </p:spPr>
        <p:txBody>
          <a:bodyPr/>
          <a:lstStyle/>
          <a:p>
            <a:endParaRPr lang="nl-NL" altLang="nl-NL"/>
          </a:p>
        </p:txBody>
      </p:sp>
      <p:sp>
        <p:nvSpPr>
          <p:cNvPr id="118787" name="Content Placeholder 2">
            <a:extLst>
              <a:ext uri="{FF2B5EF4-FFF2-40B4-BE49-F238E27FC236}">
                <a16:creationId xmlns:a16="http://schemas.microsoft.com/office/drawing/2014/main" id="{4B507AC7-ACF7-140E-5B6F-A77C0957894A}"/>
              </a:ext>
            </a:extLst>
          </p:cNvPr>
          <p:cNvSpPr>
            <a:spLocks noGrp="1" noChangeArrowheads="1"/>
          </p:cNvSpPr>
          <p:nvPr>
            <p:ph sz="half" idx="1"/>
          </p:nvPr>
        </p:nvSpPr>
        <p:spPr>
          <a:xfrm>
            <a:off x="609600" y="2160588"/>
            <a:ext cx="3087688" cy="3881437"/>
          </a:xfrm>
        </p:spPr>
        <p:txBody>
          <a:bodyPr/>
          <a:lstStyle/>
          <a:p>
            <a:endParaRPr lang="nl-NL" altLang="nl-NL"/>
          </a:p>
        </p:txBody>
      </p:sp>
      <p:sp>
        <p:nvSpPr>
          <p:cNvPr id="118788" name="Content Placeholder 3">
            <a:extLst>
              <a:ext uri="{FF2B5EF4-FFF2-40B4-BE49-F238E27FC236}">
                <a16:creationId xmlns:a16="http://schemas.microsoft.com/office/drawing/2014/main" id="{9DFC444B-82A1-FB4D-7026-08E2AA12B0C0}"/>
              </a:ext>
            </a:extLst>
          </p:cNvPr>
          <p:cNvSpPr>
            <a:spLocks noGrp="1" noChangeArrowheads="1"/>
          </p:cNvSpPr>
          <p:nvPr>
            <p:ph sz="half" idx="2"/>
          </p:nvPr>
        </p:nvSpPr>
        <p:spPr>
          <a:xfrm>
            <a:off x="3868738" y="2160588"/>
            <a:ext cx="3089275" cy="3881437"/>
          </a:xfrm>
        </p:spPr>
        <p:txBody>
          <a:bodyPr/>
          <a:lstStyle/>
          <a:p>
            <a:endParaRPr lang="nl-NL" altLang="nl-NL"/>
          </a:p>
        </p:txBody>
      </p:sp>
      <p:pic>
        <p:nvPicPr>
          <p:cNvPr id="118789" name="Picture 2">
            <a:extLst>
              <a:ext uri="{FF2B5EF4-FFF2-40B4-BE49-F238E27FC236}">
                <a16:creationId xmlns:a16="http://schemas.microsoft.com/office/drawing/2014/main" id="{C5EF27E5-3E55-9B19-09F7-7C70B5C3B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4F426A6-5B9E-0EED-8D5B-786D4E5CBAF1}"/>
              </a:ext>
            </a:extLst>
          </p:cNvPr>
          <p:cNvSpPr>
            <a:spLocks noGrp="1" noChangeArrowheads="1"/>
          </p:cNvSpPr>
          <p:nvPr>
            <p:ph type="title"/>
          </p:nvPr>
        </p:nvSpPr>
        <p:spPr/>
        <p:txBody>
          <a:bodyPr/>
          <a:lstStyle/>
          <a:p>
            <a:endParaRPr lang="nl-NL" altLang="nl-NL"/>
          </a:p>
        </p:txBody>
      </p:sp>
      <p:sp>
        <p:nvSpPr>
          <p:cNvPr id="119811" name="Content Placeholder 2">
            <a:extLst>
              <a:ext uri="{FF2B5EF4-FFF2-40B4-BE49-F238E27FC236}">
                <a16:creationId xmlns:a16="http://schemas.microsoft.com/office/drawing/2014/main" id="{0756B361-1D02-0CC5-EE3F-08808A96BC9A}"/>
              </a:ext>
            </a:extLst>
          </p:cNvPr>
          <p:cNvSpPr>
            <a:spLocks noGrp="1" noChangeArrowheads="1"/>
          </p:cNvSpPr>
          <p:nvPr>
            <p:ph idx="1"/>
          </p:nvPr>
        </p:nvSpPr>
        <p:spPr/>
        <p:txBody>
          <a:bodyPr/>
          <a:lstStyle/>
          <a:p>
            <a:endParaRPr lang="nl-NL" altLang="nl-NL"/>
          </a:p>
        </p:txBody>
      </p:sp>
      <p:pic>
        <p:nvPicPr>
          <p:cNvPr id="4" name="Picture 4" descr="نتيجة بحث الصور عن ‪celiac pathology‬‏">
            <a:extLst>
              <a:ext uri="{FF2B5EF4-FFF2-40B4-BE49-F238E27FC236}">
                <a16:creationId xmlns:a16="http://schemas.microsoft.com/office/drawing/2014/main" id="{BA84B942-A493-856C-7084-B74A68A7FEC6}"/>
              </a:ext>
            </a:extLst>
          </p:cNvPr>
          <p:cNvPicPr>
            <a:picLocks noChangeAspect="1" noChangeArrowheads="1"/>
          </p:cNvPicPr>
          <p:nvPr/>
        </p:nvPicPr>
        <p:blipFill>
          <a:blip r:embed="rId2"/>
          <a:srcRect/>
          <a:stretch>
            <a:fillRect/>
          </a:stretch>
        </p:blipFill>
        <p:spPr bwMode="auto">
          <a:xfrm>
            <a:off x="301139" y="2746"/>
            <a:ext cx="6656173" cy="6794843"/>
          </a:xfrm>
          <a:prstGeom prst="rect">
            <a:avLst/>
          </a:prstGeom>
          <a:ln>
            <a:noFill/>
          </a:ln>
          <a:effectLst>
            <a:softEdge rad="112500"/>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a:extLst>
              <a:ext uri="{FF2B5EF4-FFF2-40B4-BE49-F238E27FC236}">
                <a16:creationId xmlns:a16="http://schemas.microsoft.com/office/drawing/2014/main" id="{8F2E4707-A5B6-A1F7-23B7-25280A21830C}"/>
              </a:ext>
            </a:extLst>
          </p:cNvPr>
          <p:cNvSpPr>
            <a:spLocks noGrp="1" noChangeArrowheads="1"/>
          </p:cNvSpPr>
          <p:nvPr>
            <p:ph type="title"/>
          </p:nvPr>
        </p:nvSpPr>
        <p:spPr>
          <a:xfrm>
            <a:off x="609600" y="609600"/>
            <a:ext cx="6348413" cy="1320800"/>
          </a:xfrm>
        </p:spPr>
        <p:txBody>
          <a:bodyPr/>
          <a:lstStyle/>
          <a:p>
            <a:r>
              <a:rPr lang="en-CA" altLang="nl-NL"/>
              <a:t>TREATMENT</a:t>
            </a:r>
          </a:p>
        </p:txBody>
      </p:sp>
      <p:sp>
        <p:nvSpPr>
          <p:cNvPr id="120835" name="Text Placeholder 1">
            <a:extLst>
              <a:ext uri="{FF2B5EF4-FFF2-40B4-BE49-F238E27FC236}">
                <a16:creationId xmlns:a16="http://schemas.microsoft.com/office/drawing/2014/main" id="{68CB8325-129D-DA73-04C0-7DB98AC86C54}"/>
              </a:ext>
            </a:extLst>
          </p:cNvPr>
          <p:cNvSpPr>
            <a:spLocks noGrp="1" noChangeArrowheads="1"/>
          </p:cNvSpPr>
          <p:nvPr>
            <p:ph type="body" idx="1"/>
          </p:nvPr>
        </p:nvSpPr>
        <p:spPr>
          <a:xfrm>
            <a:off x="679450" y="4464050"/>
            <a:ext cx="4724400" cy="2057400"/>
          </a:xfrm>
        </p:spPr>
        <p:txBody>
          <a:bodyPr/>
          <a:lstStyle/>
          <a:p>
            <a:r>
              <a:rPr lang="en-CA" altLang="nl-NL">
                <a:solidFill>
                  <a:srgbClr val="FF0000"/>
                </a:solidFill>
              </a:rPr>
              <a:t>A life long gluten-free diet</a:t>
            </a:r>
            <a:endParaRPr lang="en-US" altLang="nl-NL">
              <a:solidFill>
                <a:srgbClr val="FF0000"/>
              </a:solidFill>
            </a:endParaRPr>
          </a:p>
        </p:txBody>
      </p:sp>
      <p:pic>
        <p:nvPicPr>
          <p:cNvPr id="79876" name="Picture 5">
            <a:extLst>
              <a:ext uri="{FF2B5EF4-FFF2-40B4-BE49-F238E27FC236}">
                <a16:creationId xmlns:a16="http://schemas.microsoft.com/office/drawing/2014/main" id="{196FB26C-4641-3EF2-22AA-316F9333443F}"/>
              </a:ext>
            </a:extLst>
          </p:cNvPr>
          <p:cNvPicPr>
            <a:picLocks noGrp="1" noChangeAspect="1" noChangeArrowheads="1"/>
          </p:cNvPicPr>
          <p:nvPr>
            <p:ph sz="half" idx="2"/>
          </p:nvPr>
        </p:nvPicPr>
        <p:blipFill>
          <a:blip r:embed="rId3"/>
          <a:stretch>
            <a:fillRect/>
          </a:stretch>
        </p:blipFill>
        <p:spPr>
          <a:xfrm>
            <a:off x="4082631" y="1719091"/>
            <a:ext cx="3139732" cy="3139732"/>
          </a:xfrm>
          <a:effectLst>
            <a:softEdge rad="112500"/>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70F0-A73B-DC00-EF4F-6F471F73D44E}"/>
              </a:ext>
            </a:extLst>
          </p:cNvPr>
          <p:cNvSpPr>
            <a:spLocks noGrp="1"/>
          </p:cNvSpPr>
          <p:nvPr>
            <p:ph type="title"/>
          </p:nvPr>
        </p:nvSpPr>
        <p:spPr>
          <a:xfrm>
            <a:off x="2990454" y="2762803"/>
            <a:ext cx="6347713" cy="1320800"/>
          </a:xfrm>
        </p:spPr>
        <p:txBody>
          <a:bodyPr/>
          <a:lstStyle/>
          <a:p>
            <a:r>
              <a:rPr lang="en-GB" dirty="0"/>
              <a:t>Thank you </a:t>
            </a:r>
          </a:p>
        </p:txBody>
      </p:sp>
    </p:spTree>
    <p:extLst>
      <p:ext uri="{BB962C8B-B14F-4D97-AF65-F5344CB8AC3E}">
        <p14:creationId xmlns:p14="http://schemas.microsoft.com/office/powerpoint/2010/main" val="30200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30706899-E8E6-DD3B-0765-EBF42466E2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A2EDB0B-F291-4669-996A-3147B768AE30}" type="slidenum">
              <a:rPr lang="ar-JO" altLang="en-US">
                <a:solidFill>
                  <a:schemeClr val="accent1"/>
                </a:solidFill>
              </a:rPr>
              <a:pPr fontAlgn="base">
                <a:spcBef>
                  <a:spcPct val="0"/>
                </a:spcBef>
                <a:spcAft>
                  <a:spcPct val="0"/>
                </a:spcAft>
              </a:pPr>
              <a:t>8</a:t>
            </a:fld>
            <a:endParaRPr lang="en-US" altLang="en-US">
              <a:solidFill>
                <a:schemeClr val="accent1"/>
              </a:solidFill>
            </a:endParaRPr>
          </a:p>
        </p:txBody>
      </p:sp>
      <p:sp>
        <p:nvSpPr>
          <p:cNvPr id="17411" name="Rectangle 2">
            <a:extLst>
              <a:ext uri="{FF2B5EF4-FFF2-40B4-BE49-F238E27FC236}">
                <a16:creationId xmlns:a16="http://schemas.microsoft.com/office/drawing/2014/main" id="{5E9BB8C2-0BB7-807D-6BFC-8190BC3604BE}"/>
              </a:ext>
            </a:extLst>
          </p:cNvPr>
          <p:cNvSpPr>
            <a:spLocks noGrp="1" noChangeArrowheads="1"/>
          </p:cNvSpPr>
          <p:nvPr>
            <p:ph type="title"/>
          </p:nvPr>
        </p:nvSpPr>
        <p:spPr/>
        <p:txBody>
          <a:bodyPr/>
          <a:lstStyle/>
          <a:p>
            <a:pPr algn="ctr"/>
            <a:r>
              <a:rPr lang="en-US" altLang="en-US">
                <a:solidFill>
                  <a:srgbClr val="92D050"/>
                </a:solidFill>
              </a:rPr>
              <a:t>CMPI: Tx </a:t>
            </a:r>
          </a:p>
        </p:txBody>
      </p:sp>
      <p:sp>
        <p:nvSpPr>
          <p:cNvPr id="17412" name="Rectangle 3">
            <a:extLst>
              <a:ext uri="{FF2B5EF4-FFF2-40B4-BE49-F238E27FC236}">
                <a16:creationId xmlns:a16="http://schemas.microsoft.com/office/drawing/2014/main" id="{D75D7246-9409-7E28-2B4F-AE462A60143C}"/>
              </a:ext>
            </a:extLst>
          </p:cNvPr>
          <p:cNvSpPr>
            <a:spLocks noGrp="1" noChangeArrowheads="1"/>
          </p:cNvSpPr>
          <p:nvPr>
            <p:ph type="body" idx="1"/>
          </p:nvPr>
        </p:nvSpPr>
        <p:spPr>
          <a:xfrm>
            <a:off x="609600" y="2525713"/>
            <a:ext cx="6348413" cy="3881437"/>
          </a:xfrm>
        </p:spPr>
        <p:txBody>
          <a:bodyPr/>
          <a:lstStyle/>
          <a:p>
            <a:pPr>
              <a:buFont typeface="Wingdings" panose="05000000000000000000" pitchFamily="2" charset="2"/>
              <a:buChar char="Ø"/>
            </a:pPr>
            <a:r>
              <a:rPr lang="en-US" altLang="en-US" b="1"/>
              <a:t>Breast feeding with elimination diet </a:t>
            </a:r>
          </a:p>
          <a:p>
            <a:pPr>
              <a:buFont typeface="Wingdings" panose="05000000000000000000" pitchFamily="2" charset="2"/>
              <a:buChar char="Ø"/>
            </a:pPr>
            <a:r>
              <a:rPr lang="en-US" altLang="en-US" b="1"/>
              <a:t>Total hydrolyzed formula</a:t>
            </a:r>
          </a:p>
          <a:p>
            <a:pPr>
              <a:buFont typeface="Wingdings" panose="05000000000000000000" pitchFamily="2" charset="2"/>
              <a:buChar char="Ø"/>
            </a:pPr>
            <a:r>
              <a:rPr lang="en-US" altLang="en-US" b="1"/>
              <a:t>Amino acid formula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11B5882-0EB9-540A-F314-CC20A8DDED87}"/>
              </a:ext>
            </a:extLst>
          </p:cNvPr>
          <p:cNvSpPr>
            <a:spLocks noGrp="1" noChangeArrowheads="1"/>
          </p:cNvSpPr>
          <p:nvPr>
            <p:ph type="title"/>
          </p:nvPr>
        </p:nvSpPr>
        <p:spPr/>
        <p:txBody>
          <a:bodyPr/>
          <a:lstStyle/>
          <a:p>
            <a:r>
              <a:rPr lang="en-US" altLang="nl-NL" b="1">
                <a:solidFill>
                  <a:srgbClr val="92D050"/>
                </a:solidFill>
              </a:rPr>
              <a:t>Toddlers diarrhea</a:t>
            </a:r>
            <a:endParaRPr lang="ar-EG" altLang="nl-NL" b="1">
              <a:solidFill>
                <a:srgbClr val="92D050"/>
              </a:solidFill>
            </a:endParaRPr>
          </a:p>
        </p:txBody>
      </p:sp>
      <p:sp>
        <p:nvSpPr>
          <p:cNvPr id="18435" name="Content Placeholder 2">
            <a:extLst>
              <a:ext uri="{FF2B5EF4-FFF2-40B4-BE49-F238E27FC236}">
                <a16:creationId xmlns:a16="http://schemas.microsoft.com/office/drawing/2014/main" id="{944ED6C0-6962-B65F-FF0F-54D6037B43BA}"/>
              </a:ext>
            </a:extLst>
          </p:cNvPr>
          <p:cNvSpPr>
            <a:spLocks noGrp="1" noChangeArrowheads="1"/>
          </p:cNvSpPr>
          <p:nvPr>
            <p:ph idx="1"/>
          </p:nvPr>
        </p:nvSpPr>
        <p:spPr>
          <a:xfrm>
            <a:off x="609600" y="2020888"/>
            <a:ext cx="6248400" cy="4557712"/>
          </a:xfrm>
        </p:spPr>
        <p:txBody>
          <a:bodyPr/>
          <a:lstStyle/>
          <a:p>
            <a:r>
              <a:rPr lang="en-US" altLang="nl-NL" b="1"/>
              <a:t>Called :</a:t>
            </a:r>
            <a:r>
              <a:rPr lang="en-US" altLang="nl-NL" b="1">
                <a:solidFill>
                  <a:srgbClr val="7030A0"/>
                </a:solidFill>
              </a:rPr>
              <a:t>chronic non specific diarrhea </a:t>
            </a:r>
            <a:r>
              <a:rPr lang="en-US" altLang="nl-NL" b="1"/>
              <a:t>of childhood (CNSD)</a:t>
            </a:r>
          </a:p>
          <a:p>
            <a:r>
              <a:rPr lang="en-US" altLang="nl-NL" b="1"/>
              <a:t>The most common form of persistent diarrhea in the </a:t>
            </a:r>
            <a:r>
              <a:rPr lang="en-US" altLang="nl-NL" b="1">
                <a:solidFill>
                  <a:srgbClr val="7030A0"/>
                </a:solidFill>
              </a:rPr>
              <a:t>first 3 years </a:t>
            </a:r>
            <a:r>
              <a:rPr lang="en-US" altLang="nl-NL" b="1"/>
              <a:t>after birth, and can last from infancy until age 5 years</a:t>
            </a:r>
          </a:p>
          <a:p>
            <a:r>
              <a:rPr lang="en-US" altLang="nl-NL" b="1"/>
              <a:t>Potential pathophysiologic mechanisms for CNSD include </a:t>
            </a:r>
            <a:r>
              <a:rPr lang="en-US" altLang="nl-NL" b="1">
                <a:solidFill>
                  <a:srgbClr val="7030A0"/>
                </a:solidFill>
              </a:rPr>
              <a:t>osmotic effects </a:t>
            </a:r>
            <a:r>
              <a:rPr lang="en-US" altLang="nl-NL" b="1"/>
              <a:t>of intraluminal solutes (eg, carbohydrates).</a:t>
            </a:r>
          </a:p>
          <a:p>
            <a:r>
              <a:rPr lang="en-US" altLang="nl-NL" b="1">
                <a:solidFill>
                  <a:srgbClr val="7030A0"/>
                </a:solidFill>
              </a:rPr>
              <a:t>Essive intake of fruit juices</a:t>
            </a:r>
            <a:r>
              <a:rPr lang="en-US" altLang="nl-NL" b="1"/>
              <a:t>, particularly those containing sorbitol or fructose (eg, apple, pear, cherry, and prune juices), may contribute to the stool osmotic load, thus causing or worsening diarrhea</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7978</TotalTime>
  <Words>4319</Words>
  <Application>Microsoft Office PowerPoint</Application>
  <PresentationFormat>On-screen Show (4:3)</PresentationFormat>
  <Paragraphs>691</Paragraphs>
  <Slides>74</Slides>
  <Notes>27</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Facet</vt:lpstr>
      <vt:lpstr>Chronic diarrhea and malabsorption syndromes</vt:lpstr>
      <vt:lpstr>Definition</vt:lpstr>
      <vt:lpstr>Chronic diarrhea in infants</vt:lpstr>
      <vt:lpstr>Chronic diarrhea in older children</vt:lpstr>
      <vt:lpstr>Chronic diarrhea in adolescents</vt:lpstr>
      <vt:lpstr>COW’S MILK PROTEIN INTOLERANCE: Presentation</vt:lpstr>
      <vt:lpstr>CMPI : Diagnosis</vt:lpstr>
      <vt:lpstr>CMPI: Tx </vt:lpstr>
      <vt:lpstr>Toddlers diarrhea</vt:lpstr>
      <vt:lpstr>Toddlers diarrhea</vt:lpstr>
      <vt:lpstr>Secondary lactose intolerance</vt:lpstr>
      <vt:lpstr>Secondary lactose intolerance</vt:lpstr>
      <vt:lpstr>PowerPoint Presentation</vt:lpstr>
      <vt:lpstr>G. lamblia  (Giardiasis)</vt:lpstr>
      <vt:lpstr>G. lamblia  (Giardiasis)</vt:lpstr>
      <vt:lpstr>Irritable bowel syndrome</vt:lpstr>
      <vt:lpstr>Inflammatory bowel disease</vt:lpstr>
      <vt:lpstr>PowerPoint Presentation</vt:lpstr>
      <vt:lpstr>                Crohns         UC</vt:lpstr>
      <vt:lpstr>History &amp; exam of chronic diarrhea</vt:lpstr>
      <vt:lpstr>Take care</vt:lpstr>
      <vt:lpstr>Stool examination</vt:lpstr>
      <vt:lpstr>Blood tests</vt:lpstr>
      <vt:lpstr>Blood tests</vt:lpstr>
      <vt:lpstr>Malabsorption</vt:lpstr>
      <vt:lpstr>Digestion</vt:lpstr>
      <vt:lpstr>PowerPoint Presentation</vt:lpstr>
      <vt:lpstr>According to malabsorpped nutrient </vt:lpstr>
      <vt:lpstr>Carbohydrate</vt:lpstr>
      <vt:lpstr>PowerPoint Presentation</vt:lpstr>
      <vt:lpstr>Pathophysiology</vt:lpstr>
      <vt:lpstr>Types of carbs malabsorption</vt:lpstr>
      <vt:lpstr>Glucose –galactose </vt:lpstr>
      <vt:lpstr>PowerPoint Presentation</vt:lpstr>
      <vt:lpstr>Lactose intolerance :</vt:lpstr>
      <vt:lpstr>Protein</vt:lpstr>
      <vt:lpstr>Pathophysiology</vt:lpstr>
      <vt:lpstr>Amino acid disorders</vt:lpstr>
      <vt:lpstr>Fat Digestion &amp; Absorption</vt:lpstr>
      <vt:lpstr>Fat</vt:lpstr>
      <vt:lpstr>Fat disorders:</vt:lpstr>
      <vt:lpstr>PowerPoint Presentation</vt:lpstr>
      <vt:lpstr>PowerPoint Presentation</vt:lpstr>
      <vt:lpstr>Mineral and vitamin malabsorption</vt:lpstr>
      <vt:lpstr>Acrodermatitis enteropathica</vt:lpstr>
      <vt:lpstr>Menke kinky syndrome</vt:lpstr>
      <vt:lpstr>Clinically</vt:lpstr>
      <vt:lpstr>Specific findings</vt:lpstr>
      <vt:lpstr>Approach</vt:lpstr>
      <vt:lpstr>Pediatric Malabsorption Syndromes   hx</vt:lpstr>
      <vt:lpstr>Physical</vt:lpstr>
      <vt:lpstr>Stool exam</vt:lpstr>
      <vt:lpstr>Carbohydrate</vt:lpstr>
      <vt:lpstr>Protein</vt:lpstr>
      <vt:lpstr>Fat</vt:lpstr>
      <vt:lpstr>Pancreatic </vt:lpstr>
      <vt:lpstr>Treatment</vt:lpstr>
      <vt:lpstr>Coeliac disease </vt:lpstr>
      <vt:lpstr>Genetic testing </vt:lpstr>
      <vt:lpstr>PowerPoint Presentation</vt:lpstr>
      <vt:lpstr>Pathology</vt:lpstr>
      <vt:lpstr>GI Presentation</vt:lpstr>
      <vt:lpstr>Coeliac disease</vt:lpstr>
      <vt:lpstr>Extra intestinal manifestation</vt:lpstr>
      <vt:lpstr>PowerPoint Presentation</vt:lpstr>
      <vt:lpstr>Variants of presentations</vt:lpstr>
      <vt:lpstr>PowerPoint Presentation</vt:lpstr>
      <vt:lpstr>Screening Blood Tests</vt:lpstr>
      <vt:lpstr>Dx </vt:lpstr>
      <vt:lpstr>Who should be screened?</vt:lpstr>
      <vt:lpstr>PowerPoint Presentation</vt:lpstr>
      <vt:lpstr>PowerPoint Presentation</vt:lpstr>
      <vt:lpstr>TREATMENT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backer rawashdeh</cp:lastModifiedBy>
  <cp:revision>91</cp:revision>
  <dcterms:modified xsi:type="dcterms:W3CDTF">2024-07-10T11:11:24Z</dcterms:modified>
</cp:coreProperties>
</file>