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64" r:id="rId7"/>
    <p:sldId id="265" r:id="rId8"/>
    <p:sldId id="262" r:id="rId9"/>
    <p:sldId id="263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03375"/>
          </a:xfrm>
        </p:spPr>
        <p:txBody>
          <a:bodyPr>
            <a:normAutofit/>
          </a:bodyPr>
          <a:lstStyle/>
          <a:p>
            <a:r>
              <a:rPr lang="en-US" dirty="0" smtClean="0"/>
              <a:t>Restriction enzymes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LENOVO\Desktop\restrictio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8382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Restriction enzymes have the following important characteristics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1-Most restriction enzymes recognize a single restriction site: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4-8 Bp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</a:t>
            </a:r>
            <a:r>
              <a:rPr lang="en-US" dirty="0" err="1" smtClean="0"/>
              <a:t>palindromic</a:t>
            </a:r>
            <a:endParaRPr lang="en-US" dirty="0" smtClean="0"/>
          </a:p>
          <a:p>
            <a:r>
              <a:rPr lang="en-US" dirty="0" smtClean="0"/>
              <a:t>2- The restriction site is recognized without regard to the source of the DNA.</a:t>
            </a:r>
          </a:p>
          <a:p>
            <a:r>
              <a:rPr lang="en-US" dirty="0" smtClean="0"/>
              <a:t>3- Mapping of DNA molecules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4343400" cy="48307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4000" smtClean="0"/>
          </a:p>
          <a:p>
            <a:pPr eaLnBrk="1" hangingPunct="1">
              <a:buFont typeface="Arial" charset="0"/>
              <a:buNone/>
            </a:pPr>
            <a:r>
              <a:rPr lang="en-US" sz="4000" smtClean="0"/>
              <a:t>	</a:t>
            </a:r>
            <a:r>
              <a:rPr lang="en-US" sz="4000" b="1" smtClean="0"/>
              <a:t>blunt end</a:t>
            </a:r>
          </a:p>
          <a:p>
            <a:pPr eaLnBrk="1" hangingPunct="1">
              <a:buFont typeface="Arial" charset="0"/>
              <a:buNone/>
            </a:pPr>
            <a:endParaRPr lang="en-US" sz="4000" smtClean="0"/>
          </a:p>
          <a:p>
            <a:pPr eaLnBrk="1" hangingPunct="1">
              <a:buFont typeface="Arial" charset="0"/>
              <a:buNone/>
            </a:pPr>
            <a:endParaRPr lang="en-US" sz="4000" smtClean="0"/>
          </a:p>
          <a:p>
            <a:pPr eaLnBrk="1" hangingPunct="1">
              <a:buFont typeface="Arial" charset="0"/>
              <a:buNone/>
            </a:pPr>
            <a:endParaRPr lang="en-US" sz="4000" smtClean="0"/>
          </a:p>
          <a:p>
            <a:pPr eaLnBrk="1" hangingPunct="1">
              <a:buFont typeface="Arial" charset="0"/>
              <a:buNone/>
            </a:pPr>
            <a:r>
              <a:rPr lang="en-US" sz="4000" b="1" smtClean="0"/>
              <a:t>	sticky end</a:t>
            </a:r>
          </a:p>
        </p:txBody>
      </p:sp>
      <p:pic>
        <p:nvPicPr>
          <p:cNvPr id="17411" name="Picture 2" descr="http://library.thinkquest.org/28599/images/an_sa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3810000" cy="651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LENOVO\Desktop\DNA fragments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458201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fragments produced by restriction enzymes (n)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Restriction site (x) : </a:t>
            </a:r>
          </a:p>
          <a:p>
            <a:r>
              <a:rPr lang="en-US" dirty="0" smtClean="0"/>
              <a:t>-circular : ( n = x 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Linear :  (n = x + 1 )</a:t>
            </a:r>
          </a:p>
          <a:p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2362200" y="33528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 flipV="1">
            <a:off x="3446585" y="3414933"/>
            <a:ext cx="1201615" cy="45719"/>
          </a:xfrm>
          <a:custGeom>
            <a:avLst/>
            <a:gdLst>
              <a:gd name="connsiteX0" fmla="*/ 0 w 708065"/>
              <a:gd name="connsiteY0" fmla="*/ 28136 h 94765"/>
              <a:gd name="connsiteX1" fmla="*/ 422030 w 708065"/>
              <a:gd name="connsiteY1" fmla="*/ 14068 h 94765"/>
              <a:gd name="connsiteX2" fmla="*/ 464233 w 708065"/>
              <a:gd name="connsiteY2" fmla="*/ 0 h 94765"/>
              <a:gd name="connsiteX3" fmla="*/ 703384 w 708065"/>
              <a:gd name="connsiteY3" fmla="*/ 0 h 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065" h="94765">
                <a:moveTo>
                  <a:pt x="0" y="28136"/>
                </a:moveTo>
                <a:cubicBezTo>
                  <a:pt x="140677" y="23447"/>
                  <a:pt x="281533" y="22583"/>
                  <a:pt x="422030" y="14068"/>
                </a:cubicBezTo>
                <a:cubicBezTo>
                  <a:pt x="436831" y="13171"/>
                  <a:pt x="449404" y="0"/>
                  <a:pt x="464233" y="0"/>
                </a:cubicBezTo>
                <a:cubicBezTo>
                  <a:pt x="708065" y="0"/>
                  <a:pt x="703384" y="94765"/>
                  <a:pt x="703384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flipV="1">
            <a:off x="4953000" y="3429000"/>
            <a:ext cx="1201615" cy="45719"/>
          </a:xfrm>
          <a:custGeom>
            <a:avLst/>
            <a:gdLst>
              <a:gd name="connsiteX0" fmla="*/ 0 w 708065"/>
              <a:gd name="connsiteY0" fmla="*/ 28136 h 94765"/>
              <a:gd name="connsiteX1" fmla="*/ 422030 w 708065"/>
              <a:gd name="connsiteY1" fmla="*/ 14068 h 94765"/>
              <a:gd name="connsiteX2" fmla="*/ 464233 w 708065"/>
              <a:gd name="connsiteY2" fmla="*/ 0 h 94765"/>
              <a:gd name="connsiteX3" fmla="*/ 703384 w 708065"/>
              <a:gd name="connsiteY3" fmla="*/ 0 h 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065" h="94765">
                <a:moveTo>
                  <a:pt x="0" y="28136"/>
                </a:moveTo>
                <a:cubicBezTo>
                  <a:pt x="140677" y="23447"/>
                  <a:pt x="281533" y="22583"/>
                  <a:pt x="422030" y="14068"/>
                </a:cubicBezTo>
                <a:cubicBezTo>
                  <a:pt x="436831" y="13171"/>
                  <a:pt x="449404" y="0"/>
                  <a:pt x="464233" y="0"/>
                </a:cubicBezTo>
                <a:cubicBezTo>
                  <a:pt x="708065" y="0"/>
                  <a:pt x="703384" y="94765"/>
                  <a:pt x="703384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 flipV="1">
            <a:off x="6553200" y="3429000"/>
            <a:ext cx="1201615" cy="45719"/>
          </a:xfrm>
          <a:custGeom>
            <a:avLst/>
            <a:gdLst>
              <a:gd name="connsiteX0" fmla="*/ 0 w 708065"/>
              <a:gd name="connsiteY0" fmla="*/ 28136 h 94765"/>
              <a:gd name="connsiteX1" fmla="*/ 422030 w 708065"/>
              <a:gd name="connsiteY1" fmla="*/ 14068 h 94765"/>
              <a:gd name="connsiteX2" fmla="*/ 464233 w 708065"/>
              <a:gd name="connsiteY2" fmla="*/ 0 h 94765"/>
              <a:gd name="connsiteX3" fmla="*/ 703384 w 708065"/>
              <a:gd name="connsiteY3" fmla="*/ 0 h 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065" h="94765">
                <a:moveTo>
                  <a:pt x="0" y="28136"/>
                </a:moveTo>
                <a:cubicBezTo>
                  <a:pt x="140677" y="23447"/>
                  <a:pt x="281533" y="22583"/>
                  <a:pt x="422030" y="14068"/>
                </a:cubicBezTo>
                <a:cubicBezTo>
                  <a:pt x="436831" y="13171"/>
                  <a:pt x="449404" y="0"/>
                  <a:pt x="464233" y="0"/>
                </a:cubicBezTo>
                <a:cubicBezTo>
                  <a:pt x="708065" y="0"/>
                  <a:pt x="703384" y="94765"/>
                  <a:pt x="703384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5791200"/>
            <a:ext cx="2057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1702191" y="5697415"/>
            <a:ext cx="281354" cy="239151"/>
          </a:xfrm>
          <a:custGeom>
            <a:avLst/>
            <a:gdLst>
              <a:gd name="connsiteX0" fmla="*/ 281354 w 281354"/>
              <a:gd name="connsiteY0" fmla="*/ 0 h 239151"/>
              <a:gd name="connsiteX1" fmla="*/ 239151 w 281354"/>
              <a:gd name="connsiteY1" fmla="*/ 14068 h 239151"/>
              <a:gd name="connsiteX2" fmla="*/ 211015 w 281354"/>
              <a:gd name="connsiteY2" fmla="*/ 42203 h 239151"/>
              <a:gd name="connsiteX3" fmla="*/ 168812 w 281354"/>
              <a:gd name="connsiteY3" fmla="*/ 70339 h 239151"/>
              <a:gd name="connsiteX4" fmla="*/ 126609 w 281354"/>
              <a:gd name="connsiteY4" fmla="*/ 112542 h 239151"/>
              <a:gd name="connsiteX5" fmla="*/ 84406 w 281354"/>
              <a:gd name="connsiteY5" fmla="*/ 126610 h 239151"/>
              <a:gd name="connsiteX6" fmla="*/ 28135 w 281354"/>
              <a:gd name="connsiteY6" fmla="*/ 196948 h 239151"/>
              <a:gd name="connsiteX7" fmla="*/ 0 w 281354"/>
              <a:gd name="connsiteY7" fmla="*/ 239151 h 23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354" h="239151">
                <a:moveTo>
                  <a:pt x="281354" y="0"/>
                </a:moveTo>
                <a:cubicBezTo>
                  <a:pt x="267286" y="4689"/>
                  <a:pt x="251867" y="6439"/>
                  <a:pt x="239151" y="14068"/>
                </a:cubicBezTo>
                <a:cubicBezTo>
                  <a:pt x="227778" y="20892"/>
                  <a:pt x="221372" y="33918"/>
                  <a:pt x="211015" y="42203"/>
                </a:cubicBezTo>
                <a:cubicBezTo>
                  <a:pt x="197813" y="52765"/>
                  <a:pt x="181801" y="59515"/>
                  <a:pt x="168812" y="70339"/>
                </a:cubicBezTo>
                <a:cubicBezTo>
                  <a:pt x="153529" y="83075"/>
                  <a:pt x="143162" y="101506"/>
                  <a:pt x="126609" y="112542"/>
                </a:cubicBezTo>
                <a:cubicBezTo>
                  <a:pt x="114271" y="120767"/>
                  <a:pt x="98474" y="121921"/>
                  <a:pt x="84406" y="126610"/>
                </a:cubicBezTo>
                <a:cubicBezTo>
                  <a:pt x="57018" y="208771"/>
                  <a:pt x="91767" y="133316"/>
                  <a:pt x="28135" y="196948"/>
                </a:cubicBezTo>
                <a:cubicBezTo>
                  <a:pt x="16180" y="208903"/>
                  <a:pt x="0" y="239151"/>
                  <a:pt x="0" y="23915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74055" y="5711483"/>
            <a:ext cx="253219" cy="239151"/>
          </a:xfrm>
          <a:custGeom>
            <a:avLst/>
            <a:gdLst>
              <a:gd name="connsiteX0" fmla="*/ 0 w 253219"/>
              <a:gd name="connsiteY0" fmla="*/ 0 h 239151"/>
              <a:gd name="connsiteX1" fmla="*/ 70339 w 253219"/>
              <a:gd name="connsiteY1" fmla="*/ 56271 h 239151"/>
              <a:gd name="connsiteX2" fmla="*/ 98474 w 253219"/>
              <a:gd name="connsiteY2" fmla="*/ 98474 h 239151"/>
              <a:gd name="connsiteX3" fmla="*/ 140677 w 253219"/>
              <a:gd name="connsiteY3" fmla="*/ 112542 h 239151"/>
              <a:gd name="connsiteX4" fmla="*/ 196948 w 253219"/>
              <a:gd name="connsiteY4" fmla="*/ 182880 h 239151"/>
              <a:gd name="connsiteX5" fmla="*/ 253219 w 253219"/>
              <a:gd name="connsiteY5" fmla="*/ 239151 h 23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3219" h="239151">
                <a:moveTo>
                  <a:pt x="0" y="0"/>
                </a:moveTo>
                <a:cubicBezTo>
                  <a:pt x="31337" y="20891"/>
                  <a:pt x="47430" y="27634"/>
                  <a:pt x="70339" y="56271"/>
                </a:cubicBezTo>
                <a:cubicBezTo>
                  <a:pt x="80901" y="69473"/>
                  <a:pt x="85272" y="87912"/>
                  <a:pt x="98474" y="98474"/>
                </a:cubicBezTo>
                <a:cubicBezTo>
                  <a:pt x="110053" y="107737"/>
                  <a:pt x="126609" y="107853"/>
                  <a:pt x="140677" y="112542"/>
                </a:cubicBezTo>
                <a:cubicBezTo>
                  <a:pt x="222525" y="194387"/>
                  <a:pt x="108227" y="76414"/>
                  <a:pt x="196948" y="182880"/>
                </a:cubicBezTo>
                <a:lnTo>
                  <a:pt x="253219" y="239151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352800" y="56388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V="1">
            <a:off x="6553200" y="5715000"/>
            <a:ext cx="1201615" cy="45719"/>
          </a:xfrm>
          <a:custGeom>
            <a:avLst/>
            <a:gdLst>
              <a:gd name="connsiteX0" fmla="*/ 0 w 708065"/>
              <a:gd name="connsiteY0" fmla="*/ 28136 h 94765"/>
              <a:gd name="connsiteX1" fmla="*/ 422030 w 708065"/>
              <a:gd name="connsiteY1" fmla="*/ 14068 h 94765"/>
              <a:gd name="connsiteX2" fmla="*/ 464233 w 708065"/>
              <a:gd name="connsiteY2" fmla="*/ 0 h 94765"/>
              <a:gd name="connsiteX3" fmla="*/ 703384 w 708065"/>
              <a:gd name="connsiteY3" fmla="*/ 0 h 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065" h="94765">
                <a:moveTo>
                  <a:pt x="0" y="28136"/>
                </a:moveTo>
                <a:cubicBezTo>
                  <a:pt x="140677" y="23447"/>
                  <a:pt x="281533" y="22583"/>
                  <a:pt x="422030" y="14068"/>
                </a:cubicBezTo>
                <a:cubicBezTo>
                  <a:pt x="436831" y="13171"/>
                  <a:pt x="449404" y="0"/>
                  <a:pt x="464233" y="0"/>
                </a:cubicBezTo>
                <a:cubicBezTo>
                  <a:pt x="708065" y="0"/>
                  <a:pt x="703384" y="94765"/>
                  <a:pt x="703384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V="1">
            <a:off x="4648200" y="5714998"/>
            <a:ext cx="1201615" cy="45719"/>
          </a:xfrm>
          <a:custGeom>
            <a:avLst/>
            <a:gdLst>
              <a:gd name="connsiteX0" fmla="*/ 0 w 708065"/>
              <a:gd name="connsiteY0" fmla="*/ 28136 h 94765"/>
              <a:gd name="connsiteX1" fmla="*/ 422030 w 708065"/>
              <a:gd name="connsiteY1" fmla="*/ 14068 h 94765"/>
              <a:gd name="connsiteX2" fmla="*/ 464233 w 708065"/>
              <a:gd name="connsiteY2" fmla="*/ 0 h 94765"/>
              <a:gd name="connsiteX3" fmla="*/ 703384 w 708065"/>
              <a:gd name="connsiteY3" fmla="*/ 0 h 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065" h="94765">
                <a:moveTo>
                  <a:pt x="0" y="28136"/>
                </a:moveTo>
                <a:cubicBezTo>
                  <a:pt x="140677" y="23447"/>
                  <a:pt x="281533" y="22583"/>
                  <a:pt x="422030" y="14068"/>
                </a:cubicBezTo>
                <a:cubicBezTo>
                  <a:pt x="436831" y="13171"/>
                  <a:pt x="449404" y="0"/>
                  <a:pt x="464233" y="0"/>
                </a:cubicBezTo>
                <a:cubicBezTo>
                  <a:pt x="708065" y="0"/>
                  <a:pt x="703384" y="94765"/>
                  <a:pt x="703384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 descr="C:\Users\LENOVO\Desktop\app2fb3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624" y="2667000"/>
            <a:ext cx="1956288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Restriction modification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prevents these enzymes from cutting up the host  DNA ?</a:t>
            </a:r>
          </a:p>
          <a:p>
            <a:endParaRPr lang="en-US" dirty="0"/>
          </a:p>
        </p:txBody>
      </p:sp>
      <p:pic>
        <p:nvPicPr>
          <p:cNvPr id="5122" name="Picture 2" descr="C:\Users\LENOVO\Desktop\methylatedrestri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95600"/>
            <a:ext cx="77724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6400800" cy="5791200"/>
          </a:xfrm>
        </p:spPr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What is lambda phage 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-It is a bacterial virus or bacteriophage ,that infects the bacterial species Escherichia coli 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-The size of lambda DNA is 48502 </a:t>
            </a:r>
            <a:r>
              <a:rPr lang="en-US" dirty="0" err="1" smtClean="0">
                <a:solidFill>
                  <a:schemeClr val="tx1"/>
                </a:solidFill>
              </a:rPr>
              <a:t>bp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PstI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EcoRI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HindIII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LENOVO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609600"/>
            <a:ext cx="2486025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ENOVO\Desktop\IMG_20170320_1034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336" y="0"/>
            <a:ext cx="83853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132</Words>
  <Application>Microsoft Office PowerPoint</Application>
  <PresentationFormat>عرض على الشاشة (3:4)‏</PresentationFormat>
  <Paragraphs>29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Restriction enzymes</vt:lpstr>
      <vt:lpstr>الشريحة 2</vt:lpstr>
      <vt:lpstr>Restriction enzymes have the following important characteristics :</vt:lpstr>
      <vt:lpstr>الشريحة 4</vt:lpstr>
      <vt:lpstr>الشريحة 5</vt:lpstr>
      <vt:lpstr>number of fragments produced by restriction enzymes (n) :</vt:lpstr>
      <vt:lpstr>Restriction modification system</vt:lpstr>
      <vt:lpstr>الشريحة 8</vt:lpstr>
      <vt:lpstr>الشريحة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restriction digestion laboratory procedure</dc:title>
  <dc:creator>Yousef Al-Qaisi</dc:creator>
  <cp:lastModifiedBy>Azam</cp:lastModifiedBy>
  <cp:revision>40</cp:revision>
  <dcterms:created xsi:type="dcterms:W3CDTF">2006-08-16T00:00:00Z</dcterms:created>
  <dcterms:modified xsi:type="dcterms:W3CDTF">2018-03-21T11:12:08Z</dcterms:modified>
</cp:coreProperties>
</file>