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3" r:id="rId2"/>
    <p:sldId id="269" r:id="rId3"/>
    <p:sldId id="311" r:id="rId4"/>
    <p:sldId id="267" r:id="rId5"/>
    <p:sldId id="268" r:id="rId6"/>
    <p:sldId id="270" r:id="rId7"/>
    <p:sldId id="265" r:id="rId8"/>
    <p:sldId id="313" r:id="rId9"/>
    <p:sldId id="264" r:id="rId10"/>
    <p:sldId id="314" r:id="rId11"/>
    <p:sldId id="276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2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0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5C3DA0ED-C2AF-4606-93A9-5BC6C0CCD62F}" type="datetimeFigureOut">
              <a:rPr lang="ar-JO" smtClean="0"/>
              <a:t>04/02/1445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554CB0C9-6D1F-4E42-AA88-CD255CF39DEC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5373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21BDB12-BE80-4132-A5E4-B832128CC3A0}" type="slidenum">
              <a:rPr lang="en-US" altLang="en-US">
                <a:latin typeface="Arial" panose="020B0604020202020204" pitchFamily="34" charset="0"/>
              </a:rPr>
              <a:pPr eaLnBrk="1" hangingPunct="1"/>
              <a:t>21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50151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B3A-DC39-4D98-B1F6-3AD0FC1BB03C}" type="datetimeFigureOut">
              <a:rPr lang="en-MY" smtClean="0"/>
              <a:t>20/8/2023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D0B92-E453-4E03-9404-CE15B8662EE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07301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B3A-DC39-4D98-B1F6-3AD0FC1BB03C}" type="datetimeFigureOut">
              <a:rPr lang="en-MY" smtClean="0"/>
              <a:t>20/8/2023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D0B92-E453-4E03-9404-CE15B8662EE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75034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B3A-DC39-4D98-B1F6-3AD0FC1BB03C}" type="datetimeFigureOut">
              <a:rPr lang="en-MY" smtClean="0"/>
              <a:t>20/8/2023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D0B92-E453-4E03-9404-CE15B8662EE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02021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B3A-DC39-4D98-B1F6-3AD0FC1BB03C}" type="datetimeFigureOut">
              <a:rPr lang="en-MY" smtClean="0"/>
              <a:t>20/8/2023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D0B92-E453-4E03-9404-CE15B8662EE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5558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B3A-DC39-4D98-B1F6-3AD0FC1BB03C}" type="datetimeFigureOut">
              <a:rPr lang="en-MY" smtClean="0"/>
              <a:t>20/8/2023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D0B92-E453-4E03-9404-CE15B8662EE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9509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B3A-DC39-4D98-B1F6-3AD0FC1BB03C}" type="datetimeFigureOut">
              <a:rPr lang="en-MY" smtClean="0"/>
              <a:t>20/8/2023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D0B92-E453-4E03-9404-CE15B8662EE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6848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B3A-DC39-4D98-B1F6-3AD0FC1BB03C}" type="datetimeFigureOut">
              <a:rPr lang="en-MY" smtClean="0"/>
              <a:t>20/8/2023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D0B92-E453-4E03-9404-CE15B8662EE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94361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B3A-DC39-4D98-B1F6-3AD0FC1BB03C}" type="datetimeFigureOut">
              <a:rPr lang="en-MY" smtClean="0"/>
              <a:t>20/8/2023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D0B92-E453-4E03-9404-CE15B8662EE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74011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B3A-DC39-4D98-B1F6-3AD0FC1BB03C}" type="datetimeFigureOut">
              <a:rPr lang="en-MY" smtClean="0"/>
              <a:t>20/8/2023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D0B92-E453-4E03-9404-CE15B8662EE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2709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B3A-DC39-4D98-B1F6-3AD0FC1BB03C}" type="datetimeFigureOut">
              <a:rPr lang="en-MY" smtClean="0"/>
              <a:t>20/8/2023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D0B92-E453-4E03-9404-CE15B8662EE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4504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83B3A-DC39-4D98-B1F6-3AD0FC1BB03C}" type="datetimeFigureOut">
              <a:rPr lang="en-MY" smtClean="0"/>
              <a:t>20/8/2023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D0B92-E453-4E03-9404-CE15B8662EE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561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83B3A-DC39-4D98-B1F6-3AD0FC1BB03C}" type="datetimeFigureOut">
              <a:rPr lang="en-MY" smtClean="0"/>
              <a:t>20/8/2023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D0B92-E453-4E03-9404-CE15B8662EE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4527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bord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9138"/>
            <a:ext cx="9144000" cy="577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مستطيل 11"/>
          <p:cNvSpPr/>
          <p:nvPr/>
        </p:nvSpPr>
        <p:spPr>
          <a:xfrm>
            <a:off x="1403648" y="2182787"/>
            <a:ext cx="7488832" cy="30464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>
            <a:solidFill>
              <a:srgbClr val="990033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IQ" sz="9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ndalus" pitchFamily="2" charset="-78"/>
              </a:rPr>
              <a:t>بسم الله الرحمن الرحيم</a:t>
            </a:r>
            <a:endParaRPr lang="ar-SA" sz="9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ndalus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93993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44624"/>
            <a:ext cx="903649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 smtClean="0">
                <a:solidFill>
                  <a:srgbClr val="C00000"/>
                </a:solidFill>
              </a:rPr>
              <a:t>Interpretation of r:</a:t>
            </a:r>
          </a:p>
          <a:p>
            <a:r>
              <a:rPr lang="en-MY" dirty="0" smtClean="0"/>
              <a:t>•</a:t>
            </a:r>
            <a:r>
              <a:rPr lang="en-MY" sz="2400" dirty="0" smtClean="0"/>
              <a:t>	</a:t>
            </a:r>
            <a:r>
              <a:rPr lang="en-MY" sz="2400" dirty="0" smtClean="0">
                <a:solidFill>
                  <a:srgbClr val="FF0000"/>
                </a:solidFill>
              </a:rPr>
              <a:t>r </a:t>
            </a:r>
            <a:r>
              <a:rPr lang="en-MY" sz="2400" b="1" dirty="0" smtClean="0"/>
              <a:t>is always a </a:t>
            </a:r>
            <a:r>
              <a:rPr lang="en-MY" sz="2400" b="1" dirty="0" smtClean="0">
                <a:solidFill>
                  <a:srgbClr val="FF0000"/>
                </a:solidFill>
              </a:rPr>
              <a:t>number </a:t>
            </a:r>
            <a:r>
              <a:rPr lang="en-MY" sz="2400" b="1" dirty="0" smtClean="0"/>
              <a:t>between </a:t>
            </a:r>
            <a:r>
              <a:rPr lang="en-MY" sz="2400" b="1" dirty="0" smtClean="0">
                <a:solidFill>
                  <a:srgbClr val="FF0000"/>
                </a:solidFill>
              </a:rPr>
              <a:t>-1 and +1</a:t>
            </a:r>
          </a:p>
          <a:p>
            <a:r>
              <a:rPr lang="en-MY" sz="2400" dirty="0" smtClean="0"/>
              <a:t>•	</a:t>
            </a:r>
            <a:r>
              <a:rPr lang="en-MY" sz="2400" dirty="0" smtClean="0">
                <a:solidFill>
                  <a:srgbClr val="FF0000"/>
                </a:solidFill>
              </a:rPr>
              <a:t>r</a:t>
            </a:r>
            <a:r>
              <a:rPr lang="en-MY" sz="2400" dirty="0" smtClean="0"/>
              <a:t> is </a:t>
            </a:r>
            <a:r>
              <a:rPr lang="en-MY" sz="2400" b="1" dirty="0" smtClean="0">
                <a:solidFill>
                  <a:srgbClr val="FF0000"/>
                </a:solidFill>
              </a:rPr>
              <a:t>positive </a:t>
            </a:r>
            <a:r>
              <a:rPr lang="en-MY" sz="2400" b="1" dirty="0" smtClean="0">
                <a:solidFill>
                  <a:srgbClr val="0070C0"/>
                </a:solidFill>
              </a:rPr>
              <a:t>if x and y </a:t>
            </a:r>
            <a:r>
              <a:rPr lang="en-MY" sz="2400" dirty="0" smtClean="0"/>
              <a:t>tend to </a:t>
            </a:r>
            <a:r>
              <a:rPr lang="en-MY" sz="2400" b="1" dirty="0" smtClean="0">
                <a:solidFill>
                  <a:srgbClr val="0070C0"/>
                </a:solidFill>
              </a:rPr>
              <a:t>be high or low together</a:t>
            </a:r>
            <a:r>
              <a:rPr lang="en-MY" sz="2400" dirty="0" smtClean="0"/>
              <a:t>, </a:t>
            </a:r>
            <a:r>
              <a:rPr lang="en-MY" sz="2400" b="1" dirty="0" smtClean="0"/>
              <a:t>and</a:t>
            </a:r>
          </a:p>
          <a:p>
            <a:r>
              <a:rPr lang="en-MY" sz="2400" b="1" dirty="0"/>
              <a:t> </a:t>
            </a:r>
            <a:r>
              <a:rPr lang="en-MY" sz="2400" b="1" dirty="0" smtClean="0"/>
              <a:t>                   the larger its value, the closer the association</a:t>
            </a:r>
          </a:p>
          <a:p>
            <a:pPr algn="ctr"/>
            <a:r>
              <a:rPr lang="en-MY" sz="2400" dirty="0" smtClean="0"/>
              <a:t>•	</a:t>
            </a:r>
            <a:r>
              <a:rPr lang="en-MY" sz="2400" dirty="0" smtClean="0">
                <a:solidFill>
                  <a:srgbClr val="FF0000"/>
                </a:solidFill>
              </a:rPr>
              <a:t>r</a:t>
            </a:r>
            <a:r>
              <a:rPr lang="en-MY" sz="2400" dirty="0" smtClean="0"/>
              <a:t> is </a:t>
            </a:r>
            <a:r>
              <a:rPr lang="en-MY" sz="2400" b="1" dirty="0" smtClean="0">
                <a:solidFill>
                  <a:srgbClr val="FF0000"/>
                </a:solidFill>
              </a:rPr>
              <a:t>negative</a:t>
            </a:r>
            <a:r>
              <a:rPr lang="en-MY" sz="2400" b="1" dirty="0" smtClean="0"/>
              <a:t> if </a:t>
            </a:r>
            <a:r>
              <a:rPr lang="en-MY" sz="2400" b="1" dirty="0" smtClean="0">
                <a:solidFill>
                  <a:srgbClr val="0070C0"/>
                </a:solidFill>
              </a:rPr>
              <a:t>high value of y </a:t>
            </a:r>
            <a:r>
              <a:rPr lang="en-MY" sz="2400" b="1" dirty="0" smtClean="0"/>
              <a:t>tend to go with </a:t>
            </a:r>
            <a:r>
              <a:rPr lang="en-MY" sz="2400" b="1" dirty="0" smtClean="0">
                <a:solidFill>
                  <a:srgbClr val="0070C0"/>
                </a:solidFill>
              </a:rPr>
              <a:t>low values of x   </a:t>
            </a:r>
            <a:r>
              <a:rPr lang="en-MY" sz="2400" b="1" dirty="0" smtClean="0"/>
              <a:t>and vice versa</a:t>
            </a:r>
          </a:p>
          <a:p>
            <a:r>
              <a:rPr lang="en-MY" sz="2400" dirty="0" smtClean="0"/>
              <a:t>•	</a:t>
            </a:r>
            <a:r>
              <a:rPr lang="en-MY" sz="2400" dirty="0" smtClean="0">
                <a:solidFill>
                  <a:srgbClr val="FF0000"/>
                </a:solidFill>
              </a:rPr>
              <a:t>r </a:t>
            </a:r>
            <a:r>
              <a:rPr lang="en-MY" sz="2400" b="1" dirty="0" smtClean="0"/>
              <a:t>only </a:t>
            </a:r>
            <a:r>
              <a:rPr lang="en-MY" sz="2400" b="1" dirty="0" smtClean="0">
                <a:solidFill>
                  <a:srgbClr val="0070C0"/>
                </a:solidFill>
              </a:rPr>
              <a:t>measures the linear relationship </a:t>
            </a:r>
            <a:r>
              <a:rPr lang="en-MY" sz="2400" b="1" dirty="0" smtClean="0"/>
              <a:t>so we have to </a:t>
            </a:r>
            <a:r>
              <a:rPr lang="en-MY" sz="2400" b="1" dirty="0" smtClean="0">
                <a:solidFill>
                  <a:srgbClr val="0070C0"/>
                </a:solidFill>
              </a:rPr>
              <a:t>draw</a:t>
            </a:r>
          </a:p>
          <a:p>
            <a:r>
              <a:rPr lang="en-MY" sz="2400" b="1" dirty="0">
                <a:solidFill>
                  <a:srgbClr val="0070C0"/>
                </a:solidFill>
              </a:rPr>
              <a:t> </a:t>
            </a:r>
            <a:r>
              <a:rPr lang="en-MY" sz="2400" b="1" dirty="0" smtClean="0">
                <a:solidFill>
                  <a:srgbClr val="0070C0"/>
                </a:solidFill>
              </a:rPr>
              <a:t>          a scatter diagram first</a:t>
            </a:r>
            <a:r>
              <a:rPr lang="en-MY" sz="2400" b="1" dirty="0" smtClean="0"/>
              <a:t> to identify non-linear relationship.</a:t>
            </a:r>
            <a:endParaRPr lang="en-MY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161256" y="4665307"/>
            <a:ext cx="892899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 smtClean="0"/>
              <a:t>•	</a:t>
            </a:r>
            <a:endParaRPr lang="en-MY" sz="2400" dirty="0" smtClean="0"/>
          </a:p>
          <a:p>
            <a:pPr algn="ctr"/>
            <a:r>
              <a:rPr lang="en-MY" sz="2400" dirty="0" smtClean="0"/>
              <a:t>•	</a:t>
            </a:r>
            <a:r>
              <a:rPr lang="en-MY" sz="2400" b="1" dirty="0" smtClean="0">
                <a:solidFill>
                  <a:srgbClr val="FF0000"/>
                </a:solidFill>
              </a:rPr>
              <a:t>The r² </a:t>
            </a:r>
            <a:r>
              <a:rPr lang="en-MY" sz="2400" dirty="0" smtClean="0"/>
              <a:t>(The coefficient of determination</a:t>
            </a:r>
            <a:r>
              <a:rPr lang="en-MY" dirty="0" smtClean="0"/>
              <a:t>), </a:t>
            </a:r>
            <a:r>
              <a:rPr lang="en-MY" sz="2400" dirty="0" smtClean="0"/>
              <a:t>i.e. when value of </a:t>
            </a:r>
            <a:r>
              <a:rPr lang="en-MY" sz="2400" b="1" dirty="0" smtClean="0">
                <a:solidFill>
                  <a:srgbClr val="FF0000"/>
                </a:solidFill>
              </a:rPr>
              <a:t>r=0.58, then r²=0.34</a:t>
            </a:r>
            <a:r>
              <a:rPr lang="en-MY" sz="2400" dirty="0" smtClean="0"/>
              <a:t>,</a:t>
            </a:r>
          </a:p>
          <a:p>
            <a:r>
              <a:rPr lang="en-MY" sz="2400" dirty="0" smtClean="0"/>
              <a:t> </a:t>
            </a:r>
            <a:r>
              <a:rPr lang="en-MY" sz="2400" b="1" dirty="0" smtClean="0"/>
              <a:t>this means </a:t>
            </a:r>
            <a:r>
              <a:rPr lang="en-MY" sz="2400" b="1" dirty="0" smtClean="0">
                <a:solidFill>
                  <a:srgbClr val="FF0000"/>
                </a:solidFill>
              </a:rPr>
              <a:t>that 34% of the variation </a:t>
            </a:r>
            <a:r>
              <a:rPr lang="en-MY" sz="2400" b="1" dirty="0" smtClean="0"/>
              <a:t>in the values of </a:t>
            </a:r>
            <a:r>
              <a:rPr lang="en-MY" sz="2400" b="1" dirty="0" smtClean="0">
                <a:solidFill>
                  <a:srgbClr val="FF0000"/>
                </a:solidFill>
              </a:rPr>
              <a:t>y may </a:t>
            </a:r>
            <a:r>
              <a:rPr lang="en-MY" sz="2400" b="1" dirty="0" smtClean="0"/>
              <a:t>be </a:t>
            </a:r>
            <a:r>
              <a:rPr lang="en-MY" sz="2400" dirty="0" smtClean="0"/>
              <a:t>accounted for by </a:t>
            </a:r>
            <a:r>
              <a:rPr lang="en-MY" sz="2400" b="1" dirty="0" smtClean="0"/>
              <a:t>knowing values of x or </a:t>
            </a:r>
            <a:r>
              <a:rPr lang="en-MY" sz="2400" dirty="0" smtClean="0"/>
              <a:t>vice versa</a:t>
            </a:r>
          </a:p>
        </p:txBody>
      </p:sp>
      <p:sp>
        <p:nvSpPr>
          <p:cNvPr id="8" name="Rectangle 7"/>
          <p:cNvSpPr/>
          <p:nvPr/>
        </p:nvSpPr>
        <p:spPr>
          <a:xfrm>
            <a:off x="402497" y="3772755"/>
            <a:ext cx="828092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202124"/>
                </a:solidFill>
              </a:rPr>
              <a:t>The Pearson correlation coefficient (r) is </a:t>
            </a:r>
            <a:r>
              <a:rPr lang="en-US" sz="2600" dirty="0">
                <a:solidFill>
                  <a:srgbClr val="040C28"/>
                </a:solidFill>
              </a:rPr>
              <a:t>the most common way of measuring a linear correlation</a:t>
            </a:r>
            <a:endParaRPr lang="ar-JO" sz="2600" dirty="0"/>
          </a:p>
        </p:txBody>
      </p:sp>
      <p:sp>
        <p:nvSpPr>
          <p:cNvPr id="9" name="AutoShape 2"/>
          <p:cNvSpPr txBox="1">
            <a:spLocks noChangeArrowheads="1"/>
          </p:cNvSpPr>
          <p:nvPr/>
        </p:nvSpPr>
        <p:spPr>
          <a:xfrm>
            <a:off x="251520" y="3304586"/>
            <a:ext cx="6480720" cy="364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solidFill>
                  <a:srgbClr val="C00000"/>
                </a:solidFill>
              </a:rPr>
              <a:t>Pearson’s Correlation Coefficient (r)</a:t>
            </a:r>
            <a:endParaRPr lang="en-GB" sz="24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849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>
          <a:xfrm>
            <a:off x="1259632" y="260648"/>
            <a:ext cx="5107496" cy="36490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>
                <a:solidFill>
                  <a:srgbClr val="C00000"/>
                </a:solidFill>
              </a:rPr>
              <a:t>Pearson’s Correlation Coefficient (r)</a:t>
            </a:r>
            <a:endParaRPr lang="en-GB" sz="2800" dirty="0" smtClean="0">
              <a:solidFill>
                <a:srgbClr val="C00000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516" y="764704"/>
            <a:ext cx="8964488" cy="3307506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dirty="0" smtClean="0"/>
              <a:t>The value of (r) indicates the strength of the relationship</a:t>
            </a:r>
            <a:endParaRPr lang="en-GB" sz="2800" b="1" dirty="0" smtClean="0"/>
          </a:p>
          <a:p>
            <a:pPr eaLnBrk="1" hangingPunct="1"/>
            <a:r>
              <a:rPr lang="en-US" sz="2800" b="1" dirty="0" smtClean="0"/>
              <a:t>&lt;0.2        : very weak</a:t>
            </a:r>
          </a:p>
          <a:p>
            <a:pPr eaLnBrk="1" hangingPunct="1"/>
            <a:r>
              <a:rPr lang="en-US" sz="2800" b="1" dirty="0" smtClean="0"/>
              <a:t>0.2- &lt;0.4 : weak</a:t>
            </a:r>
          </a:p>
          <a:p>
            <a:pPr eaLnBrk="1" hangingPunct="1"/>
            <a:r>
              <a:rPr lang="en-US" sz="2800" b="1" dirty="0" smtClean="0"/>
              <a:t>0.4- &lt;0.7 : moderate</a:t>
            </a:r>
          </a:p>
          <a:p>
            <a:pPr eaLnBrk="1" hangingPunct="1"/>
            <a:r>
              <a:rPr lang="en-US" sz="2800" b="1" dirty="0" smtClean="0"/>
              <a:t>0.7- &lt;0.9 : strong</a:t>
            </a:r>
          </a:p>
          <a:p>
            <a:pPr eaLnBrk="1" hangingPunct="1"/>
            <a:r>
              <a:rPr lang="en-US" sz="2800" b="1" dirty="0" smtClean="0"/>
              <a:t>≥0.9        : very strong</a:t>
            </a:r>
            <a:endParaRPr lang="en-GB" sz="2800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174312" y="4869160"/>
            <a:ext cx="80340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202124"/>
                </a:solidFill>
                <a:latin typeface="Google Sans"/>
              </a:rPr>
              <a:t>The Pearson correlation coefficient (r) is </a:t>
            </a:r>
            <a:r>
              <a:rPr lang="en-US" sz="2800" dirty="0">
                <a:solidFill>
                  <a:srgbClr val="040C28"/>
                </a:solidFill>
                <a:latin typeface="Google Sans"/>
              </a:rPr>
              <a:t>the most common way of measuring a linear correlation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2354843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8640"/>
            <a:ext cx="8964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 err="1" smtClean="0"/>
              <a:t>e.g</a:t>
            </a:r>
            <a:r>
              <a:rPr lang="en-MY" dirty="0" smtClean="0"/>
              <a:t>; The body weight (Kg) and plasma volume (</a:t>
            </a:r>
            <a:r>
              <a:rPr lang="en-MY" dirty="0" err="1" smtClean="0"/>
              <a:t>Liter</a:t>
            </a:r>
            <a:r>
              <a:rPr lang="en-MY" dirty="0" smtClean="0"/>
              <a:t>) of 8 healthy men are presented in this table;</a:t>
            </a:r>
            <a:endParaRPr lang="en-MY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07503" y="1052736"/>
          <a:ext cx="8928992" cy="54864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3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50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No</a:t>
                      </a:r>
                      <a:endParaRPr lang="en-MY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Body weight (Kg)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Plasma volume (Liter)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MY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MY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0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MY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X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en-US" sz="2000" b="1" baseline="300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en-US" sz="2000" b="1" baseline="300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X x  Y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0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en-MY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58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3364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2.75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7.56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159.50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0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en-MY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70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4900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2.86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8.18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200.20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0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en-MY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74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5476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3.37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11.36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249.38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0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en-MY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63.5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4032.25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2.76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7.62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175.26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0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en-MY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62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3844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2.62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6.86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162.44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0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en-MY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70.5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4970.25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3.49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12.18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246.05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0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en-MY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71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5041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3.05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9.30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216.55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0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  <a:endParaRPr lang="en-MY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66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4356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3.12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9.73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205.92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0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MY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  <a:sym typeface="Symbol"/>
                        </a:rPr>
                        <a:t></a:t>
                      </a: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x=535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  <a:sym typeface="Symbol"/>
                        </a:rPr>
                        <a:t></a:t>
                      </a: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en-US" sz="2000" b="1" baseline="300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=35983.5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sym typeface="Symbol"/>
                        </a:rPr>
                        <a:t></a:t>
                      </a: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y=24.02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  <a:sym typeface="Symbol"/>
                        </a:rPr>
                        <a:t></a:t>
                      </a: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en-US" sz="2000" b="1" baseline="300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</a:rPr>
                        <a:t>=72.798</a:t>
                      </a:r>
                      <a:endParaRPr lang="en-MY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sym typeface="Symbol"/>
                        </a:rPr>
                        <a:t></a:t>
                      </a:r>
                      <a:r>
                        <a:rPr lang="en-US" sz="2000" b="1" dirty="0" err="1">
                          <a:effectLst/>
                          <a:latin typeface="Times New Roman"/>
                          <a:ea typeface="Times New Roman"/>
                        </a:rPr>
                        <a:t>x.y</a:t>
                      </a: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</a:rPr>
                        <a:t>=1615.292</a:t>
                      </a:r>
                      <a:endParaRPr lang="en-MY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Dodecagon 2"/>
          <p:cNvSpPr/>
          <p:nvPr/>
        </p:nvSpPr>
        <p:spPr>
          <a:xfrm>
            <a:off x="6660232" y="1484784"/>
            <a:ext cx="914400" cy="914400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38108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Pearson’s Correlation Coefficient (r)</a:t>
            </a:r>
            <a:endParaRPr lang="en-GB" sz="32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847"/>
            <a:ext cx="7859216" cy="2160241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      n ∑XY -(∑X) (∑Y)</a:t>
            </a:r>
          </a:p>
          <a:p>
            <a:pPr eaLnBrk="1" hangingPunct="1"/>
            <a:r>
              <a:rPr lang="en-US" dirty="0" smtClean="0"/>
              <a:t>r =-----------------------------------------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 √[n∑X</a:t>
            </a:r>
            <a:r>
              <a:rPr lang="en-US" baseline="30000" dirty="0" smtClean="0"/>
              <a:t>2</a:t>
            </a:r>
            <a:r>
              <a:rPr lang="en-US" dirty="0" smtClean="0"/>
              <a:t> – (∑X)</a:t>
            </a:r>
            <a:r>
              <a:rPr lang="en-US" baseline="30000" dirty="0" smtClean="0"/>
              <a:t>2</a:t>
            </a:r>
            <a:r>
              <a:rPr lang="en-US" dirty="0" smtClean="0"/>
              <a:t>] [n ∑Y</a:t>
            </a:r>
            <a:r>
              <a:rPr lang="en-US" baseline="30000" dirty="0" smtClean="0"/>
              <a:t>2</a:t>
            </a:r>
            <a:r>
              <a:rPr lang="en-US" dirty="0" smtClean="0"/>
              <a:t> –(∑Y)</a:t>
            </a:r>
            <a:r>
              <a:rPr lang="en-US" baseline="30000" dirty="0" smtClean="0"/>
              <a:t>2</a:t>
            </a:r>
            <a:r>
              <a:rPr lang="en-US" dirty="0" smtClean="0"/>
              <a:t> ]</a:t>
            </a:r>
          </a:p>
        </p:txBody>
      </p:sp>
    </p:spTree>
    <p:extLst>
      <p:ext uri="{BB962C8B-B14F-4D97-AF65-F5344CB8AC3E}">
        <p14:creationId xmlns:p14="http://schemas.microsoft.com/office/powerpoint/2010/main" val="381740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520" y="260648"/>
            <a:ext cx="8424936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dirty="0">
                <a:latin typeface="Times New Roman"/>
                <a:ea typeface="Times New Roman"/>
              </a:rPr>
              <a:t> </a:t>
            </a:r>
            <a:r>
              <a:rPr lang="en-US" sz="2400" b="1" dirty="0">
                <a:latin typeface="Times New Roman"/>
                <a:ea typeface="Times New Roman"/>
                <a:sym typeface="Symbol"/>
              </a:rPr>
              <a:t></a:t>
            </a:r>
            <a:r>
              <a:rPr lang="fr-FR" sz="2400" b="1" dirty="0">
                <a:latin typeface="Times New Roman"/>
                <a:ea typeface="Times New Roman"/>
              </a:rPr>
              <a:t> (X – </a:t>
            </a:r>
            <a:r>
              <a:rPr lang="fr-FR" sz="2400" b="1" dirty="0" smtClean="0">
                <a:latin typeface="Times New Roman"/>
                <a:ea typeface="Times New Roman"/>
              </a:rPr>
              <a:t>X¯) </a:t>
            </a:r>
            <a:r>
              <a:rPr lang="fr-FR" sz="2400" b="1" dirty="0">
                <a:latin typeface="Times New Roman"/>
                <a:ea typeface="Times New Roman"/>
              </a:rPr>
              <a:t>( Y –</a:t>
            </a:r>
            <a:r>
              <a:rPr lang="fr-FR" sz="2400" b="1" dirty="0" smtClean="0">
                <a:latin typeface="Times New Roman"/>
                <a:ea typeface="Times New Roman"/>
              </a:rPr>
              <a:t>Y¯)</a:t>
            </a:r>
            <a:endParaRPr lang="en-MY" sz="24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fr-FR" sz="2400" b="1" dirty="0">
                <a:latin typeface="Times New Roman"/>
                <a:ea typeface="Times New Roman"/>
              </a:rPr>
              <a:t>r= --------------------------------------</a:t>
            </a:r>
            <a:endParaRPr lang="en-MY" sz="2400" b="1" dirty="0"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sz="2400" b="1" dirty="0">
                <a:latin typeface="Times New Roman"/>
                <a:ea typeface="Times New Roman"/>
              </a:rPr>
              <a:t>     </a:t>
            </a:r>
            <a:r>
              <a:rPr lang="en-US" sz="2400" b="1" dirty="0">
                <a:latin typeface="Times New Roman"/>
                <a:ea typeface="Times New Roman"/>
                <a:sym typeface="Symbol"/>
              </a:rPr>
              <a:t></a:t>
            </a:r>
            <a:r>
              <a:rPr lang="fr-FR" sz="2400" b="1" dirty="0">
                <a:latin typeface="Times New Roman"/>
                <a:ea typeface="Times New Roman"/>
              </a:rPr>
              <a:t> [</a:t>
            </a:r>
            <a:r>
              <a:rPr lang="en-US" sz="2400" b="1" dirty="0">
                <a:latin typeface="Times New Roman"/>
                <a:ea typeface="Times New Roman"/>
                <a:sym typeface="Symbol"/>
              </a:rPr>
              <a:t></a:t>
            </a:r>
            <a:r>
              <a:rPr lang="fr-FR" sz="2400" b="1" dirty="0">
                <a:latin typeface="Times New Roman"/>
                <a:ea typeface="Times New Roman"/>
              </a:rPr>
              <a:t> ( X – </a:t>
            </a:r>
            <a:r>
              <a:rPr lang="fr-FR" sz="2400" b="1" dirty="0" smtClean="0">
                <a:latin typeface="Times New Roman"/>
                <a:ea typeface="Times New Roman"/>
              </a:rPr>
              <a:t>X¯)</a:t>
            </a:r>
            <a:r>
              <a:rPr lang="fr-FR" sz="2400" b="1" baseline="30000" dirty="0">
                <a:latin typeface="Times New Roman"/>
                <a:ea typeface="Times New Roman"/>
              </a:rPr>
              <a:t>2</a:t>
            </a:r>
            <a:r>
              <a:rPr lang="fr-FR" sz="2400" b="1" dirty="0">
                <a:latin typeface="Times New Roman"/>
                <a:ea typeface="Times New Roman"/>
              </a:rPr>
              <a:t> .  </a:t>
            </a:r>
            <a:r>
              <a:rPr lang="en-US" sz="2400" b="1" dirty="0">
                <a:latin typeface="Times New Roman"/>
                <a:ea typeface="Times New Roman"/>
                <a:sym typeface="Symbol"/>
              </a:rPr>
              <a:t></a:t>
            </a:r>
            <a:r>
              <a:rPr lang="fr-FR" sz="2400" b="1" dirty="0">
                <a:latin typeface="Times New Roman"/>
                <a:ea typeface="Times New Roman"/>
              </a:rPr>
              <a:t> ( Y – </a:t>
            </a:r>
            <a:r>
              <a:rPr lang="fr-FR" sz="2400" b="1" dirty="0" smtClean="0">
                <a:latin typeface="Times New Roman"/>
                <a:ea typeface="Times New Roman"/>
              </a:rPr>
              <a:t>Y¯)</a:t>
            </a:r>
            <a:r>
              <a:rPr lang="fr-FR" sz="2400" b="1" baseline="30000" dirty="0">
                <a:latin typeface="Times New Roman"/>
                <a:ea typeface="Times New Roman"/>
              </a:rPr>
              <a:t>2</a:t>
            </a:r>
            <a:r>
              <a:rPr lang="fr-FR" sz="2400" b="1" dirty="0">
                <a:latin typeface="Times New Roman"/>
                <a:ea typeface="Times New Roman"/>
              </a:rPr>
              <a:t>  </a:t>
            </a:r>
            <a:endParaRPr lang="en-MY" sz="2400" b="1" dirty="0"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dirty="0">
                <a:latin typeface="Times New Roman"/>
                <a:ea typeface="Times New Roman"/>
              </a:rPr>
              <a:t> </a:t>
            </a:r>
            <a:endParaRPr lang="en-MY" sz="16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fr-FR" sz="2400" b="1" dirty="0">
                <a:latin typeface="Times New Roman"/>
                <a:ea typeface="Times New Roman"/>
              </a:rPr>
              <a:t>         SP </a:t>
            </a:r>
            <a:r>
              <a:rPr lang="fr-FR" sz="2400" b="1" dirty="0" err="1">
                <a:latin typeface="Times New Roman"/>
                <a:ea typeface="Times New Roman"/>
              </a:rPr>
              <a:t>xy</a:t>
            </a:r>
            <a:r>
              <a:rPr lang="fr-FR" sz="2400" b="1" dirty="0">
                <a:latin typeface="Times New Roman"/>
                <a:ea typeface="Times New Roman"/>
              </a:rPr>
              <a:t>                      SP </a:t>
            </a:r>
            <a:r>
              <a:rPr lang="fr-FR" sz="2400" b="1" dirty="0" err="1">
                <a:latin typeface="Times New Roman"/>
                <a:ea typeface="Times New Roman"/>
              </a:rPr>
              <a:t>xy</a:t>
            </a:r>
            <a:endParaRPr lang="en-MY" sz="24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fr-FR" sz="2400" b="1" dirty="0">
                <a:latin typeface="Times New Roman"/>
                <a:ea typeface="Times New Roman"/>
              </a:rPr>
              <a:t>r= ------------------     = ------------------</a:t>
            </a:r>
            <a:endParaRPr lang="en-MY" sz="24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400" b="1" dirty="0">
                <a:latin typeface="Times New Roman"/>
                <a:ea typeface="Times New Roman"/>
              </a:rPr>
              <a:t>    </a:t>
            </a:r>
            <a:r>
              <a:rPr lang="en-US" sz="2400" b="1" dirty="0">
                <a:latin typeface="Times New Roman"/>
                <a:ea typeface="Times New Roman"/>
                <a:sym typeface="Symbol"/>
              </a:rPr>
              <a:t></a:t>
            </a:r>
            <a:r>
              <a:rPr lang="en-US" sz="2400" b="1" dirty="0">
                <a:latin typeface="Times New Roman"/>
                <a:ea typeface="Times New Roman"/>
              </a:rPr>
              <a:t> (</a:t>
            </a:r>
            <a:r>
              <a:rPr lang="en-US" sz="2400" b="1" dirty="0" err="1">
                <a:latin typeface="Times New Roman"/>
                <a:ea typeface="Times New Roman"/>
              </a:rPr>
              <a:t>SSx</a:t>
            </a:r>
            <a:r>
              <a:rPr lang="en-US" sz="2400" b="1" dirty="0">
                <a:latin typeface="Times New Roman"/>
                <a:ea typeface="Times New Roman"/>
              </a:rPr>
              <a:t>  .  </a:t>
            </a:r>
            <a:r>
              <a:rPr lang="en-US" sz="2400" b="1" dirty="0" err="1">
                <a:latin typeface="Times New Roman"/>
                <a:ea typeface="Times New Roman"/>
              </a:rPr>
              <a:t>SSy</a:t>
            </a:r>
            <a:r>
              <a:rPr lang="en-US" sz="2400" b="1" dirty="0">
                <a:latin typeface="Times New Roman"/>
                <a:ea typeface="Times New Roman"/>
              </a:rPr>
              <a:t>)          </a:t>
            </a:r>
            <a:r>
              <a:rPr lang="en-US" sz="2400" b="1" dirty="0">
                <a:latin typeface="Times New Roman"/>
                <a:ea typeface="Times New Roman"/>
                <a:sym typeface="Symbol"/>
              </a:rPr>
              <a:t></a:t>
            </a:r>
            <a:r>
              <a:rPr lang="en-US" sz="2400" b="1" dirty="0">
                <a:latin typeface="Times New Roman"/>
                <a:ea typeface="Times New Roman"/>
              </a:rPr>
              <a:t> (</a:t>
            </a:r>
            <a:r>
              <a:rPr lang="en-US" sz="2400" b="1" dirty="0" err="1">
                <a:latin typeface="Times New Roman"/>
                <a:ea typeface="Times New Roman"/>
              </a:rPr>
              <a:t>SQx</a:t>
            </a:r>
            <a:r>
              <a:rPr lang="en-US" sz="2400" b="1" dirty="0">
                <a:latin typeface="Times New Roman"/>
                <a:ea typeface="Times New Roman"/>
              </a:rPr>
              <a:t>  .  </a:t>
            </a:r>
            <a:r>
              <a:rPr lang="en-US" sz="2400" b="1" dirty="0" err="1">
                <a:latin typeface="Times New Roman"/>
                <a:ea typeface="Times New Roman"/>
              </a:rPr>
              <a:t>SQy</a:t>
            </a:r>
            <a:r>
              <a:rPr lang="en-US" sz="2400" b="1" dirty="0">
                <a:latin typeface="Times New Roman"/>
                <a:ea typeface="Times New Roman"/>
              </a:rPr>
              <a:t>)  </a:t>
            </a:r>
            <a:endParaRPr lang="en-MY" sz="24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400" b="1" dirty="0">
                <a:latin typeface="Times New Roman"/>
                <a:ea typeface="Times New Roman"/>
              </a:rPr>
              <a:t>SP = Sum of products of X and Y</a:t>
            </a:r>
            <a:endParaRPr lang="en-MY" sz="24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400" b="1" dirty="0">
                <a:latin typeface="Times New Roman"/>
                <a:ea typeface="Times New Roman"/>
              </a:rPr>
              <a:t>SS=SQ= Sum of squares of X or of Y</a:t>
            </a:r>
            <a:endParaRPr lang="en-MY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135600" y="3890023"/>
            <a:ext cx="9008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dirty="0" err="1">
                <a:latin typeface="Times New Roman"/>
                <a:ea typeface="Times New Roman"/>
              </a:rPr>
              <a:t>SPxy</a:t>
            </a:r>
            <a:r>
              <a:rPr lang="en-US" sz="2400" b="1" dirty="0">
                <a:latin typeface="Times New Roman"/>
                <a:ea typeface="Times New Roman"/>
              </a:rPr>
              <a:t> =  </a:t>
            </a:r>
            <a:r>
              <a:rPr lang="en-US" sz="2400" b="1" dirty="0">
                <a:latin typeface="Times New Roman"/>
                <a:ea typeface="Times New Roman"/>
                <a:sym typeface="Symbol"/>
              </a:rPr>
              <a:t></a:t>
            </a:r>
            <a:r>
              <a:rPr lang="en-US" sz="2400" b="1" dirty="0" err="1">
                <a:latin typeface="Times New Roman"/>
                <a:ea typeface="Times New Roman"/>
              </a:rPr>
              <a:t>x.y</a:t>
            </a:r>
            <a:r>
              <a:rPr lang="en-US" sz="2400" b="1" dirty="0">
                <a:latin typeface="Times New Roman"/>
                <a:ea typeface="Times New Roman"/>
              </a:rPr>
              <a:t> – (</a:t>
            </a:r>
            <a:r>
              <a:rPr lang="en-US" sz="2400" b="1" dirty="0">
                <a:latin typeface="Times New Roman"/>
                <a:ea typeface="Times New Roman"/>
                <a:sym typeface="Symbol"/>
              </a:rPr>
              <a:t></a:t>
            </a:r>
            <a:r>
              <a:rPr lang="en-US" sz="2400" b="1" dirty="0">
                <a:latin typeface="Times New Roman"/>
                <a:ea typeface="Times New Roman"/>
              </a:rPr>
              <a:t>x).(</a:t>
            </a:r>
            <a:r>
              <a:rPr lang="en-US" sz="2400" b="1" dirty="0">
                <a:latin typeface="Times New Roman"/>
                <a:ea typeface="Times New Roman"/>
                <a:sym typeface="Symbol"/>
              </a:rPr>
              <a:t></a:t>
            </a:r>
            <a:r>
              <a:rPr lang="en-US" sz="2400" b="1" dirty="0">
                <a:latin typeface="Times New Roman"/>
                <a:ea typeface="Times New Roman"/>
              </a:rPr>
              <a:t>y) / n </a:t>
            </a:r>
            <a:r>
              <a:rPr lang="en-US" sz="2400" b="1" dirty="0" smtClean="0">
                <a:latin typeface="Times New Roman"/>
                <a:ea typeface="Times New Roman"/>
              </a:rPr>
              <a:t>=&gt; </a:t>
            </a:r>
            <a:r>
              <a:rPr lang="en-US" sz="2400" b="1" dirty="0">
                <a:latin typeface="Times New Roman"/>
                <a:ea typeface="Times New Roman"/>
              </a:rPr>
              <a:t>1615.292 - (535x24.02)/ 8 </a:t>
            </a:r>
            <a:r>
              <a:rPr lang="en-US" sz="2400" b="1" dirty="0" smtClean="0">
                <a:latin typeface="Times New Roman"/>
                <a:ea typeface="Times New Roman"/>
              </a:rPr>
              <a:t>=&gt; </a:t>
            </a:r>
            <a:r>
              <a:rPr lang="en-US" sz="2400" b="1" dirty="0">
                <a:latin typeface="Times New Roman"/>
                <a:ea typeface="Times New Roman"/>
              </a:rPr>
              <a:t>8.9545</a:t>
            </a:r>
            <a:endParaRPr lang="en-MY" sz="2400" b="1" dirty="0"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sz="2400" b="1" dirty="0" err="1">
                <a:latin typeface="Times New Roman"/>
                <a:ea typeface="Times New Roman"/>
              </a:rPr>
              <a:t>SQx</a:t>
            </a:r>
            <a:r>
              <a:rPr lang="fr-FR" sz="2400" b="1" dirty="0">
                <a:latin typeface="Times New Roman"/>
                <a:ea typeface="Times New Roman"/>
              </a:rPr>
              <a:t>   = </a:t>
            </a:r>
            <a:r>
              <a:rPr lang="en-US" sz="2400" b="1" dirty="0">
                <a:latin typeface="Times New Roman"/>
                <a:ea typeface="Times New Roman"/>
                <a:sym typeface="Symbol"/>
              </a:rPr>
              <a:t></a:t>
            </a:r>
            <a:r>
              <a:rPr lang="fr-FR" sz="2400" b="1" dirty="0">
                <a:latin typeface="Times New Roman"/>
                <a:ea typeface="Times New Roman"/>
              </a:rPr>
              <a:t>x</a:t>
            </a:r>
            <a:r>
              <a:rPr lang="fr-FR" sz="2400" b="1" baseline="30000" dirty="0">
                <a:latin typeface="Times New Roman"/>
                <a:ea typeface="Times New Roman"/>
              </a:rPr>
              <a:t>2</a:t>
            </a:r>
            <a:r>
              <a:rPr lang="fr-FR" sz="2400" b="1" dirty="0">
                <a:latin typeface="Times New Roman"/>
                <a:ea typeface="Times New Roman"/>
              </a:rPr>
              <a:t> – (</a:t>
            </a:r>
            <a:r>
              <a:rPr lang="en-US" sz="2400" b="1" dirty="0">
                <a:latin typeface="Times New Roman"/>
                <a:ea typeface="Times New Roman"/>
                <a:sym typeface="Symbol"/>
              </a:rPr>
              <a:t></a:t>
            </a:r>
            <a:r>
              <a:rPr lang="fr-FR" sz="2400" b="1" dirty="0">
                <a:latin typeface="Times New Roman"/>
                <a:ea typeface="Times New Roman"/>
              </a:rPr>
              <a:t>x)</a:t>
            </a:r>
            <a:r>
              <a:rPr lang="fr-FR" sz="2400" b="1" baseline="30000" dirty="0">
                <a:latin typeface="Times New Roman"/>
                <a:ea typeface="Times New Roman"/>
              </a:rPr>
              <a:t>2</a:t>
            </a:r>
            <a:r>
              <a:rPr lang="fr-FR" sz="2400" b="1" dirty="0">
                <a:latin typeface="Times New Roman"/>
                <a:ea typeface="Times New Roman"/>
              </a:rPr>
              <a:t>/ n        </a:t>
            </a:r>
            <a:r>
              <a:rPr lang="fr-FR" sz="2400" b="1" dirty="0" smtClean="0">
                <a:latin typeface="Times New Roman"/>
                <a:ea typeface="Times New Roman"/>
              </a:rPr>
              <a:t>==&gt; </a:t>
            </a:r>
            <a:r>
              <a:rPr lang="fr-FR" sz="2400" b="1" dirty="0">
                <a:latin typeface="Times New Roman"/>
                <a:ea typeface="Times New Roman"/>
              </a:rPr>
              <a:t>35983.5 – (535)</a:t>
            </a:r>
            <a:r>
              <a:rPr lang="fr-FR" sz="2400" b="1" baseline="30000" dirty="0">
                <a:latin typeface="Times New Roman"/>
                <a:ea typeface="Times New Roman"/>
              </a:rPr>
              <a:t>2</a:t>
            </a:r>
            <a:r>
              <a:rPr lang="fr-FR" sz="2400" b="1" dirty="0">
                <a:latin typeface="Times New Roman"/>
                <a:ea typeface="Times New Roman"/>
              </a:rPr>
              <a:t>/ 8    </a:t>
            </a:r>
            <a:r>
              <a:rPr lang="fr-FR" sz="2400" b="1" dirty="0" smtClean="0">
                <a:latin typeface="Times New Roman"/>
                <a:ea typeface="Times New Roman"/>
              </a:rPr>
              <a:t>==&gt; </a:t>
            </a:r>
            <a:r>
              <a:rPr lang="fr-FR" sz="2400" b="1" dirty="0">
                <a:latin typeface="Times New Roman"/>
                <a:ea typeface="Times New Roman"/>
              </a:rPr>
              <a:t>0.675</a:t>
            </a:r>
            <a:endParaRPr lang="en-MY" sz="2400" b="1" dirty="0"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sz="2400" b="1" dirty="0" err="1">
                <a:latin typeface="Times New Roman"/>
                <a:ea typeface="Times New Roman"/>
              </a:rPr>
              <a:t>SQy</a:t>
            </a:r>
            <a:r>
              <a:rPr lang="fr-FR" sz="2400" b="1" dirty="0">
                <a:latin typeface="Times New Roman"/>
                <a:ea typeface="Times New Roman"/>
              </a:rPr>
              <a:t>   = </a:t>
            </a:r>
            <a:r>
              <a:rPr lang="en-US" sz="2400" b="1" dirty="0">
                <a:latin typeface="Times New Roman"/>
                <a:ea typeface="Times New Roman"/>
                <a:sym typeface="Symbol"/>
              </a:rPr>
              <a:t></a:t>
            </a:r>
            <a:r>
              <a:rPr lang="fr-FR" sz="2400" b="1" dirty="0">
                <a:latin typeface="Times New Roman"/>
                <a:ea typeface="Times New Roman"/>
              </a:rPr>
              <a:t>y</a:t>
            </a:r>
            <a:r>
              <a:rPr lang="fr-FR" sz="2400" b="1" baseline="30000" dirty="0">
                <a:latin typeface="Times New Roman"/>
                <a:ea typeface="Times New Roman"/>
              </a:rPr>
              <a:t>2</a:t>
            </a:r>
            <a:r>
              <a:rPr lang="fr-FR" sz="2400" b="1" dirty="0">
                <a:latin typeface="Times New Roman"/>
                <a:ea typeface="Times New Roman"/>
              </a:rPr>
              <a:t> – (</a:t>
            </a:r>
            <a:r>
              <a:rPr lang="en-US" sz="2400" b="1" dirty="0">
                <a:latin typeface="Times New Roman"/>
                <a:ea typeface="Times New Roman"/>
                <a:sym typeface="Symbol"/>
              </a:rPr>
              <a:t></a:t>
            </a:r>
            <a:r>
              <a:rPr lang="fr-FR" sz="2400" b="1" dirty="0">
                <a:latin typeface="Times New Roman"/>
                <a:ea typeface="Times New Roman"/>
              </a:rPr>
              <a:t>y)</a:t>
            </a:r>
            <a:r>
              <a:rPr lang="fr-FR" sz="2400" b="1" baseline="30000" dirty="0">
                <a:latin typeface="Times New Roman"/>
                <a:ea typeface="Times New Roman"/>
              </a:rPr>
              <a:t>2</a:t>
            </a:r>
            <a:r>
              <a:rPr lang="fr-FR" sz="2400" b="1" dirty="0">
                <a:latin typeface="Times New Roman"/>
                <a:ea typeface="Times New Roman"/>
              </a:rPr>
              <a:t>/ n      </a:t>
            </a:r>
            <a:r>
              <a:rPr lang="fr-FR" sz="2400" b="1" dirty="0" smtClean="0">
                <a:latin typeface="Times New Roman"/>
                <a:ea typeface="Times New Roman"/>
              </a:rPr>
              <a:t> </a:t>
            </a:r>
            <a:r>
              <a:rPr lang="fr-FR" sz="2400" b="1" dirty="0">
                <a:latin typeface="Times New Roman"/>
                <a:ea typeface="Times New Roman"/>
              </a:rPr>
              <a:t>==&gt; 72.798 – (24.02)</a:t>
            </a:r>
            <a:r>
              <a:rPr lang="fr-FR" sz="2400" b="1" baseline="30000" dirty="0">
                <a:latin typeface="Times New Roman"/>
                <a:ea typeface="Times New Roman"/>
              </a:rPr>
              <a:t> 2</a:t>
            </a:r>
            <a:r>
              <a:rPr lang="fr-FR" sz="2400" b="1" dirty="0">
                <a:latin typeface="Times New Roman"/>
                <a:ea typeface="Times New Roman"/>
              </a:rPr>
              <a:t>/ 8   </a:t>
            </a:r>
            <a:r>
              <a:rPr lang="fr-FR" sz="2400" b="1" dirty="0" smtClean="0">
                <a:latin typeface="Times New Roman"/>
                <a:ea typeface="Times New Roman"/>
              </a:rPr>
              <a:t> ==&gt; </a:t>
            </a:r>
            <a:r>
              <a:rPr lang="fr-FR" sz="2400" b="1" dirty="0">
                <a:latin typeface="Times New Roman"/>
                <a:ea typeface="Times New Roman"/>
              </a:rPr>
              <a:t>205.375</a:t>
            </a:r>
            <a:endParaRPr lang="en-MY" sz="24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5877272"/>
            <a:ext cx="5040560" cy="830997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0070C0"/>
                </a:solidFill>
              </a:rPr>
              <a:t>SP = Sum of products of X and Y</a:t>
            </a:r>
          </a:p>
          <a:p>
            <a:r>
              <a:rPr lang="en-MY" sz="2400" b="1" dirty="0">
                <a:solidFill>
                  <a:srgbClr val="0070C0"/>
                </a:solidFill>
              </a:rPr>
              <a:t>SS=SQ= Sum of squares of X or of Y</a:t>
            </a:r>
          </a:p>
        </p:txBody>
      </p:sp>
    </p:spTree>
    <p:extLst>
      <p:ext uri="{BB962C8B-B14F-4D97-AF65-F5344CB8AC3E}">
        <p14:creationId xmlns:p14="http://schemas.microsoft.com/office/powerpoint/2010/main" val="1961734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1124744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dirty="0">
                <a:latin typeface="Times New Roman"/>
                <a:ea typeface="Times New Roman"/>
              </a:rPr>
              <a:t> </a:t>
            </a:r>
            <a:r>
              <a:rPr lang="en-US" sz="2400" dirty="0">
                <a:latin typeface="Times New Roman"/>
                <a:ea typeface="Times New Roman"/>
                <a:sym typeface="Symbol"/>
              </a:rPr>
              <a:t></a:t>
            </a:r>
            <a:r>
              <a:rPr lang="fr-FR" sz="2400" dirty="0" err="1">
                <a:latin typeface="Times New Roman"/>
                <a:ea typeface="Times New Roman"/>
              </a:rPr>
              <a:t>x.y</a:t>
            </a:r>
            <a:r>
              <a:rPr lang="fr-FR" sz="2400" dirty="0">
                <a:latin typeface="Times New Roman"/>
                <a:ea typeface="Times New Roman"/>
              </a:rPr>
              <a:t> – (</a:t>
            </a:r>
            <a:r>
              <a:rPr lang="en-US" sz="2400" dirty="0">
                <a:latin typeface="Times New Roman"/>
                <a:ea typeface="Times New Roman"/>
                <a:sym typeface="Symbol"/>
              </a:rPr>
              <a:t></a:t>
            </a:r>
            <a:r>
              <a:rPr lang="fr-FR" sz="2400" dirty="0">
                <a:latin typeface="Times New Roman"/>
                <a:ea typeface="Times New Roman"/>
              </a:rPr>
              <a:t>x).(</a:t>
            </a:r>
            <a:r>
              <a:rPr lang="en-US" sz="2400" dirty="0">
                <a:latin typeface="Times New Roman"/>
                <a:ea typeface="Times New Roman"/>
                <a:sym typeface="Symbol"/>
              </a:rPr>
              <a:t></a:t>
            </a:r>
            <a:r>
              <a:rPr lang="fr-FR" sz="2400" dirty="0">
                <a:latin typeface="Times New Roman"/>
                <a:ea typeface="Times New Roman"/>
              </a:rPr>
              <a:t>y) / n</a:t>
            </a:r>
            <a:endParaRPr lang="en-MY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fr-FR" sz="2400" dirty="0">
                <a:latin typeface="Times New Roman"/>
                <a:ea typeface="Times New Roman"/>
              </a:rPr>
              <a:t>r= --------------------------------------</a:t>
            </a:r>
            <a:endParaRPr lang="en-MY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s New Roman"/>
                <a:ea typeface="Times New Roman"/>
              </a:rPr>
              <a:t>     </a:t>
            </a:r>
            <a:r>
              <a:rPr lang="en-US" sz="2400" dirty="0">
                <a:latin typeface="Times New Roman"/>
                <a:ea typeface="Times New Roman"/>
                <a:sym typeface="Symbol"/>
              </a:rPr>
              <a:t></a:t>
            </a:r>
            <a:r>
              <a:rPr lang="en-US" sz="2400" dirty="0">
                <a:latin typeface="Times New Roman"/>
                <a:ea typeface="Times New Roman"/>
              </a:rPr>
              <a:t> [ </a:t>
            </a:r>
            <a:r>
              <a:rPr lang="en-US" sz="2400" dirty="0">
                <a:latin typeface="Times New Roman"/>
                <a:ea typeface="Times New Roman"/>
                <a:sym typeface="Symbol"/>
              </a:rPr>
              <a:t></a:t>
            </a:r>
            <a:r>
              <a:rPr lang="en-US" sz="2400" dirty="0">
                <a:latin typeface="Times New Roman"/>
                <a:ea typeface="Times New Roman"/>
              </a:rPr>
              <a:t>x</a:t>
            </a:r>
            <a:r>
              <a:rPr lang="en-US" sz="2400" baseline="30000" dirty="0">
                <a:latin typeface="Times New Roman"/>
                <a:ea typeface="Times New Roman"/>
              </a:rPr>
              <a:t>2</a:t>
            </a:r>
            <a:r>
              <a:rPr lang="en-US" sz="2400" dirty="0">
                <a:latin typeface="Times New Roman"/>
                <a:ea typeface="Times New Roman"/>
              </a:rPr>
              <a:t> – (</a:t>
            </a:r>
            <a:r>
              <a:rPr lang="en-US" sz="2400" dirty="0">
                <a:latin typeface="Times New Roman"/>
                <a:ea typeface="Times New Roman"/>
                <a:sym typeface="Symbol"/>
              </a:rPr>
              <a:t></a:t>
            </a:r>
            <a:r>
              <a:rPr lang="en-US" sz="2400" dirty="0">
                <a:latin typeface="Times New Roman"/>
                <a:ea typeface="Times New Roman"/>
              </a:rPr>
              <a:t>x)</a:t>
            </a:r>
            <a:r>
              <a:rPr lang="en-US" sz="2400" baseline="30000" dirty="0">
                <a:latin typeface="Times New Roman"/>
                <a:ea typeface="Times New Roman"/>
              </a:rPr>
              <a:t>2</a:t>
            </a:r>
            <a:r>
              <a:rPr lang="en-US" sz="2400" dirty="0">
                <a:latin typeface="Times New Roman"/>
                <a:ea typeface="Times New Roman"/>
              </a:rPr>
              <a:t>/ n ] [  </a:t>
            </a:r>
            <a:r>
              <a:rPr lang="en-US" sz="2400" dirty="0">
                <a:latin typeface="Times New Roman"/>
                <a:ea typeface="Times New Roman"/>
                <a:sym typeface="Symbol"/>
              </a:rPr>
              <a:t></a:t>
            </a:r>
            <a:r>
              <a:rPr lang="en-US" sz="2400" dirty="0">
                <a:latin typeface="Times New Roman"/>
                <a:ea typeface="Times New Roman"/>
              </a:rPr>
              <a:t>y</a:t>
            </a:r>
            <a:r>
              <a:rPr lang="en-US" sz="2400" baseline="30000" dirty="0">
                <a:latin typeface="Times New Roman"/>
                <a:ea typeface="Times New Roman"/>
              </a:rPr>
              <a:t>2</a:t>
            </a:r>
            <a:r>
              <a:rPr lang="en-US" sz="2400" dirty="0">
                <a:latin typeface="Times New Roman"/>
                <a:ea typeface="Times New Roman"/>
              </a:rPr>
              <a:t> – (</a:t>
            </a:r>
            <a:r>
              <a:rPr lang="en-US" sz="2400" dirty="0">
                <a:latin typeface="Times New Roman"/>
                <a:ea typeface="Times New Roman"/>
                <a:sym typeface="Symbol"/>
              </a:rPr>
              <a:t></a:t>
            </a:r>
            <a:r>
              <a:rPr lang="en-US" sz="2400" dirty="0">
                <a:latin typeface="Times New Roman"/>
                <a:ea typeface="Times New Roman"/>
              </a:rPr>
              <a:t>y)</a:t>
            </a:r>
            <a:r>
              <a:rPr lang="en-US" sz="2400" baseline="30000" dirty="0">
                <a:latin typeface="Times New Roman"/>
                <a:ea typeface="Times New Roman"/>
              </a:rPr>
              <a:t>2</a:t>
            </a:r>
            <a:r>
              <a:rPr lang="en-US" sz="2400" dirty="0">
                <a:latin typeface="Times New Roman"/>
                <a:ea typeface="Times New Roman"/>
              </a:rPr>
              <a:t>/ n ]</a:t>
            </a:r>
            <a:endParaRPr lang="en-MY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s New Roman"/>
                <a:ea typeface="Times New Roman"/>
              </a:rPr>
              <a:t> </a:t>
            </a:r>
            <a:endParaRPr lang="en-MY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s New Roman"/>
                <a:ea typeface="Times New Roman"/>
              </a:rPr>
              <a:t>r= 8.9545 / </a:t>
            </a:r>
            <a:r>
              <a:rPr lang="en-US" sz="2400" dirty="0">
                <a:latin typeface="Times New Roman"/>
                <a:ea typeface="Times New Roman"/>
                <a:sym typeface="Symbol"/>
              </a:rPr>
              <a:t></a:t>
            </a:r>
            <a:r>
              <a:rPr lang="en-US" sz="2400" dirty="0">
                <a:latin typeface="Times New Roman"/>
                <a:ea typeface="Times New Roman"/>
              </a:rPr>
              <a:t> (0.675 x 205.375)  ==&gt;  + 0.759  </a:t>
            </a:r>
            <a:endParaRPr lang="en-US" sz="2400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400" dirty="0" smtClean="0">
                <a:latin typeface="Times New Roman"/>
                <a:ea typeface="Times New Roman"/>
              </a:rPr>
              <a:t>There </a:t>
            </a:r>
            <a:r>
              <a:rPr lang="en-US" sz="2400" dirty="0">
                <a:latin typeface="Times New Roman"/>
                <a:ea typeface="Times New Roman"/>
              </a:rPr>
              <a:t>is strong direct relationship between weight (Kg) and plasma volume (Liter)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1652951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/>
          </p:cNvGraphicFramePr>
          <p:nvPr>
            <p:extLst/>
          </p:nvPr>
        </p:nvGraphicFramePr>
        <p:xfrm>
          <a:off x="611560" y="188640"/>
          <a:ext cx="7632848" cy="4248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Chart" r:id="rId3" imgW="4905360" imgH="3009960" progId="Excel.Chart.8">
                  <p:embed/>
                </p:oleObj>
              </mc:Choice>
              <mc:Fallback>
                <p:oleObj name="Chart" r:id="rId3" imgW="4905360" imgH="3009960" progId="Excel.Chart.8">
                  <p:embed/>
                  <p:pic>
                    <p:nvPicPr>
                      <p:cNvPr id="2" name="Object 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88640"/>
                        <a:ext cx="7632848" cy="42484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611560" y="4437112"/>
            <a:ext cx="7632848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latin typeface="Times New Roman"/>
                <a:ea typeface="Times New Roman"/>
              </a:rPr>
              <a:t>Scatter diagram of plasma volume and body weight showing linear regression </a:t>
            </a:r>
            <a:r>
              <a:rPr lang="en-US" sz="2400" dirty="0" smtClean="0">
                <a:latin typeface="Times New Roman"/>
                <a:ea typeface="Times New Roman"/>
              </a:rPr>
              <a:t>line</a:t>
            </a:r>
            <a:endParaRPr lang="en-MY" sz="24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454091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889844"/>
            <a:ext cx="892899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Regression:</a:t>
            </a:r>
            <a:endParaRPr lang="en-MY" dirty="0"/>
          </a:p>
          <a:p>
            <a:r>
              <a:rPr lang="en-US" sz="2400" dirty="0"/>
              <a:t>Regression: it is the best fit for the relationship between two characteristics in a population.</a:t>
            </a:r>
            <a:endParaRPr lang="en-MY" sz="2400" dirty="0"/>
          </a:p>
          <a:p>
            <a:r>
              <a:rPr lang="en-US" sz="2400" dirty="0"/>
              <a:t>Regression Line: The best line that fits the relationship between two characteristics in a population. Usually determined by the equation of straight line of the first degree which is</a:t>
            </a:r>
            <a:r>
              <a:rPr lang="en-US" sz="2400" dirty="0">
                <a:sym typeface="Wingdings"/>
              </a:rPr>
              <a:t></a:t>
            </a:r>
            <a:r>
              <a:rPr lang="en-US" sz="2400" dirty="0"/>
              <a:t> y=</a:t>
            </a:r>
            <a:r>
              <a:rPr lang="en-US" sz="2400" dirty="0" err="1"/>
              <a:t>a+bx</a:t>
            </a:r>
            <a:endParaRPr lang="en-MY" sz="2400" dirty="0"/>
          </a:p>
          <a:p>
            <a:r>
              <a:rPr lang="en-US" sz="2400" dirty="0"/>
              <a:t>Y </a:t>
            </a:r>
            <a:r>
              <a:rPr lang="en-US" sz="2400" dirty="0">
                <a:sym typeface="Wingdings"/>
              </a:rPr>
              <a:t></a:t>
            </a:r>
            <a:r>
              <a:rPr lang="en-US" sz="2400" dirty="0"/>
              <a:t> any value on y axis, the </a:t>
            </a:r>
            <a:r>
              <a:rPr lang="en-US" sz="2400" dirty="0" smtClean="0"/>
              <a:t>dependent </a:t>
            </a:r>
            <a:r>
              <a:rPr lang="en-US" sz="2400" dirty="0"/>
              <a:t>variable</a:t>
            </a:r>
            <a:endParaRPr lang="en-MY" sz="2400" dirty="0"/>
          </a:p>
          <a:p>
            <a:r>
              <a:rPr lang="en-US" sz="2400" dirty="0" err="1"/>
              <a:t>a</a:t>
            </a:r>
            <a:r>
              <a:rPr lang="en-US" sz="2400" dirty="0" err="1">
                <a:sym typeface="Wingdings"/>
              </a:rPr>
              <a:t></a:t>
            </a:r>
            <a:r>
              <a:rPr lang="en-US" sz="2400" dirty="0" err="1"/>
              <a:t>constant</a:t>
            </a:r>
            <a:r>
              <a:rPr lang="en-US" sz="2400" dirty="0"/>
              <a:t>, the intercept, the value of y when x equals to zero, it is the distance between the X axis and the point at which the regression line or its extension cuts the Y axis.</a:t>
            </a:r>
            <a:endParaRPr lang="en-MY" sz="2400" dirty="0"/>
          </a:p>
          <a:p>
            <a:r>
              <a:rPr lang="en-US" sz="2400" dirty="0"/>
              <a:t>.b=regression coefficient= </a:t>
            </a:r>
            <a:r>
              <a:rPr lang="en-US" sz="2400" dirty="0" err="1"/>
              <a:t>SPxy</a:t>
            </a:r>
            <a:r>
              <a:rPr lang="en-US" sz="2400" dirty="0"/>
              <a:t>/SSX </a:t>
            </a:r>
            <a:r>
              <a:rPr lang="en-US" sz="2400" dirty="0">
                <a:sym typeface="Wingdings"/>
              </a:rPr>
              <a:t></a:t>
            </a:r>
            <a:r>
              <a:rPr lang="en-US" sz="2400" dirty="0"/>
              <a:t> </a:t>
            </a:r>
            <a:r>
              <a:rPr lang="en-US" sz="2400" dirty="0" err="1"/>
              <a:t>SPxy</a:t>
            </a:r>
            <a:r>
              <a:rPr lang="en-US" sz="2400" dirty="0"/>
              <a:t>/</a:t>
            </a:r>
            <a:r>
              <a:rPr lang="en-US" sz="2400" dirty="0" err="1"/>
              <a:t>SQx</a:t>
            </a:r>
            <a:endParaRPr lang="en-MY" sz="2400" dirty="0"/>
          </a:p>
          <a:p>
            <a:r>
              <a:rPr lang="en-US" sz="2400" dirty="0"/>
              <a:t>X </a:t>
            </a:r>
            <a:r>
              <a:rPr lang="en-US" sz="2400" dirty="0">
                <a:sym typeface="Wingdings"/>
              </a:rPr>
              <a:t></a:t>
            </a:r>
            <a:r>
              <a:rPr lang="en-US" sz="2400" dirty="0"/>
              <a:t> any value on X axis, the </a:t>
            </a:r>
            <a:r>
              <a:rPr lang="en-US" sz="2400" dirty="0" err="1"/>
              <a:t>independant</a:t>
            </a:r>
            <a:r>
              <a:rPr lang="en-US" sz="2400" dirty="0"/>
              <a:t> variable</a:t>
            </a:r>
            <a:endParaRPr lang="en-MY" sz="2400" dirty="0"/>
          </a:p>
        </p:txBody>
      </p:sp>
      <p:sp>
        <p:nvSpPr>
          <p:cNvPr id="3" name="Rectangle 2"/>
          <p:cNvSpPr/>
          <p:nvPr/>
        </p:nvSpPr>
        <p:spPr>
          <a:xfrm>
            <a:off x="2339752" y="188640"/>
            <a:ext cx="31195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Regression:</a:t>
            </a:r>
            <a:endParaRPr lang="en-MY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1763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836712"/>
            <a:ext cx="83529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We can get the equation according to the following</a:t>
            </a:r>
            <a:endParaRPr lang="en-MY" sz="2400" dirty="0"/>
          </a:p>
          <a:p>
            <a:r>
              <a:rPr lang="en-US" sz="2400" strike="sngStrike" dirty="0"/>
              <a:t>Y</a:t>
            </a:r>
            <a:r>
              <a:rPr lang="en-US" sz="2400" dirty="0"/>
              <a:t>=a + </a:t>
            </a:r>
            <a:r>
              <a:rPr lang="en-US" sz="2400" dirty="0" err="1"/>
              <a:t>b</a:t>
            </a:r>
            <a:r>
              <a:rPr lang="en-US" sz="2400" strike="sngStrike" dirty="0" err="1"/>
              <a:t>X</a:t>
            </a:r>
            <a:endParaRPr lang="en-MY" sz="2400" dirty="0"/>
          </a:p>
          <a:p>
            <a:r>
              <a:rPr lang="en-US" sz="2400" strike="sngStrike" dirty="0"/>
              <a:t>Y</a:t>
            </a:r>
            <a:r>
              <a:rPr lang="en-US" sz="2400" dirty="0"/>
              <a:t>= </a:t>
            </a:r>
            <a:r>
              <a:rPr lang="en-US" sz="2400" dirty="0">
                <a:sym typeface="Symbol"/>
              </a:rPr>
              <a:t></a:t>
            </a:r>
            <a:r>
              <a:rPr lang="fr-FR" sz="2400" dirty="0"/>
              <a:t>y/n = 24.02/8 </a:t>
            </a:r>
            <a:r>
              <a:rPr lang="fr-FR" sz="2400" dirty="0">
                <a:sym typeface="Wingdings"/>
              </a:rPr>
              <a:t></a:t>
            </a:r>
            <a:r>
              <a:rPr lang="fr-FR" sz="2400" dirty="0"/>
              <a:t> 3.0025       			</a:t>
            </a:r>
            <a:endParaRPr lang="en-MY" sz="2400" dirty="0"/>
          </a:p>
          <a:p>
            <a:r>
              <a:rPr lang="en-US" sz="2400" strike="sngStrike" dirty="0"/>
              <a:t>X=</a:t>
            </a:r>
            <a:r>
              <a:rPr lang="en-US" sz="2400" dirty="0">
                <a:sym typeface="Symbol"/>
              </a:rPr>
              <a:t></a:t>
            </a:r>
            <a:r>
              <a:rPr lang="fr-FR" sz="2400" dirty="0"/>
              <a:t>x/n= 535/8 </a:t>
            </a:r>
            <a:r>
              <a:rPr lang="fr-FR" sz="2400" dirty="0">
                <a:sym typeface="Wingdings"/>
              </a:rPr>
              <a:t></a:t>
            </a:r>
            <a:r>
              <a:rPr lang="fr-FR" sz="2400" dirty="0"/>
              <a:t>  66.875</a:t>
            </a:r>
            <a:endParaRPr lang="en-MY" sz="2400" dirty="0"/>
          </a:p>
          <a:p>
            <a:r>
              <a:rPr lang="en-US" sz="2400" dirty="0"/>
              <a:t>b=</a:t>
            </a:r>
            <a:r>
              <a:rPr lang="en-US" sz="2400" dirty="0" err="1"/>
              <a:t>SPxy</a:t>
            </a:r>
            <a:r>
              <a:rPr lang="en-US" sz="2400" dirty="0"/>
              <a:t>/</a:t>
            </a:r>
            <a:r>
              <a:rPr lang="en-US" sz="2400" dirty="0" err="1"/>
              <a:t>SQx</a:t>
            </a:r>
            <a:r>
              <a:rPr lang="en-US" sz="2400" dirty="0"/>
              <a:t> = 8.9545/</a:t>
            </a:r>
            <a:r>
              <a:rPr lang="fr-FR" sz="2400" dirty="0"/>
              <a:t>205.375</a:t>
            </a:r>
            <a:r>
              <a:rPr lang="en-US" sz="2400" dirty="0">
                <a:sym typeface="Wingdings"/>
              </a:rPr>
              <a:t></a:t>
            </a:r>
            <a:r>
              <a:rPr lang="en-US" sz="2400" dirty="0"/>
              <a:t>0.0436</a:t>
            </a:r>
            <a:endParaRPr lang="en-MY" sz="2400" dirty="0"/>
          </a:p>
        </p:txBody>
      </p:sp>
      <p:sp>
        <p:nvSpPr>
          <p:cNvPr id="3" name="Rectangle 2"/>
          <p:cNvSpPr/>
          <p:nvPr/>
        </p:nvSpPr>
        <p:spPr>
          <a:xfrm>
            <a:off x="683568" y="3212976"/>
            <a:ext cx="76328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400" b="1" strike="sngStrike" dirty="0">
                <a:latin typeface="Times New Roman"/>
                <a:ea typeface="Times New Roman"/>
              </a:rPr>
              <a:t>Y</a:t>
            </a:r>
            <a:r>
              <a:rPr lang="en-US" sz="2400" b="1" dirty="0">
                <a:latin typeface="Times New Roman"/>
                <a:ea typeface="Times New Roman"/>
              </a:rPr>
              <a:t>=a + </a:t>
            </a:r>
            <a:r>
              <a:rPr lang="en-US" sz="2400" b="1" dirty="0" err="1">
                <a:latin typeface="Times New Roman"/>
                <a:ea typeface="Times New Roman"/>
              </a:rPr>
              <a:t>b</a:t>
            </a:r>
            <a:r>
              <a:rPr lang="en-US" sz="2400" b="1" strike="sngStrike" dirty="0" err="1">
                <a:latin typeface="Times New Roman"/>
                <a:ea typeface="Times New Roman"/>
              </a:rPr>
              <a:t>X</a:t>
            </a:r>
            <a:endParaRPr lang="en-MY" sz="2400" b="1" dirty="0"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sz="2400" b="1" dirty="0">
                <a:latin typeface="Times New Roman"/>
                <a:ea typeface="Times New Roman"/>
              </a:rPr>
              <a:t>3.0025=a + 0.0436 x 66.875</a:t>
            </a:r>
            <a:endParaRPr lang="en-MY" sz="2400" b="1" dirty="0"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sz="2400" b="1" dirty="0">
                <a:latin typeface="Times New Roman"/>
                <a:ea typeface="Times New Roman"/>
              </a:rPr>
              <a:t>3.0025 = a + 2.916</a:t>
            </a:r>
            <a:endParaRPr lang="en-MY" sz="2400" b="1" dirty="0"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fr-FR" sz="2400" b="1" dirty="0">
                <a:latin typeface="Times New Roman"/>
                <a:ea typeface="Times New Roman"/>
              </a:rPr>
              <a:t>a = 3.0025-2.916 </a:t>
            </a:r>
            <a:r>
              <a:rPr lang="fr-FR" sz="2400" b="1" dirty="0">
                <a:latin typeface="Times New Roman"/>
                <a:ea typeface="Times New Roman"/>
                <a:sym typeface="Wingdings"/>
              </a:rPr>
              <a:t></a:t>
            </a:r>
            <a:r>
              <a:rPr lang="fr-FR" sz="2400" b="1" dirty="0">
                <a:latin typeface="Times New Roman"/>
                <a:ea typeface="Times New Roman"/>
              </a:rPr>
              <a:t> 0.0865</a:t>
            </a:r>
            <a:endParaRPr lang="en-MY" sz="24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09045" y="5877272"/>
            <a:ext cx="57606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</a:rPr>
              <a:t>Y = 0.0865  +  0.0436  X</a:t>
            </a:r>
            <a:endParaRPr lang="en-MY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9630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836712"/>
            <a:ext cx="84249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 New Roman"/>
              </a:rPr>
              <a:t>Regression coefficient “b” means that; for each one </a:t>
            </a:r>
            <a:r>
              <a:rPr lang="en-US" sz="2800" u="sng" dirty="0">
                <a:latin typeface="Times New Roman"/>
                <a:ea typeface="Times New Roman"/>
              </a:rPr>
              <a:t>unit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u="sng" dirty="0">
                <a:latin typeface="Times New Roman"/>
                <a:ea typeface="Times New Roman"/>
              </a:rPr>
              <a:t>change</a:t>
            </a:r>
            <a:r>
              <a:rPr lang="en-US" sz="2800" dirty="0">
                <a:latin typeface="Times New Roman"/>
                <a:ea typeface="Times New Roman"/>
              </a:rPr>
              <a:t> in </a:t>
            </a:r>
            <a:r>
              <a:rPr lang="en-US" sz="2800" u="sng" dirty="0">
                <a:latin typeface="Times New Roman"/>
                <a:ea typeface="Times New Roman"/>
              </a:rPr>
              <a:t>x axis</a:t>
            </a:r>
            <a:r>
              <a:rPr lang="en-US" sz="2800" dirty="0">
                <a:latin typeface="Times New Roman"/>
                <a:ea typeface="Times New Roman"/>
              </a:rPr>
              <a:t> there is about </a:t>
            </a:r>
            <a:r>
              <a:rPr lang="en-US" sz="2800" u="sng" dirty="0">
                <a:latin typeface="Times New Roman"/>
                <a:ea typeface="Times New Roman"/>
              </a:rPr>
              <a:t>(b)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u="sng" dirty="0">
                <a:latin typeface="Times New Roman"/>
                <a:ea typeface="Times New Roman"/>
              </a:rPr>
              <a:t>unit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u="sng" dirty="0">
                <a:latin typeface="Times New Roman"/>
                <a:ea typeface="Times New Roman"/>
              </a:rPr>
              <a:t>change</a:t>
            </a:r>
            <a:r>
              <a:rPr lang="en-US" sz="2800" dirty="0">
                <a:latin typeface="Times New Roman"/>
                <a:ea typeface="Times New Roman"/>
              </a:rPr>
              <a:t> in </a:t>
            </a:r>
            <a:r>
              <a:rPr lang="en-US" sz="2800" u="sng" dirty="0">
                <a:latin typeface="Times New Roman"/>
                <a:ea typeface="Times New Roman"/>
              </a:rPr>
              <a:t>y axis</a:t>
            </a:r>
            <a:endParaRPr lang="en-MY" sz="2800" dirty="0">
              <a:latin typeface="Times New Roman"/>
              <a:ea typeface="Times New Roman"/>
            </a:endParaRPr>
          </a:p>
          <a:p>
            <a:pPr marR="31115" algn="just">
              <a:lnSpc>
                <a:spcPct val="150000"/>
              </a:lnSpc>
              <a:spcAft>
                <a:spcPts val="0"/>
              </a:spcAft>
            </a:pPr>
            <a:r>
              <a:rPr lang="fr-FR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For </a:t>
            </a:r>
            <a:r>
              <a:rPr lang="fr-FR" sz="28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each</a:t>
            </a:r>
            <a:r>
              <a:rPr lang="fr-FR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 one </a:t>
            </a:r>
            <a:r>
              <a:rPr lang="fr-FR" sz="28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Kg</a:t>
            </a:r>
            <a:r>
              <a:rPr lang="fr-FR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fr-FR" sz="2800" b="1" u="sng" dirty="0" err="1">
                <a:solidFill>
                  <a:srgbClr val="FF0000"/>
                </a:solidFill>
                <a:latin typeface="Times New Roman"/>
                <a:ea typeface="Times New Roman"/>
              </a:rPr>
              <a:t>increase</a:t>
            </a:r>
            <a:r>
              <a:rPr lang="fr-FR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 in </a:t>
            </a:r>
            <a:r>
              <a:rPr lang="fr-FR" sz="28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weight</a:t>
            </a:r>
            <a:r>
              <a:rPr lang="fr-FR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, </a:t>
            </a:r>
            <a:r>
              <a:rPr lang="fr-FR" sz="28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there</a:t>
            </a:r>
            <a:r>
              <a:rPr lang="fr-FR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fr-FR" sz="2800" b="1" dirty="0" err="1">
                <a:solidFill>
                  <a:srgbClr val="FF0000"/>
                </a:solidFill>
                <a:latin typeface="Times New Roman"/>
                <a:ea typeface="Times New Roman"/>
              </a:rPr>
              <a:t>is</a:t>
            </a:r>
            <a:r>
              <a:rPr lang="fr-FR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 about 0.0867 </a:t>
            </a:r>
            <a:r>
              <a:rPr lang="fr-FR" sz="28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Liter</a:t>
            </a:r>
            <a:r>
              <a:rPr lang="fr-FR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fr-FR" sz="2800" b="1" u="sng" dirty="0" err="1">
                <a:solidFill>
                  <a:srgbClr val="FF0000"/>
                </a:solidFill>
                <a:latin typeface="Times New Roman"/>
                <a:ea typeface="Times New Roman"/>
              </a:rPr>
              <a:t>increase</a:t>
            </a:r>
            <a:r>
              <a:rPr lang="fr-FR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 in plasma </a:t>
            </a:r>
            <a:r>
              <a:rPr lang="fr-FR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volume</a:t>
            </a:r>
            <a:r>
              <a:rPr lang="fr-FR" sz="2800" dirty="0">
                <a:latin typeface="Times New Roman"/>
                <a:ea typeface="Times New Roman"/>
              </a:rPr>
              <a:t> </a:t>
            </a:r>
            <a:endParaRPr lang="en-MY" sz="28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533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98014" y="1445875"/>
            <a:ext cx="4681666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MY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Correlation </a:t>
            </a:r>
          </a:p>
          <a:p>
            <a:pPr algn="ctr"/>
            <a:r>
              <a:rPr lang="en-MY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and</a:t>
            </a:r>
          </a:p>
          <a:p>
            <a:pPr algn="ctr"/>
            <a:r>
              <a:rPr lang="en-MY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linear regression</a:t>
            </a:r>
            <a:endParaRPr lang="en-MY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6899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548680"/>
            <a:ext cx="8208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b="1" dirty="0"/>
              <a:t>Y=a + </a:t>
            </a:r>
            <a:r>
              <a:rPr lang="en-MY" sz="2400" b="1" dirty="0" err="1"/>
              <a:t>bX</a:t>
            </a:r>
            <a:endParaRPr lang="en-MY" sz="2400" b="1" dirty="0"/>
          </a:p>
          <a:p>
            <a:r>
              <a:rPr lang="en-MY" sz="2400" b="1" dirty="0"/>
              <a:t>3.0025=a + 0.0436 x 66.875</a:t>
            </a:r>
          </a:p>
          <a:p>
            <a:r>
              <a:rPr lang="en-MY" sz="2400" b="1" dirty="0"/>
              <a:t>3.0025 = a + 2.916</a:t>
            </a:r>
          </a:p>
          <a:p>
            <a:r>
              <a:rPr lang="en-MY" sz="2400" b="1" dirty="0"/>
              <a:t>a = 3.0025-2.916  0.0865</a:t>
            </a:r>
          </a:p>
        </p:txBody>
      </p:sp>
      <p:sp>
        <p:nvSpPr>
          <p:cNvPr id="3" name="Rectangle 2"/>
          <p:cNvSpPr/>
          <p:nvPr/>
        </p:nvSpPr>
        <p:spPr>
          <a:xfrm>
            <a:off x="1331640" y="3472934"/>
            <a:ext cx="57606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</a:rPr>
              <a:t>Y = 0.0865  +  0.0436  X</a:t>
            </a:r>
            <a:endParaRPr lang="en-MY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9680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0"/>
            <a:ext cx="8229600" cy="990600"/>
          </a:xfrm>
          <a:ln>
            <a:miter lim="800000"/>
            <a:headEnd/>
            <a:tailEnd/>
          </a:ln>
          <a:extLst/>
        </p:spPr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 for attention </a:t>
            </a:r>
          </a:p>
        </p:txBody>
      </p:sp>
      <p:pic>
        <p:nvPicPr>
          <p:cNvPr id="38915" name="Picture 10" descr="MPj039963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6161"/>
            <a:ext cx="8964612" cy="585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6" descr="picture of physical exercise  - healthy habits post it illustration design over white - JPG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2349500"/>
            <a:ext cx="1711325" cy="136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CE1516-63B8-4D5B-B2FF-F95429DB211E}" type="slidenum">
              <a:rPr lang="ar-SA" altLang="ar-JO"/>
              <a:pPr eaLnBrk="1" hangingPunct="1"/>
              <a:t>21</a:t>
            </a:fld>
            <a:endParaRPr lang="en-US" altLang="ar-JO"/>
          </a:p>
        </p:txBody>
      </p:sp>
      <p:sp>
        <p:nvSpPr>
          <p:cNvPr id="7" name="Horizontal Scroll 6"/>
          <p:cNvSpPr/>
          <p:nvPr/>
        </p:nvSpPr>
        <p:spPr>
          <a:xfrm>
            <a:off x="4859338" y="955675"/>
            <a:ext cx="2222500" cy="1249363"/>
          </a:xfrm>
          <a:prstGeom prst="horizontalScroll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5010335" y="1257190"/>
            <a:ext cx="2071503" cy="646331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year  </a:t>
            </a:r>
            <a:r>
              <a:rPr lang="en-MY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MY" b="1" spc="50" baseline="30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MY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MY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medical   students</a:t>
            </a:r>
            <a:endParaRPr lang="en-MY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38920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E1367FD-4450-4D19-A780-5144A49CD09F}" type="datetime1">
              <a:rPr lang="en-US" altLang="ar-JO"/>
              <a:pPr eaLnBrk="1" hangingPunct="1"/>
              <a:t>8/20/2023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62969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Pearson’s Correlation Coefficient (r)</a:t>
            </a:r>
            <a:endParaRPr lang="en-GB" sz="32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      n ∑XY -(∑X) (∑Y)</a:t>
            </a:r>
          </a:p>
          <a:p>
            <a:pPr eaLnBrk="1" hangingPunct="1"/>
            <a:r>
              <a:rPr lang="en-US" dirty="0" smtClean="0"/>
              <a:t>r =-----------------------------------------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 √[n∑X</a:t>
            </a:r>
            <a:r>
              <a:rPr lang="en-US" baseline="30000" dirty="0" smtClean="0"/>
              <a:t>2</a:t>
            </a:r>
            <a:r>
              <a:rPr lang="en-US" dirty="0" smtClean="0"/>
              <a:t> – (∑X)</a:t>
            </a:r>
            <a:r>
              <a:rPr lang="en-US" baseline="30000" dirty="0" smtClean="0"/>
              <a:t>2</a:t>
            </a:r>
            <a:r>
              <a:rPr lang="en-US" dirty="0" smtClean="0"/>
              <a:t>] [n ∑Y</a:t>
            </a:r>
            <a:r>
              <a:rPr lang="en-US" baseline="30000" dirty="0" smtClean="0"/>
              <a:t>2</a:t>
            </a:r>
            <a:r>
              <a:rPr lang="en-US" dirty="0" smtClean="0"/>
              <a:t> –(∑Y)</a:t>
            </a:r>
            <a:r>
              <a:rPr lang="en-US" baseline="30000" dirty="0" smtClean="0"/>
              <a:t>2</a:t>
            </a:r>
            <a:r>
              <a:rPr lang="en-US" dirty="0" smtClean="0"/>
              <a:t> ]</a:t>
            </a:r>
          </a:p>
        </p:txBody>
      </p:sp>
    </p:spTree>
    <p:extLst>
      <p:ext uri="{BB962C8B-B14F-4D97-AF65-F5344CB8AC3E}">
        <p14:creationId xmlns:p14="http://schemas.microsoft.com/office/powerpoint/2010/main" val="4072864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764704"/>
            <a:ext cx="87849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C00000"/>
                </a:solidFill>
              </a:rPr>
              <a:t>Correlation</a:t>
            </a:r>
            <a:r>
              <a:rPr lang="en-MY" sz="2800" dirty="0" smtClean="0"/>
              <a:t> is defined </a:t>
            </a:r>
          </a:p>
          <a:p>
            <a:r>
              <a:rPr lang="en-MY" sz="2800" b="1" dirty="0" smtClean="0"/>
              <a:t>as the </a:t>
            </a:r>
            <a:r>
              <a:rPr lang="en-MY" sz="2800" b="1" dirty="0" smtClean="0">
                <a:solidFill>
                  <a:srgbClr val="0070C0"/>
                </a:solidFill>
              </a:rPr>
              <a:t>degree or strength of relationship </a:t>
            </a:r>
            <a:r>
              <a:rPr lang="en-MY" sz="2800" b="1" dirty="0" smtClean="0">
                <a:solidFill>
                  <a:srgbClr val="00B0F0"/>
                </a:solidFill>
              </a:rPr>
              <a:t>between two characteristics in a population</a:t>
            </a:r>
          </a:p>
          <a:p>
            <a:endParaRPr lang="en-US" sz="2800" b="1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</a:rPr>
              <a:t>The aim is 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dirty="0" smtClean="0"/>
              <a:t>to </a:t>
            </a:r>
            <a:r>
              <a:rPr lang="en-US" sz="2800" b="1" dirty="0">
                <a:solidFill>
                  <a:srgbClr val="0070C0"/>
                </a:solidFill>
              </a:rPr>
              <a:t>investigate the linear association between </a:t>
            </a:r>
            <a:r>
              <a:rPr lang="en-US" sz="2800" b="1" dirty="0" smtClean="0">
                <a:solidFill>
                  <a:srgbClr val="FF0000"/>
                </a:solidFill>
              </a:rPr>
              <a:t>two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continuous quantitative variables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</a:rPr>
              <a:t>Correlation therefore measures the closeness of the association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n-MY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993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3508" y="404664"/>
            <a:ext cx="88569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For the correlation to be obtained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we need the followings</a:t>
            </a:r>
            <a:r>
              <a:rPr lang="en-US" sz="2800" dirty="0"/>
              <a:t>;</a:t>
            </a:r>
            <a:endParaRPr lang="en-MY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b="1" dirty="0">
                <a:solidFill>
                  <a:srgbClr val="7030A0"/>
                </a:solidFill>
              </a:rPr>
              <a:t>One population</a:t>
            </a:r>
            <a:endParaRPr lang="en-MY" sz="2800" b="1" dirty="0">
              <a:solidFill>
                <a:srgbClr val="7030A0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b="1" dirty="0">
                <a:solidFill>
                  <a:srgbClr val="0070C0"/>
                </a:solidFill>
              </a:rPr>
              <a:t>two characteristics</a:t>
            </a:r>
            <a:endParaRPr lang="en-MY" sz="2800" b="1" dirty="0">
              <a:solidFill>
                <a:srgbClr val="0070C0"/>
              </a:solidFill>
            </a:endParaRPr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b="1" dirty="0">
                <a:solidFill>
                  <a:srgbClr val="FF0000"/>
                </a:solidFill>
              </a:rPr>
              <a:t>both should be continuous type </a:t>
            </a:r>
            <a:r>
              <a:rPr lang="en-US" sz="2800" dirty="0"/>
              <a:t>(</a:t>
            </a:r>
            <a:r>
              <a:rPr lang="en-US" sz="2800" b="1" dirty="0"/>
              <a:t>quantitative data</a:t>
            </a:r>
            <a:r>
              <a:rPr lang="en-US" sz="2800" dirty="0"/>
              <a:t>)</a:t>
            </a:r>
            <a:endParaRPr lang="en-MY" sz="2800" dirty="0"/>
          </a:p>
          <a:p>
            <a:pPr marL="514350" lvl="0" indent="-514350">
              <a:lnSpc>
                <a:spcPct val="150000"/>
              </a:lnSpc>
              <a:buFont typeface="+mj-lt"/>
              <a:buAutoNum type="alphaLcPeriod"/>
            </a:pPr>
            <a:r>
              <a:rPr lang="en-US" sz="2800" b="1" dirty="0"/>
              <a:t>both </a:t>
            </a:r>
            <a:r>
              <a:rPr lang="en-US" sz="2800" b="1" dirty="0">
                <a:solidFill>
                  <a:srgbClr val="FF0000"/>
                </a:solidFill>
              </a:rPr>
              <a:t>should be changing </a:t>
            </a:r>
            <a:r>
              <a:rPr lang="en-US" sz="2800" dirty="0"/>
              <a:t>(</a:t>
            </a:r>
            <a:r>
              <a:rPr lang="en-US" sz="2800" b="1" dirty="0"/>
              <a:t>variables</a:t>
            </a:r>
            <a:r>
              <a:rPr lang="en-US" sz="2800" dirty="0"/>
              <a:t>) (</a:t>
            </a:r>
            <a:r>
              <a:rPr lang="en-US" sz="2800" b="1" dirty="0"/>
              <a:t>not constant</a:t>
            </a:r>
            <a:r>
              <a:rPr lang="en-US" sz="2800" dirty="0"/>
              <a:t>)</a:t>
            </a:r>
            <a:endParaRPr lang="en-MY" sz="2800" dirty="0"/>
          </a:p>
          <a:p>
            <a:pPr lvl="0">
              <a:lnSpc>
                <a:spcPct val="150000"/>
              </a:lnSpc>
            </a:pPr>
            <a:r>
              <a:rPr lang="en-US" sz="2800" b="1" dirty="0" smtClean="0"/>
              <a:t>e. There </a:t>
            </a:r>
            <a:r>
              <a:rPr lang="en-US" sz="2800" b="1" dirty="0"/>
              <a:t>must be some </a:t>
            </a:r>
            <a:r>
              <a:rPr lang="en-US" sz="2800" b="1" dirty="0">
                <a:solidFill>
                  <a:srgbClr val="002060"/>
                </a:solidFill>
              </a:rPr>
              <a:t>sort of </a:t>
            </a:r>
            <a:r>
              <a:rPr lang="en-US" sz="2800" b="1" dirty="0">
                <a:solidFill>
                  <a:srgbClr val="FF0000"/>
                </a:solidFill>
              </a:rPr>
              <a:t>relationship</a:t>
            </a:r>
            <a:r>
              <a:rPr lang="en-US" sz="2800" b="1" dirty="0">
                <a:solidFill>
                  <a:srgbClr val="002060"/>
                </a:solidFill>
              </a:rPr>
              <a:t> between two 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marL="514350" lvl="0" indent="-5143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b="1" dirty="0" smtClean="0"/>
              <a:t>in </a:t>
            </a:r>
            <a:r>
              <a:rPr lang="en-US" sz="2800" b="1" dirty="0"/>
              <a:t>order to </a:t>
            </a:r>
            <a:r>
              <a:rPr lang="en-US" sz="2800" b="1" dirty="0">
                <a:solidFill>
                  <a:srgbClr val="FF0000"/>
                </a:solidFill>
              </a:rPr>
              <a:t>obtain the strength </a:t>
            </a:r>
            <a:r>
              <a:rPr lang="en-US" sz="2800" b="1" dirty="0"/>
              <a:t>of this </a:t>
            </a:r>
            <a:r>
              <a:rPr lang="en-US" sz="2800" b="1" dirty="0" smtClean="0">
                <a:solidFill>
                  <a:srgbClr val="FF0000"/>
                </a:solidFill>
              </a:rPr>
              <a:t>relationship</a:t>
            </a:r>
            <a:endParaRPr lang="en-MY" sz="28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3508" y="5085184"/>
            <a:ext cx="88569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0070C0"/>
                </a:solidFill>
              </a:rPr>
              <a:t>After that we need to determine 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/>
              <a:t>which </a:t>
            </a:r>
            <a:r>
              <a:rPr lang="en-US" sz="2800" b="1" dirty="0"/>
              <a:t>of </a:t>
            </a:r>
            <a:r>
              <a:rPr lang="en-US" sz="2800" b="1"/>
              <a:t>the </a:t>
            </a:r>
            <a:r>
              <a:rPr lang="en-US" sz="2800" b="1" smtClean="0"/>
              <a:t>two </a:t>
            </a:r>
            <a:r>
              <a:rPr lang="en-US" sz="2800" smtClean="0"/>
              <a:t>variables </a:t>
            </a:r>
            <a:r>
              <a:rPr lang="en-US" sz="2800" b="1" dirty="0">
                <a:solidFill>
                  <a:srgbClr val="FF0000"/>
                </a:solidFill>
              </a:rPr>
              <a:t>is X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/>
              <a:t>and </a:t>
            </a:r>
            <a:endParaRPr lang="en-US" sz="2800" smtClean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smtClean="0"/>
              <a:t>which </a:t>
            </a:r>
            <a:r>
              <a:rPr lang="en-US" sz="2800" dirty="0"/>
              <a:t>one </a:t>
            </a:r>
            <a:r>
              <a:rPr lang="en-US" sz="2800" b="1" dirty="0">
                <a:solidFill>
                  <a:srgbClr val="FF0000"/>
                </a:solidFill>
              </a:rPr>
              <a:t>is Y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b="1" dirty="0"/>
              <a:t>according to the following</a:t>
            </a:r>
            <a:r>
              <a:rPr lang="en-US" sz="2800" dirty="0"/>
              <a:t>;</a:t>
            </a:r>
            <a:endParaRPr lang="en-MY" sz="2800" dirty="0"/>
          </a:p>
        </p:txBody>
      </p:sp>
      <p:sp>
        <p:nvSpPr>
          <p:cNvPr id="4" name="Right Arrow 3"/>
          <p:cNvSpPr/>
          <p:nvPr/>
        </p:nvSpPr>
        <p:spPr>
          <a:xfrm>
            <a:off x="7092280" y="6093296"/>
            <a:ext cx="205852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93993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8864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400" dirty="0" smtClean="0"/>
              <a:t>After that we need to </a:t>
            </a:r>
            <a:r>
              <a:rPr lang="en-MY" sz="2400" dirty="0" smtClean="0">
                <a:solidFill>
                  <a:srgbClr val="0070C0"/>
                </a:solidFill>
              </a:rPr>
              <a:t>determine which</a:t>
            </a:r>
            <a:r>
              <a:rPr lang="en-MY" sz="2400" dirty="0" smtClean="0"/>
              <a:t> of the two </a:t>
            </a:r>
            <a:r>
              <a:rPr lang="en-MY" sz="2400" dirty="0" smtClean="0">
                <a:solidFill>
                  <a:srgbClr val="FF0000"/>
                </a:solidFill>
              </a:rPr>
              <a:t>variables is X </a:t>
            </a:r>
            <a:r>
              <a:rPr lang="en-MY" sz="2400" dirty="0" smtClean="0"/>
              <a:t>and </a:t>
            </a:r>
            <a:r>
              <a:rPr lang="en-MY" sz="2400" b="1" dirty="0" smtClean="0">
                <a:solidFill>
                  <a:srgbClr val="FF0000"/>
                </a:solidFill>
              </a:rPr>
              <a:t>which one is Y </a:t>
            </a:r>
            <a:r>
              <a:rPr lang="en-MY" sz="2400" dirty="0" smtClean="0"/>
              <a:t>according to the following;</a:t>
            </a:r>
            <a:endParaRPr lang="en-MY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169708"/>
              </p:ext>
            </p:extLst>
          </p:nvPr>
        </p:nvGraphicFramePr>
        <p:xfrm>
          <a:off x="251520" y="1124745"/>
          <a:ext cx="8583722" cy="370711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12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7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</a:rPr>
                        <a:t>        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  <a:effectLst/>
                        </a:rPr>
                        <a:t> X </a:t>
                      </a:r>
                      <a:r>
                        <a:rPr lang="en-US" sz="2800" dirty="0" smtClean="0">
                          <a:solidFill>
                            <a:srgbClr val="0070C0"/>
                          </a:solidFill>
                          <a:effectLst/>
                        </a:rPr>
                        <a:t>Independent:</a:t>
                      </a:r>
                      <a:endParaRPr lang="en-MY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</a:rPr>
                        <a:t>         Y  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  <a:effectLst/>
                        </a:rPr>
                        <a:t>Dependent: </a:t>
                      </a:r>
                      <a:endParaRPr lang="en-MY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649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</a:rPr>
                        <a:t>The 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change in X is independent on the change in Y</a:t>
                      </a:r>
                      <a:endParaRPr lang="en-MY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</a:rPr>
                        <a:t>The 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change in Y is dependent on the change in X</a:t>
                      </a:r>
                      <a:endParaRPr lang="en-MY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Less changing in a short period of time (more constant)</a:t>
                      </a:r>
                      <a:endParaRPr lang="en-MY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More changing in a short period of time (more changing)</a:t>
                      </a:r>
                      <a:endParaRPr lang="en-MY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As the cause</a:t>
                      </a:r>
                      <a:endParaRPr lang="en-MY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As the effect</a:t>
                      </a:r>
                      <a:endParaRPr lang="en-MY" sz="28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4355976" y="1124745"/>
            <a:ext cx="0" cy="39027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07504" y="1819083"/>
            <a:ext cx="8928992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07504" y="3212976"/>
            <a:ext cx="8640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3752" y="4473116"/>
            <a:ext cx="90364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395536" y="4437112"/>
            <a:ext cx="8748464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41248" y="5072569"/>
            <a:ext cx="78591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rgbClr val="0070C0"/>
                </a:solidFill>
              </a:rPr>
              <a:t>After</a:t>
            </a:r>
            <a:r>
              <a:rPr lang="en-US" sz="2400" b="1" dirty="0"/>
              <a:t> that we need to </a:t>
            </a:r>
            <a:r>
              <a:rPr lang="en-US" sz="2400" b="1" dirty="0">
                <a:solidFill>
                  <a:srgbClr val="FF0000"/>
                </a:solidFill>
              </a:rPr>
              <a:t>draw a scatter diagram </a:t>
            </a:r>
            <a:r>
              <a:rPr lang="en-US" sz="2400" b="1" dirty="0"/>
              <a:t>in </a:t>
            </a:r>
            <a:r>
              <a:rPr lang="en-US" sz="2400" dirty="0"/>
              <a:t>order to </a:t>
            </a:r>
            <a:r>
              <a:rPr lang="en-US" sz="2400" b="1" dirty="0">
                <a:solidFill>
                  <a:srgbClr val="FF0000"/>
                </a:solidFill>
              </a:rPr>
              <a:t>ascertain </a:t>
            </a:r>
            <a:r>
              <a:rPr lang="en-US" sz="2400" dirty="0"/>
              <a:t>the </a:t>
            </a:r>
            <a:r>
              <a:rPr lang="en-US" sz="2400" b="1" dirty="0">
                <a:solidFill>
                  <a:srgbClr val="FF0000"/>
                </a:solidFill>
              </a:rPr>
              <a:t>presence of correlation </a:t>
            </a:r>
            <a:r>
              <a:rPr lang="en-US" sz="2400" dirty="0"/>
              <a:t>and </a:t>
            </a:r>
            <a:endParaRPr lang="en-US" sz="2400" dirty="0" smtClean="0"/>
          </a:p>
          <a:p>
            <a:r>
              <a:rPr lang="en-US" sz="2400" dirty="0" smtClean="0"/>
              <a:t>we </a:t>
            </a:r>
            <a:r>
              <a:rPr lang="en-US" sz="2400" dirty="0"/>
              <a:t>have </a:t>
            </a:r>
            <a:r>
              <a:rPr lang="en-US" sz="2400" dirty="0" smtClean="0"/>
              <a:t>the </a:t>
            </a:r>
            <a:r>
              <a:rPr lang="en-US" sz="2400" b="1" dirty="0">
                <a:solidFill>
                  <a:srgbClr val="0070C0"/>
                </a:solidFill>
              </a:rPr>
              <a:t>following types of scatter</a:t>
            </a:r>
            <a:endParaRPr lang="en-MY" sz="2400" b="1" dirty="0">
              <a:solidFill>
                <a:srgbClr val="0070C0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6444208" y="6024685"/>
            <a:ext cx="184250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74655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-27384"/>
            <a:ext cx="87849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After that we need to </a:t>
            </a:r>
            <a:r>
              <a:rPr lang="en-US" sz="2000" b="1" dirty="0">
                <a:solidFill>
                  <a:srgbClr val="FF0000"/>
                </a:solidFill>
              </a:rPr>
              <a:t>draw a scatter diagram </a:t>
            </a:r>
            <a:r>
              <a:rPr lang="en-US" sz="2000" b="1" dirty="0"/>
              <a:t>in </a:t>
            </a:r>
            <a:r>
              <a:rPr lang="en-US" sz="2000" dirty="0"/>
              <a:t>order to </a:t>
            </a:r>
            <a:r>
              <a:rPr lang="en-US" sz="2000" b="1" dirty="0">
                <a:solidFill>
                  <a:srgbClr val="FF0000"/>
                </a:solidFill>
              </a:rPr>
              <a:t>ascertain </a:t>
            </a:r>
            <a:r>
              <a:rPr lang="en-US" sz="2000" dirty="0"/>
              <a:t>the </a:t>
            </a:r>
            <a:r>
              <a:rPr lang="en-US" sz="2000" b="1" dirty="0">
                <a:solidFill>
                  <a:srgbClr val="FF0000"/>
                </a:solidFill>
              </a:rPr>
              <a:t>presence of correlation </a:t>
            </a:r>
            <a:r>
              <a:rPr lang="en-US" sz="2000" dirty="0"/>
              <a:t>and we have he following types of scatter</a:t>
            </a:r>
            <a:endParaRPr lang="en-MY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8766720" cy="603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33264" y="6412686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e) Perfect inverse negative correlation 	</a:t>
            </a:r>
            <a:r>
              <a:rPr lang="en-US" dirty="0" smtClean="0"/>
              <a:t>            f</a:t>
            </a:r>
            <a:r>
              <a:rPr lang="en-US" dirty="0"/>
              <a:t>) Strong but non-linear relationship exists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93993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Pearson’s Correlation Coefficient (r)</a:t>
            </a:r>
            <a:endParaRPr lang="en-GB" sz="32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      n ∑XY -(∑X) (∑Y)</a:t>
            </a:r>
          </a:p>
          <a:p>
            <a:pPr eaLnBrk="1" hangingPunct="1"/>
            <a:r>
              <a:rPr lang="en-US" dirty="0" smtClean="0"/>
              <a:t>r =-----------------------------------------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        √[n∑X</a:t>
            </a:r>
            <a:r>
              <a:rPr lang="en-US" baseline="30000" dirty="0" smtClean="0"/>
              <a:t>2</a:t>
            </a:r>
            <a:r>
              <a:rPr lang="en-US" dirty="0" smtClean="0"/>
              <a:t> – (∑X)</a:t>
            </a:r>
            <a:r>
              <a:rPr lang="en-US" baseline="30000" dirty="0" smtClean="0"/>
              <a:t>2</a:t>
            </a:r>
            <a:r>
              <a:rPr lang="en-US" dirty="0" smtClean="0"/>
              <a:t>] [n ∑Y</a:t>
            </a:r>
            <a:r>
              <a:rPr lang="en-US" baseline="30000" dirty="0" smtClean="0"/>
              <a:t>2</a:t>
            </a:r>
            <a:r>
              <a:rPr lang="en-US" dirty="0" smtClean="0"/>
              <a:t> –(∑Y)</a:t>
            </a:r>
            <a:r>
              <a:rPr lang="en-US" baseline="30000" dirty="0" smtClean="0"/>
              <a:t>2</a:t>
            </a:r>
            <a:r>
              <a:rPr lang="en-US" dirty="0" smtClean="0"/>
              <a:t> ]</a:t>
            </a:r>
          </a:p>
        </p:txBody>
      </p:sp>
    </p:spTree>
    <p:extLst>
      <p:ext uri="{BB962C8B-B14F-4D97-AF65-F5344CB8AC3E}">
        <p14:creationId xmlns:p14="http://schemas.microsoft.com/office/powerpoint/2010/main" val="3615436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88640"/>
            <a:ext cx="88569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3200" dirty="0" smtClean="0">
                <a:solidFill>
                  <a:srgbClr val="FF0000"/>
                </a:solidFill>
              </a:rPr>
              <a:t>r</a:t>
            </a:r>
            <a:r>
              <a:rPr lang="en-MY" sz="2400" dirty="0" smtClean="0"/>
              <a:t> </a:t>
            </a:r>
            <a:r>
              <a:rPr lang="en-MY" sz="2400" dirty="0" smtClean="0">
                <a:solidFill>
                  <a:srgbClr val="0070C0"/>
                </a:solidFill>
              </a:rPr>
              <a:t>only </a:t>
            </a:r>
            <a:r>
              <a:rPr lang="en-MY" sz="2400" b="1" dirty="0" smtClean="0">
                <a:solidFill>
                  <a:srgbClr val="0070C0"/>
                </a:solidFill>
              </a:rPr>
              <a:t>measures the linear relationship </a:t>
            </a:r>
            <a:r>
              <a:rPr lang="en-MY" sz="2400" b="1" dirty="0" smtClean="0"/>
              <a:t>so </a:t>
            </a:r>
          </a:p>
          <a:p>
            <a:r>
              <a:rPr lang="en-MY" sz="2400" b="1" dirty="0" smtClean="0"/>
              <a:t>we have to draw a scatter diagram f</a:t>
            </a:r>
            <a:r>
              <a:rPr lang="en-MY" sz="2400" dirty="0" smtClean="0"/>
              <a:t>irst </a:t>
            </a:r>
            <a:r>
              <a:rPr lang="en-MY" sz="2400" b="1" dirty="0" smtClean="0"/>
              <a:t>to identify non-linear relationship</a:t>
            </a:r>
            <a:endParaRPr lang="en-MY" sz="2400" b="1" dirty="0"/>
          </a:p>
        </p:txBody>
      </p:sp>
      <p:sp>
        <p:nvSpPr>
          <p:cNvPr id="3" name="Rectangle 22"/>
          <p:cNvSpPr>
            <a:spLocks noChangeArrowheads="1"/>
          </p:cNvSpPr>
          <p:nvPr/>
        </p:nvSpPr>
        <p:spPr bwMode="auto">
          <a:xfrm>
            <a:off x="185338" y="1565025"/>
            <a:ext cx="8958661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Times New Roman" pitchFamily="18" charset="0"/>
                <a:cs typeface="Arial" pitchFamily="34" charset="0"/>
              </a:rPr>
              <a:t>Linear regression;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Gives the equation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Arial" pitchFamily="34" charset="0"/>
              </a:rPr>
              <a:t>of straight line that best describes it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and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Arial" pitchFamily="34" charset="0"/>
              </a:rPr>
              <a:t>enables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the prediction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Arial" pitchFamily="34" charset="0"/>
              </a:rPr>
              <a:t>of one variable from the other.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cs typeface="Arial" pitchFamily="34" charset="0"/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5292080" y="2810180"/>
            <a:ext cx="3240359" cy="3026442"/>
            <a:chOff x="3861" y="2224"/>
            <a:chExt cx="3360" cy="3360"/>
          </a:xfrm>
        </p:grpSpPr>
        <p:sp>
          <p:nvSpPr>
            <p:cNvPr id="5" name="Line 21"/>
            <p:cNvSpPr>
              <a:spLocks noChangeShapeType="1"/>
            </p:cNvSpPr>
            <p:nvPr/>
          </p:nvSpPr>
          <p:spPr bwMode="auto">
            <a:xfrm>
              <a:off x="3981" y="2224"/>
              <a:ext cx="0" cy="3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6" name="Line 20"/>
            <p:cNvSpPr>
              <a:spLocks noChangeShapeType="1"/>
            </p:cNvSpPr>
            <p:nvPr/>
          </p:nvSpPr>
          <p:spPr bwMode="auto">
            <a:xfrm>
              <a:off x="3981" y="5584"/>
              <a:ext cx="3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 flipV="1">
              <a:off x="4263" y="3204"/>
              <a:ext cx="2817" cy="1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8" name="AutoShape 18"/>
            <p:cNvSpPr>
              <a:spLocks noChangeArrowheads="1"/>
            </p:cNvSpPr>
            <p:nvPr/>
          </p:nvSpPr>
          <p:spPr bwMode="auto">
            <a:xfrm>
              <a:off x="4685" y="3904"/>
              <a:ext cx="141" cy="140"/>
            </a:xfrm>
            <a:prstGeom prst="star16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9" name="AutoShape 17"/>
            <p:cNvSpPr>
              <a:spLocks noChangeArrowheads="1"/>
            </p:cNvSpPr>
            <p:nvPr/>
          </p:nvSpPr>
          <p:spPr bwMode="auto">
            <a:xfrm>
              <a:off x="4967" y="3764"/>
              <a:ext cx="141" cy="140"/>
            </a:xfrm>
            <a:prstGeom prst="star16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0" name="AutoShape 16"/>
            <p:cNvSpPr>
              <a:spLocks noChangeArrowheads="1"/>
            </p:cNvSpPr>
            <p:nvPr/>
          </p:nvSpPr>
          <p:spPr bwMode="auto">
            <a:xfrm>
              <a:off x="5390" y="4184"/>
              <a:ext cx="141" cy="140"/>
            </a:xfrm>
            <a:prstGeom prst="star16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1" name="AutoShape 15"/>
            <p:cNvSpPr>
              <a:spLocks noChangeArrowheads="1"/>
            </p:cNvSpPr>
            <p:nvPr/>
          </p:nvSpPr>
          <p:spPr bwMode="auto">
            <a:xfrm>
              <a:off x="4404" y="4184"/>
              <a:ext cx="140" cy="140"/>
            </a:xfrm>
            <a:prstGeom prst="star16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2" name="AutoShape 14"/>
            <p:cNvSpPr>
              <a:spLocks noChangeArrowheads="1"/>
            </p:cNvSpPr>
            <p:nvPr/>
          </p:nvSpPr>
          <p:spPr bwMode="auto">
            <a:xfrm>
              <a:off x="6376" y="3204"/>
              <a:ext cx="141" cy="140"/>
            </a:xfrm>
            <a:prstGeom prst="star16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3" name="AutoShape 13"/>
            <p:cNvSpPr>
              <a:spLocks noChangeArrowheads="1"/>
            </p:cNvSpPr>
            <p:nvPr/>
          </p:nvSpPr>
          <p:spPr bwMode="auto">
            <a:xfrm>
              <a:off x="5531" y="3764"/>
              <a:ext cx="140" cy="140"/>
            </a:xfrm>
            <a:prstGeom prst="star16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4" name="AutoShape 12"/>
            <p:cNvSpPr>
              <a:spLocks noChangeArrowheads="1"/>
            </p:cNvSpPr>
            <p:nvPr/>
          </p:nvSpPr>
          <p:spPr bwMode="auto">
            <a:xfrm>
              <a:off x="5671" y="3484"/>
              <a:ext cx="141" cy="140"/>
            </a:xfrm>
            <a:prstGeom prst="star16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5" name="AutoShape 11"/>
            <p:cNvSpPr>
              <a:spLocks noChangeArrowheads="1"/>
            </p:cNvSpPr>
            <p:nvPr/>
          </p:nvSpPr>
          <p:spPr bwMode="auto">
            <a:xfrm>
              <a:off x="6235" y="3764"/>
              <a:ext cx="141" cy="140"/>
            </a:xfrm>
            <a:prstGeom prst="star16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6" name="AutoShape 10"/>
            <p:cNvSpPr>
              <a:spLocks noChangeArrowheads="1"/>
            </p:cNvSpPr>
            <p:nvPr/>
          </p:nvSpPr>
          <p:spPr bwMode="auto">
            <a:xfrm>
              <a:off x="6517" y="3344"/>
              <a:ext cx="141" cy="140"/>
            </a:xfrm>
            <a:prstGeom prst="star16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7" name="AutoShape 9"/>
            <p:cNvSpPr>
              <a:spLocks noChangeArrowheads="1"/>
            </p:cNvSpPr>
            <p:nvPr/>
          </p:nvSpPr>
          <p:spPr bwMode="auto">
            <a:xfrm>
              <a:off x="5108" y="4044"/>
              <a:ext cx="141" cy="140"/>
            </a:xfrm>
            <a:prstGeom prst="star16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8" name="AutoShape 8"/>
            <p:cNvSpPr>
              <a:spLocks noChangeArrowheads="1"/>
            </p:cNvSpPr>
            <p:nvPr/>
          </p:nvSpPr>
          <p:spPr bwMode="auto">
            <a:xfrm>
              <a:off x="4826" y="4464"/>
              <a:ext cx="141" cy="140"/>
            </a:xfrm>
            <a:prstGeom prst="star16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19" name="AutoShape 7"/>
            <p:cNvSpPr>
              <a:spLocks noChangeArrowheads="1"/>
            </p:cNvSpPr>
            <p:nvPr/>
          </p:nvSpPr>
          <p:spPr bwMode="auto">
            <a:xfrm>
              <a:off x="5812" y="3764"/>
              <a:ext cx="141" cy="140"/>
            </a:xfrm>
            <a:prstGeom prst="star16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20" name="AutoShape 6"/>
            <p:cNvSpPr>
              <a:spLocks noChangeArrowheads="1"/>
            </p:cNvSpPr>
            <p:nvPr/>
          </p:nvSpPr>
          <p:spPr bwMode="auto">
            <a:xfrm>
              <a:off x="6094" y="3344"/>
              <a:ext cx="141" cy="140"/>
            </a:xfrm>
            <a:prstGeom prst="star16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  <p:sp>
          <p:nvSpPr>
            <p:cNvPr id="21" name="Rectangle 5"/>
            <p:cNvSpPr>
              <a:spLocks noChangeArrowheads="1"/>
            </p:cNvSpPr>
            <p:nvPr/>
          </p:nvSpPr>
          <p:spPr bwMode="auto">
            <a:xfrm>
              <a:off x="4826" y="2224"/>
              <a:ext cx="1972" cy="7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y= a + </a:t>
              </a:r>
              <a:r>
                <a:rPr kumimoji="0" lang="en-US" sz="24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bx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AutoShape 4"/>
            <p:cNvSpPr>
              <a:spLocks noChangeArrowheads="1"/>
            </p:cNvSpPr>
            <p:nvPr/>
          </p:nvSpPr>
          <p:spPr bwMode="auto">
            <a:xfrm>
              <a:off x="3861" y="4624"/>
              <a:ext cx="140" cy="140"/>
            </a:xfrm>
            <a:prstGeom prst="star16">
              <a:avLst>
                <a:gd name="adj" fmla="val 375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MY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4977531" y="5279930"/>
            <a:ext cx="4010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 a</a:t>
            </a:r>
            <a:endParaRPr lang="en-MY" sz="2400" dirty="0"/>
          </a:p>
        </p:txBody>
      </p:sp>
      <p:sp>
        <p:nvSpPr>
          <p:cNvPr id="25" name="Rectangle 24"/>
          <p:cNvSpPr/>
          <p:nvPr/>
        </p:nvSpPr>
        <p:spPr>
          <a:xfrm>
            <a:off x="277468" y="3224379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MY" sz="2400" b="1" dirty="0" smtClean="0">
                <a:solidFill>
                  <a:srgbClr val="FF0000"/>
                </a:solidFill>
              </a:rPr>
              <a:t>a= constant</a:t>
            </a:r>
            <a:r>
              <a:rPr lang="en-MY" sz="2400" dirty="0" smtClean="0"/>
              <a:t>, </a:t>
            </a:r>
            <a:r>
              <a:rPr lang="en-MY" sz="2400" b="1" dirty="0" smtClean="0">
                <a:solidFill>
                  <a:srgbClr val="0070C0"/>
                </a:solidFill>
              </a:rPr>
              <a:t>called y-intercept</a:t>
            </a:r>
            <a:r>
              <a:rPr lang="en-MY" sz="2400" dirty="0" smtClean="0"/>
              <a:t>, </a:t>
            </a:r>
            <a:r>
              <a:rPr lang="en-MY" sz="2400" b="1" dirty="0" smtClean="0"/>
              <a:t>it is the place where the regression line intercept with y axis</a:t>
            </a:r>
          </a:p>
          <a:p>
            <a:r>
              <a:rPr lang="en-MY" sz="2400" b="1" dirty="0" smtClean="0">
                <a:solidFill>
                  <a:srgbClr val="FF0000"/>
                </a:solidFill>
              </a:rPr>
              <a:t>b=regression coefficient</a:t>
            </a:r>
          </a:p>
          <a:p>
            <a:r>
              <a:rPr lang="en-MY" sz="2400" b="1" dirty="0" smtClean="0">
                <a:solidFill>
                  <a:srgbClr val="FF0000"/>
                </a:solidFill>
              </a:rPr>
              <a:t>x= any value of X variable</a:t>
            </a:r>
          </a:p>
          <a:p>
            <a:r>
              <a:rPr lang="en-MY" sz="2400" b="1" dirty="0" smtClean="0">
                <a:solidFill>
                  <a:srgbClr val="FF0000"/>
                </a:solidFill>
              </a:rPr>
              <a:t>y= any value of Y variable</a:t>
            </a:r>
            <a:endParaRPr lang="en-MY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993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2458</TotalTime>
  <Words>1052</Words>
  <Application>Microsoft Office PowerPoint</Application>
  <PresentationFormat>On-screen Show (4:3)</PresentationFormat>
  <Paragraphs>197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Andalus</vt:lpstr>
      <vt:lpstr>Arial</vt:lpstr>
      <vt:lpstr>Calibri</vt:lpstr>
      <vt:lpstr>Google Sans</vt:lpstr>
      <vt:lpstr>Symbol</vt:lpstr>
      <vt:lpstr>Tahoma</vt:lpstr>
      <vt:lpstr>Times New Roman</vt:lpstr>
      <vt:lpstr>Wingdings</vt:lpstr>
      <vt:lpstr>Office Theme</vt:lpstr>
      <vt:lpstr>Chart</vt:lpstr>
      <vt:lpstr>PowerPoint Presentation</vt:lpstr>
      <vt:lpstr>PowerPoint Presentation</vt:lpstr>
      <vt:lpstr>Pearson’s Correlation Coefficient (r)</vt:lpstr>
      <vt:lpstr>PowerPoint Presentation</vt:lpstr>
      <vt:lpstr>PowerPoint Presentation</vt:lpstr>
      <vt:lpstr>PowerPoint Presentation</vt:lpstr>
      <vt:lpstr>PowerPoint Presentation</vt:lpstr>
      <vt:lpstr>Pearson’s Correlation Coefficient (r)</vt:lpstr>
      <vt:lpstr>PowerPoint Presentation</vt:lpstr>
      <vt:lpstr>PowerPoint Presentation</vt:lpstr>
      <vt:lpstr>Pearson’s Correlation Coefficient (r)</vt:lpstr>
      <vt:lpstr>PowerPoint Presentation</vt:lpstr>
      <vt:lpstr>Pearson’s Correlation Coefficient (r)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72</cp:revision>
  <dcterms:created xsi:type="dcterms:W3CDTF">2019-04-27T09:10:02Z</dcterms:created>
  <dcterms:modified xsi:type="dcterms:W3CDTF">2023-08-20T12:19:52Z</dcterms:modified>
</cp:coreProperties>
</file>