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sldIdLst>
    <p:sldId id="256" r:id="rId5"/>
    <p:sldId id="258" r:id="rId6"/>
    <p:sldId id="271" r:id="rId7"/>
    <p:sldId id="272" r:id="rId8"/>
    <p:sldId id="289" r:id="rId9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94" autoAdjust="0"/>
    <p:restoredTop sz="94660"/>
  </p:normalViewPr>
  <p:slideViewPr>
    <p:cSldViewPr>
      <p:cViewPr varScale="1">
        <p:scale>
          <a:sx n="68" d="100"/>
          <a:sy n="68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4A43B-864E-462A-BB1A-1959E610E8E1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7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B4471FC-02DE-48C3-81FE-7297836AB8AD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F1626-E535-4D46-BDF4-C0AF03F4AD79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F29D2-6747-4A26-8F96-2A6A02EA477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7B301-6DB9-4092-ACAE-29D2D8F878A2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ECAE2-8F1D-4868-83CB-B130ACDB010E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E899FE-4011-45CC-8974-28D953ED8055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8C633-0986-444A-B3EF-574D1300B01B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A62C0-D7F9-408E-95F9-FFAF40ECA76F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7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209684-71AD-4734-9748-80295920D63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03FFE-396B-4438-B6D6-5E82DD33F07B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4E63B-1624-472C-BDEC-DABE0EF863A6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13A9F-2837-4D4B-B1E6-6735693A179F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0F2CF-DFD1-4455-9BDE-9B69A5B74921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0709F-A062-4D05-B9FF-2161B3D0EF52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D3B41-7D99-4E57-ACD8-D6382B84D105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23C95-17D6-4868-9128-BB3D44B7BFF8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F145C-22D5-4E84-8B9A-E462FC14E7F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8F7B0-98D5-4DCB-9C04-51E87CB96DF0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5679B0-4A25-4663-9D4B-A5BB64DE9608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4D0A4-47AB-4B60-9237-FDE515F57F08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CD82B-D7DA-44AB-9F13-F29939F0180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9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BCE393-D633-45A2-8960-FE5966AF9999}" type="datetimeFigureOut">
              <a:rPr lang="ar-SA"/>
              <a:pPr>
                <a:defRPr/>
              </a:pPr>
              <a:t>02/09/1443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 smtClean="0">
                <a:solidFill>
                  <a:srgbClr val="9B9A98"/>
                </a:solidFill>
                <a:latin typeface="Arial" charset="0"/>
                <a:cs typeface="Tahoma" pitchFamily="34" charset="0"/>
              </a:defRPr>
            </a:lvl1pPr>
          </a:lstStyle>
          <a:p>
            <a:pPr>
              <a:defRPr/>
            </a:pPr>
            <a:fld id="{17380719-6B2C-4BCB-B1C2-9E4478B4AA69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29" r:id="rId2"/>
    <p:sldLayoutId id="2147483838" r:id="rId3"/>
    <p:sldLayoutId id="2147483830" r:id="rId4"/>
    <p:sldLayoutId id="2147483831" r:id="rId5"/>
    <p:sldLayoutId id="2147483832" r:id="rId6"/>
    <p:sldLayoutId id="2147483833" r:id="rId7"/>
    <p:sldLayoutId id="2147483839" r:id="rId8"/>
    <p:sldLayoutId id="2147483834" r:id="rId9"/>
    <p:sldLayoutId id="2147483835" r:id="rId10"/>
    <p:sldLayoutId id="2147483836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896" y="2232660"/>
            <a:ext cx="7848536" cy="2301240"/>
          </a:xfrm>
          <a:extLst>
            <a:ext uri="{909E8E84-426E-40DD-AFC4-6F175D3DCCD1}"/>
            <a:ext uri="{91240B29-F687-4F45-9708-019B960494DF}"/>
          </a:extLst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sz="4000" dirty="0" smtClean="0">
                <a:solidFill>
                  <a:srgbClr val="002060"/>
                </a:solidFill>
              </a:rPr>
              <a:t> </a:t>
            </a:r>
            <a:r>
              <a:rPr sz="4000" dirty="0" smtClean="0">
                <a:solidFill>
                  <a:srgbClr val="002060"/>
                </a:solidFill>
              </a:rPr>
              <a:t>Excitation </a:t>
            </a:r>
            <a:r>
              <a:rPr lang="en-US" sz="4000" dirty="0" smtClean="0">
                <a:solidFill>
                  <a:srgbClr val="002060"/>
                </a:solidFill>
              </a:rPr>
              <a:t>–</a:t>
            </a:r>
            <a:r>
              <a:rPr sz="4000" dirty="0" smtClean="0">
                <a:solidFill>
                  <a:srgbClr val="002060"/>
                </a:solidFill>
              </a:rPr>
              <a:t>contraction coupling.</a:t>
            </a:r>
            <a:endParaRPr lang="ar-SA" sz="4000" dirty="0">
              <a:solidFill>
                <a:srgbClr val="00206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115616" y="4725144"/>
            <a:ext cx="6400800" cy="839788"/>
          </a:xfrm>
        </p:spPr>
        <p:txBody>
          <a:bodyPr>
            <a:normAutofit/>
          </a:bodyPr>
          <a:lstStyle/>
          <a:p>
            <a:pPr algn="ctr" rtl="0" eaLnBrk="1" hangingPunct="1">
              <a:lnSpc>
                <a:spcPct val="70000"/>
              </a:lnSpc>
              <a:defRPr/>
            </a:pPr>
            <a:endParaRPr lang="ar-EG" altLang="en-US" sz="17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Prof. </a:t>
            </a:r>
            <a:r>
              <a:rPr lang="en-US" altLang="en-US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Sherif</a:t>
            </a: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 W. </a:t>
            </a:r>
            <a:r>
              <a:rPr lang="en-US" altLang="en-US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Mansour</a:t>
            </a:r>
            <a:endParaRPr lang="en-US" altLang="en-US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cs typeface="Tahoma" pitchFamily="34" charset="0"/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Physiology dpt., </a:t>
            </a:r>
            <a:r>
              <a:rPr lang="en-US" altLang="en-US" sz="1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Mutah</a:t>
            </a: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 School of medicine</a:t>
            </a:r>
            <a:endParaRPr lang="ar-EG" altLang="en-US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  <a:defRPr/>
            </a:pPr>
            <a:r>
              <a:rPr lang="en-US" altLang="en-US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2021-2022</a:t>
            </a:r>
            <a:endParaRPr lang="ar-SA" altLang="en-US" sz="16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124" name="Picture 2" descr="C:\Users\Dr Sherif\Desktop\مؤتة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333375"/>
            <a:ext cx="8785225" cy="633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0"/>
            <a:ext cx="8928100" cy="6092825"/>
          </a:xfrm>
        </p:spPr>
        <p:txBody>
          <a:bodyPr>
            <a:normAutofit/>
          </a:bodyPr>
          <a:lstStyle/>
          <a:p>
            <a:pPr marL="0" indent="0" algn="ctr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Muscle proteins</a:t>
            </a: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[A] Contractile proteins: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Myosin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-Myosin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complex protein with M.W. 480,000.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-Composed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6 polypeptide chains (2 heavy chains and 4 light chains).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heavy chains wrap spirally around each other as double helix forming long tail (light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meromyosin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and arm (heavy </a:t>
            </a:r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meromyosin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while the terminal part combine with the 4 light chains forming 2 globular heads ,one head contains actin-binding sites and the other contain sites of ATP hydrolysis.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-Cross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bridges arise from the head with arm of 2 flexible points called hinges (one between arm and tail and the other between the arm and heads) to bind to the actin. </a:t>
            </a: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2- Actin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It is small globular protein with M.W. 42,000.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The globules attached to each other to form filamentous structure arranged in two chains as long double helix. </a:t>
            </a: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icture 3" descr="screen_shot_2013-10-12_at_60815_pm-141AEB740CE0924E44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3789363"/>
            <a:ext cx="8640762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0"/>
            <a:ext cx="8928100" cy="6092825"/>
          </a:xfrm>
        </p:spPr>
        <p:txBody>
          <a:bodyPr>
            <a:normAutofit/>
          </a:bodyPr>
          <a:lstStyle/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[B] Regulatory protein: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Tropomyosin: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long filament of two polypeptide chains twisting on each other and located between the 2 chains of actin covering  its active sites which combine to myosin and keeps the actin 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structure.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2- Troponin: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-Small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globules located at intervals along tropomyosin.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-Of 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subunits with MW 18,000-25,000.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1-Troponin T: binds troponin to tropomyosin.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2-Troponin I: inhibit binding of actin &amp; myosin.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3-Troponin C: bind Ca+2 ions  contraction.</a:t>
            </a:r>
          </a:p>
          <a:p>
            <a:pPr marL="274638" indent="-274638" algn="l" rtl="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7" name="Picture 2" descr="troponin"/>
          <p:cNvPicPr>
            <a:picLocks noChangeAspect="1" noChangeArrowheads="1"/>
          </p:cNvPicPr>
          <p:nvPr/>
        </p:nvPicPr>
        <p:blipFill>
          <a:blip r:embed="rId2" cstate="print"/>
          <a:srcRect l="6377" r="10240"/>
          <a:stretch>
            <a:fillRect/>
          </a:stretch>
        </p:blipFill>
        <p:spPr bwMode="auto">
          <a:xfrm>
            <a:off x="4859338" y="2492375"/>
            <a:ext cx="3757612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7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5D376923CF364E9345E8297AAC0723" ma:contentTypeVersion="2" ma:contentTypeDescription="Create a new document." ma:contentTypeScope="" ma:versionID="284d56d71763a8d9de63e0af2f8c8db1">
  <xsd:schema xmlns:xsd="http://www.w3.org/2001/XMLSchema" xmlns:xs="http://www.w3.org/2001/XMLSchema" xmlns:p="http://schemas.microsoft.com/office/2006/metadata/properties" xmlns:ns2="1244c8c3-b995-48f3-9b04-c6843da6a424" targetNamespace="http://schemas.microsoft.com/office/2006/metadata/properties" ma:root="true" ma:fieldsID="d514c0e2f491d97035c870c3825412a3" ns2:_="">
    <xsd:import namespace="1244c8c3-b995-48f3-9b04-c6843da6a4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4c8c3-b995-48f3-9b04-c6843da6a4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0A1642F-FD9C-4486-B757-C81F3D911D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BE1AA24-8AFA-4C5B-A0F8-52404020F2BA}"/>
</file>

<file path=customXml/itemProps3.xml><?xml version="1.0" encoding="utf-8"?>
<ds:datastoreItem xmlns:ds="http://schemas.openxmlformats.org/officeDocument/2006/customXml" ds:itemID="{584FC00B-732C-4AAE-BDD5-4885B77A53CB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558</TotalTime>
  <Words>280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Franklin Gothic Book</vt:lpstr>
      <vt:lpstr>Tahoma</vt:lpstr>
      <vt:lpstr>Wingdings 2</vt:lpstr>
      <vt:lpstr>Calibri</vt:lpstr>
      <vt:lpstr>Times New Roman</vt:lpstr>
      <vt:lpstr>Wingdings</vt:lpstr>
      <vt:lpstr>تقنية</vt:lpstr>
      <vt:lpstr> Excitation –contraction coupling.</vt:lpstr>
      <vt:lpstr>Slide 2</vt:lpstr>
      <vt:lpstr>Slide 3</vt:lpstr>
      <vt:lpstr>Slide 4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mutah</cp:lastModifiedBy>
  <cp:revision>70</cp:revision>
  <dcterms:created xsi:type="dcterms:W3CDTF">2018-04-21T22:12:54Z</dcterms:created>
  <dcterms:modified xsi:type="dcterms:W3CDTF">2022-04-03T10:22:53Z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0x010100875D376923CF364E9345E8297AAC0723</vt:lpwstr>
  </property>
</Properties>
</file>