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329" r:id="rId2"/>
    <p:sldId id="327" r:id="rId3"/>
    <p:sldId id="257" r:id="rId4"/>
    <p:sldId id="260" r:id="rId5"/>
    <p:sldId id="261" r:id="rId6"/>
    <p:sldId id="264" r:id="rId7"/>
    <p:sldId id="265" r:id="rId8"/>
    <p:sldId id="267" r:id="rId9"/>
    <p:sldId id="270" r:id="rId10"/>
    <p:sldId id="271" r:id="rId11"/>
    <p:sldId id="272" r:id="rId12"/>
    <p:sldId id="273" r:id="rId13"/>
    <p:sldId id="276" r:id="rId14"/>
    <p:sldId id="277" r:id="rId15"/>
    <p:sldId id="280" r:id="rId16"/>
    <p:sldId id="281" r:id="rId17"/>
    <p:sldId id="283" r:id="rId18"/>
    <p:sldId id="284" r:id="rId19"/>
    <p:sldId id="285" r:id="rId20"/>
    <p:sldId id="321" r:id="rId21"/>
    <p:sldId id="286" r:id="rId22"/>
    <p:sldId id="328" r:id="rId23"/>
    <p:sldId id="287" r:id="rId24"/>
    <p:sldId id="288" r:id="rId25"/>
    <p:sldId id="326" r:id="rId26"/>
    <p:sldId id="290" r:id="rId27"/>
    <p:sldId id="293" r:id="rId28"/>
    <p:sldId id="292" r:id="rId29"/>
    <p:sldId id="299" r:id="rId30"/>
    <p:sldId id="302" r:id="rId31"/>
    <p:sldId id="301" r:id="rId32"/>
    <p:sldId id="308" r:id="rId33"/>
    <p:sldId id="309" r:id="rId34"/>
    <p:sldId id="310" r:id="rId35"/>
    <p:sldId id="312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8932" autoAdjust="0"/>
  </p:normalViewPr>
  <p:slideViewPr>
    <p:cSldViewPr>
      <p:cViewPr>
        <p:scale>
          <a:sx n="62" d="100"/>
          <a:sy n="62" d="100"/>
        </p:scale>
        <p:origin x="-2046" y="-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0535CF-C80C-4F0B-9CEC-F2E86D575EB0}" type="datetimeFigureOut">
              <a:rPr lang="ar-JO" smtClean="0"/>
              <a:t>16/02/1446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3B1965-2575-47BA-9FDE-127AE3BFB8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790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4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8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2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9F6C-FB99-4F51-974B-029DE4329CC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6FE6-7409-4354-8801-5598C2881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Sexually transmitted diseases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by                                supervised by 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awad</a:t>
            </a:r>
            <a:r>
              <a:rPr lang="en-US" dirty="0" smtClean="0"/>
              <a:t>  </a:t>
            </a:r>
            <a:r>
              <a:rPr lang="en-US" dirty="0" err="1" smtClean="0"/>
              <a:t>altarawneh</a:t>
            </a:r>
            <a:endParaRPr lang="en-US" dirty="0" smtClean="0"/>
          </a:p>
          <a:p>
            <a:r>
              <a:rPr lang="en-US" dirty="0" err="1" smtClean="0"/>
              <a:t>Issa</a:t>
            </a:r>
            <a:r>
              <a:rPr lang="en-US" dirty="0" smtClean="0"/>
              <a:t> </a:t>
            </a:r>
            <a:r>
              <a:rPr lang="en-US" dirty="0" err="1" smtClean="0"/>
              <a:t>samardali</a:t>
            </a:r>
            <a:endParaRPr lang="en-US" dirty="0" smtClean="0"/>
          </a:p>
          <a:p>
            <a:r>
              <a:rPr lang="en-US" dirty="0" smtClean="0"/>
              <a:t>Awes </a:t>
            </a:r>
            <a:r>
              <a:rPr lang="en-US" dirty="0" err="1" smtClean="0"/>
              <a:t>alwissi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0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05"/>
            <a:ext cx="9144000" cy="50361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Stages and classifications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 descr="F1.lar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519523"/>
            <a:ext cx="9143999" cy="4623977"/>
          </a:xfrm>
        </p:spPr>
      </p:pic>
      <p:sp>
        <p:nvSpPr>
          <p:cNvPr id="3" name="Rectangle 2"/>
          <p:cNvSpPr/>
          <p:nvPr/>
        </p:nvSpPr>
        <p:spPr>
          <a:xfrm>
            <a:off x="4067944" y="1437624"/>
            <a:ext cx="2448272" cy="17821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24228" y="3219822"/>
            <a:ext cx="6840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16317" y="2895786"/>
            <a:ext cx="1727683" cy="810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Syphilis is infectious only in these stages.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1" y="646189"/>
            <a:ext cx="2771799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Symptomatic only in primary and secondary and tertiary stages.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Primary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74485"/>
            <a:ext cx="9143999" cy="4569015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 smtClean="0"/>
              <a:t>Symptoms appear 10-90 days (mean 21 days) after exposure.</a:t>
            </a:r>
          </a:p>
          <a:p>
            <a:pPr fontAlgn="base"/>
            <a:r>
              <a:rPr lang="en-US" sz="2400" b="1" dirty="0" smtClean="0"/>
              <a:t>Main symptom is a &lt;2 cm </a:t>
            </a:r>
            <a:r>
              <a:rPr lang="en-US" sz="2400" b="1" dirty="0" smtClean="0">
                <a:solidFill>
                  <a:srgbClr val="FF0000"/>
                </a:solidFill>
              </a:rPr>
              <a:t>chancre</a:t>
            </a:r>
            <a:r>
              <a:rPr lang="en-US" sz="2400" b="1" dirty="0" smtClean="0"/>
              <a:t>: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Progresses from a macule to papule to ulcer over 7 days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Painless, solitary, indurated, clean base (98% specific, 31% sensitive).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Site :On glans, corona, labia, fourchette, or perineum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A third are extragenital in men who have sex with men and in women.</a:t>
            </a:r>
          </a:p>
          <a:p>
            <a:pPr fontAlgn="base"/>
            <a:r>
              <a:rPr lang="en-US" sz="2400" b="1" dirty="0" smtClean="0">
                <a:solidFill>
                  <a:srgbClr val="FF0000"/>
                </a:solidFill>
              </a:rPr>
              <a:t>Localized painless adenopathy.</a:t>
            </a:r>
          </a:p>
          <a:p>
            <a:pPr fontAlgn="base"/>
            <a:r>
              <a:rPr lang="en-US" sz="2400" b="1" dirty="0" smtClean="0"/>
              <a:t>Chance resolve within 3-10 weeks and 60% of patients do not recall this lesion because its asymptomatic sometimes</a:t>
            </a:r>
            <a:r>
              <a:rPr lang="en-US" sz="2800" b="1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2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" y="573528"/>
            <a:ext cx="2407435" cy="375988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Primary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Content Placeholder 3" descr="oral c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42" y="573528"/>
            <a:ext cx="3007854" cy="3759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33410"/>
            <a:ext cx="2411760" cy="810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Painless , Indurated ulcer ( Chancre).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242" y="4333410"/>
            <a:ext cx="3007854" cy="810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Extra-genital Chancre with clean base on the area of contact ( lips).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3" descr="s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573528"/>
            <a:ext cx="3707904" cy="4569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36" y="573528"/>
            <a:ext cx="9150936" cy="456997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400" b="1" dirty="0" smtClean="0"/>
              <a:t>Symptoms appear 2 weeks to 6 months (mean 2-12 weeks) after exposure. Can be concurrent with, or up to 8 weeks after the chancre.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400" b="1" dirty="0" smtClean="0"/>
              <a:t>Manifestations: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Rash :In about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90% </a:t>
            </a:r>
            <a:r>
              <a:rPr lang="en-US" sz="2400" b="1" dirty="0" smtClean="0">
                <a:solidFill>
                  <a:srgbClr val="FF0000"/>
                </a:solidFill>
              </a:rPr>
              <a:t>of cases —Diffuse, symmetric, on trunk (often subtle or atypical)- asymptomatic usually.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Condylomata lata (fleshy moist papules) in about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20%</a:t>
            </a:r>
            <a:r>
              <a:rPr lang="en-US" sz="2400" b="1" dirty="0" smtClean="0">
                <a:solidFill>
                  <a:srgbClr val="FF0000"/>
                </a:solidFill>
              </a:rPr>
              <a:t> of cases ( in moist areas = groin and flexural areas).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Patchy alopecia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(4-11%).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Mucous patches-oral mucosa in about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en-US" sz="2400" b="1" dirty="0" smtClean="0">
                <a:solidFill>
                  <a:srgbClr val="FF0000"/>
                </a:solidFill>
              </a:rPr>
              <a:t> of cases.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Generalized painless lymphadenopathy in  about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75%</a:t>
            </a:r>
            <a:r>
              <a:rPr lang="en-US" sz="2400" b="1" dirty="0" smtClean="0">
                <a:solidFill>
                  <a:srgbClr val="FF0000"/>
                </a:solidFill>
              </a:rPr>
              <a:t> of cases.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Fever, night sweats and headaches.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Neurologic symptoms in about 25% of cases—Cranial nerve palsies (II,VIII), eye redness or pain, meningitis, changes to mental status or memory.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Secondary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3528"/>
            <a:ext cx="3275856" cy="332186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Secondary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3895395"/>
            <a:ext cx="9124109" cy="124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Symmetrical , asymptomatic ,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Scaly papulosquamous rash on the trunk </a:t>
            </a:r>
            <a:r>
              <a:rPr lang="en-US" b="1" dirty="0" smtClean="0">
                <a:solidFill>
                  <a:srgbClr val="FF0000"/>
                </a:solidFill>
              </a:rPr>
              <a:t>, extremities , palms and soles , any asymptomatic rash on these regions  should urge us to do serological test for syphilis.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F5.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586218"/>
            <a:ext cx="3024337" cy="3309177"/>
          </a:xfrm>
          <a:prstGeom prst="rect">
            <a:avLst/>
          </a:prstGeom>
        </p:spPr>
      </p:pic>
      <p:pic>
        <p:nvPicPr>
          <p:cNvPr id="8" name="Content Placeholder 3" descr="F6.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3" y="586532"/>
            <a:ext cx="2823916" cy="332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7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3528"/>
            <a:ext cx="9144000" cy="332186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mtClean="0">
                <a:solidFill>
                  <a:srgbClr val="FF0000"/>
                </a:solidFill>
                <a:latin typeface="+mn-lt"/>
              </a:rPr>
              <a:t>Secondary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95395"/>
            <a:ext cx="9144000" cy="124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Moist papules on the genital area , very infectious.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FF0000"/>
                </a:solidFill>
              </a:rPr>
              <a:t> (Condylomata lata ).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3528"/>
            <a:ext cx="5429288" cy="358918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mtClean="0">
                <a:solidFill>
                  <a:srgbClr val="FF0000"/>
                </a:solidFill>
                <a:latin typeface="+mn-lt"/>
              </a:rPr>
              <a:t>Secondary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Content Placeholder 3" descr="s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88" y="573529"/>
            <a:ext cx="3714712" cy="3589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162708"/>
            <a:ext cx="9144000" cy="98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</a:rPr>
              <a:t>Mucous patches with erosions on the oral mucosa and the tongue.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73528"/>
            <a:ext cx="5670137" cy="372641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Secondary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Content Placeholder 3" descr="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137" y="573528"/>
            <a:ext cx="3473862" cy="37264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4299942"/>
            <a:ext cx="9143999" cy="84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Multiple patchy alopecia.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</a:rPr>
              <a:t> (Moth eaten alopecia).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846"/>
            <a:ext cx="9144000" cy="4556654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70C0"/>
                </a:solidFill>
              </a:rPr>
              <a:t>No symptoms with positive serology.</a:t>
            </a:r>
          </a:p>
          <a:p>
            <a:pPr fontAlgn="base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 early latent stage </a:t>
            </a:r>
            <a:r>
              <a:rPr lang="en-US" sz="3200" b="1" dirty="0" smtClean="0"/>
              <a:t>(&lt;12 months by USA and UK and Canada guidelines  or &lt;24 months by WHO guidelines after exposure) </a:t>
            </a:r>
            <a:r>
              <a:rPr lang="en-US" sz="3200" b="1" dirty="0" smtClean="0">
                <a:solidFill>
                  <a:srgbClr val="FF0000"/>
                </a:solidFill>
              </a:rPr>
              <a:t>25% of subjects relapse to secondary syphilis and they are infectious</a:t>
            </a:r>
            <a:r>
              <a:rPr lang="en-US" sz="3200" b="1" dirty="0" smtClean="0"/>
              <a:t> (90% of these in first year, 94% within 2 years).</a:t>
            </a:r>
          </a:p>
          <a:p>
            <a:pPr fontAlgn="base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 late latent stage </a:t>
            </a:r>
            <a:r>
              <a:rPr lang="en-US" sz="3200" b="1" dirty="0" smtClean="0"/>
              <a:t>(&gt;12 months by USA,UK and Canada guidelines or &gt;24 months by WHO guidelines after exposure), </a:t>
            </a:r>
            <a:r>
              <a:rPr lang="en-US" sz="3200" b="1" dirty="0" smtClean="0">
                <a:solidFill>
                  <a:srgbClr val="FF0000"/>
                </a:solidFill>
              </a:rPr>
              <a:t>no relapse and not infectious</a:t>
            </a:r>
            <a:r>
              <a:rPr lang="en-US" sz="3200" b="1" dirty="0" smtClean="0"/>
              <a:t>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</a:rPr>
              <a:t>About 25% 0f cases in late latent syphilis develop tertiary syphilis.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Latent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3528"/>
            <a:ext cx="9144000" cy="4569972"/>
          </a:xfrm>
        </p:spPr>
        <p:txBody>
          <a:bodyPr>
            <a:normAutofit/>
          </a:bodyPr>
          <a:lstStyle/>
          <a:p>
            <a:pPr fontAlgn="base"/>
            <a:r>
              <a:rPr lang="en-US" sz="3200" b="1" dirty="0" smtClean="0"/>
              <a:t>1-46 years after exposure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3200" b="1" dirty="0" smtClean="0"/>
              <a:t>Manifestations: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Neurologic-about 6% —paresis, tabes dorsalis.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Cardiovascular about 10%—aortitis.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Gummatous about 20% —necrotic granulomatous lesions in the bones and skin.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Tertiary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Our lecture talks about :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369219"/>
            <a:ext cx="8515350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Risk factors and causes of STDs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1-Non-Gonococcal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urethritis.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2-Gonococcal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urethritis (Gonorrhea).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3- Syphilis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4- Chancroid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5- Skin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manifestation of AIDS.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57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3528"/>
            <a:ext cx="4355976" cy="388843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Tertiary syphilis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Content Placeholder 3" descr="arg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560198"/>
            <a:ext cx="4932040" cy="2875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53948"/>
            <a:ext cx="4211960" cy="78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Necrotic tissue.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( Gumma).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3780420"/>
            <a:ext cx="493204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Light near dissociation ( irregular pupils , not reactive to light but reactive to near object).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(Neurosyphilis –Argyll Robertson pupils).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5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Diagnosis of Syphilis</a:t>
            </a: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0" y="465516"/>
            <a:ext cx="9135330" cy="467798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Treponema pallidum may be visualized from lesions using Dark field microscopy, direct fluorescent antibody testing, or polymerase chain reaction. This is helpful in early disease (first 2 weeks).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Because these tests are not widely available, diagnosis predominantly relies on serology ( antibodies develop after 2 weeks). </a:t>
            </a:r>
          </a:p>
          <a:p>
            <a:r>
              <a:rPr lang="en-US" sz="2400" b="1" dirty="0" smtClean="0"/>
              <a:t>Serologic tests and laboratory algorithms vary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Testing usually begins with a </a:t>
            </a:r>
            <a:r>
              <a:rPr lang="en-US" sz="2400" b="1" u="sng" dirty="0" smtClean="0">
                <a:solidFill>
                  <a:srgbClr val="FF0000"/>
                </a:solidFill>
              </a:rPr>
              <a:t>screening treponemal test</a:t>
            </a:r>
            <a:r>
              <a:rPr lang="en-US" sz="2400" b="1" dirty="0" smtClean="0">
                <a:solidFill>
                  <a:srgbClr val="FF0000"/>
                </a:solidFill>
              </a:rPr>
              <a:t>, such as an enzyme or chemiluminescence immunoassay (EIA or CLIA) to detect treponemal antibodies.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A positive screening test should be followed by a </a:t>
            </a:r>
            <a:r>
              <a:rPr lang="en-US" sz="2400" b="1" u="sng" dirty="0" smtClean="0">
                <a:solidFill>
                  <a:srgbClr val="FF0000"/>
                </a:solidFill>
              </a:rPr>
              <a:t>confirmatory treponemal test</a:t>
            </a:r>
            <a:r>
              <a:rPr lang="en-US" sz="2400" b="1" dirty="0" smtClean="0">
                <a:solidFill>
                  <a:srgbClr val="FF0000"/>
                </a:solidFill>
              </a:rPr>
              <a:t>, typically the T pallidum particle agglutination (TPPA).</a:t>
            </a:r>
          </a:p>
          <a:p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600" y="0"/>
            <a:ext cx="9151600" cy="514350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If both tests are positive, infection with syphilis is </a:t>
            </a:r>
            <a:r>
              <a:rPr lang="en-US" sz="2400" b="1" u="sng" dirty="0" smtClean="0">
                <a:solidFill>
                  <a:srgbClr val="FF0000"/>
                </a:solidFill>
              </a:rPr>
              <a:t>confirmed </a:t>
            </a:r>
            <a:r>
              <a:rPr 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  </a:t>
            </a:r>
            <a:r>
              <a:rPr lang="en-US" sz="2400" b="1" u="sng" dirty="0" smtClean="0">
                <a:solidFill>
                  <a:srgbClr val="FF0000"/>
                </a:solidFill>
              </a:rPr>
              <a:t>.</a:t>
            </a:r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dirty="0"/>
              <a:t>Thereafter, </a:t>
            </a:r>
            <a:r>
              <a:rPr lang="en-US" sz="2400" b="1" dirty="0">
                <a:solidFill>
                  <a:srgbClr val="FF0000"/>
                </a:solidFill>
              </a:rPr>
              <a:t>the rapid plasma </a:t>
            </a:r>
            <a:r>
              <a:rPr lang="en-US" sz="2400" b="1" dirty="0" err="1">
                <a:solidFill>
                  <a:srgbClr val="FF0000"/>
                </a:solidFill>
              </a:rPr>
              <a:t>reagin</a:t>
            </a:r>
            <a:r>
              <a:rPr lang="en-US" sz="2400" b="1" dirty="0">
                <a:solidFill>
                  <a:srgbClr val="FF0000"/>
                </a:solidFill>
              </a:rPr>
              <a:t> (RPR</a:t>
            </a:r>
            <a:r>
              <a:rPr lang="en-US" sz="2400" dirty="0"/>
              <a:t>) test (a quantitative non-</a:t>
            </a:r>
            <a:r>
              <a:rPr lang="en-US" sz="2400" dirty="0" err="1"/>
              <a:t>treponemal</a:t>
            </a:r>
            <a:r>
              <a:rPr lang="en-US" sz="2400" dirty="0"/>
              <a:t> test) should be used to measure disease activity and to track response to treatment ,although 15-41% of patients remain reactive even after successful treatment.</a:t>
            </a:r>
          </a:p>
          <a:p>
            <a:r>
              <a:rPr lang="en-US" sz="2400" dirty="0"/>
              <a:t>Other serological tests for syphilis: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Non-</a:t>
            </a:r>
            <a:r>
              <a:rPr lang="en-US" sz="2400" b="1" dirty="0" err="1" smtClean="0">
                <a:solidFill>
                  <a:srgbClr val="FF0000"/>
                </a:solidFill>
              </a:rPr>
              <a:t>treponemal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-VDRL(Venereal Disease research laboratory )and RPR(Rapid Plasma </a:t>
            </a:r>
            <a:r>
              <a:rPr lang="en-US" sz="2400" dirty="0" err="1"/>
              <a:t>Reagin</a:t>
            </a:r>
            <a:r>
              <a:rPr lang="en-US" sz="2400" dirty="0"/>
              <a:t> </a:t>
            </a:r>
            <a:r>
              <a:rPr lang="en-US" sz="2400" dirty="0" smtClean="0"/>
              <a:t>Test.</a:t>
            </a:r>
            <a:endParaRPr lang="en-US" sz="2400" dirty="0"/>
          </a:p>
          <a:p>
            <a:r>
              <a:rPr lang="en-US" sz="2800" b="1" u="sng" dirty="0" err="1"/>
              <a:t>Prozone</a:t>
            </a:r>
            <a:r>
              <a:rPr lang="en-US" sz="2800" b="1" u="sng" dirty="0"/>
              <a:t> phenomenon-False negative results because of antibody excess, so dilution is needed.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Treponemal</a:t>
            </a:r>
            <a:r>
              <a:rPr lang="en-US" sz="2400" dirty="0"/>
              <a:t>:-FTA-ABS test( </a:t>
            </a:r>
            <a:r>
              <a:rPr lang="en-US" sz="2400" dirty="0" err="1"/>
              <a:t>Flourescent</a:t>
            </a:r>
            <a:r>
              <a:rPr lang="en-US" sz="2400" dirty="0"/>
              <a:t> </a:t>
            </a:r>
            <a:r>
              <a:rPr lang="en-US" sz="2400" dirty="0" err="1"/>
              <a:t>Treponemal</a:t>
            </a:r>
            <a:r>
              <a:rPr lang="en-US" sz="2400" dirty="0"/>
              <a:t> Antibody Absorption test and TPHA(Treponema Pallidum </a:t>
            </a:r>
            <a:r>
              <a:rPr lang="en-US" sz="2400" dirty="0" err="1"/>
              <a:t>Haemagglutiation</a:t>
            </a:r>
            <a:r>
              <a:rPr lang="en-US" sz="2400" dirty="0"/>
              <a:t> test)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803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9" y="1"/>
            <a:ext cx="9109301" cy="7355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</a:rPr>
              <a:t>Treatment: -</a:t>
            </a:r>
            <a:r>
              <a:rPr lang="en-US" b="1" u="sng" dirty="0" smtClean="0">
                <a:solidFill>
                  <a:srgbClr val="0070C0"/>
                </a:solidFill>
                <a:latin typeface="+mn-lt"/>
              </a:rPr>
              <a:t>primary, secondary and early latent syphilis</a:t>
            </a:r>
            <a:endParaRPr lang="en-US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5547"/>
            <a:ext cx="9144000" cy="4407953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sz="2800" b="1" dirty="0" smtClean="0"/>
              <a:t>First line treatment:</a:t>
            </a:r>
          </a:p>
          <a:p>
            <a:pPr lvl="1" fontAlgn="base"/>
            <a:r>
              <a:rPr lang="en-US" sz="2800" b="1" dirty="0" smtClean="0">
                <a:solidFill>
                  <a:srgbClr val="0070C0"/>
                </a:solidFill>
              </a:rPr>
              <a:t>Benzathine penicillin </a:t>
            </a:r>
            <a:r>
              <a:rPr lang="en-US" sz="2800" b="1" u="sng" dirty="0" smtClean="0">
                <a:solidFill>
                  <a:srgbClr val="FF0000"/>
                </a:solidFill>
              </a:rPr>
              <a:t>G 2.4×10</a:t>
            </a:r>
            <a:r>
              <a:rPr lang="en-US" sz="2800" b="1" u="sng" baseline="30000" dirty="0" smtClean="0">
                <a:solidFill>
                  <a:srgbClr val="FF0000"/>
                </a:solidFill>
              </a:rPr>
              <a:t>6</a:t>
            </a:r>
            <a:r>
              <a:rPr lang="en-US" sz="2800" b="1" dirty="0" smtClean="0">
                <a:solidFill>
                  <a:schemeClr val="tx1"/>
                </a:solidFill>
              </a:rPr>
              <a:t> units, single intramuscular dose (WHO ,US , European and Canada guidelines).</a:t>
            </a:r>
          </a:p>
          <a:p>
            <a:pPr lvl="1" fontAlgn="base"/>
            <a:r>
              <a:rPr lang="en-US" sz="2800" b="1" dirty="0" smtClean="0">
                <a:solidFill>
                  <a:srgbClr val="0070C0"/>
                </a:solidFill>
              </a:rPr>
              <a:t>Doxycycline</a:t>
            </a:r>
            <a:r>
              <a:rPr lang="en-US" sz="2800" b="1" dirty="0" smtClean="0">
                <a:solidFill>
                  <a:schemeClr val="tx1"/>
                </a:solidFill>
              </a:rPr>
              <a:t> 100 mg, taken orally twice daily for </a:t>
            </a:r>
            <a:r>
              <a:rPr lang="en-US" sz="2800" b="1" dirty="0" smtClean="0">
                <a:solidFill>
                  <a:srgbClr val="FF0000"/>
                </a:solidFill>
              </a:rPr>
              <a:t>14 days </a:t>
            </a:r>
            <a:r>
              <a:rPr lang="en-US" sz="2800" b="1" dirty="0" smtClean="0">
                <a:solidFill>
                  <a:schemeClr val="tx1"/>
                </a:solidFill>
              </a:rPr>
              <a:t>(WHO ,US , European and Canada guidelines).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b="1" dirty="0" smtClean="0"/>
              <a:t>Alternate treatments:</a:t>
            </a:r>
          </a:p>
          <a:p>
            <a:pPr lvl="1" fontAlgn="base"/>
            <a:r>
              <a:rPr lang="en-US" sz="2800" b="1" dirty="0" smtClean="0">
                <a:solidFill>
                  <a:srgbClr val="FF0000"/>
                </a:solidFill>
              </a:rPr>
              <a:t>Ceftriaxone</a:t>
            </a:r>
            <a:r>
              <a:rPr lang="en-US" sz="2800" b="1" dirty="0" smtClean="0">
                <a:solidFill>
                  <a:schemeClr val="tx1"/>
                </a:solidFill>
              </a:rPr>
              <a:t> 1 g, intravenous or intramuscular once daily for 10 days (Us , </a:t>
            </a:r>
            <a:r>
              <a:rPr lang="en-US" sz="2800" b="1" dirty="0" err="1" smtClean="0">
                <a:solidFill>
                  <a:schemeClr val="tx1"/>
                </a:solidFill>
              </a:rPr>
              <a:t>Uk</a:t>
            </a:r>
            <a:r>
              <a:rPr lang="en-US" sz="2800" b="1" dirty="0" smtClean="0">
                <a:solidFill>
                  <a:schemeClr val="tx1"/>
                </a:solidFill>
              </a:rPr>
              <a:t> and Canada guidelines).</a:t>
            </a:r>
          </a:p>
          <a:p>
            <a:pPr lvl="1" fontAlgn="base"/>
            <a:r>
              <a:rPr lang="en-US" sz="2800" b="1" dirty="0" smtClean="0">
                <a:solidFill>
                  <a:srgbClr val="FF0000"/>
                </a:solidFill>
              </a:rPr>
              <a:t>Procaine penicillin </a:t>
            </a:r>
            <a:r>
              <a:rPr lang="en-US" sz="2800" b="1" dirty="0" smtClean="0">
                <a:solidFill>
                  <a:schemeClr val="tx1"/>
                </a:solidFill>
              </a:rPr>
              <a:t>G 1.2×10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6</a:t>
            </a:r>
            <a:r>
              <a:rPr lang="en-US" sz="2800" b="1" dirty="0" smtClean="0">
                <a:solidFill>
                  <a:schemeClr val="tx1"/>
                </a:solidFill>
              </a:rPr>
              <a:t> units, intramuscular once daily for 10 days(</a:t>
            </a:r>
            <a:r>
              <a:rPr lang="en-US" sz="2800" b="1" dirty="0" err="1" smtClean="0">
                <a:solidFill>
                  <a:schemeClr val="tx1"/>
                </a:solidFill>
              </a:rPr>
              <a:t>WHO,UK,European</a:t>
            </a:r>
            <a:r>
              <a:rPr lang="en-US" sz="2800" b="1" dirty="0" smtClean="0">
                <a:solidFill>
                  <a:schemeClr val="tx1"/>
                </a:solidFill>
              </a:rPr>
              <a:t> guidelines).</a:t>
            </a:r>
          </a:p>
          <a:p>
            <a:pPr lvl="1" fontAlgn="base"/>
            <a:r>
              <a:rPr lang="en-US" sz="2800" b="1" dirty="0" smtClean="0">
                <a:solidFill>
                  <a:srgbClr val="FF0000"/>
                </a:solidFill>
              </a:rPr>
              <a:t>Azithromycin </a:t>
            </a:r>
            <a:r>
              <a:rPr lang="en-US" sz="2800" b="1" dirty="0" smtClean="0">
                <a:solidFill>
                  <a:schemeClr val="tx1"/>
                </a:solidFill>
              </a:rPr>
              <a:t>2 g, single oral dose(WHO ,UK , European guidelines).</a:t>
            </a:r>
          </a:p>
          <a:p>
            <a:pPr lvl="1" fontAlgn="base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05"/>
            <a:ext cx="9144000" cy="665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Treatment –</a:t>
            </a:r>
            <a:r>
              <a:rPr lang="en-US" sz="4400" b="1" u="sng" dirty="0" smtClean="0">
                <a:solidFill>
                  <a:srgbClr val="0070C0"/>
                </a:solidFill>
                <a:latin typeface="+mn-lt"/>
              </a:rPr>
              <a:t>Late latent </a:t>
            </a:r>
            <a:endParaRPr lang="en-US" sz="44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" y="682498"/>
            <a:ext cx="9137064" cy="4461002"/>
          </a:xfrm>
        </p:spPr>
        <p:txBody>
          <a:bodyPr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First line treatment</a:t>
            </a:r>
            <a:r>
              <a:rPr lang="en-US" sz="2800" b="1" dirty="0" smtClean="0"/>
              <a:t>:</a:t>
            </a:r>
          </a:p>
          <a:p>
            <a:pPr lvl="1" fontAlgn="base"/>
            <a:r>
              <a:rPr lang="en-US" sz="2800" b="1" u="sng" dirty="0" smtClean="0">
                <a:solidFill>
                  <a:schemeClr val="tx1"/>
                </a:solidFill>
              </a:rPr>
              <a:t>Benzathine penicillin G 2.4×10</a:t>
            </a:r>
            <a:r>
              <a:rPr lang="en-US" sz="2800" b="1" u="sng" baseline="30000" dirty="0" smtClean="0">
                <a:solidFill>
                  <a:schemeClr val="tx1"/>
                </a:solidFill>
              </a:rPr>
              <a:t>6</a:t>
            </a:r>
            <a:r>
              <a:rPr lang="en-US" sz="2800" b="1" u="sng" dirty="0" smtClean="0">
                <a:solidFill>
                  <a:schemeClr val="tx1"/>
                </a:solidFill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</a:rPr>
              <a:t>units, intramuscular dose once weekly for 3 weeks(WHO,US , European and Canada guidelines).</a:t>
            </a:r>
          </a:p>
          <a:p>
            <a:pPr lvl="1" fontAlgn="base"/>
            <a:r>
              <a:rPr lang="en-US" sz="2800" b="1" u="sng" dirty="0" smtClean="0">
                <a:solidFill>
                  <a:schemeClr val="tx1"/>
                </a:solidFill>
              </a:rPr>
              <a:t>Doxycycline 100 mg</a:t>
            </a:r>
            <a:r>
              <a:rPr lang="en-US" sz="2800" b="1" dirty="0" smtClean="0">
                <a:solidFill>
                  <a:schemeClr val="tx1"/>
                </a:solidFill>
              </a:rPr>
              <a:t>, taken orally twice daily for </a:t>
            </a:r>
            <a:r>
              <a:rPr lang="en-US" sz="2800" b="1" dirty="0" smtClean="0">
                <a:solidFill>
                  <a:srgbClr val="FF0000"/>
                </a:solidFill>
              </a:rPr>
              <a:t>28 days(WHO</a:t>
            </a:r>
            <a:r>
              <a:rPr lang="en-US" sz="2800" b="1" dirty="0" smtClean="0">
                <a:solidFill>
                  <a:schemeClr val="tx1"/>
                </a:solidFill>
              </a:rPr>
              <a:t>, US , European and Canada guidelines</a:t>
            </a:r>
            <a:r>
              <a:rPr lang="en-US" sz="2800" b="1" dirty="0" smtClean="0"/>
              <a:t>).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b="1" dirty="0" smtClean="0"/>
              <a:t>Alternate treatments:</a:t>
            </a:r>
          </a:p>
          <a:p>
            <a:pPr lvl="1" fontAlgn="base"/>
            <a:r>
              <a:rPr lang="en-US" sz="2800" b="1" dirty="0" smtClean="0">
                <a:solidFill>
                  <a:srgbClr val="FF0000"/>
                </a:solidFill>
              </a:rPr>
              <a:t>Ceftriaxone</a:t>
            </a:r>
            <a:r>
              <a:rPr lang="en-US" sz="2800" b="1" dirty="0" smtClean="0">
                <a:solidFill>
                  <a:schemeClr val="tx1"/>
                </a:solidFill>
              </a:rPr>
              <a:t> 1 g, intravenous or intramuscular once daily for 10 days(US , UK , Canada guidelines).</a:t>
            </a:r>
          </a:p>
          <a:p>
            <a:pPr lvl="1" fontAlgn="base"/>
            <a:r>
              <a:rPr lang="en-US" sz="2800" b="1" dirty="0" smtClean="0">
                <a:solidFill>
                  <a:srgbClr val="FF0000"/>
                </a:solidFill>
              </a:rPr>
              <a:t>Procaine penicillin </a:t>
            </a:r>
            <a:r>
              <a:rPr lang="en-US" sz="2800" b="1" dirty="0" smtClean="0">
                <a:solidFill>
                  <a:schemeClr val="tx1"/>
                </a:solidFill>
              </a:rPr>
              <a:t>G 1.2×10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6</a:t>
            </a:r>
            <a:r>
              <a:rPr lang="en-US" sz="2800" b="1" dirty="0" smtClean="0">
                <a:solidFill>
                  <a:schemeClr val="tx1"/>
                </a:solidFill>
              </a:rPr>
              <a:t> units, intramuscular once daily for 14-21 days( WHO, UK and European guidelines).</a:t>
            </a:r>
          </a:p>
          <a:p>
            <a:pPr lvl="1" fontAlgn="base"/>
            <a:endParaRPr lang="en-US" sz="2800" b="1" dirty="0" smtClean="0">
              <a:solidFill>
                <a:schemeClr val="tx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Neurosyphilis treatment: Because ProcainPenicillin G poorly penetrates CSF, Neurosyphilis should be treated with aqueous penicillin G, 4×10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6</a:t>
            </a:r>
            <a:r>
              <a:rPr lang="en-US" sz="2800" b="1" dirty="0" smtClean="0">
                <a:solidFill>
                  <a:srgbClr val="0070C0"/>
                </a:solidFill>
              </a:rPr>
              <a:t> units intravenously every 4 hours for 10-14 days.</a:t>
            </a:r>
          </a:p>
          <a:p>
            <a:pPr lvl="1" fontAlgn="base">
              <a:buFont typeface="Wingdings" panose="05000000000000000000" pitchFamily="2" charset="2"/>
              <a:buChar char="v"/>
            </a:pPr>
            <a:endParaRPr lang="en-US" sz="2800" b="1" dirty="0" smtClean="0"/>
          </a:p>
          <a:p>
            <a:pPr lvl="1" fontAlgn="base"/>
            <a:endParaRPr lang="en-US" dirty="0" smtClean="0"/>
          </a:p>
          <a:p>
            <a:pPr fontAlgn="base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44"/>
            <a:ext cx="9144000" cy="6213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Jarish-Herxheimer Reaction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3" y="627534"/>
            <a:ext cx="9124907" cy="45159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Self-limited phenomenon </a:t>
            </a:r>
            <a:r>
              <a:rPr lang="en-US" sz="2800" b="1" u="sng" dirty="0" smtClean="0">
                <a:solidFill>
                  <a:srgbClr val="FF0000"/>
                </a:solidFill>
              </a:rPr>
              <a:t>after first dose </a:t>
            </a:r>
            <a:r>
              <a:rPr lang="en-US" sz="2800" b="1" dirty="0" smtClean="0">
                <a:solidFill>
                  <a:srgbClr val="FF0000"/>
                </a:solidFill>
              </a:rPr>
              <a:t>of treatment of syphilis.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Occurs within </a:t>
            </a:r>
            <a:r>
              <a:rPr lang="en-US" sz="2800" b="1" u="sng" dirty="0" smtClean="0"/>
              <a:t>4-6 hours </a:t>
            </a:r>
            <a:r>
              <a:rPr lang="en-US" sz="2800" b="1" dirty="0" smtClean="0"/>
              <a:t>of giving the penicillin and subside within </a:t>
            </a:r>
            <a:r>
              <a:rPr lang="en-US" sz="2800" b="1" u="sng" dirty="0" smtClean="0"/>
              <a:t>&lt; 24 hours</a:t>
            </a:r>
            <a:r>
              <a:rPr lang="en-US" sz="2800" b="1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Only appears after the first dose.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Fever, chills, headache, malaise , arthralgia and myalgia and may be exacerbation of skin or mucous membrane lesions.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It is more common in early and seropositive syphilis.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154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Congenital syphilis-Early and Late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1541"/>
            <a:ext cx="9144000" cy="446195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Early congenital syphilis 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Hepatomegaly most common findings and may associated with splenomegaly.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Jaundice ,may or may not present.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Rhinitis, one of the first clinical presentation.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Generalized non-tender lymphadenopathy-common finding.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Maculopapular skin rash appears 2 weeks after rhinitis.</a:t>
            </a:r>
          </a:p>
          <a:p>
            <a:endParaRPr lang="en-US" b="1" dirty="0"/>
          </a:p>
          <a:p>
            <a:r>
              <a:rPr lang="en-US" b="1" dirty="0" smtClean="0"/>
              <a:t>Late congenital syphilis: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Skin and mucous membrane Gumma.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Facial changes: frontal bossing, saddle nose, prominent maxilla.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bowing of shin (saber shin).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Hutchinson teeth-</a:t>
            </a:r>
            <a:r>
              <a:rPr lang="en-US" b="1" dirty="0" err="1" smtClean="0">
                <a:solidFill>
                  <a:srgbClr val="0070C0"/>
                </a:solidFill>
              </a:rPr>
              <a:t>hypoplastic</a:t>
            </a:r>
            <a:r>
              <a:rPr lang="en-US" b="1" dirty="0" smtClean="0">
                <a:solidFill>
                  <a:srgbClr val="0070C0"/>
                </a:solidFill>
              </a:rPr>
              <a:t> notched permanent teeth(upper central incisors).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Nerve palsies , Sensorineural hearing loss and changes in vision.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Eye involvement.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g 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1541"/>
            <a:ext cx="2339752" cy="334837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154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Early and Late congenital syphilis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Content Placeholder 3" descr="h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78" y="681540"/>
            <a:ext cx="2293831" cy="3348371"/>
          </a:xfrm>
          <a:prstGeom prst="rect">
            <a:avLst/>
          </a:prstGeom>
        </p:spPr>
      </p:pic>
      <p:pic>
        <p:nvPicPr>
          <p:cNvPr id="7" name="Content Placeholder 3" descr="con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9" y="681540"/>
            <a:ext cx="2370185" cy="334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29912"/>
            <a:ext cx="2339752" cy="11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Saddle nose and frontal bossing.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( Late congenital syphilis).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4029911"/>
            <a:ext cx="2304256" cy="1113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Hutchinson teeth.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( Late congenital syphilis).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4009" y="4029910"/>
            <a:ext cx="2370184" cy="1113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Rhinitis with snuffles.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( Early congenital syphilis).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3" descr="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193" y="723273"/>
            <a:ext cx="2129807" cy="33066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14194" y="4029911"/>
            <a:ext cx="2129807" cy="1113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Saber shins.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( Late congenital syphilis).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" y="1"/>
            <a:ext cx="9141429" cy="5735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Treatment of congenital syphilis</a:t>
            </a: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" y="573529"/>
            <a:ext cx="9141429" cy="4569971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Infants up to 4week </a:t>
            </a:r>
            <a:r>
              <a:rPr lang="en-US" sz="2800" b="1" dirty="0" smtClean="0"/>
              <a:t>of </a:t>
            </a:r>
            <a:r>
              <a:rPr lang="en-US" sz="3200" b="1" u="sng" dirty="0" smtClean="0"/>
              <a:t>age </a:t>
            </a:r>
            <a:r>
              <a:rPr lang="en-US" sz="3200" b="1" u="sng" dirty="0" smtClean="0">
                <a:solidFill>
                  <a:srgbClr val="0070C0"/>
                </a:solidFill>
              </a:rPr>
              <a:t>Aqueous crystalline penicillin </a:t>
            </a:r>
            <a:r>
              <a:rPr lang="en-US" sz="2800" b="1" dirty="0" smtClean="0"/>
              <a:t>G, 50,000 units/kg per dose IV every 12 hours in the first 7 days of life. After 7 days of life, 50,000units/kg per dose every 8 hours for 10-14 days. Alternatively procaine penicillin G 50,000 units/kg/day IM for 10-14 days</a:t>
            </a:r>
          </a:p>
          <a:p>
            <a:r>
              <a:rPr lang="en-US" sz="2800" b="1" u="sng" dirty="0" smtClean="0"/>
              <a:t>Infants older than 4weeks </a:t>
            </a:r>
            <a:r>
              <a:rPr lang="en-US" sz="2800" b="1" dirty="0" smtClean="0"/>
              <a:t>and older children: Aqueous penicillin G 50,000 units/kg per dose every 6 hours IV for 10-14 days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44"/>
            <a:ext cx="9144000" cy="56608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Chancroid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3528"/>
            <a:ext cx="9144000" cy="4569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FF0000"/>
                </a:solidFill>
              </a:rPr>
              <a:t>Caused by Haemophilus ducreyi-Gram  negative bacteria.</a:t>
            </a:r>
          </a:p>
          <a:p>
            <a:r>
              <a:rPr lang="en-US" sz="1800" b="1" dirty="0" smtClean="0"/>
              <a:t>Uncommon sexually transmitted disease with genital ulcers, most prevalent in developing countries.</a:t>
            </a:r>
          </a:p>
          <a:p>
            <a:r>
              <a:rPr lang="en-US" sz="1800" b="1" dirty="0" smtClean="0"/>
              <a:t>Incubation period: 3-7 days.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FF0000"/>
                </a:solidFill>
              </a:rPr>
              <a:t>Characterized by mostly painful genital ulcers ,often multiple with tender, painful lymphadenopathy mostly unilateral (</a:t>
            </a:r>
            <a:r>
              <a:rPr lang="en-US" sz="1800" b="1" dirty="0" err="1" smtClean="0">
                <a:solidFill>
                  <a:srgbClr val="FF0000"/>
                </a:solidFill>
              </a:rPr>
              <a:t>bobbo</a:t>
            </a:r>
            <a:r>
              <a:rPr lang="en-US" sz="1800" b="1" dirty="0" smtClean="0">
                <a:solidFill>
                  <a:srgbClr val="FF0000"/>
                </a:solidFill>
              </a:rPr>
              <a:t> 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Diagnosis: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0070C0"/>
                </a:solidFill>
              </a:rPr>
              <a:t>Smear with Gram stain ( appears as school of fish under microscope).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0070C0"/>
                </a:solidFill>
              </a:rPr>
              <a:t>Culture.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0070C0"/>
                </a:solidFill>
              </a:rPr>
              <a:t>Laboratory tests to rule out other ulcerative sexually transmitted diseases like syphilis and herpes.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Content Placeholder 3" descr="venereal-ul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3057804"/>
            <a:ext cx="6076950" cy="2085696"/>
          </a:xfrm>
          <a:prstGeom prst="rect">
            <a:avLst/>
          </a:prstGeom>
        </p:spPr>
      </p:pic>
      <p:pic>
        <p:nvPicPr>
          <p:cNvPr id="5" name="Content Placeholder 3" descr="chan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19822"/>
            <a:ext cx="3067050" cy="19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845" y="0"/>
            <a:ext cx="4786310" cy="51952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+mn-lt"/>
              </a:rPr>
              <a:t>Risk factors for STDs: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" y="573529"/>
            <a:ext cx="9142286" cy="226825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Sexually active age (25-35 Yr.)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Sexual promiscuity ( </a:t>
            </a:r>
            <a:r>
              <a:rPr lang="ar-JO" b="1" dirty="0" smtClean="0">
                <a:solidFill>
                  <a:srgbClr val="FF0000"/>
                </a:solidFill>
              </a:rPr>
              <a:t>(الاختلاط الجنسي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History of sexually transmitted disease.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Sexual abuse.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Alcohol and drug abuse.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ultiple partners (Extramarital sexual contacts).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1760" y="2706432"/>
            <a:ext cx="3635896" cy="5400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+mn-lt"/>
              </a:rPr>
              <a:t>Causes of STDs:</a:t>
            </a:r>
            <a:endParaRPr lang="en-US" sz="4400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219822"/>
            <a:ext cx="9144000" cy="1923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Bacteria</a:t>
            </a:r>
            <a:r>
              <a:rPr lang="en-US" b="1" dirty="0" smtClean="0"/>
              <a:t>: ( Neisseria gonorrhea,treponema pallidum,Heamophilus ducreyi and others).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Viruses</a:t>
            </a:r>
            <a:r>
              <a:rPr lang="en-US" b="1" dirty="0" smtClean="0"/>
              <a:t>: (HIV, HPV , HSV, Molluscum contagiosum virus and others).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Protozoa</a:t>
            </a:r>
            <a:r>
              <a:rPr lang="en-US" b="1" dirty="0" smtClean="0"/>
              <a:t>:(Trichomonas vaginalis, Giardia lamblia , Entamoeba histolytica).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Fungi</a:t>
            </a:r>
            <a:r>
              <a:rPr lang="en-US" b="1" dirty="0" smtClean="0"/>
              <a:t>: Candida albicans.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Ectoparasites</a:t>
            </a:r>
            <a:r>
              <a:rPr lang="en-US" b="1" dirty="0" smtClean="0"/>
              <a:t>: (Sarcoptes scabiei, phthirus pubis).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croid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8" y="573528"/>
            <a:ext cx="4476594" cy="321471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444"/>
            <a:ext cx="9144000" cy="56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FF0000"/>
                </a:solidFill>
                <a:latin typeface="+mn-lt"/>
              </a:rPr>
              <a:t>Chancroid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Content Placeholder 3" descr="ch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390" y="573528"/>
            <a:ext cx="4620610" cy="32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788238"/>
            <a:ext cx="4523390" cy="1355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</a:rPr>
              <a:t>Painful, tender papules and ulcers with pus.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</a:rPr>
              <a:t>( Chancroid).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6788" y="3788238"/>
            <a:ext cx="4597212" cy="1355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</a:rPr>
              <a:t>Tender, unilateral Lymphadenopathy.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</a:rPr>
              <a:t>(Bubo).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753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Treatment of Chancroid 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2" y="627535"/>
            <a:ext cx="9136167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Azithromycin 1g orally single dose 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Ceftriaxone 250mg IM single dose 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Ciprofloxacin 500mg orally twice daily for three days 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Erythromycin 500mg orally t.i.d for 7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Partner must be treated , and the patient should be examined for other STDs.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14" y="1"/>
            <a:ext cx="9151813" cy="627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Skin manifestations of AIDS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13" y="627535"/>
            <a:ext cx="9151812" cy="4515965"/>
          </a:xfrm>
        </p:spPr>
        <p:txBody>
          <a:bodyPr>
            <a:normAutofit fontScale="925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Kaposi`s sarcoma.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Hairy leukoplakia.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Eosinophilic folliculitis of AIDS.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Proximal onychomycosis.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Severe seborrheic dermatitis.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Opportunistic infections.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Severe bacterial ,viral and fungal infections.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s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4427983" cy="4137924"/>
          </a:xfrm>
        </p:spPr>
      </p:pic>
      <p:pic>
        <p:nvPicPr>
          <p:cNvPr id="5" name="Content Placeholder 3" descr="ohl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5" y="0"/>
            <a:ext cx="4730763" cy="4137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37924"/>
            <a:ext cx="4427984" cy="1005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Vascular tumor appearing as dull red plaques , diagnosed by skin biopsy.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( Kaposi’s sarcoma).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4137924"/>
            <a:ext cx="4716016" cy="1005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Whitish verrucous  at the edge of the tongue due to EBV or HPV in AIDS patients.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(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</a:rPr>
              <a:t>airy leukoplakia).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f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" y="0"/>
            <a:ext cx="4568532" cy="3867894"/>
          </a:xfrm>
        </p:spPr>
      </p:pic>
      <p:pic>
        <p:nvPicPr>
          <p:cNvPr id="5" name="Content Placeholder 3" descr="pa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629"/>
            <a:ext cx="4575467" cy="38662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9" y="4029912"/>
            <a:ext cx="4568530" cy="11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Very itchy inflammatory infiltrate which is seen under the microscope occurring in the face , upper chest and upper back.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( Eosinophilic folliculitis).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029912"/>
            <a:ext cx="4572001" cy="11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FF0000"/>
                </a:solidFill>
              </a:rPr>
              <a:t>Proximal onychomycosis.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00" y="0"/>
            <a:ext cx="4177261" cy="3921900"/>
          </a:xfrm>
        </p:spPr>
      </p:pic>
      <p:pic>
        <p:nvPicPr>
          <p:cNvPr id="5" name="Content Placeholder 3" descr="w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2033"/>
            <a:ext cx="4932040" cy="3909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921900"/>
            <a:ext cx="4211960" cy="122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Erythema on the nasolabial folds and face.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( Severe seborrheic dermatitis).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3933933"/>
            <a:ext cx="4932040" cy="120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Bacillary angiomatosis due to opportunistic infection by </a:t>
            </a:r>
            <a:r>
              <a:rPr lang="en-US" sz="2400" b="1" dirty="0" err="1" smtClean="0">
                <a:solidFill>
                  <a:srgbClr val="FF0000"/>
                </a:solidFill>
              </a:rPr>
              <a:t>Bartonella</a:t>
            </a:r>
            <a:r>
              <a:rPr lang="en-US" sz="2400" b="1" dirty="0" smtClean="0">
                <a:solidFill>
                  <a:srgbClr val="FF0000"/>
                </a:solidFill>
              </a:rPr>
              <a:t> bacteria 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05"/>
            <a:ext cx="9144000" cy="61163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1-Non-gonococcal urethritis 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7535"/>
            <a:ext cx="9140592" cy="451596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The most common sexually transmitted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Caused by :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Chlamydia trochomatis (Mostly)</a:t>
            </a:r>
            <a:r>
              <a:rPr lang="en-US" sz="2800" b="1" dirty="0" smtClean="0">
                <a:solidFill>
                  <a:srgbClr val="FF0000"/>
                </a:solidFill>
              </a:rPr>
              <a:t>,ureaplasma urealyticum,Trichomonas vaginalis and rarely by others.</a:t>
            </a:r>
          </a:p>
          <a:p>
            <a:r>
              <a:rPr lang="en-US" sz="2800" b="1" dirty="0" smtClean="0"/>
              <a:t>Incubation period 1-2 weeks.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Clinical presentations: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</a:rPr>
              <a:t>mild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watery ,mucoid or mucopurulent </a:t>
            </a:r>
            <a:r>
              <a:rPr lang="en-US" sz="2800" b="1" dirty="0" smtClean="0">
                <a:solidFill>
                  <a:srgbClr val="FF0000"/>
                </a:solidFill>
              </a:rPr>
              <a:t>urethral discharge and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dysuria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Diagnosis: Clinical presentations, Urethral discharge smear, urine analysis , PCR.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Treatment: </a:t>
            </a:r>
            <a:r>
              <a:rPr lang="en-US" sz="2800" b="1" u="sng" dirty="0" smtClean="0">
                <a:solidFill>
                  <a:srgbClr val="FF0000"/>
                </a:solidFill>
              </a:rPr>
              <a:t>Doxycycline 100mg twice daily </a:t>
            </a:r>
            <a:r>
              <a:rPr lang="en-US" sz="2800" b="1" dirty="0" smtClean="0">
                <a:solidFill>
                  <a:srgbClr val="FF0000"/>
                </a:solidFill>
              </a:rPr>
              <a:t>for </a:t>
            </a:r>
            <a:r>
              <a:rPr lang="en-US" sz="2800" b="1" u="sng" dirty="0" smtClean="0">
                <a:solidFill>
                  <a:srgbClr val="FF0000"/>
                </a:solidFill>
              </a:rPr>
              <a:t>1-2 weeks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Partner should be treated in all STDs and should be examined for other possible STDs.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753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2-Gonococcal urethritis (Gonorrhea)</a:t>
            </a: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0614"/>
            <a:ext cx="9144000" cy="449288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Cause : Neisseria gonorrhea (Gram-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diplococci).</a:t>
            </a:r>
          </a:p>
          <a:p>
            <a:r>
              <a:rPr lang="en-US" b="1" dirty="0" smtClean="0"/>
              <a:t>Second most common STD.</a:t>
            </a:r>
          </a:p>
          <a:p>
            <a:r>
              <a:rPr lang="en-US" b="1" dirty="0" smtClean="0"/>
              <a:t>Incubation period:3-5 days.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Clinical presentations: It can present as urethritis, cervicitis, proctitis, pharyngitis and conjunctivitis in newborns because Neisseria gonorrhea affects the </a:t>
            </a:r>
            <a:r>
              <a:rPr lang="en-US" b="1" i="1" u="sng" dirty="0" smtClean="0">
                <a:solidFill>
                  <a:srgbClr val="FF0000"/>
                </a:solidFill>
              </a:rPr>
              <a:t>columnar epithelium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Men usually present with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heavy purulent (pussy) </a:t>
            </a:r>
            <a:r>
              <a:rPr lang="en-US" b="1" dirty="0" smtClean="0">
                <a:solidFill>
                  <a:srgbClr val="FF0000"/>
                </a:solidFill>
              </a:rPr>
              <a:t>discharge and dysuria . In women as cervicitis , the discharge is less.</a:t>
            </a:r>
          </a:p>
          <a:p>
            <a:r>
              <a:rPr lang="en-US" b="1" dirty="0" smtClean="0"/>
              <a:t>In women 50% of cases are asymptomatic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Diagnosis: clinical, urethral discharge smear and culture for antibiotic sensitivity.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Treatment: </a:t>
            </a:r>
            <a:r>
              <a:rPr lang="en-US" b="1" u="sng" dirty="0" smtClean="0">
                <a:solidFill>
                  <a:srgbClr val="FF0000"/>
                </a:solidFill>
              </a:rPr>
              <a:t>Single dose of ceftriaxone 250mg IM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Doxycycline </a:t>
            </a:r>
            <a:r>
              <a:rPr lang="en-US" b="1" dirty="0" smtClean="0">
                <a:solidFill>
                  <a:srgbClr val="FF0000"/>
                </a:solidFill>
              </a:rPr>
              <a:t>( to treat any associated non-gonococcal  urethritis) 100g orally twice daily for 2 weeks, alternative therapeutic agents also present for some cases.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Complications: epididymitis, orchitis,proststitis in men ,Salpingitis and PID in females, infertility and gonococcemia( Arthritis dermatitis syndrome).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C-dis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7535"/>
            <a:ext cx="5292080" cy="337544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753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Gonococcal urethritis (Gonorrhea)</a:t>
            </a: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02979"/>
            <a:ext cx="5292080" cy="114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FF0000"/>
                </a:solidFill>
              </a:rPr>
              <a:t>Heavy discharge in men , while its mild in women.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27535"/>
            <a:ext cx="3851920" cy="3375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2080" y="4002979"/>
            <a:ext cx="3851920" cy="114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FF0000"/>
                </a:solidFill>
              </a:rPr>
              <a:t>Gonococcal conjunctivitis ,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neonate gets infection from his mother during birth , prevented by giving Erythromycin eye drops soon after birth.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FF0000"/>
                </a:solidFill>
              </a:rPr>
              <a:t>( Ophthalmia Neonatorum ).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1f96c969bedda66662e5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7535"/>
            <a:ext cx="3995936" cy="3651869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753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Gonococcal urethritis (Gonorrhea)</a:t>
            </a: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79404"/>
            <a:ext cx="39959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</a:rPr>
              <a:t>Urethral discharge smear will show </a:t>
            </a:r>
            <a:r>
              <a:rPr lang="en-US" sz="2000" b="1" dirty="0" smtClean="0">
                <a:solidFill>
                  <a:srgbClr val="0070C0"/>
                </a:solidFill>
              </a:rPr>
              <a:t>gram –ve diplococci </a:t>
            </a:r>
            <a:r>
              <a:rPr lang="en-US" sz="2000" b="1" dirty="0" smtClean="0">
                <a:solidFill>
                  <a:schemeClr val="tx1"/>
                </a:solidFill>
              </a:rPr>
              <a:t>and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pus cells ( neutrophils).</a:t>
            </a:r>
          </a:p>
        </p:txBody>
      </p:sp>
      <p:sp>
        <p:nvSpPr>
          <p:cNvPr id="7" name="Oval 6"/>
          <p:cNvSpPr/>
          <p:nvPr/>
        </p:nvSpPr>
        <p:spPr>
          <a:xfrm flipH="1">
            <a:off x="1367644" y="1815666"/>
            <a:ext cx="360040" cy="4860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3608" y="1040695"/>
            <a:ext cx="1008112" cy="702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gonococcal-26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27535"/>
            <a:ext cx="5148064" cy="45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753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Gonococcal urethritis (Gonorrhea)</a:t>
            </a: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Content Placeholder 3" descr="arth-g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7535"/>
            <a:ext cx="2915816" cy="33754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3987719"/>
            <a:ext cx="9143999" cy="114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</a:rPr>
              <a:t>Gonococcemia manifested as Arthritis and Dermatitis ( Necrotic and vasculitic lesions).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627535"/>
            <a:ext cx="3032148" cy="3375446"/>
          </a:xfrm>
          <a:prstGeom prst="rect">
            <a:avLst/>
          </a:prstGeom>
        </p:spPr>
      </p:pic>
      <p:pic>
        <p:nvPicPr>
          <p:cNvPr id="13" name="Content Placeholder 3" descr="gonococc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7966" y="627535"/>
            <a:ext cx="3196035" cy="3375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5159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Caused by bacteria Treponema pallidum a spirochete (Discovered as a cause  in 1905) </a:t>
            </a:r>
          </a:p>
          <a:p>
            <a:r>
              <a:rPr lang="en-US" b="1" dirty="0" smtClean="0"/>
              <a:t>Transmitted through direct sexual contact, other body fluids are also infectious when patients are in bacteremic stage.</a:t>
            </a:r>
          </a:p>
          <a:p>
            <a:r>
              <a:rPr lang="en-US" b="1" dirty="0" smtClean="0"/>
              <a:t>Infectivity is up to 30% per sexual contact and 60% per relationship.</a:t>
            </a:r>
          </a:p>
          <a:p>
            <a:r>
              <a:rPr lang="en-US" b="1" dirty="0" smtClean="0"/>
              <a:t>Incidence rates of syphilis have increased  around the world especially in homosexual men and HIV patients. </a:t>
            </a:r>
            <a:endParaRPr lang="en-US" b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We </a:t>
            </a:r>
            <a:r>
              <a:rPr lang="en-US" b="1" dirty="0">
                <a:solidFill>
                  <a:srgbClr val="FF0000"/>
                </a:solidFill>
              </a:rPr>
              <a:t>should have a high index of suspicion for syphilis in any sexually active patient with genital lesions or </a:t>
            </a:r>
            <a:r>
              <a:rPr lang="en-US" b="1" dirty="0" smtClean="0">
                <a:solidFill>
                  <a:srgbClr val="FF0000"/>
                </a:solidFill>
              </a:rPr>
              <a:t>rashes.</a:t>
            </a:r>
            <a:endParaRPr lang="en-US" b="1" dirty="0">
              <a:solidFill>
                <a:srgbClr val="FF0000"/>
              </a:solidFill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Primary </a:t>
            </a:r>
            <a:r>
              <a:rPr lang="en-US" b="1" dirty="0">
                <a:solidFill>
                  <a:srgbClr val="FF0000"/>
                </a:solidFill>
              </a:rPr>
              <a:t>syphilis classically presents as a single, painless, indurated genital ulcer (chancre), </a:t>
            </a:r>
            <a:r>
              <a:rPr lang="en-US" b="1" dirty="0"/>
              <a:t>but this presentation is only 31% sensitive; lesions can be painful, multiple, and </a:t>
            </a:r>
            <a:r>
              <a:rPr lang="en-US" b="1" dirty="0" smtClean="0"/>
              <a:t>extra-genital.</a:t>
            </a:r>
            <a:endParaRPr lang="en-US" b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Diagnosis </a:t>
            </a:r>
            <a:r>
              <a:rPr lang="en-US" b="1" dirty="0">
                <a:solidFill>
                  <a:srgbClr val="FF0000"/>
                </a:solidFill>
              </a:rPr>
              <a:t>is usually based on serology, using a combination of treponemal and non-treponemal tests. Syphilis remains sensitive to benzathine penicillin G</a:t>
            </a:r>
          </a:p>
          <a:p>
            <a:pPr fontAlgn="base"/>
            <a:r>
              <a:rPr lang="en-US" b="1" dirty="0" smtClean="0"/>
              <a:t>Staging </a:t>
            </a:r>
            <a:r>
              <a:rPr lang="en-US" b="1" dirty="0"/>
              <a:t>of syphilis is important because it is the basis of management (treatment, expected treatment response, follow-up periods, and partner follow-up</a:t>
            </a:r>
            <a:r>
              <a:rPr lang="en-US" b="1" dirty="0" smtClean="0"/>
              <a:t>).</a:t>
            </a:r>
            <a:endParaRPr lang="en-US" b="1" dirty="0"/>
          </a:p>
          <a:p>
            <a:pPr fontAlgn="base"/>
            <a:r>
              <a:rPr lang="en-US" b="1" dirty="0" smtClean="0"/>
              <a:t>Patients </a:t>
            </a:r>
            <a:r>
              <a:rPr lang="en-US" b="1" dirty="0"/>
              <a:t>with syphilis should be screened for HIV, </a:t>
            </a:r>
            <a:r>
              <a:rPr lang="en-US" b="1" dirty="0" smtClean="0"/>
              <a:t>gonorrhea, </a:t>
            </a:r>
            <a:r>
              <a:rPr lang="en-US" b="1" dirty="0"/>
              <a:t>and </a:t>
            </a:r>
            <a:r>
              <a:rPr lang="en-US" b="1" dirty="0" smtClean="0"/>
              <a:t>chlamydia.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753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+mn-lt"/>
              </a:rPr>
              <a:t>3-Syphilis </a:t>
            </a:r>
            <a:endParaRPr lang="en-US" sz="6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2" descr="C:\Users\User\Desktop\std-photos\images.jp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1"/>
            <a:ext cx="2843808" cy="62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1765</Words>
  <Application>Microsoft Office PowerPoint</Application>
  <PresentationFormat>عرض على الشاشة (9:16)‏</PresentationFormat>
  <Paragraphs>219</Paragraphs>
  <Slides>35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Sexually transmitted diseases</vt:lpstr>
      <vt:lpstr>Our lecture talks about : </vt:lpstr>
      <vt:lpstr>Risk factors for STDs:</vt:lpstr>
      <vt:lpstr>1-Non-gonococcal urethritis </vt:lpstr>
      <vt:lpstr>2-Gonococcal urethritis (Gonorrhea)</vt:lpstr>
      <vt:lpstr>Gonococcal urethritis (Gonorrhea)</vt:lpstr>
      <vt:lpstr>Gonococcal urethritis (Gonorrhea)</vt:lpstr>
      <vt:lpstr>Gonococcal urethritis (Gonorrhea)</vt:lpstr>
      <vt:lpstr>3-Syphilis </vt:lpstr>
      <vt:lpstr>Stages and classifications</vt:lpstr>
      <vt:lpstr>Primary syphilis</vt:lpstr>
      <vt:lpstr>Primary syphilis</vt:lpstr>
      <vt:lpstr>Secondary syphilis</vt:lpstr>
      <vt:lpstr>Secondary syphilis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Diagnosis of Syphilis</vt:lpstr>
      <vt:lpstr>عرض تقديمي في PowerPoint</vt:lpstr>
      <vt:lpstr>Treatment: -primary, secondary and early latent syphilis</vt:lpstr>
      <vt:lpstr>Treatment –Late latent </vt:lpstr>
      <vt:lpstr>Jarish-Herxheimer Reaction</vt:lpstr>
      <vt:lpstr>Congenital syphilis-Early and Late</vt:lpstr>
      <vt:lpstr>Early and Late congenital syphilis</vt:lpstr>
      <vt:lpstr>Treatment of congenital syphilis</vt:lpstr>
      <vt:lpstr>Chancroid</vt:lpstr>
      <vt:lpstr>عرض تقديمي في PowerPoint</vt:lpstr>
      <vt:lpstr>Treatment of Chancroid </vt:lpstr>
      <vt:lpstr>Skin manifestations of AIDS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Diseases</dc:title>
  <dc:creator>User</dc:creator>
  <cp:lastModifiedBy>pc</cp:lastModifiedBy>
  <cp:revision>98</cp:revision>
  <dcterms:created xsi:type="dcterms:W3CDTF">2020-03-18T18:16:23Z</dcterms:created>
  <dcterms:modified xsi:type="dcterms:W3CDTF">2024-08-21T05:00:42Z</dcterms:modified>
</cp:coreProperties>
</file>