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80" r:id="rId2"/>
    <p:sldId id="336" r:id="rId3"/>
    <p:sldId id="317" r:id="rId4"/>
    <p:sldId id="320" r:id="rId5"/>
    <p:sldId id="318" r:id="rId6"/>
    <p:sldId id="319" r:id="rId7"/>
    <p:sldId id="329" r:id="rId8"/>
    <p:sldId id="338" r:id="rId9"/>
    <p:sldId id="343" r:id="rId10"/>
    <p:sldId id="346" r:id="rId11"/>
    <p:sldId id="348" r:id="rId12"/>
    <p:sldId id="349" r:id="rId13"/>
    <p:sldId id="350" r:id="rId14"/>
    <p:sldId id="351" r:id="rId15"/>
    <p:sldId id="353" r:id="rId16"/>
    <p:sldId id="355" r:id="rId17"/>
    <p:sldId id="356" r:id="rId18"/>
    <p:sldId id="357" r:id="rId19"/>
    <p:sldId id="358" r:id="rId20"/>
    <p:sldId id="359"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8" autoAdjust="0"/>
  </p:normalViewPr>
  <p:slideViewPr>
    <p:cSldViewPr>
      <p:cViewPr>
        <p:scale>
          <a:sx n="70" d="100"/>
          <a:sy n="70" d="100"/>
        </p:scale>
        <p:origin x="-1080"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tableStyles" Target="tableStyles.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theme" Target="theme/theme1.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viewProps" Target="viewProp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presProps" Target="presProp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notesMaster" Target="notesMasters/notesMaster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1EBA2A0-1B38-2EE6-503A-80A370892E7C}"/>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en-GB"/>
          </a:p>
        </p:txBody>
      </p:sp>
      <p:sp>
        <p:nvSpPr>
          <p:cNvPr id="3" name="Date Placeholder 2">
            <a:extLst>
              <a:ext uri="{FF2B5EF4-FFF2-40B4-BE49-F238E27FC236}">
                <a16:creationId xmlns:a16="http://schemas.microsoft.com/office/drawing/2014/main" id="{5FDD3AD8-AAB4-3B1A-D1C4-D7A0BD18EB78}"/>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cs typeface="Arial" charset="0"/>
              </a:defRPr>
            </a:lvl1pPr>
          </a:lstStyle>
          <a:p>
            <a:pPr>
              <a:defRPr/>
            </a:pPr>
            <a:fld id="{DBCE251F-B807-44FD-8433-B82C6B39A8A6}" type="datetimeFigureOut">
              <a:rPr lang="en-GB"/>
              <a:pPr>
                <a:defRPr/>
              </a:pPr>
              <a:t>09/03/2023</a:t>
            </a:fld>
            <a:endParaRPr lang="en-GB"/>
          </a:p>
        </p:txBody>
      </p:sp>
      <p:sp>
        <p:nvSpPr>
          <p:cNvPr id="4" name="Slide Image Placeholder 3">
            <a:extLst>
              <a:ext uri="{FF2B5EF4-FFF2-40B4-BE49-F238E27FC236}">
                <a16:creationId xmlns:a16="http://schemas.microsoft.com/office/drawing/2014/main" id="{41BC9E57-1135-8237-1459-AC7306752EC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F4A4B187-059D-ABFC-AE8F-CF953A67D48F}"/>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84A23C2A-D048-CB18-00B0-9849FDDF6149}"/>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en-GB"/>
          </a:p>
        </p:txBody>
      </p:sp>
      <p:sp>
        <p:nvSpPr>
          <p:cNvPr id="7" name="Slide Number Placeholder 6">
            <a:extLst>
              <a:ext uri="{FF2B5EF4-FFF2-40B4-BE49-F238E27FC236}">
                <a16:creationId xmlns:a16="http://schemas.microsoft.com/office/drawing/2014/main" id="{57A70ECD-CC41-79A7-12A1-96AAF54D3929}"/>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CCA7386-FB37-4BC6-A9F3-0CEE9AF915C7}"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886BDD2B-310F-0684-5057-ABC5D791C94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27602E99-61C4-9F60-8C71-C77E9D0135D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a:p>
            <a:pPr eaLnBrk="1" hangingPunct="1">
              <a:spcBef>
                <a:spcPct val="0"/>
              </a:spcBef>
            </a:pPr>
            <a:endParaRPr lang="en-GB" altLang="en-US"/>
          </a:p>
          <a:p>
            <a:pPr eaLnBrk="1" hangingPunct="1">
              <a:spcBef>
                <a:spcPct val="0"/>
              </a:spcBef>
            </a:pPr>
            <a:endParaRPr lang="en-GB" altLang="en-US"/>
          </a:p>
          <a:p>
            <a:pPr eaLnBrk="1" hangingPunct="1">
              <a:spcBef>
                <a:spcPct val="0"/>
              </a:spcBef>
            </a:pPr>
            <a:endParaRPr lang="en-GB" altLang="en-US"/>
          </a:p>
          <a:p>
            <a:pPr eaLnBrk="1" hangingPunct="1">
              <a:spcBef>
                <a:spcPct val="0"/>
              </a:spcBef>
            </a:pPr>
            <a:endParaRPr lang="en-GB" altLang="en-US"/>
          </a:p>
          <a:p>
            <a:pPr eaLnBrk="1" hangingPunct="1">
              <a:spcBef>
                <a:spcPct val="0"/>
              </a:spcBef>
            </a:pPr>
            <a:endParaRPr lang="en-GB" altLang="en-US"/>
          </a:p>
        </p:txBody>
      </p:sp>
      <p:sp>
        <p:nvSpPr>
          <p:cNvPr id="23556" name="Slide Number Placeholder 3">
            <a:extLst>
              <a:ext uri="{FF2B5EF4-FFF2-40B4-BE49-F238E27FC236}">
                <a16:creationId xmlns:a16="http://schemas.microsoft.com/office/drawing/2014/main" id="{9D8C692D-429E-1F5B-57D1-DEAF5758D43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23C05B5-35D8-497B-AD6A-52B8157305DE}" type="slidenum">
              <a:rPr lang="en-GB" altLang="en-US"/>
              <a:pPr eaLnBrk="1" hangingPunct="1"/>
              <a:t>16</a:t>
            </a:fld>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5010D7C5-8BEF-15A0-7A92-CEA67C2A7E5E}"/>
              </a:ext>
            </a:extLst>
          </p:cNvPr>
          <p:cNvSpPr>
            <a:spLocks noGrp="1"/>
          </p:cNvSpPr>
          <p:nvPr>
            <p:ph type="dt" sz="half" idx="10"/>
          </p:nvPr>
        </p:nvSpPr>
        <p:spPr/>
        <p:txBody>
          <a:bodyPr/>
          <a:lstStyle>
            <a:lvl1pPr>
              <a:defRPr/>
            </a:lvl1pPr>
          </a:lstStyle>
          <a:p>
            <a:pPr>
              <a:defRPr/>
            </a:pPr>
            <a:fld id="{10258FEE-5A4A-41BB-A687-C1D2A13F33F6}" type="datetimeFigureOut">
              <a:rPr lang="en-US"/>
              <a:pPr>
                <a:defRPr/>
              </a:pPr>
              <a:t>3/9/2023</a:t>
            </a:fld>
            <a:endParaRPr lang="en-US"/>
          </a:p>
        </p:txBody>
      </p:sp>
      <p:sp>
        <p:nvSpPr>
          <p:cNvPr id="5" name="Footer Placeholder 4">
            <a:extLst>
              <a:ext uri="{FF2B5EF4-FFF2-40B4-BE49-F238E27FC236}">
                <a16:creationId xmlns:a16="http://schemas.microsoft.com/office/drawing/2014/main" id="{398A025A-FDA4-B357-9005-6193787B74B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F27B1BA-4AC2-7ED6-3898-8A9E5F8A4463}"/>
              </a:ext>
            </a:extLst>
          </p:cNvPr>
          <p:cNvSpPr>
            <a:spLocks noGrp="1"/>
          </p:cNvSpPr>
          <p:nvPr>
            <p:ph type="sldNum" sz="quarter" idx="12"/>
          </p:nvPr>
        </p:nvSpPr>
        <p:spPr/>
        <p:txBody>
          <a:bodyPr/>
          <a:lstStyle>
            <a:lvl1pPr>
              <a:defRPr/>
            </a:lvl1pPr>
          </a:lstStyle>
          <a:p>
            <a:fld id="{13DE0A25-347D-4259-AAE5-B5137CB28281}" type="slidenum">
              <a:rPr lang="en-US" altLang="en-US"/>
              <a:pPr/>
              <a:t>‹#›</a:t>
            </a:fld>
            <a:endParaRPr lang="en-US" altLang="en-US"/>
          </a:p>
        </p:txBody>
      </p:sp>
    </p:spTree>
    <p:extLst>
      <p:ext uri="{BB962C8B-B14F-4D97-AF65-F5344CB8AC3E}">
        <p14:creationId xmlns:p14="http://schemas.microsoft.com/office/powerpoint/2010/main" val="1265275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8F94CC-49B6-16A6-E82B-AC594C436855}"/>
              </a:ext>
            </a:extLst>
          </p:cNvPr>
          <p:cNvSpPr>
            <a:spLocks noGrp="1"/>
          </p:cNvSpPr>
          <p:nvPr>
            <p:ph type="dt" sz="half" idx="10"/>
          </p:nvPr>
        </p:nvSpPr>
        <p:spPr/>
        <p:txBody>
          <a:bodyPr/>
          <a:lstStyle>
            <a:lvl1pPr>
              <a:defRPr/>
            </a:lvl1pPr>
          </a:lstStyle>
          <a:p>
            <a:pPr>
              <a:defRPr/>
            </a:pPr>
            <a:fld id="{F9A7A615-8328-42C7-BE16-6DFC64E311C2}" type="datetimeFigureOut">
              <a:rPr lang="en-US"/>
              <a:pPr>
                <a:defRPr/>
              </a:pPr>
              <a:t>3/9/2023</a:t>
            </a:fld>
            <a:endParaRPr lang="en-US"/>
          </a:p>
        </p:txBody>
      </p:sp>
      <p:sp>
        <p:nvSpPr>
          <p:cNvPr id="5" name="Footer Placeholder 4">
            <a:extLst>
              <a:ext uri="{FF2B5EF4-FFF2-40B4-BE49-F238E27FC236}">
                <a16:creationId xmlns:a16="http://schemas.microsoft.com/office/drawing/2014/main" id="{FA5B030A-592F-6453-3FFA-595C118A3C4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4700CA0-149B-CC73-FB96-CFC54766F8BC}"/>
              </a:ext>
            </a:extLst>
          </p:cNvPr>
          <p:cNvSpPr>
            <a:spLocks noGrp="1"/>
          </p:cNvSpPr>
          <p:nvPr>
            <p:ph type="sldNum" sz="quarter" idx="12"/>
          </p:nvPr>
        </p:nvSpPr>
        <p:spPr/>
        <p:txBody>
          <a:bodyPr/>
          <a:lstStyle>
            <a:lvl1pPr>
              <a:defRPr/>
            </a:lvl1pPr>
          </a:lstStyle>
          <a:p>
            <a:fld id="{E8DD34C0-2D12-491D-B468-719858D96D6B}" type="slidenum">
              <a:rPr lang="en-US" altLang="en-US"/>
              <a:pPr/>
              <a:t>‹#›</a:t>
            </a:fld>
            <a:endParaRPr lang="en-US" altLang="en-US"/>
          </a:p>
        </p:txBody>
      </p:sp>
    </p:spTree>
    <p:extLst>
      <p:ext uri="{BB962C8B-B14F-4D97-AF65-F5344CB8AC3E}">
        <p14:creationId xmlns:p14="http://schemas.microsoft.com/office/powerpoint/2010/main" val="100619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CA96A7-AD9C-E0F2-EFD8-DFD7ED5D0536}"/>
              </a:ext>
            </a:extLst>
          </p:cNvPr>
          <p:cNvSpPr>
            <a:spLocks noGrp="1"/>
          </p:cNvSpPr>
          <p:nvPr>
            <p:ph type="dt" sz="half" idx="10"/>
          </p:nvPr>
        </p:nvSpPr>
        <p:spPr/>
        <p:txBody>
          <a:bodyPr/>
          <a:lstStyle>
            <a:lvl1pPr>
              <a:defRPr/>
            </a:lvl1pPr>
          </a:lstStyle>
          <a:p>
            <a:pPr>
              <a:defRPr/>
            </a:pPr>
            <a:fld id="{881E0D36-73B7-4A20-AF9D-5AE160647736}" type="datetimeFigureOut">
              <a:rPr lang="en-US"/>
              <a:pPr>
                <a:defRPr/>
              </a:pPr>
              <a:t>3/9/2023</a:t>
            </a:fld>
            <a:endParaRPr lang="en-US"/>
          </a:p>
        </p:txBody>
      </p:sp>
      <p:sp>
        <p:nvSpPr>
          <p:cNvPr id="5" name="Footer Placeholder 4">
            <a:extLst>
              <a:ext uri="{FF2B5EF4-FFF2-40B4-BE49-F238E27FC236}">
                <a16:creationId xmlns:a16="http://schemas.microsoft.com/office/drawing/2014/main" id="{81434A54-2A17-DE47-41A0-ACF7CCB6E92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219581C-53CA-6845-CD98-8A30450AAB95}"/>
              </a:ext>
            </a:extLst>
          </p:cNvPr>
          <p:cNvSpPr>
            <a:spLocks noGrp="1"/>
          </p:cNvSpPr>
          <p:nvPr>
            <p:ph type="sldNum" sz="quarter" idx="12"/>
          </p:nvPr>
        </p:nvSpPr>
        <p:spPr/>
        <p:txBody>
          <a:bodyPr/>
          <a:lstStyle>
            <a:lvl1pPr>
              <a:defRPr/>
            </a:lvl1pPr>
          </a:lstStyle>
          <a:p>
            <a:fld id="{BAA7FA78-5496-42C5-8FE4-F3D1DC4E751D}" type="slidenum">
              <a:rPr lang="en-US" altLang="en-US"/>
              <a:pPr/>
              <a:t>‹#›</a:t>
            </a:fld>
            <a:endParaRPr lang="en-US" altLang="en-US"/>
          </a:p>
        </p:txBody>
      </p:sp>
    </p:spTree>
    <p:extLst>
      <p:ext uri="{BB962C8B-B14F-4D97-AF65-F5344CB8AC3E}">
        <p14:creationId xmlns:p14="http://schemas.microsoft.com/office/powerpoint/2010/main" val="3625298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0FB153-596C-C7D9-59EE-06BB197ECFBA}"/>
              </a:ext>
            </a:extLst>
          </p:cNvPr>
          <p:cNvSpPr>
            <a:spLocks noGrp="1"/>
          </p:cNvSpPr>
          <p:nvPr>
            <p:ph type="dt" sz="half" idx="10"/>
          </p:nvPr>
        </p:nvSpPr>
        <p:spPr/>
        <p:txBody>
          <a:bodyPr/>
          <a:lstStyle>
            <a:lvl1pPr>
              <a:defRPr/>
            </a:lvl1pPr>
          </a:lstStyle>
          <a:p>
            <a:pPr>
              <a:defRPr/>
            </a:pPr>
            <a:fld id="{9EB95BA8-B80A-4AFB-960B-56E8A9993D61}" type="datetimeFigureOut">
              <a:rPr lang="en-US"/>
              <a:pPr>
                <a:defRPr/>
              </a:pPr>
              <a:t>3/9/2023</a:t>
            </a:fld>
            <a:endParaRPr lang="en-US"/>
          </a:p>
        </p:txBody>
      </p:sp>
      <p:sp>
        <p:nvSpPr>
          <p:cNvPr id="5" name="Footer Placeholder 4">
            <a:extLst>
              <a:ext uri="{FF2B5EF4-FFF2-40B4-BE49-F238E27FC236}">
                <a16:creationId xmlns:a16="http://schemas.microsoft.com/office/drawing/2014/main" id="{EC853F07-B08C-B434-6523-F4855C2C6D0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0D85A71-1572-47A9-8DD0-1AD76B5F20DD}"/>
              </a:ext>
            </a:extLst>
          </p:cNvPr>
          <p:cNvSpPr>
            <a:spLocks noGrp="1"/>
          </p:cNvSpPr>
          <p:nvPr>
            <p:ph type="sldNum" sz="quarter" idx="12"/>
          </p:nvPr>
        </p:nvSpPr>
        <p:spPr/>
        <p:txBody>
          <a:bodyPr/>
          <a:lstStyle>
            <a:lvl1pPr>
              <a:defRPr/>
            </a:lvl1pPr>
          </a:lstStyle>
          <a:p>
            <a:fld id="{2842E057-B9BB-4F79-B3CD-18DB866A608B}" type="slidenum">
              <a:rPr lang="en-US" altLang="en-US"/>
              <a:pPr/>
              <a:t>‹#›</a:t>
            </a:fld>
            <a:endParaRPr lang="en-US" altLang="en-US"/>
          </a:p>
        </p:txBody>
      </p:sp>
    </p:spTree>
    <p:extLst>
      <p:ext uri="{BB962C8B-B14F-4D97-AF65-F5344CB8AC3E}">
        <p14:creationId xmlns:p14="http://schemas.microsoft.com/office/powerpoint/2010/main" val="1839650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A196456-8DA6-F35B-2F9B-573928A5C782}"/>
              </a:ext>
            </a:extLst>
          </p:cNvPr>
          <p:cNvSpPr>
            <a:spLocks noGrp="1"/>
          </p:cNvSpPr>
          <p:nvPr>
            <p:ph type="dt" sz="half" idx="10"/>
          </p:nvPr>
        </p:nvSpPr>
        <p:spPr/>
        <p:txBody>
          <a:bodyPr/>
          <a:lstStyle>
            <a:lvl1pPr>
              <a:defRPr/>
            </a:lvl1pPr>
          </a:lstStyle>
          <a:p>
            <a:pPr>
              <a:defRPr/>
            </a:pPr>
            <a:fld id="{32BC3D1B-ECF9-40CA-AF57-588905A79E7C}" type="datetimeFigureOut">
              <a:rPr lang="en-US"/>
              <a:pPr>
                <a:defRPr/>
              </a:pPr>
              <a:t>3/9/2023</a:t>
            </a:fld>
            <a:endParaRPr lang="en-US"/>
          </a:p>
        </p:txBody>
      </p:sp>
      <p:sp>
        <p:nvSpPr>
          <p:cNvPr id="5" name="Footer Placeholder 4">
            <a:extLst>
              <a:ext uri="{FF2B5EF4-FFF2-40B4-BE49-F238E27FC236}">
                <a16:creationId xmlns:a16="http://schemas.microsoft.com/office/drawing/2014/main" id="{4EDE34FE-0DF2-4921-9A47-9CFF396B58D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8AF806E-9D09-A7D4-0F1A-74ED07F3FD69}"/>
              </a:ext>
            </a:extLst>
          </p:cNvPr>
          <p:cNvSpPr>
            <a:spLocks noGrp="1"/>
          </p:cNvSpPr>
          <p:nvPr>
            <p:ph type="sldNum" sz="quarter" idx="12"/>
          </p:nvPr>
        </p:nvSpPr>
        <p:spPr/>
        <p:txBody>
          <a:bodyPr/>
          <a:lstStyle>
            <a:lvl1pPr>
              <a:defRPr/>
            </a:lvl1pPr>
          </a:lstStyle>
          <a:p>
            <a:fld id="{C551433D-FDE9-4939-BCE6-D2BD76CDD7A9}" type="slidenum">
              <a:rPr lang="en-US" altLang="en-US"/>
              <a:pPr/>
              <a:t>‹#›</a:t>
            </a:fld>
            <a:endParaRPr lang="en-US" altLang="en-US"/>
          </a:p>
        </p:txBody>
      </p:sp>
    </p:spTree>
    <p:extLst>
      <p:ext uri="{BB962C8B-B14F-4D97-AF65-F5344CB8AC3E}">
        <p14:creationId xmlns:p14="http://schemas.microsoft.com/office/powerpoint/2010/main" val="392719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AF496858-0F2B-39B0-6460-0198E1917A69}"/>
              </a:ext>
            </a:extLst>
          </p:cNvPr>
          <p:cNvSpPr>
            <a:spLocks noGrp="1"/>
          </p:cNvSpPr>
          <p:nvPr>
            <p:ph type="dt" sz="half" idx="10"/>
          </p:nvPr>
        </p:nvSpPr>
        <p:spPr/>
        <p:txBody>
          <a:bodyPr/>
          <a:lstStyle>
            <a:lvl1pPr>
              <a:defRPr/>
            </a:lvl1pPr>
          </a:lstStyle>
          <a:p>
            <a:pPr>
              <a:defRPr/>
            </a:pPr>
            <a:fld id="{BFCBA01A-93E7-4E07-B8D8-BAED39E16A1A}" type="datetimeFigureOut">
              <a:rPr lang="en-US"/>
              <a:pPr>
                <a:defRPr/>
              </a:pPr>
              <a:t>3/9/2023</a:t>
            </a:fld>
            <a:endParaRPr lang="en-US"/>
          </a:p>
        </p:txBody>
      </p:sp>
      <p:sp>
        <p:nvSpPr>
          <p:cNvPr id="6" name="Footer Placeholder 4">
            <a:extLst>
              <a:ext uri="{FF2B5EF4-FFF2-40B4-BE49-F238E27FC236}">
                <a16:creationId xmlns:a16="http://schemas.microsoft.com/office/drawing/2014/main" id="{0BE5B80C-2895-4C30-BF73-6284FDD9219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502D4A8-9239-526D-E80C-1F17644C5EA8}"/>
              </a:ext>
            </a:extLst>
          </p:cNvPr>
          <p:cNvSpPr>
            <a:spLocks noGrp="1"/>
          </p:cNvSpPr>
          <p:nvPr>
            <p:ph type="sldNum" sz="quarter" idx="12"/>
          </p:nvPr>
        </p:nvSpPr>
        <p:spPr/>
        <p:txBody>
          <a:bodyPr/>
          <a:lstStyle>
            <a:lvl1pPr>
              <a:defRPr/>
            </a:lvl1pPr>
          </a:lstStyle>
          <a:p>
            <a:fld id="{C80F4A65-5980-4A62-B34C-932535EB3E79}" type="slidenum">
              <a:rPr lang="en-US" altLang="en-US"/>
              <a:pPr/>
              <a:t>‹#›</a:t>
            </a:fld>
            <a:endParaRPr lang="en-US" altLang="en-US"/>
          </a:p>
        </p:txBody>
      </p:sp>
    </p:spTree>
    <p:extLst>
      <p:ext uri="{BB962C8B-B14F-4D97-AF65-F5344CB8AC3E}">
        <p14:creationId xmlns:p14="http://schemas.microsoft.com/office/powerpoint/2010/main" val="2598183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E56CE29C-4E0C-C8AE-7E66-E0B797135A49}"/>
              </a:ext>
            </a:extLst>
          </p:cNvPr>
          <p:cNvSpPr>
            <a:spLocks noGrp="1"/>
          </p:cNvSpPr>
          <p:nvPr>
            <p:ph type="dt" sz="half" idx="10"/>
          </p:nvPr>
        </p:nvSpPr>
        <p:spPr/>
        <p:txBody>
          <a:bodyPr/>
          <a:lstStyle>
            <a:lvl1pPr>
              <a:defRPr/>
            </a:lvl1pPr>
          </a:lstStyle>
          <a:p>
            <a:pPr>
              <a:defRPr/>
            </a:pPr>
            <a:fld id="{74C75DDA-EB0B-40DB-AEA6-008135989A66}" type="datetimeFigureOut">
              <a:rPr lang="en-US"/>
              <a:pPr>
                <a:defRPr/>
              </a:pPr>
              <a:t>3/9/2023</a:t>
            </a:fld>
            <a:endParaRPr lang="en-US"/>
          </a:p>
        </p:txBody>
      </p:sp>
      <p:sp>
        <p:nvSpPr>
          <p:cNvPr id="8" name="Footer Placeholder 4">
            <a:extLst>
              <a:ext uri="{FF2B5EF4-FFF2-40B4-BE49-F238E27FC236}">
                <a16:creationId xmlns:a16="http://schemas.microsoft.com/office/drawing/2014/main" id="{424B0899-16C1-C4BE-46F7-1CB7DD000757}"/>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9E20D88A-4341-BCEA-D84E-38493FDA3079}"/>
              </a:ext>
            </a:extLst>
          </p:cNvPr>
          <p:cNvSpPr>
            <a:spLocks noGrp="1"/>
          </p:cNvSpPr>
          <p:nvPr>
            <p:ph type="sldNum" sz="quarter" idx="12"/>
          </p:nvPr>
        </p:nvSpPr>
        <p:spPr/>
        <p:txBody>
          <a:bodyPr/>
          <a:lstStyle>
            <a:lvl1pPr>
              <a:defRPr/>
            </a:lvl1pPr>
          </a:lstStyle>
          <a:p>
            <a:fld id="{A160D592-FAAD-42EB-98CA-3C52EEA8A63E}" type="slidenum">
              <a:rPr lang="en-US" altLang="en-US"/>
              <a:pPr/>
              <a:t>‹#›</a:t>
            </a:fld>
            <a:endParaRPr lang="en-US" altLang="en-US"/>
          </a:p>
        </p:txBody>
      </p:sp>
    </p:spTree>
    <p:extLst>
      <p:ext uri="{BB962C8B-B14F-4D97-AF65-F5344CB8AC3E}">
        <p14:creationId xmlns:p14="http://schemas.microsoft.com/office/powerpoint/2010/main" val="2422146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A2257F92-28E4-6C74-F026-EDB311E59056}"/>
              </a:ext>
            </a:extLst>
          </p:cNvPr>
          <p:cNvSpPr>
            <a:spLocks noGrp="1"/>
          </p:cNvSpPr>
          <p:nvPr>
            <p:ph type="dt" sz="half" idx="10"/>
          </p:nvPr>
        </p:nvSpPr>
        <p:spPr/>
        <p:txBody>
          <a:bodyPr/>
          <a:lstStyle>
            <a:lvl1pPr>
              <a:defRPr/>
            </a:lvl1pPr>
          </a:lstStyle>
          <a:p>
            <a:pPr>
              <a:defRPr/>
            </a:pPr>
            <a:fld id="{85AB9A5D-F446-418E-8C0C-2A6A6F330962}" type="datetimeFigureOut">
              <a:rPr lang="en-US"/>
              <a:pPr>
                <a:defRPr/>
              </a:pPr>
              <a:t>3/9/2023</a:t>
            </a:fld>
            <a:endParaRPr lang="en-US"/>
          </a:p>
        </p:txBody>
      </p:sp>
      <p:sp>
        <p:nvSpPr>
          <p:cNvPr id="4" name="Footer Placeholder 4">
            <a:extLst>
              <a:ext uri="{FF2B5EF4-FFF2-40B4-BE49-F238E27FC236}">
                <a16:creationId xmlns:a16="http://schemas.microsoft.com/office/drawing/2014/main" id="{C6524230-52C3-FF4B-BC8D-07527868E170}"/>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C562F32-0BA8-C770-612D-180110720337}"/>
              </a:ext>
            </a:extLst>
          </p:cNvPr>
          <p:cNvSpPr>
            <a:spLocks noGrp="1"/>
          </p:cNvSpPr>
          <p:nvPr>
            <p:ph type="sldNum" sz="quarter" idx="12"/>
          </p:nvPr>
        </p:nvSpPr>
        <p:spPr/>
        <p:txBody>
          <a:bodyPr/>
          <a:lstStyle>
            <a:lvl1pPr>
              <a:defRPr/>
            </a:lvl1pPr>
          </a:lstStyle>
          <a:p>
            <a:fld id="{9704E6A7-C36C-4201-9F62-8F4BCB0F9B3B}" type="slidenum">
              <a:rPr lang="en-US" altLang="en-US"/>
              <a:pPr/>
              <a:t>‹#›</a:t>
            </a:fld>
            <a:endParaRPr lang="en-US" altLang="en-US"/>
          </a:p>
        </p:txBody>
      </p:sp>
    </p:spTree>
    <p:extLst>
      <p:ext uri="{BB962C8B-B14F-4D97-AF65-F5344CB8AC3E}">
        <p14:creationId xmlns:p14="http://schemas.microsoft.com/office/powerpoint/2010/main" val="3176552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9A063145-9F0D-0D87-5D90-09951D02A370}"/>
              </a:ext>
            </a:extLst>
          </p:cNvPr>
          <p:cNvSpPr>
            <a:spLocks noGrp="1"/>
          </p:cNvSpPr>
          <p:nvPr>
            <p:ph type="dt" sz="half" idx="10"/>
          </p:nvPr>
        </p:nvSpPr>
        <p:spPr/>
        <p:txBody>
          <a:bodyPr/>
          <a:lstStyle>
            <a:lvl1pPr>
              <a:defRPr/>
            </a:lvl1pPr>
          </a:lstStyle>
          <a:p>
            <a:pPr>
              <a:defRPr/>
            </a:pPr>
            <a:fld id="{54E78436-3E1C-4563-B0E9-C4D3485D89F2}" type="datetimeFigureOut">
              <a:rPr lang="en-US"/>
              <a:pPr>
                <a:defRPr/>
              </a:pPr>
              <a:t>3/9/2023</a:t>
            </a:fld>
            <a:endParaRPr lang="en-US"/>
          </a:p>
        </p:txBody>
      </p:sp>
      <p:sp>
        <p:nvSpPr>
          <p:cNvPr id="3" name="Footer Placeholder 4">
            <a:extLst>
              <a:ext uri="{FF2B5EF4-FFF2-40B4-BE49-F238E27FC236}">
                <a16:creationId xmlns:a16="http://schemas.microsoft.com/office/drawing/2014/main" id="{2925F3EC-2680-6279-13C5-3BE5C135A4DD}"/>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47659DFA-940C-DA94-5A4E-085D659E4E84}"/>
              </a:ext>
            </a:extLst>
          </p:cNvPr>
          <p:cNvSpPr>
            <a:spLocks noGrp="1"/>
          </p:cNvSpPr>
          <p:nvPr>
            <p:ph type="sldNum" sz="quarter" idx="12"/>
          </p:nvPr>
        </p:nvSpPr>
        <p:spPr/>
        <p:txBody>
          <a:bodyPr/>
          <a:lstStyle>
            <a:lvl1pPr>
              <a:defRPr/>
            </a:lvl1pPr>
          </a:lstStyle>
          <a:p>
            <a:fld id="{6004794F-487D-4782-9D45-2A3BE6050C1F}" type="slidenum">
              <a:rPr lang="en-US" altLang="en-US"/>
              <a:pPr/>
              <a:t>‹#›</a:t>
            </a:fld>
            <a:endParaRPr lang="en-US" altLang="en-US"/>
          </a:p>
        </p:txBody>
      </p:sp>
    </p:spTree>
    <p:extLst>
      <p:ext uri="{BB962C8B-B14F-4D97-AF65-F5344CB8AC3E}">
        <p14:creationId xmlns:p14="http://schemas.microsoft.com/office/powerpoint/2010/main" val="1131854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45B892A8-264D-4EFF-FBCF-F72972B5074C}"/>
              </a:ext>
            </a:extLst>
          </p:cNvPr>
          <p:cNvSpPr>
            <a:spLocks noGrp="1"/>
          </p:cNvSpPr>
          <p:nvPr>
            <p:ph type="dt" sz="half" idx="10"/>
          </p:nvPr>
        </p:nvSpPr>
        <p:spPr/>
        <p:txBody>
          <a:bodyPr/>
          <a:lstStyle>
            <a:lvl1pPr>
              <a:defRPr/>
            </a:lvl1pPr>
          </a:lstStyle>
          <a:p>
            <a:pPr>
              <a:defRPr/>
            </a:pPr>
            <a:fld id="{C5259D8D-C16A-4CF6-9F93-CB5CF33F37A8}" type="datetimeFigureOut">
              <a:rPr lang="en-US"/>
              <a:pPr>
                <a:defRPr/>
              </a:pPr>
              <a:t>3/9/2023</a:t>
            </a:fld>
            <a:endParaRPr lang="en-US"/>
          </a:p>
        </p:txBody>
      </p:sp>
      <p:sp>
        <p:nvSpPr>
          <p:cNvPr id="6" name="Footer Placeholder 4">
            <a:extLst>
              <a:ext uri="{FF2B5EF4-FFF2-40B4-BE49-F238E27FC236}">
                <a16:creationId xmlns:a16="http://schemas.microsoft.com/office/drawing/2014/main" id="{4B07C18D-1268-8F47-54D4-61CCCD2D89C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370ED16-CD0B-32F2-8975-5222098EE519}"/>
              </a:ext>
            </a:extLst>
          </p:cNvPr>
          <p:cNvSpPr>
            <a:spLocks noGrp="1"/>
          </p:cNvSpPr>
          <p:nvPr>
            <p:ph type="sldNum" sz="quarter" idx="12"/>
          </p:nvPr>
        </p:nvSpPr>
        <p:spPr/>
        <p:txBody>
          <a:bodyPr/>
          <a:lstStyle>
            <a:lvl1pPr>
              <a:defRPr/>
            </a:lvl1pPr>
          </a:lstStyle>
          <a:p>
            <a:fld id="{F3476476-E715-4046-826B-4F139DB73E34}" type="slidenum">
              <a:rPr lang="en-US" altLang="en-US"/>
              <a:pPr/>
              <a:t>‹#›</a:t>
            </a:fld>
            <a:endParaRPr lang="en-US" altLang="en-US"/>
          </a:p>
        </p:txBody>
      </p:sp>
    </p:spTree>
    <p:extLst>
      <p:ext uri="{BB962C8B-B14F-4D97-AF65-F5344CB8AC3E}">
        <p14:creationId xmlns:p14="http://schemas.microsoft.com/office/powerpoint/2010/main" val="3808517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ABF5E926-4485-04C9-0E2A-91FE28E936CD}"/>
              </a:ext>
            </a:extLst>
          </p:cNvPr>
          <p:cNvSpPr>
            <a:spLocks noGrp="1"/>
          </p:cNvSpPr>
          <p:nvPr>
            <p:ph type="dt" sz="half" idx="10"/>
          </p:nvPr>
        </p:nvSpPr>
        <p:spPr/>
        <p:txBody>
          <a:bodyPr/>
          <a:lstStyle>
            <a:lvl1pPr>
              <a:defRPr/>
            </a:lvl1pPr>
          </a:lstStyle>
          <a:p>
            <a:pPr>
              <a:defRPr/>
            </a:pPr>
            <a:fld id="{38E8680F-361F-4374-B790-882DB1A8ED4F}" type="datetimeFigureOut">
              <a:rPr lang="en-US"/>
              <a:pPr>
                <a:defRPr/>
              </a:pPr>
              <a:t>3/9/2023</a:t>
            </a:fld>
            <a:endParaRPr lang="en-US"/>
          </a:p>
        </p:txBody>
      </p:sp>
      <p:sp>
        <p:nvSpPr>
          <p:cNvPr id="6" name="Footer Placeholder 4">
            <a:extLst>
              <a:ext uri="{FF2B5EF4-FFF2-40B4-BE49-F238E27FC236}">
                <a16:creationId xmlns:a16="http://schemas.microsoft.com/office/drawing/2014/main" id="{DC0D9D39-8529-5BE5-6B9E-DA692C1260CE}"/>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9261530-1A71-BFBD-4E0B-64B1953F285D}"/>
              </a:ext>
            </a:extLst>
          </p:cNvPr>
          <p:cNvSpPr>
            <a:spLocks noGrp="1"/>
          </p:cNvSpPr>
          <p:nvPr>
            <p:ph type="sldNum" sz="quarter" idx="12"/>
          </p:nvPr>
        </p:nvSpPr>
        <p:spPr/>
        <p:txBody>
          <a:bodyPr/>
          <a:lstStyle>
            <a:lvl1pPr>
              <a:defRPr/>
            </a:lvl1pPr>
          </a:lstStyle>
          <a:p>
            <a:fld id="{AC9F5E9B-8472-48CE-90A2-AC0DF7235ECA}" type="slidenum">
              <a:rPr lang="en-US" altLang="en-US"/>
              <a:pPr/>
              <a:t>‹#›</a:t>
            </a:fld>
            <a:endParaRPr lang="en-US" altLang="en-US"/>
          </a:p>
        </p:txBody>
      </p:sp>
    </p:spTree>
    <p:extLst>
      <p:ext uri="{BB962C8B-B14F-4D97-AF65-F5344CB8AC3E}">
        <p14:creationId xmlns:p14="http://schemas.microsoft.com/office/powerpoint/2010/main" val="1475094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6D9F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5E6019D4-8977-9C1F-0FB8-7190DC565F5B}"/>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548C5972-D270-EE5C-6A85-29A43D97AA1B}"/>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9F6DEAA5-F471-4F95-0BF6-35D91CED53B3}"/>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6418344E-2CD3-403A-9561-2568E272DBC7}" type="datetimeFigureOut">
              <a:rPr lang="en-US"/>
              <a:pPr>
                <a:defRPr/>
              </a:pPr>
              <a:t>3/9/2023</a:t>
            </a:fld>
            <a:endParaRPr lang="en-US"/>
          </a:p>
        </p:txBody>
      </p:sp>
      <p:sp>
        <p:nvSpPr>
          <p:cNvPr id="5" name="Footer Placeholder 4">
            <a:extLst>
              <a:ext uri="{FF2B5EF4-FFF2-40B4-BE49-F238E27FC236}">
                <a16:creationId xmlns:a16="http://schemas.microsoft.com/office/drawing/2014/main" id="{F4728329-4D03-A78F-9185-E61838F07429}"/>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CD5039FB-919D-EB66-2E3C-4A27CDDA2548}"/>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3AD3BE28-EBA5-4D68-A066-705AF178E58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5.pn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3" Type="http://schemas.openxmlformats.org/officeDocument/2006/relationships/image" Target="../media/image7.png" /><Relationship Id="rId2" Type="http://schemas.openxmlformats.org/officeDocument/2006/relationships/image" Target="../media/image6.png" /><Relationship Id="rId1" Type="http://schemas.openxmlformats.org/officeDocument/2006/relationships/slideLayout" Target="../slideLayouts/slideLayout2.xml" /><Relationship Id="rId4" Type="http://schemas.openxmlformats.org/officeDocument/2006/relationships/image" Target="../media/image8.png" /></Relationships>
</file>

<file path=ppt/slides/_rels/slide13.xml.rels><?xml version="1.0" encoding="UTF-8" standalone="yes"?>
<Relationships xmlns="http://schemas.openxmlformats.org/package/2006/relationships"><Relationship Id="rId3" Type="http://schemas.openxmlformats.org/officeDocument/2006/relationships/image" Target="../media/image10.png" /><Relationship Id="rId2" Type="http://schemas.openxmlformats.org/officeDocument/2006/relationships/image" Target="../media/image9.png" /><Relationship Id="rId1" Type="http://schemas.openxmlformats.org/officeDocument/2006/relationships/slideLayout" Target="../slideLayouts/slideLayout2.xml" /><Relationship Id="rId4" Type="http://schemas.openxmlformats.org/officeDocument/2006/relationships/image" Target="../media/image8.png" /></Relationships>
</file>

<file path=ppt/slides/_rels/slide14.xml.rels><?xml version="1.0" encoding="UTF-8" standalone="yes"?>
<Relationships xmlns="http://schemas.openxmlformats.org/package/2006/relationships"><Relationship Id="rId2" Type="http://schemas.openxmlformats.org/officeDocument/2006/relationships/image" Target="../media/image11.png"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image" Target="../media/image12.png"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0.xml.rels><?xml version="1.0" encoding="UTF-8" standalone="yes"?>
<Relationships xmlns="http://schemas.openxmlformats.org/package/2006/relationships"><Relationship Id="rId2" Type="http://schemas.openxmlformats.org/officeDocument/2006/relationships/image" Target="../media/image13.jpe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1">
            <a:extLst>
              <a:ext uri="{FF2B5EF4-FFF2-40B4-BE49-F238E27FC236}">
                <a16:creationId xmlns:a16="http://schemas.microsoft.com/office/drawing/2014/main" id="{AF68F6F5-4727-13C9-C1A8-4225A94D3C51}"/>
              </a:ext>
            </a:extLst>
          </p:cNvPr>
          <p:cNvSpPr>
            <a:spLocks noChangeArrowheads="1"/>
          </p:cNvSpPr>
          <p:nvPr/>
        </p:nvSpPr>
        <p:spPr bwMode="auto">
          <a:xfrm>
            <a:off x="2667000" y="1752600"/>
            <a:ext cx="3770313"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400" b="1">
                <a:solidFill>
                  <a:srgbClr val="FF0000"/>
                </a:solidFill>
                <a:latin typeface="Algerian" panose="04020705040A02060702" pitchFamily="82" charset="0"/>
                <a:cs typeface="Times New Roman" panose="02020603050405020304" pitchFamily="18" charset="0"/>
              </a:rPr>
              <a:t>Elastin Metabolism</a:t>
            </a:r>
            <a:endParaRPr lang="en-US" altLang="en-US" sz="4400">
              <a:solidFill>
                <a:srgbClr val="FF0000"/>
              </a:solidFill>
              <a:latin typeface="Algerian" panose="04020705040A02060702" pitchFamily="82" charset="0"/>
              <a:cs typeface="Times New Roman" panose="02020603050405020304" pitchFamily="18" charset="0"/>
            </a:endParaRPr>
          </a:p>
        </p:txBody>
      </p:sp>
      <p:sp>
        <p:nvSpPr>
          <p:cNvPr id="3" name="TextBox 2">
            <a:extLst>
              <a:ext uri="{FF2B5EF4-FFF2-40B4-BE49-F238E27FC236}">
                <a16:creationId xmlns:a16="http://schemas.microsoft.com/office/drawing/2014/main" id="{2DBEEF0B-02AA-A58C-C2CB-1CF4FCE1B72A}"/>
              </a:ext>
            </a:extLst>
          </p:cNvPr>
          <p:cNvSpPr txBox="1"/>
          <p:nvPr/>
        </p:nvSpPr>
        <p:spPr>
          <a:xfrm>
            <a:off x="735013" y="3962400"/>
            <a:ext cx="7672387" cy="1570038"/>
          </a:xfrm>
          <a:prstGeom prst="rect">
            <a:avLst/>
          </a:prstGeom>
          <a:noFill/>
        </p:spPr>
        <p:txBody>
          <a:bodyPr wrap="none">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GB" sz="2400" b="1" dirty="0">
                <a:solidFill>
                  <a:srgbClr val="FF0000"/>
                </a:solidFill>
                <a:latin typeface="+mn-lt"/>
              </a:rPr>
              <a:t>Professor Sameeh Al-Sarayreh</a:t>
            </a:r>
          </a:p>
          <a:p>
            <a:pPr algn="ctr">
              <a:defRPr/>
            </a:pPr>
            <a:r>
              <a:rPr lang="en-GB" sz="2400" b="1" dirty="0">
                <a:solidFill>
                  <a:srgbClr val="FF0000"/>
                </a:solidFill>
                <a:latin typeface="+mn-lt"/>
              </a:rPr>
              <a:t>Professor of Medical Biochemistry</a:t>
            </a:r>
          </a:p>
          <a:p>
            <a:pPr algn="ctr">
              <a:defRPr/>
            </a:pPr>
            <a:r>
              <a:rPr lang="en-GB" sz="2400" b="1" dirty="0">
                <a:solidFill>
                  <a:srgbClr val="FF0000"/>
                </a:solidFill>
                <a:latin typeface="+mn-lt"/>
              </a:rPr>
              <a:t>Department of Biochemistry and Molecular Biology</a:t>
            </a:r>
          </a:p>
          <a:p>
            <a:pPr algn="ctr">
              <a:defRPr/>
            </a:pPr>
            <a:r>
              <a:rPr lang="en-GB" sz="2400" b="1" dirty="0">
                <a:solidFill>
                  <a:srgbClr val="FF0000"/>
                </a:solidFill>
                <a:latin typeface="+mn-lt"/>
              </a:rPr>
              <a:t>Faculty of Medicine, </a:t>
            </a:r>
            <a:r>
              <a:rPr lang="en-GB" sz="2400" b="1" dirty="0" err="1">
                <a:solidFill>
                  <a:srgbClr val="FF0000"/>
                </a:solidFill>
                <a:latin typeface="+mn-lt"/>
              </a:rPr>
              <a:t>Mutah</a:t>
            </a:r>
            <a:r>
              <a:rPr lang="en-GB" sz="2400" b="1" dirty="0">
                <a:solidFill>
                  <a:srgbClr val="FF0000"/>
                </a:solidFill>
                <a:latin typeface="+mn-lt"/>
              </a:rPr>
              <a:t> University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9A1A39EF-BDDE-8CF8-25A2-AC6A3D05589E}"/>
              </a:ext>
            </a:extLst>
          </p:cNvPr>
          <p:cNvSpPr>
            <a:spLocks noChangeArrowheads="1"/>
          </p:cNvSpPr>
          <p:nvPr/>
        </p:nvSpPr>
        <p:spPr bwMode="auto">
          <a:xfrm>
            <a:off x="228600" y="806450"/>
            <a:ext cx="8686800" cy="329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GB" altLang="en-US" sz="2000" b="1">
                <a:latin typeface="Calibri" panose="020F0502020204030204" pitchFamily="34" charset="0"/>
              </a:rPr>
              <a:t>Special cells known as </a:t>
            </a:r>
            <a:r>
              <a:rPr lang="en-GB" altLang="en-US" sz="2400" b="1" u="sng">
                <a:solidFill>
                  <a:srgbClr val="FF0000"/>
                </a:solidFill>
                <a:latin typeface="Calibri" panose="020F0502020204030204" pitchFamily="34" charset="0"/>
              </a:rPr>
              <a:t>melanocytes</a:t>
            </a:r>
            <a:r>
              <a:rPr lang="en-GB" altLang="en-US" sz="2000" b="1">
                <a:latin typeface="Calibri" panose="020F0502020204030204" pitchFamily="34" charset="0"/>
              </a:rPr>
              <a:t> produce melanin in the outer layer of the skin. </a:t>
            </a:r>
          </a:p>
          <a:p>
            <a:pPr algn="just" eaLnBrk="1" hangingPunct="1"/>
            <a:endParaRPr lang="en-GB" altLang="en-US" sz="2000" b="1">
              <a:latin typeface="Calibri" panose="020F0502020204030204" pitchFamily="34" charset="0"/>
            </a:endParaRPr>
          </a:p>
          <a:p>
            <a:pPr algn="just" eaLnBrk="1" hangingPunct="1"/>
            <a:r>
              <a:rPr lang="en-GB" altLang="en-US" sz="2000" b="1">
                <a:latin typeface="Calibri" panose="020F0502020204030204" pitchFamily="34" charset="0"/>
              </a:rPr>
              <a:t>The greater expression of the gene creates an increase in the synthesis of melanin. </a:t>
            </a:r>
          </a:p>
          <a:p>
            <a:pPr algn="just" eaLnBrk="1" hangingPunct="1"/>
            <a:endParaRPr lang="en-GB" altLang="en-US" sz="2000" b="1">
              <a:latin typeface="Calibri" panose="020F0502020204030204" pitchFamily="34" charset="0"/>
            </a:endParaRPr>
          </a:p>
          <a:p>
            <a:pPr algn="just" eaLnBrk="1" hangingPunct="1"/>
            <a:r>
              <a:rPr lang="en-GB" altLang="en-US" sz="2400" b="1" u="sng">
                <a:solidFill>
                  <a:srgbClr val="FF0000"/>
                </a:solidFill>
                <a:latin typeface="Calibri" panose="020F0502020204030204" pitchFamily="34" charset="0"/>
              </a:rPr>
              <a:t>Precursor</a:t>
            </a:r>
          </a:p>
          <a:p>
            <a:pPr algn="just" eaLnBrk="1" hangingPunct="1"/>
            <a:r>
              <a:rPr lang="en-GB" altLang="en-US" sz="2000" b="1">
                <a:latin typeface="Calibri" panose="020F0502020204030204" pitchFamily="34" charset="0"/>
              </a:rPr>
              <a:t>L-tyrosine is a precursor of melanin. This means that certain biochemical pathways convert L-tyrosine into melanin through the use of numerous "intermediate molecules" that are systematically modified into the end product.</a:t>
            </a:r>
          </a:p>
        </p:txBody>
      </p:sp>
      <p:sp>
        <p:nvSpPr>
          <p:cNvPr id="11267" name="Rectangle 2">
            <a:extLst>
              <a:ext uri="{FF2B5EF4-FFF2-40B4-BE49-F238E27FC236}">
                <a16:creationId xmlns:a16="http://schemas.microsoft.com/office/drawing/2014/main" id="{EBA63F60-B774-AB89-6F18-B20ABD50C2B9}"/>
              </a:ext>
            </a:extLst>
          </p:cNvPr>
          <p:cNvSpPr>
            <a:spLocks noGrp="1" noChangeArrowheads="1"/>
          </p:cNvSpPr>
          <p:nvPr>
            <p:ph type="title"/>
          </p:nvPr>
        </p:nvSpPr>
        <p:spPr>
          <a:xfrm>
            <a:off x="-152400" y="-152400"/>
            <a:ext cx="4114800" cy="1143000"/>
          </a:xfrm>
        </p:spPr>
        <p:txBody>
          <a:bodyPr/>
          <a:lstStyle/>
          <a:p>
            <a:pPr eaLnBrk="1" hangingPunct="1"/>
            <a:r>
              <a:rPr lang="en-US" altLang="en-US" sz="3200" b="1">
                <a:solidFill>
                  <a:srgbClr val="FF0000"/>
                </a:solidFill>
              </a:rPr>
              <a:t>Melanin synthesis</a:t>
            </a:r>
          </a:p>
        </p:txBody>
      </p:sp>
      <p:sp>
        <p:nvSpPr>
          <p:cNvPr id="11268" name="Rectangle 3">
            <a:extLst>
              <a:ext uri="{FF2B5EF4-FFF2-40B4-BE49-F238E27FC236}">
                <a16:creationId xmlns:a16="http://schemas.microsoft.com/office/drawing/2014/main" id="{8B2D69CC-495C-44B2-6582-DC76970F4056}"/>
              </a:ext>
            </a:extLst>
          </p:cNvPr>
          <p:cNvSpPr>
            <a:spLocks noChangeArrowheads="1"/>
          </p:cNvSpPr>
          <p:nvPr/>
        </p:nvSpPr>
        <p:spPr bwMode="auto">
          <a:xfrm>
            <a:off x="228600" y="4343400"/>
            <a:ext cx="8561388"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GB" altLang="en-US" sz="2000" b="1">
                <a:latin typeface="Calibri" panose="020F0502020204030204" pitchFamily="34" charset="0"/>
              </a:rPr>
              <a:t>Upon exposure to UV radiation, DNA damage triggers cytokines, growth factors and other inflammatory factors to stimulate melanin production.</a:t>
            </a:r>
          </a:p>
          <a:p>
            <a:pPr algn="just" eaLnBrk="1" hangingPunct="1"/>
            <a:endParaRPr lang="en-GB" altLang="en-US" sz="2000" b="1">
              <a:latin typeface="Calibri" panose="020F0502020204030204" pitchFamily="34" charset="0"/>
            </a:endParaRPr>
          </a:p>
          <a:p>
            <a:pPr algn="just" eaLnBrk="1" hangingPunct="1"/>
            <a:r>
              <a:rPr lang="en-GB" altLang="en-US" sz="2000" b="1">
                <a:solidFill>
                  <a:srgbClr val="FF0000"/>
                </a:solidFill>
                <a:latin typeface="Calibri" panose="020F0502020204030204" pitchFamily="34" charset="0"/>
              </a:rPr>
              <a:t>Melanocytes, by increasing the production of intracellular nitric oxide (NO), they trigger signal transduction cascades to initiate melanogenesis through a series of oxidative reactions involving the amino acid tyrosine in the presence of the enzyme tyrosinase. </a:t>
            </a:r>
          </a:p>
          <a:p>
            <a:pPr algn="just" eaLnBrk="1" hangingPunct="1"/>
            <a:endParaRPr lang="en-GB" altLang="en-US" sz="2000" b="1">
              <a:latin typeface="Calibri" panose="020F0502020204030204" pitchFamily="34" charset="0"/>
            </a:endParaRPr>
          </a:p>
          <a:p>
            <a:pPr algn="just" eaLnBrk="1" hangingPunct="1"/>
            <a:endParaRPr lang="en-GB" altLang="en-US" sz="2000" b="1">
              <a:latin typeface="Calibri" panose="020F0502020204030204" pitchFamily="34" charset="0"/>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3">
            <a:extLst>
              <a:ext uri="{FF2B5EF4-FFF2-40B4-BE49-F238E27FC236}">
                <a16:creationId xmlns:a16="http://schemas.microsoft.com/office/drawing/2014/main" id="{606C9E98-B7FE-6798-1DB6-999BD8FCFC9F}"/>
              </a:ext>
            </a:extLst>
          </p:cNvPr>
          <p:cNvSpPr>
            <a:spLocks noChangeArrowheads="1"/>
          </p:cNvSpPr>
          <p:nvPr/>
        </p:nvSpPr>
        <p:spPr bwMode="auto">
          <a:xfrm>
            <a:off x="304800" y="0"/>
            <a:ext cx="8610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GB" altLang="en-US" sz="3200" b="1">
                <a:solidFill>
                  <a:srgbClr val="FF0000"/>
                </a:solidFill>
                <a:latin typeface="Calibri" panose="020F0502020204030204" pitchFamily="34" charset="0"/>
              </a:rPr>
              <a:t>The process of melanin synthesis </a:t>
            </a:r>
          </a:p>
        </p:txBody>
      </p:sp>
      <p:sp>
        <p:nvSpPr>
          <p:cNvPr id="12291" name="Rectangle 5">
            <a:extLst>
              <a:ext uri="{FF2B5EF4-FFF2-40B4-BE49-F238E27FC236}">
                <a16:creationId xmlns:a16="http://schemas.microsoft.com/office/drawing/2014/main" id="{0A3AA7DA-8931-F619-51D4-07359A1526A3}"/>
              </a:ext>
            </a:extLst>
          </p:cNvPr>
          <p:cNvSpPr>
            <a:spLocks noChangeArrowheads="1"/>
          </p:cNvSpPr>
          <p:nvPr/>
        </p:nvSpPr>
        <p:spPr bwMode="auto">
          <a:xfrm>
            <a:off x="304800" y="914400"/>
            <a:ext cx="3429000" cy="594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GB" altLang="en-US" sz="2000" b="1">
                <a:latin typeface="Calibri" panose="020F0502020204030204" pitchFamily="34" charset="0"/>
              </a:rPr>
              <a:t>Melanin synthesis begins in the liver where phenylalanine is converted to tyrosine by the action of phenylalanine hydroxylase. </a:t>
            </a:r>
          </a:p>
          <a:p>
            <a:pPr algn="just" eaLnBrk="1" hangingPunct="1"/>
            <a:endParaRPr lang="en-GB" altLang="en-US" sz="2000" b="1">
              <a:latin typeface="Calibri" panose="020F0502020204030204" pitchFamily="34" charset="0"/>
            </a:endParaRPr>
          </a:p>
          <a:p>
            <a:pPr algn="just" eaLnBrk="1" hangingPunct="1"/>
            <a:r>
              <a:rPr lang="en-GB" altLang="en-US" sz="2000" b="1">
                <a:latin typeface="Calibri" panose="020F0502020204030204" pitchFamily="34" charset="0"/>
              </a:rPr>
              <a:t>The oxidation of L-Tyrosine to L-DOPA is then catalysed by the action of tyrosine hydroxylase  enzyme. </a:t>
            </a:r>
          </a:p>
          <a:p>
            <a:pPr algn="just" eaLnBrk="1" hangingPunct="1"/>
            <a:endParaRPr lang="en-GB" altLang="en-US" sz="2000" b="1">
              <a:latin typeface="Calibri" panose="020F0502020204030204" pitchFamily="34" charset="0"/>
            </a:endParaRPr>
          </a:p>
          <a:p>
            <a:pPr algn="just" eaLnBrk="1" hangingPunct="1"/>
            <a:r>
              <a:rPr lang="en-GB" altLang="en-US" sz="2000" b="1">
                <a:latin typeface="Calibri" panose="020F0502020204030204" pitchFamily="34" charset="0"/>
              </a:rPr>
              <a:t>In the next step L-DOPA is oxidized to DOPAquinone by DOPA oxidase enzyme</a:t>
            </a:r>
          </a:p>
          <a:p>
            <a:pPr algn="just" eaLnBrk="1" hangingPunct="1"/>
            <a:br>
              <a:rPr lang="en-GB" altLang="en-US" sz="2000" b="1">
                <a:latin typeface="Calibri" panose="020F0502020204030204" pitchFamily="34" charset="0"/>
              </a:rPr>
            </a:br>
            <a:r>
              <a:rPr lang="en-GB" altLang="en-US" sz="2000" b="1">
                <a:latin typeface="Calibri" panose="020F0502020204030204" pitchFamily="34" charset="0"/>
              </a:rPr>
              <a:t>From DOPAquinone, the melanin synthesis pathways diverge to produce either eumelanin or pheomelanin.</a:t>
            </a:r>
          </a:p>
        </p:txBody>
      </p:sp>
      <p:pic>
        <p:nvPicPr>
          <p:cNvPr id="12292" name="Picture 3">
            <a:extLst>
              <a:ext uri="{FF2B5EF4-FFF2-40B4-BE49-F238E27FC236}">
                <a16:creationId xmlns:a16="http://schemas.microsoft.com/office/drawing/2014/main" id="{2E589B4C-06EF-C109-C903-2074C22D7A9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8600" y="762000"/>
            <a:ext cx="4929188"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E45D860F-5E25-EC49-9CF5-D81AE894AAB1}"/>
              </a:ext>
            </a:extLst>
          </p:cNvPr>
          <p:cNvSpPr>
            <a:spLocks noChangeArrowheads="1"/>
          </p:cNvSpPr>
          <p:nvPr/>
        </p:nvSpPr>
        <p:spPr bwMode="auto">
          <a:xfrm>
            <a:off x="228600" y="228600"/>
            <a:ext cx="4191000" cy="569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GB" altLang="en-US" sz="3200" b="1" u="sng">
                <a:solidFill>
                  <a:srgbClr val="FF0000"/>
                </a:solidFill>
                <a:latin typeface="Calibri" panose="020F0502020204030204" pitchFamily="34" charset="0"/>
              </a:rPr>
              <a:t>Eumelanin</a:t>
            </a:r>
          </a:p>
          <a:p>
            <a:pPr algn="just" eaLnBrk="1" hangingPunct="1"/>
            <a:endParaRPr lang="en-GB" altLang="en-US" sz="3200" b="1">
              <a:solidFill>
                <a:srgbClr val="FF0000"/>
              </a:solidFill>
              <a:latin typeface="Calibri" panose="020F0502020204030204" pitchFamily="34" charset="0"/>
            </a:endParaRPr>
          </a:p>
          <a:p>
            <a:pPr algn="just" eaLnBrk="1" hangingPunct="1"/>
            <a:r>
              <a:rPr lang="en-GB" altLang="en-US" sz="2000" b="1">
                <a:latin typeface="Calibri" panose="020F0502020204030204" pitchFamily="34" charset="0"/>
              </a:rPr>
              <a:t>Firstly, DOPAquinone is converted to leucoDOPAchrome and then DOPAchrome through auto-oxidation, </a:t>
            </a:r>
          </a:p>
          <a:p>
            <a:pPr algn="just" eaLnBrk="1" hangingPunct="1"/>
            <a:endParaRPr lang="en-GB" altLang="en-US" sz="2000" b="1">
              <a:latin typeface="Calibri" panose="020F0502020204030204" pitchFamily="34" charset="0"/>
            </a:endParaRPr>
          </a:p>
          <a:p>
            <a:pPr algn="just" eaLnBrk="1" hangingPunct="1"/>
            <a:r>
              <a:rPr lang="en-GB" altLang="en-US" sz="2000" b="1">
                <a:latin typeface="Calibri" panose="020F0502020204030204" pitchFamily="34" charset="0"/>
              </a:rPr>
              <a:t>and subsequently in the presence of DOPAchrome tautomerase and dihydroxyindole-2-carboxylic acid oxidase, DOPAchrome is converted to 5,6-dihydroxyindole. </a:t>
            </a:r>
          </a:p>
          <a:p>
            <a:pPr algn="just" eaLnBrk="1" hangingPunct="1"/>
            <a:endParaRPr lang="en-GB" altLang="en-US" sz="2000" b="1">
              <a:latin typeface="Calibri" panose="020F0502020204030204" pitchFamily="34" charset="0"/>
            </a:endParaRPr>
          </a:p>
          <a:p>
            <a:pPr algn="just" eaLnBrk="1" hangingPunct="1"/>
            <a:r>
              <a:rPr lang="en-GB" altLang="en-US" sz="2000" b="1">
                <a:latin typeface="Calibri" panose="020F0502020204030204" pitchFamily="34" charset="0"/>
              </a:rPr>
              <a:t>Finally, the oxidation of 5,6-dihydroxyindole (DHI) to indole-5,6-quinone by tyrosinase leads to the formation of eumelanin (brown-black pigment).</a:t>
            </a:r>
          </a:p>
        </p:txBody>
      </p:sp>
      <p:pic>
        <p:nvPicPr>
          <p:cNvPr id="13315" name="Picture 4">
            <a:extLst>
              <a:ext uri="{FF2B5EF4-FFF2-40B4-BE49-F238E27FC236}">
                <a16:creationId xmlns:a16="http://schemas.microsoft.com/office/drawing/2014/main" id="{47EE0B8D-5922-A864-3C61-4316875438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161925"/>
            <a:ext cx="4572000" cy="669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13316" name="Picture 5" descr="File:Eumelanine.svg">
            <a:extLst>
              <a:ext uri="{FF2B5EF4-FFF2-40B4-BE49-F238E27FC236}">
                <a16:creationId xmlns:a16="http://schemas.microsoft.com/office/drawing/2014/main" id="{700A2318-3C41-7334-F5CE-9382423A08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3000" y="5021263"/>
            <a:ext cx="1362075" cy="183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23CB6F34-F132-8843-B3F8-ACA0E0DB8C83}"/>
              </a:ext>
            </a:extLst>
          </p:cNvPr>
          <p:cNvSpPr/>
          <p:nvPr/>
        </p:nvSpPr>
        <p:spPr>
          <a:xfrm>
            <a:off x="4724400" y="2133600"/>
            <a:ext cx="15240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13318" name="Picture 2">
            <a:extLst>
              <a:ext uri="{FF2B5EF4-FFF2-40B4-BE49-F238E27FC236}">
                <a16:creationId xmlns:a16="http://schemas.microsoft.com/office/drawing/2014/main" id="{A0DC05C4-C507-3AFF-AC7E-F9483D67ADB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16488" y="2133600"/>
            <a:ext cx="102711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4">
            <a:extLst>
              <a:ext uri="{FF2B5EF4-FFF2-40B4-BE49-F238E27FC236}">
                <a16:creationId xmlns:a16="http://schemas.microsoft.com/office/drawing/2014/main" id="{71D98FD5-F074-7005-9BEE-7A61672DE325}"/>
              </a:ext>
            </a:extLst>
          </p:cNvPr>
          <p:cNvSpPr>
            <a:spLocks noChangeArrowheads="1"/>
          </p:cNvSpPr>
          <p:nvPr/>
        </p:nvSpPr>
        <p:spPr bwMode="auto">
          <a:xfrm>
            <a:off x="228600" y="265113"/>
            <a:ext cx="3657600" cy="4154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GB" altLang="en-US" sz="3200" b="1" u="sng">
                <a:solidFill>
                  <a:srgbClr val="FF0000"/>
                </a:solidFill>
                <a:latin typeface="Calibri" panose="020F0502020204030204" pitchFamily="34" charset="0"/>
              </a:rPr>
              <a:t>Pheomelanin</a:t>
            </a:r>
          </a:p>
          <a:p>
            <a:pPr algn="just" eaLnBrk="1" hangingPunct="1"/>
            <a:endParaRPr lang="en-GB" altLang="en-US" sz="3200" b="1">
              <a:solidFill>
                <a:srgbClr val="FF0000"/>
              </a:solidFill>
              <a:latin typeface="Calibri" panose="020F0502020204030204" pitchFamily="34" charset="0"/>
            </a:endParaRPr>
          </a:p>
          <a:p>
            <a:pPr algn="just" eaLnBrk="1" hangingPunct="1"/>
            <a:r>
              <a:rPr lang="en-GB" altLang="en-US" sz="2000" b="1">
                <a:latin typeface="Calibri" panose="020F0502020204030204" pitchFamily="34" charset="0"/>
              </a:rPr>
              <a:t>In the presence of cysteine or glutathione, DOPAquinone is converted to cysteinyl DOPA</a:t>
            </a:r>
          </a:p>
          <a:p>
            <a:pPr algn="just" eaLnBrk="1" hangingPunct="1"/>
            <a:endParaRPr lang="en-GB" altLang="en-US" sz="2000" b="1">
              <a:latin typeface="Calibri" panose="020F0502020204030204" pitchFamily="34" charset="0"/>
            </a:endParaRPr>
          </a:p>
          <a:p>
            <a:pPr algn="just" eaLnBrk="1" hangingPunct="1"/>
            <a:r>
              <a:rPr lang="en-GB" altLang="en-US" sz="2000" b="1">
                <a:latin typeface="Calibri" panose="020F0502020204030204" pitchFamily="34" charset="0"/>
              </a:rPr>
              <a:t> Subsequently, pheomelanin, a yellow-red pigment, is formed through the oxidative polymerization of cysteinylDOPA via 1,4-benzothiazinylalanine intermediates.</a:t>
            </a:r>
          </a:p>
        </p:txBody>
      </p:sp>
      <p:pic>
        <p:nvPicPr>
          <p:cNvPr id="14339" name="Picture 4">
            <a:extLst>
              <a:ext uri="{FF2B5EF4-FFF2-40B4-BE49-F238E27FC236}">
                <a16:creationId xmlns:a16="http://schemas.microsoft.com/office/drawing/2014/main" id="{137A0B3B-9C1A-3034-B77D-2FE45F3259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8600" y="76200"/>
            <a:ext cx="4876800" cy="670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14340" name="Picture 5" descr="File:Pheomelanine.svg">
            <a:extLst>
              <a:ext uri="{FF2B5EF4-FFF2-40B4-BE49-F238E27FC236}">
                <a16:creationId xmlns:a16="http://schemas.microsoft.com/office/drawing/2014/main" id="{0745B000-F67D-28A2-A053-F4FFF934CF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5029200"/>
            <a:ext cx="2382838"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id="{095B5D92-430D-17B3-F2B2-EE1989464B15}"/>
              </a:ext>
            </a:extLst>
          </p:cNvPr>
          <p:cNvSpPr/>
          <p:nvPr/>
        </p:nvSpPr>
        <p:spPr>
          <a:xfrm>
            <a:off x="7315200" y="3124200"/>
            <a:ext cx="15240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14342" name="Picture 2">
            <a:extLst>
              <a:ext uri="{FF2B5EF4-FFF2-40B4-BE49-F238E27FC236}">
                <a16:creationId xmlns:a16="http://schemas.microsoft.com/office/drawing/2014/main" id="{6D3E72D2-7EEE-3C86-E1EC-6D03F1485FC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07288" y="3124200"/>
            <a:ext cx="102711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902C11F9-6267-487A-A939-DF3BA2C8DA95}"/>
              </a:ext>
            </a:extLst>
          </p:cNvPr>
          <p:cNvSpPr>
            <a:spLocks noChangeArrowheads="1"/>
          </p:cNvSpPr>
          <p:nvPr/>
        </p:nvSpPr>
        <p:spPr bwMode="auto">
          <a:xfrm>
            <a:off x="395288" y="0"/>
            <a:ext cx="29305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GB" altLang="en-US" sz="3200" b="1">
                <a:solidFill>
                  <a:srgbClr val="FF0000"/>
                </a:solidFill>
                <a:latin typeface="Calibri" panose="020F0502020204030204" pitchFamily="34" charset="0"/>
              </a:rPr>
              <a:t>Melanin and UV</a:t>
            </a:r>
          </a:p>
        </p:txBody>
      </p:sp>
      <p:sp>
        <p:nvSpPr>
          <p:cNvPr id="15363" name="Rectangle 3">
            <a:extLst>
              <a:ext uri="{FF2B5EF4-FFF2-40B4-BE49-F238E27FC236}">
                <a16:creationId xmlns:a16="http://schemas.microsoft.com/office/drawing/2014/main" id="{12BDFDBD-4BB6-775D-7F21-112D3C9DC994}"/>
              </a:ext>
            </a:extLst>
          </p:cNvPr>
          <p:cNvSpPr>
            <a:spLocks noChangeArrowheads="1"/>
          </p:cNvSpPr>
          <p:nvPr/>
        </p:nvSpPr>
        <p:spPr bwMode="auto">
          <a:xfrm>
            <a:off x="381000" y="685800"/>
            <a:ext cx="8229600"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000" b="1" u="sng">
                <a:solidFill>
                  <a:srgbClr val="FF0000"/>
                </a:solidFill>
                <a:latin typeface="Calibri" panose="020F0502020204030204" pitchFamily="34" charset="0"/>
              </a:rPr>
              <a:t>Ultraviolet (UV) light </a:t>
            </a:r>
            <a:r>
              <a:rPr lang="en-US" altLang="en-US" b="1">
                <a:latin typeface="Calibri" panose="020F0502020204030204" pitchFamily="34" charset="0"/>
              </a:rPr>
              <a:t>is a form of radiation that acts as a mutagen, an agent that causes mutations in DNA. </a:t>
            </a:r>
          </a:p>
          <a:p>
            <a:pPr algn="just" eaLnBrk="1" hangingPunct="1"/>
            <a:r>
              <a:rPr lang="en-US" altLang="en-US" b="1">
                <a:latin typeface="Calibri" panose="020F0502020204030204" pitchFamily="34" charset="0"/>
              </a:rPr>
              <a:t>Exposure to ultraviolet light causes chemical changes that alter the shape of your DNA, and the process that corrects DNA's shape can also cause changes to the DNA code. </a:t>
            </a:r>
          </a:p>
        </p:txBody>
      </p:sp>
      <p:sp>
        <p:nvSpPr>
          <p:cNvPr id="15364" name="Rectangle 4">
            <a:extLst>
              <a:ext uri="{FF2B5EF4-FFF2-40B4-BE49-F238E27FC236}">
                <a16:creationId xmlns:a16="http://schemas.microsoft.com/office/drawing/2014/main" id="{729FC72E-5279-3DC4-232E-7465E6EEBBD7}"/>
              </a:ext>
            </a:extLst>
          </p:cNvPr>
          <p:cNvSpPr>
            <a:spLocks noChangeArrowheads="1"/>
          </p:cNvSpPr>
          <p:nvPr/>
        </p:nvSpPr>
        <p:spPr bwMode="auto">
          <a:xfrm>
            <a:off x="304800" y="2332038"/>
            <a:ext cx="4267200" cy="206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000" b="1" u="sng">
                <a:solidFill>
                  <a:srgbClr val="FF0000"/>
                </a:solidFill>
                <a:latin typeface="Calibri" panose="020F0502020204030204" pitchFamily="34" charset="0"/>
              </a:rPr>
              <a:t>Distortion</a:t>
            </a:r>
            <a:endParaRPr lang="en-US" altLang="en-US" sz="2000" b="1">
              <a:latin typeface="Calibri" panose="020F0502020204030204" pitchFamily="34" charset="0"/>
            </a:endParaRPr>
          </a:p>
          <a:p>
            <a:pPr algn="just" eaLnBrk="1" hangingPunct="1"/>
            <a:r>
              <a:rPr lang="en-US" altLang="en-US" b="1">
                <a:latin typeface="Calibri" panose="020F0502020204030204" pitchFamily="34" charset="0"/>
              </a:rPr>
              <a:t>The bases in the double strand of DNA always pair up with the same partners on the opposite strand: a thymine with an adenosine, and a cytosine with a guanine (Cytosine and thymine are called pyrimidine bases)</a:t>
            </a:r>
          </a:p>
        </p:txBody>
      </p:sp>
      <p:sp>
        <p:nvSpPr>
          <p:cNvPr id="15365" name="Rectangle 3">
            <a:extLst>
              <a:ext uri="{FF2B5EF4-FFF2-40B4-BE49-F238E27FC236}">
                <a16:creationId xmlns:a16="http://schemas.microsoft.com/office/drawing/2014/main" id="{DB3BAC86-263C-0C4E-CE30-0E073E8397E6}"/>
              </a:ext>
            </a:extLst>
          </p:cNvPr>
          <p:cNvSpPr>
            <a:spLocks noChangeArrowheads="1"/>
          </p:cNvSpPr>
          <p:nvPr/>
        </p:nvSpPr>
        <p:spPr bwMode="auto">
          <a:xfrm>
            <a:off x="304800" y="4343400"/>
            <a:ext cx="4267200"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b="1" u="sng">
                <a:solidFill>
                  <a:srgbClr val="FF0000"/>
                </a:solidFill>
                <a:latin typeface="Calibri" panose="020F0502020204030204" pitchFamily="34" charset="0"/>
              </a:rPr>
              <a:t>Exposure to UV light can cause two pyrimidine bases sitting next to each other on the same strand to bind to each other, </a:t>
            </a:r>
            <a:r>
              <a:rPr lang="en-US" altLang="en-US" b="1">
                <a:latin typeface="Calibri" panose="020F0502020204030204" pitchFamily="34" charset="0"/>
              </a:rPr>
              <a:t>instead of binding to their partner on the opposite strand. </a:t>
            </a:r>
          </a:p>
          <a:p>
            <a:pPr algn="just" eaLnBrk="1" hangingPunct="1"/>
            <a:endParaRPr lang="en-US" altLang="en-US" b="1">
              <a:latin typeface="Calibri" panose="020F0502020204030204" pitchFamily="34" charset="0"/>
            </a:endParaRPr>
          </a:p>
          <a:p>
            <a:pPr algn="just" eaLnBrk="1" hangingPunct="1"/>
            <a:r>
              <a:rPr lang="en-US" altLang="en-US" b="1">
                <a:latin typeface="Calibri" panose="020F0502020204030204" pitchFamily="34" charset="0"/>
              </a:rPr>
              <a:t>That chemical glitch is called a pyrimidine dimer, and it produces </a:t>
            </a:r>
            <a:r>
              <a:rPr lang="en-US" altLang="en-US" b="1" u="sng">
                <a:solidFill>
                  <a:srgbClr val="FF0000"/>
                </a:solidFill>
                <a:latin typeface="Calibri" panose="020F0502020204030204" pitchFamily="34" charset="0"/>
              </a:rPr>
              <a:t>a bulge </a:t>
            </a:r>
            <a:r>
              <a:rPr lang="en-US" altLang="en-US" b="1">
                <a:latin typeface="Calibri" panose="020F0502020204030204" pitchFamily="34" charset="0"/>
              </a:rPr>
              <a:t>in DNA wherever it occurs. </a:t>
            </a:r>
          </a:p>
          <a:p>
            <a:pPr algn="just" eaLnBrk="1" hangingPunct="1"/>
            <a:endParaRPr lang="en-US" altLang="en-US" b="1">
              <a:latin typeface="Calibri" panose="020F0502020204030204" pitchFamily="34" charset="0"/>
            </a:endParaRPr>
          </a:p>
        </p:txBody>
      </p:sp>
      <p:pic>
        <p:nvPicPr>
          <p:cNvPr id="15366" name="Picture 4" descr="16-17-DNARepair-L">
            <a:extLst>
              <a:ext uri="{FF2B5EF4-FFF2-40B4-BE49-F238E27FC236}">
                <a16:creationId xmlns:a16="http://schemas.microsoft.com/office/drawing/2014/main" id="{01A85EED-E2D8-29F4-CA39-865F7F7928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3600"/>
          <a:stretch>
            <a:fillRect/>
          </a:stretch>
        </p:blipFill>
        <p:spPr bwMode="auto">
          <a:xfrm>
            <a:off x="4876800" y="1905000"/>
            <a:ext cx="4038600" cy="489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4">
            <a:extLst>
              <a:ext uri="{FF2B5EF4-FFF2-40B4-BE49-F238E27FC236}">
                <a16:creationId xmlns:a16="http://schemas.microsoft.com/office/drawing/2014/main" id="{D53538B5-C3C5-61CD-3E70-B0ED05593CD1}"/>
              </a:ext>
            </a:extLst>
          </p:cNvPr>
          <p:cNvSpPr>
            <a:spLocks noChangeArrowheads="1"/>
          </p:cNvSpPr>
          <p:nvPr/>
        </p:nvSpPr>
        <p:spPr bwMode="auto">
          <a:xfrm>
            <a:off x="304800" y="304800"/>
            <a:ext cx="8305800" cy="458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3200" b="1" u="sng">
                <a:solidFill>
                  <a:srgbClr val="FF0000"/>
                </a:solidFill>
                <a:latin typeface="Calibri" panose="020F0502020204030204" pitchFamily="34" charset="0"/>
              </a:rPr>
              <a:t>Mutations</a:t>
            </a:r>
          </a:p>
          <a:p>
            <a:pPr algn="just" eaLnBrk="1" hangingPunct="1"/>
            <a:r>
              <a:rPr lang="en-US" altLang="en-US" sz="2000" b="1">
                <a:latin typeface="Calibri" panose="020F0502020204030204" pitchFamily="34" charset="0"/>
              </a:rPr>
              <a:t>Your cells cannot read past or copy the bulges in DNA. </a:t>
            </a:r>
          </a:p>
          <a:p>
            <a:pPr algn="just" eaLnBrk="1" hangingPunct="1"/>
            <a:endParaRPr lang="en-US" altLang="en-US" sz="2000" b="1">
              <a:latin typeface="Calibri" panose="020F0502020204030204" pitchFamily="34" charset="0"/>
            </a:endParaRPr>
          </a:p>
          <a:p>
            <a:pPr algn="just" eaLnBrk="1" hangingPunct="1"/>
            <a:r>
              <a:rPr lang="en-US" altLang="en-US" sz="2000" b="1">
                <a:latin typeface="Calibri" panose="020F0502020204030204" pitchFamily="34" charset="0"/>
              </a:rPr>
              <a:t>A cellular process called </a:t>
            </a:r>
            <a:r>
              <a:rPr lang="en-US" altLang="en-US" sz="2000" b="1" u="sng">
                <a:solidFill>
                  <a:srgbClr val="FF0000"/>
                </a:solidFill>
                <a:latin typeface="Calibri" panose="020F0502020204030204" pitchFamily="34" charset="0"/>
              </a:rPr>
              <a:t>excision repair </a:t>
            </a:r>
            <a:r>
              <a:rPr lang="en-US" altLang="en-US" sz="2000" b="1">
                <a:latin typeface="Calibri" panose="020F0502020204030204" pitchFamily="34" charset="0"/>
              </a:rPr>
              <a:t>will fix the bulge so that the DNA can make proteins and copy itself. </a:t>
            </a:r>
          </a:p>
          <a:p>
            <a:pPr algn="just" eaLnBrk="1" hangingPunct="1"/>
            <a:endParaRPr lang="en-US" altLang="en-US" sz="2000" b="1">
              <a:latin typeface="Calibri" panose="020F0502020204030204" pitchFamily="34" charset="0"/>
            </a:endParaRPr>
          </a:p>
          <a:p>
            <a:pPr algn="just" eaLnBrk="1" hangingPunct="1"/>
            <a:r>
              <a:rPr lang="en-US" altLang="en-US" sz="2000" b="1">
                <a:latin typeface="Calibri" panose="020F0502020204030204" pitchFamily="34" charset="0"/>
              </a:rPr>
              <a:t>One base of the pyrimidine dimer is snipped out of the strand, and a new base is substituted in. </a:t>
            </a:r>
          </a:p>
          <a:p>
            <a:pPr algn="just" eaLnBrk="1" hangingPunct="1"/>
            <a:endParaRPr lang="en-US" altLang="en-US" sz="2000" b="1">
              <a:latin typeface="Calibri" panose="020F0502020204030204" pitchFamily="34" charset="0"/>
            </a:endParaRPr>
          </a:p>
          <a:p>
            <a:pPr algn="just" eaLnBrk="1" hangingPunct="1"/>
            <a:r>
              <a:rPr lang="en-US" altLang="en-US" sz="2000" b="1">
                <a:latin typeface="Calibri" panose="020F0502020204030204" pitchFamily="34" charset="0"/>
              </a:rPr>
              <a:t>The replacement base, however, is inserted randomly, and there is only a 1 in 4 chance that it is the same as the base that was removed. </a:t>
            </a:r>
          </a:p>
          <a:p>
            <a:pPr algn="just" eaLnBrk="1" hangingPunct="1"/>
            <a:endParaRPr lang="en-US" altLang="en-US" sz="2000" b="1">
              <a:latin typeface="Calibri" panose="020F0502020204030204" pitchFamily="34" charset="0"/>
            </a:endParaRPr>
          </a:p>
          <a:p>
            <a:pPr algn="just" eaLnBrk="1" hangingPunct="1"/>
            <a:r>
              <a:rPr lang="en-US" altLang="en-US" sz="2000" b="1">
                <a:latin typeface="Calibri" panose="020F0502020204030204" pitchFamily="34" charset="0"/>
              </a:rPr>
              <a:t>The excision repair process introduces DNA mutations, and every mutation increases your risk for developing skin cancer.</a:t>
            </a:r>
          </a:p>
        </p:txBody>
      </p:sp>
      <p:sp>
        <p:nvSpPr>
          <p:cNvPr id="16387" name="Rectangle 3">
            <a:extLst>
              <a:ext uri="{FF2B5EF4-FFF2-40B4-BE49-F238E27FC236}">
                <a16:creationId xmlns:a16="http://schemas.microsoft.com/office/drawing/2014/main" id="{4A50FCB0-5F70-26E6-C171-954921C080B9}"/>
              </a:ext>
            </a:extLst>
          </p:cNvPr>
          <p:cNvSpPr>
            <a:spLocks noChangeArrowheads="1"/>
          </p:cNvSpPr>
          <p:nvPr/>
        </p:nvSpPr>
        <p:spPr bwMode="auto">
          <a:xfrm>
            <a:off x="304800" y="4921250"/>
            <a:ext cx="8534400"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endParaRPr lang="en-GB" altLang="en-US" sz="2000" b="1">
              <a:latin typeface="Calibri" panose="020F0502020204030204" pitchFamily="34" charset="0"/>
            </a:endParaRPr>
          </a:p>
          <a:p>
            <a:pPr algn="just" eaLnBrk="1" hangingPunct="1"/>
            <a:r>
              <a:rPr lang="en-GB" altLang="en-US" sz="2000" b="1">
                <a:latin typeface="Calibri" panose="020F0502020204030204" pitchFamily="34" charset="0"/>
              </a:rPr>
              <a:t>The lighter someone's natural skin color, the less melanin it has to absorb UV rays and protect itself. The darker a person's natural skin color, the more melanin it has to protect itself.</a:t>
            </a:r>
          </a:p>
          <a:p>
            <a:pPr algn="just" eaLnBrk="1" hangingPunct="1"/>
            <a:endParaRPr lang="en-GB" altLang="en-US" sz="2000" b="1">
              <a:latin typeface="Calibri" panose="020F0502020204030204" pitchFamily="34" charset="0"/>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3">
            <a:extLst>
              <a:ext uri="{FF2B5EF4-FFF2-40B4-BE49-F238E27FC236}">
                <a16:creationId xmlns:a16="http://schemas.microsoft.com/office/drawing/2014/main" id="{F54992EF-AFF0-78AD-E04B-E72D5A8628B9}"/>
              </a:ext>
            </a:extLst>
          </p:cNvPr>
          <p:cNvSpPr>
            <a:spLocks noChangeArrowheads="1"/>
          </p:cNvSpPr>
          <p:nvPr/>
        </p:nvSpPr>
        <p:spPr bwMode="auto">
          <a:xfrm>
            <a:off x="304800" y="990600"/>
            <a:ext cx="8534400" cy="6248400"/>
          </a:xfrm>
          <a:prstGeom prst="rect">
            <a:avLst/>
          </a:prstGeom>
          <a:noFill/>
          <a:ln w="9525">
            <a:noFill/>
            <a:miter lim="800000"/>
            <a:headEnd/>
            <a:tailEnd/>
          </a:ln>
        </p:spPr>
        <p:txBody>
          <a:bodyPr>
            <a:spAutoFit/>
          </a:bodyPr>
          <a:lstStyle/>
          <a:p>
            <a:pPr algn="just">
              <a:defRPr/>
            </a:pPr>
            <a:r>
              <a:rPr lang="en-US" sz="2000" b="1" dirty="0">
                <a:latin typeface="+mn-lt"/>
                <a:cs typeface="Arial" charset="0"/>
              </a:rPr>
              <a:t>"The term </a:t>
            </a:r>
            <a:r>
              <a:rPr lang="en-US" sz="2000" b="1" dirty="0" err="1">
                <a:latin typeface="+mn-lt"/>
                <a:cs typeface="Arial" charset="0"/>
              </a:rPr>
              <a:t>Photoprotection</a:t>
            </a:r>
            <a:r>
              <a:rPr lang="en-US" sz="2000" b="1" dirty="0">
                <a:latin typeface="+mn-lt"/>
                <a:cs typeface="Arial" charset="0"/>
              </a:rPr>
              <a:t> designates the mechanisms that minimize the damages that the human body suffers when exposed to UV-irradiation. </a:t>
            </a:r>
          </a:p>
          <a:p>
            <a:pPr algn="just">
              <a:defRPr/>
            </a:pPr>
            <a:endParaRPr lang="en-US" sz="2000" b="1" dirty="0">
              <a:latin typeface="+mn-lt"/>
              <a:cs typeface="Arial" charset="0"/>
            </a:endParaRPr>
          </a:p>
          <a:p>
            <a:pPr algn="just">
              <a:defRPr/>
            </a:pPr>
            <a:r>
              <a:rPr lang="en-US" sz="2000" b="1" dirty="0" err="1">
                <a:latin typeface="+mn-lt"/>
                <a:cs typeface="Arial" charset="0"/>
              </a:rPr>
              <a:t>Photoprotection</a:t>
            </a:r>
            <a:r>
              <a:rPr lang="en-US" sz="2000" b="1" dirty="0">
                <a:latin typeface="+mn-lt"/>
                <a:cs typeface="Arial" charset="0"/>
              </a:rPr>
              <a:t> of the human skin is achieved by extremely efficient internal conversion of DNA, proteins and melanin. </a:t>
            </a:r>
            <a:r>
              <a:rPr lang="en-US" sz="2000" b="1" u="sng" dirty="0">
                <a:solidFill>
                  <a:srgbClr val="FF0000"/>
                </a:solidFill>
                <a:latin typeface="+mn-lt"/>
                <a:cs typeface="Arial" charset="0"/>
              </a:rPr>
              <a:t>Internal conversion is a photochemical process that converts the energy of the UV-photon into small amounts of heat. </a:t>
            </a:r>
          </a:p>
          <a:p>
            <a:pPr algn="just">
              <a:defRPr/>
            </a:pPr>
            <a:endParaRPr lang="en-US" sz="2000" b="1" u="sng" dirty="0">
              <a:solidFill>
                <a:srgbClr val="FF0000"/>
              </a:solidFill>
              <a:latin typeface="+mn-lt"/>
              <a:cs typeface="Arial" charset="0"/>
            </a:endParaRPr>
          </a:p>
          <a:p>
            <a:pPr algn="just">
              <a:defRPr/>
            </a:pPr>
            <a:r>
              <a:rPr lang="en-GB" sz="2000" b="1" dirty="0">
                <a:latin typeface="+mn-lt"/>
                <a:cs typeface="Arial" charset="0"/>
              </a:rPr>
              <a:t>Internal conversion is a transition from a higher to a lower electronic state in a molecule or atom</a:t>
            </a:r>
          </a:p>
          <a:p>
            <a:pPr algn="just">
              <a:defRPr/>
            </a:pPr>
            <a:endParaRPr lang="en-GB" sz="2000" b="1" dirty="0">
              <a:latin typeface="+mn-lt"/>
              <a:cs typeface="Arial" charset="0"/>
            </a:endParaRPr>
          </a:p>
          <a:p>
            <a:pPr algn="just">
              <a:defRPr/>
            </a:pPr>
            <a:r>
              <a:rPr lang="en-GB" sz="2000" b="1" dirty="0">
                <a:solidFill>
                  <a:srgbClr val="FF0000"/>
                </a:solidFill>
                <a:latin typeface="+mn-lt"/>
                <a:cs typeface="Arial" charset="0"/>
              </a:rPr>
              <a:t>The energy of the electronically excited state is given off to </a:t>
            </a:r>
            <a:r>
              <a:rPr lang="en-GB" sz="2000" b="1" dirty="0" err="1">
                <a:solidFill>
                  <a:srgbClr val="FF0000"/>
                </a:solidFill>
                <a:latin typeface="+mn-lt"/>
                <a:cs typeface="Arial" charset="0"/>
              </a:rPr>
              <a:t>vibrational</a:t>
            </a:r>
            <a:r>
              <a:rPr lang="en-GB" sz="2000" b="1" dirty="0">
                <a:solidFill>
                  <a:srgbClr val="FF0000"/>
                </a:solidFill>
                <a:latin typeface="+mn-lt"/>
                <a:cs typeface="Arial" charset="0"/>
              </a:rPr>
              <a:t> modes of the molecule. The excitation energy is transformed into heat.</a:t>
            </a:r>
            <a:endParaRPr lang="en-US" sz="2000" b="1" dirty="0">
              <a:solidFill>
                <a:srgbClr val="FF0000"/>
              </a:solidFill>
              <a:latin typeface="+mn-lt"/>
              <a:cs typeface="Arial" charset="0"/>
            </a:endParaRPr>
          </a:p>
          <a:p>
            <a:pPr algn="just">
              <a:defRPr/>
            </a:pPr>
            <a:endParaRPr lang="en-US" sz="2000" b="1" dirty="0">
              <a:latin typeface="+mn-lt"/>
              <a:cs typeface="Arial" charset="0"/>
            </a:endParaRPr>
          </a:p>
          <a:p>
            <a:pPr algn="just">
              <a:defRPr/>
            </a:pPr>
            <a:endParaRPr lang="en-US" sz="2000" b="1" dirty="0">
              <a:latin typeface="+mn-lt"/>
              <a:cs typeface="Arial" charset="0"/>
            </a:endParaRPr>
          </a:p>
          <a:p>
            <a:pPr algn="just">
              <a:defRPr/>
            </a:pPr>
            <a:r>
              <a:rPr lang="en-US" sz="2000" b="1" dirty="0">
                <a:latin typeface="+mn-lt"/>
                <a:cs typeface="Arial" charset="0"/>
              </a:rPr>
              <a:t>This small amount of heat is harmless. If the energy of the UV-photon were not transformed into heat, then it would lead to the generation of free radicals or other harmful reactive chemical species (e.g. singlet oxygen, or hydroxyl radical).</a:t>
            </a:r>
          </a:p>
          <a:p>
            <a:pPr algn="just">
              <a:defRPr/>
            </a:pPr>
            <a:endParaRPr lang="en-US" sz="2000" b="1" dirty="0">
              <a:latin typeface="+mn-lt"/>
              <a:cs typeface="Arial" charset="0"/>
            </a:endParaRPr>
          </a:p>
        </p:txBody>
      </p:sp>
      <p:sp>
        <p:nvSpPr>
          <p:cNvPr id="17411" name="Rectangle 2">
            <a:extLst>
              <a:ext uri="{FF2B5EF4-FFF2-40B4-BE49-F238E27FC236}">
                <a16:creationId xmlns:a16="http://schemas.microsoft.com/office/drawing/2014/main" id="{6AC8F787-EBBD-4CF3-4AF6-A9121EDA9C37}"/>
              </a:ext>
            </a:extLst>
          </p:cNvPr>
          <p:cNvSpPr>
            <a:spLocks noChangeArrowheads="1"/>
          </p:cNvSpPr>
          <p:nvPr/>
        </p:nvSpPr>
        <p:spPr bwMode="auto">
          <a:xfrm>
            <a:off x="304800" y="330200"/>
            <a:ext cx="30781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a:solidFill>
                  <a:srgbClr val="FF0000"/>
                </a:solidFill>
                <a:latin typeface="Calibri" panose="020F0502020204030204" pitchFamily="34" charset="0"/>
              </a:rPr>
              <a:t>Photoprotection </a:t>
            </a:r>
            <a:endParaRPr lang="en-GB" altLang="en-US" sz="3200">
              <a:solidFill>
                <a:srgbClr val="FF0000"/>
              </a:solidFill>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5D66BD8-11CF-7285-9FB7-823BBD7C52F4}"/>
              </a:ext>
            </a:extLst>
          </p:cNvPr>
          <p:cNvSpPr/>
          <p:nvPr/>
        </p:nvSpPr>
        <p:spPr>
          <a:xfrm>
            <a:off x="304800" y="228600"/>
            <a:ext cx="8610600" cy="4462463"/>
          </a:xfrm>
          <a:prstGeom prst="rect">
            <a:avLst/>
          </a:prstGeom>
        </p:spPr>
        <p:txBody>
          <a:bodyPr>
            <a:spAutoFit/>
          </a:bodyPr>
          <a:lstStyle/>
          <a:p>
            <a:pPr algn="just">
              <a:defRPr/>
            </a:pPr>
            <a:r>
              <a:rPr lang="en-GB" sz="3200" b="1" cap="all" dirty="0" err="1">
                <a:solidFill>
                  <a:srgbClr val="FF0000"/>
                </a:solidFill>
                <a:latin typeface="Calibri" pitchFamily="34" charset="0"/>
                <a:cs typeface="Arial" charset="0"/>
              </a:rPr>
              <a:t>vITAMIN</a:t>
            </a:r>
            <a:r>
              <a:rPr lang="en-GB" sz="3200" b="1" cap="all" dirty="0">
                <a:solidFill>
                  <a:srgbClr val="FF0000"/>
                </a:solidFill>
                <a:latin typeface="Calibri" pitchFamily="34" charset="0"/>
                <a:cs typeface="Arial" charset="0"/>
              </a:rPr>
              <a:t> D AND MELANIN</a:t>
            </a:r>
          </a:p>
          <a:p>
            <a:pPr algn="just">
              <a:defRPr/>
            </a:pPr>
            <a:endParaRPr lang="en-GB" sz="3200" b="1" cap="all" dirty="0">
              <a:solidFill>
                <a:srgbClr val="FF0000"/>
              </a:solidFill>
              <a:latin typeface="Calibri" pitchFamily="34" charset="0"/>
              <a:cs typeface="Arial" charset="0"/>
            </a:endParaRPr>
          </a:p>
          <a:p>
            <a:pPr algn="just">
              <a:defRPr/>
            </a:pPr>
            <a:r>
              <a:rPr lang="en-GB" sz="2000" b="1" dirty="0">
                <a:latin typeface="Calibri" pitchFamily="34" charset="0"/>
                <a:cs typeface="Arial" charset="0"/>
              </a:rPr>
              <a:t>There is a relationship between the amount of melanin in your skin and vitamin D levels. </a:t>
            </a:r>
          </a:p>
          <a:p>
            <a:pPr algn="just">
              <a:defRPr/>
            </a:pPr>
            <a:endParaRPr lang="en-GB" sz="2000" b="1" dirty="0">
              <a:latin typeface="Calibri" pitchFamily="34" charset="0"/>
              <a:cs typeface="Arial" charset="0"/>
            </a:endParaRPr>
          </a:p>
          <a:p>
            <a:pPr algn="just">
              <a:defRPr/>
            </a:pPr>
            <a:r>
              <a:rPr lang="en-GB" sz="2000" b="1" dirty="0">
                <a:latin typeface="Calibri" pitchFamily="34" charset="0"/>
                <a:cs typeface="Arial" charset="0"/>
              </a:rPr>
              <a:t>Your body can synthesize vitamin D when your skin is exposed to direct sunlight. </a:t>
            </a:r>
          </a:p>
          <a:p>
            <a:pPr algn="just">
              <a:defRPr/>
            </a:pPr>
            <a:endParaRPr lang="en-GB" sz="2000" b="1" dirty="0">
              <a:latin typeface="Calibri" pitchFamily="34" charset="0"/>
              <a:cs typeface="Arial" charset="0"/>
            </a:endParaRPr>
          </a:p>
          <a:p>
            <a:pPr algn="just">
              <a:defRPr/>
            </a:pPr>
            <a:r>
              <a:rPr lang="en-GB" sz="2000" b="1" dirty="0">
                <a:latin typeface="Calibri" pitchFamily="34" charset="0"/>
                <a:cs typeface="Arial" charset="0"/>
              </a:rPr>
              <a:t>Because melanin blocks the effects of sunlight, increased levels of melanin can impair your ability to make new vitamin D. </a:t>
            </a:r>
          </a:p>
          <a:p>
            <a:pPr algn="just">
              <a:defRPr/>
            </a:pPr>
            <a:endParaRPr lang="en-GB" sz="2000" b="1" dirty="0">
              <a:latin typeface="Calibri" pitchFamily="34" charset="0"/>
              <a:cs typeface="Arial" charset="0"/>
            </a:endParaRPr>
          </a:p>
          <a:p>
            <a:pPr algn="just">
              <a:defRPr/>
            </a:pPr>
            <a:r>
              <a:rPr lang="en-GB" sz="2000" b="1" dirty="0">
                <a:latin typeface="Calibri" pitchFamily="34" charset="0"/>
                <a:cs typeface="Arial" charset="0"/>
              </a:rPr>
              <a:t>As a result, people with dark skin often have lower levels of vitamin D than lighter-skinned people. </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6BDAB5F0-3A0B-91A6-3302-A5052029B41A}"/>
              </a:ext>
            </a:extLst>
          </p:cNvPr>
          <p:cNvSpPr>
            <a:spLocks noGrp="1" noChangeArrowheads="1"/>
          </p:cNvSpPr>
          <p:nvPr>
            <p:ph type="title"/>
          </p:nvPr>
        </p:nvSpPr>
        <p:spPr>
          <a:xfrm>
            <a:off x="-152400" y="152400"/>
            <a:ext cx="2514600" cy="1143000"/>
          </a:xfrm>
        </p:spPr>
        <p:txBody>
          <a:bodyPr/>
          <a:lstStyle/>
          <a:p>
            <a:pPr eaLnBrk="1" hangingPunct="1"/>
            <a:r>
              <a:rPr lang="en-US" altLang="en-US" sz="3200" b="1">
                <a:solidFill>
                  <a:srgbClr val="FF0000"/>
                </a:solidFill>
              </a:rPr>
              <a:t>Albinism</a:t>
            </a:r>
          </a:p>
        </p:txBody>
      </p:sp>
      <p:pic>
        <p:nvPicPr>
          <p:cNvPr id="19459" name="Picture 2" descr="albinism">
            <a:extLst>
              <a:ext uri="{FF2B5EF4-FFF2-40B4-BE49-F238E27FC236}">
                <a16:creationId xmlns:a16="http://schemas.microsoft.com/office/drawing/2014/main" id="{BA8DC38B-0D57-F3A3-A796-A5FAE81311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13388" y="387350"/>
            <a:ext cx="3402012" cy="258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3">
            <a:extLst>
              <a:ext uri="{FF2B5EF4-FFF2-40B4-BE49-F238E27FC236}">
                <a16:creationId xmlns:a16="http://schemas.microsoft.com/office/drawing/2014/main" id="{8E923CE8-4A8A-4965-87D1-459AF290790A}"/>
              </a:ext>
            </a:extLst>
          </p:cNvPr>
          <p:cNvSpPr txBox="1">
            <a:spLocks noChangeArrowheads="1"/>
          </p:cNvSpPr>
          <p:nvPr/>
        </p:nvSpPr>
        <p:spPr bwMode="auto">
          <a:xfrm>
            <a:off x="304800" y="1262063"/>
            <a:ext cx="4953000"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000" b="1">
                <a:latin typeface="Calibri" panose="020F0502020204030204" pitchFamily="34" charset="0"/>
              </a:rPr>
              <a:t>Albinism is a group of genetic conditions that causes a lack of pigment. It can effect only the eyes or both the eyes and skin. Most types of albinism are inherited when an individual receives the albinism gene from both parents. </a:t>
            </a:r>
          </a:p>
        </p:txBody>
      </p:sp>
      <p:sp>
        <p:nvSpPr>
          <p:cNvPr id="8" name="Rectangle 2">
            <a:extLst>
              <a:ext uri="{FF2B5EF4-FFF2-40B4-BE49-F238E27FC236}">
                <a16:creationId xmlns:a16="http://schemas.microsoft.com/office/drawing/2014/main" id="{5929E81A-3BC6-64E9-8A63-BAB646A0C378}"/>
              </a:ext>
            </a:extLst>
          </p:cNvPr>
          <p:cNvSpPr txBox="1">
            <a:spLocks noChangeArrowheads="1"/>
          </p:cNvSpPr>
          <p:nvPr/>
        </p:nvSpPr>
        <p:spPr bwMode="auto">
          <a:xfrm>
            <a:off x="76200" y="3352800"/>
            <a:ext cx="2514600" cy="944563"/>
          </a:xfrm>
          <a:prstGeom prst="rect">
            <a:avLst/>
          </a:prstGeom>
          <a:noFill/>
          <a:ln w="9525">
            <a:noFill/>
            <a:miter lim="800000"/>
            <a:headEnd/>
            <a:tailEnd/>
          </a:ln>
        </p:spPr>
        <p:txBody>
          <a:bodyPr anchor="ctr"/>
          <a:lstStyle/>
          <a:p>
            <a:pPr algn="ctr">
              <a:defRPr/>
            </a:pPr>
            <a:r>
              <a:rPr lang="en-US" sz="2400" b="1" kern="0" dirty="0">
                <a:solidFill>
                  <a:srgbClr val="FF0000"/>
                </a:solidFill>
                <a:latin typeface="Calibri" pitchFamily="34" charset="0"/>
                <a:ea typeface="+mj-ea"/>
                <a:cs typeface="+mj-cs"/>
              </a:rPr>
              <a:t>Description</a:t>
            </a:r>
            <a:r>
              <a:rPr lang="en-US" sz="2400" kern="0" dirty="0">
                <a:solidFill>
                  <a:srgbClr val="FF0000"/>
                </a:solidFill>
                <a:latin typeface="Calibri" pitchFamily="34" charset="0"/>
                <a:ea typeface="+mj-ea"/>
                <a:cs typeface="+mj-cs"/>
              </a:rPr>
              <a:t> </a:t>
            </a:r>
          </a:p>
        </p:txBody>
      </p:sp>
      <p:sp>
        <p:nvSpPr>
          <p:cNvPr id="9" name="Rectangle 3">
            <a:extLst>
              <a:ext uri="{FF2B5EF4-FFF2-40B4-BE49-F238E27FC236}">
                <a16:creationId xmlns:a16="http://schemas.microsoft.com/office/drawing/2014/main" id="{052FFF14-9F85-331D-8B9F-0601CD1EC853}"/>
              </a:ext>
            </a:extLst>
          </p:cNvPr>
          <p:cNvSpPr txBox="1">
            <a:spLocks noChangeArrowheads="1"/>
          </p:cNvSpPr>
          <p:nvPr/>
        </p:nvSpPr>
        <p:spPr bwMode="auto">
          <a:xfrm>
            <a:off x="457200" y="4114800"/>
            <a:ext cx="8229600" cy="2971800"/>
          </a:xfrm>
          <a:prstGeom prst="rect">
            <a:avLst/>
          </a:prstGeom>
          <a:noFill/>
          <a:ln w="9525">
            <a:noFill/>
            <a:miter lim="800000"/>
            <a:headEnd/>
            <a:tailEnd/>
          </a:ln>
        </p:spPr>
        <p:txBody>
          <a:bodyPr/>
          <a:lstStyle/>
          <a:p>
            <a:pPr marL="342900" indent="-342900" algn="just">
              <a:lnSpc>
                <a:spcPct val="80000"/>
              </a:lnSpc>
              <a:buFontTx/>
              <a:buChar char="•"/>
              <a:defRPr/>
            </a:pPr>
            <a:r>
              <a:rPr lang="en-US" sz="2000" b="1" kern="0" dirty="0">
                <a:latin typeface="Calibri" pitchFamily="34" charset="0"/>
                <a:cs typeface="Arial" charset="0"/>
              </a:rPr>
              <a:t>Due to the defect in tyrosine metabolism it results in a deficiency of melanin production and partial or full absence of pigment from the skin, hair, and eyes</a:t>
            </a:r>
          </a:p>
          <a:p>
            <a:pPr marL="342900" indent="-342900" algn="just">
              <a:lnSpc>
                <a:spcPct val="80000"/>
              </a:lnSpc>
              <a:buFontTx/>
              <a:buChar char="•"/>
              <a:defRPr/>
            </a:pPr>
            <a:r>
              <a:rPr lang="en-US" sz="2000" b="1" kern="0" dirty="0">
                <a:latin typeface="Calibri" pitchFamily="34" charset="0"/>
                <a:cs typeface="Arial" charset="0"/>
              </a:rPr>
              <a:t>It may be inherited by one of several modes: autosomal recessive, autosomal dominant.</a:t>
            </a:r>
          </a:p>
          <a:p>
            <a:pPr marL="342900" indent="-342900" algn="just">
              <a:lnSpc>
                <a:spcPct val="80000"/>
              </a:lnSpc>
              <a:buFontTx/>
              <a:buChar char="•"/>
              <a:defRPr/>
            </a:pPr>
            <a:r>
              <a:rPr lang="en-US" sz="2000" b="1" kern="0" dirty="0">
                <a:latin typeface="Calibri" pitchFamily="34" charset="0"/>
                <a:cs typeface="Arial" charset="0"/>
              </a:rPr>
              <a:t>Affected people may appear to have white hair, skin &amp; iris color. They may have vision defects and photophobia.</a:t>
            </a:r>
          </a:p>
          <a:p>
            <a:pPr marL="342900" indent="-342900" algn="just">
              <a:lnSpc>
                <a:spcPct val="80000"/>
              </a:lnSpc>
              <a:buFontTx/>
              <a:buChar char="•"/>
              <a:defRPr/>
            </a:pPr>
            <a:r>
              <a:rPr lang="en-US" sz="2000" b="1" kern="0" dirty="0" err="1">
                <a:latin typeface="Calibri" pitchFamily="34" charset="0"/>
                <a:cs typeface="Arial" charset="0"/>
              </a:rPr>
              <a:t>Oculocutaneous</a:t>
            </a:r>
            <a:r>
              <a:rPr lang="en-US" sz="2000" b="1" kern="0" dirty="0">
                <a:latin typeface="Calibri" pitchFamily="34" charset="0"/>
                <a:cs typeface="Arial" charset="0"/>
              </a:rPr>
              <a:t> albinism is most severe form resulting from a deficiency of </a:t>
            </a:r>
            <a:r>
              <a:rPr lang="en-US" sz="2000" b="1" kern="0" dirty="0" err="1">
                <a:latin typeface="Calibri" pitchFamily="34" charset="0"/>
                <a:cs typeface="Arial" charset="0"/>
              </a:rPr>
              <a:t>tyrosinase</a:t>
            </a:r>
            <a:r>
              <a:rPr lang="en-US" sz="2000" b="1" kern="0" dirty="0">
                <a:latin typeface="Calibri" pitchFamily="34" charset="0"/>
                <a:cs typeface="Arial" charset="0"/>
              </a:rPr>
              <a:t> activity, causing a total absence of pigment from the hair, eyes &amp; skin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DD4C6C20-8976-3A51-DB44-6707C550D11B}"/>
              </a:ext>
            </a:extLst>
          </p:cNvPr>
          <p:cNvSpPr>
            <a:spLocks noGrp="1" noChangeArrowheads="1"/>
          </p:cNvSpPr>
          <p:nvPr>
            <p:ph type="title"/>
          </p:nvPr>
        </p:nvSpPr>
        <p:spPr>
          <a:xfrm>
            <a:off x="-228600" y="-152400"/>
            <a:ext cx="2438400" cy="1143000"/>
          </a:xfrm>
        </p:spPr>
        <p:txBody>
          <a:bodyPr/>
          <a:lstStyle/>
          <a:p>
            <a:pPr eaLnBrk="1" hangingPunct="1"/>
            <a:r>
              <a:rPr lang="en-US" altLang="en-US" sz="2800" b="1">
                <a:solidFill>
                  <a:srgbClr val="FF0000"/>
                </a:solidFill>
              </a:rPr>
              <a:t>Causes</a:t>
            </a:r>
          </a:p>
        </p:txBody>
      </p:sp>
      <p:sp>
        <p:nvSpPr>
          <p:cNvPr id="20483" name="Rectangle 3">
            <a:extLst>
              <a:ext uri="{FF2B5EF4-FFF2-40B4-BE49-F238E27FC236}">
                <a16:creationId xmlns:a16="http://schemas.microsoft.com/office/drawing/2014/main" id="{4D1F3979-738B-0E0E-BEA2-AFBC461E33C4}"/>
              </a:ext>
            </a:extLst>
          </p:cNvPr>
          <p:cNvSpPr>
            <a:spLocks noGrp="1" noChangeArrowheads="1"/>
          </p:cNvSpPr>
          <p:nvPr>
            <p:ph type="body" idx="1"/>
          </p:nvPr>
        </p:nvSpPr>
        <p:spPr>
          <a:xfrm>
            <a:off x="304800" y="838200"/>
            <a:ext cx="8229600" cy="838200"/>
          </a:xfrm>
        </p:spPr>
        <p:txBody>
          <a:bodyPr/>
          <a:lstStyle/>
          <a:p>
            <a:pPr algn="just" eaLnBrk="1" hangingPunct="1">
              <a:spcBef>
                <a:spcPct val="50000"/>
              </a:spcBef>
            </a:pPr>
            <a:r>
              <a:rPr lang="en-US" altLang="en-US" sz="2000" b="1"/>
              <a:t>Albinism is caused by an alteration of the gene that regulates the melanin pigment synthesis.</a:t>
            </a:r>
          </a:p>
          <a:p>
            <a:pPr algn="just" eaLnBrk="1" hangingPunct="1"/>
            <a:endParaRPr lang="en-US" altLang="en-US" sz="2000"/>
          </a:p>
        </p:txBody>
      </p:sp>
      <p:sp>
        <p:nvSpPr>
          <p:cNvPr id="4" name="Rectangle 2">
            <a:extLst>
              <a:ext uri="{FF2B5EF4-FFF2-40B4-BE49-F238E27FC236}">
                <a16:creationId xmlns:a16="http://schemas.microsoft.com/office/drawing/2014/main" id="{71E32077-0355-5C76-8820-EF804AE15579}"/>
              </a:ext>
            </a:extLst>
          </p:cNvPr>
          <p:cNvSpPr txBox="1">
            <a:spLocks noChangeArrowheads="1"/>
          </p:cNvSpPr>
          <p:nvPr/>
        </p:nvSpPr>
        <p:spPr bwMode="auto">
          <a:xfrm>
            <a:off x="-609600" y="1417638"/>
            <a:ext cx="3581400" cy="944562"/>
          </a:xfrm>
          <a:prstGeom prst="rect">
            <a:avLst/>
          </a:prstGeom>
          <a:noFill/>
          <a:ln w="9525">
            <a:noFill/>
            <a:miter lim="800000"/>
            <a:headEnd/>
            <a:tailEnd/>
          </a:ln>
        </p:spPr>
        <p:txBody>
          <a:bodyPr anchor="ctr"/>
          <a:lstStyle/>
          <a:p>
            <a:pPr algn="ctr">
              <a:defRPr/>
            </a:pPr>
            <a:r>
              <a:rPr lang="en-US" sz="2800" b="1" kern="0" dirty="0">
                <a:solidFill>
                  <a:srgbClr val="FF0000"/>
                </a:solidFill>
                <a:latin typeface="Calibri" pitchFamily="34" charset="0"/>
                <a:ea typeface="+mj-ea"/>
                <a:cs typeface="+mj-cs"/>
              </a:rPr>
              <a:t>Symptoms</a:t>
            </a:r>
          </a:p>
        </p:txBody>
      </p:sp>
      <p:sp>
        <p:nvSpPr>
          <p:cNvPr id="5" name="Rectangle 5">
            <a:extLst>
              <a:ext uri="{FF2B5EF4-FFF2-40B4-BE49-F238E27FC236}">
                <a16:creationId xmlns:a16="http://schemas.microsoft.com/office/drawing/2014/main" id="{E66107C0-5DD6-F6D5-8628-982F3360FCFE}"/>
              </a:ext>
            </a:extLst>
          </p:cNvPr>
          <p:cNvSpPr txBox="1">
            <a:spLocks noChangeArrowheads="1"/>
          </p:cNvSpPr>
          <p:nvPr/>
        </p:nvSpPr>
        <p:spPr bwMode="auto">
          <a:xfrm>
            <a:off x="457200" y="2362200"/>
            <a:ext cx="8229600" cy="3200400"/>
          </a:xfrm>
          <a:prstGeom prst="rect">
            <a:avLst/>
          </a:prstGeom>
          <a:noFill/>
          <a:ln w="9525">
            <a:noFill/>
            <a:miter lim="800000"/>
            <a:headEnd/>
            <a:tailEnd/>
          </a:ln>
        </p:spPr>
        <p:txBody>
          <a:bodyPr/>
          <a:lstStyle/>
          <a:p>
            <a:pPr marL="342900" indent="-342900" algn="just">
              <a:lnSpc>
                <a:spcPct val="90000"/>
              </a:lnSpc>
              <a:buFontTx/>
              <a:buChar char="•"/>
              <a:defRPr/>
            </a:pPr>
            <a:r>
              <a:rPr lang="en-US" sz="2000" b="1" kern="0" dirty="0">
                <a:latin typeface="Calibri" pitchFamily="34" charset="0"/>
                <a:cs typeface="Arial" charset="0"/>
              </a:rPr>
              <a:t>Absence of pigment from the hair, skin, or iris of eyes </a:t>
            </a:r>
          </a:p>
          <a:p>
            <a:pPr marL="342900" indent="-342900" algn="just">
              <a:lnSpc>
                <a:spcPct val="90000"/>
              </a:lnSpc>
              <a:buFontTx/>
              <a:buChar char="•"/>
              <a:defRPr/>
            </a:pPr>
            <a:r>
              <a:rPr lang="en-US" sz="2000" b="1" kern="0" dirty="0">
                <a:latin typeface="Calibri" pitchFamily="34" charset="0"/>
                <a:cs typeface="Arial" charset="0"/>
              </a:rPr>
              <a:t>Lighter than normal skin and hair or complete albinism</a:t>
            </a:r>
          </a:p>
          <a:p>
            <a:pPr marL="342900" indent="-342900" algn="just">
              <a:lnSpc>
                <a:spcPct val="90000"/>
              </a:lnSpc>
              <a:buFontTx/>
              <a:buChar char="•"/>
              <a:defRPr/>
            </a:pPr>
            <a:r>
              <a:rPr lang="en-US" sz="2000" b="1" kern="0" dirty="0">
                <a:latin typeface="Calibri" pitchFamily="34" charset="0"/>
                <a:cs typeface="Arial" charset="0"/>
              </a:rPr>
              <a:t>Most forms of complete albinism have some of the following possible symptoms:</a:t>
            </a:r>
          </a:p>
          <a:p>
            <a:pPr marL="742950" lvl="1" indent="-285750" algn="just">
              <a:lnSpc>
                <a:spcPct val="90000"/>
              </a:lnSpc>
              <a:buFontTx/>
              <a:buChar char="–"/>
              <a:defRPr/>
            </a:pPr>
            <a:r>
              <a:rPr lang="en-US" sz="2000" b="1" kern="0" dirty="0">
                <a:latin typeface="Calibri" pitchFamily="34" charset="0"/>
                <a:cs typeface="Arial" charset="0"/>
              </a:rPr>
              <a:t>Rapid eye movements</a:t>
            </a:r>
          </a:p>
          <a:p>
            <a:pPr marL="742950" lvl="1" indent="-285750" algn="just">
              <a:lnSpc>
                <a:spcPct val="90000"/>
              </a:lnSpc>
              <a:buFontTx/>
              <a:buChar char="–"/>
              <a:defRPr/>
            </a:pPr>
            <a:r>
              <a:rPr lang="en-US" sz="2000" b="1" kern="0" dirty="0">
                <a:latin typeface="Calibri" pitchFamily="34" charset="0"/>
                <a:cs typeface="Arial" charset="0"/>
              </a:rPr>
              <a:t>Strabismus (eyes not tracking properly) </a:t>
            </a:r>
          </a:p>
          <a:p>
            <a:pPr marL="742950" lvl="1" indent="-285750" algn="just">
              <a:lnSpc>
                <a:spcPct val="90000"/>
              </a:lnSpc>
              <a:buFontTx/>
              <a:buChar char="–"/>
              <a:defRPr/>
            </a:pPr>
            <a:r>
              <a:rPr lang="en-US" sz="2000" b="1" kern="0" dirty="0">
                <a:latin typeface="Calibri" pitchFamily="34" charset="0"/>
                <a:cs typeface="Arial" charset="0"/>
              </a:rPr>
              <a:t>Photophobia (avoidance of light because of discomfort) </a:t>
            </a:r>
          </a:p>
          <a:p>
            <a:pPr marL="742950" lvl="1" indent="-285750" algn="just">
              <a:lnSpc>
                <a:spcPct val="90000"/>
              </a:lnSpc>
              <a:buFontTx/>
              <a:buChar char="–"/>
              <a:defRPr/>
            </a:pPr>
            <a:r>
              <a:rPr lang="en-US" sz="2000" b="1" kern="0" dirty="0">
                <a:latin typeface="Calibri" pitchFamily="34" charset="0"/>
                <a:cs typeface="Arial" charset="0"/>
              </a:rPr>
              <a:t>Decreased visual acuity</a:t>
            </a:r>
          </a:p>
          <a:p>
            <a:pPr marL="742950" lvl="1" indent="-285750" algn="just">
              <a:lnSpc>
                <a:spcPct val="90000"/>
              </a:lnSpc>
              <a:buFontTx/>
              <a:buChar char="–"/>
              <a:defRPr/>
            </a:pPr>
            <a:r>
              <a:rPr lang="en-US" sz="2000" b="1" kern="0" dirty="0">
                <a:latin typeface="Calibri" pitchFamily="34" charset="0"/>
                <a:cs typeface="Arial" charset="0"/>
              </a:rPr>
              <a:t>Functional blindness</a:t>
            </a:r>
            <a:endParaRPr lang="en-US" sz="2000" kern="0" dirty="0">
              <a:latin typeface="Calibri" pitchFamily="34" charset="0"/>
              <a:cs typeface="Arial" charset="0"/>
            </a:endParaRPr>
          </a:p>
        </p:txBody>
      </p:sp>
      <p:sp>
        <p:nvSpPr>
          <p:cNvPr id="6" name="Rectangle 2">
            <a:extLst>
              <a:ext uri="{FF2B5EF4-FFF2-40B4-BE49-F238E27FC236}">
                <a16:creationId xmlns:a16="http://schemas.microsoft.com/office/drawing/2014/main" id="{372D7BBA-95AD-64FB-AEE3-DC529E2B0DA0}"/>
              </a:ext>
            </a:extLst>
          </p:cNvPr>
          <p:cNvSpPr txBox="1">
            <a:spLocks noChangeArrowheads="1"/>
          </p:cNvSpPr>
          <p:nvPr/>
        </p:nvSpPr>
        <p:spPr bwMode="auto">
          <a:xfrm>
            <a:off x="-76200" y="4800600"/>
            <a:ext cx="3124200" cy="1143000"/>
          </a:xfrm>
          <a:prstGeom prst="rect">
            <a:avLst/>
          </a:prstGeom>
          <a:noFill/>
          <a:ln w="9525">
            <a:noFill/>
            <a:miter lim="800000"/>
            <a:headEnd/>
            <a:tailEnd/>
          </a:ln>
        </p:spPr>
        <p:txBody>
          <a:bodyPr anchor="ctr"/>
          <a:lstStyle/>
          <a:p>
            <a:pPr algn="ctr">
              <a:defRPr/>
            </a:pPr>
            <a:r>
              <a:rPr lang="en-US" sz="2800" b="1" kern="0" dirty="0">
                <a:solidFill>
                  <a:srgbClr val="FF0000"/>
                </a:solidFill>
                <a:latin typeface="Calibri" pitchFamily="34" charset="0"/>
                <a:ea typeface="+mj-ea"/>
                <a:cs typeface="+mj-cs"/>
              </a:rPr>
              <a:t>Complications</a:t>
            </a:r>
          </a:p>
        </p:txBody>
      </p:sp>
      <p:sp>
        <p:nvSpPr>
          <p:cNvPr id="7" name="Rectangle 4">
            <a:extLst>
              <a:ext uri="{FF2B5EF4-FFF2-40B4-BE49-F238E27FC236}">
                <a16:creationId xmlns:a16="http://schemas.microsoft.com/office/drawing/2014/main" id="{1D233B9C-97BE-C17C-60A4-C9AB4317ABCD}"/>
              </a:ext>
            </a:extLst>
          </p:cNvPr>
          <p:cNvSpPr txBox="1">
            <a:spLocks noChangeArrowheads="1"/>
          </p:cNvSpPr>
          <p:nvPr/>
        </p:nvSpPr>
        <p:spPr bwMode="auto">
          <a:xfrm>
            <a:off x="457200" y="5715000"/>
            <a:ext cx="8229600" cy="914400"/>
          </a:xfrm>
          <a:prstGeom prst="rect">
            <a:avLst/>
          </a:prstGeom>
          <a:noFill/>
          <a:ln w="9525">
            <a:noFill/>
            <a:miter lim="800000"/>
            <a:headEnd/>
            <a:tailEnd/>
          </a:ln>
        </p:spPr>
        <p:txBody>
          <a:bodyPr/>
          <a:lstStyle/>
          <a:p>
            <a:pPr marL="342900" indent="-342900">
              <a:buFontTx/>
              <a:buChar char="•"/>
              <a:defRPr/>
            </a:pPr>
            <a:r>
              <a:rPr lang="en-US" sz="2000" b="1" kern="0" dirty="0">
                <a:latin typeface="Calibri" pitchFamily="34" charset="0"/>
                <a:cs typeface="Arial" charset="0"/>
              </a:rPr>
              <a:t>Skin cancer </a:t>
            </a:r>
          </a:p>
          <a:p>
            <a:pPr marL="342900" indent="-342900">
              <a:buFontTx/>
              <a:buChar char="•"/>
              <a:defRPr/>
            </a:pPr>
            <a:r>
              <a:rPr lang="en-US" sz="2000" b="1" kern="0" dirty="0">
                <a:latin typeface="Calibri" pitchFamily="34" charset="0"/>
                <a:cs typeface="Arial" charset="0"/>
              </a:rPr>
              <a:t>Decreased vision, blindness</a:t>
            </a:r>
          </a:p>
          <a:p>
            <a:pPr marL="342900" indent="-342900">
              <a:buFontTx/>
              <a:buChar char="•"/>
              <a:defRPr/>
            </a:pPr>
            <a:endParaRPr lang="en-US" sz="2000" kern="0" dirty="0">
              <a:latin typeface="Calibri" pitchFamily="34" charset="0"/>
              <a:cs typeface="Arial"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
            <a:extLst>
              <a:ext uri="{FF2B5EF4-FFF2-40B4-BE49-F238E27FC236}">
                <a16:creationId xmlns:a16="http://schemas.microsoft.com/office/drawing/2014/main" id="{A38EC7A4-2581-EE98-20FF-0F55752FEB19}"/>
              </a:ext>
            </a:extLst>
          </p:cNvPr>
          <p:cNvSpPr>
            <a:spLocks noChangeArrowheads="1"/>
          </p:cNvSpPr>
          <p:nvPr/>
        </p:nvSpPr>
        <p:spPr bwMode="auto">
          <a:xfrm>
            <a:off x="381000" y="1981200"/>
            <a:ext cx="8458200" cy="708025"/>
          </a:xfrm>
          <a:prstGeom prst="rect">
            <a:avLst/>
          </a:prstGeom>
          <a:noFill/>
          <a:ln w="9525">
            <a:noFill/>
            <a:miter lim="800000"/>
            <a:headEnd/>
            <a:tailEnd/>
          </a:ln>
        </p:spPr>
        <p:txBody>
          <a:bodyPr>
            <a:spAutoFit/>
          </a:bodyPr>
          <a:lstStyle/>
          <a:p>
            <a:pPr algn="just">
              <a:defRPr/>
            </a:pPr>
            <a:r>
              <a:rPr lang="en-US" sz="2000" b="1" dirty="0">
                <a:latin typeface="+mn-lt"/>
                <a:cs typeface="Arial" charset="0"/>
              </a:rPr>
              <a:t>One of the most amazing facts about </a:t>
            </a:r>
            <a:r>
              <a:rPr lang="en-US" sz="2000" b="1" dirty="0" err="1">
                <a:latin typeface="+mn-lt"/>
                <a:cs typeface="Arial" charset="0"/>
              </a:rPr>
              <a:t>elastin</a:t>
            </a:r>
            <a:r>
              <a:rPr lang="en-US" sz="2000" b="1" dirty="0">
                <a:latin typeface="+mn-lt"/>
                <a:cs typeface="Arial" charset="0"/>
              </a:rPr>
              <a:t> is that it is not made after we reach the age of 12 or 13. </a:t>
            </a:r>
          </a:p>
        </p:txBody>
      </p:sp>
      <p:sp>
        <p:nvSpPr>
          <p:cNvPr id="5" name="Rectangle 4">
            <a:extLst>
              <a:ext uri="{FF2B5EF4-FFF2-40B4-BE49-F238E27FC236}">
                <a16:creationId xmlns:a16="http://schemas.microsoft.com/office/drawing/2014/main" id="{3F5F36C1-A14E-F195-5FB0-142D64016843}"/>
              </a:ext>
            </a:extLst>
          </p:cNvPr>
          <p:cNvSpPr/>
          <p:nvPr/>
        </p:nvSpPr>
        <p:spPr>
          <a:xfrm>
            <a:off x="423863" y="85725"/>
            <a:ext cx="2547937" cy="523875"/>
          </a:xfrm>
          <a:prstGeom prst="rect">
            <a:avLst/>
          </a:prstGeom>
        </p:spPr>
        <p:txBody>
          <a:bodyPr wrap="none">
            <a:spAutoFit/>
          </a:bodyPr>
          <a:lstStyle/>
          <a:p>
            <a:pPr algn="just">
              <a:defRPr/>
            </a:pPr>
            <a:r>
              <a:rPr lang="en-US" sz="2800" b="1" dirty="0">
                <a:solidFill>
                  <a:srgbClr val="FF0000"/>
                </a:solidFill>
                <a:latin typeface="+mn-lt"/>
                <a:cs typeface="Arial" charset="0"/>
              </a:rPr>
              <a:t>What is </a:t>
            </a:r>
            <a:r>
              <a:rPr lang="en-US" sz="2800" b="1" dirty="0" err="1">
                <a:solidFill>
                  <a:srgbClr val="FF0000"/>
                </a:solidFill>
                <a:latin typeface="+mn-lt"/>
                <a:cs typeface="Arial" charset="0"/>
              </a:rPr>
              <a:t>Elastin</a:t>
            </a:r>
            <a:r>
              <a:rPr lang="en-US" sz="2800" b="1" dirty="0">
                <a:solidFill>
                  <a:srgbClr val="FF0000"/>
                </a:solidFill>
                <a:latin typeface="+mn-lt"/>
                <a:cs typeface="Arial" charset="0"/>
              </a:rPr>
              <a:t>?</a:t>
            </a:r>
          </a:p>
        </p:txBody>
      </p:sp>
      <p:sp>
        <p:nvSpPr>
          <p:cNvPr id="4" name="Rectangle 1">
            <a:extLst>
              <a:ext uri="{FF2B5EF4-FFF2-40B4-BE49-F238E27FC236}">
                <a16:creationId xmlns:a16="http://schemas.microsoft.com/office/drawing/2014/main" id="{E063A2E8-BF5D-99C2-6F15-487D8D3EB1B9}"/>
              </a:ext>
            </a:extLst>
          </p:cNvPr>
          <p:cNvSpPr>
            <a:spLocks noChangeArrowheads="1"/>
          </p:cNvSpPr>
          <p:nvPr/>
        </p:nvSpPr>
        <p:spPr bwMode="auto">
          <a:xfrm>
            <a:off x="304800" y="2743200"/>
            <a:ext cx="8534400" cy="2000250"/>
          </a:xfrm>
          <a:prstGeom prst="rect">
            <a:avLst/>
          </a:prstGeom>
          <a:noFill/>
          <a:ln w="9525">
            <a:noFill/>
            <a:miter lim="800000"/>
            <a:headEnd/>
            <a:tailEnd/>
          </a:ln>
        </p:spPr>
        <p:txBody>
          <a:bodyPr>
            <a:spAutoFit/>
          </a:bodyPr>
          <a:lstStyle/>
          <a:p>
            <a:pPr algn="just">
              <a:defRPr/>
            </a:pPr>
            <a:r>
              <a:rPr lang="en-GB" sz="2400" b="1" dirty="0">
                <a:solidFill>
                  <a:srgbClr val="FF0000"/>
                </a:solidFill>
                <a:latin typeface="+mn-lt"/>
                <a:cs typeface="Arial" charset="0"/>
              </a:rPr>
              <a:t>Composition</a:t>
            </a:r>
          </a:p>
          <a:p>
            <a:pPr algn="just">
              <a:defRPr/>
            </a:pPr>
            <a:r>
              <a:rPr lang="en-GB" sz="2000" b="1" dirty="0" err="1">
                <a:latin typeface="+mn-lt"/>
                <a:cs typeface="Arial" charset="0"/>
              </a:rPr>
              <a:t>Elastin</a:t>
            </a:r>
            <a:r>
              <a:rPr lang="en-GB" sz="2000" b="1" dirty="0">
                <a:latin typeface="+mn-lt"/>
                <a:cs typeface="Arial" charset="0"/>
              </a:rPr>
              <a:t> is made by linking many soluble </a:t>
            </a:r>
            <a:r>
              <a:rPr lang="en-GB" sz="2000" b="1" u="sng" dirty="0" err="1">
                <a:solidFill>
                  <a:srgbClr val="FF0000"/>
                </a:solidFill>
                <a:latin typeface="+mn-lt"/>
                <a:cs typeface="Arial" charset="0"/>
              </a:rPr>
              <a:t>tropoelastin</a:t>
            </a:r>
            <a:r>
              <a:rPr lang="en-GB" sz="2000" b="1" dirty="0">
                <a:latin typeface="+mn-lt"/>
                <a:cs typeface="Arial" charset="0"/>
              </a:rPr>
              <a:t> protein molecules, in a reaction catalyzed by </a:t>
            </a:r>
            <a:r>
              <a:rPr lang="en-GB" sz="2000" b="1" u="sng" dirty="0" err="1">
                <a:solidFill>
                  <a:srgbClr val="FF0000"/>
                </a:solidFill>
                <a:latin typeface="+mn-lt"/>
                <a:cs typeface="Arial" charset="0"/>
              </a:rPr>
              <a:t>lysyl</a:t>
            </a:r>
            <a:r>
              <a:rPr lang="en-GB" sz="2000" b="1" u="sng" dirty="0">
                <a:solidFill>
                  <a:srgbClr val="FF0000"/>
                </a:solidFill>
                <a:latin typeface="+mn-lt"/>
                <a:cs typeface="Arial" charset="0"/>
              </a:rPr>
              <a:t> </a:t>
            </a:r>
            <a:r>
              <a:rPr lang="en-GB" sz="2000" b="1" u="sng" dirty="0" err="1">
                <a:solidFill>
                  <a:srgbClr val="FF0000"/>
                </a:solidFill>
                <a:latin typeface="+mn-lt"/>
                <a:cs typeface="Arial" charset="0"/>
              </a:rPr>
              <a:t>oxidase</a:t>
            </a:r>
            <a:r>
              <a:rPr lang="en-GB" sz="2000" b="1" dirty="0">
                <a:latin typeface="+mn-lt"/>
                <a:cs typeface="Arial" charset="0"/>
              </a:rPr>
              <a:t>, to make a massive insoluble, durable cross-linked array.</a:t>
            </a:r>
          </a:p>
          <a:p>
            <a:pPr algn="just">
              <a:defRPr/>
            </a:pPr>
            <a:r>
              <a:rPr lang="en-GB" sz="2000" b="1" dirty="0">
                <a:latin typeface="+mn-lt"/>
                <a:cs typeface="Arial" charset="0"/>
              </a:rPr>
              <a:t>Each </a:t>
            </a:r>
            <a:r>
              <a:rPr lang="en-GB" sz="2000" b="1" dirty="0" err="1">
                <a:latin typeface="+mn-lt"/>
                <a:cs typeface="Arial" charset="0"/>
              </a:rPr>
              <a:t>tropoelastin</a:t>
            </a:r>
            <a:r>
              <a:rPr lang="en-GB" sz="2000" b="1" dirty="0">
                <a:latin typeface="+mn-lt"/>
                <a:cs typeface="Arial" charset="0"/>
              </a:rPr>
              <a:t> consists of a string of 36 small domains, The protein consists of alternating hydrophobic and hydrophilic domains</a:t>
            </a:r>
          </a:p>
        </p:txBody>
      </p:sp>
      <p:sp>
        <p:nvSpPr>
          <p:cNvPr id="6" name="Rectangle 5">
            <a:extLst>
              <a:ext uri="{FF2B5EF4-FFF2-40B4-BE49-F238E27FC236}">
                <a16:creationId xmlns:a16="http://schemas.microsoft.com/office/drawing/2014/main" id="{D18732F2-31F1-6B56-C103-7CC626C12021}"/>
              </a:ext>
            </a:extLst>
          </p:cNvPr>
          <p:cNvSpPr/>
          <p:nvPr/>
        </p:nvSpPr>
        <p:spPr>
          <a:xfrm>
            <a:off x="304800" y="4876800"/>
            <a:ext cx="8534400" cy="1016000"/>
          </a:xfrm>
          <a:prstGeom prst="rect">
            <a:avLst/>
          </a:prstGeom>
        </p:spPr>
        <p:txBody>
          <a:bodyPr>
            <a:spAutoFit/>
          </a:bodyPr>
          <a:lstStyle/>
          <a:p>
            <a:pPr algn="just">
              <a:defRPr/>
            </a:pPr>
            <a:r>
              <a:rPr lang="en-GB" sz="2000" b="1" dirty="0">
                <a:latin typeface="+mn-lt"/>
                <a:cs typeface="Arial" charset="0"/>
              </a:rPr>
              <a:t>The </a:t>
            </a:r>
            <a:r>
              <a:rPr lang="en-GB" sz="2000" b="1" dirty="0" err="1">
                <a:latin typeface="+mn-lt"/>
                <a:cs typeface="Arial" charset="0"/>
              </a:rPr>
              <a:t>tropoelastin</a:t>
            </a:r>
            <a:r>
              <a:rPr lang="en-GB" sz="2000" b="1" dirty="0">
                <a:latin typeface="+mn-lt"/>
                <a:cs typeface="Arial" charset="0"/>
              </a:rPr>
              <a:t> is subjected to oxidation by </a:t>
            </a:r>
            <a:r>
              <a:rPr lang="en-GB" sz="2000" b="1" dirty="0" err="1">
                <a:latin typeface="+mn-lt"/>
                <a:cs typeface="Arial" charset="0"/>
              </a:rPr>
              <a:t>lysyl</a:t>
            </a:r>
            <a:r>
              <a:rPr lang="en-GB" sz="2000" b="1" dirty="0">
                <a:latin typeface="+mn-lt"/>
                <a:cs typeface="Arial" charset="0"/>
              </a:rPr>
              <a:t> </a:t>
            </a:r>
            <a:r>
              <a:rPr lang="en-GB" sz="2000" b="1" dirty="0" err="1">
                <a:latin typeface="+mn-lt"/>
                <a:cs typeface="Arial" charset="0"/>
              </a:rPr>
              <a:t>oxidase</a:t>
            </a:r>
            <a:r>
              <a:rPr lang="en-GB" sz="2000" b="1" dirty="0">
                <a:latin typeface="+mn-lt"/>
                <a:cs typeface="Arial" charset="0"/>
              </a:rPr>
              <a:t> enzymes at  a subset of </a:t>
            </a:r>
            <a:r>
              <a:rPr lang="en-GB" sz="2000" b="1" dirty="0" err="1">
                <a:latin typeface="+mn-lt"/>
                <a:cs typeface="Arial" charset="0"/>
              </a:rPr>
              <a:t>lysines</a:t>
            </a:r>
            <a:r>
              <a:rPr lang="en-GB" sz="2000" b="1" dirty="0">
                <a:latin typeface="+mn-lt"/>
                <a:cs typeface="Arial" charset="0"/>
              </a:rPr>
              <a:t> which subsequently participate in </a:t>
            </a:r>
            <a:r>
              <a:rPr lang="en-GB" sz="2000" b="1" dirty="0" err="1">
                <a:latin typeface="+mn-lt"/>
                <a:cs typeface="Arial" charset="0"/>
              </a:rPr>
              <a:t>aldol</a:t>
            </a:r>
            <a:r>
              <a:rPr lang="en-GB" sz="2000" b="1" dirty="0">
                <a:latin typeface="+mn-lt"/>
                <a:cs typeface="Arial" charset="0"/>
              </a:rPr>
              <a:t> condensation and Schiff base reactions to form cross-links.  </a:t>
            </a:r>
          </a:p>
        </p:txBody>
      </p:sp>
      <p:sp>
        <p:nvSpPr>
          <p:cNvPr id="7" name="Rectangle 6">
            <a:extLst>
              <a:ext uri="{FF2B5EF4-FFF2-40B4-BE49-F238E27FC236}">
                <a16:creationId xmlns:a16="http://schemas.microsoft.com/office/drawing/2014/main" id="{57F96883-E738-7C1A-0375-464B250C5F91}"/>
              </a:ext>
            </a:extLst>
          </p:cNvPr>
          <p:cNvSpPr/>
          <p:nvPr/>
        </p:nvSpPr>
        <p:spPr>
          <a:xfrm>
            <a:off x="381000" y="5943600"/>
            <a:ext cx="8458200" cy="912813"/>
          </a:xfrm>
          <a:prstGeom prst="rect">
            <a:avLst/>
          </a:prstGeom>
        </p:spPr>
        <p:txBody>
          <a:bodyPr>
            <a:spAutoFit/>
          </a:bodyPr>
          <a:lstStyle/>
          <a:p>
            <a:pPr algn="just">
              <a:defRPr/>
            </a:pPr>
            <a:r>
              <a:rPr lang="en-GB" sz="2000" b="1" dirty="0" err="1">
                <a:latin typeface="+mn-lt"/>
                <a:cs typeface="Arial" charset="0"/>
              </a:rPr>
              <a:t>Lysyl</a:t>
            </a:r>
            <a:r>
              <a:rPr lang="en-GB" sz="2000" b="1" dirty="0">
                <a:latin typeface="+mn-lt"/>
                <a:cs typeface="Arial" charset="0"/>
              </a:rPr>
              <a:t> </a:t>
            </a:r>
            <a:r>
              <a:rPr lang="en-GB" sz="2000" b="1" dirty="0" err="1">
                <a:latin typeface="+mn-lt"/>
                <a:cs typeface="Arial" charset="0"/>
              </a:rPr>
              <a:t>oxidase</a:t>
            </a:r>
            <a:r>
              <a:rPr lang="en-GB" sz="2000" b="1" dirty="0">
                <a:latin typeface="+mn-lt"/>
                <a:cs typeface="Arial" charset="0"/>
              </a:rPr>
              <a:t> is an extracellular copper enzyme that catalyzes formation of </a:t>
            </a:r>
            <a:r>
              <a:rPr lang="en-GB" sz="2000" b="1" dirty="0" err="1">
                <a:latin typeface="+mn-lt"/>
                <a:cs typeface="Arial" charset="0"/>
              </a:rPr>
              <a:t>aldehydes</a:t>
            </a:r>
            <a:r>
              <a:rPr lang="en-GB" sz="2000" b="1" dirty="0">
                <a:latin typeface="+mn-lt"/>
                <a:cs typeface="Arial" charset="0"/>
              </a:rPr>
              <a:t> from lysine residues in  </a:t>
            </a:r>
            <a:r>
              <a:rPr lang="en-GB" sz="2000" b="1" dirty="0" err="1">
                <a:latin typeface="+mn-lt"/>
                <a:cs typeface="Arial" charset="0"/>
              </a:rPr>
              <a:t>elastin</a:t>
            </a:r>
            <a:r>
              <a:rPr lang="en-GB" sz="2000" b="1" dirty="0">
                <a:latin typeface="+mn-lt"/>
                <a:cs typeface="Arial" charset="0"/>
              </a:rPr>
              <a:t> precursors.</a:t>
            </a:r>
            <a:r>
              <a:rPr lang="en-GB" sz="2000" b="1" baseline="30000" dirty="0">
                <a:latin typeface="+mn-lt"/>
                <a:cs typeface="Arial" charset="0"/>
              </a:rPr>
              <a:t> </a:t>
            </a:r>
          </a:p>
          <a:p>
            <a:pPr algn="just">
              <a:defRPr/>
            </a:pPr>
            <a:endParaRPr lang="en-GB" sz="2000" b="1" baseline="30000" dirty="0">
              <a:latin typeface="+mn-lt"/>
              <a:cs typeface="Arial" charset="0"/>
            </a:endParaRPr>
          </a:p>
        </p:txBody>
      </p:sp>
      <p:sp>
        <p:nvSpPr>
          <p:cNvPr id="8" name="Rectangle 1">
            <a:extLst>
              <a:ext uri="{FF2B5EF4-FFF2-40B4-BE49-F238E27FC236}">
                <a16:creationId xmlns:a16="http://schemas.microsoft.com/office/drawing/2014/main" id="{DE06750B-36B3-8E2B-D002-0F3725E1DA7E}"/>
              </a:ext>
            </a:extLst>
          </p:cNvPr>
          <p:cNvSpPr>
            <a:spLocks noChangeArrowheads="1"/>
          </p:cNvSpPr>
          <p:nvPr/>
        </p:nvSpPr>
        <p:spPr bwMode="auto">
          <a:xfrm>
            <a:off x="304800" y="609600"/>
            <a:ext cx="8534400" cy="708025"/>
          </a:xfrm>
          <a:prstGeom prst="rect">
            <a:avLst/>
          </a:prstGeom>
          <a:noFill/>
          <a:ln w="9525">
            <a:noFill/>
            <a:miter lim="800000"/>
            <a:headEnd/>
            <a:tailEnd/>
          </a:ln>
        </p:spPr>
        <p:txBody>
          <a:bodyPr>
            <a:spAutoFit/>
          </a:bodyPr>
          <a:lstStyle/>
          <a:p>
            <a:pPr algn="just">
              <a:defRPr/>
            </a:pPr>
            <a:r>
              <a:rPr lang="en-GB" sz="2000" b="1" dirty="0">
                <a:latin typeface="+mn-lt"/>
                <a:cs typeface="Arial" charset="0"/>
              </a:rPr>
              <a:t>There is only one </a:t>
            </a:r>
            <a:r>
              <a:rPr lang="en-GB" sz="2000" b="1" dirty="0" err="1">
                <a:latin typeface="+mn-lt"/>
                <a:cs typeface="Arial" charset="0"/>
              </a:rPr>
              <a:t>tropoelastin</a:t>
            </a:r>
            <a:r>
              <a:rPr lang="en-GB" sz="2000" b="1" dirty="0">
                <a:latin typeface="+mn-lt"/>
                <a:cs typeface="Arial" charset="0"/>
              </a:rPr>
              <a:t> gene (ELN) in humans.</a:t>
            </a:r>
          </a:p>
          <a:p>
            <a:pPr algn="just">
              <a:defRPr/>
            </a:pPr>
            <a:endParaRPr lang="en-GB" sz="2000" b="1" dirty="0">
              <a:latin typeface="+mn-lt"/>
              <a:cs typeface="Arial" charset="0"/>
            </a:endParaRPr>
          </a:p>
        </p:txBody>
      </p:sp>
      <p:sp>
        <p:nvSpPr>
          <p:cNvPr id="9" name="Rectangle 2">
            <a:extLst>
              <a:ext uri="{FF2B5EF4-FFF2-40B4-BE49-F238E27FC236}">
                <a16:creationId xmlns:a16="http://schemas.microsoft.com/office/drawing/2014/main" id="{E22AC639-3EF0-C738-3FFF-83D170DEDDFF}"/>
              </a:ext>
            </a:extLst>
          </p:cNvPr>
          <p:cNvSpPr>
            <a:spLocks noChangeArrowheads="1"/>
          </p:cNvSpPr>
          <p:nvPr/>
        </p:nvSpPr>
        <p:spPr bwMode="auto">
          <a:xfrm>
            <a:off x="304800" y="1143000"/>
            <a:ext cx="8458200" cy="1016000"/>
          </a:xfrm>
          <a:prstGeom prst="rect">
            <a:avLst/>
          </a:prstGeom>
          <a:noFill/>
          <a:ln w="9525">
            <a:noFill/>
            <a:miter lim="800000"/>
            <a:headEnd/>
            <a:tailEnd/>
          </a:ln>
        </p:spPr>
        <p:txBody>
          <a:bodyPr>
            <a:spAutoFit/>
          </a:bodyPr>
          <a:lstStyle/>
          <a:p>
            <a:pPr algn="just">
              <a:defRPr/>
            </a:pPr>
            <a:r>
              <a:rPr lang="en-GB" sz="2000" b="1" dirty="0" err="1">
                <a:latin typeface="+mn-lt"/>
                <a:cs typeface="Arial" charset="0"/>
              </a:rPr>
              <a:t>Elastin</a:t>
            </a:r>
            <a:r>
              <a:rPr lang="en-GB" sz="2000" b="1" dirty="0">
                <a:latin typeface="+mn-lt"/>
                <a:cs typeface="Arial" charset="0"/>
              </a:rPr>
              <a:t> has been shown to have a half-life of about 74 years and is the longest lasting protein in the body.  </a:t>
            </a:r>
          </a:p>
          <a:p>
            <a:pPr algn="just">
              <a:defRPr/>
            </a:pPr>
            <a:endParaRPr lang="en-GB" sz="2000" b="1" dirty="0">
              <a:latin typeface="+mn-lt"/>
              <a:cs typeface="Arial"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AD6EAAA5-5BAB-8F82-CDBA-058152BC009A}"/>
              </a:ext>
            </a:extLst>
          </p:cNvPr>
          <p:cNvSpPr>
            <a:spLocks noChangeArrowheads="1"/>
          </p:cNvSpPr>
          <p:nvPr/>
        </p:nvSpPr>
        <p:spPr bwMode="auto">
          <a:xfrm>
            <a:off x="228600" y="609600"/>
            <a:ext cx="5486400" cy="152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000" b="1">
                <a:latin typeface="Calibri" panose="020F0502020204030204" pitchFamily="34" charset="0"/>
              </a:rPr>
              <a:t>hyperpigmentation is the darkening of an area of skin or nails caused by increased melanin.</a:t>
            </a:r>
          </a:p>
          <a:p>
            <a:pPr eaLnBrk="1" hangingPunct="1"/>
            <a:br>
              <a:rPr lang="en-US" altLang="en-US"/>
            </a:br>
            <a:endParaRPr lang="en-US" altLang="en-US"/>
          </a:p>
        </p:txBody>
      </p:sp>
      <p:sp>
        <p:nvSpPr>
          <p:cNvPr id="21507" name="Rectangle 4">
            <a:extLst>
              <a:ext uri="{FF2B5EF4-FFF2-40B4-BE49-F238E27FC236}">
                <a16:creationId xmlns:a16="http://schemas.microsoft.com/office/drawing/2014/main" id="{CBDA00FD-DC44-E86F-FE0E-335A7BE5ACF3}"/>
              </a:ext>
            </a:extLst>
          </p:cNvPr>
          <p:cNvSpPr>
            <a:spLocks noChangeArrowheads="1"/>
          </p:cNvSpPr>
          <p:nvPr/>
        </p:nvSpPr>
        <p:spPr bwMode="auto">
          <a:xfrm>
            <a:off x="279400" y="0"/>
            <a:ext cx="3454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a:solidFill>
                  <a:srgbClr val="FF0000"/>
                </a:solidFill>
                <a:latin typeface="Calibri" panose="020F0502020204030204" pitchFamily="34" charset="0"/>
              </a:rPr>
              <a:t>hyperpigmentation</a:t>
            </a:r>
            <a:endParaRPr lang="en-US" altLang="en-US" sz="3200">
              <a:solidFill>
                <a:srgbClr val="FF0000"/>
              </a:solidFill>
              <a:latin typeface="Calibri" panose="020F0502020204030204" pitchFamily="34" charset="0"/>
            </a:endParaRPr>
          </a:p>
        </p:txBody>
      </p:sp>
      <p:sp>
        <p:nvSpPr>
          <p:cNvPr id="21508" name="Rectangle 5">
            <a:extLst>
              <a:ext uri="{FF2B5EF4-FFF2-40B4-BE49-F238E27FC236}">
                <a16:creationId xmlns:a16="http://schemas.microsoft.com/office/drawing/2014/main" id="{873D6D38-2235-1073-22EA-F3F0BC49BD54}"/>
              </a:ext>
            </a:extLst>
          </p:cNvPr>
          <p:cNvSpPr>
            <a:spLocks noChangeArrowheads="1"/>
          </p:cNvSpPr>
          <p:nvPr/>
        </p:nvSpPr>
        <p:spPr bwMode="auto">
          <a:xfrm>
            <a:off x="228600" y="2667000"/>
            <a:ext cx="12128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b="1">
                <a:solidFill>
                  <a:srgbClr val="FF3300"/>
                </a:solidFill>
                <a:latin typeface="Calibri" panose="020F0502020204030204" pitchFamily="34" charset="0"/>
              </a:rPr>
              <a:t>Causes</a:t>
            </a:r>
          </a:p>
        </p:txBody>
      </p:sp>
      <p:sp>
        <p:nvSpPr>
          <p:cNvPr id="21509" name="Rectangle 6">
            <a:extLst>
              <a:ext uri="{FF2B5EF4-FFF2-40B4-BE49-F238E27FC236}">
                <a16:creationId xmlns:a16="http://schemas.microsoft.com/office/drawing/2014/main" id="{45AE38BA-51D7-71C3-6B22-6F42E3BEDB45}"/>
              </a:ext>
            </a:extLst>
          </p:cNvPr>
          <p:cNvSpPr>
            <a:spLocks noChangeArrowheads="1"/>
          </p:cNvSpPr>
          <p:nvPr/>
        </p:nvSpPr>
        <p:spPr bwMode="auto">
          <a:xfrm>
            <a:off x="228600" y="3257550"/>
            <a:ext cx="8610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000" b="1">
                <a:latin typeface="Calibri" panose="020F0502020204030204" pitchFamily="34" charset="0"/>
              </a:rPr>
              <a:t>Hyperpigmentation may be caused by sun damage, inflammation, or other skin injuries, including those related to acne vulgaris.</a:t>
            </a:r>
          </a:p>
        </p:txBody>
      </p:sp>
      <p:sp>
        <p:nvSpPr>
          <p:cNvPr id="21510" name="Rectangle 7">
            <a:extLst>
              <a:ext uri="{FF2B5EF4-FFF2-40B4-BE49-F238E27FC236}">
                <a16:creationId xmlns:a16="http://schemas.microsoft.com/office/drawing/2014/main" id="{494A01AF-4686-6ED6-3E64-B94C9F99A2EB}"/>
              </a:ext>
            </a:extLst>
          </p:cNvPr>
          <p:cNvSpPr>
            <a:spLocks noChangeArrowheads="1"/>
          </p:cNvSpPr>
          <p:nvPr/>
        </p:nvSpPr>
        <p:spPr bwMode="auto">
          <a:xfrm>
            <a:off x="304800" y="4183063"/>
            <a:ext cx="8534400" cy="237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000" b="1">
                <a:latin typeface="Calibri" panose="020F0502020204030204" pitchFamily="34" charset="0"/>
              </a:rPr>
              <a:t>Many forms of hyperpigmentation are caused by an excess production of melanin. </a:t>
            </a:r>
          </a:p>
          <a:p>
            <a:pPr algn="just" eaLnBrk="1" hangingPunct="1"/>
            <a:endParaRPr lang="en-US" altLang="en-US" sz="2000" b="1">
              <a:latin typeface="Calibri" panose="020F0502020204030204" pitchFamily="34" charset="0"/>
            </a:endParaRPr>
          </a:p>
          <a:p>
            <a:pPr algn="just" eaLnBrk="1" hangingPunct="1"/>
            <a:r>
              <a:rPr lang="en-US" altLang="en-US" sz="2000" b="1">
                <a:latin typeface="Calibri" panose="020F0502020204030204" pitchFamily="34" charset="0"/>
              </a:rPr>
              <a:t>As the body ages, melanocyte distribution becomes less diffuse and its regulation less controlled by the body. UV light stimulates melanocyte activity, and where concentrations of the cells are denser than surrounding areas, hyperpigmentation is effected. </a:t>
            </a:r>
          </a:p>
        </p:txBody>
      </p:sp>
      <p:sp>
        <p:nvSpPr>
          <p:cNvPr id="21511" name="Rectangle 8">
            <a:extLst>
              <a:ext uri="{FF2B5EF4-FFF2-40B4-BE49-F238E27FC236}">
                <a16:creationId xmlns:a16="http://schemas.microsoft.com/office/drawing/2014/main" id="{367FB201-0D65-6DB0-FC31-CAD46B16637C}"/>
              </a:ext>
            </a:extLst>
          </p:cNvPr>
          <p:cNvSpPr>
            <a:spLocks noChangeArrowheads="1"/>
          </p:cNvSpPr>
          <p:nvPr/>
        </p:nvSpPr>
        <p:spPr bwMode="auto">
          <a:xfrm>
            <a:off x="261938" y="1346200"/>
            <a:ext cx="5453062"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000" b="1">
                <a:latin typeface="Calibri" panose="020F0502020204030204" pitchFamily="34" charset="0"/>
              </a:rPr>
              <a:t>Hyperpigmentation is a common, usually harmless condition in which patches of skin become darker in color than the normal surrounding skin. </a:t>
            </a:r>
          </a:p>
        </p:txBody>
      </p:sp>
      <p:pic>
        <p:nvPicPr>
          <p:cNvPr id="21512" name="Picture 2" descr="http://t0.gstatic.com/images?q=tbn:ANd9GcTe_T2OqukpgRNyIXtM2bTPXGGckdOn1vdtm_JfLplPOO2LQOOfjA">
            <a:extLst>
              <a:ext uri="{FF2B5EF4-FFF2-40B4-BE49-F238E27FC236}">
                <a16:creationId xmlns:a16="http://schemas.microsoft.com/office/drawing/2014/main" id="{AE2DE0F9-D2A4-111E-409B-52447000B9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2200" y="609600"/>
            <a:ext cx="2547938"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5" name="TextBox 4">
            <a:extLst>
              <a:ext uri="{FF2B5EF4-FFF2-40B4-BE49-F238E27FC236}">
                <a16:creationId xmlns:a16="http://schemas.microsoft.com/office/drawing/2014/main" id="{FBBC9E54-8E7C-497C-41DC-9E4C0A012D10}"/>
              </a:ext>
            </a:extLst>
          </p:cNvPr>
          <p:cNvSpPr txBox="1">
            <a:spLocks noChangeArrowheads="1"/>
          </p:cNvSpPr>
          <p:nvPr/>
        </p:nvSpPr>
        <p:spPr bwMode="auto">
          <a:xfrm>
            <a:off x="304800" y="804863"/>
            <a:ext cx="8229600" cy="1630362"/>
          </a:xfrm>
          <a:prstGeom prst="rect">
            <a:avLst/>
          </a:prstGeom>
          <a:noFill/>
          <a:ln w="9525">
            <a:noFill/>
            <a:miter lim="800000"/>
            <a:headEnd/>
            <a:tailEnd/>
          </a:ln>
        </p:spPr>
        <p:txBody>
          <a:bodyPr>
            <a:spAutoFit/>
          </a:bodyPr>
          <a:lstStyle/>
          <a:p>
            <a:pPr algn="just">
              <a:defRPr/>
            </a:pPr>
            <a:r>
              <a:rPr lang="en-GB" sz="2000" b="1" dirty="0">
                <a:latin typeface="+mn-lt"/>
                <a:cs typeface="Arial" charset="0"/>
              </a:rPr>
              <a:t>This disease is characterized by loose, sagging skin; an increased risk of an abnormal bulging (an aneurysm) in a large blood vessel called the aorta; and a lung disease called emphysema, which can make it difficult to breathe.</a:t>
            </a:r>
          </a:p>
          <a:p>
            <a:pPr algn="just">
              <a:defRPr/>
            </a:pPr>
            <a:endParaRPr lang="en-GB" sz="2000" b="1" dirty="0">
              <a:latin typeface="+mn-lt"/>
              <a:cs typeface="Arial" charset="0"/>
            </a:endParaRPr>
          </a:p>
          <a:p>
            <a:pPr algn="just">
              <a:defRPr/>
            </a:pPr>
            <a:endParaRPr lang="en-GB" sz="2000" b="1" dirty="0">
              <a:latin typeface="+mn-lt"/>
              <a:cs typeface="Arial" charset="0"/>
            </a:endParaRPr>
          </a:p>
        </p:txBody>
      </p:sp>
      <p:sp>
        <p:nvSpPr>
          <p:cNvPr id="4" name="Rectangle 3">
            <a:extLst>
              <a:ext uri="{FF2B5EF4-FFF2-40B4-BE49-F238E27FC236}">
                <a16:creationId xmlns:a16="http://schemas.microsoft.com/office/drawing/2014/main" id="{169BF97D-3A82-B53A-07BB-59EE320E55B7}"/>
              </a:ext>
            </a:extLst>
          </p:cNvPr>
          <p:cNvSpPr/>
          <p:nvPr/>
        </p:nvSpPr>
        <p:spPr>
          <a:xfrm>
            <a:off x="409575" y="101600"/>
            <a:ext cx="2222500" cy="646113"/>
          </a:xfrm>
          <a:prstGeom prst="rect">
            <a:avLst/>
          </a:prstGeom>
        </p:spPr>
        <p:txBody>
          <a:bodyPr wrap="none">
            <a:spAutoFit/>
          </a:bodyPr>
          <a:lstStyle/>
          <a:p>
            <a:pPr>
              <a:defRPr/>
            </a:pPr>
            <a:r>
              <a:rPr lang="en-GB" sz="3600" b="1" dirty="0">
                <a:solidFill>
                  <a:srgbClr val="FF0000"/>
                </a:solidFill>
                <a:latin typeface="+mn-lt"/>
                <a:cs typeface="Arial" charset="0"/>
              </a:rPr>
              <a:t>Cutis </a:t>
            </a:r>
            <a:r>
              <a:rPr lang="en-GB" sz="3600" b="1" dirty="0" err="1">
                <a:solidFill>
                  <a:srgbClr val="FF0000"/>
                </a:solidFill>
                <a:latin typeface="+mn-lt"/>
                <a:cs typeface="Arial" charset="0"/>
              </a:rPr>
              <a:t>laxa</a:t>
            </a:r>
            <a:r>
              <a:rPr lang="en-GB" sz="3600" b="1" dirty="0">
                <a:solidFill>
                  <a:srgbClr val="FF0000"/>
                </a:solidFill>
                <a:latin typeface="+mn-lt"/>
                <a:cs typeface="Arial" charset="0"/>
              </a:rPr>
              <a:t>?</a:t>
            </a:r>
          </a:p>
        </p:txBody>
      </p:sp>
      <p:sp>
        <p:nvSpPr>
          <p:cNvPr id="6" name="Rectangle 1">
            <a:extLst>
              <a:ext uri="{FF2B5EF4-FFF2-40B4-BE49-F238E27FC236}">
                <a16:creationId xmlns:a16="http://schemas.microsoft.com/office/drawing/2014/main" id="{920FC360-A72B-16BF-2E0A-7FD8FD659827}"/>
              </a:ext>
            </a:extLst>
          </p:cNvPr>
          <p:cNvSpPr>
            <a:spLocks noChangeArrowheads="1"/>
          </p:cNvSpPr>
          <p:nvPr/>
        </p:nvSpPr>
        <p:spPr bwMode="auto">
          <a:xfrm>
            <a:off x="304800" y="2819400"/>
            <a:ext cx="8610600" cy="3170238"/>
          </a:xfrm>
          <a:prstGeom prst="rect">
            <a:avLst/>
          </a:prstGeom>
          <a:noFill/>
          <a:ln w="9525">
            <a:noFill/>
            <a:miter lim="800000"/>
            <a:headEnd/>
            <a:tailEnd/>
          </a:ln>
        </p:spPr>
        <p:txBody>
          <a:bodyPr>
            <a:spAutoFit/>
          </a:bodyPr>
          <a:lstStyle/>
          <a:p>
            <a:pPr algn="just">
              <a:defRPr/>
            </a:pPr>
            <a:r>
              <a:rPr lang="en-GB" sz="2000" b="1" dirty="0">
                <a:latin typeface="+mn-lt"/>
                <a:cs typeface="Arial" charset="0"/>
              </a:rPr>
              <a:t>Cutis </a:t>
            </a:r>
            <a:r>
              <a:rPr lang="en-GB" sz="2000" b="1" dirty="0" err="1">
                <a:latin typeface="+mn-lt"/>
                <a:cs typeface="Arial" charset="0"/>
              </a:rPr>
              <a:t>laxa</a:t>
            </a:r>
            <a:r>
              <a:rPr lang="en-GB" sz="2000" b="1" dirty="0">
                <a:latin typeface="+mn-lt"/>
                <a:cs typeface="Arial" charset="0"/>
              </a:rPr>
              <a:t> can be caused by mutations in the ATP6V0A2, ATP7A, EFEMP2, </a:t>
            </a:r>
            <a:r>
              <a:rPr lang="en-GB" sz="2000" b="1" u="sng" dirty="0">
                <a:solidFill>
                  <a:srgbClr val="FF0000"/>
                </a:solidFill>
                <a:latin typeface="+mn-lt"/>
                <a:cs typeface="Arial" charset="0"/>
              </a:rPr>
              <a:t>ELN</a:t>
            </a:r>
            <a:r>
              <a:rPr lang="en-GB" sz="2000" b="1" dirty="0">
                <a:latin typeface="+mn-lt"/>
                <a:cs typeface="Arial" charset="0"/>
              </a:rPr>
              <a:t>, or FBLN5 gene. Most of these genes are involved in the formation and function of elastic fibers.</a:t>
            </a:r>
          </a:p>
          <a:p>
            <a:pPr algn="just">
              <a:defRPr/>
            </a:pPr>
            <a:endParaRPr lang="en-GB" sz="2000" b="1" dirty="0">
              <a:latin typeface="+mn-lt"/>
              <a:cs typeface="Arial" charset="0"/>
            </a:endParaRPr>
          </a:p>
          <a:p>
            <a:pPr algn="just">
              <a:defRPr/>
            </a:pPr>
            <a:r>
              <a:rPr lang="en-GB" sz="2000" b="1" u="sng" dirty="0">
                <a:solidFill>
                  <a:srgbClr val="FF0000"/>
                </a:solidFill>
                <a:latin typeface="+mn-lt"/>
                <a:cs typeface="Arial" charset="0"/>
              </a:rPr>
              <a:t>ATP7A gene </a:t>
            </a:r>
            <a:r>
              <a:rPr lang="en-GB" sz="2000" b="1" dirty="0">
                <a:latin typeface="+mn-lt"/>
                <a:cs typeface="Arial" charset="0"/>
              </a:rPr>
              <a:t>provides instructions for making a protein that is important for regulating copper levels in the body. </a:t>
            </a:r>
          </a:p>
          <a:p>
            <a:pPr algn="just">
              <a:defRPr/>
            </a:pPr>
            <a:endParaRPr lang="en-GB" sz="2000" b="1" dirty="0">
              <a:latin typeface="+mn-lt"/>
              <a:cs typeface="Arial" charset="0"/>
            </a:endParaRPr>
          </a:p>
          <a:p>
            <a:pPr algn="just">
              <a:defRPr/>
            </a:pPr>
            <a:r>
              <a:rPr lang="en-GB" sz="2000" b="1" dirty="0">
                <a:latin typeface="+mn-lt"/>
                <a:cs typeface="Arial" charset="0"/>
              </a:rPr>
              <a:t>The causes of acquired cutis </a:t>
            </a:r>
            <a:r>
              <a:rPr lang="en-GB" sz="2000" b="1" dirty="0" err="1">
                <a:latin typeface="+mn-lt"/>
                <a:cs typeface="Arial" charset="0"/>
              </a:rPr>
              <a:t>laxa</a:t>
            </a:r>
            <a:r>
              <a:rPr lang="en-GB" sz="2000" b="1" dirty="0">
                <a:latin typeface="+mn-lt"/>
                <a:cs typeface="Arial" charset="0"/>
              </a:rPr>
              <a:t> are unclear, although it may occur as a side effect of treatment with medications that remove copper from the body (copper chelating drugs).</a:t>
            </a:r>
          </a:p>
        </p:txBody>
      </p:sp>
      <p:sp>
        <p:nvSpPr>
          <p:cNvPr id="7" name="Rectangle 6">
            <a:extLst>
              <a:ext uri="{FF2B5EF4-FFF2-40B4-BE49-F238E27FC236}">
                <a16:creationId xmlns:a16="http://schemas.microsoft.com/office/drawing/2014/main" id="{FF5DF10C-7BD4-425E-D977-51D366F854C7}"/>
              </a:ext>
            </a:extLst>
          </p:cNvPr>
          <p:cNvSpPr/>
          <p:nvPr/>
        </p:nvSpPr>
        <p:spPr>
          <a:xfrm>
            <a:off x="338138" y="2133600"/>
            <a:ext cx="5681662" cy="523875"/>
          </a:xfrm>
          <a:prstGeom prst="rect">
            <a:avLst/>
          </a:prstGeom>
        </p:spPr>
        <p:txBody>
          <a:bodyPr wrap="none">
            <a:spAutoFit/>
          </a:bodyPr>
          <a:lstStyle/>
          <a:p>
            <a:pPr>
              <a:defRPr/>
            </a:pPr>
            <a:r>
              <a:rPr lang="en-GB" sz="2800" b="1" dirty="0">
                <a:solidFill>
                  <a:srgbClr val="FF0000"/>
                </a:solidFill>
                <a:latin typeface="+mn-lt"/>
                <a:cs typeface="Arial" charset="0"/>
              </a:rPr>
              <a:t>What genes are related to cutis </a:t>
            </a:r>
            <a:r>
              <a:rPr lang="en-GB" sz="2800" b="1" dirty="0" err="1">
                <a:solidFill>
                  <a:srgbClr val="FF0000"/>
                </a:solidFill>
                <a:latin typeface="+mn-lt"/>
                <a:cs typeface="Arial" charset="0"/>
              </a:rPr>
              <a:t>laxa</a:t>
            </a:r>
            <a:r>
              <a:rPr lang="en-GB" sz="2800" b="1" dirty="0">
                <a:solidFill>
                  <a:srgbClr val="FF0000"/>
                </a:solidFill>
                <a:latin typeface="+mn-lt"/>
                <a:cs typeface="Arial" charset="0"/>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1">
            <a:extLst>
              <a:ext uri="{FF2B5EF4-FFF2-40B4-BE49-F238E27FC236}">
                <a16:creationId xmlns:a16="http://schemas.microsoft.com/office/drawing/2014/main" id="{31CD8628-18FD-D98E-8D68-73DC9F86FBBA}"/>
              </a:ext>
            </a:extLst>
          </p:cNvPr>
          <p:cNvSpPr>
            <a:spLocks noChangeArrowheads="1"/>
          </p:cNvSpPr>
          <p:nvPr/>
        </p:nvSpPr>
        <p:spPr bwMode="auto">
          <a:xfrm>
            <a:off x="228600" y="384175"/>
            <a:ext cx="8686800" cy="2000250"/>
          </a:xfrm>
          <a:prstGeom prst="rect">
            <a:avLst/>
          </a:prstGeom>
          <a:noFill/>
          <a:ln w="9525">
            <a:noFill/>
            <a:miter lim="800000"/>
            <a:headEnd/>
            <a:tailEnd/>
          </a:ln>
        </p:spPr>
        <p:txBody>
          <a:bodyPr>
            <a:spAutoFit/>
          </a:bodyPr>
          <a:lstStyle/>
          <a:p>
            <a:pPr algn="just">
              <a:defRPr/>
            </a:pPr>
            <a:r>
              <a:rPr lang="en-GB" sz="2400" b="1" u="sng" dirty="0">
                <a:solidFill>
                  <a:srgbClr val="FF0000"/>
                </a:solidFill>
                <a:latin typeface="+mn-lt"/>
                <a:cs typeface="Arial" charset="0"/>
              </a:rPr>
              <a:t>cutis </a:t>
            </a:r>
            <a:r>
              <a:rPr lang="en-GB" sz="2400" b="1" u="sng" dirty="0" err="1">
                <a:solidFill>
                  <a:srgbClr val="FF0000"/>
                </a:solidFill>
                <a:latin typeface="+mn-lt"/>
                <a:cs typeface="Arial" charset="0"/>
              </a:rPr>
              <a:t>laxa</a:t>
            </a:r>
            <a:r>
              <a:rPr lang="en-GB" sz="2400" b="1" dirty="0">
                <a:latin typeface="+mn-lt"/>
                <a:cs typeface="Arial" charset="0"/>
              </a:rPr>
              <a:t> </a:t>
            </a:r>
            <a:r>
              <a:rPr lang="en-GB" sz="2000" b="1" dirty="0">
                <a:latin typeface="+mn-lt"/>
                <a:cs typeface="Arial" charset="0"/>
              </a:rPr>
              <a:t>forms are often distinguished by their pattern of inheritance: autosomal dominant, autosomal recessive, or X-linked. </a:t>
            </a:r>
          </a:p>
          <a:p>
            <a:pPr algn="just">
              <a:defRPr/>
            </a:pPr>
            <a:endParaRPr lang="en-GB" sz="2000" b="1" dirty="0">
              <a:latin typeface="+mn-lt"/>
              <a:cs typeface="Arial" charset="0"/>
            </a:endParaRPr>
          </a:p>
          <a:p>
            <a:pPr algn="just">
              <a:defRPr/>
            </a:pPr>
            <a:r>
              <a:rPr lang="en-GB" sz="2000" b="1" dirty="0">
                <a:latin typeface="+mn-lt"/>
                <a:cs typeface="Arial" charset="0"/>
              </a:rPr>
              <a:t>In general, the autosomal recessive forms of cutis </a:t>
            </a:r>
            <a:r>
              <a:rPr lang="en-GB" sz="2000" b="1" dirty="0" err="1">
                <a:latin typeface="+mn-lt"/>
                <a:cs typeface="Arial" charset="0"/>
              </a:rPr>
              <a:t>laxa</a:t>
            </a:r>
            <a:r>
              <a:rPr lang="en-GB" sz="2000" b="1" dirty="0">
                <a:latin typeface="+mn-lt"/>
                <a:cs typeface="Arial" charset="0"/>
              </a:rPr>
              <a:t> tend to be more severe than the autosomal dominant form. </a:t>
            </a:r>
          </a:p>
          <a:p>
            <a:pPr algn="just">
              <a:defRPr/>
            </a:pPr>
            <a:endParaRPr lang="en-GB" sz="2000" b="1" dirty="0">
              <a:latin typeface="+mn-lt"/>
              <a:cs typeface="Arial" charset="0"/>
            </a:endParaRPr>
          </a:p>
        </p:txBody>
      </p:sp>
      <p:pic>
        <p:nvPicPr>
          <p:cNvPr id="5123" name="Picture 4" descr="http://t2.gstatic.com/images?q=tbn:ANd9GcSZwjB2FF8Ty9K9YJ-OBwVH1TCZCxkgSzqCxPKh0kf2GDm9Ykzb">
            <a:extLst>
              <a:ext uri="{FF2B5EF4-FFF2-40B4-BE49-F238E27FC236}">
                <a16:creationId xmlns:a16="http://schemas.microsoft.com/office/drawing/2014/main" id="{3A18274C-0D1C-9B00-560B-F356730DF4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2689225"/>
            <a:ext cx="2286000" cy="333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a:extLst>
              <a:ext uri="{FF2B5EF4-FFF2-40B4-BE49-F238E27FC236}">
                <a16:creationId xmlns:a16="http://schemas.microsoft.com/office/drawing/2014/main" id="{02DDCF48-4D25-B289-D818-E5319478B149}"/>
              </a:ext>
            </a:extLst>
          </p:cNvPr>
          <p:cNvSpPr/>
          <p:nvPr/>
        </p:nvSpPr>
        <p:spPr>
          <a:xfrm>
            <a:off x="304800" y="2590800"/>
            <a:ext cx="5410200" cy="1631950"/>
          </a:xfrm>
          <a:prstGeom prst="rect">
            <a:avLst/>
          </a:prstGeom>
        </p:spPr>
        <p:txBody>
          <a:bodyPr>
            <a:spAutoFit/>
          </a:bodyPr>
          <a:lstStyle/>
          <a:p>
            <a:pPr algn="just">
              <a:defRPr/>
            </a:pPr>
            <a:r>
              <a:rPr lang="en-GB" sz="2000" b="1" dirty="0">
                <a:latin typeface="+mn-lt"/>
                <a:cs typeface="Arial" charset="0"/>
              </a:rPr>
              <a:t>The X-linked form of cutis </a:t>
            </a:r>
            <a:r>
              <a:rPr lang="en-GB" sz="2000" b="1" dirty="0" err="1">
                <a:latin typeface="+mn-lt"/>
                <a:cs typeface="Arial" charset="0"/>
              </a:rPr>
              <a:t>laxa</a:t>
            </a:r>
            <a:r>
              <a:rPr lang="en-GB" sz="2000" b="1" dirty="0">
                <a:latin typeface="+mn-lt"/>
                <a:cs typeface="Arial" charset="0"/>
              </a:rPr>
              <a:t> is often called occipital horn syndrome. This form of the disorder is considered a mild type of </a:t>
            </a:r>
            <a:r>
              <a:rPr lang="en-GB" sz="2000" b="1" dirty="0" err="1">
                <a:latin typeface="+mn-lt"/>
                <a:cs typeface="Arial" charset="0"/>
              </a:rPr>
              <a:t>Menkes</a:t>
            </a:r>
            <a:r>
              <a:rPr lang="en-GB" sz="2000" b="1" dirty="0">
                <a:latin typeface="+mn-lt"/>
                <a:cs typeface="Arial" charset="0"/>
              </a:rPr>
              <a:t> syndrome, which is a condition that affects copper levels in the body.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TextBox 1">
            <a:extLst>
              <a:ext uri="{FF2B5EF4-FFF2-40B4-BE49-F238E27FC236}">
                <a16:creationId xmlns:a16="http://schemas.microsoft.com/office/drawing/2014/main" id="{675A4544-E9E5-FEC4-AB92-1C0EED5BDF7A}"/>
              </a:ext>
            </a:extLst>
          </p:cNvPr>
          <p:cNvSpPr txBox="1">
            <a:spLocks noChangeArrowheads="1"/>
          </p:cNvSpPr>
          <p:nvPr/>
        </p:nvSpPr>
        <p:spPr bwMode="auto">
          <a:xfrm>
            <a:off x="381000" y="774700"/>
            <a:ext cx="8305800" cy="3478213"/>
          </a:xfrm>
          <a:prstGeom prst="rect">
            <a:avLst/>
          </a:prstGeom>
          <a:noFill/>
          <a:ln w="9525">
            <a:noFill/>
            <a:miter lim="800000"/>
            <a:headEnd/>
            <a:tailEnd/>
          </a:ln>
        </p:spPr>
        <p:txBody>
          <a:bodyPr>
            <a:spAutoFit/>
          </a:bodyPr>
          <a:lstStyle/>
          <a:p>
            <a:pPr algn="just">
              <a:defRPr/>
            </a:pPr>
            <a:r>
              <a:rPr lang="en-GB" sz="2000" b="1" dirty="0">
                <a:latin typeface="+mn-lt"/>
                <a:cs typeface="Arial" charset="0"/>
              </a:rPr>
              <a:t>caused by mutations in the </a:t>
            </a:r>
            <a:r>
              <a:rPr lang="en-GB" sz="2000" b="1" i="1" dirty="0">
                <a:latin typeface="+mn-lt"/>
                <a:cs typeface="Arial" charset="0"/>
              </a:rPr>
              <a:t>ELN</a:t>
            </a:r>
            <a:r>
              <a:rPr lang="en-GB" sz="2000" b="1" dirty="0">
                <a:latin typeface="+mn-lt"/>
                <a:cs typeface="Arial" charset="0"/>
              </a:rPr>
              <a:t> gene. At least 60 mutations in the </a:t>
            </a:r>
            <a:r>
              <a:rPr lang="en-GB" sz="2000" b="1" i="1" dirty="0">
                <a:latin typeface="+mn-lt"/>
                <a:cs typeface="Arial" charset="0"/>
              </a:rPr>
              <a:t>ELN</a:t>
            </a:r>
            <a:r>
              <a:rPr lang="en-GB" sz="2000" b="1" dirty="0">
                <a:latin typeface="+mn-lt"/>
                <a:cs typeface="Arial" charset="0"/>
              </a:rPr>
              <a:t> gene have been found to cause </a:t>
            </a:r>
            <a:r>
              <a:rPr lang="en-GB" sz="2000" b="1" dirty="0" err="1">
                <a:latin typeface="+mn-lt"/>
                <a:cs typeface="Arial" charset="0"/>
              </a:rPr>
              <a:t>supravalvular</a:t>
            </a:r>
            <a:r>
              <a:rPr lang="en-GB" sz="2000" b="1" dirty="0">
                <a:latin typeface="+mn-lt"/>
                <a:cs typeface="Arial" charset="0"/>
              </a:rPr>
              <a:t> aortic </a:t>
            </a:r>
            <a:r>
              <a:rPr lang="en-GB" sz="2000" b="1" dirty="0" err="1">
                <a:latin typeface="+mn-lt"/>
                <a:cs typeface="Arial" charset="0"/>
              </a:rPr>
              <a:t>stenosis</a:t>
            </a:r>
            <a:r>
              <a:rPr lang="en-GB" sz="2000" b="1" dirty="0">
                <a:latin typeface="+mn-lt"/>
                <a:cs typeface="Arial" charset="0"/>
              </a:rPr>
              <a:t> (SVAS), </a:t>
            </a:r>
          </a:p>
          <a:p>
            <a:pPr algn="just">
              <a:defRPr/>
            </a:pPr>
            <a:endParaRPr lang="en-GB" sz="2000" b="1" dirty="0">
              <a:latin typeface="+mn-lt"/>
              <a:cs typeface="Arial" charset="0"/>
            </a:endParaRPr>
          </a:p>
          <a:p>
            <a:pPr algn="just">
              <a:defRPr/>
            </a:pPr>
            <a:r>
              <a:rPr lang="en-GB" sz="2000" b="1" dirty="0">
                <a:latin typeface="+mn-lt"/>
                <a:cs typeface="Arial" charset="0"/>
              </a:rPr>
              <a:t>It is a heart defect present from birth that is characterized by a narrowing of the large blood vessel that carries blood from the heart to the rest of the body (the aorta). </a:t>
            </a:r>
          </a:p>
          <a:p>
            <a:pPr algn="just">
              <a:defRPr/>
            </a:pPr>
            <a:endParaRPr lang="en-GB" sz="2000" b="1" dirty="0">
              <a:latin typeface="+mn-lt"/>
              <a:cs typeface="Arial" charset="0"/>
            </a:endParaRPr>
          </a:p>
          <a:p>
            <a:pPr algn="just">
              <a:defRPr/>
            </a:pPr>
            <a:r>
              <a:rPr lang="en-GB" sz="2000" b="1" dirty="0">
                <a:latin typeface="+mn-lt"/>
                <a:cs typeface="Arial" charset="0"/>
              </a:rPr>
              <a:t>Over time, the wall of the aorta can become damaged. Aortic narrowing causes the heart to work harder to pump blood through the aorta, which can lead to shortness of breath, chest pain, and ultimately heart failure.</a:t>
            </a:r>
          </a:p>
          <a:p>
            <a:pPr algn="just">
              <a:defRPr/>
            </a:pPr>
            <a:endParaRPr lang="en-GB" sz="2000" b="1" dirty="0">
              <a:latin typeface="+mn-lt"/>
              <a:cs typeface="Arial" charset="0"/>
            </a:endParaRPr>
          </a:p>
        </p:txBody>
      </p:sp>
      <p:sp>
        <p:nvSpPr>
          <p:cNvPr id="3" name="Rectangle 2">
            <a:extLst>
              <a:ext uri="{FF2B5EF4-FFF2-40B4-BE49-F238E27FC236}">
                <a16:creationId xmlns:a16="http://schemas.microsoft.com/office/drawing/2014/main" id="{31942F73-8F89-F5EC-09B1-5D82A325708E}"/>
              </a:ext>
            </a:extLst>
          </p:cNvPr>
          <p:cNvSpPr/>
          <p:nvPr/>
        </p:nvSpPr>
        <p:spPr>
          <a:xfrm>
            <a:off x="381000" y="101600"/>
            <a:ext cx="6248400" cy="584200"/>
          </a:xfrm>
          <a:prstGeom prst="rect">
            <a:avLst/>
          </a:prstGeom>
        </p:spPr>
        <p:txBody>
          <a:bodyPr wrap="none">
            <a:spAutoFit/>
          </a:bodyPr>
          <a:lstStyle/>
          <a:p>
            <a:pPr>
              <a:defRPr/>
            </a:pPr>
            <a:r>
              <a:rPr lang="en-GB" sz="3200" b="1" dirty="0" err="1">
                <a:solidFill>
                  <a:srgbClr val="FF0000"/>
                </a:solidFill>
                <a:latin typeface="+mn-lt"/>
                <a:cs typeface="Arial" charset="0"/>
              </a:rPr>
              <a:t>Supravalvular</a:t>
            </a:r>
            <a:r>
              <a:rPr lang="en-GB" sz="3200" b="1" dirty="0">
                <a:solidFill>
                  <a:srgbClr val="FF0000"/>
                </a:solidFill>
                <a:latin typeface="+mn-lt"/>
                <a:cs typeface="Arial" charset="0"/>
              </a:rPr>
              <a:t> aortic </a:t>
            </a:r>
            <a:r>
              <a:rPr lang="en-GB" sz="3200" b="1" dirty="0" err="1">
                <a:solidFill>
                  <a:srgbClr val="FF0000"/>
                </a:solidFill>
                <a:latin typeface="+mn-lt"/>
                <a:cs typeface="Arial" charset="0"/>
              </a:rPr>
              <a:t>stenosis</a:t>
            </a:r>
            <a:r>
              <a:rPr lang="en-GB" sz="3200" b="1" dirty="0">
                <a:solidFill>
                  <a:srgbClr val="FF0000"/>
                </a:solidFill>
                <a:latin typeface="+mn-lt"/>
                <a:cs typeface="Arial" charset="0"/>
              </a:rPr>
              <a:t> (SVAS)</a:t>
            </a:r>
            <a:endParaRPr lang="en-US" sz="3200" b="1" dirty="0">
              <a:solidFill>
                <a:srgbClr val="FF0000"/>
              </a:solidFill>
              <a:latin typeface="+mn-lt"/>
              <a:cs typeface="Arial" charset="0"/>
            </a:endParaRPr>
          </a:p>
        </p:txBody>
      </p:sp>
      <p:sp>
        <p:nvSpPr>
          <p:cNvPr id="4" name="Rectangle 1">
            <a:extLst>
              <a:ext uri="{FF2B5EF4-FFF2-40B4-BE49-F238E27FC236}">
                <a16:creationId xmlns:a16="http://schemas.microsoft.com/office/drawing/2014/main" id="{46DD0667-7D56-A05D-7E9E-BC58D0160BCC}"/>
              </a:ext>
            </a:extLst>
          </p:cNvPr>
          <p:cNvSpPr>
            <a:spLocks noChangeArrowheads="1"/>
          </p:cNvSpPr>
          <p:nvPr/>
        </p:nvSpPr>
        <p:spPr bwMode="auto">
          <a:xfrm>
            <a:off x="304800" y="4343400"/>
            <a:ext cx="8458200" cy="708025"/>
          </a:xfrm>
          <a:prstGeom prst="rect">
            <a:avLst/>
          </a:prstGeom>
          <a:noFill/>
          <a:ln w="9525">
            <a:noFill/>
            <a:miter lim="800000"/>
            <a:headEnd/>
            <a:tailEnd/>
          </a:ln>
        </p:spPr>
        <p:txBody>
          <a:bodyPr>
            <a:spAutoFit/>
          </a:bodyPr>
          <a:lstStyle/>
          <a:p>
            <a:pPr algn="just">
              <a:defRPr/>
            </a:pPr>
            <a:r>
              <a:rPr lang="en-GB" sz="2000" b="1" dirty="0">
                <a:latin typeface="+mn-lt"/>
                <a:cs typeface="Arial" charset="0"/>
              </a:rPr>
              <a:t>This condition is inherited in an autosomal dominant pattern, which means one copy of the altered gene in each cell is sufficient to cause the disorder.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TextBox 2">
            <a:extLst>
              <a:ext uri="{FF2B5EF4-FFF2-40B4-BE49-F238E27FC236}">
                <a16:creationId xmlns:a16="http://schemas.microsoft.com/office/drawing/2014/main" id="{DA24AB23-49FC-3A7D-C700-AD9B9317FB5D}"/>
              </a:ext>
            </a:extLst>
          </p:cNvPr>
          <p:cNvSpPr txBox="1">
            <a:spLocks noChangeArrowheads="1"/>
          </p:cNvSpPr>
          <p:nvPr/>
        </p:nvSpPr>
        <p:spPr bwMode="auto">
          <a:xfrm>
            <a:off x="381000" y="685800"/>
            <a:ext cx="8458200" cy="1938338"/>
          </a:xfrm>
          <a:prstGeom prst="rect">
            <a:avLst/>
          </a:prstGeom>
          <a:noFill/>
          <a:ln w="9525">
            <a:noFill/>
            <a:miter lim="800000"/>
            <a:headEnd/>
            <a:tailEnd/>
          </a:ln>
        </p:spPr>
        <p:txBody>
          <a:bodyPr>
            <a:spAutoFit/>
          </a:bodyPr>
          <a:lstStyle/>
          <a:p>
            <a:pPr algn="just">
              <a:defRPr/>
            </a:pPr>
            <a:r>
              <a:rPr lang="en-GB" sz="2000" b="1" dirty="0">
                <a:latin typeface="+mn-lt"/>
                <a:cs typeface="Arial" charset="0"/>
              </a:rPr>
              <a:t>Is associated with the </a:t>
            </a:r>
            <a:r>
              <a:rPr lang="en-GB" sz="2000" b="1" i="1" dirty="0">
                <a:latin typeface="+mn-lt"/>
                <a:cs typeface="Arial" charset="0"/>
              </a:rPr>
              <a:t>ELN</a:t>
            </a:r>
            <a:r>
              <a:rPr lang="en-GB" sz="2000" b="1" dirty="0">
                <a:latin typeface="+mn-lt"/>
                <a:cs typeface="Arial" charset="0"/>
              </a:rPr>
              <a:t> gene. The </a:t>
            </a:r>
            <a:r>
              <a:rPr lang="en-GB" sz="2000" b="1" i="1" dirty="0">
                <a:latin typeface="+mn-lt"/>
                <a:cs typeface="Arial" charset="0"/>
              </a:rPr>
              <a:t>ELN</a:t>
            </a:r>
            <a:r>
              <a:rPr lang="en-GB" sz="2000" b="1" dirty="0">
                <a:latin typeface="+mn-lt"/>
                <a:cs typeface="Arial" charset="0"/>
              </a:rPr>
              <a:t> gene is located in a region of chromosome 7 that is deleted in people with Williams syndrome. </a:t>
            </a:r>
          </a:p>
          <a:p>
            <a:pPr algn="just">
              <a:defRPr/>
            </a:pPr>
            <a:endParaRPr lang="en-GB" sz="2000" b="1" dirty="0">
              <a:latin typeface="+mn-lt"/>
              <a:cs typeface="Arial" charset="0"/>
            </a:endParaRPr>
          </a:p>
          <a:p>
            <a:pPr algn="just">
              <a:defRPr/>
            </a:pPr>
            <a:r>
              <a:rPr lang="en-GB" sz="2000" b="1" dirty="0">
                <a:latin typeface="+mn-lt"/>
                <a:cs typeface="Arial" charset="0"/>
              </a:rPr>
              <a:t>This loss reduces the production of </a:t>
            </a:r>
            <a:r>
              <a:rPr lang="en-GB" sz="2000" b="1" dirty="0" err="1">
                <a:latin typeface="+mn-lt"/>
                <a:cs typeface="Arial" charset="0"/>
              </a:rPr>
              <a:t>elastin</a:t>
            </a:r>
            <a:r>
              <a:rPr lang="en-GB" sz="2000" b="1" dirty="0">
                <a:latin typeface="+mn-lt"/>
                <a:cs typeface="Arial" charset="0"/>
              </a:rPr>
              <a:t> by half, which disrupts the normal structure of elastic fibers in many connective tissues. </a:t>
            </a:r>
          </a:p>
          <a:p>
            <a:pPr algn="just">
              <a:defRPr/>
            </a:pPr>
            <a:endParaRPr lang="en-GB" sz="2000" b="1" dirty="0">
              <a:latin typeface="+mn-lt"/>
              <a:cs typeface="Arial" charset="0"/>
            </a:endParaRPr>
          </a:p>
        </p:txBody>
      </p:sp>
      <p:sp>
        <p:nvSpPr>
          <p:cNvPr id="3" name="Rectangle 2">
            <a:extLst>
              <a:ext uri="{FF2B5EF4-FFF2-40B4-BE49-F238E27FC236}">
                <a16:creationId xmlns:a16="http://schemas.microsoft.com/office/drawing/2014/main" id="{276F4067-2CD9-8BC4-5DDF-D3B90F9C54BF}"/>
              </a:ext>
            </a:extLst>
          </p:cNvPr>
          <p:cNvSpPr/>
          <p:nvPr/>
        </p:nvSpPr>
        <p:spPr>
          <a:xfrm>
            <a:off x="314325" y="0"/>
            <a:ext cx="3444875" cy="584200"/>
          </a:xfrm>
          <a:prstGeom prst="rect">
            <a:avLst/>
          </a:prstGeom>
        </p:spPr>
        <p:txBody>
          <a:bodyPr wrap="none">
            <a:spAutoFit/>
          </a:bodyPr>
          <a:lstStyle/>
          <a:p>
            <a:pPr>
              <a:defRPr/>
            </a:pPr>
            <a:r>
              <a:rPr lang="en-GB" sz="3200" b="1" dirty="0">
                <a:solidFill>
                  <a:srgbClr val="FF0000"/>
                </a:solidFill>
                <a:latin typeface="+mn-lt"/>
                <a:cs typeface="Arial" charset="0"/>
              </a:rPr>
              <a:t>Williams syndrome</a:t>
            </a:r>
            <a:endParaRPr lang="en-US" sz="3200" b="1" dirty="0">
              <a:solidFill>
                <a:srgbClr val="FF0000"/>
              </a:solidFill>
              <a:latin typeface="+mn-lt"/>
              <a:cs typeface="Arial" charset="0"/>
            </a:endParaRPr>
          </a:p>
        </p:txBody>
      </p:sp>
      <p:sp>
        <p:nvSpPr>
          <p:cNvPr id="4" name="Rectangle 1">
            <a:extLst>
              <a:ext uri="{FF2B5EF4-FFF2-40B4-BE49-F238E27FC236}">
                <a16:creationId xmlns:a16="http://schemas.microsoft.com/office/drawing/2014/main" id="{4EAF306D-A6A2-F9B8-F361-D8CC5C790FEC}"/>
              </a:ext>
            </a:extLst>
          </p:cNvPr>
          <p:cNvSpPr>
            <a:spLocks noChangeArrowheads="1"/>
          </p:cNvSpPr>
          <p:nvPr/>
        </p:nvSpPr>
        <p:spPr bwMode="auto">
          <a:xfrm>
            <a:off x="304800" y="2819400"/>
            <a:ext cx="8534400" cy="2554288"/>
          </a:xfrm>
          <a:prstGeom prst="rect">
            <a:avLst/>
          </a:prstGeom>
          <a:noFill/>
          <a:ln w="9525">
            <a:noFill/>
            <a:miter lim="800000"/>
            <a:headEnd/>
            <a:tailEnd/>
          </a:ln>
        </p:spPr>
        <p:txBody>
          <a:bodyPr>
            <a:spAutoFit/>
          </a:bodyPr>
          <a:lstStyle/>
          <a:p>
            <a:pPr algn="just">
              <a:defRPr/>
            </a:pPr>
            <a:r>
              <a:rPr lang="en-GB" sz="2000" b="1" i="1" dirty="0">
                <a:latin typeface="+mn-lt"/>
                <a:cs typeface="Arial" charset="0"/>
              </a:rPr>
              <a:t>CLIP2</a:t>
            </a:r>
            <a:r>
              <a:rPr lang="en-GB" sz="2000" b="1" dirty="0">
                <a:latin typeface="+mn-lt"/>
                <a:cs typeface="Arial" charset="0"/>
              </a:rPr>
              <a:t>, </a:t>
            </a:r>
            <a:r>
              <a:rPr lang="en-GB" sz="2000" b="1" i="1" dirty="0">
                <a:latin typeface="+mn-lt"/>
                <a:cs typeface="Arial" charset="0"/>
              </a:rPr>
              <a:t>ELN</a:t>
            </a:r>
            <a:r>
              <a:rPr lang="en-GB" sz="2000" b="1" dirty="0">
                <a:latin typeface="+mn-lt"/>
                <a:cs typeface="Arial" charset="0"/>
              </a:rPr>
              <a:t>, </a:t>
            </a:r>
            <a:r>
              <a:rPr lang="en-GB" sz="2000" b="1" i="1" dirty="0">
                <a:latin typeface="+mn-lt"/>
                <a:cs typeface="Arial" charset="0"/>
              </a:rPr>
              <a:t>GTF2I</a:t>
            </a:r>
            <a:r>
              <a:rPr lang="en-GB" sz="2000" b="1" dirty="0">
                <a:latin typeface="+mn-lt"/>
                <a:cs typeface="Arial" charset="0"/>
              </a:rPr>
              <a:t>, </a:t>
            </a:r>
            <a:r>
              <a:rPr lang="en-GB" sz="2000" b="1" i="1" dirty="0">
                <a:latin typeface="+mn-lt"/>
                <a:cs typeface="Arial" charset="0"/>
              </a:rPr>
              <a:t>GTF2IRD1</a:t>
            </a:r>
            <a:r>
              <a:rPr lang="en-GB" sz="2000" b="1" dirty="0">
                <a:latin typeface="+mn-lt"/>
                <a:cs typeface="Arial" charset="0"/>
              </a:rPr>
              <a:t>, and </a:t>
            </a:r>
            <a:r>
              <a:rPr lang="en-GB" sz="2000" b="1" i="1" dirty="0">
                <a:latin typeface="+mn-lt"/>
                <a:cs typeface="Arial" charset="0"/>
              </a:rPr>
              <a:t>LIMK1</a:t>
            </a:r>
            <a:r>
              <a:rPr lang="en-GB" sz="2000" b="1" dirty="0">
                <a:latin typeface="+mn-lt"/>
                <a:cs typeface="Arial" charset="0"/>
              </a:rPr>
              <a:t> are among the genes that are typically deleted in people with Williams syndrome. </a:t>
            </a:r>
          </a:p>
          <a:p>
            <a:pPr algn="just">
              <a:defRPr/>
            </a:pPr>
            <a:endParaRPr lang="en-GB" sz="2000" b="1" dirty="0">
              <a:latin typeface="+mn-lt"/>
              <a:cs typeface="Arial" charset="0"/>
            </a:endParaRPr>
          </a:p>
          <a:p>
            <a:pPr algn="just">
              <a:defRPr/>
            </a:pPr>
            <a:endParaRPr lang="en-GB" sz="2000" b="1" dirty="0">
              <a:latin typeface="+mn-lt"/>
              <a:cs typeface="Arial" charset="0"/>
            </a:endParaRPr>
          </a:p>
          <a:p>
            <a:pPr algn="just">
              <a:defRPr/>
            </a:pPr>
            <a:r>
              <a:rPr lang="en-GB" sz="2000" b="1" dirty="0">
                <a:latin typeface="+mn-lt"/>
                <a:cs typeface="Arial" charset="0"/>
              </a:rPr>
              <a:t>Researchers have found that loss of the </a:t>
            </a:r>
            <a:r>
              <a:rPr lang="en-GB" sz="2000" b="1" i="1" dirty="0">
                <a:latin typeface="+mn-lt"/>
                <a:cs typeface="Arial" charset="0"/>
              </a:rPr>
              <a:t>ELN</a:t>
            </a:r>
            <a:r>
              <a:rPr lang="en-GB" sz="2000" b="1" dirty="0">
                <a:latin typeface="+mn-lt"/>
                <a:cs typeface="Arial" charset="0"/>
              </a:rPr>
              <a:t> gene is associated with the connective tissue abnormalities and cardiovascular disease found in many people with this disease. </a:t>
            </a:r>
          </a:p>
          <a:p>
            <a:pPr algn="just">
              <a:defRPr/>
            </a:pPr>
            <a:endParaRPr lang="en-GB" sz="2000" b="1" dirty="0">
              <a:latin typeface="+mn-lt"/>
              <a:cs typeface="Arial" charset="0"/>
            </a:endParaRPr>
          </a:p>
        </p:txBody>
      </p:sp>
      <p:sp>
        <p:nvSpPr>
          <p:cNvPr id="5" name="Rectangle 4">
            <a:extLst>
              <a:ext uri="{FF2B5EF4-FFF2-40B4-BE49-F238E27FC236}">
                <a16:creationId xmlns:a16="http://schemas.microsoft.com/office/drawing/2014/main" id="{00883F55-3EA8-3928-D8BD-6ABC49AA789D}"/>
              </a:ext>
            </a:extLst>
          </p:cNvPr>
          <p:cNvSpPr/>
          <p:nvPr/>
        </p:nvSpPr>
        <p:spPr>
          <a:xfrm>
            <a:off x="304800" y="5537200"/>
            <a:ext cx="8610600" cy="1016000"/>
          </a:xfrm>
          <a:prstGeom prst="rect">
            <a:avLst/>
          </a:prstGeom>
        </p:spPr>
        <p:txBody>
          <a:bodyPr>
            <a:spAutoFit/>
          </a:bodyPr>
          <a:lstStyle/>
          <a:p>
            <a:pPr algn="just">
              <a:defRPr/>
            </a:pPr>
            <a:r>
              <a:rPr lang="en-GB" sz="2000" b="1" dirty="0">
                <a:latin typeface="+mn-lt"/>
                <a:cs typeface="Arial" charset="0"/>
              </a:rPr>
              <a:t>Williams syndrome is considered as an autosomal dominant condition because one copy of the altered chromosome 7 in each cell is sufficient to cause the disorder.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1">
            <a:extLst>
              <a:ext uri="{FF2B5EF4-FFF2-40B4-BE49-F238E27FC236}">
                <a16:creationId xmlns:a16="http://schemas.microsoft.com/office/drawing/2014/main" id="{23301162-7645-A01D-E6A4-8C5FA08C93BA}"/>
              </a:ext>
            </a:extLst>
          </p:cNvPr>
          <p:cNvSpPr>
            <a:spLocks noChangeArrowheads="1"/>
          </p:cNvSpPr>
          <p:nvPr/>
        </p:nvSpPr>
        <p:spPr bwMode="auto">
          <a:xfrm>
            <a:off x="255588" y="76200"/>
            <a:ext cx="4572000" cy="584200"/>
          </a:xfrm>
          <a:prstGeom prst="rect">
            <a:avLst/>
          </a:prstGeom>
          <a:noFill/>
          <a:ln w="9525">
            <a:noFill/>
            <a:miter lim="800000"/>
            <a:headEnd/>
            <a:tailEnd/>
          </a:ln>
        </p:spPr>
        <p:txBody>
          <a:bodyPr>
            <a:spAutoFit/>
          </a:bodyPr>
          <a:lstStyle/>
          <a:p>
            <a:pPr>
              <a:defRPr/>
            </a:pPr>
            <a:r>
              <a:rPr lang="en-GB" sz="3200" b="1" dirty="0" err="1">
                <a:solidFill>
                  <a:srgbClr val="FF0000"/>
                </a:solidFill>
                <a:latin typeface="+mn-lt"/>
                <a:cs typeface="Arial" charset="0"/>
              </a:rPr>
              <a:t>Marfan</a:t>
            </a:r>
            <a:r>
              <a:rPr lang="en-GB" sz="3200" b="1" dirty="0">
                <a:solidFill>
                  <a:srgbClr val="FF0000"/>
                </a:solidFill>
                <a:latin typeface="+mn-lt"/>
                <a:cs typeface="Arial" charset="0"/>
              </a:rPr>
              <a:t> syndrome</a:t>
            </a:r>
          </a:p>
        </p:txBody>
      </p:sp>
      <p:sp>
        <p:nvSpPr>
          <p:cNvPr id="30723" name="Rectangle 2">
            <a:extLst>
              <a:ext uri="{FF2B5EF4-FFF2-40B4-BE49-F238E27FC236}">
                <a16:creationId xmlns:a16="http://schemas.microsoft.com/office/drawing/2014/main" id="{CACDD611-284E-1C45-EFCE-D9C99F829B37}"/>
              </a:ext>
            </a:extLst>
          </p:cNvPr>
          <p:cNvSpPr>
            <a:spLocks noChangeArrowheads="1"/>
          </p:cNvSpPr>
          <p:nvPr/>
        </p:nvSpPr>
        <p:spPr bwMode="auto">
          <a:xfrm>
            <a:off x="228600" y="685800"/>
            <a:ext cx="4343400" cy="4094163"/>
          </a:xfrm>
          <a:prstGeom prst="rect">
            <a:avLst/>
          </a:prstGeom>
          <a:noFill/>
          <a:ln w="9525">
            <a:noFill/>
            <a:miter lim="800000"/>
            <a:headEnd/>
            <a:tailEnd/>
          </a:ln>
        </p:spPr>
        <p:txBody>
          <a:bodyPr>
            <a:spAutoFit/>
          </a:bodyPr>
          <a:lstStyle/>
          <a:p>
            <a:pPr algn="just">
              <a:defRPr/>
            </a:pPr>
            <a:r>
              <a:rPr lang="en-GB" sz="2000" b="1" dirty="0">
                <a:latin typeface="+mn-lt"/>
                <a:cs typeface="Arial" charset="0"/>
              </a:rPr>
              <a:t>Is a genetic disorder of the connective tissue. People with </a:t>
            </a:r>
            <a:r>
              <a:rPr lang="en-GB" sz="2000" b="1" dirty="0" err="1">
                <a:latin typeface="+mn-lt"/>
                <a:cs typeface="Arial" charset="0"/>
              </a:rPr>
              <a:t>Marfan</a:t>
            </a:r>
            <a:r>
              <a:rPr lang="en-GB" sz="2000" b="1" dirty="0">
                <a:latin typeface="+mn-lt"/>
                <a:cs typeface="Arial" charset="0"/>
              </a:rPr>
              <a:t> tend to be unusually tall, with long limbs and long, thin fingers.</a:t>
            </a:r>
          </a:p>
          <a:p>
            <a:pPr algn="just">
              <a:defRPr/>
            </a:pPr>
            <a:endParaRPr lang="en-GB" sz="2000" b="1" dirty="0">
              <a:latin typeface="+mn-lt"/>
              <a:cs typeface="Arial" charset="0"/>
            </a:endParaRPr>
          </a:p>
          <a:p>
            <a:pPr algn="just">
              <a:defRPr/>
            </a:pPr>
            <a:r>
              <a:rPr lang="en-GB" sz="2000" b="1" dirty="0">
                <a:latin typeface="+mn-lt"/>
                <a:cs typeface="Arial" charset="0"/>
              </a:rPr>
              <a:t>The syndrome is inherited as a dominant trait, carried by the gene </a:t>
            </a:r>
            <a:r>
              <a:rPr lang="en-GB" sz="2000" b="1" i="1" u="sng" dirty="0">
                <a:solidFill>
                  <a:srgbClr val="FF0000"/>
                </a:solidFill>
                <a:latin typeface="+mn-lt"/>
                <a:cs typeface="Arial" charset="0"/>
              </a:rPr>
              <a:t>FBN1</a:t>
            </a:r>
            <a:r>
              <a:rPr lang="en-GB" sz="2000" b="1" dirty="0">
                <a:latin typeface="+mn-lt"/>
                <a:cs typeface="Arial" charset="0"/>
              </a:rPr>
              <a:t>, which encodes the connective protein </a:t>
            </a:r>
            <a:r>
              <a:rPr lang="en-GB" sz="2000" b="1" u="sng" dirty="0">
                <a:solidFill>
                  <a:srgbClr val="FF0000"/>
                </a:solidFill>
                <a:latin typeface="+mn-lt"/>
                <a:cs typeface="Arial" charset="0"/>
              </a:rPr>
              <a:t>fibrillin-1</a:t>
            </a:r>
            <a:r>
              <a:rPr lang="en-GB" sz="2000" b="1" dirty="0">
                <a:latin typeface="+mn-lt"/>
                <a:cs typeface="Arial" charset="0"/>
              </a:rPr>
              <a:t> (Fibrillin-1 protein is essential for the proper formation of the extracellular matrix, including the biogenesis and maintenance of elastic fibers). </a:t>
            </a:r>
          </a:p>
        </p:txBody>
      </p:sp>
      <p:pic>
        <p:nvPicPr>
          <p:cNvPr id="8196" name="Picture 5" descr="http://www.dr-abunada.com/allpic/d12_03_28_01_0332_30682.jpg">
            <a:extLst>
              <a:ext uri="{FF2B5EF4-FFF2-40B4-BE49-F238E27FC236}">
                <a16:creationId xmlns:a16="http://schemas.microsoft.com/office/drawing/2014/main" id="{96FA653C-72C0-A3A4-9CE0-10294B68BD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6400" y="254000"/>
            <a:ext cx="3055938" cy="469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id="{4B677432-3974-CEC4-1385-09A756E1BCC5}"/>
              </a:ext>
            </a:extLst>
          </p:cNvPr>
          <p:cNvSpPr/>
          <p:nvPr/>
        </p:nvSpPr>
        <p:spPr>
          <a:xfrm>
            <a:off x="228600" y="5103813"/>
            <a:ext cx="8382000" cy="1323975"/>
          </a:xfrm>
          <a:prstGeom prst="rect">
            <a:avLst/>
          </a:prstGeom>
        </p:spPr>
        <p:txBody>
          <a:bodyPr>
            <a:spAutoFit/>
          </a:bodyPr>
          <a:lstStyle/>
          <a:p>
            <a:pPr algn="just">
              <a:defRPr/>
            </a:pPr>
            <a:r>
              <a:rPr lang="en-GB" sz="2000" b="1" dirty="0" err="1">
                <a:latin typeface="+mn-lt"/>
                <a:cs typeface="Arial" charset="0"/>
              </a:rPr>
              <a:t>Marfan</a:t>
            </a:r>
            <a:r>
              <a:rPr lang="en-GB" sz="2000" b="1" dirty="0">
                <a:latin typeface="+mn-lt"/>
                <a:cs typeface="Arial" charset="0"/>
              </a:rPr>
              <a:t> syndrome has a range of expressions, from mild to severe. </a:t>
            </a:r>
          </a:p>
          <a:p>
            <a:pPr algn="just">
              <a:defRPr/>
            </a:pPr>
            <a:endParaRPr lang="en-GB" sz="2000" b="1" dirty="0">
              <a:latin typeface="+mn-lt"/>
              <a:cs typeface="Arial" charset="0"/>
            </a:endParaRPr>
          </a:p>
          <a:p>
            <a:pPr algn="just">
              <a:defRPr/>
            </a:pPr>
            <a:r>
              <a:rPr lang="en-GB" sz="2000" b="1" dirty="0">
                <a:latin typeface="+mn-lt"/>
                <a:cs typeface="Arial" charset="0"/>
              </a:rPr>
              <a:t>The most serious complications are defects of the heart valves and aorta. It may also affect the lungs, the eyes, the skeleton and the hard palate.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156AEFF-27FF-5F71-33D2-6355B4E6FB2D}"/>
              </a:ext>
            </a:extLst>
          </p:cNvPr>
          <p:cNvSpPr/>
          <p:nvPr/>
        </p:nvSpPr>
        <p:spPr>
          <a:xfrm>
            <a:off x="228600" y="838200"/>
            <a:ext cx="8610600" cy="1016000"/>
          </a:xfrm>
          <a:prstGeom prst="rect">
            <a:avLst/>
          </a:prstGeom>
        </p:spPr>
        <p:txBody>
          <a:bodyPr>
            <a:spAutoFit/>
          </a:bodyPr>
          <a:lstStyle/>
          <a:p>
            <a:pPr algn="just">
              <a:defRPr/>
            </a:pPr>
            <a:r>
              <a:rPr lang="en-GB" sz="2000" b="1" dirty="0">
                <a:latin typeface="+mn-lt"/>
                <a:cs typeface="Arial" charset="0"/>
              </a:rPr>
              <a:t>The human skin is the outer covering of the body. In humans, it is the largest organ of the </a:t>
            </a:r>
            <a:r>
              <a:rPr lang="en-GB" sz="2000" b="1" dirty="0" err="1">
                <a:latin typeface="+mn-lt"/>
                <a:cs typeface="Arial" charset="0"/>
              </a:rPr>
              <a:t>integumentary</a:t>
            </a:r>
            <a:r>
              <a:rPr lang="en-GB" sz="2000" b="1" dirty="0">
                <a:latin typeface="+mn-lt"/>
                <a:cs typeface="Arial" charset="0"/>
              </a:rPr>
              <a:t> system. </a:t>
            </a:r>
          </a:p>
          <a:p>
            <a:pPr algn="just">
              <a:defRPr/>
            </a:pPr>
            <a:endParaRPr lang="en-GB" sz="2000" b="1" dirty="0">
              <a:latin typeface="+mn-lt"/>
              <a:cs typeface="Arial" charset="0"/>
            </a:endParaRPr>
          </a:p>
        </p:txBody>
      </p:sp>
      <p:sp>
        <p:nvSpPr>
          <p:cNvPr id="5" name="Rectangle 4">
            <a:extLst>
              <a:ext uri="{FF2B5EF4-FFF2-40B4-BE49-F238E27FC236}">
                <a16:creationId xmlns:a16="http://schemas.microsoft.com/office/drawing/2014/main" id="{273D2259-4FD5-4EA6-4192-440C04737C78}"/>
              </a:ext>
            </a:extLst>
          </p:cNvPr>
          <p:cNvSpPr/>
          <p:nvPr/>
        </p:nvSpPr>
        <p:spPr>
          <a:xfrm>
            <a:off x="304800" y="268288"/>
            <a:ext cx="2447925" cy="646112"/>
          </a:xfrm>
          <a:prstGeom prst="rect">
            <a:avLst/>
          </a:prstGeom>
        </p:spPr>
        <p:txBody>
          <a:bodyPr wrap="none">
            <a:spAutoFit/>
          </a:bodyPr>
          <a:lstStyle/>
          <a:p>
            <a:pPr>
              <a:defRPr/>
            </a:pPr>
            <a:r>
              <a:rPr lang="en-GB" sz="3600" b="1" dirty="0">
                <a:solidFill>
                  <a:srgbClr val="FF0000"/>
                </a:solidFill>
                <a:latin typeface="+mn-lt"/>
                <a:cs typeface="Arial" charset="0"/>
              </a:rPr>
              <a:t>Human skin</a:t>
            </a:r>
            <a:endParaRPr lang="en-GB" sz="3600" dirty="0">
              <a:solidFill>
                <a:srgbClr val="FF0000"/>
              </a:solidFill>
              <a:latin typeface="+mn-lt"/>
              <a:cs typeface="Arial" charset="0"/>
            </a:endParaRPr>
          </a:p>
        </p:txBody>
      </p:sp>
      <p:sp>
        <p:nvSpPr>
          <p:cNvPr id="9220" name="AutoShape 2" descr="data:image/jpeg;base64,/9j/4AAQSkZJRgABAQAAAQABAAD/2wCEAAkGBhMSEBMUExMVFBQVEhUWFxgYEhIXGBUYGRQVGhgYGRgaGyYgGBkjGhgaHzAgJCcpLSwsFR8xNTAqNSYrLCkBCQoKDgwOGg8PGjQkHyQsLCwpKS0qLDAtNSksLzQsLDQsLC4pLC0sLDQsLCowLC0sLCwsKSwsLCosLCwsLCwsLP/AABEIALkBEAMBIgACEQEDEQH/xAAbAAEAAgMBAQAAAAAAAAAAAAAAAwQCBQYBB//EAEcQAAIBAgQDBgMFBQYDBwUAAAECEQADBBIhMQVBURMiMmFxkQaBoSNCUrHBYnLR4fAUFTN0grNTkqJUY3OTssLxBxYkNEP/xAAaAQEAAwEBAQAAAAAAAAAAAAAAAQMEBQIG/8QAMhEAAgEDAgQCCQQDAQAAAAAAAAECAxEhBDESQVFhcfATFCIygZGxwdEFI6HxQlLhM//aAAwDAQACEQMRAD8A7ilKVoMYpSlAKUpQCk0pFAJpNIpFSBNJpFIoBNJpFIoDxXkSDINezVG6/ZOD/wDzdoP7DnY+QY6Hzg8zV6KhMlqwmk0ikVJAmobmIysAdm0B/a5A9J5H5dJmio71gOpVtQRB/rrUMK3Mkmk1S4biCQyOZuWzlY/iG6v8x9Zq7FE7olqzsJpNIpFSQJpNIpFAJpSKVAFKUoBSlKAUpSgFKUoBSlKAUpSgFKUoBVRMQVvG2x0cF7Z9Izp6iQR5N+zVutdx3Ds1rMn+JaIup5lZlfRllfnUPa56jl2ZsaVDgsWt22lxfC6hh8+XqNvlU1SeWrClKxa4BuahtLclJvCMMVhxcRkbZgQf4/Lf5VW4Rii9uG8aEo/qvP5jWrSXwdtfl/GtcPssYwJAW9aDde8mnvAPvVEq0E73NMNPUlFq3gbWlVXxR+6CfkBUX9ovTqqx+8SfaBXj1yme/UKvYv15nFV7eLA8QafSR9KPj1PUeoIqmet/1RfD9Pf+b+RTxz9nftXBs/2T/PVD8jNbWtTxu2Hw9yDsMw/0kH8pqzhMSGto+2ZQT6xr9ZqIay2Wj1PQ3tZl2lQ2r2bYTUuvl71pWqpNbmN6Osna38o9pXk/1NegztVsakJ+6ymdKcPeQpXuU9D7V5VhWKUpQClKUApSlAKUpQClKUApSlAKUpQGPaCYmTExzjrHSsyh6e5rifjctbxFq4pIJTcGCCrHn8xWx+H/AIp7YZHI7QbHYP8Awb86yV51IK8djp6fS05xUnzJuBXexvX8MRordrb1+48EgejH61t7mIPID5t/Kud4+3Z3rF+YhjbePwNP5d76VtO0tzp3j71gepqJKzNnqlJu7X1LHaufw+9RvAPeJZuSgT9KwdVIhu6p5czUlu7kEW7Rj0iqHJyd5M0xioq0VYzGJPJTPpH51quN4sLcw7tlGVyPENjE/QGr/bazcD+gGn01rMX7RjuAdMyfqRvUJ2JaM8zN4YA69aktW48z1NYqzse4BA5n9K8a0/NgPQfxqAe3XM6FR61GSx3ZRWaYRRuJ8zrNT2cAo8NtR/pAqUrhuxrr+FJVgCklSNyJkR51Fw3AXEthXykgmO8SIJnoOZNbn+7EO4HyFGwltPESPVm/Ka9qEtiOJFX7TqorJcM5++fYRUrY+2NgT8v41Vv8QZtu6PLf3qyNB8z0oyfIv2MCfvMT8oqK/ctNNsqGnTkR11P8K1jXTGrGPU1JgRLiNd/yNaKdJJo8Vadqcm3yZhxDA2bSpcCpby3rEtIWAb9sGSToIJHzq7Y4pZdgq3rTMdABdtkn0AMmnElOVND/AI+H6/8AaLVW8x6n3NdM+YNJh/i6wygksmYsFzIdct1bRJKyFHaOigsRq4qIfHGF7suQGthw2R8s93uCBLOM0kKDEGTOlXD8NYbMrdmO4HyrLZBmdHJykxOdFbpOsTrRfhnCjawg0CiARAAA0g93QDUb85qMk4MT8UYbTvsZZlEWb7SVupaMQhn7S4iTsSwFY4X4rw1x1Vbkl2Cp3X7xKW36aaXF3jn0NWxwexp9kmhLDTYtdW6T87iK/qoqOz8PYZSpWxbGRgywuzAIAfUBEjplFMjBsKUpUkClKUApSlAKUpQClKUBzPx1h5tW26OQfmJ/9tcWrlHDAxqCPKI196+h/FVnNhX/AGSrezAH6GuDxeH3022+Y0quVr2Z19G70/AvcS4kLikNOqzp+LcD00q5a+JwllABDZQGIjcadNzE7c65t3kem/5V5lnL5gfwrF6tFNJ9ze5O52PCvi6yD3kIJ3acx+cgH2rqLeNDqGUgqdiK+V3MN0H18q6v4BxwHahzsEZRvrqDA67fSoq6dJXiQnc6tbZP9RWZwcjUiP661Su8TYnSF/P3qrculjqZ+e38KoVDqXKnJ74Nl/ZsjgZjlO0aayB896zVkJjNJ6b1pcRmgHcZgupO8giBz2qQNGo3BnSvfolY8Qp3cs8zbXsYiDuiSdj19CfPpUT45u9GXTLqSTM9BpMfpVVWIg6wQ0TDDYhoHI1hkzZFXxHQjkD6+gk15jmXCi3gitzxsQxM5jPqRS3anMzOqKsZmY6a8tx/UVGxiZ0IMGeRFXrWGhbQYeO6Wgj9k5ZHoPrWpK25Mntw+UV/7E890ZwYIZYysDsZmtlZ4UgTvgFjEmWAEk6DSBAG/P5iosBiFt2zJgdq4UAEnVpyqBqdSdBV4YgMisrEqxGxiQZ+c0cuBXaM85SkjXYXhDZ+/GVT18XTTkOZmreN4fbcEsgJMTvr/OrlR4jw/OvUW3JFOob9HJvoac8Dw53tIdQduhkfWsuDj7BPIuPkLjgfQVcFa3g118ijs+7nud/tF27V9cu9az582VK5HCfEGOBhsMzgsBJtXLeTv3gV7qEkZVtkNBAzmSZAFhviDGZUIwmrIrEFb3dLDEnKdNx2KA+d9fKVyeE6alc9wrj2JuXUS5hXRHN05iH7gD3coPcA8Kr1nNy0zdDUkNWFKUoBSlKAUpSgFKUoBSlKAq8StlrTACZiR1E6iuK4hhJkqpABMjfKASAP09q7vEISjARJUxO0xXH2dWYOfEW25NoR9ZrDqHKNRSXnJ1NC/YaNH/Z4k9agTD7fssfbcV0GI4fIUCB+VaoqRmPSJHUTB/KZ8qslJXtzRsTxcxC1e+G1y32AHit6Dqcy6VWa30kg7aT7xzrc/CLRil81cf8ATP6V7ex7jKzujp7nCICwwz85OjaawBrpUmI4UCqhSAyqBto3rznfXzr0BmUOurpcfQnQ6lSn7OkR5wanw2OFwAoCQQCTsBImPNvIbVTdoty8lB+HP2RBAlXzrBn7sEHQcvyNQWME7x3SAY7xIgD9fSt1iruVZ/rYzWPD0i0n7s++v61F+xVCclOSXiU34VlOZW06ESferfD+GKms5m2mIj0FWLeH7SQdFid4kzI16VJw5T3rbQWUgBvIiR9P1rnS1lqnsq62/r5nqUsWueNhhM5RPWBPvVHjHdt5xvbZX9YOv0Jq83EUVir6HUcun86ocYYXMqCcrXVzaGMmpM/OBWh6im0mmINxd7Gus4FslkFirXrhBYESFhnYLzEwJP8AKtvcCoEAgKrAAeQ8q0/CbgtGbktcChVkk5FGghYMTWzyNdJLBlXSfuljyAG4UfUmsPrE6lS19/lcunFQfCuRlfxwA01nTQak9AOZ+lRPh30ZiBrsJY/NifyFWbOCRDIGvUkk/Xao8dazro7JqNVyTz/EpH06VtTUZx9K7ttWXLz3Mtd/tyt0MBVPhH+Cvrc/3Xqvi8M6m1F+93roU/8A6+3Z3G/4XVRV/C4cW0CAkgTqYJMkkkwBzJ5V2D54lpSlAKUpQClKUApStJ8R8NxF1rZsXCgVXDQ5XMTdwxGw/ClzXfvRsxoEbulcxgMFxHt0a9cti3m74QpJXLcMCU/4hTXQ5RyrO9wzGr2rWrozPiLzAMwYLbKP2IGZSAA5UsoGwIBqLk2OkpXGYXgvErbMReBBZt72Y5S9iApuIwU5VubgjXYzWz4Rgsal77W6rWc10xIYw1y8ygsRmkBrcAaALHKCuLHQUqveS6T3WtqvnbZ2/wDWoqP+xXD4r7/6Usr+aE/WpILlcbxR1W42cZBlAGoXWT3gTpM8/Sum/upD4jcf969e/IMB9K53inDLSXdLaABo8A5gHUxqKw6tW4ZefODoaCXtNFPB8ftFArMM6yGjXfYgLOh6cqxKZ2fKrkZBr2bqBvuWA6VSQth75kSsR5FdIj0ge1djgcMBhsx0Nwk+ijQfrVCjxT4+x0qi4Tj8NcVVZXBMtpG4Hl6HStn8NGL1o9Lke4j9aqrYzXCoE1seGIq37S5SQHB7u8zp/XnWipWjCDkzytzs0w8XcymAR3xyJ0ynyPLzEVBwVYw9uYGhPTXMZq+9hkBMsFJBGb70efLlVC5ZUMFViVZp7sgy0yAeg396561l8NZbsvAvTTTRnjnUqVB1g/kajtY6VgKTCgHKpaDHXQVWxeFTWSI7wOcZhmBGUOTqoIkyI3FV7U2x3SsAaKhJCmRCzMGddPIVfwVJe9L5L7u/0Mb1EIzdkzbHE3GUBbbchMFTt5kCvbeDusdSFmJMkkQI2gCYrYYYkieak+tBckDqJ9j/ADr592i7GpyfIp4W2bbmSpyjdhCsrbgjrPSaq8dsKhW4quiyjFQzrKMpBkSNcxHtW2uMS1qRLrcXKSBpr1qt8dXoUKJlsqttEFiQPWV+tdDT5pduJY+vn4nmN51VHqVPhfDEYYyDLsWJJ18td+VbMWhBJBJET/KtVwC84tlOaOyEeY5itizNmWD4mArDUTjUa7/1b7Fk5ccnJbMNuSPDPPn/APBrHGWQEXrJH0q5ieH97unZdAT6HTyrX4q6TALAjf0NbKCm9TGNTe/0yZa006Ta6f8ADV8Q8Vj/ADA/2r1XKp8Q8Vj/ADA/2r1XK+oOEKUpQClKUApSlAKUpQClKUApSlAKUpQCua+ILpF2GBywMugho8+s6V0ta3juFzoNAYOvlPP3rNqV+230NWklw1V3NHxLC57ZOkqQwjowAI+k1NxXjAVFA2yKB7Cqt3GdipV8ozaZjs0c+s1CuPdjltpPPvrlUegZc0eimsdOSUFd/E60ldkfAlJd3IJBGm+vWrBxJR8wYWzmBDMQAJA5mvRh3bx38oI1W2gWI5ZjP0ArFOHoHVss91SWJJfqe8STWeq1KMn4fcRw0dNhsTdvQQrt3d4yj1z3I7s/hD1liMLiLeV2ZERtGNs57gB557ggLyMIPXnW3sFAissxykk6dD6VT45aK2yyuMuUqVY+IMRsOTA7GufScW7WRdHMkmVMdwEBhcTtGeMpbtHZt9dyZHKB0EVFw7h5W6rvnAAMBiSSeuXYR6cq6Dg0NbtuG7vc066AHTlrU98kXHIKiDlAI22H861VNTKNHvexnVOHpOIiKSQQSJAOm1e27DakfXnXj3QqZmOU7TIisLfF7Ygc/WZrkWV8l9pNYRZVoGsyDI/eB0+tUPjpwUO0pk9ZJYj6TU1zittHOZgNVJYaxseVaPjvEDi7s2wMi7M5CLtGrHQ7nQTvr0HT09/RduJefoe6FKXplNqyWb8izwIHt8SAAAGViCSd0BJn6/OtlicQihSe7BUzHQg/0BXC4Xijvcux2jmRma2txizQPEMwAERG9bb+7r12C4KL1usCY8ra6+5irK+lfGpTajiN7vol8eXK77FcXTX+V99k/uki5xX4puXbgWwpE6L3czt1IA5f1NR8LS8C/bBxtGbLHOYg71vcPwI2kU2lJYqC7ErnYzzmI05bD84sZhShAbcifqa3UV+/7NPH+z325eWZNTWTouKsl03e/N7/ACsajitzL2Jhmi+NFAJP2V7aSKw4lxdreGv3RacG1adwHAAYqrEDusTy+tTcQ3sf5gf7V6rldQ4xyZ+PMrMlywysLzKO+qoLYxTYcXGbUCHyhokd6QeVS2vjtGy/Y3BmCeJlULnOG7zn7lv/APIH2moPZvppXQvgrZJJRCWySSqknIZSTGuU6jodqnnz+tMk3XQ5ThXxz2vZKbDB7nYL41Chrq2jsZcIO10aDOU/PH/7+BUHsHGbssveDf4gLCVER3VbnvG9dbNJpkXXQ1fAuODFI7BGTK+QhiD91TuNDvyJHma2dJpUkClKUBFi7+S27gZiqM0ZlWcqkxmbRZiJOg3Nc6vx7ZVftEcNB0RWYSGdcssEObMFUiIzXrYkzI6eo1w6gQFUCIjKIiZiI2nX1qAjQXPjzDgeG7/i9moyKM5LsgIltsyxJ2kVIfisZMMxQKL1hLxLuQFV3srlUojZ3m6NIAgakTpu+wX8K+LN4R4vxfvee9e9iundXumR3R3T1HQ+lMk4OXw//wBRrBRSUuZuyW4yrkYKDh3vsMxZZypbbkCZEDXTa8J+IVxF24iKQqKCGJHePbX7Td0aqA1k7wTOw0J2X9mT8C7R4V2iI22jT0NZLaUEkKATuQACfU86ZGCs+LckhLRMGMzkW1+W7H/ljzqHE4G46N2l0qI2tqEHzYyx+RWtjXhFGrqwTs7mhwHC0UsYUlgQWElz6sZMzrvVbPzzEnUGfaOs1GvFRbYoAXuAwVEd3ybYKPNj6VO+AW+M91o5ZEnLpr3jvc36AeVcZqFWKSw11O9dxecplW2qOshpABmNQCNIkedTYkgFTlMlFgg6fP6VYu4RlEKAVIgZQNukcqgx9k5l1Kg2+kiV5fWqpU5QpTuuh6TTksnYYIFrI7saAySJOgOtU+O4o9hqVOqkbDwkGubtX2W4F/tB79tXVPtu4F0PhgDcc6zVUkl2J/d7NZ/1ElvpWalo60nGUU7dk/8AiNMZUabUpTWOXM6PgF1cyjMZGJPdERDNIMdNZqx8ScaRHIWGuZhBGuw0AA8Tf1ppXJWsXbzn7RkWBtld/PvQPb86tpj08GGts9w/fKlrh9DEAe9dF/p9Vwtw7tPNly5+bmZVtPGXFxX7W7mV541vXihP3bal3X95ohfQRVfF3rBANl7ufOAQzZgV6mfSuj4X8GMQHvKpYycrkkKT0UTJ6kmao/EnB1svYtJk75J0UDXRRJ3I7351W6DhtfHgo/BbmrTaqVSqk3ZdF2z4edxwnhFtgj3ftMzLCzooYiAPPUTW54/wW3dZUysQpBCISBEAbDlpHL13qS1hcpiQwUzoCqknXcySParFzFM3iI9ANPY6n51mjUaj7T9q91b5b/2Z60pVZ8XLv+DUYnhRtAXRCJbUK6IBma1MzA+8hJYDmC43Iq8tpDBLF9BBMBY3Gg3Gu9SNdGwJ/wCXb5/wrW4M9k/Y+FDLWukDxWp8vEP2SR9yq/SRXurPV5Z44Xzf2NymNIO+nsD05VrMZezNOu0ameZqW6dNRv5MR9Jqtdmdd46EfnW3QznOraT5GXVxjGnjqUOIeKx/mB/tXquVT4h4rH+YH+1eq5XbOSKUpQClKUApSlAKUpQClKUApSlAKVquJtiBeQ2gTbWzedlhO/cU2uzSSNCQX5qOpEVF8O4zFXDdOJti0ITs1CkbNdDGSSZMK0GIDD5wLGzxOMS3GY6nwqAWZv3VGp9dhzioezu3PETaT8KsO0P7zjRPRJP7VWLOERCxUasZY6lm9SdYHIbDlUtSDnsXbFslezXIDoVEET1PM685mvYBQZSZWZBkGCdCY3gnfzFOMuUvSPvKJHI7jUfKoP7QqjOBp4WTUk5uSjczrA/hpyKsbzkjv04tUoz5BuIdnBJnWDC7zpAA8RPIbzVk2mvW2mA0yq8000BbmTrJGg2ExJo4eyrOHuFgQDlXKp7MdJnvNG7R5DTexjHhiytKkzoJjyPTX0quEpQptSyvENKUrrDM8HwO1clm7TtMoRVEaa7GRW7w/wAEqRlNogzqxcQPQDes/h3jJyMFWTmWDEtsRp51tLuNhSWaW1kSWIH4QvNjz9h1qmNbhX/pKy5XsvDv8BKDb91XfxC8JwtoBeyt3CNsyKQN/LU+f1rJbg+4FUdFAVf+kR7mqKY0XASGkTB1VSPIjxCprMFu/BUCSAxYmOXSqJV51HwbLp+ep79EoZe5fa8wUamYnLm0AgkSeZOnpNcp8T3SLllgIjMR4dwQf0G9b7FX2Zi2TukjUnJ8gGIzetab4kXNaDymjjRTLRqCTCjT5mrbTlUV9vt8S7RuMaivzx8zdrc8tOZB2PSTH5VmqkAmNeRgAVp7fG0ULkVrlwqNwMqEDWF2kdTVO7ib11jJyA85DMR5b5a8Kko7u77efojy4Tv0Xf8AG50TXTHeZAP3h+U61qOLDtFKgwQZUwO4y6h9d/OdIkGZqupRJjciCczE+81TxOKzae/9fx+tTwxWy/J7hp5yfbwsS2+Nl13Ocd1xmaFYbheq7EHSQRVi3gywDG7dEiYVwAPQQfzrSXbJDdqoOUCLnTKNn9Vkn90t0ArprKwoHQCulo4vicrYMX6mqcIKEd75K68NGZSbl1srZgGcETlZZgAToxq3SldM4YpSlAKUpQClKUApSlAKUpQClKUApSlAKUqHFYoWxJkkmFUeJ2/Co6/QAEmACaAg4siFO/MzCQJYsdgo5k9PIkwBI51MM9l8zqO0gxrKqp5L1PVvloK6XDYU5u0uQbhEADVban7q/q27RyAAEmKwq3Fyt8jzHmKoq0uLMcM3aXVeifDPMehzb4lX8Qyt15H16etLOGcFiDlHWdI/X0rHHYFrbQdQdj1/nUeGxQXQ6jpvFc5RvL28M7M6cZR4qebnT8A4yLecKoZoHeKhevTf3q4/FnfRgh9UU6ewrn+EoS5K95WU7GCI6j3962dy3GrMqD1k/pNUVHWk7cv4KFTjfbJni8YsAgWrdweFwpkj8LAkhk5EH5a61Bb+JmGjRb/8PKB7qZPzM+VYNfszJRrh6lQB9Y0rH+9Y8Cqn7qqT7gQKlYXtS+RqhRclaUb+JKOIq0kuByGbNmb1JGUfX0qlxXEdwrlQAwB3wzHnOkkmOppibzuO8xg/ibf5DStReAQQveJMJprryHlM/KkVB4RqpaZKSk3tnzsT8OCwxFy8CWYQrKwgH/vM2kzsOdTXLl+NLiBf27ep9WVgD7fKruA4OyoqkwANYGpPM+/pWxs4JF1A16nU+9XwoVKjvayMVfWaelJyXtS7ebGgXDYht7QYdRdifQOq/wBc6u4dET/Et3gfO0WUf+VmHvW5pW2npacM7s5Fb9RrVcJ2Xb8lS1xSydBcSfwllB/5TB+lYYP7NuyPhgtaPVBuk9UkR+yR0NXLlsMIYBh0IBHsarJwmyrBltIrKZBUZYMETAgHQka9a0nPLdK5HH8exyX7gSw1y2t0hQLLyyAWSAHiO9muDN3vDsuXvTP8U4kAxgnaA8QLo7SBfIKyndE20ENqe2ETzXJ4WdRSqHBMVcuWi10Q3bXlHcdJRbri2QGAMFADJ3mr9SQKUpQClKUAqvj8ctm21x5yqBsJJJIVQB1LEAevKrFR37CurI6hlYEEESCDyNAUMR8RWbUi8xssBJVlJIH2hElMy94W3YAGSFJisG+K8KJm8BlmZW4IIzSplfH3W7vi7p00qS78OYZvFZVpBBksSZz7knvH7R9TJ77a60b4cwxJJsJLMXO+rHPLb799teWbTlUZJwRN8V4bu5XL5nRBkt3GgvGXMcsLoZIJkDlqKjt/GmDKhu3USFMEPIzByNhH3HkiR3d9puf3Bh5nslnume9MqQVMzOYQO9uYgkisE+G8KNrKDw7Zge7bNtRIMxkJWNiCZmaZGBjOPJaum26sIW2xb7PJFy6LS/fnxmNvOo0+K8KQpF4EMGK925qFALHw7CRr69DV3EcNtO2Z0VmIQSeiXO0QfJ+961VX4awoj7BNGzCQT3oUSZPePdXeYyiKZGBa+JcM1xbYvKXYgKsPJJVWHLSQwid5jfSrdrCQ5djmYyAY0VZ8KjlyJO5I8gBXw3w/h7bBktBWBkEF52AEye9AAgGYjSK2FCPAUpSpBHfsB1KsND9PToa5XiPDGtNrqpOh/T1rrqwu2QwKsJBqmtRVRdzZpdXKhLquaOU4e5DyDB1Ghj8q2BGskkn3PvrUOI4UbVxTuk6Hp5GrtuwzbCPr/KuPOElLhsfU0q1Nw9JdW6kIt+Xvr/XvWSKToCT5L/Hl71etcMH3jm/KrioBoBFaKeilLMsHPr/q1OGKau/4NavC2IOoUx6n35fWpuHcO7OSYLHmOQ5AVdpW+nQhTykcetr69WLhJ4YpSlXmIUpSgFKUoDnMa2OW/dNsB7QAa3OTXOcOpUxBOQC+4GhMpq3hEbcQ4l3vsLZ+yQjSO+Tazg/aGN7m2aI2MDP09KixNzlbmM4mxEWUSGtmAE1GW2WDE3CILFwQDIyjvc23fBL957IOIQJclgQNoB0O53Hp6Cr9KWFxSlKkgUpSgFKypQGNKypQGNKypQGNKyFe0BhSs6UBhSs6UBhSs6UBGygiDqK9ArOlQT2MKVnSpIMKVnSgMKVnSgMKVnSgMKVnSgMKVnXlAY0rKlAY0rKlAY0rKlAf/9k=">
            <a:extLst>
              <a:ext uri="{FF2B5EF4-FFF2-40B4-BE49-F238E27FC236}">
                <a16:creationId xmlns:a16="http://schemas.microsoft.com/office/drawing/2014/main" id="{39D8CE36-CD63-358C-6D2F-BC720D0EBE89}"/>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pic>
        <p:nvPicPr>
          <p:cNvPr id="9221" name="Picture 4" descr="http://img.webmd.com/dtmcms/live/webmd/consumer_assets/site_images/articles/image_article_collections/anatomy_pages/skin.jpg">
            <a:extLst>
              <a:ext uri="{FF2B5EF4-FFF2-40B4-BE49-F238E27FC236}">
                <a16:creationId xmlns:a16="http://schemas.microsoft.com/office/drawing/2014/main" id="{E2D99C69-6F4F-04FC-8804-72FB2C15BF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1295400"/>
            <a:ext cx="3805238"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16:creationId xmlns:a16="http://schemas.microsoft.com/office/drawing/2014/main" id="{DE74D9BD-862A-0377-CACC-B3AC1961F80E}"/>
              </a:ext>
            </a:extLst>
          </p:cNvPr>
          <p:cNvSpPr/>
          <p:nvPr/>
        </p:nvSpPr>
        <p:spPr>
          <a:xfrm>
            <a:off x="304800" y="1905000"/>
            <a:ext cx="4572000" cy="2370138"/>
          </a:xfrm>
          <a:prstGeom prst="rect">
            <a:avLst/>
          </a:prstGeom>
        </p:spPr>
        <p:txBody>
          <a:bodyPr>
            <a:spAutoFit/>
          </a:bodyPr>
          <a:lstStyle/>
          <a:p>
            <a:pPr algn="just">
              <a:defRPr/>
            </a:pPr>
            <a:r>
              <a:rPr lang="en-GB" sz="2800" b="1" dirty="0">
                <a:solidFill>
                  <a:srgbClr val="FF0000"/>
                </a:solidFill>
                <a:latin typeface="+mn-lt"/>
                <a:cs typeface="Arial" charset="0"/>
              </a:rPr>
              <a:t>Pigments</a:t>
            </a:r>
          </a:p>
          <a:p>
            <a:pPr algn="just">
              <a:defRPr/>
            </a:pPr>
            <a:r>
              <a:rPr lang="en-GB" sz="2000" b="1" dirty="0">
                <a:latin typeface="+mn-lt"/>
                <a:cs typeface="Arial" charset="0"/>
              </a:rPr>
              <a:t>There are at least five different pigments that determine the colour of the skin. </a:t>
            </a:r>
          </a:p>
          <a:p>
            <a:pPr algn="just">
              <a:defRPr/>
            </a:pPr>
            <a:r>
              <a:rPr lang="en-GB" sz="2000" b="1" dirty="0">
                <a:latin typeface="+mn-lt"/>
                <a:cs typeface="Arial" charset="0"/>
              </a:rPr>
              <a:t>1-Melanin: It is brown in colour.</a:t>
            </a:r>
          </a:p>
          <a:p>
            <a:pPr algn="just">
              <a:defRPr/>
            </a:pPr>
            <a:r>
              <a:rPr lang="en-GB" sz="2000" b="1" dirty="0">
                <a:latin typeface="+mn-lt"/>
                <a:cs typeface="Arial" charset="0"/>
              </a:rPr>
              <a:t>2-Melanoid: It resembles melanin but is present diffusely throughout the epidermis.</a:t>
            </a:r>
          </a:p>
        </p:txBody>
      </p:sp>
      <p:sp>
        <p:nvSpPr>
          <p:cNvPr id="8" name="Rectangle 7">
            <a:extLst>
              <a:ext uri="{FF2B5EF4-FFF2-40B4-BE49-F238E27FC236}">
                <a16:creationId xmlns:a16="http://schemas.microsoft.com/office/drawing/2014/main" id="{0B9E6046-C15C-BC13-141A-318E75737672}"/>
              </a:ext>
            </a:extLst>
          </p:cNvPr>
          <p:cNvSpPr/>
          <p:nvPr/>
        </p:nvSpPr>
        <p:spPr>
          <a:xfrm>
            <a:off x="304800" y="4343400"/>
            <a:ext cx="8534400" cy="1631950"/>
          </a:xfrm>
          <a:prstGeom prst="rect">
            <a:avLst/>
          </a:prstGeom>
        </p:spPr>
        <p:txBody>
          <a:bodyPr>
            <a:spAutoFit/>
          </a:bodyPr>
          <a:lstStyle/>
          <a:p>
            <a:pPr algn="just">
              <a:defRPr/>
            </a:pPr>
            <a:r>
              <a:rPr lang="en-GB" sz="2000" b="1" dirty="0">
                <a:latin typeface="+mn-lt"/>
                <a:cs typeface="Arial" charset="0"/>
              </a:rPr>
              <a:t>3-Keratin: This pigment is yellow to orange in colour.</a:t>
            </a:r>
          </a:p>
          <a:p>
            <a:pPr algn="just">
              <a:defRPr/>
            </a:pPr>
            <a:r>
              <a:rPr lang="en-GB" sz="2000" b="1" dirty="0">
                <a:latin typeface="+mn-lt"/>
                <a:cs typeface="Arial" charset="0"/>
              </a:rPr>
              <a:t>4-Hemoglobin: It is found in blood and is not a pigment of the skin but develops a purple </a:t>
            </a:r>
            <a:r>
              <a:rPr lang="en-GB" sz="2000" b="1" dirty="0" err="1">
                <a:latin typeface="+mn-lt"/>
                <a:cs typeface="Arial" charset="0"/>
              </a:rPr>
              <a:t>color</a:t>
            </a:r>
            <a:r>
              <a:rPr lang="en-GB" sz="2000" b="1" dirty="0">
                <a:latin typeface="+mn-lt"/>
                <a:cs typeface="Arial" charset="0"/>
              </a:rPr>
              <a:t>.</a:t>
            </a:r>
          </a:p>
          <a:p>
            <a:pPr algn="just">
              <a:defRPr/>
            </a:pPr>
            <a:r>
              <a:rPr lang="en-GB" sz="2000" b="1" dirty="0">
                <a:latin typeface="+mn-lt"/>
                <a:cs typeface="Arial" charset="0"/>
              </a:rPr>
              <a:t>5-Oxyhemoglobin: It is also found in blood and is not a pigment of the skin. It develops a red </a:t>
            </a:r>
            <a:r>
              <a:rPr lang="en-GB" sz="2000" b="1" dirty="0" err="1">
                <a:latin typeface="+mn-lt"/>
                <a:cs typeface="Arial" charset="0"/>
              </a:rPr>
              <a:t>color</a:t>
            </a:r>
            <a:r>
              <a:rPr lang="en-GB" sz="2000" b="1" dirty="0">
                <a:latin typeface="+mn-lt"/>
                <a:cs typeface="Arial" charset="0"/>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5">
            <a:extLst>
              <a:ext uri="{FF2B5EF4-FFF2-40B4-BE49-F238E27FC236}">
                <a16:creationId xmlns:a16="http://schemas.microsoft.com/office/drawing/2014/main" id="{3CA68260-85E6-1816-33A2-00014096A101}"/>
              </a:ext>
            </a:extLst>
          </p:cNvPr>
          <p:cNvSpPr>
            <a:spLocks noChangeArrowheads="1"/>
          </p:cNvSpPr>
          <p:nvPr/>
        </p:nvSpPr>
        <p:spPr bwMode="auto">
          <a:xfrm>
            <a:off x="304800" y="838200"/>
            <a:ext cx="4419600" cy="169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GB" altLang="en-US" sz="2000" b="1">
                <a:latin typeface="Calibri" panose="020F0502020204030204" pitchFamily="34" charset="0"/>
              </a:rPr>
              <a:t>Melanin is a natural pigment found in most organisms. In animals melanin pigments are derivatives of the amino acid tyrosine. </a:t>
            </a:r>
          </a:p>
          <a:p>
            <a:pPr algn="just" eaLnBrk="1" hangingPunct="1"/>
            <a:endParaRPr lang="en-GB" altLang="en-US" sz="2000" b="1">
              <a:latin typeface="Calibri" panose="020F0502020204030204" pitchFamily="34" charset="0"/>
            </a:endParaRPr>
          </a:p>
        </p:txBody>
      </p:sp>
      <p:sp>
        <p:nvSpPr>
          <p:cNvPr id="10243" name="Rectangle 2">
            <a:extLst>
              <a:ext uri="{FF2B5EF4-FFF2-40B4-BE49-F238E27FC236}">
                <a16:creationId xmlns:a16="http://schemas.microsoft.com/office/drawing/2014/main" id="{C8672CE9-2B18-7C29-BF70-94B2E912C430}"/>
              </a:ext>
            </a:extLst>
          </p:cNvPr>
          <p:cNvSpPr>
            <a:spLocks noChangeArrowheads="1"/>
          </p:cNvSpPr>
          <p:nvPr/>
        </p:nvSpPr>
        <p:spPr bwMode="auto">
          <a:xfrm>
            <a:off x="381000" y="2514600"/>
            <a:ext cx="44196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GB" altLang="en-US" sz="2000" b="1">
                <a:latin typeface="Calibri" panose="020F0502020204030204" pitchFamily="34" charset="0"/>
              </a:rPr>
              <a:t>Melanin is brown, non-refractile, and finely granular with individual granules having a diameter of less than 800 nanometers. </a:t>
            </a:r>
          </a:p>
        </p:txBody>
      </p:sp>
      <p:pic>
        <p:nvPicPr>
          <p:cNvPr id="10244" name="Picture 4" descr="0200l">
            <a:extLst>
              <a:ext uri="{FF2B5EF4-FFF2-40B4-BE49-F238E27FC236}">
                <a16:creationId xmlns:a16="http://schemas.microsoft.com/office/drawing/2014/main" id="{F1C38377-4A38-65A1-44E6-5C7595C500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0" y="609600"/>
            <a:ext cx="39624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5" name="Rectangle 4">
            <a:extLst>
              <a:ext uri="{FF2B5EF4-FFF2-40B4-BE49-F238E27FC236}">
                <a16:creationId xmlns:a16="http://schemas.microsoft.com/office/drawing/2014/main" id="{F30BCEA8-D5D7-1DF8-15EB-5513D35E0650}"/>
              </a:ext>
            </a:extLst>
          </p:cNvPr>
          <p:cNvSpPr>
            <a:spLocks noChangeArrowheads="1"/>
          </p:cNvSpPr>
          <p:nvPr/>
        </p:nvSpPr>
        <p:spPr bwMode="auto">
          <a:xfrm>
            <a:off x="381000" y="5232400"/>
            <a:ext cx="85344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GB" altLang="en-US" sz="2000" b="1">
                <a:latin typeface="Calibri" panose="020F0502020204030204" pitchFamily="34" charset="0"/>
              </a:rPr>
              <a:t>Another common form of melanin is </a:t>
            </a:r>
            <a:r>
              <a:rPr lang="en-GB" altLang="en-US" sz="2400" b="1" u="sng">
                <a:solidFill>
                  <a:srgbClr val="FF0000"/>
                </a:solidFill>
                <a:latin typeface="Calibri" panose="020F0502020204030204" pitchFamily="34" charset="0"/>
              </a:rPr>
              <a:t>pheomelanin</a:t>
            </a:r>
            <a:r>
              <a:rPr lang="en-GB" altLang="en-US" b="1" u="sng">
                <a:solidFill>
                  <a:srgbClr val="FF0000"/>
                </a:solidFill>
                <a:latin typeface="Calibri" panose="020F0502020204030204" pitchFamily="34" charset="0"/>
              </a:rPr>
              <a:t>: </a:t>
            </a:r>
            <a:r>
              <a:rPr lang="en-GB" altLang="en-US" sz="2000" b="1">
                <a:latin typeface="Calibri" panose="020F0502020204030204" pitchFamily="34" charset="0"/>
              </a:rPr>
              <a:t>a cysteine-containing red-brown polymer of benzothiazine units largely responsible for red hair and freckl.</a:t>
            </a:r>
            <a:endParaRPr lang="en-GB" altLang="en-US" sz="2000"/>
          </a:p>
        </p:txBody>
      </p:sp>
      <p:sp>
        <p:nvSpPr>
          <p:cNvPr id="10246" name="Rectangle 5">
            <a:extLst>
              <a:ext uri="{FF2B5EF4-FFF2-40B4-BE49-F238E27FC236}">
                <a16:creationId xmlns:a16="http://schemas.microsoft.com/office/drawing/2014/main" id="{FB95B21D-52FE-0D6D-35D1-4DD4E6E34436}"/>
              </a:ext>
            </a:extLst>
          </p:cNvPr>
          <p:cNvSpPr>
            <a:spLocks noChangeArrowheads="1"/>
          </p:cNvSpPr>
          <p:nvPr/>
        </p:nvSpPr>
        <p:spPr bwMode="auto">
          <a:xfrm>
            <a:off x="304800" y="177800"/>
            <a:ext cx="15938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altLang="en-US" sz="3200" b="1">
                <a:solidFill>
                  <a:srgbClr val="FF0000"/>
                </a:solidFill>
                <a:latin typeface="Calibri" panose="020F0502020204030204" pitchFamily="34" charset="0"/>
              </a:rPr>
              <a:t>Melanin</a:t>
            </a:r>
            <a:endParaRPr lang="en-GB" altLang="en-US" sz="3200">
              <a:solidFill>
                <a:srgbClr val="FF0000"/>
              </a:solidFill>
            </a:endParaRPr>
          </a:p>
        </p:txBody>
      </p:sp>
      <p:sp>
        <p:nvSpPr>
          <p:cNvPr id="10247" name="Rectangle 6">
            <a:extLst>
              <a:ext uri="{FF2B5EF4-FFF2-40B4-BE49-F238E27FC236}">
                <a16:creationId xmlns:a16="http://schemas.microsoft.com/office/drawing/2014/main" id="{5D3F5E40-A387-AD66-BBC5-F05283D80E20}"/>
              </a:ext>
            </a:extLst>
          </p:cNvPr>
          <p:cNvSpPr>
            <a:spLocks noChangeArrowheads="1"/>
          </p:cNvSpPr>
          <p:nvPr/>
        </p:nvSpPr>
        <p:spPr bwMode="auto">
          <a:xfrm>
            <a:off x="457200" y="4016375"/>
            <a:ext cx="83820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GB" altLang="en-US" sz="2000" b="1">
                <a:latin typeface="Calibri" panose="020F0502020204030204" pitchFamily="34" charset="0"/>
              </a:rPr>
              <a:t>The most common biological melanin is </a:t>
            </a:r>
            <a:r>
              <a:rPr lang="en-GB" altLang="en-US" sz="2400" b="1" u="sng">
                <a:solidFill>
                  <a:srgbClr val="FF0000"/>
                </a:solidFill>
                <a:latin typeface="Calibri" panose="020F0502020204030204" pitchFamily="34" charset="0"/>
              </a:rPr>
              <a:t>eumelanin</a:t>
            </a:r>
            <a:r>
              <a:rPr lang="en-GB" altLang="en-US" b="1" u="sng">
                <a:solidFill>
                  <a:srgbClr val="FF0000"/>
                </a:solidFill>
                <a:latin typeface="Calibri" panose="020F0502020204030204" pitchFamily="34" charset="0"/>
              </a:rPr>
              <a:t>: </a:t>
            </a:r>
            <a:r>
              <a:rPr lang="en-GB" altLang="en-US" sz="2000" b="1">
                <a:latin typeface="Calibri" panose="020F0502020204030204" pitchFamily="34" charset="0"/>
              </a:rPr>
              <a:t>This is a brown-black polymer of dihydroxyindole carboxylic acids and their reduced forms. </a:t>
            </a:r>
          </a:p>
        </p:txBody>
      </p:sp>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2783</TotalTime>
  <Words>1441</Words>
  <Application>Microsoft Office PowerPoint</Application>
  <PresentationFormat>On-screen Show (4:3)</PresentationFormat>
  <Paragraphs>167</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Melanin synthesis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Albinism</vt:lpstr>
      <vt:lpstr>Causes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Sameeh Al-Sarayreh</dc:creator>
  <cp:lastModifiedBy>razanemad852@gmail.com</cp:lastModifiedBy>
  <cp:revision>359</cp:revision>
  <dcterms:created xsi:type="dcterms:W3CDTF">2010-12-25T18:51:50Z</dcterms:created>
  <dcterms:modified xsi:type="dcterms:W3CDTF">2023-03-09T07:39:28Z</dcterms:modified>
</cp:coreProperties>
</file>