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7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8A757A-2B00-43A1-BBA4-D4C66FBFCFAC}" type="datetimeFigureOut">
              <a:rPr lang="en-US" smtClean="0"/>
              <a:t>10/21/2021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8DDB60-AEBD-4E5E-A314-63B775F65ECF}" type="slidenum">
              <a:rPr lang="en-US" smtClean="0"/>
              <a:t>‹#›</a:t>
            </a:fld>
            <a:endParaRPr lang="en-US"/>
          </a:p>
        </p:txBody>
      </p:sp>
    </p:spTree>
    <p:extLst>
      <p:ext uri="{BB962C8B-B14F-4D97-AF65-F5344CB8AC3E}">
        <p14:creationId xmlns:p14="http://schemas.microsoft.com/office/powerpoint/2010/main" val="3258306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542e2bc4a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542e2bc4a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8197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normAutofit/>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en-US" sz="1100" b="1" dirty="0">
                <a:solidFill>
                  <a:srgbClr val="009900"/>
                </a:solidFill>
              </a:rPr>
              <a:t>Dextrose is not considered to have an osmotic effect because it is rapidly metabolized in blood</a:t>
            </a:r>
          </a:p>
          <a:p>
            <a:endParaRPr lang="en-US" dirty="0"/>
          </a:p>
        </p:txBody>
      </p:sp>
    </p:spTree>
    <p:extLst>
      <p:ext uri="{BB962C8B-B14F-4D97-AF65-F5344CB8AC3E}">
        <p14:creationId xmlns:p14="http://schemas.microsoft.com/office/powerpoint/2010/main" val="2724817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2709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388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gace79e5636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8" name="Google Shape;1318;gace79e5636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none" strike="noStrike" cap="none" dirty="0">
                <a:solidFill>
                  <a:srgbClr val="000000"/>
                </a:solidFill>
                <a:latin typeface="Arial"/>
                <a:ea typeface="Arial"/>
                <a:cs typeface="Arial"/>
                <a:sym typeface="Arial"/>
              </a:rPr>
              <a:t>Insensible</a:t>
            </a:r>
            <a:r>
              <a:rPr lang="en-US" sz="1100" b="0" i="0" u="none" strike="noStrike" cap="none" dirty="0">
                <a:solidFill>
                  <a:srgbClr val="000000"/>
                </a:solidFill>
                <a:latin typeface="Arial"/>
                <a:ea typeface="Arial"/>
                <a:cs typeface="Arial"/>
                <a:sym typeface="Arial"/>
              </a:rPr>
              <a:t> fluid </a:t>
            </a:r>
            <a:r>
              <a:rPr lang="en-US" sz="1100" b="1" i="0" u="none" strike="noStrike" cap="none" dirty="0">
                <a:solidFill>
                  <a:srgbClr val="000000"/>
                </a:solidFill>
                <a:latin typeface="Arial"/>
                <a:ea typeface="Arial"/>
                <a:cs typeface="Arial"/>
                <a:sym typeface="Arial"/>
              </a:rPr>
              <a:t>loss</a:t>
            </a:r>
            <a:r>
              <a:rPr lang="en-US" sz="1100" b="0" i="0" u="none" strike="noStrike" cap="none" dirty="0">
                <a:solidFill>
                  <a:srgbClr val="000000"/>
                </a:solidFill>
                <a:latin typeface="Arial"/>
                <a:ea typeface="Arial"/>
                <a:cs typeface="Arial"/>
                <a:sym typeface="Arial"/>
              </a:rPr>
              <a:t> is the amount of body fluid </a:t>
            </a:r>
            <a:r>
              <a:rPr lang="en-US" sz="1100" b="1" i="0" u="none" strike="noStrike" cap="none" dirty="0">
                <a:solidFill>
                  <a:srgbClr val="000000"/>
                </a:solidFill>
                <a:latin typeface="Arial"/>
                <a:ea typeface="Arial"/>
                <a:cs typeface="Arial"/>
                <a:sym typeface="Arial"/>
              </a:rPr>
              <a:t>lost</a:t>
            </a:r>
            <a:r>
              <a:rPr lang="en-US" sz="1100" b="0" i="0" u="none" strike="noStrike" cap="none" dirty="0">
                <a:solidFill>
                  <a:srgbClr val="000000"/>
                </a:solidFill>
                <a:latin typeface="Arial"/>
                <a:ea typeface="Arial"/>
                <a:cs typeface="Arial"/>
                <a:sym typeface="Arial"/>
              </a:rPr>
              <a:t> daily that is not easily measured, from the respiratory system, skin, and water in the excreted stool. </a:t>
            </a:r>
            <a:endParaRPr/>
          </a:p>
        </p:txBody>
      </p:sp>
    </p:spTree>
    <p:extLst>
      <p:ext uri="{BB962C8B-B14F-4D97-AF65-F5344CB8AC3E}">
        <p14:creationId xmlns:p14="http://schemas.microsoft.com/office/powerpoint/2010/main" val="1206283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486518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normAutofit/>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latin typeface="Arial"/>
                <a:ea typeface="Arial"/>
                <a:cs typeface="Arial"/>
                <a:sym typeface="Arial"/>
              </a:rPr>
              <a:t>Fluid </a:t>
            </a:r>
            <a:r>
              <a:rPr lang="en-US" sz="1100" b="1" i="0" u="none" strike="noStrike" cap="none" dirty="0">
                <a:solidFill>
                  <a:srgbClr val="000000"/>
                </a:solidFill>
                <a:latin typeface="Arial"/>
                <a:ea typeface="Arial"/>
                <a:cs typeface="Arial"/>
                <a:sym typeface="Arial"/>
              </a:rPr>
              <a:t>losses</a:t>
            </a:r>
            <a:r>
              <a:rPr lang="en-US" sz="1100" b="0" i="0" u="none" strike="noStrike" cap="none" dirty="0">
                <a:solidFill>
                  <a:srgbClr val="000000"/>
                </a:solidFill>
                <a:latin typeface="Arial"/>
                <a:ea typeface="Arial"/>
                <a:cs typeface="Arial"/>
                <a:sym typeface="Arial"/>
              </a:rPr>
              <a:t> (urine and insensible perspiration) are replaced in a 1:1 </a:t>
            </a:r>
            <a:r>
              <a:rPr lang="en-US" sz="1100" b="1" i="0" u="none" strike="noStrike" cap="none" dirty="0">
                <a:solidFill>
                  <a:srgbClr val="000000"/>
                </a:solidFill>
                <a:latin typeface="Arial"/>
                <a:ea typeface="Arial"/>
                <a:cs typeface="Arial"/>
                <a:sym typeface="Arial"/>
              </a:rPr>
              <a:t>ratio</a:t>
            </a:r>
            <a:r>
              <a:rPr lang="en-US" sz="1100" b="0" i="0" u="none" strike="noStrike" cap="none" dirty="0">
                <a:solidFill>
                  <a:srgbClr val="000000"/>
                </a:solidFill>
                <a:latin typeface="Arial"/>
                <a:ea typeface="Arial"/>
                <a:cs typeface="Arial"/>
                <a:sym typeface="Arial"/>
              </a:rPr>
              <a:t> with a balanced </a:t>
            </a:r>
            <a:r>
              <a:rPr lang="en-US" sz="1100" b="1" i="0" u="none" strike="noStrike" cap="none" dirty="0">
                <a:solidFill>
                  <a:srgbClr val="000000"/>
                </a:solidFill>
                <a:latin typeface="Arial"/>
                <a:ea typeface="Arial"/>
                <a:cs typeface="Arial"/>
                <a:sym typeface="Arial"/>
              </a:rPr>
              <a:t>crystalloid infusion</a:t>
            </a:r>
            <a:r>
              <a:rPr lang="en-US" sz="1100" b="0" i="0" u="none" strike="noStrike" cap="none" dirty="0">
                <a:solidFill>
                  <a:srgbClr val="000000"/>
                </a:solidFill>
                <a:latin typeface="Arial"/>
                <a:ea typeface="Arial"/>
                <a:cs typeface="Arial"/>
                <a:sym typeface="Arial"/>
              </a:rPr>
              <a:t> solution. Additionally, intravascular </a:t>
            </a:r>
            <a:r>
              <a:rPr lang="en-US" sz="1100" b="1" i="0" u="none" strike="noStrike" cap="none" dirty="0">
                <a:solidFill>
                  <a:srgbClr val="000000"/>
                </a:solidFill>
                <a:latin typeface="Arial"/>
                <a:ea typeface="Arial"/>
                <a:cs typeface="Arial"/>
                <a:sym typeface="Arial"/>
              </a:rPr>
              <a:t>blood loss</a:t>
            </a:r>
            <a:r>
              <a:rPr lang="en-US" sz="1100" b="0" i="0" u="none" strike="noStrike" cap="none" dirty="0">
                <a:solidFill>
                  <a:srgbClr val="000000"/>
                </a:solidFill>
                <a:latin typeface="Arial"/>
                <a:ea typeface="Arial"/>
                <a:cs typeface="Arial"/>
                <a:sym typeface="Arial"/>
              </a:rPr>
              <a:t> must be replaced in a 4–5:1 </a:t>
            </a:r>
            <a:r>
              <a:rPr lang="en-US" sz="1100" b="1" i="0" u="none" strike="noStrike" cap="none" dirty="0">
                <a:solidFill>
                  <a:srgbClr val="000000"/>
                </a:solidFill>
                <a:latin typeface="Arial"/>
                <a:ea typeface="Arial"/>
                <a:cs typeface="Arial"/>
                <a:sym typeface="Arial"/>
              </a:rPr>
              <a:t>ratio</a:t>
            </a:r>
            <a:r>
              <a:rPr lang="en-US" sz="1100" b="0" i="0" u="none" strike="noStrike" cap="none" dirty="0">
                <a:solidFill>
                  <a:srgbClr val="000000"/>
                </a:solidFill>
                <a:latin typeface="Arial"/>
                <a:ea typeface="Arial"/>
                <a:cs typeface="Arial"/>
                <a:sym typeface="Arial"/>
              </a:rPr>
              <a:t>.</a:t>
            </a:r>
            <a:endParaRPr lang="en-US" dirty="0"/>
          </a:p>
          <a:p>
            <a:endParaRPr lang="en-US" dirty="0"/>
          </a:p>
        </p:txBody>
      </p:sp>
    </p:spTree>
    <p:extLst>
      <p:ext uri="{BB962C8B-B14F-4D97-AF65-F5344CB8AC3E}">
        <p14:creationId xmlns:p14="http://schemas.microsoft.com/office/powerpoint/2010/main" val="4207152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normAutofit/>
          </a:bodyPr>
          <a:lstStyle/>
          <a:p>
            <a:pPr>
              <a:buNone/>
            </a:pPr>
            <a:r>
              <a:rPr lang="en-US" sz="1100" b="0" i="0" u="none" strike="noStrike" cap="none" dirty="0">
                <a:solidFill>
                  <a:srgbClr val="000000"/>
                </a:solidFill>
                <a:latin typeface="Arial"/>
                <a:ea typeface="Arial"/>
                <a:cs typeface="Arial"/>
                <a:sym typeface="Arial"/>
              </a:rPr>
              <a:t>the </a:t>
            </a:r>
            <a:r>
              <a:rPr lang="en-US" sz="1100" b="1" i="0" u="none" strike="noStrike" cap="none" dirty="0" err="1">
                <a:solidFill>
                  <a:srgbClr val="000000"/>
                </a:solidFill>
                <a:latin typeface="Arial"/>
                <a:ea typeface="Arial"/>
                <a:cs typeface="Arial"/>
                <a:sym typeface="Arial"/>
              </a:rPr>
              <a:t>osmolality</a:t>
            </a:r>
            <a:r>
              <a:rPr lang="en-US" sz="1100" b="0" i="0" u="none" strike="noStrike" cap="none" dirty="0">
                <a:solidFill>
                  <a:srgbClr val="000000"/>
                </a:solidFill>
                <a:latin typeface="Arial"/>
                <a:ea typeface="Arial"/>
                <a:cs typeface="Arial"/>
                <a:sym typeface="Arial"/>
              </a:rPr>
              <a:t> of the </a:t>
            </a:r>
            <a:r>
              <a:rPr lang="en-US" sz="1100" b="1" i="0" u="none" strike="noStrike" cap="none" dirty="0">
                <a:solidFill>
                  <a:srgbClr val="000000"/>
                </a:solidFill>
                <a:latin typeface="Arial"/>
                <a:ea typeface="Arial"/>
                <a:cs typeface="Arial"/>
                <a:sym typeface="Arial"/>
              </a:rPr>
              <a:t>extracellular fluid</a:t>
            </a:r>
            <a:r>
              <a:rPr lang="en-US" sz="1100" b="0" i="0" u="none" strike="noStrike" cap="none" dirty="0">
                <a:solidFill>
                  <a:srgbClr val="000000"/>
                </a:solidFill>
                <a:latin typeface="Arial"/>
                <a:ea typeface="Arial"/>
                <a:cs typeface="Arial"/>
                <a:sym typeface="Arial"/>
              </a:rPr>
              <a:t> (</a:t>
            </a:r>
            <a:r>
              <a:rPr lang="en-US" sz="1100" b="1" i="0" u="none" strike="noStrike" cap="none" dirty="0">
                <a:solidFill>
                  <a:srgbClr val="000000"/>
                </a:solidFill>
                <a:latin typeface="Arial"/>
                <a:ea typeface="Arial"/>
                <a:cs typeface="Arial"/>
                <a:sym typeface="Arial"/>
              </a:rPr>
              <a:t>ECF</a:t>
            </a:r>
            <a:r>
              <a:rPr lang="en-US" sz="1100" b="0" i="0" u="none" strike="noStrike" cap="none" dirty="0">
                <a:solidFill>
                  <a:srgbClr val="000000"/>
                </a:solidFill>
                <a:latin typeface="Arial"/>
                <a:ea typeface="Arial"/>
                <a:cs typeface="Arial"/>
                <a:sym typeface="Arial"/>
              </a:rPr>
              <a:t>) is approximately </a:t>
            </a:r>
            <a:r>
              <a:rPr lang="en-US" sz="1100" b="1" i="0" u="none" strike="noStrike" cap="none" dirty="0">
                <a:solidFill>
                  <a:srgbClr val="000000"/>
                </a:solidFill>
                <a:latin typeface="Arial"/>
                <a:ea typeface="Arial"/>
                <a:cs typeface="Arial"/>
                <a:sym typeface="Arial"/>
              </a:rPr>
              <a:t>equal</a:t>
            </a:r>
            <a:r>
              <a:rPr lang="en-US" sz="1100" b="0" i="0" u="none" strike="noStrike" cap="none" dirty="0">
                <a:solidFill>
                  <a:srgbClr val="000000"/>
                </a:solidFill>
                <a:latin typeface="Arial"/>
                <a:ea typeface="Arial"/>
                <a:cs typeface="Arial"/>
                <a:sym typeface="Arial"/>
              </a:rPr>
              <a:t> to that of the intracellular fluid (</a:t>
            </a:r>
            <a:r>
              <a:rPr lang="en-US" sz="1100" b="1" i="0" u="none" strike="noStrike" cap="none" dirty="0">
                <a:solidFill>
                  <a:srgbClr val="000000"/>
                </a:solidFill>
                <a:latin typeface="Arial"/>
                <a:ea typeface="Arial"/>
                <a:cs typeface="Arial"/>
                <a:sym typeface="Arial"/>
              </a:rPr>
              <a:t>ICF</a:t>
            </a:r>
            <a:r>
              <a:rPr lang="en-US" sz="1100" b="0" i="0" u="none" strike="noStrike" cap="none" dirty="0">
                <a:solidFill>
                  <a:srgbClr val="000000"/>
                </a:solidFill>
                <a:latin typeface="Arial"/>
                <a:ea typeface="Arial"/>
                <a:cs typeface="Arial"/>
                <a:sym typeface="Arial"/>
              </a:rPr>
              <a:t>).</a:t>
            </a:r>
          </a:p>
          <a:p>
            <a:pPr>
              <a:buNone/>
            </a:pPr>
            <a:r>
              <a:rPr lang="en-US" altLang="en-US" sz="1400" dirty="0" err="1">
                <a:solidFill>
                  <a:srgbClr val="CC0099"/>
                </a:solidFill>
              </a:rPr>
              <a:t>Os</a:t>
            </a:r>
            <a:r>
              <a:rPr lang="en-US" altLang="en-US" sz="1400" b="1" dirty="0" err="1">
                <a:solidFill>
                  <a:srgbClr val="00B0F0"/>
                </a:solidFill>
              </a:rPr>
              <a:t>mole</a:t>
            </a:r>
            <a:r>
              <a:rPr lang="en-US" altLang="en-US" sz="1100" dirty="0"/>
              <a:t>: the </a:t>
            </a:r>
            <a:r>
              <a:rPr lang="en-US" altLang="en-US" sz="1100" dirty="0">
                <a:solidFill>
                  <a:srgbClr val="CC0099"/>
                </a:solidFill>
              </a:rPr>
              <a:t>osmosis</a:t>
            </a:r>
            <a:r>
              <a:rPr lang="en-US" altLang="en-US" sz="1100" dirty="0"/>
              <a:t> caused by a </a:t>
            </a:r>
            <a:r>
              <a:rPr lang="en-US" altLang="en-US" sz="1100" b="1" dirty="0">
                <a:solidFill>
                  <a:srgbClr val="00B0F0"/>
                </a:solidFill>
              </a:rPr>
              <a:t>mole.</a:t>
            </a:r>
            <a:endParaRPr lang="en-US" dirty="0"/>
          </a:p>
        </p:txBody>
      </p:sp>
    </p:spTree>
    <p:extLst>
      <p:ext uri="{BB962C8B-B14F-4D97-AF65-F5344CB8AC3E}">
        <p14:creationId xmlns:p14="http://schemas.microsoft.com/office/powerpoint/2010/main" val="3445269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87756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normAutofit/>
          </a:bodyPr>
          <a:lstStyle/>
          <a:p>
            <a:r>
              <a:rPr lang="en-US" sz="1100" dirty="0" err="1">
                <a:solidFill>
                  <a:srgbClr val="222222"/>
                </a:solidFill>
                <a:latin typeface="Open Sans" panose="020B0606030504020204" pitchFamily="34" charset="0"/>
              </a:rPr>
              <a:t>Hyperchloremic</a:t>
            </a:r>
            <a:r>
              <a:rPr lang="en-US" sz="1100" dirty="0">
                <a:solidFill>
                  <a:srgbClr val="222222"/>
                </a:solidFill>
                <a:latin typeface="Open Sans" panose="020B0606030504020204" pitchFamily="34" charset="0"/>
              </a:rPr>
              <a:t> metabolic acidosis</a:t>
            </a:r>
            <a:endParaRPr lang="en-US" dirty="0"/>
          </a:p>
        </p:txBody>
      </p:sp>
    </p:spTree>
    <p:extLst>
      <p:ext uri="{BB962C8B-B14F-4D97-AF65-F5344CB8AC3E}">
        <p14:creationId xmlns:p14="http://schemas.microsoft.com/office/powerpoint/2010/main" val="1880934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083305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5"/>
        <p:cNvGrpSpPr/>
        <p:nvPr/>
      </p:nvGrpSpPr>
      <p:grpSpPr>
        <a:xfrm>
          <a:off x="0" y="0"/>
          <a:ext cx="0" cy="0"/>
          <a:chOff x="0" y="0"/>
          <a:chExt cx="0" cy="0"/>
        </a:xfrm>
      </p:grpSpPr>
      <p:sp>
        <p:nvSpPr>
          <p:cNvPr id="1776" name="Google Shape;1776;gad44871911_1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7" name="Google Shape;1777;gad44871911_1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dirty="0">
                <a:solidFill>
                  <a:srgbClr val="000000"/>
                </a:solidFill>
                <a:latin typeface="Arial"/>
                <a:ea typeface="Arial"/>
                <a:cs typeface="Arial"/>
                <a:sym typeface="Arial"/>
              </a:rPr>
              <a:t>Citrate</a:t>
            </a:r>
            <a:r>
              <a:rPr lang="en-US" sz="1100" b="0" i="0" u="none" strike="noStrike" cap="none" dirty="0">
                <a:solidFill>
                  <a:srgbClr val="000000"/>
                </a:solidFill>
                <a:latin typeface="Arial"/>
                <a:ea typeface="Arial"/>
                <a:cs typeface="Arial"/>
                <a:sym typeface="Arial"/>
              </a:rPr>
              <a:t> is the anticoagulant used in </a:t>
            </a:r>
            <a:r>
              <a:rPr lang="en-US" sz="1100" b="1" i="0" u="none" strike="noStrike" cap="none" dirty="0">
                <a:solidFill>
                  <a:srgbClr val="000000"/>
                </a:solidFill>
                <a:latin typeface="Arial"/>
                <a:ea typeface="Arial"/>
                <a:cs typeface="Arial"/>
                <a:sym typeface="Arial"/>
              </a:rPr>
              <a:t>blood</a:t>
            </a:r>
            <a:r>
              <a:rPr lang="en-US" sz="1100" b="0" i="0" u="none" strike="noStrike" cap="none" dirty="0">
                <a:solidFill>
                  <a:srgbClr val="000000"/>
                </a:solidFill>
                <a:latin typeface="Arial"/>
                <a:ea typeface="Arial"/>
                <a:cs typeface="Arial"/>
                <a:sym typeface="Arial"/>
              </a:rPr>
              <a:t> products. It is usually rapidly </a:t>
            </a:r>
            <a:r>
              <a:rPr lang="en-US" sz="1100" b="0" i="0" u="none" strike="noStrike" cap="none" dirty="0" err="1">
                <a:solidFill>
                  <a:srgbClr val="000000"/>
                </a:solidFill>
                <a:latin typeface="Arial"/>
                <a:ea typeface="Arial"/>
                <a:cs typeface="Arial"/>
                <a:sym typeface="Arial"/>
              </a:rPr>
              <a:t>metabolised</a:t>
            </a:r>
            <a:r>
              <a:rPr lang="en-US" sz="1100" b="0" i="0" u="none" strike="noStrike" cap="none" dirty="0">
                <a:solidFill>
                  <a:srgbClr val="000000"/>
                </a:solidFill>
                <a:latin typeface="Arial"/>
                <a:ea typeface="Arial"/>
                <a:cs typeface="Arial"/>
                <a:sym typeface="Arial"/>
              </a:rPr>
              <a:t> by the liver.</a:t>
            </a:r>
            <a:endParaRPr lang="en-US" dirty="0"/>
          </a:p>
          <a:p>
            <a:pPr marL="0" lvl="0" indent="0" algn="l" rtl="0">
              <a:spcBef>
                <a:spcPts val="0"/>
              </a:spcBef>
              <a:spcAft>
                <a:spcPts val="0"/>
              </a:spcAft>
              <a:buNone/>
            </a:pPr>
            <a:endParaRPr/>
          </a:p>
        </p:txBody>
      </p:sp>
    </p:spTree>
    <p:extLst>
      <p:ext uri="{BB962C8B-B14F-4D97-AF65-F5344CB8AC3E}">
        <p14:creationId xmlns:p14="http://schemas.microsoft.com/office/powerpoint/2010/main" val="2165714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36C79E9-3974-4F76-BE08-9C91D1823D33}" type="datetimeFigureOut">
              <a:rPr lang="en-US" smtClean="0"/>
              <a:t>10/21/2021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656CAB7-788A-4C22-AB21-2B138FFF208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875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36C79E9-3974-4F76-BE08-9C91D1823D33}"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6CAB7-788A-4C22-AB21-2B138FFF2080}" type="slidenum">
              <a:rPr lang="en-US" smtClean="0"/>
              <a:t>‹#›</a:t>
            </a:fld>
            <a:endParaRPr lang="en-US"/>
          </a:p>
        </p:txBody>
      </p:sp>
    </p:spTree>
    <p:extLst>
      <p:ext uri="{BB962C8B-B14F-4D97-AF65-F5344CB8AC3E}">
        <p14:creationId xmlns:p14="http://schemas.microsoft.com/office/powerpoint/2010/main" val="416047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6C79E9-3974-4F76-BE08-9C91D1823D33}"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6CAB7-788A-4C22-AB21-2B138FFF208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4754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6C79E9-3974-4F76-BE08-9C91D1823D33}"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6CAB7-788A-4C22-AB21-2B138FFF208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5280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6C79E9-3974-4F76-BE08-9C91D1823D33}"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6CAB7-788A-4C22-AB21-2B138FFF2080}" type="slidenum">
              <a:rPr lang="en-US" smtClean="0"/>
              <a:t>‹#›</a:t>
            </a:fld>
            <a:endParaRPr lang="en-US"/>
          </a:p>
        </p:txBody>
      </p:sp>
    </p:spTree>
    <p:extLst>
      <p:ext uri="{BB962C8B-B14F-4D97-AF65-F5344CB8AC3E}">
        <p14:creationId xmlns:p14="http://schemas.microsoft.com/office/powerpoint/2010/main" val="3655827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6C79E9-3974-4F76-BE08-9C91D1823D33}"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6CAB7-788A-4C22-AB21-2B138FFF208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1070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6C79E9-3974-4F76-BE08-9C91D1823D33}"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6CAB7-788A-4C22-AB21-2B138FFF208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786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6C79E9-3974-4F76-BE08-9C91D1823D33}"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6CAB7-788A-4C22-AB21-2B138FFF208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719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6C79E9-3974-4F76-BE08-9C91D1823D33}"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6CAB7-788A-4C22-AB21-2B138FFF208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2557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1"/>
        </a:solidFill>
        <a:effectLst/>
      </p:bgPr>
    </p:bg>
    <p:spTree>
      <p:nvGrpSpPr>
        <p:cNvPr id="1" name="Shape 909"/>
        <p:cNvGrpSpPr/>
        <p:nvPr/>
      </p:nvGrpSpPr>
      <p:grpSpPr>
        <a:xfrm>
          <a:off x="0" y="0"/>
          <a:ext cx="0" cy="0"/>
          <a:chOff x="0" y="0"/>
          <a:chExt cx="0" cy="0"/>
        </a:xfrm>
      </p:grpSpPr>
      <p:sp>
        <p:nvSpPr>
          <p:cNvPr id="914" name="Google Shape;914;p36"/>
          <p:cNvSpPr txBox="1">
            <a:spLocks noGrp="1"/>
          </p:cNvSpPr>
          <p:nvPr>
            <p:ph type="title"/>
          </p:nvPr>
        </p:nvSpPr>
        <p:spPr>
          <a:xfrm>
            <a:off x="960000" y="1910433"/>
            <a:ext cx="4832800" cy="11224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CAEAE"/>
              </a:buClr>
              <a:buSzPts val="3600"/>
              <a:buNone/>
              <a:defRPr sz="5067">
                <a:solidFill>
                  <a:srgbClr val="FCAEAE"/>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915" name="Google Shape;915;p36"/>
          <p:cNvSpPr txBox="1">
            <a:spLocks noGrp="1"/>
          </p:cNvSpPr>
          <p:nvPr>
            <p:ph type="subTitle" idx="1"/>
          </p:nvPr>
        </p:nvSpPr>
        <p:spPr>
          <a:xfrm>
            <a:off x="950967" y="3117267"/>
            <a:ext cx="4832800" cy="191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9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03688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2"/>
        <p:cNvGrpSpPr/>
        <p:nvPr/>
      </p:nvGrpSpPr>
      <p:grpSpPr>
        <a:xfrm>
          <a:off x="0" y="0"/>
          <a:ext cx="0" cy="0"/>
          <a:chOff x="0" y="0"/>
          <a:chExt cx="0" cy="0"/>
        </a:xfrm>
      </p:grpSpPr>
      <p:sp>
        <p:nvSpPr>
          <p:cNvPr id="248" name="Google Shape;248;p5"/>
          <p:cNvSpPr txBox="1">
            <a:spLocks noGrp="1"/>
          </p:cNvSpPr>
          <p:nvPr>
            <p:ph type="subTitle" idx="1"/>
          </p:nvPr>
        </p:nvSpPr>
        <p:spPr>
          <a:xfrm>
            <a:off x="1575233" y="3499700"/>
            <a:ext cx="3876800" cy="95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Poppins"/>
              <a:buNone/>
              <a:defRPr sz="3200" b="1">
                <a:latin typeface="Poppins"/>
                <a:ea typeface="Poppins"/>
                <a:cs typeface="Poppins"/>
                <a:sym typeface="Poppins"/>
              </a:defRPr>
            </a:lvl1pPr>
            <a:lvl2pPr lvl="1" algn="ctr">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249" name="Google Shape;249;p5"/>
          <p:cNvSpPr txBox="1">
            <a:spLocks noGrp="1"/>
          </p:cNvSpPr>
          <p:nvPr>
            <p:ph type="subTitle" idx="2"/>
          </p:nvPr>
        </p:nvSpPr>
        <p:spPr>
          <a:xfrm>
            <a:off x="6448400" y="3499700"/>
            <a:ext cx="3876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oppins"/>
              <a:buNone/>
              <a:defRPr sz="3200" b="1">
                <a:latin typeface="Poppins"/>
                <a:ea typeface="Poppins"/>
                <a:cs typeface="Poppins"/>
                <a:sym typeface="Poppins"/>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250" name="Google Shape;250;p5"/>
          <p:cNvSpPr txBox="1">
            <a:spLocks noGrp="1"/>
          </p:cNvSpPr>
          <p:nvPr>
            <p:ph type="subTitle" idx="3"/>
          </p:nvPr>
        </p:nvSpPr>
        <p:spPr>
          <a:xfrm>
            <a:off x="1575233" y="4693563"/>
            <a:ext cx="3876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51" name="Google Shape;251;p5"/>
          <p:cNvSpPr txBox="1">
            <a:spLocks noGrp="1"/>
          </p:cNvSpPr>
          <p:nvPr>
            <p:ph type="subTitle" idx="4"/>
          </p:nvPr>
        </p:nvSpPr>
        <p:spPr>
          <a:xfrm>
            <a:off x="6448400" y="4693563"/>
            <a:ext cx="3876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52" name="Google Shape;252;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114110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6C79E9-3974-4F76-BE08-9C91D1823D33}"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6CAB7-788A-4C22-AB21-2B138FFF2080}" type="slidenum">
              <a:rPr lang="en-US" smtClean="0"/>
              <a:t>‹#›</a:t>
            </a:fld>
            <a:endParaRPr lang="en-US"/>
          </a:p>
        </p:txBody>
      </p:sp>
    </p:spTree>
    <p:extLst>
      <p:ext uri="{BB962C8B-B14F-4D97-AF65-F5344CB8AC3E}">
        <p14:creationId xmlns:p14="http://schemas.microsoft.com/office/powerpoint/2010/main" val="18768181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5"/>
        <p:cNvGrpSpPr/>
        <p:nvPr/>
      </p:nvGrpSpPr>
      <p:grpSpPr>
        <a:xfrm>
          <a:off x="0" y="0"/>
          <a:ext cx="0" cy="0"/>
          <a:chOff x="0" y="0"/>
          <a:chExt cx="0" cy="0"/>
        </a:xfrm>
      </p:grpSpPr>
      <p:sp>
        <p:nvSpPr>
          <p:cNvPr id="240" name="Google Shape;240;p4"/>
          <p:cNvSpPr txBox="1">
            <a:spLocks noGrp="1"/>
          </p:cNvSpPr>
          <p:nvPr>
            <p:ph type="title"/>
          </p:nvPr>
        </p:nvSpPr>
        <p:spPr>
          <a:xfrm>
            <a:off x="952200" y="593367"/>
            <a:ext cx="10287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1" name="Google Shape;241;p4"/>
          <p:cNvSpPr txBox="1">
            <a:spLocks noGrp="1"/>
          </p:cNvSpPr>
          <p:nvPr>
            <p:ph type="body" idx="1"/>
          </p:nvPr>
        </p:nvSpPr>
        <p:spPr>
          <a:xfrm>
            <a:off x="960000" y="1462700"/>
            <a:ext cx="10287600" cy="46804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Font typeface="Livvic"/>
              <a:buAutoNum type="arabicPeriod"/>
              <a:defRPr sz="1600"/>
            </a:lvl1pPr>
            <a:lvl2pPr marL="1219170" lvl="1" indent="-406390" rtl="0">
              <a:lnSpc>
                <a:spcPct val="100000"/>
              </a:lnSpc>
              <a:spcBef>
                <a:spcPts val="2133"/>
              </a:spcBef>
              <a:spcAft>
                <a:spcPts val="0"/>
              </a:spcAft>
              <a:buClr>
                <a:srgbClr val="434343"/>
              </a:buClr>
              <a:buSzPts val="1200"/>
              <a:buFont typeface="Roboto Condensed Light"/>
              <a:buAutoNum type="alphaLcPeriod"/>
              <a:defRPr/>
            </a:lvl2pPr>
            <a:lvl3pPr marL="1828754" lvl="2" indent="-406390" rtl="0">
              <a:lnSpc>
                <a:spcPct val="100000"/>
              </a:lnSpc>
              <a:spcBef>
                <a:spcPts val="2133"/>
              </a:spcBef>
              <a:spcAft>
                <a:spcPts val="0"/>
              </a:spcAft>
              <a:buClr>
                <a:srgbClr val="434343"/>
              </a:buClr>
              <a:buSzPts val="1200"/>
              <a:buFont typeface="Roboto Condensed Light"/>
              <a:buAutoNum type="romanLcPeriod"/>
              <a:defRPr/>
            </a:lvl3pPr>
            <a:lvl4pPr marL="2438339" lvl="3" indent="-406390" rtl="0">
              <a:lnSpc>
                <a:spcPct val="100000"/>
              </a:lnSpc>
              <a:spcBef>
                <a:spcPts val="2133"/>
              </a:spcBef>
              <a:spcAft>
                <a:spcPts val="0"/>
              </a:spcAft>
              <a:buClr>
                <a:srgbClr val="434343"/>
              </a:buClr>
              <a:buSzPts val="1200"/>
              <a:buFont typeface="Roboto Condensed Light"/>
              <a:buAutoNum type="arabicPeriod"/>
              <a:defRPr/>
            </a:lvl4pPr>
            <a:lvl5pPr marL="3047924" lvl="4" indent="-406390" rtl="0">
              <a:lnSpc>
                <a:spcPct val="100000"/>
              </a:lnSpc>
              <a:spcBef>
                <a:spcPts val="2133"/>
              </a:spcBef>
              <a:spcAft>
                <a:spcPts val="0"/>
              </a:spcAft>
              <a:buClr>
                <a:srgbClr val="434343"/>
              </a:buClr>
              <a:buSzPts val="1200"/>
              <a:buFont typeface="Roboto Condensed Light"/>
              <a:buAutoNum type="alphaLcPeriod"/>
              <a:defRPr/>
            </a:lvl5pPr>
            <a:lvl6pPr marL="3657509" lvl="5" indent="-406390" rtl="0">
              <a:lnSpc>
                <a:spcPct val="100000"/>
              </a:lnSpc>
              <a:spcBef>
                <a:spcPts val="2133"/>
              </a:spcBef>
              <a:spcAft>
                <a:spcPts val="0"/>
              </a:spcAft>
              <a:buClr>
                <a:srgbClr val="434343"/>
              </a:buClr>
              <a:buSzPts val="1200"/>
              <a:buFont typeface="Roboto Condensed Light"/>
              <a:buAutoNum type="romanLcPeriod"/>
              <a:defRPr/>
            </a:lvl6pPr>
            <a:lvl7pPr marL="4267093" lvl="6" indent="-406390" rtl="0">
              <a:lnSpc>
                <a:spcPct val="100000"/>
              </a:lnSpc>
              <a:spcBef>
                <a:spcPts val="2133"/>
              </a:spcBef>
              <a:spcAft>
                <a:spcPts val="0"/>
              </a:spcAft>
              <a:buClr>
                <a:srgbClr val="434343"/>
              </a:buClr>
              <a:buSzPts val="1200"/>
              <a:buFont typeface="Roboto Condensed Light"/>
              <a:buAutoNum type="arabicPeriod"/>
              <a:defRPr/>
            </a:lvl7pPr>
            <a:lvl8pPr marL="4876678" lvl="7" indent="-406390" rtl="0">
              <a:lnSpc>
                <a:spcPct val="100000"/>
              </a:lnSpc>
              <a:spcBef>
                <a:spcPts val="2133"/>
              </a:spcBef>
              <a:spcAft>
                <a:spcPts val="0"/>
              </a:spcAft>
              <a:buClr>
                <a:srgbClr val="434343"/>
              </a:buClr>
              <a:buSzPts val="1200"/>
              <a:buFont typeface="Roboto Condensed Light"/>
              <a:buAutoNum type="alphaLcPeriod"/>
              <a:defRPr/>
            </a:lvl8pPr>
            <a:lvl9pPr marL="5486263" lvl="8" indent="-406390" rtl="0">
              <a:lnSpc>
                <a:spcPct val="100000"/>
              </a:lnSpc>
              <a:spcBef>
                <a:spcPts val="2133"/>
              </a:spcBef>
              <a:spcAft>
                <a:spcPts val="2133"/>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2166979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311"/>
        <p:cNvGrpSpPr/>
        <p:nvPr/>
      </p:nvGrpSpPr>
      <p:grpSpPr>
        <a:xfrm>
          <a:off x="0" y="0"/>
          <a:ext cx="0" cy="0"/>
          <a:chOff x="0" y="0"/>
          <a:chExt cx="0" cy="0"/>
        </a:xfrm>
      </p:grpSpPr>
      <p:sp>
        <p:nvSpPr>
          <p:cNvPr id="316" name="Google Shape;316;p1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7" name="Google Shape;317;p14"/>
          <p:cNvSpPr txBox="1">
            <a:spLocks noGrp="1"/>
          </p:cNvSpPr>
          <p:nvPr>
            <p:ph type="body" idx="1"/>
          </p:nvPr>
        </p:nvSpPr>
        <p:spPr>
          <a:xfrm>
            <a:off x="1592567" y="2700667"/>
            <a:ext cx="3876800" cy="1870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a:lvl1pPr>
            <a:lvl2pPr marL="1219170" lvl="1" indent="-423323">
              <a:spcBef>
                <a:spcPts val="13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18" name="Google Shape;318;p14"/>
          <p:cNvSpPr txBox="1">
            <a:spLocks noGrp="1"/>
          </p:cNvSpPr>
          <p:nvPr>
            <p:ph type="body" idx="2"/>
          </p:nvPr>
        </p:nvSpPr>
        <p:spPr>
          <a:xfrm>
            <a:off x="6774567" y="2700667"/>
            <a:ext cx="3876800" cy="18700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a:lvl1pPr>
            <a:lvl2pPr marL="1219170" lvl="1" indent="-423323" rtl="0">
              <a:spcBef>
                <a:spcPts val="13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4265007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6C79E9-3974-4F76-BE08-9C91D1823D33}"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6CAB7-788A-4C22-AB21-2B138FFF208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0667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6C79E9-3974-4F76-BE08-9C91D1823D33}"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6CAB7-788A-4C22-AB21-2B138FFF2080}" type="slidenum">
              <a:rPr lang="en-US" smtClean="0"/>
              <a:t>‹#›</a:t>
            </a:fld>
            <a:endParaRPr lang="en-US"/>
          </a:p>
        </p:txBody>
      </p:sp>
    </p:spTree>
    <p:extLst>
      <p:ext uri="{BB962C8B-B14F-4D97-AF65-F5344CB8AC3E}">
        <p14:creationId xmlns:p14="http://schemas.microsoft.com/office/powerpoint/2010/main" val="1754402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6C79E9-3974-4F76-BE08-9C91D1823D33}" type="datetimeFigureOut">
              <a:rPr lang="en-US" smtClean="0"/>
              <a:t>10/21/2021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56CAB7-788A-4C22-AB21-2B138FFF208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2262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6C79E9-3974-4F76-BE08-9C91D1823D33}" type="datetimeFigureOut">
              <a:rPr lang="en-US" smtClean="0"/>
              <a:t>10/21/2021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56CAB7-788A-4C22-AB21-2B138FFF208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255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C79E9-3974-4F76-BE08-9C91D1823D33}" type="datetimeFigureOut">
              <a:rPr lang="en-US" smtClean="0"/>
              <a:t>10/21/2021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56CAB7-788A-4C22-AB21-2B138FFF2080}" type="slidenum">
              <a:rPr lang="en-US" smtClean="0"/>
              <a:t>‹#›</a:t>
            </a:fld>
            <a:endParaRPr lang="en-US"/>
          </a:p>
        </p:txBody>
      </p:sp>
    </p:spTree>
    <p:extLst>
      <p:ext uri="{BB962C8B-B14F-4D97-AF65-F5344CB8AC3E}">
        <p14:creationId xmlns:p14="http://schemas.microsoft.com/office/powerpoint/2010/main" val="1380944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36C79E9-3974-4F76-BE08-9C91D1823D33}"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6CAB7-788A-4C22-AB21-2B138FFF208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7838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36C79E9-3974-4F76-BE08-9C91D1823D33}"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6CAB7-788A-4C22-AB21-2B138FFF2080}" type="slidenum">
              <a:rPr lang="en-US" smtClean="0"/>
              <a:t>‹#›</a:t>
            </a:fld>
            <a:endParaRPr lang="en-US"/>
          </a:p>
        </p:txBody>
      </p:sp>
    </p:spTree>
    <p:extLst>
      <p:ext uri="{BB962C8B-B14F-4D97-AF65-F5344CB8AC3E}">
        <p14:creationId xmlns:p14="http://schemas.microsoft.com/office/powerpoint/2010/main" val="2936375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6C79E9-3974-4F76-BE08-9C91D1823D33}" type="datetimeFigureOut">
              <a:rPr lang="en-US" smtClean="0"/>
              <a:t>10/21/2021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56CAB7-788A-4C22-AB21-2B138FFF2080}" type="slidenum">
              <a:rPr lang="en-US" smtClean="0"/>
              <a:t>‹#›</a:t>
            </a:fld>
            <a:endParaRPr lang="en-US"/>
          </a:p>
        </p:txBody>
      </p:sp>
    </p:spTree>
    <p:extLst>
      <p:ext uri="{BB962C8B-B14F-4D97-AF65-F5344CB8AC3E}">
        <p14:creationId xmlns:p14="http://schemas.microsoft.com/office/powerpoint/2010/main" val="397487706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1279" name="Google Shape;1279;p53"/>
          <p:cNvSpPr txBox="1">
            <a:spLocks noGrp="1"/>
          </p:cNvSpPr>
          <p:nvPr>
            <p:ph type="ctrTitle"/>
          </p:nvPr>
        </p:nvSpPr>
        <p:spPr>
          <a:xfrm>
            <a:off x="2952728" y="2413416"/>
            <a:ext cx="6286544" cy="175212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t="100000" r="100000"/>
            </a:path>
            <a:tileRect l="-100000" b="-100000"/>
          </a:gradFill>
        </p:spPr>
        <p:txBody>
          <a:bodyPr spcFirstLastPara="1" vert="horz" wrap="square" lIns="121900" tIns="121900" rIns="121900" bIns="121900" rtlCol="0" anchor="b" anchorCtr="0">
            <a:noAutofit/>
          </a:bodyPr>
          <a:lstStyle/>
          <a:p>
            <a:pPr algn="ctr">
              <a:spcBef>
                <a:spcPts val="0"/>
              </a:spcBef>
            </a:pPr>
            <a:r>
              <a:rPr lang="es" sz="8800" b="1" dirty="0">
                <a:solidFill>
                  <a:schemeClr val="dk1"/>
                </a:solidFill>
              </a:rPr>
              <a:t>IV Fluids</a:t>
            </a:r>
            <a:endParaRPr sz="6933" b="1" dirty="0">
              <a:solidFill>
                <a:schemeClr val="dk1"/>
              </a:solidFill>
            </a:endParaRPr>
          </a:p>
        </p:txBody>
      </p:sp>
      <p:sp>
        <p:nvSpPr>
          <p:cNvPr id="5" name="TextBox 4">
            <a:extLst>
              <a:ext uri="{FF2B5EF4-FFF2-40B4-BE49-F238E27FC236}">
                <a16:creationId xmlns:a16="http://schemas.microsoft.com/office/drawing/2014/main" id="{7C1F552A-1287-46F1-8E23-9B72D1CC1744}"/>
              </a:ext>
            </a:extLst>
          </p:cNvPr>
          <p:cNvSpPr txBox="1"/>
          <p:nvPr/>
        </p:nvSpPr>
        <p:spPr>
          <a:xfrm>
            <a:off x="1103445" y="4165537"/>
            <a:ext cx="8999923" cy="2718949"/>
          </a:xfrm>
          <a:prstGeom prst="rect">
            <a:avLst/>
          </a:prstGeom>
          <a:noFill/>
        </p:spPr>
        <p:txBody>
          <a:bodyPr wrap="square" rtlCol="0">
            <a:spAutoFit/>
          </a:bodyPr>
          <a:lstStyle/>
          <a:p>
            <a:pPr algn="ctr" rtl="1"/>
            <a:r>
              <a:rPr lang="en-US" sz="4267" dirty="0" err="1">
                <a:ln w="0"/>
                <a:solidFill>
                  <a:schemeClr val="accent1"/>
                </a:solidFill>
                <a:effectLst>
                  <a:outerShdw blurRad="38100" dist="25400" dir="5400000" algn="ctr" rotWithShape="0">
                    <a:srgbClr val="6E747A">
                      <a:alpha val="43000"/>
                    </a:srgbClr>
                  </a:outerShdw>
                </a:effectLst>
              </a:rPr>
              <a:t>Anas</a:t>
            </a:r>
            <a:r>
              <a:rPr lang="en-US" sz="4267" dirty="0">
                <a:ln w="0"/>
                <a:solidFill>
                  <a:schemeClr val="accent1"/>
                </a:solidFill>
                <a:effectLst>
                  <a:outerShdw blurRad="38100" dist="25400" dir="5400000" algn="ctr" rotWithShape="0">
                    <a:srgbClr val="6E747A">
                      <a:alpha val="43000"/>
                    </a:srgbClr>
                  </a:outerShdw>
                </a:effectLst>
              </a:rPr>
              <a:t> </a:t>
            </a:r>
            <a:r>
              <a:rPr lang="en-US" sz="4267" dirty="0" err="1">
                <a:ln w="0"/>
                <a:solidFill>
                  <a:schemeClr val="accent1"/>
                </a:solidFill>
                <a:effectLst>
                  <a:outerShdw blurRad="38100" dist="25400" dir="5400000" algn="ctr" rotWithShape="0">
                    <a:srgbClr val="6E747A">
                      <a:alpha val="43000"/>
                    </a:srgbClr>
                  </a:outerShdw>
                </a:effectLst>
              </a:rPr>
              <a:t>shwawreh</a:t>
            </a:r>
            <a:endParaRPr lang="en-US" sz="4267" dirty="0">
              <a:ln w="0"/>
              <a:solidFill>
                <a:schemeClr val="accent1"/>
              </a:solidFill>
              <a:effectLst>
                <a:outerShdw blurRad="38100" dist="25400" dir="5400000" algn="ctr" rotWithShape="0">
                  <a:srgbClr val="6E747A">
                    <a:alpha val="43000"/>
                  </a:srgbClr>
                </a:outerShdw>
              </a:effectLst>
            </a:endParaRPr>
          </a:p>
          <a:p>
            <a:pPr algn="ctr" rtl="1"/>
            <a:r>
              <a:rPr lang="en-US" sz="4267" dirty="0">
                <a:ln w="0"/>
                <a:solidFill>
                  <a:schemeClr val="accent1"/>
                </a:solidFill>
                <a:effectLst>
                  <a:outerShdw blurRad="38100" dist="25400" dir="5400000" algn="ctr" rotWithShape="0">
                    <a:srgbClr val="6E747A">
                      <a:alpha val="43000"/>
                    </a:srgbClr>
                  </a:outerShdw>
                </a:effectLst>
              </a:rPr>
              <a:t>Mahdi </a:t>
            </a:r>
            <a:r>
              <a:rPr lang="en-US" sz="4267" dirty="0" err="1">
                <a:ln w="0"/>
                <a:solidFill>
                  <a:schemeClr val="accent1"/>
                </a:solidFill>
                <a:effectLst>
                  <a:outerShdw blurRad="38100" dist="25400" dir="5400000" algn="ctr" rotWithShape="0">
                    <a:srgbClr val="6E747A">
                      <a:alpha val="43000"/>
                    </a:srgbClr>
                  </a:outerShdw>
                </a:effectLst>
              </a:rPr>
              <a:t>abu</a:t>
            </a:r>
            <a:r>
              <a:rPr lang="en-US" sz="4267" dirty="0">
                <a:ln w="0"/>
                <a:solidFill>
                  <a:schemeClr val="accent1"/>
                </a:solidFill>
                <a:effectLst>
                  <a:outerShdw blurRad="38100" dist="25400" dir="5400000" algn="ctr" rotWithShape="0">
                    <a:srgbClr val="6E747A">
                      <a:alpha val="43000"/>
                    </a:srgbClr>
                  </a:outerShdw>
                </a:effectLst>
              </a:rPr>
              <a:t> </a:t>
            </a:r>
            <a:r>
              <a:rPr lang="en-US" sz="4267" dirty="0" err="1">
                <a:ln w="0"/>
                <a:solidFill>
                  <a:schemeClr val="accent1"/>
                </a:solidFill>
                <a:effectLst>
                  <a:outerShdw blurRad="38100" dist="25400" dir="5400000" algn="ctr" rotWithShape="0">
                    <a:srgbClr val="6E747A">
                      <a:alpha val="43000"/>
                    </a:srgbClr>
                  </a:outerShdw>
                </a:effectLst>
              </a:rPr>
              <a:t>aloush</a:t>
            </a:r>
            <a:endParaRPr lang="en-US" sz="4267" dirty="0">
              <a:ln w="0"/>
              <a:solidFill>
                <a:schemeClr val="accent1"/>
              </a:solidFill>
              <a:effectLst>
                <a:outerShdw blurRad="38100" dist="25400" dir="5400000" algn="ctr" rotWithShape="0">
                  <a:srgbClr val="6E747A">
                    <a:alpha val="43000"/>
                  </a:srgbClr>
                </a:outerShdw>
              </a:effectLst>
            </a:endParaRPr>
          </a:p>
          <a:p>
            <a:pPr algn="ctr" rtl="1"/>
            <a:r>
              <a:rPr lang="en-US" sz="4267" dirty="0">
                <a:ln w="0"/>
                <a:solidFill>
                  <a:schemeClr val="accent1"/>
                </a:solidFill>
                <a:effectLst>
                  <a:outerShdw blurRad="38100" dist="25400" dir="5400000" algn="ctr" rotWithShape="0">
                    <a:srgbClr val="6E747A">
                      <a:alpha val="43000"/>
                    </a:srgbClr>
                  </a:outerShdw>
                </a:effectLst>
              </a:rPr>
              <a:t>Ahmad </a:t>
            </a:r>
            <a:r>
              <a:rPr lang="en-US" sz="4267" dirty="0" err="1">
                <a:ln w="0"/>
                <a:solidFill>
                  <a:schemeClr val="accent1"/>
                </a:solidFill>
                <a:effectLst>
                  <a:outerShdw blurRad="38100" dist="25400" dir="5400000" algn="ctr" rotWithShape="0">
                    <a:srgbClr val="6E747A">
                      <a:alpha val="43000"/>
                    </a:srgbClr>
                  </a:outerShdw>
                </a:effectLst>
              </a:rPr>
              <a:t>Aboud</a:t>
            </a:r>
            <a:endParaRPr lang="en-US" sz="4267" dirty="0">
              <a:ln w="0"/>
              <a:solidFill>
                <a:schemeClr val="accent1"/>
              </a:solidFill>
              <a:effectLst>
                <a:outerShdw blurRad="38100" dist="25400" dir="5400000" algn="ctr" rotWithShape="0">
                  <a:srgbClr val="6E747A">
                    <a:alpha val="43000"/>
                  </a:srgbClr>
                </a:outerShdw>
              </a:effectLst>
            </a:endParaRPr>
          </a:p>
          <a:p>
            <a:pPr algn="ctr" rtl="1"/>
            <a:r>
              <a:rPr lang="en-US" sz="4267" dirty="0">
                <a:ln w="0"/>
                <a:solidFill>
                  <a:schemeClr val="accent1"/>
                </a:solidFill>
                <a:effectLst>
                  <a:outerShdw blurRad="38100" dist="25400" dir="5400000" algn="ctr" rotWithShape="0">
                    <a:srgbClr val="6E747A">
                      <a:alpha val="43000"/>
                    </a:srgbClr>
                  </a:outerShdw>
                </a:effectLst>
              </a:rPr>
              <a:t>Mohammad AL-</a:t>
            </a:r>
            <a:r>
              <a:rPr lang="en-US" sz="4267" dirty="0" err="1">
                <a:ln w="0"/>
                <a:solidFill>
                  <a:schemeClr val="accent1"/>
                </a:solidFill>
                <a:effectLst>
                  <a:outerShdw blurRad="38100" dist="25400" dir="5400000" algn="ctr" rotWithShape="0">
                    <a:srgbClr val="6E747A">
                      <a:alpha val="43000"/>
                    </a:srgbClr>
                  </a:outerShdw>
                </a:effectLst>
              </a:rPr>
              <a:t>Qudah</a:t>
            </a:r>
            <a:endParaRPr lang="en-US" sz="4267"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057481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a:spLocks noGrp="1"/>
          </p:cNvSpPr>
          <p:nvPr>
            <p:ph type="title"/>
          </p:nvPr>
        </p:nvSpPr>
        <p:spPr>
          <a:xfrm>
            <a:off x="857213" y="1047733"/>
            <a:ext cx="6000792" cy="1122400"/>
          </a:xfrm>
        </p:spPr>
        <p:txBody>
          <a:bodyPr/>
          <a:lstStyle/>
          <a:p>
            <a:r>
              <a:rPr lang="en-US" u="sng" dirty="0">
                <a:solidFill>
                  <a:schemeClr val="tx1"/>
                </a:solidFill>
              </a:rPr>
              <a:t>Lactated Ringers</a:t>
            </a:r>
          </a:p>
        </p:txBody>
      </p:sp>
      <p:sp>
        <p:nvSpPr>
          <p:cNvPr id="3" name="عنوان فرعي 2"/>
          <p:cNvSpPr>
            <a:spLocks noGrp="1"/>
          </p:cNvSpPr>
          <p:nvPr>
            <p:ph type="subTitle" idx="1"/>
          </p:nvPr>
        </p:nvSpPr>
        <p:spPr>
          <a:xfrm>
            <a:off x="950965" y="2762245"/>
            <a:ext cx="7431051" cy="3429024"/>
          </a:xfrm>
        </p:spPr>
        <p:txBody>
          <a:bodyPr/>
          <a:lstStyle/>
          <a:p>
            <a:r>
              <a:rPr lang="en-US" sz="2400" dirty="0"/>
              <a:t>• Sodium, chloride, potassium, calcium, and lactate. </a:t>
            </a:r>
          </a:p>
          <a:p>
            <a:r>
              <a:rPr lang="en-US" sz="2400" dirty="0"/>
              <a:t>• "Balanced fluid" </a:t>
            </a:r>
          </a:p>
          <a:p>
            <a:r>
              <a:rPr lang="en-US" sz="2400" dirty="0"/>
              <a:t>• Isotonic: </a:t>
            </a:r>
            <a:r>
              <a:rPr lang="en-US" sz="2400" dirty="0" err="1"/>
              <a:t>osmolarity</a:t>
            </a:r>
            <a:r>
              <a:rPr lang="en-US" sz="2400" dirty="0"/>
              <a:t> 286 </a:t>
            </a:r>
            <a:r>
              <a:rPr lang="en-US" sz="2400" dirty="0" err="1"/>
              <a:t>mOsm</a:t>
            </a:r>
            <a:r>
              <a:rPr lang="en-US" sz="2400" dirty="0"/>
              <a:t>/L </a:t>
            </a:r>
          </a:p>
          <a:p>
            <a:r>
              <a:rPr lang="en-US" sz="2400" dirty="0"/>
              <a:t>• 25% remains in intravascular space </a:t>
            </a:r>
          </a:p>
          <a:p>
            <a:r>
              <a:rPr lang="en-US" sz="2400" dirty="0"/>
              <a:t>• Lactate metabolized to bicarbonate </a:t>
            </a:r>
          </a:p>
          <a:p>
            <a:r>
              <a:rPr lang="en-US" sz="2400" dirty="0"/>
              <a:t>• Acts as buffer in </a:t>
            </a:r>
            <a:r>
              <a:rPr lang="en-US" sz="2400" dirty="0" err="1"/>
              <a:t>acidotic</a:t>
            </a:r>
            <a:r>
              <a:rPr lang="en-US" sz="2400" dirty="0"/>
              <a:t> states </a:t>
            </a:r>
          </a:p>
          <a:p>
            <a:r>
              <a:rPr lang="en-US" sz="2400" dirty="0"/>
              <a:t>• Most common use: trauma resuscitation </a:t>
            </a:r>
          </a:p>
        </p:txBody>
      </p:sp>
      <p:pic>
        <p:nvPicPr>
          <p:cNvPr id="159746" name="Picture 2"/>
          <p:cNvPicPr>
            <a:picLocks noChangeAspect="1" noChangeArrowheads="1"/>
          </p:cNvPicPr>
          <p:nvPr/>
        </p:nvPicPr>
        <p:blipFill>
          <a:blip r:embed="rId3"/>
          <a:srcRect/>
          <a:stretch>
            <a:fillRect/>
          </a:stretch>
        </p:blipFill>
        <p:spPr bwMode="auto">
          <a:xfrm>
            <a:off x="8858269" y="785062"/>
            <a:ext cx="2667019" cy="5596709"/>
          </a:xfrm>
          <a:prstGeom prst="rect">
            <a:avLst/>
          </a:prstGeom>
          <a:noFill/>
          <a:ln w="9525">
            <a:noFill/>
            <a:miter lim="800000"/>
            <a:headEnd/>
            <a:tailEnd/>
          </a:ln>
          <a:effectLst/>
        </p:spPr>
      </p:pic>
    </p:spTree>
    <p:extLst>
      <p:ext uri="{BB962C8B-B14F-4D97-AF65-F5344CB8AC3E}">
        <p14:creationId xmlns:p14="http://schemas.microsoft.com/office/powerpoint/2010/main" val="624614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8"/>
        <p:cNvGrpSpPr/>
        <p:nvPr/>
      </p:nvGrpSpPr>
      <p:grpSpPr>
        <a:xfrm>
          <a:off x="0" y="0"/>
          <a:ext cx="0" cy="0"/>
          <a:chOff x="0" y="0"/>
          <a:chExt cx="0" cy="0"/>
        </a:xfrm>
      </p:grpSpPr>
      <p:sp>
        <p:nvSpPr>
          <p:cNvPr id="1779" name="Google Shape;1779;p71"/>
          <p:cNvSpPr/>
          <p:nvPr/>
        </p:nvSpPr>
        <p:spPr>
          <a:xfrm>
            <a:off x="6572253" y="1636667"/>
            <a:ext cx="4291113" cy="4506400"/>
          </a:xfrm>
          <a:prstGeom prst="roundRect">
            <a:avLst>
              <a:gd name="adj" fmla="val 9647"/>
            </a:avLst>
          </a:prstGeom>
          <a:solidFill>
            <a:schemeClr val="bg1">
              <a:lumMod val="85000"/>
            </a:schemeClr>
          </a:solidFill>
          <a:ln>
            <a:noFill/>
          </a:ln>
        </p:spPr>
        <p:txBody>
          <a:bodyPr spcFirstLastPara="1" wrap="square" lIns="121900" tIns="121900" rIns="121900" bIns="121900" anchor="ctr" anchorCtr="0">
            <a:noAutofit/>
          </a:bodyPr>
          <a:lstStyle/>
          <a:p>
            <a:endParaRPr sz="2400"/>
          </a:p>
        </p:txBody>
      </p:sp>
      <p:sp>
        <p:nvSpPr>
          <p:cNvPr id="1780" name="Google Shape;1780;p71"/>
          <p:cNvSpPr/>
          <p:nvPr/>
        </p:nvSpPr>
        <p:spPr>
          <a:xfrm>
            <a:off x="1400700" y="1636667"/>
            <a:ext cx="4300800" cy="4506400"/>
          </a:xfrm>
          <a:prstGeom prst="roundRect">
            <a:avLst>
              <a:gd name="adj" fmla="val 9647"/>
            </a:avLst>
          </a:prstGeom>
          <a:solidFill>
            <a:schemeClr val="bg1">
              <a:lumMod val="85000"/>
            </a:schemeClr>
          </a:solidFill>
          <a:ln>
            <a:noFill/>
          </a:ln>
        </p:spPr>
        <p:txBody>
          <a:bodyPr spcFirstLastPara="1" wrap="square" lIns="121900" tIns="121900" rIns="121900" bIns="121900" anchor="ctr" anchorCtr="0">
            <a:noAutofit/>
          </a:bodyPr>
          <a:lstStyle/>
          <a:p>
            <a:endParaRPr sz="2400" dirty="0"/>
          </a:p>
        </p:txBody>
      </p:sp>
      <p:sp>
        <p:nvSpPr>
          <p:cNvPr id="1781" name="Google Shape;1781;p7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r>
              <a:rPr lang="es"/>
              <a:t>Indications &amp; Contraindications</a:t>
            </a:r>
            <a:endParaRPr/>
          </a:p>
        </p:txBody>
      </p:sp>
      <p:sp>
        <p:nvSpPr>
          <p:cNvPr id="1782" name="Google Shape;1782;p71"/>
          <p:cNvSpPr txBox="1">
            <a:spLocks noGrp="1"/>
          </p:cNvSpPr>
          <p:nvPr>
            <p:ph type="body" idx="1"/>
          </p:nvPr>
        </p:nvSpPr>
        <p:spPr>
          <a:xfrm>
            <a:off x="1238217" y="2666995"/>
            <a:ext cx="4231151" cy="3048021"/>
          </a:xfrm>
          <a:prstGeom prst="rect">
            <a:avLst/>
          </a:prstGeom>
        </p:spPr>
        <p:txBody>
          <a:bodyPr spcFirstLastPara="1" vert="horz" wrap="square" lIns="121900" tIns="121900" rIns="121900" bIns="121900" rtlCol="0" anchor="t" anchorCtr="0">
            <a:noAutofit/>
          </a:bodyPr>
          <a:lstStyle/>
          <a:p>
            <a:pPr>
              <a:buFont typeface="Arial" pitchFamily="34" charset="0"/>
              <a:buChar char="•"/>
            </a:pPr>
            <a:r>
              <a:rPr lang="en-US" sz="2133" b="1" dirty="0">
                <a:latin typeface="Barlow" charset="0"/>
              </a:rPr>
              <a:t>First-line</a:t>
            </a:r>
            <a:r>
              <a:rPr lang="en-US" sz="2133" dirty="0">
                <a:latin typeface="Barlow" charset="0"/>
              </a:rPr>
              <a:t> </a:t>
            </a:r>
            <a:r>
              <a:rPr lang="en-US" sz="2133" b="1" dirty="0">
                <a:latin typeface="Barlow" charset="0"/>
              </a:rPr>
              <a:t>replacement therapy in the </a:t>
            </a:r>
            <a:r>
              <a:rPr lang="en-US" sz="2133" b="1" dirty="0" err="1">
                <a:latin typeface="Barlow" charset="0"/>
              </a:rPr>
              <a:t>perioperative</a:t>
            </a:r>
            <a:r>
              <a:rPr lang="en-US" sz="2133" b="1" dirty="0">
                <a:latin typeface="Barlow" charset="0"/>
              </a:rPr>
              <a:t> period</a:t>
            </a:r>
            <a:r>
              <a:rPr lang="en-US" sz="2133" dirty="0">
                <a:latin typeface="Barlow" charset="0"/>
              </a:rPr>
              <a:t>.</a:t>
            </a:r>
          </a:p>
          <a:p>
            <a:pPr>
              <a:buFont typeface="Arial" pitchFamily="34" charset="0"/>
              <a:buChar char="•"/>
            </a:pPr>
            <a:r>
              <a:rPr lang="en-US" sz="2133" dirty="0">
                <a:latin typeface="Barlow" charset="0"/>
              </a:rPr>
              <a:t>Fluid resuscitation after a blood loss due to trauma, surgery, or a burn injury.</a:t>
            </a:r>
          </a:p>
          <a:p>
            <a:pPr>
              <a:buFont typeface="Arial" pitchFamily="34" charset="0"/>
              <a:buChar char="•"/>
            </a:pPr>
            <a:r>
              <a:rPr lang="en-US" sz="2133" dirty="0">
                <a:latin typeface="Barlow" charset="0"/>
              </a:rPr>
              <a:t>Replace GI tract fluid losses.</a:t>
            </a:r>
          </a:p>
          <a:p>
            <a:pPr>
              <a:lnSpc>
                <a:spcPct val="110000"/>
              </a:lnSpc>
              <a:buFont typeface="Arial" pitchFamily="34" charset="0"/>
              <a:buChar char="•"/>
            </a:pPr>
            <a:r>
              <a:rPr lang="en-US" sz="2133" dirty="0">
                <a:latin typeface="Barlow" charset="0"/>
                <a:sym typeface="Wingdings" pitchFamily="2" charset="2"/>
              </a:rPr>
              <a:t>Metabolic acidosis.</a:t>
            </a:r>
            <a:endParaRPr lang="en-US" sz="2133" dirty="0">
              <a:latin typeface="Barlow" charset="0"/>
            </a:endParaRPr>
          </a:p>
        </p:txBody>
      </p:sp>
      <p:sp>
        <p:nvSpPr>
          <p:cNvPr id="1783" name="Google Shape;1783;p71"/>
          <p:cNvSpPr txBox="1">
            <a:spLocks noGrp="1"/>
          </p:cNvSpPr>
          <p:nvPr>
            <p:ph type="body" idx="2"/>
          </p:nvPr>
        </p:nvSpPr>
        <p:spPr>
          <a:xfrm>
            <a:off x="6381752" y="2666995"/>
            <a:ext cx="4476781" cy="2788021"/>
          </a:xfrm>
          <a:prstGeom prst="rect">
            <a:avLst/>
          </a:prstGeom>
        </p:spPr>
        <p:txBody>
          <a:bodyPr spcFirstLastPara="1" vert="horz" wrap="square" lIns="121900" tIns="121900" rIns="121900" bIns="121900" rtlCol="0" anchor="t" anchorCtr="0">
            <a:noAutofit/>
          </a:bodyPr>
          <a:lstStyle/>
          <a:p>
            <a:pPr>
              <a:buClr>
                <a:schemeClr val="tx1"/>
              </a:buClr>
              <a:buFont typeface="Arial" pitchFamily="34" charset="0"/>
              <a:buChar char="•"/>
            </a:pPr>
            <a:r>
              <a:rPr lang="en-US" sz="2400" dirty="0">
                <a:solidFill>
                  <a:schemeClr val="tx1"/>
                </a:solidFill>
                <a:latin typeface="Barlow" charset="0"/>
                <a:ea typeface="Open Sans" panose="020B0606030504020204" pitchFamily="34" charset="0"/>
                <a:cs typeface="Open Sans" panose="020B0606030504020204" pitchFamily="34" charset="0"/>
              </a:rPr>
              <a:t>Poor liver function</a:t>
            </a:r>
            <a:r>
              <a:rPr lang="en-US" sz="2133" dirty="0">
                <a:solidFill>
                  <a:schemeClr val="tx1"/>
                </a:solidFill>
                <a:latin typeface="Barlow" charset="0"/>
                <a:ea typeface="Open Sans" panose="020B0606030504020204" pitchFamily="34" charset="0"/>
                <a:cs typeface="Open Sans" panose="020B0606030504020204" pitchFamily="34" charset="0"/>
              </a:rPr>
              <a:t>. </a:t>
            </a:r>
            <a:br>
              <a:rPr lang="en-US" sz="2133" dirty="0">
                <a:solidFill>
                  <a:schemeClr val="tx1"/>
                </a:solidFill>
                <a:latin typeface="Barlow" charset="0"/>
                <a:ea typeface="Open Sans" panose="020B0606030504020204" pitchFamily="34" charset="0"/>
                <a:cs typeface="Open Sans" panose="020B0606030504020204" pitchFamily="34" charset="0"/>
              </a:rPr>
            </a:br>
            <a:r>
              <a:rPr lang="en-US" dirty="0">
                <a:solidFill>
                  <a:schemeClr val="tx1"/>
                </a:solidFill>
                <a:latin typeface="Barlow" charset="0"/>
                <a:ea typeface="Open Sans" panose="020B0606030504020204" pitchFamily="34" charset="0"/>
                <a:cs typeface="Open Sans" panose="020B0606030504020204" pitchFamily="34" charset="0"/>
              </a:rPr>
              <a:t>(</a:t>
            </a:r>
            <a:r>
              <a:rPr lang="en-US" dirty="0">
                <a:solidFill>
                  <a:schemeClr val="tx1"/>
                </a:solidFill>
                <a:latin typeface="Barlow" charset="0"/>
              </a:rPr>
              <a:t>affect </a:t>
            </a:r>
            <a:r>
              <a:rPr lang="en-US" b="1" dirty="0">
                <a:solidFill>
                  <a:schemeClr val="tx1"/>
                </a:solidFill>
                <a:latin typeface="Barlow" charset="0"/>
              </a:rPr>
              <a:t>lactate</a:t>
            </a:r>
            <a:r>
              <a:rPr lang="en-US" dirty="0">
                <a:solidFill>
                  <a:schemeClr val="tx1"/>
                </a:solidFill>
                <a:latin typeface="Barlow" charset="0"/>
              </a:rPr>
              <a:t> metabolism </a:t>
            </a:r>
            <a:br>
              <a:rPr lang="en-US" dirty="0">
                <a:solidFill>
                  <a:schemeClr val="tx1"/>
                </a:solidFill>
                <a:latin typeface="Barlow" charset="0"/>
              </a:rPr>
            </a:br>
            <a:r>
              <a:rPr lang="en-US" dirty="0">
                <a:solidFill>
                  <a:schemeClr val="tx1"/>
                </a:solidFill>
              </a:rPr>
              <a:t>→ </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Lactic acidosis </a:t>
            </a:r>
            <a:r>
              <a:rPr lang="en-US" dirty="0">
                <a:solidFill>
                  <a:schemeClr val="tx1"/>
                </a:solidFill>
                <a:latin typeface="Barlow" charset="0"/>
                <a:ea typeface="Open Sans" panose="020B0606030504020204" pitchFamily="34" charset="0"/>
                <a:cs typeface="Open Sans" panose="020B0606030504020204" pitchFamily="34" charset="0"/>
              </a:rPr>
              <a:t>)</a:t>
            </a:r>
            <a:endParaRPr lang="en-US" sz="2400" dirty="0">
              <a:solidFill>
                <a:schemeClr val="tx1"/>
              </a:solidFill>
              <a:latin typeface="Barlow" charset="0"/>
              <a:ea typeface="Open Sans" panose="020B0606030504020204" pitchFamily="34" charset="0"/>
              <a:cs typeface="Open Sans" panose="020B0606030504020204" pitchFamily="34" charset="0"/>
            </a:endParaRPr>
          </a:p>
          <a:p>
            <a:pPr>
              <a:buClr>
                <a:schemeClr val="tx1"/>
              </a:buClr>
              <a:buFont typeface="Arial" pitchFamily="34" charset="0"/>
              <a:buChar char="•"/>
            </a:pPr>
            <a:r>
              <a:rPr lang="en-US" sz="2400" dirty="0" err="1">
                <a:solidFill>
                  <a:schemeClr val="tx1"/>
                </a:solidFill>
                <a:latin typeface="Barlow" charset="0"/>
                <a:ea typeface="Open Sans" panose="020B0606030504020204" pitchFamily="34" charset="0"/>
                <a:cs typeface="Open Sans" panose="020B0606030504020204" pitchFamily="34" charset="0"/>
              </a:rPr>
              <a:t>Hyperalkalosis</a:t>
            </a:r>
            <a:endParaRPr lang="en-US" sz="2400" dirty="0">
              <a:solidFill>
                <a:schemeClr val="tx1"/>
              </a:solidFill>
              <a:latin typeface="Barlow" charset="0"/>
              <a:ea typeface="Open Sans" panose="020B0606030504020204" pitchFamily="34" charset="0"/>
              <a:cs typeface="Open Sans" panose="020B0606030504020204" pitchFamily="34" charset="0"/>
            </a:endParaRPr>
          </a:p>
          <a:p>
            <a:pPr>
              <a:buClr>
                <a:schemeClr val="tx1"/>
              </a:buClr>
              <a:buFont typeface="Arial" pitchFamily="34" charset="0"/>
              <a:buChar char="•"/>
            </a:pPr>
            <a:r>
              <a:rPr lang="en-US" sz="2400" dirty="0">
                <a:solidFill>
                  <a:schemeClr val="tx1"/>
                </a:solidFill>
                <a:latin typeface="Barlow" charset="0"/>
                <a:ea typeface="Open Sans" panose="020B0606030504020204" pitchFamily="34" charset="0"/>
                <a:cs typeface="Open Sans" panose="020B0606030504020204" pitchFamily="34" charset="0"/>
              </a:rPr>
              <a:t>Citrated blood transfusions</a:t>
            </a:r>
            <a:br>
              <a:rPr lang="en-US" sz="2400" dirty="0">
                <a:solidFill>
                  <a:schemeClr val="tx1"/>
                </a:solidFill>
                <a:latin typeface="Barlow" charset="0"/>
                <a:ea typeface="Open Sans" panose="020B0606030504020204" pitchFamily="34" charset="0"/>
                <a:cs typeface="Open Sans" panose="020B0606030504020204" pitchFamily="34" charset="0"/>
              </a:rPr>
            </a:br>
            <a:r>
              <a:rPr lang="en-US" dirty="0">
                <a:solidFill>
                  <a:schemeClr val="tx1"/>
                </a:solidFill>
                <a:latin typeface="Barlow" charset="0"/>
                <a:ea typeface="Open Sans" panose="020B0606030504020204" pitchFamily="34" charset="0"/>
                <a:cs typeface="Open Sans" panose="020B0606030504020204" pitchFamily="34" charset="0"/>
              </a:rPr>
              <a:t>(Clumping of red cells if it is  co-administered with blood products)</a:t>
            </a:r>
            <a:endParaRPr sz="2400" dirty="0">
              <a:solidFill>
                <a:schemeClr val="tx1"/>
              </a:solidFill>
              <a:latin typeface="Barlow" charset="0"/>
            </a:endParaRPr>
          </a:p>
        </p:txBody>
      </p:sp>
      <p:grpSp>
        <p:nvGrpSpPr>
          <p:cNvPr id="1784" name="Google Shape;1784;p71"/>
          <p:cNvGrpSpPr/>
          <p:nvPr/>
        </p:nvGrpSpPr>
        <p:grpSpPr>
          <a:xfrm>
            <a:off x="3293508" y="2237963"/>
            <a:ext cx="474928" cy="354175"/>
            <a:chOff x="5216456" y="3725484"/>
            <a:chExt cx="356196" cy="265631"/>
          </a:xfrm>
        </p:grpSpPr>
        <p:sp>
          <p:nvSpPr>
            <p:cNvPr id="1785" name="Google Shape;1785;p71"/>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86" name="Google Shape;1786;p71"/>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grpSp>
        <p:nvGrpSpPr>
          <p:cNvPr id="1787" name="Google Shape;1787;p71"/>
          <p:cNvGrpSpPr/>
          <p:nvPr/>
        </p:nvGrpSpPr>
        <p:grpSpPr>
          <a:xfrm>
            <a:off x="8507045" y="2202538"/>
            <a:ext cx="423527" cy="425009"/>
            <a:chOff x="5779408" y="3699191"/>
            <a:chExt cx="317645" cy="318757"/>
          </a:xfrm>
        </p:grpSpPr>
        <p:sp>
          <p:nvSpPr>
            <p:cNvPr id="1788" name="Google Shape;1788;p71"/>
            <p:cNvSpPr/>
            <p:nvPr/>
          </p:nvSpPr>
          <p:spPr>
            <a:xfrm>
              <a:off x="5892837" y="3700334"/>
              <a:ext cx="204216" cy="317614"/>
            </a:xfrm>
            <a:custGeom>
              <a:avLst/>
              <a:gdLst/>
              <a:ahLst/>
              <a:cxnLst/>
              <a:rect l="l" t="t" r="r" b="b"/>
              <a:pathLst>
                <a:path w="6431" h="10002" extrusionOk="0">
                  <a:moveTo>
                    <a:pt x="4025" y="0"/>
                  </a:moveTo>
                  <a:cubicBezTo>
                    <a:pt x="3870" y="0"/>
                    <a:pt x="3704" y="60"/>
                    <a:pt x="3608" y="179"/>
                  </a:cubicBezTo>
                  <a:lnTo>
                    <a:pt x="1465" y="2322"/>
                  </a:lnTo>
                  <a:lnTo>
                    <a:pt x="299" y="1167"/>
                  </a:lnTo>
                  <a:cubicBezTo>
                    <a:pt x="269" y="1138"/>
                    <a:pt x="227" y="1123"/>
                    <a:pt x="184" y="1123"/>
                  </a:cubicBezTo>
                  <a:cubicBezTo>
                    <a:pt x="141" y="1123"/>
                    <a:pt x="96" y="1138"/>
                    <a:pt x="60" y="1167"/>
                  </a:cubicBezTo>
                  <a:cubicBezTo>
                    <a:pt x="1" y="1227"/>
                    <a:pt x="1" y="1322"/>
                    <a:pt x="60" y="1405"/>
                  </a:cubicBezTo>
                  <a:lnTo>
                    <a:pt x="1346" y="2679"/>
                  </a:lnTo>
                  <a:cubicBezTo>
                    <a:pt x="1370" y="2715"/>
                    <a:pt x="1418" y="2727"/>
                    <a:pt x="1465" y="2727"/>
                  </a:cubicBezTo>
                  <a:cubicBezTo>
                    <a:pt x="1501" y="2727"/>
                    <a:pt x="1549" y="2715"/>
                    <a:pt x="1584" y="2679"/>
                  </a:cubicBezTo>
                  <a:lnTo>
                    <a:pt x="3847" y="417"/>
                  </a:lnTo>
                  <a:cubicBezTo>
                    <a:pt x="3882" y="370"/>
                    <a:pt x="3966" y="346"/>
                    <a:pt x="4037" y="346"/>
                  </a:cubicBezTo>
                  <a:cubicBezTo>
                    <a:pt x="4109" y="346"/>
                    <a:pt x="4168" y="370"/>
                    <a:pt x="4228" y="417"/>
                  </a:cubicBezTo>
                  <a:lnTo>
                    <a:pt x="6049" y="2239"/>
                  </a:lnTo>
                  <a:cubicBezTo>
                    <a:pt x="6085" y="2275"/>
                    <a:pt x="6121" y="2358"/>
                    <a:pt x="6121" y="2429"/>
                  </a:cubicBezTo>
                  <a:cubicBezTo>
                    <a:pt x="6121" y="2501"/>
                    <a:pt x="6085" y="2560"/>
                    <a:pt x="6049" y="2620"/>
                  </a:cubicBezTo>
                  <a:lnTo>
                    <a:pt x="3775" y="4882"/>
                  </a:lnTo>
                  <a:cubicBezTo>
                    <a:pt x="3716" y="4942"/>
                    <a:pt x="3716" y="5049"/>
                    <a:pt x="3775" y="5120"/>
                  </a:cubicBezTo>
                  <a:lnTo>
                    <a:pt x="6049" y="7382"/>
                  </a:lnTo>
                  <a:cubicBezTo>
                    <a:pt x="6085" y="7430"/>
                    <a:pt x="6121" y="7501"/>
                    <a:pt x="6121" y="7573"/>
                  </a:cubicBezTo>
                  <a:cubicBezTo>
                    <a:pt x="6121" y="7656"/>
                    <a:pt x="6085" y="7716"/>
                    <a:pt x="6049" y="7775"/>
                  </a:cubicBezTo>
                  <a:lnTo>
                    <a:pt x="4228" y="9585"/>
                  </a:lnTo>
                  <a:cubicBezTo>
                    <a:pt x="4174" y="9639"/>
                    <a:pt x="4103" y="9665"/>
                    <a:pt x="4033" y="9665"/>
                  </a:cubicBezTo>
                  <a:cubicBezTo>
                    <a:pt x="3963" y="9665"/>
                    <a:pt x="3894" y="9639"/>
                    <a:pt x="3847" y="9585"/>
                  </a:cubicBezTo>
                  <a:lnTo>
                    <a:pt x="2989" y="8740"/>
                  </a:lnTo>
                  <a:cubicBezTo>
                    <a:pt x="2960" y="8710"/>
                    <a:pt x="2921" y="8695"/>
                    <a:pt x="2879" y="8695"/>
                  </a:cubicBezTo>
                  <a:cubicBezTo>
                    <a:pt x="2838" y="8695"/>
                    <a:pt x="2793" y="8710"/>
                    <a:pt x="2751" y="8740"/>
                  </a:cubicBezTo>
                  <a:cubicBezTo>
                    <a:pt x="2692" y="8799"/>
                    <a:pt x="2692" y="8906"/>
                    <a:pt x="2751" y="8978"/>
                  </a:cubicBezTo>
                  <a:lnTo>
                    <a:pt x="3608" y="9823"/>
                  </a:lnTo>
                  <a:cubicBezTo>
                    <a:pt x="3728" y="9942"/>
                    <a:pt x="3870" y="10002"/>
                    <a:pt x="4025" y="10002"/>
                  </a:cubicBezTo>
                  <a:cubicBezTo>
                    <a:pt x="4168" y="10002"/>
                    <a:pt x="4335" y="9942"/>
                    <a:pt x="4442" y="9823"/>
                  </a:cubicBezTo>
                  <a:lnTo>
                    <a:pt x="6252" y="8013"/>
                  </a:lnTo>
                  <a:cubicBezTo>
                    <a:pt x="6371" y="7894"/>
                    <a:pt x="6430" y="7740"/>
                    <a:pt x="6430" y="7597"/>
                  </a:cubicBezTo>
                  <a:cubicBezTo>
                    <a:pt x="6430" y="7430"/>
                    <a:pt x="6371" y="7275"/>
                    <a:pt x="6252" y="7180"/>
                  </a:cubicBezTo>
                  <a:lnTo>
                    <a:pt x="4109" y="4977"/>
                  </a:lnTo>
                  <a:lnTo>
                    <a:pt x="6252" y="2834"/>
                  </a:lnTo>
                  <a:cubicBezTo>
                    <a:pt x="6371" y="2715"/>
                    <a:pt x="6430" y="2560"/>
                    <a:pt x="6430" y="2417"/>
                  </a:cubicBezTo>
                  <a:cubicBezTo>
                    <a:pt x="6430" y="2251"/>
                    <a:pt x="6371" y="2096"/>
                    <a:pt x="6252" y="2001"/>
                  </a:cubicBezTo>
                  <a:lnTo>
                    <a:pt x="4442" y="179"/>
                  </a:lnTo>
                  <a:cubicBezTo>
                    <a:pt x="4323" y="60"/>
                    <a:pt x="4168" y="0"/>
                    <a:pt x="4025"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1789" name="Google Shape;1789;p71"/>
            <p:cNvSpPr/>
            <p:nvPr/>
          </p:nvSpPr>
          <p:spPr>
            <a:xfrm>
              <a:off x="5779408" y="3699191"/>
              <a:ext cx="195134" cy="316883"/>
            </a:xfrm>
            <a:custGeom>
              <a:avLst/>
              <a:gdLst/>
              <a:ahLst/>
              <a:cxnLst/>
              <a:rect l="l" t="t" r="r" b="b"/>
              <a:pathLst>
                <a:path w="6145" h="9979" extrusionOk="0">
                  <a:moveTo>
                    <a:pt x="2477" y="1"/>
                  </a:moveTo>
                  <a:cubicBezTo>
                    <a:pt x="2311" y="1"/>
                    <a:pt x="2156" y="60"/>
                    <a:pt x="2061" y="179"/>
                  </a:cubicBezTo>
                  <a:lnTo>
                    <a:pt x="239" y="2001"/>
                  </a:lnTo>
                  <a:cubicBezTo>
                    <a:pt x="1" y="2239"/>
                    <a:pt x="1" y="2608"/>
                    <a:pt x="239" y="2846"/>
                  </a:cubicBezTo>
                  <a:lnTo>
                    <a:pt x="2382" y="4989"/>
                  </a:lnTo>
                  <a:lnTo>
                    <a:pt x="239" y="7133"/>
                  </a:lnTo>
                  <a:cubicBezTo>
                    <a:pt x="1" y="7371"/>
                    <a:pt x="1" y="7752"/>
                    <a:pt x="239" y="7990"/>
                  </a:cubicBezTo>
                  <a:lnTo>
                    <a:pt x="2061" y="9800"/>
                  </a:lnTo>
                  <a:cubicBezTo>
                    <a:pt x="2180" y="9919"/>
                    <a:pt x="2323" y="9978"/>
                    <a:pt x="2477" y="9978"/>
                  </a:cubicBezTo>
                  <a:cubicBezTo>
                    <a:pt x="2620" y="9978"/>
                    <a:pt x="2787" y="9919"/>
                    <a:pt x="2882" y="9800"/>
                  </a:cubicBezTo>
                  <a:lnTo>
                    <a:pt x="5037" y="7656"/>
                  </a:lnTo>
                  <a:lnTo>
                    <a:pt x="5859" y="8490"/>
                  </a:lnTo>
                  <a:cubicBezTo>
                    <a:pt x="5895" y="8520"/>
                    <a:pt x="5936" y="8535"/>
                    <a:pt x="5978" y="8535"/>
                  </a:cubicBezTo>
                  <a:cubicBezTo>
                    <a:pt x="6020" y="8535"/>
                    <a:pt x="6061" y="8520"/>
                    <a:pt x="6097" y="8490"/>
                  </a:cubicBezTo>
                  <a:cubicBezTo>
                    <a:pt x="6145" y="8430"/>
                    <a:pt x="6145" y="8323"/>
                    <a:pt x="6085" y="8264"/>
                  </a:cubicBezTo>
                  <a:lnTo>
                    <a:pt x="5156" y="7335"/>
                  </a:lnTo>
                  <a:cubicBezTo>
                    <a:pt x="5121" y="7299"/>
                    <a:pt x="5073" y="7287"/>
                    <a:pt x="5037" y="7287"/>
                  </a:cubicBezTo>
                  <a:cubicBezTo>
                    <a:pt x="4990" y="7287"/>
                    <a:pt x="4942" y="7299"/>
                    <a:pt x="4918" y="7335"/>
                  </a:cubicBezTo>
                  <a:lnTo>
                    <a:pt x="2656" y="9597"/>
                  </a:lnTo>
                  <a:cubicBezTo>
                    <a:pt x="2608" y="9633"/>
                    <a:pt x="2537" y="9669"/>
                    <a:pt x="2454" y="9669"/>
                  </a:cubicBezTo>
                  <a:cubicBezTo>
                    <a:pt x="2382" y="9669"/>
                    <a:pt x="2323" y="9633"/>
                    <a:pt x="2263" y="9597"/>
                  </a:cubicBezTo>
                  <a:lnTo>
                    <a:pt x="453" y="7776"/>
                  </a:lnTo>
                  <a:cubicBezTo>
                    <a:pt x="346" y="7668"/>
                    <a:pt x="346" y="7490"/>
                    <a:pt x="453" y="7395"/>
                  </a:cubicBezTo>
                  <a:lnTo>
                    <a:pt x="2716" y="5132"/>
                  </a:lnTo>
                  <a:cubicBezTo>
                    <a:pt x="2739" y="5097"/>
                    <a:pt x="2751" y="5049"/>
                    <a:pt x="2751" y="5013"/>
                  </a:cubicBezTo>
                  <a:cubicBezTo>
                    <a:pt x="2751" y="4966"/>
                    <a:pt x="2739" y="4918"/>
                    <a:pt x="2716" y="4894"/>
                  </a:cubicBezTo>
                  <a:lnTo>
                    <a:pt x="453" y="2632"/>
                  </a:lnTo>
                  <a:cubicBezTo>
                    <a:pt x="346" y="2525"/>
                    <a:pt x="346" y="2346"/>
                    <a:pt x="453" y="2239"/>
                  </a:cubicBezTo>
                  <a:lnTo>
                    <a:pt x="2263" y="417"/>
                  </a:lnTo>
                  <a:cubicBezTo>
                    <a:pt x="2311" y="382"/>
                    <a:pt x="2382" y="346"/>
                    <a:pt x="2454" y="346"/>
                  </a:cubicBezTo>
                  <a:cubicBezTo>
                    <a:pt x="2537" y="346"/>
                    <a:pt x="2597" y="382"/>
                    <a:pt x="2656" y="417"/>
                  </a:cubicBezTo>
                  <a:lnTo>
                    <a:pt x="3168" y="941"/>
                  </a:lnTo>
                  <a:cubicBezTo>
                    <a:pt x="3198" y="971"/>
                    <a:pt x="3239" y="986"/>
                    <a:pt x="3283" y="986"/>
                  </a:cubicBezTo>
                  <a:cubicBezTo>
                    <a:pt x="3326" y="986"/>
                    <a:pt x="3370" y="971"/>
                    <a:pt x="3406" y="941"/>
                  </a:cubicBezTo>
                  <a:cubicBezTo>
                    <a:pt x="3466" y="882"/>
                    <a:pt x="3466" y="775"/>
                    <a:pt x="3406" y="703"/>
                  </a:cubicBezTo>
                  <a:lnTo>
                    <a:pt x="2882" y="179"/>
                  </a:lnTo>
                  <a:cubicBezTo>
                    <a:pt x="2775" y="60"/>
                    <a:pt x="2620" y="1"/>
                    <a:pt x="2477"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1830045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o description available."/>
          <p:cNvPicPr>
            <a:picLocks noChangeAspect="1" noChangeArrowheads="1"/>
          </p:cNvPicPr>
          <p:nvPr/>
        </p:nvPicPr>
        <p:blipFill>
          <a:blip r:embed="rId2"/>
          <a:srcRect/>
          <a:stretch>
            <a:fillRect/>
          </a:stretch>
        </p:blipFill>
        <p:spPr bwMode="auto">
          <a:xfrm>
            <a:off x="7402864" y="4005064"/>
            <a:ext cx="4789136" cy="1968480"/>
          </a:xfrm>
          <a:prstGeom prst="rect">
            <a:avLst/>
          </a:prstGeom>
          <a:noFill/>
        </p:spPr>
      </p:pic>
      <p:sp>
        <p:nvSpPr>
          <p:cNvPr id="4" name="عنوان 1"/>
          <p:cNvSpPr>
            <a:spLocks noGrp="1"/>
          </p:cNvSpPr>
          <p:nvPr>
            <p:ph type="title"/>
          </p:nvPr>
        </p:nvSpPr>
        <p:spPr>
          <a:xfrm>
            <a:off x="857213" y="1047733"/>
            <a:ext cx="8382059" cy="1122400"/>
          </a:xfrm>
        </p:spPr>
        <p:txBody>
          <a:bodyPr/>
          <a:lstStyle/>
          <a:p>
            <a:r>
              <a:rPr lang="en-US" b="1" u="sng" dirty="0">
                <a:solidFill>
                  <a:schemeClr val="tx1"/>
                </a:solidFill>
              </a:rPr>
              <a:t>Half Normal Saline</a:t>
            </a:r>
          </a:p>
        </p:txBody>
      </p:sp>
      <p:sp>
        <p:nvSpPr>
          <p:cNvPr id="3" name="عنوان فرعي 2"/>
          <p:cNvSpPr>
            <a:spLocks noGrp="1"/>
          </p:cNvSpPr>
          <p:nvPr>
            <p:ph type="subTitle" idx="1"/>
          </p:nvPr>
        </p:nvSpPr>
        <p:spPr>
          <a:xfrm>
            <a:off x="857213" y="2571744"/>
            <a:ext cx="8382059" cy="3810027"/>
          </a:xfrm>
        </p:spPr>
        <p:txBody>
          <a:bodyPr/>
          <a:lstStyle/>
          <a:p>
            <a:r>
              <a:rPr lang="en-US" sz="2400" dirty="0"/>
              <a:t>• [Na] = [</a:t>
            </a:r>
            <a:r>
              <a:rPr lang="en-US" sz="2400" dirty="0" err="1"/>
              <a:t>Cl</a:t>
            </a:r>
            <a:r>
              <a:rPr lang="en-US" sz="2400" dirty="0"/>
              <a:t>] = 77 </a:t>
            </a:r>
            <a:r>
              <a:rPr lang="en-US" sz="2400" dirty="0" err="1"/>
              <a:t>mmol</a:t>
            </a:r>
            <a:r>
              <a:rPr lang="en-US" sz="2400" dirty="0"/>
              <a:t>/liter</a:t>
            </a:r>
          </a:p>
          <a:p>
            <a:r>
              <a:rPr lang="en-US" sz="2400" dirty="0"/>
              <a:t>• total </a:t>
            </a:r>
            <a:r>
              <a:rPr lang="en-US" sz="2400" dirty="0" err="1"/>
              <a:t>osmolarity</a:t>
            </a:r>
            <a:r>
              <a:rPr lang="en-US" sz="2400" dirty="0"/>
              <a:t> = 154 </a:t>
            </a:r>
            <a:r>
              <a:rPr lang="en-US" sz="2400" dirty="0" err="1"/>
              <a:t>mOsmol</a:t>
            </a:r>
            <a:r>
              <a:rPr lang="en-US" sz="2400" dirty="0"/>
              <a:t>/liter vs. 285 m0sm/L plasma</a:t>
            </a:r>
          </a:p>
          <a:p>
            <a:r>
              <a:rPr lang="en-US" sz="2400" dirty="0"/>
              <a:t>• </a:t>
            </a:r>
            <a:r>
              <a:rPr lang="en-US" sz="2400" b="1" dirty="0"/>
              <a:t>Hypotonic</a:t>
            </a:r>
            <a:r>
              <a:rPr lang="en-US" sz="2400" dirty="0"/>
              <a:t> solution concentration of sodium chloride </a:t>
            </a:r>
          </a:p>
          <a:p>
            <a:r>
              <a:rPr lang="en-US" sz="2400" dirty="0"/>
              <a:t>• Does not remain intravascular </a:t>
            </a:r>
          </a:p>
          <a:p>
            <a:r>
              <a:rPr lang="en-US" sz="2400" dirty="0"/>
              <a:t>• Used as "</a:t>
            </a:r>
            <a:r>
              <a:rPr lang="en-US" sz="2400" dirty="0">
                <a:solidFill>
                  <a:srgbClr val="FF0000"/>
                </a:solidFill>
              </a:rPr>
              <a:t>maintenance fluids</a:t>
            </a:r>
            <a:r>
              <a:rPr lang="en-US" sz="2400" dirty="0"/>
              <a:t>" </a:t>
            </a:r>
          </a:p>
          <a:p>
            <a:r>
              <a:rPr lang="en-US" sz="2400" dirty="0"/>
              <a:t>• Replaces daily losses of sodium and water </a:t>
            </a:r>
          </a:p>
          <a:p>
            <a:r>
              <a:rPr lang="en-US" sz="2400" dirty="0"/>
              <a:t>• 5% dextrose often added: D5 half NS </a:t>
            </a:r>
          </a:p>
          <a:p>
            <a:r>
              <a:rPr lang="en-US" sz="2400" dirty="0"/>
              <a:t>• Potassium can be added: D5 half NS with 20mEq K </a:t>
            </a:r>
          </a:p>
          <a:p>
            <a:r>
              <a:rPr lang="en-US" sz="2400" dirty="0"/>
              <a:t>• Often used when oral intake is low</a:t>
            </a:r>
          </a:p>
        </p:txBody>
      </p:sp>
      <p:sp>
        <p:nvSpPr>
          <p:cNvPr id="5" name="عنصر نائب للنص 2"/>
          <p:cNvSpPr txBox="1">
            <a:spLocks/>
          </p:cNvSpPr>
          <p:nvPr/>
        </p:nvSpPr>
        <p:spPr>
          <a:xfrm>
            <a:off x="857214" y="1809739"/>
            <a:ext cx="3048021" cy="476253"/>
          </a:xfrm>
          <a:prstGeom prst="rect">
            <a:avLst/>
          </a:prstGeom>
          <a:noFill/>
          <a:ln>
            <a:noFill/>
          </a:ln>
        </p:spPr>
        <p:txBody>
          <a:bodyPr spcFirstLastPara="1" wrap="square" lIns="121900" tIns="121900" rIns="121900" bIns="121900" anchor="t" anchorCtr="0">
            <a:noAutofit/>
          </a:bodyPr>
          <a:lstStyle/>
          <a:p>
            <a:pPr marL="609585" indent="-423323">
              <a:buClr>
                <a:schemeClr val="lt1"/>
              </a:buClr>
              <a:buSzPts val="1900"/>
            </a:pPr>
            <a:r>
              <a:rPr lang="en-US" sz="2400" dirty="0">
                <a:solidFill>
                  <a:schemeClr val="tx2">
                    <a:lumMod val="75000"/>
                  </a:schemeClr>
                </a:solidFill>
              </a:rPr>
              <a:t>0.45% Normal Saline</a:t>
            </a:r>
            <a:endParaRPr lang="en-US" sz="1867" kern="0" dirty="0">
              <a:solidFill>
                <a:schemeClr val="tx2">
                  <a:lumMod val="75000"/>
                </a:schemeClr>
              </a:solidFill>
              <a:latin typeface="Barlow"/>
              <a:ea typeface="Barlow"/>
              <a:cs typeface="Barlow"/>
              <a:sym typeface="Barlow"/>
            </a:endParaRPr>
          </a:p>
        </p:txBody>
      </p:sp>
    </p:spTree>
    <p:extLst>
      <p:ext uri="{BB962C8B-B14F-4D97-AF65-F5344CB8AC3E}">
        <p14:creationId xmlns:p14="http://schemas.microsoft.com/office/powerpoint/2010/main" val="3363526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857213" y="1047733"/>
            <a:ext cx="8382059" cy="1122400"/>
          </a:xfrm>
        </p:spPr>
        <p:txBody>
          <a:bodyPr/>
          <a:lstStyle/>
          <a:p>
            <a:r>
              <a:rPr lang="en-US" b="1" u="sng" dirty="0">
                <a:solidFill>
                  <a:schemeClr val="tx1"/>
                </a:solidFill>
              </a:rPr>
              <a:t>D5W</a:t>
            </a:r>
          </a:p>
        </p:txBody>
      </p:sp>
      <p:sp>
        <p:nvSpPr>
          <p:cNvPr id="8" name="عنوان فرعي 2"/>
          <p:cNvSpPr>
            <a:spLocks noGrp="1"/>
          </p:cNvSpPr>
          <p:nvPr>
            <p:ph type="subTitle" idx="1"/>
          </p:nvPr>
        </p:nvSpPr>
        <p:spPr>
          <a:xfrm>
            <a:off x="857213" y="2559557"/>
            <a:ext cx="7716803" cy="1917200"/>
          </a:xfrm>
        </p:spPr>
        <p:txBody>
          <a:bodyPr/>
          <a:lstStyle/>
          <a:p>
            <a:r>
              <a:rPr lang="en-US" sz="2400" dirty="0"/>
              <a:t>• IV fluid that contains Dextrose and free water.</a:t>
            </a:r>
          </a:p>
          <a:p>
            <a:r>
              <a:rPr lang="en-US" sz="2400" dirty="0"/>
              <a:t>• Dextrose is metabolized leaving only free water </a:t>
            </a:r>
          </a:p>
          <a:p>
            <a:r>
              <a:rPr lang="en-US" sz="2400" dirty="0"/>
              <a:t>• Used to correct </a:t>
            </a:r>
            <a:r>
              <a:rPr lang="en-US" sz="2400" dirty="0" err="1"/>
              <a:t>hypernatremia</a:t>
            </a:r>
            <a:r>
              <a:rPr lang="en-US" sz="2400" dirty="0"/>
              <a:t> to dilute sodium.</a:t>
            </a:r>
          </a:p>
          <a:p>
            <a:br>
              <a:rPr lang="en-US" sz="2400" dirty="0"/>
            </a:br>
            <a:endParaRPr lang="en-US" sz="2400" dirty="0"/>
          </a:p>
        </p:txBody>
      </p:sp>
      <p:pic>
        <p:nvPicPr>
          <p:cNvPr id="5" name="Picture 4">
            <a:extLst>
              <a:ext uri="{FF2B5EF4-FFF2-40B4-BE49-F238E27FC236}">
                <a16:creationId xmlns:a16="http://schemas.microsoft.com/office/drawing/2014/main" id="{64E610DF-9828-4B4E-B66F-4E509F690BEE}"/>
              </a:ext>
            </a:extLst>
          </p:cNvPr>
          <p:cNvPicPr>
            <a:picLocks noChangeAspect="1"/>
          </p:cNvPicPr>
          <p:nvPr/>
        </p:nvPicPr>
        <p:blipFill>
          <a:blip r:embed="rId3" cstate="print">
            <a:extLst>
              <a:ext uri="{28A0092B-C50C-407E-A947-70E740481C1C}">
                <a14:useLocalDpi xmlns:a14="http://schemas.microsoft.com/office/drawing/2010/main" val="0"/>
              </a:ext>
            </a:extLst>
          </a:blip>
          <a:srcRect l="29938" t="1214" r="27274"/>
          <a:stretch>
            <a:fillRect/>
          </a:stretch>
        </p:blipFill>
        <p:spPr>
          <a:xfrm>
            <a:off x="8763019" y="364279"/>
            <a:ext cx="2667019" cy="6157523"/>
          </a:xfrm>
          <a:prstGeom prst="rect">
            <a:avLst/>
          </a:prstGeom>
        </p:spPr>
      </p:pic>
      <p:sp>
        <p:nvSpPr>
          <p:cNvPr id="6" name="عنصر نائب للنص 2"/>
          <p:cNvSpPr txBox="1">
            <a:spLocks/>
          </p:cNvSpPr>
          <p:nvPr/>
        </p:nvSpPr>
        <p:spPr>
          <a:xfrm>
            <a:off x="857214" y="1809739"/>
            <a:ext cx="3048021" cy="476253"/>
          </a:xfrm>
          <a:prstGeom prst="rect">
            <a:avLst/>
          </a:prstGeom>
          <a:noFill/>
          <a:ln>
            <a:noFill/>
          </a:ln>
        </p:spPr>
        <p:txBody>
          <a:bodyPr spcFirstLastPara="1" wrap="square" lIns="121900" tIns="121900" rIns="121900" bIns="121900" anchor="t" anchorCtr="0">
            <a:noAutofit/>
          </a:bodyPr>
          <a:lstStyle/>
          <a:p>
            <a:pPr marL="609585" indent="-423323">
              <a:buClr>
                <a:schemeClr val="lt1"/>
              </a:buClr>
              <a:buSzPts val="1900"/>
            </a:pPr>
            <a:r>
              <a:rPr lang="en-US" sz="2400" dirty="0">
                <a:solidFill>
                  <a:schemeClr val="tx2">
                    <a:lumMod val="75000"/>
                  </a:schemeClr>
                </a:solidFill>
              </a:rPr>
              <a:t>5% Dextrose</a:t>
            </a:r>
            <a:endParaRPr lang="en-US" sz="1867" kern="0" dirty="0">
              <a:solidFill>
                <a:schemeClr val="tx2">
                  <a:lumMod val="75000"/>
                </a:schemeClr>
              </a:solidFill>
              <a:latin typeface="Barlow"/>
              <a:ea typeface="Barlow"/>
              <a:cs typeface="Barlow"/>
              <a:sym typeface="Barlow"/>
            </a:endParaRPr>
          </a:p>
        </p:txBody>
      </p:sp>
    </p:spTree>
    <p:extLst>
      <p:ext uri="{BB962C8B-B14F-4D97-AF65-F5344CB8AC3E}">
        <p14:creationId xmlns:p14="http://schemas.microsoft.com/office/powerpoint/2010/main" val="3476333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857213" y="1047733"/>
            <a:ext cx="8382059" cy="1122400"/>
          </a:xfrm>
        </p:spPr>
        <p:txBody>
          <a:bodyPr/>
          <a:lstStyle/>
          <a:p>
            <a:r>
              <a:rPr lang="en-US" b="1" u="sng" dirty="0">
                <a:solidFill>
                  <a:schemeClr val="tx1"/>
                </a:solidFill>
              </a:rPr>
              <a:t>Hypertonic Saline</a:t>
            </a:r>
          </a:p>
        </p:txBody>
      </p:sp>
      <p:sp>
        <p:nvSpPr>
          <p:cNvPr id="7" name="عنوان فرعي 2"/>
          <p:cNvSpPr>
            <a:spLocks noGrp="1"/>
          </p:cNvSpPr>
          <p:nvPr>
            <p:ph type="subTitle" idx="1"/>
          </p:nvPr>
        </p:nvSpPr>
        <p:spPr>
          <a:xfrm>
            <a:off x="950965" y="2666995"/>
            <a:ext cx="7335800" cy="1917200"/>
          </a:xfrm>
        </p:spPr>
        <p:txBody>
          <a:bodyPr/>
          <a:lstStyle/>
          <a:p>
            <a:r>
              <a:rPr lang="en-US" sz="2400" dirty="0"/>
              <a:t>• Hypertonic: ~900 </a:t>
            </a:r>
            <a:r>
              <a:rPr lang="en-US" sz="2400" dirty="0" err="1"/>
              <a:t>mOsm</a:t>
            </a:r>
            <a:r>
              <a:rPr lang="en-US" sz="2400" dirty="0"/>
              <a:t>/liter </a:t>
            </a:r>
          </a:p>
          <a:p>
            <a:r>
              <a:rPr lang="en-US" sz="2400" dirty="0"/>
              <a:t>• Draws fluid out of tissues into vascular space  </a:t>
            </a:r>
          </a:p>
          <a:p>
            <a:r>
              <a:rPr lang="en-US" sz="2400" dirty="0"/>
              <a:t>• ICF           ECF</a:t>
            </a:r>
          </a:p>
          <a:p>
            <a:r>
              <a:rPr lang="en-US" sz="2400" dirty="0"/>
              <a:t>• Used in two circumstances: </a:t>
            </a:r>
            <a:br>
              <a:rPr lang="en-US" sz="2400" dirty="0"/>
            </a:br>
            <a:r>
              <a:rPr lang="en-US" sz="2400" dirty="0"/>
              <a:t>• Elevated intracerebral pressure </a:t>
            </a:r>
            <a:br>
              <a:rPr lang="en-US" sz="2400" dirty="0"/>
            </a:br>
            <a:r>
              <a:rPr lang="en-US" sz="2400" dirty="0"/>
              <a:t>• Severe hyponatremia</a:t>
            </a:r>
          </a:p>
          <a:p>
            <a:br>
              <a:rPr lang="en-US" sz="2400" dirty="0"/>
            </a:br>
            <a:endParaRPr lang="en-US" sz="2400" dirty="0"/>
          </a:p>
        </p:txBody>
      </p:sp>
      <p:sp>
        <p:nvSpPr>
          <p:cNvPr id="5" name="عنصر نائب للنص 2"/>
          <p:cNvSpPr txBox="1">
            <a:spLocks/>
          </p:cNvSpPr>
          <p:nvPr/>
        </p:nvSpPr>
        <p:spPr>
          <a:xfrm>
            <a:off x="857214" y="1904990"/>
            <a:ext cx="3048021" cy="476253"/>
          </a:xfrm>
          <a:prstGeom prst="rect">
            <a:avLst/>
          </a:prstGeom>
          <a:noFill/>
          <a:ln>
            <a:noFill/>
          </a:ln>
        </p:spPr>
        <p:txBody>
          <a:bodyPr spcFirstLastPara="1" wrap="square" lIns="121900" tIns="121900" rIns="121900" bIns="121900" anchor="t" anchorCtr="0">
            <a:noAutofit/>
          </a:bodyPr>
          <a:lstStyle/>
          <a:p>
            <a:pPr marL="609585" indent="-423323">
              <a:buClr>
                <a:schemeClr val="lt1"/>
              </a:buClr>
              <a:buSzPts val="1900"/>
            </a:pPr>
            <a:r>
              <a:rPr lang="en-US" sz="2400" dirty="0">
                <a:solidFill>
                  <a:schemeClr val="tx2">
                    <a:lumMod val="75000"/>
                  </a:schemeClr>
                </a:solidFill>
              </a:rPr>
              <a:t>3% Saline</a:t>
            </a:r>
            <a:endParaRPr lang="en-US" sz="1867" kern="0" dirty="0">
              <a:solidFill>
                <a:schemeClr val="tx2">
                  <a:lumMod val="75000"/>
                </a:schemeClr>
              </a:solidFill>
              <a:latin typeface="Barlow"/>
              <a:ea typeface="Barlow"/>
              <a:cs typeface="Barlow"/>
              <a:sym typeface="Barlow"/>
            </a:endParaRPr>
          </a:p>
        </p:txBody>
      </p:sp>
      <p:cxnSp>
        <p:nvCxnSpPr>
          <p:cNvPr id="8" name="رابط كسهم مستقيم 7"/>
          <p:cNvCxnSpPr/>
          <p:nvPr/>
        </p:nvCxnSpPr>
        <p:spPr>
          <a:xfrm>
            <a:off x="1904971" y="3714752"/>
            <a:ext cx="571504" cy="2117"/>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473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a:t>Hypovolemia</a:t>
            </a:r>
            <a:endParaRPr lang="en-US" dirty="0"/>
          </a:p>
        </p:txBody>
      </p:sp>
      <p:sp>
        <p:nvSpPr>
          <p:cNvPr id="3" name="عنصر نائب للنص 2"/>
          <p:cNvSpPr>
            <a:spLocks noGrp="1"/>
          </p:cNvSpPr>
          <p:nvPr>
            <p:ph type="body" idx="1"/>
          </p:nvPr>
        </p:nvSpPr>
        <p:spPr>
          <a:xfrm>
            <a:off x="960000" y="1796621"/>
            <a:ext cx="10287600" cy="4680400"/>
          </a:xfrm>
        </p:spPr>
        <p:txBody>
          <a:bodyPr/>
          <a:lstStyle/>
          <a:p>
            <a:pPr>
              <a:buNone/>
            </a:pPr>
            <a:r>
              <a:rPr lang="en-US" sz="2400" dirty="0"/>
              <a:t>• Many causes: </a:t>
            </a:r>
            <a:br>
              <a:rPr lang="en-US" sz="2400" dirty="0"/>
            </a:br>
            <a:r>
              <a:rPr lang="en-US" sz="2400" dirty="0"/>
              <a:t>• Vomiting/diarrhea </a:t>
            </a:r>
            <a:br>
              <a:rPr lang="en-US" sz="2400" dirty="0"/>
            </a:br>
            <a:r>
              <a:rPr lang="en-US" sz="2400" dirty="0"/>
              <a:t>• Poor oral intake </a:t>
            </a:r>
            <a:br>
              <a:rPr lang="en-US" sz="2400" dirty="0"/>
            </a:br>
            <a:r>
              <a:rPr lang="en-US" sz="2400" dirty="0"/>
              <a:t>• Third spacing/fluid leak: sepsis, trauma </a:t>
            </a:r>
          </a:p>
          <a:p>
            <a:pPr>
              <a:buNone/>
            </a:pPr>
            <a:r>
              <a:rPr lang="en-US" sz="2400" dirty="0"/>
              <a:t>• Clinical features: </a:t>
            </a:r>
            <a:br>
              <a:rPr lang="en-US" sz="2400" dirty="0"/>
            </a:br>
            <a:r>
              <a:rPr lang="en-US" sz="2400" dirty="0"/>
              <a:t>• Decreased urine output </a:t>
            </a:r>
            <a:br>
              <a:rPr lang="en-US" sz="2400" dirty="0"/>
            </a:br>
            <a:r>
              <a:rPr lang="en-US" sz="2400" dirty="0"/>
              <a:t>• Dry mucous membranes </a:t>
            </a:r>
            <a:br>
              <a:rPr lang="en-US" sz="2400" dirty="0"/>
            </a:br>
            <a:r>
              <a:rPr lang="en-US" sz="2400" dirty="0"/>
              <a:t>• Poor skin </a:t>
            </a:r>
            <a:r>
              <a:rPr lang="en-US" sz="2400" dirty="0" err="1"/>
              <a:t>turgor</a:t>
            </a:r>
            <a:r>
              <a:rPr lang="en-US" sz="2400" dirty="0"/>
              <a:t> Hypotension </a:t>
            </a:r>
          </a:p>
          <a:p>
            <a:pPr>
              <a:buNone/>
            </a:pPr>
            <a:r>
              <a:rPr lang="en-US" sz="2400" dirty="0"/>
              <a:t>• Treatment: oral intake, IV fluids</a:t>
            </a:r>
          </a:p>
        </p:txBody>
      </p:sp>
      <p:pic>
        <p:nvPicPr>
          <p:cNvPr id="47106" name="Picture 2" descr="https://scontent.xx.fbcdn.net/v/t1.15752-0/p206x206/128278337_143785724151217_4125971239516428808_n.jpg?_nc_cat=111&amp;ccb=2&amp;_nc_sid=58c789&amp;_nc_eui2=AeF3yuCRkiqULWk7OXy_nxzC_rXAm7qAqwv-tcCbuoCrC4SP3WcQ5bb6ysvtXhaOPil5K3UgI62z3AkG0On1lz2h&amp;_nc_ohc=e5Zk04FNCG8AX-UayAg&amp;_nc_ad=z-m&amp;_nc_cid=0&amp;_nc_ht=scontent.xx&amp;tp=6&amp;oh=05ad282771287ced6e84a793f805b45a&amp;oe=6035B04D"/>
          <p:cNvPicPr>
            <a:picLocks noChangeAspect="1" noChangeArrowheads="1"/>
          </p:cNvPicPr>
          <p:nvPr/>
        </p:nvPicPr>
        <p:blipFill>
          <a:blip r:embed="rId2"/>
          <a:srcRect/>
          <a:stretch>
            <a:fillRect/>
          </a:stretch>
        </p:blipFill>
        <p:spPr bwMode="auto">
          <a:xfrm>
            <a:off x="7524760" y="3714752"/>
            <a:ext cx="3276600" cy="2616200"/>
          </a:xfrm>
          <a:prstGeom prst="rect">
            <a:avLst/>
          </a:prstGeom>
          <a:noFill/>
        </p:spPr>
      </p:pic>
    </p:spTree>
    <p:extLst>
      <p:ext uri="{BB962C8B-B14F-4D97-AF65-F5344CB8AC3E}">
        <p14:creationId xmlns:p14="http://schemas.microsoft.com/office/powerpoint/2010/main" val="2615614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a:t>Hypervolemia</a:t>
            </a:r>
            <a:endParaRPr lang="en-US" dirty="0"/>
          </a:p>
        </p:txBody>
      </p:sp>
      <p:sp>
        <p:nvSpPr>
          <p:cNvPr id="3" name="عنصر نائب للنص 2"/>
          <p:cNvSpPr>
            <a:spLocks noGrp="1"/>
          </p:cNvSpPr>
          <p:nvPr>
            <p:ph type="body" idx="1"/>
          </p:nvPr>
        </p:nvSpPr>
        <p:spPr>
          <a:xfrm>
            <a:off x="960000" y="1796621"/>
            <a:ext cx="10287600" cy="4680400"/>
          </a:xfrm>
        </p:spPr>
        <p:txBody>
          <a:bodyPr/>
          <a:lstStyle/>
          <a:p>
            <a:pPr>
              <a:buNone/>
            </a:pPr>
            <a:r>
              <a:rPr lang="en-US" sz="2400" u="sng" dirty="0"/>
              <a:t>• Classic causes</a:t>
            </a:r>
            <a:br>
              <a:rPr lang="en-US" sz="2400" dirty="0"/>
            </a:br>
            <a:r>
              <a:rPr lang="en-US" sz="2400" dirty="0"/>
              <a:t> • Heart failure </a:t>
            </a:r>
            <a:br>
              <a:rPr lang="en-US" sz="2400" dirty="0"/>
            </a:br>
            <a:r>
              <a:rPr lang="en-US" sz="2400" dirty="0"/>
              <a:t> • Cirrhosis </a:t>
            </a:r>
            <a:br>
              <a:rPr lang="en-US" sz="2400" dirty="0"/>
            </a:br>
            <a:r>
              <a:rPr lang="en-US" sz="2400" dirty="0"/>
              <a:t> • </a:t>
            </a:r>
            <a:r>
              <a:rPr lang="en-US" sz="2400" dirty="0" err="1"/>
              <a:t>Nephrotic</a:t>
            </a:r>
            <a:r>
              <a:rPr lang="en-US" sz="2400" dirty="0"/>
              <a:t> syndrome </a:t>
            </a:r>
          </a:p>
          <a:p>
            <a:pPr>
              <a:buNone/>
            </a:pPr>
            <a:r>
              <a:rPr lang="en-US" sz="2400" u="sng" dirty="0"/>
              <a:t>• Clinical features</a:t>
            </a:r>
            <a:r>
              <a:rPr lang="en-US" sz="2400" dirty="0"/>
              <a:t>: </a:t>
            </a:r>
            <a:br>
              <a:rPr lang="en-US" sz="2400" dirty="0"/>
            </a:br>
            <a:r>
              <a:rPr lang="en-US" sz="2400" dirty="0"/>
              <a:t> • Weight gain </a:t>
            </a:r>
            <a:br>
              <a:rPr lang="en-US" sz="2400" dirty="0"/>
            </a:br>
            <a:r>
              <a:rPr lang="en-US" sz="2400" dirty="0"/>
              <a:t> • Pitting edema </a:t>
            </a:r>
            <a:br>
              <a:rPr lang="en-US" sz="2400" dirty="0"/>
            </a:br>
            <a:r>
              <a:rPr lang="en-US" sz="2400" dirty="0"/>
              <a:t> • Elevated jugular venous pressure </a:t>
            </a:r>
            <a:br>
              <a:rPr lang="en-US" sz="2400" dirty="0"/>
            </a:br>
            <a:r>
              <a:rPr lang="en-US" sz="2400" dirty="0"/>
              <a:t> • Pulmonary edema </a:t>
            </a:r>
          </a:p>
          <a:p>
            <a:pPr>
              <a:buNone/>
            </a:pPr>
            <a:r>
              <a:rPr lang="en-US" sz="2400" u="sng" dirty="0"/>
              <a:t>• Treatment: diuretics</a:t>
            </a:r>
            <a:endParaRPr lang="en-US" u="sng" dirty="0"/>
          </a:p>
        </p:txBody>
      </p:sp>
      <p:pic>
        <p:nvPicPr>
          <p:cNvPr id="163842" name="Picture 2" descr="No description available."/>
          <p:cNvPicPr>
            <a:picLocks noChangeAspect="1" noChangeArrowheads="1"/>
          </p:cNvPicPr>
          <p:nvPr/>
        </p:nvPicPr>
        <p:blipFill>
          <a:blip r:embed="rId2"/>
          <a:srcRect/>
          <a:stretch>
            <a:fillRect/>
          </a:stretch>
        </p:blipFill>
        <p:spPr bwMode="auto">
          <a:xfrm>
            <a:off x="7334259" y="2095491"/>
            <a:ext cx="3973000" cy="4047199"/>
          </a:xfrm>
          <a:prstGeom prst="rect">
            <a:avLst/>
          </a:prstGeom>
          <a:noFill/>
        </p:spPr>
      </p:pic>
    </p:spTree>
    <p:extLst>
      <p:ext uri="{BB962C8B-B14F-4D97-AF65-F5344CB8AC3E}">
        <p14:creationId xmlns:p14="http://schemas.microsoft.com/office/powerpoint/2010/main" val="757546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99675" y="593367"/>
            <a:ext cx="10287600" cy="763600"/>
          </a:xfrm>
        </p:spPr>
        <p:txBody>
          <a:bodyPr/>
          <a:lstStyle/>
          <a:p>
            <a:pPr algn="l"/>
            <a:r>
              <a:rPr lang="en-US" sz="3733" b="1" u="sng" dirty="0">
                <a:solidFill>
                  <a:schemeClr val="tx1"/>
                </a:solidFill>
                <a:latin typeface="Barlow" panose="020B0604020202020204" charset="0"/>
              </a:rPr>
              <a:t>Maintenance of Fluids</a:t>
            </a:r>
            <a:endParaRPr lang="en-US" sz="3200" b="1" u="sng" dirty="0">
              <a:solidFill>
                <a:schemeClr val="tx1"/>
              </a:solidFill>
            </a:endParaRPr>
          </a:p>
        </p:txBody>
      </p:sp>
      <p:sp>
        <p:nvSpPr>
          <p:cNvPr id="3" name="عنصر نائب للنص 2"/>
          <p:cNvSpPr>
            <a:spLocks noGrp="1"/>
          </p:cNvSpPr>
          <p:nvPr>
            <p:ph type="body" idx="1"/>
          </p:nvPr>
        </p:nvSpPr>
        <p:spPr>
          <a:xfrm>
            <a:off x="599675" y="1356967"/>
            <a:ext cx="11160955" cy="2356051"/>
          </a:xfrm>
        </p:spPr>
        <p:txBody>
          <a:bodyPr/>
          <a:lstStyle/>
          <a:p>
            <a:pPr marL="203195" indent="0">
              <a:buNone/>
            </a:pPr>
            <a:r>
              <a:rPr lang="en-US" sz="3733" dirty="0">
                <a:latin typeface="Barlow" panose="020B0604020202020204" charset="0"/>
              </a:rPr>
              <a:t>(4-2-1 rule)</a:t>
            </a:r>
          </a:p>
          <a:p>
            <a:pPr marL="0" indent="0">
              <a:buNone/>
            </a:pPr>
            <a:r>
              <a:rPr lang="en-US" sz="2133" dirty="0">
                <a:latin typeface="Barlow" panose="020B0604020202020204" charset="0"/>
              </a:rPr>
              <a:t>(4ml/kg for the first 10kg) + (2ml/kg for kg 11-20) + (1ml/kg for every kg above 20) = hourly rate</a:t>
            </a:r>
          </a:p>
          <a:p>
            <a:pPr marL="0" indent="0">
              <a:buNone/>
            </a:pPr>
            <a:r>
              <a:rPr lang="en-US" sz="2133" dirty="0">
                <a:latin typeface="Barlow" panose="020B0604020202020204" charset="0"/>
              </a:rPr>
              <a:t>* Example: Calculate the hourly maintenance fluid rate for a child who weighs 25kg</a:t>
            </a:r>
          </a:p>
          <a:p>
            <a:pPr marL="0" indent="0">
              <a:buNone/>
            </a:pPr>
            <a:r>
              <a:rPr lang="en-US" sz="2133" dirty="0">
                <a:latin typeface="Barlow" panose="020B0604020202020204" charset="0"/>
              </a:rPr>
              <a:t>(4ml x 10kg) + (2ml x 10kg) + (1ml x 5kg) = hourly rate</a:t>
            </a:r>
          </a:p>
          <a:p>
            <a:pPr marL="0" indent="0">
              <a:buNone/>
            </a:pPr>
            <a:r>
              <a:rPr lang="en-US" sz="2133" dirty="0">
                <a:latin typeface="Barlow" panose="020B0604020202020204" charset="0"/>
              </a:rPr>
              <a:t>40ml + 20ml + 5ml = 65ml/</a:t>
            </a:r>
            <a:r>
              <a:rPr lang="en-US" sz="2133" dirty="0" err="1">
                <a:latin typeface="Barlow" panose="020B0604020202020204" charset="0"/>
              </a:rPr>
              <a:t>hr</a:t>
            </a:r>
            <a:endParaRPr lang="en-US" sz="2133" dirty="0">
              <a:latin typeface="Barlow" panose="020B0604020202020204" charset="0"/>
            </a:endParaRPr>
          </a:p>
        </p:txBody>
      </p:sp>
      <p:sp>
        <p:nvSpPr>
          <p:cNvPr id="4" name="عنوان 1"/>
          <p:cNvSpPr txBox="1">
            <a:spLocks/>
          </p:cNvSpPr>
          <p:nvPr/>
        </p:nvSpPr>
        <p:spPr>
          <a:xfrm>
            <a:off x="543869" y="3569697"/>
            <a:ext cx="102876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100"/>
              <a:buFont typeface="Poppins"/>
              <a:buNone/>
              <a:defRPr sz="3100" b="1" i="0" u="none" strike="noStrike" cap="none">
                <a:solidFill>
                  <a:schemeClr val="lt1"/>
                </a:solidFill>
                <a:latin typeface="Poppins"/>
                <a:ea typeface="Poppins"/>
                <a:cs typeface="Poppins"/>
                <a:sym typeface="Poppins"/>
              </a:defRPr>
            </a:lvl1pPr>
            <a:lvl2pPr marR="0" lvl="1" algn="l" rtl="0">
              <a:lnSpc>
                <a:spcPct val="100000"/>
              </a:lnSpc>
              <a:spcBef>
                <a:spcPts val="0"/>
              </a:spcBef>
              <a:spcAft>
                <a:spcPts val="0"/>
              </a:spcAft>
              <a:buClr>
                <a:schemeClr val="accent1"/>
              </a:buClr>
              <a:buSzPts val="2800"/>
              <a:buFont typeface="Bebas Neue"/>
              <a:buNone/>
              <a:defRPr sz="2800" b="0" i="0" u="none" strike="noStrike" cap="none">
                <a:solidFill>
                  <a:schemeClr val="accent1"/>
                </a:solidFill>
                <a:latin typeface="Bebas Neue"/>
                <a:ea typeface="Bebas Neue"/>
                <a:cs typeface="Bebas Neue"/>
                <a:sym typeface="Bebas Neue"/>
              </a:defRPr>
            </a:lvl2pPr>
            <a:lvl3pPr marR="0" lvl="2" algn="l" rtl="0">
              <a:lnSpc>
                <a:spcPct val="100000"/>
              </a:lnSpc>
              <a:spcBef>
                <a:spcPts val="0"/>
              </a:spcBef>
              <a:spcAft>
                <a:spcPts val="0"/>
              </a:spcAft>
              <a:buClr>
                <a:schemeClr val="accent1"/>
              </a:buClr>
              <a:buSzPts val="2800"/>
              <a:buFont typeface="Bebas Neue"/>
              <a:buNone/>
              <a:defRPr sz="2800" b="0" i="0" u="none" strike="noStrike" cap="none">
                <a:solidFill>
                  <a:schemeClr val="accent1"/>
                </a:solidFill>
                <a:latin typeface="Bebas Neue"/>
                <a:ea typeface="Bebas Neue"/>
                <a:cs typeface="Bebas Neue"/>
                <a:sym typeface="Bebas Neue"/>
              </a:defRPr>
            </a:lvl3pPr>
            <a:lvl4pPr marR="0" lvl="3" algn="l" rtl="0">
              <a:lnSpc>
                <a:spcPct val="100000"/>
              </a:lnSpc>
              <a:spcBef>
                <a:spcPts val="0"/>
              </a:spcBef>
              <a:spcAft>
                <a:spcPts val="0"/>
              </a:spcAft>
              <a:buClr>
                <a:schemeClr val="accent1"/>
              </a:buClr>
              <a:buSzPts val="2800"/>
              <a:buFont typeface="Bebas Neue"/>
              <a:buNone/>
              <a:defRPr sz="2800" b="0" i="0" u="none" strike="noStrike" cap="none">
                <a:solidFill>
                  <a:schemeClr val="accent1"/>
                </a:solidFill>
                <a:latin typeface="Bebas Neue"/>
                <a:ea typeface="Bebas Neue"/>
                <a:cs typeface="Bebas Neue"/>
                <a:sym typeface="Bebas Neue"/>
              </a:defRPr>
            </a:lvl4pPr>
            <a:lvl5pPr marR="0" lvl="4" algn="l" rtl="0">
              <a:lnSpc>
                <a:spcPct val="100000"/>
              </a:lnSpc>
              <a:spcBef>
                <a:spcPts val="0"/>
              </a:spcBef>
              <a:spcAft>
                <a:spcPts val="0"/>
              </a:spcAft>
              <a:buClr>
                <a:schemeClr val="accent1"/>
              </a:buClr>
              <a:buSzPts val="2800"/>
              <a:buFont typeface="Bebas Neue"/>
              <a:buNone/>
              <a:defRPr sz="2800" b="0" i="0" u="none" strike="noStrike" cap="none">
                <a:solidFill>
                  <a:schemeClr val="accent1"/>
                </a:solidFill>
                <a:latin typeface="Bebas Neue"/>
                <a:ea typeface="Bebas Neue"/>
                <a:cs typeface="Bebas Neue"/>
                <a:sym typeface="Bebas Neue"/>
              </a:defRPr>
            </a:lvl5pPr>
            <a:lvl6pPr marR="0" lvl="5" algn="l" rtl="0">
              <a:lnSpc>
                <a:spcPct val="100000"/>
              </a:lnSpc>
              <a:spcBef>
                <a:spcPts val="0"/>
              </a:spcBef>
              <a:spcAft>
                <a:spcPts val="0"/>
              </a:spcAft>
              <a:buClr>
                <a:schemeClr val="accent1"/>
              </a:buClr>
              <a:buSzPts val="2800"/>
              <a:buFont typeface="Bebas Neue"/>
              <a:buNone/>
              <a:defRPr sz="2800" b="0" i="0" u="none" strike="noStrike" cap="none">
                <a:solidFill>
                  <a:schemeClr val="accent1"/>
                </a:solidFill>
                <a:latin typeface="Bebas Neue"/>
                <a:ea typeface="Bebas Neue"/>
                <a:cs typeface="Bebas Neue"/>
                <a:sym typeface="Bebas Neue"/>
              </a:defRPr>
            </a:lvl6pPr>
            <a:lvl7pPr marR="0" lvl="6" algn="l" rtl="0">
              <a:lnSpc>
                <a:spcPct val="100000"/>
              </a:lnSpc>
              <a:spcBef>
                <a:spcPts val="0"/>
              </a:spcBef>
              <a:spcAft>
                <a:spcPts val="0"/>
              </a:spcAft>
              <a:buClr>
                <a:schemeClr val="accent1"/>
              </a:buClr>
              <a:buSzPts val="2800"/>
              <a:buFont typeface="Bebas Neue"/>
              <a:buNone/>
              <a:defRPr sz="2800" b="0" i="0" u="none" strike="noStrike" cap="none">
                <a:solidFill>
                  <a:schemeClr val="accent1"/>
                </a:solidFill>
                <a:latin typeface="Bebas Neue"/>
                <a:ea typeface="Bebas Neue"/>
                <a:cs typeface="Bebas Neue"/>
                <a:sym typeface="Bebas Neue"/>
              </a:defRPr>
            </a:lvl7pPr>
            <a:lvl8pPr marR="0" lvl="7" algn="l" rtl="0">
              <a:lnSpc>
                <a:spcPct val="100000"/>
              </a:lnSpc>
              <a:spcBef>
                <a:spcPts val="0"/>
              </a:spcBef>
              <a:spcAft>
                <a:spcPts val="0"/>
              </a:spcAft>
              <a:buClr>
                <a:schemeClr val="accent1"/>
              </a:buClr>
              <a:buSzPts val="2800"/>
              <a:buFont typeface="Bebas Neue"/>
              <a:buNone/>
              <a:defRPr sz="2800" b="0" i="0" u="none" strike="noStrike" cap="none">
                <a:solidFill>
                  <a:schemeClr val="accent1"/>
                </a:solidFill>
                <a:latin typeface="Bebas Neue"/>
                <a:ea typeface="Bebas Neue"/>
                <a:cs typeface="Bebas Neue"/>
                <a:sym typeface="Bebas Neue"/>
              </a:defRPr>
            </a:lvl8pPr>
            <a:lvl9pPr marR="0" lvl="8" algn="l" rtl="0">
              <a:lnSpc>
                <a:spcPct val="100000"/>
              </a:lnSpc>
              <a:spcBef>
                <a:spcPts val="0"/>
              </a:spcBef>
              <a:spcAft>
                <a:spcPts val="0"/>
              </a:spcAft>
              <a:buClr>
                <a:schemeClr val="accent1"/>
              </a:buClr>
              <a:buSzPts val="2800"/>
              <a:buFont typeface="Bebas Neue"/>
              <a:buNone/>
              <a:defRPr sz="2800" b="0" i="0" u="none" strike="noStrike" cap="none">
                <a:solidFill>
                  <a:schemeClr val="accent1"/>
                </a:solidFill>
                <a:latin typeface="Bebas Neue"/>
                <a:ea typeface="Bebas Neue"/>
                <a:cs typeface="Bebas Neue"/>
                <a:sym typeface="Bebas Neue"/>
              </a:defRPr>
            </a:lvl9pPr>
          </a:lstStyle>
          <a:p>
            <a:pPr algn="l"/>
            <a:r>
              <a:rPr lang="en-US" sz="3733" u="sng" dirty="0">
                <a:solidFill>
                  <a:schemeClr val="tx1"/>
                </a:solidFill>
                <a:latin typeface="Barlow" panose="020B0604020202020204" charset="0"/>
              </a:rPr>
              <a:t>Maintenance of electrolytes</a:t>
            </a:r>
            <a:br>
              <a:rPr lang="en-US" sz="3733" u="sng" dirty="0">
                <a:solidFill>
                  <a:schemeClr val="tx1"/>
                </a:solidFill>
                <a:latin typeface="Barlow" panose="020B0604020202020204" charset="0"/>
              </a:rPr>
            </a:br>
            <a:endParaRPr lang="en-US" sz="3200" u="sng" dirty="0">
              <a:solidFill>
                <a:schemeClr val="tx1"/>
              </a:solidFill>
            </a:endParaRPr>
          </a:p>
        </p:txBody>
      </p:sp>
      <p:sp>
        <p:nvSpPr>
          <p:cNvPr id="5" name="عنصر نائب للنص 2"/>
          <p:cNvSpPr txBox="1">
            <a:spLocks/>
          </p:cNvSpPr>
          <p:nvPr/>
        </p:nvSpPr>
        <p:spPr>
          <a:xfrm>
            <a:off x="431371" y="4333297"/>
            <a:ext cx="10512597" cy="159245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Livvic"/>
              <a:buAutoNum type="arabicPeriod"/>
              <a:defRPr sz="1200" b="0" i="0" u="none" strike="noStrike" cap="none">
                <a:solidFill>
                  <a:schemeClr val="lt1"/>
                </a:solidFill>
                <a:latin typeface="Barlow"/>
                <a:ea typeface="Barlow"/>
                <a:cs typeface="Barlow"/>
                <a:sym typeface="Barlow"/>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Barlow"/>
                <a:ea typeface="Barlow"/>
                <a:cs typeface="Barlow"/>
                <a:sym typeface="Barlow"/>
              </a:defRPr>
            </a:lvl2pPr>
            <a:lvl3pPr marL="1371600" marR="0" lvl="2" indent="-304800" algn="l" rtl="0">
              <a:lnSpc>
                <a:spcPct val="100000"/>
              </a:lnSpc>
              <a:spcBef>
                <a:spcPts val="1600"/>
              </a:spcBef>
              <a:spcAft>
                <a:spcPts val="0"/>
              </a:spcAft>
              <a:buClr>
                <a:srgbClr val="434343"/>
              </a:buClr>
              <a:buSzPts val="1200"/>
              <a:buFont typeface="Roboto Condensed Light"/>
              <a:buAutoNum type="romanLcPeriod"/>
              <a:defRPr sz="1400" b="0" i="0" u="none" strike="noStrike" cap="none">
                <a:solidFill>
                  <a:schemeClr val="lt1"/>
                </a:solidFill>
                <a:latin typeface="Barlow"/>
                <a:ea typeface="Barlow"/>
                <a:cs typeface="Barlow"/>
                <a:sym typeface="Barlow"/>
              </a:defRPr>
            </a:lvl3pPr>
            <a:lvl4pPr marL="1828800" marR="0" lvl="3" indent="-304800" algn="l" rtl="0">
              <a:lnSpc>
                <a:spcPct val="100000"/>
              </a:lnSpc>
              <a:spcBef>
                <a:spcPts val="1600"/>
              </a:spcBef>
              <a:spcAft>
                <a:spcPts val="0"/>
              </a:spcAft>
              <a:buClr>
                <a:srgbClr val="434343"/>
              </a:buClr>
              <a:buSzPts val="1200"/>
              <a:buFont typeface="Roboto Condensed Light"/>
              <a:buAutoNum type="arabicPeriod"/>
              <a:defRPr sz="1400" b="0" i="0" u="none" strike="noStrike" cap="none">
                <a:solidFill>
                  <a:schemeClr val="lt1"/>
                </a:solidFill>
                <a:latin typeface="Barlow"/>
                <a:ea typeface="Barlow"/>
                <a:cs typeface="Barlow"/>
                <a:sym typeface="Barlow"/>
              </a:defRPr>
            </a:lvl4pPr>
            <a:lvl5pPr marL="2286000" marR="0" lvl="4"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Barlow"/>
                <a:ea typeface="Barlow"/>
                <a:cs typeface="Barlow"/>
                <a:sym typeface="Barlow"/>
              </a:defRPr>
            </a:lvl5pPr>
            <a:lvl6pPr marL="2743200" marR="0" lvl="5" indent="-304800" algn="l" rtl="0">
              <a:lnSpc>
                <a:spcPct val="100000"/>
              </a:lnSpc>
              <a:spcBef>
                <a:spcPts val="1600"/>
              </a:spcBef>
              <a:spcAft>
                <a:spcPts val="0"/>
              </a:spcAft>
              <a:buClr>
                <a:srgbClr val="434343"/>
              </a:buClr>
              <a:buSzPts val="1200"/>
              <a:buFont typeface="Roboto Condensed Light"/>
              <a:buAutoNum type="romanLcPeriod"/>
              <a:defRPr sz="1400" b="0" i="0" u="none" strike="noStrike" cap="none">
                <a:solidFill>
                  <a:schemeClr val="lt1"/>
                </a:solidFill>
                <a:latin typeface="Barlow"/>
                <a:ea typeface="Barlow"/>
                <a:cs typeface="Barlow"/>
                <a:sym typeface="Barlow"/>
              </a:defRPr>
            </a:lvl6pPr>
            <a:lvl7pPr marL="3200400" marR="0" lvl="6" indent="-304800" algn="l" rtl="0">
              <a:lnSpc>
                <a:spcPct val="100000"/>
              </a:lnSpc>
              <a:spcBef>
                <a:spcPts val="1600"/>
              </a:spcBef>
              <a:spcAft>
                <a:spcPts val="0"/>
              </a:spcAft>
              <a:buClr>
                <a:srgbClr val="434343"/>
              </a:buClr>
              <a:buSzPts val="1200"/>
              <a:buFont typeface="Roboto Condensed Light"/>
              <a:buAutoNum type="arabicPeriod"/>
              <a:defRPr sz="1400" b="0" i="0" u="none" strike="noStrike" cap="none">
                <a:solidFill>
                  <a:schemeClr val="lt1"/>
                </a:solidFill>
                <a:latin typeface="Barlow"/>
                <a:ea typeface="Barlow"/>
                <a:cs typeface="Barlow"/>
                <a:sym typeface="Barlow"/>
              </a:defRPr>
            </a:lvl7pPr>
            <a:lvl8pPr marL="3657600" marR="0" lvl="7"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Barlow"/>
                <a:ea typeface="Barlow"/>
                <a:cs typeface="Barlow"/>
                <a:sym typeface="Barlow"/>
              </a:defRPr>
            </a:lvl8pPr>
            <a:lvl9pPr marL="4114800" marR="0" lvl="8" indent="-304800" algn="l" rtl="0">
              <a:lnSpc>
                <a:spcPct val="100000"/>
              </a:lnSpc>
              <a:spcBef>
                <a:spcPts val="1600"/>
              </a:spcBef>
              <a:spcAft>
                <a:spcPts val="1600"/>
              </a:spcAft>
              <a:buClr>
                <a:srgbClr val="434343"/>
              </a:buClr>
              <a:buSzPts val="1200"/>
              <a:buFont typeface="Roboto Condensed Light"/>
              <a:buAutoNum type="romanLcPeriod"/>
              <a:defRPr sz="1400" b="0" i="0" u="none" strike="noStrike" cap="none">
                <a:solidFill>
                  <a:schemeClr val="lt1"/>
                </a:solidFill>
                <a:latin typeface="Barlow"/>
                <a:ea typeface="Barlow"/>
                <a:cs typeface="Barlow"/>
                <a:sym typeface="Barlow"/>
              </a:defRPr>
            </a:lvl9pPr>
          </a:lstStyle>
          <a:p>
            <a:pPr>
              <a:lnSpc>
                <a:spcPct val="80000"/>
              </a:lnSpc>
              <a:buFont typeface="Livvic"/>
              <a:buNone/>
              <a:defRPr/>
            </a:pPr>
            <a:r>
              <a:rPr lang="en-US" sz="2133" b="1" dirty="0">
                <a:solidFill>
                  <a:schemeClr val="tx1"/>
                </a:solidFill>
                <a:latin typeface="Barlow" panose="020B0604020202020204" charset="0"/>
              </a:rPr>
              <a:t>Na+: 3 mEq/kg/day, K+ : 1 mEq/kg/day</a:t>
            </a:r>
          </a:p>
          <a:p>
            <a:pPr>
              <a:lnSpc>
                <a:spcPct val="80000"/>
              </a:lnSpc>
              <a:buFont typeface="Livvic"/>
              <a:buNone/>
              <a:defRPr/>
            </a:pPr>
            <a:endParaRPr lang="en-US" sz="2133" b="1" dirty="0">
              <a:solidFill>
                <a:schemeClr val="tx1"/>
              </a:solidFill>
              <a:latin typeface="Barlow" panose="020B0604020202020204" charset="0"/>
            </a:endParaRPr>
          </a:p>
          <a:p>
            <a:pPr>
              <a:lnSpc>
                <a:spcPct val="80000"/>
              </a:lnSpc>
              <a:buFont typeface="Livvic"/>
              <a:buNone/>
              <a:defRPr/>
            </a:pPr>
            <a:r>
              <a:rPr lang="en-US" sz="2133" dirty="0">
                <a:solidFill>
                  <a:schemeClr val="tx1"/>
                </a:solidFill>
                <a:latin typeface="Barlow" panose="020B0604020202020204" charset="0"/>
              </a:rPr>
              <a:t>e.g. 50 kg patient maintenance requirements</a:t>
            </a:r>
          </a:p>
          <a:p>
            <a:pPr>
              <a:lnSpc>
                <a:spcPct val="80000"/>
              </a:lnSpc>
              <a:buFont typeface="Livvic"/>
              <a:buNone/>
              <a:defRPr/>
            </a:pPr>
            <a:endParaRPr lang="en-US" sz="2133" dirty="0">
              <a:solidFill>
                <a:schemeClr val="tx1"/>
              </a:solidFill>
              <a:latin typeface="Barlow" panose="020B0604020202020204" charset="0"/>
            </a:endParaRPr>
          </a:p>
          <a:p>
            <a:pPr>
              <a:buFont typeface="Livvic"/>
              <a:buNone/>
              <a:defRPr/>
            </a:pPr>
            <a:r>
              <a:rPr lang="en-US" sz="2133" dirty="0">
                <a:solidFill>
                  <a:schemeClr val="tx1"/>
                </a:solidFill>
                <a:latin typeface="Barlow" panose="020B0604020202020204" charset="0"/>
              </a:rPr>
              <a:t>• fluid = 40 + 20 + 30 = 90 mL/hour = 2160 mL/day</a:t>
            </a:r>
          </a:p>
          <a:p>
            <a:pPr>
              <a:buNone/>
              <a:defRPr/>
            </a:pPr>
            <a:r>
              <a:rPr lang="en-US" sz="2133" dirty="0">
                <a:solidFill>
                  <a:schemeClr val="tx1"/>
                </a:solidFill>
                <a:latin typeface="Barlow" panose="020B0604020202020204" charset="0"/>
              </a:rPr>
              <a:t>• Na+ = 150 </a:t>
            </a:r>
            <a:r>
              <a:rPr lang="en-US" sz="2133" dirty="0" err="1">
                <a:solidFill>
                  <a:schemeClr val="tx1"/>
                </a:solidFill>
                <a:latin typeface="Barlow" panose="020B0604020202020204" charset="0"/>
              </a:rPr>
              <a:t>mEq</a:t>
            </a:r>
            <a:r>
              <a:rPr lang="en-US" sz="2133" dirty="0">
                <a:solidFill>
                  <a:schemeClr val="tx1"/>
                </a:solidFill>
                <a:latin typeface="Barlow" panose="020B0604020202020204" charset="0"/>
              </a:rPr>
              <a:t>/day</a:t>
            </a:r>
            <a:endParaRPr lang="en-US" sz="2133" dirty="0">
              <a:solidFill>
                <a:schemeClr val="tx1"/>
              </a:solidFill>
              <a:latin typeface="Malgun Gothic"/>
              <a:ea typeface="Malgun Gothic"/>
              <a:cs typeface="Helvetica"/>
            </a:endParaRPr>
          </a:p>
          <a:p>
            <a:pPr>
              <a:buNone/>
              <a:defRPr/>
            </a:pPr>
            <a:r>
              <a:rPr lang="en-US" sz="2133" dirty="0">
                <a:solidFill>
                  <a:schemeClr val="tx1"/>
                </a:solidFill>
                <a:latin typeface="Barlow" panose="020B0604020202020204" charset="0"/>
              </a:rPr>
              <a:t>• K+ = 50 </a:t>
            </a:r>
            <a:r>
              <a:rPr lang="en-US" sz="2133" dirty="0" err="1">
                <a:solidFill>
                  <a:schemeClr val="tx1"/>
                </a:solidFill>
                <a:latin typeface="Barlow" panose="020B0604020202020204" charset="0"/>
              </a:rPr>
              <a:t>mEq</a:t>
            </a:r>
            <a:r>
              <a:rPr lang="en-US" sz="2133" dirty="0">
                <a:solidFill>
                  <a:schemeClr val="tx1"/>
                </a:solidFill>
                <a:latin typeface="Barlow" panose="020B0604020202020204" charset="0"/>
              </a:rPr>
              <a:t>/day</a:t>
            </a:r>
          </a:p>
        </p:txBody>
      </p:sp>
    </p:spTree>
    <p:extLst>
      <p:ext uri="{BB962C8B-B14F-4D97-AF65-F5344CB8AC3E}">
        <p14:creationId xmlns:p14="http://schemas.microsoft.com/office/powerpoint/2010/main" val="2002966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6DF4E0-8C3F-4217-91F7-EF5F7392DD8C}"/>
              </a:ext>
            </a:extLst>
          </p:cNvPr>
          <p:cNvSpPr/>
          <p:nvPr/>
        </p:nvSpPr>
        <p:spPr>
          <a:xfrm>
            <a:off x="658483" y="406881"/>
            <a:ext cx="9144724" cy="746087"/>
          </a:xfrm>
          <a:prstGeom prst="rect">
            <a:avLst/>
          </a:prstGeom>
        </p:spPr>
        <p:txBody>
          <a:bodyPr vert="horz" lIns="121920" tIns="60960" rIns="121920" bIns="60960" rtlCol="0" anchor="ctr">
            <a:normAutofit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ct val="0"/>
              </a:spcBef>
              <a:spcAft>
                <a:spcPts val="800"/>
              </a:spcAft>
            </a:pPr>
            <a:r>
              <a:rPr lang="en-US" sz="4267" i="1" dirty="0">
                <a:ln w="0"/>
                <a:solidFill>
                  <a:schemeClr val="accent1"/>
                </a:solidFill>
                <a:effectLst>
                  <a:outerShdw blurRad="38100" dist="19050" dir="2700000" algn="tl" rotWithShape="0">
                    <a:schemeClr val="dk1">
                      <a:alpha val="40000"/>
                    </a:schemeClr>
                  </a:outerShdw>
                </a:effectLst>
                <a:latin typeface="+mj-lt"/>
                <a:ea typeface="+mj-ea"/>
                <a:cs typeface="+mj-cs"/>
              </a:rPr>
              <a:t>Equipment of I.V. therapy </a:t>
            </a:r>
            <a:endParaRPr lang="en-US" sz="4267" dirty="0">
              <a:ln w="0"/>
              <a:solidFill>
                <a:schemeClr val="accent1"/>
              </a:solidFill>
              <a:effectLst>
                <a:outerShdw blurRad="38100" dist="19050" dir="2700000" algn="tl" rotWithShape="0">
                  <a:schemeClr val="dk1">
                    <a:alpha val="40000"/>
                  </a:schemeClr>
                </a:outerShdw>
              </a:effectLst>
              <a:latin typeface="+mj-lt"/>
              <a:ea typeface="+mj-ea"/>
              <a:cs typeface="+mj-cs"/>
            </a:endParaRPr>
          </a:p>
        </p:txBody>
      </p:sp>
      <p:pic>
        <p:nvPicPr>
          <p:cNvPr id="8" name="Picture 8">
            <a:extLst>
              <a:ext uri="{FF2B5EF4-FFF2-40B4-BE49-F238E27FC236}">
                <a16:creationId xmlns:a16="http://schemas.microsoft.com/office/drawing/2014/main" id="{D26AC1EB-E321-4709-9E50-8D4428DC8538}"/>
              </a:ext>
            </a:extLst>
          </p:cNvPr>
          <p:cNvPicPr>
            <a:picLocks noChangeAspect="1"/>
          </p:cNvPicPr>
          <p:nvPr/>
        </p:nvPicPr>
        <p:blipFill>
          <a:blip r:embed="rId2"/>
          <a:stretch>
            <a:fillRect/>
          </a:stretch>
        </p:blipFill>
        <p:spPr>
          <a:xfrm>
            <a:off x="8393502" y="3498553"/>
            <a:ext cx="2478657" cy="2333800"/>
          </a:xfrm>
          <a:prstGeom prst="rect">
            <a:avLst/>
          </a:prstGeom>
        </p:spPr>
      </p:pic>
      <p:pic>
        <p:nvPicPr>
          <p:cNvPr id="9" name="Picture 9">
            <a:extLst>
              <a:ext uri="{FF2B5EF4-FFF2-40B4-BE49-F238E27FC236}">
                <a16:creationId xmlns:a16="http://schemas.microsoft.com/office/drawing/2014/main" id="{4343584C-FBDA-4065-98D1-6837B84927F4}"/>
              </a:ext>
            </a:extLst>
          </p:cNvPr>
          <p:cNvPicPr>
            <a:picLocks noChangeAspect="1"/>
          </p:cNvPicPr>
          <p:nvPr/>
        </p:nvPicPr>
        <p:blipFill>
          <a:blip r:embed="rId3"/>
          <a:stretch>
            <a:fillRect/>
          </a:stretch>
        </p:blipFill>
        <p:spPr>
          <a:xfrm>
            <a:off x="4540370" y="1557069"/>
            <a:ext cx="2953111" cy="2953111"/>
          </a:xfrm>
          <a:prstGeom prst="rect">
            <a:avLst/>
          </a:prstGeom>
        </p:spPr>
      </p:pic>
      <p:sp>
        <p:nvSpPr>
          <p:cNvPr id="13" name="Content Placeholder 2">
            <a:extLst>
              <a:ext uri="{FF2B5EF4-FFF2-40B4-BE49-F238E27FC236}">
                <a16:creationId xmlns:a16="http://schemas.microsoft.com/office/drawing/2014/main" id="{A67E307B-EA6B-4108-AD4F-0AC4E94CED88}"/>
              </a:ext>
            </a:extLst>
          </p:cNvPr>
          <p:cNvSpPr>
            <a:spLocks noGrp="1"/>
          </p:cNvSpPr>
          <p:nvPr/>
        </p:nvSpPr>
        <p:spPr>
          <a:xfrm>
            <a:off x="322090" y="1307078"/>
            <a:ext cx="5775125" cy="6171716"/>
          </a:xfrm>
          <a:prstGeom prst="rect">
            <a:avLst/>
          </a:prstGeom>
        </p:spPr>
        <p:txBody>
          <a:bodyPr vert="horz" lIns="121920" tIns="60960" rIns="121920" bIns="60960" rtlCol="0" anchor="t">
            <a:norm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r>
              <a:rPr lang="en-US" sz="3200" dirty="0"/>
              <a:t>I. Solution containers.</a:t>
            </a:r>
            <a:endParaRPr lang="en-US" sz="3200" dirty="0">
              <a:cs typeface="Arial"/>
            </a:endParaRPr>
          </a:p>
          <a:p>
            <a:endParaRPr lang="en-US" sz="1400" dirty="0">
              <a:solidFill>
                <a:schemeClr val="bg2">
                  <a:lumMod val="75000"/>
                </a:schemeClr>
              </a:solidFill>
              <a:cs typeface="Arial"/>
            </a:endParaRPr>
          </a:p>
          <a:p>
            <a:endParaRPr lang="en-US" sz="1400" dirty="0">
              <a:solidFill>
                <a:schemeClr val="bg2">
                  <a:lumMod val="75000"/>
                </a:schemeClr>
              </a:solidFill>
              <a:cs typeface="Arial"/>
            </a:endParaRPr>
          </a:p>
          <a:p>
            <a:endParaRPr lang="en-US" sz="1400" dirty="0">
              <a:solidFill>
                <a:schemeClr val="bg2">
                  <a:lumMod val="75000"/>
                </a:schemeClr>
              </a:solidFill>
              <a:cs typeface="Arial"/>
            </a:endParaRPr>
          </a:p>
          <a:p>
            <a:endParaRPr lang="en-US" sz="1400" dirty="0">
              <a:solidFill>
                <a:schemeClr val="bg2">
                  <a:lumMod val="75000"/>
                </a:schemeClr>
              </a:solidFill>
              <a:cs typeface="Arial"/>
            </a:endParaRPr>
          </a:p>
          <a:p>
            <a:endParaRPr lang="en-US" sz="1400" dirty="0">
              <a:solidFill>
                <a:schemeClr val="bg2">
                  <a:lumMod val="75000"/>
                </a:schemeClr>
              </a:solidFill>
              <a:cs typeface="Arial"/>
            </a:endParaRPr>
          </a:p>
          <a:p>
            <a:endParaRPr lang="en-US" sz="1400" dirty="0">
              <a:solidFill>
                <a:schemeClr val="bg2">
                  <a:lumMod val="75000"/>
                </a:schemeClr>
              </a:solidFill>
              <a:cs typeface="Arial"/>
            </a:endParaRPr>
          </a:p>
          <a:p>
            <a:endParaRPr lang="en-US" sz="1400" dirty="0">
              <a:solidFill>
                <a:schemeClr val="bg2">
                  <a:lumMod val="75000"/>
                </a:schemeClr>
              </a:solidFill>
              <a:cs typeface="Arial"/>
            </a:endParaRPr>
          </a:p>
          <a:p>
            <a:r>
              <a:rPr lang="en-US" sz="3200" dirty="0"/>
              <a:t>II. I.V. administration sets</a:t>
            </a:r>
            <a:r>
              <a:rPr lang="en-US" sz="4267" dirty="0"/>
              <a:t>.</a:t>
            </a:r>
            <a:endParaRPr lang="en-US" sz="4267" dirty="0">
              <a:cs typeface="Arial"/>
            </a:endParaRPr>
          </a:p>
          <a:p>
            <a:endParaRPr lang="en-US" sz="1600" dirty="0">
              <a:solidFill>
                <a:schemeClr val="bg2">
                  <a:lumMod val="75000"/>
                </a:schemeClr>
              </a:solidFill>
              <a:cs typeface="Arial"/>
            </a:endParaRPr>
          </a:p>
        </p:txBody>
      </p:sp>
    </p:spTree>
    <p:extLst>
      <p:ext uri="{BB962C8B-B14F-4D97-AF65-F5344CB8AC3E}">
        <p14:creationId xmlns:p14="http://schemas.microsoft.com/office/powerpoint/2010/main" val="4163778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533BF04-7D4B-4ECF-9C00-6F65F36088CE}"/>
              </a:ext>
            </a:extLst>
          </p:cNvPr>
          <p:cNvSpPr>
            <a:spLocks noGrp="1"/>
          </p:cNvSpPr>
          <p:nvPr/>
        </p:nvSpPr>
        <p:spPr>
          <a:xfrm>
            <a:off x="944724" y="270381"/>
            <a:ext cx="4095248" cy="1463424"/>
          </a:xfrm>
          <a:prstGeom prst="rect">
            <a:avLst/>
          </a:prstGeom>
        </p:spPr>
        <p:txBody>
          <a:bodyPr vert="horz" lIns="121920" tIns="60960" rIns="121920" bIns="6096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b="1" dirty="0"/>
              <a:t>IV CANNULA</a:t>
            </a:r>
          </a:p>
        </p:txBody>
      </p:sp>
      <p:sp>
        <p:nvSpPr>
          <p:cNvPr id="7" name="Content Placeholder 2">
            <a:extLst>
              <a:ext uri="{FF2B5EF4-FFF2-40B4-BE49-F238E27FC236}">
                <a16:creationId xmlns:a16="http://schemas.microsoft.com/office/drawing/2014/main" id="{0948EE3A-8577-47BB-8236-E627466CE762}"/>
              </a:ext>
            </a:extLst>
          </p:cNvPr>
          <p:cNvSpPr>
            <a:spLocks noGrp="1"/>
          </p:cNvSpPr>
          <p:nvPr/>
        </p:nvSpPr>
        <p:spPr>
          <a:xfrm>
            <a:off x="692727" y="1456715"/>
            <a:ext cx="10695710" cy="5076228"/>
          </a:xfrm>
          <a:prstGeom prst="rect">
            <a:avLst/>
          </a:prstGeom>
        </p:spPr>
        <p:txBody>
          <a:bodyPr vert="horz" lIns="121920" tIns="60960" rIns="121920" bIns="60960" rtlCol="0" anchor="t">
            <a:noAutofit/>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pPr algn="l" fontAlgn="base">
              <a:buClr>
                <a:schemeClr val="bg2">
                  <a:lumMod val="75000"/>
                </a:schemeClr>
              </a:buClr>
            </a:pPr>
            <a:r>
              <a:rPr lang="en-US" sz="2667" dirty="0">
                <a:latin typeface="Barlow"/>
              </a:rPr>
              <a:t>Present day IV cannula are available from sizes 14 gauge to 26 gauge with universal color coding for easy recognition of IV cannula. Smaller the gauge, wider is the cannula and has higher flow rate.</a:t>
            </a:r>
          </a:p>
          <a:p>
            <a:pPr algn="l" fontAlgn="base">
              <a:buClr>
                <a:schemeClr val="bg2">
                  <a:lumMod val="75000"/>
                </a:schemeClr>
              </a:buClr>
              <a:buFont typeface="Arial" panose="020B0604020202020204" pitchFamily="34" charset="0"/>
              <a:buChar char="•"/>
            </a:pPr>
            <a:r>
              <a:rPr lang="en-US" sz="2667" dirty="0">
                <a:latin typeface="Barlow"/>
              </a:rPr>
              <a:t>Normal adult size: 18-20 G</a:t>
            </a:r>
          </a:p>
          <a:p>
            <a:pPr algn="l" fontAlgn="base">
              <a:buClr>
                <a:schemeClr val="bg2">
                  <a:lumMod val="75000"/>
                </a:schemeClr>
              </a:buClr>
              <a:buFont typeface="Arial" panose="020B0604020202020204" pitchFamily="34" charset="0"/>
              <a:buChar char="•"/>
            </a:pPr>
            <a:r>
              <a:rPr lang="en-US" sz="2667" dirty="0">
                <a:latin typeface="Barlow"/>
              </a:rPr>
              <a:t>Situations requiring rapid fluid transfusion like trauma: 14-16 G</a:t>
            </a:r>
          </a:p>
          <a:p>
            <a:pPr algn="l" fontAlgn="base">
              <a:buClr>
                <a:schemeClr val="bg2">
                  <a:lumMod val="75000"/>
                </a:schemeClr>
              </a:buClr>
              <a:buFont typeface="Arial" panose="020B0604020202020204" pitchFamily="34" charset="0"/>
              <a:buChar char="•"/>
            </a:pPr>
            <a:r>
              <a:rPr lang="en-US" sz="2667" dirty="0">
                <a:latin typeface="Barlow"/>
              </a:rPr>
              <a:t>Preferred pediatric size: 22 G</a:t>
            </a:r>
          </a:p>
          <a:p>
            <a:pPr algn="l" fontAlgn="base">
              <a:buClr>
                <a:schemeClr val="bg2">
                  <a:lumMod val="75000"/>
                </a:schemeClr>
              </a:buClr>
              <a:buFont typeface="Arial" panose="020B0604020202020204" pitchFamily="34" charset="0"/>
              <a:buChar char="•"/>
            </a:pPr>
            <a:r>
              <a:rPr lang="en-US" sz="2667" dirty="0">
                <a:latin typeface="Barlow"/>
              </a:rPr>
              <a:t>Infants and neonates: 24-26 G</a:t>
            </a:r>
          </a:p>
          <a:p>
            <a:pPr algn="l" fontAlgn="base">
              <a:buClr>
                <a:schemeClr val="bg2">
                  <a:lumMod val="75000"/>
                </a:schemeClr>
              </a:buClr>
              <a:buFont typeface="Arial" panose="020B0604020202020204" pitchFamily="34" charset="0"/>
              <a:buChar char="•"/>
            </a:pPr>
            <a:r>
              <a:rPr lang="en-US" sz="2667" dirty="0">
                <a:latin typeface="Barlow"/>
              </a:rPr>
              <a:t>+pink is most commonly used</a:t>
            </a:r>
          </a:p>
          <a:p>
            <a:pPr>
              <a:buClr>
                <a:schemeClr val="bg2">
                  <a:lumMod val="75000"/>
                </a:schemeClr>
              </a:buClr>
            </a:pPr>
            <a:endParaRPr lang="en-US" sz="2933" dirty="0">
              <a:cs typeface="Arial"/>
            </a:endParaRPr>
          </a:p>
        </p:txBody>
      </p:sp>
    </p:spTree>
    <p:extLst>
      <p:ext uri="{BB962C8B-B14F-4D97-AF65-F5344CB8AC3E}">
        <p14:creationId xmlns:p14="http://schemas.microsoft.com/office/powerpoint/2010/main" val="2256003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79;p53"/>
          <p:cNvSpPr txBox="1">
            <a:spLocks noGrp="1"/>
          </p:cNvSpPr>
          <p:nvPr>
            <p:ph type="ctrTitle"/>
          </p:nvPr>
        </p:nvSpPr>
        <p:spPr>
          <a:xfrm>
            <a:off x="3023659" y="2180861"/>
            <a:ext cx="6311624" cy="1696643"/>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t="100000" r="100000"/>
            </a:path>
            <a:tileRect l="-100000" b="-100000"/>
          </a:gradFill>
        </p:spPr>
        <p:txBody>
          <a:bodyPr spcFirstLastPara="1" vert="horz" wrap="square" lIns="121900" tIns="121900" rIns="121900" bIns="121900" rtlCol="0" anchor="b" anchorCtr="0">
            <a:noAutofit/>
          </a:bodyPr>
          <a:lstStyle/>
          <a:p>
            <a:pPr algn="ctr">
              <a:spcBef>
                <a:spcPts val="0"/>
              </a:spcBef>
            </a:pPr>
            <a:r>
              <a:rPr lang="es" sz="8800" b="1" dirty="0">
                <a:solidFill>
                  <a:schemeClr val="dk1"/>
                </a:solidFill>
              </a:rPr>
              <a:t>IV Fluids</a:t>
            </a:r>
            <a:endParaRPr sz="6933" b="1" dirty="0">
              <a:solidFill>
                <a:schemeClr val="dk1"/>
              </a:solidFill>
            </a:endParaRPr>
          </a:p>
        </p:txBody>
      </p:sp>
    </p:spTree>
    <p:extLst>
      <p:ext uri="{BB962C8B-B14F-4D97-AF65-F5344CB8AC3E}">
        <p14:creationId xmlns:p14="http://schemas.microsoft.com/office/powerpoint/2010/main" val="3138263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386351-7116-4BAA-A428-6744F2499BE0}"/>
              </a:ext>
            </a:extLst>
          </p:cNvPr>
          <p:cNvSpPr>
            <a:spLocks noGrp="1"/>
          </p:cNvSpPr>
          <p:nvPr>
            <p:ph type="body" idx="1"/>
          </p:nvPr>
        </p:nvSpPr>
        <p:spPr>
          <a:xfrm>
            <a:off x="384906" y="542550"/>
            <a:ext cx="8317903" cy="3530212"/>
          </a:xfrm>
        </p:spPr>
        <p:txBody>
          <a:bodyPr/>
          <a:lstStyle/>
          <a:p>
            <a:pPr>
              <a:lnSpc>
                <a:spcPct val="90000"/>
              </a:lnSpc>
              <a:spcBef>
                <a:spcPts val="1867"/>
              </a:spcBef>
              <a:buClr>
                <a:schemeClr val="bg2">
                  <a:lumMod val="75000"/>
                </a:schemeClr>
              </a:buClr>
            </a:pPr>
            <a:r>
              <a:rPr lang="en-US" sz="2133" dirty="0"/>
              <a:t>The earth has magma inside </a:t>
            </a:r>
            <a:r>
              <a:rPr lang="en-US" sz="2133" b="1" dirty="0"/>
              <a:t>(orange color) – 14 G</a:t>
            </a:r>
            <a:endParaRPr lang="en-US" sz="2133" dirty="0"/>
          </a:p>
          <a:p>
            <a:pPr>
              <a:lnSpc>
                <a:spcPct val="90000"/>
              </a:lnSpc>
              <a:spcBef>
                <a:spcPts val="1867"/>
              </a:spcBef>
              <a:buClr>
                <a:schemeClr val="bg2">
                  <a:lumMod val="75000"/>
                </a:schemeClr>
              </a:buClr>
            </a:pPr>
            <a:r>
              <a:rPr lang="en-US" sz="2133" dirty="0"/>
              <a:t>There is soil on surface </a:t>
            </a:r>
            <a:r>
              <a:rPr lang="en-US" sz="2133" b="1" dirty="0"/>
              <a:t>(grey color) – 16 G</a:t>
            </a:r>
            <a:endParaRPr lang="en-US" sz="2133" dirty="0"/>
          </a:p>
          <a:p>
            <a:pPr>
              <a:lnSpc>
                <a:spcPct val="90000"/>
              </a:lnSpc>
              <a:spcBef>
                <a:spcPts val="1867"/>
              </a:spcBef>
              <a:buClr>
                <a:schemeClr val="bg2">
                  <a:lumMod val="75000"/>
                </a:schemeClr>
              </a:buClr>
            </a:pPr>
            <a:r>
              <a:rPr lang="en-US" sz="2133" dirty="0"/>
              <a:t>Grass has grown on the soil </a:t>
            </a:r>
            <a:r>
              <a:rPr lang="en-US" sz="2133" b="1" dirty="0"/>
              <a:t>(green color) – 18 G</a:t>
            </a:r>
            <a:endParaRPr lang="en-US" sz="2133" dirty="0"/>
          </a:p>
          <a:p>
            <a:pPr>
              <a:lnSpc>
                <a:spcPct val="90000"/>
              </a:lnSpc>
              <a:spcBef>
                <a:spcPts val="1867"/>
              </a:spcBef>
              <a:buClr>
                <a:schemeClr val="bg2">
                  <a:lumMod val="75000"/>
                </a:schemeClr>
              </a:buClr>
            </a:pPr>
            <a:r>
              <a:rPr lang="en-US" sz="2133" dirty="0"/>
              <a:t>Pink flower has grown above the grass </a:t>
            </a:r>
            <a:r>
              <a:rPr lang="en-US" sz="2133" b="1" dirty="0"/>
              <a:t>(pink color) – 20 G</a:t>
            </a:r>
            <a:endParaRPr lang="en-US" sz="2133" dirty="0"/>
          </a:p>
          <a:p>
            <a:pPr>
              <a:lnSpc>
                <a:spcPct val="90000"/>
              </a:lnSpc>
              <a:spcBef>
                <a:spcPts val="1867"/>
              </a:spcBef>
              <a:buClr>
                <a:schemeClr val="bg2">
                  <a:lumMod val="75000"/>
                </a:schemeClr>
              </a:buClr>
            </a:pPr>
            <a:r>
              <a:rPr lang="en-US" sz="2133" dirty="0"/>
              <a:t>Above is the blue sky </a:t>
            </a:r>
            <a:r>
              <a:rPr lang="en-US" sz="2133" b="1" dirty="0"/>
              <a:t>(blue color) – 22 G</a:t>
            </a:r>
            <a:endParaRPr lang="en-US" sz="2133" dirty="0"/>
          </a:p>
          <a:p>
            <a:pPr>
              <a:lnSpc>
                <a:spcPct val="90000"/>
              </a:lnSpc>
              <a:spcBef>
                <a:spcPts val="1867"/>
              </a:spcBef>
              <a:buClr>
                <a:schemeClr val="bg2">
                  <a:lumMod val="75000"/>
                </a:schemeClr>
              </a:buClr>
            </a:pPr>
            <a:r>
              <a:rPr lang="en-US" sz="2133" dirty="0"/>
              <a:t>The sun is in the sky </a:t>
            </a:r>
            <a:r>
              <a:rPr lang="en-US" sz="2133" b="1" dirty="0"/>
              <a:t>(yellow color) – 24 G</a:t>
            </a:r>
            <a:endParaRPr lang="en-US" dirty="0"/>
          </a:p>
          <a:p>
            <a:pPr>
              <a:buClr>
                <a:schemeClr val="bg2">
                  <a:lumMod val="75000"/>
                </a:schemeClr>
              </a:buClr>
            </a:pPr>
            <a:endParaRPr lang="en-US" dirty="0"/>
          </a:p>
        </p:txBody>
      </p:sp>
      <p:pic>
        <p:nvPicPr>
          <p:cNvPr id="4" name="Picture 4" descr="A picture containing diagram&#10;&#10;Description automatically generated">
            <a:extLst>
              <a:ext uri="{FF2B5EF4-FFF2-40B4-BE49-F238E27FC236}">
                <a16:creationId xmlns:a16="http://schemas.microsoft.com/office/drawing/2014/main" id="{2AFFF0B5-B16C-4B0C-8B4D-7B977709EB83}"/>
              </a:ext>
            </a:extLst>
          </p:cNvPr>
          <p:cNvPicPr>
            <a:picLocks noChangeAspect="1"/>
          </p:cNvPicPr>
          <p:nvPr/>
        </p:nvPicPr>
        <p:blipFill>
          <a:blip r:embed="rId2"/>
          <a:stretch>
            <a:fillRect/>
          </a:stretch>
        </p:blipFill>
        <p:spPr>
          <a:xfrm>
            <a:off x="7056107" y="3044957"/>
            <a:ext cx="4304580" cy="3362547"/>
          </a:xfrm>
          <a:prstGeom prst="rect">
            <a:avLst/>
          </a:prstGeom>
        </p:spPr>
      </p:pic>
    </p:spTree>
    <p:extLst>
      <p:ext uri="{BB962C8B-B14F-4D97-AF65-F5344CB8AC3E}">
        <p14:creationId xmlns:p14="http://schemas.microsoft.com/office/powerpoint/2010/main" val="2589512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ACA9A-2EDD-4CAC-ABA9-724240D8BE17}"/>
              </a:ext>
            </a:extLst>
          </p:cNvPr>
          <p:cNvSpPr>
            <a:spLocks noGrp="1"/>
          </p:cNvSpPr>
          <p:nvPr>
            <p:ph type="title"/>
          </p:nvPr>
        </p:nvSpPr>
        <p:spPr>
          <a:xfrm>
            <a:off x="592767" y="564612"/>
            <a:ext cx="8591072" cy="763600"/>
          </a:xfrm>
        </p:spPr>
        <p:txBody>
          <a:bodyPr/>
          <a:lstStyle/>
          <a:p>
            <a:r>
              <a:rPr lang="en-US"/>
              <a:t>External diameter of cannula :</a:t>
            </a:r>
          </a:p>
        </p:txBody>
      </p:sp>
      <p:sp>
        <p:nvSpPr>
          <p:cNvPr id="4" name="Content Placeholder 2">
            <a:extLst>
              <a:ext uri="{FF2B5EF4-FFF2-40B4-BE49-F238E27FC236}">
                <a16:creationId xmlns:a16="http://schemas.microsoft.com/office/drawing/2014/main" id="{018F96EF-642E-402C-A6BC-A6D3C77E9C6F}"/>
              </a:ext>
            </a:extLst>
          </p:cNvPr>
          <p:cNvSpPr>
            <a:spLocks noGrp="1"/>
          </p:cNvSpPr>
          <p:nvPr/>
        </p:nvSpPr>
        <p:spPr>
          <a:xfrm>
            <a:off x="706582" y="1461932"/>
            <a:ext cx="10723418" cy="4565600"/>
          </a:xfrm>
          <a:prstGeom prst="rect">
            <a:avLst/>
          </a:prstGeom>
        </p:spPr>
        <p:txBody>
          <a:bodyPr vert="horz" lIns="121920" tIns="60960" rIns="121920" bIns="60960" rtlCol="0" anchor="t">
            <a:normAutofit fontScale="85000" lnSpcReduction="20000"/>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r>
              <a:rPr lang="en-US" sz="2933" dirty="0">
                <a:latin typeface="Barlow"/>
              </a:rPr>
              <a:t>Remember the pink (20 G) cannula is </a:t>
            </a:r>
            <a:r>
              <a:rPr lang="en-US" sz="2933" b="1" dirty="0">
                <a:latin typeface="Barlow"/>
              </a:rPr>
              <a:t>1 mm</a:t>
            </a:r>
            <a:r>
              <a:rPr lang="en-US" sz="2933" dirty="0">
                <a:latin typeface="Barlow"/>
              </a:rPr>
              <a:t> in diameter. For cannula next to pink: 1 +/- 0.2 mm</a:t>
            </a:r>
          </a:p>
          <a:p>
            <a:pPr algn="l" fontAlgn="base">
              <a:buFont typeface="Arial" panose="020B0604020202020204" pitchFamily="34" charset="0"/>
              <a:buChar char="•"/>
            </a:pPr>
            <a:r>
              <a:rPr lang="en-US" sz="2933" dirty="0">
                <a:latin typeface="Barlow"/>
              </a:rPr>
              <a:t>18 G (green): 1.2 mm</a:t>
            </a:r>
          </a:p>
          <a:p>
            <a:pPr algn="l" fontAlgn="base">
              <a:buFont typeface="Arial" panose="020B0604020202020204" pitchFamily="34" charset="0"/>
              <a:buChar char="•"/>
            </a:pPr>
            <a:r>
              <a:rPr lang="en-US" sz="2933" dirty="0">
                <a:latin typeface="Barlow"/>
              </a:rPr>
              <a:t>22 G (blue): 0.8 mm</a:t>
            </a:r>
          </a:p>
          <a:p>
            <a:pPr algn="l" fontAlgn="base"/>
            <a:r>
              <a:rPr lang="en-US" sz="2933" dirty="0">
                <a:latin typeface="Barlow"/>
              </a:rPr>
              <a:t>For cannula smaller “gauze” than 18 G:</a:t>
            </a:r>
          </a:p>
          <a:p>
            <a:pPr algn="l" fontAlgn="base">
              <a:buFont typeface="Arial" panose="020B0604020202020204" pitchFamily="34" charset="0"/>
              <a:buChar char="•"/>
            </a:pPr>
            <a:r>
              <a:rPr lang="en-US" sz="2933" dirty="0">
                <a:latin typeface="Barlow"/>
              </a:rPr>
              <a:t>16 G (grey): 1.2 + 0.4 = 1.6 mm</a:t>
            </a:r>
          </a:p>
          <a:p>
            <a:pPr algn="l" fontAlgn="base">
              <a:buFont typeface="Arial" panose="020B0604020202020204" pitchFamily="34" charset="0"/>
              <a:buChar char="•"/>
            </a:pPr>
            <a:r>
              <a:rPr lang="en-US" sz="2933" dirty="0">
                <a:latin typeface="Barlow"/>
              </a:rPr>
              <a:t>14 G (orange):1.6 + 0.4 = 2 mm</a:t>
            </a:r>
          </a:p>
          <a:p>
            <a:pPr algn="l" fontAlgn="base"/>
            <a:r>
              <a:rPr lang="en-US" sz="2933" dirty="0">
                <a:latin typeface="Barlow"/>
              </a:rPr>
              <a:t>For cannula larger than 22 G:</a:t>
            </a:r>
          </a:p>
          <a:p>
            <a:pPr algn="l" fontAlgn="base">
              <a:buFont typeface="Arial" panose="020B0604020202020204" pitchFamily="34" charset="0"/>
              <a:buChar char="•"/>
            </a:pPr>
            <a:r>
              <a:rPr lang="en-US" sz="2933" dirty="0">
                <a:latin typeface="Barlow"/>
              </a:rPr>
              <a:t>24 G (yellow): 0.8 – 0.1 = 0.7 mm</a:t>
            </a:r>
          </a:p>
          <a:p>
            <a:pPr algn="l" fontAlgn="base">
              <a:buFont typeface="Arial" panose="020B0604020202020204" pitchFamily="34" charset="0"/>
              <a:buChar char="•"/>
            </a:pPr>
            <a:r>
              <a:rPr lang="en-US" sz="2933" dirty="0">
                <a:latin typeface="Barlow"/>
              </a:rPr>
              <a:t>26 G (purple): 0.7 – 0.1 = 0.6 mm</a:t>
            </a:r>
          </a:p>
          <a:p>
            <a:endParaRPr lang="en-US" sz="2933" dirty="0">
              <a:cs typeface="Arial"/>
            </a:endParaRPr>
          </a:p>
        </p:txBody>
      </p:sp>
      <p:sp>
        <p:nvSpPr>
          <p:cNvPr id="5" name="Title 1">
            <a:extLst>
              <a:ext uri="{FF2B5EF4-FFF2-40B4-BE49-F238E27FC236}">
                <a16:creationId xmlns:a16="http://schemas.microsoft.com/office/drawing/2014/main" id="{5A75759B-0E70-491F-9231-7D5DB842C30D}"/>
              </a:ext>
            </a:extLst>
          </p:cNvPr>
          <p:cNvSpPr>
            <a:spLocks noGrp="1"/>
          </p:cNvSpPr>
          <p:nvPr/>
        </p:nvSpPr>
        <p:spPr>
          <a:xfrm>
            <a:off x="6265587" y="698333"/>
            <a:ext cx="6502036" cy="1398204"/>
          </a:xfrm>
          <a:prstGeom prst="rect">
            <a:avLst/>
          </a:prstGeom>
        </p:spPr>
        <p:txBody>
          <a:bodyPr vert="horz" lIns="121920" tIns="60960" rIns="121920" bIns="6096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5867" b="1">
              <a:solidFill>
                <a:srgbClr val="484848"/>
              </a:solidFill>
              <a:latin typeface="inherit"/>
            </a:endParaRPr>
          </a:p>
        </p:txBody>
      </p:sp>
      <p:sp>
        <p:nvSpPr>
          <p:cNvPr id="6" name="Rectangle 5">
            <a:extLst>
              <a:ext uri="{FF2B5EF4-FFF2-40B4-BE49-F238E27FC236}">
                <a16:creationId xmlns:a16="http://schemas.microsoft.com/office/drawing/2014/main" id="{448F98EF-1A87-4AA0-A2A9-CA7CB8338D46}"/>
              </a:ext>
            </a:extLst>
          </p:cNvPr>
          <p:cNvSpPr/>
          <p:nvPr/>
        </p:nvSpPr>
        <p:spPr>
          <a:xfrm>
            <a:off x="6024998" y="7664631"/>
            <a:ext cx="236727" cy="415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3600"/>
          </a:p>
        </p:txBody>
      </p:sp>
      <p:sp>
        <p:nvSpPr>
          <p:cNvPr id="7" name="Rectangle 6">
            <a:extLst>
              <a:ext uri="{FF2B5EF4-FFF2-40B4-BE49-F238E27FC236}">
                <a16:creationId xmlns:a16="http://schemas.microsoft.com/office/drawing/2014/main" id="{14EBC473-83D1-4F79-9517-E37EA63CFF3B}"/>
              </a:ext>
            </a:extLst>
          </p:cNvPr>
          <p:cNvSpPr/>
          <p:nvPr/>
        </p:nvSpPr>
        <p:spPr>
          <a:xfrm>
            <a:off x="6905653" y="7282017"/>
            <a:ext cx="142036" cy="415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sz="3600"/>
          </a:p>
        </p:txBody>
      </p:sp>
      <p:pic>
        <p:nvPicPr>
          <p:cNvPr id="3" name="Picture 7">
            <a:extLst>
              <a:ext uri="{FF2B5EF4-FFF2-40B4-BE49-F238E27FC236}">
                <a16:creationId xmlns:a16="http://schemas.microsoft.com/office/drawing/2014/main" id="{15F07FF4-890F-4FA2-9F4A-B05638801C1C}"/>
              </a:ext>
            </a:extLst>
          </p:cNvPr>
          <p:cNvPicPr>
            <a:picLocks noChangeAspect="1"/>
          </p:cNvPicPr>
          <p:nvPr/>
        </p:nvPicPr>
        <p:blipFill>
          <a:blip r:embed="rId3"/>
          <a:stretch>
            <a:fillRect/>
          </a:stretch>
        </p:blipFill>
        <p:spPr>
          <a:xfrm>
            <a:off x="7248128" y="2128275"/>
            <a:ext cx="4320480" cy="4320480"/>
          </a:xfrm>
          <a:prstGeom prst="rect">
            <a:avLst/>
          </a:prstGeom>
          <a:ln>
            <a:noFill/>
          </a:ln>
          <a:effectLst>
            <a:softEdge rad="112500"/>
          </a:effectLst>
        </p:spPr>
      </p:pic>
    </p:spTree>
    <p:extLst>
      <p:ext uri="{BB962C8B-B14F-4D97-AF65-F5344CB8AC3E}">
        <p14:creationId xmlns:p14="http://schemas.microsoft.com/office/powerpoint/2010/main" val="828405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screenshot of a cell phone&#10;&#10;Description automatically generated">
            <a:extLst>
              <a:ext uri="{FF2B5EF4-FFF2-40B4-BE49-F238E27FC236}">
                <a16:creationId xmlns:a16="http://schemas.microsoft.com/office/drawing/2014/main" id="{6319C942-B9E6-4868-950F-A3A143D20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403" y="1604798"/>
            <a:ext cx="10909320" cy="4010145"/>
          </a:xfrm>
          <a:prstGeom prst="rect">
            <a:avLst/>
          </a:prstGeom>
          <a:noFill/>
          <a:ln>
            <a:noFill/>
          </a:ln>
        </p:spPr>
      </p:pic>
    </p:spTree>
    <p:extLst>
      <p:ext uri="{BB962C8B-B14F-4D97-AF65-F5344CB8AC3E}">
        <p14:creationId xmlns:p14="http://schemas.microsoft.com/office/powerpoint/2010/main" val="1377896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472" y="464407"/>
            <a:ext cx="11208327" cy="5853266"/>
          </a:xfrm>
          <a:prstGeom prst="rect">
            <a:avLst/>
          </a:prstGeom>
        </p:spPr>
      </p:pic>
    </p:spTree>
    <p:extLst>
      <p:ext uri="{BB962C8B-B14F-4D97-AF65-F5344CB8AC3E}">
        <p14:creationId xmlns:p14="http://schemas.microsoft.com/office/powerpoint/2010/main" val="3713582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71462" y="761981"/>
            <a:ext cx="10184285" cy="1122400"/>
          </a:xfrm>
        </p:spPr>
        <p:txBody>
          <a:bodyPr/>
          <a:lstStyle/>
          <a:p>
            <a:r>
              <a:rPr lang="en-US" dirty="0">
                <a:solidFill>
                  <a:schemeClr val="tx1"/>
                </a:solidFill>
              </a:rPr>
              <a:t>Fluid compartments</a:t>
            </a:r>
          </a:p>
        </p:txBody>
      </p:sp>
      <p:pic>
        <p:nvPicPr>
          <p:cNvPr id="1029" name="Picture 5" descr="No description available."/>
          <p:cNvPicPr>
            <a:picLocks noChangeAspect="1" noChangeArrowheads="1"/>
          </p:cNvPicPr>
          <p:nvPr/>
        </p:nvPicPr>
        <p:blipFill>
          <a:blip r:embed="rId2"/>
          <a:srcRect/>
          <a:stretch>
            <a:fillRect/>
          </a:stretch>
        </p:blipFill>
        <p:spPr bwMode="auto">
          <a:xfrm>
            <a:off x="2063083" y="2476494"/>
            <a:ext cx="8033445" cy="3301989"/>
          </a:xfrm>
          <a:prstGeom prst="rect">
            <a:avLst/>
          </a:prstGeom>
          <a:noFill/>
        </p:spPr>
      </p:pic>
    </p:spTree>
    <p:extLst>
      <p:ext uri="{BB962C8B-B14F-4D97-AF65-F5344CB8AC3E}">
        <p14:creationId xmlns:p14="http://schemas.microsoft.com/office/powerpoint/2010/main" val="1321803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sp>
        <p:nvSpPr>
          <p:cNvPr id="1320" name="Google Shape;1320;p57"/>
          <p:cNvSpPr txBox="1">
            <a:spLocks noGrp="1"/>
          </p:cNvSpPr>
          <p:nvPr>
            <p:ph type="title"/>
          </p:nvPr>
        </p:nvSpPr>
        <p:spPr>
          <a:xfrm>
            <a:off x="952464" y="857232"/>
            <a:ext cx="8382059" cy="1122400"/>
          </a:xfrm>
          <a:prstGeom prst="rect">
            <a:avLst/>
          </a:prstGeom>
        </p:spPr>
        <p:txBody>
          <a:bodyPr spcFirstLastPara="1" vert="horz" wrap="square" lIns="121900" tIns="121900" rIns="121900" bIns="121900" rtlCol="0" anchor="ctr" anchorCtr="0">
            <a:noAutofit/>
          </a:bodyPr>
          <a:lstStyle/>
          <a:p>
            <a:pPr lvl="0"/>
            <a:r>
              <a:rPr lang="en-US" b="1" u="sng" dirty="0">
                <a:solidFill>
                  <a:schemeClr val="tx1"/>
                </a:solidFill>
              </a:rPr>
              <a:t>Fluid Intake and Output</a:t>
            </a:r>
            <a:endParaRPr b="1" u="sng" dirty="0">
              <a:solidFill>
                <a:schemeClr val="tx1"/>
              </a:solidFill>
            </a:endParaRPr>
          </a:p>
        </p:txBody>
      </p:sp>
      <p:cxnSp>
        <p:nvCxnSpPr>
          <p:cNvPr id="6" name="رابط كسهم مستقيم 5"/>
          <p:cNvCxnSpPr/>
          <p:nvPr/>
        </p:nvCxnSpPr>
        <p:spPr>
          <a:xfrm rot="5400000" flipH="1" flipV="1">
            <a:off x="3382415" y="4523324"/>
            <a:ext cx="285752" cy="21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Google Shape;1321;p57"/>
          <p:cNvSpPr txBox="1">
            <a:spLocks/>
          </p:cNvSpPr>
          <p:nvPr/>
        </p:nvSpPr>
        <p:spPr>
          <a:xfrm>
            <a:off x="952464" y="2381243"/>
            <a:ext cx="8096307" cy="3619525"/>
          </a:xfrm>
          <a:prstGeom prst="rect">
            <a:avLst/>
          </a:prstGeom>
          <a:noFill/>
          <a:ln>
            <a:noFill/>
          </a:ln>
        </p:spPr>
        <p:txBody>
          <a:bodyPr spcFirstLastPara="1" wrap="square" lIns="121900" tIns="121900" rIns="121900" bIns="121900" anchor="t" anchorCtr="0">
            <a:noAutofit/>
          </a:bodyPr>
          <a:lstStyle/>
          <a:p>
            <a:pPr defTabSz="1219170">
              <a:spcAft>
                <a:spcPts val="2133"/>
              </a:spcAft>
              <a:buClr>
                <a:schemeClr val="lt1"/>
              </a:buClr>
              <a:buSzPts val="1900"/>
              <a:defRPr/>
            </a:pPr>
            <a:r>
              <a:rPr lang="en-US" sz="2400" kern="0" dirty="0">
                <a:latin typeface="Barlow"/>
                <a:ea typeface="Barlow"/>
                <a:cs typeface="Barlow"/>
                <a:sym typeface="Barlow"/>
              </a:rPr>
              <a:t>• Normal oral </a:t>
            </a:r>
            <a:r>
              <a:rPr lang="en-US" sz="2400" b="1" kern="0" dirty="0">
                <a:latin typeface="Barlow"/>
                <a:ea typeface="Barlow"/>
                <a:cs typeface="Barlow"/>
                <a:sym typeface="Barlow"/>
              </a:rPr>
              <a:t>intake</a:t>
            </a:r>
            <a:r>
              <a:rPr lang="en-US" sz="2400" kern="0" dirty="0">
                <a:latin typeface="Barlow"/>
                <a:ea typeface="Barlow"/>
                <a:cs typeface="Barlow"/>
                <a:sym typeface="Barlow"/>
              </a:rPr>
              <a:t> ~2 L/day </a:t>
            </a:r>
            <a:br>
              <a:rPr lang="en-US" sz="2400" kern="0" dirty="0">
                <a:latin typeface="Barlow"/>
                <a:ea typeface="Barlow"/>
                <a:cs typeface="Barlow"/>
                <a:sym typeface="Barlow"/>
              </a:rPr>
            </a:br>
            <a:r>
              <a:rPr lang="en-US" sz="2400" kern="0" dirty="0">
                <a:latin typeface="Barlow"/>
                <a:ea typeface="Barlow"/>
                <a:cs typeface="Barlow"/>
                <a:sym typeface="Barlow"/>
              </a:rPr>
              <a:t>• </a:t>
            </a:r>
            <a:r>
              <a:rPr lang="en-US" sz="2400" b="1" kern="0" dirty="0">
                <a:latin typeface="Barlow"/>
                <a:ea typeface="Barlow"/>
                <a:cs typeface="Barlow"/>
                <a:sym typeface="Barlow"/>
              </a:rPr>
              <a:t>Output</a:t>
            </a:r>
            <a:r>
              <a:rPr lang="en-US" sz="2400" kern="0" dirty="0">
                <a:latin typeface="Barlow"/>
                <a:ea typeface="Barlow"/>
                <a:cs typeface="Barlow"/>
                <a:sym typeface="Barlow"/>
              </a:rPr>
              <a:t>:</a:t>
            </a:r>
            <a:br>
              <a:rPr lang="en-US" sz="2400" kern="0" dirty="0">
                <a:latin typeface="Barlow"/>
                <a:ea typeface="Barlow"/>
                <a:cs typeface="Barlow"/>
                <a:sym typeface="Barlow"/>
              </a:rPr>
            </a:br>
            <a:r>
              <a:rPr lang="en-US" sz="2400" kern="0" dirty="0">
                <a:latin typeface="Barlow"/>
                <a:ea typeface="Barlow"/>
                <a:cs typeface="Barlow"/>
                <a:sym typeface="Barlow"/>
              </a:rPr>
              <a:t>   • Urine: 1.0 L/day </a:t>
            </a:r>
            <a:br>
              <a:rPr lang="en-US" sz="2400" kern="0" dirty="0">
                <a:latin typeface="Barlow"/>
                <a:ea typeface="Barlow"/>
                <a:cs typeface="Barlow"/>
                <a:sym typeface="Barlow"/>
              </a:rPr>
            </a:br>
            <a:r>
              <a:rPr lang="en-US" sz="2400" kern="0" dirty="0">
                <a:latin typeface="Barlow"/>
                <a:ea typeface="Barlow"/>
                <a:cs typeface="Barlow"/>
                <a:sym typeface="Barlow"/>
              </a:rPr>
              <a:t>   • Insensible losses: </a:t>
            </a:r>
            <a:br>
              <a:rPr lang="en-US" sz="2400" kern="0" dirty="0">
                <a:latin typeface="Barlow"/>
                <a:ea typeface="Barlow"/>
                <a:cs typeface="Barlow"/>
                <a:sym typeface="Barlow"/>
              </a:rPr>
            </a:br>
            <a:r>
              <a:rPr lang="en-US" sz="2400" kern="0" dirty="0">
                <a:latin typeface="Barlow"/>
                <a:ea typeface="Barlow"/>
                <a:cs typeface="Barlow"/>
                <a:sym typeface="Barlow"/>
              </a:rPr>
              <a:t>      • Stool: 0.25 L/day </a:t>
            </a:r>
            <a:br>
              <a:rPr lang="en-US" sz="2400" kern="0" dirty="0">
                <a:latin typeface="Barlow"/>
                <a:ea typeface="Barlow"/>
                <a:cs typeface="Barlow"/>
                <a:sym typeface="Barlow"/>
              </a:rPr>
            </a:br>
            <a:r>
              <a:rPr lang="en-US" sz="2400" kern="0" dirty="0">
                <a:latin typeface="Barlow"/>
                <a:ea typeface="Barlow"/>
                <a:cs typeface="Barlow"/>
                <a:sym typeface="Barlow"/>
              </a:rPr>
              <a:t>      • respiration, sweating: 0.75 L/day </a:t>
            </a:r>
            <a:br>
              <a:rPr lang="en-US" sz="2400" kern="0" dirty="0">
                <a:latin typeface="Barlow"/>
                <a:ea typeface="Barlow"/>
                <a:cs typeface="Barlow"/>
                <a:sym typeface="Barlow"/>
              </a:rPr>
            </a:br>
            <a:r>
              <a:rPr lang="en-US" sz="2400" kern="0" dirty="0">
                <a:latin typeface="Barlow"/>
                <a:ea typeface="Barlow"/>
                <a:cs typeface="Barlow"/>
                <a:sym typeface="Barlow"/>
              </a:rPr>
              <a:t>•Insensible losses:   pathologic states </a:t>
            </a:r>
            <a:br>
              <a:rPr lang="en-US" sz="2400" kern="0" dirty="0">
                <a:latin typeface="Barlow"/>
                <a:ea typeface="Barlow"/>
                <a:cs typeface="Barlow"/>
                <a:sym typeface="Barlow"/>
              </a:rPr>
            </a:br>
            <a:r>
              <a:rPr lang="en-US" sz="2400" kern="0" dirty="0">
                <a:latin typeface="Barlow"/>
                <a:ea typeface="Barlow"/>
                <a:cs typeface="Barlow"/>
                <a:sym typeface="Barlow"/>
              </a:rPr>
              <a:t>   • Fever </a:t>
            </a:r>
            <a:br>
              <a:rPr lang="en-US" sz="2400" kern="0" dirty="0">
                <a:latin typeface="Barlow"/>
                <a:ea typeface="Barlow"/>
                <a:cs typeface="Barlow"/>
                <a:sym typeface="Barlow"/>
              </a:rPr>
            </a:br>
            <a:r>
              <a:rPr lang="en-US" sz="2400" kern="0" dirty="0">
                <a:latin typeface="Barlow"/>
                <a:ea typeface="Barlow"/>
                <a:cs typeface="Barlow"/>
                <a:sym typeface="Barlow"/>
              </a:rPr>
              <a:t>   • Burns</a:t>
            </a:r>
          </a:p>
        </p:txBody>
      </p:sp>
    </p:spTree>
    <p:extLst>
      <p:ext uri="{BB962C8B-B14F-4D97-AF65-F5344CB8AC3E}">
        <p14:creationId xmlns:p14="http://schemas.microsoft.com/office/powerpoint/2010/main" val="131069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66712" y="1428736"/>
            <a:ext cx="10755789" cy="1122400"/>
          </a:xfrm>
        </p:spPr>
        <p:txBody>
          <a:bodyPr/>
          <a:lstStyle/>
          <a:p>
            <a:r>
              <a:rPr lang="en-US" b="1" dirty="0">
                <a:solidFill>
                  <a:schemeClr val="tx1"/>
                </a:solidFill>
              </a:rPr>
              <a:t>IV fluid therapy indications</a:t>
            </a:r>
            <a:br>
              <a:rPr lang="en-US" b="1" dirty="0">
                <a:solidFill>
                  <a:schemeClr val="tx1"/>
                </a:solidFill>
              </a:rPr>
            </a:br>
            <a:endParaRPr lang="en-US" b="1" dirty="0">
              <a:solidFill>
                <a:schemeClr val="tx1"/>
              </a:solidFill>
            </a:endParaRPr>
          </a:p>
        </p:txBody>
      </p:sp>
      <p:sp>
        <p:nvSpPr>
          <p:cNvPr id="3" name="عنوان فرعي 2"/>
          <p:cNvSpPr>
            <a:spLocks noGrp="1"/>
          </p:cNvSpPr>
          <p:nvPr>
            <p:ph type="subTitle" idx="1"/>
          </p:nvPr>
        </p:nvSpPr>
        <p:spPr>
          <a:xfrm>
            <a:off x="952465" y="2476494"/>
            <a:ext cx="9240812" cy="3048021"/>
          </a:xfrm>
        </p:spPr>
        <p:txBody>
          <a:bodyPr/>
          <a:lstStyle/>
          <a:p>
            <a:r>
              <a:rPr lang="en-US" sz="2400" dirty="0"/>
              <a:t>• </a:t>
            </a:r>
            <a:r>
              <a:rPr lang="en-US" sz="2667" dirty="0"/>
              <a:t>IV fluid therapy is used to maintain homeostasis when:</a:t>
            </a:r>
            <a:br>
              <a:rPr lang="en-US" dirty="0"/>
            </a:br>
            <a:r>
              <a:rPr lang="en-US" dirty="0"/>
              <a:t> • intake is insufficient </a:t>
            </a:r>
            <a:br>
              <a:rPr lang="en-US" dirty="0"/>
            </a:br>
            <a:r>
              <a:rPr lang="en-US" dirty="0"/>
              <a:t> • to replace any additional losses. </a:t>
            </a:r>
          </a:p>
          <a:p>
            <a:endParaRPr lang="en-US" dirty="0"/>
          </a:p>
          <a:p>
            <a:r>
              <a:rPr lang="en-US" sz="2400" dirty="0"/>
              <a:t>• </a:t>
            </a:r>
            <a:r>
              <a:rPr lang="en-US" sz="2667" dirty="0"/>
              <a:t>These losses may occur from: </a:t>
            </a:r>
            <a:br>
              <a:rPr lang="en-US" dirty="0"/>
            </a:br>
            <a:r>
              <a:rPr lang="en-US" b="1" dirty="0"/>
              <a:t>GIT</a:t>
            </a:r>
            <a:r>
              <a:rPr lang="en-US" dirty="0"/>
              <a:t> (due to severe vomiting, </a:t>
            </a:r>
            <a:r>
              <a:rPr lang="en-US" dirty="0" err="1"/>
              <a:t>diarrhoea</a:t>
            </a:r>
            <a:r>
              <a:rPr lang="en-US" dirty="0"/>
              <a:t>), </a:t>
            </a:r>
            <a:br>
              <a:rPr lang="en-US" dirty="0"/>
            </a:br>
            <a:r>
              <a:rPr lang="en-US" b="1" dirty="0"/>
              <a:t>urinary tract </a:t>
            </a:r>
            <a:r>
              <a:rPr lang="en-US" dirty="0"/>
              <a:t>(</a:t>
            </a:r>
            <a:r>
              <a:rPr lang="en-US" dirty="0" err="1"/>
              <a:t>eg</a:t>
            </a:r>
            <a:r>
              <a:rPr lang="en-US" dirty="0"/>
              <a:t>, diabetes </a:t>
            </a:r>
            <a:r>
              <a:rPr lang="en-US" dirty="0" err="1"/>
              <a:t>insipidus</a:t>
            </a:r>
            <a:r>
              <a:rPr lang="en-US" dirty="0"/>
              <a:t>), </a:t>
            </a:r>
            <a:br>
              <a:rPr lang="en-US" dirty="0"/>
            </a:br>
            <a:r>
              <a:rPr lang="en-US" b="1" dirty="0"/>
              <a:t>blood loss </a:t>
            </a:r>
            <a:r>
              <a:rPr lang="en-US" dirty="0"/>
              <a:t>from trauma or </a:t>
            </a:r>
            <a:r>
              <a:rPr lang="en-US" sz="2133" b="1" dirty="0">
                <a:solidFill>
                  <a:schemeClr val="tx2">
                    <a:lumMod val="75000"/>
                  </a:schemeClr>
                </a:solidFill>
              </a:rPr>
              <a:t>surgery</a:t>
            </a:r>
            <a:r>
              <a:rPr lang="en-US" dirty="0"/>
              <a:t>. </a:t>
            </a:r>
            <a:br>
              <a:rPr lang="en-US" dirty="0"/>
            </a:br>
            <a:r>
              <a:rPr lang="en-US" dirty="0"/>
              <a:t>In addition, </a:t>
            </a:r>
            <a:r>
              <a:rPr lang="en-US" b="1" dirty="0"/>
              <a:t>insensible losses </a:t>
            </a:r>
            <a:r>
              <a:rPr lang="en-US" dirty="0"/>
              <a:t>can increase during </a:t>
            </a:r>
            <a:r>
              <a:rPr lang="en-US" sz="2133" dirty="0"/>
              <a:t>fever </a:t>
            </a:r>
            <a:r>
              <a:rPr lang="en-US" dirty="0"/>
              <a:t>or after suffering from </a:t>
            </a:r>
            <a:r>
              <a:rPr lang="en-US" sz="2133" dirty="0"/>
              <a:t>burns </a:t>
            </a:r>
            <a:r>
              <a:rPr lang="en-US" dirty="0"/>
              <a:t>because the barrier function of the skin is impaired.</a:t>
            </a:r>
          </a:p>
          <a:p>
            <a:br>
              <a:rPr lang="en-US" dirty="0"/>
            </a:br>
            <a:endParaRPr lang="en-US" dirty="0"/>
          </a:p>
        </p:txBody>
      </p:sp>
    </p:spTree>
    <p:extLst>
      <p:ext uri="{BB962C8B-B14F-4D97-AF65-F5344CB8AC3E}">
        <p14:creationId xmlns:p14="http://schemas.microsoft.com/office/powerpoint/2010/main" val="2134894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فرعي 1"/>
          <p:cNvSpPr>
            <a:spLocks noGrp="1"/>
          </p:cNvSpPr>
          <p:nvPr>
            <p:ph type="subTitle" idx="1"/>
          </p:nvPr>
        </p:nvSpPr>
        <p:spPr>
          <a:xfrm>
            <a:off x="1047715" y="2000240"/>
            <a:ext cx="4381531" cy="571504"/>
          </a:xfrm>
        </p:spPr>
        <p:txBody>
          <a:bodyPr/>
          <a:lstStyle/>
          <a:p>
            <a:r>
              <a:rPr lang="en-US" sz="2667" dirty="0"/>
              <a:t>Crystalloid solutions</a:t>
            </a:r>
          </a:p>
        </p:txBody>
      </p:sp>
      <p:sp>
        <p:nvSpPr>
          <p:cNvPr id="8" name="عنوان فرعي 2"/>
          <p:cNvSpPr>
            <a:spLocks noGrp="1"/>
          </p:cNvSpPr>
          <p:nvPr>
            <p:ph type="subTitle" idx="2"/>
          </p:nvPr>
        </p:nvSpPr>
        <p:spPr>
          <a:xfrm>
            <a:off x="6477003" y="2000240"/>
            <a:ext cx="4095779" cy="571504"/>
          </a:xfrm>
        </p:spPr>
        <p:txBody>
          <a:bodyPr/>
          <a:lstStyle/>
          <a:p>
            <a:r>
              <a:rPr lang="en-US" sz="2667" dirty="0"/>
              <a:t>Colloid solutions</a:t>
            </a:r>
          </a:p>
        </p:txBody>
      </p:sp>
      <p:sp>
        <p:nvSpPr>
          <p:cNvPr id="9" name="عنوان فرعي 3"/>
          <p:cNvSpPr>
            <a:spLocks noGrp="1"/>
          </p:cNvSpPr>
          <p:nvPr>
            <p:ph type="subTitle" idx="3"/>
          </p:nvPr>
        </p:nvSpPr>
        <p:spPr>
          <a:xfrm>
            <a:off x="761963" y="2571744"/>
            <a:ext cx="4762533" cy="3496547"/>
          </a:xfrm>
        </p:spPr>
        <p:txBody>
          <a:bodyPr/>
          <a:lstStyle/>
          <a:p>
            <a:pPr algn="l"/>
            <a:r>
              <a:rPr lang="en-US" sz="2400" dirty="0"/>
              <a:t>• Contain water and salts </a:t>
            </a:r>
          </a:p>
          <a:p>
            <a:pPr algn="l"/>
            <a:r>
              <a:rPr lang="en-US" sz="2400" dirty="0"/>
              <a:t>• </a:t>
            </a:r>
            <a:r>
              <a:rPr lang="en-US" sz="2400" b="1" dirty="0"/>
              <a:t>Examples</a:t>
            </a:r>
            <a:r>
              <a:rPr lang="en-US" sz="2400" dirty="0"/>
              <a:t>:</a:t>
            </a:r>
            <a:br>
              <a:rPr lang="en-US" sz="2400" dirty="0"/>
            </a:br>
            <a:r>
              <a:rPr lang="en-US" sz="2400" dirty="0"/>
              <a:t>   • Normal saline</a:t>
            </a:r>
            <a:br>
              <a:rPr lang="en-US" sz="2400" dirty="0"/>
            </a:br>
            <a:r>
              <a:rPr lang="en-US" sz="2400" dirty="0"/>
              <a:t>   • Lactated ringers </a:t>
            </a:r>
            <a:br>
              <a:rPr lang="en-US" sz="2400" dirty="0"/>
            </a:br>
            <a:r>
              <a:rPr lang="en-US" sz="2400" dirty="0"/>
              <a:t>   • half normal saline </a:t>
            </a:r>
            <a:br>
              <a:rPr lang="en-US" sz="2400" dirty="0"/>
            </a:br>
            <a:r>
              <a:rPr lang="en-US" sz="2400" dirty="0"/>
              <a:t>   • D5W </a:t>
            </a:r>
            <a:br>
              <a:rPr lang="en-US" sz="2400" dirty="0"/>
            </a:br>
            <a:r>
              <a:rPr lang="en-US" sz="2400" dirty="0"/>
              <a:t>   • Hypertonic saline.</a:t>
            </a:r>
          </a:p>
          <a:p>
            <a:pPr algn="l"/>
            <a:r>
              <a:rPr lang="en-US" sz="2400" dirty="0"/>
              <a:t>•infusion : fluid loss ratio = 1:1</a:t>
            </a:r>
          </a:p>
          <a:p>
            <a:pPr algn="l"/>
            <a:r>
              <a:rPr lang="en-US" sz="2400" dirty="0"/>
              <a:t>•infusion : blood loss ratio = 4:1</a:t>
            </a:r>
            <a:br>
              <a:rPr lang="en-US" sz="2400" dirty="0"/>
            </a:br>
            <a:r>
              <a:rPr lang="en-US" sz="2400" dirty="0"/>
              <a:t>                                                     5:1</a:t>
            </a:r>
          </a:p>
          <a:p>
            <a:pPr algn="l"/>
            <a:endParaRPr lang="en-US" sz="2400" dirty="0"/>
          </a:p>
          <a:p>
            <a:pPr algn="l"/>
            <a:endParaRPr lang="en-US" sz="2400" dirty="0"/>
          </a:p>
        </p:txBody>
      </p:sp>
      <p:sp>
        <p:nvSpPr>
          <p:cNvPr id="10" name="عنوان فرعي 4"/>
          <p:cNvSpPr>
            <a:spLocks noGrp="1"/>
          </p:cNvSpPr>
          <p:nvPr>
            <p:ph type="subTitle" idx="4"/>
          </p:nvPr>
        </p:nvSpPr>
        <p:spPr>
          <a:xfrm>
            <a:off x="6191251" y="2571744"/>
            <a:ext cx="5524539" cy="2596765"/>
          </a:xfrm>
        </p:spPr>
        <p:txBody>
          <a:bodyPr/>
          <a:lstStyle/>
          <a:p>
            <a:pPr algn="l">
              <a:defRPr/>
            </a:pPr>
            <a:r>
              <a:rPr lang="en-US" sz="2400" dirty="0"/>
              <a:t>• Contain water and large molecules</a:t>
            </a:r>
          </a:p>
          <a:p>
            <a:pPr algn="l">
              <a:defRPr/>
            </a:pPr>
            <a:r>
              <a:rPr lang="en-US" sz="2400" dirty="0"/>
              <a:t>• Mainly remains in the intravascular compartment.</a:t>
            </a:r>
          </a:p>
          <a:p>
            <a:pPr algn="l">
              <a:defRPr/>
            </a:pPr>
            <a:r>
              <a:rPr lang="en-US" sz="2400" dirty="0"/>
              <a:t>• </a:t>
            </a:r>
            <a:r>
              <a:rPr lang="en-US" sz="2400" b="1" dirty="0"/>
              <a:t>used</a:t>
            </a:r>
            <a:r>
              <a:rPr lang="en-US" sz="2400" dirty="0"/>
              <a:t> </a:t>
            </a:r>
            <a:r>
              <a:rPr lang="en-US" sz="2400" b="1" dirty="0"/>
              <a:t>for</a:t>
            </a:r>
            <a:r>
              <a:rPr lang="en-US" sz="2400" dirty="0"/>
              <a:t> resuscitation in severe </a:t>
            </a:r>
            <a:r>
              <a:rPr lang="en-US" sz="2400" dirty="0" err="1"/>
              <a:t>hypovolemia</a:t>
            </a:r>
            <a:r>
              <a:rPr lang="en-US" sz="2400" dirty="0"/>
              <a:t> , blood loss and burns.</a:t>
            </a:r>
          </a:p>
          <a:p>
            <a:pPr algn="l">
              <a:defRPr/>
            </a:pPr>
            <a:r>
              <a:rPr lang="en-US" sz="2400" dirty="0"/>
              <a:t>• </a:t>
            </a:r>
            <a:r>
              <a:rPr lang="en-US" sz="2400" b="1" dirty="0"/>
              <a:t>Examples</a:t>
            </a:r>
            <a:r>
              <a:rPr lang="en-US" sz="2400" dirty="0"/>
              <a:t>: </a:t>
            </a:r>
            <a:r>
              <a:rPr lang="en-US" sz="2133" dirty="0"/>
              <a:t>albumin, gelatin, </a:t>
            </a:r>
            <a:r>
              <a:rPr lang="en-US" sz="2133" dirty="0" err="1"/>
              <a:t>dextran</a:t>
            </a:r>
            <a:br>
              <a:rPr lang="en-US" sz="2133" dirty="0"/>
            </a:br>
            <a:r>
              <a:rPr lang="en-US" sz="2133" dirty="0"/>
              <a:t>                         solutions,  </a:t>
            </a:r>
            <a:r>
              <a:rPr lang="en-US" sz="2133" dirty="0" err="1"/>
              <a:t>hydroxyethyl</a:t>
            </a:r>
            <a:r>
              <a:rPr lang="en-US" sz="2133" dirty="0"/>
              <a:t> </a:t>
            </a:r>
            <a:br>
              <a:rPr lang="en-US" sz="2133" dirty="0"/>
            </a:br>
            <a:r>
              <a:rPr lang="en-US" sz="2133" dirty="0"/>
              <a:t>                         starches </a:t>
            </a:r>
            <a:endParaRPr lang="en-US" sz="2400" dirty="0"/>
          </a:p>
          <a:p>
            <a:pPr algn="l">
              <a:defRPr/>
            </a:pPr>
            <a:r>
              <a:rPr lang="en-US" sz="2400" dirty="0"/>
              <a:t>• Expensive</a:t>
            </a:r>
          </a:p>
          <a:p>
            <a:pPr algn="l">
              <a:defRPr/>
            </a:pPr>
            <a:r>
              <a:rPr lang="en-US" sz="2400" dirty="0"/>
              <a:t>• infusion : blood loss ratio = 1:1</a:t>
            </a:r>
          </a:p>
          <a:p>
            <a:pPr algn="l">
              <a:defRPr/>
            </a:pPr>
            <a:endParaRPr lang="en-US" sz="2400" dirty="0"/>
          </a:p>
        </p:txBody>
      </p:sp>
      <p:sp>
        <p:nvSpPr>
          <p:cNvPr id="11" name="عنوان 5"/>
          <p:cNvSpPr>
            <a:spLocks noGrp="1"/>
          </p:cNvSpPr>
          <p:nvPr>
            <p:ph type="title"/>
          </p:nvPr>
        </p:nvSpPr>
        <p:spPr/>
        <p:txBody>
          <a:bodyPr/>
          <a:lstStyle/>
          <a:p>
            <a:r>
              <a:rPr lang="en-US" dirty="0"/>
              <a:t>Types  of  IV  fluids</a:t>
            </a:r>
            <a:br>
              <a:rPr lang="en-US" dirty="0"/>
            </a:br>
            <a:endParaRPr lang="en-US" dirty="0"/>
          </a:p>
        </p:txBody>
      </p:sp>
    </p:spTree>
    <p:extLst>
      <p:ext uri="{BB962C8B-B14F-4D97-AF65-F5344CB8AC3E}">
        <p14:creationId xmlns:p14="http://schemas.microsoft.com/office/powerpoint/2010/main" val="1620942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a:t>osmolarity</a:t>
            </a:r>
            <a:endParaRPr lang="en-US" dirty="0"/>
          </a:p>
        </p:txBody>
      </p:sp>
      <p:sp>
        <p:nvSpPr>
          <p:cNvPr id="3" name="عنصر نائب للنص 2"/>
          <p:cNvSpPr>
            <a:spLocks noGrp="1"/>
          </p:cNvSpPr>
          <p:nvPr>
            <p:ph type="body" idx="1"/>
          </p:nvPr>
        </p:nvSpPr>
        <p:spPr>
          <a:xfrm>
            <a:off x="476211" y="1462700"/>
            <a:ext cx="11334829" cy="4680400"/>
          </a:xfrm>
        </p:spPr>
        <p:txBody>
          <a:bodyPr/>
          <a:lstStyle/>
          <a:p>
            <a:pPr>
              <a:buFont typeface="Wingdings" pitchFamily="2" charset="2"/>
              <a:buChar char="q"/>
            </a:pPr>
            <a:r>
              <a:rPr lang="en-US" altLang="en-US" sz="2667" dirty="0">
                <a:solidFill>
                  <a:srgbClr val="CC0099"/>
                </a:solidFill>
              </a:rPr>
              <a:t>Osmosis</a:t>
            </a:r>
            <a:r>
              <a:rPr lang="en-US" altLang="en-US" sz="2133" dirty="0"/>
              <a:t>: simple diffusion of water from high </a:t>
            </a:r>
            <a:r>
              <a:rPr lang="en-US" altLang="en-US" sz="2133" dirty="0" err="1"/>
              <a:t>conc</a:t>
            </a:r>
            <a:r>
              <a:rPr lang="en-US" altLang="en-US" sz="2133" dirty="0"/>
              <a:t> of water to low </a:t>
            </a:r>
            <a:r>
              <a:rPr lang="en-US" altLang="en-US" sz="2133" dirty="0" err="1"/>
              <a:t>conc</a:t>
            </a:r>
            <a:r>
              <a:rPr lang="en-US" altLang="en-US" sz="2133" dirty="0"/>
              <a:t> of water </a:t>
            </a:r>
            <a:br>
              <a:rPr lang="en-US" altLang="en-US" sz="2133" dirty="0"/>
            </a:br>
            <a:r>
              <a:rPr lang="en-US" altLang="en-US" sz="2133" dirty="0"/>
              <a:t>across semi permeable membrane.</a:t>
            </a:r>
          </a:p>
          <a:p>
            <a:pPr>
              <a:buFont typeface="Wingdings" pitchFamily="2" charset="2"/>
              <a:buChar char="q"/>
            </a:pPr>
            <a:r>
              <a:rPr lang="en-US" altLang="en-US" sz="2667" b="1" dirty="0" err="1">
                <a:solidFill>
                  <a:srgbClr val="CC0099"/>
                </a:solidFill>
              </a:rPr>
              <a:t>Osmolarity</a:t>
            </a:r>
            <a:r>
              <a:rPr lang="en-US" altLang="en-US" sz="1867" b="1" dirty="0"/>
              <a:t> </a:t>
            </a:r>
            <a:r>
              <a:rPr lang="en-US" altLang="en-US" sz="2133" dirty="0"/>
              <a:t>of solution is equal to number of </a:t>
            </a:r>
            <a:r>
              <a:rPr lang="en-US" altLang="en-US" sz="2133" dirty="0" err="1"/>
              <a:t>osmoles</a:t>
            </a:r>
            <a:r>
              <a:rPr lang="en-US" altLang="en-US" sz="2133" dirty="0"/>
              <a:t> per</a:t>
            </a:r>
            <a:r>
              <a:rPr lang="en-US" altLang="en-US" sz="2133" b="1" dirty="0"/>
              <a:t> </a:t>
            </a:r>
            <a:r>
              <a:rPr lang="en-US" altLang="en-US" sz="2133" b="1" u="sng" dirty="0"/>
              <a:t>liter</a:t>
            </a:r>
            <a:r>
              <a:rPr lang="en-US" altLang="en-US" sz="1867" b="1" dirty="0"/>
              <a:t> </a:t>
            </a:r>
            <a:r>
              <a:rPr lang="en-US" altLang="en-US" sz="2133" dirty="0"/>
              <a:t>of solution.</a:t>
            </a:r>
          </a:p>
          <a:p>
            <a:pPr>
              <a:buFont typeface="Wingdings" pitchFamily="2" charset="2"/>
              <a:buChar char="q"/>
            </a:pPr>
            <a:r>
              <a:rPr lang="en-US" sz="2133" dirty="0"/>
              <a:t>Normal range of </a:t>
            </a:r>
            <a:r>
              <a:rPr lang="en-US" sz="2133" dirty="0" err="1"/>
              <a:t>osmolarity</a:t>
            </a:r>
            <a:r>
              <a:rPr lang="en-US" sz="2133" dirty="0"/>
              <a:t> in plasma is about 280-295 </a:t>
            </a:r>
            <a:r>
              <a:rPr lang="en-US" sz="2133" dirty="0" err="1"/>
              <a:t>milli-osmoles</a:t>
            </a:r>
            <a:r>
              <a:rPr lang="en-US" sz="2133" dirty="0"/>
              <a:t> per liter.</a:t>
            </a:r>
            <a:endParaRPr lang="en-US" altLang="en-US" sz="2133" dirty="0"/>
          </a:p>
          <a:p>
            <a:pPr>
              <a:buFont typeface="Wingdings" pitchFamily="2" charset="2"/>
              <a:buChar char="q"/>
            </a:pPr>
            <a:r>
              <a:rPr lang="en-US" altLang="en-US" sz="2667" b="1" dirty="0">
                <a:solidFill>
                  <a:srgbClr val="CC0099"/>
                </a:solidFill>
              </a:rPr>
              <a:t>Tonicity</a:t>
            </a:r>
            <a:r>
              <a:rPr lang="en-US" altLang="en-US" sz="1867" dirty="0"/>
              <a:t> </a:t>
            </a:r>
            <a:r>
              <a:rPr lang="en-US" altLang="en-US" sz="2133" dirty="0"/>
              <a:t>is the total conc. of solutes which make an osmotic force across a membrane.</a:t>
            </a:r>
          </a:p>
          <a:p>
            <a:pPr>
              <a:buFont typeface="Wingdings" pitchFamily="2" charset="2"/>
              <a:buChar char="q"/>
            </a:pPr>
            <a:r>
              <a:rPr lang="en-US" altLang="en-US" sz="2133" dirty="0"/>
              <a:t>The term tonicity is used to describe the </a:t>
            </a:r>
            <a:r>
              <a:rPr lang="en-US" altLang="en-US" sz="2133" dirty="0" err="1"/>
              <a:t>osmolarity</a:t>
            </a:r>
            <a:r>
              <a:rPr lang="en-US" altLang="en-US" sz="2133" dirty="0"/>
              <a:t> of a solution relative to </a:t>
            </a:r>
            <a:r>
              <a:rPr lang="en-US" altLang="en-US" sz="2133" b="1" dirty="0">
                <a:solidFill>
                  <a:srgbClr val="CC0099"/>
                </a:solidFill>
              </a:rPr>
              <a:t>plasma.</a:t>
            </a:r>
            <a:br>
              <a:rPr lang="en-US" altLang="en-US" sz="2133" b="1" dirty="0">
                <a:solidFill>
                  <a:srgbClr val="CC0099"/>
                </a:solidFill>
              </a:rPr>
            </a:br>
            <a:r>
              <a:rPr lang="en-US" sz="2133" dirty="0"/>
              <a:t> • </a:t>
            </a:r>
            <a:r>
              <a:rPr lang="en-US" altLang="en-US" sz="2133" dirty="0"/>
              <a:t>Isotonic (</a:t>
            </a:r>
            <a:r>
              <a:rPr lang="en-US" altLang="en-US" sz="2133" dirty="0" err="1"/>
              <a:t>osmolarity</a:t>
            </a:r>
            <a:r>
              <a:rPr lang="en-US" altLang="en-US" sz="2133" dirty="0"/>
              <a:t> of a solution </a:t>
            </a:r>
            <a:r>
              <a:rPr lang="en-US" altLang="en-US" sz="3200" b="1" dirty="0"/>
              <a:t>~</a:t>
            </a:r>
            <a:r>
              <a:rPr lang="en-US" altLang="en-US" sz="3200" dirty="0"/>
              <a:t> </a:t>
            </a:r>
            <a:r>
              <a:rPr lang="en-US" altLang="en-US" sz="2133" dirty="0"/>
              <a:t>to </a:t>
            </a:r>
            <a:r>
              <a:rPr lang="en-US" altLang="en-US" sz="2133" b="1" dirty="0">
                <a:solidFill>
                  <a:srgbClr val="CC0099"/>
                </a:solidFill>
              </a:rPr>
              <a:t>plasma</a:t>
            </a:r>
            <a:r>
              <a:rPr lang="en-US" sz="2133" dirty="0"/>
              <a:t>)</a:t>
            </a:r>
            <a:br>
              <a:rPr lang="en-US" sz="2133" dirty="0"/>
            </a:br>
            <a:r>
              <a:rPr lang="en-US" sz="2133" dirty="0"/>
              <a:t> • </a:t>
            </a:r>
            <a:r>
              <a:rPr lang="en-US" altLang="en-US" sz="2133" dirty="0"/>
              <a:t>hypertonic (</a:t>
            </a:r>
            <a:r>
              <a:rPr lang="en-US" altLang="en-US" sz="2133" dirty="0" err="1"/>
              <a:t>osmolarity</a:t>
            </a:r>
            <a:r>
              <a:rPr lang="en-US" altLang="en-US" sz="2133" dirty="0"/>
              <a:t> of a solution </a:t>
            </a:r>
            <a:r>
              <a:rPr lang="en-US" altLang="en-US" sz="3200" b="1" dirty="0"/>
              <a:t>&gt;</a:t>
            </a:r>
            <a:r>
              <a:rPr lang="en-US" altLang="en-US" sz="2133" dirty="0"/>
              <a:t> to </a:t>
            </a:r>
            <a:r>
              <a:rPr lang="en-US" altLang="en-US" sz="2133" b="1" dirty="0">
                <a:solidFill>
                  <a:srgbClr val="CC0099"/>
                </a:solidFill>
              </a:rPr>
              <a:t>plasma</a:t>
            </a:r>
            <a:r>
              <a:rPr lang="en-US" sz="2133" dirty="0"/>
              <a:t>) </a:t>
            </a:r>
            <a:br>
              <a:rPr lang="en-US" sz="2133" dirty="0"/>
            </a:br>
            <a:r>
              <a:rPr lang="en-US" sz="2133" dirty="0"/>
              <a:t> • </a:t>
            </a:r>
            <a:r>
              <a:rPr lang="en-US" altLang="en-US" sz="2133" dirty="0"/>
              <a:t>hypotonic (</a:t>
            </a:r>
            <a:r>
              <a:rPr lang="en-US" altLang="en-US" sz="2133" dirty="0" err="1"/>
              <a:t>osmolarity</a:t>
            </a:r>
            <a:r>
              <a:rPr lang="en-US" altLang="en-US" sz="2133" dirty="0"/>
              <a:t> of a solution </a:t>
            </a:r>
            <a:r>
              <a:rPr lang="en-US" altLang="en-US" sz="3200" b="1" dirty="0"/>
              <a:t>&lt;</a:t>
            </a:r>
            <a:r>
              <a:rPr lang="en-US" altLang="en-US" sz="3200" dirty="0"/>
              <a:t> </a:t>
            </a:r>
            <a:r>
              <a:rPr lang="en-US" altLang="en-US" sz="2133" dirty="0"/>
              <a:t>to </a:t>
            </a:r>
            <a:r>
              <a:rPr lang="en-US" altLang="en-US" sz="2133" b="1" dirty="0">
                <a:solidFill>
                  <a:srgbClr val="CC0099"/>
                </a:solidFill>
              </a:rPr>
              <a:t>plasma</a:t>
            </a:r>
            <a:r>
              <a:rPr lang="en-US" sz="2133" dirty="0"/>
              <a:t>) </a:t>
            </a:r>
            <a:endParaRPr lang="en-US" altLang="en-US" sz="2133" b="1" dirty="0">
              <a:solidFill>
                <a:srgbClr val="CC0099"/>
              </a:solidFill>
            </a:endParaRPr>
          </a:p>
          <a:p>
            <a:pPr>
              <a:buNone/>
            </a:pPr>
            <a:endParaRPr lang="en-US" altLang="en-US" sz="2133" b="1" dirty="0">
              <a:solidFill>
                <a:srgbClr val="CC0099"/>
              </a:solidFill>
            </a:endParaRPr>
          </a:p>
          <a:p>
            <a:pPr>
              <a:buFont typeface="Wingdings" pitchFamily="2" charset="2"/>
              <a:buChar char="q"/>
            </a:pPr>
            <a:endParaRPr lang="en-US" altLang="en-US" sz="2133" dirty="0"/>
          </a:p>
          <a:p>
            <a:pPr>
              <a:buNone/>
            </a:pPr>
            <a:endParaRPr lang="en-US" altLang="en-US" sz="2133" dirty="0"/>
          </a:p>
          <a:p>
            <a:pPr>
              <a:buNone/>
            </a:pPr>
            <a:endParaRPr lang="en-US" altLang="en-US" sz="2133" dirty="0"/>
          </a:p>
          <a:p>
            <a:pPr>
              <a:buNone/>
            </a:pPr>
            <a:endParaRPr lang="en-US" altLang="en-US" sz="2133" dirty="0"/>
          </a:p>
          <a:p>
            <a:pPr>
              <a:buNone/>
            </a:pPr>
            <a:endParaRPr lang="en-US" sz="2133" dirty="0"/>
          </a:p>
        </p:txBody>
      </p:sp>
      <p:sp>
        <p:nvSpPr>
          <p:cNvPr id="9" name="Google Shape;11313;p94"/>
          <p:cNvSpPr/>
          <p:nvPr/>
        </p:nvSpPr>
        <p:spPr>
          <a:xfrm>
            <a:off x="8096264" y="4381507"/>
            <a:ext cx="2667019" cy="2190741"/>
          </a:xfrm>
          <a:custGeom>
            <a:avLst/>
            <a:gdLst/>
            <a:ahLst/>
            <a:cxnLst/>
            <a:rect l="l" t="t" r="r" b="b"/>
            <a:pathLst>
              <a:path w="6002" h="12015" extrusionOk="0">
                <a:moveTo>
                  <a:pt x="906" y="1"/>
                </a:moveTo>
                <a:cubicBezTo>
                  <a:pt x="406" y="1"/>
                  <a:pt x="1" y="405"/>
                  <a:pt x="1" y="917"/>
                </a:cubicBezTo>
                <a:lnTo>
                  <a:pt x="1" y="1251"/>
                </a:lnTo>
                <a:cubicBezTo>
                  <a:pt x="1" y="1763"/>
                  <a:pt x="394" y="2168"/>
                  <a:pt x="906" y="2168"/>
                </a:cubicBezTo>
                <a:lnTo>
                  <a:pt x="906" y="8633"/>
                </a:lnTo>
                <a:cubicBezTo>
                  <a:pt x="906" y="8728"/>
                  <a:pt x="977" y="8823"/>
                  <a:pt x="1084" y="8823"/>
                </a:cubicBezTo>
                <a:cubicBezTo>
                  <a:pt x="1192" y="8823"/>
                  <a:pt x="1263" y="8740"/>
                  <a:pt x="1263" y="8633"/>
                </a:cubicBezTo>
                <a:lnTo>
                  <a:pt x="1263" y="2168"/>
                </a:lnTo>
                <a:lnTo>
                  <a:pt x="4704" y="2168"/>
                </a:lnTo>
                <a:lnTo>
                  <a:pt x="4704" y="2668"/>
                </a:lnTo>
                <a:lnTo>
                  <a:pt x="3823" y="2668"/>
                </a:lnTo>
                <a:cubicBezTo>
                  <a:pt x="3740" y="2668"/>
                  <a:pt x="3644" y="2739"/>
                  <a:pt x="3644" y="2846"/>
                </a:cubicBezTo>
                <a:cubicBezTo>
                  <a:pt x="3644" y="2941"/>
                  <a:pt x="3716" y="3025"/>
                  <a:pt x="3823" y="3025"/>
                </a:cubicBezTo>
                <a:lnTo>
                  <a:pt x="4704" y="3025"/>
                </a:lnTo>
                <a:lnTo>
                  <a:pt x="4704" y="3906"/>
                </a:lnTo>
                <a:lnTo>
                  <a:pt x="3823" y="3906"/>
                </a:lnTo>
                <a:cubicBezTo>
                  <a:pt x="3740" y="3906"/>
                  <a:pt x="3644" y="3977"/>
                  <a:pt x="3644" y="4084"/>
                </a:cubicBezTo>
                <a:cubicBezTo>
                  <a:pt x="3644" y="4180"/>
                  <a:pt x="3716" y="4263"/>
                  <a:pt x="3823" y="4263"/>
                </a:cubicBezTo>
                <a:lnTo>
                  <a:pt x="4704" y="4263"/>
                </a:lnTo>
                <a:lnTo>
                  <a:pt x="4704" y="5144"/>
                </a:lnTo>
                <a:lnTo>
                  <a:pt x="3823" y="5144"/>
                </a:lnTo>
                <a:cubicBezTo>
                  <a:pt x="3740" y="5144"/>
                  <a:pt x="3644" y="5216"/>
                  <a:pt x="3644" y="5323"/>
                </a:cubicBezTo>
                <a:cubicBezTo>
                  <a:pt x="3644" y="5406"/>
                  <a:pt x="3716" y="5501"/>
                  <a:pt x="3823" y="5501"/>
                </a:cubicBezTo>
                <a:lnTo>
                  <a:pt x="4704" y="5501"/>
                </a:lnTo>
                <a:lnTo>
                  <a:pt x="4704" y="6382"/>
                </a:lnTo>
                <a:lnTo>
                  <a:pt x="3823" y="6382"/>
                </a:lnTo>
                <a:cubicBezTo>
                  <a:pt x="3740" y="6382"/>
                  <a:pt x="3644" y="6454"/>
                  <a:pt x="3644" y="6561"/>
                </a:cubicBezTo>
                <a:cubicBezTo>
                  <a:pt x="3644" y="6644"/>
                  <a:pt x="3716" y="6740"/>
                  <a:pt x="3823" y="6740"/>
                </a:cubicBezTo>
                <a:lnTo>
                  <a:pt x="4704" y="6740"/>
                </a:lnTo>
                <a:lnTo>
                  <a:pt x="4704" y="7609"/>
                </a:lnTo>
                <a:lnTo>
                  <a:pt x="3823" y="7609"/>
                </a:lnTo>
                <a:cubicBezTo>
                  <a:pt x="3740" y="7609"/>
                  <a:pt x="3644" y="7692"/>
                  <a:pt x="3644" y="7787"/>
                </a:cubicBezTo>
                <a:cubicBezTo>
                  <a:pt x="3644" y="7883"/>
                  <a:pt x="3716" y="7966"/>
                  <a:pt x="3823" y="7966"/>
                </a:cubicBezTo>
                <a:lnTo>
                  <a:pt x="4704" y="7966"/>
                </a:lnTo>
                <a:lnTo>
                  <a:pt x="4704" y="8847"/>
                </a:lnTo>
                <a:lnTo>
                  <a:pt x="3823" y="8847"/>
                </a:lnTo>
                <a:cubicBezTo>
                  <a:pt x="3740" y="8847"/>
                  <a:pt x="3644" y="8918"/>
                  <a:pt x="3644" y="9026"/>
                </a:cubicBezTo>
                <a:cubicBezTo>
                  <a:pt x="3644" y="9121"/>
                  <a:pt x="3716" y="9204"/>
                  <a:pt x="3823" y="9204"/>
                </a:cubicBezTo>
                <a:lnTo>
                  <a:pt x="4704" y="9204"/>
                </a:lnTo>
                <a:lnTo>
                  <a:pt x="4704" y="9954"/>
                </a:lnTo>
                <a:cubicBezTo>
                  <a:pt x="4704" y="10907"/>
                  <a:pt x="3930" y="11657"/>
                  <a:pt x="2989" y="11657"/>
                </a:cubicBezTo>
                <a:cubicBezTo>
                  <a:pt x="2037" y="11657"/>
                  <a:pt x="1275" y="10883"/>
                  <a:pt x="1275" y="9954"/>
                </a:cubicBezTo>
                <a:lnTo>
                  <a:pt x="1275" y="9371"/>
                </a:lnTo>
                <a:cubicBezTo>
                  <a:pt x="1275" y="9276"/>
                  <a:pt x="1203" y="9192"/>
                  <a:pt x="1096" y="9192"/>
                </a:cubicBezTo>
                <a:cubicBezTo>
                  <a:pt x="1001" y="9192"/>
                  <a:pt x="918" y="9264"/>
                  <a:pt x="918" y="9371"/>
                </a:cubicBezTo>
                <a:lnTo>
                  <a:pt x="918" y="9954"/>
                </a:lnTo>
                <a:cubicBezTo>
                  <a:pt x="918" y="11097"/>
                  <a:pt x="1846" y="12014"/>
                  <a:pt x="2989" y="12014"/>
                </a:cubicBezTo>
                <a:cubicBezTo>
                  <a:pt x="4132" y="12014"/>
                  <a:pt x="5061" y="11097"/>
                  <a:pt x="5061" y="9954"/>
                </a:cubicBezTo>
                <a:lnTo>
                  <a:pt x="5061" y="2227"/>
                </a:lnTo>
                <a:lnTo>
                  <a:pt x="5085" y="2227"/>
                </a:lnTo>
                <a:cubicBezTo>
                  <a:pt x="5597" y="2227"/>
                  <a:pt x="5990" y="1822"/>
                  <a:pt x="5990" y="1322"/>
                </a:cubicBezTo>
                <a:lnTo>
                  <a:pt x="5990" y="929"/>
                </a:lnTo>
                <a:cubicBezTo>
                  <a:pt x="6002" y="429"/>
                  <a:pt x="5597" y="24"/>
                  <a:pt x="5085" y="24"/>
                </a:cubicBezTo>
                <a:lnTo>
                  <a:pt x="4525" y="24"/>
                </a:lnTo>
                <a:cubicBezTo>
                  <a:pt x="4430" y="24"/>
                  <a:pt x="4347" y="96"/>
                  <a:pt x="4347" y="203"/>
                </a:cubicBezTo>
                <a:cubicBezTo>
                  <a:pt x="4347" y="286"/>
                  <a:pt x="4418" y="382"/>
                  <a:pt x="4525" y="382"/>
                </a:cubicBezTo>
                <a:lnTo>
                  <a:pt x="5085" y="382"/>
                </a:lnTo>
                <a:cubicBezTo>
                  <a:pt x="5406" y="382"/>
                  <a:pt x="5656" y="632"/>
                  <a:pt x="5656" y="941"/>
                </a:cubicBezTo>
                <a:lnTo>
                  <a:pt x="5656" y="1287"/>
                </a:lnTo>
                <a:cubicBezTo>
                  <a:pt x="5656" y="1596"/>
                  <a:pt x="5406" y="1846"/>
                  <a:pt x="5085" y="1846"/>
                </a:cubicBezTo>
                <a:lnTo>
                  <a:pt x="906" y="1846"/>
                </a:lnTo>
                <a:cubicBezTo>
                  <a:pt x="596" y="1846"/>
                  <a:pt x="334" y="1596"/>
                  <a:pt x="334" y="1287"/>
                </a:cubicBezTo>
                <a:lnTo>
                  <a:pt x="334" y="929"/>
                </a:lnTo>
                <a:cubicBezTo>
                  <a:pt x="334" y="620"/>
                  <a:pt x="596" y="370"/>
                  <a:pt x="906" y="370"/>
                </a:cubicBezTo>
                <a:lnTo>
                  <a:pt x="3870" y="370"/>
                </a:lnTo>
                <a:cubicBezTo>
                  <a:pt x="3954" y="370"/>
                  <a:pt x="4049" y="286"/>
                  <a:pt x="4049" y="191"/>
                </a:cubicBezTo>
                <a:cubicBezTo>
                  <a:pt x="4049" y="96"/>
                  <a:pt x="3966" y="1"/>
                  <a:pt x="3870" y="1"/>
                </a:cubicBezTo>
                <a:close/>
              </a:path>
            </a:pathLst>
          </a:custGeom>
          <a:solidFill>
            <a:srgbClr val="657E93"/>
          </a:solidFill>
          <a:ln>
            <a:noFill/>
          </a:ln>
        </p:spPr>
        <p:txBody>
          <a:bodyPr spcFirstLastPara="1" wrap="square" lIns="121900" tIns="121900" rIns="121900" bIns="121900" anchor="ctr" anchorCtr="0">
            <a:noAutofit/>
          </a:bodyPr>
          <a:lstStyle/>
          <a:p>
            <a:endParaRPr sz="2400"/>
          </a:p>
        </p:txBody>
      </p:sp>
      <p:cxnSp>
        <p:nvCxnSpPr>
          <p:cNvPr id="11" name="رابط مستقيم 10"/>
          <p:cNvCxnSpPr/>
          <p:nvPr/>
        </p:nvCxnSpPr>
        <p:spPr>
          <a:xfrm rot="5400000">
            <a:off x="8716452" y="5571082"/>
            <a:ext cx="1428760" cy="2117"/>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13" name="مستطيل 12"/>
          <p:cNvSpPr/>
          <p:nvPr/>
        </p:nvSpPr>
        <p:spPr>
          <a:xfrm>
            <a:off x="9620275" y="4857760"/>
            <a:ext cx="476253" cy="1333509"/>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عنوان 1"/>
          <p:cNvSpPr txBox="1">
            <a:spLocks/>
          </p:cNvSpPr>
          <p:nvPr/>
        </p:nvSpPr>
        <p:spPr>
          <a:xfrm rot="5400000">
            <a:off x="8191515" y="5048261"/>
            <a:ext cx="1524011" cy="952507"/>
          </a:xfrm>
          <a:prstGeom prst="rect">
            <a:avLst/>
          </a:prstGeom>
          <a:noFill/>
          <a:ln>
            <a:noFill/>
          </a:ln>
        </p:spPr>
        <p:txBody>
          <a:bodyPr spcFirstLastPara="1" wrap="square" lIns="121900" tIns="121900" rIns="121900" bIns="121900" anchor="t" anchorCtr="0">
            <a:noAutofit/>
          </a:bodyPr>
          <a:lstStyle/>
          <a:p>
            <a:pPr algn="ctr" defTabSz="1219170">
              <a:buClr>
                <a:schemeClr val="lt1"/>
              </a:buClr>
              <a:buSzPts val="3100"/>
              <a:defRPr/>
            </a:pPr>
            <a:r>
              <a:rPr lang="en-US" sz="3733" b="1" kern="0" dirty="0">
                <a:solidFill>
                  <a:schemeClr val="tx2">
                    <a:lumMod val="75000"/>
                  </a:schemeClr>
                </a:solidFill>
                <a:latin typeface="Poppins"/>
                <a:ea typeface="Poppins"/>
                <a:cs typeface="Poppins"/>
                <a:sym typeface="Poppins"/>
              </a:rPr>
              <a:t>ECF</a:t>
            </a:r>
            <a:endParaRPr lang="en-US" sz="4133" b="1" kern="0" dirty="0">
              <a:solidFill>
                <a:schemeClr val="tx2">
                  <a:lumMod val="75000"/>
                </a:schemeClr>
              </a:solidFill>
              <a:latin typeface="Poppins"/>
              <a:ea typeface="Poppins"/>
              <a:cs typeface="Poppins"/>
              <a:sym typeface="Poppins"/>
            </a:endParaRPr>
          </a:p>
        </p:txBody>
      </p:sp>
      <p:sp>
        <p:nvSpPr>
          <p:cNvPr id="16" name="عنوان 1"/>
          <p:cNvSpPr txBox="1">
            <a:spLocks/>
          </p:cNvSpPr>
          <p:nvPr/>
        </p:nvSpPr>
        <p:spPr>
          <a:xfrm rot="5400000">
            <a:off x="9191647" y="5191137"/>
            <a:ext cx="1333509" cy="666755"/>
          </a:xfrm>
          <a:prstGeom prst="rect">
            <a:avLst/>
          </a:prstGeom>
          <a:noFill/>
          <a:ln>
            <a:noFill/>
          </a:ln>
        </p:spPr>
        <p:txBody>
          <a:bodyPr spcFirstLastPara="1" wrap="square" lIns="121900" tIns="121900" rIns="121900" bIns="121900" anchor="t" anchorCtr="0">
            <a:noAutofit/>
          </a:bodyPr>
          <a:lstStyle/>
          <a:p>
            <a:pPr algn="ctr" defTabSz="1219170">
              <a:buClr>
                <a:schemeClr val="lt1"/>
              </a:buClr>
              <a:buSzPts val="3100"/>
              <a:defRPr/>
            </a:pPr>
            <a:r>
              <a:rPr lang="en-US" sz="3733" b="1" dirty="0">
                <a:solidFill>
                  <a:schemeClr val="lt1"/>
                </a:solidFill>
                <a:latin typeface="Poppins"/>
                <a:ea typeface="Poppins"/>
                <a:cs typeface="Poppins"/>
                <a:sym typeface="Poppins"/>
              </a:rPr>
              <a:t>I</a:t>
            </a:r>
            <a:r>
              <a:rPr lang="en-US" sz="3733" b="1" kern="0" dirty="0">
                <a:solidFill>
                  <a:schemeClr val="lt1"/>
                </a:solidFill>
                <a:latin typeface="Poppins"/>
                <a:ea typeface="Poppins"/>
                <a:cs typeface="Poppins"/>
                <a:sym typeface="Poppins"/>
              </a:rPr>
              <a:t>CF</a:t>
            </a:r>
          </a:p>
        </p:txBody>
      </p:sp>
    </p:spTree>
    <p:extLst>
      <p:ext uri="{BB962C8B-B14F-4D97-AF65-F5344CB8AC3E}">
        <p14:creationId xmlns:p14="http://schemas.microsoft.com/office/powerpoint/2010/main" val="1250555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57213" y="792893"/>
            <a:ext cx="6000792" cy="1122400"/>
          </a:xfrm>
        </p:spPr>
        <p:txBody>
          <a:bodyPr/>
          <a:lstStyle/>
          <a:p>
            <a:r>
              <a:rPr lang="en-US" b="1" u="sng" dirty="0">
                <a:solidFill>
                  <a:schemeClr val="tx1"/>
                </a:solidFill>
              </a:rPr>
              <a:t>Normal Saline</a:t>
            </a:r>
          </a:p>
        </p:txBody>
      </p:sp>
      <p:sp>
        <p:nvSpPr>
          <p:cNvPr id="3" name="عنوان فرعي 2"/>
          <p:cNvSpPr>
            <a:spLocks noGrp="1"/>
          </p:cNvSpPr>
          <p:nvPr>
            <p:ph type="subTitle" idx="1"/>
          </p:nvPr>
        </p:nvSpPr>
        <p:spPr>
          <a:xfrm>
            <a:off x="666712" y="2571744"/>
            <a:ext cx="9429816" cy="3905277"/>
          </a:xfrm>
        </p:spPr>
        <p:txBody>
          <a:bodyPr/>
          <a:lstStyle/>
          <a:p>
            <a:r>
              <a:rPr lang="en-US" sz="2400" dirty="0"/>
              <a:t>• Approximately same </a:t>
            </a:r>
            <a:r>
              <a:rPr lang="en-US" sz="2400" dirty="0" err="1"/>
              <a:t>osmolarity</a:t>
            </a:r>
            <a:r>
              <a:rPr lang="en-US" sz="2400" dirty="0"/>
              <a:t> as plasma </a:t>
            </a:r>
            <a:br>
              <a:rPr lang="en-US" sz="2400" dirty="0"/>
            </a:br>
            <a:r>
              <a:rPr lang="en-US" sz="2400" dirty="0"/>
              <a:t>• [Na] = [</a:t>
            </a:r>
            <a:r>
              <a:rPr lang="en-US" sz="2400" dirty="0" err="1"/>
              <a:t>Cl</a:t>
            </a:r>
            <a:r>
              <a:rPr lang="en-US" sz="2400" dirty="0"/>
              <a:t>] = 154 </a:t>
            </a:r>
            <a:r>
              <a:rPr lang="en-US" sz="2400" dirty="0" err="1"/>
              <a:t>mmol</a:t>
            </a:r>
            <a:r>
              <a:rPr lang="en-US" sz="2400" dirty="0"/>
              <a:t>/liter</a:t>
            </a:r>
            <a:br>
              <a:rPr lang="en-US" sz="2400" dirty="0"/>
            </a:br>
            <a:r>
              <a:rPr lang="en-US" sz="2400" dirty="0"/>
              <a:t>• total </a:t>
            </a:r>
            <a:r>
              <a:rPr lang="en-US" sz="2400" dirty="0" err="1"/>
              <a:t>osmolarity</a:t>
            </a:r>
            <a:r>
              <a:rPr lang="en-US" sz="2400" dirty="0"/>
              <a:t> = 308 </a:t>
            </a:r>
            <a:r>
              <a:rPr lang="en-US" sz="2400" dirty="0" err="1"/>
              <a:t>mOsmol</a:t>
            </a:r>
            <a:r>
              <a:rPr lang="en-US" sz="2400" dirty="0"/>
              <a:t>/liter vs. 285 m0sm/L plasma</a:t>
            </a:r>
          </a:p>
          <a:p>
            <a:r>
              <a:rPr lang="en-US" sz="2400" dirty="0"/>
              <a:t>• Normal saline is </a:t>
            </a:r>
            <a:r>
              <a:rPr lang="en-US" sz="2400" b="1" dirty="0"/>
              <a:t>isotonic</a:t>
            </a:r>
          </a:p>
          <a:p>
            <a:r>
              <a:rPr lang="en-US" sz="2400" dirty="0"/>
              <a:t>• 25% remains in intravascular space </a:t>
            </a:r>
          </a:p>
          <a:p>
            <a:r>
              <a:rPr lang="en-US" sz="2400" dirty="0"/>
              <a:t>•Used for volume replacement </a:t>
            </a:r>
            <a:br>
              <a:rPr lang="en-US" sz="2400" dirty="0"/>
            </a:br>
            <a:r>
              <a:rPr lang="en-US" sz="2400" dirty="0"/>
              <a:t>• </a:t>
            </a:r>
            <a:r>
              <a:rPr lang="en-US" sz="2400" dirty="0" err="1"/>
              <a:t>Hypovolemic</a:t>
            </a:r>
            <a:r>
              <a:rPr lang="en-US" sz="2400" dirty="0"/>
              <a:t> shock </a:t>
            </a:r>
            <a:br>
              <a:rPr lang="en-US" sz="2400" dirty="0"/>
            </a:br>
            <a:r>
              <a:rPr lang="en-US" sz="2400" dirty="0"/>
              <a:t>• Septic shock</a:t>
            </a:r>
          </a:p>
        </p:txBody>
      </p:sp>
      <p:sp>
        <p:nvSpPr>
          <p:cNvPr id="4" name="عنصر نائب للنص 2"/>
          <p:cNvSpPr txBox="1">
            <a:spLocks/>
          </p:cNvSpPr>
          <p:nvPr/>
        </p:nvSpPr>
        <p:spPr>
          <a:xfrm>
            <a:off x="857214" y="1809739"/>
            <a:ext cx="3048021" cy="476253"/>
          </a:xfrm>
          <a:prstGeom prst="rect">
            <a:avLst/>
          </a:prstGeom>
          <a:noFill/>
          <a:ln>
            <a:noFill/>
          </a:ln>
        </p:spPr>
        <p:txBody>
          <a:bodyPr spcFirstLastPara="1" wrap="square" lIns="121900" tIns="121900" rIns="121900" bIns="121900" anchor="t" anchorCtr="0">
            <a:noAutofit/>
          </a:bodyPr>
          <a:lstStyle/>
          <a:p>
            <a:pPr marL="609585" indent="-423323">
              <a:buClr>
                <a:schemeClr val="lt1"/>
              </a:buClr>
              <a:buSzPts val="1900"/>
            </a:pPr>
            <a:r>
              <a:rPr lang="en-US" sz="2400" dirty="0">
                <a:solidFill>
                  <a:schemeClr val="tx2">
                    <a:lumMod val="75000"/>
                  </a:schemeClr>
                </a:solidFill>
              </a:rPr>
              <a:t>0.9% Normal Saline</a:t>
            </a:r>
            <a:endParaRPr lang="en-US" sz="1867" kern="0" dirty="0">
              <a:solidFill>
                <a:schemeClr val="tx2">
                  <a:lumMod val="75000"/>
                </a:schemeClr>
              </a:solidFill>
              <a:latin typeface="Barlow"/>
              <a:ea typeface="Barlow"/>
              <a:cs typeface="Barlow"/>
              <a:sym typeface="Barlow"/>
            </a:endParaRPr>
          </a:p>
        </p:txBody>
      </p:sp>
      <p:pic>
        <p:nvPicPr>
          <p:cNvPr id="5" name="Picture 5" descr="No description available."/>
          <p:cNvPicPr>
            <a:picLocks noChangeAspect="1" noChangeArrowheads="1"/>
          </p:cNvPicPr>
          <p:nvPr/>
        </p:nvPicPr>
        <p:blipFill>
          <a:blip r:embed="rId3"/>
          <a:srcRect/>
          <a:stretch>
            <a:fillRect/>
          </a:stretch>
        </p:blipFill>
        <p:spPr bwMode="auto">
          <a:xfrm>
            <a:off x="6381752" y="4127539"/>
            <a:ext cx="4789136" cy="1968480"/>
          </a:xfrm>
          <a:prstGeom prst="rect">
            <a:avLst/>
          </a:prstGeom>
          <a:noFill/>
        </p:spPr>
      </p:pic>
      <p:pic>
        <p:nvPicPr>
          <p:cNvPr id="45060" name="Picture 4" descr="No description available."/>
          <p:cNvPicPr>
            <a:picLocks noChangeAspect="1" noChangeArrowheads="1"/>
          </p:cNvPicPr>
          <p:nvPr/>
        </p:nvPicPr>
        <p:blipFill>
          <a:blip r:embed="rId4"/>
          <a:srcRect/>
          <a:stretch>
            <a:fillRect/>
          </a:stretch>
        </p:blipFill>
        <p:spPr bwMode="auto">
          <a:xfrm>
            <a:off x="9715525" y="571480"/>
            <a:ext cx="1504936" cy="3097115"/>
          </a:xfrm>
          <a:prstGeom prst="rect">
            <a:avLst/>
          </a:prstGeom>
          <a:noFill/>
        </p:spPr>
      </p:pic>
    </p:spTree>
    <p:extLst>
      <p:ext uri="{BB962C8B-B14F-4D97-AF65-F5344CB8AC3E}">
        <p14:creationId xmlns:p14="http://schemas.microsoft.com/office/powerpoint/2010/main" val="2325812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a:spLocks noGrp="1"/>
          </p:cNvSpPr>
          <p:nvPr>
            <p:ph type="title"/>
          </p:nvPr>
        </p:nvSpPr>
        <p:spPr>
          <a:xfrm>
            <a:off x="1103445" y="592088"/>
            <a:ext cx="6000792" cy="1122400"/>
          </a:xfrm>
        </p:spPr>
        <p:txBody>
          <a:bodyPr/>
          <a:lstStyle/>
          <a:p>
            <a:r>
              <a:rPr lang="en-US" b="1" u="sng" dirty="0">
                <a:solidFill>
                  <a:schemeClr val="tx1"/>
                </a:solidFill>
              </a:rPr>
              <a:t>Normal Saline</a:t>
            </a:r>
          </a:p>
        </p:txBody>
      </p:sp>
      <p:sp>
        <p:nvSpPr>
          <p:cNvPr id="3" name="عنوان فرعي 2"/>
          <p:cNvSpPr>
            <a:spLocks noGrp="1"/>
          </p:cNvSpPr>
          <p:nvPr>
            <p:ph type="subTitle" idx="1"/>
          </p:nvPr>
        </p:nvSpPr>
        <p:spPr>
          <a:xfrm>
            <a:off x="952464" y="2571744"/>
            <a:ext cx="8667811" cy="2488704"/>
          </a:xfrm>
        </p:spPr>
        <p:txBody>
          <a:bodyPr/>
          <a:lstStyle/>
          <a:p>
            <a:r>
              <a:rPr lang="en-US" sz="2400" dirty="0"/>
              <a:t>• Normal Saline Results in influx of chloride ions (</a:t>
            </a:r>
            <a:r>
              <a:rPr lang="en-US" sz="2400" dirty="0" err="1"/>
              <a:t>Cl</a:t>
            </a:r>
            <a:r>
              <a:rPr lang="en-US" sz="2400" dirty="0"/>
              <a:t>)</a:t>
            </a:r>
          </a:p>
          <a:p>
            <a:r>
              <a:rPr lang="en-US" sz="2400" dirty="0"/>
              <a:t>• Causes shift of bicarbonate ions (HCO3) into cells </a:t>
            </a:r>
          </a:p>
          <a:p>
            <a:r>
              <a:rPr lang="en-US" sz="2400" dirty="0"/>
              <a:t>• Causes acidosis (  pH) </a:t>
            </a:r>
          </a:p>
          <a:p>
            <a:r>
              <a:rPr lang="en-US" sz="2400" dirty="0"/>
              <a:t>• Acidosis → potassium shift out of cells </a:t>
            </a:r>
          </a:p>
          <a:p>
            <a:r>
              <a:rPr lang="en-US" sz="2400" dirty="0"/>
              <a:t>• ↑ serum potassium</a:t>
            </a:r>
          </a:p>
          <a:p>
            <a:r>
              <a:rPr lang="en-US" sz="2400" dirty="0"/>
              <a:t>• “</a:t>
            </a:r>
            <a:r>
              <a:rPr lang="en-US" sz="2400" dirty="0" err="1">
                <a:solidFill>
                  <a:schemeClr val="bg1"/>
                </a:solidFill>
                <a:latin typeface="Barlow" charset="0"/>
              </a:rPr>
              <a:t>Hyperchloremic</a:t>
            </a:r>
            <a:r>
              <a:rPr lang="en-US" sz="2400" dirty="0">
                <a:solidFill>
                  <a:schemeClr val="bg1"/>
                </a:solidFill>
                <a:latin typeface="Open Sans" panose="020B0606030504020204" pitchFamily="34" charset="0"/>
              </a:rPr>
              <a:t> </a:t>
            </a:r>
            <a:r>
              <a:rPr lang="en-US" sz="2400" dirty="0">
                <a:solidFill>
                  <a:schemeClr val="bg1"/>
                </a:solidFill>
                <a:latin typeface="Barlow" charset="0"/>
              </a:rPr>
              <a:t>metabolic acidosis”</a:t>
            </a:r>
          </a:p>
          <a:p>
            <a:r>
              <a:rPr lang="en-US" sz="2400" dirty="0"/>
              <a:t>• C/O: </a:t>
            </a:r>
            <a:r>
              <a:rPr lang="en-US" sz="2400" b="1" dirty="0"/>
              <a:t>CHF, CKD, Liver cirrhosis </a:t>
            </a:r>
            <a:endParaRPr lang="en-US" sz="2400" dirty="0">
              <a:solidFill>
                <a:schemeClr val="bg1"/>
              </a:solidFill>
              <a:latin typeface="Barlow" charset="0"/>
            </a:endParaRPr>
          </a:p>
          <a:p>
            <a:endParaRPr lang="en-US" sz="2400" dirty="0">
              <a:solidFill>
                <a:schemeClr val="bg1"/>
              </a:solidFill>
              <a:latin typeface="Barlow" charset="0"/>
            </a:endParaRPr>
          </a:p>
          <a:p>
            <a:endParaRPr lang="en-US" sz="2400" dirty="0">
              <a:solidFill>
                <a:schemeClr val="bg1"/>
              </a:solidFill>
              <a:latin typeface="Barlow" charset="0"/>
            </a:endParaRPr>
          </a:p>
          <a:p>
            <a:endParaRPr lang="en-US" sz="2400" dirty="0"/>
          </a:p>
          <a:p>
            <a:endParaRPr lang="en-US" sz="2400" dirty="0"/>
          </a:p>
        </p:txBody>
      </p:sp>
      <p:sp>
        <p:nvSpPr>
          <p:cNvPr id="6" name="عنصر نائب للنص 2"/>
          <p:cNvSpPr txBox="1">
            <a:spLocks/>
          </p:cNvSpPr>
          <p:nvPr/>
        </p:nvSpPr>
        <p:spPr>
          <a:xfrm>
            <a:off x="857214" y="1809739"/>
            <a:ext cx="3048021" cy="476253"/>
          </a:xfrm>
          <a:prstGeom prst="rect">
            <a:avLst/>
          </a:prstGeom>
          <a:noFill/>
          <a:ln>
            <a:noFill/>
          </a:ln>
        </p:spPr>
        <p:txBody>
          <a:bodyPr spcFirstLastPara="1" wrap="square" lIns="121900" tIns="121900" rIns="121900" bIns="121900" anchor="t" anchorCtr="0">
            <a:noAutofit/>
          </a:bodyPr>
          <a:lstStyle/>
          <a:p>
            <a:pPr marL="609585" indent="-423323">
              <a:buClr>
                <a:schemeClr val="lt1"/>
              </a:buClr>
              <a:buSzPts val="1900"/>
            </a:pPr>
            <a:r>
              <a:rPr lang="en-US" sz="2400" dirty="0">
                <a:solidFill>
                  <a:schemeClr val="tx2">
                    <a:lumMod val="75000"/>
                  </a:schemeClr>
                </a:solidFill>
              </a:rPr>
              <a:t>0.9% Normal Saline</a:t>
            </a:r>
            <a:endParaRPr lang="en-US" sz="1867" kern="0" dirty="0">
              <a:solidFill>
                <a:schemeClr val="tx2">
                  <a:lumMod val="75000"/>
                </a:schemeClr>
              </a:solidFill>
              <a:latin typeface="Barlow"/>
              <a:ea typeface="Barlow"/>
              <a:cs typeface="Barlow"/>
              <a:sym typeface="Barlow"/>
            </a:endParaRPr>
          </a:p>
        </p:txBody>
      </p:sp>
      <p:pic>
        <p:nvPicPr>
          <p:cNvPr id="154626" name="Picture 2" descr="No description available."/>
          <p:cNvPicPr>
            <a:picLocks noChangeAspect="1" noChangeArrowheads="1"/>
          </p:cNvPicPr>
          <p:nvPr/>
        </p:nvPicPr>
        <p:blipFill>
          <a:blip r:embed="rId3"/>
          <a:srcRect/>
          <a:stretch>
            <a:fillRect/>
          </a:stretch>
        </p:blipFill>
        <p:spPr bwMode="auto">
          <a:xfrm>
            <a:off x="7334259" y="3714753"/>
            <a:ext cx="4140172" cy="2602948"/>
          </a:xfrm>
          <a:prstGeom prst="rect">
            <a:avLst/>
          </a:prstGeom>
          <a:noFill/>
        </p:spPr>
      </p:pic>
      <p:cxnSp>
        <p:nvCxnSpPr>
          <p:cNvPr id="8" name="رابط كسهم مستقيم 7"/>
          <p:cNvCxnSpPr/>
          <p:nvPr/>
        </p:nvCxnSpPr>
        <p:spPr>
          <a:xfrm rot="5400000">
            <a:off x="3524232" y="3619502"/>
            <a:ext cx="381003" cy="2117"/>
          </a:xfrm>
          <a:prstGeom prst="straightConnector1">
            <a:avLst/>
          </a:prstGeom>
          <a:ln w="12700">
            <a:headEnd type="none" w="med" len="sm"/>
            <a:tailEnd type="stealth" w="med" len="sm"/>
          </a:ln>
        </p:spPr>
        <p:style>
          <a:lnRef idx="1">
            <a:schemeClr val="accent1"/>
          </a:lnRef>
          <a:fillRef idx="0">
            <a:schemeClr val="accent1"/>
          </a:fillRef>
          <a:effectRef idx="0">
            <a:schemeClr val="accent1"/>
          </a:effectRef>
          <a:fontRef idx="minor">
            <a:schemeClr val="tx1"/>
          </a:fontRef>
        </p:style>
      </p:cxnSp>
      <p:sp>
        <p:nvSpPr>
          <p:cNvPr id="7" name="مستطيل 6"/>
          <p:cNvSpPr/>
          <p:nvPr/>
        </p:nvSpPr>
        <p:spPr>
          <a:xfrm>
            <a:off x="9715525" y="952483"/>
            <a:ext cx="1143008" cy="15240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cell</a:t>
            </a:r>
            <a:endParaRPr lang="en-US" sz="2400" dirty="0"/>
          </a:p>
        </p:txBody>
      </p:sp>
      <p:cxnSp>
        <p:nvCxnSpPr>
          <p:cNvPr id="9" name="رابط كسهم مستقيم 8"/>
          <p:cNvCxnSpPr/>
          <p:nvPr/>
        </p:nvCxnSpPr>
        <p:spPr>
          <a:xfrm>
            <a:off x="9429773" y="1333486"/>
            <a:ext cx="571504" cy="2117"/>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rot="10800000" flipV="1">
            <a:off x="9347222" y="1604421"/>
            <a:ext cx="558805" cy="14816"/>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مستطيل 11"/>
          <p:cNvSpPr/>
          <p:nvPr/>
        </p:nvSpPr>
        <p:spPr>
          <a:xfrm>
            <a:off x="8858269" y="1112113"/>
            <a:ext cx="1809763" cy="1200329"/>
          </a:xfrm>
          <a:prstGeom prst="rect">
            <a:avLst/>
          </a:prstGeom>
        </p:spPr>
        <p:txBody>
          <a:bodyPr wrap="square">
            <a:spAutoFit/>
          </a:bodyPr>
          <a:lstStyle/>
          <a:p>
            <a:r>
              <a:rPr lang="en-US" sz="2400" dirty="0"/>
              <a:t>                 </a:t>
            </a:r>
            <a:r>
              <a:rPr lang="en-US" sz="2400" dirty="0">
                <a:solidFill>
                  <a:schemeClr val="tx2">
                    <a:lumMod val="75000"/>
                  </a:schemeClr>
                </a:solidFill>
              </a:rPr>
              <a:t>H+</a:t>
            </a:r>
          </a:p>
          <a:p>
            <a:r>
              <a:rPr lang="en-US" sz="2400" dirty="0"/>
              <a:t> </a:t>
            </a:r>
            <a:r>
              <a:rPr lang="en-US" sz="2400" dirty="0">
                <a:solidFill>
                  <a:schemeClr val="tx2">
                    <a:lumMod val="75000"/>
                  </a:schemeClr>
                </a:solidFill>
              </a:rPr>
              <a:t>K+ </a:t>
            </a:r>
            <a:endParaRPr lang="en-US" sz="2400" dirty="0"/>
          </a:p>
        </p:txBody>
      </p:sp>
    </p:spTree>
    <p:extLst>
      <p:ext uri="{BB962C8B-B14F-4D97-AF65-F5344CB8AC3E}">
        <p14:creationId xmlns:p14="http://schemas.microsoft.com/office/powerpoint/2010/main" val="38946911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16</TotalTime>
  <Words>1494</Words>
  <Application>Microsoft Office PowerPoint</Application>
  <PresentationFormat>Widescreen</PresentationFormat>
  <Paragraphs>161</Paragraphs>
  <Slides>23</Slides>
  <Notes>12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23</vt:i4>
      </vt:variant>
    </vt:vector>
  </HeadingPairs>
  <TitlesOfParts>
    <vt:vector size="37" baseType="lpstr">
      <vt:lpstr>Malgun Gothic</vt:lpstr>
      <vt:lpstr>Arial</vt:lpstr>
      <vt:lpstr>Barlow</vt:lpstr>
      <vt:lpstr>Bebas Neue</vt:lpstr>
      <vt:lpstr>Calibri</vt:lpstr>
      <vt:lpstr>Corbel</vt:lpstr>
      <vt:lpstr>Garamond</vt:lpstr>
      <vt:lpstr>inherit</vt:lpstr>
      <vt:lpstr>Livvic</vt:lpstr>
      <vt:lpstr>Open Sans</vt:lpstr>
      <vt:lpstr>Poppins</vt:lpstr>
      <vt:lpstr>Roboto Condensed Light</vt:lpstr>
      <vt:lpstr>Wingdings</vt:lpstr>
      <vt:lpstr>Organic</vt:lpstr>
      <vt:lpstr>IV Fluids</vt:lpstr>
      <vt:lpstr>IV Fluids</vt:lpstr>
      <vt:lpstr>Fluid compartments</vt:lpstr>
      <vt:lpstr>Fluid Intake and Output</vt:lpstr>
      <vt:lpstr>IV fluid therapy indications </vt:lpstr>
      <vt:lpstr>Types  of  IV  fluids </vt:lpstr>
      <vt:lpstr>osmolarity</vt:lpstr>
      <vt:lpstr>Normal Saline</vt:lpstr>
      <vt:lpstr>Normal Saline</vt:lpstr>
      <vt:lpstr>Lactated Ringers</vt:lpstr>
      <vt:lpstr>Indications &amp; Contraindications</vt:lpstr>
      <vt:lpstr>Half Normal Saline</vt:lpstr>
      <vt:lpstr>D5W</vt:lpstr>
      <vt:lpstr>Hypertonic Saline</vt:lpstr>
      <vt:lpstr>Hypovolemia</vt:lpstr>
      <vt:lpstr>Hypervolemia</vt:lpstr>
      <vt:lpstr>Maintenance of Fluids</vt:lpstr>
      <vt:lpstr>PowerPoint Presentation</vt:lpstr>
      <vt:lpstr>PowerPoint Presentation</vt:lpstr>
      <vt:lpstr>PowerPoint Presentation</vt:lpstr>
      <vt:lpstr>External diameter of cannula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 Fluids- electrolytes</dc:title>
  <dc:creator>3577 36374341</dc:creator>
  <cp:lastModifiedBy>othmanali197@gmail.com</cp:lastModifiedBy>
  <cp:revision>3</cp:revision>
  <dcterms:created xsi:type="dcterms:W3CDTF">2021-10-17T19:03:46Z</dcterms:created>
  <dcterms:modified xsi:type="dcterms:W3CDTF">2021-10-21T08:35:37Z</dcterms:modified>
</cp:coreProperties>
</file>